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78" r:id="rId3"/>
    <p:sldId id="279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70" r:id="rId12"/>
    <p:sldId id="271" r:id="rId13"/>
    <p:sldId id="272" r:id="rId14"/>
    <p:sldId id="273" r:id="rId15"/>
    <p:sldId id="277" r:id="rId16"/>
    <p:sldId id="274" r:id="rId17"/>
    <p:sldId id="263" r:id="rId18"/>
    <p:sldId id="265" r:id="rId19"/>
    <p:sldId id="266" r:id="rId20"/>
    <p:sldId id="267" r:id="rId21"/>
    <p:sldId id="268" r:id="rId22"/>
    <p:sldId id="26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6C36E-5AA2-CB4B-826E-1D34293CEA90}" v="1" dt="2022-12-06T09:34:12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7"/>
  </p:normalViewPr>
  <p:slideViewPr>
    <p:cSldViewPr snapToGrid="0" snapToObjects="1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5836C36E-5AA2-CB4B-826E-1D34293CEA90}"/>
    <pc:docChg chg="custSel addSld modSld">
      <pc:chgData name="Igor Todorovic" userId="b456dcb4c43cc0e5" providerId="LiveId" clId="{5836C36E-5AA2-CB4B-826E-1D34293CEA90}" dt="2022-12-06T09:34:12.957" v="2" actId="27636"/>
      <pc:docMkLst>
        <pc:docMk/>
      </pc:docMkLst>
      <pc:sldChg chg="modSp add mod">
        <pc:chgData name="Igor Todorovic" userId="b456dcb4c43cc0e5" providerId="LiveId" clId="{5836C36E-5AA2-CB4B-826E-1D34293CEA90}" dt="2022-12-06T09:34:12.722" v="1" actId="27636"/>
        <pc:sldMkLst>
          <pc:docMk/>
          <pc:sldMk cId="66249666" sldId="278"/>
        </pc:sldMkLst>
        <pc:spChg chg="mod">
          <ac:chgData name="Igor Todorovic" userId="b456dcb4c43cc0e5" providerId="LiveId" clId="{5836C36E-5AA2-CB4B-826E-1D34293CEA90}" dt="2022-12-06T09:34:12.722" v="1" actId="27636"/>
          <ac:spMkLst>
            <pc:docMk/>
            <pc:sldMk cId="66249666" sldId="278"/>
            <ac:spMk id="3" creationId="{00000000-0000-0000-0000-000000000000}"/>
          </ac:spMkLst>
        </pc:spChg>
      </pc:sldChg>
      <pc:sldChg chg="modSp add mod">
        <pc:chgData name="Igor Todorovic" userId="b456dcb4c43cc0e5" providerId="LiveId" clId="{5836C36E-5AA2-CB4B-826E-1D34293CEA90}" dt="2022-12-06T09:34:12.957" v="2" actId="27636"/>
        <pc:sldMkLst>
          <pc:docMk/>
          <pc:sldMk cId="3219538684" sldId="279"/>
        </pc:sldMkLst>
        <pc:spChg chg="mod">
          <ac:chgData name="Igor Todorovic" userId="b456dcb4c43cc0e5" providerId="LiveId" clId="{5836C36E-5AA2-CB4B-826E-1D34293CEA90}" dt="2022-12-06T09:34:12.957" v="2" actId="27636"/>
          <ac:spMkLst>
            <pc:docMk/>
            <pc:sldMk cId="3219538684" sldId="279"/>
            <ac:spMk id="159747" creationId="{00000000-0000-0000-0000-000000000000}"/>
          </ac:spMkLst>
        </pc:spChg>
      </pc:sldChg>
    </pc:docChg>
  </pc:docChgLst>
  <pc:docChgLst>
    <pc:chgData name="Igor Todorovic" userId="b456dcb4c43cc0e5" providerId="LiveId" clId="{949CF6E1-EA01-644A-BED8-297267324637}"/>
    <pc:docChg chg="undo custSel addSld modSld">
      <pc:chgData name="Igor Todorovic" userId="b456dcb4c43cc0e5" providerId="LiveId" clId="{949CF6E1-EA01-644A-BED8-297267324637}" dt="2019-12-04T08:49:18.281" v="130" actId="403"/>
      <pc:docMkLst>
        <pc:docMk/>
      </pc:docMkLst>
      <pc:sldChg chg="modSp">
        <pc:chgData name="Igor Todorovic" userId="b456dcb4c43cc0e5" providerId="LiveId" clId="{949CF6E1-EA01-644A-BED8-297267324637}" dt="2019-12-04T08:20:46.900" v="0" actId="20577"/>
        <pc:sldMkLst>
          <pc:docMk/>
          <pc:sldMk cId="994541453" sldId="258"/>
        </pc:sldMkLst>
        <pc:spChg chg="mod">
          <ac:chgData name="Igor Todorovic" userId="b456dcb4c43cc0e5" providerId="LiveId" clId="{949CF6E1-EA01-644A-BED8-297267324637}" dt="2019-12-04T08:20:46.900" v="0" actId="20577"/>
          <ac:spMkLst>
            <pc:docMk/>
            <pc:sldMk cId="994541453" sldId="258"/>
            <ac:spMk id="3" creationId="{00000000-0000-0000-0000-000000000000}"/>
          </ac:spMkLst>
        </pc:spChg>
      </pc:sldChg>
      <pc:sldChg chg="addSp delSp modSp add">
        <pc:chgData name="Igor Todorovic" userId="b456dcb4c43cc0e5" providerId="LiveId" clId="{949CF6E1-EA01-644A-BED8-297267324637}" dt="2019-12-04T08:49:18.281" v="130" actId="403"/>
        <pc:sldMkLst>
          <pc:docMk/>
          <pc:sldMk cId="453511638" sldId="277"/>
        </pc:sldMkLst>
        <pc:spChg chg="add mod">
          <ac:chgData name="Igor Todorovic" userId="b456dcb4c43cc0e5" providerId="LiveId" clId="{949CF6E1-EA01-644A-BED8-297267324637}" dt="2019-12-04T08:48:29.834" v="122" actId="1076"/>
          <ac:spMkLst>
            <pc:docMk/>
            <pc:sldMk cId="453511638" sldId="277"/>
            <ac:spMk id="4" creationId="{B4FB276E-EB95-954F-AACF-8A110AA3123C}"/>
          </ac:spMkLst>
        </pc:spChg>
        <pc:spChg chg="add del mod">
          <ac:chgData name="Igor Todorovic" userId="b456dcb4c43cc0e5" providerId="LiveId" clId="{949CF6E1-EA01-644A-BED8-297267324637}" dt="2019-12-04T08:44:05.271" v="12" actId="478"/>
          <ac:spMkLst>
            <pc:docMk/>
            <pc:sldMk cId="453511638" sldId="277"/>
            <ac:spMk id="5" creationId="{EF27035F-8C15-5747-8335-DFAA4E0B2B33}"/>
          </ac:spMkLst>
        </pc:spChg>
        <pc:spChg chg="add mod">
          <ac:chgData name="Igor Todorovic" userId="b456dcb4c43cc0e5" providerId="LiveId" clId="{949CF6E1-EA01-644A-BED8-297267324637}" dt="2019-12-04T08:49:15.144" v="128" actId="403"/>
          <ac:spMkLst>
            <pc:docMk/>
            <pc:sldMk cId="453511638" sldId="277"/>
            <ac:spMk id="6" creationId="{79C68C47-BD44-A24B-A91C-6E9B6885D0FB}"/>
          </ac:spMkLst>
        </pc:spChg>
        <pc:spChg chg="add mod">
          <ac:chgData name="Igor Todorovic" userId="b456dcb4c43cc0e5" providerId="LiveId" clId="{949CF6E1-EA01-644A-BED8-297267324637}" dt="2019-12-04T08:49:18.281" v="130" actId="403"/>
          <ac:spMkLst>
            <pc:docMk/>
            <pc:sldMk cId="453511638" sldId="277"/>
            <ac:spMk id="7" creationId="{1F874F7A-59EF-3740-9A13-222F69E5DA6E}"/>
          </ac:spMkLst>
        </pc:spChg>
        <pc:spChg chg="add mod">
          <ac:chgData name="Igor Todorovic" userId="b456dcb4c43cc0e5" providerId="LiveId" clId="{949CF6E1-EA01-644A-BED8-297267324637}" dt="2019-12-04T08:48:44.787" v="126" actId="14100"/>
          <ac:spMkLst>
            <pc:docMk/>
            <pc:sldMk cId="453511638" sldId="277"/>
            <ac:spMk id="8" creationId="{A3F9CB56-9EA0-A84A-87EA-DB2F57578D51}"/>
          </ac:spMkLst>
        </pc:spChg>
        <pc:spChg chg="add mod">
          <ac:chgData name="Igor Todorovic" userId="b456dcb4c43cc0e5" providerId="LiveId" clId="{949CF6E1-EA01-644A-BED8-297267324637}" dt="2019-12-04T08:47:51.582" v="114" actId="1076"/>
          <ac:spMkLst>
            <pc:docMk/>
            <pc:sldMk cId="453511638" sldId="277"/>
            <ac:spMk id="9" creationId="{6545281D-5B99-5F4F-BCBF-84F07DFD1A45}"/>
          </ac:spMkLst>
        </pc:spChg>
        <pc:spChg chg="add mod">
          <ac:chgData name="Igor Todorovic" userId="b456dcb4c43cc0e5" providerId="LiveId" clId="{949CF6E1-EA01-644A-BED8-297267324637}" dt="2019-12-04T08:47:09.700" v="102" actId="14100"/>
          <ac:spMkLst>
            <pc:docMk/>
            <pc:sldMk cId="453511638" sldId="277"/>
            <ac:spMk id="10" creationId="{23F28C94-6B82-A947-8A59-5987EB70B186}"/>
          </ac:spMkLst>
        </pc:spChg>
        <pc:spChg chg="add mod">
          <ac:chgData name="Igor Todorovic" userId="b456dcb4c43cc0e5" providerId="LiveId" clId="{949CF6E1-EA01-644A-BED8-297267324637}" dt="2019-12-04T08:47:28.052" v="107" actId="1076"/>
          <ac:spMkLst>
            <pc:docMk/>
            <pc:sldMk cId="453511638" sldId="277"/>
            <ac:spMk id="11" creationId="{76D019CC-9D6B-5F4C-9791-10FC32CB355F}"/>
          </ac:spMkLst>
        </pc:spChg>
        <pc:spChg chg="add mod">
          <ac:chgData name="Igor Todorovic" userId="b456dcb4c43cc0e5" providerId="LiveId" clId="{949CF6E1-EA01-644A-BED8-297267324637}" dt="2019-12-04T08:48:42.171" v="125" actId="1076"/>
          <ac:spMkLst>
            <pc:docMk/>
            <pc:sldMk cId="453511638" sldId="277"/>
            <ac:spMk id="12" creationId="{51F29F31-41A2-7B48-A301-94566F15AF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A2A4-3989-F148-B8C2-E0D0FBE1DD0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FC9A-6366-7347-8B77-8836ABDE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AFA2-6AC2-904F-85E3-02AB138B5C97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F34326-B830-CA47-9433-19EC2D668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6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ISO 26000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dr</a:t>
            </a:r>
            <a:r>
              <a:rPr lang="en-US" dirty="0"/>
              <a:t> Igor </a:t>
            </a:r>
            <a:r>
              <a:rPr lang="en-US" dirty="0" err="1"/>
              <a:t>Todorović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8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 ISO 26000:2010 ne </a:t>
            </a:r>
            <a:r>
              <a:rPr lang="en-US" dirty="0" err="1"/>
              <a:t>sadržava</a:t>
            </a:r>
            <a:r>
              <a:rPr lang="en-US" dirty="0"/>
              <a:t> </a:t>
            </a:r>
            <a:r>
              <a:rPr lang="en-US" dirty="0" err="1"/>
              <a:t>zahtjeve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smjernice</a:t>
            </a:r>
            <a:endParaRPr lang="en-US" dirty="0"/>
          </a:p>
          <a:p>
            <a:endParaRPr lang="en-US" dirty="0"/>
          </a:p>
          <a:p>
            <a:r>
              <a:rPr lang="en-US" dirty="0"/>
              <a:t>pa se </a:t>
            </a:r>
            <a:r>
              <a:rPr lang="en-US" dirty="0" err="1"/>
              <a:t>stoga</a:t>
            </a:r>
            <a:r>
              <a:rPr lang="en-US" dirty="0"/>
              <a:t> ne </a:t>
            </a:r>
            <a:r>
              <a:rPr lang="en-US" dirty="0" err="1"/>
              <a:t>primjenjuje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certifikaciju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ISO 9001:2000 </a:t>
            </a:r>
            <a:r>
              <a:rPr lang="en-US" dirty="0" err="1"/>
              <a:t>i</a:t>
            </a:r>
            <a:r>
              <a:rPr lang="en-US" dirty="0"/>
              <a:t> ISO 14001:2004.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7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 26000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uputstva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pojmovima</a:t>
            </a:r>
            <a:r>
              <a:rPr lang="en-US" dirty="0"/>
              <a:t>, </a:t>
            </a:r>
            <a:r>
              <a:rPr lang="en-US" dirty="0" err="1"/>
              <a:t>terminima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definicijama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pozadinom</a:t>
            </a:r>
            <a:r>
              <a:rPr lang="en-US" dirty="0"/>
              <a:t>, </a:t>
            </a:r>
            <a:r>
              <a:rPr lang="en-US" dirty="0" err="1"/>
              <a:t>trendovima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principima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praksama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ključnim</a:t>
            </a:r>
            <a:r>
              <a:rPr lang="en-US" dirty="0"/>
              <a:t> </a:t>
            </a:r>
            <a:r>
              <a:rPr lang="en-US" dirty="0" err="1"/>
              <a:t>temama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integrisanjem</a:t>
            </a:r>
            <a:r>
              <a:rPr lang="en-US" dirty="0"/>
              <a:t>, </a:t>
            </a:r>
            <a:r>
              <a:rPr lang="en-US" dirty="0" err="1"/>
              <a:t>primenom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promovisanjem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odgovornog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, u </a:t>
            </a:r>
            <a:r>
              <a:rPr lang="en-US" dirty="0" err="1"/>
              <a:t>sferi</a:t>
            </a:r>
            <a:r>
              <a:rPr lang="en-US" dirty="0"/>
              <a:t> </a:t>
            </a:r>
            <a:r>
              <a:rPr lang="en-US" dirty="0" err="1"/>
              <a:t>njenog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identifikovanjem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angažovanjem</a:t>
            </a:r>
            <a:r>
              <a:rPr lang="en-US" dirty="0"/>
              <a:t> </a:t>
            </a:r>
            <a:r>
              <a:rPr lang="en-US" dirty="0" err="1"/>
              <a:t>interesnih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saopštavanjem</a:t>
            </a:r>
            <a:r>
              <a:rPr lang="en-US" dirty="0"/>
              <a:t> </a:t>
            </a:r>
            <a:r>
              <a:rPr lang="en-US" dirty="0" err="1"/>
              <a:t>posvećenosti</a:t>
            </a:r>
            <a:r>
              <a:rPr lang="en-US" dirty="0"/>
              <a:t>, </a:t>
            </a:r>
            <a:r>
              <a:rPr lang="en-US" dirty="0" err="1"/>
              <a:t>performansi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društvenom</a:t>
            </a:r>
            <a:r>
              <a:rPr lang="en-US" dirty="0"/>
              <a:t> </a:t>
            </a:r>
            <a:r>
              <a:rPr lang="en-US" dirty="0" err="1"/>
              <a:t>odgovornošću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612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 26000 </a:t>
            </a:r>
            <a:r>
              <a:rPr lang="en-US" dirty="0" err="1"/>
              <a:t>dodaje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postojećoj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produbljuje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 err="1"/>
              <a:t>Razvijanja</a:t>
            </a:r>
            <a:r>
              <a:rPr lang="en-US" dirty="0"/>
              <a:t>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usaglašenosti</a:t>
            </a:r>
            <a:r>
              <a:rPr lang="en-US" dirty="0"/>
              <a:t> o </a:t>
            </a:r>
            <a:r>
              <a:rPr lang="en-US" dirty="0" err="1"/>
              <a:t>značaju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fokusirati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Pružanja</a:t>
            </a:r>
            <a:r>
              <a:rPr lang="en-US" dirty="0"/>
              <a:t> </a:t>
            </a:r>
            <a:r>
              <a:rPr lang="en-US" dirty="0" err="1"/>
              <a:t>uputstva</a:t>
            </a:r>
            <a:r>
              <a:rPr lang="en-US" dirty="0"/>
              <a:t> o </a:t>
            </a:r>
            <a:r>
              <a:rPr lang="en-US" dirty="0" err="1"/>
              <a:t>transformaciji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 u </a:t>
            </a:r>
            <a:r>
              <a:rPr lang="en-US" dirty="0" err="1"/>
              <a:t>efektivne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Redefinisanja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napredovala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širenja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globalnom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dobrobit</a:t>
            </a:r>
            <a:r>
              <a:rPr lang="en-US" dirty="0"/>
              <a:t>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2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 26000 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smernica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b="1" dirty="0" err="1"/>
              <a:t>sedam</a:t>
            </a:r>
            <a:r>
              <a:rPr lang="en-US" b="1" dirty="0"/>
              <a:t> </a:t>
            </a:r>
            <a:r>
              <a:rPr lang="en-US" b="1" dirty="0" err="1"/>
              <a:t>načela</a:t>
            </a:r>
            <a:r>
              <a:rPr lang="en-US" b="1" dirty="0"/>
              <a:t> </a:t>
            </a:r>
            <a:r>
              <a:rPr lang="en-US" b="1" dirty="0" err="1"/>
              <a:t>društvene</a:t>
            </a:r>
            <a:r>
              <a:rPr lang="en-US" b="1" dirty="0"/>
              <a:t> </a:t>
            </a:r>
            <a:r>
              <a:rPr lang="en-US" b="1" dirty="0" err="1"/>
              <a:t>odgovornosti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Odgovornost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sopstveni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životnu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Transparentnost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u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životnu</a:t>
            </a:r>
            <a:r>
              <a:rPr lang="en-US" dirty="0"/>
              <a:t> </a:t>
            </a:r>
            <a:r>
              <a:rPr lang="en-US" dirty="0" err="1"/>
              <a:t>sredinu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Etičko</a:t>
            </a:r>
            <a:r>
              <a:rPr lang="en-US" b="1" dirty="0"/>
              <a:t> </a:t>
            </a:r>
            <a:r>
              <a:rPr lang="en-US" b="1" dirty="0" err="1"/>
              <a:t>ponašanje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Poštovanje</a:t>
            </a:r>
            <a:r>
              <a:rPr lang="en-US" b="1" dirty="0"/>
              <a:t> </a:t>
            </a:r>
            <a:r>
              <a:rPr lang="en-US" b="1" dirty="0" err="1"/>
              <a:t>interesa</a:t>
            </a:r>
            <a:r>
              <a:rPr lang="en-US" b="1" dirty="0"/>
              <a:t> </a:t>
            </a:r>
            <a:r>
              <a:rPr lang="en-US" b="1" dirty="0" err="1"/>
              <a:t>zainteresovanih</a:t>
            </a:r>
            <a:r>
              <a:rPr lang="en-US" b="1" dirty="0"/>
              <a:t> </a:t>
            </a:r>
            <a:r>
              <a:rPr lang="en-US" b="1" dirty="0" err="1"/>
              <a:t>strana</a:t>
            </a:r>
            <a:r>
              <a:rPr lang="en-US" dirty="0"/>
              <a:t>, </a:t>
            </a:r>
            <a:r>
              <a:rPr lang="en-US" dirty="0" err="1"/>
              <a:t>razmatranje</a:t>
            </a:r>
            <a:r>
              <a:rPr lang="en-US" dirty="0"/>
              <a:t> </a:t>
            </a:r>
            <a:r>
              <a:rPr lang="en-US" dirty="0" err="1"/>
              <a:t>istih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odgovaranje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Poštovanje</a:t>
            </a:r>
            <a:r>
              <a:rPr lang="en-US" b="1" dirty="0"/>
              <a:t> </a:t>
            </a:r>
            <a:r>
              <a:rPr lang="en-US" b="1" dirty="0" err="1"/>
              <a:t>pravne</a:t>
            </a:r>
            <a:r>
              <a:rPr lang="en-US" b="1" dirty="0"/>
              <a:t> </a:t>
            </a:r>
            <a:r>
              <a:rPr lang="en-US" b="1" dirty="0" err="1"/>
              <a:t>države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Poštovanje</a:t>
            </a:r>
            <a:r>
              <a:rPr lang="en-US" b="1" dirty="0"/>
              <a:t> </a:t>
            </a:r>
            <a:r>
              <a:rPr lang="en-US" b="1" dirty="0" err="1"/>
              <a:t>međunarodnih</a:t>
            </a:r>
            <a:r>
              <a:rPr lang="en-US" b="1" dirty="0"/>
              <a:t> </a:t>
            </a:r>
            <a:r>
              <a:rPr lang="en-US" b="1" dirty="0" err="1"/>
              <a:t>normi</a:t>
            </a:r>
            <a:r>
              <a:rPr lang="en-US" b="1" dirty="0"/>
              <a:t> </a:t>
            </a:r>
            <a:r>
              <a:rPr lang="en-US" b="1" dirty="0" err="1"/>
              <a:t>ponašanja</a:t>
            </a:r>
            <a:r>
              <a:rPr lang="en-US" dirty="0"/>
              <a:t>,</a:t>
            </a:r>
          </a:p>
          <a:p>
            <a:pPr lvl="1"/>
            <a:r>
              <a:rPr lang="en-US" b="1" dirty="0" err="1"/>
              <a:t>Poštovanje</a:t>
            </a:r>
            <a:r>
              <a:rPr lang="en-US" b="1" dirty="0"/>
              <a:t> </a:t>
            </a:r>
            <a:r>
              <a:rPr lang="en-US" b="1" dirty="0" err="1"/>
              <a:t>ljudskih</a:t>
            </a:r>
            <a:r>
              <a:rPr lang="en-US" b="1" dirty="0"/>
              <a:t> </a:t>
            </a:r>
            <a:r>
              <a:rPr lang="en-US" b="1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univerzalnosti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ISO 26000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Percepcija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činjenice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njenim</a:t>
            </a:r>
            <a:r>
              <a:rPr lang="en-US" dirty="0"/>
              <a:t> </a:t>
            </a:r>
            <a:r>
              <a:rPr lang="en-US" dirty="0" err="1"/>
              <a:t>učinkom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,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ostalog</a:t>
            </a:r>
            <a:r>
              <a:rPr lang="en-US" dirty="0"/>
              <a:t>, </a:t>
            </a:r>
            <a:r>
              <a:rPr lang="en-US" dirty="0" err="1"/>
              <a:t>unaprediti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Konkurentsku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Reputaciju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privlačenja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zadržavanja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,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klijenata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Moral, </a:t>
            </a:r>
            <a:r>
              <a:rPr lang="en-US" dirty="0" err="1"/>
              <a:t>posvećenost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investitora</a:t>
            </a:r>
            <a:r>
              <a:rPr lang="en-US" dirty="0"/>
              <a:t>, </a:t>
            </a:r>
            <a:r>
              <a:rPr lang="en-US" dirty="0" err="1"/>
              <a:t>vlasnika</a:t>
            </a:r>
            <a:r>
              <a:rPr lang="en-US" dirty="0"/>
              <a:t>, </a:t>
            </a:r>
            <a:r>
              <a:rPr lang="en-US" dirty="0" err="1"/>
              <a:t>donatora</a:t>
            </a:r>
            <a:r>
              <a:rPr lang="en-US" dirty="0"/>
              <a:t>, </a:t>
            </a:r>
            <a:r>
              <a:rPr lang="en-US" dirty="0" err="1"/>
              <a:t>sponzora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, </a:t>
            </a:r>
            <a:r>
              <a:rPr lang="en-US" dirty="0" err="1"/>
              <a:t>vladama</a:t>
            </a:r>
            <a:r>
              <a:rPr lang="en-US" dirty="0"/>
              <a:t>, </a:t>
            </a:r>
            <a:r>
              <a:rPr lang="en-US" dirty="0" err="1"/>
              <a:t>medijima</a:t>
            </a:r>
            <a:r>
              <a:rPr lang="en-US" dirty="0"/>
              <a:t>, </a:t>
            </a:r>
            <a:r>
              <a:rPr lang="en-US" dirty="0" err="1"/>
              <a:t>dobavljačima</a:t>
            </a:r>
            <a:r>
              <a:rPr lang="en-US" dirty="0"/>
              <a:t>, </a:t>
            </a:r>
            <a:r>
              <a:rPr lang="en-US" dirty="0" err="1"/>
              <a:t>kolegama</a:t>
            </a:r>
            <a:r>
              <a:rPr lang="en-US" dirty="0"/>
              <a:t>,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zajednicom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delatnost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7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C31B-3C60-994F-8A3F-6459009A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CC40-FAB8-7A4E-B9B5-833454F3D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FB276E-EB95-954F-AACF-8A110AA3123C}"/>
              </a:ext>
            </a:extLst>
          </p:cNvPr>
          <p:cNvSpPr/>
          <p:nvPr/>
        </p:nvSpPr>
        <p:spPr>
          <a:xfrm>
            <a:off x="1637071" y="609600"/>
            <a:ext cx="6887497" cy="61304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874F7A-59EF-3740-9A13-222F69E5DA6E}"/>
              </a:ext>
            </a:extLst>
          </p:cNvPr>
          <p:cNvSpPr/>
          <p:nvPr/>
        </p:nvSpPr>
        <p:spPr>
          <a:xfrm>
            <a:off x="3711221" y="4155658"/>
            <a:ext cx="2739195" cy="237290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Interesne</a:t>
            </a:r>
            <a:r>
              <a:rPr lang="en-US" sz="2400" dirty="0"/>
              <a:t> </a:t>
            </a:r>
            <a:r>
              <a:rPr lang="en-US" sz="2400" dirty="0" err="1"/>
              <a:t>grupe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C68C47-BD44-A24B-A91C-6E9B6885D0FB}"/>
              </a:ext>
            </a:extLst>
          </p:cNvPr>
          <p:cNvSpPr/>
          <p:nvPr/>
        </p:nvSpPr>
        <p:spPr>
          <a:xfrm>
            <a:off x="3742720" y="2160589"/>
            <a:ext cx="2739195" cy="237290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Organizacija</a:t>
            </a:r>
            <a:endParaRPr lang="en-US" sz="2400" dirty="0"/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A3F9CB56-9EA0-A84A-87EA-DB2F57578D51}"/>
              </a:ext>
            </a:extLst>
          </p:cNvPr>
          <p:cNvSpPr/>
          <p:nvPr/>
        </p:nvSpPr>
        <p:spPr>
          <a:xfrm>
            <a:off x="2574959" y="1450918"/>
            <a:ext cx="1136262" cy="208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5281D-5B99-5F4F-BCBF-84F07DFD1A45}"/>
              </a:ext>
            </a:extLst>
          </p:cNvPr>
          <p:cNvSpPr txBox="1"/>
          <p:nvPr/>
        </p:nvSpPr>
        <p:spPr>
          <a:xfrm>
            <a:off x="4168420" y="1257887"/>
            <a:ext cx="188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Društvo</a:t>
            </a:r>
            <a:r>
              <a:rPr lang="en-US" sz="2800" dirty="0"/>
              <a:t> </a:t>
            </a:r>
          </a:p>
          <a:p>
            <a:pPr algn="ctr"/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okolina</a:t>
            </a:r>
            <a:endParaRPr lang="en-US" sz="2000" dirty="0"/>
          </a:p>
        </p:txBody>
      </p:sp>
      <p:sp>
        <p:nvSpPr>
          <p:cNvPr id="10" name="Curved Left Arrow 9">
            <a:extLst>
              <a:ext uri="{FF2B5EF4-FFF2-40B4-BE49-F238E27FC236}">
                <a16:creationId xmlns:a16="http://schemas.microsoft.com/office/drawing/2014/main" id="{23F28C94-6B82-A947-8A59-5987EB70B186}"/>
              </a:ext>
            </a:extLst>
          </p:cNvPr>
          <p:cNvSpPr/>
          <p:nvPr/>
        </p:nvSpPr>
        <p:spPr>
          <a:xfrm>
            <a:off x="6564717" y="3539612"/>
            <a:ext cx="938524" cy="21237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76D019CC-9D6B-5F4C-9791-10FC32CB355F}"/>
              </a:ext>
            </a:extLst>
          </p:cNvPr>
          <p:cNvSpPr/>
          <p:nvPr/>
        </p:nvSpPr>
        <p:spPr>
          <a:xfrm flipV="1">
            <a:off x="6513414" y="1461938"/>
            <a:ext cx="961647" cy="17096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>
            <a:extLst>
              <a:ext uri="{FF2B5EF4-FFF2-40B4-BE49-F238E27FC236}">
                <a16:creationId xmlns:a16="http://schemas.microsoft.com/office/drawing/2014/main" id="{51F29F31-41A2-7B48-A301-94566F15AFF2}"/>
              </a:ext>
            </a:extLst>
          </p:cNvPr>
          <p:cNvSpPr/>
          <p:nvPr/>
        </p:nvSpPr>
        <p:spPr>
          <a:xfrm flipV="1">
            <a:off x="2623206" y="3674806"/>
            <a:ext cx="1005213" cy="2000493"/>
          </a:xfrm>
          <a:prstGeom prst="curvedRightArrow">
            <a:avLst>
              <a:gd name="adj1" fmla="val 25000"/>
              <a:gd name="adj2" fmla="val 50000"/>
              <a:gd name="adj3" fmla="val 28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1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18" y="838733"/>
            <a:ext cx="5846112" cy="5202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184" y="838733"/>
            <a:ext cx="5846112" cy="52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441" r="1441"/>
          <a:stretch/>
        </p:blipFill>
        <p:spPr>
          <a:xfrm>
            <a:off x="524637" y="0"/>
            <a:ext cx="1059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37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1" y="0"/>
            <a:ext cx="10634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Indeksi</a:t>
            </a:r>
            <a:r>
              <a:rPr lang="en-US" dirty="0"/>
              <a:t> KDO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Indeksi</a:t>
            </a:r>
            <a:r>
              <a:rPr lang="en-US" dirty="0"/>
              <a:t> KDO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utvrđivanje</a:t>
            </a:r>
            <a:r>
              <a:rPr lang="en-US" dirty="0"/>
              <a:t> </a:t>
            </a:r>
            <a:r>
              <a:rPr lang="en-US" dirty="0" err="1"/>
              <a:t>uvedenosti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primjene</a:t>
            </a:r>
            <a:r>
              <a:rPr lang="en-US" dirty="0"/>
              <a:t> KDO u </a:t>
            </a:r>
            <a:r>
              <a:rPr lang="en-US" dirty="0" err="1"/>
              <a:t>organizacijama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ocjenivanju</a:t>
            </a:r>
            <a:r>
              <a:rPr lang="en-US" dirty="0"/>
              <a:t> </a:t>
            </a:r>
            <a:r>
              <a:rPr lang="en-US" dirty="0" err="1"/>
              <a:t>uklađenosti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KDO.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0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je </a:t>
            </a:r>
            <a:r>
              <a:rPr lang="en-US" dirty="0" err="1"/>
              <a:t>dokument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da </a:t>
            </a:r>
            <a:r>
              <a:rPr lang="en-US" dirty="0" err="1"/>
              <a:t>ujednači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, </a:t>
            </a:r>
            <a:r>
              <a:rPr lang="en-US" dirty="0" err="1"/>
              <a:t>veličinu</a:t>
            </a:r>
            <a:r>
              <a:rPr lang="en-US" dirty="0"/>
              <a:t>,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Da bi se </a:t>
            </a:r>
            <a:r>
              <a:rPr lang="en-US" dirty="0" err="1"/>
              <a:t>otklonile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barijere</a:t>
            </a:r>
            <a:r>
              <a:rPr lang="en-US" dirty="0"/>
              <a:t> u </a:t>
            </a:r>
            <a:r>
              <a:rPr lang="en-US" dirty="0" err="1"/>
              <a:t>međunarodnoj</a:t>
            </a:r>
            <a:r>
              <a:rPr lang="en-US" dirty="0"/>
              <a:t> </a:t>
            </a:r>
            <a:r>
              <a:rPr lang="en-US" dirty="0" err="1"/>
              <a:t>saradnji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prometu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,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ukazala</a:t>
            </a:r>
            <a:r>
              <a:rPr lang="en-US" dirty="0"/>
              <a:t> se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usaglašavanjem</a:t>
            </a:r>
            <a:r>
              <a:rPr lang="en-US" dirty="0"/>
              <a:t> </a:t>
            </a:r>
            <a:r>
              <a:rPr lang="en-US" dirty="0" err="1"/>
              <a:t>uslova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bi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usmjereni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zahtjeve</a:t>
            </a:r>
            <a:r>
              <a:rPr lang="en-US" dirty="0"/>
              <a:t> o: </a:t>
            </a:r>
          </a:p>
          <a:p>
            <a:pPr lvl="1"/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zdravlja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bezbjednosti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potrošača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249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99642"/>
            <a:ext cx="9852555" cy="6286592"/>
          </a:xfrm>
        </p:spPr>
      </p:pic>
    </p:spTree>
    <p:extLst>
      <p:ext uri="{BB962C8B-B14F-4D97-AF65-F5344CB8AC3E}">
        <p14:creationId xmlns:p14="http://schemas.microsoft.com/office/powerpoint/2010/main" val="179909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8952"/>
            <a:ext cx="10296673" cy="5483224"/>
          </a:xfrm>
        </p:spPr>
      </p:pic>
    </p:spTree>
    <p:extLst>
      <p:ext uri="{BB962C8B-B14F-4D97-AF65-F5344CB8AC3E}">
        <p14:creationId xmlns:p14="http://schemas.microsoft.com/office/powerpoint/2010/main" val="80591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17513"/>
            <a:ext cx="9252479" cy="6037147"/>
          </a:xfrm>
        </p:spPr>
      </p:pic>
    </p:spTree>
    <p:extLst>
      <p:ext uri="{BB962C8B-B14F-4D97-AF65-F5344CB8AC3E}">
        <p14:creationId xmlns:p14="http://schemas.microsoft.com/office/powerpoint/2010/main" val="207400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35" y="-69850"/>
            <a:ext cx="482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KDO </a:t>
            </a:r>
            <a:r>
              <a:rPr lang="en-US" dirty="0" err="1"/>
              <a:t>indeksi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b="1"/>
              <a:t>Dow </a:t>
            </a:r>
            <a:r>
              <a:rPr lang="en-US" b="1" dirty="0"/>
              <a:t>Jones Sustainability Index series (DJSI)</a:t>
            </a:r>
          </a:p>
          <a:p>
            <a:r>
              <a:rPr lang="en-US" b="1" dirty="0"/>
              <a:t>Calvert Social Index (CSI)</a:t>
            </a:r>
          </a:p>
          <a:p>
            <a:r>
              <a:rPr lang="en-US" b="1" dirty="0"/>
              <a:t>FTSE4GOOD series</a:t>
            </a:r>
          </a:p>
          <a:p>
            <a:r>
              <a:rPr lang="en-US" b="1" dirty="0"/>
              <a:t>FTSE Johannesburg Stock Exchange Socially Responsible Index (JSE SRI)</a:t>
            </a:r>
          </a:p>
          <a:p>
            <a:r>
              <a:rPr lang="en-US" b="1" dirty="0"/>
              <a:t>Sao Paolo Stock Exchange Corporate Sustainability Index (ISE)</a:t>
            </a:r>
          </a:p>
          <a:p>
            <a:r>
              <a:rPr lang="en-US" b="1" dirty="0"/>
              <a:t>KLD Global Sustainability Index Series (GSI)</a:t>
            </a:r>
          </a:p>
          <a:p>
            <a:endParaRPr lang="en-US" b="1" dirty="0"/>
          </a:p>
          <a:p>
            <a:r>
              <a:rPr lang="en-US" dirty="0"/>
              <a:t>CR Index – Business in community, UK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8" y="5143319"/>
            <a:ext cx="3346698" cy="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sz="3200">
                <a:latin typeface="Century Schoolbook" charset="0"/>
              </a:rPr>
              <a:t>ŠT</a:t>
            </a:r>
            <a:r>
              <a:rPr lang="en-US" sz="3200">
                <a:latin typeface="Century Schoolbook" charset="0"/>
              </a:rPr>
              <a:t>A</a:t>
            </a:r>
            <a:r>
              <a:rPr lang="hr-HR" sz="3200">
                <a:latin typeface="Century Schoolbook" charset="0"/>
              </a:rPr>
              <a:t> JE ISO? </a:t>
            </a:r>
            <a:endParaRPr lang="en-GB" cap="none">
              <a:latin typeface="Century Schoolbook" charset="0"/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r-HR" sz="2000">
                <a:latin typeface="Century Schoolbook" charset="0"/>
              </a:rPr>
              <a:t>ISO (Međunarodna organizacija za </a:t>
            </a:r>
            <a:r>
              <a:rPr lang="en-US" sz="2000">
                <a:latin typeface="Century Schoolbook" charset="0"/>
              </a:rPr>
              <a:t>standardizaciju</a:t>
            </a:r>
            <a:r>
              <a:rPr lang="hr-HR" sz="2000">
                <a:latin typeface="Century Schoolbook" charset="0"/>
              </a:rPr>
              <a:t>) je svjetska federacija nacionalnih tijela za standardizaciju (ISO članice). </a:t>
            </a:r>
          </a:p>
          <a:p>
            <a:pPr>
              <a:spcBef>
                <a:spcPct val="50000"/>
              </a:spcBef>
            </a:pPr>
            <a:r>
              <a:rPr lang="hr-HR" sz="2000">
                <a:latin typeface="Century Schoolbook" charset="0"/>
              </a:rPr>
              <a:t>Rad na pripremanju međunarodnih standarda uobičajeno se provodi kroz aktivnosti ISO tehničkih odbora. </a:t>
            </a:r>
          </a:p>
          <a:p>
            <a:pPr>
              <a:spcBef>
                <a:spcPct val="50000"/>
              </a:spcBef>
            </a:pPr>
            <a:r>
              <a:rPr lang="hr-HR" sz="2000">
                <a:latin typeface="Century Schoolbook" charset="0"/>
              </a:rPr>
              <a:t>Svaka članica koja ima interes o predmetu za koji je uspostavljen tehnički odbor ima pravo biti zastupljena u odboru. </a:t>
            </a:r>
          </a:p>
          <a:p>
            <a:pPr>
              <a:spcBef>
                <a:spcPct val="50000"/>
              </a:spcBef>
            </a:pPr>
            <a:r>
              <a:rPr lang="hr-HR" sz="2000">
                <a:latin typeface="Century Schoolbook" charset="0"/>
              </a:rPr>
              <a:t>Međunarodne organizacije, vladine ili ne-vladine, povezane sa ISO takođe učestvuju u radu. ISO usko sarađuje s Međunarodnom elektrotehničkom komisijom (IEC) po svim pitanjima elektrotehničke standardizacije. </a:t>
            </a:r>
          </a:p>
          <a:p>
            <a:pPr>
              <a:buFont typeface="Wingdings" charset="0"/>
              <a:buNone/>
            </a:pPr>
            <a:endParaRPr lang="en-GB" sz="200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 (ISO) 2004. </a:t>
            </a:r>
            <a:r>
              <a:rPr lang="en-US" dirty="0" err="1"/>
              <a:t>godine</a:t>
            </a:r>
            <a:r>
              <a:rPr lang="en-US" dirty="0"/>
              <a:t> je </a:t>
            </a:r>
            <a:r>
              <a:rPr lang="en-US" dirty="0" err="1"/>
              <a:t>osnovana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razvijanje</a:t>
            </a:r>
            <a:r>
              <a:rPr lang="en-US" dirty="0"/>
              <a:t> </a:t>
            </a:r>
            <a:r>
              <a:rPr lang="en-US" dirty="0" err="1"/>
              <a:t>međunarodnog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sačini</a:t>
            </a:r>
            <a:r>
              <a:rPr lang="en-US" dirty="0"/>
              <a:t> </a:t>
            </a:r>
            <a:r>
              <a:rPr lang="en-US" dirty="0" err="1"/>
              <a:t>preporuke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bavljenje</a:t>
            </a:r>
            <a:r>
              <a:rPr lang="en-US" dirty="0"/>
              <a:t> </a:t>
            </a:r>
            <a:r>
              <a:rPr lang="en-US" dirty="0" err="1"/>
              <a:t>problemom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U </a:t>
            </a:r>
            <a:r>
              <a:rPr lang="en-US" dirty="0" err="1"/>
              <a:t>sastavu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(WG),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ISO 26000, </a:t>
            </a:r>
            <a:r>
              <a:rPr lang="en-US" dirty="0" err="1"/>
              <a:t>nalaze</a:t>
            </a:r>
            <a:r>
              <a:rPr lang="en-US" dirty="0"/>
              <a:t> se </a:t>
            </a:r>
            <a:r>
              <a:rPr lang="en-US" dirty="0" err="1"/>
              <a:t>stručnjaci</a:t>
            </a:r>
            <a:r>
              <a:rPr lang="en-US" dirty="0"/>
              <a:t> </a:t>
            </a:r>
            <a:r>
              <a:rPr lang="en-US" dirty="0" err="1"/>
              <a:t>odabrani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stejkholdera</a:t>
            </a:r>
            <a:r>
              <a:rPr lang="en-US" dirty="0"/>
              <a:t>. </a:t>
            </a:r>
            <a:r>
              <a:rPr lang="en-US" dirty="0" err="1"/>
              <a:t>Zainteresovane</a:t>
            </a:r>
            <a:r>
              <a:rPr lang="en-US" dirty="0"/>
              <a:t> </a:t>
            </a:r>
            <a:r>
              <a:rPr lang="en-US" dirty="0" err="1"/>
              <a:t>međunarodne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poznate</a:t>
            </a:r>
            <a:r>
              <a:rPr lang="en-US" dirty="0"/>
              <a:t> </a:t>
            </a:r>
            <a:r>
              <a:rPr lang="en-US" dirty="0" err="1"/>
              <a:t>regionalne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da u rad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uključe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stručnjaka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pomenutih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stejkholdera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privreda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vladine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potrošači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sindikati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nevladine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, </a:t>
            </a:r>
            <a:r>
              <a:rPr lang="en-US" dirty="0" err="1"/>
              <a:t>podršku,istraživanje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54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 26000:2010 </a:t>
            </a:r>
            <a:r>
              <a:rPr lang="en-US" dirty="0" err="1"/>
              <a:t>namijenjena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uptrebu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vrstama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javnom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privatnom</a:t>
            </a:r>
            <a:r>
              <a:rPr lang="en-US" dirty="0"/>
              <a:t> </a:t>
            </a:r>
            <a:r>
              <a:rPr lang="en-US" dirty="0" err="1"/>
              <a:t>sektoru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razvijenim</a:t>
            </a:r>
            <a:r>
              <a:rPr lang="en-US" dirty="0"/>
              <a:t>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zemljama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Pomoći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organizacijama</a:t>
            </a:r>
            <a:r>
              <a:rPr lang="en-US" dirty="0"/>
              <a:t> u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nastojanjima</a:t>
            </a:r>
            <a:r>
              <a:rPr lang="en-US" dirty="0"/>
              <a:t> da </a:t>
            </a:r>
            <a:r>
              <a:rPr lang="en-US" dirty="0" err="1"/>
              <a:t>posluju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u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većoj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7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Cilj</a:t>
            </a:r>
            <a:r>
              <a:rPr lang="en-US" dirty="0"/>
              <a:t> ISO 26000 </a:t>
            </a:r>
            <a:r>
              <a:rPr lang="en-US" dirty="0" err="1"/>
              <a:t>standarda</a:t>
            </a:r>
            <a:r>
              <a:rPr lang="en-US" dirty="0"/>
              <a:t> </a:t>
            </a:r>
            <a:r>
              <a:rPr lang="en-US" dirty="0" err="1"/>
              <a:t>jeste</a:t>
            </a:r>
            <a:r>
              <a:rPr lang="en-US" dirty="0"/>
              <a:t> da </a:t>
            </a:r>
            <a:r>
              <a:rPr lang="en-US" dirty="0" err="1"/>
              <a:t>pomogne</a:t>
            </a:r>
            <a:r>
              <a:rPr lang="en-US" dirty="0"/>
              <a:t> </a:t>
            </a:r>
            <a:r>
              <a:rPr lang="en-US" dirty="0" err="1"/>
              <a:t>organizacijama</a:t>
            </a:r>
            <a:r>
              <a:rPr lang="en-US" dirty="0"/>
              <a:t> u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nastojanjima</a:t>
            </a:r>
            <a:r>
              <a:rPr lang="en-US" dirty="0"/>
              <a:t> da </a:t>
            </a:r>
            <a:r>
              <a:rPr lang="en-US" dirty="0" err="1"/>
              <a:t>deluju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podstakne</a:t>
            </a:r>
            <a:r>
              <a:rPr lang="en-US" dirty="0"/>
              <a:t> da </a:t>
            </a:r>
            <a:r>
              <a:rPr lang="en-US" dirty="0" err="1"/>
              <a:t>učine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poštovanja</a:t>
            </a:r>
            <a:r>
              <a:rPr lang="en-US" dirty="0"/>
              <a:t> </a:t>
            </a:r>
            <a:r>
              <a:rPr lang="en-US" dirty="0" err="1"/>
              <a:t>zakonske</a:t>
            </a:r>
            <a:r>
              <a:rPr lang="en-US" dirty="0"/>
              <a:t> regulative, </a:t>
            </a:r>
            <a:r>
              <a:rPr lang="en-US" dirty="0" err="1"/>
              <a:t>imajući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to da je </a:t>
            </a:r>
            <a:r>
              <a:rPr lang="en-US" dirty="0" err="1"/>
              <a:t>usklađenost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 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Takođe</a:t>
            </a:r>
            <a:r>
              <a:rPr lang="en-US" dirty="0"/>
              <a:t>, 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 da </a:t>
            </a:r>
            <a:r>
              <a:rPr lang="en-US" dirty="0" err="1"/>
              <a:t>pomogne</a:t>
            </a:r>
            <a:r>
              <a:rPr lang="en-US" dirty="0"/>
              <a:t> </a:t>
            </a:r>
            <a:r>
              <a:rPr lang="en-US" dirty="0" err="1"/>
              <a:t>organizacijama</a:t>
            </a:r>
            <a:r>
              <a:rPr lang="en-US" dirty="0"/>
              <a:t> da </a:t>
            </a:r>
            <a:r>
              <a:rPr lang="en-US" dirty="0" err="1"/>
              <a:t>doprinesu</a:t>
            </a:r>
            <a:r>
              <a:rPr lang="en-US" dirty="0"/>
              <a:t> </a:t>
            </a:r>
            <a:r>
              <a:rPr lang="en-US" dirty="0" err="1"/>
              <a:t>održivom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45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Održivo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ne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isporuku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 bez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okoline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Takvo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zahtijevaju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potrošači</a:t>
            </a:r>
            <a:r>
              <a:rPr lang="en-US" dirty="0"/>
              <a:t>, </a:t>
            </a:r>
            <a:r>
              <a:rPr lang="en-US" dirty="0" err="1"/>
              <a:t>vlasti</a:t>
            </a:r>
            <a:r>
              <a:rPr lang="en-US" dirty="0"/>
              <a:t>, </a:t>
            </a:r>
            <a:r>
              <a:rPr lang="en-US" dirty="0" err="1"/>
              <a:t>udruge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široka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dalekovidne</a:t>
            </a:r>
            <a:r>
              <a:rPr lang="en-US" dirty="0"/>
              <a:t> </a:t>
            </a:r>
            <a:r>
              <a:rPr lang="en-US" dirty="0" err="1"/>
              <a:t>vođe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uviđaju</a:t>
            </a:r>
            <a:r>
              <a:rPr lang="en-US" dirty="0"/>
              <a:t> da se </a:t>
            </a:r>
            <a:r>
              <a:rPr lang="en-US" dirty="0" err="1"/>
              <a:t>trajan</a:t>
            </a:r>
            <a:r>
              <a:rPr lang="en-US" dirty="0"/>
              <a:t> </a:t>
            </a:r>
            <a:r>
              <a:rPr lang="en-US" dirty="0" err="1"/>
              <a:t>uspjeh</a:t>
            </a:r>
            <a:r>
              <a:rPr lang="en-US" dirty="0"/>
              <a:t> mora </a:t>
            </a:r>
            <a:r>
              <a:rPr lang="en-US" dirty="0" err="1"/>
              <a:t>graditi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vjerodostojnim</a:t>
            </a:r>
            <a:r>
              <a:rPr lang="en-US" dirty="0"/>
              <a:t> </a:t>
            </a:r>
            <a:r>
              <a:rPr lang="en-US" dirty="0" err="1"/>
              <a:t>poslovnim</a:t>
            </a:r>
            <a:r>
              <a:rPr lang="en-US" dirty="0"/>
              <a:t> </a:t>
            </a:r>
            <a:r>
              <a:rPr lang="en-US" dirty="0" err="1"/>
              <a:t>postupcima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sprečavanju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lažno</a:t>
            </a:r>
            <a:r>
              <a:rPr lang="en-US" dirty="0"/>
              <a:t> </a:t>
            </a:r>
            <a:r>
              <a:rPr lang="en-US" dirty="0" err="1"/>
              <a:t>računovodstvo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eksploatacija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9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Sadržaj</a:t>
            </a:r>
            <a:r>
              <a:rPr lang="en-US" dirty="0"/>
              <a:t> ISO 26000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0 </a:t>
            </a:r>
            <a:r>
              <a:rPr lang="en-US" dirty="0" err="1"/>
              <a:t>Uvod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 </a:t>
            </a:r>
            <a:r>
              <a:rPr lang="en-US" dirty="0" err="1"/>
              <a:t>Područje</a:t>
            </a:r>
            <a:r>
              <a:rPr lang="en-US" dirty="0"/>
              <a:t> </a:t>
            </a:r>
            <a:r>
              <a:rPr lang="en-US" dirty="0" err="1"/>
              <a:t>primjene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Upućivanje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norme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err="1"/>
              <a:t>Nazivi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definicije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 </a:t>
            </a:r>
            <a:r>
              <a:rPr lang="en-US" dirty="0" err="1"/>
              <a:t>Kontekst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u </a:t>
            </a:r>
            <a:r>
              <a:rPr lang="en-US" dirty="0" err="1"/>
              <a:t>kojemu</a:t>
            </a:r>
            <a:r>
              <a:rPr lang="en-US" dirty="0"/>
              <a:t> </a:t>
            </a:r>
            <a:r>
              <a:rPr lang="en-US" dirty="0" err="1"/>
              <a:t>posluju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 </a:t>
            </a:r>
            <a:r>
              <a:rPr lang="en-US" dirty="0" err="1"/>
              <a:t>Načela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 </a:t>
            </a:r>
            <a:r>
              <a:rPr lang="en-US" dirty="0" err="1"/>
              <a:t>Upustva</a:t>
            </a:r>
            <a:r>
              <a:rPr lang="en-US" dirty="0"/>
              <a:t> o </a:t>
            </a:r>
            <a:r>
              <a:rPr lang="en-US" dirty="0" err="1"/>
              <a:t>ključnim</a:t>
            </a:r>
            <a:r>
              <a:rPr lang="en-US" dirty="0"/>
              <a:t> </a:t>
            </a:r>
            <a:r>
              <a:rPr lang="en-US" dirty="0" err="1"/>
              <a:t>temama</a:t>
            </a:r>
            <a:r>
              <a:rPr lang="en-US" dirty="0"/>
              <a:t>/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 </a:t>
            </a:r>
            <a:r>
              <a:rPr lang="en-US" dirty="0" err="1"/>
              <a:t>Uputstva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s </a:t>
            </a:r>
            <a:r>
              <a:rPr lang="en-US" dirty="0" err="1"/>
              <a:t>uvođenjem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odgovornosti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 </a:t>
            </a:r>
            <a:r>
              <a:rPr lang="en-US" dirty="0" err="1"/>
              <a:t>Dodatci</a:t>
            </a:r>
            <a:r>
              <a:rPr lang="en-US" dirty="0"/>
              <a:t> - </a:t>
            </a:r>
            <a:r>
              <a:rPr lang="en-US" dirty="0" err="1"/>
              <a:t>uputstva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Bibliografija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815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957</Words>
  <Application>Microsoft Macintosh PowerPoint</Application>
  <PresentationFormat>Widescreen</PresentationFormat>
  <Paragraphs>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Schoolbook</vt:lpstr>
      <vt:lpstr>Trebuchet MS</vt:lpstr>
      <vt:lpstr>Wingdings</vt:lpstr>
      <vt:lpstr>Wingdings 3</vt:lpstr>
      <vt:lpstr>Facet</vt:lpstr>
      <vt:lpstr>ISO 26000</vt:lpstr>
      <vt:lpstr>Standard</vt:lpstr>
      <vt:lpstr>ŠTA JE ISO?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Sadržaj ISO 26000</vt:lpstr>
      <vt:lpstr>PowerPoint Presentation</vt:lpstr>
      <vt:lpstr>PowerPoint Presentation</vt:lpstr>
      <vt:lpstr>PowerPoint Presentation</vt:lpstr>
      <vt:lpstr>PowerPoint Presentation</vt:lpstr>
      <vt:lpstr>Prednosti primene standarda ISO 26000 </vt:lpstr>
      <vt:lpstr>PowerPoint Presentation</vt:lpstr>
      <vt:lpstr>\</vt:lpstr>
      <vt:lpstr>PowerPoint Presentation</vt:lpstr>
      <vt:lpstr>PowerPoint Presentation</vt:lpstr>
      <vt:lpstr>Indeksi KDO</vt:lpstr>
      <vt:lpstr>PowerPoint Presentation</vt:lpstr>
      <vt:lpstr>PowerPoint Presentation</vt:lpstr>
      <vt:lpstr>PowerPoint Presentation</vt:lpstr>
      <vt:lpstr>PowerPoint Presentation</vt:lpstr>
      <vt:lpstr>KDO indeksi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26000</dc:title>
  <dc:creator>Microsoft Office User</dc:creator>
  <cp:lastModifiedBy>Igor Todorovic</cp:lastModifiedBy>
  <cp:revision>7</cp:revision>
  <dcterms:created xsi:type="dcterms:W3CDTF">2017-12-05T06:11:35Z</dcterms:created>
  <dcterms:modified xsi:type="dcterms:W3CDTF">2022-12-06T09:34:22Z</dcterms:modified>
</cp:coreProperties>
</file>