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71" r:id="rId1"/>
  </p:sldMasterIdLst>
  <p:notesMasterIdLst>
    <p:notesMasterId r:id="rId110"/>
  </p:notesMasterIdLst>
  <p:handoutMasterIdLst>
    <p:handoutMasterId r:id="rId111"/>
  </p:handoutMasterIdLst>
  <p:sldIdLst>
    <p:sldId id="485" r:id="rId2"/>
    <p:sldId id="486" r:id="rId3"/>
    <p:sldId id="386" r:id="rId4"/>
    <p:sldId id="387" r:id="rId5"/>
    <p:sldId id="388" r:id="rId6"/>
    <p:sldId id="390" r:id="rId7"/>
    <p:sldId id="488" r:id="rId8"/>
    <p:sldId id="484" r:id="rId9"/>
    <p:sldId id="487" r:id="rId10"/>
    <p:sldId id="401" r:id="rId11"/>
    <p:sldId id="454" r:id="rId12"/>
    <p:sldId id="456" r:id="rId13"/>
    <p:sldId id="455" r:id="rId14"/>
    <p:sldId id="461" r:id="rId15"/>
    <p:sldId id="370" r:id="rId16"/>
    <p:sldId id="457" r:id="rId17"/>
    <p:sldId id="458" r:id="rId18"/>
    <p:sldId id="394" r:id="rId19"/>
    <p:sldId id="449" r:id="rId20"/>
    <p:sldId id="438" r:id="rId21"/>
    <p:sldId id="393" r:id="rId22"/>
    <p:sldId id="395" r:id="rId23"/>
    <p:sldId id="396" r:id="rId24"/>
    <p:sldId id="460" r:id="rId25"/>
    <p:sldId id="435" r:id="rId26"/>
    <p:sldId id="436" r:id="rId27"/>
    <p:sldId id="437" r:id="rId28"/>
    <p:sldId id="392" r:id="rId29"/>
    <p:sldId id="459" r:id="rId30"/>
    <p:sldId id="371" r:id="rId31"/>
    <p:sldId id="372" r:id="rId32"/>
    <p:sldId id="374" r:id="rId33"/>
    <p:sldId id="375" r:id="rId34"/>
    <p:sldId id="376" r:id="rId35"/>
    <p:sldId id="377" r:id="rId36"/>
    <p:sldId id="450" r:id="rId37"/>
    <p:sldId id="378" r:id="rId38"/>
    <p:sldId id="379" r:id="rId39"/>
    <p:sldId id="381" r:id="rId40"/>
    <p:sldId id="440" r:id="rId41"/>
    <p:sldId id="413" r:id="rId42"/>
    <p:sldId id="481" r:id="rId43"/>
    <p:sldId id="475" r:id="rId44"/>
    <p:sldId id="474" r:id="rId45"/>
    <p:sldId id="418" r:id="rId46"/>
    <p:sldId id="278" r:id="rId47"/>
    <p:sldId id="441" r:id="rId48"/>
    <p:sldId id="442" r:id="rId49"/>
    <p:sldId id="410" r:id="rId50"/>
    <p:sldId id="411" r:id="rId51"/>
    <p:sldId id="415" r:id="rId52"/>
    <p:sldId id="443" r:id="rId53"/>
    <p:sldId id="417" r:id="rId54"/>
    <p:sldId id="476" r:id="rId55"/>
    <p:sldId id="483" r:id="rId56"/>
    <p:sldId id="482" r:id="rId57"/>
    <p:sldId id="448" r:id="rId58"/>
    <p:sldId id="403" r:id="rId59"/>
    <p:sldId id="477" r:id="rId60"/>
    <p:sldId id="416" r:id="rId61"/>
    <p:sldId id="479" r:id="rId62"/>
    <p:sldId id="404" r:id="rId63"/>
    <p:sldId id="406" r:id="rId64"/>
    <p:sldId id="480" r:id="rId65"/>
    <p:sldId id="365" r:id="rId66"/>
    <p:sldId id="400" r:id="rId67"/>
    <p:sldId id="399" r:id="rId68"/>
    <p:sldId id="321" r:id="rId69"/>
    <p:sldId id="293" r:id="rId70"/>
    <p:sldId id="408" r:id="rId71"/>
    <p:sldId id="409" r:id="rId72"/>
    <p:sldId id="412" r:id="rId73"/>
    <p:sldId id="407" r:id="rId74"/>
    <p:sldId id="414" r:id="rId75"/>
    <p:sldId id="447" r:id="rId76"/>
    <p:sldId id="422" r:id="rId77"/>
    <p:sldId id="419" r:id="rId78"/>
    <p:sldId id="421" r:id="rId79"/>
    <p:sldId id="420" r:id="rId80"/>
    <p:sldId id="423" r:id="rId81"/>
    <p:sldId id="424" r:id="rId82"/>
    <p:sldId id="425" r:id="rId83"/>
    <p:sldId id="426" r:id="rId84"/>
    <p:sldId id="385" r:id="rId85"/>
    <p:sldId id="384" r:id="rId86"/>
    <p:sldId id="451" r:id="rId87"/>
    <p:sldId id="452" r:id="rId88"/>
    <p:sldId id="462" r:id="rId89"/>
    <p:sldId id="463" r:id="rId90"/>
    <p:sldId id="464" r:id="rId91"/>
    <p:sldId id="465" r:id="rId92"/>
    <p:sldId id="466" r:id="rId93"/>
    <p:sldId id="467" r:id="rId94"/>
    <p:sldId id="468" r:id="rId95"/>
    <p:sldId id="469" r:id="rId96"/>
    <p:sldId id="470" r:id="rId97"/>
    <p:sldId id="471" r:id="rId98"/>
    <p:sldId id="472" r:id="rId99"/>
    <p:sldId id="473" r:id="rId100"/>
    <p:sldId id="325" r:id="rId101"/>
    <p:sldId id="296" r:id="rId102"/>
    <p:sldId id="427" r:id="rId103"/>
    <p:sldId id="428" r:id="rId104"/>
    <p:sldId id="429" r:id="rId105"/>
    <p:sldId id="431" r:id="rId106"/>
    <p:sldId id="434" r:id="rId107"/>
    <p:sldId id="432" r:id="rId108"/>
    <p:sldId id="368" r:id="rId10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44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26"/>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9013C-1ACA-4C22-80E5-ED19D488B1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hr-HR"/>
        </a:p>
      </dgm:t>
    </dgm:pt>
    <dgm:pt modelId="{9EFE2168-4E68-4AF9-9169-C22F9A09EDFA}">
      <dgm:prSet phldrT="[Text]"/>
      <dgm:spPr/>
      <dgm:t>
        <a:bodyPr/>
        <a:lstStyle/>
        <a:p>
          <a:r>
            <a:rPr lang="hr-HR" dirty="0" smtClean="0"/>
            <a:t>MULTINACIONALNA KOMANIJA</a:t>
          </a:r>
          <a:endParaRPr lang="hr-HR" dirty="0"/>
        </a:p>
      </dgm:t>
    </dgm:pt>
    <dgm:pt modelId="{FA780592-F406-481E-ABD5-A2CC5B840729}" type="parTrans" cxnId="{80709D9F-27BD-404C-882D-B1C5AEE470CD}">
      <dgm:prSet/>
      <dgm:spPr/>
      <dgm:t>
        <a:bodyPr/>
        <a:lstStyle/>
        <a:p>
          <a:endParaRPr lang="hr-HR"/>
        </a:p>
      </dgm:t>
    </dgm:pt>
    <dgm:pt modelId="{4217397F-1B7D-4EA8-8111-510E37DF4B98}" type="sibTrans" cxnId="{80709D9F-27BD-404C-882D-B1C5AEE470CD}">
      <dgm:prSet/>
      <dgm:spPr/>
      <dgm:t>
        <a:bodyPr/>
        <a:lstStyle/>
        <a:p>
          <a:endParaRPr lang="hr-HR"/>
        </a:p>
      </dgm:t>
    </dgm:pt>
    <dgm:pt modelId="{6AEA8025-5830-493C-866D-72670268278E}">
      <dgm:prSet phldrT="[Text]"/>
      <dgm:spPr/>
      <dgm:t>
        <a:bodyPr/>
        <a:lstStyle/>
        <a:p>
          <a:r>
            <a:rPr lang="hr-HR" dirty="0" smtClean="0"/>
            <a:t>lokacijski orjentisane</a:t>
          </a:r>
          <a:endParaRPr lang="hr-HR" dirty="0"/>
        </a:p>
      </dgm:t>
    </dgm:pt>
    <dgm:pt modelId="{8B191DD9-5AA9-44D7-B357-78A7D85A560F}" type="parTrans" cxnId="{CF5011D7-3647-47C5-9037-552BAF583C21}">
      <dgm:prSet/>
      <dgm:spPr/>
      <dgm:t>
        <a:bodyPr/>
        <a:lstStyle/>
        <a:p>
          <a:endParaRPr lang="hr-HR"/>
        </a:p>
      </dgm:t>
    </dgm:pt>
    <dgm:pt modelId="{4EF8D650-D241-49BF-9A81-6998AE2630D9}" type="sibTrans" cxnId="{CF5011D7-3647-47C5-9037-552BAF583C21}">
      <dgm:prSet/>
      <dgm:spPr/>
      <dgm:t>
        <a:bodyPr/>
        <a:lstStyle/>
        <a:p>
          <a:endParaRPr lang="hr-HR"/>
        </a:p>
      </dgm:t>
    </dgm:pt>
    <dgm:pt modelId="{2D05E6A5-8111-4E50-BC9A-C66B0DC0629B}">
      <dgm:prSet phldrT="[Text]"/>
      <dgm:spPr/>
      <dgm:t>
        <a:bodyPr/>
        <a:lstStyle/>
        <a:p>
          <a:r>
            <a:rPr lang="hr-HR" dirty="0" smtClean="0"/>
            <a:t>lokalno odlučivanje</a:t>
          </a:r>
          <a:endParaRPr lang="hr-HR" dirty="0"/>
        </a:p>
      </dgm:t>
    </dgm:pt>
    <dgm:pt modelId="{BFA14213-6622-4CC5-8F9B-0B4977DF60ED}" type="parTrans" cxnId="{7C6C6F55-E1C8-4AF7-85A5-85E54F4745BE}">
      <dgm:prSet/>
      <dgm:spPr/>
      <dgm:t>
        <a:bodyPr/>
        <a:lstStyle/>
        <a:p>
          <a:endParaRPr lang="hr-HR"/>
        </a:p>
      </dgm:t>
    </dgm:pt>
    <dgm:pt modelId="{3FE3B21C-C409-4BE0-86CB-9C4086C15EDD}" type="sibTrans" cxnId="{7C6C6F55-E1C8-4AF7-85A5-85E54F4745BE}">
      <dgm:prSet/>
      <dgm:spPr/>
      <dgm:t>
        <a:bodyPr/>
        <a:lstStyle/>
        <a:p>
          <a:endParaRPr lang="hr-HR"/>
        </a:p>
      </dgm:t>
    </dgm:pt>
    <dgm:pt modelId="{1C50C516-6E35-42A1-8485-6F2CF429EB65}">
      <dgm:prSet phldrT="[Text]"/>
      <dgm:spPr/>
      <dgm:t>
        <a:bodyPr/>
        <a:lstStyle/>
        <a:p>
          <a:r>
            <a:rPr lang="hr-HR" dirty="0" smtClean="0"/>
            <a:t>INTERNACIONALNA KOMPANIJA</a:t>
          </a:r>
          <a:endParaRPr lang="hr-HR" dirty="0"/>
        </a:p>
      </dgm:t>
    </dgm:pt>
    <dgm:pt modelId="{1670291B-08DB-4E98-BFFF-F6973D85371A}" type="parTrans" cxnId="{5B29C00E-2867-4395-8B3C-010CFF0FD076}">
      <dgm:prSet/>
      <dgm:spPr/>
      <dgm:t>
        <a:bodyPr/>
        <a:lstStyle/>
        <a:p>
          <a:endParaRPr lang="hr-HR"/>
        </a:p>
      </dgm:t>
    </dgm:pt>
    <dgm:pt modelId="{D5ED7C5B-0564-4EC7-845D-5DEBE7E6CEF4}" type="sibTrans" cxnId="{5B29C00E-2867-4395-8B3C-010CFF0FD076}">
      <dgm:prSet/>
      <dgm:spPr/>
      <dgm:t>
        <a:bodyPr/>
        <a:lstStyle/>
        <a:p>
          <a:endParaRPr lang="hr-HR"/>
        </a:p>
      </dgm:t>
    </dgm:pt>
    <dgm:pt modelId="{92011E09-BEAE-4FE6-8D92-7ABF118DFBA1}">
      <dgm:prSet phldrT="[Text]"/>
      <dgm:spPr/>
      <dgm:t>
        <a:bodyPr/>
        <a:lstStyle/>
        <a:p>
          <a:r>
            <a:rPr lang="hr-HR" dirty="0" smtClean="0"/>
            <a:t>prenos znanja</a:t>
          </a:r>
          <a:endParaRPr lang="hr-HR" dirty="0"/>
        </a:p>
      </dgm:t>
    </dgm:pt>
    <dgm:pt modelId="{ACCD4C88-6E89-4252-973B-3F3051E1AF8C}" type="parTrans" cxnId="{070156DE-7DFC-4F83-8663-67068057E59D}">
      <dgm:prSet/>
      <dgm:spPr/>
      <dgm:t>
        <a:bodyPr/>
        <a:lstStyle/>
        <a:p>
          <a:endParaRPr lang="hr-HR"/>
        </a:p>
      </dgm:t>
    </dgm:pt>
    <dgm:pt modelId="{CB2DF3E1-8725-485A-9C7F-0E27290F0190}" type="sibTrans" cxnId="{070156DE-7DFC-4F83-8663-67068057E59D}">
      <dgm:prSet/>
      <dgm:spPr/>
      <dgm:t>
        <a:bodyPr/>
        <a:lstStyle/>
        <a:p>
          <a:endParaRPr lang="hr-HR"/>
        </a:p>
      </dgm:t>
    </dgm:pt>
    <dgm:pt modelId="{131F7A82-0BEA-4EB2-BB3D-48C6FE24E76D}">
      <dgm:prSet phldrT="[Text]"/>
      <dgm:spPr/>
      <dgm:t>
        <a:bodyPr/>
        <a:lstStyle/>
        <a:p>
          <a:r>
            <a:rPr lang="hr-HR" dirty="0" smtClean="0"/>
            <a:t>Proizvodnja u stranoj zemlji</a:t>
          </a:r>
          <a:endParaRPr lang="hr-HR" dirty="0"/>
        </a:p>
      </dgm:t>
    </dgm:pt>
    <dgm:pt modelId="{AC3C91F8-7942-4DA5-9B35-2C5AC98F3C1D}" type="parTrans" cxnId="{D7CDBD92-029C-48C2-960A-D34F27A761D6}">
      <dgm:prSet/>
      <dgm:spPr/>
      <dgm:t>
        <a:bodyPr/>
        <a:lstStyle/>
        <a:p>
          <a:endParaRPr lang="hr-HR"/>
        </a:p>
      </dgm:t>
    </dgm:pt>
    <dgm:pt modelId="{31D77253-441E-4ECF-8BDF-9530ED5FC05D}" type="sibTrans" cxnId="{D7CDBD92-029C-48C2-960A-D34F27A761D6}">
      <dgm:prSet/>
      <dgm:spPr/>
      <dgm:t>
        <a:bodyPr/>
        <a:lstStyle/>
        <a:p>
          <a:endParaRPr lang="hr-HR"/>
        </a:p>
      </dgm:t>
    </dgm:pt>
    <dgm:pt modelId="{35078747-290A-4E6B-9FC8-38699CAC9B8F}">
      <dgm:prSet phldrT="[Text]"/>
      <dgm:spPr/>
      <dgm:t>
        <a:bodyPr/>
        <a:lstStyle/>
        <a:p>
          <a:r>
            <a:rPr lang="hr-HR" dirty="0" smtClean="0"/>
            <a:t>GLOBALNA KOMPANIJA</a:t>
          </a:r>
          <a:endParaRPr lang="hr-HR" dirty="0"/>
        </a:p>
      </dgm:t>
    </dgm:pt>
    <dgm:pt modelId="{EACBD9AC-6C7D-4D7F-AFB9-0BFB956526A1}" type="parTrans" cxnId="{FB879718-271C-4D0A-B549-272F26572787}">
      <dgm:prSet/>
      <dgm:spPr/>
      <dgm:t>
        <a:bodyPr/>
        <a:lstStyle/>
        <a:p>
          <a:endParaRPr lang="hr-HR"/>
        </a:p>
      </dgm:t>
    </dgm:pt>
    <dgm:pt modelId="{E427E191-58F5-4C06-A5CD-11E7B9921F62}" type="sibTrans" cxnId="{FB879718-271C-4D0A-B549-272F26572787}">
      <dgm:prSet/>
      <dgm:spPr/>
      <dgm:t>
        <a:bodyPr/>
        <a:lstStyle/>
        <a:p>
          <a:endParaRPr lang="hr-HR"/>
        </a:p>
      </dgm:t>
    </dgm:pt>
    <dgm:pt modelId="{FF612045-9A95-4D82-9EAD-69D1BC3A7C5B}">
      <dgm:prSet phldrT="[Text]"/>
      <dgm:spPr/>
      <dgm:t>
        <a:bodyPr/>
        <a:lstStyle/>
        <a:p>
          <a:r>
            <a:rPr lang="hr-HR" dirty="0" smtClean="0"/>
            <a:t>izvoz robe</a:t>
          </a:r>
          <a:endParaRPr lang="hr-HR" dirty="0"/>
        </a:p>
      </dgm:t>
    </dgm:pt>
    <dgm:pt modelId="{3486B67C-D944-4A26-B0D1-D8557DCAC854}" type="parTrans" cxnId="{BF46EC64-E895-4931-9381-C67D45EB05CE}">
      <dgm:prSet/>
      <dgm:spPr/>
      <dgm:t>
        <a:bodyPr/>
        <a:lstStyle/>
        <a:p>
          <a:endParaRPr lang="hr-HR"/>
        </a:p>
      </dgm:t>
    </dgm:pt>
    <dgm:pt modelId="{9E7D6243-E5B4-4A5F-83B8-921B2BFE942C}" type="sibTrans" cxnId="{BF46EC64-E895-4931-9381-C67D45EB05CE}">
      <dgm:prSet/>
      <dgm:spPr/>
      <dgm:t>
        <a:bodyPr/>
        <a:lstStyle/>
        <a:p>
          <a:endParaRPr lang="hr-HR"/>
        </a:p>
      </dgm:t>
    </dgm:pt>
    <dgm:pt modelId="{AF7B280A-4B54-4EA3-AADB-B53229C4A4D2}">
      <dgm:prSet phldrT="[Text]"/>
      <dgm:spPr/>
      <dgm:t>
        <a:bodyPr/>
        <a:lstStyle/>
        <a:p>
          <a:r>
            <a:rPr lang="hr-HR" dirty="0" smtClean="0"/>
            <a:t>odnos s klijentima</a:t>
          </a:r>
          <a:endParaRPr lang="hr-HR" dirty="0"/>
        </a:p>
      </dgm:t>
    </dgm:pt>
    <dgm:pt modelId="{02BECC59-DD22-44B1-8201-A984611B6876}" type="parTrans" cxnId="{94428A11-8E38-4CBC-B614-F04DE2CE7397}">
      <dgm:prSet/>
      <dgm:spPr/>
      <dgm:t>
        <a:bodyPr/>
        <a:lstStyle/>
        <a:p>
          <a:endParaRPr lang="hr-HR"/>
        </a:p>
      </dgm:t>
    </dgm:pt>
    <dgm:pt modelId="{5322D19C-F82A-4C6A-BC26-806C9EEEE4E4}" type="sibTrans" cxnId="{94428A11-8E38-4CBC-B614-F04DE2CE7397}">
      <dgm:prSet/>
      <dgm:spPr/>
      <dgm:t>
        <a:bodyPr/>
        <a:lstStyle/>
        <a:p>
          <a:endParaRPr lang="hr-HR"/>
        </a:p>
      </dgm:t>
    </dgm:pt>
    <dgm:pt modelId="{2BD5305B-DEB6-484E-A97A-A56204AC524D}" type="pres">
      <dgm:prSet presAssocID="{31A9013C-1ACA-4C22-80E5-ED19D488B1DE}" presName="Name0" presStyleCnt="0">
        <dgm:presLayoutVars>
          <dgm:dir/>
          <dgm:animLvl val="lvl"/>
          <dgm:resizeHandles val="exact"/>
        </dgm:presLayoutVars>
      </dgm:prSet>
      <dgm:spPr/>
      <dgm:t>
        <a:bodyPr/>
        <a:lstStyle/>
        <a:p>
          <a:endParaRPr lang="hr-HR"/>
        </a:p>
      </dgm:t>
    </dgm:pt>
    <dgm:pt modelId="{1D584EDB-2782-46EA-BA3D-6BDD9F761FA7}" type="pres">
      <dgm:prSet presAssocID="{9EFE2168-4E68-4AF9-9169-C22F9A09EDFA}" presName="composite" presStyleCnt="0"/>
      <dgm:spPr/>
    </dgm:pt>
    <dgm:pt modelId="{20AA6D35-951A-40D7-8EEB-EDFD4F806504}" type="pres">
      <dgm:prSet presAssocID="{9EFE2168-4E68-4AF9-9169-C22F9A09EDFA}" presName="parTx" presStyleLbl="alignNode1" presStyleIdx="0" presStyleCnt="3">
        <dgm:presLayoutVars>
          <dgm:chMax val="0"/>
          <dgm:chPref val="0"/>
          <dgm:bulletEnabled val="1"/>
        </dgm:presLayoutVars>
      </dgm:prSet>
      <dgm:spPr/>
      <dgm:t>
        <a:bodyPr/>
        <a:lstStyle/>
        <a:p>
          <a:endParaRPr lang="hr-HR"/>
        </a:p>
      </dgm:t>
    </dgm:pt>
    <dgm:pt modelId="{C0C01E13-4242-4A5E-BA6E-1CCD3F152C16}" type="pres">
      <dgm:prSet presAssocID="{9EFE2168-4E68-4AF9-9169-C22F9A09EDFA}" presName="desTx" presStyleLbl="alignAccFollowNode1" presStyleIdx="0" presStyleCnt="3">
        <dgm:presLayoutVars>
          <dgm:bulletEnabled val="1"/>
        </dgm:presLayoutVars>
      </dgm:prSet>
      <dgm:spPr/>
      <dgm:t>
        <a:bodyPr/>
        <a:lstStyle/>
        <a:p>
          <a:endParaRPr lang="hr-HR"/>
        </a:p>
      </dgm:t>
    </dgm:pt>
    <dgm:pt modelId="{188BE2A1-E4A8-4AEF-B3E7-17D95A88ACB8}" type="pres">
      <dgm:prSet presAssocID="{4217397F-1B7D-4EA8-8111-510E37DF4B98}" presName="space" presStyleCnt="0"/>
      <dgm:spPr/>
    </dgm:pt>
    <dgm:pt modelId="{D667D27E-82ED-47B0-B5F7-443FE46489EE}" type="pres">
      <dgm:prSet presAssocID="{1C50C516-6E35-42A1-8485-6F2CF429EB65}" presName="composite" presStyleCnt="0"/>
      <dgm:spPr/>
    </dgm:pt>
    <dgm:pt modelId="{3B124BF6-888A-452B-9058-0801BF672854}" type="pres">
      <dgm:prSet presAssocID="{1C50C516-6E35-42A1-8485-6F2CF429EB65}" presName="parTx" presStyleLbl="alignNode1" presStyleIdx="1" presStyleCnt="3">
        <dgm:presLayoutVars>
          <dgm:chMax val="0"/>
          <dgm:chPref val="0"/>
          <dgm:bulletEnabled val="1"/>
        </dgm:presLayoutVars>
      </dgm:prSet>
      <dgm:spPr/>
      <dgm:t>
        <a:bodyPr/>
        <a:lstStyle/>
        <a:p>
          <a:endParaRPr lang="hr-HR"/>
        </a:p>
      </dgm:t>
    </dgm:pt>
    <dgm:pt modelId="{37D1ED4A-497A-487D-970A-13723366EC5A}" type="pres">
      <dgm:prSet presAssocID="{1C50C516-6E35-42A1-8485-6F2CF429EB65}" presName="desTx" presStyleLbl="alignAccFollowNode1" presStyleIdx="1" presStyleCnt="3">
        <dgm:presLayoutVars>
          <dgm:bulletEnabled val="1"/>
        </dgm:presLayoutVars>
      </dgm:prSet>
      <dgm:spPr/>
      <dgm:t>
        <a:bodyPr/>
        <a:lstStyle/>
        <a:p>
          <a:endParaRPr lang="hr-HR"/>
        </a:p>
      </dgm:t>
    </dgm:pt>
    <dgm:pt modelId="{4C0980BE-FF0A-49FF-A730-491EFE29A039}" type="pres">
      <dgm:prSet presAssocID="{D5ED7C5B-0564-4EC7-845D-5DEBE7E6CEF4}" presName="space" presStyleCnt="0"/>
      <dgm:spPr/>
    </dgm:pt>
    <dgm:pt modelId="{03578DA8-1CF9-482E-97C6-8BA257B201DE}" type="pres">
      <dgm:prSet presAssocID="{35078747-290A-4E6B-9FC8-38699CAC9B8F}" presName="composite" presStyleCnt="0"/>
      <dgm:spPr/>
    </dgm:pt>
    <dgm:pt modelId="{3A930448-C41F-4F70-9538-125461060767}" type="pres">
      <dgm:prSet presAssocID="{35078747-290A-4E6B-9FC8-38699CAC9B8F}" presName="parTx" presStyleLbl="alignNode1" presStyleIdx="2" presStyleCnt="3">
        <dgm:presLayoutVars>
          <dgm:chMax val="0"/>
          <dgm:chPref val="0"/>
          <dgm:bulletEnabled val="1"/>
        </dgm:presLayoutVars>
      </dgm:prSet>
      <dgm:spPr/>
      <dgm:t>
        <a:bodyPr/>
        <a:lstStyle/>
        <a:p>
          <a:endParaRPr lang="hr-HR"/>
        </a:p>
      </dgm:t>
    </dgm:pt>
    <dgm:pt modelId="{0F6BD542-2DD0-41AC-B5A3-28E04F31F1A6}" type="pres">
      <dgm:prSet presAssocID="{35078747-290A-4E6B-9FC8-38699CAC9B8F}" presName="desTx" presStyleLbl="alignAccFollowNode1" presStyleIdx="2" presStyleCnt="3">
        <dgm:presLayoutVars>
          <dgm:bulletEnabled val="1"/>
        </dgm:presLayoutVars>
      </dgm:prSet>
      <dgm:spPr/>
      <dgm:t>
        <a:bodyPr/>
        <a:lstStyle/>
        <a:p>
          <a:endParaRPr lang="hr-HR"/>
        </a:p>
      </dgm:t>
    </dgm:pt>
  </dgm:ptLst>
  <dgm:cxnLst>
    <dgm:cxn modelId="{80709D9F-27BD-404C-882D-B1C5AEE470CD}" srcId="{31A9013C-1ACA-4C22-80E5-ED19D488B1DE}" destId="{9EFE2168-4E68-4AF9-9169-C22F9A09EDFA}" srcOrd="0" destOrd="0" parTransId="{FA780592-F406-481E-ABD5-A2CC5B840729}" sibTransId="{4217397F-1B7D-4EA8-8111-510E37DF4B98}"/>
    <dgm:cxn modelId="{CF5011D7-3647-47C5-9037-552BAF583C21}" srcId="{9EFE2168-4E68-4AF9-9169-C22F9A09EDFA}" destId="{6AEA8025-5830-493C-866D-72670268278E}" srcOrd="0" destOrd="0" parTransId="{8B191DD9-5AA9-44D7-B357-78A7D85A560F}" sibTransId="{4EF8D650-D241-49BF-9A81-6998AE2630D9}"/>
    <dgm:cxn modelId="{13719FEF-CD78-4601-A21A-1EBBD86934B3}" type="presOf" srcId="{35078747-290A-4E6B-9FC8-38699CAC9B8F}" destId="{3A930448-C41F-4F70-9538-125461060767}" srcOrd="0" destOrd="0" presId="urn:microsoft.com/office/officeart/2005/8/layout/hList1"/>
    <dgm:cxn modelId="{768ED651-A1D3-4101-A49E-A68DB6946D4C}" type="presOf" srcId="{6AEA8025-5830-493C-866D-72670268278E}" destId="{C0C01E13-4242-4A5E-BA6E-1CCD3F152C16}" srcOrd="0" destOrd="0" presId="urn:microsoft.com/office/officeart/2005/8/layout/hList1"/>
    <dgm:cxn modelId="{5B29C00E-2867-4395-8B3C-010CFF0FD076}" srcId="{31A9013C-1ACA-4C22-80E5-ED19D488B1DE}" destId="{1C50C516-6E35-42A1-8485-6F2CF429EB65}" srcOrd="1" destOrd="0" parTransId="{1670291B-08DB-4E98-BFFF-F6973D85371A}" sibTransId="{D5ED7C5B-0564-4EC7-845D-5DEBE7E6CEF4}"/>
    <dgm:cxn modelId="{BF46EC64-E895-4931-9381-C67D45EB05CE}" srcId="{35078747-290A-4E6B-9FC8-38699CAC9B8F}" destId="{FF612045-9A95-4D82-9EAD-69D1BC3A7C5B}" srcOrd="0" destOrd="0" parTransId="{3486B67C-D944-4A26-B0D1-D8557DCAC854}" sibTransId="{9E7D6243-E5B4-4A5F-83B8-921B2BFE942C}"/>
    <dgm:cxn modelId="{9661787A-8D76-445D-B049-871E0A622040}" type="presOf" srcId="{1C50C516-6E35-42A1-8485-6F2CF429EB65}" destId="{3B124BF6-888A-452B-9058-0801BF672854}" srcOrd="0" destOrd="0" presId="urn:microsoft.com/office/officeart/2005/8/layout/hList1"/>
    <dgm:cxn modelId="{FB879718-271C-4D0A-B549-272F26572787}" srcId="{31A9013C-1ACA-4C22-80E5-ED19D488B1DE}" destId="{35078747-290A-4E6B-9FC8-38699CAC9B8F}" srcOrd="2" destOrd="0" parTransId="{EACBD9AC-6C7D-4D7F-AFB9-0BFB956526A1}" sibTransId="{E427E191-58F5-4C06-A5CD-11E7B9921F62}"/>
    <dgm:cxn modelId="{4D31C8C0-BE68-47A7-9354-1F9BE25C2671}" type="presOf" srcId="{FF612045-9A95-4D82-9EAD-69D1BC3A7C5B}" destId="{0F6BD542-2DD0-41AC-B5A3-28E04F31F1A6}" srcOrd="0" destOrd="0" presId="urn:microsoft.com/office/officeart/2005/8/layout/hList1"/>
    <dgm:cxn modelId="{94428A11-8E38-4CBC-B614-F04DE2CE7397}" srcId="{35078747-290A-4E6B-9FC8-38699CAC9B8F}" destId="{AF7B280A-4B54-4EA3-AADB-B53229C4A4D2}" srcOrd="1" destOrd="0" parTransId="{02BECC59-DD22-44B1-8201-A984611B6876}" sibTransId="{5322D19C-F82A-4C6A-BC26-806C9EEEE4E4}"/>
    <dgm:cxn modelId="{B2D0A2A8-69CA-49DC-AAF2-94449203EAB4}" type="presOf" srcId="{92011E09-BEAE-4FE6-8D92-7ABF118DFBA1}" destId="{37D1ED4A-497A-487D-970A-13723366EC5A}" srcOrd="0" destOrd="0" presId="urn:microsoft.com/office/officeart/2005/8/layout/hList1"/>
    <dgm:cxn modelId="{D7CDBD92-029C-48C2-960A-D34F27A761D6}" srcId="{1C50C516-6E35-42A1-8485-6F2CF429EB65}" destId="{131F7A82-0BEA-4EB2-BB3D-48C6FE24E76D}" srcOrd="1" destOrd="0" parTransId="{AC3C91F8-7942-4DA5-9B35-2C5AC98F3C1D}" sibTransId="{31D77253-441E-4ECF-8BDF-9530ED5FC05D}"/>
    <dgm:cxn modelId="{6B2A2F7D-8112-44AF-A80C-05E1BED5BE07}" type="presOf" srcId="{AF7B280A-4B54-4EA3-AADB-B53229C4A4D2}" destId="{0F6BD542-2DD0-41AC-B5A3-28E04F31F1A6}" srcOrd="0" destOrd="1" presId="urn:microsoft.com/office/officeart/2005/8/layout/hList1"/>
    <dgm:cxn modelId="{4C044299-A561-47F9-9432-D4D21ED47EE8}" type="presOf" srcId="{31A9013C-1ACA-4C22-80E5-ED19D488B1DE}" destId="{2BD5305B-DEB6-484E-A97A-A56204AC524D}" srcOrd="0" destOrd="0" presId="urn:microsoft.com/office/officeart/2005/8/layout/hList1"/>
    <dgm:cxn modelId="{C49BA494-ABB3-48D4-9366-3914B7D80D56}" type="presOf" srcId="{9EFE2168-4E68-4AF9-9169-C22F9A09EDFA}" destId="{20AA6D35-951A-40D7-8EEB-EDFD4F806504}" srcOrd="0" destOrd="0" presId="urn:microsoft.com/office/officeart/2005/8/layout/hList1"/>
    <dgm:cxn modelId="{7C6C6F55-E1C8-4AF7-85A5-85E54F4745BE}" srcId="{9EFE2168-4E68-4AF9-9169-C22F9A09EDFA}" destId="{2D05E6A5-8111-4E50-BC9A-C66B0DC0629B}" srcOrd="1" destOrd="0" parTransId="{BFA14213-6622-4CC5-8F9B-0B4977DF60ED}" sibTransId="{3FE3B21C-C409-4BE0-86CB-9C4086C15EDD}"/>
    <dgm:cxn modelId="{A641F708-3267-4955-A44A-B2CC1EE46426}" type="presOf" srcId="{131F7A82-0BEA-4EB2-BB3D-48C6FE24E76D}" destId="{37D1ED4A-497A-487D-970A-13723366EC5A}" srcOrd="0" destOrd="1" presId="urn:microsoft.com/office/officeart/2005/8/layout/hList1"/>
    <dgm:cxn modelId="{070156DE-7DFC-4F83-8663-67068057E59D}" srcId="{1C50C516-6E35-42A1-8485-6F2CF429EB65}" destId="{92011E09-BEAE-4FE6-8D92-7ABF118DFBA1}" srcOrd="0" destOrd="0" parTransId="{ACCD4C88-6E89-4252-973B-3F3051E1AF8C}" sibTransId="{CB2DF3E1-8725-485A-9C7F-0E27290F0190}"/>
    <dgm:cxn modelId="{0CEF23F1-A4AB-4197-8C55-C5959736CCF0}" type="presOf" srcId="{2D05E6A5-8111-4E50-BC9A-C66B0DC0629B}" destId="{C0C01E13-4242-4A5E-BA6E-1CCD3F152C16}" srcOrd="0" destOrd="1" presId="urn:microsoft.com/office/officeart/2005/8/layout/hList1"/>
    <dgm:cxn modelId="{B71A1C94-E822-4B84-BDD8-9CFA2F58ADB5}" type="presParOf" srcId="{2BD5305B-DEB6-484E-A97A-A56204AC524D}" destId="{1D584EDB-2782-46EA-BA3D-6BDD9F761FA7}" srcOrd="0" destOrd="0" presId="urn:microsoft.com/office/officeart/2005/8/layout/hList1"/>
    <dgm:cxn modelId="{73083235-6C31-43B3-BF06-9A4EE247CBFF}" type="presParOf" srcId="{1D584EDB-2782-46EA-BA3D-6BDD9F761FA7}" destId="{20AA6D35-951A-40D7-8EEB-EDFD4F806504}" srcOrd="0" destOrd="0" presId="urn:microsoft.com/office/officeart/2005/8/layout/hList1"/>
    <dgm:cxn modelId="{54C31401-1333-4621-A1A3-570B0F4276EE}" type="presParOf" srcId="{1D584EDB-2782-46EA-BA3D-6BDD9F761FA7}" destId="{C0C01E13-4242-4A5E-BA6E-1CCD3F152C16}" srcOrd="1" destOrd="0" presId="urn:microsoft.com/office/officeart/2005/8/layout/hList1"/>
    <dgm:cxn modelId="{376528A3-06B9-4D45-BE42-228940536A20}" type="presParOf" srcId="{2BD5305B-DEB6-484E-A97A-A56204AC524D}" destId="{188BE2A1-E4A8-4AEF-B3E7-17D95A88ACB8}" srcOrd="1" destOrd="0" presId="urn:microsoft.com/office/officeart/2005/8/layout/hList1"/>
    <dgm:cxn modelId="{71999B4D-0308-48FB-934A-9B60DA7CBDA4}" type="presParOf" srcId="{2BD5305B-DEB6-484E-A97A-A56204AC524D}" destId="{D667D27E-82ED-47B0-B5F7-443FE46489EE}" srcOrd="2" destOrd="0" presId="urn:microsoft.com/office/officeart/2005/8/layout/hList1"/>
    <dgm:cxn modelId="{CC3C87C1-77BC-42FF-BE60-E8D18F45C171}" type="presParOf" srcId="{D667D27E-82ED-47B0-B5F7-443FE46489EE}" destId="{3B124BF6-888A-452B-9058-0801BF672854}" srcOrd="0" destOrd="0" presId="urn:microsoft.com/office/officeart/2005/8/layout/hList1"/>
    <dgm:cxn modelId="{86F7FE8D-D960-406C-8CF1-5E007E66E9DC}" type="presParOf" srcId="{D667D27E-82ED-47B0-B5F7-443FE46489EE}" destId="{37D1ED4A-497A-487D-970A-13723366EC5A}" srcOrd="1" destOrd="0" presId="urn:microsoft.com/office/officeart/2005/8/layout/hList1"/>
    <dgm:cxn modelId="{161181B2-5CC2-48D6-B491-B24CD604825B}" type="presParOf" srcId="{2BD5305B-DEB6-484E-A97A-A56204AC524D}" destId="{4C0980BE-FF0A-49FF-A730-491EFE29A039}" srcOrd="3" destOrd="0" presId="urn:microsoft.com/office/officeart/2005/8/layout/hList1"/>
    <dgm:cxn modelId="{880E08A7-8CB2-4D1A-B547-5E15D1D7B214}" type="presParOf" srcId="{2BD5305B-DEB6-484E-A97A-A56204AC524D}" destId="{03578DA8-1CF9-482E-97C6-8BA257B201DE}" srcOrd="4" destOrd="0" presId="urn:microsoft.com/office/officeart/2005/8/layout/hList1"/>
    <dgm:cxn modelId="{03BE01CC-9FCF-43F7-B3F9-36D332869083}" type="presParOf" srcId="{03578DA8-1CF9-482E-97C6-8BA257B201DE}" destId="{3A930448-C41F-4F70-9538-125461060767}" srcOrd="0" destOrd="0" presId="urn:microsoft.com/office/officeart/2005/8/layout/hList1"/>
    <dgm:cxn modelId="{2DC591D2-E449-46D8-99A1-67D1310D7A19}" type="presParOf" srcId="{03578DA8-1CF9-482E-97C6-8BA257B201DE}" destId="{0F6BD542-2DD0-41AC-B5A3-28E04F31F1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A6D35-951A-40D7-8EEB-EDFD4F806504}">
      <dsp:nvSpPr>
        <dsp:cNvPr id="0" name=""/>
        <dsp:cNvSpPr/>
      </dsp:nvSpPr>
      <dsp:spPr>
        <a:xfrm>
          <a:off x="1905" y="1325359"/>
          <a:ext cx="1857374" cy="5486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hr-HR" sz="1500" kern="1200" dirty="0" smtClean="0"/>
            <a:t>MULTINACIONALNA KOMANIJA</a:t>
          </a:r>
          <a:endParaRPr lang="hr-HR" sz="1500" kern="1200" dirty="0"/>
        </a:p>
      </dsp:txBody>
      <dsp:txXfrm>
        <a:off x="1905" y="1325359"/>
        <a:ext cx="1857374" cy="548606"/>
      </dsp:txXfrm>
    </dsp:sp>
    <dsp:sp modelId="{C0C01E13-4242-4A5E-BA6E-1CCD3F152C16}">
      <dsp:nvSpPr>
        <dsp:cNvPr id="0" name=""/>
        <dsp:cNvSpPr/>
      </dsp:nvSpPr>
      <dsp:spPr>
        <a:xfrm>
          <a:off x="1905" y="1873965"/>
          <a:ext cx="1857374" cy="8646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dirty="0" smtClean="0"/>
            <a:t>lokacijski orjentisane</a:t>
          </a:r>
          <a:endParaRPr lang="hr-HR" sz="1500" kern="1200" dirty="0"/>
        </a:p>
        <a:p>
          <a:pPr marL="114300" lvl="1" indent="-114300" algn="l" defTabSz="666750">
            <a:lnSpc>
              <a:spcPct val="90000"/>
            </a:lnSpc>
            <a:spcBef>
              <a:spcPct val="0"/>
            </a:spcBef>
            <a:spcAft>
              <a:spcPct val="15000"/>
            </a:spcAft>
            <a:buChar char="••"/>
          </a:pPr>
          <a:r>
            <a:rPr lang="hr-HR" sz="1500" kern="1200" dirty="0" smtClean="0"/>
            <a:t>lokalno odlučivanje</a:t>
          </a:r>
          <a:endParaRPr lang="hr-HR" sz="1500" kern="1200" dirty="0"/>
        </a:p>
      </dsp:txBody>
      <dsp:txXfrm>
        <a:off x="1905" y="1873965"/>
        <a:ext cx="1857374" cy="864675"/>
      </dsp:txXfrm>
    </dsp:sp>
    <dsp:sp modelId="{3B124BF6-888A-452B-9058-0801BF672854}">
      <dsp:nvSpPr>
        <dsp:cNvPr id="0" name=""/>
        <dsp:cNvSpPr/>
      </dsp:nvSpPr>
      <dsp:spPr>
        <a:xfrm>
          <a:off x="2119312" y="1325359"/>
          <a:ext cx="1857374" cy="5486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hr-HR" sz="1500" kern="1200" dirty="0" smtClean="0"/>
            <a:t>INTERNACIONALNA KOMPANIJA</a:t>
          </a:r>
          <a:endParaRPr lang="hr-HR" sz="1500" kern="1200" dirty="0"/>
        </a:p>
      </dsp:txBody>
      <dsp:txXfrm>
        <a:off x="2119312" y="1325359"/>
        <a:ext cx="1857374" cy="548606"/>
      </dsp:txXfrm>
    </dsp:sp>
    <dsp:sp modelId="{37D1ED4A-497A-487D-970A-13723366EC5A}">
      <dsp:nvSpPr>
        <dsp:cNvPr id="0" name=""/>
        <dsp:cNvSpPr/>
      </dsp:nvSpPr>
      <dsp:spPr>
        <a:xfrm>
          <a:off x="2119312" y="1873965"/>
          <a:ext cx="1857374" cy="8646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dirty="0" smtClean="0"/>
            <a:t>prenos znanja</a:t>
          </a:r>
          <a:endParaRPr lang="hr-HR" sz="1500" kern="1200" dirty="0"/>
        </a:p>
        <a:p>
          <a:pPr marL="114300" lvl="1" indent="-114300" algn="l" defTabSz="666750">
            <a:lnSpc>
              <a:spcPct val="90000"/>
            </a:lnSpc>
            <a:spcBef>
              <a:spcPct val="0"/>
            </a:spcBef>
            <a:spcAft>
              <a:spcPct val="15000"/>
            </a:spcAft>
            <a:buChar char="••"/>
          </a:pPr>
          <a:r>
            <a:rPr lang="hr-HR" sz="1500" kern="1200" dirty="0" smtClean="0"/>
            <a:t>Proizvodnja u stranoj zemlji</a:t>
          </a:r>
          <a:endParaRPr lang="hr-HR" sz="1500" kern="1200" dirty="0"/>
        </a:p>
      </dsp:txBody>
      <dsp:txXfrm>
        <a:off x="2119312" y="1873965"/>
        <a:ext cx="1857374" cy="864675"/>
      </dsp:txXfrm>
    </dsp:sp>
    <dsp:sp modelId="{3A930448-C41F-4F70-9538-125461060767}">
      <dsp:nvSpPr>
        <dsp:cNvPr id="0" name=""/>
        <dsp:cNvSpPr/>
      </dsp:nvSpPr>
      <dsp:spPr>
        <a:xfrm>
          <a:off x="4236719" y="1325359"/>
          <a:ext cx="1857374" cy="5486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hr-HR" sz="1500" kern="1200" dirty="0" smtClean="0"/>
            <a:t>GLOBALNA KOMPANIJA</a:t>
          </a:r>
          <a:endParaRPr lang="hr-HR" sz="1500" kern="1200" dirty="0"/>
        </a:p>
      </dsp:txBody>
      <dsp:txXfrm>
        <a:off x="4236719" y="1325359"/>
        <a:ext cx="1857374" cy="548606"/>
      </dsp:txXfrm>
    </dsp:sp>
    <dsp:sp modelId="{0F6BD542-2DD0-41AC-B5A3-28E04F31F1A6}">
      <dsp:nvSpPr>
        <dsp:cNvPr id="0" name=""/>
        <dsp:cNvSpPr/>
      </dsp:nvSpPr>
      <dsp:spPr>
        <a:xfrm>
          <a:off x="4236719" y="1873965"/>
          <a:ext cx="1857374" cy="8646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dirty="0" smtClean="0"/>
            <a:t>izvoz robe</a:t>
          </a:r>
          <a:endParaRPr lang="hr-HR" sz="1500" kern="1200" dirty="0"/>
        </a:p>
        <a:p>
          <a:pPr marL="114300" lvl="1" indent="-114300" algn="l" defTabSz="666750">
            <a:lnSpc>
              <a:spcPct val="90000"/>
            </a:lnSpc>
            <a:spcBef>
              <a:spcPct val="0"/>
            </a:spcBef>
            <a:spcAft>
              <a:spcPct val="15000"/>
            </a:spcAft>
            <a:buChar char="••"/>
          </a:pPr>
          <a:r>
            <a:rPr lang="hr-HR" sz="1500" kern="1200" dirty="0" smtClean="0"/>
            <a:t>odnos s klijentima</a:t>
          </a:r>
          <a:endParaRPr lang="hr-HR" sz="1500" kern="1200" dirty="0"/>
        </a:p>
      </dsp:txBody>
      <dsp:txXfrm>
        <a:off x="4236719" y="1873965"/>
        <a:ext cx="1857374" cy="8646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FDE4CE3-9D99-4B2B-A9F3-D24216EB9C92}" type="datetimeFigureOut">
              <a:rPr lang="en-US"/>
              <a:pPr>
                <a:defRPr/>
              </a:pPr>
              <a:t>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5CF2456-1823-4630-AB58-287404C7E41C}" type="slidenum">
              <a:rPr lang="en-US" altLang="en-US"/>
              <a:pPr>
                <a:defRPr/>
              </a:pPr>
              <a:t>‹#›</a:t>
            </a:fld>
            <a:endParaRPr lang="en-US" altLang="en-US"/>
          </a:p>
        </p:txBody>
      </p:sp>
    </p:spTree>
    <p:extLst>
      <p:ext uri="{BB962C8B-B14F-4D97-AF65-F5344CB8AC3E}">
        <p14:creationId xmlns:p14="http://schemas.microsoft.com/office/powerpoint/2010/main" val="4052124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0735DDF-7408-45AC-9CAE-95B16DA0E575}" type="datetimeFigureOut">
              <a:rPr lang="en-US"/>
              <a:pPr>
                <a:defRPr/>
              </a:pPr>
              <a:t>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6EB2311-5E5D-44C8-A874-0BA8B4DC34F0}" type="slidenum">
              <a:rPr lang="en-US" altLang="en-US"/>
              <a:pPr>
                <a:defRPr/>
              </a:pPr>
              <a:t>‹#›</a:t>
            </a:fld>
            <a:endParaRPr lang="en-US" altLang="en-US"/>
          </a:p>
        </p:txBody>
      </p:sp>
    </p:spTree>
    <p:extLst>
      <p:ext uri="{BB962C8B-B14F-4D97-AF65-F5344CB8AC3E}">
        <p14:creationId xmlns:p14="http://schemas.microsoft.com/office/powerpoint/2010/main" val="1615209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C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43F4E1-1D2E-4CD8-8214-B64FDF6BBBA1}" type="slidenum">
              <a:rPr lang="en-US" altLang="en-US"/>
              <a:pPr/>
              <a:t>46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5E027B-934E-4447-A58C-0BFE8D9D7362}"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EDE02A-F15B-4565-B0EE-B6D02AA8643B}" type="slidenum">
              <a:rPr lang="en-US" altLang="en-US"/>
              <a:pPr>
                <a:defRPr/>
              </a:pPr>
              <a:t>‹#›</a:t>
            </a:fld>
            <a:endParaRPr lang="en-US" altLang="en-US"/>
          </a:p>
        </p:txBody>
      </p:sp>
    </p:spTree>
    <p:extLst>
      <p:ext uri="{BB962C8B-B14F-4D97-AF65-F5344CB8AC3E}">
        <p14:creationId xmlns:p14="http://schemas.microsoft.com/office/powerpoint/2010/main" val="405126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7F04CE-C8CF-4A3E-94D0-EF137FF957C4}"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1607F8-5F02-47D5-8ECF-EB5BE104C52C}" type="slidenum">
              <a:rPr lang="en-US" altLang="en-US"/>
              <a:pPr>
                <a:defRPr/>
              </a:pPr>
              <a:t>‹#›</a:t>
            </a:fld>
            <a:endParaRPr lang="en-US" altLang="en-US"/>
          </a:p>
        </p:txBody>
      </p:sp>
    </p:spTree>
    <p:extLst>
      <p:ext uri="{BB962C8B-B14F-4D97-AF65-F5344CB8AC3E}">
        <p14:creationId xmlns:p14="http://schemas.microsoft.com/office/powerpoint/2010/main" val="9694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1176-D19B-49B9-86D8-1D5F555A0775}"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DFDA44-FBE7-434D-AA99-42D50E97AFFC}" type="slidenum">
              <a:rPr lang="en-US" altLang="en-US"/>
              <a:pPr>
                <a:defRPr/>
              </a:pPr>
              <a:t>‹#›</a:t>
            </a:fld>
            <a:endParaRPr lang="en-US" altLang="en-US"/>
          </a:p>
        </p:txBody>
      </p:sp>
    </p:spTree>
    <p:extLst>
      <p:ext uri="{BB962C8B-B14F-4D97-AF65-F5344CB8AC3E}">
        <p14:creationId xmlns:p14="http://schemas.microsoft.com/office/powerpoint/2010/main" val="155605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D3C055-383E-499A-919C-CE3A21E62AEA}"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267F8-D981-4A47-AFA6-4EAA855976A6}" type="slidenum">
              <a:rPr lang="en-US" altLang="en-US"/>
              <a:pPr>
                <a:defRPr/>
              </a:pPr>
              <a:t>‹#›</a:t>
            </a:fld>
            <a:endParaRPr lang="en-US" altLang="en-US"/>
          </a:p>
        </p:txBody>
      </p:sp>
    </p:spTree>
    <p:extLst>
      <p:ext uri="{BB962C8B-B14F-4D97-AF65-F5344CB8AC3E}">
        <p14:creationId xmlns:p14="http://schemas.microsoft.com/office/powerpoint/2010/main" val="230547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4C4ECF-9330-4A71-9423-0BC427A574E5}"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0279C7-3502-487C-AE7D-A82AA298D977}" type="slidenum">
              <a:rPr lang="en-US" altLang="en-US"/>
              <a:pPr>
                <a:defRPr/>
              </a:pPr>
              <a:t>‹#›</a:t>
            </a:fld>
            <a:endParaRPr lang="en-US" altLang="en-US"/>
          </a:p>
        </p:txBody>
      </p:sp>
    </p:spTree>
    <p:extLst>
      <p:ext uri="{BB962C8B-B14F-4D97-AF65-F5344CB8AC3E}">
        <p14:creationId xmlns:p14="http://schemas.microsoft.com/office/powerpoint/2010/main" val="13299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E17723-60B9-4987-8835-BE2F5041BA34}" type="datetime1">
              <a:rPr lang="en-US"/>
              <a:pPr>
                <a:defRPr/>
              </a:pPr>
              <a:t>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C4AAE8-36F2-4D21-95A8-80C57DDC13C3}" type="slidenum">
              <a:rPr lang="en-US" altLang="en-US"/>
              <a:pPr>
                <a:defRPr/>
              </a:pPr>
              <a:t>‹#›</a:t>
            </a:fld>
            <a:endParaRPr lang="en-US" altLang="en-US"/>
          </a:p>
        </p:txBody>
      </p:sp>
    </p:spTree>
    <p:extLst>
      <p:ext uri="{BB962C8B-B14F-4D97-AF65-F5344CB8AC3E}">
        <p14:creationId xmlns:p14="http://schemas.microsoft.com/office/powerpoint/2010/main" val="253297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7B9841-89AE-4DB6-821B-54F100F31C1A}" type="datetime1">
              <a:rPr lang="en-US"/>
              <a:pPr>
                <a:defRPr/>
              </a:pPr>
              <a:t>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92EAC8-968D-4BE1-9B4A-20A6AE531594}" type="slidenum">
              <a:rPr lang="en-US" altLang="en-US"/>
              <a:pPr>
                <a:defRPr/>
              </a:pPr>
              <a:t>‹#›</a:t>
            </a:fld>
            <a:endParaRPr lang="en-US" altLang="en-US"/>
          </a:p>
        </p:txBody>
      </p:sp>
    </p:spTree>
    <p:extLst>
      <p:ext uri="{BB962C8B-B14F-4D97-AF65-F5344CB8AC3E}">
        <p14:creationId xmlns:p14="http://schemas.microsoft.com/office/powerpoint/2010/main" val="351313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81BF77-5990-4154-9D0A-836D7477C3CA}" type="datetime1">
              <a:rPr lang="en-US"/>
              <a:pPr>
                <a:defRPr/>
              </a:pPr>
              <a:t>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8FE6FF-6833-4E00-B86B-424DB6783CCB}" type="slidenum">
              <a:rPr lang="en-US" altLang="en-US"/>
              <a:pPr>
                <a:defRPr/>
              </a:pPr>
              <a:t>‹#›</a:t>
            </a:fld>
            <a:endParaRPr lang="en-US" altLang="en-US"/>
          </a:p>
        </p:txBody>
      </p:sp>
    </p:spTree>
    <p:extLst>
      <p:ext uri="{BB962C8B-B14F-4D97-AF65-F5344CB8AC3E}">
        <p14:creationId xmlns:p14="http://schemas.microsoft.com/office/powerpoint/2010/main" val="57494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F6BD11-4276-49B8-B6CB-65F4B5836F3B}" type="datetime1">
              <a:rPr lang="en-US"/>
              <a:pPr>
                <a:defRPr/>
              </a:pPr>
              <a:t>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879272-5C90-4115-9BB7-BE1F22C76BC5}" type="slidenum">
              <a:rPr lang="en-US" altLang="en-US"/>
              <a:pPr>
                <a:defRPr/>
              </a:pPr>
              <a:t>‹#›</a:t>
            </a:fld>
            <a:endParaRPr lang="en-US" altLang="en-US"/>
          </a:p>
        </p:txBody>
      </p:sp>
    </p:spTree>
    <p:extLst>
      <p:ext uri="{BB962C8B-B14F-4D97-AF65-F5344CB8AC3E}">
        <p14:creationId xmlns:p14="http://schemas.microsoft.com/office/powerpoint/2010/main" val="87778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7856FA-0277-4C72-91E9-2A5DC6694A5D}" type="datetime1">
              <a:rPr lang="en-US"/>
              <a:pPr>
                <a:defRPr/>
              </a:pPr>
              <a:t>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A3E7E-4BE0-4559-91AC-9AD1F0DCA8AF}" type="slidenum">
              <a:rPr lang="en-US" altLang="en-US"/>
              <a:pPr>
                <a:defRPr/>
              </a:pPr>
              <a:t>‹#›</a:t>
            </a:fld>
            <a:endParaRPr lang="en-US" altLang="en-US"/>
          </a:p>
        </p:txBody>
      </p:sp>
    </p:spTree>
    <p:extLst>
      <p:ext uri="{BB962C8B-B14F-4D97-AF65-F5344CB8AC3E}">
        <p14:creationId xmlns:p14="http://schemas.microsoft.com/office/powerpoint/2010/main" val="279824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32027C-07FB-450E-906A-BF80EC6EF3E5}" type="datetime1">
              <a:rPr lang="en-US"/>
              <a:pPr>
                <a:defRPr/>
              </a:pPr>
              <a:t>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5DDABE-AA8E-483F-8E14-74B7DB57C6AE}" type="slidenum">
              <a:rPr lang="en-US" altLang="en-US"/>
              <a:pPr>
                <a:defRPr/>
              </a:pPr>
              <a:t>‹#›</a:t>
            </a:fld>
            <a:endParaRPr lang="en-US" altLang="en-US"/>
          </a:p>
        </p:txBody>
      </p:sp>
    </p:spTree>
    <p:extLst>
      <p:ext uri="{BB962C8B-B14F-4D97-AF65-F5344CB8AC3E}">
        <p14:creationId xmlns:p14="http://schemas.microsoft.com/office/powerpoint/2010/main" val="223287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FC33791C-32A4-4D8B-996C-91D35FD2ECA3}" type="datetime1">
              <a:rPr lang="en-US"/>
              <a:pPr>
                <a:defRPr/>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52846895-326E-424D-9C82-E86B349D18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Lst>
      </p:bldP>
    </p:bld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mf.org/" TargetMode="External"/><Relationship Id="rId2" Type="http://schemas.openxmlformats.org/officeDocument/2006/relationships/hyperlink" Target="http://www.nber.org/" TargetMode="External"/><Relationship Id="rId1" Type="http://schemas.openxmlformats.org/officeDocument/2006/relationships/slideLayout" Target="../slideLayouts/slideLayout7.xml"/><Relationship Id="rId6" Type="http://schemas.openxmlformats.org/officeDocument/2006/relationships/hyperlink" Target="http://www.ecb.int/" TargetMode="External"/><Relationship Id="rId5" Type="http://schemas.openxmlformats.org/officeDocument/2006/relationships/hyperlink" Target="http://www.un.org/" TargetMode="External"/><Relationship Id="rId4" Type="http://schemas.openxmlformats.org/officeDocument/2006/relationships/hyperlink" Target="http://www.worldbank.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money.cnn.com/magazines/fortune/global500/2010/snapshots/10344.html" TargetMode="External"/><Relationship Id="rId13" Type="http://schemas.openxmlformats.org/officeDocument/2006/relationships/hyperlink" Target="http://money.cnn.com/magazines/fortune/global500/2010/snapshots/385.html" TargetMode="External"/><Relationship Id="rId18" Type="http://schemas.openxmlformats.org/officeDocument/2006/relationships/hyperlink" Target="http://money.cnn.com/magazines/fortune/global500/2010/snapshots/6729.html" TargetMode="External"/><Relationship Id="rId3" Type="http://schemas.openxmlformats.org/officeDocument/2006/relationships/hyperlink" Target="http://money.cnn.com/magazines/fortune/global500/2010/snapshots/2255.html" TargetMode="External"/><Relationship Id="rId21" Type="http://schemas.openxmlformats.org/officeDocument/2006/relationships/hyperlink" Target="http://money.cnn.com/magazines/fortune/global500/2010/snapshots/7676.html" TargetMode="External"/><Relationship Id="rId7" Type="http://schemas.openxmlformats.org/officeDocument/2006/relationships/hyperlink" Target="http://money.cnn.com/magazines/fortune/global500/2010/snapshots/6752.html" TargetMode="External"/><Relationship Id="rId12" Type="http://schemas.openxmlformats.org/officeDocument/2006/relationships/hyperlink" Target="http://money.cnn.com/magazines/fortune/global500/2010/snapshots/10939.html" TargetMode="External"/><Relationship Id="rId17" Type="http://schemas.openxmlformats.org/officeDocument/2006/relationships/hyperlink" Target="http://money.cnn.com/magazines/fortune/global500/2010/snapshots/2580.html" TargetMode="External"/><Relationship Id="rId2" Type="http://schemas.openxmlformats.org/officeDocument/2006/relationships/hyperlink" Target="http://money.cnn.com/magazines/fortune/global500/2010/companies/" TargetMode="External"/><Relationship Id="rId16" Type="http://schemas.openxmlformats.org/officeDocument/2006/relationships/hyperlink" Target="http://money.cnn.com/magazines/fortune/global500/2010/snapshots/6350.html" TargetMode="External"/><Relationship Id="rId20" Type="http://schemas.openxmlformats.org/officeDocument/2006/relationships/hyperlink" Target="http://money.cnn.com/magazines/fortune/global500/2010/snapshots/7546.html" TargetMode="External"/><Relationship Id="rId1" Type="http://schemas.openxmlformats.org/officeDocument/2006/relationships/slideLayout" Target="../slideLayouts/slideLayout2.xml"/><Relationship Id="rId6" Type="http://schemas.openxmlformats.org/officeDocument/2006/relationships/hyperlink" Target="http://money.cnn.com/magazines/fortune/global500/2010/snapshots/6327.html" TargetMode="External"/><Relationship Id="rId11" Type="http://schemas.openxmlformats.org/officeDocument/2006/relationships/hyperlink" Target="http://money.cnn.com/magazines/fortune/global500/2010/snapshots/7678.html" TargetMode="External"/><Relationship Id="rId5" Type="http://schemas.openxmlformats.org/officeDocument/2006/relationships/hyperlink" Target="http://money.cnn.com/magazines/fortune/global500/2010/snapshots/387.html" TargetMode="External"/><Relationship Id="rId15" Type="http://schemas.openxmlformats.org/officeDocument/2006/relationships/hyperlink" Target="http://money.cnn.com/magazines/fortune/global500/2010/snapshots/170.html" TargetMode="External"/><Relationship Id="rId10" Type="http://schemas.openxmlformats.org/officeDocument/2006/relationships/hyperlink" Target="http://money.cnn.com/magazines/fortune/global500/2010/snapshots/10840.html" TargetMode="External"/><Relationship Id="rId19" Type="http://schemas.openxmlformats.org/officeDocument/2006/relationships/hyperlink" Target="http://money.cnn.com/magazines/fortune/global500/2010/snapshots/327.html" TargetMode="External"/><Relationship Id="rId4" Type="http://schemas.openxmlformats.org/officeDocument/2006/relationships/hyperlink" Target="http://money.cnn.com/magazines/fortune/global500/2010/snapshots/6388.html" TargetMode="External"/><Relationship Id="rId9" Type="http://schemas.openxmlformats.org/officeDocument/2006/relationships/hyperlink" Target="http://money.cnn.com/magazines/fortune/global500/2010/snapshots/10694.html" TargetMode="External"/><Relationship Id="rId14" Type="http://schemas.openxmlformats.org/officeDocument/2006/relationships/hyperlink" Target="http://money.cnn.com/magazines/fortune/global500/2010/snapshots/7700.html" TargetMode="External"/><Relationship Id="rId22" Type="http://schemas.openxmlformats.org/officeDocument/2006/relationships/hyperlink" Target="http://money.cnn.com/magazines/fortune/global500/2010/snapshots/7674.html"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money.cnn.com/magazines/fortune/fortune500/2012/snapshots/980.html" TargetMode="External"/><Relationship Id="rId13" Type="http://schemas.openxmlformats.org/officeDocument/2006/relationships/hyperlink" Target="http://money.cnn.com/magazines/fortune/fortune500/2012/snapshots/10620.html" TargetMode="External"/><Relationship Id="rId18" Type="http://schemas.openxmlformats.org/officeDocument/2006/relationships/hyperlink" Target="http://money.cnn.com/magazines/fortune/fortune500/2012/snapshots/670.html" TargetMode="External"/><Relationship Id="rId26" Type="http://schemas.openxmlformats.org/officeDocument/2006/relationships/hyperlink" Target="http://money.cnn.com/magazines/fortune/fortune500/2012/snapshots/321.html" TargetMode="External"/><Relationship Id="rId3" Type="http://schemas.openxmlformats.org/officeDocument/2006/relationships/hyperlink" Target="http://money.cnn.com/magazines/fortune/fortune500/2012/snapshots/2255.html" TargetMode="External"/><Relationship Id="rId21" Type="http://schemas.openxmlformats.org/officeDocument/2006/relationships/hyperlink" Target="http://money.cnn.com/magazines/fortune/fortune500/2012/snapshots/2927.html" TargetMode="External"/><Relationship Id="rId7" Type="http://schemas.openxmlformats.org/officeDocument/2006/relationships/hyperlink" Target="http://money.cnn.com/magazines/fortune/fortune500/2012/snapshots/170.html" TargetMode="External"/><Relationship Id="rId12" Type="http://schemas.openxmlformats.org/officeDocument/2006/relationships/hyperlink" Target="http://money.cnn.com/magazines/fortune/fortune500/2012/snapshots/2756.html" TargetMode="External"/><Relationship Id="rId17" Type="http://schemas.openxmlformats.org/officeDocument/2006/relationships/hyperlink" Target="http://money.cnn.com/magazines/fortune/fortune500/2012/snapshots/2608.html" TargetMode="External"/><Relationship Id="rId25" Type="http://schemas.openxmlformats.org/officeDocument/2006/relationships/hyperlink" Target="http://money.cnn.com/magazines/fortune/fortune500/2012/snapshots/2071.html" TargetMode="External"/><Relationship Id="rId2" Type="http://schemas.openxmlformats.org/officeDocument/2006/relationships/hyperlink" Target="http://money.cnn.com/magazines/fortune/fortune500/2012/snapshots/387.html" TargetMode="External"/><Relationship Id="rId16" Type="http://schemas.openxmlformats.org/officeDocument/2006/relationships/hyperlink" Target="http://money.cnn.com/magazines/fortune/fortune500/2012/snapshots/2773.html" TargetMode="External"/><Relationship Id="rId20" Type="http://schemas.openxmlformats.org/officeDocument/2006/relationships/hyperlink" Target="http://money.cnn.com/magazines/fortune/fortune500/2012/snapshots/225.html" TargetMode="External"/><Relationship Id="rId29" Type="http://schemas.openxmlformats.org/officeDocument/2006/relationships/hyperlink" Target="http://money.cnn.com/magazines/fortune/fortune500/2012/snapshots/10556.html" TargetMode="External"/><Relationship Id="rId1" Type="http://schemas.openxmlformats.org/officeDocument/2006/relationships/slideLayout" Target="../slideLayouts/slideLayout2.xml"/><Relationship Id="rId6" Type="http://schemas.openxmlformats.org/officeDocument/2006/relationships/hyperlink" Target="http://money.cnn.com/magazines/fortune/fortune500/2012/snapshots/175.html" TargetMode="External"/><Relationship Id="rId11" Type="http://schemas.openxmlformats.org/officeDocument/2006/relationships/hyperlink" Target="http://money.cnn.com/magazines/fortune/fortune500/2012/snapshots/206.html" TargetMode="External"/><Relationship Id="rId24" Type="http://schemas.openxmlformats.org/officeDocument/2006/relationships/hyperlink" Target="http://money.cnn.com/magazines/fortune/fortune500/2012/snapshots/2291.html" TargetMode="External"/><Relationship Id="rId32" Type="http://schemas.openxmlformats.org/officeDocument/2006/relationships/hyperlink" Target="http://money.cnn.com/magazines/fortune/fortune500/2012/snapshots/2275.html" TargetMode="External"/><Relationship Id="rId5" Type="http://schemas.openxmlformats.org/officeDocument/2006/relationships/hyperlink" Target="http://money.cnn.com/magazines/fortune/fortune500/2012/snapshots/327.html" TargetMode="External"/><Relationship Id="rId15" Type="http://schemas.openxmlformats.org/officeDocument/2006/relationships/hyperlink" Target="http://money.cnn.com/magazines/fortune/fortune500/2012/snapshots/2219.html" TargetMode="External"/><Relationship Id="rId23" Type="http://schemas.openxmlformats.org/officeDocument/2006/relationships/hyperlink" Target="http://money.cnn.com/magazines/fortune/fortune500/2012/snapshots/2303.html" TargetMode="External"/><Relationship Id="rId28" Type="http://schemas.openxmlformats.org/officeDocument/2006/relationships/hyperlink" Target="http://money.cnn.com/magazines/fortune/fortune500/2012/snapshots/2578.html" TargetMode="External"/><Relationship Id="rId10" Type="http://schemas.openxmlformats.org/officeDocument/2006/relationships/hyperlink" Target="http://money.cnn.com/magazines/fortune/fortune500/2012/snapshots/160.html" TargetMode="External"/><Relationship Id="rId19" Type="http://schemas.openxmlformats.org/officeDocument/2006/relationships/hyperlink" Target="http://money.cnn.com/magazines/fortune/fortune500/2012/snapshots/2269.html" TargetMode="External"/><Relationship Id="rId31" Type="http://schemas.openxmlformats.org/officeDocument/2006/relationships/hyperlink" Target="http://money.cnn.com/magazines/fortune/fortune500/2012/snapshots/2067.html" TargetMode="External"/><Relationship Id="rId4" Type="http://schemas.openxmlformats.org/officeDocument/2006/relationships/hyperlink" Target="http://money.cnn.com/magazines/fortune/fortune500/2012/snapshots/385.html" TargetMode="External"/><Relationship Id="rId9" Type="http://schemas.openxmlformats.org/officeDocument/2006/relationships/hyperlink" Target="http://money.cnn.com/magazines/fortune/fortune500/2012/snapshots/2434.html" TargetMode="External"/><Relationship Id="rId14" Type="http://schemas.openxmlformats.org/officeDocument/2006/relationships/hyperlink" Target="http://money.cnn.com/magazines/fortune/fortune500/2012/snapshots/2580.html" TargetMode="External"/><Relationship Id="rId22" Type="http://schemas.openxmlformats.org/officeDocument/2006/relationships/hyperlink" Target="http://money.cnn.com/magazines/fortune/fortune500/2012/snapshots/2262.html" TargetMode="External"/><Relationship Id="rId27" Type="http://schemas.openxmlformats.org/officeDocument/2006/relationships/hyperlink" Target="http://money.cnn.com/magazines/fortune/fortune500/2012/snapshots/2292.html" TargetMode="External"/><Relationship Id="rId30" Type="http://schemas.openxmlformats.org/officeDocument/2006/relationships/hyperlink" Target="http://money.cnn.com/magazines/fortune/fortune500/2012/snapshots/2968.html"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5.jpe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1138.photobucket.com/albums/n526/CroativePartners/?action=view&amp;current=gold-and-dollar-chart.jpg"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6.wmf"/><Relationship Id="rId4" Type="http://schemas.openxmlformats.org/officeDocument/2006/relationships/oleObject" Target="../embeddings/oleObject1.bin"/></Relationships>
</file>

<file path=ppt/slides/_rels/slide98.xml.rels><?xml version="1.0" encoding="UTF-8" standalone="yes"?>
<Relationships xmlns="http://schemas.openxmlformats.org/package/2006/relationships"><Relationship Id="rId3" Type="http://schemas.openxmlformats.org/officeDocument/2006/relationships/hyperlink" Target="http://en.wikipedia.org/wiki/Manhattan" TargetMode="External"/><Relationship Id="rId2" Type="http://schemas.openxmlformats.org/officeDocument/2006/relationships/hyperlink" Target="http://en.wikipedia.org/wiki/Sixth_Avenue_(Manhattan)" TargetMode="External"/><Relationship Id="rId1" Type="http://schemas.openxmlformats.org/officeDocument/2006/relationships/slideLayout" Target="../slideLayouts/slideLayout2.xml"/><Relationship Id="rId6" Type="http://schemas.openxmlformats.org/officeDocument/2006/relationships/hyperlink" Target="http://www.usdebtclock.org/" TargetMode="External"/><Relationship Id="rId5" Type="http://schemas.openxmlformats.org/officeDocument/2006/relationships/hyperlink" Target="http://www.brillig.com/debt_clock/" TargetMode="External"/><Relationship Id="rId4" Type="http://schemas.openxmlformats.org/officeDocument/2006/relationships/hyperlink" Target="http://en.wikipedia.org/wiki/New_York_City"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eff.org/congres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FD8B99-DD4D-44A8-8298-5A7F5BF78378}" type="slidenum">
              <a:rPr lang="en-US" altLang="en-US">
                <a:solidFill>
                  <a:srgbClr val="898989"/>
                </a:solidFill>
              </a:rPr>
              <a:pPr/>
              <a:t>1</a:t>
            </a:fld>
            <a:endParaRPr lang="en-US" altLang="en-US">
              <a:solidFill>
                <a:srgbClr val="898989"/>
              </a:solidFill>
            </a:endParaRPr>
          </a:p>
        </p:txBody>
      </p:sp>
      <p:sp>
        <p:nvSpPr>
          <p:cNvPr id="3075" name="Rectangle 2"/>
          <p:cNvSpPr>
            <a:spLocks noChangeArrowheads="1"/>
          </p:cNvSpPr>
          <p:nvPr/>
        </p:nvSpPr>
        <p:spPr bwMode="auto">
          <a:xfrm>
            <a:off x="0" y="0"/>
            <a:ext cx="914400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sr-Latn-CS" altLang="en-US" sz="2400" b="1"/>
              <a:t>UNIVERZITET U BANJA LUCI</a:t>
            </a:r>
            <a:endParaRPr lang="en-US" altLang="en-US" sz="2400" b="1"/>
          </a:p>
          <a:p>
            <a:pPr algn="ctr" eaLnBrk="1" hangingPunct="1">
              <a:lnSpc>
                <a:spcPct val="80000"/>
              </a:lnSpc>
            </a:pPr>
            <a:r>
              <a:rPr lang="sr-Latn-CS" altLang="en-US" sz="2400" b="1"/>
              <a:t>EKONOMSKI FAKULTET BANJA LUKA</a:t>
            </a:r>
            <a:endParaRPr lang="en-US" altLang="en-US" sz="2400" b="1"/>
          </a:p>
          <a:p>
            <a:pPr algn="ctr" eaLnBrk="1" hangingPunct="1">
              <a:lnSpc>
                <a:spcPct val="80000"/>
              </a:lnSpc>
            </a:pPr>
            <a:r>
              <a:rPr lang="sr-Latn-CS" altLang="en-US" sz="2400" b="1"/>
              <a:t> </a:t>
            </a:r>
            <a:endParaRPr lang="en-US" altLang="en-US" sz="2400" b="1"/>
          </a:p>
          <a:p>
            <a:pPr algn="ctr" eaLnBrk="1" hangingPunct="1">
              <a:lnSpc>
                <a:spcPct val="80000"/>
              </a:lnSpc>
            </a:pPr>
            <a:endParaRPr lang="en-US" altLang="en-US" sz="2400" b="1"/>
          </a:p>
          <a:p>
            <a:pPr algn="ctr" eaLnBrk="1" hangingPunct="1">
              <a:lnSpc>
                <a:spcPct val="80000"/>
              </a:lnSpc>
            </a:pPr>
            <a:r>
              <a:rPr lang="sr-Latn-CS" altLang="en-US" sz="2400" b="1"/>
              <a:t> </a:t>
            </a:r>
            <a:endParaRPr lang="en-US" altLang="en-US" sz="2400" b="1"/>
          </a:p>
          <a:p>
            <a:pPr algn="ctr" eaLnBrk="1" hangingPunct="1">
              <a:lnSpc>
                <a:spcPct val="80000"/>
              </a:lnSpc>
            </a:pPr>
            <a:r>
              <a:rPr lang="sr-Latn-CS" altLang="en-US" sz="2400" b="1"/>
              <a:t>doc. dr Dejan Mikerević</a:t>
            </a:r>
            <a:endParaRPr lang="en-US" altLang="en-US" sz="2400" b="1"/>
          </a:p>
          <a:p>
            <a:pPr algn="ctr" eaLnBrk="1" hangingPunct="1">
              <a:lnSpc>
                <a:spcPct val="80000"/>
              </a:lnSpc>
            </a:pPr>
            <a:endParaRPr lang="en-US" altLang="en-US" sz="2400" b="1"/>
          </a:p>
          <a:p>
            <a:pPr algn="ctr" eaLnBrk="1" hangingPunct="1">
              <a:lnSpc>
                <a:spcPct val="80000"/>
              </a:lnSpc>
            </a:pPr>
            <a:endParaRPr lang="en-US" altLang="en-US" sz="2400" b="1"/>
          </a:p>
          <a:p>
            <a:pPr algn="ctr" eaLnBrk="1" hangingPunct="1">
              <a:lnSpc>
                <a:spcPct val="80000"/>
              </a:lnSpc>
            </a:pPr>
            <a:endParaRPr lang="sr-Latn-BA" altLang="en-US" sz="2400" b="1"/>
          </a:p>
          <a:p>
            <a:pPr algn="ctr" eaLnBrk="1" hangingPunct="1">
              <a:lnSpc>
                <a:spcPct val="80000"/>
              </a:lnSpc>
            </a:pPr>
            <a:endParaRPr lang="en-US" altLang="en-US" sz="2400" b="1"/>
          </a:p>
          <a:p>
            <a:pPr algn="ctr" eaLnBrk="1" hangingPunct="1">
              <a:lnSpc>
                <a:spcPct val="80000"/>
              </a:lnSpc>
            </a:pPr>
            <a:r>
              <a:rPr lang="sr-Latn-CS" altLang="en-US" sz="2400" b="1"/>
              <a:t>Predmet: GLOBALIZACIJA I FINANSIJSKI MENADŽMENT</a:t>
            </a:r>
          </a:p>
          <a:p>
            <a:pPr algn="ctr" eaLnBrk="1" hangingPunct="1">
              <a:lnSpc>
                <a:spcPct val="80000"/>
              </a:lnSpc>
            </a:pPr>
            <a:endParaRPr lang="sr-Latn-CS" altLang="en-US" sz="2400" b="1"/>
          </a:p>
          <a:p>
            <a:pPr algn="ctr" eaLnBrk="1" hangingPunct="1">
              <a:lnSpc>
                <a:spcPct val="80000"/>
              </a:lnSpc>
            </a:pPr>
            <a:endParaRPr lang="sr-Latn-CS" altLang="en-US" sz="2400" b="1"/>
          </a:p>
          <a:p>
            <a:pPr algn="ctr" eaLnBrk="1" hangingPunct="1">
              <a:lnSpc>
                <a:spcPct val="80000"/>
              </a:lnSpc>
            </a:pPr>
            <a:endParaRPr lang="sr-Latn-CS" altLang="en-US" sz="2400" b="1"/>
          </a:p>
          <a:p>
            <a:pPr algn="ctr" eaLnBrk="1" hangingPunct="1">
              <a:lnSpc>
                <a:spcPct val="80000"/>
              </a:lnSpc>
            </a:pPr>
            <a:endParaRPr lang="sr-Latn-CS" altLang="en-US" sz="2400" b="1"/>
          </a:p>
          <a:p>
            <a:pPr algn="ctr" eaLnBrk="1" hangingPunct="1">
              <a:lnSpc>
                <a:spcPct val="80000"/>
              </a:lnSpc>
            </a:pPr>
            <a:endParaRPr lang="sr-Latn-CS" altLang="en-US" sz="2400" b="1"/>
          </a:p>
          <a:p>
            <a:pPr algn="ctr" eaLnBrk="1" hangingPunct="1">
              <a:lnSpc>
                <a:spcPct val="80000"/>
              </a:lnSpc>
            </a:pPr>
            <a:endParaRPr lang="sr-Latn-CS" altLang="en-US" sz="2400" b="1"/>
          </a:p>
          <a:p>
            <a:pPr algn="ctr" eaLnBrk="1" hangingPunct="1">
              <a:lnSpc>
                <a:spcPct val="80000"/>
              </a:lnSpc>
            </a:pPr>
            <a:r>
              <a:rPr lang="sr-Latn-CS" altLang="en-US" sz="2400" b="1"/>
              <a:t>Master predavanja 2017/2018</a:t>
            </a:r>
            <a:endParaRPr lang="en-US" altLang="en-US" sz="2400" b="1"/>
          </a:p>
          <a:p>
            <a:pPr algn="ctr" eaLnBrk="1" hangingPunct="1">
              <a:lnSpc>
                <a:spcPct val="80000"/>
              </a:lnSpc>
            </a:pPr>
            <a:endParaRPr lang="en-US" altLang="en-US" sz="2400" b="1"/>
          </a:p>
          <a:p>
            <a:pPr algn="ctr" eaLnBrk="1" hangingPunct="1">
              <a:lnSpc>
                <a:spcPct val="80000"/>
              </a:lnSpc>
            </a:pPr>
            <a:endParaRPr lang="en-US" altLang="en-US" sz="2400" b="1"/>
          </a:p>
          <a:p>
            <a:pPr algn="ctr" eaLnBrk="1" hangingPunct="1">
              <a:lnSpc>
                <a:spcPct val="80000"/>
              </a:lnSpc>
            </a:pPr>
            <a:r>
              <a:rPr lang="sr-Latn-CS" altLang="en-US" sz="2400" b="1"/>
              <a:t>BANJA LUKA,</a:t>
            </a:r>
            <a:r>
              <a:rPr lang="en-US" altLang="en-US" sz="2400" b="1"/>
              <a:t> </a:t>
            </a:r>
            <a:r>
              <a:rPr lang="sr-Latn-BA" altLang="en-US" sz="2400" b="1"/>
              <a:t>Decembar </a:t>
            </a:r>
            <a:r>
              <a:rPr lang="sr-Latn-CS" altLang="en-US" sz="2400" b="1"/>
              <a:t>20</a:t>
            </a:r>
            <a:r>
              <a:rPr lang="en-US" altLang="en-US" sz="2400" b="1"/>
              <a:t>1</a:t>
            </a:r>
            <a:r>
              <a:rPr lang="sr-Latn-BA" altLang="en-US" sz="2400" b="1"/>
              <a:t>7</a:t>
            </a:r>
            <a:endParaRPr lang="en-US"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DFE339-69B2-4503-8D89-79E43EE7EA4B}" type="slidenum">
              <a:rPr lang="en-US" altLang="en-US">
                <a:solidFill>
                  <a:srgbClr val="898989"/>
                </a:solidFill>
              </a:rPr>
              <a:pPr/>
              <a:t>10</a:t>
            </a:fld>
            <a:endParaRPr lang="en-US" altLang="en-US">
              <a:solidFill>
                <a:srgbClr val="898989"/>
              </a:solidFill>
            </a:endParaRPr>
          </a:p>
        </p:txBody>
      </p:sp>
      <p:sp>
        <p:nvSpPr>
          <p:cNvPr id="12291"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i Džingis Kan</a:t>
            </a:r>
            <a:endParaRPr lang="en-US" altLang="en-US" sz="3000" b="1" i="1"/>
          </a:p>
        </p:txBody>
      </p:sp>
      <p:sp>
        <p:nvSpPr>
          <p:cNvPr id="12292" name="Rectangle 3"/>
          <p:cNvSpPr>
            <a:spLocks noChangeArrowheads="1"/>
          </p:cNvSpPr>
          <p:nvPr/>
        </p:nvSpPr>
        <p:spPr bwMode="auto">
          <a:xfrm>
            <a:off x="0" y="762000"/>
            <a:ext cx="9058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sr-Latn-BA" altLang="en-US" sz="2200" b="1" i="1" u="sng"/>
              <a:t>Džingis Kan – pionir globalizacije (od Džingis Kana do Ujka Sema)</a:t>
            </a:r>
            <a:endParaRPr lang="en-US" altLang="en-US" sz="2200" b="1" i="1" u="sng"/>
          </a:p>
        </p:txBody>
      </p:sp>
      <p:pic>
        <p:nvPicPr>
          <p:cNvPr id="12293" name="Picture 5" descr="C:\Users\Lenovo\Desktop\GFM 2011 Fakultet Predavanja\BL Finansijski menadzment 2008\dzingis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924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
          <p:cNvSpPr>
            <a:spLocks noGrp="1"/>
          </p:cNvSpPr>
          <p:nvPr>
            <p:ph type="title"/>
          </p:nvPr>
        </p:nvSpPr>
        <p:spPr>
          <a:xfrm>
            <a:off x="0" y="0"/>
            <a:ext cx="9144000" cy="609600"/>
          </a:xfrm>
        </p:spPr>
        <p:txBody>
          <a:bodyPr/>
          <a:lstStyle/>
          <a:p>
            <a:pPr eaLnBrk="1" hangingPunct="1"/>
            <a:r>
              <a:rPr lang="sr-Latn-CS" altLang="en-US" sz="3200" smtClean="0"/>
              <a:t>Osnovni podaci za zemlje</a:t>
            </a:r>
            <a:endParaRPr lang="en-US" altLang="en-US" sz="3200" smtClean="0"/>
          </a:p>
        </p:txBody>
      </p:sp>
      <p:sp>
        <p:nvSpPr>
          <p:cNvPr id="103427" name="Content Placeholder 1"/>
          <p:cNvSpPr>
            <a:spLocks noGrp="1"/>
          </p:cNvSpPr>
          <p:nvPr>
            <p:ph idx="1"/>
          </p:nvPr>
        </p:nvSpPr>
        <p:spPr>
          <a:xfrm>
            <a:off x="0" y="609600"/>
            <a:ext cx="8991600" cy="6248400"/>
          </a:xfrm>
        </p:spPr>
        <p:txBody>
          <a:bodyPr/>
          <a:lstStyle/>
          <a:p>
            <a:pPr eaLnBrk="1" hangingPunct="1"/>
            <a:r>
              <a:rPr lang="sr-Latn-CS" altLang="en-US" sz="2400" i="1" u="sng" smtClean="0"/>
              <a:t>Značaj nafte za buduće međunarodne odnose</a:t>
            </a:r>
          </a:p>
          <a:p>
            <a:pPr eaLnBrk="1" hangingPunct="1"/>
            <a:endParaRPr lang="sr-Latn-CS" altLang="en-US" sz="1000" smtClean="0"/>
          </a:p>
          <a:p>
            <a:pPr eaLnBrk="1" hangingPunct="1"/>
            <a:r>
              <a:rPr lang="sr-Latn-CS" altLang="en-US" sz="2400" i="1" smtClean="0"/>
              <a:t>Zalihe u svijetu se procjenjuju na 190 milijardi prostornih metara što je dovoljno za narednih 40 godina ukoliko se nastavi potrošnja današnjim intenzitetom</a:t>
            </a:r>
          </a:p>
          <a:p>
            <a:pPr eaLnBrk="1" hangingPunct="1"/>
            <a:endParaRPr lang="en-US" altLang="en-US" sz="2400" smtClean="0"/>
          </a:p>
        </p:txBody>
      </p:sp>
      <p:sp>
        <p:nvSpPr>
          <p:cNvPr id="1034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362547-F9F8-4E05-9957-5180AEC4023D}" type="slidenum">
              <a:rPr lang="en-US" altLang="en-US">
                <a:solidFill>
                  <a:srgbClr val="898989"/>
                </a:solidFill>
              </a:rPr>
              <a:pPr/>
              <a:t>100</a:t>
            </a:fld>
            <a:endParaRPr lang="en-US" altLang="en-US">
              <a:solidFill>
                <a:srgbClr val="898989"/>
              </a:solidFill>
            </a:endParaRPr>
          </a:p>
        </p:txBody>
      </p:sp>
      <p:pic>
        <p:nvPicPr>
          <p:cNvPr id="103429" name="Picture 7" descr="C:\Users\Lenovo\Desktop\AHOV Materijal\300px-World_Oil_Reserves_by_Reg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43200"/>
            <a:ext cx="7315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609600"/>
          </a:xfrm>
        </p:spPr>
        <p:txBody>
          <a:bodyPr/>
          <a:lstStyle/>
          <a:p>
            <a:pPr eaLnBrk="1" hangingPunct="1"/>
            <a:r>
              <a:rPr lang="sr-Latn-CS" altLang="en-US" sz="3200" smtClean="0"/>
              <a:t>Cijena nafte</a:t>
            </a:r>
            <a:endParaRPr lang="en-US" altLang="en-US" sz="3200" smtClean="0"/>
          </a:p>
        </p:txBody>
      </p:sp>
      <p:sp>
        <p:nvSpPr>
          <p:cNvPr id="104451" name="Rectangle 3"/>
          <p:cNvSpPr>
            <a:spLocks noGrp="1" noChangeArrowheads="1"/>
          </p:cNvSpPr>
          <p:nvPr>
            <p:ph idx="1"/>
          </p:nvPr>
        </p:nvSpPr>
        <p:spPr>
          <a:xfrm>
            <a:off x="228600" y="762000"/>
            <a:ext cx="8458200" cy="5715000"/>
          </a:xfrm>
        </p:spPr>
        <p:txBody>
          <a:bodyPr/>
          <a:lstStyle/>
          <a:p>
            <a:pPr eaLnBrk="1" hangingPunct="1"/>
            <a:r>
              <a:rPr lang="sr-Latn-CS" altLang="en-US" sz="2400" i="1" smtClean="0"/>
              <a:t>Period 1947-2009</a:t>
            </a:r>
            <a:endParaRPr lang="en-US" altLang="en-US" sz="2400" i="1" smtClean="0"/>
          </a:p>
        </p:txBody>
      </p:sp>
      <p:sp>
        <p:nvSpPr>
          <p:cNvPr id="1044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86A068-4C93-403D-8BA1-29C3D6DCA2F0}" type="slidenum">
              <a:rPr lang="en-US" altLang="en-US">
                <a:solidFill>
                  <a:srgbClr val="898989"/>
                </a:solidFill>
              </a:rPr>
              <a:pPr/>
              <a:t>101</a:t>
            </a:fld>
            <a:endParaRPr lang="en-US" altLang="en-US">
              <a:solidFill>
                <a:srgbClr val="898989"/>
              </a:solidFill>
            </a:endParaRPr>
          </a:p>
        </p:txBody>
      </p:sp>
      <p:sp>
        <p:nvSpPr>
          <p:cNvPr id="104453" name="Rectangle 5"/>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pic>
        <p:nvPicPr>
          <p:cNvPr id="104454" name="Picture 8" descr="C:\Users\Lenovo\Desktop\AHOV Materijal\oilprice1947 - 20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1534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9144000" cy="609600"/>
          </a:xfrm>
        </p:spPr>
        <p:txBody>
          <a:bodyPr/>
          <a:lstStyle/>
          <a:p>
            <a:pPr eaLnBrk="1" hangingPunct="1"/>
            <a:r>
              <a:rPr lang="sr-Latn-CS" altLang="en-US" sz="3200" smtClean="0"/>
              <a:t>Cijena nafte</a:t>
            </a:r>
            <a:endParaRPr lang="en-US" altLang="en-US" sz="3200" smtClean="0"/>
          </a:p>
        </p:txBody>
      </p:sp>
      <p:sp>
        <p:nvSpPr>
          <p:cNvPr id="105475" name="Rectangle 3"/>
          <p:cNvSpPr>
            <a:spLocks noGrp="1" noChangeArrowheads="1"/>
          </p:cNvSpPr>
          <p:nvPr>
            <p:ph idx="1"/>
          </p:nvPr>
        </p:nvSpPr>
        <p:spPr>
          <a:xfrm>
            <a:off x="228600" y="762000"/>
            <a:ext cx="8458200" cy="5715000"/>
          </a:xfrm>
        </p:spPr>
        <p:txBody>
          <a:bodyPr/>
          <a:lstStyle/>
          <a:p>
            <a:pPr eaLnBrk="1" hangingPunct="1"/>
            <a:r>
              <a:rPr lang="sr-Latn-CS" altLang="en-US" sz="2400" i="1" smtClean="0"/>
              <a:t>Period 1947-2011</a:t>
            </a:r>
            <a:endParaRPr lang="en-US" altLang="en-US" sz="2400" i="1" smtClean="0"/>
          </a:p>
        </p:txBody>
      </p:sp>
      <p:sp>
        <p:nvSpPr>
          <p:cNvPr id="1054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FE56C2-6979-4C60-8C61-62A1D3D43A38}" type="slidenum">
              <a:rPr lang="en-US" altLang="en-US">
                <a:solidFill>
                  <a:srgbClr val="898989"/>
                </a:solidFill>
              </a:rPr>
              <a:pPr/>
              <a:t>102</a:t>
            </a:fld>
            <a:endParaRPr lang="en-US" altLang="en-US">
              <a:solidFill>
                <a:srgbClr val="898989"/>
              </a:solidFill>
            </a:endParaRPr>
          </a:p>
        </p:txBody>
      </p:sp>
      <p:sp>
        <p:nvSpPr>
          <p:cNvPr id="105477" name="Rectangle 5"/>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pic>
        <p:nvPicPr>
          <p:cNvPr id="105478" name="Picture 2" descr="Crude Oil&#10;                  Prices 1947-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0"/>
            <a:ext cx="9144000" cy="609600"/>
          </a:xfrm>
        </p:spPr>
        <p:txBody>
          <a:bodyPr/>
          <a:lstStyle/>
          <a:p>
            <a:pPr eaLnBrk="1" hangingPunct="1"/>
            <a:r>
              <a:rPr lang="sr-Latn-CS" altLang="en-US" sz="3200" smtClean="0"/>
              <a:t>Cijena  i proizvodnja nafte</a:t>
            </a:r>
            <a:endParaRPr lang="en-US" altLang="en-US" sz="3200" smtClean="0"/>
          </a:p>
        </p:txBody>
      </p:sp>
      <p:sp>
        <p:nvSpPr>
          <p:cNvPr id="106499" name="Rectangle 3"/>
          <p:cNvSpPr>
            <a:spLocks noGrp="1" noChangeArrowheads="1"/>
          </p:cNvSpPr>
          <p:nvPr>
            <p:ph idx="1"/>
          </p:nvPr>
        </p:nvSpPr>
        <p:spPr>
          <a:xfrm>
            <a:off x="228600" y="762000"/>
            <a:ext cx="8458200" cy="5715000"/>
          </a:xfrm>
        </p:spPr>
        <p:txBody>
          <a:bodyPr/>
          <a:lstStyle/>
          <a:p>
            <a:pPr eaLnBrk="1" hangingPunct="1"/>
            <a:r>
              <a:rPr lang="sr-Latn-CS" altLang="en-US" sz="2400" i="1" smtClean="0"/>
              <a:t>Period 1973-2011</a:t>
            </a:r>
            <a:endParaRPr lang="en-US" altLang="en-US" sz="2400" i="1" smtClean="0"/>
          </a:p>
        </p:txBody>
      </p:sp>
      <p:sp>
        <p:nvSpPr>
          <p:cNvPr id="1065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C08566-66C9-45DB-A572-416B1C38CF68}" type="slidenum">
              <a:rPr lang="en-US" altLang="en-US">
                <a:solidFill>
                  <a:srgbClr val="898989"/>
                </a:solidFill>
              </a:rPr>
              <a:pPr/>
              <a:t>103</a:t>
            </a:fld>
            <a:endParaRPr lang="en-US" altLang="en-US">
              <a:solidFill>
                <a:srgbClr val="898989"/>
              </a:solidFill>
            </a:endParaRPr>
          </a:p>
        </p:txBody>
      </p:sp>
      <p:sp>
        <p:nvSpPr>
          <p:cNvPr id="106501" name="Rectangle 5"/>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pic>
        <p:nvPicPr>
          <p:cNvPr id="106502" name="Picture 2" descr="OPEC Oil&#10;                Production and Crude Oil Prices 1973-Pres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6858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4" descr="Non-OPEC Oil&#10;                Production and Crude Oil Prices 1973-Pres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678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609600"/>
          </a:xfrm>
        </p:spPr>
        <p:txBody>
          <a:bodyPr/>
          <a:lstStyle/>
          <a:p>
            <a:pPr eaLnBrk="1" hangingPunct="1"/>
            <a:r>
              <a:rPr lang="sr-Latn-CS" altLang="en-US" sz="3200" smtClean="0"/>
              <a:t>Cijena  i proizvodnja nafte</a:t>
            </a:r>
            <a:endParaRPr lang="en-US" altLang="en-US" sz="3200" smtClean="0"/>
          </a:p>
        </p:txBody>
      </p:sp>
      <p:sp>
        <p:nvSpPr>
          <p:cNvPr id="107523" name="Rectangle 3"/>
          <p:cNvSpPr>
            <a:spLocks noGrp="1" noChangeArrowheads="1"/>
          </p:cNvSpPr>
          <p:nvPr>
            <p:ph idx="1"/>
          </p:nvPr>
        </p:nvSpPr>
        <p:spPr>
          <a:xfrm>
            <a:off x="228600" y="762000"/>
            <a:ext cx="8458200" cy="5715000"/>
          </a:xfrm>
        </p:spPr>
        <p:txBody>
          <a:bodyPr/>
          <a:lstStyle/>
          <a:p>
            <a:pPr eaLnBrk="1" hangingPunct="1"/>
            <a:r>
              <a:rPr lang="sr-Latn-CS" altLang="en-US" sz="2400" i="1" smtClean="0"/>
              <a:t>Iran i Rusija</a:t>
            </a:r>
            <a:endParaRPr lang="en-US" altLang="en-US" sz="2400" i="1" smtClean="0"/>
          </a:p>
        </p:txBody>
      </p:sp>
      <p:sp>
        <p:nvSpPr>
          <p:cNvPr id="1075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415602-1901-4DEF-B200-E84DA7FAE2FA}" type="slidenum">
              <a:rPr lang="en-US" altLang="en-US">
                <a:solidFill>
                  <a:srgbClr val="898989"/>
                </a:solidFill>
              </a:rPr>
              <a:pPr/>
              <a:t>104</a:t>
            </a:fld>
            <a:endParaRPr lang="en-US" altLang="en-US">
              <a:solidFill>
                <a:srgbClr val="898989"/>
              </a:solidFill>
            </a:endParaRPr>
          </a:p>
        </p:txBody>
      </p:sp>
      <p:sp>
        <p:nvSpPr>
          <p:cNvPr id="107525" name="Rectangle 5"/>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pic>
        <p:nvPicPr>
          <p:cNvPr id="107526" name="Picture 2" descr="Middle East,&#10;                OPEC and Crude Oil Prices 1947-19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1534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6" descr="Russian Crude Oil&#10;                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81534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609600"/>
          </a:xfrm>
        </p:spPr>
        <p:txBody>
          <a:bodyPr/>
          <a:lstStyle/>
          <a:p>
            <a:pPr eaLnBrk="1" hangingPunct="1"/>
            <a:r>
              <a:rPr lang="sr-Latn-CS" altLang="en-US" sz="3200" smtClean="0"/>
              <a:t>Cijena  i proizvodnja nafte</a:t>
            </a:r>
            <a:endParaRPr lang="en-US" altLang="en-US" sz="3200" smtClean="0"/>
          </a:p>
        </p:txBody>
      </p:sp>
      <p:sp>
        <p:nvSpPr>
          <p:cNvPr id="108547" name="Rectangle 3"/>
          <p:cNvSpPr>
            <a:spLocks noGrp="1" noChangeArrowheads="1"/>
          </p:cNvSpPr>
          <p:nvPr>
            <p:ph idx="1"/>
          </p:nvPr>
        </p:nvSpPr>
        <p:spPr>
          <a:xfrm>
            <a:off x="228600" y="762000"/>
            <a:ext cx="8458200" cy="5715000"/>
          </a:xfrm>
        </p:spPr>
        <p:txBody>
          <a:bodyPr/>
          <a:lstStyle/>
          <a:p>
            <a:pPr eaLnBrk="1" hangingPunct="1"/>
            <a:r>
              <a:rPr lang="sr-Latn-CS" altLang="en-US" sz="2400" i="1" smtClean="0"/>
              <a:t>Libija i Venecuela</a:t>
            </a:r>
            <a:endParaRPr lang="en-US" altLang="en-US" sz="2400" i="1" smtClean="0"/>
          </a:p>
        </p:txBody>
      </p:sp>
      <p:sp>
        <p:nvSpPr>
          <p:cNvPr id="1085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A3480C-3B7B-4371-978C-86339E72C191}" type="slidenum">
              <a:rPr lang="en-US" altLang="en-US">
                <a:solidFill>
                  <a:srgbClr val="898989"/>
                </a:solidFill>
              </a:rPr>
              <a:pPr/>
              <a:t>105</a:t>
            </a:fld>
            <a:endParaRPr lang="en-US" altLang="en-US">
              <a:solidFill>
                <a:srgbClr val="898989"/>
              </a:solidFill>
            </a:endParaRPr>
          </a:p>
        </p:txBody>
      </p:sp>
      <p:sp>
        <p:nvSpPr>
          <p:cNvPr id="108549" name="Rectangle 5"/>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pic>
        <p:nvPicPr>
          <p:cNvPr id="108550" name="Picture 2" descr="Libyan Oil&#10;                  P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7848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4" descr="Russian Crude&#10;                  Oil 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77724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609600"/>
          </a:xfrm>
        </p:spPr>
        <p:txBody>
          <a:bodyPr/>
          <a:lstStyle/>
          <a:p>
            <a:pPr eaLnBrk="1" hangingPunct="1"/>
            <a:r>
              <a:rPr lang="sr-Latn-CS" altLang="en-US" sz="3200" smtClean="0"/>
              <a:t>Značajni događaji i cijena nafte od 2004 do 2011</a:t>
            </a:r>
            <a:endParaRPr lang="en-US" altLang="en-US" sz="3200" smtClean="0"/>
          </a:p>
        </p:txBody>
      </p:sp>
      <p:pic>
        <p:nvPicPr>
          <p:cNvPr id="109571" name="Picture 4" descr="World&#10;                  Events and Crude Oil Prices 2007-20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3962400"/>
            <a:ext cx="7772400" cy="2667000"/>
          </a:xfrm>
          <a:noFill/>
        </p:spPr>
      </p:pic>
      <p:sp>
        <p:nvSpPr>
          <p:cNvPr id="1095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EEE3B6-72F6-483F-9D5B-6062E3D3D3BF}" type="slidenum">
              <a:rPr lang="en-US" altLang="en-US">
                <a:solidFill>
                  <a:srgbClr val="898989"/>
                </a:solidFill>
              </a:rPr>
              <a:pPr/>
              <a:t>106</a:t>
            </a:fld>
            <a:endParaRPr lang="en-US" altLang="en-US">
              <a:solidFill>
                <a:srgbClr val="898989"/>
              </a:solidFill>
            </a:endParaRPr>
          </a:p>
        </p:txBody>
      </p:sp>
      <p:sp>
        <p:nvSpPr>
          <p:cNvPr id="109573" name="Rectangle 5"/>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pic>
        <p:nvPicPr>
          <p:cNvPr id="109574" name="Picture 2" descr="World&#10;                Events and Crude Oil Prices 2004-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792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0"/>
            <a:ext cx="9144000" cy="609600"/>
          </a:xfrm>
        </p:spPr>
        <p:txBody>
          <a:bodyPr/>
          <a:lstStyle/>
          <a:p>
            <a:pPr eaLnBrk="1" hangingPunct="1"/>
            <a:r>
              <a:rPr lang="sr-Latn-CS" altLang="en-US" sz="3200" smtClean="0"/>
              <a:t>Cijena  i proizvodnja nafte</a:t>
            </a:r>
            <a:endParaRPr lang="en-US" altLang="en-US" sz="3200" smtClean="0"/>
          </a:p>
        </p:txBody>
      </p:sp>
      <p:pic>
        <p:nvPicPr>
          <p:cNvPr id="110595" name="Picture 2" descr="Excess Crude&#10;                  Oil Production Capac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7924800" cy="3343275"/>
          </a:xfrm>
          <a:noFill/>
        </p:spPr>
      </p:pic>
      <p:sp>
        <p:nvSpPr>
          <p:cNvPr id="1105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9B9027-2DF2-4C49-89DF-9ABF793D0460}" type="slidenum">
              <a:rPr lang="en-US" altLang="en-US">
                <a:solidFill>
                  <a:srgbClr val="898989"/>
                </a:solidFill>
              </a:rPr>
              <a:pPr/>
              <a:t>107</a:t>
            </a:fld>
            <a:endParaRPr lang="en-US" altLang="en-US">
              <a:solidFill>
                <a:srgbClr val="898989"/>
              </a:solidFill>
            </a:endParaRPr>
          </a:p>
        </p:txBody>
      </p:sp>
      <p:sp>
        <p:nvSpPr>
          <p:cNvPr id="110597" name="Rectangle 5"/>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sp>
        <p:nvSpPr>
          <p:cNvPr id="110598" name="AutoShape 4" descr="Libyan Oil&#10;                Produc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sp>
        <p:nvSpPr>
          <p:cNvPr id="110599" name="AutoShape 6" descr="Libyan Oil&#10;                Produc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sp>
        <p:nvSpPr>
          <p:cNvPr id="110600" name="AutoShape 8" descr="Libyan Oil&#10;                Produc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pic>
        <p:nvPicPr>
          <p:cNvPr id="110601" name="Picture 9" descr="C:\Users\Lenovo\Desktop\GDP Statistics by Country_files\cchin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815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0"/>
            <a:ext cx="9144000" cy="609600"/>
          </a:xfrm>
        </p:spPr>
        <p:txBody>
          <a:bodyPr/>
          <a:lstStyle/>
          <a:p>
            <a:pPr eaLnBrk="1" hangingPunct="1"/>
            <a:r>
              <a:rPr lang="sr-Latn-CS" altLang="en-US" sz="3200" smtClean="0"/>
              <a:t>Cijena nafte</a:t>
            </a:r>
            <a:endParaRPr lang="en-US" altLang="en-US" sz="3200" smtClean="0"/>
          </a:p>
        </p:txBody>
      </p:sp>
      <p:sp>
        <p:nvSpPr>
          <p:cNvPr id="111619" name="Rectangle 3"/>
          <p:cNvSpPr>
            <a:spLocks noGrp="1" noChangeArrowheads="1"/>
          </p:cNvSpPr>
          <p:nvPr>
            <p:ph idx="1"/>
          </p:nvPr>
        </p:nvSpPr>
        <p:spPr>
          <a:xfrm>
            <a:off x="0" y="457200"/>
            <a:ext cx="8686800" cy="6400800"/>
          </a:xfrm>
        </p:spPr>
        <p:txBody>
          <a:bodyPr/>
          <a:lstStyle/>
          <a:p>
            <a:pPr eaLnBrk="1" hangingPunct="1"/>
            <a:r>
              <a:rPr lang="sr-Latn-CS" altLang="en-US" sz="2400" i="1" smtClean="0"/>
              <a:t>Spot cijena nafte: West Texas Intermediate od 1940. do 2007.</a:t>
            </a:r>
            <a:endParaRPr lang="en-US" altLang="en-US" sz="2400" i="1" smtClean="0"/>
          </a:p>
        </p:txBody>
      </p:sp>
      <p:sp>
        <p:nvSpPr>
          <p:cNvPr id="1116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D26C13-69A5-434B-B999-51234676A3E5}" type="slidenum">
              <a:rPr lang="en-US" altLang="en-US">
                <a:solidFill>
                  <a:srgbClr val="898989"/>
                </a:solidFill>
              </a:rPr>
              <a:pPr/>
              <a:t>108</a:t>
            </a:fld>
            <a:endParaRPr lang="en-US" altLang="en-US">
              <a:solidFill>
                <a:srgbClr val="898989"/>
              </a:solidFill>
            </a:endParaRPr>
          </a:p>
        </p:txBody>
      </p:sp>
      <p:pic>
        <p:nvPicPr>
          <p:cNvPr id="111621" name="Picture 6" descr="C:\Users\Lenovo\Desktop\GFM 2011 Fakultet Predavanja\BL Finansijski menadzment 2008\Nafta cene 1940 2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229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4" descr="US&#10;                Price Controls 1973-1981 Refiners Aquisition Cost of&#10;                Crude 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52925"/>
            <a:ext cx="8077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A45AD6-0EAF-4C03-B026-BA82E96CB15A}" type="slidenum">
              <a:rPr lang="en-US" altLang="en-US">
                <a:solidFill>
                  <a:srgbClr val="898989"/>
                </a:solidFill>
              </a:rPr>
              <a:pPr/>
              <a:t>11</a:t>
            </a:fld>
            <a:endParaRPr lang="en-US" altLang="en-US">
              <a:solidFill>
                <a:srgbClr val="898989"/>
              </a:solidFill>
            </a:endParaRPr>
          </a:p>
        </p:txBody>
      </p:sp>
      <p:sp>
        <p:nvSpPr>
          <p:cNvPr id="13315"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13316" name="Rectangle 3"/>
          <p:cNvSpPr>
            <a:spLocks noChangeArrowheads="1"/>
          </p:cNvSpPr>
          <p:nvPr/>
        </p:nvSpPr>
        <p:spPr bwMode="auto">
          <a:xfrm>
            <a:off x="0" y="381000"/>
            <a:ext cx="9144000"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sr-Latn-BA" altLang="en-US" sz="2600" b="1" i="1" u="sng"/>
              <a:t>*	Istorijski razvoj globalizacije?????</a:t>
            </a:r>
          </a:p>
          <a:p>
            <a:pPr eaLnBrk="1" hangingPunct="1"/>
            <a:endParaRPr lang="sr-Latn-BA" altLang="en-US" sz="1000" i="1"/>
          </a:p>
          <a:p>
            <a:pPr eaLnBrk="1" hangingPunct="1"/>
            <a:r>
              <a:rPr lang="sr-Latn-BA" altLang="en-US" sz="2200" i="1"/>
              <a:t>	*	 </a:t>
            </a:r>
            <a:r>
              <a:rPr lang="sr-Latn-BA" altLang="en-US" sz="2200" i="1" u="sng"/>
              <a:t>Persija 500. godine stare ere</a:t>
            </a:r>
            <a:r>
              <a:rPr lang="sr-Latn-BA" altLang="en-US" sz="2200" i="1"/>
              <a:t> je prva poznata velika sila 	</a:t>
            </a:r>
            <a:r>
              <a:rPr lang="sr-Latn-BA" altLang="en-US" sz="2000" i="1"/>
              <a:t>– njen vladar Darije je pokušao da ovlada svijetom i obezbjedi svojim osvajanjima “zemlju i vodu”</a:t>
            </a:r>
            <a:endParaRPr lang="sr-Latn-BA" altLang="en-US" sz="2000" b="1" i="1"/>
          </a:p>
          <a:p>
            <a:pPr eaLnBrk="1" hangingPunct="1"/>
            <a:endParaRPr lang="sr-Latn-BA" altLang="en-US" sz="1000" b="1" i="1"/>
          </a:p>
          <a:p>
            <a:pPr eaLnBrk="1" hangingPunct="1"/>
            <a:r>
              <a:rPr lang="sr-Latn-BA" altLang="en-US" sz="2200" b="1" i="1"/>
              <a:t>	</a:t>
            </a:r>
            <a:r>
              <a:rPr lang="sr-Latn-BA" altLang="en-US" sz="2200" i="1"/>
              <a:t>*	 </a:t>
            </a:r>
            <a:r>
              <a:rPr lang="sr-Latn-BA" altLang="en-US" sz="2200" i="1" u="sng"/>
              <a:t>Aleksandar Makedonski </a:t>
            </a:r>
            <a:r>
              <a:rPr lang="sr-Latn-BA" altLang="en-US" sz="2200" i="1"/>
              <a:t>je težio globalizaciji – </a:t>
            </a:r>
            <a:r>
              <a:rPr lang="sr-Latn-BA" altLang="en-US" sz="2000" i="1"/>
              <a:t>prije dolaska na vlast se žalio da će njegov otac Filip II zauzeti cijeli svijet i da njemu neće ostati ništa da osvaja (njegova država je obuhvatala Malu Aziju, Persiju, Siriju, Palestinu, Egipat, Rim, Srednju Aziju, Pendžab i sve do Inda),</a:t>
            </a:r>
          </a:p>
          <a:p>
            <a:pPr eaLnBrk="1" hangingPunct="1"/>
            <a:endParaRPr lang="sr-Latn-BA" altLang="en-US" sz="1000" i="1"/>
          </a:p>
          <a:p>
            <a:pPr eaLnBrk="1" hangingPunct="1"/>
            <a:r>
              <a:rPr lang="sr-Latn-BA" altLang="en-US" sz="2200" i="1"/>
              <a:t>	*	 </a:t>
            </a:r>
            <a:r>
              <a:rPr lang="sr-Latn-BA" altLang="en-US" sz="2200" i="1" u="sng"/>
              <a:t>Rimsko Carstvo </a:t>
            </a:r>
            <a:r>
              <a:rPr lang="sr-Latn-BA" altLang="en-US" sz="2200" i="1"/>
              <a:t>– </a:t>
            </a:r>
            <a:r>
              <a:rPr lang="sr-Latn-BA" altLang="en-US" sz="2000" i="1"/>
              <a:t>najveće u vrijeme Trajana na pragu nove ere i prostiralo se od Rajne i Dunava do Sahare, od Atlantika do Jermenije, Tigra i Eufrata – sprovođena ubrzana romanizacija osvojenih područja kroz širenje latinskog jezika, rimske kulture, religije i običaja, Dioklecijan (284-305) zavodi apsolutizam radi odbrane od varvara – Sloveni, Germani i Gali, i car Teodosije 395. godine dijeli Rimsko Carstvo na Zapadno (Rim – latinski jezik i rimska kultura) i Istočno (Carigrad – grčki jezik i helenistička kultura),</a:t>
            </a:r>
          </a:p>
          <a:p>
            <a:pPr eaLnBrk="1" hangingPunct="1"/>
            <a:endParaRPr lang="sr-Latn-BA" altLang="en-US" sz="1000" i="1"/>
          </a:p>
          <a:p>
            <a:pPr eaLnBrk="1" hangingPunct="1"/>
            <a:r>
              <a:rPr lang="sr-Latn-BA" altLang="en-US" sz="2200" i="1"/>
              <a:t>	*	 </a:t>
            </a:r>
            <a:r>
              <a:rPr lang="sr-Latn-BA" altLang="en-US" sz="2200" i="1" u="sng"/>
              <a:t>Svojevrsni oblici globalizacije kroz istoriju</a:t>
            </a:r>
            <a:r>
              <a:rPr lang="sr-Latn-BA" altLang="en-US" sz="2200" i="1"/>
              <a:t> – Austro-Ugarska carevina, Otomanska imperija, Napoleonovi pohodi, Hitlerov novi poredak, Socijalistička internacionala, širenje određenih religija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EECBE2-7908-495D-972E-898AFEA996F6}" type="slidenum">
              <a:rPr lang="en-US" altLang="en-US">
                <a:solidFill>
                  <a:srgbClr val="898989"/>
                </a:solidFill>
              </a:rPr>
              <a:pPr/>
              <a:t>12</a:t>
            </a:fld>
            <a:endParaRPr lang="en-US" altLang="en-US">
              <a:solidFill>
                <a:srgbClr val="898989"/>
              </a:solidFill>
            </a:endParaRPr>
          </a:p>
        </p:txBody>
      </p:sp>
      <p:sp>
        <p:nvSpPr>
          <p:cNvPr id="14339"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14340" name="Rectangle 3"/>
          <p:cNvSpPr>
            <a:spLocks noChangeArrowheads="1"/>
          </p:cNvSpPr>
          <p:nvPr/>
        </p:nvSpPr>
        <p:spPr bwMode="auto">
          <a:xfrm>
            <a:off x="0" y="381000"/>
            <a:ext cx="91440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sr-Latn-BA" altLang="en-US" sz="2300" b="1" i="1" u="sng"/>
              <a:t>*	U dugoj ljudskoj istoriji su svi pokušaji da se cijelom svijetu nametne jedan model organizacije društva propali (hegemonija)? I zašto bi sadašnji pokušaji bili sa drugačijim ishodom?</a:t>
            </a:r>
          </a:p>
          <a:p>
            <a:pPr eaLnBrk="1" hangingPunct="1"/>
            <a:endParaRPr lang="sr-Latn-BA" altLang="en-US" sz="1000" i="1"/>
          </a:p>
          <a:p>
            <a:pPr eaLnBrk="1" hangingPunct="1"/>
            <a:r>
              <a:rPr lang="sr-Latn-BA" altLang="en-US" sz="2200" i="1"/>
              <a:t>	</a:t>
            </a:r>
            <a:r>
              <a:rPr lang="sr-Latn-BA" altLang="en-US" sz="2200" b="1" i="1"/>
              <a:t>*	 </a:t>
            </a:r>
            <a:r>
              <a:rPr lang="sr-Latn-BA" altLang="en-US" sz="2200" b="1" i="1" u="sng"/>
              <a:t>Globalizacija se može shvatiti na različite načine:</a:t>
            </a:r>
          </a:p>
          <a:p>
            <a:pPr eaLnBrk="1" hangingPunct="1"/>
            <a:endParaRPr lang="sr-Latn-BA" altLang="en-US" sz="1000" i="1" u="sng"/>
          </a:p>
          <a:p>
            <a:pPr eaLnBrk="1" hangingPunct="1"/>
            <a:r>
              <a:rPr lang="sr-Latn-BA" altLang="en-US" sz="2200" i="1"/>
              <a:t>	</a:t>
            </a:r>
            <a:r>
              <a:rPr lang="sr-Latn-BA" altLang="en-US" sz="2000" i="1"/>
              <a:t>-	u najopštijem smislu, predstavlja proces širenja i jačanja veza (saradnje) na svjetskom nivou i vodi jedinstvu cijelog svijeta, tj. svjetskog sistema (pozitivan proces),</a:t>
            </a:r>
          </a:p>
          <a:p>
            <a:pPr eaLnBrk="1" hangingPunct="1"/>
            <a:r>
              <a:rPr lang="sr-Latn-BA" altLang="en-US" sz="2000" i="1"/>
              <a:t>	-	podjele vode do konflikata i ukoliko jedinstvo ugrožava razvoj i interese pojedinih dijelova jedinstvenog sistema u korist drugih, javlja se otpor jedinstvu i “globalizaciji – antiglobalizacijski procesi” (HEGEMONIJA kao negativan proces),</a:t>
            </a:r>
            <a:endParaRPr lang="sr-Latn-BA" altLang="en-US" sz="2000" b="1" i="1"/>
          </a:p>
          <a:p>
            <a:pPr eaLnBrk="1" hangingPunct="1"/>
            <a:endParaRPr lang="sr-Latn-BA" altLang="en-US" sz="500" b="1" i="1"/>
          </a:p>
          <a:p>
            <a:pPr algn="ctr" eaLnBrk="1" hangingPunct="1"/>
            <a:r>
              <a:rPr lang="sr-Latn-BA" altLang="en-US" sz="2200" b="1" i="1"/>
              <a:t>   </a:t>
            </a:r>
            <a:r>
              <a:rPr lang="sr-Latn-BA" altLang="en-US" sz="2200" b="1"/>
              <a:t>  </a:t>
            </a:r>
            <a:r>
              <a:rPr lang="sr-Latn-BA" altLang="en-US" sz="2200" u="sng"/>
              <a:t>*	   Bogastvo svijeta je u njegovoj raznovrsnosti, pa zašto bi trebalo sve da se uklopi u iste kalupe – čak i kada bi to bilo moguće?</a:t>
            </a:r>
            <a:endParaRPr lang="sr-Latn-BA" altLang="en-US" sz="1000" u="sng"/>
          </a:p>
          <a:p>
            <a:pPr algn="ctr" eaLnBrk="1" hangingPunct="1"/>
            <a:endParaRPr lang="sr-Latn-BA" altLang="en-US" sz="1000"/>
          </a:p>
          <a:p>
            <a:pPr algn="ctr" eaLnBrk="1" hangingPunct="1"/>
            <a:r>
              <a:rPr lang="sr-Latn-BA" altLang="en-US" sz="2100"/>
              <a:t>     </a:t>
            </a:r>
            <a:r>
              <a:rPr lang="sr-Latn-BA" altLang="en-US" sz="2200"/>
              <a:t> *       Razvoj nauke i tehnologije, savremeni čovjek sa bogatom kulturom, širokim vidicima i velikim zahtjevima iziskuje razgranatu međunarodnu saradnju da bi došlo do povećanja blagostanja – </a:t>
            </a:r>
            <a:r>
              <a:rPr lang="sr-Latn-BA" altLang="en-US" sz="2200" b="1" i="1"/>
              <a:t>globalizacija danas kao model povećanja bogastva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E71764-E961-4CBF-872B-4741BBAC28F4}" type="slidenum">
              <a:rPr lang="en-US" altLang="en-US">
                <a:solidFill>
                  <a:srgbClr val="898989"/>
                </a:solidFill>
              </a:rPr>
              <a:pPr/>
              <a:t>13</a:t>
            </a:fld>
            <a:endParaRPr lang="en-US" altLang="en-US">
              <a:solidFill>
                <a:srgbClr val="898989"/>
              </a:solidFill>
            </a:endParaRPr>
          </a:p>
        </p:txBody>
      </p:sp>
      <p:sp>
        <p:nvSpPr>
          <p:cNvPr id="15363"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15364" name="Rectangle 3"/>
          <p:cNvSpPr>
            <a:spLocks noChangeArrowheads="1"/>
          </p:cNvSpPr>
          <p:nvPr/>
        </p:nvSpPr>
        <p:spPr bwMode="auto">
          <a:xfrm>
            <a:off x="0" y="457200"/>
            <a:ext cx="9144000"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sr-Latn-BA" altLang="en-US" sz="2600" b="1" i="1" u="sng"/>
              <a:t>*	Ko predstavlja konkurenciju za Vaše radno mjesto, tj. ko se takmiči za Vaš posao?</a:t>
            </a:r>
            <a:r>
              <a:rPr lang="sr-Latn-BA" altLang="en-US" sz="1600" b="1" i="1"/>
              <a:t> – jobs are not protected as before</a:t>
            </a:r>
          </a:p>
          <a:p>
            <a:pPr eaLnBrk="1" hangingPunct="1"/>
            <a:endParaRPr lang="sr-Latn-BA" altLang="en-US" sz="1500" i="1"/>
          </a:p>
          <a:p>
            <a:pPr eaLnBrk="1" hangingPunct="1"/>
            <a:r>
              <a:rPr lang="sr-Latn-BA" altLang="en-US" sz="2200" i="1"/>
              <a:t>	*	 1900 – ljudi iz vašeg grada ili “sela”,</a:t>
            </a:r>
            <a:endParaRPr lang="sr-Latn-BA" altLang="en-US" sz="2200" b="1" i="1"/>
          </a:p>
          <a:p>
            <a:pPr eaLnBrk="1" hangingPunct="1"/>
            <a:endParaRPr lang="sr-Latn-BA" altLang="en-US" sz="1000" b="1" i="1"/>
          </a:p>
          <a:p>
            <a:pPr eaLnBrk="1" hangingPunct="1"/>
            <a:r>
              <a:rPr lang="sr-Latn-BA" altLang="en-US" sz="2200" b="1" i="1"/>
              <a:t>	</a:t>
            </a:r>
            <a:r>
              <a:rPr lang="sr-Latn-BA" altLang="en-US" sz="2200" i="1"/>
              <a:t>*	 1950 – ljudi iz vaše regije,</a:t>
            </a:r>
          </a:p>
          <a:p>
            <a:pPr eaLnBrk="1" hangingPunct="1"/>
            <a:endParaRPr lang="sr-Latn-BA" altLang="en-US" sz="1000" i="1"/>
          </a:p>
          <a:p>
            <a:pPr eaLnBrk="1" hangingPunct="1"/>
            <a:r>
              <a:rPr lang="sr-Latn-BA" altLang="en-US" sz="2200" i="1"/>
              <a:t>	*	 1970 – ljudi iz vaše države,</a:t>
            </a:r>
          </a:p>
          <a:p>
            <a:pPr eaLnBrk="1" hangingPunct="1"/>
            <a:endParaRPr lang="sr-Latn-BA" altLang="en-US" sz="1000" i="1"/>
          </a:p>
          <a:p>
            <a:pPr eaLnBrk="1" hangingPunct="1"/>
            <a:r>
              <a:rPr lang="sr-Latn-BA" altLang="en-US" sz="2200" i="1"/>
              <a:t>	*	 1990 – ljudi iz određenih regionalnih tvorevina (EU, NAFTA i slični),</a:t>
            </a:r>
          </a:p>
          <a:p>
            <a:pPr eaLnBrk="1" hangingPunct="1"/>
            <a:endParaRPr lang="sr-Latn-BA" altLang="en-US" sz="1000" i="1"/>
          </a:p>
          <a:p>
            <a:pPr eaLnBrk="1" hangingPunct="1"/>
            <a:r>
              <a:rPr lang="sr-Latn-BA" altLang="en-US" sz="2200" i="1"/>
              <a:t>	*	DANAS – čitav svijet je konkurent za vaše radno mjesto.</a:t>
            </a:r>
          </a:p>
          <a:p>
            <a:pPr eaLnBrk="1" hangingPunct="1"/>
            <a:endParaRPr lang="sr-Latn-BA" altLang="en-US" sz="1600" i="1"/>
          </a:p>
          <a:p>
            <a:pPr eaLnBrk="1" hangingPunct="1"/>
            <a:r>
              <a:rPr lang="sr-Latn-BA" altLang="en-US" sz="2200" b="1" i="1"/>
              <a:t>-</a:t>
            </a:r>
            <a:r>
              <a:rPr lang="sr-Latn-BA" altLang="en-US" sz="2200" i="1"/>
              <a:t> </a:t>
            </a:r>
            <a:r>
              <a:rPr lang="sr-Latn-BA" altLang="en-US" sz="2200" b="1" i="1"/>
              <a:t>Više od milijardu radnika iz zemalja u razvoju je ušlo na svjetsko tržište rada i predstavlja konkurenciju radnicima iz zapadnih kapitalističkih zemalja u posljednjih 20 godina</a:t>
            </a:r>
          </a:p>
          <a:p>
            <a:pPr eaLnBrk="1" hangingPunct="1"/>
            <a:endParaRPr lang="sr-Latn-BA" altLang="en-US" sz="1000" i="1"/>
          </a:p>
          <a:p>
            <a:pPr eaLnBrk="1" hangingPunct="1"/>
            <a:r>
              <a:rPr lang="sr-Latn-BA" altLang="en-US" sz="2200" i="1"/>
              <a:t>	*	Dobra strana: globalizirana tržišta rada otvaraju nove mogućnosti i povećavaju produktivnost radne snage, </a:t>
            </a:r>
          </a:p>
          <a:p>
            <a:pPr eaLnBrk="1" hangingPunct="1"/>
            <a:endParaRPr lang="sr-Latn-BA" altLang="en-US" sz="1000" i="1"/>
          </a:p>
          <a:p>
            <a:pPr eaLnBrk="1" hangingPunct="1"/>
            <a:r>
              <a:rPr lang="sr-Latn-BA" altLang="en-US" sz="2200" i="1"/>
              <a:t>	*	Loša strana: više konkurencije i stagniranje visine zarada</a:t>
            </a:r>
            <a:endParaRPr lang="sr-Latn-BA" altLang="en-US" sz="800" i="1"/>
          </a:p>
          <a:p>
            <a:pPr eaLnBrk="1" hangingPunct="1"/>
            <a:r>
              <a:rPr lang="sr-Latn-BA" altLang="en-US" sz="2200" i="1"/>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4F9334-EB9E-46F7-A42E-A07E6623D81C}" type="slidenum">
              <a:rPr lang="en-US" altLang="en-US">
                <a:solidFill>
                  <a:srgbClr val="898989"/>
                </a:solidFill>
              </a:rPr>
              <a:pPr/>
              <a:t>14</a:t>
            </a:fld>
            <a:endParaRPr lang="en-US" altLang="en-US">
              <a:solidFill>
                <a:srgbClr val="898989"/>
              </a:solidFill>
            </a:endParaRPr>
          </a:p>
        </p:txBody>
      </p:sp>
      <p:sp>
        <p:nvSpPr>
          <p:cNvPr id="16387"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16388" name="Rectangle 3"/>
          <p:cNvSpPr>
            <a:spLocks noChangeArrowheads="1"/>
          </p:cNvSpPr>
          <p:nvPr/>
        </p:nvSpPr>
        <p:spPr bwMode="auto">
          <a:xfrm>
            <a:off x="0" y="457200"/>
            <a:ext cx="9144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r-Latn-BA" altLang="en-US" sz="2400" b="1" i="1" u="sng"/>
              <a:t>*   Opšti aspekt globalizacije (teorije Dejvida Helda, Lesli Sklera, Urliha Beka, Entoni Gidensa, Volestinova teorija globalizacije i svjetskog sistema i ostalih)</a:t>
            </a:r>
          </a:p>
          <a:p>
            <a:pPr eaLnBrk="1" hangingPunct="1">
              <a:buFontTx/>
              <a:buChar char="-"/>
            </a:pPr>
            <a:endParaRPr lang="sr-Latn-BA" altLang="en-US" sz="500"/>
          </a:p>
          <a:p>
            <a:pPr eaLnBrk="1" hangingPunct="1"/>
            <a:r>
              <a:rPr lang="sr-Latn-BA" altLang="en-US" sz="2600"/>
              <a:t>	</a:t>
            </a:r>
            <a:r>
              <a:rPr lang="sr-Latn-BA" altLang="en-US" sz="2200" i="1"/>
              <a:t>- </a:t>
            </a:r>
            <a:r>
              <a:rPr lang="sr-Latn-BA" altLang="en-US" sz="2200" i="1" u="sng"/>
              <a:t>povezivanje zemalja i naroda svijeta i jačanje saradnje između njih</a:t>
            </a:r>
            <a:r>
              <a:rPr lang="sr-Latn-BA" altLang="en-US" sz="2200" i="1"/>
              <a:t> koje je stimulisano drastičnim smanjenjem </a:t>
            </a:r>
            <a:r>
              <a:rPr lang="sr-Latn-BA" altLang="en-US" sz="2200" i="1" u="sng"/>
              <a:t>troškova prevoza i komunikacija te uz rušenje barijera za slobodan protok robe, usluga, kapitala, znanja i donekle ljudi preko granica </a:t>
            </a:r>
            <a:r>
              <a:rPr lang="sr-Latn-BA" altLang="en-US" sz="2200" i="1"/>
              <a:t>(odnosi se na sve sfere života: globalizacija društva, kulture, politike, medija, tradicije i sl.)</a:t>
            </a:r>
          </a:p>
          <a:p>
            <a:pPr eaLnBrk="1" hangingPunct="1"/>
            <a:endParaRPr lang="sr-Latn-BA" altLang="en-US" sz="1000" i="1" u="sng"/>
          </a:p>
          <a:p>
            <a:pPr eaLnBrk="1" hangingPunct="1"/>
            <a:r>
              <a:rPr lang="sr-Latn-BA" altLang="en-US" sz="2200" i="1"/>
              <a:t>	</a:t>
            </a:r>
            <a:r>
              <a:rPr lang="sr-Latn-BA" altLang="en-US" sz="2200" b="1" i="1" u="sng"/>
              <a:t>Globalizacija kao širok pojam obuhvata:</a:t>
            </a:r>
          </a:p>
          <a:p>
            <a:pPr eaLnBrk="1" hangingPunct="1"/>
            <a:endParaRPr lang="sr-Latn-BA" altLang="en-US" sz="500" b="1" i="1" u="sng"/>
          </a:p>
          <a:p>
            <a:pPr eaLnBrk="1" hangingPunct="1"/>
            <a:r>
              <a:rPr lang="sr-Latn-BA" altLang="en-US" sz="2200" i="1"/>
              <a:t>	1.	</a:t>
            </a:r>
            <a:r>
              <a:rPr lang="sr-Latn-BA" altLang="en-US" sz="2200" b="1" i="1"/>
              <a:t>internacionalizaciju</a:t>
            </a:r>
            <a:r>
              <a:rPr lang="sr-Latn-BA" altLang="en-US" sz="2200" i="1"/>
              <a:t> – funkcionisanje nacionalnih privreda u integrisanom međunarodnom tržištu,</a:t>
            </a:r>
          </a:p>
          <a:p>
            <a:pPr eaLnBrk="1" hangingPunct="1"/>
            <a:endParaRPr lang="sr-Latn-BA" altLang="en-US" sz="500" i="1"/>
          </a:p>
          <a:p>
            <a:pPr eaLnBrk="1" hangingPunct="1"/>
            <a:r>
              <a:rPr lang="sr-Latn-BA" altLang="en-US" sz="2200" i="1"/>
              <a:t>	2.	</a:t>
            </a:r>
            <a:r>
              <a:rPr lang="sr-Latn-BA" altLang="en-US" sz="2200" b="1" i="1"/>
              <a:t>liberalizaciju</a:t>
            </a:r>
            <a:r>
              <a:rPr lang="sr-Latn-BA" altLang="en-US" sz="2200" i="1"/>
              <a:t> – nesmetano kretanje roba, usluga, kapitala i rada preko državnih granica,</a:t>
            </a:r>
          </a:p>
          <a:p>
            <a:pPr eaLnBrk="1" hangingPunct="1"/>
            <a:r>
              <a:rPr lang="sr-Latn-BA" altLang="en-US" sz="2200" i="1"/>
              <a:t>	3.	</a:t>
            </a:r>
            <a:r>
              <a:rPr lang="sr-Latn-BA" altLang="en-US" sz="2200" b="1" i="1"/>
              <a:t>amerikanizaciju</a:t>
            </a:r>
            <a:r>
              <a:rPr lang="sr-Latn-BA" altLang="en-US" sz="2200" i="1"/>
              <a:t> – opšte društveno uređenje mora biti prema zapadnjačkom kapitalističkom modelu (američkom modelu),</a:t>
            </a:r>
          </a:p>
          <a:p>
            <a:pPr eaLnBrk="1" hangingPunct="1"/>
            <a:endParaRPr lang="sr-Latn-BA" altLang="en-US" sz="500" i="1"/>
          </a:p>
          <a:p>
            <a:pPr eaLnBrk="1" hangingPunct="1"/>
            <a:r>
              <a:rPr lang="sr-Latn-BA" altLang="en-US" sz="2200" i="1"/>
              <a:t>	4.	</a:t>
            </a:r>
            <a:r>
              <a:rPr lang="sr-Latn-BA" altLang="en-US" sz="2200" b="1" i="1"/>
              <a:t>univerzalizaciju</a:t>
            </a:r>
            <a:r>
              <a:rPr lang="sr-Latn-BA" altLang="en-US" sz="2200" i="1"/>
              <a:t> – podrazumijeva pojavu prepoznatljivu u svakom dijelu svijeta.</a:t>
            </a:r>
            <a:endParaRPr lang="sr-Latn-BA" altLang="en-US" sz="2300"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4608F1-7B02-4183-9E87-C07CBB1D4160}" type="slidenum">
              <a:rPr lang="en-US" altLang="en-US">
                <a:solidFill>
                  <a:srgbClr val="898989"/>
                </a:solidFill>
              </a:rPr>
              <a:pPr/>
              <a:t>15</a:t>
            </a:fld>
            <a:endParaRPr lang="en-US" altLang="en-US">
              <a:solidFill>
                <a:srgbClr val="898989"/>
              </a:solidFill>
            </a:endParaRPr>
          </a:p>
        </p:txBody>
      </p:sp>
      <p:sp>
        <p:nvSpPr>
          <p:cNvPr id="17411"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17412" name="Rectangle 3"/>
          <p:cNvSpPr>
            <a:spLocks noChangeArrowheads="1"/>
          </p:cNvSpPr>
          <p:nvPr/>
        </p:nvSpPr>
        <p:spPr bwMode="auto">
          <a:xfrm>
            <a:off x="0" y="457200"/>
            <a:ext cx="9144000"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r-Latn-BA" altLang="en-US" sz="3000" b="1" i="1" u="sng"/>
              <a:t>*	Opšti aspekt globalizacije</a:t>
            </a:r>
            <a:endParaRPr lang="en-US" altLang="en-US" sz="3000" b="1" i="1" u="sng"/>
          </a:p>
          <a:p>
            <a:pPr eaLnBrk="1" hangingPunct="1"/>
            <a:endParaRPr lang="sr-Latn-BA" altLang="en-US" sz="2000" b="1" i="1" u="sng"/>
          </a:p>
          <a:p>
            <a:pPr eaLnBrk="1" hangingPunct="1"/>
            <a:endParaRPr lang="sr-Latn-BA" altLang="en-US" sz="1000" i="1" u="sng"/>
          </a:p>
          <a:p>
            <a:pPr eaLnBrk="1" hangingPunct="1"/>
            <a:r>
              <a:rPr lang="sr-Latn-BA" altLang="en-US" sz="2200" i="1"/>
              <a:t>	</a:t>
            </a:r>
            <a:r>
              <a:rPr lang="sr-Latn-BA" altLang="en-US" sz="2600" b="1" i="1" u="sng"/>
              <a:t>- stvaranje novih institucija (Pokret jubileja)</a:t>
            </a:r>
            <a:r>
              <a:rPr lang="sr-Latn-BA" altLang="en-US" sz="2600" i="1"/>
              <a:t> koje su se povezale sa već postojećim (Svjetska zdravstvena organizacija, Međunarodni crveni krst, UN, ILO) kako bi funkcionisale prekogranično</a:t>
            </a:r>
          </a:p>
          <a:p>
            <a:pPr eaLnBrk="1" hangingPunct="1"/>
            <a:endParaRPr lang="en-US" altLang="en-US" sz="1000" i="1"/>
          </a:p>
          <a:p>
            <a:pPr eaLnBrk="1" hangingPunct="1"/>
            <a:endParaRPr lang="en-US" altLang="en-US" sz="1000" i="1"/>
          </a:p>
          <a:p>
            <a:pPr eaLnBrk="1" hangingPunct="1"/>
            <a:endParaRPr lang="sr-Latn-BA" altLang="en-US" sz="1000" i="1"/>
          </a:p>
          <a:p>
            <a:pPr eaLnBrk="1" hangingPunct="1"/>
            <a:r>
              <a:rPr lang="sr-Latn-BA" altLang="en-US" sz="2500" i="1"/>
              <a:t>	</a:t>
            </a:r>
            <a:r>
              <a:rPr lang="sr-Latn-BA" altLang="en-US" sz="2600" b="1" i="1" u="sng"/>
              <a:t>- promovisanje boljeg života građana</a:t>
            </a:r>
            <a:r>
              <a:rPr lang="sr-Latn-BA" altLang="en-US" sz="2600" i="1" u="sng"/>
              <a:t>, </a:t>
            </a:r>
            <a:r>
              <a:rPr lang="sr-Latn-BA" altLang="en-US" sz="2600" i="1"/>
              <a:t>smanjenje siromaštva u svijetu, snižavanje cijena lijekova i poboljšanje zdravlja građana u cijelom svijetu</a:t>
            </a:r>
            <a:endParaRPr lang="en-US" altLang="en-US" sz="2600" i="1"/>
          </a:p>
          <a:p>
            <a:pPr eaLnBrk="1" hangingPunct="1"/>
            <a:endParaRPr lang="en-US" altLang="en-US" sz="1000" i="1"/>
          </a:p>
          <a:p>
            <a:pPr eaLnBrk="1" hangingPunct="1"/>
            <a:endParaRPr lang="en-US" altLang="en-US" sz="1000" i="1"/>
          </a:p>
          <a:p>
            <a:pPr eaLnBrk="1" hangingPunct="1"/>
            <a:endParaRPr lang="sr-Latn-BA" altLang="en-US" sz="1000" i="1"/>
          </a:p>
          <a:p>
            <a:pPr eaLnBrk="1" hangingPunct="1"/>
            <a:endParaRPr lang="sr-Latn-BA" altLang="en-US" sz="100" i="1"/>
          </a:p>
          <a:p>
            <a:pPr eaLnBrk="1" hangingPunct="1"/>
            <a:r>
              <a:rPr lang="sr-Latn-BA" altLang="en-US" sz="2300" i="1"/>
              <a:t>	</a:t>
            </a:r>
            <a:r>
              <a:rPr lang="sr-Latn-BA" altLang="en-US" sz="2600" b="1" i="1" u="sng"/>
              <a:t>- poboljšavanje uslova radnika i dostojanstvenog rada, </a:t>
            </a:r>
            <a:r>
              <a:rPr lang="sr-Latn-BA" altLang="en-US" sz="2600" i="1"/>
              <a:t>promovisanje mira i rješavanje ratnih konflikata, smirivanje socijalnih i društvenih nemira, obaranje diktatura i promovisanje demokratije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009442-5BE6-446C-B48B-97F190D565A5}" type="slidenum">
              <a:rPr lang="en-US" altLang="en-US">
                <a:solidFill>
                  <a:srgbClr val="898989"/>
                </a:solidFill>
              </a:rPr>
              <a:pPr/>
              <a:t>16</a:t>
            </a:fld>
            <a:endParaRPr lang="en-US" altLang="en-US">
              <a:solidFill>
                <a:srgbClr val="898989"/>
              </a:solidFill>
            </a:endParaRPr>
          </a:p>
        </p:txBody>
      </p:sp>
      <p:sp>
        <p:nvSpPr>
          <p:cNvPr id="18435"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18436" name="Rectangle 3"/>
          <p:cNvSpPr>
            <a:spLocks noChangeArrowheads="1"/>
          </p:cNvSpPr>
          <p:nvPr/>
        </p:nvSpPr>
        <p:spPr bwMode="auto">
          <a:xfrm>
            <a:off x="0" y="487363"/>
            <a:ext cx="91440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r-Latn-BA" altLang="en-US" sz="2400" b="1" i="1" u="sng"/>
              <a:t>*	Opšti aspekt globalizacije – PRIMJERI</a:t>
            </a:r>
            <a:endParaRPr lang="sr-Latn-BA" altLang="en-US" sz="2400"/>
          </a:p>
          <a:p>
            <a:pPr eaLnBrk="1" hangingPunct="1"/>
            <a:r>
              <a:rPr lang="sr-Latn-BA" altLang="en-US" sz="2600" i="1"/>
              <a:t>	</a:t>
            </a:r>
            <a:r>
              <a:rPr lang="sr-Latn-BA" altLang="en-US" sz="2400" i="1" u="sng"/>
              <a:t>1.	Trijumf kapitalizma i kroćenje privrednog ciklusa (Robert Lukas Čikago Univerzitet i Ben Bernarke)</a:t>
            </a:r>
            <a:r>
              <a:rPr lang="sr-Latn-BA" altLang="en-US" sz="2400" i="1"/>
              <a:t> –</a:t>
            </a:r>
            <a:r>
              <a:rPr lang="sr-Latn-BA" altLang="en-US" sz="2000" i="1"/>
              <a:t> </a:t>
            </a:r>
            <a:r>
              <a:rPr lang="sr-Latn-BA" altLang="en-US" sz="1900" i="1"/>
              <a:t>reforme u Kini 1978, pad SSSR i tranzicija u centralnoj i istočnoj Evropi, poraz komunizma, standardne mjere za izlazak iz krize – upumpavanje velikih količina novca od centralnih banaka, niske kamatne stope, povećanje tražnje i oporavak privrede</a:t>
            </a:r>
            <a:r>
              <a:rPr lang="sr-Latn-BA" altLang="en-US" sz="2000" i="1"/>
              <a:t>, </a:t>
            </a:r>
          </a:p>
          <a:p>
            <a:pPr eaLnBrk="1" hangingPunct="1"/>
            <a:r>
              <a:rPr lang="sr-Latn-BA" altLang="en-US" sz="2600" i="1"/>
              <a:t>	</a:t>
            </a:r>
            <a:r>
              <a:rPr lang="sr-Latn-BA" altLang="en-US" sz="2400" i="1"/>
              <a:t>2</a:t>
            </a:r>
            <a:r>
              <a:rPr lang="sr-Latn-BA" altLang="en-US" sz="2600" i="1"/>
              <a:t>.	</a:t>
            </a:r>
            <a:r>
              <a:rPr lang="sr-Latn-BA" altLang="en-US" sz="2400" i="1" u="sng"/>
              <a:t>Tehnologija i inovacije kao spas (pronalazak čipa iz 1971 od Intela)</a:t>
            </a:r>
            <a:r>
              <a:rPr lang="sr-Latn-BA" altLang="en-US" sz="2400" i="1"/>
              <a:t> –</a:t>
            </a:r>
            <a:r>
              <a:rPr lang="sr-Latn-BA" altLang="en-US" sz="2600" i="1"/>
              <a:t> </a:t>
            </a:r>
            <a:r>
              <a:rPr lang="sr-Latn-BA" altLang="en-US" sz="1900" i="1"/>
              <a:t>omogućila izlazak iz krize 1970-ih i 1980-ih i potpuno primijenile poslovnu kancelariju od 1900</a:t>
            </a:r>
            <a:r>
              <a:rPr lang="sr-Latn-BA" altLang="en-US" sz="2200" i="1"/>
              <a:t>,</a:t>
            </a:r>
          </a:p>
          <a:p>
            <a:pPr eaLnBrk="1" hangingPunct="1"/>
            <a:r>
              <a:rPr lang="sr-Latn-BA" altLang="en-US" sz="2600" i="1"/>
              <a:t>	3.	</a:t>
            </a:r>
            <a:r>
              <a:rPr lang="sr-Latn-BA" altLang="en-US" sz="2400" i="1" u="sng"/>
              <a:t>Zemlje “Trećeg svijeta” i plodovi globalizacije </a:t>
            </a:r>
            <a:r>
              <a:rPr lang="sr-Latn-BA" altLang="en-US" sz="2400" i="1"/>
              <a:t>– </a:t>
            </a:r>
            <a:r>
              <a:rPr lang="sr-Latn-BA" altLang="en-US" sz="1900" i="1"/>
              <a:t>Nehru i njegov termin za nesvrstane koji su živjeli u siromaštvu i globalizacija zaustavljena od 1945. do 1990. i nije donosila napredak (bivša Jugoslavija djelimično bila dio)</a:t>
            </a:r>
          </a:p>
          <a:p>
            <a:pPr eaLnBrk="1" hangingPunct="1"/>
            <a:r>
              <a:rPr lang="sr-Latn-BA" altLang="en-US" sz="2200" i="1"/>
              <a:t>	4.	</a:t>
            </a:r>
            <a:r>
              <a:rPr lang="sr-Latn-BA" altLang="en-US" sz="2400" i="1" u="sng"/>
              <a:t>Google, Facebook i Twitter </a:t>
            </a:r>
            <a:r>
              <a:rPr lang="sr-Latn-BA" altLang="en-US" sz="2200" i="1"/>
              <a:t>– </a:t>
            </a:r>
            <a:r>
              <a:rPr lang="sr-Latn-BA" altLang="en-US" sz="1900" i="1"/>
              <a:t>povezivanje, informacione tehnologije i elektronske mreže, potpuna promjena profesija i načina obavljanja profesionalnih dužnosti (novinarstvo i izvještavanje dobijaju drugi oblik – primjer revolucije u Egiptu, nereda u Sremskoj Mitrovici - danas svako može biti izvještač), “poslovni uspjeh iz garaže” – povratak heroja privrednog oporavka koji je u 70-im i 80-im godinama 20. vijeka nestao i tu ulogu su preuzele velike MNK i njihovi bezlični izvršni direktori sa visokim bonusima i glavnim ciljem rast profitabilnosti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BB0BD8-AC4E-4B9C-AAC2-6E3C0A2D0489}" type="slidenum">
              <a:rPr lang="en-US" altLang="en-US">
                <a:solidFill>
                  <a:srgbClr val="898989"/>
                </a:solidFill>
              </a:rPr>
              <a:pPr/>
              <a:t>17</a:t>
            </a:fld>
            <a:endParaRPr lang="en-US" altLang="en-US">
              <a:solidFill>
                <a:srgbClr val="898989"/>
              </a:solidFill>
            </a:endParaRPr>
          </a:p>
        </p:txBody>
      </p:sp>
      <p:sp>
        <p:nvSpPr>
          <p:cNvPr id="19459"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19460" name="Rectangle 3"/>
          <p:cNvSpPr>
            <a:spLocks noChangeArrowheads="1"/>
          </p:cNvSpPr>
          <p:nvPr/>
        </p:nvSpPr>
        <p:spPr bwMode="auto">
          <a:xfrm>
            <a:off x="0" y="457200"/>
            <a:ext cx="9144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r-Latn-BA" altLang="en-US" sz="2400" b="1" i="1" u="sng"/>
              <a:t>*	Opšti aspekt globalizacije – PRIMJERI</a:t>
            </a:r>
            <a:endParaRPr lang="sr-Latn-BA" altLang="en-US" sz="2400"/>
          </a:p>
          <a:p>
            <a:pPr eaLnBrk="1" hangingPunct="1"/>
            <a:r>
              <a:rPr lang="sr-Latn-BA" altLang="en-US" sz="2600" i="1"/>
              <a:t>	</a:t>
            </a:r>
            <a:r>
              <a:rPr lang="sr-Latn-BA" altLang="en-US" sz="2400" i="1" u="sng"/>
              <a:t>5.	Putovanja i interakcija građana </a:t>
            </a:r>
            <a:r>
              <a:rPr lang="sr-Latn-BA" altLang="en-US" sz="2400" i="1"/>
              <a:t>različite nacije, rase, kulture, tradicije, običaja i slično</a:t>
            </a:r>
          </a:p>
          <a:p>
            <a:pPr eaLnBrk="1" hangingPunct="1"/>
            <a:r>
              <a:rPr lang="sr-Latn-BA" altLang="en-US" sz="2400" i="1"/>
              <a:t>	</a:t>
            </a:r>
            <a:r>
              <a:rPr lang="sr-Latn-BA" altLang="en-US" sz="2000" i="1"/>
              <a:t>-	Live Aid program za pomoć siromašnim,</a:t>
            </a:r>
          </a:p>
          <a:p>
            <a:pPr eaLnBrk="1" hangingPunct="1"/>
            <a:r>
              <a:rPr lang="sr-Latn-BA" altLang="en-US" sz="2000" i="1"/>
              <a:t>	-	GATT i WTO i pregovori o intelektualnoj svojini (TRIPs ugovori iz Urugvajske runde pregovora 1986 – 1994, djelimično promijenjeni u Dohi 2001),</a:t>
            </a:r>
          </a:p>
          <a:p>
            <a:pPr eaLnBrk="1" hangingPunct="1"/>
            <a:r>
              <a:rPr lang="sr-Latn-BA" altLang="en-US" sz="2000" i="1"/>
              <a:t>	-	ubrzani razvoj i unapređenje obrazovanja širom svijeta (npr. privredni razvoj SAD u 19. vijeku, osnivanje velikog broja univerziteta, povećanje produktivnosti radne snage itd)</a:t>
            </a:r>
          </a:p>
          <a:p>
            <a:pPr eaLnBrk="1" hangingPunct="1"/>
            <a:endParaRPr lang="sr-Latn-BA" altLang="en-US" sz="1600" i="1"/>
          </a:p>
          <a:p>
            <a:pPr algn="ctr" eaLnBrk="1" hangingPunct="1"/>
            <a:r>
              <a:rPr lang="sr-Latn-BA" altLang="en-US" sz="2400" i="1"/>
              <a:t>*	</a:t>
            </a:r>
            <a:r>
              <a:rPr lang="sr-Latn-BA" altLang="en-US" sz="2400" b="1" i="1" u="sng"/>
              <a:t>GLOBALIZACIJA</a:t>
            </a:r>
            <a:r>
              <a:rPr lang="sr-Latn-BA" altLang="en-US" sz="2400" i="1"/>
              <a:t> sama po sebi nije ni dobra ni loša. Ona ima moć donijeti mnoga dobra, pogotovo je to bio slučaj u zemljama istočne Azije koje su prihvatile globalizaciju pod svojim uslovima i brzinom implementacije (Kina, Malezija, Tajland, Singapur). Međutim, za mnoge je ona </a:t>
            </a:r>
            <a:r>
              <a:rPr lang="sr-Latn-BA" altLang="en-US" sz="2400" i="1" u="sng"/>
              <a:t>POTPUNA KATASTROFA </a:t>
            </a:r>
            <a:r>
              <a:rPr lang="sr-Latn-BA" altLang="en-US" sz="2400" i="1"/>
              <a:t>(Rusija, zemlje centralne i istočne Evrope, Indija i ostale).</a:t>
            </a:r>
            <a:endParaRPr lang="sr-Latn-BA" altLang="en-US" sz="1900" i="1"/>
          </a:p>
          <a:p>
            <a:pPr algn="ctr" eaLnBrk="1" hangingPunct="1"/>
            <a:endParaRPr lang="sr-Latn-BA" altLang="en-US" sz="1000" i="1"/>
          </a:p>
          <a:p>
            <a:pPr algn="ctr" eaLnBrk="1" hangingPunct="1"/>
            <a:r>
              <a:rPr lang="sr-Latn-BA" altLang="en-US" sz="2600" b="1" i="1" u="sng"/>
              <a:t>Globalno vladanje bez globalne vlade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338F3F-9FED-4F3C-8E07-FFD53B675B90}" type="slidenum">
              <a:rPr lang="en-US" altLang="en-US">
                <a:solidFill>
                  <a:srgbClr val="898989"/>
                </a:solidFill>
              </a:rPr>
              <a:pPr/>
              <a:t>18</a:t>
            </a:fld>
            <a:endParaRPr lang="en-US" altLang="en-US">
              <a:solidFill>
                <a:srgbClr val="898989"/>
              </a:solidFill>
            </a:endParaRPr>
          </a:p>
        </p:txBody>
      </p:sp>
      <p:sp>
        <p:nvSpPr>
          <p:cNvPr id="20483"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20484" name="Rectangle 3"/>
          <p:cNvSpPr>
            <a:spLocks noChangeArrowheads="1"/>
          </p:cNvSpPr>
          <p:nvPr/>
        </p:nvSpPr>
        <p:spPr bwMode="auto">
          <a:xfrm>
            <a:off x="0" y="457200"/>
            <a:ext cx="9144000" cy="721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sr-Latn-BA" altLang="en-US" sz="2600" b="1" i="1" u="sng"/>
              <a:t>*	Ekonomski aspekt globalizacije</a:t>
            </a:r>
          </a:p>
          <a:p>
            <a:pPr eaLnBrk="1" hangingPunct="1"/>
            <a:endParaRPr lang="sr-Latn-BA" altLang="en-US" sz="800"/>
          </a:p>
          <a:p>
            <a:pPr eaLnBrk="1" hangingPunct="1"/>
            <a:r>
              <a:rPr lang="sr-Latn-BA" altLang="en-US" sz="2400" b="1" i="1"/>
              <a:t>*	Globalizacija predstavlja tendenciju ka jedinstvenom svjetskom investicionom okruženju i integraciji nacionalnih tržišta (kapitala, roba, usluga, rada),</a:t>
            </a:r>
            <a:r>
              <a:rPr lang="sr-Latn-BA" altLang="en-US" sz="2400" i="1"/>
              <a:t> a sve efikasnija komunikaciona tehnologija, elektronske mreže i smanjenje regulatornih ograničenja značajno podstiču njen razvoj (primjer ADR, WEBS, sekjuritizacija, finansijski inžinjering  i slično)</a:t>
            </a:r>
            <a:endParaRPr lang="sr-Latn-BA" altLang="en-US" sz="2400" b="1" i="1"/>
          </a:p>
          <a:p>
            <a:pPr eaLnBrk="1" hangingPunct="1"/>
            <a:r>
              <a:rPr lang="sr-Latn-BA" altLang="en-US" sz="1000"/>
              <a:t>	</a:t>
            </a:r>
            <a:endParaRPr lang="sr-Latn-BA" altLang="en-US" sz="1000" i="1"/>
          </a:p>
          <a:p>
            <a:pPr eaLnBrk="1" hangingPunct="1"/>
            <a:r>
              <a:rPr lang="sr-Latn-BA" altLang="en-US" sz="2200" i="1"/>
              <a:t>	</a:t>
            </a:r>
            <a:r>
              <a:rPr lang="sr-Latn-BA" altLang="en-US" sz="2300" i="1"/>
              <a:t>- </a:t>
            </a:r>
            <a:r>
              <a:rPr lang="sr-Latn-BA" altLang="en-US" sz="2300" b="1" i="1"/>
              <a:t>glavne institucije </a:t>
            </a:r>
            <a:r>
              <a:rPr lang="sr-Latn-BA" altLang="en-US" sz="2300" i="1"/>
              <a:t>koje upravljaju </a:t>
            </a:r>
            <a:r>
              <a:rPr lang="sr-Latn-BA" altLang="en-US" sz="2300" b="1" i="1"/>
              <a:t>globalizacijom</a:t>
            </a:r>
            <a:r>
              <a:rPr lang="sr-Latn-BA" altLang="en-US" sz="2300" i="1"/>
              <a:t>, kao što su </a:t>
            </a:r>
            <a:r>
              <a:rPr lang="sr-Latn-BA" altLang="en-US" sz="2300" b="1" i="1"/>
              <a:t>MMF, Svjetska banka i STO</a:t>
            </a:r>
            <a:r>
              <a:rPr lang="sr-Latn-BA" altLang="en-US" sz="2300" i="1"/>
              <a:t>, su promijenile svoju prvobitnu ulogu i misiju koju su dobile u </a:t>
            </a:r>
            <a:r>
              <a:rPr lang="sr-Latn-BA" altLang="en-US" sz="2300" b="1" i="1"/>
              <a:t>Breton Woods-u i kroz razvoj GATT-a </a:t>
            </a:r>
            <a:r>
              <a:rPr lang="sr-Latn-BA" altLang="en-US" i="1"/>
              <a:t>(ključ je bio zamjena Roberta McNamare – imenovan predsjednikom WB 1968. i glavnog ekonomiste Hollis Chenery sa William Clausen i Ann Krueger 1981, koji su promovisali slobodu tržišta i “traganje za rentom”, uvođenje kredita za strukturno prilagođavanje)</a:t>
            </a:r>
          </a:p>
          <a:p>
            <a:pPr eaLnBrk="1" hangingPunct="1"/>
            <a:endParaRPr lang="sr-Latn-BA" altLang="en-US" sz="800" i="1"/>
          </a:p>
          <a:p>
            <a:pPr eaLnBrk="1" hangingPunct="1"/>
            <a:r>
              <a:rPr lang="sr-Latn-BA" altLang="en-US" sz="2200" i="1"/>
              <a:t>	</a:t>
            </a:r>
            <a:r>
              <a:rPr lang="sr-Latn-BA" altLang="en-US" sz="2300" i="1"/>
              <a:t>- pored njih postoji još niz institucija koje sprovode proces globalizacije, npr. niz regionalnih banaka kao što </a:t>
            </a:r>
            <a:r>
              <a:rPr lang="sr-Latn-BA" altLang="en-US" sz="2300" b="1" i="1"/>
              <a:t>su EIB, EBRD, Azijska banka za razvoj, zatim niz manjih i većih sestrinskih organizacija Svjetske banke i UN (npr. UNDP, UNCTAD i ostali)</a:t>
            </a:r>
          </a:p>
          <a:p>
            <a:pPr eaLnBrk="1" hangingPunct="1"/>
            <a:endParaRPr lang="sr-Latn-BA" altLang="en-US" sz="1500" b="1" i="1"/>
          </a:p>
          <a:p>
            <a:pPr eaLnBrk="1" hangingPunct="1"/>
            <a:endParaRPr lang="sr-Latn-BA" altLang="en-US" sz="500" b="1" i="1"/>
          </a:p>
          <a:p>
            <a:pPr eaLnBrk="1" hangingPunct="1"/>
            <a:endParaRPr lang="sr-Latn-BA" altLang="en-US" sz="500" b="1" i="1"/>
          </a:p>
          <a:p>
            <a:pPr eaLnBrk="1" hangingPunct="1"/>
            <a:endParaRPr lang="sr-Latn-BA" altLang="en-US" sz="500" b="1" i="1"/>
          </a:p>
          <a:p>
            <a:pPr eaLnBrk="1" hangingPunct="1"/>
            <a:endParaRPr lang="sr-Latn-BA" altLang="en-US" sz="2200" b="1" i="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AF677A-BA75-4384-8A13-B0FD40741EBB}" type="slidenum">
              <a:rPr lang="en-US" altLang="en-US">
                <a:solidFill>
                  <a:srgbClr val="898989"/>
                </a:solidFill>
              </a:rPr>
              <a:pPr/>
              <a:t>19</a:t>
            </a:fld>
            <a:endParaRPr lang="en-US" altLang="en-US">
              <a:solidFill>
                <a:srgbClr val="898989"/>
              </a:solidFill>
            </a:endParaRPr>
          </a:p>
        </p:txBody>
      </p:sp>
      <p:sp>
        <p:nvSpPr>
          <p:cNvPr id="21507"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21508" name="Rectangle 3"/>
          <p:cNvSpPr>
            <a:spLocks noChangeArrowheads="1"/>
          </p:cNvSpPr>
          <p:nvPr/>
        </p:nvSpPr>
        <p:spPr bwMode="auto">
          <a:xfrm>
            <a:off x="0" y="457200"/>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sr-Latn-BA" altLang="en-US" sz="2600" b="1" i="1" u="sng"/>
              <a:t>*	Ekonomski aspekt globalizacije</a:t>
            </a:r>
          </a:p>
          <a:p>
            <a:pPr eaLnBrk="1" hangingPunct="1"/>
            <a:endParaRPr lang="sr-Latn-BA" altLang="en-US" sz="800"/>
          </a:p>
          <a:p>
            <a:pPr eaLnBrk="1" hangingPunct="1"/>
            <a:r>
              <a:rPr lang="sr-Latn-BA" altLang="en-US" sz="2600"/>
              <a:t>	</a:t>
            </a:r>
            <a:r>
              <a:rPr lang="sr-Latn-BA" altLang="en-US" sz="2400" i="1"/>
              <a:t>- mnogo više kritikovan, izaziva žestoke polemike i proteste širom svijeta (Noam Chomsky, neo-kejnzijanska kritika)</a:t>
            </a:r>
          </a:p>
          <a:p>
            <a:pPr eaLnBrk="1" hangingPunct="1"/>
            <a:endParaRPr lang="sr-Latn-BA" altLang="en-US" sz="800" i="1"/>
          </a:p>
          <a:p>
            <a:pPr eaLnBrk="1" hangingPunct="1"/>
            <a:r>
              <a:rPr lang="sr-Latn-BA" altLang="en-US" sz="2200" i="1"/>
              <a:t>	</a:t>
            </a:r>
            <a:r>
              <a:rPr lang="sr-Latn-BA" altLang="en-US" sz="2500" b="1" i="1" u="sng"/>
              <a:t>- negativni procesi koji izazivaju nezadovoljstvo su:</a:t>
            </a:r>
          </a:p>
          <a:p>
            <a:pPr eaLnBrk="1" hangingPunct="1"/>
            <a:endParaRPr lang="sr-Latn-BA" altLang="en-US" sz="1500" i="1"/>
          </a:p>
          <a:p>
            <a:pPr eaLnBrk="1" hangingPunct="1"/>
            <a:r>
              <a:rPr lang="sr-Latn-BA" altLang="en-US" sz="2200" i="1"/>
              <a:t>	*	 </a:t>
            </a:r>
            <a:r>
              <a:rPr lang="sr-Latn-BA" altLang="en-US" sz="2200" b="1" i="1"/>
              <a:t>liberalizacija trgovine,</a:t>
            </a:r>
          </a:p>
          <a:p>
            <a:pPr eaLnBrk="1" hangingPunct="1"/>
            <a:endParaRPr lang="sr-Latn-BA" altLang="en-US" sz="1000" b="1" i="1"/>
          </a:p>
          <a:p>
            <a:pPr eaLnBrk="1" hangingPunct="1"/>
            <a:r>
              <a:rPr lang="sr-Latn-BA" altLang="en-US" sz="2200" b="1" i="1"/>
              <a:t>	*	 liberalizacija kapitalnih tokova i tržišta kapitala,</a:t>
            </a:r>
          </a:p>
          <a:p>
            <a:pPr eaLnBrk="1" hangingPunct="1"/>
            <a:endParaRPr lang="sr-Latn-BA" altLang="en-US" sz="1000" b="1" i="1"/>
          </a:p>
          <a:p>
            <a:pPr eaLnBrk="1" hangingPunct="1"/>
            <a:r>
              <a:rPr lang="sr-Latn-BA" altLang="en-US" sz="2200" b="1" i="1"/>
              <a:t>	*	 brza privatizacija,</a:t>
            </a:r>
          </a:p>
          <a:p>
            <a:pPr eaLnBrk="1" hangingPunct="1"/>
            <a:endParaRPr lang="sr-Latn-BA" altLang="en-US" sz="1000" b="1" i="1"/>
          </a:p>
          <a:p>
            <a:pPr eaLnBrk="1" hangingPunct="1"/>
            <a:r>
              <a:rPr lang="sr-Latn-BA" altLang="en-US" sz="2200" b="1" i="1"/>
              <a:t>	*	 strogi programi štednje i targetiranje niske stope 		 inflacije,</a:t>
            </a:r>
          </a:p>
          <a:p>
            <a:pPr eaLnBrk="1" hangingPunct="1"/>
            <a:endParaRPr lang="sr-Latn-BA" altLang="en-US" sz="1000" b="1" i="1"/>
          </a:p>
          <a:p>
            <a:pPr eaLnBrk="1" hangingPunct="1"/>
            <a:r>
              <a:rPr lang="sr-Latn-BA" altLang="en-US" sz="2200" b="1" i="1"/>
              <a:t>	*	 stvaranje novih institucija i uloga NATO-a</a:t>
            </a:r>
          </a:p>
          <a:p>
            <a:pPr eaLnBrk="1" hangingPunct="1"/>
            <a:endParaRPr lang="sr-Latn-BA" altLang="en-US" sz="1000" b="1" i="1"/>
          </a:p>
          <a:p>
            <a:pPr eaLnBrk="1" hangingPunct="1"/>
            <a:r>
              <a:rPr lang="sr-Latn-BA" altLang="en-US" sz="2200" b="1" i="1"/>
              <a:t>	*	 krediti za strukturno prilagođavanje (1970-ih počeli), </a:t>
            </a:r>
          </a:p>
          <a:p>
            <a:pPr eaLnBrk="1" hangingPunct="1"/>
            <a:endParaRPr lang="sr-Latn-BA" altLang="en-US" sz="1000" b="1" i="1"/>
          </a:p>
          <a:p>
            <a:pPr eaLnBrk="1" hangingPunct="1"/>
            <a:r>
              <a:rPr lang="sr-Latn-BA" altLang="en-US" sz="2200" b="1" i="1"/>
              <a:t>	*	deregulacija nacionalnih finansijskih tržišta,</a:t>
            </a:r>
          </a:p>
          <a:p>
            <a:pPr eaLnBrk="1" hangingPunct="1"/>
            <a:endParaRPr lang="sr-Latn-BA" altLang="en-US" sz="500" b="1" i="1"/>
          </a:p>
          <a:p>
            <a:pPr eaLnBrk="1" hangingPunct="1"/>
            <a:r>
              <a:rPr lang="sr-Latn-BA" altLang="en-US" sz="2200" b="1" i="1"/>
              <a:t>	*	globalno zagrijavanje i problemi zaštite životne 	sredine  itd.</a:t>
            </a:r>
          </a:p>
          <a:p>
            <a:pPr eaLnBrk="1" hangingPunct="1"/>
            <a:endParaRPr lang="sr-Latn-BA" altLang="en-US" sz="800" i="1"/>
          </a:p>
          <a:p>
            <a:pPr eaLnBrk="1" hangingPunct="1"/>
            <a:r>
              <a:rPr lang="sr-Latn-BA" altLang="en-US" sz="2200" i="1"/>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19DDE0-1BF8-4D99-BEFC-65CDA5401806}" type="slidenum">
              <a:rPr lang="en-US" altLang="en-US">
                <a:solidFill>
                  <a:srgbClr val="898989"/>
                </a:solidFill>
              </a:rPr>
              <a:pPr/>
              <a:t>2</a:t>
            </a:fld>
            <a:endParaRPr lang="en-US" altLang="en-US">
              <a:solidFill>
                <a:srgbClr val="898989"/>
              </a:solidFill>
            </a:endParaRPr>
          </a:p>
        </p:txBody>
      </p:sp>
      <p:sp>
        <p:nvSpPr>
          <p:cNvPr id="3" name="TextBox 2"/>
          <p:cNvSpPr txBox="1"/>
          <p:nvPr/>
        </p:nvSpPr>
        <p:spPr>
          <a:xfrm>
            <a:off x="0" y="0"/>
            <a:ext cx="9144000" cy="6524625"/>
          </a:xfrm>
          <a:prstGeom prst="rect">
            <a:avLst/>
          </a:prstGeom>
          <a:noFill/>
        </p:spPr>
        <p:txBody>
          <a:bodyPr>
            <a:spAutoFit/>
          </a:bodyPr>
          <a:lstStyle/>
          <a:p>
            <a:pPr algn="ctr">
              <a:defRPr/>
            </a:pPr>
            <a:r>
              <a:rPr lang="sr-Latn-BA" sz="3000" b="1" i="1" u="sng" dirty="0"/>
              <a:t>Vrijeme održavanja predavanja i predavači</a:t>
            </a:r>
          </a:p>
          <a:p>
            <a:pPr>
              <a:defRPr/>
            </a:pPr>
            <a:endParaRPr lang="sr-Latn-BA" sz="1600" dirty="0"/>
          </a:p>
          <a:p>
            <a:pPr>
              <a:defRPr/>
            </a:pPr>
            <a:endParaRPr lang="sr-Latn-BA" sz="1600" dirty="0"/>
          </a:p>
          <a:p>
            <a:pPr marL="342900" indent="-342900">
              <a:buFontTx/>
              <a:buAutoNum type="arabicPeriod"/>
              <a:defRPr/>
            </a:pPr>
            <a:r>
              <a:rPr lang="sr-Latn-BA" sz="2200" b="1" i="1" dirty="0"/>
              <a:t>07.12.2017</a:t>
            </a:r>
            <a:r>
              <a:rPr lang="sr-Latn-BA" sz="2200" b="1" i="1" dirty="0"/>
              <a:t>. godine od  17 – 20 časova</a:t>
            </a:r>
          </a:p>
          <a:p>
            <a:pPr marL="342900" indent="-342900">
              <a:defRPr/>
            </a:pPr>
            <a:r>
              <a:rPr lang="sr-Latn-BA" sz="2200" b="1" i="1" dirty="0"/>
              <a:t>	Predavač: dr Dejan Mikerević, vanredni profesor</a:t>
            </a:r>
          </a:p>
          <a:p>
            <a:pPr marL="342900" indent="-342900">
              <a:defRPr/>
            </a:pPr>
            <a:r>
              <a:rPr lang="sr-Latn-BA" sz="2200" b="1" i="1" dirty="0"/>
              <a:t>	Lokacija: Ekonomski fakultet Banja Luka, sala 4</a:t>
            </a:r>
          </a:p>
          <a:p>
            <a:pPr marL="342900" indent="-342900">
              <a:defRPr/>
            </a:pPr>
            <a:endParaRPr lang="sr-Latn-BA" sz="2200" b="1" i="1" dirty="0"/>
          </a:p>
          <a:p>
            <a:pPr marL="342900" indent="-342900">
              <a:defRPr/>
            </a:pPr>
            <a:r>
              <a:rPr lang="sr-Latn-BA" sz="2200" b="1" i="1" dirty="0"/>
              <a:t>2. </a:t>
            </a:r>
            <a:r>
              <a:rPr lang="sr-Latn-BA" sz="2200" b="1" i="1" dirty="0"/>
              <a:t>08.12.2017</a:t>
            </a:r>
            <a:r>
              <a:rPr lang="sr-Latn-BA" sz="2200" b="1" i="1" dirty="0"/>
              <a:t>. godine od  17 – 20 časova</a:t>
            </a:r>
          </a:p>
          <a:p>
            <a:pPr marL="342900" indent="-342900">
              <a:defRPr/>
            </a:pPr>
            <a:r>
              <a:rPr lang="sr-Latn-BA" sz="2200" b="1" i="1" dirty="0"/>
              <a:t>	Predavač: dr Dejan Mikerević, vanredni profesor</a:t>
            </a:r>
          </a:p>
          <a:p>
            <a:pPr marL="342900" indent="-342900">
              <a:defRPr/>
            </a:pPr>
            <a:r>
              <a:rPr lang="sr-Latn-BA" sz="2200" b="1" i="1" dirty="0"/>
              <a:t>	Lokacija: Ekonomski fakultet  Banja Luka, sala 4</a:t>
            </a:r>
          </a:p>
          <a:p>
            <a:pPr marL="342900" indent="-342900">
              <a:defRPr/>
            </a:pPr>
            <a:endParaRPr lang="sr-Latn-BA" sz="2200" b="1" i="1" dirty="0"/>
          </a:p>
          <a:p>
            <a:pPr marL="342900" indent="-342900">
              <a:defRPr/>
            </a:pPr>
            <a:r>
              <a:rPr lang="sr-Latn-BA" sz="2200" b="1" i="1" dirty="0"/>
              <a:t>3. </a:t>
            </a:r>
            <a:r>
              <a:rPr lang="sr-Latn-BA" sz="2200" b="1" i="1" dirty="0"/>
              <a:t>09.12.2017</a:t>
            </a:r>
            <a:r>
              <a:rPr lang="sr-Latn-BA" sz="2200" b="1" i="1" dirty="0"/>
              <a:t>. godine od  09 – 12 časova – u formi konsultacija</a:t>
            </a:r>
          </a:p>
          <a:p>
            <a:pPr marL="342900" indent="-342900">
              <a:defRPr/>
            </a:pPr>
            <a:r>
              <a:rPr lang="sr-Latn-BA" sz="2200" b="1" i="1" dirty="0"/>
              <a:t>	Predavač: dr Dejan Mikerević, vanredni profesor</a:t>
            </a:r>
          </a:p>
          <a:p>
            <a:pPr marL="342900" indent="-342900">
              <a:defRPr/>
            </a:pPr>
            <a:r>
              <a:rPr lang="sr-Latn-BA" sz="2200" b="1" i="1" dirty="0"/>
              <a:t>	Lokacija: Ekonomski fakultet  Banja Luka, sala 4</a:t>
            </a:r>
          </a:p>
          <a:p>
            <a:pPr marL="342900" indent="-342900">
              <a:defRPr/>
            </a:pPr>
            <a:endParaRPr lang="sr-Latn-BA" sz="2400" b="1" i="1" dirty="0"/>
          </a:p>
          <a:p>
            <a:pPr marL="342900" indent="-342900">
              <a:defRPr/>
            </a:pPr>
            <a:endParaRPr lang="sr-Latn-BA" sz="2400" b="1" i="1" dirty="0"/>
          </a:p>
          <a:p>
            <a:pPr marL="342900" indent="-342900">
              <a:defRPr/>
            </a:pPr>
            <a:r>
              <a:rPr lang="sr-Latn-BA" sz="2200" b="1" i="1" dirty="0"/>
              <a:t>	Termin Konsultacija: Ponedeljak od  16 – 17 časova</a:t>
            </a:r>
            <a:endParaRPr lang="sr-Latn-BA" sz="2200" b="1" i="1" dirty="0">
              <a:solidFill>
                <a:schemeClr val="tx2">
                  <a:lumMod val="60000"/>
                  <a:lumOff val="40000"/>
                </a:schemeClr>
              </a:solidFill>
            </a:endParaRPr>
          </a:p>
          <a:p>
            <a:pPr marL="342900" indent="-342900">
              <a:defRPr/>
            </a:pPr>
            <a:r>
              <a:rPr lang="sr-Latn-BA" sz="2200" b="1" i="1" dirty="0"/>
              <a:t>	Profesor: dr Dejan Mikerević, vanredni profesor</a:t>
            </a:r>
          </a:p>
          <a:p>
            <a:pPr marL="342900" indent="-342900">
              <a:defRPr/>
            </a:pPr>
            <a:r>
              <a:rPr lang="sr-Latn-BA" sz="2200" b="1" i="1" dirty="0"/>
              <a:t>	Lokacija: Ekonomski fakultet  Banja Luka, kabinet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A3B05E-9D1D-468D-B181-3E7414DBDE68}" type="slidenum">
              <a:rPr lang="en-US" altLang="en-US">
                <a:solidFill>
                  <a:srgbClr val="898989"/>
                </a:solidFill>
              </a:rPr>
              <a:pPr/>
              <a:t>20</a:t>
            </a:fld>
            <a:endParaRPr lang="en-US" altLang="en-US">
              <a:solidFill>
                <a:srgbClr val="898989"/>
              </a:solidFill>
            </a:endParaRPr>
          </a:p>
        </p:txBody>
      </p:sp>
      <p:sp>
        <p:nvSpPr>
          <p:cNvPr id="22531"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22532" name="Rectangle 3"/>
          <p:cNvSpPr>
            <a:spLocks noChangeArrowheads="1"/>
          </p:cNvSpPr>
          <p:nvPr/>
        </p:nvSpPr>
        <p:spPr bwMode="auto">
          <a:xfrm>
            <a:off x="0" y="38100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sr-Latn-BA" altLang="en-US" sz="2600" b="1" i="1" u="sng"/>
              <a:t>*	Ekonomski aspekt globalizacije</a:t>
            </a:r>
          </a:p>
          <a:p>
            <a:pPr eaLnBrk="1" hangingPunct="1"/>
            <a:endParaRPr lang="sr-Latn-BA" altLang="en-US" sz="800"/>
          </a:p>
          <a:p>
            <a:pPr eaLnBrk="1" hangingPunct="1"/>
            <a:r>
              <a:rPr lang="sr-Latn-BA" altLang="en-US" sz="2000"/>
              <a:t>	</a:t>
            </a:r>
            <a:r>
              <a:rPr lang="sr-Latn-BA" altLang="en-US" sz="2200" b="1" i="1"/>
              <a:t>- Kritika globalizacije i stvaranje antiglobalizacijskog pokreta </a:t>
            </a:r>
            <a:r>
              <a:rPr lang="sr-Latn-BA" altLang="en-US" sz="2200" i="1"/>
              <a:t>– </a:t>
            </a:r>
            <a:r>
              <a:rPr lang="sr-Latn-BA" altLang="en-US" sz="1900" i="1"/>
              <a:t>labava organizacija koja optužuje proces globalizacije i svjetske lidere za brojne ljudske probleme, zagađene životne sredine, žrtvovanje ljudskog blagostanja i prirodnih resursa zarad profita korporacija i multinacionalnih kompanija, uloga NATO u globalizacijskim procesima – Čikago i samit NATO, protesti prilikom održavanja Samita G7, G8, G20 ili EU i slično</a:t>
            </a:r>
          </a:p>
          <a:p>
            <a:pPr eaLnBrk="1" hangingPunct="1"/>
            <a:endParaRPr lang="sr-Latn-BA" altLang="en-US" sz="500" i="1"/>
          </a:p>
          <a:p>
            <a:pPr eaLnBrk="1" hangingPunct="1">
              <a:buFontTx/>
              <a:buChar char="-"/>
            </a:pPr>
            <a:r>
              <a:rPr lang="sr-Latn-BA" altLang="en-US" sz="2400" b="1" i="1"/>
              <a:t>   </a:t>
            </a:r>
            <a:r>
              <a:rPr lang="sr-Latn-BA" altLang="en-US" sz="2200" b="1" i="1"/>
              <a:t>Posebno izraženi problemi su:</a:t>
            </a:r>
          </a:p>
          <a:p>
            <a:pPr eaLnBrk="1" hangingPunct="1">
              <a:buFontTx/>
              <a:buChar char="-"/>
            </a:pPr>
            <a:endParaRPr lang="sr-Latn-BA" altLang="en-US" sz="500" b="1" i="1"/>
          </a:p>
          <a:p>
            <a:pPr eaLnBrk="1" hangingPunct="1"/>
            <a:r>
              <a:rPr lang="sr-Latn-BA" altLang="en-US" sz="2100" i="1"/>
              <a:t>	</a:t>
            </a:r>
            <a:r>
              <a:rPr lang="sr-Latn-BA" altLang="en-US" sz="2200" i="1"/>
              <a:t>-  “pravednija” raspodjela dohotka (inequality),</a:t>
            </a:r>
          </a:p>
          <a:p>
            <a:pPr eaLnBrk="1" hangingPunct="1"/>
            <a:endParaRPr lang="sr-Latn-BA" altLang="en-US" sz="500" i="1"/>
          </a:p>
          <a:p>
            <a:pPr eaLnBrk="1" hangingPunct="1"/>
            <a:r>
              <a:rPr lang="sr-Latn-BA" altLang="en-US" sz="2100" i="1"/>
              <a:t>	</a:t>
            </a:r>
            <a:r>
              <a:rPr lang="sr-Latn-BA" altLang="en-US" sz="2200" i="1"/>
              <a:t>-   česte finansijske i ekonomske krize </a:t>
            </a:r>
            <a:r>
              <a:rPr lang="sr-Latn-BA" altLang="en-US" sz="1600" i="1"/>
              <a:t>(efekat “zaraze” i “domino” efekat),</a:t>
            </a:r>
          </a:p>
          <a:p>
            <a:pPr eaLnBrk="1" hangingPunct="1"/>
            <a:endParaRPr lang="sr-Latn-BA" altLang="en-US" sz="500" i="1"/>
          </a:p>
          <a:p>
            <a:pPr eaLnBrk="1" hangingPunct="1"/>
            <a:r>
              <a:rPr lang="sr-Latn-BA" altLang="en-US" sz="2100" i="1"/>
              <a:t>	</a:t>
            </a:r>
            <a:r>
              <a:rPr lang="sr-Latn-BA" altLang="en-US" sz="2200" i="1"/>
              <a:t>-   povećanje siromaštva i širenje zaraznih bolesti,</a:t>
            </a:r>
          </a:p>
          <a:p>
            <a:pPr eaLnBrk="1" hangingPunct="1"/>
            <a:endParaRPr lang="sr-Latn-BA" altLang="en-US" sz="500" i="1"/>
          </a:p>
          <a:p>
            <a:pPr eaLnBrk="1" hangingPunct="1"/>
            <a:r>
              <a:rPr lang="sr-Latn-BA" altLang="en-US" sz="2100" i="1"/>
              <a:t>	</a:t>
            </a:r>
            <a:r>
              <a:rPr lang="sr-Latn-BA" altLang="en-US" sz="2200" i="1"/>
              <a:t>-   poskupljenje životnih namirnica i njihova nestašica ,</a:t>
            </a:r>
          </a:p>
          <a:p>
            <a:pPr eaLnBrk="1" hangingPunct="1"/>
            <a:endParaRPr lang="sr-Latn-BA" altLang="en-US" sz="500" i="1"/>
          </a:p>
          <a:p>
            <a:pPr eaLnBrk="1" hangingPunct="1"/>
            <a:r>
              <a:rPr lang="sr-Latn-BA" altLang="en-US" sz="2100" i="1"/>
              <a:t>	</a:t>
            </a:r>
            <a:r>
              <a:rPr lang="sr-Latn-BA" altLang="en-US" sz="2200" i="1"/>
              <a:t>-   prirodne nepogode i širenje nesigurnosti zbog 			    terorizma, političkih i socijalnih tenzija (Arapsko proljeće),</a:t>
            </a:r>
          </a:p>
          <a:p>
            <a:pPr eaLnBrk="1" hangingPunct="1"/>
            <a:r>
              <a:rPr lang="sr-Latn-BA" altLang="en-US" sz="2200" i="1"/>
              <a:t>	-   proklestvo resursa, prisvajanje javnog bogastva i zeleni neto nacionalni proizvod </a:t>
            </a:r>
            <a:r>
              <a:rPr lang="sr-Latn-BA" altLang="en-US" i="1"/>
              <a:t>(nafta i plin Azerbejdžan – prelaz iz 19. u 20. vijek i danas, uzimanje u obzir štete nastale iskorištavanjem prirodnih resursa i zagađenja životne sredine pored umanjenja vrijednosti kapitala – računovodstveni aspekt računanja BDP).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FECDCE-C09C-43FB-B45E-CEADCF5C2CC8}" type="slidenum">
              <a:rPr lang="en-US" altLang="en-US">
                <a:solidFill>
                  <a:srgbClr val="898989"/>
                </a:solidFill>
              </a:rPr>
              <a:pPr/>
              <a:t>21</a:t>
            </a:fld>
            <a:endParaRPr lang="en-US" altLang="en-US">
              <a:solidFill>
                <a:srgbClr val="898989"/>
              </a:solidFill>
            </a:endParaRPr>
          </a:p>
        </p:txBody>
      </p:sp>
      <p:sp>
        <p:nvSpPr>
          <p:cNvPr id="23555" name="Rectangle 2"/>
          <p:cNvSpPr>
            <a:spLocks noChangeArrowheads="1"/>
          </p:cNvSpPr>
          <p:nvPr/>
        </p:nvSpPr>
        <p:spPr bwMode="auto">
          <a:xfrm>
            <a:off x="0" y="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2600" b="1" i="1"/>
              <a:t>Globalizacija </a:t>
            </a:r>
            <a:endParaRPr lang="en-US" altLang="en-US" sz="2600" b="1" i="1"/>
          </a:p>
        </p:txBody>
      </p:sp>
      <p:sp>
        <p:nvSpPr>
          <p:cNvPr id="23556" name="Rectangle 3"/>
          <p:cNvSpPr>
            <a:spLocks noChangeArrowheads="1"/>
          </p:cNvSpPr>
          <p:nvPr/>
        </p:nvSpPr>
        <p:spPr bwMode="auto">
          <a:xfrm>
            <a:off x="0" y="304800"/>
            <a:ext cx="9144000"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endParaRPr lang="sr-Latn-BA" altLang="en-US" sz="300" b="1" i="1" u="sng"/>
          </a:p>
          <a:p>
            <a:pPr lvl="1" eaLnBrk="1" hangingPunct="1"/>
            <a:r>
              <a:rPr lang="sr-Latn-BA" altLang="en-US" sz="2200" b="1" i="1" u="sng"/>
              <a:t>*	Ekonomski aspekt globalizacije</a:t>
            </a:r>
          </a:p>
          <a:p>
            <a:pPr eaLnBrk="1" hangingPunct="1"/>
            <a:endParaRPr lang="sr-Latn-BA" altLang="en-US" sz="500"/>
          </a:p>
          <a:p>
            <a:pPr eaLnBrk="1" hangingPunct="1"/>
            <a:r>
              <a:rPr lang="sr-Latn-BA" altLang="en-US" sz="2600"/>
              <a:t>	</a:t>
            </a:r>
            <a:r>
              <a:rPr lang="sr-Latn-BA" altLang="en-US" sz="2200"/>
              <a:t>	</a:t>
            </a:r>
            <a:r>
              <a:rPr lang="sr-Latn-BA" altLang="en-US" sz="2000" i="1"/>
              <a:t>- </a:t>
            </a:r>
            <a:r>
              <a:rPr lang="sr-Latn-BA" altLang="en-US" sz="2000" b="1" i="1"/>
              <a:t>Wašingtonski konsenzus (Washinghton Consensus) </a:t>
            </a:r>
            <a:r>
              <a:rPr lang="sr-Latn-BA" altLang="en-US" sz="2000" i="1"/>
              <a:t>– izaziva mnoštvo dvojbi i kritika širom svijeta, kako od vlada i političara tako i od običnih građana </a:t>
            </a:r>
            <a:r>
              <a:rPr lang="sr-Latn-BA" altLang="en-US" sz="2000" b="1" i="1"/>
              <a:t>(teorija tržišnog fundamentalizma)</a:t>
            </a:r>
          </a:p>
          <a:p>
            <a:pPr eaLnBrk="1" hangingPunct="1"/>
            <a:endParaRPr lang="sr-Latn-BA" altLang="en-US" sz="500" b="1" i="1"/>
          </a:p>
          <a:p>
            <a:pPr eaLnBrk="1" hangingPunct="1"/>
            <a:r>
              <a:rPr lang="sr-Latn-BA" altLang="en-US" sz="1900" i="1"/>
              <a:t>	* predstavlja dogovor o ispravnoj politici u zemljama u razvoju, uključujući i nacionalne ekonomije razvijenih država u svijetu, koji je postignut između MMF-a, Svjetske banke (WB) i Ministarstva finansija SAD </a:t>
            </a:r>
          </a:p>
          <a:p>
            <a:pPr eaLnBrk="1" hangingPunct="1"/>
            <a:endParaRPr lang="sr-Latn-BA" altLang="en-US" sz="500" i="1"/>
          </a:p>
          <a:p>
            <a:pPr eaLnBrk="1" hangingPunct="1"/>
            <a:r>
              <a:rPr lang="sr-Latn-BA" altLang="en-US" sz="1900" i="1"/>
              <a:t>	* predstavlja </a:t>
            </a:r>
            <a:r>
              <a:rPr lang="sr-Latn-BA" altLang="en-US" sz="1900" b="1" i="1"/>
              <a:t>“mantru o slobodnom tržištu” </a:t>
            </a:r>
            <a:r>
              <a:rPr lang="sr-Latn-BA" altLang="en-US" sz="1900" i="1"/>
              <a:t>kao potpuno novi pristup ekonomskom razvoju i stabilizaciji (ekonomski aspekt globalizacije)</a:t>
            </a:r>
          </a:p>
          <a:p>
            <a:pPr eaLnBrk="1" hangingPunct="1"/>
            <a:r>
              <a:rPr lang="sr-Latn-BA" altLang="en-US" sz="1900" i="1"/>
              <a:t>	* </a:t>
            </a:r>
            <a:r>
              <a:rPr lang="sr-Latn-BA" altLang="en-US" sz="1900" b="1" i="1"/>
              <a:t>Keynesijanska orijentacija MMF-a i WB </a:t>
            </a:r>
            <a:r>
              <a:rPr lang="sr-Latn-BA" altLang="en-US" sz="1900" i="1"/>
              <a:t>koja je isticala propuste tržišta i ulogu vlade u stvaranju novih radnih mjesta i rješavanju kriza je zamijenjena mantrom o slobodnom tržištu koja je bila dio Wašingtonskog konsenzusa</a:t>
            </a:r>
          </a:p>
          <a:p>
            <a:pPr eaLnBrk="1" hangingPunct="1"/>
            <a:r>
              <a:rPr lang="sr-Latn-BA" altLang="en-US" sz="1900" i="1"/>
              <a:t>	* “</a:t>
            </a:r>
            <a:r>
              <a:rPr lang="sr-Latn-BA" altLang="en-US" sz="1900" b="1" i="1"/>
              <a:t>One size fit all”, </a:t>
            </a:r>
            <a:r>
              <a:rPr lang="sr-Latn-BA" altLang="en-US" sz="1900" i="1"/>
              <a:t>neadekvatnost politika za različite zemlje i nivoe razvijenosti i licemjerstvo najrazvijenijih zemalja svijeta, kao što su SAD, Japan i ostale, su prouzrokovale velike disproporcije u razvoju regiona u svijetu i siromaštvu građana</a:t>
            </a:r>
            <a:endParaRPr lang="sr-Latn-BA" altLang="en-US" sz="500" i="1"/>
          </a:p>
          <a:p>
            <a:pPr eaLnBrk="1" hangingPunct="1"/>
            <a:r>
              <a:rPr lang="sr-Latn-BA" altLang="en-US" sz="1900" i="1"/>
              <a:t>	* u pozadini ideologije o slobodnom tržištu Vašingtnonskog konsenzusa stoji </a:t>
            </a:r>
            <a:r>
              <a:rPr lang="sr-Latn-BA" altLang="en-US" sz="1900" b="1" i="1"/>
              <a:t>Smithova teorija o nevidljivoj ruci – </a:t>
            </a:r>
            <a:r>
              <a:rPr lang="sr-Latn-BA" altLang="en-US" sz="1900" i="1"/>
              <a:t>“tržišne sile motivisane ostvarivanjem dobiti vode ekonomiju do efikasnih rezultata kao da je vodi neka nevidljiva ruka” (Adam Smith, Bogastvo nacija, 1776 – kada je prihvaćena Deklaracija nezavisnosti SAD)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DD3694-9736-42F9-AE20-FE26D0CA928B}" type="slidenum">
              <a:rPr lang="en-US" altLang="en-US">
                <a:solidFill>
                  <a:srgbClr val="898989"/>
                </a:solidFill>
              </a:rPr>
              <a:pPr/>
              <a:t>22</a:t>
            </a:fld>
            <a:endParaRPr lang="en-US" altLang="en-US">
              <a:solidFill>
                <a:srgbClr val="898989"/>
              </a:solidFill>
            </a:endParaRPr>
          </a:p>
        </p:txBody>
      </p:sp>
      <p:sp>
        <p:nvSpPr>
          <p:cNvPr id="24579"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18436" name="Rectangle 3"/>
          <p:cNvSpPr>
            <a:spLocks noChangeArrowheads="1"/>
          </p:cNvSpPr>
          <p:nvPr/>
        </p:nvSpPr>
        <p:spPr bwMode="auto">
          <a:xfrm>
            <a:off x="0" y="381000"/>
            <a:ext cx="9144000" cy="6694488"/>
          </a:xfrm>
          <a:prstGeom prst="rect">
            <a:avLst/>
          </a:prstGeom>
          <a:noFill/>
          <a:ln w="9525">
            <a:noFill/>
            <a:miter lim="800000"/>
            <a:headEnd/>
            <a:tailEnd/>
          </a:ln>
        </p:spPr>
        <p:txBody>
          <a:bodyPr>
            <a:spAutoFit/>
          </a:bodyPr>
          <a:lstStyle/>
          <a:p>
            <a:pPr lvl="1" eaLnBrk="1" hangingPunct="1">
              <a:defRPr/>
            </a:pPr>
            <a:r>
              <a:rPr lang="sr-Latn-BA" sz="2200" b="1" i="1" u="sng" dirty="0"/>
              <a:t>*	Ekonomski aspekt globalizacije (ograničeni Pareto)</a:t>
            </a:r>
          </a:p>
          <a:p>
            <a:pPr lvl="1" eaLnBrk="1" hangingPunct="1">
              <a:defRPr/>
            </a:pPr>
            <a:endParaRPr lang="sr-Latn-BA" sz="800" i="1" dirty="0"/>
          </a:p>
          <a:p>
            <a:pPr eaLnBrk="1" hangingPunct="1">
              <a:defRPr/>
            </a:pPr>
            <a:r>
              <a:rPr lang="sr-Latn-BA" sz="2600" i="1" dirty="0"/>
              <a:t>	</a:t>
            </a:r>
            <a:r>
              <a:rPr lang="sr-Latn-BA" sz="1950" i="1" dirty="0"/>
              <a:t>	</a:t>
            </a:r>
            <a:r>
              <a:rPr lang="sr-Latn-BA" sz="2100" i="1" dirty="0"/>
              <a:t>* dva Nobelovca </a:t>
            </a:r>
            <a:r>
              <a:rPr lang="sr-Latn-BA" sz="2100" b="1" i="1" u="sng" dirty="0"/>
              <a:t>Gerard Debreu i Keneth Arrow </a:t>
            </a:r>
            <a:r>
              <a:rPr lang="sr-Latn-BA" sz="2100" i="1" dirty="0"/>
              <a:t>su formalno matematički dokazali pod kojim uslovima je Smithova teorija tačna, a ključni rezultat je da kad informacije nisu savršene ili tržišta nisu potpuno efikasna, konkurentska ravnoteža ne djeluje (ograničeni Pareto)</a:t>
            </a:r>
          </a:p>
          <a:p>
            <a:pPr eaLnBrk="1" hangingPunct="1">
              <a:defRPr/>
            </a:pPr>
            <a:endParaRPr lang="sr-Latn-BA" sz="500" i="1" dirty="0"/>
          </a:p>
          <a:p>
            <a:pPr eaLnBrk="1" hangingPunct="1">
              <a:defRPr/>
            </a:pPr>
            <a:r>
              <a:rPr lang="sr-Latn-BA" sz="2100" i="1" dirty="0"/>
              <a:t>	</a:t>
            </a:r>
            <a:r>
              <a:rPr lang="sr-Latn-BA" i="1" dirty="0"/>
              <a:t> ----	to je u našem nesavršenom svijetu uvijek slučaj pa sumnja u </a:t>
            </a:r>
            <a:r>
              <a:rPr lang="sr-Latn-BA" i="1" u="sng" dirty="0"/>
              <a:t>efikasnost Wašingtonskog konsenzusa</a:t>
            </a:r>
            <a:r>
              <a:rPr lang="sr-Latn-BA" i="1" dirty="0"/>
              <a:t> je opravdana (informaciona asimetrija)</a:t>
            </a:r>
          </a:p>
          <a:p>
            <a:pPr eaLnBrk="1" hangingPunct="1">
              <a:defRPr/>
            </a:pPr>
            <a:endParaRPr lang="sr-Latn-BA" sz="800" i="1" dirty="0"/>
          </a:p>
          <a:p>
            <a:pPr eaLnBrk="1" hangingPunct="1">
              <a:defRPr/>
            </a:pPr>
            <a:endParaRPr lang="sr-Latn-BA" sz="800" i="1" dirty="0"/>
          </a:p>
          <a:p>
            <a:pPr eaLnBrk="1" hangingPunct="1">
              <a:defRPr/>
            </a:pPr>
            <a:r>
              <a:rPr lang="sr-Latn-BA" sz="1950" i="1" dirty="0"/>
              <a:t>	</a:t>
            </a:r>
            <a:r>
              <a:rPr lang="sr-Latn-BA" sz="2100" i="1" dirty="0"/>
              <a:t>* </a:t>
            </a:r>
            <a:r>
              <a:rPr lang="sr-Latn-BA" sz="1900" b="1" i="1" u="sng" dirty="0"/>
              <a:t>mnogo slučaja neefikasnosti politike MMF-a u zemljama u regionu,</a:t>
            </a:r>
            <a:r>
              <a:rPr lang="sr-Latn-BA" sz="2100" i="1" dirty="0"/>
              <a:t> </a:t>
            </a:r>
            <a:r>
              <a:rPr lang="sr-Latn-BA" sz="2000" i="1" dirty="0"/>
              <a:t>kao što je za vrijeme Azijske krize 1997, krize u Južnoj Americi (Brazil, Argentina, Meksiko i ostali) tokom 1980-90ih godina, kriza u Rusiji 1998. i tokom čitave posljednje decenije 20. vijeka i slično</a:t>
            </a:r>
          </a:p>
          <a:p>
            <a:pPr eaLnBrk="1" hangingPunct="1">
              <a:defRPr/>
            </a:pPr>
            <a:endParaRPr lang="sr-Latn-BA" sz="800" i="1" dirty="0"/>
          </a:p>
          <a:p>
            <a:pPr eaLnBrk="1" hangingPunct="1">
              <a:defRPr/>
            </a:pPr>
            <a:r>
              <a:rPr lang="sr-Latn-BA" sz="1950" i="1" dirty="0"/>
              <a:t>	</a:t>
            </a:r>
            <a:r>
              <a:rPr lang="sr-Latn-BA" sz="2100" i="1" dirty="0"/>
              <a:t>* </a:t>
            </a:r>
            <a:r>
              <a:rPr lang="sr-Latn-BA" sz="1900" b="1" i="1" u="sng" dirty="0"/>
              <a:t>pozitivni rezultati zemalja koje nisu slijepo slijedile i potpuno primjenjivale sva MMF-a upustva</a:t>
            </a:r>
            <a:r>
              <a:rPr lang="sr-Latn-BA" sz="2100" i="1" dirty="0"/>
              <a:t>, kao što su Kina, Tajvan, Južna Koreja, Poljska i zemlje  istočne Azije (Beijing Consensus – Joshua Cooper Ramo iz UK Foreign Policy Center i kritika od Arifa Dirlika zbog kineskih radnika)</a:t>
            </a:r>
          </a:p>
          <a:p>
            <a:pPr eaLnBrk="1" hangingPunct="1">
              <a:defRPr/>
            </a:pPr>
            <a:endParaRPr lang="sr-Latn-BA" sz="800" i="1" dirty="0"/>
          </a:p>
          <a:p>
            <a:pPr eaLnBrk="1" hangingPunct="1">
              <a:defRPr/>
            </a:pPr>
            <a:r>
              <a:rPr lang="sr-Latn-BA" sz="1950" i="1" dirty="0"/>
              <a:t>	</a:t>
            </a:r>
            <a:r>
              <a:rPr lang="sr-Latn-BA" sz="2100" i="1" dirty="0"/>
              <a:t>* </a:t>
            </a:r>
            <a:r>
              <a:rPr lang="sr-Latn-BA" sz="1900" b="1" i="1" u="sng" dirty="0"/>
              <a:t>problem liberalizacija tržišta kapitala i tokova novca</a:t>
            </a:r>
            <a:r>
              <a:rPr lang="sr-Latn-BA" sz="2100" i="1" dirty="0"/>
              <a:t>, pogotovo primjer u istočnoj Aziji, Koreji i Južnoj Americi (primjer izlaska nepripremljene male brodice na uzburkani okean – Štiglic, 2002)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0EAB18-8219-4AC6-89D6-A0AF1915C41A}" type="slidenum">
              <a:rPr lang="en-US" altLang="en-US">
                <a:solidFill>
                  <a:srgbClr val="898989"/>
                </a:solidFill>
              </a:rPr>
              <a:pPr/>
              <a:t>23</a:t>
            </a:fld>
            <a:endParaRPr lang="en-US" altLang="en-US">
              <a:solidFill>
                <a:srgbClr val="898989"/>
              </a:solidFill>
            </a:endParaRPr>
          </a:p>
        </p:txBody>
      </p:sp>
      <p:sp>
        <p:nvSpPr>
          <p:cNvPr id="25603"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25604" name="Rectangle 3"/>
          <p:cNvSpPr>
            <a:spLocks noChangeArrowheads="1"/>
          </p:cNvSpPr>
          <p:nvPr/>
        </p:nvSpPr>
        <p:spPr bwMode="auto">
          <a:xfrm>
            <a:off x="0" y="381000"/>
            <a:ext cx="9144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r>
              <a:rPr lang="sr-Latn-BA" altLang="en-US" sz="2200" i="1"/>
              <a:t>*	</a:t>
            </a:r>
            <a:r>
              <a:rPr lang="sr-Latn-BA" altLang="en-US" sz="2200" b="1" i="1" u="sng"/>
              <a:t>Ekonomski aspekt globalizacije (licemjerstvo razvijenih zemalja i protekcionizam) – SAD grade zid na granici sa Meksikom</a:t>
            </a:r>
          </a:p>
          <a:p>
            <a:pPr eaLnBrk="1" hangingPunct="1"/>
            <a:r>
              <a:rPr lang="sr-Latn-BA" altLang="en-US" sz="2600"/>
              <a:t>	</a:t>
            </a:r>
            <a:r>
              <a:rPr lang="sr-Latn-BA" altLang="en-US" sz="1900" i="1"/>
              <a:t>* S druge strane, licemjerstvo u obliku protekcionizma razvijenih zemalja u uslovima kada im mantra o slobodnom tržištu ugrozi privredni rast (povećani uvoz, smanjenje proizvodnje, pad GDP-a, povećanje nezaposlenosti i smanjenje životnog standarda njihovih građana) </a:t>
            </a:r>
            <a:endParaRPr lang="sr-Latn-BA" altLang="en-US" sz="600" i="1"/>
          </a:p>
          <a:p>
            <a:pPr eaLnBrk="1" hangingPunct="1"/>
            <a:r>
              <a:rPr lang="sr-Latn-BA" altLang="en-US" sz="1900" i="1"/>
              <a:t>	</a:t>
            </a:r>
            <a:r>
              <a:rPr lang="sr-Latn-BA" altLang="en-US" i="1"/>
              <a:t>-	npr. </a:t>
            </a:r>
            <a:r>
              <a:rPr lang="sr-Latn-BA" altLang="en-US" b="1" i="1"/>
              <a:t>Svjetski aluminijumski kartel 1994.</a:t>
            </a:r>
            <a:r>
              <a:rPr lang="sr-Latn-BA" altLang="en-US" i="1"/>
              <a:t> stvoren pod vođstvom vlade 	SAD, Alcoe i interesa ostalih proizvođača i zapadnog razvijenog svijeta,	koji 	cijenama nisu mogli parirati ruskoj proizvodnji i cijeni aluminijuma</a:t>
            </a:r>
          </a:p>
          <a:p>
            <a:pPr eaLnBrk="1" hangingPunct="1"/>
            <a:r>
              <a:rPr lang="sr-Latn-BA" altLang="en-US" sz="1900" i="1"/>
              <a:t>	-	</a:t>
            </a:r>
            <a:r>
              <a:rPr lang="sr-Latn-BA" altLang="en-US" sz="1900" b="1" i="1"/>
              <a:t>američka vlada je postigla vrlo slabe rezultate tokom velike 	privatizacije </a:t>
            </a:r>
            <a:r>
              <a:rPr lang="sr-Latn-BA" altLang="en-US" sz="1900" i="1"/>
              <a:t>tokom 1980-ih u iznosu od 2 miliona dolara (tvornica 	helijuma u Teksasu), dok je s druge strane Margaret Tačer privatizovala 	preduzeća u vrijednosti od više milijardi dolara</a:t>
            </a:r>
          </a:p>
          <a:p>
            <a:pPr eaLnBrk="1" hangingPunct="1"/>
            <a:endParaRPr lang="sr-Latn-BA" altLang="en-US" sz="600" i="1"/>
          </a:p>
          <a:p>
            <a:pPr eaLnBrk="1" hangingPunct="1"/>
            <a:endParaRPr lang="sr-Latn-BA" altLang="en-US" sz="600" i="1"/>
          </a:p>
          <a:p>
            <a:pPr eaLnBrk="1" hangingPunct="1"/>
            <a:r>
              <a:rPr lang="sr-Latn-BA" altLang="en-US" sz="1900" i="1"/>
              <a:t>		* Ali se </a:t>
            </a:r>
            <a:r>
              <a:rPr lang="sr-Latn-BA" altLang="en-US" sz="1900" b="1" i="1"/>
              <a:t>vlada SAD </a:t>
            </a:r>
            <a:r>
              <a:rPr lang="sr-Latn-BA" altLang="en-US" sz="1900" i="1"/>
              <a:t>dosjetila da </a:t>
            </a:r>
            <a:r>
              <a:rPr lang="sr-Latn-BA" altLang="en-US" sz="1900" b="1" i="1"/>
              <a:t>privatizuje USEC (United States Enrichment Corporation),</a:t>
            </a:r>
            <a:r>
              <a:rPr lang="sr-Latn-BA" altLang="en-US" sz="1900" i="1"/>
              <a:t> monopolistu na tržištu SAD koji se bavi uvozom uranijuma iz Rusije po unapred utvrđenim cijenama (istorijski sporazum SAD i Rusije </a:t>
            </a:r>
            <a:r>
              <a:rPr lang="sr-Latn-BA" altLang="en-US" sz="1900" b="1" i="1"/>
              <a:t>“mačevi za plugove”</a:t>
            </a:r>
            <a:r>
              <a:rPr lang="sr-Latn-BA" altLang="en-US" sz="1900" i="1"/>
              <a:t>) i obogaćuje ga za nuklearne reaktore i atomske bombe. Privatizacija urađena, ali zbog lošeg upravljanja i malverzacija ponovo nacionalizovana (pokazalo se da Ministarstvo finansija SAD ne radi u interesu građana već krupnog kapitala, tj. pojedinaca koji imaju uticaj na političare a ne svih investitora na tržištima kapitala)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978CAA-8D25-4992-AD7E-19336D6916F0}" type="slidenum">
              <a:rPr lang="en-US" altLang="en-US">
                <a:solidFill>
                  <a:srgbClr val="898989"/>
                </a:solidFill>
              </a:rPr>
              <a:pPr/>
              <a:t>24</a:t>
            </a:fld>
            <a:endParaRPr lang="en-US" altLang="en-US">
              <a:solidFill>
                <a:srgbClr val="898989"/>
              </a:solidFill>
            </a:endParaRPr>
          </a:p>
        </p:txBody>
      </p:sp>
      <p:sp>
        <p:nvSpPr>
          <p:cNvPr id="26627"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a:t>
            </a:r>
            <a:endParaRPr lang="en-US" altLang="en-US" sz="3000" b="1" i="1"/>
          </a:p>
        </p:txBody>
      </p:sp>
      <p:sp>
        <p:nvSpPr>
          <p:cNvPr id="26628" name="Rectangle 3"/>
          <p:cNvSpPr>
            <a:spLocks noChangeArrowheads="1"/>
          </p:cNvSpPr>
          <p:nvPr/>
        </p:nvSpPr>
        <p:spPr bwMode="auto">
          <a:xfrm>
            <a:off x="0" y="381000"/>
            <a:ext cx="91440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ctr" eaLnBrk="1" hangingPunct="1"/>
            <a:endParaRPr lang="sr-Latn-BA" altLang="en-US" sz="2000" b="1" i="1"/>
          </a:p>
          <a:p>
            <a:pPr marL="0" lvl="1" algn="ctr" eaLnBrk="1" hangingPunct="1"/>
            <a:r>
              <a:rPr lang="sr-Latn-BA" altLang="en-US" sz="2600" b="1" i="1"/>
              <a:t>*</a:t>
            </a:r>
            <a:r>
              <a:rPr lang="sr-Latn-BA" altLang="en-US" sz="2600" i="1"/>
              <a:t>	</a:t>
            </a:r>
            <a:r>
              <a:rPr lang="sr-Latn-BA" altLang="en-US" sz="2600" b="1" i="1" u="sng"/>
              <a:t>Glavno pitanje </a:t>
            </a:r>
            <a:r>
              <a:rPr lang="sr-Latn-BA" altLang="en-US" sz="2600" b="1" i="1"/>
              <a:t>koje se danas postavlja nije da li se uključiti u proces globalizacije (vidimo šta se desilo sa zemljama koje pokušavaju da se izoluju od ovih globalnih procesa), već kako se prilagoditi tim procesima, kako na najefikasniji način ostvariti napredak vlastitog društva, regije, naroda, nacije i države i pri tom izbjeći njene nepovoljne efekte?????? – </a:t>
            </a:r>
            <a:r>
              <a:rPr lang="sr-Latn-BA" altLang="en-US" sz="2600" b="1" i="1" u="sng"/>
              <a:t>“pitanje za milion dolara”</a:t>
            </a:r>
          </a:p>
          <a:p>
            <a:pPr eaLnBrk="1" hangingPunct="1"/>
            <a:endParaRPr lang="sr-Latn-BA" altLang="en-US" sz="1500" i="1"/>
          </a:p>
          <a:p>
            <a:pPr eaLnBrk="1" hangingPunct="1"/>
            <a:r>
              <a:rPr lang="sr-Latn-BA" altLang="en-US" sz="1900" i="1"/>
              <a:t>	</a:t>
            </a:r>
            <a:r>
              <a:rPr lang="sr-Latn-BA" altLang="en-US" sz="2200" i="1"/>
              <a:t>-	paralelno sa procesima globalizacije svjetske ekonomije, trgovine i tržišta odvijaju se i procesi regionalnih integracija koji predstavljaju dio globalizacije kroz liberalizaciju i integraciju na pojedinim područjima (npr. </a:t>
            </a:r>
            <a:r>
              <a:rPr lang="sr-Latn-BA" altLang="en-US" sz="2200" b="1" i="1"/>
              <a:t>EU, EMU, NAFTA, MERCOSUR i drugi)</a:t>
            </a:r>
          </a:p>
          <a:p>
            <a:pPr eaLnBrk="1" hangingPunct="1"/>
            <a:endParaRPr lang="sr-Latn-BA" altLang="en-US" b="1" i="1"/>
          </a:p>
          <a:p>
            <a:pPr algn="ctr" eaLnBrk="1" hangingPunct="1"/>
            <a:r>
              <a:rPr lang="sr-Latn-BA" altLang="en-US" b="1" i="1"/>
              <a:t> </a:t>
            </a:r>
            <a:r>
              <a:rPr lang="sr-Latn-BA" altLang="en-US" sz="1900" i="1"/>
              <a:t>	</a:t>
            </a:r>
            <a:r>
              <a:rPr lang="sr-Latn-BA" altLang="en-US" sz="2200" i="1"/>
              <a:t>* Pristalice globalizacije – </a:t>
            </a:r>
            <a:r>
              <a:rPr lang="sr-Latn-BA" altLang="en-US" sz="2200" i="1" u="sng"/>
              <a:t>“GLOBALISTI” </a:t>
            </a:r>
            <a:r>
              <a:rPr lang="sr-Latn-BA" altLang="en-US" sz="2200" i="1"/>
              <a:t>i protivnici globalizacije </a:t>
            </a:r>
            <a:r>
              <a:rPr lang="sr-Latn-BA" altLang="en-US" sz="2200" i="1" u="sng"/>
              <a:t>“ANTIGLOBALISTI”</a:t>
            </a:r>
            <a:r>
              <a:rPr lang="sr-Latn-BA" altLang="en-US" sz="2200" i="1"/>
              <a:t>, ali se javljaju i drugi koji ukazuju na druge načine sprovođenja globalizacije - alterglobalisti (argumenti za i protiv)</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5D8B9A2-A990-4B12-BA3B-6011060B3068}" type="slidenum">
              <a:rPr lang="en-US" altLang="en-US">
                <a:solidFill>
                  <a:srgbClr val="898989"/>
                </a:solidFill>
              </a:rPr>
              <a:pPr/>
              <a:t>25</a:t>
            </a:fld>
            <a:endParaRPr lang="en-US" altLang="en-US">
              <a:solidFill>
                <a:srgbClr val="898989"/>
              </a:solidFill>
            </a:endParaRPr>
          </a:p>
        </p:txBody>
      </p:sp>
      <p:sp>
        <p:nvSpPr>
          <p:cNvPr id="27651"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Primjer kompanije Nike </a:t>
            </a:r>
            <a:endParaRPr lang="en-US" altLang="en-US" sz="3000" b="1" i="1"/>
          </a:p>
        </p:txBody>
      </p:sp>
      <p:sp>
        <p:nvSpPr>
          <p:cNvPr id="27652" name="Rectangle 3"/>
          <p:cNvSpPr>
            <a:spLocks noChangeArrowheads="1"/>
          </p:cNvSpPr>
          <p:nvPr/>
        </p:nvSpPr>
        <p:spPr bwMode="auto">
          <a:xfrm>
            <a:off x="0" y="533400"/>
            <a:ext cx="9144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r-Latn-BA" altLang="en-US" sz="2400" i="1"/>
              <a:t>   registrovana u SAD, ime je globalno poznat brend, proizvodnja se obavlja većinom u azijskim zemljama u razvoju na principu podugovaranja (Kina, Indonezija i Vijetnam), a prodaja se vrši u Americi i ostalim stranim tržištima</a:t>
            </a:r>
          </a:p>
          <a:p>
            <a:pPr eaLnBrk="1" hangingPunct="1">
              <a:buFontTx/>
              <a:buChar char="-"/>
            </a:pPr>
            <a:endParaRPr lang="sr-Latn-BA" altLang="en-US" sz="800" i="1"/>
          </a:p>
          <a:p>
            <a:pPr eaLnBrk="1" hangingPunct="1">
              <a:buFontTx/>
              <a:buChar char="-"/>
            </a:pPr>
            <a:r>
              <a:rPr lang="sr-Latn-BA" altLang="en-US" sz="2400" i="1"/>
              <a:t>   nema proizvodnih kapaciteta u SAD</a:t>
            </a:r>
          </a:p>
          <a:p>
            <a:pPr eaLnBrk="1" hangingPunct="1">
              <a:buFontTx/>
              <a:buChar char="-"/>
            </a:pPr>
            <a:endParaRPr lang="sr-Latn-BA" altLang="en-US" sz="800" i="1"/>
          </a:p>
          <a:p>
            <a:pPr eaLnBrk="1" hangingPunct="1"/>
            <a:r>
              <a:rPr lang="sr-Latn-BA" altLang="en-US" sz="2400" i="1"/>
              <a:t>-   stope nezaposlenosti su velike u zemljama u kojima ima          proizvodnju </a:t>
            </a:r>
          </a:p>
          <a:p>
            <a:pPr eaLnBrk="1" hangingPunct="1"/>
            <a:endParaRPr lang="sr-Latn-BA" altLang="en-US" sz="800" i="1"/>
          </a:p>
          <a:p>
            <a:pPr eaLnBrk="1" hangingPunct="1"/>
            <a:r>
              <a:rPr lang="sr-Latn-BA" altLang="en-US" sz="2400" i="1"/>
              <a:t>-   zarade radnika su veoma niske (u proizvodnji naknada za sat vremena rada u ovim zemljama je ispod $1, dok je u SAD to iznos od oko $18)</a:t>
            </a:r>
          </a:p>
          <a:p>
            <a:pPr eaLnBrk="1" hangingPunct="1"/>
            <a:endParaRPr lang="sr-Latn-BA" altLang="en-US" sz="800" i="1"/>
          </a:p>
          <a:p>
            <a:pPr eaLnBrk="1" hangingPunct="1">
              <a:buFontTx/>
              <a:buChar char="-"/>
            </a:pPr>
            <a:r>
              <a:rPr lang="sr-Latn-BA" altLang="en-US" sz="2400" i="1"/>
              <a:t>   radnici rade u neadekvatnim uslovima i njihova prava nisu zaštićena</a:t>
            </a:r>
          </a:p>
          <a:p>
            <a:pPr eaLnBrk="1" hangingPunct="1">
              <a:buFontTx/>
              <a:buChar char="-"/>
            </a:pPr>
            <a:endParaRPr lang="sr-Latn-BA" altLang="en-US" sz="800" i="1"/>
          </a:p>
          <a:p>
            <a:pPr eaLnBrk="1" hangingPunct="1">
              <a:buFontTx/>
              <a:buChar char="-"/>
            </a:pPr>
            <a:r>
              <a:rPr lang="sr-Latn-BA" altLang="en-US" sz="2400" i="1"/>
              <a:t>   azijske zemlje se bore da privuku strane investicije</a:t>
            </a:r>
          </a:p>
          <a:p>
            <a:pPr eaLnBrk="1" hangingPunct="1">
              <a:buFontTx/>
              <a:buChar char="-"/>
            </a:pPr>
            <a:endParaRPr lang="sr-Latn-BA" altLang="en-US" sz="800" i="1"/>
          </a:p>
          <a:p>
            <a:pPr eaLnBrk="1" hangingPunct="1"/>
            <a:r>
              <a:rPr lang="sr-Latn-BA" altLang="en-US" sz="2400" i="1"/>
              <a:t>-   kritika rada MNK širom svijeta zbog niskih plata, neadekvatnih uslova i prava radnika</a:t>
            </a:r>
            <a:endParaRPr lang="en-US" altLang="en-US" sz="2400" i="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7A7AD0-AB60-4C0F-AC9B-1FB8B7A6B1FE}" type="slidenum">
              <a:rPr lang="en-US" altLang="en-US">
                <a:solidFill>
                  <a:srgbClr val="898989"/>
                </a:solidFill>
              </a:rPr>
              <a:pPr/>
              <a:t>26</a:t>
            </a:fld>
            <a:endParaRPr lang="en-US" altLang="en-US">
              <a:solidFill>
                <a:srgbClr val="898989"/>
              </a:solidFill>
            </a:endParaRPr>
          </a:p>
        </p:txBody>
      </p:sp>
      <p:sp>
        <p:nvSpPr>
          <p:cNvPr id="28675"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Primjer kompanije Dell </a:t>
            </a:r>
            <a:endParaRPr lang="en-US" altLang="en-US" sz="3000" b="1" i="1"/>
          </a:p>
        </p:txBody>
      </p:sp>
      <p:sp>
        <p:nvSpPr>
          <p:cNvPr id="28676" name="Rectangle 3"/>
          <p:cNvSpPr>
            <a:spLocks noChangeArrowheads="1"/>
          </p:cNvSpPr>
          <p:nvPr/>
        </p:nvSpPr>
        <p:spPr bwMode="auto">
          <a:xfrm>
            <a:off x="0" y="533400"/>
            <a:ext cx="91440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r-Latn-BA" altLang="en-US" sz="2400" i="1"/>
              <a:t>   Registrovana u  Raund Roku (Teksas) u SAD, Dell vrši koordinaciju globalne proizvodne mreže u 34 zemlje u obje Amerike, Evropi i Aziji</a:t>
            </a:r>
          </a:p>
          <a:p>
            <a:pPr eaLnBrk="1" hangingPunct="1">
              <a:buFontTx/>
              <a:buChar char="-"/>
            </a:pPr>
            <a:endParaRPr lang="sr-Latn-BA" altLang="en-US" sz="800" i="1"/>
          </a:p>
          <a:p>
            <a:pPr eaLnBrk="1" hangingPunct="1"/>
            <a:r>
              <a:rPr lang="sr-Latn-BA" altLang="en-US" sz="2400" i="1"/>
              <a:t>-   Dell za većinu prodatih PC u SAD vrši samo finalno sklapanje</a:t>
            </a:r>
          </a:p>
          <a:p>
            <a:pPr eaLnBrk="1" hangingPunct="1"/>
            <a:r>
              <a:rPr lang="sr-Latn-BA" altLang="en-US" sz="2400" i="1"/>
              <a:t>-   Proizvodnja većine dijelova i komponenti za PC je jeftinija u inostranstvu pa se oni uvoze</a:t>
            </a:r>
          </a:p>
          <a:p>
            <a:pPr eaLnBrk="1" hangingPunct="1"/>
            <a:endParaRPr lang="sr-Latn-BA" altLang="en-US" sz="800" i="1"/>
          </a:p>
          <a:p>
            <a:pPr eaLnBrk="1" hangingPunct="1"/>
            <a:r>
              <a:rPr lang="sr-Latn-BA" altLang="en-US" sz="2400" i="1"/>
              <a:t>-  Ni komponente visoke vrijednosti, ni komponente niske vrijednosti ne moraju da se proizvode u blizini Dell-ovih pogona za spajanje</a:t>
            </a:r>
          </a:p>
          <a:p>
            <a:pPr eaLnBrk="1" hangingPunct="1"/>
            <a:endParaRPr lang="sr-Latn-BA" altLang="en-US" sz="800" i="1"/>
          </a:p>
          <a:p>
            <a:pPr eaLnBrk="1" hangingPunct="1">
              <a:buFontTx/>
              <a:buChar char="-"/>
            </a:pPr>
            <a:r>
              <a:rPr lang="sr-Latn-BA" altLang="en-US" sz="2400" i="1"/>
              <a:t>  Samo neke komponente srednjeg nivoa (npr. matične ploče i dijelovi za štampane ploče) se moraju proizvoditi na lokalnom nivou  - jer je vazdušni transport i držanje zaliha preskupo</a:t>
            </a:r>
          </a:p>
          <a:p>
            <a:pPr eaLnBrk="1" hangingPunct="1"/>
            <a:endParaRPr lang="sr-Latn-BA" altLang="en-US" sz="800" i="1"/>
          </a:p>
          <a:p>
            <a:pPr eaLnBrk="1" hangingPunct="1">
              <a:buFontTx/>
              <a:buChar char="-"/>
            </a:pPr>
            <a:r>
              <a:rPr lang="sr-Latn-BA" altLang="en-US" sz="2400" i="1"/>
              <a:t>  Tokom 2004 oko 90% svih dijelova i komponenti za Dell PC se proizvodilo u inostranstvu </a:t>
            </a:r>
            <a:r>
              <a:rPr lang="sr-Latn-BA" altLang="en-US" sz="2000" i="1"/>
              <a:t>(Kanada, Kina, UK, Njemačka, Tajvan itd)</a:t>
            </a:r>
            <a:endParaRPr lang="sr-Latn-BA" altLang="en-US" sz="500" i="1"/>
          </a:p>
          <a:p>
            <a:pPr eaLnBrk="1" hangingPunct="1">
              <a:buFontTx/>
              <a:buChar char="-"/>
            </a:pPr>
            <a:endParaRPr lang="sr-Latn-BA" altLang="en-US" sz="500" i="1"/>
          </a:p>
          <a:p>
            <a:pPr eaLnBrk="1" hangingPunct="1"/>
            <a:endParaRPr lang="sr-Latn-BA" altLang="en-US" sz="500" i="1"/>
          </a:p>
          <a:p>
            <a:pPr eaLnBrk="1" hangingPunct="1"/>
            <a:r>
              <a:rPr lang="sr-Latn-BA" altLang="en-US" sz="2400" i="1"/>
              <a:t>-   IBM je prodao svoj PC biznis kompaniji Lenovo iz Kine</a:t>
            </a:r>
            <a:endParaRPr lang="en-US" altLang="en-US" sz="2400" i="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D79790-EE1C-4F67-8707-4363E9F39676}" type="slidenum">
              <a:rPr lang="en-US" altLang="en-US">
                <a:solidFill>
                  <a:srgbClr val="898989"/>
                </a:solidFill>
              </a:rPr>
              <a:pPr/>
              <a:t>27</a:t>
            </a:fld>
            <a:endParaRPr lang="en-US" altLang="en-US">
              <a:solidFill>
                <a:srgbClr val="898989"/>
              </a:solidFill>
            </a:endParaRPr>
          </a:p>
        </p:txBody>
      </p:sp>
      <p:sp>
        <p:nvSpPr>
          <p:cNvPr id="29699"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Šta je to “američki” automobil</a:t>
            </a:r>
            <a:endParaRPr lang="en-US" altLang="en-US" sz="3000" b="1" i="1"/>
          </a:p>
        </p:txBody>
      </p:sp>
      <p:sp>
        <p:nvSpPr>
          <p:cNvPr id="29700" name="Rectangle 3"/>
          <p:cNvSpPr>
            <a:spLocks noChangeArrowheads="1"/>
          </p:cNvSpPr>
          <p:nvPr/>
        </p:nvSpPr>
        <p:spPr bwMode="auto">
          <a:xfrm>
            <a:off x="0" y="381000"/>
            <a:ext cx="9144000"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r-Latn-BA" altLang="en-US" sz="2400" i="1"/>
              <a:t> </a:t>
            </a:r>
            <a:r>
              <a:rPr lang="sr-Latn-BA" altLang="en-US" sz="2200" i="1"/>
              <a:t>Honda Accord proizvedena u Ohaju, Chrysler mini-van u Kanadi, Toyota ili Mazda iz Kentakija u koje se ugrađuje skoro 40% dijelova uvezenih iz Japana???</a:t>
            </a:r>
          </a:p>
          <a:p>
            <a:pPr eaLnBrk="1" hangingPunct="1">
              <a:buFontTx/>
              <a:buChar char="-"/>
            </a:pPr>
            <a:endParaRPr lang="sr-Latn-BA" altLang="en-US" sz="800" i="1"/>
          </a:p>
          <a:p>
            <a:pPr eaLnBrk="1" hangingPunct="1"/>
            <a:r>
              <a:rPr lang="sr-Latn-BA" altLang="en-US" sz="2400" i="1"/>
              <a:t>-  </a:t>
            </a:r>
            <a:r>
              <a:rPr lang="sr-Latn-BA" altLang="en-US" sz="2200" i="1"/>
              <a:t>Da li je Ford Probe proizveden za Ford od strane Mazde u Mazdinom pogonu u Mičigenu ”američki” automobil???</a:t>
            </a:r>
          </a:p>
          <a:p>
            <a:pPr eaLnBrk="1" hangingPunct="1"/>
            <a:endParaRPr lang="sr-Latn-BA" altLang="en-US" sz="1000" i="1"/>
          </a:p>
          <a:p>
            <a:pPr eaLnBrk="1" hangingPunct="1"/>
            <a:r>
              <a:rPr lang="sr-Latn-BA" altLang="en-US" sz="2400" i="1"/>
              <a:t>-  </a:t>
            </a:r>
            <a:r>
              <a:rPr lang="sr-Latn-BA" altLang="en-US" sz="2200" i="1"/>
              <a:t>Američki zakon o obilježavanju automobila iz 1992. i svi automobili proizvedeni u SAD moraju imati označene procente domaćih i stranih dijelova</a:t>
            </a:r>
          </a:p>
          <a:p>
            <a:pPr eaLnBrk="1" hangingPunct="1"/>
            <a:endParaRPr lang="sr-Latn-BA" altLang="en-US" sz="800" i="1"/>
          </a:p>
          <a:p>
            <a:pPr eaLnBrk="1" hangingPunct="1"/>
            <a:r>
              <a:rPr lang="sr-Latn-BA" altLang="en-US" sz="2400" i="1"/>
              <a:t>-  </a:t>
            </a:r>
            <a:r>
              <a:rPr lang="sr-Latn-BA" altLang="en-US" sz="2200" i="1"/>
              <a:t>Opravdanost ovakvih odluka u svijetu rastuće međuzavisnosti i globalizacije – uticaj na profitabilnost na svjetskom tržištu</a:t>
            </a:r>
          </a:p>
          <a:p>
            <a:pPr eaLnBrk="1" hangingPunct="1"/>
            <a:endParaRPr lang="sr-Latn-BA" altLang="en-US" sz="800" i="1"/>
          </a:p>
          <a:p>
            <a:pPr eaLnBrk="1" hangingPunct="1">
              <a:buFontTx/>
              <a:buChar char="-"/>
            </a:pPr>
            <a:r>
              <a:rPr lang="sr-Latn-BA" altLang="en-US" sz="2400" i="1"/>
              <a:t>  </a:t>
            </a:r>
            <a:r>
              <a:rPr lang="sr-Latn-BA" altLang="en-US" sz="2200" i="1"/>
              <a:t>Npr. Ford dizajnira automobile u 6 zemalja, ima proizvodne pogone u 30 i zapošljava više radnika izvan nego u samim SAD</a:t>
            </a:r>
          </a:p>
          <a:p>
            <a:pPr eaLnBrk="1" hangingPunct="1"/>
            <a:endParaRPr lang="sr-Latn-BA" altLang="en-US" sz="800" i="1"/>
          </a:p>
          <a:p>
            <a:pPr eaLnBrk="1" hangingPunct="1">
              <a:buFontTx/>
              <a:buChar char="-"/>
            </a:pPr>
            <a:r>
              <a:rPr lang="sr-Latn-BA" altLang="en-US" sz="2000" b="1" i="1"/>
              <a:t>Kompanije iz ove industrije postaju istinski globalne i nezavisne multinacionalne kompanije</a:t>
            </a:r>
          </a:p>
          <a:p>
            <a:pPr eaLnBrk="1" hangingPunct="1">
              <a:buFontTx/>
              <a:buChar char="-"/>
            </a:pPr>
            <a:endParaRPr lang="sr-Latn-BA" altLang="en-US" sz="500" b="1" i="1"/>
          </a:p>
          <a:p>
            <a:pPr eaLnBrk="1" hangingPunct="1"/>
            <a:r>
              <a:rPr lang="sr-Latn-BA" altLang="en-US" sz="2000" b="1" i="1"/>
              <a:t>-  Značaj međunarodne trgovine za SAD - uvoz je rastao sa 5 procenata BDP u 1960-im na 16,2 procenta u 2005, a izvoz raste sporijim tempom pa se stvara veliki spoljnotrgovinski deficit</a:t>
            </a:r>
            <a:endParaRPr lang="en-US" altLang="en-US" sz="2000" b="1" i="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439BA1-31FA-4473-B238-B0629D20C6D5}" type="slidenum">
              <a:rPr lang="en-US" altLang="en-US">
                <a:solidFill>
                  <a:srgbClr val="898989"/>
                </a:solidFill>
              </a:rPr>
              <a:pPr/>
              <a:t>28</a:t>
            </a:fld>
            <a:endParaRPr lang="en-US" altLang="en-US">
              <a:solidFill>
                <a:srgbClr val="898989"/>
              </a:solidFill>
            </a:endParaRPr>
          </a:p>
        </p:txBody>
      </p:sp>
      <p:sp>
        <p:nvSpPr>
          <p:cNvPr id="30723"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i finansijski menadžment</a:t>
            </a:r>
            <a:endParaRPr lang="en-US" altLang="en-US" sz="3000" b="1" i="1"/>
          </a:p>
        </p:txBody>
      </p:sp>
      <p:sp>
        <p:nvSpPr>
          <p:cNvPr id="30724" name="Rectangle 3"/>
          <p:cNvSpPr>
            <a:spLocks noChangeArrowheads="1"/>
          </p:cNvSpPr>
          <p:nvPr/>
        </p:nvSpPr>
        <p:spPr bwMode="auto">
          <a:xfrm>
            <a:off x="0" y="612775"/>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r-Latn-BA" altLang="en-US" sz="2600" b="1" i="1"/>
              <a:t>   Finansijski menadžment </a:t>
            </a:r>
            <a:r>
              <a:rPr lang="sr-Latn-BA" altLang="en-US" sz="2200" i="1"/>
              <a:t>razmatra optimalno donošenje korporativnih finansijskih odluka iz različitih oblasti, kao što su investiranje, struktura kapitala, politika dividendi i upravljanje obrtnim kapitalom</a:t>
            </a:r>
          </a:p>
          <a:p>
            <a:pPr eaLnBrk="1" hangingPunct="1">
              <a:buFontTx/>
              <a:buChar char="-"/>
            </a:pPr>
            <a:endParaRPr lang="sr-Latn-BA" altLang="en-US" sz="1600" i="1"/>
          </a:p>
          <a:p>
            <a:pPr eaLnBrk="1" hangingPunct="1">
              <a:buFontTx/>
              <a:buChar char="-"/>
            </a:pPr>
            <a:r>
              <a:rPr lang="sr-Latn-BA" altLang="en-US" sz="2600" b="1" i="1"/>
              <a:t>   Najvažniji korporativni ciljevi: </a:t>
            </a:r>
            <a:r>
              <a:rPr lang="sr-Latn-BA" altLang="en-US" sz="2200" i="1" u="sng"/>
              <a:t>maksimiziranje bogastva vlasnika kompanija</a:t>
            </a:r>
            <a:r>
              <a:rPr lang="sr-Latn-BA" altLang="en-US" sz="2200" i="1"/>
              <a:t> (Amerika, Australija, Kanada, Velika Britanija – anglosaksonske zemlje) i </a:t>
            </a:r>
            <a:r>
              <a:rPr lang="sr-Latn-BA" altLang="en-US" sz="2200" i="1" u="sng"/>
              <a:t>promocija ukupnog bogastva svih zainteresovanih strana u kompaniji </a:t>
            </a:r>
            <a:r>
              <a:rPr lang="sr-Latn-BA" altLang="en-US" sz="2200" i="1"/>
              <a:t>– vlasnici, radnici, potrošači, dobavljači, banke i ostali (Njemačka i Francuska – kontinentalne zemlje)</a:t>
            </a:r>
          </a:p>
          <a:p>
            <a:pPr eaLnBrk="1" hangingPunct="1">
              <a:buFontTx/>
              <a:buChar char="-"/>
            </a:pPr>
            <a:endParaRPr lang="sr-Latn-BA" altLang="en-US" sz="1600" i="1"/>
          </a:p>
          <a:p>
            <a:pPr eaLnBrk="1" hangingPunct="1">
              <a:buFontTx/>
              <a:buChar char="-"/>
            </a:pPr>
            <a:r>
              <a:rPr lang="sr-Latn-BA" altLang="en-US" sz="2600" b="1" i="1"/>
              <a:t>Značaj korporativnog upravljanja </a:t>
            </a:r>
            <a:r>
              <a:rPr lang="sr-Latn-BA" altLang="en-US" sz="2600" i="1"/>
              <a:t>– </a:t>
            </a:r>
            <a:r>
              <a:rPr lang="sr-Latn-BA" altLang="en-US" sz="2200" i="1"/>
              <a:t>kao finansijskog i zakonskog okvira za regulisanje odnosa između menadžmenta kompanije i njenih akcionara (Enron, WorldCom, Parmalat S.p.A, i ostali)</a:t>
            </a:r>
          </a:p>
          <a:p>
            <a:pPr eaLnBrk="1" hangingPunct="1"/>
            <a:r>
              <a:rPr lang="sr-Latn-BA" altLang="en-US" sz="2200" i="1"/>
              <a:t>	 </a:t>
            </a:r>
            <a:r>
              <a:rPr lang="sr-Latn-BA" altLang="en-US" sz="2000" i="1" u="sng"/>
              <a:t>– agencijski problem, računovodstveni skandali, skandali finansijskih analitičara, zloupotrebe finansijskih kuća – IPO emisija, moralni hazard, informaciona asimetrija – posebno značajno za finansijski sektor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B664A3-4742-43AE-9A9D-2E39E6B497DC}" type="slidenum">
              <a:rPr lang="en-US" altLang="en-US">
                <a:solidFill>
                  <a:srgbClr val="898989"/>
                </a:solidFill>
              </a:rPr>
              <a:pPr/>
              <a:t>29</a:t>
            </a:fld>
            <a:endParaRPr lang="en-US" altLang="en-US">
              <a:solidFill>
                <a:srgbClr val="898989"/>
              </a:solidFill>
            </a:endParaRPr>
          </a:p>
        </p:txBody>
      </p:sp>
      <p:sp>
        <p:nvSpPr>
          <p:cNvPr id="31747"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i finansijski menadžment</a:t>
            </a:r>
            <a:endParaRPr lang="en-US" altLang="en-US" sz="3000" b="1" i="1"/>
          </a:p>
        </p:txBody>
      </p:sp>
      <p:sp>
        <p:nvSpPr>
          <p:cNvPr id="31748" name="Rectangle 3"/>
          <p:cNvSpPr>
            <a:spLocks noChangeArrowheads="1"/>
          </p:cNvSpPr>
          <p:nvPr/>
        </p:nvSpPr>
        <p:spPr bwMode="auto">
          <a:xfrm>
            <a:off x="0" y="612775"/>
            <a:ext cx="9144000"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r-Latn-BA" altLang="en-US" sz="3000" b="1" i="1" u="sng"/>
              <a:t>*   Zašto nam je potreban međunarodni finansijski menadžment i znanja iz ove oblasti u današnjem svijetu???</a:t>
            </a:r>
            <a:endParaRPr lang="sr-Latn-BA" altLang="en-US" sz="3000" i="1" u="sng"/>
          </a:p>
          <a:p>
            <a:pPr eaLnBrk="1" hangingPunct="1">
              <a:buFontTx/>
              <a:buChar char="-"/>
            </a:pPr>
            <a:endParaRPr lang="sr-Latn-BA" altLang="en-US" sz="1600" i="1"/>
          </a:p>
          <a:p>
            <a:pPr eaLnBrk="1" hangingPunct="1">
              <a:buFontTx/>
              <a:buChar char="-"/>
            </a:pPr>
            <a:r>
              <a:rPr lang="sr-Latn-BA" altLang="en-US" sz="2600" b="1" i="1"/>
              <a:t>   Za pojedinca, preduzeće i državu je bitno u kakvom međunarodnom okruženju žive, jer od toga uveliko zavise i njihovi rezultati </a:t>
            </a:r>
            <a:r>
              <a:rPr lang="sr-Latn-BA" altLang="en-US" sz="2600" i="1"/>
              <a:t>(primjer konkurencije za posao)</a:t>
            </a:r>
          </a:p>
          <a:p>
            <a:pPr eaLnBrk="1" hangingPunct="1">
              <a:buFontTx/>
              <a:buChar char="-"/>
            </a:pPr>
            <a:endParaRPr lang="sr-Latn-BA" altLang="en-US" sz="500" b="1" i="1"/>
          </a:p>
          <a:p>
            <a:pPr lvl="1" eaLnBrk="1" hangingPunct="1">
              <a:buFontTx/>
              <a:buChar char="-"/>
            </a:pPr>
            <a:r>
              <a:rPr lang="sr-Latn-BA" altLang="en-US" sz="2100" i="1"/>
              <a:t> otvorenost privrede ili protekzionizam (primjer početka razvoja SAD i Njemačke na teorijskim osnovama Aleksandra Hamiltona i Fridriha Lista)</a:t>
            </a:r>
          </a:p>
          <a:p>
            <a:pPr lvl="1" eaLnBrk="1" hangingPunct="1">
              <a:buFontTx/>
              <a:buChar char="-"/>
            </a:pPr>
            <a:endParaRPr lang="sr-Latn-BA" altLang="en-US" sz="500" i="1"/>
          </a:p>
          <a:p>
            <a:pPr lvl="1" eaLnBrk="1" hangingPunct="1">
              <a:buFontTx/>
              <a:buChar char="-"/>
            </a:pPr>
            <a:r>
              <a:rPr lang="sr-Latn-BA" altLang="en-US" sz="2100" i="1"/>
              <a:t> odnos teorije i politike – “teorija u službi politike”,</a:t>
            </a:r>
          </a:p>
          <a:p>
            <a:pPr lvl="1" eaLnBrk="1" hangingPunct="1">
              <a:buFontTx/>
              <a:buChar char="-"/>
            </a:pPr>
            <a:endParaRPr lang="sr-Latn-BA" altLang="en-US" sz="500" i="1"/>
          </a:p>
          <a:p>
            <a:pPr lvl="1" eaLnBrk="1" hangingPunct="1">
              <a:buFontTx/>
              <a:buChar char="-"/>
            </a:pPr>
            <a:r>
              <a:rPr lang="sr-Latn-BA" altLang="en-US" sz="2200" i="1"/>
              <a:t> </a:t>
            </a:r>
            <a:r>
              <a:rPr lang="sr-Latn-BA" altLang="en-US" sz="2100" i="1"/>
              <a:t>diverzifikacija rizika za vlasnike kompanija na globalnom nivou,</a:t>
            </a:r>
          </a:p>
          <a:p>
            <a:pPr lvl="1" eaLnBrk="1" hangingPunct="1">
              <a:buFontTx/>
              <a:buChar char="-"/>
            </a:pPr>
            <a:endParaRPr lang="sr-Latn-BA" altLang="en-US" sz="500" i="1"/>
          </a:p>
          <a:p>
            <a:pPr lvl="1" eaLnBrk="1" hangingPunct="1">
              <a:buFontTx/>
              <a:buChar char="-"/>
            </a:pPr>
            <a:r>
              <a:rPr lang="sr-Latn-BA" altLang="en-US" sz="2200" i="1"/>
              <a:t> </a:t>
            </a:r>
            <a:r>
              <a:rPr lang="sr-Latn-BA" altLang="en-US" sz="2100" i="1"/>
              <a:t>uslovi za racionalnu alokaciju novca i kapitala na nacionalnom nivou, a i u međunarodnim okvirima,</a:t>
            </a:r>
          </a:p>
          <a:p>
            <a:pPr lvl="1" eaLnBrk="1" hangingPunct="1">
              <a:buFontTx/>
              <a:buChar char="-"/>
            </a:pPr>
            <a:endParaRPr lang="sr-Latn-BA" altLang="en-US" sz="500" i="1"/>
          </a:p>
          <a:p>
            <a:pPr lvl="1" eaLnBrk="1" hangingPunct="1">
              <a:buFontTx/>
              <a:buChar char="-"/>
            </a:pPr>
            <a:r>
              <a:rPr lang="sr-Latn-BA" altLang="en-US" sz="2200" i="1"/>
              <a:t> </a:t>
            </a:r>
            <a:r>
              <a:rPr lang="sr-Latn-BA" altLang="en-US" sz="2100" i="1"/>
              <a:t>značajni efekti međunarodnih kretanja na nacionalni nivo u modernom dobu – “</a:t>
            </a:r>
            <a:r>
              <a:rPr lang="sr-Latn-BA" altLang="en-US" sz="2100" i="1" u="sng"/>
              <a:t>globalizacija i integracija proizvodnje, potrošnje i investiranja”.</a:t>
            </a:r>
          </a:p>
          <a:p>
            <a:pPr lvl="1" eaLnBrk="1" hangingPunct="1">
              <a:buFontTx/>
              <a:buChar char="-"/>
            </a:pPr>
            <a:endParaRPr lang="sr-Latn-BA" altLang="en-US" sz="2600"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EA14CF-B0DF-493B-9544-B26DB6F79986}" type="slidenum">
              <a:rPr lang="en-US" altLang="en-US">
                <a:solidFill>
                  <a:srgbClr val="898989"/>
                </a:solidFill>
              </a:rPr>
              <a:pPr/>
              <a:t>3</a:t>
            </a:fld>
            <a:endParaRPr lang="en-US" altLang="en-US">
              <a:solidFill>
                <a:srgbClr val="898989"/>
              </a:solidFill>
            </a:endParaRPr>
          </a:p>
        </p:txBody>
      </p:sp>
      <p:sp>
        <p:nvSpPr>
          <p:cNvPr id="5123" name="TextBox 2"/>
          <p:cNvSpPr txBox="1">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Plan predavanja:</a:t>
            </a:r>
          </a:p>
          <a:p>
            <a:endParaRPr lang="sr-Latn-BA" altLang="en-US" sz="1000"/>
          </a:p>
          <a:p>
            <a:endParaRPr lang="sr-Latn-BA" altLang="en-US" sz="1000"/>
          </a:p>
          <a:p>
            <a:pPr>
              <a:buFontTx/>
              <a:buAutoNum type="arabicPeriod"/>
            </a:pPr>
            <a:r>
              <a:rPr lang="sr-Latn-BA" altLang="en-US" sz="2800" b="1" i="1"/>
              <a:t> Šta je to međunarodni finansijski menadžment i zašto je bitno ga izučavati?</a:t>
            </a:r>
          </a:p>
          <a:p>
            <a:pPr>
              <a:buFontTx/>
              <a:buAutoNum type="arabicPeriod"/>
            </a:pPr>
            <a:endParaRPr lang="sr-Latn-BA" altLang="en-US" sz="1000" b="1" i="1"/>
          </a:p>
          <a:p>
            <a:pPr>
              <a:buFontTx/>
              <a:buAutoNum type="arabicPeriod"/>
            </a:pPr>
            <a:endParaRPr lang="sr-Latn-BA" altLang="en-US" sz="1000" b="1" i="1"/>
          </a:p>
          <a:p>
            <a:pPr>
              <a:buFontTx/>
              <a:buAutoNum type="arabicPeriod"/>
            </a:pPr>
            <a:r>
              <a:rPr lang="sr-Latn-BA" altLang="en-US" sz="2800" b="1" i="1"/>
              <a:t> Globalizacija, njene osnovne karakteristike i nosioci razvoja (MNCs i njhova uloga, NEMS)</a:t>
            </a:r>
          </a:p>
          <a:p>
            <a:pPr>
              <a:buFontTx/>
              <a:buAutoNum type="arabicPeriod"/>
            </a:pPr>
            <a:endParaRPr lang="sr-Latn-BA" altLang="en-US" sz="1000" b="1" i="1"/>
          </a:p>
          <a:p>
            <a:pPr>
              <a:buFontTx/>
              <a:buAutoNum type="arabicPeriod"/>
            </a:pPr>
            <a:endParaRPr lang="sr-Latn-BA" altLang="en-US" sz="1000" b="1" i="1"/>
          </a:p>
          <a:p>
            <a:pPr>
              <a:buFontTx/>
              <a:buAutoNum type="arabicPeriod"/>
            </a:pPr>
            <a:r>
              <a:rPr lang="sr-Latn-BA" altLang="en-US" sz="2800" b="1" i="1"/>
              <a:t> Ekonomija krize i primjeri najznačajnijih kriza u svijetu</a:t>
            </a:r>
          </a:p>
          <a:p>
            <a:endParaRPr lang="sr-Latn-BA" altLang="en-US" sz="1000" b="1" i="1"/>
          </a:p>
          <a:p>
            <a:r>
              <a:rPr lang="sr-Latn-BA" altLang="en-US" sz="2800" b="1" i="1"/>
              <a:t>4. Velika “kontrakcija” ili “depresija” sa početka 21. vijeka (2007 – danas)</a:t>
            </a:r>
          </a:p>
          <a:p>
            <a:endParaRPr lang="sr-Latn-BA" altLang="en-US" sz="1000" b="1" i="1"/>
          </a:p>
          <a:p>
            <a:endParaRPr lang="sr-Latn-BA" altLang="en-US" sz="1000" b="1" i="1"/>
          </a:p>
          <a:p>
            <a:r>
              <a:rPr lang="sr-Latn-BA" altLang="en-US" sz="2800" b="1" i="1"/>
              <a:t>5. Međunarodno finansijsko i valutno tržište</a:t>
            </a:r>
          </a:p>
          <a:p>
            <a:endParaRPr lang="sr-Latn-BA" altLang="en-US" sz="1000" b="1" i="1"/>
          </a:p>
          <a:p>
            <a:endParaRPr lang="sr-Latn-BA" altLang="en-US" sz="1000" b="1" i="1"/>
          </a:p>
          <a:p>
            <a:r>
              <a:rPr lang="sr-Latn-BA" altLang="en-US" sz="2800" b="1" i="1"/>
              <a:t>6. Osnove deviznog sistema i deviznog tržišta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4BDE82-FFCF-4D24-9DB7-5B56E5A3190E}" type="slidenum">
              <a:rPr lang="en-US" altLang="en-US">
                <a:solidFill>
                  <a:srgbClr val="898989"/>
                </a:solidFill>
              </a:rPr>
              <a:pPr/>
              <a:t>30</a:t>
            </a:fld>
            <a:endParaRPr lang="en-US" altLang="en-US">
              <a:solidFill>
                <a:srgbClr val="898989"/>
              </a:solidFill>
            </a:endParaRPr>
          </a:p>
        </p:txBody>
      </p:sp>
      <p:sp>
        <p:nvSpPr>
          <p:cNvPr id="32771"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i finansijski menadžment</a:t>
            </a:r>
            <a:endParaRPr lang="en-US" altLang="en-US" sz="3000" b="1" i="1"/>
          </a:p>
        </p:txBody>
      </p:sp>
      <p:sp>
        <p:nvSpPr>
          <p:cNvPr id="32772" name="Rectangle 3"/>
          <p:cNvSpPr>
            <a:spLocks noChangeArrowheads="1"/>
          </p:cNvSpPr>
          <p:nvPr/>
        </p:nvSpPr>
        <p:spPr bwMode="auto">
          <a:xfrm>
            <a:off x="0" y="671513"/>
            <a:ext cx="91440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sr-Latn-BA" altLang="en-US" sz="2800" b="1" i="1"/>
              <a:t>   Rizik deviznog kursa</a:t>
            </a:r>
            <a:r>
              <a:rPr lang="sr-Latn-BA" altLang="en-US" sz="2800" i="1"/>
              <a:t> (valutni rizik – velike oscilacije od 1973. i Niksonovog šoka)</a:t>
            </a:r>
          </a:p>
          <a:p>
            <a:pPr>
              <a:buFontTx/>
              <a:buChar char="-"/>
            </a:pPr>
            <a:endParaRPr lang="sr-Latn-BA" altLang="en-US" sz="1600" i="1"/>
          </a:p>
          <a:p>
            <a:pPr>
              <a:buFontTx/>
              <a:buChar char="-"/>
            </a:pPr>
            <a:r>
              <a:rPr lang="sr-Latn-BA" altLang="en-US" sz="2800" i="1"/>
              <a:t>   </a:t>
            </a:r>
            <a:r>
              <a:rPr lang="sr-Latn-BA" altLang="en-US" sz="2800" b="1" i="1"/>
              <a:t>Politički rizik </a:t>
            </a:r>
            <a:r>
              <a:rPr lang="sr-Latn-BA" altLang="en-US" sz="2800" i="1"/>
              <a:t>(promjena uslova na tržištu određene suverene zemlje – nacionalizacija, neočekivane promjene poreske regulative i slično) </a:t>
            </a:r>
            <a:r>
              <a:rPr lang="sr-Latn-BA" altLang="en-US" sz="2400" i="1"/>
              <a:t>– Argentina i YPF Repsol i “World Investment Indicator” izdaje Svjetska banka</a:t>
            </a:r>
          </a:p>
          <a:p>
            <a:pPr>
              <a:buFontTx/>
              <a:buChar char="-"/>
            </a:pPr>
            <a:endParaRPr lang="sr-Latn-BA" altLang="en-US" sz="1600" i="1"/>
          </a:p>
          <a:p>
            <a:pPr>
              <a:buFontTx/>
              <a:buChar char="-"/>
            </a:pPr>
            <a:r>
              <a:rPr lang="sr-Latn-BA" altLang="en-US" sz="2800" i="1"/>
              <a:t>   </a:t>
            </a:r>
            <a:r>
              <a:rPr lang="sr-Latn-BA" altLang="en-US" sz="2800" b="1" i="1"/>
              <a:t>Tržišne anomalije </a:t>
            </a:r>
            <a:r>
              <a:rPr lang="sr-Latn-BA" altLang="en-US" sz="2800" i="1"/>
              <a:t>(zakonska ograničenja, preveliki troškovi transakcija i transporta i diskriminatorsko oporezivanje – dvostruko oporezivanje i slično)</a:t>
            </a:r>
          </a:p>
          <a:p>
            <a:pPr>
              <a:buFontTx/>
              <a:buChar char="-"/>
            </a:pPr>
            <a:endParaRPr lang="sr-Latn-BA" altLang="en-US" sz="1600" i="1"/>
          </a:p>
          <a:p>
            <a:r>
              <a:rPr lang="sr-Latn-BA" altLang="en-US" sz="2800" i="1"/>
              <a:t>-   </a:t>
            </a:r>
            <a:r>
              <a:rPr lang="sr-Latn-BA" altLang="en-US" sz="2800" b="1" i="1"/>
              <a:t>Prošireni opseg mogućnosti </a:t>
            </a:r>
            <a:r>
              <a:rPr lang="sr-Latn-BA" altLang="en-US" sz="2800" i="1"/>
              <a:t>(mogućnost jeftinog prikupljanja kapitala širom svijeta, veće tržište, jednostavniji pristup materijalima i slično)</a:t>
            </a:r>
            <a:endParaRPr lang="en-US" altLang="en-US" sz="2800" i="1"/>
          </a:p>
          <a:p>
            <a:pPr eaLnBrk="1" hangingPunct="1"/>
            <a:endParaRPr lang="sr-Latn-BA" altLang="en-US" sz="26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0CCA07-0452-40CF-907F-08E6F778FB4E}" type="slidenum">
              <a:rPr lang="en-US" altLang="en-US">
                <a:solidFill>
                  <a:srgbClr val="898989"/>
                </a:solidFill>
              </a:rPr>
              <a:pPr/>
              <a:t>31</a:t>
            </a:fld>
            <a:endParaRPr lang="en-US" altLang="en-US">
              <a:solidFill>
                <a:srgbClr val="898989"/>
              </a:solidFill>
            </a:endParaRPr>
          </a:p>
        </p:txBody>
      </p:sp>
      <p:sp>
        <p:nvSpPr>
          <p:cNvPr id="33795"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Enron vs. politika u Indiji</a:t>
            </a:r>
            <a:endParaRPr lang="en-US" altLang="en-US" sz="3000" b="1" i="1"/>
          </a:p>
        </p:txBody>
      </p:sp>
      <p:sp>
        <p:nvSpPr>
          <p:cNvPr id="33796" name="Rectangle 3"/>
          <p:cNvSpPr>
            <a:spLocks noChangeArrowheads="1"/>
          </p:cNvSpPr>
          <p:nvPr/>
        </p:nvSpPr>
        <p:spPr bwMode="auto">
          <a:xfrm>
            <a:off x="0" y="5334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sr-Latn-BA" altLang="en-US" sz="2400"/>
              <a:t> </a:t>
            </a:r>
            <a:r>
              <a:rPr lang="sr-Latn-BA" altLang="en-US" sz="2400" i="1"/>
              <a:t>Početak projekta gradnje centrale za proizvodnju električne energije sredinom 1990-ih</a:t>
            </a:r>
          </a:p>
          <a:p>
            <a:pPr>
              <a:buFontTx/>
              <a:buChar char="-"/>
            </a:pPr>
            <a:endParaRPr lang="sr-Latn-BA" altLang="en-US" sz="1600" i="1"/>
          </a:p>
          <a:p>
            <a:r>
              <a:rPr lang="sr-Latn-BA" altLang="en-US" sz="2400" i="1"/>
              <a:t>- Enron investirao oko 200 miliona dolara na početku projekta koji je stopiran poslije izbora 1995. godine i pobjede Koalicije nacionalista  nad Kongres partijom</a:t>
            </a:r>
          </a:p>
          <a:p>
            <a:endParaRPr lang="sr-Latn-BA" altLang="en-US" sz="1600" i="1"/>
          </a:p>
          <a:p>
            <a:r>
              <a:rPr lang="sr-Latn-BA" altLang="en-US" sz="2400" i="1"/>
              <a:t>- Projektu se priključuju kompanije General Elektric i Bechtel.</a:t>
            </a:r>
          </a:p>
          <a:p>
            <a:r>
              <a:rPr lang="sr-Latn-BA" altLang="en-US" sz="2400" i="1"/>
              <a:t>Problemi oko cijene struje koju bi plaćala Indija (država Maharashtra) i negativnih efekata na životnu sredinu</a:t>
            </a:r>
          </a:p>
          <a:p>
            <a:endParaRPr lang="sr-Latn-BA" altLang="en-US" sz="1600" i="1"/>
          </a:p>
          <a:p>
            <a:pPr>
              <a:buFontTx/>
              <a:buChar char="-"/>
            </a:pPr>
            <a:r>
              <a:rPr lang="sr-Latn-BA" altLang="en-US" sz="2400" i="1"/>
              <a:t>Dogovor za nastavak projekta pod drugim uslovima, ali je propast Enrona iz 2001. prekinula gradnju</a:t>
            </a:r>
          </a:p>
          <a:p>
            <a:pPr>
              <a:buFontTx/>
              <a:buChar char="-"/>
            </a:pPr>
            <a:endParaRPr lang="sr-Latn-BA" altLang="en-US" sz="1600" i="1"/>
          </a:p>
          <a:p>
            <a:r>
              <a:rPr lang="sr-Latn-BA" altLang="en-US" sz="2400" i="1"/>
              <a:t>- </a:t>
            </a:r>
            <a:r>
              <a:rPr lang="en-US" altLang="en-US" sz="2400" i="1"/>
              <a:t>Ratnagiri Gas and Power Private</a:t>
            </a:r>
            <a:r>
              <a:rPr lang="sr-Latn-BA" altLang="en-US" sz="2400" i="1"/>
              <a:t> preuzimaju projekat u junu 2005</a:t>
            </a:r>
          </a:p>
          <a:p>
            <a:endParaRPr lang="sr-Latn-BA" altLang="en-US" sz="2000" i="1"/>
          </a:p>
          <a:p>
            <a:r>
              <a:rPr lang="sr-Latn-BA" altLang="en-US" sz="2400" b="1" i="1"/>
              <a:t>*	Politički rizik je značajno koštao kompaniju Enron</a:t>
            </a:r>
            <a:endParaRPr lang="en-US" altLang="en-US" sz="2400" b="1" i="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4CE6FE-80F5-4684-BD82-681EB4EEBF39}" type="slidenum">
              <a:rPr lang="en-US" altLang="en-US">
                <a:solidFill>
                  <a:srgbClr val="898989"/>
                </a:solidFill>
              </a:rPr>
              <a:pPr/>
              <a:t>32</a:t>
            </a:fld>
            <a:endParaRPr lang="en-US" altLang="en-US">
              <a:solidFill>
                <a:srgbClr val="898989"/>
              </a:solidFill>
            </a:endParaRPr>
          </a:p>
        </p:txBody>
      </p:sp>
      <p:sp>
        <p:nvSpPr>
          <p:cNvPr id="34819"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Novi svjetski finansijski poredak</a:t>
            </a:r>
            <a:endParaRPr lang="en-US" altLang="en-US" sz="3000" b="1" i="1"/>
          </a:p>
        </p:txBody>
      </p:sp>
      <p:sp>
        <p:nvSpPr>
          <p:cNvPr id="34820" name="Rectangle 3"/>
          <p:cNvSpPr>
            <a:spLocks noChangeArrowheads="1"/>
          </p:cNvSpPr>
          <p:nvPr/>
        </p:nvSpPr>
        <p:spPr bwMode="auto">
          <a:xfrm>
            <a:off x="0" y="457200"/>
            <a:ext cx="9144000"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2300" b="1" u="sng"/>
              <a:t>Kriza pezosa – meksičke valute iz ranih 1980-ih godina</a:t>
            </a:r>
          </a:p>
          <a:p>
            <a:endParaRPr lang="sr-Latn-BA" altLang="en-US" sz="500" b="1" u="sng"/>
          </a:p>
          <a:p>
            <a:endParaRPr lang="sr-Latn-BA" altLang="en-US" sz="500" b="1" u="sng"/>
          </a:p>
          <a:p>
            <a:endParaRPr lang="sr-Latn-BA" altLang="en-US" sz="500" b="1" u="sng"/>
          </a:p>
          <a:p>
            <a:pPr>
              <a:buFont typeface="Wingdings 3" pitchFamily="18" charset="2"/>
              <a:buNone/>
            </a:pPr>
            <a:r>
              <a:rPr lang="sr-Latn-BA" altLang="en-US" sz="2300"/>
              <a:t>	</a:t>
            </a:r>
            <a:r>
              <a:rPr lang="sr-Latn-BA" altLang="en-US" sz="2300" i="1"/>
              <a:t>- Kriza koja je označila početak dužničkih problema zemalja u razvoju u 1980-im </a:t>
            </a:r>
          </a:p>
          <a:p>
            <a:pPr>
              <a:buFont typeface="Wingdings 3" pitchFamily="18" charset="2"/>
              <a:buNone/>
            </a:pPr>
            <a:r>
              <a:rPr lang="sr-Latn-BA" altLang="en-US" sz="2300" i="1"/>
              <a:t>	- Naftni šokovi I i II u 1970-im i 1980-im su prouzrokovali deficite platnih bilansa Meksika i ostalih zemalja u razvoju</a:t>
            </a:r>
          </a:p>
          <a:p>
            <a:pPr>
              <a:buFont typeface="Wingdings 3" pitchFamily="18" charset="2"/>
              <a:buNone/>
            </a:pPr>
            <a:r>
              <a:rPr lang="sr-Latn-BA" altLang="en-US" sz="2300" i="1"/>
              <a:t>	- Uticaj ovih kriza na Meksiko je bio drugačiji, jer je i on u tim godinama postao proizvođač i izvoznik nafte</a:t>
            </a:r>
          </a:p>
          <a:p>
            <a:pPr>
              <a:buFont typeface="Wingdings 3" pitchFamily="18" charset="2"/>
              <a:buNone/>
            </a:pPr>
            <a:r>
              <a:rPr lang="sr-Latn-BA" altLang="en-US" sz="2300" i="1"/>
              <a:t>	- Rezultat je bio potrošački bum, koji je sa padom cijena nafte postao neodrživ (rast budžetskog deficita i kriza platnog bilansa) </a:t>
            </a:r>
          </a:p>
          <a:p>
            <a:pPr>
              <a:buFont typeface="Wingdings 3" pitchFamily="18" charset="2"/>
              <a:buNone/>
            </a:pPr>
            <a:r>
              <a:rPr lang="sr-Latn-BA" altLang="en-US" sz="2300" i="1"/>
              <a:t>	- Paul Volcker (američki ministar finansija i kasnije predsjednik Svjetske banke) je vodio restriktivnu monetarnu politiku koja je značila podizanje referentnih kamatnih stopa i recesiju, a krediti zemalja u razvoju su bili izraženi u promjenjivim kamatnim stopa (uglavnom vezani za LIBOR).</a:t>
            </a:r>
          </a:p>
          <a:p>
            <a:pPr>
              <a:buFont typeface="Wingdings 3" pitchFamily="18" charset="2"/>
              <a:buNone/>
            </a:pPr>
            <a:r>
              <a:rPr lang="sr-Latn-BA" altLang="en-US" sz="2300" i="1"/>
              <a:t>	- Rezultat apresijacija dolara i rast dugova Meksika izraženih u domaćoj valuti (između 1977. i 1982. dugovi zemalja južne i centralne Amerike su narasli za 250% i to je predstavljalo krizni nivo) </a:t>
            </a:r>
            <a:endParaRPr lang="en-US" altLang="en-US" sz="2300" i="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C69C8B-C126-4718-95B1-0816B623C6E1}" type="slidenum">
              <a:rPr lang="en-US" altLang="en-US">
                <a:solidFill>
                  <a:srgbClr val="898989"/>
                </a:solidFill>
              </a:rPr>
              <a:pPr/>
              <a:t>33</a:t>
            </a:fld>
            <a:endParaRPr lang="en-US" altLang="en-US">
              <a:solidFill>
                <a:srgbClr val="898989"/>
              </a:solidFill>
            </a:endParaRPr>
          </a:p>
        </p:txBody>
      </p:sp>
      <p:sp>
        <p:nvSpPr>
          <p:cNvPr id="35843"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Novi svjetski finansijski poredak</a:t>
            </a:r>
            <a:endParaRPr lang="en-US" altLang="en-US" sz="3000" b="1" i="1"/>
          </a:p>
        </p:txBody>
      </p:sp>
      <p:sp>
        <p:nvSpPr>
          <p:cNvPr id="35844" name="Rectangle 4"/>
          <p:cNvSpPr>
            <a:spLocks noChangeArrowheads="1"/>
          </p:cNvSpPr>
          <p:nvPr/>
        </p:nvSpPr>
        <p:spPr bwMode="auto">
          <a:xfrm>
            <a:off x="0" y="457200"/>
            <a:ext cx="91440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sr-Latn-BA" altLang="en-US" sz="2300" i="1"/>
              <a:t>   </a:t>
            </a:r>
            <a:r>
              <a:rPr lang="sr-Latn-BA" altLang="en-US" sz="2200" i="1"/>
              <a:t>Meksička vlada nije mogla devalvirati svoju valutu i izbjeći platnobilansnu krizu, jer je najveći dio njihovog spoljnog duga bio izražen u dolarima</a:t>
            </a:r>
          </a:p>
          <a:p>
            <a:pPr>
              <a:buFontTx/>
              <a:buChar char="-"/>
            </a:pPr>
            <a:endParaRPr lang="sr-Latn-BA" altLang="en-US" sz="600" i="1"/>
          </a:p>
          <a:p>
            <a:pPr>
              <a:buFontTx/>
              <a:buChar char="-"/>
            </a:pPr>
            <a:r>
              <a:rPr lang="sr-Latn-BA" altLang="en-US" sz="2200" i="1"/>
              <a:t>  Tokom 1980-ih karakteristične su devalvacije valuta, stagniranje privrede, rast nezaposlenosti, kolaps tržišta kapitala i inflaciona spirala (devizni kurs pezosa sa 26 pesos/1 USD na kraju 1982. raste na 2209 pesos/1 USD na kraju 1987 – što predstavlja devalvaciju od oko 8400%)</a:t>
            </a:r>
          </a:p>
          <a:p>
            <a:pPr>
              <a:buFontTx/>
              <a:buChar char="-"/>
            </a:pPr>
            <a:endParaRPr lang="sr-Latn-BA" altLang="en-US" sz="600"/>
          </a:p>
          <a:p>
            <a:pPr>
              <a:buFontTx/>
              <a:buChar char="-"/>
            </a:pPr>
            <a:endParaRPr lang="sr-Latn-BA" altLang="en-US" sz="600"/>
          </a:p>
          <a:p>
            <a:pPr>
              <a:buFontTx/>
              <a:buChar char="-"/>
            </a:pPr>
            <a:endParaRPr lang="sr-Latn-BA" altLang="en-US" sz="600"/>
          </a:p>
          <a:p>
            <a:r>
              <a:rPr lang="sr-Latn-BA" altLang="en-US" sz="2300"/>
              <a:t>“</a:t>
            </a:r>
            <a:r>
              <a:rPr lang="sr-Latn-BA" altLang="en-US" sz="2300" b="1" i="1"/>
              <a:t>The Pacto” 1987 </a:t>
            </a:r>
            <a:r>
              <a:rPr lang="sr-Latn-BA" altLang="en-US" sz="2300"/>
              <a:t>– plan vlade Meksika za reformu privrede uz pomoć devalvacije pezosa, liberalizacije trgovine, privatizacije preduzeća u državnom vlasništvu i podrške privatnim investicijama (Carlos Salinas – novi predsjednik)</a:t>
            </a:r>
          </a:p>
          <a:p>
            <a:endParaRPr lang="sr-Latn-BA" altLang="en-US" sz="600"/>
          </a:p>
          <a:p>
            <a:endParaRPr lang="sr-Latn-BA" altLang="en-US" sz="600"/>
          </a:p>
          <a:p>
            <a:r>
              <a:rPr lang="sr-Latn-BA" altLang="en-US" sz="2200" i="1"/>
              <a:t>*	Američki kreditori se složili da svoja potraživanja konvertuju u obveznice sa rokom dospjeća od 30 godina sa garancijom vlade SAD, a kao kolateral su uzeti budući meksički prihodi od nafte (</a:t>
            </a:r>
            <a:r>
              <a:rPr lang="sr-Latn-BA" altLang="en-US" sz="2200" b="1" i="1"/>
              <a:t>Nicholas Brady – U.S. Treasury Secretary) – Brejdijeva družina </a:t>
            </a:r>
            <a:r>
              <a:rPr lang="sr-Latn-BA" altLang="en-US" sz="2200" i="1"/>
              <a:t>kasnije postao popularan termin za zemlje kojima se pomaže na ovakav način da prebrode dužničke nedaće (otpisan dio dugova Meksika i ostalih država)</a:t>
            </a:r>
            <a:endParaRPr lang="en-US" altLang="en-US" sz="2200" i="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A4466-9D54-4E66-8321-C924FDE2D330}" type="slidenum">
              <a:rPr lang="en-US" altLang="en-US">
                <a:solidFill>
                  <a:srgbClr val="898989"/>
                </a:solidFill>
              </a:rPr>
              <a:pPr/>
              <a:t>34</a:t>
            </a:fld>
            <a:endParaRPr lang="en-US" altLang="en-US">
              <a:solidFill>
                <a:srgbClr val="898989"/>
              </a:solidFill>
            </a:endParaRPr>
          </a:p>
        </p:txBody>
      </p:sp>
      <p:sp>
        <p:nvSpPr>
          <p:cNvPr id="36867"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Novi svjetski finansijski poredak</a:t>
            </a:r>
            <a:endParaRPr lang="en-US" altLang="en-US" sz="3000" b="1" i="1"/>
          </a:p>
        </p:txBody>
      </p:sp>
      <p:sp>
        <p:nvSpPr>
          <p:cNvPr id="36868" name="Rectangle 4"/>
          <p:cNvSpPr>
            <a:spLocks noChangeArrowheads="1"/>
          </p:cNvSpPr>
          <p:nvPr/>
        </p:nvSpPr>
        <p:spPr bwMode="auto">
          <a:xfrm>
            <a:off x="0" y="533400"/>
            <a:ext cx="91440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sr-Latn-BA" altLang="en-US" sz="2400" i="1"/>
              <a:t>   </a:t>
            </a:r>
            <a:r>
              <a:rPr lang="sr-Latn-BA" altLang="en-US" sz="2400" b="1" i="1"/>
              <a:t>Brejdijev plan </a:t>
            </a:r>
            <a:r>
              <a:rPr lang="sr-Latn-BA" altLang="en-US" sz="2400" i="1"/>
              <a:t>je pomogao oporavku Meksika i privlačenju kapitala krajem 1980-ih i 1990-ih godina. </a:t>
            </a:r>
          </a:p>
          <a:p>
            <a:pPr>
              <a:buFontTx/>
              <a:buChar char="-"/>
            </a:pPr>
            <a:endParaRPr lang="sr-Latn-BA" altLang="en-US" sz="500" i="1"/>
          </a:p>
          <a:p>
            <a:pPr>
              <a:buFontTx/>
              <a:buChar char="-"/>
            </a:pPr>
            <a:r>
              <a:rPr lang="sr-Latn-BA" altLang="en-US" sz="2400" b="1" i="1"/>
              <a:t>   Uspostavljanje udruženja NAFTA i smanjenjem referentnih kamatnih stopa u SAD</a:t>
            </a:r>
            <a:r>
              <a:rPr lang="sr-Latn-BA" altLang="en-US" sz="2400" i="1"/>
              <a:t>, Meksiko ponovo postaje atraktivna destinacija za investiranje i kapital (Karlos Salinas i Buš 1990)</a:t>
            </a:r>
          </a:p>
          <a:p>
            <a:pPr>
              <a:buFontTx/>
              <a:buChar char="-"/>
            </a:pPr>
            <a:endParaRPr lang="sr-Latn-BA" altLang="en-US" sz="600" i="1"/>
          </a:p>
          <a:p>
            <a:r>
              <a:rPr lang="sr-Latn-BA" altLang="en-US" sz="2400" b="1" i="1" u="sng"/>
              <a:t>Meksička kriza iz 1994. godine (“TEKILA KRIZA”)</a:t>
            </a:r>
          </a:p>
          <a:p>
            <a:endParaRPr lang="sr-Latn-BA" altLang="en-US" sz="600" b="1" i="1" u="sng"/>
          </a:p>
          <a:p>
            <a:r>
              <a:rPr lang="sr-Latn-BA" altLang="en-US" sz="2200" i="1"/>
              <a:t>*   Kao i kod svih kriza, lekcije naučene tokom loših vremena se brzo zaboravljaju u dobrim vremenima</a:t>
            </a:r>
          </a:p>
          <a:p>
            <a:r>
              <a:rPr lang="sr-Latn-BA" altLang="en-US" sz="2200" i="1"/>
              <a:t>*   Rast zaduživanja, portfolio investicija i uvoza uvode Meksiko ponovo u krizu (sličan slučaj kao i sa krizom u istočnoj Aziji krajem 1990-ih), a Meksiko je postao atraktivna lokacija za kapital zbog saveza NAFTA i bliskih veza sa SAD</a:t>
            </a:r>
          </a:p>
          <a:p>
            <a:endParaRPr lang="sr-Latn-BA" altLang="en-US" sz="1000" i="1"/>
          </a:p>
          <a:p>
            <a:r>
              <a:rPr lang="sr-Latn-BA" altLang="en-US" sz="2200" i="1"/>
              <a:t>-	</a:t>
            </a:r>
            <a:r>
              <a:rPr lang="sr-Latn-BA" altLang="en-US" sz="2200" b="1" i="1"/>
              <a:t>Meksiko postaje ovisan od priliva stranog kapitala </a:t>
            </a:r>
            <a:r>
              <a:rPr lang="sr-Latn-BA" altLang="en-US" sz="2200" i="1"/>
              <a:t>(tokova deviza) i događaji koji su doveli do prekida ovih priliva su uveli Meksiko u krizu: ubistvo predsjedničkog kandidata vladajuće PRI partije (Donald Kolosio), zastoj ekonomskih reformi, odliv kapitala iz zemlje i enormno pozajmljivanje dolara po uslovima na kratkoročnom tržištu </a:t>
            </a:r>
            <a:r>
              <a:rPr lang="sr-Latn-BA" altLang="en-US" sz="2200" b="1" i="1"/>
              <a:t>(tesebonos)</a:t>
            </a:r>
            <a:endParaRPr lang="en-US" altLang="en-US" sz="2200" b="1" i="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B01197-5762-4550-9338-2D63D556FAEC}" type="slidenum">
              <a:rPr lang="en-US" altLang="en-US">
                <a:solidFill>
                  <a:srgbClr val="898989"/>
                </a:solidFill>
              </a:rPr>
              <a:pPr/>
              <a:t>35</a:t>
            </a:fld>
            <a:endParaRPr lang="en-US" altLang="en-US">
              <a:solidFill>
                <a:srgbClr val="898989"/>
              </a:solidFill>
            </a:endParaRPr>
          </a:p>
        </p:txBody>
      </p:sp>
      <p:sp>
        <p:nvSpPr>
          <p:cNvPr id="37891"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Novi svjetski finansijski poredak</a:t>
            </a:r>
            <a:endParaRPr lang="en-US" altLang="en-US" sz="3000" b="1" i="1"/>
          </a:p>
        </p:txBody>
      </p:sp>
      <p:sp>
        <p:nvSpPr>
          <p:cNvPr id="37892" name="Rectangle 5"/>
          <p:cNvSpPr>
            <a:spLocks noChangeArrowheads="1"/>
          </p:cNvSpPr>
          <p:nvPr/>
        </p:nvSpPr>
        <p:spPr bwMode="auto">
          <a:xfrm>
            <a:off x="0" y="45720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sr-Latn-BA" altLang="en-US" sz="2400" i="1"/>
              <a:t>   Meksička vlada je pokušala da brani vrijednost pezosa ovim zaduživanjem nadajući se povratku kapitala u zemlju</a:t>
            </a:r>
          </a:p>
          <a:p>
            <a:pPr>
              <a:buFontTx/>
              <a:buChar char="-"/>
            </a:pPr>
            <a:endParaRPr lang="sr-Latn-BA" altLang="en-US" sz="600" i="1"/>
          </a:p>
          <a:p>
            <a:pPr>
              <a:buFontTx/>
              <a:buChar char="-"/>
            </a:pPr>
            <a:r>
              <a:rPr lang="sr-Latn-BA" altLang="en-US" sz="2400" i="1"/>
              <a:t>   </a:t>
            </a:r>
            <a:r>
              <a:rPr lang="sr-Latn-BA" altLang="en-US" sz="2400" b="1" i="1"/>
              <a:t>Krajem 1994. </a:t>
            </a:r>
            <a:r>
              <a:rPr lang="sr-Latn-BA" altLang="en-US" sz="2400" i="1"/>
              <a:t>pezos devalvira oko </a:t>
            </a:r>
            <a:r>
              <a:rPr lang="sr-Latn-BA" altLang="en-US" sz="2400" b="1" i="1"/>
              <a:t>15%</a:t>
            </a:r>
            <a:r>
              <a:rPr lang="sr-Latn-BA" altLang="en-US" sz="2400" i="1"/>
              <a:t> i to prouzrokuje pad deviznih rezervi Meksika, koje su ionako bile na izuzetno niskom nivou - </a:t>
            </a:r>
            <a:r>
              <a:rPr lang="sr-Latn-BA" altLang="en-US" sz="2400" b="1" i="1"/>
              <a:t>početkom 1995. pezos devalvira skoro 80%</a:t>
            </a:r>
          </a:p>
          <a:p>
            <a:pPr>
              <a:buFontTx/>
              <a:buChar char="-"/>
            </a:pPr>
            <a:endParaRPr lang="sr-Latn-BA" altLang="en-US" sz="600" i="1"/>
          </a:p>
          <a:p>
            <a:pPr>
              <a:buFontTx/>
              <a:buChar char="-"/>
            </a:pPr>
            <a:r>
              <a:rPr lang="sr-Latn-BA" altLang="en-US" sz="2400" i="1"/>
              <a:t>Razarajući efekti na privredu Meksika pošto nije bilo moguće pozajmiti sredstva od banaka, cijene akcija su drastično pale,a sa padom investicijskog i potrošačkog povjerenja u Meksiko dolazi do smanjenje proizvodnje i rasta nezaposlenosti</a:t>
            </a:r>
          </a:p>
          <a:p>
            <a:pPr>
              <a:buFontTx/>
              <a:buChar char="-"/>
            </a:pPr>
            <a:endParaRPr lang="sr-Latn-BA" altLang="en-US" sz="600" i="1"/>
          </a:p>
          <a:p>
            <a:pPr>
              <a:buFontTx/>
              <a:buChar char="-"/>
            </a:pPr>
            <a:r>
              <a:rPr lang="sr-Latn-BA" altLang="en-US" sz="2400" i="1"/>
              <a:t>Administracija američkog predsjednika </a:t>
            </a:r>
            <a:r>
              <a:rPr lang="sr-Latn-BA" altLang="en-US" sz="2400" b="1" i="1"/>
              <a:t>Bila Klintona </a:t>
            </a:r>
            <a:r>
              <a:rPr lang="sr-Latn-BA" altLang="en-US" sz="2400" i="1"/>
              <a:t>odlučuje da interveniše zajedno sa G-7, MMF-om i BIS bankom pružajući pomoć od </a:t>
            </a:r>
            <a:r>
              <a:rPr lang="sr-Latn-BA" altLang="en-US" sz="2400" b="1" i="1"/>
              <a:t>53 milijarde USD</a:t>
            </a:r>
          </a:p>
          <a:p>
            <a:pPr>
              <a:buFontTx/>
              <a:buChar char="-"/>
            </a:pPr>
            <a:endParaRPr lang="sr-Latn-BA" altLang="en-US" sz="600" i="1"/>
          </a:p>
          <a:p>
            <a:r>
              <a:rPr lang="sr-Latn-BA" altLang="en-US" sz="2400" i="1"/>
              <a:t>*	</a:t>
            </a:r>
            <a:r>
              <a:rPr lang="sr-Latn-BA" altLang="en-US" sz="2200" i="1"/>
              <a:t>Novac je kao i u istočnoj Aziji tokom kraha iz 1997. poslužio za stabilizaciju bankarskog i finansijskog sistema, prestrukturiranje vremenskog plana otplate duga i smanjenje nesigurnosti u meksičku privredu prouzrokovanu kolapsom njegove valute (devizne krize ili krize valuta)</a:t>
            </a:r>
            <a:endParaRPr lang="en-US" altLang="en-US" sz="2200" i="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90F824-3A6C-445E-B38C-6FF0D238EAA9}" type="slidenum">
              <a:rPr lang="en-US" altLang="en-US">
                <a:solidFill>
                  <a:srgbClr val="898989"/>
                </a:solidFill>
              </a:rPr>
              <a:pPr/>
              <a:t>36</a:t>
            </a:fld>
            <a:endParaRPr lang="en-US" altLang="en-US">
              <a:solidFill>
                <a:srgbClr val="898989"/>
              </a:solidFill>
            </a:endParaRPr>
          </a:p>
        </p:txBody>
      </p:sp>
      <p:sp>
        <p:nvSpPr>
          <p:cNvPr id="38915"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i finansijski menadžment</a:t>
            </a:r>
            <a:endParaRPr lang="en-US" altLang="en-US" sz="3000" b="1" i="1"/>
          </a:p>
        </p:txBody>
      </p:sp>
      <p:sp>
        <p:nvSpPr>
          <p:cNvPr id="38916" name="Rectangle 3"/>
          <p:cNvSpPr>
            <a:spLocks noChangeArrowheads="1"/>
          </p:cNvSpPr>
          <p:nvPr/>
        </p:nvSpPr>
        <p:spPr bwMode="auto">
          <a:xfrm>
            <a:off x="0" y="609600"/>
            <a:ext cx="9144000" cy="626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2600" b="1" u="sng"/>
              <a:t>Skorašnji trendovi:</a:t>
            </a:r>
          </a:p>
          <a:p>
            <a:endParaRPr lang="sr-Latn-BA" altLang="en-US" sz="1200" b="1" u="sng"/>
          </a:p>
          <a:p>
            <a:pPr>
              <a:buFont typeface="Wingdings 3" pitchFamily="18" charset="2"/>
              <a:buNone/>
            </a:pPr>
            <a:r>
              <a:rPr lang="sr-Latn-BA" altLang="en-US" sz="2600"/>
              <a:t>	</a:t>
            </a:r>
            <a:r>
              <a:rPr lang="sr-Latn-BA" altLang="en-US" sz="2600" i="1"/>
              <a:t>- stvaranje globaliziranih finansijskih tržišta</a:t>
            </a:r>
          </a:p>
          <a:p>
            <a:pPr>
              <a:buFont typeface="Wingdings 3" pitchFamily="18" charset="2"/>
              <a:buNone/>
            </a:pPr>
            <a:endParaRPr lang="sr-Latn-BA" altLang="en-US" sz="1200" i="1"/>
          </a:p>
          <a:p>
            <a:pPr>
              <a:buFont typeface="Wingdings 3" pitchFamily="18" charset="2"/>
              <a:buNone/>
            </a:pPr>
            <a:r>
              <a:rPr lang="sr-Latn-BA" altLang="en-US" sz="2600" i="1"/>
              <a:t>	- pojava evra kao zajedničke evropske valute (Jirgen 	Šremp iz Mercedesa kao zagovornika evra)</a:t>
            </a:r>
          </a:p>
          <a:p>
            <a:pPr>
              <a:buFont typeface="Wingdings 3" pitchFamily="18" charset="2"/>
              <a:buNone/>
            </a:pPr>
            <a:endParaRPr lang="sr-Latn-BA" altLang="en-US" sz="1200" i="1"/>
          </a:p>
          <a:p>
            <a:pPr>
              <a:buFont typeface="Wingdings 3" pitchFamily="18" charset="2"/>
              <a:buNone/>
            </a:pPr>
            <a:r>
              <a:rPr lang="sr-Latn-BA" altLang="en-US" sz="2600" i="1"/>
              <a:t>	- liberalizacija trgovine i ekonomske integracije</a:t>
            </a:r>
          </a:p>
          <a:p>
            <a:pPr>
              <a:buFont typeface="Wingdings 3" pitchFamily="18" charset="2"/>
              <a:buNone/>
            </a:pPr>
            <a:endParaRPr lang="sr-Latn-BA" altLang="en-US" sz="1200" i="1"/>
          </a:p>
          <a:p>
            <a:pPr>
              <a:buFont typeface="Wingdings 3" pitchFamily="18" charset="2"/>
              <a:buNone/>
            </a:pPr>
            <a:r>
              <a:rPr lang="sr-Latn-BA" altLang="en-US" sz="2600" i="1"/>
              <a:t>	- veliki obim privatizacije preduzeća u državnom   	vlasništvu (npr. Novi Zeland)</a:t>
            </a:r>
          </a:p>
          <a:p>
            <a:pPr>
              <a:buFont typeface="Wingdings 3" pitchFamily="18" charset="2"/>
              <a:buNone/>
            </a:pPr>
            <a:endParaRPr lang="sr-Latn-BA" altLang="en-US" sz="500" i="1"/>
          </a:p>
          <a:p>
            <a:pPr>
              <a:buFont typeface="Wingdings 3" pitchFamily="18" charset="2"/>
              <a:buNone/>
            </a:pPr>
            <a:endParaRPr lang="sr-Latn-BA" altLang="en-US" sz="500" i="1"/>
          </a:p>
          <a:p>
            <a:pPr>
              <a:buFont typeface="Wingdings 3" pitchFamily="18" charset="2"/>
              <a:buNone/>
            </a:pPr>
            <a:endParaRPr lang="sr-Latn-BA" altLang="en-US" sz="500"/>
          </a:p>
          <a:p>
            <a:pPr>
              <a:buFont typeface="Wingdings 3" pitchFamily="18" charset="2"/>
              <a:buNone/>
            </a:pPr>
            <a:r>
              <a:rPr lang="sr-Latn-BA" altLang="en-US" sz="2600" i="1"/>
              <a:t>*	Snažna integracija međunarodnih finansijskih tržišta i tržišta kapitala u 1980-im i 1990-im godinama kroz proces snažne deregulacije nacionalnih deviznih tržišta i tržišta kapitala (npr. Japan iz 1980 – devizno tržište i 1985 – tržište kapitala, “Big Bang” u Velikoj Britaniji u 1986, Glass-Steagall Act iz 1934. ukinut 1999. u SAD)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B4158D-F89F-471C-99D1-AE226B12DAA1}" type="slidenum">
              <a:rPr lang="en-US" altLang="en-US">
                <a:solidFill>
                  <a:srgbClr val="898989"/>
                </a:solidFill>
              </a:rPr>
              <a:pPr/>
              <a:t>37</a:t>
            </a:fld>
            <a:endParaRPr lang="en-US" altLang="en-US">
              <a:solidFill>
                <a:srgbClr val="898989"/>
              </a:solidFill>
            </a:endParaRPr>
          </a:p>
        </p:txBody>
      </p:sp>
      <p:sp>
        <p:nvSpPr>
          <p:cNvPr id="39939"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i finansijski menadžment</a:t>
            </a:r>
            <a:endParaRPr lang="en-US" altLang="en-US" sz="3000" b="1" i="1"/>
          </a:p>
        </p:txBody>
      </p:sp>
      <p:sp>
        <p:nvSpPr>
          <p:cNvPr id="39940" name="Rectangle 3"/>
          <p:cNvSpPr>
            <a:spLocks noChangeArrowheads="1"/>
          </p:cNvSpPr>
          <p:nvPr/>
        </p:nvSpPr>
        <p:spPr bwMode="auto">
          <a:xfrm>
            <a:off x="0" y="671513"/>
            <a:ext cx="91440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3" pitchFamily="18" charset="2"/>
              <a:buNone/>
            </a:pPr>
            <a:r>
              <a:rPr lang="sr-Latn-BA" altLang="en-US" sz="2400" b="1" u="sng"/>
              <a:t>Skorašnji trendovi:</a:t>
            </a:r>
          </a:p>
          <a:p>
            <a:pPr>
              <a:buFontTx/>
              <a:buChar char="-"/>
            </a:pPr>
            <a:endParaRPr lang="sr-Latn-BA" altLang="en-US" sz="1000" i="1"/>
          </a:p>
          <a:p>
            <a:pPr>
              <a:buFontTx/>
              <a:buChar char="-"/>
            </a:pPr>
            <a:r>
              <a:rPr lang="sr-Latn-BA" altLang="en-US" sz="2400" i="1"/>
              <a:t>  </a:t>
            </a:r>
            <a:r>
              <a:rPr lang="sr-Latn-BA" altLang="en-US" sz="2400" b="1" i="1"/>
              <a:t>Racio izvoza roba prema BDP svijeta </a:t>
            </a:r>
            <a:r>
              <a:rPr lang="sr-Latn-BA" altLang="en-US" sz="2400" i="1"/>
              <a:t>je rastao sa 7% u 1950. na 19,7% u 2001, što predstavlja rast od skoro 3 puta u odnosu na rast BDP u tom periodu (Njemačka sa 6,2% na 31,1%, Tajvan sa 2,5% na 45,2% su izrazito otvorene ekonomije, dok su zemlje Latinske Amerike bile više protekcionistički nastrojene pa je taj racio kod njih znatno niži)</a:t>
            </a:r>
          </a:p>
          <a:p>
            <a:pPr>
              <a:buFontTx/>
              <a:buChar char="-"/>
            </a:pPr>
            <a:endParaRPr lang="sr-Latn-BA" altLang="en-US" sz="500" i="1"/>
          </a:p>
          <a:p>
            <a:pPr>
              <a:buFontTx/>
              <a:buChar char="-"/>
            </a:pPr>
            <a:r>
              <a:rPr lang="sr-Latn-BA" altLang="en-US" sz="2400" i="1"/>
              <a:t> </a:t>
            </a:r>
            <a:r>
              <a:rPr lang="sr-Latn-BA" altLang="en-US" sz="2400" b="1" i="1"/>
              <a:t>Teorija komparativne prednosti (David Ricardo u knjigi “Principles of Political Economy” iz 1817) </a:t>
            </a:r>
            <a:r>
              <a:rPr lang="sr-Latn-BA" altLang="en-US" sz="2400" i="1"/>
              <a:t>– osnovni argument za razvoj međunarodne trgovine kroz specijalizaciju zemalja za proizvodnju roba koje mogu da proizvode najefikasnije (GATT - General Agreement on Tariffs and Trade 1947, WTO - World Trade Organization 1995) – Kina 1999. i Rusija 2011. postali punopravni članovi</a:t>
            </a:r>
          </a:p>
          <a:p>
            <a:pPr>
              <a:buFontTx/>
              <a:buChar char="-"/>
            </a:pPr>
            <a:endParaRPr lang="sr-Latn-BA" altLang="en-US" sz="500" i="1"/>
          </a:p>
          <a:p>
            <a:pPr>
              <a:buFontTx/>
              <a:buChar char="-"/>
            </a:pPr>
            <a:r>
              <a:rPr lang="sr-Latn-BA" altLang="en-US" sz="2400" i="1"/>
              <a:t> </a:t>
            </a:r>
            <a:r>
              <a:rPr lang="sr-Latn-BA" altLang="en-US" sz="2400" b="1" i="1"/>
              <a:t>Ekonomske integracije </a:t>
            </a:r>
            <a:r>
              <a:rPr lang="sr-Latn-BA" altLang="en-US" sz="2400" i="1"/>
              <a:t>(EU – European Union i EMU, NAFTA 1994 – North American Free Trade Agreement)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4C5637-3BC6-4F39-B2A4-AA3E5F39A276}" type="slidenum">
              <a:rPr lang="en-US" altLang="en-US">
                <a:solidFill>
                  <a:srgbClr val="898989"/>
                </a:solidFill>
              </a:rPr>
              <a:pPr/>
              <a:t>38</a:t>
            </a:fld>
            <a:endParaRPr lang="en-US" altLang="en-US">
              <a:solidFill>
                <a:srgbClr val="898989"/>
              </a:solidFill>
            </a:endParaRPr>
          </a:p>
        </p:txBody>
      </p:sp>
      <p:sp>
        <p:nvSpPr>
          <p:cNvPr id="40963"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Globalizacija i finansijski menadžment</a:t>
            </a:r>
            <a:endParaRPr lang="en-US" altLang="en-US" sz="3000" b="1" i="1"/>
          </a:p>
        </p:txBody>
      </p:sp>
      <p:sp>
        <p:nvSpPr>
          <p:cNvPr id="40964" name="Rectangle 3"/>
          <p:cNvSpPr>
            <a:spLocks noChangeArrowheads="1"/>
          </p:cNvSpPr>
          <p:nvPr/>
        </p:nvSpPr>
        <p:spPr bwMode="auto">
          <a:xfrm>
            <a:off x="0" y="457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3" pitchFamily="18" charset="2"/>
              <a:buNone/>
            </a:pPr>
            <a:r>
              <a:rPr lang="sr-Latn-BA" altLang="en-US" sz="2400" b="1" u="sng"/>
              <a:t>Skorašnji trendovi:</a:t>
            </a:r>
          </a:p>
          <a:p>
            <a:endParaRPr lang="sr-Latn-BA" altLang="en-US" sz="2400" i="1"/>
          </a:p>
        </p:txBody>
      </p:sp>
      <p:sp>
        <p:nvSpPr>
          <p:cNvPr id="40965" name="Rectangle 4"/>
          <p:cNvSpPr>
            <a:spLocks noChangeArrowheads="1"/>
          </p:cNvSpPr>
          <p:nvPr/>
        </p:nvSpPr>
        <p:spPr bwMode="auto">
          <a:xfrm>
            <a:off x="0" y="990600"/>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sr-Latn-BA" altLang="en-US" sz="2600" i="1"/>
              <a:t> </a:t>
            </a:r>
            <a:r>
              <a:rPr lang="sr-Latn-BA" altLang="en-US" sz="2600" b="1" i="1" u="sng"/>
              <a:t>Privatizacija</a:t>
            </a:r>
            <a:r>
              <a:rPr lang="sr-Latn-BA" altLang="en-US" sz="2600" b="1" i="1"/>
              <a:t>  </a:t>
            </a:r>
            <a:r>
              <a:rPr lang="sr-Latn-BA" altLang="en-US" sz="2600" i="1"/>
              <a:t>(za neke zemlje znači globalizacija, npr. Novi Zeland) </a:t>
            </a:r>
          </a:p>
          <a:p>
            <a:r>
              <a:rPr lang="sr-Latn-BA" altLang="en-US" sz="2600" i="1"/>
              <a:t>	*	u 1990-im sa padom komunizma, povećava efikasnost i smanjuje operativne troškove, ali donosi i probleme (primjer Rusije, Češke, Slovačke i ostalih zemalja u tranziciji, efekti velike finansijske i ekonomske krize)</a:t>
            </a:r>
          </a:p>
          <a:p>
            <a:pPr>
              <a:buFontTx/>
              <a:buChar char="-"/>
            </a:pPr>
            <a:endParaRPr lang="sr-Latn-BA" altLang="en-US" sz="800" i="1"/>
          </a:p>
          <a:p>
            <a:endParaRPr lang="sr-Latn-BA" altLang="en-US" sz="800" i="1"/>
          </a:p>
          <a:p>
            <a:pPr>
              <a:buFontTx/>
              <a:buChar char="-"/>
            </a:pPr>
            <a:r>
              <a:rPr lang="sr-Latn-BA" altLang="en-US" sz="2600" i="1"/>
              <a:t> </a:t>
            </a:r>
            <a:r>
              <a:rPr lang="sr-Latn-BA" altLang="en-US" sz="2600" b="1" i="1"/>
              <a:t>Multinacionalne kompanije (MNK) </a:t>
            </a:r>
            <a:r>
              <a:rPr lang="sr-Latn-BA" altLang="en-US" sz="2600" i="1"/>
              <a:t>– glavna pokretačka snaga globalizacije svjetske ekonomije u obliku direktnih stranih investicija (FDI)</a:t>
            </a:r>
            <a:endParaRPr lang="sr-Latn-BA" altLang="en-US" sz="800" i="1"/>
          </a:p>
          <a:p>
            <a:pPr>
              <a:buFontTx/>
              <a:buChar char="-"/>
            </a:pPr>
            <a:r>
              <a:rPr lang="sr-Latn-BA" altLang="en-US" sz="2600" i="1"/>
              <a:t> </a:t>
            </a:r>
            <a:r>
              <a:rPr lang="sr-Latn-BA" altLang="en-US" sz="2600" b="1" i="1"/>
              <a:t>Međunarodna trgovina </a:t>
            </a:r>
            <a:r>
              <a:rPr lang="sr-Latn-BA" altLang="en-US" sz="2600" i="1"/>
              <a:t>predstavlja drugu važnu pokretačku snagu procesa globalizacije</a:t>
            </a:r>
            <a:endParaRPr lang="sr-Latn-BA" altLang="en-US" sz="800" i="1"/>
          </a:p>
          <a:p>
            <a:pPr>
              <a:buFontTx/>
              <a:buChar char="-"/>
            </a:pPr>
            <a:r>
              <a:rPr lang="sr-Latn-BA" altLang="en-US" sz="2600" i="1"/>
              <a:t> </a:t>
            </a:r>
            <a:r>
              <a:rPr lang="sr-Latn-BA" altLang="en-US" sz="2600" b="1" i="1"/>
              <a:t>Savremene tehnologije, inovacije i ekonomija obima </a:t>
            </a:r>
            <a:r>
              <a:rPr lang="sr-Latn-BA" altLang="en-US" sz="2600" i="1"/>
              <a:t>čine treću važnu pokretačku snagu globalizacije proizvodnog procesa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E1C494-594D-4798-A179-37B6F8CDDF60}" type="slidenum">
              <a:rPr lang="en-US" altLang="en-US">
                <a:solidFill>
                  <a:srgbClr val="898989"/>
                </a:solidFill>
              </a:rPr>
              <a:pPr/>
              <a:t>39</a:t>
            </a:fld>
            <a:endParaRPr lang="en-US" altLang="en-US">
              <a:solidFill>
                <a:srgbClr val="898989"/>
              </a:solidFill>
            </a:endParaRPr>
          </a:p>
        </p:txBody>
      </p:sp>
      <p:sp>
        <p:nvSpPr>
          <p:cNvPr id="41987" name="Rectangle 2"/>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DaimlerChrysler AG: uspon i pad globalnog diva</a:t>
            </a:r>
            <a:endParaRPr lang="en-US" altLang="en-US" sz="3000" b="1" i="1"/>
          </a:p>
        </p:txBody>
      </p:sp>
      <p:sp>
        <p:nvSpPr>
          <p:cNvPr id="41988" name="Rectangle 3"/>
          <p:cNvSpPr>
            <a:spLocks noChangeArrowheads="1"/>
          </p:cNvSpPr>
          <p:nvPr/>
        </p:nvSpPr>
        <p:spPr bwMode="auto">
          <a:xfrm>
            <a:off x="0" y="68580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r-Latn-CS" altLang="en-US" sz="2600" i="1"/>
              <a:t>1998. godine izvršeno spajanje u jednu kompaniju sa vlasničkim odnosom 57% akcionari Daimlera i 43% akcionari Chryslera (kolos vrijedan 130 milijardi USD i treća najveća akvizicija do tada)</a:t>
            </a:r>
          </a:p>
          <a:p>
            <a:pPr eaLnBrk="1" hangingPunct="1">
              <a:buFontTx/>
              <a:buChar char="-"/>
            </a:pPr>
            <a:endParaRPr lang="sr-Latn-CS" altLang="en-US" sz="800" i="1"/>
          </a:p>
          <a:p>
            <a:pPr eaLnBrk="1" hangingPunct="1">
              <a:buFontTx/>
              <a:buChar char="-"/>
            </a:pPr>
            <a:r>
              <a:rPr lang="sr-Latn-CS" altLang="en-US" sz="2600" i="1"/>
              <a:t>Jirgen Schrempp – Bob Eaton</a:t>
            </a:r>
          </a:p>
          <a:p>
            <a:pPr eaLnBrk="1" hangingPunct="1">
              <a:buFontTx/>
              <a:buChar char="-"/>
            </a:pPr>
            <a:endParaRPr lang="sr-Latn-CS" altLang="en-US" sz="800" i="1"/>
          </a:p>
          <a:p>
            <a:pPr eaLnBrk="1" hangingPunct="1">
              <a:buFontTx/>
              <a:buChar char="-"/>
            </a:pPr>
            <a:r>
              <a:rPr lang="sr-Latn-CS" altLang="en-US" sz="2600" i="1"/>
              <a:t>Očekivana korist od sinergije njemačkog proizvođača luksuznih i kvalitetnih automobila i američkog proizvođača niskobudžetnih kamiona, mini vanova i sportskih auta, tzv. sinergetski efekat</a:t>
            </a:r>
          </a:p>
          <a:p>
            <a:pPr eaLnBrk="1" hangingPunct="1">
              <a:buFontTx/>
              <a:buChar char="-"/>
            </a:pPr>
            <a:endParaRPr lang="sr-Latn-CS" altLang="en-US" sz="800" i="1"/>
          </a:p>
          <a:p>
            <a:pPr eaLnBrk="1" hangingPunct="1">
              <a:buFontTx/>
              <a:buChar char="-"/>
            </a:pPr>
            <a:r>
              <a:rPr lang="sr-Latn-CS" altLang="en-US" sz="2600" i="1"/>
              <a:t>Neuspjeh spajanja i prodaja Chryslera u maju 2007. godine Cerberus Capital Management-u – CEO Dieter Zetsche</a:t>
            </a:r>
          </a:p>
          <a:p>
            <a:pPr eaLnBrk="1" hangingPunct="1">
              <a:buFontTx/>
              <a:buChar char="-"/>
            </a:pPr>
            <a:endParaRPr lang="sr-Latn-CS" altLang="en-US" sz="800" i="1"/>
          </a:p>
          <a:p>
            <a:pPr eaLnBrk="1" hangingPunct="1">
              <a:buFontTx/>
              <a:buChar char="-"/>
            </a:pPr>
            <a:r>
              <a:rPr lang="sr-Latn-CS" altLang="en-US" sz="2600" i="1"/>
              <a:t>Chrysler preuzet od italijanskog Fiat-a 2009. godine i uspjeh uz značajnu pomoć američke vlade – Fiat doneo nove tehnologije i način proizvodnje u Sjedinjene Države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FBEFBB-E4F4-4DB1-8EC1-B147D058DFB0}" type="slidenum">
              <a:rPr lang="en-US" altLang="en-US">
                <a:solidFill>
                  <a:srgbClr val="898989"/>
                </a:solidFill>
              </a:rPr>
              <a:pPr/>
              <a:t>4</a:t>
            </a:fld>
            <a:endParaRPr lang="en-US" altLang="en-US">
              <a:solidFill>
                <a:srgbClr val="898989"/>
              </a:solidFill>
            </a:endParaRPr>
          </a:p>
        </p:txBody>
      </p:sp>
      <p:sp>
        <p:nvSpPr>
          <p:cNvPr id="6147" name="TextBox 2"/>
          <p:cNvSpPr txBox="1">
            <a:spLocks noChangeArrowheads="1"/>
          </p:cNvSpPr>
          <p:nvPr/>
        </p:nvSpPr>
        <p:spPr bwMode="auto">
          <a:xfrm>
            <a:off x="0" y="0"/>
            <a:ext cx="91440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Literatura:</a:t>
            </a:r>
          </a:p>
          <a:p>
            <a:pPr algn="ctr"/>
            <a:endParaRPr lang="sr-Latn-BA" altLang="en-US" sz="500"/>
          </a:p>
          <a:p>
            <a:pPr>
              <a:buFontTx/>
              <a:buAutoNum type="arabicPeriod"/>
            </a:pPr>
            <a:r>
              <a:rPr lang="sr-Latn-BA" altLang="en-US" sz="2200" b="1" i="1"/>
              <a:t>Mikerević, D., Međunarodno finansijsko i valutno tržište, Ekonomski fakultet i Finrar Banja Luka, 2011.</a:t>
            </a:r>
          </a:p>
          <a:p>
            <a:pPr>
              <a:buFontTx/>
              <a:buAutoNum type="arabicPeriod"/>
            </a:pPr>
            <a:endParaRPr lang="sr-Latn-BA" altLang="en-US" sz="2200" b="1" i="1"/>
          </a:p>
          <a:p>
            <a:pPr>
              <a:buFontTx/>
              <a:buAutoNum type="arabicPeriod"/>
            </a:pPr>
            <a:r>
              <a:rPr lang="sr-Latn-BA" altLang="en-US" sz="2200" b="1" i="1"/>
              <a:t>Jovanović Gavrilović, P., Međunarodno poslovno finansiranje, Ekonomski fakultet Beograd, Beograd, 2010.</a:t>
            </a:r>
          </a:p>
          <a:p>
            <a:pPr>
              <a:buFontTx/>
              <a:buAutoNum type="arabicPeriod"/>
            </a:pPr>
            <a:endParaRPr lang="sr-Latn-BA" altLang="en-US" sz="2200" b="1" i="1"/>
          </a:p>
          <a:p>
            <a:pPr>
              <a:buFontTx/>
              <a:buAutoNum type="arabicPeriod"/>
            </a:pPr>
            <a:r>
              <a:rPr lang="sr-Latn-BA" altLang="en-US" sz="2200" b="1" i="1"/>
              <a:t>Prezentacije i zabilješke sa predavanja profesora za generaciju 2017-2018. godinu na Master studiju Ekonomskog fakulteta Banja Luka (www.efbl.org)</a:t>
            </a:r>
          </a:p>
          <a:p>
            <a:pPr>
              <a:buFontTx/>
              <a:buAutoNum type="arabicPeriod"/>
            </a:pPr>
            <a:endParaRPr lang="sr-Latn-BA" altLang="en-US" sz="2200" b="1" i="1"/>
          </a:p>
          <a:p>
            <a:pPr>
              <a:buFontTx/>
              <a:buAutoNum type="arabicPeriod"/>
            </a:pPr>
            <a:r>
              <a:rPr lang="sr-Latn-BA" altLang="en-US" sz="2200" b="1" i="1"/>
              <a:t>Dodatna literatura mogu biti relevantna međunarodna izdanja iz oblasti koja se izučava na ovom predmetu (Krugman i Obstfeld, Salvadore, Roubini, Josef Stiglitz, Džon Galbrajt, Eun i Resnick)</a:t>
            </a:r>
          </a:p>
          <a:p>
            <a:pPr>
              <a:buFontTx/>
              <a:buAutoNum type="arabicPeriod"/>
            </a:pPr>
            <a:endParaRPr lang="sr-Latn-BA" altLang="en-US" sz="2200" b="1" i="1"/>
          </a:p>
          <a:p>
            <a:pPr>
              <a:buFontTx/>
              <a:buAutoNum type="arabicPeriod"/>
            </a:pPr>
            <a:r>
              <a:rPr lang="sr-Latn-BA" altLang="en-US" sz="2200" b="1" i="1"/>
              <a:t>Internet literatura i informacije, pogotovo relevantnih međunarodnih institucija kao što su zvanične stranice MMF-a, Svjetske banke, WTO (GATT), Unctad-a i ostalih (npr. WIR of UNCTAD)</a:t>
            </a:r>
            <a:endParaRPr lang="en-US" altLang="en-US" sz="2200" b="1" i="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07992A-1E48-4148-8783-9F7BFD75821E}" type="slidenum">
              <a:rPr lang="en-US" altLang="en-US">
                <a:solidFill>
                  <a:srgbClr val="898989"/>
                </a:solidFill>
              </a:rPr>
              <a:pPr/>
              <a:t>40</a:t>
            </a:fld>
            <a:endParaRPr lang="en-US" altLang="en-US">
              <a:solidFill>
                <a:srgbClr val="898989"/>
              </a:solidFill>
            </a:endParaRPr>
          </a:p>
        </p:txBody>
      </p:sp>
      <p:sp>
        <p:nvSpPr>
          <p:cNvPr id="43011" name="TextBox 4"/>
          <p:cNvSpPr txBox="1">
            <a:spLocks noChangeArrowheads="1"/>
          </p:cNvSpPr>
          <p:nvPr/>
        </p:nvSpPr>
        <p:spPr bwMode="auto">
          <a:xfrm>
            <a:off x="0" y="0"/>
            <a:ext cx="9144000" cy="71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Međunarodno kretanje kapitala</a:t>
            </a:r>
          </a:p>
          <a:p>
            <a:pPr>
              <a:buFontTx/>
              <a:buChar char="-"/>
            </a:pPr>
            <a:r>
              <a:rPr lang="sr-Latn-BA" altLang="en-US"/>
              <a:t> </a:t>
            </a:r>
            <a:r>
              <a:rPr lang="sr-Latn-BA" altLang="en-US" sz="2000" b="1" i="1"/>
              <a:t>Međunarodno kretanje kapitala (uvoz i izvoz)</a:t>
            </a:r>
            <a:r>
              <a:rPr lang="sr-Latn-BA" altLang="en-US" sz="2000" i="1"/>
              <a:t> – opšta teorija iz 1975. (Robock &amp; Simmonds)  tvrdi da se on kreće u zavisnosti od granične korisnosti kapitala se kreće iz jedne u drugu zemlju i ne može u potpunosti da objasni savremene tokove kapitala (bolje objašnjava mikro teorija firme: teorija lokacije, horizontalna i vertikalna integracija, životni ciklus proizvoda) </a:t>
            </a:r>
          </a:p>
          <a:p>
            <a:pPr>
              <a:buFontTx/>
              <a:buChar char="-"/>
            </a:pPr>
            <a:endParaRPr lang="sr-Latn-BA" altLang="en-US" sz="500"/>
          </a:p>
          <a:p>
            <a:pPr>
              <a:buFontTx/>
              <a:buChar char="-"/>
            </a:pPr>
            <a:r>
              <a:rPr lang="sr-Latn-BA" altLang="en-US" sz="2000" b="1" i="1"/>
              <a:t>H-O-S teorema (Heckscher-Ohlin-Samuelson</a:t>
            </a:r>
            <a:r>
              <a:rPr lang="sr-Latn-BA" altLang="en-US" sz="2000" i="1"/>
              <a:t>) – tvrdi da do međunarodne specijalizacije i spoljnotrgovinskih tokova dolazi zbog različite snabdevenosti zemalja faktorima proizvodnje i da se njima ujednačavaju cijene faktora proizvodnje u zemljama, kao i da se time smanjuje značaj različite snabdjevenosti zemalja faktorima proizvodnje</a:t>
            </a:r>
            <a:endParaRPr lang="sr-Latn-BA" altLang="en-US" sz="500" i="1"/>
          </a:p>
          <a:p>
            <a:pPr>
              <a:buFontTx/>
              <a:buChar char="-"/>
            </a:pPr>
            <a:r>
              <a:rPr lang="sr-Latn-BA" altLang="en-US" sz="2000" i="1"/>
              <a:t> </a:t>
            </a:r>
            <a:r>
              <a:rPr lang="sr-Latn-BA" altLang="en-US" sz="1900" b="1" i="1" u="sng"/>
              <a:t>Vrste i oblici tokova kapitala:</a:t>
            </a:r>
          </a:p>
          <a:p>
            <a:r>
              <a:rPr lang="sr-Latn-BA" altLang="en-US" sz="1900" b="1" i="1"/>
              <a:t>	</a:t>
            </a:r>
            <a:r>
              <a:rPr lang="sr-Latn-BA" altLang="en-US" sz="1700" b="1" i="1"/>
              <a:t>*   Javni i privatni  tokovi kapitala (podjela prema obliku vlasništva sredstava)</a:t>
            </a:r>
          </a:p>
          <a:p>
            <a:r>
              <a:rPr lang="sr-Latn-BA" altLang="en-US" sz="1700" b="1" i="1"/>
              <a:t>	*   Autonomni i kompezatorni  tokovi kapitala (u zavisnosti od razloga za kretanje kapitala – ekonomski ili politički razlozi)</a:t>
            </a:r>
          </a:p>
          <a:p>
            <a:r>
              <a:rPr lang="sr-Latn-BA" altLang="en-US" sz="1700" b="1" i="1"/>
              <a:t>	*   Kratkoročni, srednjoročni i dugoročni tokovi kapitala (ročnost)</a:t>
            </a:r>
          </a:p>
          <a:p>
            <a:r>
              <a:rPr lang="sr-Latn-BA" altLang="en-US" sz="1700" b="1" i="1"/>
              <a:t>	*   novčani ili u vidu realnog transfera (oblik tokova kapitala) – vezani zajmovi i jedna vrsta vezanih zajmova su izvozni zajmovi</a:t>
            </a:r>
          </a:p>
          <a:p>
            <a:r>
              <a:rPr lang="sr-Latn-BA" altLang="en-US" sz="1700" b="1" i="1"/>
              <a:t>	*   opšterazvojni i projektni zajmovi (projekti međunarodnih finansijskih organizacija – IMF, WB, IDA i slično)</a:t>
            </a:r>
          </a:p>
          <a:p>
            <a:r>
              <a:rPr lang="sr-Latn-BA" altLang="en-US" sz="1700" b="1" i="1"/>
              <a:t>	*   Direktne i portfolio investicije (prema uticaju vlasnika kapitala na korištenje plasiranih sredstava)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A4D6B3-7B09-415D-A044-5CFCE62B22D1}" type="slidenum">
              <a:rPr lang="en-US" altLang="en-US">
                <a:solidFill>
                  <a:srgbClr val="898989"/>
                </a:solidFill>
              </a:rPr>
              <a:pPr/>
              <a:t>41</a:t>
            </a:fld>
            <a:endParaRPr lang="en-US" altLang="en-US">
              <a:solidFill>
                <a:srgbClr val="898989"/>
              </a:solidFill>
            </a:endParaRPr>
          </a:p>
        </p:txBody>
      </p:sp>
      <p:sp>
        <p:nvSpPr>
          <p:cNvPr id="44035" name="TextBox 4"/>
          <p:cNvSpPr txBox="1">
            <a:spLocks noChangeArrowheads="1"/>
          </p:cNvSpPr>
          <p:nvPr/>
        </p:nvSpPr>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Globalni i regionalni FDI tokovi</a:t>
            </a:r>
          </a:p>
          <a:p>
            <a:r>
              <a:rPr lang="sr-Latn-BA" altLang="en-US" sz="2000" i="1"/>
              <a:t>*   </a:t>
            </a:r>
            <a:r>
              <a:rPr lang="sr-Latn-BA" altLang="en-US" sz="2000" b="1" i="1"/>
              <a:t>U međunarodnom kretanju kapitala posebnu pažnju čine međudržavni krediti, krediti međudržavnih institucija, bankarske pozajmice i liferantski krediti (mogu imati pokriće u HoV, ali nisu portfolio investicije jer se ne mogu prodati prije roka dospjeća).</a:t>
            </a:r>
          </a:p>
          <a:p>
            <a:endParaRPr lang="sr-Latn-BA" altLang="en-US" sz="800" i="1"/>
          </a:p>
          <a:p>
            <a:endParaRPr lang="sr-Latn-BA" altLang="en-US" sz="800" i="1"/>
          </a:p>
          <a:p>
            <a:pPr>
              <a:buFontTx/>
              <a:buChar char="-"/>
            </a:pPr>
            <a:r>
              <a:rPr lang="sr-Latn-BA" altLang="en-US" sz="2000" i="1"/>
              <a:t>   </a:t>
            </a:r>
            <a:r>
              <a:rPr lang="sr-Latn-BA" altLang="en-US" sz="2200" b="1" i="1" u="sng"/>
              <a:t>Direktne strane investicije (FDI) </a:t>
            </a:r>
            <a:r>
              <a:rPr lang="sr-Latn-BA" altLang="en-US" sz="2000" i="1"/>
              <a:t>predstavljaju ulaganje stranih investitora </a:t>
            </a:r>
            <a:r>
              <a:rPr lang="sr-Latn-BA" altLang="en-US" sz="2000" i="1" u="sng"/>
              <a:t>u realnu imovinu zemlje domaćina</a:t>
            </a:r>
            <a:r>
              <a:rPr lang="sr-Latn-BA" altLang="en-US" sz="2000" i="1"/>
              <a:t>, kao što su ulaganja u zemljište, objekte, opremu i slično, a </a:t>
            </a:r>
            <a:r>
              <a:rPr lang="sr-Latn-BA" altLang="en-US" sz="2000" i="1" u="sng"/>
              <a:t>ključna stvar </a:t>
            </a:r>
            <a:r>
              <a:rPr lang="sr-Latn-BA" altLang="en-US" sz="2000" i="1"/>
              <a:t>kod njih je da </a:t>
            </a:r>
            <a:r>
              <a:rPr lang="sr-Latn-BA" altLang="en-US" sz="2000" i="1" u="sng"/>
              <a:t>investitor (vlasnik kapitala)</a:t>
            </a:r>
            <a:r>
              <a:rPr lang="sr-Latn-BA" altLang="en-US" sz="2000" i="1"/>
              <a:t> zadržava </a:t>
            </a:r>
            <a:r>
              <a:rPr lang="sr-Latn-BA" altLang="en-US" sz="2000" i="1" u="sng"/>
              <a:t>potpunu kontrolu nad plasiranim sredstvima (upravljanje)</a:t>
            </a:r>
          </a:p>
          <a:p>
            <a:endParaRPr lang="sr-Latn-BA" altLang="en-US" sz="500" i="1"/>
          </a:p>
          <a:p>
            <a:endParaRPr lang="sr-Latn-BA" altLang="en-US" sz="500" i="1"/>
          </a:p>
          <a:p>
            <a:r>
              <a:rPr lang="sr-Latn-BA" altLang="en-US" sz="2000" i="1"/>
              <a:t>	- </a:t>
            </a:r>
            <a:r>
              <a:rPr lang="sr-Latn-BA" altLang="en-US" sz="2000" i="1" u="sng"/>
              <a:t>Kompanije</a:t>
            </a:r>
            <a:r>
              <a:rPr lang="sr-Latn-BA" altLang="en-US" sz="2000" i="1"/>
              <a:t> u pravom smislu postaju </a:t>
            </a:r>
            <a:r>
              <a:rPr lang="sr-Latn-BA" altLang="en-US" sz="2000" i="1" u="sng"/>
              <a:t>multinacionalne, tj. MNK </a:t>
            </a:r>
            <a:r>
              <a:rPr lang="sr-Latn-BA" altLang="en-US" sz="2000" i="1"/>
              <a:t>tek kada počnu da investiraju u stranim zemljama u obliku FDI ulaganja</a:t>
            </a:r>
          </a:p>
          <a:p>
            <a:endParaRPr lang="sr-Latn-BA" altLang="en-US" sz="500" i="1"/>
          </a:p>
          <a:p>
            <a:endParaRPr lang="sr-Latn-BA" altLang="en-US" sz="500" i="1"/>
          </a:p>
          <a:p>
            <a:endParaRPr lang="sr-Latn-BA" altLang="en-US" sz="500" i="1"/>
          </a:p>
          <a:p>
            <a:endParaRPr lang="sr-Latn-BA" altLang="en-US" sz="500" i="1"/>
          </a:p>
          <a:p>
            <a:r>
              <a:rPr lang="sr-Latn-BA" altLang="en-US" sz="2000" i="1"/>
              <a:t>	*	</a:t>
            </a:r>
            <a:r>
              <a:rPr lang="sr-Latn-BA" altLang="en-US" sz="2000" b="1" i="1" u="sng"/>
              <a:t>FDI Stocks </a:t>
            </a:r>
            <a:r>
              <a:rPr lang="sr-Latn-BA" altLang="en-US" sz="2000" i="1"/>
              <a:t>– ukupna vrijednost prethodno akumuliranih FDI tokova i ukupna prekogranična aktivnost MNK je najbolje obuhvaćena kroz njih,</a:t>
            </a:r>
          </a:p>
          <a:p>
            <a:r>
              <a:rPr lang="sr-Latn-BA" altLang="en-US" sz="2000" i="1"/>
              <a:t>	</a:t>
            </a:r>
          </a:p>
          <a:p>
            <a:r>
              <a:rPr lang="sr-Latn-BA" altLang="en-US" sz="2000" i="1"/>
              <a:t>	*	</a:t>
            </a:r>
            <a:r>
              <a:rPr lang="sr-Latn-BA" altLang="en-US" sz="2000" b="1" i="1" u="sng"/>
              <a:t>FDI Flows (tokovi)</a:t>
            </a:r>
            <a:r>
              <a:rPr lang="sr-Latn-BA" altLang="en-US" sz="2000" b="1" i="1"/>
              <a:t> </a:t>
            </a:r>
            <a:r>
              <a:rPr lang="sr-Latn-BA" altLang="en-US" sz="2000" i="1"/>
              <a:t>– novi tokovi stranih direktnih investicija,</a:t>
            </a:r>
          </a:p>
          <a:p>
            <a:r>
              <a:rPr lang="sr-Latn-BA" altLang="en-US" sz="2000" i="1"/>
              <a:t>	</a:t>
            </a:r>
          </a:p>
          <a:p>
            <a:r>
              <a:rPr lang="sr-Latn-BA" altLang="en-US" sz="2000" i="1"/>
              <a:t>	*	</a:t>
            </a:r>
            <a:r>
              <a:rPr lang="sr-Latn-BA" altLang="en-US" sz="2000" b="1" i="1" u="sng"/>
              <a:t>FDI Inflows (pristigle FDI)</a:t>
            </a:r>
            <a:r>
              <a:rPr lang="sr-Latn-BA" altLang="en-US" sz="2000" b="1" i="1"/>
              <a:t> </a:t>
            </a:r>
            <a:r>
              <a:rPr lang="sr-Latn-BA" altLang="en-US" sz="2000" i="1"/>
              <a:t>– priliv FDI investicija u zemlju,</a:t>
            </a:r>
          </a:p>
          <a:p>
            <a:r>
              <a:rPr lang="sr-Latn-BA" altLang="en-US" sz="2000" i="1"/>
              <a:t>	</a:t>
            </a:r>
          </a:p>
          <a:p>
            <a:r>
              <a:rPr lang="sr-Latn-BA" altLang="en-US" sz="2000" i="1"/>
              <a:t>	*	</a:t>
            </a:r>
            <a:r>
              <a:rPr lang="sr-Latn-BA" altLang="en-US" sz="2000" b="1" i="1" u="sng"/>
              <a:t>FDI Outflows (plasirane FDI)</a:t>
            </a:r>
            <a:r>
              <a:rPr lang="sr-Latn-BA" altLang="en-US" sz="2000" b="1" i="1"/>
              <a:t> – </a:t>
            </a:r>
            <a:r>
              <a:rPr lang="sr-Latn-BA" altLang="en-US" sz="2000" i="1"/>
              <a:t>odliv FDI investicija iz zemlje,</a:t>
            </a:r>
            <a:endParaRPr lang="sr-Latn-BA" altLang="en-US" sz="1000" i="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DFA0C0-0021-4C9D-93D4-E7557C933BBD}" type="slidenum">
              <a:rPr lang="en-US" altLang="en-US">
                <a:solidFill>
                  <a:srgbClr val="898989"/>
                </a:solidFill>
              </a:rPr>
              <a:pPr/>
              <a:t>42</a:t>
            </a:fld>
            <a:endParaRPr lang="en-US" altLang="en-US">
              <a:solidFill>
                <a:srgbClr val="898989"/>
              </a:solidFill>
            </a:endParaRPr>
          </a:p>
        </p:txBody>
      </p:sp>
      <p:sp>
        <p:nvSpPr>
          <p:cNvPr id="45059" name="TextBox 4"/>
          <p:cNvSpPr txBox="1">
            <a:spLocks noChangeArrowheads="1"/>
          </p:cNvSpPr>
          <p:nvPr/>
        </p:nvSpPr>
        <p:spPr bwMode="auto">
          <a:xfrm>
            <a:off x="0" y="0"/>
            <a:ext cx="9144000" cy="72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Globalni i regionalni FDI tokovi</a:t>
            </a:r>
            <a:endParaRPr lang="sr-Latn-BA" altLang="en-US" sz="1000" i="1"/>
          </a:p>
          <a:p>
            <a:pPr algn="ctr"/>
            <a:r>
              <a:rPr lang="sr-Latn-BA" altLang="en-US" sz="2400" b="1"/>
              <a:t>*	Zašto kompanije radije pozicioniraju svoju proizvodnju u inostranstvu nego što izvoze iz svoje zemlje ili licenciraju proizvodnju nekoj lokalnoj firmi? U stvari, zašto kompanije teže da prošire svoju korporativnu kontrolu u inostranstvu formiranjem multinacionalnih kompanija (MNK)?</a:t>
            </a:r>
            <a:endParaRPr lang="sr-Latn-BA" altLang="en-US" sz="500" b="1" i="1"/>
          </a:p>
          <a:p>
            <a:pPr algn="ctr"/>
            <a:endParaRPr lang="sr-Latn-BA" altLang="en-US" sz="500" b="1" i="1"/>
          </a:p>
          <a:p>
            <a:pPr algn="ctr"/>
            <a:endParaRPr lang="sr-Latn-BA" altLang="en-US" sz="500" b="1" i="1"/>
          </a:p>
          <a:p>
            <a:pPr lvl="1">
              <a:buFontTx/>
              <a:buChar char="-"/>
            </a:pPr>
            <a:r>
              <a:rPr lang="sr-Latn-BA" altLang="en-US" sz="2000" i="1"/>
              <a:t>   Kindelberger (1969) i Hymer (1976) ističu mnogobrojne  nesavršenosti tržišta, npr. nesavršenosti tržišta proizvoda, kapitala i faktora proizvodnje, kao ključne sile koje motivišu širenje aktivnosti FDI.</a:t>
            </a:r>
          </a:p>
          <a:p>
            <a:pPr lvl="1">
              <a:buFontTx/>
              <a:buChar char="-"/>
            </a:pPr>
            <a:endParaRPr lang="sr-Latn-BA" altLang="en-US" sz="500" i="1"/>
          </a:p>
          <a:p>
            <a:pPr lvl="1">
              <a:buFontTx/>
              <a:buChar char="-"/>
            </a:pPr>
            <a:endParaRPr lang="sr-Latn-BA" altLang="en-US" sz="500" i="1"/>
          </a:p>
          <a:p>
            <a:pPr lvl="1">
              <a:buFontTx/>
              <a:buChar char="-"/>
            </a:pPr>
            <a:r>
              <a:rPr lang="sr-Latn-BA" altLang="en-US" sz="2000" i="1"/>
              <a:t>    Honda je u ranim 1980-im izgradila fabriku u Marysville (Ohajo) – pored toga što je proizvodila za tržište SAD počela je da izvozi proizvedena auta iz Ohaja na druga tržišta, uključujući i svoje tržište u Japanu. Dva osnovna faktora su motivisala Hondu da izgradi fabriku u SAD:</a:t>
            </a:r>
          </a:p>
          <a:p>
            <a:pPr lvl="1">
              <a:buFontTx/>
              <a:buChar char="-"/>
            </a:pPr>
            <a:endParaRPr lang="sr-Latn-BA" altLang="en-US" sz="500" i="1"/>
          </a:p>
          <a:p>
            <a:pPr lvl="1"/>
            <a:r>
              <a:rPr lang="sr-Latn-BA" altLang="en-US" sz="2000" i="1"/>
              <a:t>	</a:t>
            </a:r>
            <a:r>
              <a:rPr lang="sr-Latn-BA" altLang="en-US" i="1"/>
              <a:t>1.	da bi </a:t>
            </a:r>
            <a:r>
              <a:rPr lang="sr-Latn-BA" altLang="en-US" i="1" u="sng"/>
              <a:t>zaobišla trgovinske barijere </a:t>
            </a:r>
            <a:r>
              <a:rPr lang="sr-Latn-BA" altLang="en-US" i="1"/>
              <a:t>na japanske proizvođače auta nametnute kroz Voluntary Restraint Agreement iz 1981,</a:t>
            </a:r>
          </a:p>
          <a:p>
            <a:pPr lvl="1"/>
            <a:endParaRPr lang="sr-Latn-BA" altLang="en-US" sz="500" i="1"/>
          </a:p>
          <a:p>
            <a:pPr lvl="1"/>
            <a:r>
              <a:rPr lang="sr-Latn-BA" altLang="en-US" i="1"/>
              <a:t>	2.	FDI u SAD su bile </a:t>
            </a:r>
            <a:r>
              <a:rPr lang="sr-Latn-BA" altLang="en-US" i="1" u="sng"/>
              <a:t>dio korporativne strategije Honde u </a:t>
            </a:r>
            <a:r>
              <a:rPr lang="sr-Latn-BA" altLang="en-US" i="1"/>
              <a:t>SAD da povećaju svoju konkurentnu poziciju u odnosu na domaće proizvođače auta u SAD (kasnije su i Toyota i Nissan istu strategiju primjenile, a vlada Japana je podsticala ove FDI zbog velikog pritiska američkih zakonodavaca na veliki iznos japanskog izvoza i u drugim industrijskim granama – npr. izvoz japanskih televizora u SAD).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AEE798-3A77-406F-B7EF-78DCEDD727CB}" type="slidenum">
              <a:rPr lang="en-US" altLang="en-US">
                <a:solidFill>
                  <a:srgbClr val="898989"/>
                </a:solidFill>
              </a:rPr>
              <a:pPr/>
              <a:t>43</a:t>
            </a:fld>
            <a:endParaRPr lang="en-US" altLang="en-US">
              <a:solidFill>
                <a:srgbClr val="898989"/>
              </a:solidFill>
            </a:endParaRPr>
          </a:p>
        </p:txBody>
      </p:sp>
      <p:sp>
        <p:nvSpPr>
          <p:cNvPr id="46083" name="TextBox 4"/>
          <p:cNvSpPr txBox="1">
            <a:spLocks noChangeArrowheads="1"/>
          </p:cNvSpPr>
          <p:nvPr/>
        </p:nvSpPr>
        <p:spPr bwMode="auto">
          <a:xfrm>
            <a:off x="0" y="0"/>
            <a:ext cx="91440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Globalni i regionalni FDI tokovi</a:t>
            </a:r>
          </a:p>
          <a:p>
            <a:r>
              <a:rPr lang="sr-Latn-BA" altLang="en-US" sz="2200" b="1" i="1" u="sng"/>
              <a:t>Ključni faktori za donošenje odluke kompanije da investira u inostranstvu su:</a:t>
            </a:r>
          </a:p>
          <a:p>
            <a:pPr lvl="1"/>
            <a:endParaRPr lang="sr-Latn-BA" altLang="en-US" sz="1000" i="1"/>
          </a:p>
          <a:p>
            <a:pPr lvl="1"/>
            <a:r>
              <a:rPr lang="sr-Latn-BA" altLang="en-US" sz="2000" i="1"/>
              <a:t>1.	Trgovinske barijere,</a:t>
            </a:r>
          </a:p>
          <a:p>
            <a:pPr lvl="1"/>
            <a:endParaRPr lang="sr-Latn-BA" altLang="en-US" sz="500" i="1"/>
          </a:p>
          <a:p>
            <a:pPr lvl="1"/>
            <a:r>
              <a:rPr lang="sr-Latn-BA" altLang="en-US" sz="2000" i="1"/>
              <a:t>2.	Nesavršenost tržišta rada,</a:t>
            </a:r>
          </a:p>
          <a:p>
            <a:pPr lvl="1"/>
            <a:endParaRPr lang="sr-Latn-BA" altLang="en-US" sz="500" i="1"/>
          </a:p>
          <a:p>
            <a:pPr lvl="1"/>
            <a:r>
              <a:rPr lang="sr-Latn-BA" altLang="en-US" sz="2000" i="1"/>
              <a:t>3.	Nematerijalna imovina,</a:t>
            </a:r>
          </a:p>
          <a:p>
            <a:pPr lvl="1"/>
            <a:endParaRPr lang="sr-Latn-BA" altLang="en-US" sz="500" i="1"/>
          </a:p>
          <a:p>
            <a:pPr lvl="1"/>
            <a:r>
              <a:rPr lang="sr-Latn-BA" altLang="en-US" sz="2000" i="1"/>
              <a:t>4.	Vertikalna integracija,</a:t>
            </a:r>
          </a:p>
          <a:p>
            <a:pPr lvl="1"/>
            <a:endParaRPr lang="sr-Latn-BA" altLang="en-US" sz="500" i="1"/>
          </a:p>
          <a:p>
            <a:pPr lvl="1"/>
            <a:r>
              <a:rPr lang="sr-Latn-BA" altLang="en-US" sz="2000" i="1"/>
              <a:t>5.	Životni ciklus proizvoda,</a:t>
            </a:r>
          </a:p>
          <a:p>
            <a:pPr lvl="1"/>
            <a:endParaRPr lang="sr-Latn-BA" altLang="en-US" sz="500" i="1"/>
          </a:p>
          <a:p>
            <a:pPr lvl="1">
              <a:buFontTx/>
              <a:buAutoNum type="arabicPeriod" startAt="6"/>
            </a:pPr>
            <a:r>
              <a:rPr lang="sr-Latn-BA" altLang="en-US" sz="2000" i="1"/>
              <a:t>    Usluge diverzifikacije za akcionare.	</a:t>
            </a:r>
          </a:p>
          <a:p>
            <a:pPr lvl="1"/>
            <a:endParaRPr lang="sr-Latn-BA" altLang="en-US" sz="1000" i="1"/>
          </a:p>
          <a:p>
            <a:pPr lvl="1"/>
            <a:r>
              <a:rPr lang="sr-Latn-BA" altLang="en-US" sz="2000" b="1"/>
              <a:t>*	</a:t>
            </a:r>
            <a:r>
              <a:rPr lang="sr-Latn-BA" altLang="en-US" sz="2000" b="1" u="sng"/>
              <a:t>U SAD sve strane investicije</a:t>
            </a:r>
            <a:r>
              <a:rPr lang="sr-Latn-BA" altLang="en-US" sz="2000"/>
              <a:t> koje imaju procenat ulaganja u hartije od vrijednosti (HoV) kompanija </a:t>
            </a:r>
            <a:r>
              <a:rPr lang="sr-Latn-BA" altLang="en-US" sz="2000" b="1"/>
              <a:t>preko 10%</a:t>
            </a:r>
            <a:r>
              <a:rPr lang="sr-Latn-BA" altLang="en-US" sz="2000"/>
              <a:t> njihove ukupne vrijednosti predstavljaju </a:t>
            </a:r>
            <a:r>
              <a:rPr lang="sr-Latn-BA" altLang="en-US" sz="2000" b="1" u="sng"/>
              <a:t>FDI</a:t>
            </a:r>
            <a:r>
              <a:rPr lang="sr-Latn-BA" altLang="en-US" sz="2000"/>
              <a:t>, a </a:t>
            </a:r>
            <a:r>
              <a:rPr lang="sr-Latn-BA" altLang="en-US" sz="2000" b="1"/>
              <a:t>ispod 10%</a:t>
            </a:r>
            <a:r>
              <a:rPr lang="sr-Latn-BA" altLang="en-US" sz="2000"/>
              <a:t> su </a:t>
            </a:r>
            <a:r>
              <a:rPr lang="sr-Latn-BA" altLang="en-US" sz="2000" b="1" u="sng"/>
              <a:t>portfolio investicije.</a:t>
            </a:r>
            <a:endParaRPr lang="sr-Latn-BA" altLang="en-US" sz="500" b="1" u="sng"/>
          </a:p>
          <a:p>
            <a:pPr lvl="1"/>
            <a:endParaRPr lang="sr-Latn-BA" altLang="en-US" sz="500" b="1" i="1" u="sng"/>
          </a:p>
          <a:p>
            <a:pPr lvl="1"/>
            <a:endParaRPr lang="sr-Latn-BA" altLang="en-US" sz="500" i="1" u="sng"/>
          </a:p>
          <a:p>
            <a:pPr lvl="1"/>
            <a:r>
              <a:rPr lang="sr-Latn-BA" altLang="en-US" sz="2100" b="1" i="1"/>
              <a:t>*	</a:t>
            </a:r>
            <a:r>
              <a:rPr lang="sr-Latn-BA" altLang="en-US" sz="2100" b="1" i="1" u="sng"/>
              <a:t>Direktne strane investicije (FDI) kompanija se baziraju na 3 stuba:</a:t>
            </a:r>
          </a:p>
          <a:p>
            <a:pPr>
              <a:buFontTx/>
              <a:buChar char="-"/>
            </a:pPr>
            <a:endParaRPr lang="sr-Latn-BA" altLang="en-US" sz="500" i="1"/>
          </a:p>
          <a:p>
            <a:r>
              <a:rPr lang="sr-Latn-BA" altLang="en-US" sz="2000" i="1"/>
              <a:t>	-	reinvestiranje profita,</a:t>
            </a:r>
          </a:p>
          <a:p>
            <a:endParaRPr lang="sr-Latn-BA" altLang="en-US" sz="500" i="1"/>
          </a:p>
          <a:p>
            <a:r>
              <a:rPr lang="sr-Latn-BA" altLang="en-US" sz="2000" i="1"/>
              <a:t>	-	međukompanijske pozajmice,</a:t>
            </a:r>
          </a:p>
          <a:p>
            <a:endParaRPr lang="sr-Latn-BA" altLang="en-US" sz="500" i="1"/>
          </a:p>
          <a:p>
            <a:r>
              <a:rPr lang="sr-Latn-BA" altLang="en-US" sz="2000" i="1"/>
              <a:t>	-	investicije u kapital (da li pozajmljeni kapital od strane kompanije na domaćem, tj. lokalnom tržištu kapitala treba smatrati kao FDI).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DD2E5F-1059-4FC2-B3EB-C01828F69380}" type="slidenum">
              <a:rPr lang="en-US" altLang="en-US">
                <a:solidFill>
                  <a:srgbClr val="898989"/>
                </a:solidFill>
              </a:rPr>
              <a:pPr/>
              <a:t>44</a:t>
            </a:fld>
            <a:endParaRPr lang="en-US" altLang="en-US">
              <a:solidFill>
                <a:srgbClr val="898989"/>
              </a:solidFill>
            </a:endParaRPr>
          </a:p>
        </p:txBody>
      </p:sp>
      <p:sp>
        <p:nvSpPr>
          <p:cNvPr id="47107" name="TextBox 4"/>
          <p:cNvSpPr txBox="1">
            <a:spLocks noChangeArrowheads="1"/>
          </p:cNvSpPr>
          <p:nvPr/>
        </p:nvSpPr>
        <p:spPr bwMode="auto">
          <a:xfrm>
            <a:off x="0" y="0"/>
            <a:ext cx="9144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Globalni i regionalni FDI tokovi</a:t>
            </a:r>
          </a:p>
          <a:p>
            <a:pPr>
              <a:buFontTx/>
              <a:buChar char="-"/>
            </a:pPr>
            <a:r>
              <a:rPr lang="sr-Latn-BA" altLang="en-US" sz="2000" i="1"/>
              <a:t>   </a:t>
            </a:r>
            <a:r>
              <a:rPr lang="sr-Latn-BA" altLang="en-US" sz="1900" b="1" i="1"/>
              <a:t>Globalne FDI investicije </a:t>
            </a:r>
            <a:r>
              <a:rPr lang="sr-Latn-BA" altLang="en-US" sz="1900" i="1"/>
              <a:t>su skromno porasle tokom </a:t>
            </a:r>
            <a:r>
              <a:rPr lang="sr-Latn-BA" altLang="en-US" sz="1900" b="1" i="1"/>
              <a:t>2010. na $1,24 biliona</a:t>
            </a:r>
            <a:r>
              <a:rPr lang="sr-Latn-BA" altLang="en-US" sz="1900" i="1"/>
              <a:t>, ali su ipak i dalje </a:t>
            </a:r>
            <a:r>
              <a:rPr lang="sr-Latn-BA" altLang="en-US" sz="1900" b="1" i="1"/>
              <a:t>15% </a:t>
            </a:r>
            <a:r>
              <a:rPr lang="sr-Latn-BA" altLang="en-US" sz="1900" i="1"/>
              <a:t>ispod njihovog pretkriznog nivoa i </a:t>
            </a:r>
            <a:r>
              <a:rPr lang="sr-Latn-BA" altLang="en-US" sz="1900" b="1" i="1"/>
              <a:t>37% </a:t>
            </a:r>
            <a:r>
              <a:rPr lang="sr-Latn-BA" altLang="en-US" sz="1900" i="1"/>
              <a:t>ispod “peak-a” 2007.</a:t>
            </a:r>
          </a:p>
          <a:p>
            <a:pPr>
              <a:buFontTx/>
              <a:buChar char="-"/>
            </a:pPr>
            <a:endParaRPr lang="sr-Latn-BA" altLang="en-US" sz="500" i="1"/>
          </a:p>
          <a:p>
            <a:pPr>
              <a:buFontTx/>
              <a:buChar char="-"/>
            </a:pPr>
            <a:endParaRPr lang="sr-Latn-BA" altLang="en-US" sz="500" i="1"/>
          </a:p>
          <a:p>
            <a:pPr>
              <a:buFontTx/>
              <a:buChar char="-"/>
            </a:pPr>
            <a:r>
              <a:rPr lang="sr-Latn-BA" altLang="en-US" sz="2000" i="1"/>
              <a:t> </a:t>
            </a:r>
            <a:r>
              <a:rPr lang="sr-Latn-BA" altLang="en-US" sz="2000" b="1" i="1" u="sng"/>
              <a:t>Vrhunac je zabilježen 2007. od $1,971 biliona </a:t>
            </a:r>
            <a:r>
              <a:rPr lang="sr-Latn-BA" altLang="en-US" sz="2000" i="1"/>
              <a:t>i predviđa se da će u 2011. one rasti na 1,4 do 1,6 biliona dolara, 2012. na 1,7 i da će dostići “peak” iz 2007. od 1,9 biliona u 2013. godini</a:t>
            </a:r>
            <a:endParaRPr lang="sr-Latn-BA" altLang="en-US" sz="500" i="1"/>
          </a:p>
          <a:p>
            <a:endParaRPr lang="sr-Latn-BA" altLang="en-US" sz="500" i="1"/>
          </a:p>
          <a:p>
            <a:pPr lvl="1"/>
            <a:r>
              <a:rPr lang="sr-Latn-BA" altLang="en-US" sz="2000" i="1"/>
              <a:t>	</a:t>
            </a:r>
            <a:r>
              <a:rPr lang="sr-Latn-BA" altLang="en-US" i="1"/>
              <a:t>* Poređenje sa </a:t>
            </a:r>
            <a:r>
              <a:rPr lang="sr-Latn-BA" altLang="en-US" b="1" i="1" u="sng"/>
              <a:t>rastom proizvodnje i trgovine</a:t>
            </a:r>
            <a:r>
              <a:rPr lang="sr-Latn-BA" altLang="en-US" i="1"/>
              <a:t>, koje su se 		   	mnogo ranije oporavile</a:t>
            </a:r>
            <a:endParaRPr lang="sr-Latn-BA" altLang="en-US" sz="500" i="1"/>
          </a:p>
          <a:p>
            <a:pPr lvl="1"/>
            <a:endParaRPr lang="sr-Latn-BA" altLang="en-US" sz="500" i="1"/>
          </a:p>
          <a:p>
            <a:r>
              <a:rPr lang="sr-Latn-BA" altLang="en-US" sz="2000" i="1"/>
              <a:t>	</a:t>
            </a:r>
            <a:r>
              <a:rPr lang="sr-Latn-BA" altLang="en-US" i="1"/>
              <a:t>* Pretpostavka vrijedi ukoliko ne bude nekih </a:t>
            </a:r>
            <a:r>
              <a:rPr lang="sr-Latn-BA" altLang="en-US" b="1" i="1" u="sng"/>
              <a:t>neočekivanih velikih </a:t>
            </a:r>
            <a:r>
              <a:rPr lang="sr-Latn-BA" altLang="en-US" i="1"/>
              <a:t>	</a:t>
            </a:r>
            <a:r>
              <a:rPr lang="sr-Latn-BA" altLang="en-US" i="1" u="sng"/>
              <a:t>      </a:t>
            </a:r>
            <a:r>
              <a:rPr lang="sr-Latn-BA" altLang="en-US" i="1"/>
              <a:t>	</a:t>
            </a:r>
            <a:r>
              <a:rPr lang="sr-Latn-BA" altLang="en-US" b="1" i="1" u="sng"/>
              <a:t>globalnih šokova i da rizični faktori po svjetsku ekonomiju</a:t>
            </a:r>
            <a:r>
              <a:rPr lang="sr-Latn-BA" altLang="en-US" i="1"/>
              <a:t> ne 	   	eskaliraju novom krizom</a:t>
            </a:r>
          </a:p>
          <a:p>
            <a:endParaRPr lang="sr-Latn-BA" altLang="en-US" sz="1000" i="1"/>
          </a:p>
          <a:p>
            <a:pPr>
              <a:buFontTx/>
              <a:buChar char="-"/>
            </a:pPr>
            <a:r>
              <a:rPr lang="sr-Latn-BA" altLang="en-US" sz="2000" b="1" i="1"/>
              <a:t>Po prvi put, zemlje u razvoju i tranzicione ekonomije privlače više od polovine globalnih tokova FDI (posebno South-East Asia i Latin America regions), dok prilivi FDI u razvijene zemlje opadaju</a:t>
            </a:r>
          </a:p>
          <a:p>
            <a:endParaRPr lang="sr-Latn-BA" altLang="en-US" sz="500" b="1" i="1"/>
          </a:p>
          <a:p>
            <a:endParaRPr lang="sr-Latn-BA" altLang="en-US" sz="500" b="1" i="1"/>
          </a:p>
          <a:p>
            <a:r>
              <a:rPr lang="sr-Latn-BA" altLang="en-US" sz="2000" i="1"/>
              <a:t>	*	Oko 56% ih dolazi iz zemalja u razvoju i tranziciji, a i učešće plasiranih investicija iz ovih zemalja je raslo za 21% i sada u ukupnim FDI outflows čine 29%.</a:t>
            </a:r>
          </a:p>
          <a:p>
            <a:endParaRPr lang="sr-Latn-BA" altLang="en-US" sz="500" i="1"/>
          </a:p>
          <a:p>
            <a:endParaRPr lang="sr-Latn-BA" altLang="en-US" sz="500" i="1"/>
          </a:p>
          <a:p>
            <a:endParaRPr lang="sr-Latn-BA" altLang="en-US" sz="300" b="1" i="1"/>
          </a:p>
          <a:p>
            <a:pPr>
              <a:buFontTx/>
              <a:buChar char="-"/>
            </a:pPr>
            <a:endParaRPr lang="sr-Latn-BA" altLang="en-US" sz="200" b="1" i="1"/>
          </a:p>
          <a:p>
            <a:pPr algn="ctr"/>
            <a:r>
              <a:rPr lang="sr-Latn-BA" altLang="en-US" sz="2200" b="1" i="1"/>
              <a:t>*	Međutim, najsiromašniji regioni imaju pad priliva FDI i tu su posebno u opasnosti zemlje Afrike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F39962-956E-486F-B2FE-92736B518394}" type="slidenum">
              <a:rPr lang="en-US" altLang="en-US">
                <a:solidFill>
                  <a:srgbClr val="898989"/>
                </a:solidFill>
              </a:rPr>
              <a:pPr/>
              <a:t>45</a:t>
            </a:fld>
            <a:endParaRPr lang="en-US" altLang="en-US">
              <a:solidFill>
                <a:srgbClr val="898989"/>
              </a:solidFill>
            </a:endParaRPr>
          </a:p>
        </p:txBody>
      </p:sp>
      <p:sp>
        <p:nvSpPr>
          <p:cNvPr id="48131" name="TextBox 4"/>
          <p:cNvSpPr txBox="1">
            <a:spLocks noChangeArrowheads="1"/>
          </p:cNvSpPr>
          <p:nvPr/>
        </p:nvSpPr>
        <p:spPr bwMode="auto">
          <a:xfrm>
            <a:off x="0" y="0"/>
            <a:ext cx="9144000" cy="760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Globalni i regionalni FDI tokovi</a:t>
            </a:r>
            <a:endParaRPr lang="sr-Latn-BA" altLang="en-US" sz="700" i="1"/>
          </a:p>
          <a:p>
            <a:pPr algn="ctr">
              <a:buFontTx/>
              <a:buChar char="-"/>
            </a:pPr>
            <a:r>
              <a:rPr lang="sr-Latn-BA" altLang="en-US" sz="2000" i="1"/>
              <a:t> </a:t>
            </a:r>
            <a:r>
              <a:rPr lang="sr-Latn-BA" altLang="en-US" sz="2100" b="1" i="1" u="sng"/>
              <a:t>Međunarodna proizvodnja raste</a:t>
            </a:r>
            <a:r>
              <a:rPr lang="sr-Latn-BA" altLang="en-US" sz="2100" i="1"/>
              <a:t>, s posebnim isticanjem rasta inostrane prodaje, zaposlenosti i imovine </a:t>
            </a:r>
            <a:r>
              <a:rPr lang="sr-Latn-BA" altLang="en-US" sz="2100" b="1" i="1"/>
              <a:t>multinacionalnih kompanija (MNK)</a:t>
            </a:r>
          </a:p>
          <a:p>
            <a:pPr algn="ctr">
              <a:buFontTx/>
              <a:buChar char="-"/>
            </a:pPr>
            <a:endParaRPr lang="sr-Latn-BA" altLang="en-US" sz="800" i="1"/>
          </a:p>
          <a:p>
            <a:pPr algn="ctr">
              <a:buFontTx/>
              <a:buChar char="-"/>
            </a:pPr>
            <a:endParaRPr lang="sr-Latn-BA" altLang="en-US" sz="800" i="1"/>
          </a:p>
          <a:p>
            <a:pPr algn="ctr">
              <a:buFontTx/>
              <a:buChar char="-"/>
            </a:pPr>
            <a:r>
              <a:rPr lang="sr-Latn-BA" altLang="en-US" sz="2200" i="1"/>
              <a:t> </a:t>
            </a:r>
            <a:r>
              <a:rPr lang="sr-Latn-BA" altLang="en-US" sz="2100" i="1"/>
              <a:t>Preko </a:t>
            </a:r>
            <a:r>
              <a:rPr lang="sr-Latn-BA" altLang="en-US" sz="2100" b="1" i="1"/>
              <a:t>1/4 svjetske proizvodnje </a:t>
            </a:r>
            <a:r>
              <a:rPr lang="sr-Latn-BA" altLang="en-US" sz="2100" i="1"/>
              <a:t>u iznosu od oko </a:t>
            </a:r>
            <a:r>
              <a:rPr lang="sr-Latn-BA" altLang="en-US" sz="2100" b="1" i="1"/>
              <a:t>16 biliona dolara </a:t>
            </a:r>
            <a:r>
              <a:rPr lang="sr-Latn-BA" altLang="en-US" sz="2100" i="1"/>
              <a:t>u </a:t>
            </a:r>
            <a:r>
              <a:rPr lang="sr-Latn-BA" altLang="en-US" sz="2100" b="1" i="1"/>
              <a:t>2010. su činile MNK</a:t>
            </a:r>
            <a:r>
              <a:rPr lang="sr-Latn-BA" altLang="en-US" sz="2100" i="1"/>
              <a:t>, dok inostrane filijale MNK generišu više od </a:t>
            </a:r>
            <a:r>
              <a:rPr lang="sr-Latn-BA" altLang="en-US" sz="2100" b="1" i="1"/>
              <a:t>1/10 globalnog BDP i oko 1/3 ukupnog svjetskog izvoza</a:t>
            </a:r>
          </a:p>
          <a:p>
            <a:pPr algn="ctr">
              <a:buFontTx/>
              <a:buChar char="-"/>
            </a:pPr>
            <a:endParaRPr lang="sr-Latn-BA" altLang="en-US" sz="800" i="1"/>
          </a:p>
          <a:p>
            <a:pPr algn="ctr">
              <a:buFontTx/>
              <a:buChar char="-"/>
            </a:pPr>
            <a:endParaRPr lang="sr-Latn-BA" altLang="en-US" sz="800" i="1"/>
          </a:p>
          <a:p>
            <a:pPr algn="ctr"/>
            <a:endParaRPr lang="sr-Latn-BA" altLang="en-US" sz="800" i="1"/>
          </a:p>
          <a:p>
            <a:pPr algn="ctr">
              <a:buFontTx/>
              <a:buChar char="-"/>
            </a:pPr>
            <a:r>
              <a:rPr lang="sr-Latn-BA" altLang="en-US" sz="2200" i="1"/>
              <a:t> </a:t>
            </a:r>
            <a:r>
              <a:rPr lang="sr-Latn-BA" altLang="en-US" sz="2200" b="1" i="1" u="sng"/>
              <a:t>Državne MNK</a:t>
            </a:r>
            <a:r>
              <a:rPr lang="sr-Latn-BA" altLang="en-US" sz="2200" b="1" i="1"/>
              <a:t> su izuzetno </a:t>
            </a:r>
            <a:r>
              <a:rPr lang="sr-Latn-BA" altLang="en-US" sz="2200" b="1" i="1" u="sng"/>
              <a:t>važni izvori FDI i njihove investicije </a:t>
            </a:r>
            <a:r>
              <a:rPr lang="sr-Latn-BA" altLang="en-US" sz="2200" b="1" i="1"/>
              <a:t>su činile oko 11% u ukupnim svjetskim FDI tokovima u 2010.</a:t>
            </a:r>
          </a:p>
          <a:p>
            <a:pPr algn="ctr"/>
            <a:endParaRPr lang="sr-Latn-BA" altLang="en-US" sz="800" b="1" i="1"/>
          </a:p>
          <a:p>
            <a:pPr algn="ctr"/>
            <a:r>
              <a:rPr lang="sr-Latn-BA" altLang="en-US" b="1" i="1"/>
              <a:t>*</a:t>
            </a:r>
            <a:r>
              <a:rPr lang="sr-Latn-BA" altLang="en-US" sz="2200" i="1"/>
              <a:t>	</a:t>
            </a:r>
            <a:r>
              <a:rPr lang="sr-Latn-BA" altLang="en-US" sz="2000" i="1"/>
              <a:t>Državnih MNK postoji oko 650 u svijetu (od čega ih je među najvećih 100 MNK ima ih 19) sa 8500 filijala širom svijeta - što je manje od 1%, ali su izrazito bitne za razvoj svjetske privrede, </a:t>
            </a:r>
          </a:p>
          <a:p>
            <a:pPr algn="ctr"/>
            <a:endParaRPr lang="sr-Latn-BA" altLang="en-US" sz="1000" i="1"/>
          </a:p>
          <a:p>
            <a:pPr algn="ctr"/>
            <a:r>
              <a:rPr lang="sr-Latn-BA" altLang="en-US" sz="2000" i="1"/>
              <a:t>*</a:t>
            </a:r>
            <a:r>
              <a:rPr lang="sr-Latn-BA" altLang="en-US" sz="2300" b="1"/>
              <a:t>	</a:t>
            </a:r>
            <a:r>
              <a:rPr lang="sr-Latn-BA" altLang="en-US" sz="2300" b="1" u="sng"/>
              <a:t>Ukupan broj MNK u svijetu je preko 75.000 kompanija sa oko 900.000 njihovih filijala širom svijeta,</a:t>
            </a:r>
          </a:p>
          <a:p>
            <a:pPr algn="ctr"/>
            <a:endParaRPr lang="sr-Latn-BA" altLang="en-US" sz="1000" i="1"/>
          </a:p>
          <a:p>
            <a:pPr algn="ctr"/>
            <a:endParaRPr lang="sr-Latn-BA" altLang="en-US" sz="500" i="1"/>
          </a:p>
          <a:p>
            <a:pPr algn="ctr"/>
            <a:r>
              <a:rPr lang="sr-Latn-BA" altLang="en-US" sz="2000" i="1"/>
              <a:t>*	Specifični oblici FDI su </a:t>
            </a:r>
            <a:r>
              <a:rPr lang="sr-Latn-BA" altLang="en-US" sz="2000" b="1" i="1" u="sng"/>
              <a:t>prekogranična spajanja i akvizicije (Cross-Border Mergers and Acquisitions - M&amp;A)</a:t>
            </a:r>
            <a:r>
              <a:rPr lang="sr-Latn-BA" altLang="en-US" sz="2000" b="1" i="1"/>
              <a:t> </a:t>
            </a:r>
            <a:r>
              <a:rPr lang="sr-Latn-BA" altLang="en-US" sz="2000" i="1"/>
              <a:t>i </a:t>
            </a:r>
            <a:r>
              <a:rPr lang="sr-Latn-BA" altLang="en-US" sz="2000" b="1" i="1" u="sng"/>
              <a:t>grinfild investicije (Greenfield Investments)</a:t>
            </a:r>
            <a:r>
              <a:rPr lang="sr-Latn-BA" altLang="en-US" sz="2000" i="1"/>
              <a:t>, dok se isto tako posebnim oblikom mogu smatrati </a:t>
            </a:r>
            <a:r>
              <a:rPr lang="sr-Latn-BA" altLang="en-US" sz="2000" b="1" i="1" u="sng"/>
              <a:t>zajednička ulaganja (Joint Venture)</a:t>
            </a:r>
          </a:p>
          <a:p>
            <a:pPr algn="ctr">
              <a:buFont typeface="Arial" charset="0"/>
              <a:buChar char="•"/>
            </a:pPr>
            <a:endParaRPr lang="sr-Latn-BA" altLang="en-US" sz="2000" i="1"/>
          </a:p>
          <a:p>
            <a:pPr algn="ctr">
              <a:buFont typeface="Arial" charset="0"/>
              <a:buChar char="•"/>
            </a:pPr>
            <a:endParaRPr lang="sr-Latn-BA" altLang="en-US" sz="2000" i="1"/>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685800"/>
          </a:xfrm>
        </p:spPr>
        <p:txBody>
          <a:bodyPr/>
          <a:lstStyle/>
          <a:p>
            <a:pPr eaLnBrk="1" hangingPunct="1"/>
            <a:r>
              <a:rPr lang="sr-Latn-CS" altLang="en-US" sz="3200" smtClean="0"/>
              <a:t>Tokovi direktnih stranih investicija - FDI tokovi</a:t>
            </a:r>
            <a:endParaRPr lang="en-US" altLang="en-US" sz="3200" smtClean="0"/>
          </a:p>
        </p:txBody>
      </p:sp>
      <p:sp>
        <p:nvSpPr>
          <p:cNvPr id="49155" name="Rectangle 3"/>
          <p:cNvSpPr>
            <a:spLocks noGrp="1" noChangeArrowheads="1"/>
          </p:cNvSpPr>
          <p:nvPr>
            <p:ph idx="1"/>
          </p:nvPr>
        </p:nvSpPr>
        <p:spPr>
          <a:xfrm>
            <a:off x="0" y="762000"/>
            <a:ext cx="9144000" cy="5867400"/>
          </a:xfrm>
        </p:spPr>
        <p:txBody>
          <a:bodyPr/>
          <a:lstStyle/>
          <a:p>
            <a:pPr eaLnBrk="1" hangingPunct="1"/>
            <a:r>
              <a:rPr lang="sr-Latn-CS" altLang="en-US" sz="2400" smtClean="0"/>
              <a:t>Tokovi FDI od 1980. do 2006. godine</a:t>
            </a:r>
          </a:p>
          <a:p>
            <a:pPr eaLnBrk="1" hangingPunct="1"/>
            <a:endParaRPr lang="sr-Latn-CS" altLang="en-US" smtClean="0"/>
          </a:p>
          <a:p>
            <a:pPr eaLnBrk="1" hangingPunct="1"/>
            <a:endParaRPr lang="sr-Latn-CS" altLang="en-US" smtClean="0"/>
          </a:p>
          <a:p>
            <a:pPr eaLnBrk="1" hangingPunct="1"/>
            <a:endParaRPr lang="sr-Latn-CS" altLang="en-US" smtClean="0"/>
          </a:p>
          <a:p>
            <a:pPr eaLnBrk="1" hangingPunct="1">
              <a:buFontTx/>
              <a:buNone/>
            </a:pPr>
            <a:endParaRPr lang="sr-Latn-CS" altLang="en-US" smtClean="0"/>
          </a:p>
        </p:txBody>
      </p:sp>
      <p:sp>
        <p:nvSpPr>
          <p:cNvPr id="491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51663E-B0F9-41A9-A63F-B33AF145FC90}" type="slidenum">
              <a:rPr lang="en-US" altLang="en-US">
                <a:solidFill>
                  <a:srgbClr val="898989"/>
                </a:solidFill>
              </a:rPr>
              <a:pPr/>
              <a:t>46</a:t>
            </a:fld>
            <a:endParaRPr lang="en-US" altLang="en-US">
              <a:solidFill>
                <a:srgbClr val="898989"/>
              </a:solidFill>
            </a:endParaRPr>
          </a:p>
        </p:txBody>
      </p:sp>
      <p:pic>
        <p:nvPicPr>
          <p:cNvPr id="491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685800"/>
          </a:xfrm>
        </p:spPr>
        <p:txBody>
          <a:bodyPr/>
          <a:lstStyle/>
          <a:p>
            <a:pPr eaLnBrk="1" hangingPunct="1"/>
            <a:r>
              <a:rPr lang="sr-Latn-CS" altLang="en-US" sz="3200" smtClean="0"/>
              <a:t>Strane direktne investicije - tokovi</a:t>
            </a:r>
            <a:endParaRPr lang="en-US" altLang="en-US" sz="3200" smtClean="0"/>
          </a:p>
        </p:txBody>
      </p:sp>
      <p:sp>
        <p:nvSpPr>
          <p:cNvPr id="50179" name="Rectangle 3"/>
          <p:cNvSpPr>
            <a:spLocks noGrp="1" noChangeArrowheads="1"/>
          </p:cNvSpPr>
          <p:nvPr>
            <p:ph idx="1"/>
          </p:nvPr>
        </p:nvSpPr>
        <p:spPr>
          <a:xfrm>
            <a:off x="0" y="685800"/>
            <a:ext cx="9144000" cy="6019800"/>
          </a:xfrm>
        </p:spPr>
        <p:txBody>
          <a:bodyPr/>
          <a:lstStyle/>
          <a:p>
            <a:pPr eaLnBrk="1" hangingPunct="1"/>
            <a:r>
              <a:rPr lang="sr-Latn-CS" altLang="en-US" sz="2800" smtClean="0"/>
              <a:t>FDI u 2004.</a:t>
            </a:r>
            <a:endParaRPr lang="en-US" altLang="en-US" sz="2800" smtClean="0"/>
          </a:p>
        </p:txBody>
      </p:sp>
      <p:sp>
        <p:nvSpPr>
          <p:cNvPr id="501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CB57C0-5ABD-4ACC-A1FB-F42641CC2AC5}" type="slidenum">
              <a:rPr lang="en-US" altLang="en-US">
                <a:solidFill>
                  <a:srgbClr val="898989"/>
                </a:solidFill>
              </a:rPr>
              <a:pPr/>
              <a:t>47</a:t>
            </a:fld>
            <a:endParaRPr lang="en-US" altLang="en-US">
              <a:solidFill>
                <a:srgbClr val="898989"/>
              </a:solidFill>
            </a:endParaRPr>
          </a:p>
        </p:txBody>
      </p:sp>
      <p:graphicFrame>
        <p:nvGraphicFramePr>
          <p:cNvPr id="5" name="Table 4"/>
          <p:cNvGraphicFramePr>
            <a:graphicFrameLocks noGrp="1"/>
          </p:cNvGraphicFramePr>
          <p:nvPr/>
        </p:nvGraphicFramePr>
        <p:xfrm>
          <a:off x="609600" y="1847850"/>
          <a:ext cx="7772400" cy="4549775"/>
        </p:xfrm>
        <a:graphic>
          <a:graphicData uri="http://schemas.openxmlformats.org/drawingml/2006/table">
            <a:tbl>
              <a:tblPr/>
              <a:tblGrid>
                <a:gridCol w="1984375"/>
                <a:gridCol w="1157288"/>
                <a:gridCol w="1157287"/>
                <a:gridCol w="1158875"/>
                <a:gridCol w="1322388"/>
                <a:gridCol w="992187"/>
              </a:tblGrid>
              <a:tr h="1096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Calibri" pitchFamily="34" charset="0"/>
                          <a:cs typeface="Times New Roman" charset="0"/>
                        </a:rPr>
                        <a:t>Земља</a:t>
                      </a:r>
                      <a:endParaRPr kumimoji="0" lang="en-US" sz="1100" b="1" i="0" u="none" strike="noStrike" cap="none" normalizeH="0" baseline="0" smtClean="0">
                        <a:ln>
                          <a:noFill/>
                        </a:ln>
                        <a:solidFill>
                          <a:schemeClr val="tx1"/>
                        </a:solidFill>
                        <a:effectLst/>
                        <a:latin typeface="Calibri" pitchFamily="34"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200" b="1" i="0" u="none" strike="noStrike" cap="none" normalizeH="0" baseline="0" smtClean="0">
                          <a:ln>
                            <a:noFill/>
                          </a:ln>
                          <a:solidFill>
                            <a:schemeClr val="tx1"/>
                          </a:solidFill>
                          <a:effectLst/>
                          <a:latin typeface="Times New Roman" charset="0"/>
                          <a:cs typeface="Times New Roman" charset="0"/>
                        </a:rPr>
                        <a:t>Прилив</a:t>
                      </a:r>
                      <a:endParaRPr kumimoji="0" lang="en-US" sz="1200" b="0" i="0" u="none" strike="noStrike" cap="none" normalizeH="0" baseline="0" smtClean="0">
                        <a:ln>
                          <a:noFill/>
                        </a:ln>
                        <a:solidFill>
                          <a:schemeClr val="tx1"/>
                        </a:solidFill>
                        <a:effectLst/>
                        <a:latin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200" b="1" i="0" u="none" strike="noStrike" cap="none" normalizeH="0" baseline="0" smtClean="0">
                          <a:ln>
                            <a:noFill/>
                          </a:ln>
                          <a:solidFill>
                            <a:schemeClr val="tx1"/>
                          </a:solidFill>
                          <a:effectLst/>
                          <a:latin typeface="Times New Roman" charset="0"/>
                          <a:cs typeface="Times New Roman" charset="0"/>
                        </a:rPr>
                        <a:t>мил. $</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2636838" algn="ctr"/>
                          <a:tab pos="5273675" algn="r"/>
                        </a:tabLst>
                      </a:pPr>
                      <a:r>
                        <a:rPr kumimoji="0" lang="sr-Latn-CS" sz="1000" b="1" i="0" u="none" strike="noStrike" cap="none" normalizeH="0" baseline="0" smtClean="0">
                          <a:ln>
                            <a:noFill/>
                          </a:ln>
                          <a:solidFill>
                            <a:schemeClr val="tx1"/>
                          </a:solidFill>
                          <a:effectLst/>
                          <a:latin typeface="Times New Roman" charset="0"/>
                          <a:cs typeface="Times New Roman" charset="0"/>
                        </a:rPr>
                        <a:t>Удео у домаћим инвестицијама,</a:t>
                      </a:r>
                      <a:endParaRPr kumimoji="0" lang="en-US" sz="1200" b="0" i="0" u="none" strike="noStrike" cap="none" normalizeH="0" baseline="0" smtClean="0">
                        <a:ln>
                          <a:noFill/>
                        </a:ln>
                        <a:solidFill>
                          <a:schemeClr val="tx1"/>
                        </a:solidFill>
                        <a:effectLst/>
                        <a:latin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 pos="2636838" algn="ctr"/>
                          <a:tab pos="5273675" algn="r"/>
                        </a:tabLst>
                      </a:pPr>
                      <a:r>
                        <a:rPr kumimoji="0" lang="sr-Cyrl-CS" sz="1000" b="1" i="0" u="none" strike="noStrike" cap="none" normalizeH="0" baseline="0" smtClean="0">
                          <a:ln>
                            <a:noFill/>
                          </a:ln>
                          <a:solidFill>
                            <a:schemeClr val="tx1"/>
                          </a:solidFill>
                          <a:effectLst/>
                          <a:latin typeface="Times New Roman" charset="0"/>
                          <a:cs typeface="Times New Roman" charset="0"/>
                        </a:rPr>
                        <a:t>%</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900" b="1" i="0" u="none" strike="noStrike" cap="none" normalizeH="0" baseline="0" smtClean="0">
                          <a:ln>
                            <a:noFill/>
                          </a:ln>
                          <a:solidFill>
                            <a:schemeClr val="tx1"/>
                          </a:solidFill>
                          <a:effectLst/>
                          <a:latin typeface="Times New Roman" charset="0"/>
                          <a:cs typeface="Times New Roman" charset="0"/>
                        </a:rPr>
                        <a:t>Инвестиције по становнику</a:t>
                      </a:r>
                      <a:endParaRPr kumimoji="0" lang="en-US" sz="1000" b="0" i="0" u="none" strike="noStrike" cap="none" normalizeH="0" baseline="0" smtClean="0">
                        <a:ln>
                          <a:noFill/>
                        </a:ln>
                        <a:solidFill>
                          <a:schemeClr val="tx1"/>
                        </a:solidFill>
                        <a:effectLst/>
                        <a:latin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200" b="1" i="0" u="none" strike="noStrike" cap="none" normalizeH="0" baseline="0" smtClean="0">
                          <a:ln>
                            <a:noFill/>
                          </a:ln>
                          <a:solidFill>
                            <a:schemeClr val="tx1"/>
                          </a:solidFill>
                          <a:effectLst/>
                          <a:latin typeface="Times New Roman" charset="0"/>
                          <a:cs typeface="Times New Roman" charset="0"/>
                        </a:rPr>
                        <a:t>€</a:t>
                      </a:r>
                      <a:endParaRPr kumimoji="0" lang="en-US" sz="10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100" b="1" i="0" u="none" strike="noStrike" cap="none" normalizeH="0" baseline="0" smtClean="0">
                          <a:ln>
                            <a:noFill/>
                          </a:ln>
                          <a:solidFill>
                            <a:schemeClr val="tx1"/>
                          </a:solidFill>
                          <a:effectLst/>
                          <a:latin typeface="Calibri" pitchFamily="34" charset="0"/>
                          <a:cs typeface="Times New Roman" charset="0"/>
                        </a:rPr>
                        <a:t>Сток</a:t>
                      </a:r>
                      <a:endParaRPr kumimoji="0" lang="en-US" sz="1100" b="1" i="0" u="none" strike="noStrike" cap="none" normalizeH="0" baseline="0" smtClean="0">
                        <a:ln>
                          <a:noFill/>
                        </a:ln>
                        <a:solidFill>
                          <a:schemeClr val="tx1"/>
                        </a:solidFill>
                        <a:effectLst/>
                        <a:latin typeface="Calibri" pitchFamily="34"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000" b="1" i="0" u="none" strike="noStrike" cap="none" normalizeH="0" baseline="0" smtClean="0">
                          <a:ln>
                            <a:noFill/>
                          </a:ln>
                          <a:solidFill>
                            <a:schemeClr val="tx1"/>
                          </a:solidFill>
                          <a:effectLst/>
                          <a:latin typeface="Times New Roman" charset="0"/>
                          <a:cs typeface="Times New Roman" charset="0"/>
                        </a:rPr>
                        <a:t>крај 2004 мил. $</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900" b="1" i="0" u="none" strike="noStrike" cap="none" normalizeH="0" baseline="0" smtClean="0">
                          <a:ln>
                            <a:noFill/>
                          </a:ln>
                          <a:solidFill>
                            <a:schemeClr val="tx1"/>
                          </a:solidFill>
                          <a:effectLst/>
                          <a:latin typeface="Times New Roman" charset="0"/>
                          <a:cs typeface="Times New Roman" charset="0"/>
                        </a:rPr>
                        <a:t>Удео стока у друшт. производу</a:t>
                      </a:r>
                      <a:endParaRPr kumimoji="0" lang="en-US" sz="1200" b="0" i="0" u="none" strike="noStrike" cap="none" normalizeH="0" baseline="0" smtClean="0">
                        <a:ln>
                          <a:noFill/>
                        </a:ln>
                        <a:solidFill>
                          <a:schemeClr val="tx1"/>
                        </a:solidFill>
                        <a:effectLst/>
                        <a:latin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900" b="1" i="0" u="none" strike="noStrike" cap="none" normalizeH="0" baseline="0" smtClean="0">
                          <a:ln>
                            <a:noFill/>
                          </a:ln>
                          <a:solidFill>
                            <a:schemeClr val="tx1"/>
                          </a:solidFill>
                          <a:effectLst/>
                          <a:latin typeface="Times New Roman" charset="0"/>
                          <a:cs typeface="Times New Roman" charset="0"/>
                        </a:rPr>
                        <a:t>%</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Calibri" pitchFamily="34" charset="0"/>
                          <a:cs typeface="Times New Roman" charset="0"/>
                        </a:rPr>
                        <a:t>Свет</a:t>
                      </a:r>
                      <a:endParaRPr kumimoji="0" lang="en-US" sz="1100" b="1" i="0" u="none" strike="noStrike" cap="none" normalizeH="0" baseline="0" smtClean="0">
                        <a:ln>
                          <a:noFill/>
                        </a:ln>
                        <a:solidFill>
                          <a:schemeClr val="tx1"/>
                        </a:solidFill>
                        <a:effectLst/>
                        <a:latin typeface="Calibri" pitchFamily="34"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648.146</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7,5</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101</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8.895.279</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21,7</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Босна и Херцеговина</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497</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29,7</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104</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1.660</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charset="0"/>
                          <a:cs typeface="Times New Roman" charset="0"/>
                        </a:rPr>
                        <a:t>20,1</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Србија и Ц. Г.</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966</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24,6</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103</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3.947</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16,4</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Хрватска</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1.076</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11,4</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208</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12.989</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39,1</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Македонија</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151</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16,2</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60</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1.175</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24,8</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Словенија</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516</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6,5</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211</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4.962</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15,1</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Мађарска</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4.167</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18,6</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333</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60.328</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60,7</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Чешка</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4.463</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15,4</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352</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56.415</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52,7</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Пољска</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6.159</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14,5</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128</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60.427</a:t>
                      </a:r>
                      <a:endParaRPr kumimoji="0" lang="en-US" sz="12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dirty="0" smtClean="0">
                          <a:ln>
                            <a:noFill/>
                          </a:ln>
                          <a:solidFill>
                            <a:schemeClr val="tx1"/>
                          </a:solidFill>
                          <a:effectLst/>
                          <a:latin typeface="Times New Roman" charset="0"/>
                          <a:cs typeface="Times New Roman" charset="0"/>
                        </a:rPr>
                        <a:t>25,4</a:t>
                      </a:r>
                      <a:endParaRPr kumimoji="0" lang="en-US" sz="1200" b="0" i="0" u="none" strike="noStrike" cap="none" normalizeH="0" baseline="0" dirty="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609600"/>
          </a:xfrm>
        </p:spPr>
        <p:txBody>
          <a:bodyPr/>
          <a:lstStyle/>
          <a:p>
            <a:pPr eaLnBrk="1" hangingPunct="1"/>
            <a:r>
              <a:rPr lang="sr-Latn-CS" altLang="en-US" sz="3200" smtClean="0"/>
              <a:t>Tokovi stranih direktnih investicija u BiH</a:t>
            </a:r>
            <a:endParaRPr lang="en-US" altLang="en-US" sz="3200" smtClean="0"/>
          </a:p>
        </p:txBody>
      </p:sp>
      <p:sp>
        <p:nvSpPr>
          <p:cNvPr id="51203" name="Rectangle 3"/>
          <p:cNvSpPr>
            <a:spLocks noGrp="1" noChangeArrowheads="1"/>
          </p:cNvSpPr>
          <p:nvPr>
            <p:ph idx="1"/>
          </p:nvPr>
        </p:nvSpPr>
        <p:spPr>
          <a:xfrm>
            <a:off x="0" y="762000"/>
            <a:ext cx="9144000" cy="6096000"/>
          </a:xfrm>
        </p:spPr>
        <p:txBody>
          <a:bodyPr/>
          <a:lstStyle/>
          <a:p>
            <a:pPr eaLnBrk="1" hangingPunct="1"/>
            <a:r>
              <a:rPr lang="sr-Latn-CS" altLang="en-US" sz="2400" b="1" smtClean="0"/>
              <a:t>FDI u BiH od 1994. do sredine 2006. godine</a:t>
            </a:r>
          </a:p>
          <a:p>
            <a:pPr eaLnBrk="1" hangingPunct="1"/>
            <a:endParaRPr lang="en-US" altLang="en-US" sz="2400" smtClean="0"/>
          </a:p>
        </p:txBody>
      </p:sp>
      <p:sp>
        <p:nvSpPr>
          <p:cNvPr id="512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5DEB18-197D-48FE-B0E6-98CD082E331A}" type="slidenum">
              <a:rPr lang="en-US" altLang="en-US">
                <a:solidFill>
                  <a:srgbClr val="898989"/>
                </a:solidFill>
              </a:rPr>
              <a:pPr/>
              <a:t>48</a:t>
            </a:fld>
            <a:endParaRPr lang="en-US" altLang="en-US">
              <a:solidFill>
                <a:srgbClr val="898989"/>
              </a:solidFill>
            </a:endParaRPr>
          </a:p>
        </p:txBody>
      </p:sp>
      <p:graphicFrame>
        <p:nvGraphicFramePr>
          <p:cNvPr id="5" name="Table 4"/>
          <p:cNvGraphicFramePr>
            <a:graphicFrameLocks noGrp="1"/>
          </p:cNvGraphicFramePr>
          <p:nvPr/>
        </p:nvGraphicFramePr>
        <p:xfrm>
          <a:off x="304800" y="1981200"/>
          <a:ext cx="8001000" cy="3962400"/>
        </p:xfrm>
        <a:graphic>
          <a:graphicData uri="http://schemas.openxmlformats.org/drawingml/2006/table">
            <a:tbl>
              <a:tblPr/>
              <a:tblGrid>
                <a:gridCol w="933450"/>
                <a:gridCol w="639763"/>
                <a:gridCol w="639762"/>
                <a:gridCol w="639763"/>
                <a:gridCol w="641350"/>
                <a:gridCol w="639762"/>
                <a:gridCol w="639763"/>
                <a:gridCol w="639762"/>
                <a:gridCol w="639763"/>
                <a:gridCol w="639762"/>
                <a:gridCol w="639763"/>
                <a:gridCol w="668337"/>
              </a:tblGrid>
              <a:tr h="15843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636838" algn="ctr"/>
                          <a:tab pos="5273675" algn="r"/>
                        </a:tabLst>
                      </a:pPr>
                      <a:r>
                        <a:rPr kumimoji="0" lang="sr-Cyrl-CS" sz="1400" b="0" i="0" u="none" strike="noStrike" cap="none" normalizeH="0" baseline="0" dirty="0" smtClean="0">
                          <a:ln>
                            <a:noFill/>
                          </a:ln>
                          <a:solidFill>
                            <a:schemeClr val="tx1"/>
                          </a:solidFill>
                          <a:effectLst/>
                          <a:latin typeface="Times New Roman" charset="0"/>
                          <a:cs typeface="Times New Roman" charset="0"/>
                        </a:rPr>
                        <a:t>Период</a:t>
                      </a:r>
                      <a:endParaRPr kumimoji="0" lang="en-US" sz="1400" b="0" i="0" u="none" strike="noStrike" cap="none" normalizeH="0" baseline="0" dirty="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1994</a:t>
                      </a:r>
                      <a:endParaRPr kumimoji="0" lang="en-US" sz="1400" b="0" i="0" u="none" strike="noStrike" cap="none" normalizeH="0" baseline="0" smtClean="0">
                        <a:ln>
                          <a:noFill/>
                        </a:ln>
                        <a:solidFill>
                          <a:schemeClr val="tx1"/>
                        </a:solidFill>
                        <a:effectLst/>
                        <a:latin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1997</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1998</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1999</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2000</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2001</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2002</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2003</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2004</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2005</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2006. до 30.јуна</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Укупно</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Износ</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43</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60</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166</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156</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140</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309</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169</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618</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243</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107</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2.014</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2,1</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3,0</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8,2</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7,9</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7,0</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15,3</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8,4</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30,7</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12,1</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charset="0"/>
                          <a:cs typeface="Times New Roman" charset="0"/>
                        </a:rPr>
                        <a:t>5,3</a:t>
                      </a:r>
                      <a:endParaRPr kumimoji="0" lang="en-US" sz="1400" b="0" i="0" u="none" strike="noStrike" cap="none" normalizeH="0" baseline="0" smtClean="0">
                        <a:ln>
                          <a:noFill/>
                        </a:ln>
                        <a:solidFill>
                          <a:schemeClr val="tx1"/>
                        </a:solidFill>
                        <a:effectLst/>
                        <a:latin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dirty="0" smtClean="0">
                          <a:ln>
                            <a:noFill/>
                          </a:ln>
                          <a:solidFill>
                            <a:schemeClr val="tx1"/>
                          </a:solidFill>
                          <a:effectLst/>
                          <a:latin typeface="Times New Roman" charset="0"/>
                          <a:cs typeface="Times New Roman" charset="0"/>
                        </a:rPr>
                        <a:t>100</a:t>
                      </a:r>
                      <a:endParaRPr kumimoji="0" lang="en-US" sz="1400" b="0" i="0" u="none" strike="noStrike" cap="none" normalizeH="0" baseline="0" dirty="0" smtClean="0">
                        <a:ln>
                          <a:noFill/>
                        </a:ln>
                        <a:solidFill>
                          <a:schemeClr val="tx1"/>
                        </a:solidFill>
                        <a:effectLst/>
                        <a:latin typeface="Times New Roman" charset="0"/>
                        <a:cs typeface="Times New Roman"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685800"/>
          </a:xfrm>
        </p:spPr>
        <p:txBody>
          <a:bodyPr/>
          <a:lstStyle/>
          <a:p>
            <a:pPr eaLnBrk="1" hangingPunct="1"/>
            <a:r>
              <a:rPr lang="sr-Latn-CS" altLang="en-US" sz="3200" smtClean="0"/>
              <a:t>Strane direktne investicije - tokovi</a:t>
            </a:r>
            <a:endParaRPr lang="en-US" altLang="en-US" sz="3200" smtClean="0"/>
          </a:p>
        </p:txBody>
      </p:sp>
      <p:sp>
        <p:nvSpPr>
          <p:cNvPr id="52227" name="Rectangle 3"/>
          <p:cNvSpPr>
            <a:spLocks noGrp="1" noChangeArrowheads="1"/>
          </p:cNvSpPr>
          <p:nvPr>
            <p:ph idx="1"/>
          </p:nvPr>
        </p:nvSpPr>
        <p:spPr>
          <a:xfrm>
            <a:off x="0" y="685800"/>
            <a:ext cx="9144000" cy="6019800"/>
          </a:xfrm>
        </p:spPr>
        <p:txBody>
          <a:bodyPr/>
          <a:lstStyle/>
          <a:p>
            <a:pPr eaLnBrk="1" hangingPunct="1"/>
            <a:r>
              <a:rPr lang="sr-Latn-CS" altLang="en-US" sz="2800" i="1" smtClean="0"/>
              <a:t>FDI od 2005. do 2010. u svijetu (u milijardama USD)</a:t>
            </a:r>
            <a:endParaRPr lang="en-US" altLang="en-US" sz="2800" i="1" smtClean="0"/>
          </a:p>
        </p:txBody>
      </p:sp>
      <p:sp>
        <p:nvSpPr>
          <p:cNvPr id="5222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BDC5C0-AF17-4D1A-9D53-27F07FB526AB}" type="slidenum">
              <a:rPr lang="en-US" altLang="en-US">
                <a:solidFill>
                  <a:srgbClr val="898989"/>
                </a:solidFill>
              </a:rPr>
              <a:pPr/>
              <a:t>49</a:t>
            </a:fld>
            <a:endParaRPr lang="en-US" altLang="en-US">
              <a:solidFill>
                <a:srgbClr val="898989"/>
              </a:solidFill>
            </a:endParaRPr>
          </a:p>
        </p:txBody>
      </p:sp>
      <p:graphicFrame>
        <p:nvGraphicFramePr>
          <p:cNvPr id="6" name="Table 5"/>
          <p:cNvGraphicFramePr>
            <a:graphicFrameLocks noGrp="1"/>
          </p:cNvGraphicFramePr>
          <p:nvPr/>
        </p:nvGraphicFramePr>
        <p:xfrm>
          <a:off x="0" y="1828800"/>
          <a:ext cx="9144000" cy="4784725"/>
        </p:xfrm>
        <a:graphic>
          <a:graphicData uri="http://schemas.openxmlformats.org/drawingml/2006/table">
            <a:tbl>
              <a:tblPr firstRow="1" bandRow="1">
                <a:tableStyleId>{5C22544A-7EE6-4342-B048-85BDC9FD1C3A}</a:tableStyleId>
              </a:tblPr>
              <a:tblGrid>
                <a:gridCol w="1153301"/>
                <a:gridCol w="494270"/>
                <a:gridCol w="562233"/>
                <a:gridCol w="603737"/>
                <a:gridCol w="703384"/>
                <a:gridCol w="703384"/>
                <a:gridCol w="703384"/>
                <a:gridCol w="703384"/>
                <a:gridCol w="703384"/>
                <a:gridCol w="703384"/>
                <a:gridCol w="703384"/>
                <a:gridCol w="703384"/>
                <a:gridCol w="703384"/>
              </a:tblGrid>
              <a:tr h="434975">
                <a:tc rowSpan="2">
                  <a:txBody>
                    <a:bodyPr/>
                    <a:lstStyle/>
                    <a:p>
                      <a:r>
                        <a:rPr lang="sr-Latn-BA" sz="800" b="1" dirty="0" smtClean="0"/>
                        <a:t>Zemlja /Region</a:t>
                      </a:r>
                      <a:endParaRPr lang="en-US" sz="800" b="1" dirty="0"/>
                    </a:p>
                  </a:txBody>
                  <a:tcPr/>
                </a:tc>
                <a:tc gridSpan="6">
                  <a:txBody>
                    <a:bodyPr/>
                    <a:lstStyle/>
                    <a:p>
                      <a:r>
                        <a:rPr lang="sr-Latn-BA" sz="800" b="1" dirty="0" smtClean="0"/>
                        <a:t>FDI Inflows</a:t>
                      </a:r>
                      <a:endParaRPr lang="en-US" sz="8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5">
                  <a:txBody>
                    <a:bodyPr/>
                    <a:lstStyle/>
                    <a:p>
                      <a:r>
                        <a:rPr lang="sr-Latn-BA" sz="800" b="1" dirty="0" smtClean="0"/>
                        <a:t>FDI</a:t>
                      </a:r>
                      <a:r>
                        <a:rPr lang="sr-Latn-BA" sz="800" b="1" baseline="0" dirty="0" smtClean="0"/>
                        <a:t> </a:t>
                      </a:r>
                      <a:r>
                        <a:rPr lang="sr-Latn-BA" sz="800" b="1" dirty="0" smtClean="0"/>
                        <a:t>Outflows</a:t>
                      </a:r>
                      <a:endParaRPr lang="en-US" sz="8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sz="800" b="1" dirty="0"/>
                    </a:p>
                  </a:txBody>
                  <a:tcPr/>
                </a:tc>
              </a:tr>
              <a:tr h="434975">
                <a:tc vMerge="1">
                  <a:txBody>
                    <a:bodyPr/>
                    <a:lstStyle/>
                    <a:p>
                      <a:endParaRPr lang="en-US" dirty="0"/>
                    </a:p>
                  </a:txBody>
                  <a:tcPr/>
                </a:tc>
                <a:tc>
                  <a:txBody>
                    <a:bodyPr/>
                    <a:lstStyle/>
                    <a:p>
                      <a:r>
                        <a:rPr lang="sr-Latn-BA" sz="800" b="1" dirty="0" smtClean="0"/>
                        <a:t>2005</a:t>
                      </a:r>
                      <a:endParaRPr lang="en-US" sz="800" b="1" dirty="0"/>
                    </a:p>
                  </a:txBody>
                  <a:tcPr/>
                </a:tc>
                <a:tc>
                  <a:txBody>
                    <a:bodyPr/>
                    <a:lstStyle/>
                    <a:p>
                      <a:r>
                        <a:rPr lang="sr-Latn-BA" sz="800" b="1" dirty="0" smtClean="0"/>
                        <a:t>2006</a:t>
                      </a:r>
                      <a:endParaRPr lang="en-US" sz="800" b="1" dirty="0"/>
                    </a:p>
                  </a:txBody>
                  <a:tcPr/>
                </a:tc>
                <a:tc>
                  <a:txBody>
                    <a:bodyPr/>
                    <a:lstStyle/>
                    <a:p>
                      <a:r>
                        <a:rPr lang="sr-Latn-BA" sz="800" b="1" dirty="0" smtClean="0"/>
                        <a:t>2007</a:t>
                      </a:r>
                      <a:endParaRPr lang="en-US" sz="800" b="1" dirty="0"/>
                    </a:p>
                  </a:txBody>
                  <a:tcPr/>
                </a:tc>
                <a:tc>
                  <a:txBody>
                    <a:bodyPr/>
                    <a:lstStyle/>
                    <a:p>
                      <a:r>
                        <a:rPr lang="sr-Latn-BA" sz="800" b="1" dirty="0" smtClean="0"/>
                        <a:t>2008</a:t>
                      </a:r>
                      <a:endParaRPr lang="en-US" sz="800" b="1" dirty="0"/>
                    </a:p>
                  </a:txBody>
                  <a:tcPr/>
                </a:tc>
                <a:tc>
                  <a:txBody>
                    <a:bodyPr/>
                    <a:lstStyle/>
                    <a:p>
                      <a:r>
                        <a:rPr lang="sr-Latn-BA" sz="800" b="1" dirty="0" smtClean="0"/>
                        <a:t>2009</a:t>
                      </a:r>
                      <a:endParaRPr lang="en-US" sz="800" b="1" dirty="0"/>
                    </a:p>
                  </a:txBody>
                  <a:tcPr/>
                </a:tc>
                <a:tc>
                  <a:txBody>
                    <a:bodyPr/>
                    <a:lstStyle/>
                    <a:p>
                      <a:r>
                        <a:rPr lang="sr-Latn-BA" sz="800" b="1" dirty="0" smtClean="0"/>
                        <a:t>2010</a:t>
                      </a:r>
                      <a:endParaRPr lang="en-US" sz="800" b="1" dirty="0"/>
                    </a:p>
                  </a:txBody>
                  <a:tcPr/>
                </a:tc>
                <a:tc>
                  <a:txBody>
                    <a:bodyPr/>
                    <a:lstStyle/>
                    <a:p>
                      <a:r>
                        <a:rPr lang="sr-Latn-BA" sz="800" b="1" dirty="0" smtClean="0"/>
                        <a:t>2005</a:t>
                      </a:r>
                      <a:endParaRPr lang="en-US" sz="800" b="1" dirty="0"/>
                    </a:p>
                  </a:txBody>
                  <a:tcPr/>
                </a:tc>
                <a:tc>
                  <a:txBody>
                    <a:bodyPr/>
                    <a:lstStyle/>
                    <a:p>
                      <a:r>
                        <a:rPr lang="sr-Latn-BA" sz="800" b="1" dirty="0" smtClean="0"/>
                        <a:t>2006</a:t>
                      </a:r>
                      <a:endParaRPr lang="en-US" sz="800" b="1" dirty="0"/>
                    </a:p>
                  </a:txBody>
                  <a:tcPr/>
                </a:tc>
                <a:tc>
                  <a:txBody>
                    <a:bodyPr/>
                    <a:lstStyle/>
                    <a:p>
                      <a:r>
                        <a:rPr lang="sr-Latn-BA" sz="800" b="1" dirty="0" smtClean="0"/>
                        <a:t>2007</a:t>
                      </a:r>
                      <a:endParaRPr lang="en-US" sz="800" b="1" dirty="0"/>
                    </a:p>
                  </a:txBody>
                  <a:tcPr/>
                </a:tc>
                <a:tc>
                  <a:txBody>
                    <a:bodyPr/>
                    <a:lstStyle/>
                    <a:p>
                      <a:r>
                        <a:rPr lang="sr-Latn-BA" sz="800" b="1" dirty="0" smtClean="0"/>
                        <a:t>2008</a:t>
                      </a:r>
                      <a:endParaRPr lang="en-US" sz="800" b="1" dirty="0"/>
                    </a:p>
                  </a:txBody>
                  <a:tcPr/>
                </a:tc>
                <a:tc>
                  <a:txBody>
                    <a:bodyPr/>
                    <a:lstStyle/>
                    <a:p>
                      <a:r>
                        <a:rPr lang="sr-Latn-BA" sz="800" b="1" dirty="0" smtClean="0"/>
                        <a:t>2009</a:t>
                      </a:r>
                      <a:endParaRPr lang="en-US" sz="800" b="1" dirty="0"/>
                    </a:p>
                  </a:txBody>
                  <a:tcPr/>
                </a:tc>
                <a:tc>
                  <a:txBody>
                    <a:bodyPr/>
                    <a:lstStyle/>
                    <a:p>
                      <a:r>
                        <a:rPr lang="sr-Latn-BA" sz="800" b="1" dirty="0" smtClean="0"/>
                        <a:t>2010</a:t>
                      </a:r>
                      <a:endParaRPr lang="en-US" sz="800" b="1" dirty="0"/>
                    </a:p>
                  </a:txBody>
                  <a:tcPr/>
                </a:tc>
              </a:tr>
              <a:tr h="434975">
                <a:tc>
                  <a:txBody>
                    <a:bodyPr/>
                    <a:lstStyle/>
                    <a:p>
                      <a:r>
                        <a:rPr lang="sr-Latn-BA" sz="800" b="1" dirty="0" smtClean="0"/>
                        <a:t>Svijet</a:t>
                      </a:r>
                      <a:endParaRPr lang="en-US" sz="800" b="1" dirty="0"/>
                    </a:p>
                  </a:txBody>
                  <a:tcPr/>
                </a:tc>
                <a:tc>
                  <a:txBody>
                    <a:bodyPr/>
                    <a:lstStyle/>
                    <a:p>
                      <a:r>
                        <a:rPr lang="sr-Latn-BA" sz="800" b="1" dirty="0" smtClean="0"/>
                        <a:t>982,5</a:t>
                      </a:r>
                      <a:endParaRPr lang="en-US" sz="800" b="1" dirty="0"/>
                    </a:p>
                  </a:txBody>
                  <a:tcPr/>
                </a:tc>
                <a:tc>
                  <a:txBody>
                    <a:bodyPr/>
                    <a:lstStyle/>
                    <a:p>
                      <a:r>
                        <a:rPr lang="sr-Latn-BA" sz="800" b="1" dirty="0" smtClean="0"/>
                        <a:t>1461,9</a:t>
                      </a:r>
                      <a:endParaRPr lang="en-US" sz="800" b="1" dirty="0"/>
                    </a:p>
                  </a:txBody>
                  <a:tcPr/>
                </a:tc>
                <a:tc>
                  <a:txBody>
                    <a:bodyPr/>
                    <a:lstStyle/>
                    <a:p>
                      <a:r>
                        <a:rPr lang="sr-Latn-BA" sz="800" b="1" dirty="0" smtClean="0"/>
                        <a:t>1970,9</a:t>
                      </a:r>
                      <a:endParaRPr lang="en-US" sz="800" b="1" dirty="0"/>
                    </a:p>
                  </a:txBody>
                  <a:tcPr/>
                </a:tc>
                <a:tc>
                  <a:txBody>
                    <a:bodyPr/>
                    <a:lstStyle/>
                    <a:p>
                      <a:r>
                        <a:rPr lang="sr-Latn-BA" sz="800" b="1" dirty="0" smtClean="0"/>
                        <a:t>1744,1</a:t>
                      </a:r>
                      <a:endParaRPr lang="en-US" sz="800" b="1" dirty="0"/>
                    </a:p>
                  </a:txBody>
                  <a:tcPr/>
                </a:tc>
                <a:tc>
                  <a:txBody>
                    <a:bodyPr/>
                    <a:lstStyle/>
                    <a:p>
                      <a:r>
                        <a:rPr lang="sr-Latn-BA" sz="800" b="1" dirty="0" smtClean="0"/>
                        <a:t>1185,0</a:t>
                      </a:r>
                      <a:endParaRPr lang="en-US" sz="800" b="1" dirty="0"/>
                    </a:p>
                  </a:txBody>
                  <a:tcPr/>
                </a:tc>
                <a:tc>
                  <a:txBody>
                    <a:bodyPr/>
                    <a:lstStyle/>
                    <a:p>
                      <a:r>
                        <a:rPr lang="sr-Latn-BA" sz="800" b="1" dirty="0" smtClean="0"/>
                        <a:t>1243,6</a:t>
                      </a:r>
                      <a:endParaRPr lang="en-US" sz="800" b="1" dirty="0"/>
                    </a:p>
                  </a:txBody>
                  <a:tcPr/>
                </a:tc>
                <a:tc>
                  <a:txBody>
                    <a:bodyPr/>
                    <a:lstStyle/>
                    <a:p>
                      <a:r>
                        <a:rPr lang="sr-Latn-BA" sz="800" b="1" dirty="0" smtClean="0"/>
                        <a:t>882,1</a:t>
                      </a:r>
                      <a:endParaRPr lang="en-US" sz="800" b="1" dirty="0"/>
                    </a:p>
                  </a:txBody>
                  <a:tcPr/>
                </a:tc>
                <a:tc>
                  <a:txBody>
                    <a:bodyPr/>
                    <a:lstStyle/>
                    <a:p>
                      <a:r>
                        <a:rPr lang="sr-Latn-BA" sz="800" b="1" dirty="0" smtClean="0"/>
                        <a:t>1405,4</a:t>
                      </a:r>
                      <a:endParaRPr lang="en-US" sz="800" b="1" dirty="0"/>
                    </a:p>
                  </a:txBody>
                  <a:tcPr/>
                </a:tc>
                <a:tc>
                  <a:txBody>
                    <a:bodyPr/>
                    <a:lstStyle/>
                    <a:p>
                      <a:r>
                        <a:rPr lang="sr-Latn-BA" sz="800" b="1" dirty="0" smtClean="0"/>
                        <a:t>2174,8</a:t>
                      </a:r>
                      <a:endParaRPr lang="en-US" sz="800" b="1" dirty="0"/>
                    </a:p>
                  </a:txBody>
                  <a:tcPr/>
                </a:tc>
                <a:tc>
                  <a:txBody>
                    <a:bodyPr/>
                    <a:lstStyle/>
                    <a:p>
                      <a:r>
                        <a:rPr lang="sr-Latn-BA" sz="800" b="1" dirty="0" smtClean="0"/>
                        <a:t>1910,5</a:t>
                      </a:r>
                      <a:endParaRPr lang="en-US" sz="800" b="1" dirty="0"/>
                    </a:p>
                  </a:txBody>
                  <a:tcPr/>
                </a:tc>
                <a:tc>
                  <a:txBody>
                    <a:bodyPr/>
                    <a:lstStyle/>
                    <a:p>
                      <a:r>
                        <a:rPr lang="sr-Latn-BA" sz="800" b="1" dirty="0" smtClean="0"/>
                        <a:t>1170,5</a:t>
                      </a:r>
                      <a:endParaRPr lang="en-US" sz="800" b="1" dirty="0"/>
                    </a:p>
                  </a:txBody>
                  <a:tcPr/>
                </a:tc>
                <a:tc>
                  <a:txBody>
                    <a:bodyPr/>
                    <a:lstStyle/>
                    <a:p>
                      <a:r>
                        <a:rPr lang="sr-Latn-BA" sz="800" b="1" dirty="0" smtClean="0"/>
                        <a:t>1323,3</a:t>
                      </a:r>
                      <a:endParaRPr lang="en-US" sz="800" b="1" dirty="0"/>
                    </a:p>
                  </a:txBody>
                  <a:tcPr/>
                </a:tc>
              </a:tr>
              <a:tr h="434975">
                <a:tc>
                  <a:txBody>
                    <a:bodyPr/>
                    <a:lstStyle/>
                    <a:p>
                      <a:r>
                        <a:rPr lang="sr-Latn-BA" sz="800" b="1" dirty="0" smtClean="0"/>
                        <a:t>Evropska</a:t>
                      </a:r>
                      <a:r>
                        <a:rPr lang="sr-Latn-BA" sz="800" b="1" baseline="0" dirty="0" smtClean="0"/>
                        <a:t> unija</a:t>
                      </a:r>
                      <a:endParaRPr lang="en-US" sz="800" b="1" dirty="0"/>
                    </a:p>
                  </a:txBody>
                  <a:tcPr/>
                </a:tc>
                <a:tc>
                  <a:txBody>
                    <a:bodyPr/>
                    <a:lstStyle/>
                    <a:p>
                      <a:r>
                        <a:rPr lang="sr-Latn-BA" sz="800" b="1" dirty="0" smtClean="0"/>
                        <a:t>496,1</a:t>
                      </a:r>
                      <a:endParaRPr lang="en-US" sz="800" b="1" dirty="0"/>
                    </a:p>
                  </a:txBody>
                  <a:tcPr/>
                </a:tc>
                <a:tc>
                  <a:txBody>
                    <a:bodyPr/>
                    <a:lstStyle/>
                    <a:p>
                      <a:r>
                        <a:rPr lang="sr-Latn-BA" sz="800" b="1" dirty="0" smtClean="0"/>
                        <a:t>581,7</a:t>
                      </a:r>
                      <a:endParaRPr lang="en-US" sz="800" b="1" dirty="0"/>
                    </a:p>
                  </a:txBody>
                  <a:tcPr/>
                </a:tc>
                <a:tc>
                  <a:txBody>
                    <a:bodyPr/>
                    <a:lstStyle/>
                    <a:p>
                      <a:r>
                        <a:rPr lang="sr-Latn-BA" sz="800" b="1" dirty="0" smtClean="0"/>
                        <a:t>850,5</a:t>
                      </a:r>
                      <a:endParaRPr lang="en-US" sz="800" b="1" dirty="0"/>
                    </a:p>
                  </a:txBody>
                  <a:tcPr/>
                </a:tc>
                <a:tc>
                  <a:txBody>
                    <a:bodyPr/>
                    <a:lstStyle/>
                    <a:p>
                      <a:r>
                        <a:rPr lang="sr-Latn-BA" sz="800" b="1" dirty="0" smtClean="0"/>
                        <a:t>488,0</a:t>
                      </a:r>
                      <a:endParaRPr lang="en-US" sz="800" b="1" dirty="0"/>
                    </a:p>
                  </a:txBody>
                  <a:tcPr/>
                </a:tc>
                <a:tc>
                  <a:txBody>
                    <a:bodyPr/>
                    <a:lstStyle/>
                    <a:p>
                      <a:r>
                        <a:rPr lang="sr-Latn-BA" sz="800" b="1" dirty="0" smtClean="0"/>
                        <a:t>346,5</a:t>
                      </a:r>
                      <a:endParaRPr lang="en-US" sz="800" b="1" dirty="0"/>
                    </a:p>
                  </a:txBody>
                  <a:tcPr/>
                </a:tc>
                <a:tc>
                  <a:txBody>
                    <a:bodyPr/>
                    <a:lstStyle/>
                    <a:p>
                      <a:r>
                        <a:rPr lang="sr-Latn-BA" sz="800" b="1" dirty="0" smtClean="0"/>
                        <a:t>304,7</a:t>
                      </a:r>
                      <a:endParaRPr lang="en-US" sz="800" b="1" dirty="0"/>
                    </a:p>
                  </a:txBody>
                  <a:tcPr/>
                </a:tc>
                <a:tc>
                  <a:txBody>
                    <a:bodyPr/>
                    <a:lstStyle/>
                    <a:p>
                      <a:r>
                        <a:rPr lang="sr-Latn-BA" sz="800" b="1" dirty="0" smtClean="0"/>
                        <a:t>606,5</a:t>
                      </a:r>
                      <a:endParaRPr lang="en-US" sz="800" b="1" dirty="0"/>
                    </a:p>
                  </a:txBody>
                  <a:tcPr/>
                </a:tc>
                <a:tc>
                  <a:txBody>
                    <a:bodyPr/>
                    <a:lstStyle/>
                    <a:p>
                      <a:r>
                        <a:rPr lang="sr-Latn-BA" sz="800" b="1" dirty="0" smtClean="0"/>
                        <a:t>690,0</a:t>
                      </a:r>
                      <a:endParaRPr lang="en-US" sz="800" b="1" dirty="0"/>
                    </a:p>
                  </a:txBody>
                  <a:tcPr/>
                </a:tc>
                <a:tc>
                  <a:txBody>
                    <a:bodyPr/>
                    <a:lstStyle/>
                    <a:p>
                      <a:r>
                        <a:rPr lang="sr-Latn-BA" sz="800" b="1" dirty="0" smtClean="0"/>
                        <a:t>1199,3</a:t>
                      </a:r>
                      <a:endParaRPr lang="en-US" sz="800" b="1" dirty="0"/>
                    </a:p>
                  </a:txBody>
                  <a:tcPr/>
                </a:tc>
                <a:tc>
                  <a:txBody>
                    <a:bodyPr/>
                    <a:lstStyle/>
                    <a:p>
                      <a:r>
                        <a:rPr lang="sr-Latn-BA" sz="800" b="1" dirty="0" smtClean="0"/>
                        <a:t>906,2</a:t>
                      </a:r>
                      <a:endParaRPr lang="en-US" sz="800" b="1" dirty="0"/>
                    </a:p>
                  </a:txBody>
                  <a:tcPr/>
                </a:tc>
                <a:tc>
                  <a:txBody>
                    <a:bodyPr/>
                    <a:lstStyle/>
                    <a:p>
                      <a:r>
                        <a:rPr lang="sr-Latn-BA" sz="800" b="1" dirty="0" smtClean="0"/>
                        <a:t>370,0</a:t>
                      </a:r>
                      <a:endParaRPr lang="en-US" sz="800" b="1" dirty="0"/>
                    </a:p>
                  </a:txBody>
                  <a:tcPr/>
                </a:tc>
                <a:tc>
                  <a:txBody>
                    <a:bodyPr/>
                    <a:lstStyle/>
                    <a:p>
                      <a:r>
                        <a:rPr lang="sr-Latn-BA" sz="800" b="1" dirty="0" smtClean="0"/>
                        <a:t>407,2</a:t>
                      </a:r>
                      <a:endParaRPr lang="en-US" sz="800" b="1" dirty="0"/>
                    </a:p>
                  </a:txBody>
                  <a:tcPr/>
                </a:tc>
              </a:tr>
              <a:tr h="434975">
                <a:tc>
                  <a:txBody>
                    <a:bodyPr/>
                    <a:lstStyle/>
                    <a:p>
                      <a:r>
                        <a:rPr lang="sr-Latn-BA" sz="800" b="1" dirty="0" smtClean="0"/>
                        <a:t>Sjedinjene</a:t>
                      </a:r>
                      <a:r>
                        <a:rPr lang="sr-Latn-BA" sz="800" b="1" baseline="0" dirty="0" smtClean="0"/>
                        <a:t> Države</a:t>
                      </a:r>
                      <a:endParaRPr lang="en-US" sz="800" b="1" dirty="0"/>
                    </a:p>
                  </a:txBody>
                  <a:tcPr/>
                </a:tc>
                <a:tc>
                  <a:txBody>
                    <a:bodyPr/>
                    <a:lstStyle/>
                    <a:p>
                      <a:r>
                        <a:rPr lang="sr-Latn-BA" sz="800" b="1" dirty="0" smtClean="0"/>
                        <a:t>104,8</a:t>
                      </a:r>
                      <a:endParaRPr lang="en-US" sz="800" b="1" dirty="0"/>
                    </a:p>
                  </a:txBody>
                  <a:tcPr/>
                </a:tc>
                <a:tc>
                  <a:txBody>
                    <a:bodyPr/>
                    <a:lstStyle/>
                    <a:p>
                      <a:r>
                        <a:rPr lang="sr-Latn-BA" sz="800" b="1" dirty="0" smtClean="0"/>
                        <a:t>237,1</a:t>
                      </a:r>
                      <a:endParaRPr lang="en-US" sz="800" b="1" dirty="0"/>
                    </a:p>
                  </a:txBody>
                  <a:tcPr/>
                </a:tc>
                <a:tc>
                  <a:txBody>
                    <a:bodyPr/>
                    <a:lstStyle/>
                    <a:p>
                      <a:r>
                        <a:rPr lang="sr-Latn-BA" sz="800" b="1" dirty="0" smtClean="0"/>
                        <a:t>216,0</a:t>
                      </a:r>
                      <a:endParaRPr lang="en-US" sz="800" b="1" dirty="0"/>
                    </a:p>
                  </a:txBody>
                  <a:tcPr/>
                </a:tc>
                <a:tc>
                  <a:txBody>
                    <a:bodyPr/>
                    <a:lstStyle/>
                    <a:p>
                      <a:r>
                        <a:rPr lang="sr-Latn-BA" sz="800" b="1" dirty="0" smtClean="0"/>
                        <a:t>306,4</a:t>
                      </a:r>
                      <a:endParaRPr lang="en-US" sz="800" b="1" dirty="0"/>
                    </a:p>
                  </a:txBody>
                  <a:tcPr/>
                </a:tc>
                <a:tc>
                  <a:txBody>
                    <a:bodyPr/>
                    <a:lstStyle/>
                    <a:p>
                      <a:r>
                        <a:rPr lang="sr-Latn-BA" sz="800" b="1" dirty="0" smtClean="0"/>
                        <a:t>152,9</a:t>
                      </a:r>
                      <a:endParaRPr lang="en-US" sz="800" b="1" dirty="0"/>
                    </a:p>
                  </a:txBody>
                  <a:tcPr/>
                </a:tc>
                <a:tc>
                  <a:txBody>
                    <a:bodyPr/>
                    <a:lstStyle/>
                    <a:p>
                      <a:r>
                        <a:rPr lang="sr-Latn-BA" sz="800" b="1" dirty="0" smtClean="0"/>
                        <a:t>228,2</a:t>
                      </a:r>
                      <a:endParaRPr lang="en-US" sz="800" b="1" dirty="0"/>
                    </a:p>
                  </a:txBody>
                  <a:tcPr/>
                </a:tc>
                <a:tc>
                  <a:txBody>
                    <a:bodyPr/>
                    <a:lstStyle/>
                    <a:p>
                      <a:r>
                        <a:rPr lang="sr-Latn-BA" sz="800" b="1" dirty="0" smtClean="0"/>
                        <a:t>80,8</a:t>
                      </a:r>
                      <a:endParaRPr lang="en-US" sz="800" b="1" dirty="0"/>
                    </a:p>
                  </a:txBody>
                  <a:tcPr/>
                </a:tc>
                <a:tc>
                  <a:txBody>
                    <a:bodyPr/>
                    <a:lstStyle/>
                    <a:p>
                      <a:r>
                        <a:rPr lang="sr-Latn-BA" sz="800" b="1" dirty="0" smtClean="0"/>
                        <a:t>86,2</a:t>
                      </a:r>
                      <a:endParaRPr lang="en-US" sz="800" b="1" dirty="0"/>
                    </a:p>
                  </a:txBody>
                  <a:tcPr/>
                </a:tc>
                <a:tc>
                  <a:txBody>
                    <a:bodyPr/>
                    <a:lstStyle/>
                    <a:p>
                      <a:r>
                        <a:rPr lang="sr-Latn-BA" sz="800" b="1" dirty="0" smtClean="0"/>
                        <a:t>272,4</a:t>
                      </a:r>
                      <a:endParaRPr lang="en-US" sz="800" b="1" dirty="0"/>
                    </a:p>
                  </a:txBody>
                  <a:tcPr/>
                </a:tc>
                <a:tc>
                  <a:txBody>
                    <a:bodyPr/>
                    <a:lstStyle/>
                    <a:p>
                      <a:r>
                        <a:rPr lang="sr-Latn-BA" sz="800" b="1" dirty="0" smtClean="0"/>
                        <a:t>161,1</a:t>
                      </a:r>
                      <a:endParaRPr lang="en-US" sz="800" b="1" dirty="0"/>
                    </a:p>
                  </a:txBody>
                  <a:tcPr/>
                </a:tc>
                <a:tc>
                  <a:txBody>
                    <a:bodyPr/>
                    <a:lstStyle/>
                    <a:p>
                      <a:r>
                        <a:rPr lang="sr-Latn-BA" sz="800" b="1" dirty="0" smtClean="0"/>
                        <a:t>44,4</a:t>
                      </a:r>
                      <a:endParaRPr lang="en-US" sz="800" b="1" dirty="0"/>
                    </a:p>
                  </a:txBody>
                  <a:tcPr/>
                </a:tc>
                <a:tc>
                  <a:txBody>
                    <a:bodyPr/>
                    <a:lstStyle/>
                    <a:p>
                      <a:r>
                        <a:rPr lang="sr-Latn-BA" sz="800" b="1" dirty="0" smtClean="0"/>
                        <a:t>11,0</a:t>
                      </a:r>
                      <a:endParaRPr lang="en-US" sz="800" b="1" dirty="0"/>
                    </a:p>
                  </a:txBody>
                  <a:tcPr/>
                </a:tc>
              </a:tr>
              <a:tr h="434975">
                <a:tc>
                  <a:txBody>
                    <a:bodyPr/>
                    <a:lstStyle/>
                    <a:p>
                      <a:r>
                        <a:rPr lang="sr-Latn-BA" sz="800" b="1" dirty="0" smtClean="0"/>
                        <a:t>Francuska</a:t>
                      </a:r>
                      <a:endParaRPr lang="en-US" sz="800" b="1" dirty="0"/>
                    </a:p>
                  </a:txBody>
                  <a:tcPr/>
                </a:tc>
                <a:tc>
                  <a:txBody>
                    <a:bodyPr/>
                    <a:lstStyle/>
                    <a:p>
                      <a:r>
                        <a:rPr lang="sr-Latn-BA" sz="800" b="1" dirty="0" smtClean="0"/>
                        <a:t>85,0</a:t>
                      </a:r>
                      <a:endParaRPr lang="en-US" sz="800" b="1" dirty="0"/>
                    </a:p>
                  </a:txBody>
                  <a:tcPr/>
                </a:tc>
                <a:tc>
                  <a:txBody>
                    <a:bodyPr/>
                    <a:lstStyle/>
                    <a:p>
                      <a:r>
                        <a:rPr lang="sr-Latn-BA" sz="800" b="1" dirty="0" smtClean="0"/>
                        <a:t>72,0</a:t>
                      </a:r>
                      <a:endParaRPr lang="en-US" sz="800" b="1" dirty="0"/>
                    </a:p>
                  </a:txBody>
                  <a:tcPr/>
                </a:tc>
                <a:tc>
                  <a:txBody>
                    <a:bodyPr/>
                    <a:lstStyle/>
                    <a:p>
                      <a:r>
                        <a:rPr lang="sr-Latn-BA" sz="800" b="1" dirty="0" smtClean="0"/>
                        <a:t>96,2</a:t>
                      </a:r>
                      <a:endParaRPr lang="en-US" sz="800" b="1" dirty="0"/>
                    </a:p>
                  </a:txBody>
                  <a:tcPr/>
                </a:tc>
                <a:tc>
                  <a:txBody>
                    <a:bodyPr/>
                    <a:lstStyle/>
                    <a:p>
                      <a:r>
                        <a:rPr lang="sr-Latn-BA" sz="800" b="1" dirty="0" smtClean="0"/>
                        <a:t>64,1</a:t>
                      </a:r>
                      <a:endParaRPr lang="en-US" sz="800" b="1" dirty="0"/>
                    </a:p>
                  </a:txBody>
                  <a:tcPr/>
                </a:tc>
                <a:tc>
                  <a:txBody>
                    <a:bodyPr/>
                    <a:lstStyle/>
                    <a:p>
                      <a:r>
                        <a:rPr lang="sr-Latn-BA" sz="800" b="1" dirty="0" smtClean="0"/>
                        <a:t>34,0</a:t>
                      </a:r>
                      <a:endParaRPr lang="en-US" sz="800" b="1" dirty="0"/>
                    </a:p>
                  </a:txBody>
                  <a:tcPr/>
                </a:tc>
                <a:tc>
                  <a:txBody>
                    <a:bodyPr/>
                    <a:lstStyle/>
                    <a:p>
                      <a:r>
                        <a:rPr lang="sr-Latn-BA" sz="800" b="1" dirty="0" smtClean="0"/>
                        <a:t>34</a:t>
                      </a:r>
                      <a:endParaRPr lang="en-US" sz="800" b="1" dirty="0"/>
                    </a:p>
                  </a:txBody>
                  <a:tcPr/>
                </a:tc>
                <a:tc>
                  <a:txBody>
                    <a:bodyPr/>
                    <a:lstStyle/>
                    <a:p>
                      <a:r>
                        <a:rPr lang="sr-Latn-BA" sz="800" b="1" dirty="0" smtClean="0"/>
                        <a:t>115,0</a:t>
                      </a:r>
                      <a:endParaRPr lang="en-US" sz="800" b="1" dirty="0"/>
                    </a:p>
                  </a:txBody>
                  <a:tcPr/>
                </a:tc>
                <a:tc>
                  <a:txBody>
                    <a:bodyPr/>
                    <a:lstStyle/>
                    <a:p>
                      <a:r>
                        <a:rPr lang="sr-Latn-BA" sz="800" b="1" dirty="0" smtClean="0"/>
                        <a:t>110,7</a:t>
                      </a:r>
                      <a:endParaRPr lang="en-US" sz="800" b="1" dirty="0"/>
                    </a:p>
                  </a:txBody>
                  <a:tcPr/>
                </a:tc>
                <a:tc>
                  <a:txBody>
                    <a:bodyPr/>
                    <a:lstStyle/>
                    <a:p>
                      <a:r>
                        <a:rPr lang="sr-Latn-BA" sz="800" b="1" dirty="0" smtClean="0"/>
                        <a:t>164,3</a:t>
                      </a:r>
                      <a:endParaRPr lang="en-US" sz="800" b="1" dirty="0"/>
                    </a:p>
                  </a:txBody>
                  <a:tcPr/>
                </a:tc>
                <a:tc>
                  <a:txBody>
                    <a:bodyPr/>
                    <a:lstStyle/>
                    <a:p>
                      <a:r>
                        <a:rPr lang="sr-Latn-BA" sz="800" b="1" dirty="0" smtClean="0"/>
                        <a:t>155,0</a:t>
                      </a:r>
                      <a:endParaRPr lang="en-US" sz="800" b="1" dirty="0"/>
                    </a:p>
                  </a:txBody>
                  <a:tcPr/>
                </a:tc>
                <a:tc>
                  <a:txBody>
                    <a:bodyPr/>
                    <a:lstStyle/>
                    <a:p>
                      <a:r>
                        <a:rPr lang="sr-Latn-BA" sz="800" b="1" dirty="0" smtClean="0"/>
                        <a:t>103,0</a:t>
                      </a:r>
                      <a:endParaRPr lang="en-US" sz="800" b="1" dirty="0"/>
                    </a:p>
                  </a:txBody>
                  <a:tcPr/>
                </a:tc>
                <a:tc>
                  <a:txBody>
                    <a:bodyPr/>
                    <a:lstStyle/>
                    <a:p>
                      <a:r>
                        <a:rPr lang="sr-Latn-BA" sz="800" b="1" dirty="0" smtClean="0"/>
                        <a:t>84,1</a:t>
                      </a:r>
                      <a:endParaRPr lang="en-US" sz="800" b="1" dirty="0"/>
                    </a:p>
                  </a:txBody>
                  <a:tcPr/>
                </a:tc>
              </a:tr>
              <a:tr h="434975">
                <a:tc>
                  <a:txBody>
                    <a:bodyPr/>
                    <a:lstStyle/>
                    <a:p>
                      <a:r>
                        <a:rPr lang="sr-Latn-BA" sz="800" b="1" dirty="0" smtClean="0"/>
                        <a:t>Velika Britanija</a:t>
                      </a:r>
                      <a:endParaRPr lang="en-US" sz="800" b="1" dirty="0"/>
                    </a:p>
                  </a:txBody>
                  <a:tcPr/>
                </a:tc>
                <a:tc>
                  <a:txBody>
                    <a:bodyPr/>
                    <a:lstStyle/>
                    <a:p>
                      <a:r>
                        <a:rPr lang="sr-Latn-BA" sz="800" b="1" dirty="0" smtClean="0"/>
                        <a:t>76,0</a:t>
                      </a:r>
                      <a:endParaRPr lang="en-US" sz="800" b="1" dirty="0"/>
                    </a:p>
                  </a:txBody>
                  <a:tcPr/>
                </a:tc>
                <a:tc>
                  <a:txBody>
                    <a:bodyPr/>
                    <a:lstStyle/>
                    <a:p>
                      <a:r>
                        <a:rPr lang="sr-Latn-BA" sz="800" b="1" dirty="0" smtClean="0"/>
                        <a:t>156,2</a:t>
                      </a:r>
                      <a:endParaRPr lang="en-US" sz="800" b="1" dirty="0"/>
                    </a:p>
                  </a:txBody>
                  <a:tcPr/>
                </a:tc>
                <a:tc>
                  <a:txBody>
                    <a:bodyPr/>
                    <a:lstStyle/>
                    <a:p>
                      <a:r>
                        <a:rPr lang="sr-Latn-BA" sz="800" b="1" dirty="0" smtClean="0"/>
                        <a:t>196,4</a:t>
                      </a:r>
                      <a:endParaRPr lang="en-US" sz="800" b="1" dirty="0"/>
                    </a:p>
                  </a:txBody>
                  <a:tcPr/>
                </a:tc>
                <a:tc>
                  <a:txBody>
                    <a:bodyPr/>
                    <a:lstStyle/>
                    <a:p>
                      <a:r>
                        <a:rPr lang="sr-Latn-BA" sz="800" b="1" dirty="0" smtClean="0"/>
                        <a:t>91,5</a:t>
                      </a:r>
                      <a:endParaRPr lang="en-US" sz="800" b="1" dirty="0"/>
                    </a:p>
                  </a:txBody>
                  <a:tcPr/>
                </a:tc>
                <a:tc>
                  <a:txBody>
                    <a:bodyPr/>
                    <a:lstStyle/>
                    <a:p>
                      <a:r>
                        <a:rPr lang="sr-Latn-BA" sz="800" b="1" dirty="0" smtClean="0"/>
                        <a:t>71,1</a:t>
                      </a:r>
                      <a:endParaRPr lang="en-US" sz="800" b="1" dirty="0"/>
                    </a:p>
                  </a:txBody>
                  <a:tcPr/>
                </a:tc>
                <a:tc>
                  <a:txBody>
                    <a:bodyPr/>
                    <a:lstStyle/>
                    <a:p>
                      <a:r>
                        <a:rPr lang="sr-Latn-BA" sz="800" b="1" dirty="0" smtClean="0"/>
                        <a:t>46,0</a:t>
                      </a:r>
                      <a:endParaRPr lang="en-US" sz="800" b="1" dirty="0"/>
                    </a:p>
                  </a:txBody>
                  <a:tcPr/>
                </a:tc>
                <a:tc>
                  <a:txBody>
                    <a:bodyPr/>
                    <a:lstStyle/>
                    <a:p>
                      <a:r>
                        <a:rPr lang="sr-Latn-BA" sz="800" b="1" dirty="0" smtClean="0"/>
                        <a:t>81,0</a:t>
                      </a:r>
                      <a:endParaRPr lang="en-US" sz="800" b="1" dirty="0"/>
                    </a:p>
                  </a:txBody>
                  <a:tcPr/>
                </a:tc>
                <a:tc>
                  <a:txBody>
                    <a:bodyPr/>
                    <a:lstStyle/>
                    <a:p>
                      <a:r>
                        <a:rPr lang="sr-Latn-BA" sz="800" b="1" dirty="0" smtClean="0"/>
                        <a:t>86,3</a:t>
                      </a:r>
                      <a:endParaRPr lang="en-US" sz="800" b="1" dirty="0"/>
                    </a:p>
                  </a:txBody>
                  <a:tcPr/>
                </a:tc>
                <a:tc>
                  <a:txBody>
                    <a:bodyPr/>
                    <a:lstStyle/>
                    <a:p>
                      <a:r>
                        <a:rPr lang="sr-Latn-BA" sz="800" b="1" dirty="0" smtClean="0"/>
                        <a:t>272,4</a:t>
                      </a:r>
                      <a:endParaRPr lang="en-US" sz="800" b="1" dirty="0"/>
                    </a:p>
                  </a:txBody>
                  <a:tcPr/>
                </a:tc>
                <a:tc>
                  <a:txBody>
                    <a:bodyPr/>
                    <a:lstStyle/>
                    <a:p>
                      <a:r>
                        <a:rPr lang="sr-Latn-BA" sz="800" b="1" dirty="0" smtClean="0"/>
                        <a:t>161,1</a:t>
                      </a:r>
                      <a:endParaRPr lang="en-US" sz="800" b="1" dirty="0"/>
                    </a:p>
                  </a:txBody>
                  <a:tcPr/>
                </a:tc>
                <a:tc>
                  <a:txBody>
                    <a:bodyPr/>
                    <a:lstStyle/>
                    <a:p>
                      <a:r>
                        <a:rPr lang="sr-Latn-BA" sz="800" b="1" dirty="0" smtClean="0"/>
                        <a:t>44,4</a:t>
                      </a:r>
                      <a:endParaRPr lang="en-US" sz="800" b="1" dirty="0"/>
                    </a:p>
                  </a:txBody>
                  <a:tcPr/>
                </a:tc>
                <a:tc>
                  <a:txBody>
                    <a:bodyPr/>
                    <a:lstStyle/>
                    <a:p>
                      <a:r>
                        <a:rPr lang="sr-Latn-BA" sz="800" b="1" dirty="0" smtClean="0"/>
                        <a:t>11,0</a:t>
                      </a:r>
                      <a:endParaRPr lang="en-US" sz="800" b="1" dirty="0"/>
                    </a:p>
                  </a:txBody>
                  <a:tcPr/>
                </a:tc>
              </a:tr>
              <a:tr h="434975">
                <a:tc>
                  <a:txBody>
                    <a:bodyPr/>
                    <a:lstStyle/>
                    <a:p>
                      <a:r>
                        <a:rPr lang="sr-Latn-BA" sz="800" b="1" dirty="0" smtClean="0"/>
                        <a:t>Njemačka</a:t>
                      </a:r>
                      <a:endParaRPr lang="en-US" sz="800" b="1" dirty="0"/>
                    </a:p>
                  </a:txBody>
                  <a:tcPr/>
                </a:tc>
                <a:tc>
                  <a:txBody>
                    <a:bodyPr/>
                    <a:lstStyle/>
                    <a:p>
                      <a:r>
                        <a:rPr lang="sr-Latn-BA" sz="800" b="1" dirty="0" smtClean="0"/>
                        <a:t>47,4</a:t>
                      </a:r>
                      <a:endParaRPr lang="en-US" sz="800" b="1" dirty="0"/>
                    </a:p>
                  </a:txBody>
                  <a:tcPr/>
                </a:tc>
                <a:tc>
                  <a:txBody>
                    <a:bodyPr/>
                    <a:lstStyle/>
                    <a:p>
                      <a:r>
                        <a:rPr lang="sr-Latn-BA" sz="800" b="1" dirty="0" smtClean="0"/>
                        <a:t>55,6</a:t>
                      </a:r>
                      <a:endParaRPr lang="en-US" sz="800" b="1" dirty="0"/>
                    </a:p>
                  </a:txBody>
                  <a:tcPr/>
                </a:tc>
                <a:tc>
                  <a:txBody>
                    <a:bodyPr/>
                    <a:lstStyle/>
                    <a:p>
                      <a:r>
                        <a:rPr lang="sr-Latn-BA" sz="800" b="1" dirty="0" smtClean="0"/>
                        <a:t>80,2</a:t>
                      </a:r>
                      <a:endParaRPr lang="en-US" sz="800" b="1" dirty="0"/>
                    </a:p>
                  </a:txBody>
                  <a:tcPr/>
                </a:tc>
                <a:tc>
                  <a:txBody>
                    <a:bodyPr/>
                    <a:lstStyle/>
                    <a:p>
                      <a:r>
                        <a:rPr lang="sr-Latn-BA" sz="800" b="1" dirty="0" smtClean="0"/>
                        <a:t>4,2</a:t>
                      </a:r>
                      <a:endParaRPr lang="en-US" sz="800" b="1" dirty="0"/>
                    </a:p>
                  </a:txBody>
                  <a:tcPr/>
                </a:tc>
                <a:tc>
                  <a:txBody>
                    <a:bodyPr/>
                    <a:lstStyle/>
                    <a:p>
                      <a:r>
                        <a:rPr lang="sr-Latn-BA" sz="800" b="1" dirty="0" smtClean="0"/>
                        <a:t>37,6</a:t>
                      </a:r>
                      <a:endParaRPr lang="en-US" sz="800" b="1" dirty="0"/>
                    </a:p>
                  </a:txBody>
                  <a:tcPr/>
                </a:tc>
                <a:tc>
                  <a:txBody>
                    <a:bodyPr/>
                    <a:lstStyle/>
                    <a:p>
                      <a:r>
                        <a:rPr lang="sr-Latn-BA" sz="800" b="1" dirty="0" smtClean="0"/>
                        <a:t>46,1</a:t>
                      </a:r>
                      <a:endParaRPr lang="en-US" sz="800" b="1" dirty="0"/>
                    </a:p>
                  </a:txBody>
                  <a:tcPr/>
                </a:tc>
                <a:tc>
                  <a:txBody>
                    <a:bodyPr/>
                    <a:lstStyle/>
                    <a:p>
                      <a:r>
                        <a:rPr lang="sr-Latn-BA" sz="800" b="1" dirty="0" smtClean="0"/>
                        <a:t>75,9</a:t>
                      </a:r>
                      <a:endParaRPr lang="en-US" sz="800" b="1" dirty="0"/>
                    </a:p>
                  </a:txBody>
                  <a:tcPr/>
                </a:tc>
                <a:tc>
                  <a:txBody>
                    <a:bodyPr/>
                    <a:lstStyle/>
                    <a:p>
                      <a:r>
                        <a:rPr lang="sr-Latn-BA" sz="800" b="1" dirty="0" smtClean="0"/>
                        <a:t>118,7</a:t>
                      </a:r>
                      <a:endParaRPr lang="en-US" sz="800" b="1" dirty="0"/>
                    </a:p>
                  </a:txBody>
                  <a:tcPr/>
                </a:tc>
                <a:tc>
                  <a:txBody>
                    <a:bodyPr/>
                    <a:lstStyle/>
                    <a:p>
                      <a:r>
                        <a:rPr lang="sr-Latn-BA" sz="800" b="1" dirty="0" smtClean="0"/>
                        <a:t>170,6</a:t>
                      </a:r>
                      <a:endParaRPr lang="en-US" sz="800" b="1" dirty="0"/>
                    </a:p>
                  </a:txBody>
                  <a:tcPr/>
                </a:tc>
                <a:tc>
                  <a:txBody>
                    <a:bodyPr/>
                    <a:lstStyle/>
                    <a:p>
                      <a:r>
                        <a:rPr lang="sr-Latn-BA" sz="800" b="1" dirty="0" smtClean="0"/>
                        <a:t>77,1</a:t>
                      </a:r>
                      <a:endParaRPr lang="en-US" sz="800" b="1" dirty="0"/>
                    </a:p>
                  </a:txBody>
                  <a:tcPr/>
                </a:tc>
                <a:tc>
                  <a:txBody>
                    <a:bodyPr/>
                    <a:lstStyle/>
                    <a:p>
                      <a:r>
                        <a:rPr lang="sr-Latn-BA" sz="800" b="1" dirty="0" smtClean="0"/>
                        <a:t>78,2</a:t>
                      </a:r>
                      <a:endParaRPr lang="en-US" sz="800" b="1" dirty="0"/>
                    </a:p>
                  </a:txBody>
                  <a:tcPr/>
                </a:tc>
                <a:tc>
                  <a:txBody>
                    <a:bodyPr/>
                    <a:lstStyle/>
                    <a:p>
                      <a:r>
                        <a:rPr lang="sr-Latn-BA" sz="800" b="1" dirty="0" smtClean="0"/>
                        <a:t>104,9</a:t>
                      </a:r>
                      <a:endParaRPr lang="en-US" sz="800" b="1" dirty="0"/>
                    </a:p>
                  </a:txBody>
                  <a:tcPr/>
                </a:tc>
              </a:tr>
              <a:tr h="434975">
                <a:tc>
                  <a:txBody>
                    <a:bodyPr/>
                    <a:lstStyle/>
                    <a:p>
                      <a:r>
                        <a:rPr lang="sr-Latn-BA" sz="800" b="1" dirty="0" smtClean="0"/>
                        <a:t>Japan</a:t>
                      </a:r>
                      <a:endParaRPr lang="en-US" sz="800" b="1" dirty="0"/>
                    </a:p>
                  </a:txBody>
                  <a:tcPr/>
                </a:tc>
                <a:tc>
                  <a:txBody>
                    <a:bodyPr/>
                    <a:lstStyle/>
                    <a:p>
                      <a:r>
                        <a:rPr lang="sr-Latn-BA" sz="800" b="1" dirty="0" smtClean="0"/>
                        <a:t>2,8</a:t>
                      </a:r>
                      <a:endParaRPr lang="en-US" sz="800" b="1" dirty="0"/>
                    </a:p>
                  </a:txBody>
                  <a:tcPr/>
                </a:tc>
                <a:tc>
                  <a:txBody>
                    <a:bodyPr/>
                    <a:lstStyle/>
                    <a:p>
                      <a:r>
                        <a:rPr lang="sr-Latn-BA" sz="800" b="1" dirty="0" smtClean="0"/>
                        <a:t>-6,5</a:t>
                      </a:r>
                      <a:endParaRPr lang="en-US" sz="800" b="1" dirty="0"/>
                    </a:p>
                  </a:txBody>
                  <a:tcPr/>
                </a:tc>
                <a:tc>
                  <a:txBody>
                    <a:bodyPr/>
                    <a:lstStyle/>
                    <a:p>
                      <a:r>
                        <a:rPr lang="sr-Latn-BA" sz="800" b="1" dirty="0" smtClean="0"/>
                        <a:t>22,5</a:t>
                      </a:r>
                      <a:endParaRPr lang="en-US" sz="800" b="1" dirty="0"/>
                    </a:p>
                  </a:txBody>
                  <a:tcPr/>
                </a:tc>
                <a:tc>
                  <a:txBody>
                    <a:bodyPr/>
                    <a:lstStyle/>
                    <a:p>
                      <a:r>
                        <a:rPr lang="sr-Latn-BA" sz="800" b="1" dirty="0" smtClean="0"/>
                        <a:t>24,4</a:t>
                      </a:r>
                      <a:endParaRPr lang="en-US" sz="800" b="1" dirty="0"/>
                    </a:p>
                  </a:txBody>
                  <a:tcPr/>
                </a:tc>
                <a:tc>
                  <a:txBody>
                    <a:bodyPr/>
                    <a:lstStyle/>
                    <a:p>
                      <a:r>
                        <a:rPr lang="sr-Latn-BA" sz="800" b="1" dirty="0" smtClean="0"/>
                        <a:t>12,0</a:t>
                      </a:r>
                      <a:endParaRPr lang="en-US" sz="800" b="1" dirty="0"/>
                    </a:p>
                  </a:txBody>
                  <a:tcPr/>
                </a:tc>
                <a:tc>
                  <a:txBody>
                    <a:bodyPr/>
                    <a:lstStyle/>
                    <a:p>
                      <a:r>
                        <a:rPr lang="sr-Latn-BA" sz="800" b="1" dirty="0" smtClean="0"/>
                        <a:t>-1,2</a:t>
                      </a:r>
                      <a:endParaRPr lang="en-US" sz="800" b="1" dirty="0"/>
                    </a:p>
                  </a:txBody>
                  <a:tcPr/>
                </a:tc>
                <a:tc>
                  <a:txBody>
                    <a:bodyPr/>
                    <a:lstStyle/>
                    <a:p>
                      <a:r>
                        <a:rPr lang="sr-Latn-BA" sz="800" b="1" dirty="0" smtClean="0"/>
                        <a:t>46,8</a:t>
                      </a:r>
                      <a:endParaRPr lang="en-US" sz="800" b="1" dirty="0"/>
                    </a:p>
                  </a:txBody>
                  <a:tcPr/>
                </a:tc>
                <a:tc>
                  <a:txBody>
                    <a:bodyPr/>
                    <a:lstStyle/>
                    <a:p>
                      <a:r>
                        <a:rPr lang="sr-Latn-BA" sz="800" b="1" dirty="0" smtClean="0"/>
                        <a:t>50,2</a:t>
                      </a:r>
                      <a:endParaRPr lang="en-US" sz="800" b="1" dirty="0"/>
                    </a:p>
                  </a:txBody>
                  <a:tcPr/>
                </a:tc>
                <a:tc>
                  <a:txBody>
                    <a:bodyPr/>
                    <a:lstStyle/>
                    <a:p>
                      <a:r>
                        <a:rPr lang="sr-Latn-BA" sz="800" b="1" dirty="0" smtClean="0"/>
                        <a:t>73,5</a:t>
                      </a:r>
                      <a:endParaRPr lang="en-US" sz="800" b="1" dirty="0"/>
                    </a:p>
                  </a:txBody>
                  <a:tcPr/>
                </a:tc>
                <a:tc>
                  <a:txBody>
                    <a:bodyPr/>
                    <a:lstStyle/>
                    <a:p>
                      <a:r>
                        <a:rPr lang="sr-Latn-BA" sz="800" b="1" dirty="0" smtClean="0"/>
                        <a:t>128,0</a:t>
                      </a:r>
                      <a:endParaRPr lang="en-US" sz="800" b="1" dirty="0"/>
                    </a:p>
                  </a:txBody>
                  <a:tcPr/>
                </a:tc>
                <a:tc>
                  <a:txBody>
                    <a:bodyPr/>
                    <a:lstStyle/>
                    <a:p>
                      <a:r>
                        <a:rPr lang="sr-Latn-BA" sz="800" b="1" dirty="0" smtClean="0"/>
                        <a:t>74,7</a:t>
                      </a:r>
                      <a:endParaRPr lang="en-US" sz="800" b="1" dirty="0"/>
                    </a:p>
                  </a:txBody>
                  <a:tcPr/>
                </a:tc>
                <a:tc>
                  <a:txBody>
                    <a:bodyPr/>
                    <a:lstStyle/>
                    <a:p>
                      <a:r>
                        <a:rPr lang="sr-Latn-BA" sz="800" b="1" dirty="0" smtClean="0"/>
                        <a:t>56,3</a:t>
                      </a:r>
                      <a:endParaRPr lang="en-US" sz="800" b="1" dirty="0"/>
                    </a:p>
                  </a:txBody>
                  <a:tcPr/>
                </a:tc>
              </a:tr>
              <a:tr h="434975">
                <a:tc>
                  <a:txBody>
                    <a:bodyPr/>
                    <a:lstStyle/>
                    <a:p>
                      <a:r>
                        <a:rPr lang="sr-Latn-BA" sz="800" b="1" dirty="0" smtClean="0"/>
                        <a:t>Švajcarska</a:t>
                      </a:r>
                      <a:endParaRPr lang="en-US" sz="800" b="1" dirty="0"/>
                    </a:p>
                  </a:txBody>
                  <a:tcPr/>
                </a:tc>
                <a:tc>
                  <a:txBody>
                    <a:bodyPr/>
                    <a:lstStyle/>
                    <a:p>
                      <a:r>
                        <a:rPr lang="sr-Latn-BA" sz="800" b="1" dirty="0" smtClean="0"/>
                        <a:t>- 0,9</a:t>
                      </a:r>
                      <a:endParaRPr lang="en-US" sz="800" b="1" dirty="0"/>
                    </a:p>
                  </a:txBody>
                  <a:tcPr/>
                </a:tc>
                <a:tc>
                  <a:txBody>
                    <a:bodyPr/>
                    <a:lstStyle/>
                    <a:p>
                      <a:r>
                        <a:rPr lang="sr-Latn-BA" sz="800" b="1" dirty="0" smtClean="0"/>
                        <a:t>43,7</a:t>
                      </a:r>
                      <a:endParaRPr lang="en-US" sz="800" b="1" dirty="0"/>
                    </a:p>
                  </a:txBody>
                  <a:tcPr/>
                </a:tc>
                <a:tc>
                  <a:txBody>
                    <a:bodyPr/>
                    <a:lstStyle/>
                    <a:p>
                      <a:r>
                        <a:rPr lang="sr-Latn-BA" sz="800" b="1" dirty="0" smtClean="0"/>
                        <a:t>32,4</a:t>
                      </a:r>
                      <a:endParaRPr lang="en-US" sz="800" b="1" dirty="0"/>
                    </a:p>
                  </a:txBody>
                  <a:tcPr/>
                </a:tc>
                <a:tc>
                  <a:txBody>
                    <a:bodyPr/>
                    <a:lstStyle/>
                    <a:p>
                      <a:r>
                        <a:rPr lang="sr-Latn-BA" sz="800" b="1" dirty="0" smtClean="0"/>
                        <a:t>15,1</a:t>
                      </a:r>
                      <a:endParaRPr lang="en-US" sz="800" b="1" dirty="0"/>
                    </a:p>
                  </a:txBody>
                  <a:tcPr/>
                </a:tc>
                <a:tc>
                  <a:txBody>
                    <a:bodyPr/>
                    <a:lstStyle/>
                    <a:p>
                      <a:r>
                        <a:rPr lang="sr-Latn-BA" sz="800" b="1" dirty="0" smtClean="0"/>
                        <a:t>27,0</a:t>
                      </a:r>
                      <a:endParaRPr lang="en-US" sz="800" b="1" dirty="0"/>
                    </a:p>
                  </a:txBody>
                  <a:tcPr/>
                </a:tc>
                <a:tc>
                  <a:txBody>
                    <a:bodyPr/>
                    <a:lstStyle/>
                    <a:p>
                      <a:r>
                        <a:rPr lang="sr-Latn-BA" sz="800" b="1" dirty="0" smtClean="0"/>
                        <a:t>-6,6</a:t>
                      </a:r>
                      <a:endParaRPr lang="en-US" sz="800" b="1" dirty="0"/>
                    </a:p>
                  </a:txBody>
                  <a:tcPr/>
                </a:tc>
                <a:tc>
                  <a:txBody>
                    <a:bodyPr/>
                    <a:lstStyle/>
                    <a:p>
                      <a:r>
                        <a:rPr lang="sr-Latn-BA" sz="800" b="1" dirty="0" smtClean="0"/>
                        <a:t>51,1</a:t>
                      </a:r>
                      <a:endParaRPr lang="en-US" sz="800" b="1" dirty="0"/>
                    </a:p>
                  </a:txBody>
                  <a:tcPr/>
                </a:tc>
                <a:tc>
                  <a:txBody>
                    <a:bodyPr/>
                    <a:lstStyle/>
                    <a:p>
                      <a:r>
                        <a:rPr lang="sr-Latn-BA" sz="800" b="1" dirty="0" smtClean="0"/>
                        <a:t>75,8</a:t>
                      </a:r>
                      <a:endParaRPr lang="en-US" sz="800" b="1" dirty="0"/>
                    </a:p>
                  </a:txBody>
                  <a:tcPr/>
                </a:tc>
                <a:tc>
                  <a:txBody>
                    <a:bodyPr/>
                    <a:lstStyle/>
                    <a:p>
                      <a:r>
                        <a:rPr lang="sr-Latn-BA" sz="800" b="1" dirty="0" smtClean="0"/>
                        <a:t>51,0</a:t>
                      </a:r>
                      <a:endParaRPr lang="en-US" sz="800" b="1" dirty="0"/>
                    </a:p>
                  </a:txBody>
                  <a:tcPr/>
                </a:tc>
                <a:tc>
                  <a:txBody>
                    <a:bodyPr/>
                    <a:lstStyle/>
                    <a:p>
                      <a:r>
                        <a:rPr lang="sr-Latn-BA" sz="800" b="1" dirty="0" smtClean="0"/>
                        <a:t>55.3</a:t>
                      </a:r>
                      <a:endParaRPr lang="en-US" sz="800" b="1" dirty="0"/>
                    </a:p>
                  </a:txBody>
                  <a:tcPr/>
                </a:tc>
                <a:tc>
                  <a:txBody>
                    <a:bodyPr/>
                    <a:lstStyle/>
                    <a:p>
                      <a:r>
                        <a:rPr lang="sr-Latn-BA" sz="800" b="1" dirty="0" smtClean="0"/>
                        <a:t>33,2</a:t>
                      </a:r>
                      <a:endParaRPr lang="en-US" sz="800" b="1" dirty="0"/>
                    </a:p>
                  </a:txBody>
                  <a:tcPr/>
                </a:tc>
                <a:tc>
                  <a:txBody>
                    <a:bodyPr/>
                    <a:lstStyle/>
                    <a:p>
                      <a:r>
                        <a:rPr lang="sr-Latn-BA" sz="800" b="1" dirty="0" smtClean="0"/>
                        <a:t>58,2</a:t>
                      </a:r>
                      <a:endParaRPr lang="en-US" sz="800" b="1" dirty="0"/>
                    </a:p>
                  </a:txBody>
                  <a:tcPr/>
                </a:tc>
              </a:tr>
              <a:tr h="434975">
                <a:tc>
                  <a:txBody>
                    <a:bodyPr/>
                    <a:lstStyle/>
                    <a:p>
                      <a:r>
                        <a:rPr lang="sr-Latn-BA" sz="800" b="1" dirty="0" smtClean="0"/>
                        <a:t>Rusija</a:t>
                      </a:r>
                      <a:endParaRPr lang="en-US" sz="800" b="1" dirty="0"/>
                    </a:p>
                  </a:txBody>
                  <a:tcPr/>
                </a:tc>
                <a:tc>
                  <a:txBody>
                    <a:bodyPr/>
                    <a:lstStyle/>
                    <a:p>
                      <a:r>
                        <a:rPr lang="sr-Latn-BA" sz="800" b="1" dirty="0" smtClean="0"/>
                        <a:t>12,9</a:t>
                      </a:r>
                      <a:endParaRPr lang="en-US" sz="800" b="1" dirty="0"/>
                    </a:p>
                  </a:txBody>
                  <a:tcPr/>
                </a:tc>
                <a:tc>
                  <a:txBody>
                    <a:bodyPr/>
                    <a:lstStyle/>
                    <a:p>
                      <a:r>
                        <a:rPr lang="sr-Latn-BA" sz="800" b="1" dirty="0" smtClean="0"/>
                        <a:t>29,7</a:t>
                      </a:r>
                      <a:endParaRPr lang="en-US" sz="800" b="1" dirty="0"/>
                    </a:p>
                  </a:txBody>
                  <a:tcPr/>
                </a:tc>
                <a:tc>
                  <a:txBody>
                    <a:bodyPr/>
                    <a:lstStyle/>
                    <a:p>
                      <a:r>
                        <a:rPr lang="sr-Latn-BA" sz="800" b="1" dirty="0" smtClean="0"/>
                        <a:t>55,1</a:t>
                      </a:r>
                      <a:endParaRPr lang="en-US" sz="800" b="1" dirty="0"/>
                    </a:p>
                  </a:txBody>
                  <a:tcPr/>
                </a:tc>
                <a:tc>
                  <a:txBody>
                    <a:bodyPr/>
                    <a:lstStyle/>
                    <a:p>
                      <a:r>
                        <a:rPr lang="sr-Latn-BA" sz="800" b="1" dirty="0" smtClean="0"/>
                        <a:t>75,0</a:t>
                      </a:r>
                      <a:endParaRPr lang="en-US" sz="800" b="1" dirty="0"/>
                    </a:p>
                  </a:txBody>
                  <a:tcPr/>
                </a:tc>
                <a:tc>
                  <a:txBody>
                    <a:bodyPr/>
                    <a:lstStyle/>
                    <a:p>
                      <a:r>
                        <a:rPr lang="sr-Latn-BA" sz="800" b="1" dirty="0" smtClean="0"/>
                        <a:t>36,5</a:t>
                      </a:r>
                      <a:endParaRPr lang="en-US" sz="800" b="1" dirty="0"/>
                    </a:p>
                  </a:txBody>
                  <a:tcPr/>
                </a:tc>
                <a:tc>
                  <a:txBody>
                    <a:bodyPr/>
                    <a:lstStyle/>
                    <a:p>
                      <a:r>
                        <a:rPr lang="sr-Latn-BA" sz="800" b="1" dirty="0" smtClean="0"/>
                        <a:t>41.2</a:t>
                      </a:r>
                      <a:endParaRPr lang="en-US" sz="800" b="1" dirty="0"/>
                    </a:p>
                  </a:txBody>
                  <a:tcPr/>
                </a:tc>
                <a:tc>
                  <a:txBody>
                    <a:bodyPr/>
                    <a:lstStyle/>
                    <a:p>
                      <a:r>
                        <a:rPr lang="sr-Latn-BA" sz="800" b="1" dirty="0" smtClean="0"/>
                        <a:t>12,8</a:t>
                      </a:r>
                      <a:endParaRPr lang="en-US" sz="800" b="1" dirty="0"/>
                    </a:p>
                  </a:txBody>
                  <a:tcPr/>
                </a:tc>
                <a:tc>
                  <a:txBody>
                    <a:bodyPr/>
                    <a:lstStyle/>
                    <a:p>
                      <a:r>
                        <a:rPr lang="sr-Latn-BA" sz="800" b="1" dirty="0" smtClean="0"/>
                        <a:t>23,1</a:t>
                      </a:r>
                      <a:endParaRPr lang="en-US" sz="800" b="1" dirty="0"/>
                    </a:p>
                  </a:txBody>
                  <a:tcPr/>
                </a:tc>
                <a:tc>
                  <a:txBody>
                    <a:bodyPr/>
                    <a:lstStyle/>
                    <a:p>
                      <a:r>
                        <a:rPr lang="sr-Latn-BA" sz="800" b="1" dirty="0" smtClean="0"/>
                        <a:t>46,0</a:t>
                      </a:r>
                      <a:endParaRPr lang="en-US" sz="800" b="1" dirty="0"/>
                    </a:p>
                  </a:txBody>
                  <a:tcPr/>
                </a:tc>
                <a:tc>
                  <a:txBody>
                    <a:bodyPr/>
                    <a:lstStyle/>
                    <a:p>
                      <a:r>
                        <a:rPr lang="sr-Latn-BA" sz="800" b="1" dirty="0" smtClean="0"/>
                        <a:t>55,6</a:t>
                      </a:r>
                      <a:endParaRPr lang="en-US" sz="800" b="1" dirty="0"/>
                    </a:p>
                  </a:txBody>
                  <a:tcPr/>
                </a:tc>
                <a:tc>
                  <a:txBody>
                    <a:bodyPr/>
                    <a:lstStyle/>
                    <a:p>
                      <a:r>
                        <a:rPr lang="sr-Latn-BA" sz="800" b="1" dirty="0" smtClean="0"/>
                        <a:t>43,7</a:t>
                      </a:r>
                      <a:endParaRPr lang="en-US" sz="800" b="1" dirty="0"/>
                    </a:p>
                  </a:txBody>
                  <a:tcPr/>
                </a:tc>
                <a:tc>
                  <a:txBody>
                    <a:bodyPr/>
                    <a:lstStyle/>
                    <a:p>
                      <a:r>
                        <a:rPr lang="sr-Latn-BA" sz="800" b="1" dirty="0" smtClean="0"/>
                        <a:t>51,7</a:t>
                      </a:r>
                      <a:endParaRPr lang="en-US" sz="800" b="1" dirty="0"/>
                    </a:p>
                  </a:txBody>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267588-0BCA-40A9-B832-01EC6E0E79F1}" type="slidenum">
              <a:rPr lang="en-US" altLang="en-US">
                <a:solidFill>
                  <a:srgbClr val="898989"/>
                </a:solidFill>
              </a:rPr>
              <a:pPr/>
              <a:t>5</a:t>
            </a:fld>
            <a:endParaRPr lang="en-US" altLang="en-US">
              <a:solidFill>
                <a:srgbClr val="898989"/>
              </a:solidFill>
            </a:endParaRPr>
          </a:p>
        </p:txBody>
      </p:sp>
      <p:sp>
        <p:nvSpPr>
          <p:cNvPr id="7171" name="TextBox 2"/>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Pristupni radovi</a:t>
            </a:r>
          </a:p>
          <a:p>
            <a:endParaRPr lang="sr-Latn-BA" altLang="en-US" sz="600" b="1"/>
          </a:p>
          <a:p>
            <a:r>
              <a:rPr lang="sr-Latn-BA" altLang="en-US" sz="2200" b="1"/>
              <a:t>Pravila pisanja i predavanja radova:</a:t>
            </a:r>
          </a:p>
          <a:p>
            <a:endParaRPr lang="sr-Latn-BA" altLang="en-US" sz="1600"/>
          </a:p>
          <a:p>
            <a:pPr>
              <a:buFontTx/>
              <a:buAutoNum type="arabicPeriod"/>
            </a:pPr>
            <a:r>
              <a:rPr lang="sr-Latn-BA" altLang="en-US" sz="1600" b="1" i="1"/>
              <a:t>Predavanja i literatura izučena na predmetu Metodologija NIR – dobro provjeriti šta ste naučili i kako se pišu naučni radovi</a:t>
            </a:r>
          </a:p>
          <a:p>
            <a:pPr>
              <a:buFontTx/>
              <a:buAutoNum type="arabicPeriod"/>
            </a:pPr>
            <a:endParaRPr lang="sr-Latn-BA" altLang="en-US" sz="1000" b="1" i="1"/>
          </a:p>
          <a:p>
            <a:pPr>
              <a:buFontTx/>
              <a:buAutoNum type="arabicPeriod"/>
            </a:pPr>
            <a:r>
              <a:rPr lang="sr-Latn-BA" altLang="en-US" sz="1600" b="1" i="1"/>
              <a:t>Provjeriti pravila o pisanju radova na www.efbl.org</a:t>
            </a:r>
          </a:p>
          <a:p>
            <a:pPr>
              <a:buFontTx/>
              <a:buAutoNum type="arabicPeriod"/>
            </a:pPr>
            <a:endParaRPr lang="sr-Latn-BA" altLang="en-US" sz="1000" b="1" i="1"/>
          </a:p>
          <a:p>
            <a:pPr>
              <a:buFontTx/>
              <a:buAutoNum type="arabicPeriod"/>
            </a:pPr>
            <a:r>
              <a:rPr lang="sr-Latn-BA" altLang="en-US" sz="1600" b="1" i="1"/>
              <a:t>Dobro pripremiti plan obrade literature i problematike za izabranu temu: šta se želi izučavati, šta se želi potvrditi ili opovrgnuti, koje se hipoteze i pomoćne hipoteze, koji su dokazi korišteni za potrđivanje tvrdnji autora rada i relevantnost izvora tih dokaza, šta se želi postići izučavanjem navedene materije i koji su rezultati istraživanja.</a:t>
            </a:r>
          </a:p>
          <a:p>
            <a:pPr>
              <a:buFontTx/>
              <a:buAutoNum type="arabicPeriod"/>
            </a:pPr>
            <a:endParaRPr lang="sr-Latn-BA" altLang="en-US" sz="1000" b="1" i="1"/>
          </a:p>
          <a:p>
            <a:pPr>
              <a:buFontTx/>
              <a:buAutoNum type="arabicPeriod"/>
            </a:pPr>
            <a:r>
              <a:rPr lang="sr-Latn-BA" altLang="en-US" sz="1600" b="1" i="1"/>
              <a:t>Obavezno navesti literaturu u fusnotama i takođe fusnote koristiti za određena pojašnjenja za koja se smatra da su suvišna u samom tekstu, da bi mogla opteretiti čitaoca i skrenuti pažnju sa tematike rada</a:t>
            </a:r>
          </a:p>
          <a:p>
            <a:endParaRPr lang="sr-Latn-BA" altLang="en-US" sz="1000" b="1" i="1"/>
          </a:p>
          <a:p>
            <a:r>
              <a:rPr lang="sr-Latn-BA" altLang="en-US" sz="1600" b="1" i="1"/>
              <a:t>5.	Slobodno koristiti internet literatura i informacije, ali dobro paziti na relevatnost tih izvora</a:t>
            </a:r>
          </a:p>
          <a:p>
            <a:r>
              <a:rPr lang="sr-Latn-BA" altLang="en-US" sz="1600" b="1" i="1"/>
              <a:t>	-	npr. studenti vrlo često koriste “wiki”, koji ne predstavlja pouzdan izvor zato što je moguće da se njegov sadržaj mijenja bez kontrole i slične web stranice (wiki je dobar za početak istraživanja i grafičke ilustracije, ali ne navoditi ga kao izvor prilikom pisanja naučnih članaka)</a:t>
            </a:r>
          </a:p>
          <a:p>
            <a:r>
              <a:rPr lang="sr-Latn-BA" altLang="en-US" sz="1600" b="1" i="1"/>
              <a:t>	-	postoji mnogo kvalitetnih izvora na internetu, kako naučnih tako i stručnih i statističkih podataka (npr. </a:t>
            </a:r>
            <a:r>
              <a:rPr lang="sr-Latn-BA" altLang="en-US" sz="1600" b="1" i="1">
                <a:hlinkClick r:id="rId2"/>
              </a:rPr>
              <a:t>www.nber.org</a:t>
            </a:r>
            <a:r>
              <a:rPr lang="sr-Latn-BA" altLang="en-US" sz="1600" b="1" i="1"/>
              <a:t>, </a:t>
            </a:r>
            <a:r>
              <a:rPr lang="sr-Latn-BA" altLang="en-US" sz="1600" b="1" i="1">
                <a:hlinkClick r:id="rId3"/>
              </a:rPr>
              <a:t>www.imf.org</a:t>
            </a:r>
            <a:r>
              <a:rPr lang="sr-Latn-BA" altLang="en-US" sz="1600" b="1" i="1"/>
              <a:t>, </a:t>
            </a:r>
            <a:r>
              <a:rPr lang="sr-Latn-BA" altLang="en-US" sz="1600" b="1" i="1">
                <a:hlinkClick r:id="rId4"/>
              </a:rPr>
              <a:t>www.worldbank.org</a:t>
            </a:r>
            <a:r>
              <a:rPr lang="sr-Latn-BA" altLang="en-US" sz="1600" b="1" i="1"/>
              <a:t>, </a:t>
            </a:r>
            <a:r>
              <a:rPr lang="sr-Latn-BA" altLang="en-US" sz="1600" b="1" i="1">
                <a:hlinkClick r:id="rId5"/>
              </a:rPr>
              <a:t>www.un.org</a:t>
            </a:r>
            <a:r>
              <a:rPr lang="sr-Latn-BA" altLang="en-US" sz="1600" b="1" i="1"/>
              <a:t>, </a:t>
            </a:r>
            <a:r>
              <a:rPr lang="sr-Latn-BA" altLang="en-US" sz="1600" b="1" i="1">
                <a:hlinkClick r:id="rId6"/>
              </a:rPr>
              <a:t>www.ecb.int</a:t>
            </a:r>
            <a:r>
              <a:rPr lang="sr-Latn-BA" altLang="en-US" sz="1600" b="1" i="1"/>
              <a:t>, i još mnogo njih - ali ih treba naporno tražiti pošto je internet ogromno prostranstvo informacija)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685800"/>
          </a:xfrm>
        </p:spPr>
        <p:txBody>
          <a:bodyPr/>
          <a:lstStyle/>
          <a:p>
            <a:pPr eaLnBrk="1" hangingPunct="1"/>
            <a:r>
              <a:rPr lang="sr-Latn-CS" altLang="en-US" sz="3200" smtClean="0"/>
              <a:t>Strane direktne investicije - tokovi</a:t>
            </a:r>
            <a:endParaRPr lang="en-US" altLang="en-US" sz="3200" smtClean="0"/>
          </a:p>
        </p:txBody>
      </p:sp>
      <p:sp>
        <p:nvSpPr>
          <p:cNvPr id="53251" name="Rectangle 3"/>
          <p:cNvSpPr>
            <a:spLocks noGrp="1" noChangeArrowheads="1"/>
          </p:cNvSpPr>
          <p:nvPr>
            <p:ph idx="1"/>
          </p:nvPr>
        </p:nvSpPr>
        <p:spPr>
          <a:xfrm>
            <a:off x="0" y="685800"/>
            <a:ext cx="9144000" cy="6019800"/>
          </a:xfrm>
        </p:spPr>
        <p:txBody>
          <a:bodyPr/>
          <a:lstStyle/>
          <a:p>
            <a:pPr eaLnBrk="1" hangingPunct="1"/>
            <a:r>
              <a:rPr lang="sr-Latn-CS" altLang="en-US" sz="2400" b="1" i="1" smtClean="0"/>
              <a:t>FDI od 2005 do 2010. u jugoistočnoj Evropi (u milijardama USD)</a:t>
            </a:r>
            <a:endParaRPr lang="en-US" altLang="en-US" sz="2400" b="1" i="1" smtClean="0"/>
          </a:p>
        </p:txBody>
      </p:sp>
      <p:sp>
        <p:nvSpPr>
          <p:cNvPr id="532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9246CA-9D2F-45C8-9B1D-8DDBC8807595}" type="slidenum">
              <a:rPr lang="en-US" altLang="en-US">
                <a:solidFill>
                  <a:srgbClr val="898989"/>
                </a:solidFill>
              </a:rPr>
              <a:pPr/>
              <a:t>50</a:t>
            </a:fld>
            <a:endParaRPr lang="en-US" altLang="en-US">
              <a:solidFill>
                <a:srgbClr val="898989"/>
              </a:solidFill>
            </a:endParaRPr>
          </a:p>
        </p:txBody>
      </p:sp>
      <p:graphicFrame>
        <p:nvGraphicFramePr>
          <p:cNvPr id="6" name="Table 5"/>
          <p:cNvGraphicFramePr>
            <a:graphicFrameLocks noGrp="1"/>
          </p:cNvGraphicFramePr>
          <p:nvPr/>
        </p:nvGraphicFramePr>
        <p:xfrm>
          <a:off x="228600" y="1600200"/>
          <a:ext cx="8686800" cy="3810000"/>
        </p:xfrm>
        <a:graphic>
          <a:graphicData uri="http://schemas.openxmlformats.org/drawingml/2006/table">
            <a:tbl>
              <a:tblPr firstRow="1" bandRow="1">
                <a:tableStyleId>{5C22544A-7EE6-4342-B048-85BDC9FD1C3A}</a:tableStyleId>
              </a:tblPr>
              <a:tblGrid>
                <a:gridCol w="1095635"/>
                <a:gridCol w="580765"/>
                <a:gridCol w="422914"/>
                <a:gridCol w="573549"/>
                <a:gridCol w="668215"/>
                <a:gridCol w="668215"/>
                <a:gridCol w="668215"/>
                <a:gridCol w="668215"/>
                <a:gridCol w="668215"/>
                <a:gridCol w="668215"/>
                <a:gridCol w="668215"/>
                <a:gridCol w="668215"/>
                <a:gridCol w="668215"/>
              </a:tblGrid>
              <a:tr h="423333">
                <a:tc rowSpan="2">
                  <a:txBody>
                    <a:bodyPr/>
                    <a:lstStyle/>
                    <a:p>
                      <a:r>
                        <a:rPr lang="sr-Latn-BA" sz="800" b="1" dirty="0" smtClean="0"/>
                        <a:t>Zemlja /Region</a:t>
                      </a:r>
                      <a:endParaRPr lang="en-US" sz="800" b="1" dirty="0"/>
                    </a:p>
                  </a:txBody>
                  <a:tcPr/>
                </a:tc>
                <a:tc gridSpan="6">
                  <a:txBody>
                    <a:bodyPr/>
                    <a:lstStyle/>
                    <a:p>
                      <a:r>
                        <a:rPr lang="sr-Latn-BA" sz="800" b="1" dirty="0" smtClean="0"/>
                        <a:t>FDI Inflows</a:t>
                      </a:r>
                      <a:endParaRPr lang="en-US" sz="8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5">
                  <a:txBody>
                    <a:bodyPr/>
                    <a:lstStyle/>
                    <a:p>
                      <a:r>
                        <a:rPr lang="sr-Latn-BA" sz="800" b="1" dirty="0" smtClean="0"/>
                        <a:t>FDI</a:t>
                      </a:r>
                      <a:r>
                        <a:rPr lang="sr-Latn-BA" sz="800" b="1" baseline="0" dirty="0" smtClean="0"/>
                        <a:t> </a:t>
                      </a:r>
                      <a:r>
                        <a:rPr lang="sr-Latn-BA" sz="800" b="1" dirty="0" smtClean="0"/>
                        <a:t>Outflows</a:t>
                      </a:r>
                      <a:endParaRPr lang="en-US" sz="8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sz="800" b="1" dirty="0"/>
                    </a:p>
                  </a:txBody>
                  <a:tcPr/>
                </a:tc>
              </a:tr>
              <a:tr h="423333">
                <a:tc vMerge="1">
                  <a:txBody>
                    <a:bodyPr/>
                    <a:lstStyle/>
                    <a:p>
                      <a:endParaRPr lang="en-US" dirty="0"/>
                    </a:p>
                  </a:txBody>
                  <a:tcPr/>
                </a:tc>
                <a:tc>
                  <a:txBody>
                    <a:bodyPr/>
                    <a:lstStyle/>
                    <a:p>
                      <a:r>
                        <a:rPr lang="sr-Latn-BA" sz="800" b="1" dirty="0" smtClean="0"/>
                        <a:t>2005</a:t>
                      </a:r>
                      <a:endParaRPr lang="en-US" sz="800" b="1" dirty="0"/>
                    </a:p>
                  </a:txBody>
                  <a:tcPr/>
                </a:tc>
                <a:tc>
                  <a:txBody>
                    <a:bodyPr/>
                    <a:lstStyle/>
                    <a:p>
                      <a:r>
                        <a:rPr lang="sr-Latn-BA" sz="800" b="1" dirty="0" smtClean="0"/>
                        <a:t>2006</a:t>
                      </a:r>
                      <a:endParaRPr lang="en-US" sz="800" b="1" dirty="0"/>
                    </a:p>
                  </a:txBody>
                  <a:tcPr/>
                </a:tc>
                <a:tc>
                  <a:txBody>
                    <a:bodyPr/>
                    <a:lstStyle/>
                    <a:p>
                      <a:r>
                        <a:rPr lang="sr-Latn-BA" sz="800" b="1" dirty="0" smtClean="0"/>
                        <a:t>2007</a:t>
                      </a:r>
                      <a:endParaRPr lang="en-US" sz="800" b="1" dirty="0"/>
                    </a:p>
                  </a:txBody>
                  <a:tcPr/>
                </a:tc>
                <a:tc>
                  <a:txBody>
                    <a:bodyPr/>
                    <a:lstStyle/>
                    <a:p>
                      <a:r>
                        <a:rPr lang="sr-Latn-BA" sz="800" b="1" dirty="0" smtClean="0"/>
                        <a:t>2008</a:t>
                      </a:r>
                      <a:endParaRPr lang="en-US" sz="800" b="1" dirty="0"/>
                    </a:p>
                  </a:txBody>
                  <a:tcPr/>
                </a:tc>
                <a:tc>
                  <a:txBody>
                    <a:bodyPr/>
                    <a:lstStyle/>
                    <a:p>
                      <a:r>
                        <a:rPr lang="sr-Latn-BA" sz="800" b="1" dirty="0" smtClean="0"/>
                        <a:t>2009</a:t>
                      </a:r>
                      <a:endParaRPr lang="en-US" sz="800" b="1" dirty="0"/>
                    </a:p>
                  </a:txBody>
                  <a:tcPr/>
                </a:tc>
                <a:tc>
                  <a:txBody>
                    <a:bodyPr/>
                    <a:lstStyle/>
                    <a:p>
                      <a:r>
                        <a:rPr lang="sr-Latn-BA" sz="800" b="1" dirty="0" smtClean="0"/>
                        <a:t>2010</a:t>
                      </a:r>
                      <a:endParaRPr lang="en-US" sz="800" b="1" dirty="0"/>
                    </a:p>
                  </a:txBody>
                  <a:tcPr/>
                </a:tc>
                <a:tc>
                  <a:txBody>
                    <a:bodyPr/>
                    <a:lstStyle/>
                    <a:p>
                      <a:r>
                        <a:rPr lang="sr-Latn-BA" sz="800" b="1" dirty="0" smtClean="0"/>
                        <a:t>2005</a:t>
                      </a:r>
                      <a:endParaRPr lang="en-US" sz="800" b="1" dirty="0"/>
                    </a:p>
                  </a:txBody>
                  <a:tcPr/>
                </a:tc>
                <a:tc>
                  <a:txBody>
                    <a:bodyPr/>
                    <a:lstStyle/>
                    <a:p>
                      <a:r>
                        <a:rPr lang="sr-Latn-BA" sz="800" b="1" dirty="0" smtClean="0"/>
                        <a:t>2006</a:t>
                      </a:r>
                      <a:endParaRPr lang="en-US" sz="800" b="1" dirty="0"/>
                    </a:p>
                  </a:txBody>
                  <a:tcPr/>
                </a:tc>
                <a:tc>
                  <a:txBody>
                    <a:bodyPr/>
                    <a:lstStyle/>
                    <a:p>
                      <a:r>
                        <a:rPr lang="sr-Latn-BA" sz="800" b="1" dirty="0" smtClean="0"/>
                        <a:t>2007</a:t>
                      </a:r>
                      <a:endParaRPr lang="en-US" sz="800" b="1" dirty="0"/>
                    </a:p>
                  </a:txBody>
                  <a:tcPr/>
                </a:tc>
                <a:tc>
                  <a:txBody>
                    <a:bodyPr/>
                    <a:lstStyle/>
                    <a:p>
                      <a:r>
                        <a:rPr lang="sr-Latn-BA" sz="800" b="1" dirty="0" smtClean="0"/>
                        <a:t>2008</a:t>
                      </a:r>
                      <a:endParaRPr lang="en-US" sz="800" b="1" dirty="0"/>
                    </a:p>
                  </a:txBody>
                  <a:tcPr/>
                </a:tc>
                <a:tc>
                  <a:txBody>
                    <a:bodyPr/>
                    <a:lstStyle/>
                    <a:p>
                      <a:r>
                        <a:rPr lang="sr-Latn-BA" sz="800" b="1" dirty="0" smtClean="0"/>
                        <a:t>2009</a:t>
                      </a:r>
                      <a:endParaRPr lang="en-US" sz="800" b="1" dirty="0"/>
                    </a:p>
                  </a:txBody>
                  <a:tcPr/>
                </a:tc>
                <a:tc>
                  <a:txBody>
                    <a:bodyPr/>
                    <a:lstStyle/>
                    <a:p>
                      <a:r>
                        <a:rPr lang="sr-Latn-BA" sz="800" b="1" dirty="0" smtClean="0"/>
                        <a:t>2010</a:t>
                      </a:r>
                      <a:endParaRPr lang="en-US" sz="800" b="1" dirty="0"/>
                    </a:p>
                  </a:txBody>
                  <a:tcPr/>
                </a:tc>
              </a:tr>
              <a:tr h="423333">
                <a:tc>
                  <a:txBody>
                    <a:bodyPr/>
                    <a:lstStyle/>
                    <a:p>
                      <a:r>
                        <a:rPr lang="sr-Latn-BA" sz="800" b="1" dirty="0" smtClean="0"/>
                        <a:t>Jugoistočna</a:t>
                      </a:r>
                      <a:r>
                        <a:rPr lang="sr-Latn-BA" sz="800" b="1" baseline="0" dirty="0" smtClean="0"/>
                        <a:t> Evropa</a:t>
                      </a:r>
                      <a:endParaRPr lang="en-US" sz="800" b="1" dirty="0"/>
                    </a:p>
                  </a:txBody>
                  <a:tcPr/>
                </a:tc>
                <a:tc>
                  <a:txBody>
                    <a:bodyPr/>
                    <a:lstStyle/>
                    <a:p>
                      <a:r>
                        <a:rPr lang="sr-Latn-BA" sz="800" b="1" dirty="0" smtClean="0"/>
                        <a:t>4.9</a:t>
                      </a:r>
                      <a:endParaRPr lang="en-US" sz="800" b="1" dirty="0"/>
                    </a:p>
                  </a:txBody>
                  <a:tcPr/>
                </a:tc>
                <a:tc>
                  <a:txBody>
                    <a:bodyPr/>
                    <a:lstStyle/>
                    <a:p>
                      <a:r>
                        <a:rPr lang="sr-Latn-BA" sz="800" b="1" dirty="0" smtClean="0"/>
                        <a:t>9,9</a:t>
                      </a:r>
                      <a:endParaRPr lang="en-US" sz="800" b="1" dirty="0"/>
                    </a:p>
                  </a:txBody>
                  <a:tcPr/>
                </a:tc>
                <a:tc>
                  <a:txBody>
                    <a:bodyPr/>
                    <a:lstStyle/>
                    <a:p>
                      <a:r>
                        <a:rPr lang="sr-Latn-BA" sz="800" b="1" dirty="0" smtClean="0"/>
                        <a:t>12,8</a:t>
                      </a:r>
                      <a:endParaRPr lang="en-US" sz="800" b="1" dirty="0"/>
                    </a:p>
                  </a:txBody>
                  <a:tcPr/>
                </a:tc>
                <a:tc>
                  <a:txBody>
                    <a:bodyPr/>
                    <a:lstStyle/>
                    <a:p>
                      <a:r>
                        <a:rPr lang="sr-Latn-BA" sz="800" b="1" dirty="0" smtClean="0"/>
                        <a:t>12.6</a:t>
                      </a:r>
                    </a:p>
                  </a:txBody>
                  <a:tcPr/>
                </a:tc>
                <a:tc>
                  <a:txBody>
                    <a:bodyPr/>
                    <a:lstStyle/>
                    <a:p>
                      <a:r>
                        <a:rPr lang="sr-Latn-BA" sz="800" b="1" dirty="0" smtClean="0"/>
                        <a:t>7,8</a:t>
                      </a:r>
                      <a:endParaRPr lang="en-US" sz="800" b="1" dirty="0"/>
                    </a:p>
                  </a:txBody>
                  <a:tcPr/>
                </a:tc>
                <a:tc>
                  <a:txBody>
                    <a:bodyPr/>
                    <a:lstStyle/>
                    <a:p>
                      <a:r>
                        <a:rPr lang="sr-Latn-BA" sz="800" b="1" dirty="0" smtClean="0"/>
                        <a:t>4,1</a:t>
                      </a:r>
                      <a:endParaRPr lang="en-US" sz="800" b="1" dirty="0"/>
                    </a:p>
                  </a:txBody>
                  <a:tcPr/>
                </a:tc>
                <a:tc>
                  <a:txBody>
                    <a:bodyPr/>
                    <a:lstStyle/>
                    <a:p>
                      <a:r>
                        <a:rPr lang="sr-Latn-BA" sz="800" b="1" dirty="0" smtClean="0"/>
                        <a:t>0,273</a:t>
                      </a:r>
                      <a:endParaRPr lang="en-US" sz="800" b="1" dirty="0"/>
                    </a:p>
                  </a:txBody>
                  <a:tcPr/>
                </a:tc>
                <a:tc>
                  <a:txBody>
                    <a:bodyPr/>
                    <a:lstStyle/>
                    <a:p>
                      <a:r>
                        <a:rPr lang="sr-Latn-BA" sz="800" b="1" dirty="0" smtClean="0"/>
                        <a:t>0,395</a:t>
                      </a:r>
                      <a:endParaRPr lang="en-US" sz="800" b="1" dirty="0"/>
                    </a:p>
                  </a:txBody>
                  <a:tcPr/>
                </a:tc>
                <a:tc>
                  <a:txBody>
                    <a:bodyPr/>
                    <a:lstStyle/>
                    <a:p>
                      <a:r>
                        <a:rPr lang="sr-Latn-BA" sz="800" b="1" dirty="0" smtClean="0"/>
                        <a:t>1,45</a:t>
                      </a:r>
                      <a:endParaRPr lang="en-US" sz="800" b="1" dirty="0"/>
                    </a:p>
                  </a:txBody>
                  <a:tcPr/>
                </a:tc>
                <a:tc>
                  <a:txBody>
                    <a:bodyPr/>
                    <a:lstStyle/>
                    <a:p>
                      <a:r>
                        <a:rPr lang="sr-Latn-BA" sz="800" b="1" dirty="0" smtClean="0"/>
                        <a:t>1,9</a:t>
                      </a:r>
                      <a:endParaRPr lang="en-US" sz="800" b="1" dirty="0"/>
                    </a:p>
                  </a:txBody>
                  <a:tcPr/>
                </a:tc>
                <a:tc>
                  <a:txBody>
                    <a:bodyPr/>
                    <a:lstStyle/>
                    <a:p>
                      <a:r>
                        <a:rPr lang="sr-Latn-BA" sz="800" b="1" dirty="0" smtClean="0"/>
                        <a:t>1,37</a:t>
                      </a:r>
                      <a:endParaRPr lang="en-US" sz="800" b="1" dirty="0"/>
                    </a:p>
                  </a:txBody>
                  <a:tcPr/>
                </a:tc>
                <a:tc>
                  <a:txBody>
                    <a:bodyPr/>
                    <a:lstStyle/>
                    <a:p>
                      <a:r>
                        <a:rPr lang="sr-Latn-BA" sz="800" b="1" dirty="0" smtClean="0"/>
                        <a:t>0,052</a:t>
                      </a:r>
                      <a:endParaRPr lang="en-US" sz="800" b="1" dirty="0"/>
                    </a:p>
                  </a:txBody>
                  <a:tcPr/>
                </a:tc>
              </a:tr>
              <a:tr h="423333">
                <a:tc>
                  <a:txBody>
                    <a:bodyPr/>
                    <a:lstStyle/>
                    <a:p>
                      <a:r>
                        <a:rPr lang="sr-Latn-BA" sz="800" b="1" dirty="0" smtClean="0"/>
                        <a:t>Albanija</a:t>
                      </a:r>
                      <a:endParaRPr lang="en-US" sz="800" b="1" dirty="0"/>
                    </a:p>
                  </a:txBody>
                  <a:tcPr/>
                </a:tc>
                <a:tc>
                  <a:txBody>
                    <a:bodyPr/>
                    <a:lstStyle/>
                    <a:p>
                      <a:r>
                        <a:rPr lang="sr-Latn-BA" sz="800" b="1" dirty="0" smtClean="0"/>
                        <a:t>0,264</a:t>
                      </a:r>
                      <a:endParaRPr lang="en-US" sz="800" b="1" dirty="0"/>
                    </a:p>
                  </a:txBody>
                  <a:tcPr/>
                </a:tc>
                <a:tc>
                  <a:txBody>
                    <a:bodyPr/>
                    <a:lstStyle/>
                    <a:p>
                      <a:r>
                        <a:rPr lang="sr-Latn-BA" sz="800" b="1" dirty="0" smtClean="0"/>
                        <a:t>0,3</a:t>
                      </a:r>
                      <a:endParaRPr lang="en-US" sz="800" b="1" dirty="0"/>
                    </a:p>
                  </a:txBody>
                  <a:tcPr/>
                </a:tc>
                <a:tc>
                  <a:txBody>
                    <a:bodyPr/>
                    <a:lstStyle/>
                    <a:p>
                      <a:r>
                        <a:rPr lang="sr-Latn-BA" sz="800" b="1" dirty="0" smtClean="0"/>
                        <a:t>0,7</a:t>
                      </a:r>
                      <a:endParaRPr lang="en-US" sz="800" b="1" dirty="0"/>
                    </a:p>
                  </a:txBody>
                  <a:tcPr/>
                </a:tc>
                <a:tc>
                  <a:txBody>
                    <a:bodyPr/>
                    <a:lstStyle/>
                    <a:p>
                      <a:r>
                        <a:rPr lang="sr-Latn-BA" sz="800" b="1" dirty="0" smtClean="0"/>
                        <a:t>0.99</a:t>
                      </a:r>
                      <a:endParaRPr lang="en-US" sz="800" b="1" dirty="0"/>
                    </a:p>
                  </a:txBody>
                  <a:tcPr/>
                </a:tc>
                <a:tc>
                  <a:txBody>
                    <a:bodyPr/>
                    <a:lstStyle/>
                    <a:p>
                      <a:r>
                        <a:rPr lang="sr-Latn-BA" sz="800" b="1" dirty="0" smtClean="0"/>
                        <a:t>0,98</a:t>
                      </a:r>
                      <a:endParaRPr lang="en-US" sz="800" b="1" dirty="0"/>
                    </a:p>
                  </a:txBody>
                  <a:tcPr/>
                </a:tc>
                <a:tc>
                  <a:txBody>
                    <a:bodyPr/>
                    <a:lstStyle/>
                    <a:p>
                      <a:r>
                        <a:rPr lang="sr-Latn-BA" sz="800" b="1" dirty="0" smtClean="0"/>
                        <a:t>1,1</a:t>
                      </a:r>
                      <a:endParaRPr lang="en-US" sz="800" b="1" dirty="0"/>
                    </a:p>
                  </a:txBody>
                  <a:tcPr/>
                </a:tc>
                <a:tc>
                  <a:txBody>
                    <a:bodyPr/>
                    <a:lstStyle/>
                    <a:p>
                      <a:r>
                        <a:rPr lang="sr-Latn-BA" sz="800" b="1" dirty="0" smtClean="0"/>
                        <a:t>0,004</a:t>
                      </a:r>
                      <a:endParaRPr lang="en-US" sz="800" b="1" dirty="0"/>
                    </a:p>
                  </a:txBody>
                  <a:tcPr/>
                </a:tc>
                <a:tc>
                  <a:txBody>
                    <a:bodyPr/>
                    <a:lstStyle/>
                    <a:p>
                      <a:r>
                        <a:rPr lang="sr-Latn-BA" sz="800" b="1" dirty="0" smtClean="0"/>
                        <a:t>0,011</a:t>
                      </a:r>
                      <a:endParaRPr lang="en-US" sz="800" b="1" dirty="0"/>
                    </a:p>
                  </a:txBody>
                  <a:tcPr/>
                </a:tc>
                <a:tc>
                  <a:txBody>
                    <a:bodyPr/>
                    <a:lstStyle/>
                    <a:p>
                      <a:r>
                        <a:rPr lang="sr-Latn-BA" sz="800" b="1" dirty="0" smtClean="0"/>
                        <a:t>0,028</a:t>
                      </a:r>
                      <a:endParaRPr lang="en-US" sz="800" b="1" dirty="0"/>
                    </a:p>
                  </a:txBody>
                  <a:tcPr/>
                </a:tc>
                <a:tc>
                  <a:txBody>
                    <a:bodyPr/>
                    <a:lstStyle/>
                    <a:p>
                      <a:r>
                        <a:rPr lang="sr-Latn-BA" sz="800" b="1" dirty="0" smtClean="0"/>
                        <a:t>0,081</a:t>
                      </a:r>
                      <a:endParaRPr lang="en-US" sz="800" b="1" dirty="0"/>
                    </a:p>
                  </a:txBody>
                  <a:tcPr/>
                </a:tc>
                <a:tc>
                  <a:txBody>
                    <a:bodyPr/>
                    <a:lstStyle/>
                    <a:p>
                      <a:r>
                        <a:rPr lang="sr-Latn-BA" sz="800" b="1" dirty="0" smtClean="0"/>
                        <a:t>0,036</a:t>
                      </a:r>
                      <a:endParaRPr lang="en-US" sz="800" b="1" dirty="0"/>
                    </a:p>
                  </a:txBody>
                  <a:tcPr/>
                </a:tc>
                <a:tc>
                  <a:txBody>
                    <a:bodyPr/>
                    <a:lstStyle/>
                    <a:p>
                      <a:r>
                        <a:rPr lang="sr-Latn-BA" sz="800" b="1" dirty="0" smtClean="0"/>
                        <a:t>-0,012</a:t>
                      </a:r>
                      <a:endParaRPr lang="en-US" sz="800" b="1" dirty="0"/>
                    </a:p>
                  </a:txBody>
                  <a:tcPr/>
                </a:tc>
              </a:tr>
              <a:tr h="423333">
                <a:tc>
                  <a:txBody>
                    <a:bodyPr/>
                    <a:lstStyle/>
                    <a:p>
                      <a:r>
                        <a:rPr lang="sr-Latn-BA" sz="800" b="1" dirty="0" smtClean="0"/>
                        <a:t>BiH</a:t>
                      </a:r>
                      <a:endParaRPr lang="en-US" sz="800" b="1" dirty="0"/>
                    </a:p>
                  </a:txBody>
                  <a:tcPr/>
                </a:tc>
                <a:tc>
                  <a:txBody>
                    <a:bodyPr/>
                    <a:lstStyle/>
                    <a:p>
                      <a:r>
                        <a:rPr lang="sr-Latn-BA" sz="800" b="1" dirty="0" smtClean="0"/>
                        <a:t>0,613</a:t>
                      </a:r>
                      <a:endParaRPr lang="en-US" sz="800" b="1" dirty="0"/>
                    </a:p>
                  </a:txBody>
                  <a:tcPr/>
                </a:tc>
                <a:tc>
                  <a:txBody>
                    <a:bodyPr/>
                    <a:lstStyle/>
                    <a:p>
                      <a:r>
                        <a:rPr lang="sr-Latn-BA" sz="800" b="1" dirty="0" smtClean="0"/>
                        <a:t>0,8</a:t>
                      </a:r>
                      <a:endParaRPr lang="en-US" sz="800" b="1" dirty="0"/>
                    </a:p>
                  </a:txBody>
                  <a:tcPr/>
                </a:tc>
                <a:tc>
                  <a:txBody>
                    <a:bodyPr/>
                    <a:lstStyle/>
                    <a:p>
                      <a:r>
                        <a:rPr lang="sr-Latn-BA" sz="800" b="1" dirty="0" smtClean="0"/>
                        <a:t>2,1</a:t>
                      </a:r>
                      <a:endParaRPr lang="en-US" sz="800" b="1" dirty="0"/>
                    </a:p>
                  </a:txBody>
                  <a:tcPr/>
                </a:tc>
                <a:tc>
                  <a:txBody>
                    <a:bodyPr/>
                    <a:lstStyle/>
                    <a:p>
                      <a:r>
                        <a:rPr lang="sr-Latn-BA" sz="800" b="1" dirty="0" smtClean="0"/>
                        <a:t>0.9</a:t>
                      </a:r>
                      <a:endParaRPr lang="en-US" sz="800" b="1" dirty="0"/>
                    </a:p>
                  </a:txBody>
                  <a:tcPr/>
                </a:tc>
                <a:tc>
                  <a:txBody>
                    <a:bodyPr/>
                    <a:lstStyle/>
                    <a:p>
                      <a:r>
                        <a:rPr lang="sr-Latn-BA" sz="800" b="1" dirty="0" smtClean="0"/>
                        <a:t>0,25</a:t>
                      </a:r>
                      <a:endParaRPr lang="en-US" sz="800" b="1" dirty="0"/>
                    </a:p>
                  </a:txBody>
                  <a:tcPr/>
                </a:tc>
                <a:tc>
                  <a:txBody>
                    <a:bodyPr/>
                    <a:lstStyle/>
                    <a:p>
                      <a:r>
                        <a:rPr lang="sr-Latn-BA" sz="800" b="1" dirty="0" smtClean="0"/>
                        <a:t>0,06</a:t>
                      </a:r>
                      <a:endParaRPr lang="en-US" sz="800" b="1" dirty="0"/>
                    </a:p>
                  </a:txBody>
                  <a:tcPr/>
                </a:tc>
                <a:tc>
                  <a:txBody>
                    <a:bodyPr/>
                    <a:lstStyle/>
                    <a:p>
                      <a:r>
                        <a:rPr lang="sr-Latn-BA" sz="800" b="1" dirty="0" smtClean="0"/>
                        <a:t>0</a:t>
                      </a:r>
                      <a:endParaRPr lang="en-US" sz="800" b="1" dirty="0"/>
                    </a:p>
                  </a:txBody>
                  <a:tcPr/>
                </a:tc>
                <a:tc>
                  <a:txBody>
                    <a:bodyPr/>
                    <a:lstStyle/>
                    <a:p>
                      <a:r>
                        <a:rPr lang="sr-Latn-BA" sz="800" b="1" dirty="0" smtClean="0"/>
                        <a:t>0,004</a:t>
                      </a:r>
                      <a:endParaRPr lang="en-US" sz="800" b="1" dirty="0"/>
                    </a:p>
                  </a:txBody>
                  <a:tcPr/>
                </a:tc>
                <a:tc>
                  <a:txBody>
                    <a:bodyPr/>
                    <a:lstStyle/>
                    <a:p>
                      <a:r>
                        <a:rPr lang="sr-Latn-BA" sz="800" b="1" dirty="0" smtClean="0"/>
                        <a:t>0,028</a:t>
                      </a:r>
                      <a:endParaRPr lang="en-US" sz="800" b="1" dirty="0"/>
                    </a:p>
                  </a:txBody>
                  <a:tcPr/>
                </a:tc>
                <a:tc>
                  <a:txBody>
                    <a:bodyPr/>
                    <a:lstStyle/>
                    <a:p>
                      <a:r>
                        <a:rPr lang="sr-Latn-BA" sz="800" b="1" dirty="0" smtClean="0"/>
                        <a:t>0,013</a:t>
                      </a:r>
                      <a:endParaRPr lang="en-US" sz="800" b="1" dirty="0"/>
                    </a:p>
                  </a:txBody>
                  <a:tcPr/>
                </a:tc>
                <a:tc>
                  <a:txBody>
                    <a:bodyPr/>
                    <a:lstStyle/>
                    <a:p>
                      <a:r>
                        <a:rPr lang="sr-Latn-BA" sz="800" b="1" dirty="0" smtClean="0"/>
                        <a:t>-0,009</a:t>
                      </a:r>
                      <a:endParaRPr lang="en-US" sz="800" b="1" dirty="0"/>
                    </a:p>
                  </a:txBody>
                  <a:tcPr/>
                </a:tc>
                <a:tc>
                  <a:txBody>
                    <a:bodyPr/>
                    <a:lstStyle/>
                    <a:p>
                      <a:r>
                        <a:rPr lang="sr-Latn-BA" sz="800" b="1" dirty="0" smtClean="0"/>
                        <a:t>0,047</a:t>
                      </a:r>
                      <a:endParaRPr lang="en-US" sz="800" b="1" dirty="0"/>
                    </a:p>
                  </a:txBody>
                  <a:tcPr/>
                </a:tc>
              </a:tr>
              <a:tr h="423333">
                <a:tc>
                  <a:txBody>
                    <a:bodyPr/>
                    <a:lstStyle/>
                    <a:p>
                      <a:r>
                        <a:rPr lang="sr-Latn-BA" sz="800" b="1" dirty="0" smtClean="0"/>
                        <a:t>Hrvatska</a:t>
                      </a:r>
                      <a:endParaRPr lang="en-US" sz="800" b="1" dirty="0"/>
                    </a:p>
                  </a:txBody>
                  <a:tcPr/>
                </a:tc>
                <a:tc>
                  <a:txBody>
                    <a:bodyPr/>
                    <a:lstStyle/>
                    <a:p>
                      <a:r>
                        <a:rPr lang="sr-Latn-BA" sz="800" b="1" dirty="0" smtClean="0"/>
                        <a:t>1,8</a:t>
                      </a:r>
                      <a:endParaRPr lang="en-US" sz="800" b="1" dirty="0"/>
                    </a:p>
                  </a:txBody>
                  <a:tcPr/>
                </a:tc>
                <a:tc>
                  <a:txBody>
                    <a:bodyPr/>
                    <a:lstStyle/>
                    <a:p>
                      <a:r>
                        <a:rPr lang="sr-Latn-BA" sz="800" b="1" dirty="0" smtClean="0"/>
                        <a:t>3,5</a:t>
                      </a:r>
                      <a:endParaRPr lang="en-US" sz="800" b="1" dirty="0"/>
                    </a:p>
                  </a:txBody>
                  <a:tcPr/>
                </a:tc>
                <a:tc>
                  <a:txBody>
                    <a:bodyPr/>
                    <a:lstStyle/>
                    <a:p>
                      <a:r>
                        <a:rPr lang="sr-Latn-BA" sz="800" b="1" dirty="0" smtClean="0"/>
                        <a:t>5,0</a:t>
                      </a:r>
                      <a:endParaRPr lang="en-US" sz="800" b="1" dirty="0"/>
                    </a:p>
                  </a:txBody>
                  <a:tcPr/>
                </a:tc>
                <a:tc>
                  <a:txBody>
                    <a:bodyPr/>
                    <a:lstStyle/>
                    <a:p>
                      <a:r>
                        <a:rPr lang="sr-Latn-BA" sz="800" b="1" dirty="0" smtClean="0"/>
                        <a:t>6,2</a:t>
                      </a:r>
                      <a:endParaRPr lang="en-US" sz="800" b="1" dirty="0"/>
                    </a:p>
                  </a:txBody>
                  <a:tcPr/>
                </a:tc>
                <a:tc>
                  <a:txBody>
                    <a:bodyPr/>
                    <a:lstStyle/>
                    <a:p>
                      <a:r>
                        <a:rPr lang="sr-Latn-BA" sz="800" b="1" dirty="0" smtClean="0"/>
                        <a:t>2,9</a:t>
                      </a:r>
                      <a:endParaRPr lang="en-US" sz="800" b="1" dirty="0"/>
                    </a:p>
                  </a:txBody>
                  <a:tcPr/>
                </a:tc>
                <a:tc>
                  <a:txBody>
                    <a:bodyPr/>
                    <a:lstStyle/>
                    <a:p>
                      <a:r>
                        <a:rPr lang="sr-Latn-BA" sz="800" b="1" dirty="0" smtClean="0"/>
                        <a:t>0,59</a:t>
                      </a:r>
                      <a:endParaRPr lang="en-US" sz="800" b="1" dirty="0"/>
                    </a:p>
                  </a:txBody>
                  <a:tcPr/>
                </a:tc>
                <a:tc>
                  <a:txBody>
                    <a:bodyPr/>
                    <a:lstStyle/>
                    <a:p>
                      <a:r>
                        <a:rPr lang="sr-Latn-BA" sz="800" b="1" dirty="0" smtClean="0"/>
                        <a:t>0,24</a:t>
                      </a:r>
                      <a:endParaRPr lang="en-US" sz="800" b="1" dirty="0"/>
                    </a:p>
                  </a:txBody>
                  <a:tcPr/>
                </a:tc>
                <a:tc>
                  <a:txBody>
                    <a:bodyPr/>
                    <a:lstStyle/>
                    <a:p>
                      <a:r>
                        <a:rPr lang="sr-Latn-BA" sz="800" b="1" dirty="0" smtClean="0"/>
                        <a:t>0,26</a:t>
                      </a:r>
                      <a:endParaRPr lang="en-US" sz="800" b="1" dirty="0"/>
                    </a:p>
                  </a:txBody>
                  <a:tcPr/>
                </a:tc>
                <a:tc>
                  <a:txBody>
                    <a:bodyPr/>
                    <a:lstStyle/>
                    <a:p>
                      <a:r>
                        <a:rPr lang="sr-Latn-BA" sz="800" b="1" dirty="0" smtClean="0"/>
                        <a:t>0,289</a:t>
                      </a:r>
                      <a:endParaRPr lang="en-US" sz="800" b="1" dirty="0"/>
                    </a:p>
                  </a:txBody>
                  <a:tcPr/>
                </a:tc>
                <a:tc>
                  <a:txBody>
                    <a:bodyPr/>
                    <a:lstStyle/>
                    <a:p>
                      <a:r>
                        <a:rPr lang="sr-Latn-BA" sz="800" b="1" dirty="0" smtClean="0"/>
                        <a:t>1,42</a:t>
                      </a:r>
                      <a:endParaRPr lang="en-US" sz="800" b="1" dirty="0"/>
                    </a:p>
                  </a:txBody>
                  <a:tcPr/>
                </a:tc>
                <a:tc>
                  <a:txBody>
                    <a:bodyPr/>
                    <a:lstStyle/>
                    <a:p>
                      <a:r>
                        <a:rPr lang="sr-Latn-BA" sz="800" b="1" dirty="0" smtClean="0"/>
                        <a:t>1,23</a:t>
                      </a:r>
                      <a:endParaRPr lang="en-US" sz="800" b="1" dirty="0"/>
                    </a:p>
                  </a:txBody>
                  <a:tcPr/>
                </a:tc>
                <a:tc>
                  <a:txBody>
                    <a:bodyPr/>
                    <a:lstStyle/>
                    <a:p>
                      <a:r>
                        <a:rPr lang="sr-Latn-BA" sz="800" b="1" dirty="0" smtClean="0"/>
                        <a:t>-0,203</a:t>
                      </a:r>
                      <a:endParaRPr lang="en-US" sz="800" b="1" dirty="0"/>
                    </a:p>
                  </a:txBody>
                  <a:tcPr/>
                </a:tc>
              </a:tr>
              <a:tr h="423333">
                <a:tc>
                  <a:txBody>
                    <a:bodyPr/>
                    <a:lstStyle/>
                    <a:p>
                      <a:r>
                        <a:rPr lang="sr-Latn-BA" sz="800" b="1" dirty="0" smtClean="0"/>
                        <a:t>Crna Gora </a:t>
                      </a:r>
                      <a:endParaRPr lang="en-US" sz="800" b="1" dirty="0"/>
                    </a:p>
                  </a:txBody>
                  <a:tcPr/>
                </a:tc>
                <a:tc>
                  <a:txBody>
                    <a:bodyPr/>
                    <a:lstStyle/>
                    <a:p>
                      <a:r>
                        <a:rPr lang="sr-Latn-BA" sz="800" b="1" dirty="0" smtClean="0"/>
                        <a:t>0,5</a:t>
                      </a:r>
                      <a:endParaRPr lang="en-US" sz="800" b="1" dirty="0"/>
                    </a:p>
                  </a:txBody>
                  <a:tcPr/>
                </a:tc>
                <a:tc>
                  <a:txBody>
                    <a:bodyPr/>
                    <a:lstStyle/>
                    <a:p>
                      <a:r>
                        <a:rPr lang="sr-Latn-BA" sz="800" b="1" dirty="0" smtClean="0"/>
                        <a:t>0,6</a:t>
                      </a:r>
                      <a:endParaRPr lang="en-US" sz="800" b="1" dirty="0"/>
                    </a:p>
                  </a:txBody>
                  <a:tcPr/>
                </a:tc>
                <a:tc>
                  <a:txBody>
                    <a:bodyPr/>
                    <a:lstStyle/>
                    <a:p>
                      <a:r>
                        <a:rPr lang="sr-Latn-BA" sz="800" b="1" dirty="0" smtClean="0"/>
                        <a:t>0,9</a:t>
                      </a:r>
                      <a:endParaRPr lang="en-US" sz="800" b="1" dirty="0"/>
                    </a:p>
                  </a:txBody>
                  <a:tcPr/>
                </a:tc>
                <a:tc>
                  <a:txBody>
                    <a:bodyPr/>
                    <a:lstStyle/>
                    <a:p>
                      <a:r>
                        <a:rPr lang="sr-Latn-BA" sz="800" b="1" dirty="0" smtClean="0"/>
                        <a:t>0,96</a:t>
                      </a:r>
                      <a:endParaRPr lang="en-US" sz="800" b="1" dirty="0"/>
                    </a:p>
                  </a:txBody>
                  <a:tcPr/>
                </a:tc>
                <a:tc>
                  <a:txBody>
                    <a:bodyPr/>
                    <a:lstStyle/>
                    <a:p>
                      <a:r>
                        <a:rPr lang="sr-Latn-BA" sz="800" b="1" dirty="0" smtClean="0"/>
                        <a:t>1,5</a:t>
                      </a:r>
                      <a:endParaRPr lang="en-US" sz="800" b="1" dirty="0"/>
                    </a:p>
                  </a:txBody>
                  <a:tcPr/>
                </a:tc>
                <a:tc>
                  <a:txBody>
                    <a:bodyPr/>
                    <a:lstStyle/>
                    <a:p>
                      <a:r>
                        <a:rPr lang="sr-Latn-BA" sz="800" b="1" dirty="0" smtClean="0"/>
                        <a:t>0,76</a:t>
                      </a:r>
                      <a:endParaRPr lang="en-US" sz="800" b="1" dirty="0"/>
                    </a:p>
                  </a:txBody>
                  <a:tcPr/>
                </a:tc>
                <a:tc>
                  <a:txBody>
                    <a:bodyPr/>
                    <a:lstStyle/>
                    <a:p>
                      <a:r>
                        <a:rPr lang="sr-Latn-BA" sz="800" b="1" dirty="0" smtClean="0"/>
                        <a:t>0,004</a:t>
                      </a:r>
                      <a:endParaRPr lang="en-US" sz="800" b="1" dirty="0"/>
                    </a:p>
                  </a:txBody>
                  <a:tcPr/>
                </a:tc>
                <a:tc>
                  <a:txBody>
                    <a:bodyPr/>
                    <a:lstStyle/>
                    <a:p>
                      <a:r>
                        <a:rPr lang="sr-Latn-BA" sz="800" b="1" dirty="0" smtClean="0"/>
                        <a:t>0,033</a:t>
                      </a:r>
                      <a:endParaRPr lang="en-US" sz="800" b="1" dirty="0"/>
                    </a:p>
                  </a:txBody>
                  <a:tcPr/>
                </a:tc>
                <a:tc>
                  <a:txBody>
                    <a:bodyPr/>
                    <a:lstStyle/>
                    <a:p>
                      <a:r>
                        <a:rPr lang="sr-Latn-BA" sz="800" b="1" dirty="0" smtClean="0"/>
                        <a:t>0,157</a:t>
                      </a:r>
                      <a:endParaRPr lang="en-US" sz="800" b="1" dirty="0"/>
                    </a:p>
                  </a:txBody>
                  <a:tcPr/>
                </a:tc>
                <a:tc>
                  <a:txBody>
                    <a:bodyPr/>
                    <a:lstStyle/>
                    <a:p>
                      <a:r>
                        <a:rPr lang="sr-Latn-BA" sz="800" b="1" dirty="0" smtClean="0"/>
                        <a:t>0,11</a:t>
                      </a:r>
                      <a:endParaRPr lang="en-US" sz="800" b="1" dirty="0"/>
                    </a:p>
                  </a:txBody>
                  <a:tcPr/>
                </a:tc>
                <a:tc>
                  <a:txBody>
                    <a:bodyPr/>
                    <a:lstStyle/>
                    <a:p>
                      <a:r>
                        <a:rPr lang="sr-Latn-BA" sz="800" b="1" dirty="0" smtClean="0"/>
                        <a:t>0,046</a:t>
                      </a:r>
                      <a:endParaRPr lang="en-US" sz="800" b="1" dirty="0"/>
                    </a:p>
                  </a:txBody>
                  <a:tcPr/>
                </a:tc>
                <a:tc>
                  <a:txBody>
                    <a:bodyPr/>
                    <a:lstStyle/>
                    <a:p>
                      <a:r>
                        <a:rPr lang="sr-Latn-BA" sz="800" b="1" dirty="0" smtClean="0"/>
                        <a:t>0,029</a:t>
                      </a:r>
                      <a:endParaRPr lang="en-US" sz="800" b="1" dirty="0"/>
                    </a:p>
                  </a:txBody>
                  <a:tcPr/>
                </a:tc>
              </a:tr>
              <a:tr h="423333">
                <a:tc>
                  <a:txBody>
                    <a:bodyPr/>
                    <a:lstStyle/>
                    <a:p>
                      <a:r>
                        <a:rPr lang="sr-Latn-BA" sz="800" b="1" dirty="0" smtClean="0"/>
                        <a:t>Srbija</a:t>
                      </a:r>
                      <a:endParaRPr lang="en-US" sz="800" b="1" dirty="0"/>
                    </a:p>
                  </a:txBody>
                  <a:tcPr/>
                </a:tc>
                <a:tc>
                  <a:txBody>
                    <a:bodyPr/>
                    <a:lstStyle/>
                    <a:p>
                      <a:r>
                        <a:rPr lang="sr-Latn-BA" sz="800" b="1" dirty="0" smtClean="0"/>
                        <a:t>1,6</a:t>
                      </a:r>
                      <a:endParaRPr lang="en-US" sz="800" b="1" dirty="0"/>
                    </a:p>
                  </a:txBody>
                  <a:tcPr/>
                </a:tc>
                <a:tc>
                  <a:txBody>
                    <a:bodyPr/>
                    <a:lstStyle/>
                    <a:p>
                      <a:r>
                        <a:rPr lang="sr-Latn-BA" sz="800" b="1" dirty="0" smtClean="0"/>
                        <a:t>4,3</a:t>
                      </a:r>
                      <a:endParaRPr lang="en-US" sz="800" b="1" dirty="0"/>
                    </a:p>
                  </a:txBody>
                  <a:tcPr/>
                </a:tc>
                <a:tc>
                  <a:txBody>
                    <a:bodyPr/>
                    <a:lstStyle/>
                    <a:p>
                      <a:r>
                        <a:rPr lang="sr-Latn-BA" sz="800" b="1" dirty="0" smtClean="0"/>
                        <a:t>3,4</a:t>
                      </a:r>
                      <a:endParaRPr lang="en-US" sz="800" b="1" dirty="0"/>
                    </a:p>
                  </a:txBody>
                  <a:tcPr/>
                </a:tc>
                <a:tc>
                  <a:txBody>
                    <a:bodyPr/>
                    <a:lstStyle/>
                    <a:p>
                      <a:r>
                        <a:rPr lang="sr-Latn-BA" sz="800" b="1" dirty="0" smtClean="0"/>
                        <a:t>2.95</a:t>
                      </a:r>
                      <a:endParaRPr lang="en-US" sz="800" b="1" dirty="0"/>
                    </a:p>
                  </a:txBody>
                  <a:tcPr/>
                </a:tc>
                <a:tc>
                  <a:txBody>
                    <a:bodyPr/>
                    <a:lstStyle/>
                    <a:p>
                      <a:r>
                        <a:rPr lang="sr-Latn-BA" sz="800" b="1" dirty="0" smtClean="0"/>
                        <a:t>1,96</a:t>
                      </a:r>
                      <a:endParaRPr lang="en-US" sz="800" b="1" dirty="0"/>
                    </a:p>
                  </a:txBody>
                  <a:tcPr/>
                </a:tc>
                <a:tc>
                  <a:txBody>
                    <a:bodyPr/>
                    <a:lstStyle/>
                    <a:p>
                      <a:r>
                        <a:rPr lang="sr-Latn-BA" sz="800" b="1" dirty="0" smtClean="0"/>
                        <a:t>1,32</a:t>
                      </a:r>
                      <a:endParaRPr lang="en-US" sz="800" b="1" dirty="0"/>
                    </a:p>
                  </a:txBody>
                  <a:tcPr/>
                </a:tc>
                <a:tc>
                  <a:txBody>
                    <a:bodyPr/>
                    <a:lstStyle/>
                    <a:p>
                      <a:r>
                        <a:rPr lang="sr-Latn-BA" sz="800" b="1" dirty="0" smtClean="0"/>
                        <a:t>0,022</a:t>
                      </a:r>
                      <a:endParaRPr lang="en-US" sz="800" b="1" dirty="0"/>
                    </a:p>
                  </a:txBody>
                  <a:tcPr/>
                </a:tc>
                <a:tc>
                  <a:txBody>
                    <a:bodyPr/>
                    <a:lstStyle/>
                    <a:p>
                      <a:r>
                        <a:rPr lang="sr-Latn-BA" sz="800" b="1" dirty="0" smtClean="0"/>
                        <a:t>0,088</a:t>
                      </a:r>
                      <a:endParaRPr lang="en-US" sz="800" b="1" dirty="0"/>
                    </a:p>
                  </a:txBody>
                  <a:tcPr/>
                </a:tc>
                <a:tc>
                  <a:txBody>
                    <a:bodyPr/>
                    <a:lstStyle/>
                    <a:p>
                      <a:r>
                        <a:rPr lang="sr-Latn-BA" sz="800" b="1" dirty="0" smtClean="0"/>
                        <a:t>0,947</a:t>
                      </a:r>
                      <a:endParaRPr lang="en-US" sz="800" b="1" dirty="0"/>
                    </a:p>
                  </a:txBody>
                  <a:tcPr/>
                </a:tc>
                <a:tc>
                  <a:txBody>
                    <a:bodyPr/>
                    <a:lstStyle/>
                    <a:p>
                      <a:r>
                        <a:rPr lang="sr-Latn-BA" sz="800" b="1" dirty="0" smtClean="0"/>
                        <a:t>0,28</a:t>
                      </a:r>
                      <a:endParaRPr lang="en-US" sz="800" b="1" dirty="0"/>
                    </a:p>
                  </a:txBody>
                  <a:tcPr/>
                </a:tc>
                <a:tc>
                  <a:txBody>
                    <a:bodyPr/>
                    <a:lstStyle/>
                    <a:p>
                      <a:r>
                        <a:rPr lang="sr-Latn-BA" sz="800" b="1" dirty="0" smtClean="0"/>
                        <a:t>0,052</a:t>
                      </a:r>
                      <a:endParaRPr lang="en-US" sz="800" b="1" dirty="0"/>
                    </a:p>
                  </a:txBody>
                  <a:tcPr/>
                </a:tc>
                <a:tc>
                  <a:txBody>
                    <a:bodyPr/>
                    <a:lstStyle/>
                    <a:p>
                      <a:r>
                        <a:rPr lang="sr-Latn-BA" sz="800" b="1" dirty="0" smtClean="0"/>
                        <a:t>0,189</a:t>
                      </a:r>
                      <a:endParaRPr lang="en-US" sz="800" b="1" dirty="0"/>
                    </a:p>
                  </a:txBody>
                  <a:tcPr/>
                </a:tc>
              </a:tr>
              <a:tr h="423333">
                <a:tc>
                  <a:txBody>
                    <a:bodyPr/>
                    <a:lstStyle/>
                    <a:p>
                      <a:r>
                        <a:rPr lang="sr-Latn-BA" sz="800" b="1" dirty="0" smtClean="0"/>
                        <a:t>Makedonija</a:t>
                      </a:r>
                      <a:endParaRPr lang="en-US" sz="800" b="1" dirty="0"/>
                    </a:p>
                  </a:txBody>
                  <a:tcPr/>
                </a:tc>
                <a:tc>
                  <a:txBody>
                    <a:bodyPr/>
                    <a:lstStyle/>
                    <a:p>
                      <a:r>
                        <a:rPr lang="sr-Latn-BA" sz="800" b="1" dirty="0" smtClean="0"/>
                        <a:t>0,096</a:t>
                      </a:r>
                      <a:endParaRPr lang="en-US" sz="800" b="1" dirty="0"/>
                    </a:p>
                  </a:txBody>
                  <a:tcPr/>
                </a:tc>
                <a:tc>
                  <a:txBody>
                    <a:bodyPr/>
                    <a:lstStyle/>
                    <a:p>
                      <a:r>
                        <a:rPr lang="sr-Latn-BA" sz="800" b="1" dirty="0" smtClean="0"/>
                        <a:t>0,4</a:t>
                      </a:r>
                      <a:endParaRPr lang="en-US" sz="800" b="1" dirty="0"/>
                    </a:p>
                  </a:txBody>
                  <a:tcPr/>
                </a:tc>
                <a:tc>
                  <a:txBody>
                    <a:bodyPr/>
                    <a:lstStyle/>
                    <a:p>
                      <a:r>
                        <a:rPr lang="sr-Latn-BA" sz="800" b="1" dirty="0" smtClean="0"/>
                        <a:t>0,7</a:t>
                      </a:r>
                      <a:endParaRPr lang="en-US" sz="800" b="1" dirty="0"/>
                    </a:p>
                  </a:txBody>
                  <a:tcPr/>
                </a:tc>
                <a:tc>
                  <a:txBody>
                    <a:bodyPr/>
                    <a:lstStyle/>
                    <a:p>
                      <a:r>
                        <a:rPr lang="sr-Latn-BA" sz="800" b="1" dirty="0" smtClean="0"/>
                        <a:t>0,59</a:t>
                      </a:r>
                      <a:endParaRPr lang="en-US" sz="800" b="1" dirty="0"/>
                    </a:p>
                  </a:txBody>
                  <a:tcPr/>
                </a:tc>
                <a:tc>
                  <a:txBody>
                    <a:bodyPr/>
                    <a:lstStyle/>
                    <a:p>
                      <a:r>
                        <a:rPr lang="sr-Latn-BA" sz="800" b="1" dirty="0" smtClean="0"/>
                        <a:t>0,2</a:t>
                      </a:r>
                      <a:endParaRPr lang="en-US" sz="800" b="1" dirty="0"/>
                    </a:p>
                  </a:txBody>
                  <a:tcPr/>
                </a:tc>
                <a:tc>
                  <a:txBody>
                    <a:bodyPr/>
                    <a:lstStyle/>
                    <a:p>
                      <a:r>
                        <a:rPr lang="sr-Latn-BA" sz="800" b="1" dirty="0" smtClean="0"/>
                        <a:t>0,29</a:t>
                      </a:r>
                      <a:endParaRPr lang="en-US" sz="800" b="1" dirty="0"/>
                    </a:p>
                  </a:txBody>
                  <a:tcPr/>
                </a:tc>
                <a:tc>
                  <a:txBody>
                    <a:bodyPr/>
                    <a:lstStyle/>
                    <a:p>
                      <a:r>
                        <a:rPr lang="sr-Latn-BA" sz="800" b="1" dirty="0" smtClean="0"/>
                        <a:t>0,003</a:t>
                      </a:r>
                      <a:endParaRPr lang="en-US" sz="800" b="1" dirty="0"/>
                    </a:p>
                  </a:txBody>
                  <a:tcPr/>
                </a:tc>
                <a:tc>
                  <a:txBody>
                    <a:bodyPr/>
                    <a:lstStyle/>
                    <a:p>
                      <a:r>
                        <a:rPr lang="sr-Latn-BA" sz="800" b="1" dirty="0" smtClean="0"/>
                        <a:t>0</a:t>
                      </a:r>
                      <a:endParaRPr lang="en-US" sz="800" b="1" dirty="0"/>
                    </a:p>
                  </a:txBody>
                  <a:tcPr/>
                </a:tc>
                <a:tc>
                  <a:txBody>
                    <a:bodyPr/>
                    <a:lstStyle/>
                    <a:p>
                      <a:r>
                        <a:rPr lang="sr-Latn-BA" sz="800" b="1" dirty="0" smtClean="0"/>
                        <a:t>-0,001</a:t>
                      </a:r>
                      <a:endParaRPr lang="en-US" sz="800" b="1" dirty="0"/>
                    </a:p>
                  </a:txBody>
                  <a:tcPr/>
                </a:tc>
                <a:tc>
                  <a:txBody>
                    <a:bodyPr/>
                    <a:lstStyle/>
                    <a:p>
                      <a:r>
                        <a:rPr lang="sr-Latn-BA" sz="800" b="1" dirty="0" smtClean="0"/>
                        <a:t>-0,014</a:t>
                      </a:r>
                      <a:endParaRPr lang="en-US" sz="800" b="1" dirty="0"/>
                    </a:p>
                  </a:txBody>
                  <a:tcPr/>
                </a:tc>
                <a:tc>
                  <a:txBody>
                    <a:bodyPr/>
                    <a:lstStyle/>
                    <a:p>
                      <a:r>
                        <a:rPr lang="sr-Latn-BA" sz="800" b="1" dirty="0" smtClean="0"/>
                        <a:t>0,011</a:t>
                      </a:r>
                      <a:endParaRPr lang="en-US" sz="800" b="1" dirty="0"/>
                    </a:p>
                  </a:txBody>
                  <a:tcPr/>
                </a:tc>
                <a:tc>
                  <a:txBody>
                    <a:bodyPr/>
                    <a:lstStyle/>
                    <a:p>
                      <a:r>
                        <a:rPr lang="sr-Latn-BA" sz="800" b="1" dirty="0" smtClean="0"/>
                        <a:t>0,002</a:t>
                      </a:r>
                      <a:endParaRPr lang="en-US" sz="800" b="1" dirty="0"/>
                    </a:p>
                  </a:txBody>
                  <a:tcPr/>
                </a:tc>
              </a:tr>
            </a:tbl>
          </a:graphicData>
        </a:graphic>
      </p:graphicFrame>
      <p:sp>
        <p:nvSpPr>
          <p:cNvPr id="53388" name="TextBox 6"/>
          <p:cNvSpPr txBox="1">
            <a:spLocks noChangeArrowheads="1"/>
          </p:cNvSpPr>
          <p:nvPr/>
        </p:nvSpPr>
        <p:spPr bwMode="auto">
          <a:xfrm>
            <a:off x="304800" y="54864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2000" b="1" i="1"/>
              <a:t>Uočava se pad FDI i u zemljama Balkana nakon početka krize u 2008. godini (što je bio slučaj i u ostatku svijeta) i ne predviđa se uzlazni trend u skorije vrijeme (obrnuto je u ostatku svijeta pošto se tokovi FDI postepeno oporavljaju)</a:t>
            </a:r>
            <a:endParaRPr lang="en-US" altLang="en-US" sz="2000" b="1" i="1"/>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928C35-5C02-4F87-9E0F-660DB5E5CA19}" type="slidenum">
              <a:rPr lang="en-US" altLang="en-US">
                <a:solidFill>
                  <a:srgbClr val="898989"/>
                </a:solidFill>
              </a:rPr>
              <a:pPr/>
              <a:t>51</a:t>
            </a:fld>
            <a:endParaRPr lang="en-US" altLang="en-US">
              <a:solidFill>
                <a:srgbClr val="898989"/>
              </a:solidFill>
            </a:endParaRPr>
          </a:p>
        </p:txBody>
      </p:sp>
      <p:sp>
        <p:nvSpPr>
          <p:cNvPr id="54275" name="TextBox 4"/>
          <p:cNvSpPr txBox="1">
            <a:spLocks noChangeArrowheads="1"/>
          </p:cNvSpPr>
          <p:nvPr/>
        </p:nvSpPr>
        <p:spPr bwMode="auto">
          <a:xfrm>
            <a:off x="0" y="0"/>
            <a:ext cx="9144000" cy="774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400" b="1" i="1"/>
              <a:t>Tokovi stranih direktnih investicija - M&amp;A i Greenfield investicije</a:t>
            </a:r>
            <a:endParaRPr lang="sr-Latn-BA" altLang="en-US" sz="2400" i="1"/>
          </a:p>
          <a:p>
            <a:pPr>
              <a:buFontTx/>
              <a:buChar char="-"/>
            </a:pPr>
            <a:r>
              <a:rPr lang="sr-Latn-BA" altLang="en-US" i="1"/>
              <a:t> </a:t>
            </a:r>
            <a:r>
              <a:rPr lang="sr-Latn-BA" altLang="en-US" sz="2200" i="1"/>
              <a:t>Vrijednost “</a:t>
            </a:r>
            <a:r>
              <a:rPr lang="sr-Latn-BA" altLang="en-US" sz="2200" b="1" i="1" u="sng"/>
              <a:t>spajanja i akvizicija (M&amp;A)”</a:t>
            </a:r>
            <a:r>
              <a:rPr lang="sr-Latn-BA" altLang="en-US" sz="2200" i="1"/>
              <a:t> je rasla značajno od 2005. do 2007. kad su dostigle vrhunac i usljed efekata kriza počinju da opadaju</a:t>
            </a:r>
          </a:p>
          <a:p>
            <a:pPr>
              <a:buFontTx/>
              <a:buChar char="-"/>
            </a:pPr>
            <a:endParaRPr lang="sr-Latn-BA" altLang="en-US" sz="500" i="1"/>
          </a:p>
          <a:p>
            <a:pPr>
              <a:buFontTx/>
              <a:buChar char="-"/>
            </a:pPr>
            <a:r>
              <a:rPr lang="sr-Latn-BA" altLang="en-US" sz="2200" i="1"/>
              <a:t> Vrijednost </a:t>
            </a:r>
            <a:r>
              <a:rPr lang="sr-Latn-BA" altLang="en-US" sz="2200" b="1" i="1" u="sng"/>
              <a:t>“grinfild investicija” (Greenfield investments) </a:t>
            </a:r>
            <a:r>
              <a:rPr lang="sr-Latn-BA" altLang="en-US" sz="2200" i="1"/>
              <a:t>je imala uzlazni trend do 2008, kada dolazi do naglog pada</a:t>
            </a:r>
          </a:p>
          <a:p>
            <a:pPr>
              <a:buFontTx/>
              <a:buChar char="-"/>
            </a:pPr>
            <a:endParaRPr lang="sr-Latn-BA" altLang="en-US" sz="500" i="1"/>
          </a:p>
          <a:p>
            <a:r>
              <a:rPr lang="sr-Latn-BA" altLang="en-US" sz="2200" i="1"/>
              <a:t>		</a:t>
            </a:r>
            <a:r>
              <a:rPr lang="sr-Latn-BA" altLang="en-US" sz="2200" b="1" i="1"/>
              <a:t>*	Najveće M&amp;A u 2010:</a:t>
            </a:r>
            <a:endParaRPr lang="sr-Latn-BA" altLang="en-US" sz="800" b="1" i="1"/>
          </a:p>
          <a:p>
            <a:r>
              <a:rPr lang="sr-Latn-BA" altLang="en-US" sz="2200" i="1"/>
              <a:t>	</a:t>
            </a:r>
            <a:r>
              <a:rPr lang="sr-Latn-BA" altLang="en-US" sz="2000" i="1"/>
              <a:t>1. preuzimanje Cadbury PLC, UK od strane Kraft Foods INC, USA u vrijednosti 18,8 milijardi dolara,</a:t>
            </a:r>
          </a:p>
          <a:p>
            <a:endParaRPr lang="sr-Latn-BA" altLang="en-US" sz="800" i="1"/>
          </a:p>
          <a:p>
            <a:r>
              <a:rPr lang="sr-Latn-BA" altLang="en-US" sz="2200" i="1"/>
              <a:t>	</a:t>
            </a:r>
            <a:r>
              <a:rPr lang="sr-Latn-BA" altLang="en-US" sz="2000" i="1"/>
              <a:t>2. Zain Africa BV, Nigeria od indijske telekomunikacione kompanije Bharti Airtel LTD u iznosu 10,7 milijardi dolara,</a:t>
            </a:r>
          </a:p>
          <a:p>
            <a:endParaRPr lang="sr-Latn-BA" altLang="en-US" sz="800" i="1"/>
          </a:p>
          <a:p>
            <a:r>
              <a:rPr lang="sr-Latn-BA" altLang="en-US" sz="2200" i="1"/>
              <a:t>	3</a:t>
            </a:r>
            <a:r>
              <a:rPr lang="sr-Latn-BA" altLang="en-US" sz="2000" i="1"/>
              <a:t>. Brasilicel NV iz Brazila preuzet od španske telekomunikacione grupe Telefonica SA u iznosu 9,7 milijardi dolara,</a:t>
            </a:r>
          </a:p>
          <a:p>
            <a:endParaRPr lang="sr-Latn-BA" altLang="en-US" sz="800" i="1"/>
          </a:p>
          <a:p>
            <a:r>
              <a:rPr lang="sr-Latn-BA" altLang="en-US" sz="2200" i="1"/>
              <a:t>	</a:t>
            </a:r>
            <a:r>
              <a:rPr lang="sr-Latn-BA" altLang="en-US" sz="2000" i="1"/>
              <a:t>4. EDF Energy PLC, UK od Investor Group iz Hong Konga u iznosu 9,1 milijardi,</a:t>
            </a:r>
          </a:p>
          <a:p>
            <a:endParaRPr lang="sr-Latn-BA" altLang="en-US" sz="500" i="1"/>
          </a:p>
          <a:p>
            <a:r>
              <a:rPr lang="sr-Latn-BA" altLang="en-US" sz="2200" i="1"/>
              <a:t>	</a:t>
            </a:r>
            <a:r>
              <a:rPr lang="sr-Latn-BA" altLang="en-US" sz="2000" i="1"/>
              <a:t>5. Lihir Gold Ltd sa Papue New Guinea kupljen za 9 milijardi dolara od australijske kompanije Newcrest Mining Ltd,</a:t>
            </a:r>
          </a:p>
          <a:p>
            <a:r>
              <a:rPr lang="sr-Latn-BA" altLang="en-US" sz="2200" i="1"/>
              <a:t>	</a:t>
            </a:r>
            <a:r>
              <a:rPr lang="sr-Latn-BA" altLang="en-US" sz="2000" i="1"/>
              <a:t>6.  T-Mobile (UK) Ltd iz Velike Britanije preuzet od Orange PLC za 8,5 milijardi dolara itd</a:t>
            </a:r>
            <a:r>
              <a:rPr lang="sr-Latn-BA" altLang="en-US" i="1"/>
              <a:t>.</a:t>
            </a:r>
          </a:p>
          <a:p>
            <a:endParaRPr lang="sr-Latn-BA" altLang="en-US" sz="2200" i="1"/>
          </a:p>
          <a:p>
            <a:endParaRPr lang="en-US" altLang="en-US" b="1" i="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6181C1-C98A-4193-BEED-E5DD86048C09}" type="slidenum">
              <a:rPr lang="en-US" altLang="en-US">
                <a:solidFill>
                  <a:srgbClr val="898989"/>
                </a:solidFill>
              </a:rPr>
              <a:pPr/>
              <a:t>52</a:t>
            </a:fld>
            <a:endParaRPr lang="en-US" altLang="en-US">
              <a:solidFill>
                <a:srgbClr val="898989"/>
              </a:solidFill>
            </a:endParaRPr>
          </a:p>
        </p:txBody>
      </p:sp>
      <p:sp>
        <p:nvSpPr>
          <p:cNvPr id="55299" name="TextBox 4"/>
          <p:cNvSpPr txBox="1">
            <a:spLocks noChangeArrowheads="1"/>
          </p:cNvSpPr>
          <p:nvPr/>
        </p:nvSpPr>
        <p:spPr bwMode="auto">
          <a:xfrm>
            <a:off x="0" y="0"/>
            <a:ext cx="9144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400" b="1" i="1"/>
              <a:t>Tokovi stranih direktnih investicija – Cross-Border M&amp;A i Greenfield investicije</a:t>
            </a:r>
            <a:endParaRPr lang="sr-Latn-BA" altLang="en-US" sz="1000" i="1"/>
          </a:p>
          <a:p>
            <a:endParaRPr lang="sr-Latn-BA" altLang="en-US" sz="500" i="1"/>
          </a:p>
          <a:p>
            <a:r>
              <a:rPr lang="sr-Latn-BA" altLang="en-US" sz="1900" b="1" i="1"/>
              <a:t>*	Vrijednost prekograničnih M&amp;A je rasla za 36% u 2010. u odnosu na 2009, ali je još uvijek za 1/3 ispod svog dostignutog vrhunca iz 2007 – njihova vrijednost u zemljama u razvoju se udvostručila,</a:t>
            </a:r>
          </a:p>
          <a:p>
            <a:endParaRPr lang="sr-Latn-BA" altLang="en-US" sz="500" b="1" i="1"/>
          </a:p>
          <a:p>
            <a:r>
              <a:rPr lang="sr-Latn-BA" altLang="en-US" sz="1900" b="1" i="1"/>
              <a:t>*	Vrijednost grinfild investicija su imale konstantan pad od vrhunca dostignutog u 2008, ali su u prvih pet mjeseci 2011. zabilježene veće transakcije i oporavak,</a:t>
            </a:r>
          </a:p>
          <a:p>
            <a:endParaRPr lang="sr-Latn-BA" altLang="en-US" sz="500" b="1" i="1"/>
          </a:p>
          <a:p>
            <a:r>
              <a:rPr lang="sr-Latn-BA" altLang="en-US" sz="1900" b="1" i="1"/>
              <a:t>*	Najveći pad FDI se desio u cikličnim granama privrede, tj. osjetljivim  na poslovne cikluse, kao što su industrija usluga (turizam, finansijske i biznis usluge, transport i komunikacije i aparati za masovnu upotrebu) i među proizvodnim industrijama velike osjetljivosti (velika industrija proizvodnje metala i elektronike i slično)  - sporiji oporavak 2010.</a:t>
            </a:r>
          </a:p>
          <a:p>
            <a:pPr>
              <a:buFont typeface="Arial" charset="0"/>
              <a:buChar char="•"/>
            </a:pPr>
            <a:endParaRPr lang="sr-Latn-BA" altLang="en-US" sz="500" b="1" i="1"/>
          </a:p>
          <a:p>
            <a:r>
              <a:rPr lang="sr-Latn-BA" altLang="en-US" sz="2200" b="1" i="1"/>
              <a:t>*	</a:t>
            </a:r>
            <a:r>
              <a:rPr lang="sr-Latn-BA" altLang="en-US" sz="2200" b="1" i="1" u="sng"/>
              <a:t>FDI i politički rizik </a:t>
            </a:r>
            <a:r>
              <a:rPr lang="sr-Latn-BA" altLang="en-US" i="1" u="sng"/>
              <a:t>(rizik po osnovu činjenice da je investicija locirana u stranoj zemlji – utiče svojim akcijama, značajno mjerenje i upravljanje ovim rizikom)</a:t>
            </a:r>
            <a:r>
              <a:rPr lang="sr-Latn-BA" altLang="en-US" sz="2200" b="1" i="1" u="sng"/>
              <a:t>:</a:t>
            </a:r>
          </a:p>
          <a:p>
            <a:r>
              <a:rPr lang="sr-Latn-BA" altLang="en-US" sz="2200" b="1" i="1"/>
              <a:t>	</a:t>
            </a:r>
            <a:r>
              <a:rPr lang="sr-Latn-BA" altLang="en-US" i="1"/>
              <a:t>-</a:t>
            </a:r>
            <a:r>
              <a:rPr lang="sr-Latn-BA" altLang="en-US" sz="2200" i="1"/>
              <a:t>	</a:t>
            </a:r>
            <a:r>
              <a:rPr lang="sr-Latn-BA" altLang="en-US" sz="2000" b="1" i="1" u="sng"/>
              <a:t>Makro rizik</a:t>
            </a:r>
            <a:r>
              <a:rPr lang="sr-Latn-BA" altLang="en-US" sz="2000" b="1" i="1"/>
              <a:t> </a:t>
            </a:r>
            <a:r>
              <a:rPr lang="sr-Latn-BA" altLang="en-US" i="1"/>
              <a:t>(sve strane poslovne operacije su pod uticajem negativnih političkih procesa – npr. Pobjeda komunista i Kini 1949. ili bivšoj SFRJ),</a:t>
            </a:r>
          </a:p>
          <a:p>
            <a:r>
              <a:rPr lang="sr-Latn-BA" altLang="en-US" i="1"/>
              <a:t>	-	</a:t>
            </a:r>
            <a:r>
              <a:rPr lang="sr-Latn-BA" altLang="en-US" sz="2000" b="1" i="1" u="sng"/>
              <a:t>Mikro rizik</a:t>
            </a:r>
            <a:r>
              <a:rPr lang="sr-Latn-BA" altLang="en-US" sz="2000" i="1"/>
              <a:t> </a:t>
            </a:r>
            <a:r>
              <a:rPr lang="sr-Latn-BA" altLang="en-US" i="1"/>
              <a:t>(samo pojedine strane poslovne operacije – FDI su pod uticajem negativnih političkih procesa – npr. Enron u Indiji)</a:t>
            </a:r>
          </a:p>
          <a:p>
            <a:endParaRPr lang="sr-Latn-BA" altLang="en-US" sz="500" i="1"/>
          </a:p>
          <a:p>
            <a:endParaRPr lang="sr-Latn-BA" altLang="en-US" sz="500" i="1"/>
          </a:p>
          <a:p>
            <a:r>
              <a:rPr lang="sr-Latn-BA" altLang="en-US" sz="1900" i="1"/>
              <a:t>*	</a:t>
            </a:r>
            <a:r>
              <a:rPr lang="sr-Latn-BA" altLang="en-US" sz="2000" b="1" i="1" u="sng"/>
              <a:t>Politički rizik zemlje </a:t>
            </a:r>
            <a:r>
              <a:rPr lang="sr-Latn-BA" altLang="en-US" sz="1900" i="1" u="sng"/>
              <a:t>sa aspekta načina uticaja na FDI se klasifikuje na:</a:t>
            </a:r>
          </a:p>
          <a:p>
            <a:r>
              <a:rPr lang="sr-Latn-BA" altLang="en-US" i="1"/>
              <a:t>1.    Transferni rizik;	2.    Operativni rizik;	3.    Kontrolni rizik.</a:t>
            </a:r>
          </a:p>
          <a:p>
            <a:pPr>
              <a:buFont typeface="Arial" charset="0"/>
              <a:buChar char="•"/>
            </a:pPr>
            <a:endParaRPr lang="en-US" altLang="en-US" sz="2200" b="1" i="1"/>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FA4B34-16E4-4B95-AF84-53B3E1999C93}" type="slidenum">
              <a:rPr lang="en-US" altLang="en-US">
                <a:solidFill>
                  <a:srgbClr val="898989"/>
                </a:solidFill>
              </a:rPr>
              <a:pPr/>
              <a:t>53</a:t>
            </a:fld>
            <a:endParaRPr lang="en-US" altLang="en-US">
              <a:solidFill>
                <a:srgbClr val="898989"/>
              </a:solidFill>
            </a:endParaRPr>
          </a:p>
        </p:txBody>
      </p:sp>
      <p:sp>
        <p:nvSpPr>
          <p:cNvPr id="56323" name="TextBox 4"/>
          <p:cNvSpPr txBox="1">
            <a:spLocks noChangeArrowheads="1"/>
          </p:cNvSpPr>
          <p:nvPr/>
        </p:nvSpPr>
        <p:spPr bwMode="auto">
          <a:xfrm>
            <a:off x="0" y="0"/>
            <a:ext cx="9144000"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400" b="1" i="1"/>
              <a:t>Tokovi stranih direktnih investicija – prema vrstama industrija</a:t>
            </a:r>
            <a:endParaRPr lang="sr-Latn-BA" altLang="en-US" sz="1000" i="1"/>
          </a:p>
          <a:p>
            <a:pPr>
              <a:buFontTx/>
              <a:buChar char="-"/>
            </a:pPr>
            <a:r>
              <a:rPr lang="sr-Latn-BA" altLang="en-US" sz="2200" b="1" i="1"/>
              <a:t>  </a:t>
            </a:r>
            <a:r>
              <a:rPr lang="sr-Latn-BA" altLang="en-US" sz="2200" i="1"/>
              <a:t>Proizvodna industrija nije doživjela velike probleme i u 2010. skoro polovina FDI tokova se odnosila na nju</a:t>
            </a:r>
          </a:p>
          <a:p>
            <a:pPr>
              <a:buFontTx/>
              <a:buChar char="-"/>
            </a:pPr>
            <a:endParaRPr lang="sr-Latn-BA" altLang="en-US" sz="1000" i="1"/>
          </a:p>
          <a:p>
            <a:pPr>
              <a:buFontTx/>
              <a:buChar char="-"/>
            </a:pPr>
            <a:r>
              <a:rPr lang="sr-Latn-BA" altLang="en-US" sz="2200" i="1"/>
              <a:t>  Farmaceutska industrija je bila otporna na krizu, dok su se prehrambrena, tekstilna, odjevna i automobilska industrija oporavile tokom 2010.</a:t>
            </a:r>
          </a:p>
          <a:p>
            <a:pPr>
              <a:buFontTx/>
              <a:buChar char="-"/>
            </a:pPr>
            <a:endParaRPr lang="sr-Latn-BA" altLang="en-US" sz="500" i="1"/>
          </a:p>
          <a:p>
            <a:r>
              <a:rPr lang="sr-Latn-BA" altLang="en-US" sz="2200" i="1"/>
              <a:t>*	Direktne strane investicije sponzorisane od fondova privatnog kapitala – velikih privatnih investitora počeli su se oporavljati tokom 2010, ali su i dalje 70% ispod svog pretkriznog nivoa</a:t>
            </a:r>
          </a:p>
          <a:p>
            <a:endParaRPr lang="sr-Latn-BA" altLang="en-US" sz="500" i="1"/>
          </a:p>
          <a:p>
            <a:endParaRPr lang="sr-Latn-BA" altLang="en-US" sz="500" i="1"/>
          </a:p>
          <a:p>
            <a:r>
              <a:rPr lang="sr-Latn-BA" altLang="en-US" sz="2000"/>
              <a:t>*	</a:t>
            </a:r>
            <a:r>
              <a:rPr lang="sr-Latn-BA" altLang="en-US" sz="2200" i="1"/>
              <a:t>FDI Suverenih investicionih fondova (SWFs) su bili pali na 10 milijardi u 2010. sa 26,5 milijardi u 2009, ali poboljšanje ekonomskih prilika bi trebali da povećaju njihovo učešće u FDI tokom narednih par godina  </a:t>
            </a:r>
          </a:p>
          <a:p>
            <a:endParaRPr lang="sr-Latn-BA" altLang="en-US" sz="500" i="1"/>
          </a:p>
          <a:p>
            <a:pPr algn="ctr"/>
            <a:r>
              <a:rPr lang="sr-Latn-BA" altLang="en-US" sz="2100" b="1" i="1"/>
              <a:t>*   Jedino su se tokovi FDI u zemlje u razvoju oporavili u odnosu na nivo prije početka krize 2007-2008, dok su oni u razvijenim zemljama još značajno ispod pretkriznog vremena a u siromašnim zemljama su još uvijek u padu i ne naziru se previše optimistični signali u bližoj budućnosti</a:t>
            </a:r>
            <a:endParaRPr lang="en-US" altLang="en-US" sz="2100" b="1" i="1"/>
          </a:p>
          <a:p>
            <a:pPr>
              <a:buFontTx/>
              <a:buChar char="-"/>
            </a:pPr>
            <a:endParaRPr lang="sr-Latn-BA" altLang="en-US" sz="2200" i="1"/>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3E3029-4144-4DA0-984D-758E96BB8B0F}" type="slidenum">
              <a:rPr lang="en-US" altLang="en-US">
                <a:solidFill>
                  <a:srgbClr val="898989"/>
                </a:solidFill>
              </a:rPr>
              <a:pPr/>
              <a:t>54</a:t>
            </a:fld>
            <a:endParaRPr lang="en-US" altLang="en-US">
              <a:solidFill>
                <a:srgbClr val="898989"/>
              </a:solidFill>
            </a:endParaRPr>
          </a:p>
        </p:txBody>
      </p:sp>
      <p:sp>
        <p:nvSpPr>
          <p:cNvPr id="57347" name="Rectangle 3"/>
          <p:cNvSpPr>
            <a:spLocks noChangeArrowheads="1"/>
          </p:cNvSpPr>
          <p:nvPr/>
        </p:nvSpPr>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200" b="1" i="1"/>
              <a:t>Multinacionalne kompanije (MNK)</a:t>
            </a:r>
          </a:p>
          <a:p>
            <a:pPr>
              <a:buFontTx/>
              <a:buChar char="-"/>
            </a:pPr>
            <a:r>
              <a:rPr lang="sr-Latn-BA" altLang="en-US" sz="2000" i="1"/>
              <a:t>  još se nazivaju i međunarodne, a ovaj termin se često izjednačava sa “transnacionalne kompanije” (iako postoje male razlike između njih) – </a:t>
            </a:r>
            <a:r>
              <a:rPr lang="sr-Latn-BA" altLang="en-US" b="1" i="1"/>
              <a:t>Holandska istočnoindijska korporacija</a:t>
            </a:r>
            <a:r>
              <a:rPr lang="sr-Latn-BA" altLang="en-US" i="1"/>
              <a:t> iz  Holandije osnovana 1602. sa datim pravom na ekskluzivnu trgovinu sa kolonijalnim područjima Azije na 21. godinu</a:t>
            </a:r>
          </a:p>
          <a:p>
            <a:pPr>
              <a:buFontTx/>
              <a:buChar char="-"/>
            </a:pPr>
            <a:endParaRPr lang="sr-Latn-BA" altLang="en-US" sz="500" i="1"/>
          </a:p>
          <a:p>
            <a:pPr>
              <a:buFontTx/>
              <a:buChar char="-"/>
            </a:pPr>
            <a:endParaRPr lang="sr-Latn-BA" altLang="en-US" sz="500" i="1"/>
          </a:p>
          <a:p>
            <a:pPr>
              <a:buFontTx/>
              <a:buChar char="-"/>
            </a:pPr>
            <a:r>
              <a:rPr lang="sr-Latn-BA" altLang="en-US" sz="2000" i="1"/>
              <a:t> </a:t>
            </a:r>
            <a:r>
              <a:rPr lang="sr-Latn-BA" altLang="en-US" sz="2000" b="1" i="1"/>
              <a:t>MNK predstavljaju poslovne kompanije </a:t>
            </a:r>
            <a:r>
              <a:rPr lang="sr-Latn-BA" altLang="en-US" sz="2000" i="1"/>
              <a:t>koje su registrovane sa sjedištem u </a:t>
            </a:r>
            <a:r>
              <a:rPr lang="sr-Latn-BA" altLang="en-US" sz="2000" b="1" i="1"/>
              <a:t>jednoj, a može i dvije zemlje (tzv. host country), a imaju razvijenu proizvodnju, distribuciju i prodaju u više zemalja (ILO definicija</a:t>
            </a:r>
            <a:r>
              <a:rPr lang="sr-Latn-BA" altLang="en-US" sz="2000" i="1"/>
              <a:t>), ali njihova ključna karakteristika je da posluju u više zemalja (min. 5 ili 6 zemalja)</a:t>
            </a:r>
          </a:p>
          <a:p>
            <a:pPr>
              <a:buFontTx/>
              <a:buChar char="-"/>
            </a:pPr>
            <a:endParaRPr lang="sr-Latn-BA" altLang="en-US" sz="500" i="1"/>
          </a:p>
          <a:p>
            <a:pPr>
              <a:buFontTx/>
              <a:buChar char="-"/>
            </a:pPr>
            <a:endParaRPr lang="sr-Latn-BA" altLang="en-US" sz="500" i="1"/>
          </a:p>
          <a:p>
            <a:pPr>
              <a:buFontTx/>
              <a:buChar char="-"/>
            </a:pPr>
            <a:endParaRPr lang="sr-Latn-BA" altLang="en-US" sz="500" i="1"/>
          </a:p>
          <a:p>
            <a:pPr>
              <a:buFontTx/>
              <a:buChar char="-"/>
            </a:pPr>
            <a:r>
              <a:rPr lang="sr-Latn-BA" altLang="en-US" sz="2000" i="1"/>
              <a:t>  </a:t>
            </a:r>
            <a:r>
              <a:rPr lang="sr-Latn-BA" altLang="en-US" sz="2000" i="1" u="sng"/>
              <a:t>koristi faktore proizvodnje, izvore finansiranja i distribuiranje proizvoda u različitim zemljama</a:t>
            </a:r>
            <a:r>
              <a:rPr lang="sr-Latn-BA" altLang="en-US" sz="2000" i="1"/>
              <a:t> pri čemu pokušava da </a:t>
            </a:r>
            <a:r>
              <a:rPr lang="sr-Latn-BA" altLang="en-US" sz="2000" i="1" u="sng"/>
              <a:t>iskoristi komparativne prednosti svake od njih (David Ricardo, 1817, njegova teorija je primjenjena na MNK i sada je aktuelna za pozicioniranje MNK u globalnim okvirima)</a:t>
            </a:r>
          </a:p>
          <a:p>
            <a:pPr>
              <a:buFontTx/>
              <a:buChar char="-"/>
            </a:pPr>
            <a:endParaRPr lang="sr-Latn-BA" altLang="en-US" sz="500" i="1"/>
          </a:p>
          <a:p>
            <a:pPr>
              <a:buFontTx/>
              <a:buChar char="-"/>
            </a:pPr>
            <a:endParaRPr lang="sr-Latn-BA" altLang="en-US" sz="500" i="1"/>
          </a:p>
          <a:p>
            <a:pPr>
              <a:buFontTx/>
              <a:buChar char="-"/>
            </a:pPr>
            <a:endParaRPr lang="sr-Latn-BA" altLang="en-US" sz="500" i="1"/>
          </a:p>
          <a:p>
            <a:pPr>
              <a:buFontTx/>
              <a:buChar char="-"/>
            </a:pPr>
            <a:endParaRPr lang="sr-Latn-BA" altLang="en-US" sz="500" i="1"/>
          </a:p>
          <a:p>
            <a:pPr>
              <a:buFontTx/>
              <a:buChar char="-"/>
            </a:pPr>
            <a:endParaRPr lang="sr-Latn-BA" altLang="en-US" sz="500" i="1"/>
          </a:p>
          <a:p>
            <a:pPr>
              <a:buFontTx/>
              <a:buChar char="-"/>
            </a:pPr>
            <a:r>
              <a:rPr lang="sr-Latn-BA" altLang="en-US" sz="2000" i="1"/>
              <a:t> </a:t>
            </a:r>
            <a:r>
              <a:rPr lang="sr-Latn-BA" altLang="en-US" sz="2000" i="1" u="sng"/>
              <a:t>Matična firma MNK </a:t>
            </a:r>
            <a:r>
              <a:rPr lang="sr-Latn-BA" altLang="en-US" sz="2000" i="1"/>
              <a:t>u zamjenu za dio </a:t>
            </a:r>
            <a:r>
              <a:rPr lang="sr-Latn-BA" altLang="en-US" sz="2000" b="1" i="1"/>
              <a:t>“outputa” i zaradu </a:t>
            </a:r>
            <a:r>
              <a:rPr lang="sr-Latn-BA" altLang="en-US" sz="2000" i="1"/>
              <a:t>u </a:t>
            </a:r>
            <a:r>
              <a:rPr lang="sr-Latn-BA" altLang="en-US" sz="2000" i="1" u="sng"/>
              <a:t>filijale</a:t>
            </a:r>
            <a:r>
              <a:rPr lang="sr-Latn-BA" altLang="en-US" sz="2000" i="1"/>
              <a:t> šalje </a:t>
            </a:r>
            <a:r>
              <a:rPr lang="sr-Latn-BA" altLang="en-US" sz="2000" b="1" i="1"/>
              <a:t>menadžere, tehnologiju, dijelove i ustupa im organizaciju marketinga</a:t>
            </a:r>
          </a:p>
          <a:p>
            <a:pPr>
              <a:buFontTx/>
              <a:buChar char="-"/>
            </a:pPr>
            <a:endParaRPr lang="sr-Latn-BA" altLang="en-US" sz="2000" i="1"/>
          </a:p>
          <a:p>
            <a:pPr>
              <a:buFontTx/>
              <a:buChar char="-"/>
            </a:pPr>
            <a:endParaRPr lang="sr-Latn-BA" altLang="en-US" sz="500" i="1"/>
          </a:p>
          <a:p>
            <a:pPr>
              <a:buFontTx/>
              <a:buChar char="-"/>
            </a:pPr>
            <a:r>
              <a:rPr lang="sr-Latn-BA" altLang="en-US" sz="2000" i="1"/>
              <a:t>  </a:t>
            </a:r>
            <a:r>
              <a:rPr lang="sr-Latn-BA" altLang="en-US" sz="2000" b="1" i="1" u="sng"/>
              <a:t>Prednost MNK </a:t>
            </a:r>
            <a:r>
              <a:rPr lang="sr-Latn-BA" altLang="en-US" sz="2000" i="1"/>
              <a:t>– konkurentska prednost posjedovanja </a:t>
            </a:r>
            <a:r>
              <a:rPr lang="sr-Latn-BA" altLang="en-US" sz="2000" b="1" i="1"/>
              <a:t>globalne proizvodne i distributivne mreže</a:t>
            </a:r>
            <a:r>
              <a:rPr lang="sr-Latn-BA" altLang="en-US" sz="2000" i="1"/>
              <a:t> koja proizilazi iz vertikalne i horizontalne integracije između matice i njihovih međunarodnih filijala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524000" y="2222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Brace 9"/>
          <p:cNvSpPr/>
          <p:nvPr/>
        </p:nvSpPr>
        <p:spPr>
          <a:xfrm rot="5400000">
            <a:off x="4393407" y="321469"/>
            <a:ext cx="285750" cy="57864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r-HR"/>
          </a:p>
        </p:txBody>
      </p:sp>
      <p:sp>
        <p:nvSpPr>
          <p:cNvPr id="11" name="Rectangle 10"/>
          <p:cNvSpPr/>
          <p:nvPr/>
        </p:nvSpPr>
        <p:spPr>
          <a:xfrm>
            <a:off x="2643188" y="3643313"/>
            <a:ext cx="3857625"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dirty="0"/>
              <a:t>TRANSNACIONALNA KOMPANIJA</a:t>
            </a:r>
          </a:p>
        </p:txBody>
      </p:sp>
      <p:sp>
        <p:nvSpPr>
          <p:cNvPr id="58373" name="TextBox 11"/>
          <p:cNvSpPr txBox="1">
            <a:spLocks noChangeArrowheads="1"/>
          </p:cNvSpPr>
          <p:nvPr/>
        </p:nvSpPr>
        <p:spPr bwMode="auto">
          <a:xfrm>
            <a:off x="714375" y="5500688"/>
            <a:ext cx="20002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1400"/>
              <a:t>ADMINISTRATIVNO NASLJEĐE</a:t>
            </a:r>
          </a:p>
        </p:txBody>
      </p:sp>
      <p:sp>
        <p:nvSpPr>
          <p:cNvPr id="58374" name="TextBox 12"/>
          <p:cNvSpPr txBox="1">
            <a:spLocks noChangeArrowheads="1"/>
          </p:cNvSpPr>
          <p:nvPr/>
        </p:nvSpPr>
        <p:spPr bwMode="auto">
          <a:xfrm>
            <a:off x="3571875" y="5500688"/>
            <a:ext cx="20002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1400"/>
              <a:t>SOCIJALIZACIJA</a:t>
            </a:r>
          </a:p>
        </p:txBody>
      </p:sp>
      <p:sp>
        <p:nvSpPr>
          <p:cNvPr id="58375" name="TextBox 13"/>
          <p:cNvSpPr txBox="1">
            <a:spLocks noChangeArrowheads="1"/>
          </p:cNvSpPr>
          <p:nvPr/>
        </p:nvSpPr>
        <p:spPr bwMode="auto">
          <a:xfrm>
            <a:off x="6429375" y="5476875"/>
            <a:ext cx="20002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1400"/>
              <a:t>PRIRODA ODLUČIVANJA</a:t>
            </a:r>
          </a:p>
        </p:txBody>
      </p:sp>
      <p:cxnSp>
        <p:nvCxnSpPr>
          <p:cNvPr id="16" name="Straight Arrow Connector 15"/>
          <p:cNvCxnSpPr>
            <a:stCxn id="11" idx="2"/>
            <a:endCxn id="58373" idx="0"/>
          </p:cNvCxnSpPr>
          <p:nvPr/>
        </p:nvCxnSpPr>
        <p:spPr>
          <a:xfrm rot="5400000">
            <a:off x="2643187" y="3571876"/>
            <a:ext cx="1000125" cy="2857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58374" idx="0"/>
          </p:cNvCxnSpPr>
          <p:nvPr/>
        </p:nvCxnSpPr>
        <p:spPr>
          <a:xfrm rot="5400000">
            <a:off x="4071938" y="5000625"/>
            <a:ext cx="1000125"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2"/>
            <a:endCxn id="58375" idx="0"/>
          </p:cNvCxnSpPr>
          <p:nvPr/>
        </p:nvCxnSpPr>
        <p:spPr>
          <a:xfrm rot="16200000" flipH="1">
            <a:off x="5512594" y="3559969"/>
            <a:ext cx="976312" cy="2857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9" name="TextBox 3"/>
          <p:cNvSpPr txBox="1">
            <a:spLocks noChangeArrowheads="1"/>
          </p:cNvSpPr>
          <p:nvPr/>
        </p:nvSpPr>
        <p:spPr bwMode="auto">
          <a:xfrm>
            <a:off x="500063" y="285750"/>
            <a:ext cx="728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2400" i="1" u="sng"/>
              <a:t>VRSTE MULTINACIONALNIH KOMPANIJA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4"/>
          <p:cNvSpPr txBox="1">
            <a:spLocks noChangeArrowheads="1"/>
          </p:cNvSpPr>
          <p:nvPr/>
        </p:nvSpPr>
        <p:spPr bwMode="auto">
          <a:xfrm>
            <a:off x="1428750" y="4929188"/>
            <a:ext cx="178593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a:t>Izvoz</a:t>
            </a:r>
          </a:p>
        </p:txBody>
      </p:sp>
      <p:sp>
        <p:nvSpPr>
          <p:cNvPr id="59395" name="TextBox 5"/>
          <p:cNvSpPr txBox="1">
            <a:spLocks noChangeArrowheads="1"/>
          </p:cNvSpPr>
          <p:nvPr/>
        </p:nvSpPr>
        <p:spPr bwMode="auto">
          <a:xfrm>
            <a:off x="2357438" y="4214813"/>
            <a:ext cx="178593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a:t>Licenca</a:t>
            </a:r>
          </a:p>
        </p:txBody>
      </p:sp>
      <p:sp>
        <p:nvSpPr>
          <p:cNvPr id="59396" name="TextBox 6"/>
          <p:cNvSpPr txBox="1">
            <a:spLocks noChangeArrowheads="1"/>
          </p:cNvSpPr>
          <p:nvPr/>
        </p:nvSpPr>
        <p:spPr bwMode="auto">
          <a:xfrm>
            <a:off x="3143250" y="3500438"/>
            <a:ext cx="178593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a:t>Franšiza</a:t>
            </a:r>
          </a:p>
        </p:txBody>
      </p:sp>
      <p:sp>
        <p:nvSpPr>
          <p:cNvPr id="59397" name="TextBox 7"/>
          <p:cNvSpPr txBox="1">
            <a:spLocks noChangeArrowheads="1"/>
          </p:cNvSpPr>
          <p:nvPr/>
        </p:nvSpPr>
        <p:spPr bwMode="auto">
          <a:xfrm>
            <a:off x="4000500" y="2500313"/>
            <a:ext cx="1785938"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a:t>Strateško udruživanje</a:t>
            </a:r>
          </a:p>
        </p:txBody>
      </p:sp>
      <p:sp>
        <p:nvSpPr>
          <p:cNvPr id="59398" name="TextBox 8"/>
          <p:cNvSpPr txBox="1">
            <a:spLocks noChangeArrowheads="1"/>
          </p:cNvSpPr>
          <p:nvPr/>
        </p:nvSpPr>
        <p:spPr bwMode="auto">
          <a:xfrm>
            <a:off x="4929188" y="1785938"/>
            <a:ext cx="178593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a:t>Joint Venture</a:t>
            </a:r>
          </a:p>
        </p:txBody>
      </p:sp>
      <p:sp>
        <p:nvSpPr>
          <p:cNvPr id="59399" name="TextBox 9"/>
          <p:cNvSpPr txBox="1">
            <a:spLocks noChangeArrowheads="1"/>
          </p:cNvSpPr>
          <p:nvPr/>
        </p:nvSpPr>
        <p:spPr bwMode="auto">
          <a:xfrm>
            <a:off x="6643688" y="1143000"/>
            <a:ext cx="7143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a:t>FDI</a:t>
            </a:r>
          </a:p>
        </p:txBody>
      </p:sp>
      <p:cxnSp>
        <p:nvCxnSpPr>
          <p:cNvPr id="12" name="Straight Arrow Connector 11"/>
          <p:cNvCxnSpPr/>
          <p:nvPr/>
        </p:nvCxnSpPr>
        <p:spPr>
          <a:xfrm>
            <a:off x="1071563" y="5572125"/>
            <a:ext cx="72151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1180306" y="3321844"/>
            <a:ext cx="45021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402" name="TextBox 14"/>
          <p:cNvSpPr txBox="1">
            <a:spLocks noChangeArrowheads="1"/>
          </p:cNvSpPr>
          <p:nvPr/>
        </p:nvSpPr>
        <p:spPr bwMode="auto">
          <a:xfrm rot="-5400000">
            <a:off x="-1493838" y="2779713"/>
            <a:ext cx="364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a:t>Odnos investicija i rizika</a:t>
            </a:r>
          </a:p>
        </p:txBody>
      </p:sp>
      <p:sp>
        <p:nvSpPr>
          <p:cNvPr id="59403" name="TextBox 15"/>
          <p:cNvSpPr txBox="1">
            <a:spLocks noChangeArrowheads="1"/>
          </p:cNvSpPr>
          <p:nvPr/>
        </p:nvSpPr>
        <p:spPr bwMode="auto">
          <a:xfrm>
            <a:off x="2643188" y="5916613"/>
            <a:ext cx="3714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a:t>Stepen vlasništva i kontrole</a:t>
            </a:r>
          </a:p>
        </p:txBody>
      </p:sp>
      <p:sp>
        <p:nvSpPr>
          <p:cNvPr id="59404" name="TextBox 16"/>
          <p:cNvSpPr txBox="1">
            <a:spLocks noChangeArrowheads="1"/>
          </p:cNvSpPr>
          <p:nvPr/>
        </p:nvSpPr>
        <p:spPr bwMode="auto">
          <a:xfrm>
            <a:off x="1214438" y="5643563"/>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1200"/>
              <a:t>Nizak</a:t>
            </a:r>
          </a:p>
        </p:txBody>
      </p:sp>
      <p:sp>
        <p:nvSpPr>
          <p:cNvPr id="59405" name="TextBox 17"/>
          <p:cNvSpPr txBox="1">
            <a:spLocks noChangeArrowheads="1"/>
          </p:cNvSpPr>
          <p:nvPr/>
        </p:nvSpPr>
        <p:spPr bwMode="auto">
          <a:xfrm>
            <a:off x="7143750" y="5643563"/>
            <a:ext cx="928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1200"/>
              <a:t>Visok</a:t>
            </a:r>
          </a:p>
        </p:txBody>
      </p:sp>
      <p:sp>
        <p:nvSpPr>
          <p:cNvPr id="59406" name="TextBox 18"/>
          <p:cNvSpPr txBox="1">
            <a:spLocks noChangeArrowheads="1"/>
          </p:cNvSpPr>
          <p:nvPr/>
        </p:nvSpPr>
        <p:spPr bwMode="auto">
          <a:xfrm>
            <a:off x="500063" y="1214438"/>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1200"/>
              <a:t>Visok</a:t>
            </a:r>
          </a:p>
        </p:txBody>
      </p:sp>
      <p:sp>
        <p:nvSpPr>
          <p:cNvPr id="59407" name="TextBox 19"/>
          <p:cNvSpPr txBox="1">
            <a:spLocks noChangeArrowheads="1"/>
          </p:cNvSpPr>
          <p:nvPr/>
        </p:nvSpPr>
        <p:spPr bwMode="auto">
          <a:xfrm>
            <a:off x="500063" y="5153025"/>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1200"/>
              <a:t>Nizak</a:t>
            </a:r>
          </a:p>
        </p:txBody>
      </p:sp>
      <p:sp>
        <p:nvSpPr>
          <p:cNvPr id="59408" name="TextBox 3"/>
          <p:cNvSpPr txBox="1">
            <a:spLocks noChangeArrowheads="1"/>
          </p:cNvSpPr>
          <p:nvPr/>
        </p:nvSpPr>
        <p:spPr bwMode="auto">
          <a:xfrm>
            <a:off x="500063" y="28575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r-HR" altLang="en-US" sz="2400" i="1" u="sng"/>
              <a:t>METODE OSVAJANJA TRŽIŠTA od MNK</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027864-3D4B-4EC0-AF8D-6E0818D42D04}" type="slidenum">
              <a:rPr lang="en-US" altLang="en-US">
                <a:solidFill>
                  <a:srgbClr val="898989"/>
                </a:solidFill>
              </a:rPr>
              <a:pPr/>
              <a:t>57</a:t>
            </a:fld>
            <a:endParaRPr lang="en-US" altLang="en-US">
              <a:solidFill>
                <a:srgbClr val="898989"/>
              </a:solidFill>
            </a:endParaRPr>
          </a:p>
        </p:txBody>
      </p:sp>
      <p:sp>
        <p:nvSpPr>
          <p:cNvPr id="60419" name="Rectangle 3"/>
          <p:cNvSpPr>
            <a:spLocks noChangeArrowheads="1"/>
          </p:cNvSpPr>
          <p:nvPr/>
        </p:nvSpPr>
        <p:spPr bwMode="auto">
          <a:xfrm>
            <a:off x="0" y="0"/>
            <a:ext cx="91440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200" b="1" i="1"/>
              <a:t>Multinacionalne kompanije (MNK)</a:t>
            </a:r>
          </a:p>
          <a:p>
            <a:pPr>
              <a:buFontTx/>
              <a:buChar char="-"/>
            </a:pPr>
            <a:r>
              <a:rPr lang="sr-Latn-BA" altLang="en-US" sz="1900" b="1" i="1"/>
              <a:t>   Prva multinacionalna kompanija u svijetu je Holandsko istočno-indijska kompanija (1602-1796) – </a:t>
            </a:r>
            <a:r>
              <a:rPr lang="sr-Latn-BA" altLang="en-US" sz="1900" i="1"/>
              <a:t>isplaćivala dividendu od 18% skoro 200 godina</a:t>
            </a:r>
          </a:p>
          <a:p>
            <a:endParaRPr lang="sr-Latn-BA" altLang="en-US" sz="500" b="1" i="1"/>
          </a:p>
          <a:p>
            <a:r>
              <a:rPr lang="sr-Latn-BA" altLang="en-US" sz="1900" b="1"/>
              <a:t>*	</a:t>
            </a:r>
            <a:r>
              <a:rPr lang="en-US" altLang="en-US" sz="2000"/>
              <a:t>The </a:t>
            </a:r>
            <a:r>
              <a:rPr lang="en-US" altLang="en-US" sz="2000" b="1"/>
              <a:t>Dutch East India Company</a:t>
            </a:r>
            <a:r>
              <a:rPr lang="en-US" altLang="en-US" sz="2000"/>
              <a:t> (</a:t>
            </a:r>
            <a:r>
              <a:rPr lang="sr-Latn-BA" altLang="en-US" sz="2000"/>
              <a:t>na holandskom jeziku:</a:t>
            </a:r>
            <a:r>
              <a:rPr lang="en-US" altLang="en-US" sz="2000"/>
              <a:t> </a:t>
            </a:r>
            <a:r>
              <a:rPr lang="en-US" altLang="en-US" sz="2000" b="1"/>
              <a:t>Vereenigde Oost-Indische Compagnie</a:t>
            </a:r>
            <a:r>
              <a:rPr lang="en-US" altLang="en-US" sz="2000"/>
              <a:t>, </a:t>
            </a:r>
            <a:r>
              <a:rPr lang="en-US" altLang="en-US" sz="2000" b="1"/>
              <a:t>VOC</a:t>
            </a:r>
            <a:r>
              <a:rPr lang="en-US" altLang="en-US" sz="2000"/>
              <a:t>, "United East India Company")</a:t>
            </a:r>
            <a:endParaRPr lang="sr-Latn-BA" altLang="en-US" sz="1900"/>
          </a:p>
        </p:txBody>
      </p:sp>
      <p:pic>
        <p:nvPicPr>
          <p:cNvPr id="60420" name="Picture 2" descr="File:Vereinigte Ostindische Compagnie bo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05000"/>
            <a:ext cx="525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descr="File:VO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2514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5"/>
          <p:cNvSpPr txBox="1">
            <a:spLocks noChangeArrowheads="1"/>
          </p:cNvSpPr>
          <p:nvPr/>
        </p:nvSpPr>
        <p:spPr bwMode="auto">
          <a:xfrm>
            <a:off x="381000" y="59436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b="1" i="1"/>
              <a:t>*   Britansko istočno-indijska korporacija (1600-1874) je isto među prvim poznatim multinacionalnim kompanijama, koja je kao i Holandska istočno-indijska kompanija prourokovala prve velike krize koje su uzdrmale svijet</a:t>
            </a:r>
            <a:endParaRPr lang="en-US" altLang="en-US" b="1" i="1"/>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AD594A-D69A-47EA-B345-7C46FF4D08BF}" type="slidenum">
              <a:rPr lang="en-US" altLang="en-US">
                <a:solidFill>
                  <a:srgbClr val="898989"/>
                </a:solidFill>
              </a:rPr>
              <a:pPr/>
              <a:t>58</a:t>
            </a:fld>
            <a:endParaRPr lang="en-US" altLang="en-US">
              <a:solidFill>
                <a:srgbClr val="898989"/>
              </a:solidFill>
            </a:endParaRPr>
          </a:p>
        </p:txBody>
      </p:sp>
      <p:sp>
        <p:nvSpPr>
          <p:cNvPr id="61443" name="Rectangle 3"/>
          <p:cNvSpPr>
            <a:spLocks noChangeArrowheads="1"/>
          </p:cNvSpPr>
          <p:nvPr/>
        </p:nvSpPr>
        <p:spPr bwMode="auto">
          <a:xfrm>
            <a:off x="0" y="0"/>
            <a:ext cx="91440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200" b="1" i="1"/>
              <a:t>Multinacionalne kompanije (MNK)</a:t>
            </a:r>
            <a:endParaRPr lang="sr-Latn-BA" altLang="en-US" sz="500" i="1"/>
          </a:p>
          <a:p>
            <a:pPr>
              <a:buFontTx/>
              <a:buChar char="-"/>
            </a:pPr>
            <a:r>
              <a:rPr lang="sr-Latn-BA" altLang="en-US" sz="2000" i="1"/>
              <a:t> </a:t>
            </a:r>
            <a:r>
              <a:rPr lang="sr-Latn-BA" altLang="en-US" sz="2400" b="1" i="1" u="sng"/>
              <a:t>Širenje MNK kroz etape:</a:t>
            </a:r>
          </a:p>
          <a:p>
            <a:endParaRPr lang="sr-Latn-BA" altLang="en-US" sz="500" b="1" i="1" u="sng"/>
          </a:p>
          <a:p>
            <a:pPr>
              <a:buFontTx/>
              <a:buAutoNum type="arabicPeriod"/>
            </a:pPr>
            <a:r>
              <a:rPr lang="sr-Latn-BA" altLang="en-US" sz="2000" b="1" i="1"/>
              <a:t>Traganje za novim sirovinama (Exxon, BP),</a:t>
            </a:r>
          </a:p>
          <a:p>
            <a:endParaRPr lang="sr-Latn-BA" altLang="en-US" sz="500" b="1" i="1"/>
          </a:p>
          <a:p>
            <a:r>
              <a:rPr lang="sr-Latn-BA" altLang="en-US" sz="2000" b="1" i="1"/>
              <a:t>2.	Traganje za novim tržištima (IBM, Nestle, McDonald’s, Levi’s) - FDI,</a:t>
            </a:r>
          </a:p>
          <a:p>
            <a:endParaRPr lang="sr-Latn-BA" altLang="en-US" sz="500" b="1" i="1"/>
          </a:p>
          <a:p>
            <a:r>
              <a:rPr lang="sr-Latn-BA" altLang="en-US" sz="2000" b="1" i="1"/>
              <a:t>3.	Smanjivanje troškova poslovanja (Intel, Seagate) - konkurentnost,</a:t>
            </a:r>
          </a:p>
          <a:p>
            <a:endParaRPr lang="sr-Latn-BA" altLang="en-US" sz="500" b="1" i="1"/>
          </a:p>
          <a:p>
            <a:r>
              <a:rPr lang="sr-Latn-BA" altLang="en-US" sz="2000" b="1" i="1"/>
              <a:t>4.	Ekonomija obima.</a:t>
            </a:r>
            <a:endParaRPr lang="sr-Latn-BA" altLang="en-US" sz="500" i="1"/>
          </a:p>
          <a:p>
            <a:endParaRPr lang="sr-Latn-BA" altLang="en-US" sz="800" i="1"/>
          </a:p>
          <a:p>
            <a:r>
              <a:rPr lang="sr-Latn-BA" altLang="en-US" sz="2000" i="1"/>
              <a:t> *	Na rast značaja i snage </a:t>
            </a:r>
            <a:r>
              <a:rPr lang="sr-Latn-BA" altLang="en-US" sz="2000" b="1" i="1" u="sng"/>
              <a:t>MNK</a:t>
            </a:r>
            <a:r>
              <a:rPr lang="sr-Latn-BA" altLang="en-US" sz="2000" b="1" i="1"/>
              <a:t> </a:t>
            </a:r>
            <a:r>
              <a:rPr lang="sr-Latn-BA" altLang="en-US" sz="2000" i="1"/>
              <a:t>su uticali sljedeći faktori na globalnim tržištima od 90-ih godina 20. vijeka:</a:t>
            </a:r>
          </a:p>
          <a:p>
            <a:endParaRPr lang="sr-Latn-BA" altLang="en-US" sz="300" i="1"/>
          </a:p>
          <a:p>
            <a:pPr>
              <a:buFontTx/>
              <a:buAutoNum type="arabicPeriod"/>
            </a:pPr>
            <a:r>
              <a:rPr lang="sr-Latn-BA" altLang="en-US" sz="2000" i="1"/>
              <a:t>Masivna deregulacija,</a:t>
            </a:r>
          </a:p>
          <a:p>
            <a:pPr>
              <a:buFontTx/>
              <a:buAutoNum type="arabicPeriod"/>
            </a:pPr>
            <a:endParaRPr lang="sr-Latn-BA" altLang="en-US" sz="300" i="1"/>
          </a:p>
          <a:p>
            <a:pPr>
              <a:buFontTx/>
              <a:buAutoNum type="arabicPeriod"/>
            </a:pPr>
            <a:r>
              <a:rPr lang="sr-Latn-BA" altLang="en-US" sz="2000" i="1"/>
              <a:t>Privatizacija državnih kompanija,</a:t>
            </a:r>
          </a:p>
          <a:p>
            <a:pPr>
              <a:buFontTx/>
              <a:buAutoNum type="arabicPeriod"/>
            </a:pPr>
            <a:endParaRPr lang="sr-Latn-BA" altLang="en-US" sz="300" i="1"/>
          </a:p>
          <a:p>
            <a:pPr>
              <a:buFontTx/>
              <a:buAutoNum type="arabicPeriod"/>
            </a:pPr>
            <a:r>
              <a:rPr lang="sr-Latn-BA" altLang="en-US" sz="2000" i="1"/>
              <a:t>Kolaps komunizma,</a:t>
            </a:r>
          </a:p>
          <a:p>
            <a:pPr>
              <a:buFontTx/>
              <a:buAutoNum type="arabicPeriod"/>
            </a:pPr>
            <a:endParaRPr lang="sr-Latn-BA" altLang="en-US" sz="300" i="1"/>
          </a:p>
          <a:p>
            <a:pPr>
              <a:buFontTx/>
              <a:buAutoNum type="arabicPeriod"/>
            </a:pPr>
            <a:r>
              <a:rPr lang="sr-Latn-BA" altLang="en-US" sz="2000" i="1"/>
              <a:t>Revolucija informacionih tehnologija,</a:t>
            </a:r>
          </a:p>
          <a:p>
            <a:pPr>
              <a:buFontTx/>
              <a:buAutoNum type="arabicPeriod"/>
            </a:pPr>
            <a:endParaRPr lang="sr-Latn-BA" altLang="en-US" sz="300" i="1"/>
          </a:p>
          <a:p>
            <a:pPr>
              <a:buFontTx/>
              <a:buAutoNum type="arabicPeriod"/>
            </a:pPr>
            <a:r>
              <a:rPr lang="sr-Latn-BA" altLang="en-US" sz="2000" i="1"/>
              <a:t>Talas prekograničnih M&amp;A,</a:t>
            </a:r>
          </a:p>
          <a:p>
            <a:pPr>
              <a:buFontTx/>
              <a:buAutoNum type="arabicPeriod"/>
            </a:pPr>
            <a:endParaRPr lang="sr-Latn-BA" altLang="en-US" sz="300" i="1"/>
          </a:p>
          <a:p>
            <a:pPr>
              <a:buFontTx/>
              <a:buAutoNum type="arabicPeriod"/>
            </a:pPr>
            <a:r>
              <a:rPr lang="sr-Latn-BA" altLang="en-US" sz="2000" i="1"/>
              <a:t>Pojava politike slobodnog tržišta u zemljama trećeg svijeta,</a:t>
            </a:r>
          </a:p>
          <a:p>
            <a:pPr>
              <a:buFontTx/>
              <a:buAutoNum type="arabicPeriod"/>
            </a:pPr>
            <a:endParaRPr lang="sr-Latn-BA" altLang="en-US" sz="300" i="1"/>
          </a:p>
          <a:p>
            <a:pPr>
              <a:buFontTx/>
              <a:buAutoNum type="arabicPeriod"/>
            </a:pPr>
            <a:r>
              <a:rPr lang="sr-Latn-BA" altLang="en-US" sz="2000" i="1"/>
              <a:t>Mnoštvo zemalja prihvata standarde kapitalizma zasnovanog na slobodnom tržištu.</a:t>
            </a:r>
          </a:p>
          <a:p>
            <a:endParaRPr lang="sr-Latn-BA" altLang="en-US" sz="500" i="1"/>
          </a:p>
          <a:p>
            <a:pPr algn="ctr"/>
            <a:r>
              <a:rPr lang="sr-Latn-BA" altLang="en-US" sz="2000" b="1" i="1"/>
              <a:t>*	Najdramatičnija promjena u međunarodnoj ekonomiji u posljednjih 20 godina je </a:t>
            </a:r>
            <a:r>
              <a:rPr lang="sr-Latn-BA" altLang="en-US" sz="2000" b="1" i="1" u="sng"/>
              <a:t>rast Kine </a:t>
            </a:r>
            <a:r>
              <a:rPr lang="sr-Latn-BA" altLang="en-US" sz="2000" b="1" i="1"/>
              <a:t>kao globalnog konkurenta i njeno pozicioniranje kao destinacije broj 1 za FDI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18B1E1-356E-45CE-B8A5-8CFC02555E34}" type="slidenum">
              <a:rPr lang="en-US" altLang="en-US">
                <a:solidFill>
                  <a:srgbClr val="898989"/>
                </a:solidFill>
              </a:rPr>
              <a:pPr/>
              <a:t>59</a:t>
            </a:fld>
            <a:endParaRPr lang="en-US" altLang="en-US">
              <a:solidFill>
                <a:srgbClr val="898989"/>
              </a:solidFill>
            </a:endParaRPr>
          </a:p>
        </p:txBody>
      </p:sp>
      <p:sp>
        <p:nvSpPr>
          <p:cNvPr id="62467" name="Rectangle 3"/>
          <p:cNvSpPr>
            <a:spLocks noChangeArrowheads="1"/>
          </p:cNvSpPr>
          <p:nvPr/>
        </p:nvSpPr>
        <p:spPr bwMode="auto">
          <a:xfrm>
            <a:off x="0" y="-152400"/>
            <a:ext cx="9144000" cy="737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800" b="1" i="1"/>
              <a:t>Multinacionalne kompanije (MNK)</a:t>
            </a:r>
            <a:endParaRPr lang="sr-Latn-BA" altLang="en-US" sz="2800" i="1"/>
          </a:p>
          <a:p>
            <a:r>
              <a:rPr lang="sr-Latn-BA" altLang="en-US" sz="2400" b="1" i="1" u="sng"/>
              <a:t>MNK preduzimaju sljedeće operacije na globalnom tržištu:</a:t>
            </a:r>
          </a:p>
          <a:p>
            <a:endParaRPr lang="sr-Latn-BA" altLang="en-US" sz="500" b="1" i="1" u="sng"/>
          </a:p>
          <a:p>
            <a:pPr>
              <a:buFontTx/>
              <a:buAutoNum type="arabicPeriod"/>
            </a:pPr>
            <a:r>
              <a:rPr lang="sr-Latn-BA" altLang="en-US" sz="2000" i="1"/>
              <a:t>Proizvodnja,</a:t>
            </a:r>
          </a:p>
          <a:p>
            <a:endParaRPr lang="sr-Latn-BA" altLang="en-US" sz="500" i="1"/>
          </a:p>
          <a:p>
            <a:r>
              <a:rPr lang="sr-Latn-BA" altLang="en-US" sz="2000" i="1"/>
              <a:t>2.	Investiranje,</a:t>
            </a:r>
          </a:p>
          <a:p>
            <a:endParaRPr lang="sr-Latn-BA" altLang="en-US" sz="500" i="1"/>
          </a:p>
          <a:p>
            <a:r>
              <a:rPr lang="sr-Latn-BA" altLang="en-US" sz="2000" i="1"/>
              <a:t>3.	Marketing,</a:t>
            </a:r>
          </a:p>
          <a:p>
            <a:endParaRPr lang="sr-Latn-BA" altLang="en-US" sz="500" i="1"/>
          </a:p>
          <a:p>
            <a:pPr>
              <a:buFontTx/>
              <a:buAutoNum type="arabicPeriod" startAt="4"/>
            </a:pPr>
            <a:r>
              <a:rPr lang="sr-Latn-BA" altLang="en-US" sz="2000" i="1"/>
              <a:t>Finansiranje.</a:t>
            </a:r>
          </a:p>
          <a:p>
            <a:pPr>
              <a:buFontTx/>
              <a:buAutoNum type="arabicPeriod" startAt="4"/>
            </a:pPr>
            <a:endParaRPr lang="sr-Latn-BA" altLang="en-US" sz="500" i="1"/>
          </a:p>
          <a:p>
            <a:pPr algn="ctr"/>
            <a:r>
              <a:rPr lang="sr-Latn-BA" altLang="en-US" sz="2200"/>
              <a:t>*	</a:t>
            </a:r>
            <a:r>
              <a:rPr lang="sr-Latn-BA" altLang="en-US" sz="2200" b="1" u="sng"/>
              <a:t>MNK </a:t>
            </a:r>
            <a:r>
              <a:rPr lang="sr-Latn-BA" altLang="en-US" sz="2200" u="sng"/>
              <a:t>su najvažniji promoteri (razvoj transportnih, informacionih i komunikacionih tehnologija omogućio sljedeće): </a:t>
            </a:r>
          </a:p>
          <a:p>
            <a:endParaRPr lang="sr-Latn-BA" altLang="en-US" sz="500" i="1" u="sng"/>
          </a:p>
          <a:p>
            <a:pPr>
              <a:buFontTx/>
              <a:buChar char="-"/>
            </a:pPr>
            <a:r>
              <a:rPr lang="sr-Latn-BA" altLang="en-US" sz="2000" b="1" i="1"/>
              <a:t>    </a:t>
            </a:r>
            <a:r>
              <a:rPr lang="sr-Latn-BA" altLang="en-US" sz="2000" b="1" i="1" u="sng"/>
              <a:t>Internacionalizacije finansijskog tržišta</a:t>
            </a:r>
            <a:r>
              <a:rPr lang="sr-Latn-BA" altLang="en-US" sz="2000" i="1"/>
              <a:t> koja vodi slabljenju nacionalne regulacije (širenje tržišta, povećanje profita, smanjivanje poreskih obaveza, izbjegavanje monetarnih restrikcija i devizne kontrole, smanjivanje troškova itd.)</a:t>
            </a:r>
            <a:endParaRPr lang="sr-Latn-BA" altLang="en-US" sz="300" i="1"/>
          </a:p>
          <a:p>
            <a:r>
              <a:rPr lang="sr-Latn-BA" altLang="en-US" i="1"/>
              <a:t>     </a:t>
            </a:r>
            <a:r>
              <a:rPr lang="sr-Latn-BA" altLang="en-US" sz="1600" i="1"/>
              <a:t>*  merchant banks kao Barings Brothers Bank koja je osnovana 1717. sa ciljem jačanja uvoza i izvoza između SAD i UK, CITICORP ostvaruje 50 do 70% svog ukupnog profita u inostranstvu, finansiranje deficita spoljnotrgovinskog bilansa mnogih zemalja itd.</a:t>
            </a:r>
          </a:p>
          <a:p>
            <a:endParaRPr lang="sr-Latn-BA" altLang="en-US" sz="300" i="1"/>
          </a:p>
          <a:p>
            <a:endParaRPr lang="sr-Latn-BA" altLang="en-US" sz="300" i="1"/>
          </a:p>
          <a:p>
            <a:pPr>
              <a:buFontTx/>
              <a:buChar char="-"/>
            </a:pPr>
            <a:r>
              <a:rPr lang="sr-Latn-BA" altLang="en-US" sz="2000" b="1" i="1"/>
              <a:t>    </a:t>
            </a:r>
            <a:r>
              <a:rPr lang="sr-Latn-BA" altLang="en-US" sz="2000" b="1" i="1" u="sng"/>
              <a:t>Konglomerizacije bankarstva </a:t>
            </a:r>
            <a:r>
              <a:rPr lang="sr-Latn-BA" altLang="en-US" sz="1600" i="1"/>
              <a:t> (početkom 21. vijeka četiri velike banke u Americi drže 32% ukupne aktive SAD, Kanade 77%, Njemačke 35%, Francuske 67%, Japana 80%, Britanije 72%, (ove finansijske institucije predstavljaju </a:t>
            </a:r>
            <a:r>
              <a:rPr lang="sr-Latn-BA" altLang="en-US" sz="1600" b="1" i="1"/>
              <a:t>bankarske holdinge)</a:t>
            </a:r>
            <a:endParaRPr lang="sr-Latn-BA" altLang="en-US" sz="1600" i="1"/>
          </a:p>
          <a:p>
            <a:endParaRPr lang="sr-Latn-BA" altLang="en-US" sz="800" i="1"/>
          </a:p>
          <a:p>
            <a:pPr algn="ctr"/>
            <a:r>
              <a:rPr lang="sr-Latn-BA" altLang="en-US" sz="1900"/>
              <a:t>*	</a:t>
            </a:r>
            <a:r>
              <a:rPr lang="sr-Latn-BA" altLang="en-US" sz="1900" b="1" u="sng"/>
              <a:t>MNK</a:t>
            </a:r>
            <a:r>
              <a:rPr lang="sr-Latn-BA" altLang="en-US" sz="1900"/>
              <a:t> predstavljaju </a:t>
            </a:r>
            <a:r>
              <a:rPr lang="sr-Latn-BA" altLang="en-US" sz="1900" u="sng"/>
              <a:t>osnovne prenosnike konkurentskih snaga u globalnoj ekonomiji </a:t>
            </a:r>
            <a:r>
              <a:rPr lang="sr-Latn-BA" altLang="en-US" sz="1900"/>
              <a:t>– naglašava </a:t>
            </a:r>
            <a:r>
              <a:rPr lang="sr-Latn-BA" altLang="en-US" sz="1900" b="1"/>
              <a:t>performanse grupe </a:t>
            </a:r>
            <a:r>
              <a:rPr lang="sr-Latn-BA" altLang="en-US" sz="1900"/>
              <a:t>kroz </a:t>
            </a:r>
            <a:r>
              <a:rPr lang="sr-Latn-BA" altLang="en-US" sz="1900" b="1"/>
              <a:t>globalnu koordinaciju </a:t>
            </a:r>
            <a:r>
              <a:rPr lang="sr-Latn-BA" altLang="en-US" sz="1900" u="sng"/>
              <a:t>alokacije resursa, strategije ulaska na nova tržišta, vlasništvo poslovnih operacija na stranim tržištima i proizvodnja, marketing i finansijske aktivnosti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6E2979-5287-4DA0-97F0-8BCBB7D24CD8}" type="slidenum">
              <a:rPr lang="en-US" altLang="en-US">
                <a:solidFill>
                  <a:srgbClr val="898989"/>
                </a:solidFill>
              </a:rPr>
              <a:pPr/>
              <a:t>6</a:t>
            </a:fld>
            <a:endParaRPr lang="en-US" altLang="en-US">
              <a:solidFill>
                <a:srgbClr val="898989"/>
              </a:solidFill>
            </a:endParaRPr>
          </a:p>
        </p:txBody>
      </p:sp>
      <p:sp>
        <p:nvSpPr>
          <p:cNvPr id="3" name="TextBox 2"/>
          <p:cNvSpPr txBox="1"/>
          <p:nvPr/>
        </p:nvSpPr>
        <p:spPr>
          <a:xfrm>
            <a:off x="0" y="0"/>
            <a:ext cx="9144000" cy="7478713"/>
          </a:xfrm>
          <a:prstGeom prst="rect">
            <a:avLst/>
          </a:prstGeom>
          <a:noFill/>
        </p:spPr>
        <p:txBody>
          <a:bodyPr>
            <a:spAutoFit/>
          </a:bodyPr>
          <a:lstStyle/>
          <a:p>
            <a:pPr algn="ctr">
              <a:defRPr/>
            </a:pPr>
            <a:r>
              <a:rPr lang="sr-Latn-BA" sz="3000" b="1" i="1" dirty="0"/>
              <a:t>Pristupni radovi</a:t>
            </a:r>
          </a:p>
          <a:p>
            <a:pPr marL="342900" indent="-342900">
              <a:defRPr/>
            </a:pPr>
            <a:r>
              <a:rPr lang="sr-Latn-BA" sz="2200" b="1" i="1" dirty="0"/>
              <a:t>Teme pristupnih radova za generaciju 2013/14:</a:t>
            </a:r>
          </a:p>
          <a:p>
            <a:pPr marL="342900" indent="-342900">
              <a:defRPr/>
            </a:pPr>
            <a:endParaRPr lang="sr-Latn-BA" sz="1000" b="1" i="1" dirty="0"/>
          </a:p>
          <a:p>
            <a:pPr>
              <a:defRPr/>
            </a:pPr>
            <a:r>
              <a:rPr lang="sr-Latn-BA" sz="2200" b="1" i="1" dirty="0"/>
              <a:t>1.	</a:t>
            </a:r>
            <a:r>
              <a:rPr lang="sr-Latn-BA" sz="2400" b="1" dirty="0"/>
              <a:t>Protivrječnosti globalizacije</a:t>
            </a:r>
            <a:endParaRPr lang="en-US" sz="2400" dirty="0"/>
          </a:p>
          <a:p>
            <a:pPr>
              <a:defRPr/>
            </a:pPr>
            <a:r>
              <a:rPr lang="sr-Latn-BA" sz="2400" b="1" dirty="0"/>
              <a:t>2.	Ekonomska dimenzija globalizacije</a:t>
            </a:r>
            <a:endParaRPr lang="en-US" sz="2400" dirty="0"/>
          </a:p>
          <a:p>
            <a:pPr>
              <a:defRPr/>
            </a:pPr>
            <a:r>
              <a:rPr lang="sr-Latn-BA" sz="2400" b="1" dirty="0"/>
              <a:t>3.	Izazovi globalizmu</a:t>
            </a:r>
            <a:endParaRPr lang="en-US" sz="2400" dirty="0"/>
          </a:p>
          <a:p>
            <a:pPr>
              <a:defRPr/>
            </a:pPr>
            <a:r>
              <a:rPr lang="sr-Latn-BA" sz="2400" b="1" dirty="0"/>
              <a:t>4.	Energetska neizvjesnost i njene moguće posljedice na 	budući razvoj</a:t>
            </a:r>
            <a:endParaRPr lang="en-US" sz="2400" dirty="0"/>
          </a:p>
          <a:p>
            <a:pPr>
              <a:defRPr/>
            </a:pPr>
            <a:r>
              <a:rPr lang="sr-Latn-BA" sz="2400" b="1" dirty="0"/>
              <a:t>5.	Svjetske ekonomske krize – uzroci i posljedice</a:t>
            </a:r>
            <a:r>
              <a:rPr lang="sr-Cyrl-CS" sz="2400" b="1" dirty="0"/>
              <a:t> </a:t>
            </a:r>
            <a:endParaRPr lang="en-US" sz="2400" dirty="0"/>
          </a:p>
          <a:p>
            <a:pPr>
              <a:defRPr/>
            </a:pPr>
            <a:r>
              <a:rPr lang="sr-Latn-BA" sz="2400" b="1" dirty="0"/>
              <a:t>6.	Uloga i značaj transnacionalnih korporacija u razvoju 	svjetske privrede</a:t>
            </a:r>
            <a:endParaRPr lang="en-US" sz="2400" dirty="0"/>
          </a:p>
          <a:p>
            <a:pPr>
              <a:defRPr/>
            </a:pPr>
            <a:r>
              <a:rPr lang="sr-Latn-BA" sz="2400" b="1" dirty="0"/>
              <a:t>7.	Uloga direktnih stranih investicija u razvoju Bosne i 	Hercegovine</a:t>
            </a:r>
            <a:endParaRPr lang="en-US" sz="2400" dirty="0"/>
          </a:p>
          <a:p>
            <a:pPr>
              <a:defRPr/>
            </a:pPr>
            <a:r>
              <a:rPr lang="sr-Latn-BA" sz="2400" b="1" dirty="0"/>
              <a:t>8.	Zajednička ulaganja kao faktor razvoja zemalja u 	tranziciji</a:t>
            </a:r>
            <a:endParaRPr lang="en-US" sz="2400" dirty="0"/>
          </a:p>
          <a:p>
            <a:pPr>
              <a:defRPr/>
            </a:pPr>
            <a:r>
              <a:rPr lang="sr-Latn-BA" sz="2400" b="1" dirty="0"/>
              <a:t>9.	Evropska monetarna unija sa posebnim osvrtom na 	Evropsku centralnu banku</a:t>
            </a:r>
            <a:endParaRPr lang="en-US" sz="2400" dirty="0"/>
          </a:p>
          <a:p>
            <a:pPr>
              <a:defRPr/>
            </a:pPr>
            <a:r>
              <a:rPr lang="sr-Latn-BA" sz="2400" b="1" dirty="0"/>
              <a:t>10.	Optimalno valutno područje posmatrano na primjeru 	Evropske unije</a:t>
            </a:r>
            <a:endParaRPr lang="en-US" sz="2400" dirty="0"/>
          </a:p>
          <a:p>
            <a:pPr marL="342900" indent="-342900">
              <a:defRPr/>
            </a:pPr>
            <a:endParaRPr lang="en-US" sz="2200" b="1"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17F38A-6099-47A0-A72D-85F506279CB4}" type="slidenum">
              <a:rPr lang="en-US" altLang="en-US">
                <a:solidFill>
                  <a:srgbClr val="898989"/>
                </a:solidFill>
              </a:rPr>
              <a:pPr/>
              <a:t>60</a:t>
            </a:fld>
            <a:endParaRPr lang="en-US" altLang="en-US">
              <a:solidFill>
                <a:srgbClr val="898989"/>
              </a:solidFill>
            </a:endParaRPr>
          </a:p>
        </p:txBody>
      </p:sp>
      <p:sp>
        <p:nvSpPr>
          <p:cNvPr id="63491" name="Rectangle 3"/>
          <p:cNvSpPr>
            <a:spLocks noChangeArrowheads="1"/>
          </p:cNvSpPr>
          <p:nvPr/>
        </p:nvSpPr>
        <p:spPr bwMode="auto">
          <a:xfrm>
            <a:off x="0" y="0"/>
            <a:ext cx="9144000"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Multinacionalne kompanije (MNK)</a:t>
            </a:r>
          </a:p>
          <a:p>
            <a:r>
              <a:rPr lang="sr-Latn-BA" altLang="en-US" sz="2200" i="1"/>
              <a:t>*	</a:t>
            </a:r>
            <a:r>
              <a:rPr lang="sr-Latn-BA" altLang="en-US" sz="2200" i="1" u="sng"/>
              <a:t>Glavni cilj politike MNK </a:t>
            </a:r>
            <a:r>
              <a:rPr lang="sr-Latn-BA" altLang="en-US" sz="2200" i="1"/>
              <a:t>je </a:t>
            </a:r>
            <a:r>
              <a:rPr lang="sr-Latn-BA" altLang="en-US" sz="2200" i="1" u="sng"/>
              <a:t>maksimiziranje bogastva vlasnika</a:t>
            </a:r>
            <a:r>
              <a:rPr lang="sr-Latn-BA" altLang="en-US" sz="2200" i="1"/>
              <a:t> (akcionara), a ostvarivanje drugih ciljeva reflektuje njihovu sposobnost da iskoriste povezanost između matice kompanije i njenih filijala širom svijeta (kroz mehanizam transfera mogućnosti za MNK);</a:t>
            </a:r>
          </a:p>
          <a:p>
            <a:pPr>
              <a:buFont typeface="Arial" charset="0"/>
              <a:buChar char="•"/>
            </a:pPr>
            <a:endParaRPr lang="sr-Latn-BA" altLang="en-US" sz="500" i="1"/>
          </a:p>
          <a:p>
            <a:r>
              <a:rPr lang="sr-Latn-BA" altLang="en-US" sz="2200" i="1"/>
              <a:t>	</a:t>
            </a:r>
            <a:r>
              <a:rPr lang="sr-Latn-BA" altLang="en-US" sz="2000" i="1"/>
              <a:t>1.	</a:t>
            </a:r>
            <a:r>
              <a:rPr lang="sr-Latn-BA" altLang="en-US" sz="2000" b="1" i="1"/>
              <a:t>Model (način) transfera </a:t>
            </a:r>
            <a:r>
              <a:rPr lang="sr-Latn-BA" altLang="en-US" sz="2000" i="1"/>
              <a:t>– odražava slobodu u izboru između više finansijskih kanala,</a:t>
            </a:r>
          </a:p>
          <a:p>
            <a:endParaRPr lang="sr-Latn-BA" altLang="en-US" sz="500" i="1"/>
          </a:p>
          <a:p>
            <a:r>
              <a:rPr lang="sr-Latn-BA" altLang="en-US" sz="2200" i="1"/>
              <a:t>	</a:t>
            </a:r>
            <a:r>
              <a:rPr lang="sr-Latn-BA" altLang="en-US" sz="2000" i="1"/>
              <a:t>2.	</a:t>
            </a:r>
            <a:r>
              <a:rPr lang="sr-Latn-BA" altLang="en-US" sz="2000" b="1" i="1"/>
              <a:t>Vremenska fleksibilnost </a:t>
            </a:r>
            <a:r>
              <a:rPr lang="sr-Latn-BA" altLang="en-US" sz="2000" i="1"/>
              <a:t>– većina MNK ima određenu slobodu prilikom izbora trenutka (timing) protoka novca između njih,</a:t>
            </a:r>
          </a:p>
          <a:p>
            <a:endParaRPr lang="sr-Latn-BA" altLang="en-US" sz="500" i="1"/>
          </a:p>
          <a:p>
            <a:r>
              <a:rPr lang="sr-Latn-BA" altLang="en-US" sz="2200" i="1"/>
              <a:t>	</a:t>
            </a:r>
            <a:r>
              <a:rPr lang="sr-Latn-BA" altLang="en-US" sz="2000" i="1"/>
              <a:t>3.	</a:t>
            </a:r>
            <a:r>
              <a:rPr lang="sr-Latn-BA" altLang="en-US" sz="2000" b="1" i="1"/>
              <a:t>Vrijednost za kompaniju</a:t>
            </a:r>
            <a:r>
              <a:rPr lang="sr-Latn-BA" altLang="en-US" sz="2000" i="1"/>
              <a:t> – sposobnost MNK da izbjegne određene nacionalne poreze je kontroverzna (poreska evazija).</a:t>
            </a:r>
          </a:p>
          <a:p>
            <a:pPr algn="ctr"/>
            <a:endParaRPr lang="sr-Latn-BA" altLang="en-US" sz="1000" b="1" i="1" u="sng"/>
          </a:p>
          <a:p>
            <a:r>
              <a:rPr lang="sr-Latn-BA" altLang="en-US" sz="2100" b="1" i="1"/>
              <a:t>*	</a:t>
            </a:r>
            <a:r>
              <a:rPr lang="sr-Latn-BA" altLang="en-US" sz="2100" b="1" i="1" u="sng"/>
              <a:t>UNCTAD</a:t>
            </a:r>
            <a:r>
              <a:rPr lang="sr-Latn-BA" altLang="en-US" sz="2100" i="1"/>
              <a:t> procjenjuje da je </a:t>
            </a:r>
            <a:r>
              <a:rPr lang="sr-Latn-BA" altLang="en-US" sz="2100" i="1" u="sng"/>
              <a:t>prodaja MNK </a:t>
            </a:r>
            <a:r>
              <a:rPr lang="sr-Latn-BA" altLang="en-US" sz="2100" i="1"/>
              <a:t>u 2010. dostigla </a:t>
            </a:r>
            <a:r>
              <a:rPr lang="sr-Latn-BA" altLang="en-US" sz="2100" b="1" i="1"/>
              <a:t>33 biliona dolara</a:t>
            </a:r>
            <a:r>
              <a:rPr lang="sr-Latn-BA" altLang="en-US" sz="2100" i="1"/>
              <a:t>, zatim </a:t>
            </a:r>
            <a:r>
              <a:rPr lang="sr-Latn-BA" altLang="en-US" sz="2100" i="1" u="sng"/>
              <a:t>dodatna vrijednost</a:t>
            </a:r>
            <a:r>
              <a:rPr lang="sr-Latn-BA" altLang="en-US" sz="2100" i="1"/>
              <a:t> stvorena od </a:t>
            </a:r>
            <a:r>
              <a:rPr lang="sr-Latn-BA" altLang="en-US" sz="2100" i="1" u="sng"/>
              <a:t>inostranih filijala MNK </a:t>
            </a:r>
            <a:r>
              <a:rPr lang="sr-Latn-BA" altLang="en-US" sz="2100" i="1"/>
              <a:t>je iznosila </a:t>
            </a:r>
            <a:r>
              <a:rPr lang="sr-Latn-BA" altLang="en-US" sz="2100" b="1" i="1"/>
              <a:t>oko 7 biliona dolara, MNK</a:t>
            </a:r>
            <a:r>
              <a:rPr lang="sr-Latn-BA" altLang="en-US" sz="2100" i="1"/>
              <a:t> ukupno generišu</a:t>
            </a:r>
            <a:r>
              <a:rPr lang="sr-Latn-BA" altLang="en-US" sz="2100" b="1" i="1"/>
              <a:t> oko 16 biliona dolara </a:t>
            </a:r>
            <a:r>
              <a:rPr lang="sr-Latn-BA" altLang="en-US" sz="2100" i="1" u="sng"/>
              <a:t>nove vrijednosti u svojim operacijama u svijetu</a:t>
            </a:r>
            <a:r>
              <a:rPr lang="sr-Latn-BA" altLang="en-US" sz="2100" b="1" i="1"/>
              <a:t>  - što je ¼ ukupnog svjetskog GDP</a:t>
            </a:r>
          </a:p>
          <a:p>
            <a:pPr>
              <a:buFontTx/>
              <a:buChar char="-"/>
            </a:pPr>
            <a:endParaRPr lang="sr-Latn-BA" altLang="en-US" sz="500" b="1" i="1" u="sng"/>
          </a:p>
          <a:p>
            <a:pPr>
              <a:buFontTx/>
              <a:buChar char="-"/>
            </a:pPr>
            <a:endParaRPr lang="sr-Latn-BA" altLang="en-US" sz="500" b="1" i="1" u="sng"/>
          </a:p>
          <a:p>
            <a:pPr>
              <a:buFontTx/>
              <a:buChar char="-"/>
            </a:pPr>
            <a:r>
              <a:rPr lang="sr-Latn-BA" altLang="en-US" sz="2100" b="1" i="1"/>
              <a:t>  </a:t>
            </a:r>
            <a:r>
              <a:rPr lang="sr-Latn-BA" altLang="en-US" sz="2100" b="1" i="1" u="sng"/>
              <a:t>Međukompanijska razmjena</a:t>
            </a:r>
            <a:r>
              <a:rPr lang="sr-Latn-BA" altLang="en-US" sz="2100" b="1" i="1"/>
              <a:t>, </a:t>
            </a:r>
            <a:r>
              <a:rPr lang="sr-Latn-BA" altLang="en-US" sz="2000" i="1"/>
              <a:t>tj. razmjena između matične firme i njenih stranih filijala,</a:t>
            </a:r>
            <a:r>
              <a:rPr lang="sr-Latn-BA" altLang="en-US" sz="2000" b="1" i="1"/>
              <a:t> </a:t>
            </a:r>
            <a:r>
              <a:rPr lang="sr-Latn-BA" altLang="en-US" sz="2000" i="1"/>
              <a:t>se kretala u odnosu </a:t>
            </a:r>
            <a:r>
              <a:rPr lang="sr-Latn-BA" altLang="en-US" sz="2000" b="1" i="1"/>
              <a:t>oko 1/3 </a:t>
            </a:r>
            <a:r>
              <a:rPr lang="sr-Latn-BA" altLang="en-US" sz="2000" i="1"/>
              <a:t>ukupne svjetske razmjene u prerađivačkoj industriji, a najveći dio </a:t>
            </a:r>
            <a:r>
              <a:rPr lang="sr-Latn-BA" altLang="en-US" sz="2000" b="1" i="1"/>
              <a:t>FDI </a:t>
            </a:r>
            <a:r>
              <a:rPr lang="sr-Latn-BA" altLang="en-US" sz="2000" i="1"/>
              <a:t>preduzimaju MNK</a:t>
            </a:r>
            <a:endParaRPr lang="sr-Latn-BA" altLang="en-US" sz="2000" i="1" u="sng"/>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9D385F-B322-44AF-9772-D4EF1114F0E6}" type="slidenum">
              <a:rPr lang="en-US" altLang="en-US">
                <a:solidFill>
                  <a:srgbClr val="898989"/>
                </a:solidFill>
              </a:rPr>
              <a:pPr/>
              <a:t>61</a:t>
            </a:fld>
            <a:endParaRPr lang="en-US" altLang="en-US">
              <a:solidFill>
                <a:srgbClr val="898989"/>
              </a:solidFill>
            </a:endParaRPr>
          </a:p>
        </p:txBody>
      </p:sp>
      <p:sp>
        <p:nvSpPr>
          <p:cNvPr id="64515" name="Rectangle 3"/>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Multinacionalne kompanije (MNK)</a:t>
            </a:r>
            <a:endParaRPr lang="sr-Latn-BA" altLang="en-US" sz="3000" i="1"/>
          </a:p>
        </p:txBody>
      </p:sp>
      <p:sp>
        <p:nvSpPr>
          <p:cNvPr id="64516" name="TextBox 3"/>
          <p:cNvSpPr txBox="1">
            <a:spLocks noChangeArrowheads="1"/>
          </p:cNvSpPr>
          <p:nvPr/>
        </p:nvSpPr>
        <p:spPr bwMode="auto">
          <a:xfrm>
            <a:off x="0" y="381000"/>
            <a:ext cx="9144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2000" b="1" i="1" u="sng"/>
              <a:t>Transferne cijene (transfer pricing) </a:t>
            </a:r>
            <a:r>
              <a:rPr lang="sr-Latn-BA" altLang="en-US" sz="2000" i="1"/>
              <a:t>nastaju u međukompanijskoj razmjeni kod MNK u zavisnosti od visine poreskih stopa, dok se te ne može desiti prilikom razmjene među nezavisnim firmama koje posluju po tržišnim uslovima</a:t>
            </a:r>
          </a:p>
          <a:p>
            <a:endParaRPr lang="sr-Latn-BA" altLang="en-US" sz="500" b="1" i="1"/>
          </a:p>
          <a:p>
            <a:endParaRPr lang="sr-Latn-BA" altLang="en-US" sz="500" b="1" i="1"/>
          </a:p>
          <a:p>
            <a:endParaRPr lang="sr-Latn-BA" altLang="en-US" sz="500" b="1" i="1"/>
          </a:p>
          <a:p>
            <a:r>
              <a:rPr lang="sr-Latn-BA" altLang="en-US" sz="2000" b="1" i="1"/>
              <a:t>*	Bez obzira na krizu koja je zahvatila svjetsku ekonomiju, velike kompanije iz Forbsovih Global 2000 imaju dvocifrene stope rasta prihoda (36 biliona dolara što je skok od 12%), 2,64 biliona ostvarenog profita (rast od 11%), imovinu vrijednu 149 biliona dolara (skok od 8%), tržišnu vrijednost kompanija (MCAP) od 37 biliona dolara i 83 miliona radnika.</a:t>
            </a:r>
          </a:p>
          <a:p>
            <a:endParaRPr lang="sr-Latn-BA" altLang="en-US" sz="500" b="1" i="1"/>
          </a:p>
          <a:p>
            <a:r>
              <a:rPr lang="sr-Latn-BA" altLang="en-US" sz="2000" b="1" i="1"/>
              <a:t>	</a:t>
            </a:r>
            <a:r>
              <a:rPr lang="sr-Latn-BA" altLang="en-US" sz="2000" i="1"/>
              <a:t>-   od 2000 preduzeća u Global 2000 je 524 iz SAD, 258 iz Japana, 136 iz Kine, 93 iz Velike Britanije, 68 iz Južne Koreje, 61 iz Indije itd.</a:t>
            </a:r>
          </a:p>
          <a:p>
            <a:endParaRPr lang="sr-Latn-BA" altLang="en-US" sz="500" i="1"/>
          </a:p>
          <a:p>
            <a:endParaRPr lang="sr-Latn-BA" altLang="en-US" sz="500" i="1"/>
          </a:p>
          <a:p>
            <a:r>
              <a:rPr lang="sr-Latn-BA" altLang="en-US" sz="2000" i="1"/>
              <a:t>	-   Forbes dijeli listu na 4 regiona: Asia-Pacific (733), Europe, Middle East &amp; Africa – EMEA (605), the U.S. (524), the Americas (145)</a:t>
            </a:r>
          </a:p>
          <a:p>
            <a:endParaRPr lang="sr-Latn-BA" altLang="en-US" sz="500" i="1"/>
          </a:p>
          <a:p>
            <a:endParaRPr lang="sr-Latn-BA" altLang="en-US" sz="500" i="1"/>
          </a:p>
          <a:p>
            <a:r>
              <a:rPr lang="sr-Latn-BA" altLang="en-US" sz="2000" i="1"/>
              <a:t>	- jedino su kompanije iz Sjedinjenih Država imale rast u sva četiri parametra po kojima se ocjenjuje veličina (stopa rasta prodaje, profita, imovine i tržišne vrijednosti kompanije)</a:t>
            </a:r>
          </a:p>
          <a:p>
            <a:endParaRPr lang="sr-Latn-BA" altLang="en-US" sz="500" i="1"/>
          </a:p>
          <a:p>
            <a:r>
              <a:rPr lang="sr-Latn-BA" altLang="en-US" sz="2000" i="1"/>
              <a:t>	-   Asia-Pacific Region je lider u odnosu na druge regione u stopama rasta prodaje (26%), profita (29%) i imovine (19%), dok je the U.S. Region jedini imao rast tržišne vrijednosti kompanija u prošloj godini od 6% i dostigao ukupnu vrijednost 13 biliona (lider među regionima).</a:t>
            </a:r>
            <a:endParaRPr lang="en-US" altLang="en-US" sz="2000" i="1"/>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21C20F-AC46-42C2-90CE-AE18BDE13F7F}" type="slidenum">
              <a:rPr lang="en-US" altLang="en-US">
                <a:solidFill>
                  <a:srgbClr val="898989"/>
                </a:solidFill>
              </a:rPr>
              <a:pPr/>
              <a:t>62</a:t>
            </a:fld>
            <a:endParaRPr lang="en-US" altLang="en-US">
              <a:solidFill>
                <a:srgbClr val="898989"/>
              </a:solidFill>
            </a:endParaRPr>
          </a:p>
        </p:txBody>
      </p:sp>
      <p:sp>
        <p:nvSpPr>
          <p:cNvPr id="65539" name="Rectangle 3"/>
          <p:cNvSpPr>
            <a:spLocks noChangeArrowheads="1"/>
          </p:cNvSpPr>
          <p:nvPr/>
        </p:nvSpPr>
        <p:spPr bwMode="auto">
          <a:xfrm>
            <a:off x="0" y="0"/>
            <a:ext cx="91440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200" b="1" i="1"/>
              <a:t>Multinacionalne kompanije (MNK)</a:t>
            </a:r>
          </a:p>
          <a:p>
            <a:r>
              <a:rPr lang="sr-Latn-BA" altLang="en-US" sz="2400"/>
              <a:t>-</a:t>
            </a:r>
            <a:r>
              <a:rPr lang="sr-Latn-BA" altLang="en-US" sz="2400" b="1" i="1"/>
              <a:t>	</a:t>
            </a:r>
            <a:r>
              <a:rPr lang="sr-Latn-BA" altLang="en-US" sz="2000" b="1" i="1"/>
              <a:t>MNK profitiraju od međunarodne prisutnosti na više načina:</a:t>
            </a:r>
          </a:p>
          <a:p>
            <a:endParaRPr lang="sr-Latn-BA" altLang="en-US" sz="500" i="1"/>
          </a:p>
          <a:p>
            <a:r>
              <a:rPr lang="sr-Latn-BA" altLang="en-US" i="1"/>
              <a:t>	1.	raspoređivanjem troškova istraživanja i razvoja (R&amp;D), kao i troškova oglašavanja na cijelu njihovu globalnu prodaju,</a:t>
            </a:r>
          </a:p>
          <a:p>
            <a:r>
              <a:rPr lang="sr-Latn-BA" altLang="en-US" i="1"/>
              <a:t>	2.	povećanje uticaja na cijene dobavljača preko globalne mreže,</a:t>
            </a:r>
          </a:p>
          <a:p>
            <a:r>
              <a:rPr lang="sr-Latn-BA" altLang="en-US" i="1"/>
              <a:t>	3.	korištenje njihovih tehnoloških i menadžerskih znanja, tj. know how, globalno uz minimalne troškove,</a:t>
            </a:r>
          </a:p>
          <a:p>
            <a:r>
              <a:rPr lang="sr-Latn-BA" altLang="en-US" i="1"/>
              <a:t>	4.	profitiranje od niskih cijena radne snage u nerazvijenim zemljama i istovremeno profitiranje od specijalnih R&amp;D kapaciteta u razvijenih zemljama,</a:t>
            </a:r>
          </a:p>
          <a:p>
            <a:r>
              <a:rPr lang="sr-Latn-BA" altLang="en-US" i="1"/>
              <a:t>	5.	ekonomija obima u proizvodnji,</a:t>
            </a:r>
          </a:p>
          <a:p>
            <a:r>
              <a:rPr lang="sr-Latn-BA" altLang="en-US" i="1"/>
              <a:t>	6.	globalni izvori finansiranja,</a:t>
            </a:r>
          </a:p>
          <a:p>
            <a:r>
              <a:rPr lang="sr-Latn-BA" altLang="en-US" i="1"/>
              <a:t>	7.	veća mogućnost prikupljanja tržišnih informacija i širi prostor za distribuciju svojih proizvoda itd.</a:t>
            </a:r>
          </a:p>
          <a:p>
            <a:endParaRPr lang="sr-Latn-BA" altLang="en-US" sz="500" i="1"/>
          </a:p>
          <a:p>
            <a:endParaRPr lang="sr-Latn-BA" altLang="en-US" sz="500" i="1"/>
          </a:p>
          <a:p>
            <a:r>
              <a:rPr lang="sr-Latn-BA" altLang="en-US" i="1"/>
              <a:t>-	</a:t>
            </a:r>
            <a:r>
              <a:rPr lang="sr-Latn-BA" altLang="en-US" sz="1900" i="1"/>
              <a:t>MNK – značajno mogu da iskoriste njihovo globalno prisustvo da značajno uvećaju profite i vrijednost za vlasnike akcija </a:t>
            </a:r>
          </a:p>
          <a:p>
            <a:endParaRPr lang="sr-Latn-BA" altLang="en-US" sz="500" i="1"/>
          </a:p>
          <a:p>
            <a:r>
              <a:rPr lang="sr-Latn-BA" altLang="en-US" i="1"/>
              <a:t>-	</a:t>
            </a:r>
            <a:r>
              <a:rPr lang="sr-Latn-BA" altLang="en-US" sz="1900" i="1"/>
              <a:t>MNK su oligopoli koji trguju diferenciranim proizvodima, dok se proizvodnja obavlja pri snažnoj ekonomiji obima i oni su u prednosti u pogledu kontrole uslova poslovanja, odnosno mogućnosti da izaberu svoj poslovni ambijent i partnere</a:t>
            </a:r>
          </a:p>
          <a:p>
            <a:endParaRPr lang="sr-Latn-BA" altLang="en-US" sz="500" i="1"/>
          </a:p>
          <a:p>
            <a:r>
              <a:rPr lang="sr-Latn-BA" altLang="en-US" i="1"/>
              <a:t>- 	</a:t>
            </a:r>
            <a:r>
              <a:rPr lang="sr-Latn-BA" altLang="en-US" sz="1900" i="1"/>
              <a:t>razlozi za strane investicije MNK kada je očekivani profit u grani veći u inostranstvu nego kod kuće i zbog konkurentske prednosti u grani ne razmišlja da se seli u neku drugu domaću granu, već radije odmah investira u inostranstvo (Toyota i IBM ulaganja u SAD i Japan)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9B686-349C-4A5B-BAE7-62CC6EBE6B00}" type="slidenum">
              <a:rPr lang="en-US" altLang="en-US">
                <a:solidFill>
                  <a:srgbClr val="898989"/>
                </a:solidFill>
              </a:rPr>
              <a:pPr/>
              <a:t>63</a:t>
            </a:fld>
            <a:endParaRPr lang="en-US" altLang="en-US">
              <a:solidFill>
                <a:srgbClr val="898989"/>
              </a:solidFill>
            </a:endParaRPr>
          </a:p>
        </p:txBody>
      </p:sp>
      <p:sp>
        <p:nvSpPr>
          <p:cNvPr id="66563" name="Rectangle 3"/>
          <p:cNvSpPr>
            <a:spLocks noChangeArrowheads="1"/>
          </p:cNvSpPr>
          <p:nvPr/>
        </p:nvSpPr>
        <p:spPr bwMode="auto">
          <a:xfrm>
            <a:off x="0" y="0"/>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200" b="1" i="1"/>
              <a:t>Multinacionalne kompanije (MNK)</a:t>
            </a:r>
          </a:p>
          <a:p>
            <a:r>
              <a:rPr lang="sr-Latn-BA" altLang="en-US" sz="2200" b="1" i="1" u="sng"/>
              <a:t>Problemi koje stvaraju MNK kod kuće:</a:t>
            </a:r>
          </a:p>
          <a:p>
            <a:r>
              <a:rPr lang="sr-Latn-BA" altLang="en-US" sz="1900" i="1"/>
              <a:t>	-	gubitak radnih mjesta, posebno nekvalifikovani i polukvalifikovani radnici i to u granama koje nemaju komparativnih prednosti,</a:t>
            </a:r>
          </a:p>
          <a:p>
            <a:endParaRPr lang="sr-Latn-BA" altLang="en-US" sz="500" i="1"/>
          </a:p>
          <a:p>
            <a:r>
              <a:rPr lang="sr-Latn-BA" altLang="en-US" sz="1900" i="1"/>
              <a:t>	-	izvoz napredne tehnologije koja se kombinuje sa jeftinijim stranim faktorima proizvodnje u cilju maksimizacije korporativnih profita (pitanje da li to može da ugrozi tehnološku superiornost zemlje ili da stimuliše domaći R&amp;D),</a:t>
            </a:r>
          </a:p>
          <a:p>
            <a:endParaRPr lang="sr-Latn-BA" altLang="en-US" sz="500" i="1"/>
          </a:p>
          <a:p>
            <a:r>
              <a:rPr lang="sr-Latn-BA" altLang="en-US" sz="1900" i="1"/>
              <a:t>	-	transferne cijene i premještanje operacija u zemlje sa nižim poreskim stopama što umanjuje poreske prihode zemlje (međunarodna praksa oporezivanja),</a:t>
            </a:r>
          </a:p>
          <a:p>
            <a:endParaRPr lang="sr-Latn-BA" altLang="en-US" sz="500" i="1"/>
          </a:p>
          <a:p>
            <a:r>
              <a:rPr lang="sr-Latn-BA" altLang="en-US" sz="1900" i="1"/>
              <a:t>	-	MNK može da zaobiđe domaću monetarnu politiku i da oteža državno upravljanje zemlji domaćina </a:t>
            </a:r>
          </a:p>
          <a:p>
            <a:endParaRPr lang="sr-Latn-BA" altLang="en-US" sz="1000" i="1"/>
          </a:p>
          <a:p>
            <a:endParaRPr lang="sr-Latn-BA" altLang="en-US" sz="500" i="1"/>
          </a:p>
          <a:p>
            <a:r>
              <a:rPr lang="sr-Latn-BA" altLang="en-US" sz="2200" b="1" i="1" u="sng"/>
              <a:t>Problemi koje stvaraju MNK u zemlji uvoznici kapitala:</a:t>
            </a:r>
          </a:p>
          <a:p>
            <a:r>
              <a:rPr lang="sr-Latn-BA" altLang="en-US" sz="1900" i="1"/>
              <a:t>	-	dominantna uloga MNK u njihovim privredama,</a:t>
            </a:r>
          </a:p>
          <a:p>
            <a:endParaRPr lang="sr-Latn-BA" altLang="en-US" sz="500" i="1"/>
          </a:p>
          <a:p>
            <a:r>
              <a:rPr lang="sr-Latn-BA" altLang="en-US" sz="1900" i="1"/>
              <a:t>	-	odlivanje fondova za R&amp;D u zemlju porijekla,</a:t>
            </a:r>
          </a:p>
          <a:p>
            <a:endParaRPr lang="sr-Latn-BA" altLang="en-US" sz="500" i="1"/>
          </a:p>
          <a:p>
            <a:r>
              <a:rPr lang="sr-Latn-BA" altLang="en-US" sz="1900" i="1"/>
              <a:t>	-	korištenje domaćih ljudskih i sirovinskih kapaciteta za ostvarivanje 		profita,</a:t>
            </a:r>
          </a:p>
          <a:p>
            <a:endParaRPr lang="sr-Latn-BA" altLang="en-US" sz="500" i="1"/>
          </a:p>
          <a:p>
            <a:r>
              <a:rPr lang="sr-Latn-BA" altLang="en-US" sz="1900" i="1"/>
              <a:t>	-	privlačenje domaće štednje i korištenje za svoj rast,</a:t>
            </a:r>
          </a:p>
          <a:p>
            <a:endParaRPr lang="sr-Latn-BA" altLang="en-US" sz="500" i="1"/>
          </a:p>
          <a:p>
            <a:r>
              <a:rPr lang="sr-Latn-BA" altLang="en-US" sz="1900" i="1"/>
              <a:t>	-	slaba obuka domaćih radnika, pretjerana eksploatacija prirodnih 		resursa i stvaranje visoko dualne privrede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E80ADB-6613-46E7-9CB2-93AD241DE3B2}" type="slidenum">
              <a:rPr lang="en-US" altLang="en-US">
                <a:solidFill>
                  <a:srgbClr val="898989"/>
                </a:solidFill>
              </a:rPr>
              <a:pPr/>
              <a:t>64</a:t>
            </a:fld>
            <a:endParaRPr lang="en-US" altLang="en-US">
              <a:solidFill>
                <a:srgbClr val="898989"/>
              </a:solidFill>
            </a:endParaRPr>
          </a:p>
        </p:txBody>
      </p:sp>
      <p:sp>
        <p:nvSpPr>
          <p:cNvPr id="67587" name="Rectangle 3"/>
          <p:cNvSpPr>
            <a:spLocks noChangeArrowheads="1"/>
          </p:cNvSpPr>
          <p:nvPr/>
        </p:nvSpPr>
        <p:spPr bwMode="auto">
          <a:xfrm>
            <a:off x="0" y="0"/>
            <a:ext cx="91440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200" b="1" i="1"/>
              <a:t>Multinacionalne kompanije (MNK)</a:t>
            </a:r>
            <a:endParaRPr lang="sr-Latn-BA" altLang="en-US" sz="2200" b="1" i="1" u="sng"/>
          </a:p>
          <a:p>
            <a:r>
              <a:rPr lang="sr-Latn-BA" altLang="en-US" sz="2200" b="1" i="1"/>
              <a:t>*	</a:t>
            </a:r>
            <a:r>
              <a:rPr lang="sr-Latn-BA" altLang="en-US" sz="2100" b="1" i="1" u="sng"/>
              <a:t>MNK su postali globalni menadžeri i korisnici nacionalnih komparativnih prednosti - moraju uzeti u obzir prilikom upravljanja:</a:t>
            </a:r>
            <a:endParaRPr lang="sr-Latn-BA" altLang="en-US" sz="2100" i="1"/>
          </a:p>
          <a:p>
            <a:endParaRPr lang="sr-Latn-BA" altLang="en-US" sz="500" i="1"/>
          </a:p>
          <a:p>
            <a:endParaRPr lang="sr-Latn-BA" altLang="en-US" sz="500" i="1"/>
          </a:p>
          <a:p>
            <a:r>
              <a:rPr lang="sr-Latn-BA" altLang="en-US" sz="2100" i="1"/>
              <a:t>	</a:t>
            </a:r>
            <a:r>
              <a:rPr lang="sr-Latn-BA" altLang="en-US" sz="1900" i="1"/>
              <a:t>-	potpuno razumijevanje političkih i ekonomskih razlika širom 		svijeta – politički i ekonomski rizik,</a:t>
            </a:r>
          </a:p>
          <a:p>
            <a:endParaRPr lang="sr-Latn-BA" altLang="en-US" sz="500" i="1"/>
          </a:p>
          <a:p>
            <a:r>
              <a:rPr lang="sr-Latn-BA" altLang="en-US" sz="2100" i="1"/>
              <a:t>	</a:t>
            </a:r>
            <a:r>
              <a:rPr lang="sr-Latn-BA" altLang="en-US" sz="1900" i="1"/>
              <a:t>-	traženje najefikasnijih i najpovoljnijih dobavljača,</a:t>
            </a:r>
          </a:p>
          <a:p>
            <a:endParaRPr lang="sr-Latn-BA" altLang="en-US" sz="500" i="1"/>
          </a:p>
          <a:p>
            <a:r>
              <a:rPr lang="sr-Latn-BA" altLang="en-US" sz="2100" i="1"/>
              <a:t>	</a:t>
            </a:r>
            <a:r>
              <a:rPr lang="sr-Latn-BA" altLang="en-US" sz="1900" i="1"/>
              <a:t>-	procjenjivanje uticaja promjena u svjetskim i nacionalnim 		razmjerama na vrijednost kompanije.</a:t>
            </a:r>
          </a:p>
          <a:p>
            <a:endParaRPr lang="sr-Latn-BA" altLang="en-US" sz="500" i="1"/>
          </a:p>
          <a:p>
            <a:endParaRPr lang="sr-Latn-BA" altLang="en-US" sz="500" i="1"/>
          </a:p>
          <a:p>
            <a:r>
              <a:rPr lang="sr-Latn-BA" altLang="en-US" sz="2000" i="1"/>
              <a:t>*	</a:t>
            </a:r>
            <a:r>
              <a:rPr lang="sr-Latn-BA" altLang="en-US" sz="2400" b="1" i="1" u="sng"/>
              <a:t>MNK</a:t>
            </a:r>
            <a:r>
              <a:rPr lang="sr-Latn-BA" altLang="en-US" sz="2000" i="1"/>
              <a:t> su dovele do do stvaranja internacionalnog finansijskog tržišta (internacionalizacije) koje je </a:t>
            </a:r>
            <a:r>
              <a:rPr lang="sr-Latn-BA" altLang="en-US" sz="2000" b="1" i="1"/>
              <a:t>“konglomerat” </a:t>
            </a:r>
            <a:r>
              <a:rPr lang="sr-Latn-BA" altLang="en-US" sz="2000" i="1"/>
              <a:t>većeg broja specijaliziranih tržišta i kompleks institucija, mehanizama i instrumenata posredstvom kojih se vrši stalno kretanje finansijske imovine kompanija i finansijska intermedijacija između njih </a:t>
            </a:r>
          </a:p>
          <a:p>
            <a:endParaRPr lang="sr-Latn-BA" altLang="en-US" sz="500" i="1"/>
          </a:p>
          <a:p>
            <a:endParaRPr lang="sr-Latn-BA" altLang="en-US" sz="500" i="1"/>
          </a:p>
          <a:p>
            <a:endParaRPr lang="sr-Latn-BA" altLang="en-US" sz="500" i="1"/>
          </a:p>
          <a:p>
            <a:r>
              <a:rPr lang="sr-Latn-BA" altLang="en-US" sz="2000" i="1"/>
              <a:t>*	</a:t>
            </a:r>
            <a:r>
              <a:rPr lang="sr-Latn-BA" altLang="en-US" sz="2000" i="1" u="sng"/>
              <a:t>Internacionalno finansijsko tržište</a:t>
            </a:r>
            <a:r>
              <a:rPr lang="sr-Latn-BA" altLang="en-US" sz="2000" i="1"/>
              <a:t> je </a:t>
            </a:r>
            <a:r>
              <a:rPr lang="sr-Latn-BA" altLang="en-US" sz="2000" b="1" i="1"/>
              <a:t>“integralni izraz ukupne ponude i tražnje za novčanim kapitalom” </a:t>
            </a:r>
            <a:r>
              <a:rPr lang="sr-Latn-BA" altLang="en-US" sz="2000" i="1"/>
              <a:t>i njegovih raznovrsnih frakcija koje se prelijevaju pojedinim nacionalnim finansijskim tržištima, s tim da su pojedina tržišta specijalizovana za određene poslove (vodi slabljenju nacionalne regulative – MNK su razvijajući svoje poslovanje razvile </a:t>
            </a:r>
            <a:r>
              <a:rPr lang="sr-Latn-BA" altLang="en-US" sz="2000" i="1" u="sng"/>
              <a:t>i tzv. eksterno finansijsko tržište </a:t>
            </a:r>
            <a:r>
              <a:rPr lang="sr-Latn-BA" altLang="en-US" sz="2000" i="1"/>
              <a:t>koje nije pod nacionalnom kontrolom – </a:t>
            </a:r>
            <a:r>
              <a:rPr lang="sr-Latn-BA" altLang="en-US" sz="2000" b="1" i="1"/>
              <a:t>“evrotržište”</a:t>
            </a:r>
            <a:r>
              <a:rPr lang="sr-Latn-BA" altLang="en-US" sz="2000" i="1"/>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a:xfrm>
            <a:off x="0" y="0"/>
            <a:ext cx="9144000" cy="762000"/>
          </a:xfrm>
        </p:spPr>
        <p:txBody>
          <a:bodyPr/>
          <a:lstStyle/>
          <a:p>
            <a:pPr eaLnBrk="1" hangingPunct="1"/>
            <a:r>
              <a:rPr lang="sr-Latn-BA" altLang="en-US" sz="3600" smtClean="0"/>
              <a:t>Multinacionalne kompanije (MNK)</a:t>
            </a:r>
            <a:endParaRPr lang="en-US" altLang="en-US" sz="3600" smtClean="0"/>
          </a:p>
        </p:txBody>
      </p:sp>
      <p:sp>
        <p:nvSpPr>
          <p:cNvPr id="68611" name="Content Placeholder 1"/>
          <p:cNvSpPr>
            <a:spLocks noGrp="1"/>
          </p:cNvSpPr>
          <p:nvPr>
            <p:ph idx="1"/>
          </p:nvPr>
        </p:nvSpPr>
        <p:spPr>
          <a:xfrm>
            <a:off x="0" y="685800"/>
            <a:ext cx="9144000" cy="6172200"/>
          </a:xfrm>
        </p:spPr>
        <p:txBody>
          <a:bodyPr/>
          <a:lstStyle/>
          <a:p>
            <a:pPr eaLnBrk="1" hangingPunct="1"/>
            <a:r>
              <a:rPr lang="sr-Latn-BA" altLang="en-US" sz="2200" i="1" smtClean="0"/>
              <a:t>20 najvećih svjetskih kompanija u 2010 . (Fortune Magazin)</a:t>
            </a:r>
            <a:endParaRPr lang="en-US" altLang="en-US" sz="2200" i="1" smtClean="0"/>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6D37FC-649D-49FA-9D33-EABD5A421917}" type="slidenum">
              <a:rPr lang="en-US" altLang="en-US">
                <a:solidFill>
                  <a:srgbClr val="898989"/>
                </a:solidFill>
              </a:rPr>
              <a:pPr/>
              <a:t>65</a:t>
            </a:fld>
            <a:endParaRPr lang="en-US" altLang="en-US">
              <a:solidFill>
                <a:srgbClr val="898989"/>
              </a:solidFill>
            </a:endParaRPr>
          </a:p>
        </p:txBody>
      </p:sp>
      <p:graphicFrame>
        <p:nvGraphicFramePr>
          <p:cNvPr id="5" name="Table 4"/>
          <p:cNvGraphicFramePr>
            <a:graphicFrameLocks noGrp="1"/>
          </p:cNvGraphicFramePr>
          <p:nvPr/>
        </p:nvGraphicFramePr>
        <p:xfrm>
          <a:off x="0" y="1143000"/>
          <a:ext cx="9144000" cy="5395913"/>
        </p:xfrm>
        <a:graphic>
          <a:graphicData uri="http://schemas.openxmlformats.org/drawingml/2006/table">
            <a:tbl>
              <a:tblPr/>
              <a:tblGrid>
                <a:gridCol w="2545491"/>
                <a:gridCol w="2545491"/>
                <a:gridCol w="2026509"/>
                <a:gridCol w="2026509"/>
              </a:tblGrid>
              <a:tr h="417316">
                <a:tc>
                  <a:txBody>
                    <a:bodyPr/>
                    <a:lstStyle/>
                    <a:p>
                      <a:pPr marL="0" marR="0">
                        <a:lnSpc>
                          <a:spcPct val="115000"/>
                        </a:lnSpc>
                        <a:spcBef>
                          <a:spcPts val="0"/>
                        </a:spcBef>
                        <a:spcAft>
                          <a:spcPts val="0"/>
                        </a:spcAft>
                      </a:pPr>
                      <a:r>
                        <a:rPr lang="en-US" sz="1000" dirty="0">
                          <a:solidFill>
                            <a:srgbClr val="666666"/>
                          </a:solidFill>
                          <a:latin typeface="Times New Roman"/>
                          <a:ea typeface="Times New Roman"/>
                          <a:cs typeface="Times New Roman"/>
                        </a:rPr>
                        <a:t>Rank</a:t>
                      </a:r>
                      <a:endParaRPr lang="en-US" sz="1000" dirty="0">
                        <a:latin typeface="Calibri"/>
                        <a:ea typeface="Calibri"/>
                        <a:cs typeface="Times New Roman"/>
                      </a:endParaRPr>
                    </a:p>
                  </a:txBody>
                  <a:tcPr marL="0" marR="61375" marT="30689" marB="30689" anchor="b">
                    <a:lnL>
                      <a:noFill/>
                    </a:lnL>
                    <a:lnR>
                      <a:noFill/>
                    </a:lnR>
                    <a:lnT>
                      <a:noFill/>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dirty="0">
                          <a:solidFill>
                            <a:srgbClr val="004276"/>
                          </a:solidFill>
                          <a:latin typeface="Times New Roman"/>
                          <a:ea typeface="Times New Roman"/>
                          <a:cs typeface="Times New Roman"/>
                          <a:hlinkClick r:id="rId2"/>
                        </a:rPr>
                        <a:t>Company</a:t>
                      </a:r>
                      <a:endParaRPr lang="en-US" sz="1000" dirty="0">
                        <a:latin typeface="Calibri"/>
                        <a:ea typeface="Calibri"/>
                        <a:cs typeface="Times New Roman"/>
                      </a:endParaRPr>
                    </a:p>
                  </a:txBody>
                  <a:tcPr marL="0" marR="0" marT="30689" marB="30689" anchor="b">
                    <a:lnL>
                      <a:noFill/>
                    </a:lnL>
                    <a:lnR>
                      <a:noFill/>
                    </a:lnR>
                    <a:lnT>
                      <a:noFill/>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666666"/>
                          </a:solidFill>
                          <a:latin typeface="Times New Roman"/>
                          <a:ea typeface="Times New Roman"/>
                          <a:cs typeface="Times New Roman"/>
                        </a:rPr>
                        <a:t>Revenues</a:t>
                      </a:r>
                      <a:br>
                        <a:rPr lang="en-US" sz="1000">
                          <a:solidFill>
                            <a:srgbClr val="666666"/>
                          </a:solidFill>
                          <a:latin typeface="Times New Roman"/>
                          <a:ea typeface="Times New Roman"/>
                          <a:cs typeface="Times New Roman"/>
                        </a:rPr>
                      </a:br>
                      <a:r>
                        <a:rPr lang="en-US" sz="1000">
                          <a:solidFill>
                            <a:srgbClr val="666666"/>
                          </a:solidFill>
                          <a:latin typeface="Times New Roman"/>
                          <a:ea typeface="Times New Roman"/>
                          <a:cs typeface="Times New Roman"/>
                        </a:rPr>
                        <a:t>($ millions)</a:t>
                      </a:r>
                      <a:endParaRPr lang="en-US" sz="1000">
                        <a:latin typeface="Calibri"/>
                        <a:ea typeface="Calibri"/>
                        <a:cs typeface="Times New Roman"/>
                      </a:endParaRPr>
                    </a:p>
                  </a:txBody>
                  <a:tcPr marL="61375" marR="0" marT="30689" marB="30689" anchor="b">
                    <a:lnL>
                      <a:noFill/>
                    </a:lnL>
                    <a:lnR>
                      <a:noFill/>
                    </a:lnR>
                    <a:lnT>
                      <a:noFill/>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666666"/>
                          </a:solidFill>
                          <a:latin typeface="Times New Roman"/>
                          <a:ea typeface="Times New Roman"/>
                          <a:cs typeface="Times New Roman"/>
                        </a:rPr>
                        <a:t>Profits</a:t>
                      </a:r>
                      <a:br>
                        <a:rPr lang="en-US" sz="1000">
                          <a:solidFill>
                            <a:srgbClr val="666666"/>
                          </a:solidFill>
                          <a:latin typeface="Times New Roman"/>
                          <a:ea typeface="Times New Roman"/>
                          <a:cs typeface="Times New Roman"/>
                        </a:rPr>
                      </a:br>
                      <a:r>
                        <a:rPr lang="en-US" sz="1000">
                          <a:solidFill>
                            <a:srgbClr val="666666"/>
                          </a:solidFill>
                          <a:latin typeface="Times New Roman"/>
                          <a:ea typeface="Times New Roman"/>
                          <a:cs typeface="Times New Roman"/>
                        </a:rPr>
                        <a:t>($ millions)</a:t>
                      </a:r>
                      <a:endParaRPr lang="en-US" sz="1000">
                        <a:latin typeface="Calibri"/>
                        <a:ea typeface="Calibri"/>
                        <a:cs typeface="Times New Roman"/>
                      </a:endParaRPr>
                    </a:p>
                  </a:txBody>
                  <a:tcPr marL="0" marR="61375" marT="30689" marB="30689" anchor="b">
                    <a:lnL>
                      <a:noFill/>
                    </a:lnL>
                    <a:lnR>
                      <a:noFill/>
                    </a:lnR>
                    <a:lnT>
                      <a:noFill/>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dirty="0">
                          <a:solidFill>
                            <a:srgbClr val="004276"/>
                          </a:solidFill>
                          <a:latin typeface="Times New Roman"/>
                          <a:ea typeface="Times New Roman"/>
                          <a:cs typeface="Times New Roman"/>
                          <a:hlinkClick r:id="rId3"/>
                        </a:rPr>
                        <a:t>Wal-Mart Stores</a:t>
                      </a:r>
                      <a:endParaRPr lang="en-US" sz="1000" dirty="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408,214</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14,335</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2</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4"/>
                        </a:rPr>
                        <a:t>Royal Dutch Shell</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285,129</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12,518</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3</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5"/>
                        </a:rPr>
                        <a:t>Exxon Mobil</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284,650</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19,280</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4</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dirty="0">
                          <a:solidFill>
                            <a:srgbClr val="004276"/>
                          </a:solidFill>
                          <a:latin typeface="Times New Roman"/>
                          <a:ea typeface="Times New Roman"/>
                          <a:cs typeface="Times New Roman"/>
                          <a:hlinkClick r:id="rId6"/>
                        </a:rPr>
                        <a:t>BP</a:t>
                      </a:r>
                      <a:endParaRPr lang="en-US" sz="1000" dirty="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246,138</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16,578</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5</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dirty="0">
                          <a:solidFill>
                            <a:srgbClr val="004276"/>
                          </a:solidFill>
                          <a:latin typeface="Times New Roman"/>
                          <a:ea typeface="Times New Roman"/>
                          <a:cs typeface="Times New Roman"/>
                          <a:hlinkClick r:id="rId7"/>
                        </a:rPr>
                        <a:t>Toyota Motor</a:t>
                      </a:r>
                      <a:endParaRPr lang="en-US" sz="1000" dirty="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204,106</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2,256</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6</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8"/>
                        </a:rPr>
                        <a:t>Japan Post Holdings</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202,196</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4,849</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7</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9"/>
                        </a:rPr>
                        <a:t>Sinopec</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187,518</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5,756</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8</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0"/>
                        </a:rPr>
                        <a:t>State Grid</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184,496</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-343</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9</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1"/>
                        </a:rPr>
                        <a:t>AXA</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175,257</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5,012</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10</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2"/>
                        </a:rPr>
                        <a:t>China National Petroleum</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165,496</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10,272</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11</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3"/>
                        </a:rPr>
                        <a:t>Chevron</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163,527</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10,483</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12</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4"/>
                        </a:rPr>
                        <a:t>ING Group</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163,204</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-1,300</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13</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5"/>
                        </a:rPr>
                        <a:t>General Electric</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156,779</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11,025</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14</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6"/>
                        </a:rPr>
                        <a:t>Total</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155,887</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11,741</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15</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dirty="0">
                          <a:solidFill>
                            <a:srgbClr val="004276"/>
                          </a:solidFill>
                          <a:latin typeface="Times New Roman"/>
                          <a:ea typeface="Times New Roman"/>
                          <a:cs typeface="Times New Roman"/>
                          <a:hlinkClick r:id="rId17"/>
                        </a:rPr>
                        <a:t>Bank of America Corp.</a:t>
                      </a:r>
                      <a:endParaRPr lang="en-US" sz="1000" dirty="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150,450</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6,276</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16</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8"/>
                        </a:rPr>
                        <a:t>Volkswagen</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146,205</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1,334</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17</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19"/>
                        </a:rPr>
                        <a:t>ConocoPhillips</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139,515</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4,858</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18</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20"/>
                        </a:rPr>
                        <a:t>BNP Paribas</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130,708</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8,106</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a:solidFill>
                            <a:srgbClr val="333333"/>
                          </a:solidFill>
                          <a:latin typeface="Times New Roman"/>
                          <a:ea typeface="Times New Roman"/>
                          <a:cs typeface="Times New Roman"/>
                        </a:rPr>
                        <a:t>19</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21"/>
                        </a:rPr>
                        <a:t>Assicurazioni Generali</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126,012</a:t>
                      </a:r>
                      <a:endParaRPr lang="en-US" sz="100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333333"/>
                          </a:solidFill>
                          <a:latin typeface="Times New Roman"/>
                          <a:ea typeface="Times New Roman"/>
                          <a:cs typeface="Times New Roman"/>
                        </a:rPr>
                        <a:t>1,820</a:t>
                      </a:r>
                      <a:endParaRPr lang="en-US" sz="100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248930">
                <a:tc>
                  <a:txBody>
                    <a:bodyPr/>
                    <a:lstStyle/>
                    <a:p>
                      <a:pPr marL="0" marR="0">
                        <a:lnSpc>
                          <a:spcPct val="115000"/>
                        </a:lnSpc>
                        <a:spcBef>
                          <a:spcPts val="0"/>
                        </a:spcBef>
                        <a:spcAft>
                          <a:spcPts val="0"/>
                        </a:spcAft>
                      </a:pPr>
                      <a:r>
                        <a:rPr lang="en-US" sz="1000" b="1" dirty="0">
                          <a:solidFill>
                            <a:srgbClr val="333333"/>
                          </a:solidFill>
                          <a:latin typeface="Times New Roman"/>
                          <a:ea typeface="Times New Roman"/>
                          <a:cs typeface="Times New Roman"/>
                        </a:rPr>
                        <a:t>20</a:t>
                      </a:r>
                      <a:endParaRPr lang="en-US" sz="1000" dirty="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strike="noStrike">
                          <a:solidFill>
                            <a:srgbClr val="004276"/>
                          </a:solidFill>
                          <a:latin typeface="Times New Roman"/>
                          <a:ea typeface="Times New Roman"/>
                          <a:cs typeface="Times New Roman"/>
                          <a:hlinkClick r:id="rId22"/>
                        </a:rPr>
                        <a:t>Allianz</a:t>
                      </a:r>
                      <a:endParaRPr lang="en-US" sz="1000">
                        <a:latin typeface="Calibri"/>
                        <a:ea typeface="Calibri"/>
                        <a:cs typeface="Times New Roman"/>
                      </a:endParaRPr>
                    </a:p>
                  </a:txBody>
                  <a:tcPr marL="0"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333333"/>
                          </a:solidFill>
                          <a:latin typeface="Times New Roman"/>
                          <a:ea typeface="Times New Roman"/>
                          <a:cs typeface="Times New Roman"/>
                        </a:rPr>
                        <a:t>125,999</a:t>
                      </a:r>
                      <a:endParaRPr lang="en-US" sz="1000" dirty="0">
                        <a:latin typeface="Calibri"/>
                        <a:ea typeface="Calibri"/>
                        <a:cs typeface="Times New Roman"/>
                      </a:endParaRPr>
                    </a:p>
                  </a:txBody>
                  <a:tcPr marL="61375" marR="0"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333333"/>
                          </a:solidFill>
                          <a:latin typeface="Times New Roman"/>
                          <a:ea typeface="Times New Roman"/>
                          <a:cs typeface="Times New Roman"/>
                        </a:rPr>
                        <a:t>5,973</a:t>
                      </a:r>
                      <a:endParaRPr lang="en-US" sz="1000" dirty="0">
                        <a:latin typeface="Calibri"/>
                        <a:ea typeface="Calibri"/>
                        <a:cs typeface="Times New Roman"/>
                      </a:endParaRPr>
                    </a:p>
                  </a:txBody>
                  <a:tcPr marL="0" marR="61375" marT="36828" marB="36828">
                    <a:lnL>
                      <a:noFill/>
                    </a:lnL>
                    <a:lnR>
                      <a:noFill/>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609600"/>
          <a:ext cx="4343400" cy="6248400"/>
        </p:xfrm>
        <a:graphic>
          <a:graphicData uri="http://schemas.openxmlformats.org/drawingml/2006/table">
            <a:tbl>
              <a:tblPr/>
              <a:tblGrid>
                <a:gridCol w="550795"/>
                <a:gridCol w="1739361"/>
                <a:gridCol w="1263534"/>
                <a:gridCol w="789709"/>
              </a:tblGrid>
              <a:tr h="420889">
                <a:tc>
                  <a:txBody>
                    <a:bodyPr/>
                    <a:lstStyle/>
                    <a:p>
                      <a:pPr algn="l" fontAlgn="b"/>
                      <a:r>
                        <a:rPr lang="en-US" sz="1000" b="1" dirty="0">
                          <a:solidFill>
                            <a:srgbClr val="666666"/>
                          </a:solidFill>
                        </a:rPr>
                        <a:t>Rank ▾</a:t>
                      </a:r>
                    </a:p>
                  </a:txBody>
                  <a:tcPr marL="0" marR="23451" marT="11725" marB="11725" anchor="b">
                    <a:lnL>
                      <a:noFill/>
                    </a:lnL>
                    <a:lnR>
                      <a:noFill/>
                    </a:lnR>
                    <a:lnT>
                      <a:noFill/>
                    </a:lnT>
                    <a:lnB w="9525" cap="flat" cmpd="sng" algn="ctr">
                      <a:solidFill>
                        <a:srgbClr val="A06BF0"/>
                      </a:solidFill>
                      <a:prstDash val="solid"/>
                      <a:round/>
                      <a:headEnd type="none" w="med" len="med"/>
                      <a:tailEnd type="none" w="med" len="med"/>
                    </a:lnB>
                  </a:tcPr>
                </a:tc>
                <a:tc>
                  <a:txBody>
                    <a:bodyPr/>
                    <a:lstStyle/>
                    <a:p>
                      <a:pPr algn="l" fontAlgn="b"/>
                      <a:r>
                        <a:rPr lang="en-US" sz="1000" b="1">
                          <a:solidFill>
                            <a:srgbClr val="666666"/>
                          </a:solidFill>
                        </a:rPr>
                        <a:t>Company</a:t>
                      </a:r>
                    </a:p>
                  </a:txBody>
                  <a:tcPr marL="0" marR="0" marT="11725" marB="11725" anchor="b">
                    <a:lnL>
                      <a:noFill/>
                    </a:lnL>
                    <a:lnR>
                      <a:noFill/>
                    </a:lnR>
                    <a:lnB w="9525" cap="flat" cmpd="sng" algn="ctr">
                      <a:solidFill>
                        <a:srgbClr val="E06AF0"/>
                      </a:solidFill>
                      <a:prstDash val="solid"/>
                      <a:round/>
                      <a:headEnd type="none" w="med" len="med"/>
                      <a:tailEnd type="none" w="med" len="med"/>
                    </a:lnB>
                  </a:tcPr>
                </a:tc>
                <a:tc>
                  <a:txBody>
                    <a:bodyPr/>
                    <a:lstStyle/>
                    <a:p>
                      <a:pPr algn="r" fontAlgn="b"/>
                      <a:r>
                        <a:rPr lang="en-US" sz="1000" b="1" dirty="0">
                          <a:solidFill>
                            <a:srgbClr val="666666"/>
                          </a:solidFill>
                        </a:rPr>
                        <a:t>Revenues</a:t>
                      </a:r>
                      <a:br>
                        <a:rPr lang="en-US" sz="1000" b="1" dirty="0">
                          <a:solidFill>
                            <a:srgbClr val="666666"/>
                          </a:solidFill>
                        </a:rPr>
                      </a:br>
                      <a:r>
                        <a:rPr lang="en-US" sz="1000" b="1" dirty="0">
                          <a:solidFill>
                            <a:srgbClr val="666666"/>
                          </a:solidFill>
                        </a:rPr>
                        <a:t>($ millions)</a:t>
                      </a:r>
                    </a:p>
                  </a:txBody>
                  <a:tcPr marL="23451" marR="0" marT="11725" marB="11725" anchor="b">
                    <a:lnL>
                      <a:noFill/>
                    </a:lnL>
                    <a:lnR>
                      <a:noFill/>
                    </a:lnR>
                    <a:lnB w="9525" cap="flat" cmpd="sng" algn="ctr">
                      <a:solidFill>
                        <a:srgbClr val="806AF0"/>
                      </a:solidFill>
                      <a:prstDash val="solid"/>
                      <a:round/>
                      <a:headEnd type="none" w="med" len="med"/>
                      <a:tailEnd type="none" w="med" len="med"/>
                    </a:lnB>
                  </a:tcPr>
                </a:tc>
                <a:tc>
                  <a:txBody>
                    <a:bodyPr/>
                    <a:lstStyle/>
                    <a:p>
                      <a:pPr algn="r" fontAlgn="b"/>
                      <a:r>
                        <a:rPr lang="en-US" sz="1000" b="1">
                          <a:solidFill>
                            <a:srgbClr val="666666"/>
                          </a:solidFill>
                        </a:rPr>
                        <a:t>Profits</a:t>
                      </a:r>
                      <a:br>
                        <a:rPr lang="en-US" sz="1000" b="1">
                          <a:solidFill>
                            <a:srgbClr val="666666"/>
                          </a:solidFill>
                        </a:rPr>
                      </a:br>
                      <a:r>
                        <a:rPr lang="en-US" sz="1000" b="1">
                          <a:solidFill>
                            <a:srgbClr val="666666"/>
                          </a:solidFill>
                        </a:rPr>
                        <a:t>($ millions)</a:t>
                      </a:r>
                    </a:p>
                  </a:txBody>
                  <a:tcPr marL="23451" marR="0" marT="11725" marB="11725" anchor="b">
                    <a:lnL>
                      <a:noFill/>
                    </a:lnL>
                    <a:lnR>
                      <a:noFill/>
                    </a:lnR>
                    <a:lnB w="9525" cap="flat" cmpd="sng" algn="ctr">
                      <a:solidFill>
                        <a:srgbClr val="8068F0"/>
                      </a:solidFill>
                      <a:prstDash val="solid"/>
                      <a:round/>
                      <a:headEnd type="none" w="med" len="med"/>
                      <a:tailEnd type="none" w="med" len="med"/>
                    </a:lnB>
                  </a:tcPr>
                </a:tc>
              </a:tr>
              <a:tr h="233978">
                <a:tc>
                  <a:txBody>
                    <a:bodyPr/>
                    <a:lstStyle/>
                    <a:p>
                      <a:pPr algn="l" fontAlgn="t"/>
                      <a:r>
                        <a:rPr lang="en-US" sz="1000" b="1">
                          <a:solidFill>
                            <a:srgbClr val="333333"/>
                          </a:solidFill>
                        </a:rPr>
                        <a:t>1</a:t>
                      </a:r>
                    </a:p>
                  </a:txBody>
                  <a:tcPr marL="0" marR="23451" marT="14070" marB="14070">
                    <a:lnL>
                      <a:noFill/>
                    </a:lnL>
                    <a:lnR>
                      <a:noFill/>
                    </a:lnR>
                    <a:lnT w="9525" cap="flat" cmpd="sng" algn="ctr">
                      <a:solidFill>
                        <a:srgbClr val="A06BF0"/>
                      </a:solidFill>
                      <a:prstDash val="solid"/>
                      <a:round/>
                      <a:headEnd type="none" w="med" len="med"/>
                      <a:tailEnd type="none" w="med" len="med"/>
                    </a:lnT>
                    <a:lnB w="9525" cap="flat" cmpd="sng" algn="ctr">
                      <a:solidFill>
                        <a:srgbClr val="9067F0"/>
                      </a:solidFill>
                      <a:prstDash val="solid"/>
                      <a:round/>
                      <a:headEnd type="none" w="med" len="med"/>
                      <a:tailEnd type="none" w="med" len="med"/>
                    </a:lnB>
                  </a:tcPr>
                </a:tc>
                <a:tc>
                  <a:txBody>
                    <a:bodyPr/>
                    <a:lstStyle/>
                    <a:p>
                      <a:pPr algn="l" fontAlgn="t"/>
                      <a:r>
                        <a:rPr lang="en-US" sz="1000" b="1" u="none" strike="noStrike">
                          <a:solidFill>
                            <a:srgbClr val="004276"/>
                          </a:solidFill>
                          <a:hlinkClick r:id="rId2"/>
                        </a:rPr>
                        <a:t>Exxon Mobil</a:t>
                      </a:r>
                      <a:endParaRPr lang="en-US" sz="1000" b="1">
                        <a:solidFill>
                          <a:srgbClr val="333333"/>
                        </a:solidFill>
                      </a:endParaRPr>
                    </a:p>
                  </a:txBody>
                  <a:tcPr marL="0" marR="0" marT="14070" marB="14070">
                    <a:lnL>
                      <a:noFill/>
                    </a:lnL>
                    <a:lnR>
                      <a:noFill/>
                    </a:lnR>
                    <a:lnT w="9525" cap="flat" cmpd="sng" algn="ctr">
                      <a:solidFill>
                        <a:srgbClr val="E06AF0"/>
                      </a:solidFill>
                      <a:prstDash val="solid"/>
                      <a:round/>
                      <a:headEnd type="none" w="med" len="med"/>
                      <a:tailEnd type="none" w="med" len="med"/>
                    </a:lnT>
                    <a:lnB w="9525" cap="flat" cmpd="sng" algn="ctr">
                      <a:solidFill>
                        <a:srgbClr val="606CF0"/>
                      </a:solidFill>
                      <a:prstDash val="solid"/>
                      <a:round/>
                      <a:headEnd type="none" w="med" len="med"/>
                      <a:tailEnd type="none" w="med" len="med"/>
                    </a:lnB>
                  </a:tcPr>
                </a:tc>
                <a:tc>
                  <a:txBody>
                    <a:bodyPr/>
                    <a:lstStyle/>
                    <a:p>
                      <a:pPr algn="r" fontAlgn="t"/>
                      <a:r>
                        <a:rPr lang="en-US" sz="1000" b="1">
                          <a:solidFill>
                            <a:srgbClr val="333333"/>
                          </a:solidFill>
                        </a:rPr>
                        <a:t>452,926.0</a:t>
                      </a:r>
                    </a:p>
                  </a:txBody>
                  <a:tcPr marL="23451" marR="0" marT="14070" marB="14070">
                    <a:lnL>
                      <a:noFill/>
                    </a:lnL>
                    <a:lnR>
                      <a:noFill/>
                    </a:lnR>
                    <a:lnT w="9525" cap="flat" cmpd="sng" algn="ctr">
                      <a:solidFill>
                        <a:srgbClr val="806AF0"/>
                      </a:solidFill>
                      <a:prstDash val="solid"/>
                      <a:round/>
                      <a:headEnd type="none" w="med" len="med"/>
                      <a:tailEnd type="none" w="med" len="med"/>
                    </a:lnT>
                    <a:lnB w="9525" cap="flat" cmpd="sng" algn="ctr">
                      <a:solidFill>
                        <a:srgbClr val="A064F0"/>
                      </a:solidFill>
                      <a:prstDash val="solid"/>
                      <a:round/>
                      <a:headEnd type="none" w="med" len="med"/>
                      <a:tailEnd type="none" w="med" len="med"/>
                    </a:lnB>
                  </a:tcPr>
                </a:tc>
                <a:tc>
                  <a:txBody>
                    <a:bodyPr/>
                    <a:lstStyle/>
                    <a:p>
                      <a:pPr algn="r" fontAlgn="t"/>
                      <a:r>
                        <a:rPr lang="en-US" sz="1000" b="1">
                          <a:solidFill>
                            <a:srgbClr val="333333"/>
                          </a:solidFill>
                        </a:rPr>
                        <a:t>41,060.0</a:t>
                      </a:r>
                    </a:p>
                  </a:txBody>
                  <a:tcPr marL="23451" marR="0" marT="14070" marB="14070">
                    <a:lnL>
                      <a:noFill/>
                    </a:lnL>
                    <a:lnR>
                      <a:noFill/>
                    </a:lnR>
                    <a:lnT w="9525" cap="flat" cmpd="sng" algn="ctr">
                      <a:solidFill>
                        <a:srgbClr val="8068F0"/>
                      </a:solidFill>
                      <a:prstDash val="solid"/>
                      <a:round/>
                      <a:headEnd type="none" w="med" len="med"/>
                      <a:tailEnd type="none" w="med" len="med"/>
                    </a:lnT>
                    <a:lnB w="9525" cap="flat" cmpd="sng" algn="ctr">
                      <a:solidFill>
                        <a:srgbClr val="F063F0"/>
                      </a:solidFill>
                      <a:prstDash val="solid"/>
                      <a:round/>
                      <a:headEnd type="none" w="med" len="med"/>
                      <a:tailEnd type="none" w="med" len="med"/>
                    </a:lnB>
                  </a:tcPr>
                </a:tc>
              </a:tr>
              <a:tr h="330795">
                <a:tc>
                  <a:txBody>
                    <a:bodyPr/>
                    <a:lstStyle/>
                    <a:p>
                      <a:pPr algn="l" fontAlgn="t"/>
                      <a:r>
                        <a:rPr lang="en-US" sz="1000" b="1">
                          <a:solidFill>
                            <a:srgbClr val="333333"/>
                          </a:solidFill>
                        </a:rPr>
                        <a:t>2</a:t>
                      </a:r>
                    </a:p>
                  </a:txBody>
                  <a:tcPr marL="0" marR="23451" marT="14070" marB="14070">
                    <a:lnL>
                      <a:noFill/>
                    </a:lnL>
                    <a:lnR>
                      <a:noFill/>
                    </a:lnR>
                    <a:lnT w="9525" cap="flat" cmpd="sng" algn="ctr">
                      <a:solidFill>
                        <a:srgbClr val="9067F0"/>
                      </a:solidFill>
                      <a:prstDash val="solid"/>
                      <a:round/>
                      <a:headEnd type="none" w="med" len="med"/>
                      <a:tailEnd type="none" w="med" len="med"/>
                    </a:lnT>
                    <a:lnB w="9525" cap="flat" cmpd="sng" algn="ctr">
                      <a:solidFill>
                        <a:srgbClr val="6067F0"/>
                      </a:solidFill>
                      <a:prstDash val="solid"/>
                      <a:round/>
                      <a:headEnd type="none" w="med" len="med"/>
                      <a:tailEnd type="none" w="med" len="med"/>
                    </a:lnB>
                  </a:tcPr>
                </a:tc>
                <a:tc>
                  <a:txBody>
                    <a:bodyPr/>
                    <a:lstStyle/>
                    <a:p>
                      <a:pPr algn="l" fontAlgn="t"/>
                      <a:r>
                        <a:rPr lang="en-US" sz="1000" b="1" u="none" strike="noStrike">
                          <a:solidFill>
                            <a:srgbClr val="004276"/>
                          </a:solidFill>
                          <a:hlinkClick r:id="rId3"/>
                        </a:rPr>
                        <a:t>Wal-Mart Stores</a:t>
                      </a:r>
                      <a:endParaRPr lang="en-US" sz="1000" b="1">
                        <a:solidFill>
                          <a:srgbClr val="333333"/>
                        </a:solidFill>
                      </a:endParaRPr>
                    </a:p>
                  </a:txBody>
                  <a:tcPr marL="0" marR="0" marT="14070" marB="14070">
                    <a:lnL>
                      <a:noFill/>
                    </a:lnL>
                    <a:lnR>
                      <a:noFill/>
                    </a:lnR>
                    <a:lnT w="9525" cap="flat" cmpd="sng" algn="ctr">
                      <a:solidFill>
                        <a:srgbClr val="606CF0"/>
                      </a:solidFill>
                      <a:prstDash val="solid"/>
                      <a:round/>
                      <a:headEnd type="none" w="med" len="med"/>
                      <a:tailEnd type="none" w="med" len="med"/>
                    </a:lnT>
                    <a:lnB w="9525" cap="flat" cmpd="sng" algn="ctr">
                      <a:solidFill>
                        <a:srgbClr val="E09FEB"/>
                      </a:solidFill>
                      <a:prstDash val="solid"/>
                      <a:round/>
                      <a:headEnd type="none" w="med" len="med"/>
                      <a:tailEnd type="none" w="med" len="med"/>
                    </a:lnB>
                  </a:tcPr>
                </a:tc>
                <a:tc>
                  <a:txBody>
                    <a:bodyPr/>
                    <a:lstStyle/>
                    <a:p>
                      <a:pPr algn="r" fontAlgn="t"/>
                      <a:r>
                        <a:rPr lang="en-US" sz="1000" b="1">
                          <a:solidFill>
                            <a:srgbClr val="333333"/>
                          </a:solidFill>
                        </a:rPr>
                        <a:t>446,950.0</a:t>
                      </a:r>
                    </a:p>
                  </a:txBody>
                  <a:tcPr marL="23451" marR="0" marT="14070" marB="14070">
                    <a:lnL>
                      <a:noFill/>
                    </a:lnL>
                    <a:lnR>
                      <a:noFill/>
                    </a:lnR>
                    <a:lnT w="9525" cap="flat" cmpd="sng" algn="ctr">
                      <a:solidFill>
                        <a:srgbClr val="A064F0"/>
                      </a:solidFill>
                      <a:prstDash val="solid"/>
                      <a:round/>
                      <a:headEnd type="none" w="med" len="med"/>
                      <a:tailEnd type="none" w="med" len="med"/>
                    </a:lnT>
                    <a:lnB w="9525" cap="flat" cmpd="sng" algn="ctr">
                      <a:solidFill>
                        <a:srgbClr val="0043D5"/>
                      </a:solidFill>
                      <a:prstDash val="solid"/>
                      <a:round/>
                      <a:headEnd type="none" w="med" len="med"/>
                      <a:tailEnd type="none" w="med" len="med"/>
                    </a:lnB>
                  </a:tcPr>
                </a:tc>
                <a:tc>
                  <a:txBody>
                    <a:bodyPr/>
                    <a:lstStyle/>
                    <a:p>
                      <a:pPr algn="r" fontAlgn="t"/>
                      <a:r>
                        <a:rPr lang="en-US" sz="1000" b="1">
                          <a:solidFill>
                            <a:srgbClr val="333333"/>
                          </a:solidFill>
                        </a:rPr>
                        <a:t>15,699.0</a:t>
                      </a:r>
                    </a:p>
                  </a:txBody>
                  <a:tcPr marL="23451" marR="0" marT="14070" marB="14070">
                    <a:lnL>
                      <a:noFill/>
                    </a:lnL>
                    <a:lnR>
                      <a:noFill/>
                    </a:lnR>
                    <a:lnT w="9525" cap="flat" cmpd="sng" algn="ctr">
                      <a:solidFill>
                        <a:srgbClr val="F063F0"/>
                      </a:solidFill>
                      <a:prstDash val="solid"/>
                      <a:round/>
                      <a:headEnd type="none" w="med" len="med"/>
                      <a:tailEnd type="none" w="med" len="med"/>
                    </a:lnT>
                    <a:lnB w="9525" cap="flat" cmpd="sng" algn="ctr">
                      <a:solidFill>
                        <a:srgbClr val="90F7CC"/>
                      </a:solidFill>
                      <a:prstDash val="solid"/>
                      <a:round/>
                      <a:headEnd type="none" w="med" len="med"/>
                      <a:tailEnd type="none" w="med" len="med"/>
                    </a:lnB>
                  </a:tcPr>
                </a:tc>
              </a:tr>
              <a:tr h="233978">
                <a:tc>
                  <a:txBody>
                    <a:bodyPr/>
                    <a:lstStyle/>
                    <a:p>
                      <a:pPr algn="l" fontAlgn="t"/>
                      <a:r>
                        <a:rPr lang="en-US" sz="1000" b="1">
                          <a:solidFill>
                            <a:srgbClr val="333333"/>
                          </a:solidFill>
                        </a:rPr>
                        <a:t>3</a:t>
                      </a:r>
                    </a:p>
                  </a:txBody>
                  <a:tcPr marL="0" marR="23451" marT="14070" marB="14070">
                    <a:lnL>
                      <a:noFill/>
                    </a:lnL>
                    <a:lnR>
                      <a:noFill/>
                    </a:lnR>
                    <a:lnT w="9525" cap="flat" cmpd="sng" algn="ctr">
                      <a:solidFill>
                        <a:srgbClr val="6067F0"/>
                      </a:solidFill>
                      <a:prstDash val="solid"/>
                      <a:round/>
                      <a:headEnd type="none" w="med" len="med"/>
                      <a:tailEnd type="none" w="med" len="med"/>
                    </a:lnT>
                    <a:lnB w="9525" cap="flat" cmpd="sng" algn="ctr">
                      <a:solidFill>
                        <a:srgbClr val="40FDCC"/>
                      </a:solidFill>
                      <a:prstDash val="solid"/>
                      <a:round/>
                      <a:headEnd type="none" w="med" len="med"/>
                      <a:tailEnd type="none" w="med" len="med"/>
                    </a:lnB>
                  </a:tcPr>
                </a:tc>
                <a:tc>
                  <a:txBody>
                    <a:bodyPr/>
                    <a:lstStyle/>
                    <a:p>
                      <a:pPr algn="l" fontAlgn="t"/>
                      <a:r>
                        <a:rPr lang="en-US" sz="1000" b="1" u="none" strike="noStrike">
                          <a:solidFill>
                            <a:srgbClr val="004276"/>
                          </a:solidFill>
                          <a:hlinkClick r:id="rId4"/>
                        </a:rPr>
                        <a:t>Chevron</a:t>
                      </a:r>
                      <a:endParaRPr lang="en-US" sz="1000" b="1">
                        <a:solidFill>
                          <a:srgbClr val="333333"/>
                        </a:solidFill>
                      </a:endParaRPr>
                    </a:p>
                  </a:txBody>
                  <a:tcPr marL="0" marR="0" marT="14070" marB="14070">
                    <a:lnL>
                      <a:noFill/>
                    </a:lnL>
                    <a:lnR>
                      <a:noFill/>
                    </a:lnR>
                    <a:lnT w="9525" cap="flat" cmpd="sng" algn="ctr">
                      <a:solidFill>
                        <a:srgbClr val="E09FEB"/>
                      </a:solidFill>
                      <a:prstDash val="solid"/>
                      <a:round/>
                      <a:headEnd type="none" w="med" len="med"/>
                      <a:tailEnd type="none" w="med" len="med"/>
                    </a:lnT>
                    <a:lnB w="9525" cap="flat" cmpd="sng" algn="ctr">
                      <a:solidFill>
                        <a:srgbClr val="7039CF"/>
                      </a:solidFill>
                      <a:prstDash val="solid"/>
                      <a:round/>
                      <a:headEnd type="none" w="med" len="med"/>
                      <a:tailEnd type="none" w="med" len="med"/>
                    </a:lnB>
                  </a:tcPr>
                </a:tc>
                <a:tc>
                  <a:txBody>
                    <a:bodyPr/>
                    <a:lstStyle/>
                    <a:p>
                      <a:pPr algn="r" fontAlgn="t"/>
                      <a:r>
                        <a:rPr lang="en-US" sz="1000" b="1">
                          <a:solidFill>
                            <a:srgbClr val="333333"/>
                          </a:solidFill>
                        </a:rPr>
                        <a:t>245,621.0</a:t>
                      </a:r>
                    </a:p>
                  </a:txBody>
                  <a:tcPr marL="23451" marR="0" marT="14070" marB="14070">
                    <a:lnL>
                      <a:noFill/>
                    </a:lnL>
                    <a:lnR>
                      <a:noFill/>
                    </a:lnR>
                    <a:lnT w="9525" cap="flat" cmpd="sng" algn="ctr">
                      <a:solidFill>
                        <a:srgbClr val="0043D5"/>
                      </a:solidFill>
                      <a:prstDash val="solid"/>
                      <a:round/>
                      <a:headEnd type="none" w="med" len="med"/>
                      <a:tailEnd type="none" w="med" len="med"/>
                    </a:lnT>
                    <a:lnB w="9525" cap="flat" cmpd="sng" algn="ctr">
                      <a:solidFill>
                        <a:srgbClr val="6056D2"/>
                      </a:solidFill>
                      <a:prstDash val="solid"/>
                      <a:round/>
                      <a:headEnd type="none" w="med" len="med"/>
                      <a:tailEnd type="none" w="med" len="med"/>
                    </a:lnB>
                  </a:tcPr>
                </a:tc>
                <a:tc>
                  <a:txBody>
                    <a:bodyPr/>
                    <a:lstStyle/>
                    <a:p>
                      <a:pPr algn="r" fontAlgn="t"/>
                      <a:r>
                        <a:rPr lang="en-US" sz="1000" b="1">
                          <a:solidFill>
                            <a:srgbClr val="333333"/>
                          </a:solidFill>
                        </a:rPr>
                        <a:t>26,895.0</a:t>
                      </a:r>
                    </a:p>
                  </a:txBody>
                  <a:tcPr marL="23451" marR="0" marT="14070" marB="14070">
                    <a:lnL>
                      <a:noFill/>
                    </a:lnL>
                    <a:lnR>
                      <a:noFill/>
                    </a:lnR>
                    <a:lnT w="9525" cap="flat" cmpd="sng" algn="ctr">
                      <a:solidFill>
                        <a:srgbClr val="90F7CC"/>
                      </a:solidFill>
                      <a:prstDash val="solid"/>
                      <a:round/>
                      <a:headEnd type="none" w="med" len="med"/>
                      <a:tailEnd type="none" w="med" len="med"/>
                    </a:lnT>
                    <a:lnB w="9525" cap="flat" cmpd="sng" algn="ctr">
                      <a:solidFill>
                        <a:srgbClr val="6058D2"/>
                      </a:solidFill>
                      <a:prstDash val="solid"/>
                      <a:round/>
                      <a:headEnd type="none" w="med" len="med"/>
                      <a:tailEnd type="none" w="med" len="med"/>
                    </a:lnB>
                  </a:tcPr>
                </a:tc>
              </a:tr>
              <a:tr h="233978">
                <a:tc>
                  <a:txBody>
                    <a:bodyPr/>
                    <a:lstStyle/>
                    <a:p>
                      <a:pPr algn="l" fontAlgn="t"/>
                      <a:r>
                        <a:rPr lang="en-US" sz="1000" b="1">
                          <a:solidFill>
                            <a:srgbClr val="333333"/>
                          </a:solidFill>
                        </a:rPr>
                        <a:t>4</a:t>
                      </a:r>
                    </a:p>
                  </a:txBody>
                  <a:tcPr marL="0" marR="23451" marT="14070" marB="14070">
                    <a:lnL>
                      <a:noFill/>
                    </a:lnL>
                    <a:lnR>
                      <a:noFill/>
                    </a:lnR>
                    <a:lnT w="9525" cap="flat" cmpd="sng" algn="ctr">
                      <a:solidFill>
                        <a:srgbClr val="40FDCC"/>
                      </a:solidFill>
                      <a:prstDash val="solid"/>
                      <a:round/>
                      <a:headEnd type="none" w="med" len="med"/>
                      <a:tailEnd type="none" w="med" len="med"/>
                    </a:lnT>
                    <a:lnB w="9525" cap="flat" cmpd="sng" algn="ctr">
                      <a:solidFill>
                        <a:srgbClr val="10CBD1"/>
                      </a:solidFill>
                      <a:prstDash val="solid"/>
                      <a:round/>
                      <a:headEnd type="none" w="med" len="med"/>
                      <a:tailEnd type="none" w="med" len="med"/>
                    </a:lnB>
                  </a:tcPr>
                </a:tc>
                <a:tc>
                  <a:txBody>
                    <a:bodyPr/>
                    <a:lstStyle/>
                    <a:p>
                      <a:pPr algn="l" fontAlgn="t"/>
                      <a:r>
                        <a:rPr lang="en-US" sz="1000" b="1" u="none" strike="noStrike">
                          <a:solidFill>
                            <a:srgbClr val="004276"/>
                          </a:solidFill>
                          <a:hlinkClick r:id="rId5"/>
                        </a:rPr>
                        <a:t>ConocoPhillips</a:t>
                      </a:r>
                      <a:endParaRPr lang="en-US" sz="1000" b="1">
                        <a:solidFill>
                          <a:srgbClr val="333333"/>
                        </a:solidFill>
                      </a:endParaRPr>
                    </a:p>
                  </a:txBody>
                  <a:tcPr marL="0" marR="0" marT="14070" marB="14070">
                    <a:lnL>
                      <a:noFill/>
                    </a:lnL>
                    <a:lnR>
                      <a:noFill/>
                    </a:lnR>
                    <a:lnT w="9525" cap="flat" cmpd="sng" algn="ctr">
                      <a:solidFill>
                        <a:srgbClr val="7039CF"/>
                      </a:solidFill>
                      <a:prstDash val="solid"/>
                      <a:round/>
                      <a:headEnd type="none" w="med" len="med"/>
                      <a:tailEnd type="none" w="med" len="med"/>
                    </a:lnT>
                    <a:lnB w="9525" cap="flat" cmpd="sng" algn="ctr">
                      <a:solidFill>
                        <a:srgbClr val="6022D3"/>
                      </a:solidFill>
                      <a:prstDash val="solid"/>
                      <a:round/>
                      <a:headEnd type="none" w="med" len="med"/>
                      <a:tailEnd type="none" w="med" len="med"/>
                    </a:lnB>
                  </a:tcPr>
                </a:tc>
                <a:tc>
                  <a:txBody>
                    <a:bodyPr/>
                    <a:lstStyle/>
                    <a:p>
                      <a:pPr algn="r" fontAlgn="t"/>
                      <a:r>
                        <a:rPr lang="en-US" sz="1000" b="1">
                          <a:solidFill>
                            <a:srgbClr val="333333"/>
                          </a:solidFill>
                        </a:rPr>
                        <a:t>237,272.0</a:t>
                      </a:r>
                    </a:p>
                  </a:txBody>
                  <a:tcPr marL="23451" marR="0" marT="14070" marB="14070">
                    <a:lnL>
                      <a:noFill/>
                    </a:lnL>
                    <a:lnR>
                      <a:noFill/>
                    </a:lnR>
                    <a:lnT w="9525" cap="flat" cmpd="sng" algn="ctr">
                      <a:solidFill>
                        <a:srgbClr val="6056D2"/>
                      </a:solidFill>
                      <a:prstDash val="solid"/>
                      <a:round/>
                      <a:headEnd type="none" w="med" len="med"/>
                      <a:tailEnd type="none" w="med" len="med"/>
                    </a:lnT>
                    <a:lnB w="9525" cap="flat" cmpd="sng" algn="ctr">
                      <a:solidFill>
                        <a:srgbClr val="2037D3"/>
                      </a:solidFill>
                      <a:prstDash val="solid"/>
                      <a:round/>
                      <a:headEnd type="none" w="med" len="med"/>
                      <a:tailEnd type="none" w="med" len="med"/>
                    </a:lnB>
                  </a:tcPr>
                </a:tc>
                <a:tc>
                  <a:txBody>
                    <a:bodyPr/>
                    <a:lstStyle/>
                    <a:p>
                      <a:pPr algn="r" fontAlgn="t"/>
                      <a:r>
                        <a:rPr lang="en-US" sz="1000" b="1">
                          <a:solidFill>
                            <a:srgbClr val="333333"/>
                          </a:solidFill>
                        </a:rPr>
                        <a:t>12,436.0</a:t>
                      </a:r>
                    </a:p>
                  </a:txBody>
                  <a:tcPr marL="23451" marR="0" marT="14070" marB="14070">
                    <a:lnL>
                      <a:noFill/>
                    </a:lnL>
                    <a:lnR>
                      <a:noFill/>
                    </a:lnR>
                    <a:lnT w="9525" cap="flat" cmpd="sng" algn="ctr">
                      <a:solidFill>
                        <a:srgbClr val="6058D2"/>
                      </a:solidFill>
                      <a:prstDash val="solid"/>
                      <a:round/>
                      <a:headEnd type="none" w="med" len="med"/>
                      <a:tailEnd type="none" w="med" len="med"/>
                    </a:lnT>
                    <a:lnB w="9525" cap="flat" cmpd="sng" algn="ctr">
                      <a:solidFill>
                        <a:srgbClr val="8038D3"/>
                      </a:solidFill>
                      <a:prstDash val="solid"/>
                      <a:round/>
                      <a:headEnd type="none" w="med" len="med"/>
                      <a:tailEnd type="none" w="med" len="med"/>
                    </a:lnB>
                  </a:tcPr>
                </a:tc>
              </a:tr>
              <a:tr h="233978">
                <a:tc>
                  <a:txBody>
                    <a:bodyPr/>
                    <a:lstStyle/>
                    <a:p>
                      <a:pPr algn="l" fontAlgn="t"/>
                      <a:r>
                        <a:rPr lang="en-US" sz="1000" b="1">
                          <a:solidFill>
                            <a:srgbClr val="333333"/>
                          </a:solidFill>
                        </a:rPr>
                        <a:t>5</a:t>
                      </a:r>
                    </a:p>
                  </a:txBody>
                  <a:tcPr marL="0" marR="23451" marT="14070" marB="14070">
                    <a:lnL>
                      <a:noFill/>
                    </a:lnL>
                    <a:lnR>
                      <a:noFill/>
                    </a:lnR>
                    <a:lnT w="9525" cap="flat" cmpd="sng" algn="ctr">
                      <a:solidFill>
                        <a:srgbClr val="10CBD1"/>
                      </a:solidFill>
                      <a:prstDash val="solid"/>
                      <a:round/>
                      <a:headEnd type="none" w="med" len="med"/>
                      <a:tailEnd type="none" w="med" len="med"/>
                    </a:lnT>
                    <a:lnB w="9525" cap="flat" cmpd="sng" algn="ctr">
                      <a:solidFill>
                        <a:srgbClr val="9025D3"/>
                      </a:solidFill>
                      <a:prstDash val="solid"/>
                      <a:round/>
                      <a:headEnd type="none" w="med" len="med"/>
                      <a:tailEnd type="none" w="med" len="med"/>
                    </a:lnB>
                  </a:tcPr>
                </a:tc>
                <a:tc>
                  <a:txBody>
                    <a:bodyPr/>
                    <a:lstStyle/>
                    <a:p>
                      <a:pPr algn="l" fontAlgn="t"/>
                      <a:r>
                        <a:rPr lang="en-US" sz="1000" b="1" u="none" strike="noStrike">
                          <a:solidFill>
                            <a:srgbClr val="004276"/>
                          </a:solidFill>
                          <a:hlinkClick r:id="rId6"/>
                        </a:rPr>
                        <a:t>General Motors</a:t>
                      </a:r>
                      <a:endParaRPr lang="en-US" sz="1000" b="1">
                        <a:solidFill>
                          <a:srgbClr val="333333"/>
                        </a:solidFill>
                      </a:endParaRPr>
                    </a:p>
                  </a:txBody>
                  <a:tcPr marL="0" marR="0" marT="14070" marB="14070">
                    <a:lnL>
                      <a:noFill/>
                    </a:lnL>
                    <a:lnR>
                      <a:noFill/>
                    </a:lnR>
                    <a:lnT w="9525" cap="flat" cmpd="sng" algn="ctr">
                      <a:solidFill>
                        <a:srgbClr val="6022D3"/>
                      </a:solidFill>
                      <a:prstDash val="solid"/>
                      <a:round/>
                      <a:headEnd type="none" w="med" len="med"/>
                      <a:tailEnd type="none" w="med" len="med"/>
                    </a:lnT>
                    <a:lnB w="9525" cap="flat" cmpd="sng" algn="ctr">
                      <a:solidFill>
                        <a:srgbClr val="7039D3"/>
                      </a:solidFill>
                      <a:prstDash val="solid"/>
                      <a:round/>
                      <a:headEnd type="none" w="med" len="med"/>
                      <a:tailEnd type="none" w="med" len="med"/>
                    </a:lnB>
                  </a:tcPr>
                </a:tc>
                <a:tc>
                  <a:txBody>
                    <a:bodyPr/>
                    <a:lstStyle/>
                    <a:p>
                      <a:pPr algn="r" fontAlgn="t"/>
                      <a:r>
                        <a:rPr lang="en-US" sz="1000" b="1">
                          <a:solidFill>
                            <a:srgbClr val="333333"/>
                          </a:solidFill>
                        </a:rPr>
                        <a:t>150,276.0</a:t>
                      </a:r>
                    </a:p>
                  </a:txBody>
                  <a:tcPr marL="23451" marR="0" marT="14070" marB="14070">
                    <a:lnL>
                      <a:noFill/>
                    </a:lnL>
                    <a:lnR>
                      <a:noFill/>
                    </a:lnR>
                    <a:lnT w="9525" cap="flat" cmpd="sng" algn="ctr">
                      <a:solidFill>
                        <a:srgbClr val="2037D3"/>
                      </a:solidFill>
                      <a:prstDash val="solid"/>
                      <a:round/>
                      <a:headEnd type="none" w="med" len="med"/>
                      <a:tailEnd type="none" w="med" len="med"/>
                    </a:lnT>
                    <a:lnB w="9525" cap="flat" cmpd="sng" algn="ctr">
                      <a:solidFill>
                        <a:srgbClr val="A0A5D3"/>
                      </a:solidFill>
                      <a:prstDash val="solid"/>
                      <a:round/>
                      <a:headEnd type="none" w="med" len="med"/>
                      <a:tailEnd type="none" w="med" len="med"/>
                    </a:lnB>
                  </a:tcPr>
                </a:tc>
                <a:tc>
                  <a:txBody>
                    <a:bodyPr/>
                    <a:lstStyle/>
                    <a:p>
                      <a:pPr algn="r" fontAlgn="t"/>
                      <a:r>
                        <a:rPr lang="en-US" sz="1000" b="1">
                          <a:solidFill>
                            <a:srgbClr val="333333"/>
                          </a:solidFill>
                        </a:rPr>
                        <a:t>9,190.0</a:t>
                      </a:r>
                    </a:p>
                  </a:txBody>
                  <a:tcPr marL="23451" marR="0" marT="14070" marB="14070">
                    <a:lnL>
                      <a:noFill/>
                    </a:lnL>
                    <a:lnR>
                      <a:noFill/>
                    </a:lnR>
                    <a:lnT w="9525" cap="flat" cmpd="sng" algn="ctr">
                      <a:solidFill>
                        <a:srgbClr val="8038D3"/>
                      </a:solidFill>
                      <a:prstDash val="solid"/>
                      <a:round/>
                      <a:headEnd type="none" w="med" len="med"/>
                      <a:tailEnd type="none" w="med" len="med"/>
                    </a:lnT>
                    <a:lnB w="9525" cap="flat" cmpd="sng" algn="ctr">
                      <a:solidFill>
                        <a:srgbClr val="50A8D3"/>
                      </a:solidFill>
                      <a:prstDash val="solid"/>
                      <a:round/>
                      <a:headEnd type="none" w="med" len="med"/>
                      <a:tailEnd type="none" w="med" len="med"/>
                    </a:lnB>
                  </a:tcPr>
                </a:tc>
              </a:tr>
              <a:tr h="233978">
                <a:tc>
                  <a:txBody>
                    <a:bodyPr/>
                    <a:lstStyle/>
                    <a:p>
                      <a:pPr algn="l" fontAlgn="t"/>
                      <a:r>
                        <a:rPr lang="en-US" sz="1000" b="1">
                          <a:solidFill>
                            <a:srgbClr val="333333"/>
                          </a:solidFill>
                        </a:rPr>
                        <a:t>6</a:t>
                      </a:r>
                    </a:p>
                  </a:txBody>
                  <a:tcPr marL="0" marR="23451" marT="14070" marB="14070">
                    <a:lnL>
                      <a:noFill/>
                    </a:lnL>
                    <a:lnR>
                      <a:noFill/>
                    </a:lnR>
                    <a:lnT w="9525" cap="flat" cmpd="sng" algn="ctr">
                      <a:solidFill>
                        <a:srgbClr val="9025D3"/>
                      </a:solidFill>
                      <a:prstDash val="solid"/>
                      <a:round/>
                      <a:headEnd type="none" w="med" len="med"/>
                      <a:tailEnd type="none" w="med" len="med"/>
                    </a:lnT>
                    <a:lnB w="9525" cap="flat" cmpd="sng" algn="ctr">
                      <a:solidFill>
                        <a:srgbClr val="C039D3"/>
                      </a:solidFill>
                      <a:prstDash val="solid"/>
                      <a:round/>
                      <a:headEnd type="none" w="med" len="med"/>
                      <a:tailEnd type="none" w="med" len="med"/>
                    </a:lnB>
                  </a:tcPr>
                </a:tc>
                <a:tc>
                  <a:txBody>
                    <a:bodyPr/>
                    <a:lstStyle/>
                    <a:p>
                      <a:pPr algn="l" fontAlgn="t"/>
                      <a:r>
                        <a:rPr lang="en-US" sz="1000" b="1" u="none" strike="noStrike">
                          <a:solidFill>
                            <a:srgbClr val="004276"/>
                          </a:solidFill>
                          <a:hlinkClick r:id="rId7"/>
                        </a:rPr>
                        <a:t>General Electric</a:t>
                      </a:r>
                      <a:endParaRPr lang="en-US" sz="1000" b="1">
                        <a:solidFill>
                          <a:srgbClr val="333333"/>
                        </a:solidFill>
                      </a:endParaRPr>
                    </a:p>
                  </a:txBody>
                  <a:tcPr marL="0" marR="0" marT="14070" marB="14070">
                    <a:lnL>
                      <a:noFill/>
                    </a:lnL>
                    <a:lnR>
                      <a:noFill/>
                    </a:lnR>
                    <a:lnT w="9525" cap="flat" cmpd="sng" algn="ctr">
                      <a:solidFill>
                        <a:srgbClr val="7039D3"/>
                      </a:solidFill>
                      <a:prstDash val="solid"/>
                      <a:round/>
                      <a:headEnd type="none" w="med" len="med"/>
                      <a:tailEnd type="none" w="med" len="med"/>
                    </a:lnT>
                    <a:lnB w="9525" cap="flat" cmpd="sng" algn="ctr">
                      <a:solidFill>
                        <a:srgbClr val="E0ABD3"/>
                      </a:solidFill>
                      <a:prstDash val="solid"/>
                      <a:round/>
                      <a:headEnd type="none" w="med" len="med"/>
                      <a:tailEnd type="none" w="med" len="med"/>
                    </a:lnB>
                  </a:tcPr>
                </a:tc>
                <a:tc>
                  <a:txBody>
                    <a:bodyPr/>
                    <a:lstStyle/>
                    <a:p>
                      <a:pPr algn="r" fontAlgn="t"/>
                      <a:r>
                        <a:rPr lang="en-US" sz="1000" b="1">
                          <a:solidFill>
                            <a:srgbClr val="333333"/>
                          </a:solidFill>
                        </a:rPr>
                        <a:t>147,616.0</a:t>
                      </a:r>
                    </a:p>
                  </a:txBody>
                  <a:tcPr marL="23451" marR="0" marT="14070" marB="14070">
                    <a:lnL>
                      <a:noFill/>
                    </a:lnL>
                    <a:lnR>
                      <a:noFill/>
                    </a:lnR>
                    <a:lnT w="9525" cap="flat" cmpd="sng" algn="ctr">
                      <a:solidFill>
                        <a:srgbClr val="A0A5D3"/>
                      </a:solidFill>
                      <a:prstDash val="solid"/>
                      <a:round/>
                      <a:headEnd type="none" w="med" len="med"/>
                      <a:tailEnd type="none" w="med" len="med"/>
                    </a:lnT>
                    <a:lnB w="9525" cap="flat" cmpd="sng" algn="ctr">
                      <a:solidFill>
                        <a:srgbClr val="D003DD"/>
                      </a:solidFill>
                      <a:prstDash val="solid"/>
                      <a:round/>
                      <a:headEnd type="none" w="med" len="med"/>
                      <a:tailEnd type="none" w="med" len="med"/>
                    </a:lnB>
                  </a:tcPr>
                </a:tc>
                <a:tc>
                  <a:txBody>
                    <a:bodyPr/>
                    <a:lstStyle/>
                    <a:p>
                      <a:pPr algn="r" fontAlgn="t"/>
                      <a:r>
                        <a:rPr lang="en-US" sz="1000" b="1">
                          <a:solidFill>
                            <a:srgbClr val="333333"/>
                          </a:solidFill>
                        </a:rPr>
                        <a:t>14,151.0</a:t>
                      </a:r>
                    </a:p>
                  </a:txBody>
                  <a:tcPr marL="23451" marR="0" marT="14070" marB="14070">
                    <a:lnL>
                      <a:noFill/>
                    </a:lnL>
                    <a:lnR>
                      <a:noFill/>
                    </a:lnR>
                    <a:lnT w="9525" cap="flat" cmpd="sng" algn="ctr">
                      <a:solidFill>
                        <a:srgbClr val="50A8D3"/>
                      </a:solidFill>
                      <a:prstDash val="solid"/>
                      <a:round/>
                      <a:headEnd type="none" w="med" len="med"/>
                      <a:tailEnd type="none" w="med" len="med"/>
                    </a:lnT>
                    <a:lnB w="9525" cap="flat" cmpd="sng" algn="ctr">
                      <a:solidFill>
                        <a:srgbClr val="408571"/>
                      </a:solidFill>
                      <a:prstDash val="solid"/>
                      <a:round/>
                      <a:headEnd type="none" w="med" len="med"/>
                      <a:tailEnd type="none" w="med" len="med"/>
                    </a:lnB>
                  </a:tcPr>
                </a:tc>
              </a:tr>
              <a:tr h="427612">
                <a:tc>
                  <a:txBody>
                    <a:bodyPr/>
                    <a:lstStyle/>
                    <a:p>
                      <a:pPr algn="l" fontAlgn="t"/>
                      <a:r>
                        <a:rPr lang="en-US" sz="1000" b="1">
                          <a:solidFill>
                            <a:srgbClr val="333333"/>
                          </a:solidFill>
                        </a:rPr>
                        <a:t>7</a:t>
                      </a:r>
                    </a:p>
                  </a:txBody>
                  <a:tcPr marL="0" marR="23451" marT="14070" marB="14070">
                    <a:lnL>
                      <a:noFill/>
                    </a:lnL>
                    <a:lnR>
                      <a:noFill/>
                    </a:lnR>
                    <a:lnT w="9525" cap="flat" cmpd="sng" algn="ctr">
                      <a:solidFill>
                        <a:srgbClr val="C039D3"/>
                      </a:solidFill>
                      <a:prstDash val="solid"/>
                      <a:round/>
                      <a:headEnd type="none" w="med" len="med"/>
                      <a:tailEnd type="none" w="med" len="med"/>
                    </a:lnT>
                    <a:lnB w="9525" cap="flat" cmpd="sng" algn="ctr">
                      <a:solidFill>
                        <a:srgbClr val="90ADD3"/>
                      </a:solidFill>
                      <a:prstDash val="solid"/>
                      <a:round/>
                      <a:headEnd type="none" w="med" len="med"/>
                      <a:tailEnd type="none" w="med" len="med"/>
                    </a:lnB>
                  </a:tcPr>
                </a:tc>
                <a:tc>
                  <a:txBody>
                    <a:bodyPr/>
                    <a:lstStyle/>
                    <a:p>
                      <a:pPr algn="l" fontAlgn="t"/>
                      <a:r>
                        <a:rPr lang="en-US" sz="1000" b="1" u="none" strike="noStrike">
                          <a:solidFill>
                            <a:srgbClr val="004276"/>
                          </a:solidFill>
                          <a:hlinkClick r:id="rId8"/>
                        </a:rPr>
                        <a:t>Berkshire Hathaway</a:t>
                      </a:r>
                      <a:endParaRPr lang="en-US" sz="1000" b="1">
                        <a:solidFill>
                          <a:srgbClr val="333333"/>
                        </a:solidFill>
                      </a:endParaRPr>
                    </a:p>
                  </a:txBody>
                  <a:tcPr marL="0" marR="0" marT="14070" marB="14070">
                    <a:lnL>
                      <a:noFill/>
                    </a:lnL>
                    <a:lnR>
                      <a:noFill/>
                    </a:lnR>
                    <a:lnT w="9525" cap="flat" cmpd="sng" algn="ctr">
                      <a:solidFill>
                        <a:srgbClr val="E0ABD3"/>
                      </a:solidFill>
                      <a:prstDash val="solid"/>
                      <a:round/>
                      <a:headEnd type="none" w="med" len="med"/>
                      <a:tailEnd type="none" w="med" len="med"/>
                    </a:lnT>
                    <a:lnB w="9525" cap="flat" cmpd="sng" algn="ctr">
                      <a:solidFill>
                        <a:srgbClr val="9042D5"/>
                      </a:solidFill>
                      <a:prstDash val="solid"/>
                      <a:round/>
                      <a:headEnd type="none" w="med" len="med"/>
                      <a:tailEnd type="none" w="med" len="med"/>
                    </a:lnB>
                  </a:tcPr>
                </a:tc>
                <a:tc>
                  <a:txBody>
                    <a:bodyPr/>
                    <a:lstStyle/>
                    <a:p>
                      <a:pPr algn="r" fontAlgn="t"/>
                      <a:r>
                        <a:rPr lang="en-US" sz="1000" b="1">
                          <a:solidFill>
                            <a:srgbClr val="333333"/>
                          </a:solidFill>
                        </a:rPr>
                        <a:t>143,688.0</a:t>
                      </a:r>
                    </a:p>
                  </a:txBody>
                  <a:tcPr marL="23451" marR="0" marT="14070" marB="14070">
                    <a:lnL>
                      <a:noFill/>
                    </a:lnL>
                    <a:lnR>
                      <a:noFill/>
                    </a:lnR>
                    <a:lnT w="9525" cap="flat" cmpd="sng" algn="ctr">
                      <a:solidFill>
                        <a:srgbClr val="D003DD"/>
                      </a:solidFill>
                      <a:prstDash val="solid"/>
                      <a:round/>
                      <a:headEnd type="none" w="med" len="med"/>
                      <a:tailEnd type="none" w="med" len="med"/>
                    </a:lnT>
                    <a:lnB w="9525" cap="flat" cmpd="sng" algn="ctr">
                      <a:solidFill>
                        <a:srgbClr val="202790"/>
                      </a:solidFill>
                      <a:prstDash val="solid"/>
                      <a:round/>
                      <a:headEnd type="none" w="med" len="med"/>
                      <a:tailEnd type="none" w="med" len="med"/>
                    </a:lnB>
                  </a:tcPr>
                </a:tc>
                <a:tc>
                  <a:txBody>
                    <a:bodyPr/>
                    <a:lstStyle/>
                    <a:p>
                      <a:pPr algn="r" fontAlgn="t"/>
                      <a:r>
                        <a:rPr lang="en-US" sz="1000" b="1">
                          <a:solidFill>
                            <a:srgbClr val="333333"/>
                          </a:solidFill>
                        </a:rPr>
                        <a:t>10,254.0</a:t>
                      </a:r>
                    </a:p>
                  </a:txBody>
                  <a:tcPr marL="23451" marR="0" marT="14070" marB="14070">
                    <a:lnL>
                      <a:noFill/>
                    </a:lnL>
                    <a:lnR>
                      <a:noFill/>
                    </a:lnR>
                    <a:lnT w="9525" cap="flat" cmpd="sng" algn="ctr">
                      <a:solidFill>
                        <a:srgbClr val="408571"/>
                      </a:solidFill>
                      <a:prstDash val="solid"/>
                      <a:round/>
                      <a:headEnd type="none" w="med" len="med"/>
                      <a:tailEnd type="none" w="med" len="med"/>
                    </a:lnT>
                    <a:lnB w="9525" cap="flat" cmpd="sng" algn="ctr">
                      <a:solidFill>
                        <a:srgbClr val="50C19B"/>
                      </a:solidFill>
                      <a:prstDash val="solid"/>
                      <a:round/>
                      <a:headEnd type="none" w="med" len="med"/>
                      <a:tailEnd type="none" w="med" len="med"/>
                    </a:lnB>
                  </a:tcPr>
                </a:tc>
              </a:tr>
              <a:tr h="330795">
                <a:tc>
                  <a:txBody>
                    <a:bodyPr/>
                    <a:lstStyle/>
                    <a:p>
                      <a:pPr algn="l" fontAlgn="t"/>
                      <a:r>
                        <a:rPr lang="en-US" sz="1000" b="1">
                          <a:solidFill>
                            <a:srgbClr val="333333"/>
                          </a:solidFill>
                        </a:rPr>
                        <a:t>8</a:t>
                      </a:r>
                    </a:p>
                  </a:txBody>
                  <a:tcPr marL="0" marR="23451" marT="14070" marB="14070">
                    <a:lnL>
                      <a:noFill/>
                    </a:lnL>
                    <a:lnR>
                      <a:noFill/>
                    </a:lnR>
                    <a:lnT w="9525" cap="flat" cmpd="sng" algn="ctr">
                      <a:solidFill>
                        <a:srgbClr val="90ADD3"/>
                      </a:solidFill>
                      <a:prstDash val="solid"/>
                      <a:round/>
                      <a:headEnd type="none" w="med" len="med"/>
                      <a:tailEnd type="none" w="med" len="med"/>
                    </a:lnT>
                    <a:lnB w="9525" cap="flat" cmpd="sng" algn="ctr">
                      <a:solidFill>
                        <a:srgbClr val="308A4C"/>
                      </a:solidFill>
                      <a:prstDash val="solid"/>
                      <a:round/>
                      <a:headEnd type="none" w="med" len="med"/>
                      <a:tailEnd type="none" w="med" len="med"/>
                    </a:lnB>
                  </a:tcPr>
                </a:tc>
                <a:tc>
                  <a:txBody>
                    <a:bodyPr/>
                    <a:lstStyle/>
                    <a:p>
                      <a:pPr algn="l" fontAlgn="t"/>
                      <a:r>
                        <a:rPr lang="en-US" sz="1000" b="1" u="none" strike="noStrike">
                          <a:solidFill>
                            <a:srgbClr val="004276"/>
                          </a:solidFill>
                          <a:hlinkClick r:id="rId9"/>
                        </a:rPr>
                        <a:t>Fannie Mae</a:t>
                      </a:r>
                      <a:endParaRPr lang="en-US" sz="1000" b="1">
                        <a:solidFill>
                          <a:srgbClr val="333333"/>
                        </a:solidFill>
                      </a:endParaRPr>
                    </a:p>
                  </a:txBody>
                  <a:tcPr marL="0" marR="0" marT="14070" marB="14070">
                    <a:lnL>
                      <a:noFill/>
                    </a:lnL>
                    <a:lnR>
                      <a:noFill/>
                    </a:lnR>
                    <a:lnT w="9525" cap="flat" cmpd="sng" algn="ctr">
                      <a:solidFill>
                        <a:srgbClr val="9042D5"/>
                      </a:solidFill>
                      <a:prstDash val="solid"/>
                      <a:round/>
                      <a:headEnd type="none" w="med" len="med"/>
                      <a:tailEnd type="none" w="med" len="med"/>
                    </a:lnT>
                    <a:lnB w="9525" cap="flat" cmpd="sng" algn="ctr">
                      <a:solidFill>
                        <a:srgbClr val="A005A6"/>
                      </a:solidFill>
                      <a:prstDash val="solid"/>
                      <a:round/>
                      <a:headEnd type="none" w="med" len="med"/>
                      <a:tailEnd type="none" w="med" len="med"/>
                    </a:lnB>
                  </a:tcPr>
                </a:tc>
                <a:tc>
                  <a:txBody>
                    <a:bodyPr/>
                    <a:lstStyle/>
                    <a:p>
                      <a:pPr algn="r" fontAlgn="t"/>
                      <a:r>
                        <a:rPr lang="en-US" sz="1000" b="1">
                          <a:solidFill>
                            <a:srgbClr val="333333"/>
                          </a:solidFill>
                        </a:rPr>
                        <a:t>137,451.0</a:t>
                      </a:r>
                    </a:p>
                  </a:txBody>
                  <a:tcPr marL="23451" marR="0" marT="14070" marB="14070">
                    <a:lnL>
                      <a:noFill/>
                    </a:lnL>
                    <a:lnR>
                      <a:noFill/>
                    </a:lnR>
                    <a:lnT w="9525" cap="flat" cmpd="sng" algn="ctr">
                      <a:solidFill>
                        <a:srgbClr val="202790"/>
                      </a:solidFill>
                      <a:prstDash val="solid"/>
                      <a:round/>
                      <a:headEnd type="none" w="med" len="med"/>
                      <a:tailEnd type="none" w="med" len="med"/>
                    </a:lnT>
                    <a:lnB w="9525" cap="flat" cmpd="sng" algn="ctr">
                      <a:solidFill>
                        <a:srgbClr val="C00AA7"/>
                      </a:solidFill>
                      <a:prstDash val="solid"/>
                      <a:round/>
                      <a:headEnd type="none" w="med" len="med"/>
                      <a:tailEnd type="none" w="med" len="med"/>
                    </a:lnB>
                  </a:tcPr>
                </a:tc>
                <a:tc>
                  <a:txBody>
                    <a:bodyPr/>
                    <a:lstStyle/>
                    <a:p>
                      <a:pPr algn="r" fontAlgn="t"/>
                      <a:r>
                        <a:rPr lang="en-US" sz="1000" b="1">
                          <a:solidFill>
                            <a:srgbClr val="333333"/>
                          </a:solidFill>
                        </a:rPr>
                        <a:t>-16,855.0</a:t>
                      </a:r>
                    </a:p>
                  </a:txBody>
                  <a:tcPr marL="23451" marR="0" marT="14070" marB="14070">
                    <a:lnL>
                      <a:noFill/>
                    </a:lnL>
                    <a:lnR>
                      <a:noFill/>
                    </a:lnR>
                    <a:lnT w="9525" cap="flat" cmpd="sng" algn="ctr">
                      <a:solidFill>
                        <a:srgbClr val="50C19B"/>
                      </a:solidFill>
                      <a:prstDash val="solid"/>
                      <a:round/>
                      <a:headEnd type="none" w="med" len="med"/>
                      <a:tailEnd type="none" w="med" len="med"/>
                    </a:lnT>
                    <a:lnB w="9525" cap="flat" cmpd="sng" algn="ctr">
                      <a:solidFill>
                        <a:srgbClr val="F00CA7"/>
                      </a:solidFill>
                      <a:prstDash val="solid"/>
                      <a:round/>
                      <a:headEnd type="none" w="med" len="med"/>
                      <a:tailEnd type="none" w="med" len="med"/>
                    </a:lnB>
                  </a:tcPr>
                </a:tc>
              </a:tr>
              <a:tr h="206807">
                <a:tc>
                  <a:txBody>
                    <a:bodyPr/>
                    <a:lstStyle/>
                    <a:p>
                      <a:pPr algn="l" fontAlgn="t"/>
                      <a:r>
                        <a:rPr lang="en-US" sz="1000" b="1">
                          <a:solidFill>
                            <a:srgbClr val="333333"/>
                          </a:solidFill>
                        </a:rPr>
                        <a:t>9</a:t>
                      </a:r>
                    </a:p>
                  </a:txBody>
                  <a:tcPr marL="0" marR="23451" marT="14070" marB="14070">
                    <a:lnL>
                      <a:noFill/>
                    </a:lnL>
                    <a:lnR>
                      <a:noFill/>
                    </a:lnR>
                    <a:lnT w="9525" cap="flat" cmpd="sng" algn="ctr">
                      <a:solidFill>
                        <a:srgbClr val="308A4C"/>
                      </a:solidFill>
                      <a:prstDash val="solid"/>
                      <a:round/>
                      <a:headEnd type="none" w="med" len="med"/>
                      <a:tailEnd type="none" w="med" len="med"/>
                    </a:lnT>
                    <a:lnB w="9525" cap="flat" cmpd="sng" algn="ctr">
                      <a:solidFill>
                        <a:srgbClr val="E00EA6"/>
                      </a:solidFill>
                      <a:prstDash val="solid"/>
                      <a:round/>
                      <a:headEnd type="none" w="med" len="med"/>
                      <a:tailEnd type="none" w="med" len="med"/>
                    </a:lnB>
                  </a:tcPr>
                </a:tc>
                <a:tc>
                  <a:txBody>
                    <a:bodyPr/>
                    <a:lstStyle/>
                    <a:p>
                      <a:pPr algn="l" fontAlgn="t"/>
                      <a:r>
                        <a:rPr lang="en-US" sz="1000" b="1" u="none" strike="noStrike">
                          <a:solidFill>
                            <a:srgbClr val="004276"/>
                          </a:solidFill>
                          <a:hlinkClick r:id="rId10"/>
                        </a:rPr>
                        <a:t>Ford Motor</a:t>
                      </a:r>
                      <a:endParaRPr lang="en-US" sz="1000" b="1">
                        <a:solidFill>
                          <a:srgbClr val="333333"/>
                        </a:solidFill>
                      </a:endParaRPr>
                    </a:p>
                  </a:txBody>
                  <a:tcPr marL="0" marR="0" marT="14070" marB="14070">
                    <a:lnL>
                      <a:noFill/>
                    </a:lnL>
                    <a:lnR>
                      <a:noFill/>
                    </a:lnR>
                    <a:lnT w="9525" cap="flat" cmpd="sng" algn="ctr">
                      <a:solidFill>
                        <a:srgbClr val="A005A6"/>
                      </a:solidFill>
                      <a:prstDash val="solid"/>
                      <a:round/>
                      <a:headEnd type="none" w="med" len="med"/>
                      <a:tailEnd type="none" w="med" len="med"/>
                    </a:lnT>
                    <a:lnB w="9525" cap="flat" cmpd="sng" algn="ctr">
                      <a:solidFill>
                        <a:srgbClr val="C042D5"/>
                      </a:solidFill>
                      <a:prstDash val="solid"/>
                      <a:round/>
                      <a:headEnd type="none" w="med" len="med"/>
                      <a:tailEnd type="none" w="med" len="med"/>
                    </a:lnB>
                  </a:tcPr>
                </a:tc>
                <a:tc>
                  <a:txBody>
                    <a:bodyPr/>
                    <a:lstStyle/>
                    <a:p>
                      <a:pPr algn="r" fontAlgn="t"/>
                      <a:r>
                        <a:rPr lang="en-US" sz="1000" b="1">
                          <a:solidFill>
                            <a:srgbClr val="333333"/>
                          </a:solidFill>
                        </a:rPr>
                        <a:t>136,264.0</a:t>
                      </a:r>
                    </a:p>
                  </a:txBody>
                  <a:tcPr marL="23451" marR="0" marT="14070" marB="14070">
                    <a:lnL>
                      <a:noFill/>
                    </a:lnL>
                    <a:lnR>
                      <a:noFill/>
                    </a:lnR>
                    <a:lnT w="9525" cap="flat" cmpd="sng" algn="ctr">
                      <a:solidFill>
                        <a:srgbClr val="C00AA7"/>
                      </a:solidFill>
                      <a:prstDash val="solid"/>
                      <a:round/>
                      <a:headEnd type="none" w="med" len="med"/>
                      <a:tailEnd type="none" w="med" len="med"/>
                    </a:lnT>
                    <a:lnB w="9525" cap="flat" cmpd="sng" algn="ctr">
                      <a:solidFill>
                        <a:srgbClr val="E048D5"/>
                      </a:solidFill>
                      <a:prstDash val="solid"/>
                      <a:round/>
                      <a:headEnd type="none" w="med" len="med"/>
                      <a:tailEnd type="none" w="med" len="med"/>
                    </a:lnB>
                  </a:tcPr>
                </a:tc>
                <a:tc>
                  <a:txBody>
                    <a:bodyPr/>
                    <a:lstStyle/>
                    <a:p>
                      <a:pPr algn="r" fontAlgn="t"/>
                      <a:r>
                        <a:rPr lang="en-US" sz="1000" b="1">
                          <a:solidFill>
                            <a:srgbClr val="333333"/>
                          </a:solidFill>
                        </a:rPr>
                        <a:t>20,213.0</a:t>
                      </a:r>
                    </a:p>
                  </a:txBody>
                  <a:tcPr marL="23451" marR="0" marT="14070" marB="14070">
                    <a:lnL>
                      <a:noFill/>
                    </a:lnL>
                    <a:lnR>
                      <a:noFill/>
                    </a:lnR>
                    <a:lnT w="9525" cap="flat" cmpd="sng" algn="ctr">
                      <a:solidFill>
                        <a:srgbClr val="F00CA7"/>
                      </a:solidFill>
                      <a:prstDash val="solid"/>
                      <a:round/>
                      <a:headEnd type="none" w="med" len="med"/>
                      <a:tailEnd type="none" w="med" len="med"/>
                    </a:lnT>
                    <a:lnB w="9525" cap="flat" cmpd="sng" algn="ctr">
                      <a:solidFill>
                        <a:srgbClr val="6049D5"/>
                      </a:solidFill>
                      <a:prstDash val="solid"/>
                      <a:round/>
                      <a:headEnd type="none" w="med" len="med"/>
                      <a:tailEnd type="none" w="med" len="med"/>
                    </a:lnB>
                  </a:tcPr>
                </a:tc>
              </a:tr>
              <a:tr h="233978">
                <a:tc>
                  <a:txBody>
                    <a:bodyPr/>
                    <a:lstStyle/>
                    <a:p>
                      <a:pPr algn="l" fontAlgn="t"/>
                      <a:r>
                        <a:rPr lang="en-US" sz="1000" b="1">
                          <a:solidFill>
                            <a:srgbClr val="333333"/>
                          </a:solidFill>
                        </a:rPr>
                        <a:t>10</a:t>
                      </a:r>
                    </a:p>
                  </a:txBody>
                  <a:tcPr marL="0" marR="23451" marT="14070" marB="14070">
                    <a:lnL>
                      <a:noFill/>
                    </a:lnL>
                    <a:lnR>
                      <a:noFill/>
                    </a:lnR>
                    <a:lnT w="9525" cap="flat" cmpd="sng" algn="ctr">
                      <a:solidFill>
                        <a:srgbClr val="E00EA6"/>
                      </a:solidFill>
                      <a:prstDash val="solid"/>
                      <a:round/>
                      <a:headEnd type="none" w="med" len="med"/>
                      <a:tailEnd type="none" w="med" len="med"/>
                    </a:lnT>
                    <a:lnB w="9525" cap="flat" cmpd="sng" algn="ctr">
                      <a:solidFill>
                        <a:srgbClr val="F042D5"/>
                      </a:solidFill>
                      <a:prstDash val="solid"/>
                      <a:round/>
                      <a:headEnd type="none" w="med" len="med"/>
                      <a:tailEnd type="none" w="med" len="med"/>
                    </a:lnB>
                  </a:tcPr>
                </a:tc>
                <a:tc>
                  <a:txBody>
                    <a:bodyPr/>
                    <a:lstStyle/>
                    <a:p>
                      <a:pPr algn="l" fontAlgn="t"/>
                      <a:r>
                        <a:rPr lang="en-US" sz="1000" b="1" u="none" strike="noStrike">
                          <a:solidFill>
                            <a:srgbClr val="004276"/>
                          </a:solidFill>
                          <a:hlinkClick r:id="rId11"/>
                        </a:rPr>
                        <a:t>Hewlett-Packard</a:t>
                      </a:r>
                      <a:endParaRPr lang="en-US" sz="1000" b="1">
                        <a:solidFill>
                          <a:srgbClr val="333333"/>
                        </a:solidFill>
                      </a:endParaRPr>
                    </a:p>
                  </a:txBody>
                  <a:tcPr marL="0" marR="0" marT="14070" marB="14070">
                    <a:lnL>
                      <a:noFill/>
                    </a:lnL>
                    <a:lnR>
                      <a:noFill/>
                    </a:lnR>
                    <a:lnT w="9525" cap="flat" cmpd="sng" algn="ctr">
                      <a:solidFill>
                        <a:srgbClr val="C042D5"/>
                      </a:solidFill>
                      <a:prstDash val="solid"/>
                      <a:round/>
                      <a:headEnd type="none" w="med" len="med"/>
                      <a:tailEnd type="none" w="med" len="med"/>
                    </a:lnT>
                    <a:lnB w="9525" cap="flat" cmpd="sng" algn="ctr">
                      <a:solidFill>
                        <a:srgbClr val="604AD5"/>
                      </a:solidFill>
                      <a:prstDash val="solid"/>
                      <a:round/>
                      <a:headEnd type="none" w="med" len="med"/>
                      <a:tailEnd type="none" w="med" len="med"/>
                    </a:lnB>
                  </a:tcPr>
                </a:tc>
                <a:tc>
                  <a:txBody>
                    <a:bodyPr/>
                    <a:lstStyle/>
                    <a:p>
                      <a:pPr algn="r" fontAlgn="t"/>
                      <a:r>
                        <a:rPr lang="en-US" sz="1000" b="1">
                          <a:solidFill>
                            <a:srgbClr val="333333"/>
                          </a:solidFill>
                        </a:rPr>
                        <a:t>127,245.0</a:t>
                      </a:r>
                    </a:p>
                  </a:txBody>
                  <a:tcPr marL="23451" marR="0" marT="14070" marB="14070">
                    <a:lnL>
                      <a:noFill/>
                    </a:lnL>
                    <a:lnR>
                      <a:noFill/>
                    </a:lnR>
                    <a:lnT w="9525" cap="flat" cmpd="sng" algn="ctr">
                      <a:solidFill>
                        <a:srgbClr val="E048D5"/>
                      </a:solidFill>
                      <a:prstDash val="solid"/>
                      <a:round/>
                      <a:headEnd type="none" w="med" len="med"/>
                      <a:tailEnd type="none" w="med" len="med"/>
                    </a:lnT>
                    <a:lnB w="9525" cap="flat" cmpd="sng" algn="ctr">
                      <a:solidFill>
                        <a:srgbClr val="D04BD5"/>
                      </a:solidFill>
                      <a:prstDash val="solid"/>
                      <a:round/>
                      <a:headEnd type="none" w="med" len="med"/>
                      <a:tailEnd type="none" w="med" len="med"/>
                    </a:lnB>
                  </a:tcPr>
                </a:tc>
                <a:tc>
                  <a:txBody>
                    <a:bodyPr/>
                    <a:lstStyle/>
                    <a:p>
                      <a:pPr algn="r" fontAlgn="t"/>
                      <a:r>
                        <a:rPr lang="en-US" sz="1000" b="1" dirty="0">
                          <a:solidFill>
                            <a:srgbClr val="333333"/>
                          </a:solidFill>
                        </a:rPr>
                        <a:t>7,074.0</a:t>
                      </a:r>
                    </a:p>
                  </a:txBody>
                  <a:tcPr marL="23451" marR="0" marT="14070" marB="14070">
                    <a:lnL>
                      <a:noFill/>
                    </a:lnL>
                    <a:lnR>
                      <a:noFill/>
                    </a:lnR>
                    <a:lnT w="9525" cap="flat" cmpd="sng" algn="ctr">
                      <a:solidFill>
                        <a:srgbClr val="6049D5"/>
                      </a:solidFill>
                      <a:prstDash val="solid"/>
                      <a:round/>
                      <a:headEnd type="none" w="med" len="med"/>
                      <a:tailEnd type="none" w="med" len="med"/>
                    </a:lnT>
                    <a:lnB w="9525" cap="flat" cmpd="sng" algn="ctr">
                      <a:solidFill>
                        <a:srgbClr val="204CD5"/>
                      </a:solidFill>
                      <a:prstDash val="solid"/>
                      <a:round/>
                      <a:headEnd type="none" w="med" len="med"/>
                      <a:tailEnd type="none" w="med" len="med"/>
                    </a:lnB>
                  </a:tcPr>
                </a:tc>
              </a:tr>
              <a:tr h="233978">
                <a:tc>
                  <a:txBody>
                    <a:bodyPr/>
                    <a:lstStyle/>
                    <a:p>
                      <a:pPr algn="l" fontAlgn="t"/>
                      <a:r>
                        <a:rPr lang="en-US" sz="1000" b="1">
                          <a:solidFill>
                            <a:srgbClr val="333333"/>
                          </a:solidFill>
                        </a:rPr>
                        <a:t>11</a:t>
                      </a:r>
                    </a:p>
                  </a:txBody>
                  <a:tcPr marL="0" marR="23451" marT="14070" marB="14070">
                    <a:lnL>
                      <a:noFill/>
                    </a:lnL>
                    <a:lnR>
                      <a:noFill/>
                    </a:lnR>
                    <a:lnT w="9525" cap="flat" cmpd="sng" algn="ctr">
                      <a:solidFill>
                        <a:srgbClr val="F042D5"/>
                      </a:solidFill>
                      <a:prstDash val="solid"/>
                      <a:round/>
                      <a:headEnd type="none" w="med" len="med"/>
                      <a:tailEnd type="none" w="med" len="med"/>
                    </a:lnT>
                    <a:lnB w="9525" cap="flat" cmpd="sng" algn="ctr">
                      <a:solidFill>
                        <a:srgbClr val="504AD5"/>
                      </a:solidFill>
                      <a:prstDash val="solid"/>
                      <a:round/>
                      <a:headEnd type="none" w="med" len="med"/>
                      <a:tailEnd type="none" w="med" len="med"/>
                    </a:lnB>
                  </a:tcPr>
                </a:tc>
                <a:tc>
                  <a:txBody>
                    <a:bodyPr/>
                    <a:lstStyle/>
                    <a:p>
                      <a:pPr algn="l" fontAlgn="t"/>
                      <a:r>
                        <a:rPr lang="en-US" sz="1000" b="1" u="none" strike="noStrike">
                          <a:solidFill>
                            <a:srgbClr val="004276"/>
                          </a:solidFill>
                          <a:hlinkClick r:id="rId12"/>
                        </a:rPr>
                        <a:t>AT&amp;T</a:t>
                      </a:r>
                      <a:endParaRPr lang="en-US" sz="1000" b="1">
                        <a:solidFill>
                          <a:srgbClr val="333333"/>
                        </a:solidFill>
                      </a:endParaRPr>
                    </a:p>
                  </a:txBody>
                  <a:tcPr marL="0" marR="0" marT="14070" marB="14070">
                    <a:lnL>
                      <a:noFill/>
                    </a:lnL>
                    <a:lnR>
                      <a:noFill/>
                    </a:lnR>
                    <a:lnT w="9525" cap="flat" cmpd="sng" algn="ctr">
                      <a:solidFill>
                        <a:srgbClr val="604AD5"/>
                      </a:solidFill>
                      <a:prstDash val="solid"/>
                      <a:round/>
                      <a:headEnd type="none" w="med" len="med"/>
                      <a:tailEnd type="none" w="med" len="med"/>
                    </a:lnT>
                    <a:lnB w="9525" cap="flat" cmpd="sng" algn="ctr">
                      <a:solidFill>
                        <a:srgbClr val="B04CD5"/>
                      </a:solidFill>
                      <a:prstDash val="solid"/>
                      <a:round/>
                      <a:headEnd type="none" w="med" len="med"/>
                      <a:tailEnd type="none" w="med" len="med"/>
                    </a:lnB>
                  </a:tcPr>
                </a:tc>
                <a:tc>
                  <a:txBody>
                    <a:bodyPr/>
                    <a:lstStyle/>
                    <a:p>
                      <a:pPr algn="r" fontAlgn="t"/>
                      <a:r>
                        <a:rPr lang="en-US" sz="1000" b="1">
                          <a:solidFill>
                            <a:srgbClr val="333333"/>
                          </a:solidFill>
                        </a:rPr>
                        <a:t>126,723.0</a:t>
                      </a:r>
                    </a:p>
                  </a:txBody>
                  <a:tcPr marL="23451" marR="0" marT="14070" marB="14070">
                    <a:lnL>
                      <a:noFill/>
                    </a:lnL>
                    <a:lnR>
                      <a:noFill/>
                    </a:lnR>
                    <a:lnT w="9525" cap="flat" cmpd="sng" algn="ctr">
                      <a:solidFill>
                        <a:srgbClr val="D04BD5"/>
                      </a:solidFill>
                      <a:prstDash val="solid"/>
                      <a:round/>
                      <a:headEnd type="none" w="med" len="med"/>
                      <a:tailEnd type="none" w="med" len="med"/>
                    </a:lnT>
                    <a:lnB w="9525" cap="flat" cmpd="sng" algn="ctr">
                      <a:solidFill>
                        <a:srgbClr val="104ED5"/>
                      </a:solidFill>
                      <a:prstDash val="solid"/>
                      <a:round/>
                      <a:headEnd type="none" w="med" len="med"/>
                      <a:tailEnd type="none" w="med" len="med"/>
                    </a:lnB>
                  </a:tcPr>
                </a:tc>
                <a:tc>
                  <a:txBody>
                    <a:bodyPr/>
                    <a:lstStyle/>
                    <a:p>
                      <a:pPr algn="r" fontAlgn="t"/>
                      <a:r>
                        <a:rPr lang="en-US" sz="1000" b="1" dirty="0">
                          <a:solidFill>
                            <a:srgbClr val="333333"/>
                          </a:solidFill>
                        </a:rPr>
                        <a:t>3,944.0</a:t>
                      </a:r>
                    </a:p>
                  </a:txBody>
                  <a:tcPr marL="23451" marR="0" marT="14070" marB="14070">
                    <a:lnL>
                      <a:noFill/>
                    </a:lnL>
                    <a:lnR>
                      <a:noFill/>
                    </a:lnR>
                    <a:lnT w="9525" cap="flat" cmpd="sng" algn="ctr">
                      <a:solidFill>
                        <a:srgbClr val="204CD5"/>
                      </a:solidFill>
                      <a:prstDash val="solid"/>
                      <a:round/>
                      <a:headEnd type="none" w="med" len="med"/>
                      <a:tailEnd type="none" w="med" len="med"/>
                    </a:lnT>
                    <a:lnB w="9525" cap="flat" cmpd="sng" algn="ctr">
                      <a:solidFill>
                        <a:srgbClr val="604ED5"/>
                      </a:solidFill>
                      <a:prstDash val="solid"/>
                      <a:round/>
                      <a:headEnd type="none" w="med" len="med"/>
                      <a:tailEnd type="none" w="med" len="med"/>
                    </a:lnB>
                  </a:tcPr>
                </a:tc>
              </a:tr>
              <a:tr h="233978">
                <a:tc>
                  <a:txBody>
                    <a:bodyPr/>
                    <a:lstStyle/>
                    <a:p>
                      <a:pPr algn="l" fontAlgn="t"/>
                      <a:r>
                        <a:rPr lang="en-US" sz="1000" b="1">
                          <a:solidFill>
                            <a:srgbClr val="333333"/>
                          </a:solidFill>
                        </a:rPr>
                        <a:t>12</a:t>
                      </a:r>
                    </a:p>
                  </a:txBody>
                  <a:tcPr marL="0" marR="23451" marT="14070" marB="14070">
                    <a:lnL>
                      <a:noFill/>
                    </a:lnL>
                    <a:lnR>
                      <a:noFill/>
                    </a:lnR>
                    <a:lnT w="9525" cap="flat" cmpd="sng" algn="ctr">
                      <a:solidFill>
                        <a:srgbClr val="504AD5"/>
                      </a:solidFill>
                      <a:prstDash val="solid"/>
                      <a:round/>
                      <a:headEnd type="none" w="med" len="med"/>
                      <a:tailEnd type="none" w="med" len="med"/>
                    </a:lnT>
                    <a:lnB w="9525" cap="flat" cmpd="sng" algn="ctr">
                      <a:solidFill>
                        <a:srgbClr val="A04CD5"/>
                      </a:solidFill>
                      <a:prstDash val="solid"/>
                      <a:round/>
                      <a:headEnd type="none" w="med" len="med"/>
                      <a:tailEnd type="none" w="med" len="med"/>
                    </a:lnB>
                  </a:tcPr>
                </a:tc>
                <a:tc>
                  <a:txBody>
                    <a:bodyPr/>
                    <a:lstStyle/>
                    <a:p>
                      <a:pPr algn="l" fontAlgn="t"/>
                      <a:r>
                        <a:rPr lang="en-US" sz="1000" b="1" u="none" strike="noStrike">
                          <a:solidFill>
                            <a:srgbClr val="004276"/>
                          </a:solidFill>
                          <a:hlinkClick r:id="rId13"/>
                        </a:rPr>
                        <a:t>Valero Energy</a:t>
                      </a:r>
                      <a:endParaRPr lang="en-US" sz="1000" b="1">
                        <a:solidFill>
                          <a:srgbClr val="333333"/>
                        </a:solidFill>
                      </a:endParaRPr>
                    </a:p>
                  </a:txBody>
                  <a:tcPr marL="0" marR="0" marT="14070" marB="14070">
                    <a:lnL>
                      <a:noFill/>
                    </a:lnL>
                    <a:lnR>
                      <a:noFill/>
                    </a:lnR>
                    <a:lnT w="9525" cap="flat" cmpd="sng" algn="ctr">
                      <a:solidFill>
                        <a:srgbClr val="B04CD5"/>
                      </a:solidFill>
                      <a:prstDash val="solid"/>
                      <a:round/>
                      <a:headEnd type="none" w="med" len="med"/>
                      <a:tailEnd type="none" w="med" len="med"/>
                    </a:lnT>
                    <a:lnB w="9525" cap="flat" cmpd="sng" algn="ctr">
                      <a:solidFill>
                        <a:srgbClr val="F04ED5"/>
                      </a:solidFill>
                      <a:prstDash val="solid"/>
                      <a:round/>
                      <a:headEnd type="none" w="med" len="med"/>
                      <a:tailEnd type="none" w="med" len="med"/>
                    </a:lnB>
                  </a:tcPr>
                </a:tc>
                <a:tc>
                  <a:txBody>
                    <a:bodyPr/>
                    <a:lstStyle/>
                    <a:p>
                      <a:pPr algn="r" fontAlgn="t"/>
                      <a:r>
                        <a:rPr lang="en-US" sz="1000" b="1">
                          <a:solidFill>
                            <a:srgbClr val="333333"/>
                          </a:solidFill>
                        </a:rPr>
                        <a:t>125,095.0</a:t>
                      </a:r>
                    </a:p>
                  </a:txBody>
                  <a:tcPr marL="23451" marR="0" marT="14070" marB="14070">
                    <a:lnL>
                      <a:noFill/>
                    </a:lnL>
                    <a:lnR>
                      <a:noFill/>
                    </a:lnR>
                    <a:lnT w="9525" cap="flat" cmpd="sng" algn="ctr">
                      <a:solidFill>
                        <a:srgbClr val="104ED5"/>
                      </a:solidFill>
                      <a:prstDash val="solid"/>
                      <a:round/>
                      <a:headEnd type="none" w="med" len="med"/>
                      <a:tailEnd type="none" w="med" len="med"/>
                    </a:lnT>
                    <a:lnB w="9525" cap="flat" cmpd="sng" algn="ctr">
                      <a:solidFill>
                        <a:srgbClr val="F04FD5"/>
                      </a:solidFill>
                      <a:prstDash val="solid"/>
                      <a:round/>
                      <a:headEnd type="none" w="med" len="med"/>
                      <a:tailEnd type="none" w="med" len="med"/>
                    </a:lnB>
                  </a:tcPr>
                </a:tc>
                <a:tc>
                  <a:txBody>
                    <a:bodyPr/>
                    <a:lstStyle/>
                    <a:p>
                      <a:pPr algn="r" fontAlgn="t"/>
                      <a:r>
                        <a:rPr lang="en-US" sz="1000" b="1">
                          <a:solidFill>
                            <a:srgbClr val="333333"/>
                          </a:solidFill>
                        </a:rPr>
                        <a:t>2,090.0</a:t>
                      </a:r>
                    </a:p>
                  </a:txBody>
                  <a:tcPr marL="23451" marR="0" marT="14070" marB="14070">
                    <a:lnL>
                      <a:noFill/>
                    </a:lnL>
                    <a:lnR>
                      <a:noFill/>
                    </a:lnR>
                    <a:lnT w="9525" cap="flat" cmpd="sng" algn="ctr">
                      <a:solidFill>
                        <a:srgbClr val="604ED5"/>
                      </a:solidFill>
                      <a:prstDash val="solid"/>
                      <a:round/>
                      <a:headEnd type="none" w="med" len="med"/>
                      <a:tailEnd type="none" w="med" len="med"/>
                    </a:lnT>
                    <a:lnB w="9525" cap="flat" cmpd="sng" algn="ctr">
                      <a:solidFill>
                        <a:srgbClr val="6077D5"/>
                      </a:solidFill>
                      <a:prstDash val="solid"/>
                      <a:round/>
                      <a:headEnd type="none" w="med" len="med"/>
                      <a:tailEnd type="none" w="med" len="med"/>
                    </a:lnB>
                  </a:tcPr>
                </a:tc>
              </a:tr>
              <a:tr h="330795">
                <a:tc>
                  <a:txBody>
                    <a:bodyPr/>
                    <a:lstStyle/>
                    <a:p>
                      <a:pPr algn="l" fontAlgn="t"/>
                      <a:r>
                        <a:rPr lang="en-US" sz="1000" b="1">
                          <a:solidFill>
                            <a:srgbClr val="333333"/>
                          </a:solidFill>
                        </a:rPr>
                        <a:t>13</a:t>
                      </a:r>
                    </a:p>
                  </a:txBody>
                  <a:tcPr marL="0" marR="23451" marT="14070" marB="14070">
                    <a:lnL>
                      <a:noFill/>
                    </a:lnL>
                    <a:lnR>
                      <a:noFill/>
                    </a:lnR>
                    <a:lnT w="9525" cap="flat" cmpd="sng" algn="ctr">
                      <a:solidFill>
                        <a:srgbClr val="A04CD5"/>
                      </a:solidFill>
                      <a:prstDash val="solid"/>
                      <a:round/>
                      <a:headEnd type="none" w="med" len="med"/>
                      <a:tailEnd type="none" w="med" len="med"/>
                    </a:lnT>
                    <a:lnB w="9525" cap="flat" cmpd="sng" algn="ctr">
                      <a:solidFill>
                        <a:srgbClr val="E04ED5"/>
                      </a:solidFill>
                      <a:prstDash val="solid"/>
                      <a:round/>
                      <a:headEnd type="none" w="med" len="med"/>
                      <a:tailEnd type="none" w="med" len="med"/>
                    </a:lnB>
                  </a:tcPr>
                </a:tc>
                <a:tc>
                  <a:txBody>
                    <a:bodyPr/>
                    <a:lstStyle/>
                    <a:p>
                      <a:pPr algn="l" fontAlgn="t"/>
                      <a:r>
                        <a:rPr lang="en-US" sz="1000" b="1" u="none" strike="noStrike">
                          <a:solidFill>
                            <a:srgbClr val="004276"/>
                          </a:solidFill>
                          <a:hlinkClick r:id="rId14"/>
                        </a:rPr>
                        <a:t>Bank of America Corp.</a:t>
                      </a:r>
                      <a:endParaRPr lang="en-US" sz="1000" b="1">
                        <a:solidFill>
                          <a:srgbClr val="333333"/>
                        </a:solidFill>
                      </a:endParaRPr>
                    </a:p>
                  </a:txBody>
                  <a:tcPr marL="0" marR="0" marT="14070" marB="14070">
                    <a:lnL>
                      <a:noFill/>
                    </a:lnL>
                    <a:lnR>
                      <a:noFill/>
                    </a:lnR>
                    <a:lnT w="9525" cap="flat" cmpd="sng" algn="ctr">
                      <a:solidFill>
                        <a:srgbClr val="F04ED5"/>
                      </a:solidFill>
                      <a:prstDash val="solid"/>
                      <a:round/>
                      <a:headEnd type="none" w="med" len="med"/>
                      <a:tailEnd type="none" w="med" len="med"/>
                    </a:lnT>
                    <a:lnB w="9525" cap="flat" cmpd="sng" algn="ctr">
                      <a:solidFill>
                        <a:srgbClr val="7079D5"/>
                      </a:solidFill>
                      <a:prstDash val="solid"/>
                      <a:round/>
                      <a:headEnd type="none" w="med" len="med"/>
                      <a:tailEnd type="none" w="med" len="med"/>
                    </a:lnB>
                  </a:tcPr>
                </a:tc>
                <a:tc>
                  <a:txBody>
                    <a:bodyPr/>
                    <a:lstStyle/>
                    <a:p>
                      <a:pPr algn="r" fontAlgn="t"/>
                      <a:r>
                        <a:rPr lang="en-US" sz="1000" b="1">
                          <a:solidFill>
                            <a:srgbClr val="333333"/>
                          </a:solidFill>
                        </a:rPr>
                        <a:t>115,074.0</a:t>
                      </a:r>
                    </a:p>
                  </a:txBody>
                  <a:tcPr marL="23451" marR="0" marT="14070" marB="14070">
                    <a:lnL>
                      <a:noFill/>
                    </a:lnL>
                    <a:lnR>
                      <a:noFill/>
                    </a:lnR>
                    <a:lnT w="9525" cap="flat" cmpd="sng" algn="ctr">
                      <a:solidFill>
                        <a:srgbClr val="F04FD5"/>
                      </a:solidFill>
                      <a:prstDash val="solid"/>
                      <a:round/>
                      <a:headEnd type="none" w="med" len="med"/>
                      <a:tailEnd type="none" w="med" len="med"/>
                    </a:lnT>
                    <a:lnB w="9525" cap="flat" cmpd="sng" algn="ctr">
                      <a:solidFill>
                        <a:srgbClr val="B07ED5"/>
                      </a:solidFill>
                      <a:prstDash val="solid"/>
                      <a:round/>
                      <a:headEnd type="none" w="med" len="med"/>
                      <a:tailEnd type="none" w="med" len="med"/>
                    </a:lnB>
                  </a:tcPr>
                </a:tc>
                <a:tc>
                  <a:txBody>
                    <a:bodyPr/>
                    <a:lstStyle/>
                    <a:p>
                      <a:pPr algn="r" fontAlgn="t"/>
                      <a:r>
                        <a:rPr lang="en-US" sz="1000" b="1">
                          <a:solidFill>
                            <a:srgbClr val="333333"/>
                          </a:solidFill>
                        </a:rPr>
                        <a:t>1,446.0</a:t>
                      </a:r>
                    </a:p>
                  </a:txBody>
                  <a:tcPr marL="23451" marR="0" marT="14070" marB="14070">
                    <a:lnL>
                      <a:noFill/>
                    </a:lnL>
                    <a:lnR>
                      <a:noFill/>
                    </a:lnR>
                    <a:lnT w="9525" cap="flat" cmpd="sng" algn="ctr">
                      <a:solidFill>
                        <a:srgbClr val="6077D5"/>
                      </a:solidFill>
                      <a:prstDash val="solid"/>
                      <a:round/>
                      <a:headEnd type="none" w="med" len="med"/>
                      <a:tailEnd type="none" w="med" len="med"/>
                    </a:lnT>
                    <a:lnB w="9525" cap="flat" cmpd="sng" algn="ctr">
                      <a:solidFill>
                        <a:srgbClr val="4090EB"/>
                      </a:solidFill>
                      <a:prstDash val="solid"/>
                      <a:round/>
                      <a:headEnd type="none" w="med" len="med"/>
                      <a:tailEnd type="none" w="med" len="med"/>
                    </a:lnB>
                  </a:tcPr>
                </a:tc>
              </a:tr>
              <a:tr h="233978">
                <a:tc>
                  <a:txBody>
                    <a:bodyPr/>
                    <a:lstStyle/>
                    <a:p>
                      <a:pPr algn="l" fontAlgn="t"/>
                      <a:r>
                        <a:rPr lang="en-US" sz="1000" b="1">
                          <a:solidFill>
                            <a:srgbClr val="333333"/>
                          </a:solidFill>
                        </a:rPr>
                        <a:t>14</a:t>
                      </a:r>
                    </a:p>
                  </a:txBody>
                  <a:tcPr marL="0" marR="23451" marT="14070" marB="14070">
                    <a:lnL>
                      <a:noFill/>
                    </a:lnL>
                    <a:lnR>
                      <a:noFill/>
                    </a:lnR>
                    <a:lnT w="9525" cap="flat" cmpd="sng" algn="ctr">
                      <a:solidFill>
                        <a:srgbClr val="E04ED5"/>
                      </a:solidFill>
                      <a:prstDash val="solid"/>
                      <a:round/>
                      <a:headEnd type="none" w="med" len="med"/>
                      <a:tailEnd type="none" w="med" len="med"/>
                    </a:lnT>
                    <a:lnB w="9525" cap="flat" cmpd="sng" algn="ctr">
                      <a:solidFill>
                        <a:srgbClr val="9078D5"/>
                      </a:solidFill>
                      <a:prstDash val="solid"/>
                      <a:round/>
                      <a:headEnd type="none" w="med" len="med"/>
                      <a:tailEnd type="none" w="med" len="med"/>
                    </a:lnB>
                  </a:tcPr>
                </a:tc>
                <a:tc>
                  <a:txBody>
                    <a:bodyPr/>
                    <a:lstStyle/>
                    <a:p>
                      <a:pPr algn="l" fontAlgn="t"/>
                      <a:r>
                        <a:rPr lang="en-US" sz="1000" b="1" u="none" strike="noStrike">
                          <a:solidFill>
                            <a:srgbClr val="004276"/>
                          </a:solidFill>
                          <a:hlinkClick r:id="rId15"/>
                        </a:rPr>
                        <a:t>McKesson</a:t>
                      </a:r>
                      <a:endParaRPr lang="en-US" sz="1000" b="1">
                        <a:solidFill>
                          <a:srgbClr val="333333"/>
                        </a:solidFill>
                      </a:endParaRPr>
                    </a:p>
                  </a:txBody>
                  <a:tcPr marL="0" marR="0" marT="14070" marB="14070">
                    <a:lnL>
                      <a:noFill/>
                    </a:lnL>
                    <a:lnR>
                      <a:noFill/>
                    </a:lnR>
                    <a:lnT w="9525" cap="flat" cmpd="sng" algn="ctr">
                      <a:solidFill>
                        <a:srgbClr val="7079D5"/>
                      </a:solidFill>
                      <a:prstDash val="solid"/>
                      <a:round/>
                      <a:headEnd type="none" w="med" len="med"/>
                      <a:tailEnd type="none" w="med" len="med"/>
                    </a:lnT>
                    <a:lnB w="9525" cap="flat" cmpd="sng" algn="ctr">
                      <a:solidFill>
                        <a:srgbClr val="7091EB"/>
                      </a:solidFill>
                      <a:prstDash val="solid"/>
                      <a:round/>
                      <a:headEnd type="none" w="med" len="med"/>
                      <a:tailEnd type="none" w="med" len="med"/>
                    </a:lnB>
                  </a:tcPr>
                </a:tc>
                <a:tc>
                  <a:txBody>
                    <a:bodyPr/>
                    <a:lstStyle/>
                    <a:p>
                      <a:pPr algn="r" fontAlgn="t"/>
                      <a:r>
                        <a:rPr lang="en-US" sz="1000" b="1" dirty="0">
                          <a:solidFill>
                            <a:srgbClr val="333333"/>
                          </a:solidFill>
                        </a:rPr>
                        <a:t>112,084.0</a:t>
                      </a:r>
                    </a:p>
                  </a:txBody>
                  <a:tcPr marL="23451" marR="0" marT="14070" marB="14070">
                    <a:lnL>
                      <a:noFill/>
                    </a:lnL>
                    <a:lnR>
                      <a:noFill/>
                    </a:lnR>
                    <a:lnT w="9525" cap="flat" cmpd="sng" algn="ctr">
                      <a:solidFill>
                        <a:srgbClr val="B07ED5"/>
                      </a:solidFill>
                      <a:prstDash val="solid"/>
                      <a:round/>
                      <a:headEnd type="none" w="med" len="med"/>
                      <a:tailEnd type="none" w="med" len="med"/>
                    </a:lnT>
                    <a:lnB w="9525" cap="flat" cmpd="sng" algn="ctr">
                      <a:solidFill>
                        <a:srgbClr val="7094EB"/>
                      </a:solidFill>
                      <a:prstDash val="solid"/>
                      <a:round/>
                      <a:headEnd type="none" w="med" len="med"/>
                      <a:tailEnd type="none" w="med" len="med"/>
                    </a:lnB>
                  </a:tcPr>
                </a:tc>
                <a:tc>
                  <a:txBody>
                    <a:bodyPr/>
                    <a:lstStyle/>
                    <a:p>
                      <a:pPr algn="r" fontAlgn="t"/>
                      <a:r>
                        <a:rPr lang="en-US" sz="1000" b="1">
                          <a:solidFill>
                            <a:srgbClr val="333333"/>
                          </a:solidFill>
                        </a:rPr>
                        <a:t>1,202.0</a:t>
                      </a:r>
                    </a:p>
                  </a:txBody>
                  <a:tcPr marL="23451" marR="0" marT="14070" marB="14070">
                    <a:lnL>
                      <a:noFill/>
                    </a:lnL>
                    <a:lnR>
                      <a:noFill/>
                    </a:lnR>
                    <a:lnT w="9525" cap="flat" cmpd="sng" algn="ctr">
                      <a:solidFill>
                        <a:srgbClr val="4090EB"/>
                      </a:solidFill>
                      <a:prstDash val="solid"/>
                      <a:round/>
                      <a:headEnd type="none" w="med" len="med"/>
                      <a:tailEnd type="none" w="med" len="med"/>
                    </a:lnT>
                    <a:lnB w="9525" cap="flat" cmpd="sng" algn="ctr">
                      <a:solidFill>
                        <a:srgbClr val="2095EB"/>
                      </a:solidFill>
                      <a:prstDash val="solid"/>
                      <a:round/>
                      <a:headEnd type="none" w="med" len="med"/>
                      <a:tailEnd type="none" w="med" len="med"/>
                    </a:lnB>
                  </a:tcPr>
                </a:tc>
              </a:tr>
              <a:tr h="427612">
                <a:tc>
                  <a:txBody>
                    <a:bodyPr/>
                    <a:lstStyle/>
                    <a:p>
                      <a:pPr algn="l" fontAlgn="t"/>
                      <a:r>
                        <a:rPr lang="en-US" sz="1000" b="1">
                          <a:solidFill>
                            <a:srgbClr val="333333"/>
                          </a:solidFill>
                        </a:rPr>
                        <a:t>15</a:t>
                      </a:r>
                    </a:p>
                  </a:txBody>
                  <a:tcPr marL="0" marR="23451" marT="14070" marB="14070">
                    <a:lnL>
                      <a:noFill/>
                    </a:lnL>
                    <a:lnR>
                      <a:noFill/>
                    </a:lnR>
                    <a:lnT w="9525" cap="flat" cmpd="sng" algn="ctr">
                      <a:solidFill>
                        <a:srgbClr val="9078D5"/>
                      </a:solidFill>
                      <a:prstDash val="solid"/>
                      <a:round/>
                      <a:headEnd type="none" w="med" len="med"/>
                      <a:tailEnd type="none" w="med" len="med"/>
                    </a:lnT>
                    <a:lnB w="9525" cap="flat" cmpd="sng" algn="ctr">
                      <a:solidFill>
                        <a:srgbClr val="6091EB"/>
                      </a:solidFill>
                      <a:prstDash val="solid"/>
                      <a:round/>
                      <a:headEnd type="none" w="med" len="med"/>
                      <a:tailEnd type="none" w="med" len="med"/>
                    </a:lnB>
                  </a:tcPr>
                </a:tc>
                <a:tc>
                  <a:txBody>
                    <a:bodyPr/>
                    <a:lstStyle/>
                    <a:p>
                      <a:pPr algn="l" fontAlgn="t"/>
                      <a:r>
                        <a:rPr lang="en-US" sz="1000" b="1" u="none" strike="noStrike">
                          <a:solidFill>
                            <a:srgbClr val="004276"/>
                          </a:solidFill>
                          <a:hlinkClick r:id="rId16"/>
                        </a:rPr>
                        <a:t>Verizon Communications</a:t>
                      </a:r>
                      <a:endParaRPr lang="en-US" sz="1000" b="1">
                        <a:solidFill>
                          <a:srgbClr val="333333"/>
                        </a:solidFill>
                      </a:endParaRPr>
                    </a:p>
                  </a:txBody>
                  <a:tcPr marL="0" marR="0" marT="14070" marB="14070">
                    <a:lnL>
                      <a:noFill/>
                    </a:lnL>
                    <a:lnR>
                      <a:noFill/>
                    </a:lnR>
                    <a:lnT w="9525" cap="flat" cmpd="sng" algn="ctr">
                      <a:solidFill>
                        <a:srgbClr val="7091EB"/>
                      </a:solidFill>
                      <a:prstDash val="solid"/>
                      <a:round/>
                      <a:headEnd type="none" w="med" len="med"/>
                      <a:tailEnd type="none" w="med" len="med"/>
                    </a:lnT>
                    <a:lnB w="9525" cap="flat" cmpd="sng" algn="ctr">
                      <a:solidFill>
                        <a:srgbClr val="4096EB"/>
                      </a:solidFill>
                      <a:prstDash val="solid"/>
                      <a:round/>
                      <a:headEnd type="none" w="med" len="med"/>
                      <a:tailEnd type="none" w="med" len="med"/>
                    </a:lnB>
                  </a:tcPr>
                </a:tc>
                <a:tc>
                  <a:txBody>
                    <a:bodyPr/>
                    <a:lstStyle/>
                    <a:p>
                      <a:pPr algn="r" fontAlgn="t"/>
                      <a:r>
                        <a:rPr lang="en-US" sz="1000" b="1">
                          <a:solidFill>
                            <a:srgbClr val="333333"/>
                          </a:solidFill>
                        </a:rPr>
                        <a:t>110,875.0</a:t>
                      </a:r>
                    </a:p>
                  </a:txBody>
                  <a:tcPr marL="23451" marR="0" marT="14070" marB="14070">
                    <a:lnL>
                      <a:noFill/>
                    </a:lnL>
                    <a:lnR>
                      <a:noFill/>
                    </a:lnR>
                    <a:lnT w="9525" cap="flat" cmpd="sng" algn="ctr">
                      <a:solidFill>
                        <a:srgbClr val="7094EB"/>
                      </a:solidFill>
                      <a:prstDash val="solid"/>
                      <a:round/>
                      <a:headEnd type="none" w="med" len="med"/>
                      <a:tailEnd type="none" w="med" len="med"/>
                    </a:lnT>
                    <a:lnB w="9525" cap="flat" cmpd="sng" algn="ctr">
                      <a:solidFill>
                        <a:srgbClr val="5097EB"/>
                      </a:solidFill>
                      <a:prstDash val="solid"/>
                      <a:round/>
                      <a:headEnd type="none" w="med" len="med"/>
                      <a:tailEnd type="none" w="med" len="med"/>
                    </a:lnB>
                  </a:tcPr>
                </a:tc>
                <a:tc>
                  <a:txBody>
                    <a:bodyPr/>
                    <a:lstStyle/>
                    <a:p>
                      <a:pPr algn="r" fontAlgn="t"/>
                      <a:r>
                        <a:rPr lang="en-US" sz="1000" b="1">
                          <a:solidFill>
                            <a:srgbClr val="333333"/>
                          </a:solidFill>
                        </a:rPr>
                        <a:t>2,404.0</a:t>
                      </a:r>
                    </a:p>
                  </a:txBody>
                  <a:tcPr marL="23451" marR="0" marT="14070" marB="14070">
                    <a:lnL>
                      <a:noFill/>
                    </a:lnL>
                    <a:lnR>
                      <a:noFill/>
                    </a:lnR>
                    <a:lnT w="9525" cap="flat" cmpd="sng" algn="ctr">
                      <a:solidFill>
                        <a:srgbClr val="2095EB"/>
                      </a:solidFill>
                      <a:prstDash val="solid"/>
                      <a:round/>
                      <a:headEnd type="none" w="med" len="med"/>
                      <a:tailEnd type="none" w="med" len="med"/>
                    </a:lnT>
                    <a:lnB w="9525" cap="flat" cmpd="sng" algn="ctr">
                      <a:solidFill>
                        <a:srgbClr val="A097EB"/>
                      </a:solidFill>
                      <a:prstDash val="solid"/>
                      <a:round/>
                      <a:headEnd type="none" w="med" len="med"/>
                      <a:tailEnd type="none" w="med" len="med"/>
                    </a:lnB>
                  </a:tcPr>
                </a:tc>
              </a:tr>
              <a:tr h="427612">
                <a:tc>
                  <a:txBody>
                    <a:bodyPr/>
                    <a:lstStyle/>
                    <a:p>
                      <a:pPr algn="l" fontAlgn="t"/>
                      <a:r>
                        <a:rPr lang="en-US" sz="1000" b="1">
                          <a:solidFill>
                            <a:srgbClr val="333333"/>
                          </a:solidFill>
                        </a:rPr>
                        <a:t>16</a:t>
                      </a:r>
                    </a:p>
                  </a:txBody>
                  <a:tcPr marL="0" marR="23451" marT="14070" marB="14070">
                    <a:lnL>
                      <a:noFill/>
                    </a:lnL>
                    <a:lnR>
                      <a:noFill/>
                    </a:lnR>
                    <a:lnT w="9525" cap="flat" cmpd="sng" algn="ctr">
                      <a:solidFill>
                        <a:srgbClr val="6091EB"/>
                      </a:solidFill>
                      <a:prstDash val="solid"/>
                      <a:round/>
                      <a:headEnd type="none" w="med" len="med"/>
                      <a:tailEnd type="none" w="med" len="med"/>
                    </a:lnT>
                    <a:lnB w="9525" cap="flat" cmpd="sng" algn="ctr">
                      <a:solidFill>
                        <a:srgbClr val="2096EB"/>
                      </a:solidFill>
                      <a:prstDash val="solid"/>
                      <a:round/>
                      <a:headEnd type="none" w="med" len="med"/>
                      <a:tailEnd type="none" w="med" len="med"/>
                    </a:lnB>
                  </a:tcPr>
                </a:tc>
                <a:tc>
                  <a:txBody>
                    <a:bodyPr/>
                    <a:lstStyle/>
                    <a:p>
                      <a:pPr algn="l" fontAlgn="t"/>
                      <a:r>
                        <a:rPr lang="en-US" sz="1000" b="1" u="none" strike="noStrike">
                          <a:solidFill>
                            <a:srgbClr val="004276"/>
                          </a:solidFill>
                          <a:hlinkClick r:id="rId17"/>
                        </a:rPr>
                        <a:t>J.P. Morgan Chase &amp; Co.</a:t>
                      </a:r>
                      <a:endParaRPr lang="en-US" sz="1000" b="1">
                        <a:solidFill>
                          <a:srgbClr val="333333"/>
                        </a:solidFill>
                      </a:endParaRPr>
                    </a:p>
                  </a:txBody>
                  <a:tcPr marL="0" marR="0" marT="14070" marB="14070">
                    <a:lnL>
                      <a:noFill/>
                    </a:lnL>
                    <a:lnR>
                      <a:noFill/>
                    </a:lnR>
                    <a:lnT w="9525" cap="flat" cmpd="sng" algn="ctr">
                      <a:solidFill>
                        <a:srgbClr val="4096EB"/>
                      </a:solidFill>
                      <a:prstDash val="solid"/>
                      <a:round/>
                      <a:headEnd type="none" w="med" len="med"/>
                      <a:tailEnd type="none" w="med" len="med"/>
                    </a:lnT>
                    <a:lnB w="9525" cap="flat" cmpd="sng" algn="ctr">
                      <a:solidFill>
                        <a:srgbClr val="4098EB"/>
                      </a:solidFill>
                      <a:prstDash val="solid"/>
                      <a:round/>
                      <a:headEnd type="none" w="med" len="med"/>
                      <a:tailEnd type="none" w="med" len="med"/>
                    </a:lnB>
                  </a:tcPr>
                </a:tc>
                <a:tc>
                  <a:txBody>
                    <a:bodyPr/>
                    <a:lstStyle/>
                    <a:p>
                      <a:pPr algn="r" fontAlgn="t"/>
                      <a:r>
                        <a:rPr lang="en-US" sz="1000" b="1">
                          <a:solidFill>
                            <a:srgbClr val="333333"/>
                          </a:solidFill>
                        </a:rPr>
                        <a:t>110,838.0</a:t>
                      </a:r>
                    </a:p>
                  </a:txBody>
                  <a:tcPr marL="23451" marR="0" marT="14070" marB="14070">
                    <a:lnL>
                      <a:noFill/>
                    </a:lnL>
                    <a:lnR>
                      <a:noFill/>
                    </a:lnR>
                    <a:lnT w="9525" cap="flat" cmpd="sng" algn="ctr">
                      <a:solidFill>
                        <a:srgbClr val="5097EB"/>
                      </a:solidFill>
                      <a:prstDash val="solid"/>
                      <a:round/>
                      <a:headEnd type="none" w="med" len="med"/>
                      <a:tailEnd type="none" w="med" len="med"/>
                    </a:lnT>
                    <a:lnB w="9525" cap="flat" cmpd="sng" algn="ctr">
                      <a:solidFill>
                        <a:srgbClr val="7099EB"/>
                      </a:solidFill>
                      <a:prstDash val="solid"/>
                      <a:round/>
                      <a:headEnd type="none" w="med" len="med"/>
                      <a:tailEnd type="none" w="med" len="med"/>
                    </a:lnB>
                  </a:tcPr>
                </a:tc>
                <a:tc>
                  <a:txBody>
                    <a:bodyPr/>
                    <a:lstStyle/>
                    <a:p>
                      <a:pPr algn="r" fontAlgn="t"/>
                      <a:r>
                        <a:rPr lang="en-US" sz="1000" b="1">
                          <a:solidFill>
                            <a:srgbClr val="333333"/>
                          </a:solidFill>
                        </a:rPr>
                        <a:t>18,976.0</a:t>
                      </a:r>
                    </a:p>
                  </a:txBody>
                  <a:tcPr marL="23451" marR="0" marT="14070" marB="14070">
                    <a:lnL>
                      <a:noFill/>
                    </a:lnL>
                    <a:lnR>
                      <a:noFill/>
                    </a:lnR>
                    <a:lnT w="9525" cap="flat" cmpd="sng" algn="ctr">
                      <a:solidFill>
                        <a:srgbClr val="A097EB"/>
                      </a:solidFill>
                      <a:prstDash val="solid"/>
                      <a:round/>
                      <a:headEnd type="none" w="med" len="med"/>
                      <a:tailEnd type="none" w="med" len="med"/>
                    </a:lnT>
                    <a:lnB w="9525" cap="flat" cmpd="sng" algn="ctr">
                      <a:solidFill>
                        <a:srgbClr val="C099EB"/>
                      </a:solidFill>
                      <a:prstDash val="solid"/>
                      <a:round/>
                      <a:headEnd type="none" w="med" len="med"/>
                      <a:tailEnd type="none" w="med" len="med"/>
                    </a:lnB>
                  </a:tcPr>
                </a:tc>
              </a:tr>
              <a:tr h="233978">
                <a:tc>
                  <a:txBody>
                    <a:bodyPr/>
                    <a:lstStyle/>
                    <a:p>
                      <a:pPr algn="l" fontAlgn="t"/>
                      <a:r>
                        <a:rPr lang="en-US" sz="1000" b="1">
                          <a:solidFill>
                            <a:srgbClr val="333333"/>
                          </a:solidFill>
                        </a:rPr>
                        <a:t>17</a:t>
                      </a:r>
                    </a:p>
                  </a:txBody>
                  <a:tcPr marL="0" marR="23451" marT="14070" marB="14070">
                    <a:lnL>
                      <a:noFill/>
                    </a:lnL>
                    <a:lnR>
                      <a:noFill/>
                    </a:lnR>
                    <a:lnT w="9525" cap="flat" cmpd="sng" algn="ctr">
                      <a:solidFill>
                        <a:srgbClr val="2096EB"/>
                      </a:solidFill>
                      <a:prstDash val="solid"/>
                      <a:round/>
                      <a:headEnd type="none" w="med" len="med"/>
                      <a:tailEnd type="none" w="med" len="med"/>
                    </a:lnT>
                    <a:lnB w="9525" cap="flat" cmpd="sng" algn="ctr">
                      <a:solidFill>
                        <a:srgbClr val="3098EB"/>
                      </a:solidFill>
                      <a:prstDash val="solid"/>
                      <a:round/>
                      <a:headEnd type="none" w="med" len="med"/>
                      <a:tailEnd type="none" w="med" len="med"/>
                    </a:lnB>
                  </a:tcPr>
                </a:tc>
                <a:tc>
                  <a:txBody>
                    <a:bodyPr/>
                    <a:lstStyle/>
                    <a:p>
                      <a:pPr algn="l" fontAlgn="t"/>
                      <a:r>
                        <a:rPr lang="en-US" sz="1000" b="1" u="none" strike="noStrike">
                          <a:solidFill>
                            <a:srgbClr val="004276"/>
                          </a:solidFill>
                          <a:hlinkClick r:id="rId18"/>
                        </a:rPr>
                        <a:t>Apple</a:t>
                      </a:r>
                      <a:endParaRPr lang="en-US" sz="1000" b="1">
                        <a:solidFill>
                          <a:srgbClr val="333333"/>
                        </a:solidFill>
                      </a:endParaRPr>
                    </a:p>
                  </a:txBody>
                  <a:tcPr marL="0" marR="0" marT="14070" marB="14070">
                    <a:lnL>
                      <a:noFill/>
                    </a:lnL>
                    <a:lnR>
                      <a:noFill/>
                    </a:lnR>
                    <a:lnT w="9525" cap="flat" cmpd="sng" algn="ctr">
                      <a:solidFill>
                        <a:srgbClr val="4098EB"/>
                      </a:solidFill>
                      <a:prstDash val="solid"/>
                      <a:round/>
                      <a:headEnd type="none" w="med" len="med"/>
                      <a:tailEnd type="none" w="med" len="med"/>
                    </a:lnT>
                    <a:lnB w="9525" cap="flat" cmpd="sng" algn="ctr">
                      <a:solidFill>
                        <a:srgbClr val="509AEB"/>
                      </a:solidFill>
                      <a:prstDash val="solid"/>
                      <a:round/>
                      <a:headEnd type="none" w="med" len="med"/>
                      <a:tailEnd type="none" w="med" len="med"/>
                    </a:lnB>
                  </a:tcPr>
                </a:tc>
                <a:tc>
                  <a:txBody>
                    <a:bodyPr/>
                    <a:lstStyle/>
                    <a:p>
                      <a:pPr algn="r" fontAlgn="t"/>
                      <a:r>
                        <a:rPr lang="en-US" sz="1000" b="1">
                          <a:solidFill>
                            <a:srgbClr val="333333"/>
                          </a:solidFill>
                        </a:rPr>
                        <a:t>108,249.0</a:t>
                      </a:r>
                    </a:p>
                  </a:txBody>
                  <a:tcPr marL="23451" marR="0" marT="14070" marB="14070">
                    <a:lnL>
                      <a:noFill/>
                    </a:lnL>
                    <a:lnR>
                      <a:noFill/>
                    </a:lnR>
                    <a:lnT w="9525" cap="flat" cmpd="sng" algn="ctr">
                      <a:solidFill>
                        <a:srgbClr val="7099EB"/>
                      </a:solidFill>
                      <a:prstDash val="solid"/>
                      <a:round/>
                      <a:headEnd type="none" w="med" len="med"/>
                      <a:tailEnd type="none" w="med" len="med"/>
                    </a:lnT>
                    <a:lnB w="9525" cap="flat" cmpd="sng" algn="ctr">
                      <a:solidFill>
                        <a:srgbClr val="409BEB"/>
                      </a:solidFill>
                      <a:prstDash val="solid"/>
                      <a:round/>
                      <a:headEnd type="none" w="med" len="med"/>
                      <a:tailEnd type="none" w="med" len="med"/>
                    </a:lnB>
                  </a:tcPr>
                </a:tc>
                <a:tc>
                  <a:txBody>
                    <a:bodyPr/>
                    <a:lstStyle/>
                    <a:p>
                      <a:pPr algn="r" fontAlgn="t"/>
                      <a:r>
                        <a:rPr lang="en-US" sz="1000" b="1">
                          <a:solidFill>
                            <a:srgbClr val="333333"/>
                          </a:solidFill>
                        </a:rPr>
                        <a:t>25,922.0</a:t>
                      </a:r>
                    </a:p>
                  </a:txBody>
                  <a:tcPr marL="23451" marR="0" marT="14070" marB="14070">
                    <a:lnL>
                      <a:noFill/>
                    </a:lnL>
                    <a:lnR>
                      <a:noFill/>
                    </a:lnR>
                    <a:lnT w="9525" cap="flat" cmpd="sng" algn="ctr">
                      <a:solidFill>
                        <a:srgbClr val="C099EB"/>
                      </a:solidFill>
                      <a:prstDash val="solid"/>
                      <a:round/>
                      <a:headEnd type="none" w="med" len="med"/>
                      <a:tailEnd type="none" w="med" len="med"/>
                    </a:lnT>
                    <a:lnB w="9525" cap="flat" cmpd="sng" algn="ctr">
                      <a:solidFill>
                        <a:srgbClr val="909BEB"/>
                      </a:solidFill>
                      <a:prstDash val="solid"/>
                      <a:round/>
                      <a:headEnd type="none" w="med" len="med"/>
                      <a:tailEnd type="none" w="med" len="med"/>
                    </a:lnB>
                  </a:tcPr>
                </a:tc>
              </a:tr>
              <a:tr h="247289">
                <a:tc>
                  <a:txBody>
                    <a:bodyPr/>
                    <a:lstStyle/>
                    <a:p>
                      <a:pPr algn="l" fontAlgn="t"/>
                      <a:r>
                        <a:rPr lang="en-US" sz="1000" b="1">
                          <a:solidFill>
                            <a:srgbClr val="333333"/>
                          </a:solidFill>
                        </a:rPr>
                        <a:t>18</a:t>
                      </a:r>
                    </a:p>
                  </a:txBody>
                  <a:tcPr marL="0" marR="23451" marT="14070" marB="14070">
                    <a:lnL>
                      <a:noFill/>
                    </a:lnL>
                    <a:lnR>
                      <a:noFill/>
                    </a:lnR>
                    <a:lnT w="9525" cap="flat" cmpd="sng" algn="ctr">
                      <a:solidFill>
                        <a:srgbClr val="3098EB"/>
                      </a:solidFill>
                      <a:prstDash val="solid"/>
                      <a:round/>
                      <a:headEnd type="none" w="med" len="med"/>
                      <a:tailEnd type="none" w="med" len="med"/>
                    </a:lnT>
                    <a:lnB w="9525" cap="flat" cmpd="sng" algn="ctr">
                      <a:solidFill>
                        <a:srgbClr val="409AEB"/>
                      </a:solidFill>
                      <a:prstDash val="solid"/>
                      <a:round/>
                      <a:headEnd type="none" w="med" len="med"/>
                      <a:tailEnd type="none" w="med" len="med"/>
                    </a:lnB>
                  </a:tcPr>
                </a:tc>
                <a:tc>
                  <a:txBody>
                    <a:bodyPr/>
                    <a:lstStyle/>
                    <a:p>
                      <a:pPr algn="l" fontAlgn="t"/>
                      <a:r>
                        <a:rPr lang="en-US" sz="1000" b="1" u="none" strike="noStrike">
                          <a:solidFill>
                            <a:srgbClr val="004276"/>
                          </a:solidFill>
                          <a:hlinkClick r:id="rId19"/>
                        </a:rPr>
                        <a:t>CVS Caremark</a:t>
                      </a:r>
                      <a:endParaRPr lang="en-US" sz="1000" b="1">
                        <a:solidFill>
                          <a:srgbClr val="333333"/>
                        </a:solidFill>
                      </a:endParaRPr>
                    </a:p>
                  </a:txBody>
                  <a:tcPr marL="0" marR="0" marT="14070" marB="14070">
                    <a:lnL>
                      <a:noFill/>
                    </a:lnL>
                    <a:lnR>
                      <a:noFill/>
                    </a:lnR>
                    <a:lnT w="9525" cap="flat" cmpd="sng" algn="ctr">
                      <a:solidFill>
                        <a:srgbClr val="509AEB"/>
                      </a:solidFill>
                      <a:prstDash val="solid"/>
                      <a:round/>
                      <a:headEnd type="none" w="med" len="med"/>
                      <a:tailEnd type="none" w="med" len="med"/>
                    </a:lnT>
                    <a:lnB w="9525" cap="flat" cmpd="sng" algn="ctr">
                      <a:solidFill>
                        <a:srgbClr val="209CEB"/>
                      </a:solidFill>
                      <a:prstDash val="solid"/>
                      <a:round/>
                      <a:headEnd type="none" w="med" len="med"/>
                      <a:tailEnd type="none" w="med" len="med"/>
                    </a:lnB>
                  </a:tcPr>
                </a:tc>
                <a:tc>
                  <a:txBody>
                    <a:bodyPr/>
                    <a:lstStyle/>
                    <a:p>
                      <a:pPr algn="r" fontAlgn="t"/>
                      <a:r>
                        <a:rPr lang="en-US" sz="1000" b="1">
                          <a:solidFill>
                            <a:srgbClr val="333333"/>
                          </a:solidFill>
                        </a:rPr>
                        <a:t>107,750.0</a:t>
                      </a:r>
                    </a:p>
                  </a:txBody>
                  <a:tcPr marL="23451" marR="0" marT="14070" marB="14070">
                    <a:lnL>
                      <a:noFill/>
                    </a:lnL>
                    <a:lnR>
                      <a:noFill/>
                    </a:lnR>
                    <a:lnT w="9525" cap="flat" cmpd="sng" algn="ctr">
                      <a:solidFill>
                        <a:srgbClr val="409BEB"/>
                      </a:solidFill>
                      <a:prstDash val="solid"/>
                      <a:round/>
                      <a:headEnd type="none" w="med" len="med"/>
                      <a:tailEnd type="none" w="med" len="med"/>
                    </a:lnT>
                    <a:lnB w="9525" cap="flat" cmpd="sng" algn="ctr">
                      <a:solidFill>
                        <a:srgbClr val="209DEB"/>
                      </a:solidFill>
                      <a:prstDash val="solid"/>
                      <a:round/>
                      <a:headEnd type="none" w="med" len="med"/>
                      <a:tailEnd type="none" w="med" len="med"/>
                    </a:lnB>
                  </a:tcPr>
                </a:tc>
                <a:tc>
                  <a:txBody>
                    <a:bodyPr/>
                    <a:lstStyle/>
                    <a:p>
                      <a:pPr algn="r" fontAlgn="t"/>
                      <a:r>
                        <a:rPr lang="en-US" sz="1000" b="1">
                          <a:solidFill>
                            <a:srgbClr val="333333"/>
                          </a:solidFill>
                        </a:rPr>
                        <a:t>3,461.0</a:t>
                      </a:r>
                    </a:p>
                  </a:txBody>
                  <a:tcPr marL="23451" marR="0" marT="14070" marB="14070">
                    <a:lnL>
                      <a:noFill/>
                    </a:lnL>
                    <a:lnR>
                      <a:noFill/>
                    </a:lnR>
                    <a:lnT w="9525" cap="flat" cmpd="sng" algn="ctr">
                      <a:solidFill>
                        <a:srgbClr val="909BEB"/>
                      </a:solidFill>
                      <a:prstDash val="solid"/>
                      <a:round/>
                      <a:headEnd type="none" w="med" len="med"/>
                      <a:tailEnd type="none" w="med" len="med"/>
                    </a:lnT>
                    <a:lnB w="9525" cap="flat" cmpd="sng" algn="ctr">
                      <a:solidFill>
                        <a:srgbClr val="809DEB"/>
                      </a:solidFill>
                      <a:prstDash val="solid"/>
                      <a:round/>
                      <a:headEnd type="none" w="med" len="med"/>
                      <a:tailEnd type="none" w="med" len="med"/>
                    </a:lnB>
                  </a:tcPr>
                </a:tc>
              </a:tr>
              <a:tr h="524432">
                <a:tc>
                  <a:txBody>
                    <a:bodyPr/>
                    <a:lstStyle/>
                    <a:p>
                      <a:pPr algn="l" fontAlgn="t"/>
                      <a:r>
                        <a:rPr lang="en-US" sz="1000" b="1">
                          <a:solidFill>
                            <a:srgbClr val="333333"/>
                          </a:solidFill>
                        </a:rPr>
                        <a:t>19</a:t>
                      </a:r>
                    </a:p>
                  </a:txBody>
                  <a:tcPr marL="0" marR="23451" marT="14070" marB="14070">
                    <a:lnL>
                      <a:noFill/>
                    </a:lnL>
                    <a:lnR>
                      <a:noFill/>
                    </a:lnR>
                    <a:lnT w="9525" cap="flat" cmpd="sng" algn="ctr">
                      <a:solidFill>
                        <a:srgbClr val="409AEB"/>
                      </a:solidFill>
                      <a:prstDash val="solid"/>
                      <a:round/>
                      <a:headEnd type="none" w="med" len="med"/>
                      <a:tailEnd type="none" w="med" len="med"/>
                    </a:lnT>
                    <a:lnB w="9525" cap="flat" cmpd="sng" algn="ctr">
                      <a:solidFill>
                        <a:srgbClr val="109CEB"/>
                      </a:solidFill>
                      <a:prstDash val="solid"/>
                      <a:round/>
                      <a:headEnd type="none" w="med" len="med"/>
                      <a:tailEnd type="none" w="med" len="med"/>
                    </a:lnB>
                  </a:tcPr>
                </a:tc>
                <a:tc>
                  <a:txBody>
                    <a:bodyPr/>
                    <a:lstStyle/>
                    <a:p>
                      <a:pPr algn="l" fontAlgn="t"/>
                      <a:r>
                        <a:rPr lang="en-US" sz="1000" b="1" u="none" strike="noStrike">
                          <a:solidFill>
                            <a:srgbClr val="004276"/>
                          </a:solidFill>
                          <a:hlinkClick r:id="rId20"/>
                        </a:rPr>
                        <a:t>International Business Machines</a:t>
                      </a:r>
                      <a:endParaRPr lang="en-US" sz="1000" b="1">
                        <a:solidFill>
                          <a:srgbClr val="333333"/>
                        </a:solidFill>
                      </a:endParaRPr>
                    </a:p>
                  </a:txBody>
                  <a:tcPr marL="0" marR="0" marT="14070" marB="14070">
                    <a:lnL>
                      <a:noFill/>
                    </a:lnL>
                    <a:lnR>
                      <a:noFill/>
                    </a:lnR>
                    <a:lnT w="9525" cap="flat" cmpd="sng" algn="ctr">
                      <a:solidFill>
                        <a:srgbClr val="209CEB"/>
                      </a:solidFill>
                      <a:prstDash val="solid"/>
                      <a:round/>
                      <a:headEnd type="none" w="med" len="med"/>
                      <a:tailEnd type="none" w="med" len="med"/>
                    </a:lnT>
                    <a:lnB w="9525" cap="flat" cmpd="sng" algn="ctr">
                      <a:solidFill>
                        <a:srgbClr val="509EEB"/>
                      </a:solidFill>
                      <a:prstDash val="solid"/>
                      <a:round/>
                      <a:headEnd type="none" w="med" len="med"/>
                      <a:tailEnd type="none" w="med" len="med"/>
                    </a:lnB>
                  </a:tcPr>
                </a:tc>
                <a:tc>
                  <a:txBody>
                    <a:bodyPr/>
                    <a:lstStyle/>
                    <a:p>
                      <a:pPr algn="r" fontAlgn="t"/>
                      <a:r>
                        <a:rPr lang="en-US" sz="1000" b="1">
                          <a:solidFill>
                            <a:srgbClr val="333333"/>
                          </a:solidFill>
                        </a:rPr>
                        <a:t>106,916.0</a:t>
                      </a:r>
                    </a:p>
                  </a:txBody>
                  <a:tcPr marL="23451" marR="0" marT="14070" marB="14070">
                    <a:lnL>
                      <a:noFill/>
                    </a:lnL>
                    <a:lnR>
                      <a:noFill/>
                    </a:lnR>
                    <a:lnT w="9525" cap="flat" cmpd="sng" algn="ctr">
                      <a:solidFill>
                        <a:srgbClr val="209DEB"/>
                      </a:solidFill>
                      <a:prstDash val="solid"/>
                      <a:round/>
                      <a:headEnd type="none" w="med" len="med"/>
                      <a:tailEnd type="none" w="med" len="med"/>
                    </a:lnT>
                    <a:lnB w="9525" cap="flat" cmpd="sng" algn="ctr">
                      <a:solidFill>
                        <a:srgbClr val="509FEB"/>
                      </a:solidFill>
                      <a:prstDash val="solid"/>
                      <a:round/>
                      <a:headEnd type="none" w="med" len="med"/>
                      <a:tailEnd type="none" w="med" len="med"/>
                    </a:lnB>
                  </a:tcPr>
                </a:tc>
                <a:tc>
                  <a:txBody>
                    <a:bodyPr/>
                    <a:lstStyle/>
                    <a:p>
                      <a:pPr algn="r" fontAlgn="t"/>
                      <a:r>
                        <a:rPr lang="en-US" sz="1000" b="1">
                          <a:solidFill>
                            <a:srgbClr val="333333"/>
                          </a:solidFill>
                        </a:rPr>
                        <a:t>15,855.0</a:t>
                      </a:r>
                    </a:p>
                  </a:txBody>
                  <a:tcPr marL="23451" marR="0" marT="14070" marB="14070">
                    <a:lnL>
                      <a:noFill/>
                    </a:lnL>
                    <a:lnR>
                      <a:noFill/>
                    </a:lnR>
                    <a:lnT w="9525" cap="flat" cmpd="sng" algn="ctr">
                      <a:solidFill>
                        <a:srgbClr val="809DEB"/>
                      </a:solidFill>
                      <a:prstDash val="solid"/>
                      <a:round/>
                      <a:headEnd type="none" w="med" len="med"/>
                      <a:tailEnd type="none" w="med" len="med"/>
                    </a:lnT>
                    <a:lnB w="9525" cap="flat" cmpd="sng" algn="ctr">
                      <a:solidFill>
                        <a:srgbClr val="A09FEB"/>
                      </a:solidFill>
                      <a:prstDash val="solid"/>
                      <a:round/>
                      <a:headEnd type="none" w="med" len="med"/>
                      <a:tailEnd type="none" w="med" len="med"/>
                    </a:lnB>
                  </a:tcPr>
                </a:tc>
              </a:tr>
              <a:tr h="233978">
                <a:tc>
                  <a:txBody>
                    <a:bodyPr/>
                    <a:lstStyle/>
                    <a:p>
                      <a:pPr algn="l" fontAlgn="t"/>
                      <a:r>
                        <a:rPr lang="en-US" sz="1000" b="1">
                          <a:solidFill>
                            <a:srgbClr val="333333"/>
                          </a:solidFill>
                        </a:rPr>
                        <a:t>20</a:t>
                      </a:r>
                    </a:p>
                  </a:txBody>
                  <a:tcPr marL="0" marR="23451" marT="14070" marB="14070">
                    <a:lnL>
                      <a:noFill/>
                    </a:lnL>
                    <a:lnR>
                      <a:noFill/>
                    </a:lnR>
                    <a:lnT w="9525" cap="flat" cmpd="sng" algn="ctr">
                      <a:solidFill>
                        <a:srgbClr val="109CEB"/>
                      </a:solidFill>
                      <a:prstDash val="solid"/>
                      <a:round/>
                      <a:headEnd type="none" w="med" len="med"/>
                      <a:tailEnd type="none" w="med" len="med"/>
                    </a:lnT>
                    <a:lnB w="9525" cap="flat" cmpd="sng" algn="ctr">
                      <a:solidFill>
                        <a:srgbClr val="409EEB"/>
                      </a:solidFill>
                      <a:prstDash val="solid"/>
                      <a:round/>
                      <a:headEnd type="none" w="med" len="med"/>
                      <a:tailEnd type="none" w="med" len="med"/>
                    </a:lnB>
                  </a:tcPr>
                </a:tc>
                <a:tc>
                  <a:txBody>
                    <a:bodyPr/>
                    <a:lstStyle/>
                    <a:p>
                      <a:pPr algn="l" fontAlgn="t"/>
                      <a:r>
                        <a:rPr lang="en-US" sz="1000" b="1" u="none" strike="noStrike" dirty="0">
                          <a:solidFill>
                            <a:srgbClr val="004276"/>
                          </a:solidFill>
                          <a:hlinkClick r:id="rId21"/>
                        </a:rPr>
                        <a:t>Citigroup</a:t>
                      </a:r>
                      <a:endParaRPr lang="en-US" sz="1000" b="1" dirty="0">
                        <a:solidFill>
                          <a:srgbClr val="333333"/>
                        </a:solidFill>
                      </a:endParaRPr>
                    </a:p>
                  </a:txBody>
                  <a:tcPr marL="0" marR="0" marT="14070" marB="14070">
                    <a:lnL>
                      <a:noFill/>
                    </a:lnL>
                    <a:lnR>
                      <a:noFill/>
                    </a:lnR>
                    <a:lnT w="9525" cap="flat" cmpd="sng" algn="ctr">
                      <a:solidFill>
                        <a:srgbClr val="509EEB"/>
                      </a:solidFill>
                      <a:prstDash val="solid"/>
                      <a:round/>
                      <a:headEnd type="none" w="med" len="med"/>
                      <a:tailEnd type="none" w="med" len="med"/>
                    </a:lnT>
                    <a:lnB w="9525" cap="flat" cmpd="sng" algn="ctr">
                      <a:solidFill>
                        <a:srgbClr val="10B0F0"/>
                      </a:solidFill>
                      <a:prstDash val="solid"/>
                      <a:round/>
                      <a:headEnd type="none" w="med" len="med"/>
                      <a:tailEnd type="none" w="med" len="med"/>
                    </a:lnB>
                  </a:tcPr>
                </a:tc>
                <a:tc>
                  <a:txBody>
                    <a:bodyPr/>
                    <a:lstStyle/>
                    <a:p>
                      <a:pPr algn="r" fontAlgn="t"/>
                      <a:r>
                        <a:rPr lang="en-US" sz="1000" b="1">
                          <a:solidFill>
                            <a:srgbClr val="333333"/>
                          </a:solidFill>
                        </a:rPr>
                        <a:t>102,939.0</a:t>
                      </a:r>
                    </a:p>
                  </a:txBody>
                  <a:tcPr marL="23451" marR="0" marT="14070" marB="14070">
                    <a:lnL>
                      <a:noFill/>
                    </a:lnL>
                    <a:lnR>
                      <a:noFill/>
                    </a:lnR>
                    <a:lnT w="9525" cap="flat" cmpd="sng" algn="ctr">
                      <a:solidFill>
                        <a:srgbClr val="509FEB"/>
                      </a:solidFill>
                      <a:prstDash val="solid"/>
                      <a:round/>
                      <a:headEnd type="none" w="med" len="med"/>
                      <a:tailEnd type="none" w="med" len="med"/>
                    </a:lnT>
                    <a:lnB w="9525" cap="flat" cmpd="sng" algn="ctr">
                      <a:solidFill>
                        <a:srgbClr val="10B1F0"/>
                      </a:solidFill>
                      <a:prstDash val="solid"/>
                      <a:round/>
                      <a:headEnd type="none" w="med" len="med"/>
                      <a:tailEnd type="none" w="med" len="med"/>
                    </a:lnB>
                  </a:tcPr>
                </a:tc>
                <a:tc>
                  <a:txBody>
                    <a:bodyPr/>
                    <a:lstStyle/>
                    <a:p>
                      <a:pPr fontAlgn="base"/>
                      <a:r>
                        <a:rPr lang="en-US" sz="1000" b="1" dirty="0">
                          <a:solidFill>
                            <a:srgbClr val="333333"/>
                          </a:solidFill>
                        </a:rPr>
                        <a:t>11,067.0</a:t>
                      </a:r>
                      <a:endParaRPr lang="en-US" sz="1000" b="1" i="0" dirty="0">
                        <a:latin typeface="Arial"/>
                      </a:endParaRPr>
                    </a:p>
                  </a:txBody>
                  <a:tcPr marL="23451" marR="0" marT="14070" marB="14070">
                    <a:lnL>
                      <a:noFill/>
                    </a:lnL>
                    <a:lnR>
                      <a:noFill/>
                    </a:lnR>
                    <a:lnT w="9525" cap="flat" cmpd="sng" algn="ctr">
                      <a:solidFill>
                        <a:srgbClr val="A09FEB"/>
                      </a:solidFill>
                      <a:prstDash val="solid"/>
                      <a:round/>
                      <a:headEnd type="none" w="med" len="med"/>
                      <a:tailEnd type="none" w="med" len="med"/>
                    </a:lnT>
                    <a:lnB w="9525" cap="flat" cmpd="sng" algn="ctr">
                      <a:solidFill>
                        <a:srgbClr val="60B1F0"/>
                      </a:solidFill>
                      <a:prstDash val="solid"/>
                      <a:round/>
                      <a:headEnd type="none" w="med" len="med"/>
                      <a:tailEnd type="none" w="med" len="med"/>
                    </a:lnB>
                  </a:tcPr>
                </a:tc>
              </a:tr>
            </a:tbl>
          </a:graphicData>
        </a:graphic>
      </p:graphicFrame>
      <p:sp>
        <p:nvSpPr>
          <p:cNvPr id="698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51C24F-B7EC-4E4B-9F39-C620C282E0E1}" type="slidenum">
              <a:rPr lang="en-US" altLang="en-US">
                <a:solidFill>
                  <a:srgbClr val="898989"/>
                </a:solidFill>
              </a:rPr>
              <a:pPr/>
              <a:t>66</a:t>
            </a:fld>
            <a:endParaRPr lang="en-US" altLang="en-US">
              <a:solidFill>
                <a:srgbClr val="898989"/>
              </a:solidFill>
            </a:endParaRPr>
          </a:p>
        </p:txBody>
      </p:sp>
      <p:graphicFrame>
        <p:nvGraphicFramePr>
          <p:cNvPr id="7" name="Table 6"/>
          <p:cNvGraphicFramePr>
            <a:graphicFrameLocks noGrp="1"/>
          </p:cNvGraphicFramePr>
          <p:nvPr/>
        </p:nvGraphicFramePr>
        <p:xfrm>
          <a:off x="4495800" y="533400"/>
          <a:ext cx="4648200" cy="6324600"/>
        </p:xfrm>
        <a:graphic>
          <a:graphicData uri="http://schemas.openxmlformats.org/drawingml/2006/table">
            <a:tbl>
              <a:tblPr/>
              <a:tblGrid>
                <a:gridCol w="1126456"/>
                <a:gridCol w="1126456"/>
                <a:gridCol w="1126456"/>
                <a:gridCol w="1268833"/>
              </a:tblGrid>
              <a:tr h="628346">
                <a:tc>
                  <a:txBody>
                    <a:bodyPr/>
                    <a:lstStyle/>
                    <a:p>
                      <a:pPr algn="l" fontAlgn="b"/>
                      <a:r>
                        <a:rPr lang="en-US" sz="1000" b="1" dirty="0">
                          <a:solidFill>
                            <a:srgbClr val="666666"/>
                          </a:solidFill>
                        </a:rPr>
                        <a:t>Rank ▾</a:t>
                      </a:r>
                    </a:p>
                  </a:txBody>
                  <a:tcPr marL="0" marR="18646" marT="9323" marB="9323" anchor="b">
                    <a:lnL>
                      <a:noFill/>
                    </a:lnL>
                    <a:lnR>
                      <a:noFill/>
                    </a:lnR>
                    <a:lnT>
                      <a:noFill/>
                    </a:lnT>
                    <a:lnB w="9525" cap="flat" cmpd="sng" algn="ctr">
                      <a:solidFill>
                        <a:srgbClr val="207315"/>
                      </a:solidFill>
                      <a:prstDash val="solid"/>
                      <a:round/>
                      <a:headEnd type="none" w="med" len="med"/>
                      <a:tailEnd type="none" w="med" len="med"/>
                    </a:lnB>
                  </a:tcPr>
                </a:tc>
                <a:tc>
                  <a:txBody>
                    <a:bodyPr/>
                    <a:lstStyle/>
                    <a:p>
                      <a:pPr algn="l" fontAlgn="b"/>
                      <a:r>
                        <a:rPr lang="en-US" sz="1000" b="1" dirty="0">
                          <a:solidFill>
                            <a:srgbClr val="666666"/>
                          </a:solidFill>
                        </a:rPr>
                        <a:t>Company</a:t>
                      </a:r>
                    </a:p>
                  </a:txBody>
                  <a:tcPr marL="0" marR="0" marT="9323" marB="9323" anchor="b">
                    <a:lnL>
                      <a:noFill/>
                    </a:lnL>
                    <a:lnR>
                      <a:noFill/>
                    </a:lnR>
                    <a:lnB w="9525" cap="flat" cmpd="sng" algn="ctr">
                      <a:solidFill>
                        <a:srgbClr val="C0C916"/>
                      </a:solidFill>
                      <a:prstDash val="solid"/>
                      <a:round/>
                      <a:headEnd type="none" w="med" len="med"/>
                      <a:tailEnd type="none" w="med" len="med"/>
                    </a:lnB>
                  </a:tcPr>
                </a:tc>
                <a:tc>
                  <a:txBody>
                    <a:bodyPr/>
                    <a:lstStyle/>
                    <a:p>
                      <a:pPr algn="r" fontAlgn="b"/>
                      <a:r>
                        <a:rPr lang="en-US" sz="1000" b="1" dirty="0">
                          <a:solidFill>
                            <a:srgbClr val="666666"/>
                          </a:solidFill>
                        </a:rPr>
                        <a:t>500 Rank</a:t>
                      </a:r>
                    </a:p>
                  </a:txBody>
                  <a:tcPr marL="18646" marR="0" marT="9323" marB="9323" anchor="b">
                    <a:lnL>
                      <a:noFill/>
                    </a:lnL>
                    <a:lnR>
                      <a:noFill/>
                    </a:lnR>
                    <a:lnB w="9525" cap="flat" cmpd="sng" algn="ctr">
                      <a:solidFill>
                        <a:srgbClr val="E0C916"/>
                      </a:solidFill>
                      <a:prstDash val="solid"/>
                      <a:round/>
                      <a:headEnd type="none" w="med" len="med"/>
                      <a:tailEnd type="none" w="med" len="med"/>
                    </a:lnB>
                  </a:tcPr>
                </a:tc>
                <a:tc>
                  <a:txBody>
                    <a:bodyPr/>
                    <a:lstStyle/>
                    <a:p>
                      <a:pPr algn="r" fontAlgn="b"/>
                      <a:r>
                        <a:rPr lang="en-US" sz="1000" b="1">
                          <a:solidFill>
                            <a:srgbClr val="666666"/>
                          </a:solidFill>
                        </a:rPr>
                        <a:t>2011 Number of Employees</a:t>
                      </a:r>
                    </a:p>
                  </a:txBody>
                  <a:tcPr marL="18646" marR="0" marT="9323" marB="9323" anchor="b">
                    <a:lnL>
                      <a:noFill/>
                    </a:lnL>
                    <a:lnR>
                      <a:noFill/>
                    </a:lnR>
                    <a:lnB w="9525" cap="flat" cmpd="sng" algn="ctr">
                      <a:solidFill>
                        <a:srgbClr val="70C316"/>
                      </a:solidFill>
                      <a:prstDash val="solid"/>
                      <a:round/>
                      <a:headEnd type="none" w="med" len="med"/>
                      <a:tailEnd type="none" w="med" len="med"/>
                    </a:lnB>
                  </a:tcPr>
                </a:tc>
              </a:tr>
              <a:tr h="304112">
                <a:tc>
                  <a:txBody>
                    <a:bodyPr/>
                    <a:lstStyle/>
                    <a:p>
                      <a:pPr algn="l" fontAlgn="t"/>
                      <a:r>
                        <a:rPr lang="en-US" sz="1000" b="1">
                          <a:solidFill>
                            <a:srgbClr val="333333"/>
                          </a:solidFill>
                        </a:rPr>
                        <a:t>1</a:t>
                      </a:r>
                    </a:p>
                  </a:txBody>
                  <a:tcPr marL="0" marR="18646" marT="11187" marB="11187">
                    <a:lnL>
                      <a:noFill/>
                    </a:lnL>
                    <a:lnR>
                      <a:noFill/>
                    </a:lnR>
                    <a:lnT w="9525" cap="flat" cmpd="sng" algn="ctr">
                      <a:solidFill>
                        <a:srgbClr val="207315"/>
                      </a:solidFill>
                      <a:prstDash val="solid"/>
                      <a:round/>
                      <a:headEnd type="none" w="med" len="med"/>
                      <a:tailEnd type="none" w="med" len="med"/>
                    </a:lnT>
                    <a:lnB w="9525" cap="flat" cmpd="sng" algn="ctr">
                      <a:solidFill>
                        <a:srgbClr val="7019EF"/>
                      </a:solidFill>
                      <a:prstDash val="solid"/>
                      <a:round/>
                      <a:headEnd type="none" w="med" len="med"/>
                      <a:tailEnd type="none" w="med" len="med"/>
                    </a:lnB>
                  </a:tcPr>
                </a:tc>
                <a:tc>
                  <a:txBody>
                    <a:bodyPr/>
                    <a:lstStyle/>
                    <a:p>
                      <a:pPr algn="l" fontAlgn="t"/>
                      <a:r>
                        <a:rPr lang="en-US" sz="1000" b="1" u="none" strike="noStrike">
                          <a:solidFill>
                            <a:srgbClr val="004276"/>
                          </a:solidFill>
                          <a:hlinkClick r:id="rId3"/>
                        </a:rPr>
                        <a:t>Wal-Mart Stores</a:t>
                      </a:r>
                      <a:endParaRPr lang="en-US" sz="1000" b="1">
                        <a:solidFill>
                          <a:srgbClr val="333333"/>
                        </a:solidFill>
                      </a:endParaRPr>
                    </a:p>
                  </a:txBody>
                  <a:tcPr marL="0" marR="0" marT="11187" marB="11187">
                    <a:lnL>
                      <a:noFill/>
                    </a:lnL>
                    <a:lnR>
                      <a:noFill/>
                    </a:lnR>
                    <a:lnT w="9525" cap="flat" cmpd="sng" algn="ctr">
                      <a:solidFill>
                        <a:srgbClr val="C0C916"/>
                      </a:solidFill>
                      <a:prstDash val="solid"/>
                      <a:round/>
                      <a:headEnd type="none" w="med" len="med"/>
                      <a:tailEnd type="none" w="med" len="med"/>
                    </a:lnT>
                    <a:lnB w="9525" cap="flat" cmpd="sng" algn="ctr">
                      <a:solidFill>
                        <a:srgbClr val="201EEF"/>
                      </a:solidFill>
                      <a:prstDash val="solid"/>
                      <a:round/>
                      <a:headEnd type="none" w="med" len="med"/>
                      <a:tailEnd type="none" w="med" len="med"/>
                    </a:lnB>
                  </a:tcPr>
                </a:tc>
                <a:tc>
                  <a:txBody>
                    <a:bodyPr/>
                    <a:lstStyle/>
                    <a:p>
                      <a:pPr algn="r" fontAlgn="t"/>
                      <a:r>
                        <a:rPr lang="en-US" sz="1000" b="1">
                          <a:solidFill>
                            <a:srgbClr val="333333"/>
                          </a:solidFill>
                        </a:rPr>
                        <a:t>2</a:t>
                      </a:r>
                    </a:p>
                  </a:txBody>
                  <a:tcPr marL="18646" marR="0" marT="11187" marB="11187">
                    <a:lnL>
                      <a:noFill/>
                    </a:lnL>
                    <a:lnR>
                      <a:noFill/>
                    </a:lnR>
                    <a:lnT w="9525" cap="flat" cmpd="sng" algn="ctr">
                      <a:solidFill>
                        <a:srgbClr val="E0C916"/>
                      </a:solidFill>
                      <a:prstDash val="solid"/>
                      <a:round/>
                      <a:headEnd type="none" w="med" len="med"/>
                      <a:tailEnd type="none" w="med" len="med"/>
                    </a:lnT>
                    <a:lnB w="9525" cap="flat" cmpd="sng" algn="ctr">
                      <a:solidFill>
                        <a:srgbClr val="9060F0"/>
                      </a:solidFill>
                      <a:prstDash val="solid"/>
                      <a:round/>
                      <a:headEnd type="none" w="med" len="med"/>
                      <a:tailEnd type="none" w="med" len="med"/>
                    </a:lnB>
                  </a:tcPr>
                </a:tc>
                <a:tc>
                  <a:txBody>
                    <a:bodyPr/>
                    <a:lstStyle/>
                    <a:p>
                      <a:pPr algn="r" fontAlgn="t"/>
                      <a:r>
                        <a:rPr lang="en-US" sz="1000" b="1">
                          <a:solidFill>
                            <a:srgbClr val="333333"/>
                          </a:solidFill>
                        </a:rPr>
                        <a:t>2,200,000</a:t>
                      </a:r>
                    </a:p>
                  </a:txBody>
                  <a:tcPr marL="18646" marR="0" marT="11187" marB="11187">
                    <a:lnL>
                      <a:noFill/>
                    </a:lnL>
                    <a:lnR>
                      <a:noFill/>
                    </a:lnR>
                    <a:lnT w="9525" cap="flat" cmpd="sng" algn="ctr">
                      <a:solidFill>
                        <a:srgbClr val="70C316"/>
                      </a:solidFill>
                      <a:prstDash val="solid"/>
                      <a:round/>
                      <a:headEnd type="none" w="med" len="med"/>
                      <a:tailEnd type="none" w="med" len="med"/>
                    </a:lnT>
                    <a:lnB w="9525" cap="flat" cmpd="sng" algn="ctr">
                      <a:solidFill>
                        <a:srgbClr val="00A4CB"/>
                      </a:solidFill>
                      <a:prstDash val="solid"/>
                      <a:round/>
                      <a:headEnd type="none" w="med" len="med"/>
                      <a:tailEnd type="none" w="med" len="med"/>
                    </a:lnB>
                  </a:tcPr>
                </a:tc>
              </a:tr>
              <a:tr h="571135">
                <a:tc>
                  <a:txBody>
                    <a:bodyPr/>
                    <a:lstStyle/>
                    <a:p>
                      <a:pPr algn="l" fontAlgn="t"/>
                      <a:r>
                        <a:rPr lang="en-US" sz="1000" b="1">
                          <a:solidFill>
                            <a:srgbClr val="333333"/>
                          </a:solidFill>
                        </a:rPr>
                        <a:t>2</a:t>
                      </a:r>
                    </a:p>
                  </a:txBody>
                  <a:tcPr marL="0" marR="18646" marT="11187" marB="11187">
                    <a:lnL>
                      <a:noFill/>
                    </a:lnL>
                    <a:lnR>
                      <a:noFill/>
                    </a:lnR>
                    <a:lnT w="9525" cap="flat" cmpd="sng" algn="ctr">
                      <a:solidFill>
                        <a:srgbClr val="7019EF"/>
                      </a:solidFill>
                      <a:prstDash val="solid"/>
                      <a:round/>
                      <a:headEnd type="none" w="med" len="med"/>
                      <a:tailEnd type="none" w="med" len="med"/>
                    </a:lnT>
                    <a:lnB w="9525" cap="flat" cmpd="sng" algn="ctr">
                      <a:solidFill>
                        <a:srgbClr val="A01DEF"/>
                      </a:solidFill>
                      <a:prstDash val="solid"/>
                      <a:round/>
                      <a:headEnd type="none" w="med" len="med"/>
                      <a:tailEnd type="none" w="med" len="med"/>
                    </a:lnB>
                  </a:tcPr>
                </a:tc>
                <a:tc>
                  <a:txBody>
                    <a:bodyPr/>
                    <a:lstStyle/>
                    <a:p>
                      <a:pPr algn="l" fontAlgn="t"/>
                      <a:r>
                        <a:rPr lang="en-US" sz="1000" b="1" u="none" strike="noStrike">
                          <a:solidFill>
                            <a:srgbClr val="004276"/>
                          </a:solidFill>
                          <a:hlinkClick r:id="rId20"/>
                        </a:rPr>
                        <a:t>International Business Machines</a:t>
                      </a:r>
                      <a:endParaRPr lang="en-US" sz="1000" b="1">
                        <a:solidFill>
                          <a:srgbClr val="333333"/>
                        </a:solidFill>
                      </a:endParaRPr>
                    </a:p>
                  </a:txBody>
                  <a:tcPr marL="0" marR="0" marT="11187" marB="11187">
                    <a:lnL>
                      <a:noFill/>
                    </a:lnL>
                    <a:lnR>
                      <a:noFill/>
                    </a:lnR>
                    <a:lnT w="9525" cap="flat" cmpd="sng" algn="ctr">
                      <a:solidFill>
                        <a:srgbClr val="201EEF"/>
                      </a:solidFill>
                      <a:prstDash val="solid"/>
                      <a:round/>
                      <a:headEnd type="none" w="med" len="med"/>
                      <a:tailEnd type="none" w="med" len="med"/>
                    </a:lnT>
                    <a:lnB w="9525" cap="flat" cmpd="sng" algn="ctr">
                      <a:solidFill>
                        <a:srgbClr val="E0A9CB"/>
                      </a:solidFill>
                      <a:prstDash val="solid"/>
                      <a:round/>
                      <a:headEnd type="none" w="med" len="med"/>
                      <a:tailEnd type="none" w="med" len="med"/>
                    </a:lnB>
                  </a:tcPr>
                </a:tc>
                <a:tc>
                  <a:txBody>
                    <a:bodyPr/>
                    <a:lstStyle/>
                    <a:p>
                      <a:pPr algn="r" fontAlgn="t"/>
                      <a:r>
                        <a:rPr lang="en-US" sz="1000" b="1">
                          <a:solidFill>
                            <a:srgbClr val="333333"/>
                          </a:solidFill>
                        </a:rPr>
                        <a:t>19</a:t>
                      </a:r>
                    </a:p>
                  </a:txBody>
                  <a:tcPr marL="18646" marR="0" marT="11187" marB="11187">
                    <a:lnL>
                      <a:noFill/>
                    </a:lnL>
                    <a:lnR>
                      <a:noFill/>
                    </a:lnR>
                    <a:lnT w="9525" cap="flat" cmpd="sng" algn="ctr">
                      <a:solidFill>
                        <a:srgbClr val="9060F0"/>
                      </a:solidFill>
                      <a:prstDash val="solid"/>
                      <a:round/>
                      <a:headEnd type="none" w="med" len="med"/>
                      <a:tailEnd type="none" w="med" len="med"/>
                    </a:lnT>
                    <a:lnB w="9525" cap="flat" cmpd="sng" algn="ctr">
                      <a:solidFill>
                        <a:srgbClr val="B0F0E3"/>
                      </a:solidFill>
                      <a:prstDash val="solid"/>
                      <a:round/>
                      <a:headEnd type="none" w="med" len="med"/>
                      <a:tailEnd type="none" w="med" len="med"/>
                    </a:lnB>
                  </a:tcPr>
                </a:tc>
                <a:tc>
                  <a:txBody>
                    <a:bodyPr/>
                    <a:lstStyle/>
                    <a:p>
                      <a:pPr algn="r" fontAlgn="t"/>
                      <a:r>
                        <a:rPr lang="en-US" sz="1000" b="1">
                          <a:solidFill>
                            <a:srgbClr val="333333"/>
                          </a:solidFill>
                        </a:rPr>
                        <a:t>433,362</a:t>
                      </a:r>
                    </a:p>
                  </a:txBody>
                  <a:tcPr marL="18646" marR="0" marT="11187" marB="11187">
                    <a:lnL>
                      <a:noFill/>
                    </a:lnL>
                    <a:lnR>
                      <a:noFill/>
                    </a:lnR>
                    <a:lnT w="9525" cap="flat" cmpd="sng" algn="ctr">
                      <a:solidFill>
                        <a:srgbClr val="00A4CB"/>
                      </a:solidFill>
                      <a:prstDash val="solid"/>
                      <a:round/>
                      <a:headEnd type="none" w="med" len="med"/>
                      <a:tailEnd type="none" w="med" len="med"/>
                    </a:lnT>
                    <a:lnB w="9525" cap="flat" cmpd="sng" algn="ctr">
                      <a:solidFill>
                        <a:srgbClr val="80D71D"/>
                      </a:solidFill>
                      <a:prstDash val="solid"/>
                      <a:round/>
                      <a:headEnd type="none" w="med" len="med"/>
                      <a:tailEnd type="none" w="med" len="med"/>
                    </a:lnB>
                  </a:tcPr>
                </a:tc>
              </a:tr>
              <a:tr h="215104">
                <a:tc>
                  <a:txBody>
                    <a:bodyPr/>
                    <a:lstStyle/>
                    <a:p>
                      <a:pPr algn="l" fontAlgn="t"/>
                      <a:r>
                        <a:rPr lang="en-US" sz="1000" b="1">
                          <a:solidFill>
                            <a:srgbClr val="333333"/>
                          </a:solidFill>
                        </a:rPr>
                        <a:t>3</a:t>
                      </a:r>
                    </a:p>
                  </a:txBody>
                  <a:tcPr marL="0" marR="18646" marT="11187" marB="11187">
                    <a:lnL>
                      <a:noFill/>
                    </a:lnL>
                    <a:lnR>
                      <a:noFill/>
                    </a:lnR>
                    <a:lnT w="9525" cap="flat" cmpd="sng" algn="ctr">
                      <a:solidFill>
                        <a:srgbClr val="A01DEF"/>
                      </a:solidFill>
                      <a:prstDash val="solid"/>
                      <a:round/>
                      <a:headEnd type="none" w="med" len="med"/>
                      <a:tailEnd type="none" w="med" len="med"/>
                    </a:lnT>
                    <a:lnB w="9525" cap="flat" cmpd="sng" algn="ctr">
                      <a:solidFill>
                        <a:srgbClr val="90A5CB"/>
                      </a:solidFill>
                      <a:prstDash val="solid"/>
                      <a:round/>
                      <a:headEnd type="none" w="med" len="med"/>
                      <a:tailEnd type="none" w="med" len="med"/>
                    </a:lnB>
                  </a:tcPr>
                </a:tc>
                <a:tc>
                  <a:txBody>
                    <a:bodyPr/>
                    <a:lstStyle/>
                    <a:p>
                      <a:pPr algn="l" fontAlgn="t"/>
                      <a:r>
                        <a:rPr lang="en-US" sz="1000" b="1" u="none" strike="noStrike">
                          <a:solidFill>
                            <a:srgbClr val="004276"/>
                          </a:solidFill>
                          <a:hlinkClick r:id="rId22"/>
                        </a:rPr>
                        <a:t>McDonald's</a:t>
                      </a:r>
                      <a:endParaRPr lang="en-US" sz="1000" b="1">
                        <a:solidFill>
                          <a:srgbClr val="333333"/>
                        </a:solidFill>
                      </a:endParaRPr>
                    </a:p>
                  </a:txBody>
                  <a:tcPr marL="0" marR="0" marT="11187" marB="11187">
                    <a:lnL>
                      <a:noFill/>
                    </a:lnL>
                    <a:lnR>
                      <a:noFill/>
                    </a:lnR>
                    <a:lnT w="9525" cap="flat" cmpd="sng" algn="ctr">
                      <a:solidFill>
                        <a:srgbClr val="E0A9CB"/>
                      </a:solidFill>
                      <a:prstDash val="solid"/>
                      <a:round/>
                      <a:headEnd type="none" w="med" len="med"/>
                      <a:tailEnd type="none" w="med" len="med"/>
                    </a:lnT>
                    <a:lnB w="9525" cap="flat" cmpd="sng" algn="ctr">
                      <a:solidFill>
                        <a:srgbClr val="50F41E"/>
                      </a:solidFill>
                      <a:prstDash val="solid"/>
                      <a:round/>
                      <a:headEnd type="none" w="med" len="med"/>
                      <a:tailEnd type="none" w="med" len="med"/>
                    </a:lnB>
                  </a:tcPr>
                </a:tc>
                <a:tc>
                  <a:txBody>
                    <a:bodyPr/>
                    <a:lstStyle/>
                    <a:p>
                      <a:pPr algn="r" fontAlgn="t"/>
                      <a:r>
                        <a:rPr lang="en-US" sz="1000" b="1">
                          <a:solidFill>
                            <a:srgbClr val="333333"/>
                          </a:solidFill>
                        </a:rPr>
                        <a:t>107</a:t>
                      </a:r>
                    </a:p>
                  </a:txBody>
                  <a:tcPr marL="18646" marR="0" marT="11187" marB="11187">
                    <a:lnL>
                      <a:noFill/>
                    </a:lnL>
                    <a:lnR>
                      <a:noFill/>
                    </a:lnR>
                    <a:lnT w="9525" cap="flat" cmpd="sng" algn="ctr">
                      <a:solidFill>
                        <a:srgbClr val="B0F0E3"/>
                      </a:solidFill>
                      <a:prstDash val="solid"/>
                      <a:round/>
                      <a:headEnd type="none" w="med" len="med"/>
                      <a:tailEnd type="none" w="med" len="med"/>
                    </a:lnT>
                    <a:lnB w="9525" cap="flat" cmpd="sng" algn="ctr">
                      <a:solidFill>
                        <a:srgbClr val="303C4F"/>
                      </a:solidFill>
                      <a:prstDash val="solid"/>
                      <a:round/>
                      <a:headEnd type="none" w="med" len="med"/>
                      <a:tailEnd type="none" w="med" len="med"/>
                    </a:lnB>
                  </a:tcPr>
                </a:tc>
                <a:tc>
                  <a:txBody>
                    <a:bodyPr/>
                    <a:lstStyle/>
                    <a:p>
                      <a:pPr algn="r" fontAlgn="t"/>
                      <a:r>
                        <a:rPr lang="en-US" sz="1000" b="1">
                          <a:solidFill>
                            <a:srgbClr val="333333"/>
                          </a:solidFill>
                        </a:rPr>
                        <a:t>420,000</a:t>
                      </a:r>
                    </a:p>
                  </a:txBody>
                  <a:tcPr marL="18646" marR="0" marT="11187" marB="11187">
                    <a:lnL>
                      <a:noFill/>
                    </a:lnL>
                    <a:lnR>
                      <a:noFill/>
                    </a:lnR>
                    <a:lnT w="9525" cap="flat" cmpd="sng" algn="ctr">
                      <a:solidFill>
                        <a:srgbClr val="80D71D"/>
                      </a:solidFill>
                      <a:prstDash val="solid"/>
                      <a:round/>
                      <a:headEnd type="none" w="med" len="med"/>
                      <a:tailEnd type="none" w="med" len="med"/>
                    </a:lnT>
                    <a:lnB w="9525" cap="flat" cmpd="sng" algn="ctr">
                      <a:solidFill>
                        <a:srgbClr val="204150"/>
                      </a:solidFill>
                      <a:prstDash val="solid"/>
                      <a:round/>
                      <a:headEnd type="none" w="med" len="med"/>
                      <a:tailEnd type="none" w="med" len="med"/>
                    </a:lnB>
                  </a:tcPr>
                </a:tc>
              </a:tr>
              <a:tr h="215104">
                <a:tc>
                  <a:txBody>
                    <a:bodyPr/>
                    <a:lstStyle/>
                    <a:p>
                      <a:pPr algn="l" fontAlgn="t"/>
                      <a:r>
                        <a:rPr lang="en-US" sz="1000" b="1">
                          <a:solidFill>
                            <a:srgbClr val="333333"/>
                          </a:solidFill>
                        </a:rPr>
                        <a:t>4</a:t>
                      </a:r>
                    </a:p>
                  </a:txBody>
                  <a:tcPr marL="0" marR="18646" marT="11187" marB="11187">
                    <a:lnL>
                      <a:noFill/>
                    </a:lnL>
                    <a:lnR>
                      <a:noFill/>
                    </a:lnR>
                    <a:lnT w="9525" cap="flat" cmpd="sng" algn="ctr">
                      <a:solidFill>
                        <a:srgbClr val="90A5CB"/>
                      </a:solidFill>
                      <a:prstDash val="solid"/>
                      <a:round/>
                      <a:headEnd type="none" w="med" len="med"/>
                      <a:tailEnd type="none" w="med" len="med"/>
                    </a:lnT>
                    <a:lnB w="9525" cap="flat" cmpd="sng" algn="ctr">
                      <a:solidFill>
                        <a:srgbClr val="A0DF1D"/>
                      </a:solidFill>
                      <a:prstDash val="solid"/>
                      <a:round/>
                      <a:headEnd type="none" w="med" len="med"/>
                      <a:tailEnd type="none" w="med" len="med"/>
                    </a:lnB>
                  </a:tcPr>
                </a:tc>
                <a:tc>
                  <a:txBody>
                    <a:bodyPr/>
                    <a:lstStyle/>
                    <a:p>
                      <a:pPr algn="l" fontAlgn="t"/>
                      <a:r>
                        <a:rPr lang="en-US" sz="1000" b="1" u="none" strike="noStrike">
                          <a:solidFill>
                            <a:srgbClr val="004276"/>
                          </a:solidFill>
                          <a:hlinkClick r:id="rId23"/>
                        </a:rPr>
                        <a:t>Target</a:t>
                      </a:r>
                      <a:endParaRPr lang="en-US" sz="1000" b="1">
                        <a:solidFill>
                          <a:srgbClr val="333333"/>
                        </a:solidFill>
                      </a:endParaRPr>
                    </a:p>
                  </a:txBody>
                  <a:tcPr marL="0" marR="0" marT="11187" marB="11187">
                    <a:lnL>
                      <a:noFill/>
                    </a:lnL>
                    <a:lnR>
                      <a:noFill/>
                    </a:lnR>
                    <a:lnT w="9525" cap="flat" cmpd="sng" algn="ctr">
                      <a:solidFill>
                        <a:srgbClr val="50F41E"/>
                      </a:solidFill>
                      <a:prstDash val="solid"/>
                      <a:round/>
                      <a:headEnd type="none" w="med" len="med"/>
                      <a:tailEnd type="none" w="med" len="med"/>
                    </a:lnT>
                    <a:lnB w="9525" cap="flat" cmpd="sng" algn="ctr">
                      <a:solidFill>
                        <a:srgbClr val="D0AE55"/>
                      </a:solidFill>
                      <a:prstDash val="solid"/>
                      <a:round/>
                      <a:headEnd type="none" w="med" len="med"/>
                      <a:tailEnd type="none" w="med" len="med"/>
                    </a:lnB>
                  </a:tcPr>
                </a:tc>
                <a:tc>
                  <a:txBody>
                    <a:bodyPr/>
                    <a:lstStyle/>
                    <a:p>
                      <a:pPr algn="r" fontAlgn="t"/>
                      <a:r>
                        <a:rPr lang="en-US" sz="1000" b="1">
                          <a:solidFill>
                            <a:srgbClr val="333333"/>
                          </a:solidFill>
                        </a:rPr>
                        <a:t>38</a:t>
                      </a:r>
                    </a:p>
                  </a:txBody>
                  <a:tcPr marL="18646" marR="0" marT="11187" marB="11187">
                    <a:lnL>
                      <a:noFill/>
                    </a:lnL>
                    <a:lnR>
                      <a:noFill/>
                    </a:lnR>
                    <a:lnT w="9525" cap="flat" cmpd="sng" algn="ctr">
                      <a:solidFill>
                        <a:srgbClr val="303C4F"/>
                      </a:solidFill>
                      <a:prstDash val="solid"/>
                      <a:round/>
                      <a:headEnd type="none" w="med" len="med"/>
                      <a:tailEnd type="none" w="med" len="med"/>
                    </a:lnT>
                    <a:lnB w="9525" cap="flat" cmpd="sng" algn="ctr">
                      <a:solidFill>
                        <a:srgbClr val="00D614"/>
                      </a:solidFill>
                      <a:prstDash val="solid"/>
                      <a:round/>
                      <a:headEnd type="none" w="med" len="med"/>
                      <a:tailEnd type="none" w="med" len="med"/>
                    </a:lnB>
                  </a:tcPr>
                </a:tc>
                <a:tc>
                  <a:txBody>
                    <a:bodyPr/>
                    <a:lstStyle/>
                    <a:p>
                      <a:pPr algn="r" fontAlgn="t"/>
                      <a:r>
                        <a:rPr lang="en-US" sz="1000" b="1">
                          <a:solidFill>
                            <a:srgbClr val="333333"/>
                          </a:solidFill>
                        </a:rPr>
                        <a:t>365,000</a:t>
                      </a:r>
                    </a:p>
                  </a:txBody>
                  <a:tcPr marL="18646" marR="0" marT="11187" marB="11187">
                    <a:lnL>
                      <a:noFill/>
                    </a:lnL>
                    <a:lnR>
                      <a:noFill/>
                    </a:lnR>
                    <a:lnT w="9525" cap="flat" cmpd="sng" algn="ctr">
                      <a:solidFill>
                        <a:srgbClr val="204150"/>
                      </a:solidFill>
                      <a:prstDash val="solid"/>
                      <a:round/>
                      <a:headEnd type="none" w="med" len="med"/>
                      <a:tailEnd type="none" w="med" len="med"/>
                    </a:lnT>
                    <a:lnB w="9525" cap="flat" cmpd="sng" algn="ctr">
                      <a:solidFill>
                        <a:srgbClr val="B0DF14"/>
                      </a:solidFill>
                      <a:prstDash val="solid"/>
                      <a:round/>
                      <a:headEnd type="none" w="med" len="med"/>
                      <a:tailEnd type="none" w="med" len="med"/>
                    </a:lnB>
                  </a:tcPr>
                </a:tc>
              </a:tr>
              <a:tr h="393120">
                <a:tc>
                  <a:txBody>
                    <a:bodyPr/>
                    <a:lstStyle/>
                    <a:p>
                      <a:pPr algn="l" fontAlgn="t"/>
                      <a:r>
                        <a:rPr lang="en-US" sz="1000" b="1">
                          <a:solidFill>
                            <a:srgbClr val="333333"/>
                          </a:solidFill>
                        </a:rPr>
                        <a:t>5</a:t>
                      </a:r>
                    </a:p>
                  </a:txBody>
                  <a:tcPr marL="0" marR="18646" marT="11187" marB="11187">
                    <a:lnL>
                      <a:noFill/>
                    </a:lnL>
                    <a:lnR>
                      <a:noFill/>
                    </a:lnR>
                    <a:lnT w="9525" cap="flat" cmpd="sng" algn="ctr">
                      <a:solidFill>
                        <a:srgbClr val="A0DF1D"/>
                      </a:solidFill>
                      <a:prstDash val="solid"/>
                      <a:round/>
                      <a:headEnd type="none" w="med" len="med"/>
                      <a:tailEnd type="none" w="med" len="med"/>
                    </a:lnT>
                    <a:lnB w="9525" cap="flat" cmpd="sng" algn="ctr">
                      <a:solidFill>
                        <a:srgbClr val="40D614"/>
                      </a:solidFill>
                      <a:prstDash val="solid"/>
                      <a:round/>
                      <a:headEnd type="none" w="med" len="med"/>
                      <a:tailEnd type="none" w="med" len="med"/>
                    </a:lnB>
                  </a:tcPr>
                </a:tc>
                <a:tc>
                  <a:txBody>
                    <a:bodyPr/>
                    <a:lstStyle/>
                    <a:p>
                      <a:pPr algn="l" fontAlgn="t"/>
                      <a:r>
                        <a:rPr lang="en-US" sz="1000" b="1" u="none" strike="noStrike">
                          <a:solidFill>
                            <a:srgbClr val="004276"/>
                          </a:solidFill>
                          <a:hlinkClick r:id="rId11"/>
                        </a:rPr>
                        <a:t>Hewlett-Packard</a:t>
                      </a:r>
                      <a:endParaRPr lang="en-US" sz="1000" b="1">
                        <a:solidFill>
                          <a:srgbClr val="333333"/>
                        </a:solidFill>
                      </a:endParaRPr>
                    </a:p>
                  </a:txBody>
                  <a:tcPr marL="0" marR="0" marT="11187" marB="11187">
                    <a:lnL>
                      <a:noFill/>
                    </a:lnL>
                    <a:lnR>
                      <a:noFill/>
                    </a:lnR>
                    <a:lnT w="9525" cap="flat" cmpd="sng" algn="ctr">
                      <a:solidFill>
                        <a:srgbClr val="D0AE55"/>
                      </a:solidFill>
                      <a:prstDash val="solid"/>
                      <a:round/>
                      <a:headEnd type="none" w="med" len="med"/>
                      <a:tailEnd type="none" w="med" len="med"/>
                    </a:lnT>
                    <a:lnB w="9525" cap="flat" cmpd="sng" algn="ctr">
                      <a:solidFill>
                        <a:srgbClr val="E07115"/>
                      </a:solidFill>
                      <a:prstDash val="solid"/>
                      <a:round/>
                      <a:headEnd type="none" w="med" len="med"/>
                      <a:tailEnd type="none" w="med" len="med"/>
                    </a:lnB>
                  </a:tcPr>
                </a:tc>
                <a:tc>
                  <a:txBody>
                    <a:bodyPr/>
                    <a:lstStyle/>
                    <a:p>
                      <a:pPr algn="r" fontAlgn="t"/>
                      <a:r>
                        <a:rPr lang="en-US" sz="1000" b="1">
                          <a:solidFill>
                            <a:srgbClr val="333333"/>
                          </a:solidFill>
                        </a:rPr>
                        <a:t>10</a:t>
                      </a:r>
                    </a:p>
                  </a:txBody>
                  <a:tcPr marL="18646" marR="0" marT="11187" marB="11187">
                    <a:lnL>
                      <a:noFill/>
                    </a:lnL>
                    <a:lnR>
                      <a:noFill/>
                    </a:lnR>
                    <a:lnT w="9525" cap="flat" cmpd="sng" algn="ctr">
                      <a:solidFill>
                        <a:srgbClr val="00D614"/>
                      </a:solidFill>
                      <a:prstDash val="solid"/>
                      <a:round/>
                      <a:headEnd type="none" w="med" len="med"/>
                      <a:tailEnd type="none" w="med" len="med"/>
                    </a:lnT>
                    <a:lnB w="9525" cap="flat" cmpd="sng" algn="ctr">
                      <a:solidFill>
                        <a:srgbClr val="206016"/>
                      </a:solidFill>
                      <a:prstDash val="solid"/>
                      <a:round/>
                      <a:headEnd type="none" w="med" len="med"/>
                      <a:tailEnd type="none" w="med" len="med"/>
                    </a:lnB>
                  </a:tcPr>
                </a:tc>
                <a:tc>
                  <a:txBody>
                    <a:bodyPr/>
                    <a:lstStyle/>
                    <a:p>
                      <a:pPr algn="r" fontAlgn="t"/>
                      <a:r>
                        <a:rPr lang="en-US" sz="1000" b="1">
                          <a:solidFill>
                            <a:srgbClr val="333333"/>
                          </a:solidFill>
                        </a:rPr>
                        <a:t>349,600</a:t>
                      </a:r>
                    </a:p>
                  </a:txBody>
                  <a:tcPr marL="18646" marR="0" marT="11187" marB="11187">
                    <a:lnL>
                      <a:noFill/>
                    </a:lnL>
                    <a:lnR>
                      <a:noFill/>
                    </a:lnR>
                    <a:lnT w="9525" cap="flat" cmpd="sng" algn="ctr">
                      <a:solidFill>
                        <a:srgbClr val="B0DF14"/>
                      </a:solidFill>
                      <a:prstDash val="solid"/>
                      <a:round/>
                      <a:headEnd type="none" w="med" len="med"/>
                      <a:tailEnd type="none" w="med" len="med"/>
                    </a:lnT>
                    <a:lnB w="9525" cap="flat" cmpd="sng" algn="ctr">
                      <a:solidFill>
                        <a:srgbClr val="606716"/>
                      </a:solidFill>
                      <a:prstDash val="solid"/>
                      <a:round/>
                      <a:headEnd type="none" w="med" len="med"/>
                      <a:tailEnd type="none" w="med" len="med"/>
                    </a:lnB>
                  </a:tcPr>
                </a:tc>
              </a:tr>
              <a:tr h="215104">
                <a:tc>
                  <a:txBody>
                    <a:bodyPr/>
                    <a:lstStyle/>
                    <a:p>
                      <a:pPr algn="l" fontAlgn="t"/>
                      <a:r>
                        <a:rPr lang="en-US" sz="1000" b="1">
                          <a:solidFill>
                            <a:srgbClr val="333333"/>
                          </a:solidFill>
                        </a:rPr>
                        <a:t>6</a:t>
                      </a:r>
                    </a:p>
                  </a:txBody>
                  <a:tcPr marL="0" marR="18646" marT="11187" marB="11187">
                    <a:lnL>
                      <a:noFill/>
                    </a:lnL>
                    <a:lnR>
                      <a:noFill/>
                    </a:lnR>
                    <a:lnT w="9525" cap="flat" cmpd="sng" algn="ctr">
                      <a:solidFill>
                        <a:srgbClr val="40D614"/>
                      </a:solidFill>
                      <a:prstDash val="solid"/>
                      <a:round/>
                      <a:headEnd type="none" w="med" len="med"/>
                      <a:tailEnd type="none" w="med" len="med"/>
                    </a:lnT>
                    <a:lnB w="9525" cap="flat" cmpd="sng" algn="ctr">
                      <a:solidFill>
                        <a:srgbClr val="F01515"/>
                      </a:solidFill>
                      <a:prstDash val="solid"/>
                      <a:round/>
                      <a:headEnd type="none" w="med" len="med"/>
                      <a:tailEnd type="none" w="med" len="med"/>
                    </a:lnB>
                  </a:tcPr>
                </a:tc>
                <a:tc>
                  <a:txBody>
                    <a:bodyPr/>
                    <a:lstStyle/>
                    <a:p>
                      <a:pPr algn="l" fontAlgn="t"/>
                      <a:r>
                        <a:rPr lang="en-US" sz="1000" b="1" u="none" strike="noStrike">
                          <a:solidFill>
                            <a:srgbClr val="004276"/>
                          </a:solidFill>
                          <a:hlinkClick r:id="rId24"/>
                        </a:rPr>
                        <a:t>Kroger</a:t>
                      </a:r>
                      <a:endParaRPr lang="en-US" sz="1000" b="1">
                        <a:solidFill>
                          <a:srgbClr val="333333"/>
                        </a:solidFill>
                      </a:endParaRPr>
                    </a:p>
                  </a:txBody>
                  <a:tcPr marL="0" marR="0" marT="11187" marB="11187">
                    <a:lnL>
                      <a:noFill/>
                    </a:lnL>
                    <a:lnR>
                      <a:noFill/>
                    </a:lnR>
                    <a:lnT w="9525" cap="flat" cmpd="sng" algn="ctr">
                      <a:solidFill>
                        <a:srgbClr val="E07115"/>
                      </a:solidFill>
                      <a:prstDash val="solid"/>
                      <a:round/>
                      <a:headEnd type="none" w="med" len="med"/>
                      <a:tailEnd type="none" w="med" len="med"/>
                    </a:lnT>
                    <a:lnB w="9525" cap="flat" cmpd="sng" algn="ctr">
                      <a:solidFill>
                        <a:srgbClr val="606A16"/>
                      </a:solidFill>
                      <a:prstDash val="solid"/>
                      <a:round/>
                      <a:headEnd type="none" w="med" len="med"/>
                      <a:tailEnd type="none" w="med" len="med"/>
                    </a:lnB>
                  </a:tcPr>
                </a:tc>
                <a:tc>
                  <a:txBody>
                    <a:bodyPr/>
                    <a:lstStyle/>
                    <a:p>
                      <a:pPr algn="r" fontAlgn="t"/>
                      <a:r>
                        <a:rPr lang="en-US" sz="1000" b="1">
                          <a:solidFill>
                            <a:srgbClr val="333333"/>
                          </a:solidFill>
                        </a:rPr>
                        <a:t>23</a:t>
                      </a:r>
                    </a:p>
                  </a:txBody>
                  <a:tcPr marL="18646" marR="0" marT="11187" marB="11187">
                    <a:lnL>
                      <a:noFill/>
                    </a:lnL>
                    <a:lnR>
                      <a:noFill/>
                    </a:lnR>
                    <a:lnT w="9525" cap="flat" cmpd="sng" algn="ctr">
                      <a:solidFill>
                        <a:srgbClr val="206016"/>
                      </a:solidFill>
                      <a:prstDash val="solid"/>
                      <a:round/>
                      <a:headEnd type="none" w="med" len="med"/>
                      <a:tailEnd type="none" w="med" len="med"/>
                    </a:lnT>
                    <a:lnB w="9525" cap="flat" cmpd="sng" algn="ctr">
                      <a:solidFill>
                        <a:srgbClr val="706B16"/>
                      </a:solidFill>
                      <a:prstDash val="solid"/>
                      <a:round/>
                      <a:headEnd type="none" w="med" len="med"/>
                      <a:tailEnd type="none" w="med" len="med"/>
                    </a:lnB>
                  </a:tcPr>
                </a:tc>
                <a:tc>
                  <a:txBody>
                    <a:bodyPr/>
                    <a:lstStyle/>
                    <a:p>
                      <a:pPr algn="r" fontAlgn="t"/>
                      <a:r>
                        <a:rPr lang="en-US" sz="1000" b="1">
                          <a:solidFill>
                            <a:srgbClr val="333333"/>
                          </a:solidFill>
                        </a:rPr>
                        <a:t>339,000</a:t>
                      </a:r>
                    </a:p>
                  </a:txBody>
                  <a:tcPr marL="18646" marR="0" marT="11187" marB="11187">
                    <a:lnL>
                      <a:noFill/>
                    </a:lnL>
                    <a:lnR>
                      <a:noFill/>
                    </a:lnR>
                    <a:lnT w="9525" cap="flat" cmpd="sng" algn="ctr">
                      <a:solidFill>
                        <a:srgbClr val="606716"/>
                      </a:solidFill>
                      <a:prstDash val="solid"/>
                      <a:round/>
                      <a:headEnd type="none" w="med" len="med"/>
                      <a:tailEnd type="none" w="med" len="med"/>
                    </a:lnT>
                    <a:lnB w="9525" cap="flat" cmpd="sng" algn="ctr">
                      <a:solidFill>
                        <a:srgbClr val="E06B16"/>
                      </a:solidFill>
                      <a:prstDash val="solid"/>
                      <a:round/>
                      <a:headEnd type="none" w="med" len="med"/>
                      <a:tailEnd type="none" w="med" len="med"/>
                    </a:lnB>
                  </a:tcPr>
                </a:tc>
              </a:tr>
              <a:tr h="378146">
                <a:tc>
                  <a:txBody>
                    <a:bodyPr/>
                    <a:lstStyle/>
                    <a:p>
                      <a:pPr algn="l" fontAlgn="t"/>
                      <a:r>
                        <a:rPr lang="en-US" sz="1000" b="1" dirty="0">
                          <a:solidFill>
                            <a:srgbClr val="333333"/>
                          </a:solidFill>
                        </a:rPr>
                        <a:t>7</a:t>
                      </a:r>
                    </a:p>
                  </a:txBody>
                  <a:tcPr marL="0" marR="18646" marT="11187" marB="11187">
                    <a:lnL>
                      <a:noFill/>
                    </a:lnL>
                    <a:lnR>
                      <a:noFill/>
                    </a:lnR>
                    <a:lnT w="9525" cap="flat" cmpd="sng" algn="ctr">
                      <a:solidFill>
                        <a:srgbClr val="F01515"/>
                      </a:solidFill>
                      <a:prstDash val="solid"/>
                      <a:round/>
                      <a:headEnd type="none" w="med" len="med"/>
                      <a:tailEnd type="none" w="med" len="med"/>
                    </a:lnT>
                    <a:lnB w="9525" cap="flat" cmpd="sng" algn="ctr">
                      <a:solidFill>
                        <a:srgbClr val="606916"/>
                      </a:solidFill>
                      <a:prstDash val="solid"/>
                      <a:round/>
                      <a:headEnd type="none" w="med" len="med"/>
                      <a:tailEnd type="none" w="med" len="med"/>
                    </a:lnB>
                  </a:tcPr>
                </a:tc>
                <a:tc>
                  <a:txBody>
                    <a:bodyPr/>
                    <a:lstStyle/>
                    <a:p>
                      <a:pPr algn="l" fontAlgn="t"/>
                      <a:r>
                        <a:rPr lang="en-US" sz="1000" b="1" u="none" strike="noStrike">
                          <a:solidFill>
                            <a:srgbClr val="004276"/>
                          </a:solidFill>
                          <a:hlinkClick r:id="rId25"/>
                        </a:rPr>
                        <a:t>United Parcel Service</a:t>
                      </a:r>
                      <a:endParaRPr lang="en-US" sz="1000" b="1">
                        <a:solidFill>
                          <a:srgbClr val="333333"/>
                        </a:solidFill>
                      </a:endParaRPr>
                    </a:p>
                  </a:txBody>
                  <a:tcPr marL="0" marR="0" marT="11187" marB="11187">
                    <a:lnL>
                      <a:noFill/>
                    </a:lnL>
                    <a:lnR>
                      <a:noFill/>
                    </a:lnR>
                    <a:lnT w="9525" cap="flat" cmpd="sng" algn="ctr">
                      <a:solidFill>
                        <a:srgbClr val="606A16"/>
                      </a:solidFill>
                      <a:prstDash val="solid"/>
                      <a:round/>
                      <a:headEnd type="none" w="med" len="med"/>
                      <a:tailEnd type="none" w="med" len="med"/>
                    </a:lnT>
                    <a:lnB w="9525" cap="flat" cmpd="sng" algn="ctr">
                      <a:solidFill>
                        <a:srgbClr val="F06C16"/>
                      </a:solidFill>
                      <a:prstDash val="solid"/>
                      <a:round/>
                      <a:headEnd type="none" w="med" len="med"/>
                      <a:tailEnd type="none" w="med" len="med"/>
                    </a:lnB>
                  </a:tcPr>
                </a:tc>
                <a:tc>
                  <a:txBody>
                    <a:bodyPr/>
                    <a:lstStyle/>
                    <a:p>
                      <a:pPr algn="r" fontAlgn="t"/>
                      <a:r>
                        <a:rPr lang="en-US" sz="1000" b="1">
                          <a:solidFill>
                            <a:srgbClr val="333333"/>
                          </a:solidFill>
                        </a:rPr>
                        <a:t>52</a:t>
                      </a:r>
                    </a:p>
                  </a:txBody>
                  <a:tcPr marL="18646" marR="0" marT="11187" marB="11187">
                    <a:lnL>
                      <a:noFill/>
                    </a:lnL>
                    <a:lnR>
                      <a:noFill/>
                    </a:lnR>
                    <a:lnT w="9525" cap="flat" cmpd="sng" algn="ctr">
                      <a:solidFill>
                        <a:srgbClr val="706B16"/>
                      </a:solidFill>
                      <a:prstDash val="solid"/>
                      <a:round/>
                      <a:headEnd type="none" w="med" len="med"/>
                      <a:tailEnd type="none" w="med" len="med"/>
                    </a:lnT>
                    <a:lnB w="9525" cap="flat" cmpd="sng" algn="ctr">
                      <a:solidFill>
                        <a:srgbClr val="D06F16"/>
                      </a:solidFill>
                      <a:prstDash val="solid"/>
                      <a:round/>
                      <a:headEnd type="none" w="med" len="med"/>
                      <a:tailEnd type="none" w="med" len="med"/>
                    </a:lnB>
                  </a:tcPr>
                </a:tc>
                <a:tc>
                  <a:txBody>
                    <a:bodyPr/>
                    <a:lstStyle/>
                    <a:p>
                      <a:pPr algn="r" fontAlgn="t"/>
                      <a:r>
                        <a:rPr lang="en-US" sz="1000" b="1">
                          <a:solidFill>
                            <a:srgbClr val="333333"/>
                          </a:solidFill>
                        </a:rPr>
                        <a:t>310,010</a:t>
                      </a:r>
                    </a:p>
                  </a:txBody>
                  <a:tcPr marL="18646" marR="0" marT="11187" marB="11187">
                    <a:lnL>
                      <a:noFill/>
                    </a:lnL>
                    <a:lnR>
                      <a:noFill/>
                    </a:lnR>
                    <a:lnT w="9525" cap="flat" cmpd="sng" algn="ctr">
                      <a:solidFill>
                        <a:srgbClr val="E06B16"/>
                      </a:solidFill>
                      <a:prstDash val="solid"/>
                      <a:round/>
                      <a:headEnd type="none" w="med" len="med"/>
                      <a:tailEnd type="none" w="med" len="med"/>
                    </a:lnT>
                    <a:lnB w="9525" cap="flat" cmpd="sng" algn="ctr">
                      <a:solidFill>
                        <a:srgbClr val="80C016"/>
                      </a:solidFill>
                      <a:prstDash val="solid"/>
                      <a:round/>
                      <a:headEnd type="none" w="med" len="med"/>
                      <a:tailEnd type="none" w="med" len="med"/>
                    </a:lnB>
                  </a:tcPr>
                </a:tc>
              </a:tr>
              <a:tr h="215104">
                <a:tc>
                  <a:txBody>
                    <a:bodyPr/>
                    <a:lstStyle/>
                    <a:p>
                      <a:pPr algn="l" fontAlgn="t"/>
                      <a:r>
                        <a:rPr lang="en-US" sz="1000" b="1">
                          <a:solidFill>
                            <a:srgbClr val="333333"/>
                          </a:solidFill>
                        </a:rPr>
                        <a:t>8</a:t>
                      </a:r>
                    </a:p>
                  </a:txBody>
                  <a:tcPr marL="0" marR="18646" marT="11187" marB="11187">
                    <a:lnL>
                      <a:noFill/>
                    </a:lnL>
                    <a:lnR>
                      <a:noFill/>
                    </a:lnR>
                    <a:lnT w="9525" cap="flat" cmpd="sng" algn="ctr">
                      <a:solidFill>
                        <a:srgbClr val="606916"/>
                      </a:solidFill>
                      <a:prstDash val="solid"/>
                      <a:round/>
                      <a:headEnd type="none" w="med" len="med"/>
                      <a:tailEnd type="none" w="med" len="med"/>
                    </a:lnT>
                    <a:lnB w="9525" cap="flat" cmpd="sng" algn="ctr">
                      <a:solidFill>
                        <a:srgbClr val="606C16"/>
                      </a:solidFill>
                      <a:prstDash val="solid"/>
                      <a:round/>
                      <a:headEnd type="none" w="med" len="med"/>
                      <a:tailEnd type="none" w="med" len="med"/>
                    </a:lnB>
                  </a:tcPr>
                </a:tc>
                <a:tc>
                  <a:txBody>
                    <a:bodyPr/>
                    <a:lstStyle/>
                    <a:p>
                      <a:pPr algn="l" fontAlgn="t"/>
                      <a:r>
                        <a:rPr lang="en-US" sz="1000" b="1" u="none" strike="noStrike">
                          <a:solidFill>
                            <a:srgbClr val="004276"/>
                          </a:solidFill>
                          <a:hlinkClick r:id="rId7"/>
                        </a:rPr>
                        <a:t>General Electric</a:t>
                      </a:r>
                      <a:endParaRPr lang="en-US" sz="1000" b="1">
                        <a:solidFill>
                          <a:srgbClr val="333333"/>
                        </a:solidFill>
                      </a:endParaRPr>
                    </a:p>
                  </a:txBody>
                  <a:tcPr marL="0" marR="0" marT="11187" marB="11187">
                    <a:lnL>
                      <a:noFill/>
                    </a:lnL>
                    <a:lnR>
                      <a:noFill/>
                    </a:lnR>
                    <a:lnT w="9525" cap="flat" cmpd="sng" algn="ctr">
                      <a:solidFill>
                        <a:srgbClr val="F06C16"/>
                      </a:solidFill>
                      <a:prstDash val="solid"/>
                      <a:round/>
                      <a:headEnd type="none" w="med" len="med"/>
                      <a:tailEnd type="none" w="med" len="med"/>
                    </a:lnT>
                    <a:lnB w="9525" cap="flat" cmpd="sng" algn="ctr">
                      <a:solidFill>
                        <a:srgbClr val="60C716"/>
                      </a:solidFill>
                      <a:prstDash val="solid"/>
                      <a:round/>
                      <a:headEnd type="none" w="med" len="med"/>
                      <a:tailEnd type="none" w="med" len="med"/>
                    </a:lnB>
                  </a:tcPr>
                </a:tc>
                <a:tc>
                  <a:txBody>
                    <a:bodyPr/>
                    <a:lstStyle/>
                    <a:p>
                      <a:pPr algn="r" fontAlgn="t"/>
                      <a:r>
                        <a:rPr lang="en-US" sz="1000" b="1">
                          <a:solidFill>
                            <a:srgbClr val="333333"/>
                          </a:solidFill>
                        </a:rPr>
                        <a:t>6</a:t>
                      </a:r>
                    </a:p>
                  </a:txBody>
                  <a:tcPr marL="18646" marR="0" marT="11187" marB="11187">
                    <a:lnL>
                      <a:noFill/>
                    </a:lnL>
                    <a:lnR>
                      <a:noFill/>
                    </a:lnR>
                    <a:lnT w="9525" cap="flat" cmpd="sng" algn="ctr">
                      <a:solidFill>
                        <a:srgbClr val="D06F16"/>
                      </a:solidFill>
                      <a:prstDash val="solid"/>
                      <a:round/>
                      <a:headEnd type="none" w="med" len="med"/>
                      <a:tailEnd type="none" w="med" len="med"/>
                    </a:lnT>
                    <a:lnB w="9525" cap="flat" cmpd="sng" algn="ctr">
                      <a:solidFill>
                        <a:srgbClr val="20CC16"/>
                      </a:solidFill>
                      <a:prstDash val="solid"/>
                      <a:round/>
                      <a:headEnd type="none" w="med" len="med"/>
                      <a:tailEnd type="none" w="med" len="med"/>
                    </a:lnB>
                  </a:tcPr>
                </a:tc>
                <a:tc>
                  <a:txBody>
                    <a:bodyPr/>
                    <a:lstStyle/>
                    <a:p>
                      <a:pPr algn="r" fontAlgn="t"/>
                      <a:r>
                        <a:rPr lang="en-US" sz="1000" b="1">
                          <a:solidFill>
                            <a:srgbClr val="333333"/>
                          </a:solidFill>
                        </a:rPr>
                        <a:t>301,000</a:t>
                      </a:r>
                    </a:p>
                  </a:txBody>
                  <a:tcPr marL="18646" marR="0" marT="11187" marB="11187">
                    <a:lnL>
                      <a:noFill/>
                    </a:lnL>
                    <a:lnR>
                      <a:noFill/>
                    </a:lnR>
                    <a:lnT w="9525" cap="flat" cmpd="sng" algn="ctr">
                      <a:solidFill>
                        <a:srgbClr val="80C016"/>
                      </a:solidFill>
                      <a:prstDash val="solid"/>
                      <a:round/>
                      <a:headEnd type="none" w="med" len="med"/>
                      <a:tailEnd type="none" w="med" len="med"/>
                    </a:lnT>
                    <a:lnB w="9525" cap="flat" cmpd="sng" algn="ctr">
                      <a:solidFill>
                        <a:srgbClr val="7000EF"/>
                      </a:solidFill>
                      <a:prstDash val="solid"/>
                      <a:round/>
                      <a:headEnd type="none" w="med" len="med"/>
                      <a:tailEnd type="none" w="med" len="med"/>
                    </a:lnB>
                  </a:tcPr>
                </a:tc>
              </a:tr>
              <a:tr h="215104">
                <a:tc>
                  <a:txBody>
                    <a:bodyPr/>
                    <a:lstStyle/>
                    <a:p>
                      <a:pPr algn="l" fontAlgn="t"/>
                      <a:r>
                        <a:rPr lang="en-US" sz="1000" b="1">
                          <a:solidFill>
                            <a:srgbClr val="333333"/>
                          </a:solidFill>
                        </a:rPr>
                        <a:t>9</a:t>
                      </a:r>
                    </a:p>
                  </a:txBody>
                  <a:tcPr marL="0" marR="18646" marT="11187" marB="11187">
                    <a:lnL>
                      <a:noFill/>
                    </a:lnL>
                    <a:lnR>
                      <a:noFill/>
                    </a:lnR>
                    <a:lnT w="9525" cap="flat" cmpd="sng" algn="ctr">
                      <a:solidFill>
                        <a:srgbClr val="606C16"/>
                      </a:solidFill>
                      <a:prstDash val="solid"/>
                      <a:round/>
                      <a:headEnd type="none" w="med" len="med"/>
                      <a:tailEnd type="none" w="med" len="med"/>
                    </a:lnT>
                    <a:lnB w="9525" cap="flat" cmpd="sng" algn="ctr">
                      <a:solidFill>
                        <a:srgbClr val="A000EF"/>
                      </a:solidFill>
                      <a:prstDash val="solid"/>
                      <a:round/>
                      <a:headEnd type="none" w="med" len="med"/>
                      <a:tailEnd type="none" w="med" len="med"/>
                    </a:lnB>
                  </a:tcPr>
                </a:tc>
                <a:tc>
                  <a:txBody>
                    <a:bodyPr/>
                    <a:lstStyle/>
                    <a:p>
                      <a:pPr algn="l" fontAlgn="t"/>
                      <a:r>
                        <a:rPr lang="en-US" sz="1000" b="1" u="none" strike="noStrike">
                          <a:solidFill>
                            <a:srgbClr val="004276"/>
                          </a:solidFill>
                          <a:hlinkClick r:id="rId26"/>
                        </a:rPr>
                        <a:t>PepsiCo</a:t>
                      </a:r>
                      <a:endParaRPr lang="en-US" sz="1000" b="1">
                        <a:solidFill>
                          <a:srgbClr val="333333"/>
                        </a:solidFill>
                      </a:endParaRPr>
                    </a:p>
                  </a:txBody>
                  <a:tcPr marL="0" marR="0" marT="11187" marB="11187">
                    <a:lnL>
                      <a:noFill/>
                    </a:lnL>
                    <a:lnR>
                      <a:noFill/>
                    </a:lnR>
                    <a:lnT w="9525" cap="flat" cmpd="sng" algn="ctr">
                      <a:solidFill>
                        <a:srgbClr val="60C716"/>
                      </a:solidFill>
                      <a:prstDash val="solid"/>
                      <a:round/>
                      <a:headEnd type="none" w="med" len="med"/>
                      <a:tailEnd type="none" w="med" len="med"/>
                    </a:lnT>
                    <a:lnB w="9525" cap="flat" cmpd="sng" algn="ctr">
                      <a:solidFill>
                        <a:srgbClr val="5001EF"/>
                      </a:solidFill>
                      <a:prstDash val="solid"/>
                      <a:round/>
                      <a:headEnd type="none" w="med" len="med"/>
                      <a:tailEnd type="none" w="med" len="med"/>
                    </a:lnB>
                  </a:tcPr>
                </a:tc>
                <a:tc>
                  <a:txBody>
                    <a:bodyPr/>
                    <a:lstStyle/>
                    <a:p>
                      <a:pPr algn="r" fontAlgn="t"/>
                      <a:r>
                        <a:rPr lang="en-US" sz="1000" b="1">
                          <a:solidFill>
                            <a:srgbClr val="333333"/>
                          </a:solidFill>
                        </a:rPr>
                        <a:t>41</a:t>
                      </a:r>
                    </a:p>
                  </a:txBody>
                  <a:tcPr marL="18646" marR="0" marT="11187" marB="11187">
                    <a:lnL>
                      <a:noFill/>
                    </a:lnL>
                    <a:lnR>
                      <a:noFill/>
                    </a:lnR>
                    <a:lnT w="9525" cap="flat" cmpd="sng" algn="ctr">
                      <a:solidFill>
                        <a:srgbClr val="20CC16"/>
                      </a:solidFill>
                      <a:prstDash val="solid"/>
                      <a:round/>
                      <a:headEnd type="none" w="med" len="med"/>
                      <a:tailEnd type="none" w="med" len="med"/>
                    </a:lnT>
                    <a:lnB w="9525" cap="flat" cmpd="sng" algn="ctr">
                      <a:solidFill>
                        <a:srgbClr val="0002EF"/>
                      </a:solidFill>
                      <a:prstDash val="solid"/>
                      <a:round/>
                      <a:headEnd type="none" w="med" len="med"/>
                      <a:tailEnd type="none" w="med" len="med"/>
                    </a:lnB>
                  </a:tcPr>
                </a:tc>
                <a:tc>
                  <a:txBody>
                    <a:bodyPr/>
                    <a:lstStyle/>
                    <a:p>
                      <a:pPr algn="r" fontAlgn="t"/>
                      <a:r>
                        <a:rPr lang="en-US" sz="1000" b="1">
                          <a:solidFill>
                            <a:srgbClr val="333333"/>
                          </a:solidFill>
                        </a:rPr>
                        <a:t>297,000</a:t>
                      </a:r>
                    </a:p>
                  </a:txBody>
                  <a:tcPr marL="18646" marR="0" marT="11187" marB="11187">
                    <a:lnL>
                      <a:noFill/>
                    </a:lnL>
                    <a:lnR>
                      <a:noFill/>
                    </a:lnR>
                    <a:lnT w="9525" cap="flat" cmpd="sng" algn="ctr">
                      <a:solidFill>
                        <a:srgbClr val="7000EF"/>
                      </a:solidFill>
                      <a:prstDash val="solid"/>
                      <a:round/>
                      <a:headEnd type="none" w="med" len="med"/>
                      <a:tailEnd type="none" w="med" len="med"/>
                    </a:lnT>
                    <a:lnB w="9525" cap="flat" cmpd="sng" algn="ctr">
                      <a:solidFill>
                        <a:srgbClr val="5002EF"/>
                      </a:solidFill>
                      <a:prstDash val="solid"/>
                      <a:round/>
                      <a:headEnd type="none" w="med" len="med"/>
                      <a:tailEnd type="none" w="med" len="med"/>
                    </a:lnB>
                  </a:tcPr>
                </a:tc>
              </a:tr>
              <a:tr h="304112">
                <a:tc>
                  <a:txBody>
                    <a:bodyPr/>
                    <a:lstStyle/>
                    <a:p>
                      <a:pPr algn="l" fontAlgn="t"/>
                      <a:r>
                        <a:rPr lang="en-US" sz="1000" b="1">
                          <a:solidFill>
                            <a:srgbClr val="333333"/>
                          </a:solidFill>
                        </a:rPr>
                        <a:t>10</a:t>
                      </a:r>
                    </a:p>
                  </a:txBody>
                  <a:tcPr marL="0" marR="18646" marT="11187" marB="11187">
                    <a:lnL>
                      <a:noFill/>
                    </a:lnL>
                    <a:lnR>
                      <a:noFill/>
                    </a:lnR>
                    <a:lnT w="9525" cap="flat" cmpd="sng" algn="ctr">
                      <a:solidFill>
                        <a:srgbClr val="A000EF"/>
                      </a:solidFill>
                      <a:prstDash val="solid"/>
                      <a:round/>
                      <a:headEnd type="none" w="med" len="med"/>
                      <a:tailEnd type="none" w="med" len="med"/>
                    </a:lnT>
                    <a:lnB w="9525" cap="flat" cmpd="sng" algn="ctr">
                      <a:solidFill>
                        <a:srgbClr val="D000EF"/>
                      </a:solidFill>
                      <a:prstDash val="solid"/>
                      <a:round/>
                      <a:headEnd type="none" w="med" len="med"/>
                      <a:tailEnd type="none" w="med" len="med"/>
                    </a:lnB>
                  </a:tcPr>
                </a:tc>
                <a:tc>
                  <a:txBody>
                    <a:bodyPr/>
                    <a:lstStyle/>
                    <a:p>
                      <a:pPr algn="l" fontAlgn="t"/>
                      <a:r>
                        <a:rPr lang="en-US" sz="1000" b="1" u="none" strike="noStrike" dirty="0">
                          <a:solidFill>
                            <a:srgbClr val="004276"/>
                          </a:solidFill>
                          <a:hlinkClick r:id="rId27"/>
                        </a:rPr>
                        <a:t>Sears Holdings</a:t>
                      </a:r>
                      <a:endParaRPr lang="en-US" sz="1000" b="1" dirty="0">
                        <a:solidFill>
                          <a:srgbClr val="333333"/>
                        </a:solidFill>
                      </a:endParaRPr>
                    </a:p>
                  </a:txBody>
                  <a:tcPr marL="0" marR="0" marT="11187" marB="11187">
                    <a:lnL>
                      <a:noFill/>
                    </a:lnL>
                    <a:lnR>
                      <a:noFill/>
                    </a:lnR>
                    <a:lnT w="9525" cap="flat" cmpd="sng" algn="ctr">
                      <a:solidFill>
                        <a:srgbClr val="5001EF"/>
                      </a:solidFill>
                      <a:prstDash val="solid"/>
                      <a:round/>
                      <a:headEnd type="none" w="med" len="med"/>
                      <a:tailEnd type="none" w="med" len="med"/>
                    </a:lnT>
                    <a:lnB w="9525" cap="flat" cmpd="sng" algn="ctr">
                      <a:solidFill>
                        <a:srgbClr val="5003EF"/>
                      </a:solidFill>
                      <a:prstDash val="solid"/>
                      <a:round/>
                      <a:headEnd type="none" w="med" len="med"/>
                      <a:tailEnd type="none" w="med" len="med"/>
                    </a:lnB>
                  </a:tcPr>
                </a:tc>
                <a:tc>
                  <a:txBody>
                    <a:bodyPr/>
                    <a:lstStyle/>
                    <a:p>
                      <a:pPr algn="r" fontAlgn="t"/>
                      <a:r>
                        <a:rPr lang="en-US" sz="1000" b="1">
                          <a:solidFill>
                            <a:srgbClr val="333333"/>
                          </a:solidFill>
                        </a:rPr>
                        <a:t>65</a:t>
                      </a:r>
                    </a:p>
                  </a:txBody>
                  <a:tcPr marL="18646" marR="0" marT="11187" marB="11187">
                    <a:lnL>
                      <a:noFill/>
                    </a:lnL>
                    <a:lnR>
                      <a:noFill/>
                    </a:lnR>
                    <a:lnT w="9525" cap="flat" cmpd="sng" algn="ctr">
                      <a:solidFill>
                        <a:srgbClr val="0002EF"/>
                      </a:solidFill>
                      <a:prstDash val="solid"/>
                      <a:round/>
                      <a:headEnd type="none" w="med" len="med"/>
                      <a:tailEnd type="none" w="med" len="med"/>
                    </a:lnT>
                    <a:lnB w="9525" cap="flat" cmpd="sng" algn="ctr">
                      <a:solidFill>
                        <a:srgbClr val="F003EF"/>
                      </a:solidFill>
                      <a:prstDash val="solid"/>
                      <a:round/>
                      <a:headEnd type="none" w="med" len="med"/>
                      <a:tailEnd type="none" w="med" len="med"/>
                    </a:lnB>
                  </a:tcPr>
                </a:tc>
                <a:tc>
                  <a:txBody>
                    <a:bodyPr/>
                    <a:lstStyle/>
                    <a:p>
                      <a:pPr algn="r" fontAlgn="t"/>
                      <a:r>
                        <a:rPr lang="en-US" sz="1000" b="1">
                          <a:solidFill>
                            <a:srgbClr val="333333"/>
                          </a:solidFill>
                        </a:rPr>
                        <a:t>293,000</a:t>
                      </a:r>
                    </a:p>
                  </a:txBody>
                  <a:tcPr marL="18646" marR="0" marT="11187" marB="11187">
                    <a:lnL>
                      <a:noFill/>
                    </a:lnL>
                    <a:lnR>
                      <a:noFill/>
                    </a:lnR>
                    <a:lnT w="9525" cap="flat" cmpd="sng" algn="ctr">
                      <a:solidFill>
                        <a:srgbClr val="5002EF"/>
                      </a:solidFill>
                      <a:prstDash val="solid"/>
                      <a:round/>
                      <a:headEnd type="none" w="med" len="med"/>
                      <a:tailEnd type="none" w="med" len="med"/>
                    </a:lnT>
                    <a:lnB w="9525" cap="flat" cmpd="sng" algn="ctr">
                      <a:solidFill>
                        <a:srgbClr val="4004EF"/>
                      </a:solidFill>
                      <a:prstDash val="solid"/>
                      <a:round/>
                      <a:headEnd type="none" w="med" len="med"/>
                      <a:tailEnd type="none" w="med" len="med"/>
                    </a:lnB>
                  </a:tcPr>
                </a:tc>
              </a:tr>
              <a:tr h="378146">
                <a:tc>
                  <a:txBody>
                    <a:bodyPr/>
                    <a:lstStyle/>
                    <a:p>
                      <a:pPr algn="l" fontAlgn="t"/>
                      <a:r>
                        <a:rPr lang="en-US" sz="1000" b="1">
                          <a:solidFill>
                            <a:srgbClr val="333333"/>
                          </a:solidFill>
                        </a:rPr>
                        <a:t>11</a:t>
                      </a:r>
                    </a:p>
                  </a:txBody>
                  <a:tcPr marL="0" marR="18646" marT="11187" marB="11187">
                    <a:lnL>
                      <a:noFill/>
                    </a:lnL>
                    <a:lnR>
                      <a:noFill/>
                    </a:lnR>
                    <a:lnT w="9525" cap="flat" cmpd="sng" algn="ctr">
                      <a:solidFill>
                        <a:srgbClr val="D000EF"/>
                      </a:solidFill>
                      <a:prstDash val="solid"/>
                      <a:round/>
                      <a:headEnd type="none" w="med" len="med"/>
                      <a:tailEnd type="none" w="med" len="med"/>
                    </a:lnT>
                    <a:lnB w="9525" cap="flat" cmpd="sng" algn="ctr">
                      <a:solidFill>
                        <a:srgbClr val="D002EF"/>
                      </a:solidFill>
                      <a:prstDash val="solid"/>
                      <a:round/>
                      <a:headEnd type="none" w="med" len="med"/>
                      <a:tailEnd type="none" w="med" len="med"/>
                    </a:lnB>
                  </a:tcPr>
                </a:tc>
                <a:tc>
                  <a:txBody>
                    <a:bodyPr/>
                    <a:lstStyle/>
                    <a:p>
                      <a:pPr algn="l" fontAlgn="t"/>
                      <a:r>
                        <a:rPr lang="en-US" sz="1000" b="1" u="none" strike="noStrike">
                          <a:solidFill>
                            <a:srgbClr val="004276"/>
                          </a:solidFill>
                          <a:hlinkClick r:id="rId14"/>
                        </a:rPr>
                        <a:t>Bank of America Corp.</a:t>
                      </a:r>
                      <a:endParaRPr lang="en-US" sz="1000" b="1">
                        <a:solidFill>
                          <a:srgbClr val="333333"/>
                        </a:solidFill>
                      </a:endParaRPr>
                    </a:p>
                  </a:txBody>
                  <a:tcPr marL="0" marR="0" marT="11187" marB="11187">
                    <a:lnL>
                      <a:noFill/>
                    </a:lnL>
                    <a:lnR>
                      <a:noFill/>
                    </a:lnR>
                    <a:lnT w="9525" cap="flat" cmpd="sng" algn="ctr">
                      <a:solidFill>
                        <a:srgbClr val="5003EF"/>
                      </a:solidFill>
                      <a:prstDash val="solid"/>
                      <a:round/>
                      <a:headEnd type="none" w="med" len="med"/>
                      <a:tailEnd type="none" w="med" len="med"/>
                    </a:lnT>
                    <a:lnB w="9525" cap="flat" cmpd="sng" algn="ctr">
                      <a:solidFill>
                        <a:srgbClr val="4005EF"/>
                      </a:solidFill>
                      <a:prstDash val="solid"/>
                      <a:round/>
                      <a:headEnd type="none" w="med" len="med"/>
                      <a:tailEnd type="none" w="med" len="med"/>
                    </a:lnB>
                  </a:tcPr>
                </a:tc>
                <a:tc>
                  <a:txBody>
                    <a:bodyPr/>
                    <a:lstStyle/>
                    <a:p>
                      <a:pPr algn="r" fontAlgn="t"/>
                      <a:r>
                        <a:rPr lang="en-US" sz="1000" b="1">
                          <a:solidFill>
                            <a:srgbClr val="333333"/>
                          </a:solidFill>
                        </a:rPr>
                        <a:t>13</a:t>
                      </a:r>
                    </a:p>
                  </a:txBody>
                  <a:tcPr marL="18646" marR="0" marT="11187" marB="11187">
                    <a:lnL>
                      <a:noFill/>
                    </a:lnL>
                    <a:lnR>
                      <a:noFill/>
                    </a:lnR>
                    <a:lnT w="9525" cap="flat" cmpd="sng" algn="ctr">
                      <a:solidFill>
                        <a:srgbClr val="F003EF"/>
                      </a:solidFill>
                      <a:prstDash val="solid"/>
                      <a:round/>
                      <a:headEnd type="none" w="med" len="med"/>
                      <a:tailEnd type="none" w="med" len="med"/>
                    </a:lnT>
                    <a:lnB w="9525" cap="flat" cmpd="sng" algn="ctr">
                      <a:solidFill>
                        <a:srgbClr val="E005EF"/>
                      </a:solidFill>
                      <a:prstDash val="solid"/>
                      <a:round/>
                      <a:headEnd type="none" w="med" len="med"/>
                      <a:tailEnd type="none" w="med" len="med"/>
                    </a:lnB>
                  </a:tcPr>
                </a:tc>
                <a:tc>
                  <a:txBody>
                    <a:bodyPr/>
                    <a:lstStyle/>
                    <a:p>
                      <a:pPr algn="r" fontAlgn="t"/>
                      <a:r>
                        <a:rPr lang="en-US" sz="1000" b="1">
                          <a:solidFill>
                            <a:srgbClr val="333333"/>
                          </a:solidFill>
                        </a:rPr>
                        <a:t>281,791</a:t>
                      </a:r>
                    </a:p>
                  </a:txBody>
                  <a:tcPr marL="18646" marR="0" marT="11187" marB="11187">
                    <a:lnL>
                      <a:noFill/>
                    </a:lnL>
                    <a:lnR>
                      <a:noFill/>
                    </a:lnR>
                    <a:lnT w="9525" cap="flat" cmpd="sng" algn="ctr">
                      <a:solidFill>
                        <a:srgbClr val="4004EF"/>
                      </a:solidFill>
                      <a:prstDash val="solid"/>
                      <a:round/>
                      <a:headEnd type="none" w="med" len="med"/>
                      <a:tailEnd type="none" w="med" len="med"/>
                    </a:lnT>
                    <a:lnB w="9525" cap="flat" cmpd="sng" algn="ctr">
                      <a:solidFill>
                        <a:srgbClr val="3006EF"/>
                      </a:solidFill>
                      <a:prstDash val="solid"/>
                      <a:round/>
                      <a:headEnd type="none" w="med" len="med"/>
                      <a:tailEnd type="none" w="med" len="med"/>
                    </a:lnB>
                  </a:tcPr>
                </a:tc>
              </a:tr>
              <a:tr h="393120">
                <a:tc>
                  <a:txBody>
                    <a:bodyPr/>
                    <a:lstStyle/>
                    <a:p>
                      <a:pPr algn="l" fontAlgn="t"/>
                      <a:r>
                        <a:rPr lang="en-US" sz="1000" b="1">
                          <a:solidFill>
                            <a:srgbClr val="333333"/>
                          </a:solidFill>
                        </a:rPr>
                        <a:t>12</a:t>
                      </a:r>
                    </a:p>
                  </a:txBody>
                  <a:tcPr marL="0" marR="18646" marT="11187" marB="11187">
                    <a:lnL>
                      <a:noFill/>
                    </a:lnL>
                    <a:lnR>
                      <a:noFill/>
                    </a:lnR>
                    <a:lnT w="9525" cap="flat" cmpd="sng" algn="ctr">
                      <a:solidFill>
                        <a:srgbClr val="D002EF"/>
                      </a:solidFill>
                      <a:prstDash val="solid"/>
                      <a:round/>
                      <a:headEnd type="none" w="med" len="med"/>
                      <a:tailEnd type="none" w="med" len="med"/>
                    </a:lnT>
                    <a:lnB w="9525" cap="flat" cmpd="sng" algn="ctr">
                      <a:solidFill>
                        <a:srgbClr val="C004EF"/>
                      </a:solidFill>
                      <a:prstDash val="solid"/>
                      <a:round/>
                      <a:headEnd type="none" w="med" len="med"/>
                      <a:tailEnd type="none" w="med" len="med"/>
                    </a:lnB>
                  </a:tcPr>
                </a:tc>
                <a:tc>
                  <a:txBody>
                    <a:bodyPr/>
                    <a:lstStyle/>
                    <a:p>
                      <a:pPr algn="l" fontAlgn="t"/>
                      <a:r>
                        <a:rPr lang="en-US" sz="1000" b="1" u="none" strike="noStrike">
                          <a:solidFill>
                            <a:srgbClr val="004276"/>
                          </a:solidFill>
                          <a:hlinkClick r:id="rId8"/>
                        </a:rPr>
                        <a:t>Berkshire Hathaway</a:t>
                      </a:r>
                      <a:endParaRPr lang="en-US" sz="1000" b="1">
                        <a:solidFill>
                          <a:srgbClr val="333333"/>
                        </a:solidFill>
                      </a:endParaRPr>
                    </a:p>
                  </a:txBody>
                  <a:tcPr marL="0" marR="0" marT="11187" marB="11187">
                    <a:lnL>
                      <a:noFill/>
                    </a:lnL>
                    <a:lnR>
                      <a:noFill/>
                    </a:lnR>
                    <a:lnT w="9525" cap="flat" cmpd="sng" algn="ctr">
                      <a:solidFill>
                        <a:srgbClr val="4005EF"/>
                      </a:solidFill>
                      <a:prstDash val="solid"/>
                      <a:round/>
                      <a:headEnd type="none" w="med" len="med"/>
                      <a:tailEnd type="none" w="med" len="med"/>
                    </a:lnT>
                    <a:lnB w="9525" cap="flat" cmpd="sng" algn="ctr">
                      <a:solidFill>
                        <a:srgbClr val="3007EF"/>
                      </a:solidFill>
                      <a:prstDash val="solid"/>
                      <a:round/>
                      <a:headEnd type="none" w="med" len="med"/>
                      <a:tailEnd type="none" w="med" len="med"/>
                    </a:lnB>
                  </a:tcPr>
                </a:tc>
                <a:tc>
                  <a:txBody>
                    <a:bodyPr/>
                    <a:lstStyle/>
                    <a:p>
                      <a:pPr algn="r" fontAlgn="t"/>
                      <a:r>
                        <a:rPr lang="en-US" sz="1000" b="1">
                          <a:solidFill>
                            <a:srgbClr val="333333"/>
                          </a:solidFill>
                        </a:rPr>
                        <a:t>7</a:t>
                      </a:r>
                    </a:p>
                  </a:txBody>
                  <a:tcPr marL="18646" marR="0" marT="11187" marB="11187">
                    <a:lnL>
                      <a:noFill/>
                    </a:lnL>
                    <a:lnR>
                      <a:noFill/>
                    </a:lnR>
                    <a:lnT w="9525" cap="flat" cmpd="sng" algn="ctr">
                      <a:solidFill>
                        <a:srgbClr val="E005EF"/>
                      </a:solidFill>
                      <a:prstDash val="solid"/>
                      <a:round/>
                      <a:headEnd type="none" w="med" len="med"/>
                      <a:tailEnd type="none" w="med" len="med"/>
                    </a:lnT>
                    <a:lnB w="9525" cap="flat" cmpd="sng" algn="ctr">
                      <a:solidFill>
                        <a:srgbClr val="D007EF"/>
                      </a:solidFill>
                      <a:prstDash val="solid"/>
                      <a:round/>
                      <a:headEnd type="none" w="med" len="med"/>
                      <a:tailEnd type="none" w="med" len="med"/>
                    </a:lnB>
                  </a:tcPr>
                </a:tc>
                <a:tc>
                  <a:txBody>
                    <a:bodyPr/>
                    <a:lstStyle/>
                    <a:p>
                      <a:pPr algn="r" fontAlgn="t"/>
                      <a:r>
                        <a:rPr lang="en-US" sz="1000" b="1">
                          <a:solidFill>
                            <a:srgbClr val="333333"/>
                          </a:solidFill>
                        </a:rPr>
                        <a:t>270,858</a:t>
                      </a:r>
                    </a:p>
                  </a:txBody>
                  <a:tcPr marL="18646" marR="0" marT="11187" marB="11187">
                    <a:lnL>
                      <a:noFill/>
                    </a:lnL>
                    <a:lnR>
                      <a:noFill/>
                    </a:lnR>
                    <a:lnT w="9525" cap="flat" cmpd="sng" algn="ctr">
                      <a:solidFill>
                        <a:srgbClr val="3006EF"/>
                      </a:solidFill>
                      <a:prstDash val="solid"/>
                      <a:round/>
                      <a:headEnd type="none" w="med" len="med"/>
                      <a:tailEnd type="none" w="med" len="med"/>
                    </a:lnT>
                    <a:lnB w="9525" cap="flat" cmpd="sng" algn="ctr">
                      <a:solidFill>
                        <a:srgbClr val="90CF16"/>
                      </a:solidFill>
                      <a:prstDash val="solid"/>
                      <a:round/>
                      <a:headEnd type="none" w="med" len="med"/>
                      <a:tailEnd type="none" w="med" len="med"/>
                    </a:lnB>
                  </a:tcPr>
                </a:tc>
              </a:tr>
              <a:tr h="215104">
                <a:tc>
                  <a:txBody>
                    <a:bodyPr/>
                    <a:lstStyle/>
                    <a:p>
                      <a:pPr algn="l" fontAlgn="t"/>
                      <a:r>
                        <a:rPr lang="en-US" sz="1000" b="1">
                          <a:solidFill>
                            <a:srgbClr val="333333"/>
                          </a:solidFill>
                        </a:rPr>
                        <a:t>13</a:t>
                      </a:r>
                    </a:p>
                  </a:txBody>
                  <a:tcPr marL="0" marR="18646" marT="11187" marB="11187">
                    <a:lnL>
                      <a:noFill/>
                    </a:lnL>
                    <a:lnR>
                      <a:noFill/>
                    </a:lnR>
                    <a:lnT w="9525" cap="flat" cmpd="sng" algn="ctr">
                      <a:solidFill>
                        <a:srgbClr val="C004EF"/>
                      </a:solidFill>
                      <a:prstDash val="solid"/>
                      <a:round/>
                      <a:headEnd type="none" w="med" len="med"/>
                      <a:tailEnd type="none" w="med" len="med"/>
                    </a:lnT>
                    <a:lnB w="9525" cap="flat" cmpd="sng" algn="ctr">
                      <a:solidFill>
                        <a:srgbClr val="B006EF"/>
                      </a:solidFill>
                      <a:prstDash val="solid"/>
                      <a:round/>
                      <a:headEnd type="none" w="med" len="med"/>
                      <a:tailEnd type="none" w="med" len="med"/>
                    </a:lnB>
                  </a:tcPr>
                </a:tc>
                <a:tc>
                  <a:txBody>
                    <a:bodyPr/>
                    <a:lstStyle/>
                    <a:p>
                      <a:pPr algn="l" fontAlgn="t"/>
                      <a:r>
                        <a:rPr lang="en-US" sz="1000" b="1" u="none" strike="noStrike">
                          <a:solidFill>
                            <a:srgbClr val="004276"/>
                          </a:solidFill>
                          <a:hlinkClick r:id="rId21"/>
                        </a:rPr>
                        <a:t>Citigroup</a:t>
                      </a:r>
                      <a:endParaRPr lang="en-US" sz="1000" b="1">
                        <a:solidFill>
                          <a:srgbClr val="333333"/>
                        </a:solidFill>
                      </a:endParaRPr>
                    </a:p>
                  </a:txBody>
                  <a:tcPr marL="0" marR="0" marT="11187" marB="11187">
                    <a:lnL>
                      <a:noFill/>
                    </a:lnL>
                    <a:lnR>
                      <a:noFill/>
                    </a:lnR>
                    <a:lnT w="9525" cap="flat" cmpd="sng" algn="ctr">
                      <a:solidFill>
                        <a:srgbClr val="3007EF"/>
                      </a:solidFill>
                      <a:prstDash val="solid"/>
                      <a:round/>
                      <a:headEnd type="none" w="med" len="med"/>
                      <a:tailEnd type="none" w="med" len="med"/>
                    </a:lnT>
                    <a:lnB w="9525" cap="flat" cmpd="sng" algn="ctr">
                      <a:solidFill>
                        <a:srgbClr val="D008EF"/>
                      </a:solidFill>
                      <a:prstDash val="solid"/>
                      <a:round/>
                      <a:headEnd type="none" w="med" len="med"/>
                      <a:tailEnd type="none" w="med" len="med"/>
                    </a:lnB>
                  </a:tcPr>
                </a:tc>
                <a:tc>
                  <a:txBody>
                    <a:bodyPr/>
                    <a:lstStyle/>
                    <a:p>
                      <a:pPr algn="r" fontAlgn="t"/>
                      <a:r>
                        <a:rPr lang="en-US" sz="1000" b="1">
                          <a:solidFill>
                            <a:srgbClr val="333333"/>
                          </a:solidFill>
                        </a:rPr>
                        <a:t>20</a:t>
                      </a:r>
                    </a:p>
                  </a:txBody>
                  <a:tcPr marL="18646" marR="0" marT="11187" marB="11187">
                    <a:lnL>
                      <a:noFill/>
                    </a:lnL>
                    <a:lnR>
                      <a:noFill/>
                    </a:lnR>
                    <a:lnT w="9525" cap="flat" cmpd="sng" algn="ctr">
                      <a:solidFill>
                        <a:srgbClr val="D007EF"/>
                      </a:solidFill>
                      <a:prstDash val="solid"/>
                      <a:round/>
                      <a:headEnd type="none" w="med" len="med"/>
                      <a:tailEnd type="none" w="med" len="med"/>
                    </a:lnT>
                    <a:lnB w="9525" cap="flat" cmpd="sng" algn="ctr">
                      <a:solidFill>
                        <a:srgbClr val="7009EF"/>
                      </a:solidFill>
                      <a:prstDash val="solid"/>
                      <a:round/>
                      <a:headEnd type="none" w="med" len="med"/>
                      <a:tailEnd type="none" w="med" len="med"/>
                    </a:lnB>
                  </a:tcPr>
                </a:tc>
                <a:tc>
                  <a:txBody>
                    <a:bodyPr/>
                    <a:lstStyle/>
                    <a:p>
                      <a:pPr algn="r" fontAlgn="t"/>
                      <a:r>
                        <a:rPr lang="en-US" sz="1000" b="1">
                          <a:solidFill>
                            <a:srgbClr val="333333"/>
                          </a:solidFill>
                        </a:rPr>
                        <a:t>266,000</a:t>
                      </a:r>
                    </a:p>
                  </a:txBody>
                  <a:tcPr marL="18646" marR="0" marT="11187" marB="11187">
                    <a:lnL>
                      <a:noFill/>
                    </a:lnL>
                    <a:lnR>
                      <a:noFill/>
                    </a:lnR>
                    <a:lnT w="9525" cap="flat" cmpd="sng" algn="ctr">
                      <a:solidFill>
                        <a:srgbClr val="90CF16"/>
                      </a:solidFill>
                      <a:prstDash val="solid"/>
                      <a:round/>
                      <a:headEnd type="none" w="med" len="med"/>
                      <a:tailEnd type="none" w="med" len="med"/>
                    </a:lnT>
                    <a:lnB w="9525" cap="flat" cmpd="sng" algn="ctr">
                      <a:solidFill>
                        <a:srgbClr val="C009EF"/>
                      </a:solidFill>
                      <a:prstDash val="solid"/>
                      <a:round/>
                      <a:headEnd type="none" w="med" len="med"/>
                      <a:tailEnd type="none" w="med" len="med"/>
                    </a:lnB>
                  </a:tcPr>
                </a:tc>
              </a:tr>
              <a:tr h="215104">
                <a:tc>
                  <a:txBody>
                    <a:bodyPr/>
                    <a:lstStyle/>
                    <a:p>
                      <a:pPr algn="l" fontAlgn="t"/>
                      <a:r>
                        <a:rPr lang="en-US" sz="1000" b="1">
                          <a:solidFill>
                            <a:srgbClr val="333333"/>
                          </a:solidFill>
                        </a:rPr>
                        <a:t>14</a:t>
                      </a:r>
                    </a:p>
                  </a:txBody>
                  <a:tcPr marL="0" marR="18646" marT="11187" marB="11187">
                    <a:lnL>
                      <a:noFill/>
                    </a:lnL>
                    <a:lnR>
                      <a:noFill/>
                    </a:lnR>
                    <a:lnT w="9525" cap="flat" cmpd="sng" algn="ctr">
                      <a:solidFill>
                        <a:srgbClr val="B006EF"/>
                      </a:solidFill>
                      <a:prstDash val="solid"/>
                      <a:round/>
                      <a:headEnd type="none" w="med" len="med"/>
                      <a:tailEnd type="none" w="med" len="med"/>
                    </a:lnT>
                    <a:lnB w="9525" cap="flat" cmpd="sng" algn="ctr">
                      <a:solidFill>
                        <a:srgbClr val="1008EF"/>
                      </a:solidFill>
                      <a:prstDash val="solid"/>
                      <a:round/>
                      <a:headEnd type="none" w="med" len="med"/>
                      <a:tailEnd type="none" w="med" len="med"/>
                    </a:lnB>
                  </a:tcPr>
                </a:tc>
                <a:tc>
                  <a:txBody>
                    <a:bodyPr/>
                    <a:lstStyle/>
                    <a:p>
                      <a:pPr algn="l" fontAlgn="t"/>
                      <a:r>
                        <a:rPr lang="en-US" sz="1000" b="1" u="none" strike="noStrike">
                          <a:solidFill>
                            <a:srgbClr val="004276"/>
                          </a:solidFill>
                          <a:hlinkClick r:id="rId28"/>
                        </a:rPr>
                        <a:t>Wells Fargo</a:t>
                      </a:r>
                      <a:endParaRPr lang="en-US" sz="1000" b="1">
                        <a:solidFill>
                          <a:srgbClr val="333333"/>
                        </a:solidFill>
                      </a:endParaRPr>
                    </a:p>
                  </a:txBody>
                  <a:tcPr marL="0" marR="0" marT="11187" marB="11187">
                    <a:lnL>
                      <a:noFill/>
                    </a:lnL>
                    <a:lnR>
                      <a:noFill/>
                    </a:lnR>
                    <a:lnT w="9525" cap="flat" cmpd="sng" algn="ctr">
                      <a:solidFill>
                        <a:srgbClr val="D008EF"/>
                      </a:solidFill>
                      <a:prstDash val="solid"/>
                      <a:round/>
                      <a:headEnd type="none" w="med" len="med"/>
                      <a:tailEnd type="none" w="med" len="med"/>
                    </a:lnT>
                    <a:lnB w="9525" cap="flat" cmpd="sng" algn="ctr">
                      <a:solidFill>
                        <a:srgbClr val="C00AEF"/>
                      </a:solidFill>
                      <a:prstDash val="solid"/>
                      <a:round/>
                      <a:headEnd type="none" w="med" len="med"/>
                      <a:tailEnd type="none" w="med" len="med"/>
                    </a:lnB>
                  </a:tcPr>
                </a:tc>
                <a:tc>
                  <a:txBody>
                    <a:bodyPr/>
                    <a:lstStyle/>
                    <a:p>
                      <a:pPr algn="r" fontAlgn="t"/>
                      <a:r>
                        <a:rPr lang="en-US" sz="1000" b="1">
                          <a:solidFill>
                            <a:srgbClr val="333333"/>
                          </a:solidFill>
                        </a:rPr>
                        <a:t>26</a:t>
                      </a:r>
                    </a:p>
                  </a:txBody>
                  <a:tcPr marL="18646" marR="0" marT="11187" marB="11187">
                    <a:lnL>
                      <a:noFill/>
                    </a:lnL>
                    <a:lnR>
                      <a:noFill/>
                    </a:lnR>
                    <a:lnT w="9525" cap="flat" cmpd="sng" algn="ctr">
                      <a:solidFill>
                        <a:srgbClr val="7009EF"/>
                      </a:solidFill>
                      <a:prstDash val="solid"/>
                      <a:round/>
                      <a:headEnd type="none" w="med" len="med"/>
                      <a:tailEnd type="none" w="med" len="med"/>
                    </a:lnT>
                    <a:lnB w="9525" cap="flat" cmpd="sng" algn="ctr">
                      <a:solidFill>
                        <a:srgbClr val="600BEF"/>
                      </a:solidFill>
                      <a:prstDash val="solid"/>
                      <a:round/>
                      <a:headEnd type="none" w="med" len="med"/>
                      <a:tailEnd type="none" w="med" len="med"/>
                    </a:lnB>
                  </a:tcPr>
                </a:tc>
                <a:tc>
                  <a:txBody>
                    <a:bodyPr/>
                    <a:lstStyle/>
                    <a:p>
                      <a:pPr algn="r" fontAlgn="t"/>
                      <a:r>
                        <a:rPr lang="en-US" sz="1000" b="1">
                          <a:solidFill>
                            <a:srgbClr val="333333"/>
                          </a:solidFill>
                        </a:rPr>
                        <a:t>264,200</a:t>
                      </a:r>
                    </a:p>
                  </a:txBody>
                  <a:tcPr marL="18646" marR="0" marT="11187" marB="11187">
                    <a:lnL>
                      <a:noFill/>
                    </a:lnL>
                    <a:lnR>
                      <a:noFill/>
                    </a:lnR>
                    <a:lnT w="9525" cap="flat" cmpd="sng" algn="ctr">
                      <a:solidFill>
                        <a:srgbClr val="C009EF"/>
                      </a:solidFill>
                      <a:prstDash val="solid"/>
                      <a:round/>
                      <a:headEnd type="none" w="med" len="med"/>
                      <a:tailEnd type="none" w="med" len="med"/>
                    </a:lnT>
                    <a:lnB w="9525" cap="flat" cmpd="sng" algn="ctr">
                      <a:solidFill>
                        <a:srgbClr val="B00BEF"/>
                      </a:solidFill>
                      <a:prstDash val="solid"/>
                      <a:round/>
                      <a:headEnd type="none" w="med" len="med"/>
                      <a:tailEnd type="none" w="med" len="med"/>
                    </a:lnB>
                  </a:tcPr>
                </a:tc>
              </a:tr>
              <a:tr h="215104">
                <a:tc>
                  <a:txBody>
                    <a:bodyPr/>
                    <a:lstStyle/>
                    <a:p>
                      <a:pPr algn="l" fontAlgn="t"/>
                      <a:r>
                        <a:rPr lang="en-US" sz="1000" b="1">
                          <a:solidFill>
                            <a:srgbClr val="333333"/>
                          </a:solidFill>
                        </a:rPr>
                        <a:t>15</a:t>
                      </a:r>
                    </a:p>
                  </a:txBody>
                  <a:tcPr marL="0" marR="18646" marT="11187" marB="11187">
                    <a:lnL>
                      <a:noFill/>
                    </a:lnL>
                    <a:lnR>
                      <a:noFill/>
                    </a:lnR>
                    <a:lnT w="9525" cap="flat" cmpd="sng" algn="ctr">
                      <a:solidFill>
                        <a:srgbClr val="1008EF"/>
                      </a:solidFill>
                      <a:prstDash val="solid"/>
                      <a:round/>
                      <a:headEnd type="none" w="med" len="med"/>
                      <a:tailEnd type="none" w="med" len="med"/>
                    </a:lnT>
                    <a:lnB w="9525" cap="flat" cmpd="sng" algn="ctr">
                      <a:solidFill>
                        <a:srgbClr val="400AEF"/>
                      </a:solidFill>
                      <a:prstDash val="solid"/>
                      <a:round/>
                      <a:headEnd type="none" w="med" len="med"/>
                      <a:tailEnd type="none" w="med" len="med"/>
                    </a:lnB>
                  </a:tcPr>
                </a:tc>
                <a:tc>
                  <a:txBody>
                    <a:bodyPr/>
                    <a:lstStyle/>
                    <a:p>
                      <a:pPr algn="l" fontAlgn="t"/>
                      <a:r>
                        <a:rPr lang="en-US" sz="1000" b="1" u="none" strike="noStrike">
                          <a:solidFill>
                            <a:srgbClr val="004276"/>
                          </a:solidFill>
                          <a:hlinkClick r:id="rId29"/>
                        </a:rPr>
                        <a:t>Yum Brands</a:t>
                      </a:r>
                      <a:endParaRPr lang="en-US" sz="1000" b="1">
                        <a:solidFill>
                          <a:srgbClr val="333333"/>
                        </a:solidFill>
                      </a:endParaRPr>
                    </a:p>
                  </a:txBody>
                  <a:tcPr marL="0" marR="0" marT="11187" marB="11187">
                    <a:lnL>
                      <a:noFill/>
                    </a:lnL>
                    <a:lnR>
                      <a:noFill/>
                    </a:lnR>
                    <a:lnT w="9525" cap="flat" cmpd="sng" algn="ctr">
                      <a:solidFill>
                        <a:srgbClr val="C00AEF"/>
                      </a:solidFill>
                      <a:prstDash val="solid"/>
                      <a:round/>
                      <a:headEnd type="none" w="med" len="med"/>
                      <a:tailEnd type="none" w="med" len="med"/>
                    </a:lnT>
                    <a:lnB w="9525" cap="flat" cmpd="sng" algn="ctr">
                      <a:solidFill>
                        <a:srgbClr val="B00CEF"/>
                      </a:solidFill>
                      <a:prstDash val="solid"/>
                      <a:round/>
                      <a:headEnd type="none" w="med" len="med"/>
                      <a:tailEnd type="none" w="med" len="med"/>
                    </a:lnB>
                  </a:tcPr>
                </a:tc>
                <a:tc>
                  <a:txBody>
                    <a:bodyPr/>
                    <a:lstStyle/>
                    <a:p>
                      <a:pPr algn="r" fontAlgn="t"/>
                      <a:r>
                        <a:rPr lang="en-US" sz="1000" b="1">
                          <a:solidFill>
                            <a:srgbClr val="333333"/>
                          </a:solidFill>
                        </a:rPr>
                        <a:t>213</a:t>
                      </a:r>
                    </a:p>
                  </a:txBody>
                  <a:tcPr marL="18646" marR="0" marT="11187" marB="11187">
                    <a:lnL>
                      <a:noFill/>
                    </a:lnL>
                    <a:lnR>
                      <a:noFill/>
                    </a:lnR>
                    <a:lnT w="9525" cap="flat" cmpd="sng" algn="ctr">
                      <a:solidFill>
                        <a:srgbClr val="600BEF"/>
                      </a:solidFill>
                      <a:prstDash val="solid"/>
                      <a:round/>
                      <a:headEnd type="none" w="med" len="med"/>
                      <a:tailEnd type="none" w="med" len="med"/>
                    </a:lnT>
                    <a:lnB w="9525" cap="flat" cmpd="sng" algn="ctr">
                      <a:solidFill>
                        <a:srgbClr val="500DEF"/>
                      </a:solidFill>
                      <a:prstDash val="solid"/>
                      <a:round/>
                      <a:headEnd type="none" w="med" len="med"/>
                      <a:tailEnd type="none" w="med" len="med"/>
                    </a:lnB>
                  </a:tcPr>
                </a:tc>
                <a:tc>
                  <a:txBody>
                    <a:bodyPr/>
                    <a:lstStyle/>
                    <a:p>
                      <a:pPr algn="r" fontAlgn="t"/>
                      <a:r>
                        <a:rPr lang="en-US" sz="1000" b="1">
                          <a:solidFill>
                            <a:srgbClr val="333333"/>
                          </a:solidFill>
                        </a:rPr>
                        <a:t>263,290</a:t>
                      </a:r>
                    </a:p>
                  </a:txBody>
                  <a:tcPr marL="18646" marR="0" marT="11187" marB="11187">
                    <a:lnL>
                      <a:noFill/>
                    </a:lnL>
                    <a:lnR>
                      <a:noFill/>
                    </a:lnR>
                    <a:lnT w="9525" cap="flat" cmpd="sng" algn="ctr">
                      <a:solidFill>
                        <a:srgbClr val="B00BEF"/>
                      </a:solidFill>
                      <a:prstDash val="solid"/>
                      <a:round/>
                      <a:headEnd type="none" w="med" len="med"/>
                      <a:tailEnd type="none" w="med" len="med"/>
                    </a:lnT>
                    <a:lnB w="9525" cap="flat" cmpd="sng" algn="ctr">
                      <a:solidFill>
                        <a:srgbClr val="A00DEF"/>
                      </a:solidFill>
                      <a:prstDash val="solid"/>
                      <a:round/>
                      <a:headEnd type="none" w="med" len="med"/>
                      <a:tailEnd type="none" w="med" len="med"/>
                    </a:lnB>
                  </a:tcPr>
                </a:tc>
              </a:tr>
              <a:tr h="215104">
                <a:tc>
                  <a:txBody>
                    <a:bodyPr/>
                    <a:lstStyle/>
                    <a:p>
                      <a:pPr algn="l" fontAlgn="t"/>
                      <a:r>
                        <a:rPr lang="en-US" sz="1000" b="1">
                          <a:solidFill>
                            <a:srgbClr val="333333"/>
                          </a:solidFill>
                        </a:rPr>
                        <a:t>16</a:t>
                      </a:r>
                    </a:p>
                  </a:txBody>
                  <a:tcPr marL="0" marR="18646" marT="11187" marB="11187">
                    <a:lnL>
                      <a:noFill/>
                    </a:lnL>
                    <a:lnR>
                      <a:noFill/>
                    </a:lnR>
                    <a:lnT w="9525" cap="flat" cmpd="sng" algn="ctr">
                      <a:solidFill>
                        <a:srgbClr val="400AEF"/>
                      </a:solidFill>
                      <a:prstDash val="solid"/>
                      <a:round/>
                      <a:headEnd type="none" w="med" len="med"/>
                      <a:tailEnd type="none" w="med" len="med"/>
                    </a:lnT>
                    <a:lnB w="9525" cap="flat" cmpd="sng" algn="ctr">
                      <a:solidFill>
                        <a:srgbClr val="300CEF"/>
                      </a:solidFill>
                      <a:prstDash val="solid"/>
                      <a:round/>
                      <a:headEnd type="none" w="med" len="med"/>
                      <a:tailEnd type="none" w="med" len="med"/>
                    </a:lnB>
                  </a:tcPr>
                </a:tc>
                <a:tc>
                  <a:txBody>
                    <a:bodyPr/>
                    <a:lstStyle/>
                    <a:p>
                      <a:pPr algn="l" fontAlgn="t"/>
                      <a:r>
                        <a:rPr lang="en-US" sz="1000" b="1" u="none" strike="noStrike">
                          <a:solidFill>
                            <a:srgbClr val="004276"/>
                          </a:solidFill>
                          <a:hlinkClick r:id="rId30"/>
                        </a:rPr>
                        <a:t>Home Depot</a:t>
                      </a:r>
                      <a:endParaRPr lang="en-US" sz="1000" b="1">
                        <a:solidFill>
                          <a:srgbClr val="333333"/>
                        </a:solidFill>
                      </a:endParaRPr>
                    </a:p>
                  </a:txBody>
                  <a:tcPr marL="0" marR="0" marT="11187" marB="11187">
                    <a:lnL>
                      <a:noFill/>
                    </a:lnL>
                    <a:lnR>
                      <a:noFill/>
                    </a:lnR>
                    <a:lnT w="9525" cap="flat" cmpd="sng" algn="ctr">
                      <a:solidFill>
                        <a:srgbClr val="B00CEF"/>
                      </a:solidFill>
                      <a:prstDash val="solid"/>
                      <a:round/>
                      <a:headEnd type="none" w="med" len="med"/>
                      <a:tailEnd type="none" w="med" len="med"/>
                    </a:lnT>
                    <a:lnB w="9525" cap="flat" cmpd="sng" algn="ctr">
                      <a:solidFill>
                        <a:srgbClr val="A00EEF"/>
                      </a:solidFill>
                      <a:prstDash val="solid"/>
                      <a:round/>
                      <a:headEnd type="none" w="med" len="med"/>
                      <a:tailEnd type="none" w="med" len="med"/>
                    </a:lnB>
                  </a:tcPr>
                </a:tc>
                <a:tc>
                  <a:txBody>
                    <a:bodyPr/>
                    <a:lstStyle/>
                    <a:p>
                      <a:pPr algn="r" fontAlgn="t"/>
                      <a:r>
                        <a:rPr lang="en-US" sz="1000" b="1">
                          <a:solidFill>
                            <a:srgbClr val="333333"/>
                          </a:solidFill>
                        </a:rPr>
                        <a:t>35</a:t>
                      </a:r>
                    </a:p>
                  </a:txBody>
                  <a:tcPr marL="18646" marR="0" marT="11187" marB="11187">
                    <a:lnL>
                      <a:noFill/>
                    </a:lnL>
                    <a:lnR>
                      <a:noFill/>
                    </a:lnR>
                    <a:lnT w="9525" cap="flat" cmpd="sng" algn="ctr">
                      <a:solidFill>
                        <a:srgbClr val="500DEF"/>
                      </a:solidFill>
                      <a:prstDash val="solid"/>
                      <a:round/>
                      <a:headEnd type="none" w="med" len="med"/>
                      <a:tailEnd type="none" w="med" len="med"/>
                    </a:lnT>
                    <a:lnB w="9525" cap="flat" cmpd="sng" algn="ctr">
                      <a:solidFill>
                        <a:srgbClr val="400FEF"/>
                      </a:solidFill>
                      <a:prstDash val="solid"/>
                      <a:round/>
                      <a:headEnd type="none" w="med" len="med"/>
                      <a:tailEnd type="none" w="med" len="med"/>
                    </a:lnB>
                  </a:tcPr>
                </a:tc>
                <a:tc>
                  <a:txBody>
                    <a:bodyPr/>
                    <a:lstStyle/>
                    <a:p>
                      <a:pPr algn="r" fontAlgn="t"/>
                      <a:r>
                        <a:rPr lang="en-US" sz="1000" b="1">
                          <a:solidFill>
                            <a:srgbClr val="333333"/>
                          </a:solidFill>
                        </a:rPr>
                        <a:t>263,145</a:t>
                      </a:r>
                    </a:p>
                  </a:txBody>
                  <a:tcPr marL="18646" marR="0" marT="11187" marB="11187">
                    <a:lnL>
                      <a:noFill/>
                    </a:lnL>
                    <a:lnR>
                      <a:noFill/>
                    </a:lnR>
                    <a:lnT w="9525" cap="flat" cmpd="sng" algn="ctr">
                      <a:solidFill>
                        <a:srgbClr val="A00DEF"/>
                      </a:solidFill>
                      <a:prstDash val="solid"/>
                      <a:round/>
                      <a:headEnd type="none" w="med" len="med"/>
                      <a:tailEnd type="none" w="med" len="med"/>
                    </a:lnT>
                    <a:lnB w="9525" cap="flat" cmpd="sng" algn="ctr">
                      <a:solidFill>
                        <a:srgbClr val="900FEF"/>
                      </a:solidFill>
                      <a:prstDash val="solid"/>
                      <a:round/>
                      <a:headEnd type="none" w="med" len="med"/>
                      <a:tailEnd type="none" w="med" len="med"/>
                    </a:lnB>
                  </a:tcPr>
                </a:tc>
              </a:tr>
              <a:tr h="393120">
                <a:tc>
                  <a:txBody>
                    <a:bodyPr/>
                    <a:lstStyle/>
                    <a:p>
                      <a:pPr algn="l" fontAlgn="t"/>
                      <a:r>
                        <a:rPr lang="en-US" sz="1000" b="1">
                          <a:solidFill>
                            <a:srgbClr val="333333"/>
                          </a:solidFill>
                        </a:rPr>
                        <a:t>17</a:t>
                      </a:r>
                    </a:p>
                  </a:txBody>
                  <a:tcPr marL="0" marR="18646" marT="11187" marB="11187">
                    <a:lnL>
                      <a:noFill/>
                    </a:lnL>
                    <a:lnR>
                      <a:noFill/>
                    </a:lnR>
                    <a:lnT w="9525" cap="flat" cmpd="sng" algn="ctr">
                      <a:solidFill>
                        <a:srgbClr val="300CEF"/>
                      </a:solidFill>
                      <a:prstDash val="solid"/>
                      <a:round/>
                      <a:headEnd type="none" w="med" len="med"/>
                      <a:tailEnd type="none" w="med" len="med"/>
                    </a:lnT>
                    <a:lnB w="9525" cap="flat" cmpd="sng" algn="ctr">
                      <a:solidFill>
                        <a:srgbClr val="200EEF"/>
                      </a:solidFill>
                      <a:prstDash val="solid"/>
                      <a:round/>
                      <a:headEnd type="none" w="med" len="med"/>
                      <a:tailEnd type="none" w="med" len="med"/>
                    </a:lnB>
                  </a:tcPr>
                </a:tc>
                <a:tc>
                  <a:txBody>
                    <a:bodyPr/>
                    <a:lstStyle/>
                    <a:p>
                      <a:pPr algn="l" fontAlgn="t"/>
                      <a:r>
                        <a:rPr lang="en-US" sz="1000" b="1" u="none" strike="noStrike">
                          <a:solidFill>
                            <a:srgbClr val="004276"/>
                          </a:solidFill>
                          <a:hlinkClick r:id="rId17"/>
                        </a:rPr>
                        <a:t>J.P. Morgan Chase &amp; Co.</a:t>
                      </a:r>
                      <a:endParaRPr lang="en-US" sz="1000" b="1">
                        <a:solidFill>
                          <a:srgbClr val="333333"/>
                        </a:solidFill>
                      </a:endParaRPr>
                    </a:p>
                  </a:txBody>
                  <a:tcPr marL="0" marR="0" marT="11187" marB="11187">
                    <a:lnL>
                      <a:noFill/>
                    </a:lnL>
                    <a:lnR>
                      <a:noFill/>
                    </a:lnR>
                    <a:lnT w="9525" cap="flat" cmpd="sng" algn="ctr">
                      <a:solidFill>
                        <a:srgbClr val="A00EEF"/>
                      </a:solidFill>
                      <a:prstDash val="solid"/>
                      <a:round/>
                      <a:headEnd type="none" w="med" len="med"/>
                      <a:tailEnd type="none" w="med" len="med"/>
                    </a:lnT>
                    <a:lnB w="9525" cap="flat" cmpd="sng" algn="ctr">
                      <a:solidFill>
                        <a:srgbClr val="907053"/>
                      </a:solidFill>
                      <a:prstDash val="solid"/>
                      <a:round/>
                      <a:headEnd type="none" w="med" len="med"/>
                      <a:tailEnd type="none" w="med" len="med"/>
                    </a:lnB>
                  </a:tcPr>
                </a:tc>
                <a:tc>
                  <a:txBody>
                    <a:bodyPr/>
                    <a:lstStyle/>
                    <a:p>
                      <a:pPr algn="r" fontAlgn="t"/>
                      <a:r>
                        <a:rPr lang="en-US" sz="1000" b="1">
                          <a:solidFill>
                            <a:srgbClr val="333333"/>
                          </a:solidFill>
                        </a:rPr>
                        <a:t>16</a:t>
                      </a:r>
                    </a:p>
                  </a:txBody>
                  <a:tcPr marL="18646" marR="0" marT="11187" marB="11187">
                    <a:lnL>
                      <a:noFill/>
                    </a:lnL>
                    <a:lnR>
                      <a:noFill/>
                    </a:lnR>
                    <a:lnT w="9525" cap="flat" cmpd="sng" algn="ctr">
                      <a:solidFill>
                        <a:srgbClr val="400FEF"/>
                      </a:solidFill>
                      <a:prstDash val="solid"/>
                      <a:round/>
                      <a:headEnd type="none" w="med" len="med"/>
                      <a:tailEnd type="none" w="med" len="med"/>
                    </a:lnT>
                    <a:lnB w="9525" cap="flat" cmpd="sng" algn="ctr">
                      <a:solidFill>
                        <a:srgbClr val="707153"/>
                      </a:solidFill>
                      <a:prstDash val="solid"/>
                      <a:round/>
                      <a:headEnd type="none" w="med" len="med"/>
                      <a:tailEnd type="none" w="med" len="med"/>
                    </a:lnB>
                  </a:tcPr>
                </a:tc>
                <a:tc>
                  <a:txBody>
                    <a:bodyPr/>
                    <a:lstStyle/>
                    <a:p>
                      <a:pPr algn="r" fontAlgn="t"/>
                      <a:r>
                        <a:rPr lang="en-US" sz="1000" b="1">
                          <a:solidFill>
                            <a:srgbClr val="333333"/>
                          </a:solidFill>
                        </a:rPr>
                        <a:t>260,157</a:t>
                      </a:r>
                    </a:p>
                  </a:txBody>
                  <a:tcPr marL="18646" marR="0" marT="11187" marB="11187">
                    <a:lnL>
                      <a:noFill/>
                    </a:lnL>
                    <a:lnR>
                      <a:noFill/>
                    </a:lnR>
                    <a:lnT w="9525" cap="flat" cmpd="sng" algn="ctr">
                      <a:solidFill>
                        <a:srgbClr val="900FEF"/>
                      </a:solidFill>
                      <a:prstDash val="solid"/>
                      <a:round/>
                      <a:headEnd type="none" w="med" len="med"/>
                      <a:tailEnd type="none" w="med" len="med"/>
                    </a:lnT>
                    <a:lnB w="9525" cap="flat" cmpd="sng" algn="ctr">
                      <a:solidFill>
                        <a:srgbClr val="C07153"/>
                      </a:solidFill>
                      <a:prstDash val="solid"/>
                      <a:round/>
                      <a:headEnd type="none" w="med" len="med"/>
                      <a:tailEnd type="none" w="med" len="med"/>
                    </a:lnB>
                  </a:tcPr>
                </a:tc>
              </a:tr>
              <a:tr h="215104">
                <a:tc>
                  <a:txBody>
                    <a:bodyPr/>
                    <a:lstStyle/>
                    <a:p>
                      <a:pPr algn="l" fontAlgn="t"/>
                      <a:r>
                        <a:rPr lang="en-US" sz="1000" b="1">
                          <a:solidFill>
                            <a:srgbClr val="333333"/>
                          </a:solidFill>
                        </a:rPr>
                        <a:t>18</a:t>
                      </a:r>
                    </a:p>
                  </a:txBody>
                  <a:tcPr marL="0" marR="18646" marT="11187" marB="11187">
                    <a:lnL>
                      <a:noFill/>
                    </a:lnL>
                    <a:lnR>
                      <a:noFill/>
                    </a:lnR>
                    <a:lnT w="9525" cap="flat" cmpd="sng" algn="ctr">
                      <a:solidFill>
                        <a:srgbClr val="200EEF"/>
                      </a:solidFill>
                      <a:prstDash val="solid"/>
                      <a:round/>
                      <a:headEnd type="none" w="med" len="med"/>
                      <a:tailEnd type="none" w="med" len="med"/>
                    </a:lnT>
                    <a:lnB w="9525" cap="flat" cmpd="sng" algn="ctr">
                      <a:solidFill>
                        <a:srgbClr val="407053"/>
                      </a:solidFill>
                      <a:prstDash val="solid"/>
                      <a:round/>
                      <a:headEnd type="none" w="med" len="med"/>
                      <a:tailEnd type="none" w="med" len="med"/>
                    </a:lnB>
                  </a:tcPr>
                </a:tc>
                <a:tc>
                  <a:txBody>
                    <a:bodyPr/>
                    <a:lstStyle/>
                    <a:p>
                      <a:pPr algn="l" fontAlgn="t"/>
                      <a:r>
                        <a:rPr lang="en-US" sz="1000" b="1" u="none" strike="noStrike">
                          <a:solidFill>
                            <a:srgbClr val="004276"/>
                          </a:solidFill>
                          <a:hlinkClick r:id="rId12"/>
                        </a:rPr>
                        <a:t>AT&amp;T</a:t>
                      </a:r>
                      <a:endParaRPr lang="en-US" sz="1000" b="1">
                        <a:solidFill>
                          <a:srgbClr val="333333"/>
                        </a:solidFill>
                      </a:endParaRPr>
                    </a:p>
                  </a:txBody>
                  <a:tcPr marL="0" marR="0" marT="11187" marB="11187">
                    <a:lnL>
                      <a:noFill/>
                    </a:lnL>
                    <a:lnR>
                      <a:noFill/>
                    </a:lnR>
                    <a:lnT w="9525" cap="flat" cmpd="sng" algn="ctr">
                      <a:solidFill>
                        <a:srgbClr val="907053"/>
                      </a:solidFill>
                      <a:prstDash val="solid"/>
                      <a:round/>
                      <a:headEnd type="none" w="med" len="med"/>
                      <a:tailEnd type="none" w="med" len="med"/>
                    </a:lnT>
                    <a:lnB w="9525" cap="flat" cmpd="sng" algn="ctr">
                      <a:solidFill>
                        <a:srgbClr val="C07253"/>
                      </a:solidFill>
                      <a:prstDash val="solid"/>
                      <a:round/>
                      <a:headEnd type="none" w="med" len="med"/>
                      <a:tailEnd type="none" w="med" len="med"/>
                    </a:lnB>
                  </a:tcPr>
                </a:tc>
                <a:tc>
                  <a:txBody>
                    <a:bodyPr/>
                    <a:lstStyle/>
                    <a:p>
                      <a:pPr algn="r" fontAlgn="t"/>
                      <a:r>
                        <a:rPr lang="en-US" sz="1000" b="1">
                          <a:solidFill>
                            <a:srgbClr val="333333"/>
                          </a:solidFill>
                        </a:rPr>
                        <a:t>11</a:t>
                      </a:r>
                    </a:p>
                  </a:txBody>
                  <a:tcPr marL="18646" marR="0" marT="11187" marB="11187">
                    <a:lnL>
                      <a:noFill/>
                    </a:lnL>
                    <a:lnR>
                      <a:noFill/>
                    </a:lnR>
                    <a:lnT w="9525" cap="flat" cmpd="sng" algn="ctr">
                      <a:solidFill>
                        <a:srgbClr val="707153"/>
                      </a:solidFill>
                      <a:prstDash val="solid"/>
                      <a:round/>
                      <a:headEnd type="none" w="med" len="med"/>
                      <a:tailEnd type="none" w="med" len="med"/>
                    </a:lnT>
                    <a:lnB w="9525" cap="flat" cmpd="sng" algn="ctr">
                      <a:solidFill>
                        <a:srgbClr val="807353"/>
                      </a:solidFill>
                      <a:prstDash val="solid"/>
                      <a:round/>
                      <a:headEnd type="none" w="med" len="med"/>
                      <a:tailEnd type="none" w="med" len="med"/>
                    </a:lnB>
                  </a:tcPr>
                </a:tc>
                <a:tc>
                  <a:txBody>
                    <a:bodyPr/>
                    <a:lstStyle/>
                    <a:p>
                      <a:pPr algn="r" fontAlgn="t"/>
                      <a:r>
                        <a:rPr lang="en-US" sz="1000" b="1">
                          <a:solidFill>
                            <a:srgbClr val="333333"/>
                          </a:solidFill>
                        </a:rPr>
                        <a:t>256,420</a:t>
                      </a:r>
                    </a:p>
                  </a:txBody>
                  <a:tcPr marL="18646" marR="0" marT="11187" marB="11187">
                    <a:lnL>
                      <a:noFill/>
                    </a:lnL>
                    <a:lnR>
                      <a:noFill/>
                    </a:lnR>
                    <a:lnT w="9525" cap="flat" cmpd="sng" algn="ctr">
                      <a:solidFill>
                        <a:srgbClr val="C07153"/>
                      </a:solidFill>
                      <a:prstDash val="solid"/>
                      <a:round/>
                      <a:headEnd type="none" w="med" len="med"/>
                      <a:tailEnd type="none" w="med" len="med"/>
                    </a:lnT>
                    <a:lnB w="9525" cap="flat" cmpd="sng" algn="ctr">
                      <a:solidFill>
                        <a:srgbClr val="D07353"/>
                      </a:solidFill>
                      <a:prstDash val="solid"/>
                      <a:round/>
                      <a:headEnd type="none" w="med" len="med"/>
                      <a:tailEnd type="none" w="med" len="med"/>
                    </a:lnB>
                  </a:tcPr>
                </a:tc>
              </a:tr>
              <a:tr h="215104">
                <a:tc>
                  <a:txBody>
                    <a:bodyPr/>
                    <a:lstStyle/>
                    <a:p>
                      <a:pPr algn="l" fontAlgn="t"/>
                      <a:r>
                        <a:rPr lang="en-US" sz="1000" b="1">
                          <a:solidFill>
                            <a:srgbClr val="333333"/>
                          </a:solidFill>
                        </a:rPr>
                        <a:t>19</a:t>
                      </a:r>
                    </a:p>
                  </a:txBody>
                  <a:tcPr marL="0" marR="18646" marT="11187" marB="11187">
                    <a:lnL>
                      <a:noFill/>
                    </a:lnL>
                    <a:lnR>
                      <a:noFill/>
                    </a:lnR>
                    <a:lnT w="9525" cap="flat" cmpd="sng" algn="ctr">
                      <a:solidFill>
                        <a:srgbClr val="407053"/>
                      </a:solidFill>
                      <a:prstDash val="solid"/>
                      <a:round/>
                      <a:headEnd type="none" w="med" len="med"/>
                      <a:tailEnd type="none" w="med" len="med"/>
                    </a:lnT>
                    <a:lnB w="9525" cap="flat" cmpd="sng" algn="ctr">
                      <a:solidFill>
                        <a:srgbClr val="407253"/>
                      </a:solidFill>
                      <a:prstDash val="solid"/>
                      <a:round/>
                      <a:headEnd type="none" w="med" len="med"/>
                      <a:tailEnd type="none" w="med" len="med"/>
                    </a:lnB>
                  </a:tcPr>
                </a:tc>
                <a:tc>
                  <a:txBody>
                    <a:bodyPr/>
                    <a:lstStyle/>
                    <a:p>
                      <a:pPr algn="l" fontAlgn="t"/>
                      <a:r>
                        <a:rPr lang="en-US" sz="1000" b="1" u="none" strike="noStrike">
                          <a:solidFill>
                            <a:srgbClr val="004276"/>
                          </a:solidFill>
                          <a:hlinkClick r:id="rId31"/>
                        </a:rPr>
                        <a:t>FedEx</a:t>
                      </a:r>
                      <a:endParaRPr lang="en-US" sz="1000" b="1">
                        <a:solidFill>
                          <a:srgbClr val="333333"/>
                        </a:solidFill>
                      </a:endParaRPr>
                    </a:p>
                  </a:txBody>
                  <a:tcPr marL="0" marR="0" marT="11187" marB="11187">
                    <a:lnL>
                      <a:noFill/>
                    </a:lnL>
                    <a:lnR>
                      <a:noFill/>
                    </a:lnR>
                    <a:lnT w="9525" cap="flat" cmpd="sng" algn="ctr">
                      <a:solidFill>
                        <a:srgbClr val="C07253"/>
                      </a:solidFill>
                      <a:prstDash val="solid"/>
                      <a:round/>
                      <a:headEnd type="none" w="med" len="med"/>
                      <a:tailEnd type="none" w="med" len="med"/>
                    </a:lnT>
                    <a:lnB w="9525" cap="flat" cmpd="sng" algn="ctr">
                      <a:solidFill>
                        <a:srgbClr val="D07453"/>
                      </a:solidFill>
                      <a:prstDash val="solid"/>
                      <a:round/>
                      <a:headEnd type="none" w="med" len="med"/>
                      <a:tailEnd type="none" w="med" len="med"/>
                    </a:lnB>
                  </a:tcPr>
                </a:tc>
                <a:tc>
                  <a:txBody>
                    <a:bodyPr/>
                    <a:lstStyle/>
                    <a:p>
                      <a:pPr algn="r" fontAlgn="t"/>
                      <a:r>
                        <a:rPr lang="en-US" sz="1000" b="1">
                          <a:solidFill>
                            <a:srgbClr val="333333"/>
                          </a:solidFill>
                        </a:rPr>
                        <a:t>70</a:t>
                      </a:r>
                    </a:p>
                  </a:txBody>
                  <a:tcPr marL="18646" marR="0" marT="11187" marB="11187">
                    <a:lnL>
                      <a:noFill/>
                    </a:lnL>
                    <a:lnR>
                      <a:noFill/>
                    </a:lnR>
                    <a:lnT w="9525" cap="flat" cmpd="sng" algn="ctr">
                      <a:solidFill>
                        <a:srgbClr val="807353"/>
                      </a:solidFill>
                      <a:prstDash val="solid"/>
                      <a:round/>
                      <a:headEnd type="none" w="med" len="med"/>
                      <a:tailEnd type="none" w="med" len="med"/>
                    </a:lnT>
                    <a:lnB w="9525" cap="flat" cmpd="sng" algn="ctr">
                      <a:solidFill>
                        <a:srgbClr val="707553"/>
                      </a:solidFill>
                      <a:prstDash val="solid"/>
                      <a:round/>
                      <a:headEnd type="none" w="med" len="med"/>
                      <a:tailEnd type="none" w="med" len="med"/>
                    </a:lnB>
                  </a:tcPr>
                </a:tc>
                <a:tc>
                  <a:txBody>
                    <a:bodyPr/>
                    <a:lstStyle/>
                    <a:p>
                      <a:pPr algn="r" fontAlgn="t"/>
                      <a:r>
                        <a:rPr lang="en-US" sz="1000" b="1">
                          <a:solidFill>
                            <a:srgbClr val="333333"/>
                          </a:solidFill>
                        </a:rPr>
                        <a:t>255,573</a:t>
                      </a:r>
                    </a:p>
                  </a:txBody>
                  <a:tcPr marL="18646" marR="0" marT="11187" marB="11187">
                    <a:lnL>
                      <a:noFill/>
                    </a:lnL>
                    <a:lnR>
                      <a:noFill/>
                    </a:lnR>
                    <a:lnT w="9525" cap="flat" cmpd="sng" algn="ctr">
                      <a:solidFill>
                        <a:srgbClr val="D07353"/>
                      </a:solidFill>
                      <a:prstDash val="solid"/>
                      <a:round/>
                      <a:headEnd type="none" w="med" len="med"/>
                      <a:tailEnd type="none" w="med" len="med"/>
                    </a:lnT>
                    <a:lnB w="9525" cap="flat" cmpd="sng" algn="ctr">
                      <a:solidFill>
                        <a:srgbClr val="C07553"/>
                      </a:solidFill>
                      <a:prstDash val="solid"/>
                      <a:round/>
                      <a:headEnd type="none" w="med" len="med"/>
                      <a:tailEnd type="none" w="med" len="med"/>
                    </a:lnB>
                  </a:tcPr>
                </a:tc>
              </a:tr>
              <a:tr h="215104">
                <a:tc>
                  <a:txBody>
                    <a:bodyPr/>
                    <a:lstStyle/>
                    <a:p>
                      <a:pPr algn="l" fontAlgn="t"/>
                      <a:r>
                        <a:rPr lang="en-US" sz="1000" b="1">
                          <a:solidFill>
                            <a:srgbClr val="333333"/>
                          </a:solidFill>
                        </a:rPr>
                        <a:t>20</a:t>
                      </a:r>
                    </a:p>
                  </a:txBody>
                  <a:tcPr marL="0" marR="18646" marT="11187" marB="11187">
                    <a:lnL>
                      <a:noFill/>
                    </a:lnL>
                    <a:lnR>
                      <a:noFill/>
                    </a:lnR>
                    <a:lnT w="9525" cap="flat" cmpd="sng" algn="ctr">
                      <a:solidFill>
                        <a:srgbClr val="407253"/>
                      </a:solidFill>
                      <a:prstDash val="solid"/>
                      <a:round/>
                      <a:headEnd type="none" w="med" len="med"/>
                      <a:tailEnd type="none" w="med" len="med"/>
                    </a:lnT>
                    <a:lnB w="9525" cap="flat" cmpd="sng" algn="ctr">
                      <a:solidFill>
                        <a:srgbClr val="507453"/>
                      </a:solidFill>
                      <a:prstDash val="solid"/>
                      <a:round/>
                      <a:headEnd type="none" w="med" len="med"/>
                      <a:tailEnd type="none" w="med" len="med"/>
                    </a:lnB>
                  </a:tcPr>
                </a:tc>
                <a:tc>
                  <a:txBody>
                    <a:bodyPr/>
                    <a:lstStyle/>
                    <a:p>
                      <a:pPr algn="l" fontAlgn="t"/>
                      <a:r>
                        <a:rPr lang="en-US" sz="1000" b="1" u="none" strike="noStrike">
                          <a:solidFill>
                            <a:srgbClr val="004276"/>
                          </a:solidFill>
                          <a:hlinkClick r:id="rId32"/>
                        </a:rPr>
                        <a:t>Walgreen</a:t>
                      </a:r>
                      <a:endParaRPr lang="en-US" sz="1000" b="1">
                        <a:solidFill>
                          <a:srgbClr val="333333"/>
                        </a:solidFill>
                      </a:endParaRPr>
                    </a:p>
                  </a:txBody>
                  <a:tcPr marL="0" marR="0" marT="11187" marB="11187">
                    <a:lnL>
                      <a:noFill/>
                    </a:lnL>
                    <a:lnR>
                      <a:noFill/>
                    </a:lnR>
                    <a:lnT w="9525" cap="flat" cmpd="sng" algn="ctr">
                      <a:solidFill>
                        <a:srgbClr val="D07453"/>
                      </a:solidFill>
                      <a:prstDash val="solid"/>
                      <a:round/>
                      <a:headEnd type="none" w="med" len="med"/>
                      <a:tailEnd type="none" w="med" len="med"/>
                    </a:lnT>
                    <a:lnB w="9525" cap="flat" cmpd="sng" algn="ctr">
                      <a:solidFill>
                        <a:srgbClr val="C07653"/>
                      </a:solidFill>
                      <a:prstDash val="solid"/>
                      <a:round/>
                      <a:headEnd type="none" w="med" len="med"/>
                      <a:tailEnd type="none" w="med" len="med"/>
                    </a:lnB>
                  </a:tcPr>
                </a:tc>
                <a:tc>
                  <a:txBody>
                    <a:bodyPr/>
                    <a:lstStyle/>
                    <a:p>
                      <a:pPr algn="r" fontAlgn="t"/>
                      <a:r>
                        <a:rPr lang="en-US" sz="1000" b="1">
                          <a:solidFill>
                            <a:srgbClr val="333333"/>
                          </a:solidFill>
                        </a:rPr>
                        <a:t>32</a:t>
                      </a:r>
                    </a:p>
                  </a:txBody>
                  <a:tcPr marL="18646" marR="0" marT="11187" marB="11187">
                    <a:lnL>
                      <a:noFill/>
                    </a:lnL>
                    <a:lnR>
                      <a:noFill/>
                    </a:lnR>
                    <a:lnT w="9525" cap="flat" cmpd="sng" algn="ctr">
                      <a:solidFill>
                        <a:srgbClr val="707553"/>
                      </a:solidFill>
                      <a:prstDash val="solid"/>
                      <a:round/>
                      <a:headEnd type="none" w="med" len="med"/>
                      <a:tailEnd type="none" w="med" len="med"/>
                    </a:lnT>
                    <a:lnB w="9525" cap="flat" cmpd="sng" algn="ctr">
                      <a:solidFill>
                        <a:srgbClr val="607753"/>
                      </a:solidFill>
                      <a:prstDash val="solid"/>
                      <a:round/>
                      <a:headEnd type="none" w="med" len="med"/>
                      <a:tailEnd type="none" w="med" len="med"/>
                    </a:lnB>
                  </a:tcPr>
                </a:tc>
                <a:tc>
                  <a:txBody>
                    <a:bodyPr/>
                    <a:lstStyle/>
                    <a:p>
                      <a:pPr fontAlgn="base"/>
                      <a:r>
                        <a:rPr lang="sr-Latn-BA" sz="1000" b="1" dirty="0" smtClean="0">
                          <a:solidFill>
                            <a:srgbClr val="333333"/>
                          </a:solidFill>
                        </a:rPr>
                        <a:t>                 </a:t>
                      </a:r>
                      <a:r>
                        <a:rPr lang="en-US" sz="1000" b="1" dirty="0" smtClean="0">
                          <a:solidFill>
                            <a:srgbClr val="333333"/>
                          </a:solidFill>
                        </a:rPr>
                        <a:t>211,500</a:t>
                      </a:r>
                      <a:endParaRPr lang="en-US" sz="1000" b="1" i="0" dirty="0">
                        <a:latin typeface="Arial"/>
                      </a:endParaRPr>
                    </a:p>
                  </a:txBody>
                  <a:tcPr marL="18646" marR="0" marT="11187" marB="11187">
                    <a:lnL>
                      <a:noFill/>
                    </a:lnL>
                    <a:lnR>
                      <a:noFill/>
                    </a:lnR>
                    <a:lnT w="9525" cap="flat" cmpd="sng" algn="ctr">
                      <a:solidFill>
                        <a:srgbClr val="C07553"/>
                      </a:solidFill>
                      <a:prstDash val="solid"/>
                      <a:round/>
                      <a:headEnd type="none" w="med" len="med"/>
                      <a:tailEnd type="none" w="med" len="med"/>
                    </a:lnT>
                    <a:lnB w="9525" cap="flat" cmpd="sng" algn="ctr">
                      <a:solidFill>
                        <a:srgbClr val="B07753"/>
                      </a:solidFill>
                      <a:prstDash val="solid"/>
                      <a:round/>
                      <a:headEnd type="none" w="med" len="med"/>
                      <a:tailEnd type="none" w="med" len="med"/>
                    </a:lnB>
                  </a:tcPr>
                </a:tc>
              </a:tr>
            </a:tbl>
          </a:graphicData>
        </a:graphic>
      </p:graphicFrame>
      <p:sp>
        <p:nvSpPr>
          <p:cNvPr id="69975" name="Rectangle 7"/>
          <p:cNvSpPr>
            <a:spLocks noChangeArrowheads="1"/>
          </p:cNvSpPr>
          <p:nvPr/>
        </p:nvSpPr>
        <p:spPr bwMode="auto">
          <a:xfrm>
            <a:off x="0" y="0"/>
            <a:ext cx="8839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200" b="1" i="1"/>
              <a:t>20 najvećih svjetskih kompanija u 2011. i 2012 (Fortune Magazin)</a:t>
            </a:r>
            <a:endParaRPr lang="en-US" altLang="en-US" sz="2200" b="1" i="1"/>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33400"/>
          </a:xfrm>
        </p:spPr>
        <p:txBody>
          <a:bodyPr rtlCol="0">
            <a:normAutofit fontScale="90000"/>
          </a:bodyPr>
          <a:lstStyle/>
          <a:p>
            <a:pPr eaLnBrk="1" fontAlgn="auto" hangingPunct="1">
              <a:spcAft>
                <a:spcPts val="0"/>
              </a:spcAft>
              <a:defRPr/>
            </a:pPr>
            <a:r>
              <a:rPr lang="sr-Latn-BA" sz="3600" dirty="0" smtClean="0"/>
              <a:t>Multinacionalne kompanije (MNK)</a:t>
            </a:r>
            <a:endParaRPr lang="en-US" sz="3600" dirty="0"/>
          </a:p>
        </p:txBody>
      </p:sp>
      <p:sp>
        <p:nvSpPr>
          <p:cNvPr id="70659" name="Content Placeholder 1"/>
          <p:cNvSpPr>
            <a:spLocks noGrp="1"/>
          </p:cNvSpPr>
          <p:nvPr>
            <p:ph idx="1"/>
          </p:nvPr>
        </p:nvSpPr>
        <p:spPr>
          <a:xfrm>
            <a:off x="0" y="457200"/>
            <a:ext cx="9144000" cy="6400800"/>
          </a:xfrm>
        </p:spPr>
        <p:txBody>
          <a:bodyPr/>
          <a:lstStyle/>
          <a:p>
            <a:pPr eaLnBrk="1" hangingPunct="1"/>
            <a:r>
              <a:rPr lang="sr-Latn-BA" altLang="en-US" sz="2200" i="1" smtClean="0"/>
              <a:t>20 najvećih svjetskih kompanija u 2011. (Forbs Magazin)</a:t>
            </a:r>
            <a:endParaRPr lang="en-US" altLang="en-US" sz="2200" i="1" smtClean="0"/>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8E2256-FC5B-4D86-B1DC-8961DF979955}" type="slidenum">
              <a:rPr lang="en-US" altLang="en-US">
                <a:solidFill>
                  <a:srgbClr val="898989"/>
                </a:solidFill>
              </a:rPr>
              <a:pPr/>
              <a:t>67</a:t>
            </a:fld>
            <a:endParaRPr lang="en-US" altLang="en-US">
              <a:solidFill>
                <a:srgbClr val="898989"/>
              </a:solidFill>
            </a:endParaRPr>
          </a:p>
        </p:txBody>
      </p:sp>
      <p:graphicFrame>
        <p:nvGraphicFramePr>
          <p:cNvPr id="7" name="Table 6"/>
          <p:cNvGraphicFramePr>
            <a:graphicFrameLocks noGrp="1"/>
          </p:cNvGraphicFramePr>
          <p:nvPr/>
        </p:nvGraphicFramePr>
        <p:xfrm>
          <a:off x="228600" y="914400"/>
          <a:ext cx="8610600" cy="5943600"/>
        </p:xfrm>
        <a:graphic>
          <a:graphicData uri="http://schemas.openxmlformats.org/drawingml/2006/table">
            <a:tbl>
              <a:tblPr/>
              <a:tblGrid>
                <a:gridCol w="758169"/>
                <a:gridCol w="3249287"/>
                <a:gridCol w="920629"/>
                <a:gridCol w="920629"/>
                <a:gridCol w="920629"/>
                <a:gridCol w="920629"/>
                <a:gridCol w="920629"/>
              </a:tblGrid>
              <a:tr h="383025">
                <a:tc>
                  <a:txBody>
                    <a:bodyPr/>
                    <a:lstStyle/>
                    <a:p>
                      <a:pPr fontAlgn="b"/>
                      <a:r>
                        <a:rPr lang="en-US" sz="1000" b="1" i="0" u="none" strike="noStrike" dirty="0">
                          <a:solidFill>
                            <a:srgbClr val="000000"/>
                          </a:solidFill>
                          <a:latin typeface="Verdana"/>
                        </a:rPr>
                        <a:t>Rank</a:t>
                      </a:r>
                      <a:endParaRPr lang="en-US" sz="1000" b="1" i="0" dirty="0">
                        <a:solidFill>
                          <a:srgbClr val="0F2D5F"/>
                        </a:solidFill>
                        <a:latin typeface="Verdana"/>
                      </a:endParaRPr>
                    </a:p>
                  </a:txBody>
                  <a:tcPr marL="10459" marR="10459" marT="10459" marB="10459" anchor="b">
                    <a:lnL>
                      <a:noFill/>
                    </a:lnL>
                    <a:lnR>
                      <a:noFill/>
                    </a:lnR>
                    <a:lnT>
                      <a:noFill/>
                    </a:lnT>
                    <a:lnB w="9525" cap="flat" cmpd="sng" algn="ctr">
                      <a:solidFill>
                        <a:srgbClr val="70C5F1"/>
                      </a:solidFill>
                      <a:prstDash val="solid"/>
                      <a:round/>
                      <a:headEnd type="none" w="med" len="med"/>
                      <a:tailEnd type="none" w="med" len="med"/>
                    </a:lnB>
                  </a:tcPr>
                </a:tc>
                <a:tc>
                  <a:txBody>
                    <a:bodyPr/>
                    <a:lstStyle/>
                    <a:p>
                      <a:pPr fontAlgn="b"/>
                      <a:r>
                        <a:rPr lang="en-US" sz="1000" b="1" i="0" u="none" strike="noStrike">
                          <a:solidFill>
                            <a:srgbClr val="0F2D5F"/>
                          </a:solidFill>
                          <a:latin typeface="Verdana"/>
                        </a:rPr>
                        <a:t>Company</a:t>
                      </a:r>
                      <a:endParaRPr lang="en-US" sz="1000" b="1" i="0">
                        <a:solidFill>
                          <a:srgbClr val="0F2D5F"/>
                        </a:solidFill>
                        <a:latin typeface="Verdana"/>
                      </a:endParaRPr>
                    </a:p>
                  </a:txBody>
                  <a:tcPr marL="10459" marR="10459" marT="10459" marB="10459" anchor="b">
                    <a:lnL>
                      <a:noFill/>
                    </a:lnL>
                    <a:lnR>
                      <a:noFill/>
                    </a:lnR>
                    <a:lnT>
                      <a:noFill/>
                    </a:lnT>
                    <a:lnB w="9525" cap="flat" cmpd="sng" algn="ctr">
                      <a:solidFill>
                        <a:srgbClr val="50C0F1"/>
                      </a:solidFill>
                      <a:prstDash val="solid"/>
                      <a:round/>
                      <a:headEnd type="none" w="med" len="med"/>
                      <a:tailEnd type="none" w="med" len="med"/>
                    </a:lnB>
                  </a:tcPr>
                </a:tc>
                <a:tc>
                  <a:txBody>
                    <a:bodyPr/>
                    <a:lstStyle/>
                    <a:p>
                      <a:pPr fontAlgn="b"/>
                      <a:r>
                        <a:rPr lang="en-US" sz="1000" b="1" i="0" u="none" strike="noStrike">
                          <a:solidFill>
                            <a:srgbClr val="0F2D5F"/>
                          </a:solidFill>
                          <a:latin typeface="Verdana"/>
                        </a:rPr>
                        <a:t>Country</a:t>
                      </a:r>
                      <a:endParaRPr lang="en-US" sz="1000" b="1" i="0">
                        <a:solidFill>
                          <a:srgbClr val="0F2D5F"/>
                        </a:solidFill>
                        <a:latin typeface="Verdana"/>
                      </a:endParaRPr>
                    </a:p>
                  </a:txBody>
                  <a:tcPr marL="10459" marR="10459" marT="10459" marB="10459" anchor="b">
                    <a:lnL>
                      <a:noFill/>
                    </a:lnL>
                    <a:lnR>
                      <a:noFill/>
                    </a:lnR>
                    <a:lnT>
                      <a:noFill/>
                    </a:lnT>
                    <a:lnB w="9525" cap="flat" cmpd="sng" algn="ctr">
                      <a:solidFill>
                        <a:srgbClr val="303FF0"/>
                      </a:solidFill>
                      <a:prstDash val="solid"/>
                      <a:round/>
                      <a:headEnd type="none" w="med" len="med"/>
                      <a:tailEnd type="none" w="med" len="med"/>
                    </a:lnB>
                  </a:tcPr>
                </a:tc>
                <a:tc>
                  <a:txBody>
                    <a:bodyPr/>
                    <a:lstStyle/>
                    <a:p>
                      <a:pPr fontAlgn="b"/>
                      <a:r>
                        <a:rPr lang="en-US" sz="1000" b="1" i="0" u="none" strike="noStrike">
                          <a:solidFill>
                            <a:srgbClr val="0F2D5F"/>
                          </a:solidFill>
                          <a:latin typeface="Verdana"/>
                        </a:rPr>
                        <a:t>Sales</a:t>
                      </a:r>
                      <a:endParaRPr lang="en-US" sz="1000" b="1" i="0">
                        <a:solidFill>
                          <a:srgbClr val="0F2D5F"/>
                        </a:solidFill>
                        <a:latin typeface="Verdana"/>
                      </a:endParaRPr>
                    </a:p>
                  </a:txBody>
                  <a:tcPr marL="10459" marR="10459" marT="10459" marB="10459" anchor="b">
                    <a:lnL>
                      <a:noFill/>
                    </a:lnL>
                    <a:lnR>
                      <a:noFill/>
                    </a:lnR>
                    <a:lnT>
                      <a:noFill/>
                    </a:lnT>
                    <a:lnB w="9525" cap="flat" cmpd="sng" algn="ctr">
                      <a:solidFill>
                        <a:srgbClr val="003EF0"/>
                      </a:solidFill>
                      <a:prstDash val="solid"/>
                      <a:round/>
                      <a:headEnd type="none" w="med" len="med"/>
                      <a:tailEnd type="none" w="med" len="med"/>
                    </a:lnB>
                  </a:tcPr>
                </a:tc>
                <a:tc>
                  <a:txBody>
                    <a:bodyPr/>
                    <a:lstStyle/>
                    <a:p>
                      <a:pPr fontAlgn="b"/>
                      <a:r>
                        <a:rPr lang="en-US" sz="1000" b="1" i="0" u="none" strike="noStrike">
                          <a:solidFill>
                            <a:srgbClr val="0F2D5F"/>
                          </a:solidFill>
                          <a:latin typeface="Verdana"/>
                        </a:rPr>
                        <a:t>Profits</a:t>
                      </a:r>
                      <a:endParaRPr lang="en-US" sz="1000" b="1" i="0">
                        <a:solidFill>
                          <a:srgbClr val="0F2D5F"/>
                        </a:solidFill>
                        <a:latin typeface="Verdana"/>
                      </a:endParaRPr>
                    </a:p>
                  </a:txBody>
                  <a:tcPr marL="10459" marR="10459" marT="10459" marB="10459" anchor="b">
                    <a:lnL>
                      <a:noFill/>
                    </a:lnL>
                    <a:lnR>
                      <a:noFill/>
                    </a:lnR>
                    <a:lnT>
                      <a:noFill/>
                    </a:lnT>
                    <a:lnB w="9525" cap="flat" cmpd="sng" algn="ctr">
                      <a:solidFill>
                        <a:srgbClr val="503EF0"/>
                      </a:solidFill>
                      <a:prstDash val="solid"/>
                      <a:round/>
                      <a:headEnd type="none" w="med" len="med"/>
                      <a:tailEnd type="none" w="med" len="med"/>
                    </a:lnB>
                  </a:tcPr>
                </a:tc>
                <a:tc>
                  <a:txBody>
                    <a:bodyPr/>
                    <a:lstStyle/>
                    <a:p>
                      <a:pPr fontAlgn="b"/>
                      <a:r>
                        <a:rPr lang="en-US" sz="1000" b="1" i="0" u="none" strike="noStrike">
                          <a:solidFill>
                            <a:srgbClr val="0F2D5F"/>
                          </a:solidFill>
                          <a:latin typeface="Verdana"/>
                        </a:rPr>
                        <a:t>Assets</a:t>
                      </a:r>
                      <a:endParaRPr lang="en-US" sz="1000" b="1" i="0">
                        <a:solidFill>
                          <a:srgbClr val="0F2D5F"/>
                        </a:solidFill>
                        <a:latin typeface="Verdana"/>
                      </a:endParaRPr>
                    </a:p>
                  </a:txBody>
                  <a:tcPr marL="10459" marR="10459" marT="10459" marB="10459" anchor="b">
                    <a:lnL>
                      <a:noFill/>
                    </a:lnL>
                    <a:lnR>
                      <a:noFill/>
                    </a:lnR>
                    <a:lnT>
                      <a:noFill/>
                    </a:lnT>
                    <a:lnB w="9525" cap="flat" cmpd="sng" algn="ctr">
                      <a:solidFill>
                        <a:srgbClr val="E03DF0"/>
                      </a:solidFill>
                      <a:prstDash val="solid"/>
                      <a:round/>
                      <a:headEnd type="none" w="med" len="med"/>
                      <a:tailEnd type="none" w="med" len="med"/>
                    </a:lnB>
                  </a:tcPr>
                </a:tc>
                <a:tc>
                  <a:txBody>
                    <a:bodyPr/>
                    <a:lstStyle/>
                    <a:p>
                      <a:pPr fontAlgn="b"/>
                      <a:r>
                        <a:rPr lang="en-US" sz="1000" b="1" i="0" u="none" strike="noStrike">
                          <a:solidFill>
                            <a:srgbClr val="0F2D5F"/>
                          </a:solidFill>
                          <a:latin typeface="Verdana"/>
                        </a:rPr>
                        <a:t>Market Value</a:t>
                      </a:r>
                      <a:endParaRPr lang="en-US" sz="1000" b="1" i="0">
                        <a:solidFill>
                          <a:srgbClr val="0F2D5F"/>
                        </a:solidFill>
                        <a:latin typeface="Verdana"/>
                      </a:endParaRPr>
                    </a:p>
                  </a:txBody>
                  <a:tcPr marL="10459" marR="10459" marT="10459" marB="10459" anchor="b">
                    <a:lnL>
                      <a:noFill/>
                    </a:lnL>
                    <a:lnR>
                      <a:noFill/>
                    </a:lnR>
                    <a:lnT>
                      <a:noFill/>
                    </a:lnT>
                    <a:lnB w="9525" cap="flat" cmpd="sng" algn="ctr">
                      <a:solidFill>
                        <a:srgbClr val="103DF0"/>
                      </a:solidFill>
                      <a:prstDash val="solid"/>
                      <a:round/>
                      <a:headEnd type="none" w="med" len="med"/>
                      <a:tailEnd type="none" w="med" len="med"/>
                    </a:lnB>
                  </a:tcPr>
                </a:tc>
              </a:tr>
              <a:tr h="313272">
                <a:tc>
                  <a:txBody>
                    <a:bodyPr/>
                    <a:lstStyle/>
                    <a:p>
                      <a:pPr fontAlgn="t"/>
                      <a:r>
                        <a:rPr lang="en-US" sz="1000" b="0" i="0">
                          <a:solidFill>
                            <a:srgbClr val="6D6D6D"/>
                          </a:solidFill>
                          <a:latin typeface="Georgia"/>
                        </a:rPr>
                        <a:t>1</a:t>
                      </a:r>
                    </a:p>
                  </a:txBody>
                  <a:tcPr marL="16735" marR="16735" marT="16735" marB="16735">
                    <a:lnL>
                      <a:noFill/>
                    </a:lnL>
                    <a:lnR>
                      <a:noFill/>
                    </a:lnR>
                    <a:lnT w="9525" cap="flat" cmpd="sng" algn="ctr">
                      <a:solidFill>
                        <a:srgbClr val="70C5F1"/>
                      </a:solidFill>
                      <a:prstDash val="solid"/>
                      <a:round/>
                      <a:headEnd type="none" w="med" len="med"/>
                      <a:tailEnd type="none" w="med" len="med"/>
                    </a:lnT>
                    <a:lnB w="9525" cap="flat" cmpd="sng" algn="ctr">
                      <a:solidFill>
                        <a:srgbClr val="F0EC46"/>
                      </a:solidFill>
                      <a:prstDash val="solid"/>
                      <a:round/>
                      <a:headEnd type="none" w="med" len="med"/>
                      <a:tailEnd type="none" w="med" len="med"/>
                    </a:lnB>
                  </a:tcPr>
                </a:tc>
                <a:tc>
                  <a:txBody>
                    <a:bodyPr/>
                    <a:lstStyle/>
                    <a:p>
                      <a:pPr fontAlgn="base"/>
                      <a:r>
                        <a:rPr lang="en-US" sz="1000" b="1" i="0">
                          <a:solidFill>
                            <a:srgbClr val="000000"/>
                          </a:solidFill>
                          <a:latin typeface="Georgia"/>
                        </a:rPr>
                        <a:t>Exxon Mobil</a:t>
                      </a:r>
                    </a:p>
                  </a:txBody>
                  <a:tcPr marL="16735" marR="16735" marT="16735" marB="16735">
                    <a:lnL>
                      <a:noFill/>
                    </a:lnL>
                    <a:lnR>
                      <a:noFill/>
                    </a:lnR>
                    <a:lnT w="9525" cap="flat" cmpd="sng" algn="ctr">
                      <a:solidFill>
                        <a:srgbClr val="50C0F1"/>
                      </a:solidFill>
                      <a:prstDash val="solid"/>
                      <a:round/>
                      <a:headEnd type="none" w="med" len="med"/>
                      <a:tailEnd type="none" w="med" len="med"/>
                    </a:lnT>
                    <a:lnB w="9525" cap="flat" cmpd="sng" algn="ctr">
                      <a:solidFill>
                        <a:srgbClr val="702184"/>
                      </a:solidFill>
                      <a:prstDash val="solid"/>
                      <a:round/>
                      <a:headEnd type="none" w="med" len="med"/>
                      <a:tailEnd type="none" w="med" len="med"/>
                    </a:lnB>
                  </a:tcPr>
                </a:tc>
                <a:tc>
                  <a:txBody>
                    <a:bodyPr/>
                    <a:lstStyle/>
                    <a:p>
                      <a:pPr fontAlgn="t"/>
                      <a:r>
                        <a:rPr lang="en-US" sz="1000" b="0" i="0">
                          <a:solidFill>
                            <a:srgbClr val="3C3C3C"/>
                          </a:solidFill>
                          <a:latin typeface="Georgia"/>
                        </a:rPr>
                        <a:t>United States</a:t>
                      </a:r>
                    </a:p>
                  </a:txBody>
                  <a:tcPr marL="16735" marR="16735" marT="16735" marB="16735">
                    <a:lnL>
                      <a:noFill/>
                    </a:lnL>
                    <a:lnR>
                      <a:noFill/>
                    </a:lnR>
                    <a:lnT w="9525" cap="flat" cmpd="sng" algn="ctr">
                      <a:solidFill>
                        <a:srgbClr val="303FF0"/>
                      </a:solidFill>
                      <a:prstDash val="solid"/>
                      <a:round/>
                      <a:headEnd type="none" w="med" len="med"/>
                      <a:tailEnd type="none" w="med" len="med"/>
                    </a:lnT>
                    <a:lnB w="9525" cap="flat" cmpd="sng" algn="ctr">
                      <a:solidFill>
                        <a:srgbClr val="50BF84"/>
                      </a:solidFill>
                      <a:prstDash val="solid"/>
                      <a:round/>
                      <a:headEnd type="none" w="med" len="med"/>
                      <a:tailEnd type="none" w="med" len="med"/>
                    </a:lnB>
                  </a:tcPr>
                </a:tc>
                <a:tc>
                  <a:txBody>
                    <a:bodyPr/>
                    <a:lstStyle/>
                    <a:p>
                      <a:pPr fontAlgn="t"/>
                      <a:r>
                        <a:rPr lang="en-US" sz="1000" b="0" i="0">
                          <a:solidFill>
                            <a:srgbClr val="3C3C3C"/>
                          </a:solidFill>
                          <a:latin typeface="Georgia"/>
                        </a:rPr>
                        <a:t>$433.5 B</a:t>
                      </a:r>
                    </a:p>
                  </a:txBody>
                  <a:tcPr marL="16735" marR="16735" marT="16735" marB="16735">
                    <a:lnL>
                      <a:noFill/>
                    </a:lnL>
                    <a:lnR>
                      <a:noFill/>
                    </a:lnR>
                    <a:lnT w="9525" cap="flat" cmpd="sng" algn="ctr">
                      <a:solidFill>
                        <a:srgbClr val="003EF0"/>
                      </a:solidFill>
                      <a:prstDash val="solid"/>
                      <a:round/>
                      <a:headEnd type="none" w="med" len="med"/>
                      <a:tailEnd type="none" w="med" len="med"/>
                    </a:lnT>
                    <a:lnB w="9525" cap="flat" cmpd="sng" algn="ctr">
                      <a:solidFill>
                        <a:srgbClr val="E06087"/>
                      </a:solidFill>
                      <a:prstDash val="solid"/>
                      <a:round/>
                      <a:headEnd type="none" w="med" len="med"/>
                      <a:tailEnd type="none" w="med" len="med"/>
                    </a:lnB>
                  </a:tcPr>
                </a:tc>
                <a:tc>
                  <a:txBody>
                    <a:bodyPr/>
                    <a:lstStyle/>
                    <a:p>
                      <a:pPr fontAlgn="t"/>
                      <a:r>
                        <a:rPr lang="en-US" sz="1000" b="0" i="0">
                          <a:solidFill>
                            <a:srgbClr val="3C3C3C"/>
                          </a:solidFill>
                          <a:latin typeface="Georgia"/>
                        </a:rPr>
                        <a:t>$41.1 B</a:t>
                      </a:r>
                    </a:p>
                  </a:txBody>
                  <a:tcPr marL="16735" marR="16735" marT="16735" marB="16735">
                    <a:lnL>
                      <a:noFill/>
                    </a:lnL>
                    <a:lnR>
                      <a:noFill/>
                    </a:lnR>
                    <a:lnT w="9525" cap="flat" cmpd="sng" algn="ctr">
                      <a:solidFill>
                        <a:srgbClr val="503EF0"/>
                      </a:solidFill>
                      <a:prstDash val="solid"/>
                      <a:round/>
                      <a:headEnd type="none" w="med" len="med"/>
                      <a:tailEnd type="none" w="med" len="med"/>
                    </a:lnT>
                    <a:lnB w="9525" cap="flat" cmpd="sng" algn="ctr">
                      <a:solidFill>
                        <a:srgbClr val="706187"/>
                      </a:solidFill>
                      <a:prstDash val="solid"/>
                      <a:round/>
                      <a:headEnd type="none" w="med" len="med"/>
                      <a:tailEnd type="none" w="med" len="med"/>
                    </a:lnB>
                  </a:tcPr>
                </a:tc>
                <a:tc>
                  <a:txBody>
                    <a:bodyPr/>
                    <a:lstStyle/>
                    <a:p>
                      <a:pPr fontAlgn="t"/>
                      <a:r>
                        <a:rPr lang="en-US" sz="1000" b="0" i="0">
                          <a:solidFill>
                            <a:srgbClr val="3C3C3C"/>
                          </a:solidFill>
                          <a:latin typeface="Georgia"/>
                        </a:rPr>
                        <a:t>$331.1 B</a:t>
                      </a:r>
                    </a:p>
                  </a:txBody>
                  <a:tcPr marL="16735" marR="16735" marT="16735" marB="16735">
                    <a:lnL>
                      <a:noFill/>
                    </a:lnL>
                    <a:lnR>
                      <a:noFill/>
                    </a:lnR>
                    <a:lnT w="9525" cap="flat" cmpd="sng" algn="ctr">
                      <a:solidFill>
                        <a:srgbClr val="E03DF0"/>
                      </a:solidFill>
                      <a:prstDash val="solid"/>
                      <a:round/>
                      <a:headEnd type="none" w="med" len="med"/>
                      <a:tailEnd type="none" w="med" len="med"/>
                    </a:lnT>
                    <a:lnB w="9525" cap="flat" cmpd="sng" algn="ctr">
                      <a:solidFill>
                        <a:srgbClr val="60DD8E"/>
                      </a:solidFill>
                      <a:prstDash val="solid"/>
                      <a:round/>
                      <a:headEnd type="none" w="med" len="med"/>
                      <a:tailEnd type="none" w="med" len="med"/>
                    </a:lnB>
                  </a:tcPr>
                </a:tc>
                <a:tc>
                  <a:txBody>
                    <a:bodyPr/>
                    <a:lstStyle/>
                    <a:p>
                      <a:pPr fontAlgn="t"/>
                      <a:r>
                        <a:rPr lang="en-US" sz="1000" b="0" i="0">
                          <a:solidFill>
                            <a:srgbClr val="3C3C3C"/>
                          </a:solidFill>
                          <a:latin typeface="Georgia"/>
                        </a:rPr>
                        <a:t>$407.4 B</a:t>
                      </a:r>
                    </a:p>
                  </a:txBody>
                  <a:tcPr marL="16735" marR="16735" marT="16735" marB="16735">
                    <a:lnL>
                      <a:noFill/>
                    </a:lnL>
                    <a:lnR>
                      <a:noFill/>
                    </a:lnR>
                    <a:lnT w="9525" cap="flat" cmpd="sng" algn="ctr">
                      <a:solidFill>
                        <a:srgbClr val="103DF0"/>
                      </a:solidFill>
                      <a:prstDash val="solid"/>
                      <a:round/>
                      <a:headEnd type="none" w="med" len="med"/>
                      <a:tailEnd type="none" w="med" len="med"/>
                    </a:lnT>
                    <a:lnB w="9525" cap="flat" cmpd="sng" algn="ctr">
                      <a:solidFill>
                        <a:srgbClr val="1075B0"/>
                      </a:solidFill>
                      <a:prstDash val="solid"/>
                      <a:round/>
                      <a:headEnd type="none" w="med" len="med"/>
                      <a:tailEnd type="none" w="med" len="med"/>
                    </a:lnB>
                  </a:tcPr>
                </a:tc>
              </a:tr>
              <a:tr h="313272">
                <a:tc>
                  <a:txBody>
                    <a:bodyPr/>
                    <a:lstStyle/>
                    <a:p>
                      <a:pPr fontAlgn="t"/>
                      <a:r>
                        <a:rPr lang="en-US" sz="1000" b="0" i="0">
                          <a:solidFill>
                            <a:srgbClr val="6D6D6D"/>
                          </a:solidFill>
                          <a:latin typeface="Georgia"/>
                        </a:rPr>
                        <a:t>2</a:t>
                      </a:r>
                    </a:p>
                  </a:txBody>
                  <a:tcPr marL="16735" marR="16735" marT="16735" marB="16735">
                    <a:lnL>
                      <a:noFill/>
                    </a:lnL>
                    <a:lnR>
                      <a:noFill/>
                    </a:lnR>
                    <a:lnT w="9525" cap="flat" cmpd="sng" algn="ctr">
                      <a:solidFill>
                        <a:srgbClr val="F0EC46"/>
                      </a:solidFill>
                      <a:prstDash val="solid"/>
                      <a:round/>
                      <a:headEnd type="none" w="med" len="med"/>
                      <a:tailEnd type="none" w="med" len="med"/>
                    </a:lnT>
                    <a:lnB w="9525" cap="flat" cmpd="sng" algn="ctr">
                      <a:solidFill>
                        <a:srgbClr val="0076B0"/>
                      </a:solidFill>
                      <a:prstDash val="solid"/>
                      <a:round/>
                      <a:headEnd type="none" w="med" len="med"/>
                      <a:tailEnd type="none" w="med" len="med"/>
                    </a:lnB>
                  </a:tcPr>
                </a:tc>
                <a:tc>
                  <a:txBody>
                    <a:bodyPr/>
                    <a:lstStyle/>
                    <a:p>
                      <a:pPr fontAlgn="base"/>
                      <a:r>
                        <a:rPr lang="en-US" sz="1000" b="1" i="0">
                          <a:solidFill>
                            <a:srgbClr val="000000"/>
                          </a:solidFill>
                          <a:latin typeface="Georgia"/>
                        </a:rPr>
                        <a:t>JPMorgan Chase</a:t>
                      </a:r>
                    </a:p>
                  </a:txBody>
                  <a:tcPr marL="16735" marR="16735" marT="16735" marB="16735">
                    <a:lnL>
                      <a:noFill/>
                    </a:lnL>
                    <a:lnR>
                      <a:noFill/>
                    </a:lnR>
                    <a:lnT w="9525" cap="flat" cmpd="sng" algn="ctr">
                      <a:solidFill>
                        <a:srgbClr val="702184"/>
                      </a:solidFill>
                      <a:prstDash val="solid"/>
                      <a:round/>
                      <a:headEnd type="none" w="med" len="med"/>
                      <a:tailEnd type="none" w="med" len="med"/>
                    </a:lnT>
                    <a:lnB w="9525" cap="flat" cmpd="sng" algn="ctr">
                      <a:solidFill>
                        <a:srgbClr val="2076B0"/>
                      </a:solidFill>
                      <a:prstDash val="solid"/>
                      <a:round/>
                      <a:headEnd type="none" w="med" len="med"/>
                      <a:tailEnd type="none" w="med" len="med"/>
                    </a:lnB>
                  </a:tcPr>
                </a:tc>
                <a:tc>
                  <a:txBody>
                    <a:bodyPr/>
                    <a:lstStyle/>
                    <a:p>
                      <a:pPr fontAlgn="t"/>
                      <a:r>
                        <a:rPr lang="en-US" sz="1000" b="0" i="0">
                          <a:solidFill>
                            <a:srgbClr val="3C3C3C"/>
                          </a:solidFill>
                          <a:latin typeface="Georgia"/>
                        </a:rPr>
                        <a:t>United States</a:t>
                      </a:r>
                    </a:p>
                  </a:txBody>
                  <a:tcPr marL="16735" marR="16735" marT="16735" marB="16735">
                    <a:lnL>
                      <a:noFill/>
                    </a:lnL>
                    <a:lnR>
                      <a:noFill/>
                    </a:lnR>
                    <a:lnT w="9525" cap="flat" cmpd="sng" algn="ctr">
                      <a:solidFill>
                        <a:srgbClr val="50BF84"/>
                      </a:solidFill>
                      <a:prstDash val="solid"/>
                      <a:round/>
                      <a:headEnd type="none" w="med" len="med"/>
                      <a:tailEnd type="none" w="med" len="med"/>
                    </a:lnT>
                    <a:lnB w="9525" cap="flat" cmpd="sng" algn="ctr">
                      <a:solidFill>
                        <a:srgbClr val="F076B0"/>
                      </a:solidFill>
                      <a:prstDash val="solid"/>
                      <a:round/>
                      <a:headEnd type="none" w="med" len="med"/>
                      <a:tailEnd type="none" w="med" len="med"/>
                    </a:lnB>
                  </a:tcPr>
                </a:tc>
                <a:tc>
                  <a:txBody>
                    <a:bodyPr/>
                    <a:lstStyle/>
                    <a:p>
                      <a:pPr fontAlgn="t"/>
                      <a:r>
                        <a:rPr lang="en-US" sz="1000" b="0" i="0">
                          <a:solidFill>
                            <a:srgbClr val="3C3C3C"/>
                          </a:solidFill>
                          <a:latin typeface="Georgia"/>
                        </a:rPr>
                        <a:t>$110.8 B</a:t>
                      </a:r>
                    </a:p>
                  </a:txBody>
                  <a:tcPr marL="16735" marR="16735" marT="16735" marB="16735">
                    <a:lnL>
                      <a:noFill/>
                    </a:lnL>
                    <a:lnR>
                      <a:noFill/>
                    </a:lnR>
                    <a:lnT w="9525" cap="flat" cmpd="sng" algn="ctr">
                      <a:solidFill>
                        <a:srgbClr val="E06087"/>
                      </a:solidFill>
                      <a:prstDash val="solid"/>
                      <a:round/>
                      <a:headEnd type="none" w="med" len="med"/>
                      <a:tailEnd type="none" w="med" len="med"/>
                    </a:lnT>
                    <a:lnB w="9525" cap="flat" cmpd="sng" algn="ctr">
                      <a:solidFill>
                        <a:srgbClr val="C077B0"/>
                      </a:solidFill>
                      <a:prstDash val="solid"/>
                      <a:round/>
                      <a:headEnd type="none" w="med" len="med"/>
                      <a:tailEnd type="none" w="med" len="med"/>
                    </a:lnB>
                  </a:tcPr>
                </a:tc>
                <a:tc>
                  <a:txBody>
                    <a:bodyPr/>
                    <a:lstStyle/>
                    <a:p>
                      <a:pPr fontAlgn="t"/>
                      <a:r>
                        <a:rPr lang="en-US" sz="1000" b="0" i="0">
                          <a:solidFill>
                            <a:srgbClr val="3C3C3C"/>
                          </a:solidFill>
                          <a:latin typeface="Georgia"/>
                        </a:rPr>
                        <a:t>$19 B</a:t>
                      </a:r>
                    </a:p>
                  </a:txBody>
                  <a:tcPr marL="16735" marR="16735" marT="16735" marB="16735">
                    <a:lnL>
                      <a:noFill/>
                    </a:lnL>
                    <a:lnR>
                      <a:noFill/>
                    </a:lnR>
                    <a:lnT w="9525" cap="flat" cmpd="sng" algn="ctr">
                      <a:solidFill>
                        <a:srgbClr val="706187"/>
                      </a:solidFill>
                      <a:prstDash val="solid"/>
                      <a:round/>
                      <a:headEnd type="none" w="med" len="med"/>
                      <a:tailEnd type="none" w="med" len="med"/>
                    </a:lnT>
                    <a:lnB w="9525" cap="flat" cmpd="sng" algn="ctr">
                      <a:solidFill>
                        <a:srgbClr val="1078B0"/>
                      </a:solidFill>
                      <a:prstDash val="solid"/>
                      <a:round/>
                      <a:headEnd type="none" w="med" len="med"/>
                      <a:tailEnd type="none" w="med" len="med"/>
                    </a:lnB>
                  </a:tcPr>
                </a:tc>
                <a:tc>
                  <a:txBody>
                    <a:bodyPr/>
                    <a:lstStyle/>
                    <a:p>
                      <a:pPr fontAlgn="t"/>
                      <a:r>
                        <a:rPr lang="en-US" sz="1000" b="0" i="0">
                          <a:solidFill>
                            <a:srgbClr val="3C3C3C"/>
                          </a:solidFill>
                          <a:latin typeface="Georgia"/>
                        </a:rPr>
                        <a:t>$2,265.8 B</a:t>
                      </a:r>
                    </a:p>
                  </a:txBody>
                  <a:tcPr marL="16735" marR="16735" marT="16735" marB="16735">
                    <a:lnL>
                      <a:noFill/>
                    </a:lnL>
                    <a:lnR>
                      <a:noFill/>
                    </a:lnR>
                    <a:lnT w="9525" cap="flat" cmpd="sng" algn="ctr">
                      <a:solidFill>
                        <a:srgbClr val="60DD8E"/>
                      </a:solidFill>
                      <a:prstDash val="solid"/>
                      <a:round/>
                      <a:headEnd type="none" w="med" len="med"/>
                      <a:tailEnd type="none" w="med" len="med"/>
                    </a:lnT>
                    <a:lnB w="9525" cap="flat" cmpd="sng" algn="ctr">
                      <a:solidFill>
                        <a:srgbClr val="B078B0"/>
                      </a:solidFill>
                      <a:prstDash val="solid"/>
                      <a:round/>
                      <a:headEnd type="none" w="med" len="med"/>
                      <a:tailEnd type="none" w="med" len="med"/>
                    </a:lnB>
                  </a:tcPr>
                </a:tc>
                <a:tc>
                  <a:txBody>
                    <a:bodyPr/>
                    <a:lstStyle/>
                    <a:p>
                      <a:pPr fontAlgn="t"/>
                      <a:r>
                        <a:rPr lang="en-US" sz="1000" b="0" i="0">
                          <a:solidFill>
                            <a:srgbClr val="3C3C3C"/>
                          </a:solidFill>
                          <a:latin typeface="Georgia"/>
                        </a:rPr>
                        <a:t>$170.1 B</a:t>
                      </a:r>
                    </a:p>
                  </a:txBody>
                  <a:tcPr marL="16735" marR="16735" marT="16735" marB="16735">
                    <a:lnL>
                      <a:noFill/>
                    </a:lnL>
                    <a:lnR>
                      <a:noFill/>
                    </a:lnR>
                    <a:lnT w="9525" cap="flat" cmpd="sng" algn="ctr">
                      <a:solidFill>
                        <a:srgbClr val="1075B0"/>
                      </a:solidFill>
                      <a:prstDash val="solid"/>
                      <a:round/>
                      <a:headEnd type="none" w="med" len="med"/>
                      <a:tailEnd type="none" w="med" len="med"/>
                    </a:lnT>
                    <a:lnB w="9525" cap="flat" cmpd="sng" algn="ctr">
                      <a:solidFill>
                        <a:srgbClr val="8079B0"/>
                      </a:solidFill>
                      <a:prstDash val="solid"/>
                      <a:round/>
                      <a:headEnd type="none" w="med" len="med"/>
                      <a:tailEnd type="none" w="med" len="med"/>
                    </a:lnB>
                  </a:tcPr>
                </a:tc>
              </a:tr>
              <a:tr h="313272">
                <a:tc>
                  <a:txBody>
                    <a:bodyPr/>
                    <a:lstStyle/>
                    <a:p>
                      <a:pPr fontAlgn="t"/>
                      <a:r>
                        <a:rPr lang="en-US" sz="1000" b="0" i="0">
                          <a:solidFill>
                            <a:srgbClr val="6D6D6D"/>
                          </a:solidFill>
                          <a:latin typeface="Georgia"/>
                        </a:rPr>
                        <a:t>3</a:t>
                      </a:r>
                    </a:p>
                  </a:txBody>
                  <a:tcPr marL="16735" marR="16735" marT="16735" marB="16735">
                    <a:lnL>
                      <a:noFill/>
                    </a:lnL>
                    <a:lnR>
                      <a:noFill/>
                    </a:lnR>
                    <a:lnT w="9525" cap="flat" cmpd="sng" algn="ctr">
                      <a:solidFill>
                        <a:srgbClr val="0076B0"/>
                      </a:solidFill>
                      <a:prstDash val="solid"/>
                      <a:round/>
                      <a:headEnd type="none" w="med" len="med"/>
                      <a:tailEnd type="none" w="med" len="med"/>
                    </a:lnT>
                    <a:lnB w="9525" cap="flat" cmpd="sng" algn="ctr">
                      <a:solidFill>
                        <a:srgbClr val="D079B0"/>
                      </a:solidFill>
                      <a:prstDash val="solid"/>
                      <a:round/>
                      <a:headEnd type="none" w="med" len="med"/>
                      <a:tailEnd type="none" w="med" len="med"/>
                    </a:lnB>
                  </a:tcPr>
                </a:tc>
                <a:tc>
                  <a:txBody>
                    <a:bodyPr/>
                    <a:lstStyle/>
                    <a:p>
                      <a:pPr fontAlgn="base"/>
                      <a:r>
                        <a:rPr lang="en-US" sz="1000" b="1" i="0">
                          <a:solidFill>
                            <a:srgbClr val="000000"/>
                          </a:solidFill>
                          <a:latin typeface="Georgia"/>
                        </a:rPr>
                        <a:t>General Electric</a:t>
                      </a:r>
                    </a:p>
                  </a:txBody>
                  <a:tcPr marL="16735" marR="16735" marT="16735" marB="16735">
                    <a:lnL>
                      <a:noFill/>
                    </a:lnL>
                    <a:lnR>
                      <a:noFill/>
                    </a:lnR>
                    <a:lnT w="9525" cap="flat" cmpd="sng" algn="ctr">
                      <a:solidFill>
                        <a:srgbClr val="2076B0"/>
                      </a:solidFill>
                      <a:prstDash val="solid"/>
                      <a:round/>
                      <a:headEnd type="none" w="med" len="med"/>
                      <a:tailEnd type="none" w="med" len="med"/>
                    </a:lnT>
                    <a:lnB w="9525" cap="flat" cmpd="sng" algn="ctr">
                      <a:solidFill>
                        <a:srgbClr val="807AB0"/>
                      </a:solidFill>
                      <a:prstDash val="solid"/>
                      <a:round/>
                      <a:headEnd type="none" w="med" len="med"/>
                      <a:tailEnd type="none" w="med" len="med"/>
                    </a:lnB>
                  </a:tcPr>
                </a:tc>
                <a:tc>
                  <a:txBody>
                    <a:bodyPr/>
                    <a:lstStyle/>
                    <a:p>
                      <a:pPr fontAlgn="t"/>
                      <a:r>
                        <a:rPr lang="en-US" sz="1000" b="0" i="0">
                          <a:solidFill>
                            <a:srgbClr val="3C3C3C"/>
                          </a:solidFill>
                          <a:latin typeface="Georgia"/>
                        </a:rPr>
                        <a:t>United States</a:t>
                      </a:r>
                    </a:p>
                  </a:txBody>
                  <a:tcPr marL="16735" marR="16735" marT="16735" marB="16735">
                    <a:lnL>
                      <a:noFill/>
                    </a:lnL>
                    <a:lnR>
                      <a:noFill/>
                    </a:lnR>
                    <a:lnT w="9525" cap="flat" cmpd="sng" algn="ctr">
                      <a:solidFill>
                        <a:srgbClr val="F076B0"/>
                      </a:solidFill>
                      <a:prstDash val="solid"/>
                      <a:round/>
                      <a:headEnd type="none" w="med" len="med"/>
                      <a:tailEnd type="none" w="med" len="med"/>
                    </a:lnT>
                    <a:lnB w="9525" cap="flat" cmpd="sng" algn="ctr">
                      <a:solidFill>
                        <a:srgbClr val="207BB0"/>
                      </a:solidFill>
                      <a:prstDash val="solid"/>
                      <a:round/>
                      <a:headEnd type="none" w="med" len="med"/>
                      <a:tailEnd type="none" w="med" len="med"/>
                    </a:lnB>
                  </a:tcPr>
                </a:tc>
                <a:tc>
                  <a:txBody>
                    <a:bodyPr/>
                    <a:lstStyle/>
                    <a:p>
                      <a:pPr fontAlgn="t"/>
                      <a:r>
                        <a:rPr lang="en-US" sz="1000" b="0" i="0">
                          <a:solidFill>
                            <a:srgbClr val="3C3C3C"/>
                          </a:solidFill>
                          <a:latin typeface="Georgia"/>
                        </a:rPr>
                        <a:t>$147.3 B</a:t>
                      </a:r>
                    </a:p>
                  </a:txBody>
                  <a:tcPr marL="16735" marR="16735" marT="16735" marB="16735">
                    <a:lnL>
                      <a:noFill/>
                    </a:lnL>
                    <a:lnR>
                      <a:noFill/>
                    </a:lnR>
                    <a:lnT w="9525" cap="flat" cmpd="sng" algn="ctr">
                      <a:solidFill>
                        <a:srgbClr val="C077B0"/>
                      </a:solidFill>
                      <a:prstDash val="solid"/>
                      <a:round/>
                      <a:headEnd type="none" w="med" len="med"/>
                      <a:tailEnd type="none" w="med" len="med"/>
                    </a:lnT>
                    <a:lnB w="9525" cap="flat" cmpd="sng" algn="ctr">
                      <a:solidFill>
                        <a:srgbClr val="407CB0"/>
                      </a:solidFill>
                      <a:prstDash val="solid"/>
                      <a:round/>
                      <a:headEnd type="none" w="med" len="med"/>
                      <a:tailEnd type="none" w="med" len="med"/>
                    </a:lnB>
                  </a:tcPr>
                </a:tc>
                <a:tc>
                  <a:txBody>
                    <a:bodyPr/>
                    <a:lstStyle/>
                    <a:p>
                      <a:pPr fontAlgn="t"/>
                      <a:r>
                        <a:rPr lang="en-US" sz="1000" b="0" i="0">
                          <a:solidFill>
                            <a:srgbClr val="3C3C3C"/>
                          </a:solidFill>
                          <a:latin typeface="Georgia"/>
                        </a:rPr>
                        <a:t>$14.2 B</a:t>
                      </a:r>
                    </a:p>
                  </a:txBody>
                  <a:tcPr marL="16735" marR="16735" marT="16735" marB="16735">
                    <a:lnL>
                      <a:noFill/>
                    </a:lnL>
                    <a:lnR>
                      <a:noFill/>
                    </a:lnR>
                    <a:lnT w="9525" cap="flat" cmpd="sng" algn="ctr">
                      <a:solidFill>
                        <a:srgbClr val="1078B0"/>
                      </a:solidFill>
                      <a:prstDash val="solid"/>
                      <a:round/>
                      <a:headEnd type="none" w="med" len="med"/>
                      <a:tailEnd type="none" w="med" len="med"/>
                    </a:lnT>
                    <a:lnB w="9525" cap="flat" cmpd="sng" algn="ctr">
                      <a:solidFill>
                        <a:srgbClr val="907CB0"/>
                      </a:solidFill>
                      <a:prstDash val="solid"/>
                      <a:round/>
                      <a:headEnd type="none" w="med" len="med"/>
                      <a:tailEnd type="none" w="med" len="med"/>
                    </a:lnB>
                  </a:tcPr>
                </a:tc>
                <a:tc>
                  <a:txBody>
                    <a:bodyPr/>
                    <a:lstStyle/>
                    <a:p>
                      <a:pPr fontAlgn="t"/>
                      <a:r>
                        <a:rPr lang="en-US" sz="1000" b="0" i="0">
                          <a:solidFill>
                            <a:srgbClr val="3C3C3C"/>
                          </a:solidFill>
                          <a:latin typeface="Georgia"/>
                        </a:rPr>
                        <a:t>$717.2 B</a:t>
                      </a:r>
                    </a:p>
                  </a:txBody>
                  <a:tcPr marL="16735" marR="16735" marT="16735" marB="16735">
                    <a:lnL>
                      <a:noFill/>
                    </a:lnL>
                    <a:lnR>
                      <a:noFill/>
                    </a:lnR>
                    <a:lnT w="9525" cap="flat" cmpd="sng" algn="ctr">
                      <a:solidFill>
                        <a:srgbClr val="B078B0"/>
                      </a:solidFill>
                      <a:prstDash val="solid"/>
                      <a:round/>
                      <a:headEnd type="none" w="med" len="med"/>
                      <a:tailEnd type="none" w="med" len="med"/>
                    </a:lnT>
                    <a:lnB w="9525" cap="flat" cmpd="sng" algn="ctr">
                      <a:solidFill>
                        <a:srgbClr val="307DB0"/>
                      </a:solidFill>
                      <a:prstDash val="solid"/>
                      <a:round/>
                      <a:headEnd type="none" w="med" len="med"/>
                      <a:tailEnd type="none" w="med" len="med"/>
                    </a:lnB>
                  </a:tcPr>
                </a:tc>
                <a:tc>
                  <a:txBody>
                    <a:bodyPr/>
                    <a:lstStyle/>
                    <a:p>
                      <a:pPr fontAlgn="t"/>
                      <a:r>
                        <a:rPr lang="en-US" sz="1000" b="0" i="0">
                          <a:solidFill>
                            <a:srgbClr val="3C3C3C"/>
                          </a:solidFill>
                          <a:latin typeface="Georgia"/>
                        </a:rPr>
                        <a:t>$213.7 B</a:t>
                      </a:r>
                    </a:p>
                  </a:txBody>
                  <a:tcPr marL="16735" marR="16735" marT="16735" marB="16735">
                    <a:lnL>
                      <a:noFill/>
                    </a:lnL>
                    <a:lnR>
                      <a:noFill/>
                    </a:lnR>
                    <a:lnT w="9525" cap="flat" cmpd="sng" algn="ctr">
                      <a:solidFill>
                        <a:srgbClr val="8079B0"/>
                      </a:solidFill>
                      <a:prstDash val="solid"/>
                      <a:round/>
                      <a:headEnd type="none" w="med" len="med"/>
                      <a:tailEnd type="none" w="med" len="med"/>
                    </a:lnT>
                    <a:lnB w="9525" cap="flat" cmpd="sng" algn="ctr">
                      <a:solidFill>
                        <a:srgbClr val="C07DB0"/>
                      </a:solidFill>
                      <a:prstDash val="solid"/>
                      <a:round/>
                      <a:headEnd type="none" w="med" len="med"/>
                      <a:tailEnd type="none" w="med" len="med"/>
                    </a:lnB>
                  </a:tcPr>
                </a:tc>
              </a:tr>
              <a:tr h="225164">
                <a:tc>
                  <a:txBody>
                    <a:bodyPr/>
                    <a:lstStyle/>
                    <a:p>
                      <a:pPr fontAlgn="t"/>
                      <a:r>
                        <a:rPr lang="en-US" sz="1000" b="0" i="0">
                          <a:solidFill>
                            <a:srgbClr val="6D6D6D"/>
                          </a:solidFill>
                          <a:latin typeface="Georgia"/>
                        </a:rPr>
                        <a:t>4</a:t>
                      </a:r>
                    </a:p>
                  </a:txBody>
                  <a:tcPr marL="16735" marR="16735" marT="16735" marB="16735">
                    <a:lnL>
                      <a:noFill/>
                    </a:lnL>
                    <a:lnR>
                      <a:noFill/>
                    </a:lnR>
                    <a:lnT w="9525" cap="flat" cmpd="sng" algn="ctr">
                      <a:solidFill>
                        <a:srgbClr val="D079B0"/>
                      </a:solidFill>
                      <a:prstDash val="solid"/>
                      <a:round/>
                      <a:headEnd type="none" w="med" len="med"/>
                      <a:tailEnd type="none" w="med" len="med"/>
                    </a:lnT>
                    <a:lnB w="9525" cap="flat" cmpd="sng" algn="ctr">
                      <a:solidFill>
                        <a:srgbClr val="007FB0"/>
                      </a:solidFill>
                      <a:prstDash val="solid"/>
                      <a:round/>
                      <a:headEnd type="none" w="med" len="med"/>
                      <a:tailEnd type="none" w="med" len="med"/>
                    </a:lnB>
                  </a:tcPr>
                </a:tc>
                <a:tc>
                  <a:txBody>
                    <a:bodyPr/>
                    <a:lstStyle/>
                    <a:p>
                      <a:pPr fontAlgn="base"/>
                      <a:r>
                        <a:rPr lang="en-US" sz="1000" b="1" i="0">
                          <a:solidFill>
                            <a:srgbClr val="000000"/>
                          </a:solidFill>
                          <a:latin typeface="Georgia"/>
                        </a:rPr>
                        <a:t>Royal Dutch Shell</a:t>
                      </a:r>
                    </a:p>
                  </a:txBody>
                  <a:tcPr marL="16735" marR="16735" marT="16735" marB="16735">
                    <a:lnL>
                      <a:noFill/>
                    </a:lnL>
                    <a:lnR>
                      <a:noFill/>
                    </a:lnR>
                    <a:lnT w="9525" cap="flat" cmpd="sng" algn="ctr">
                      <a:solidFill>
                        <a:srgbClr val="807AB0"/>
                      </a:solidFill>
                      <a:prstDash val="solid"/>
                      <a:round/>
                      <a:headEnd type="none" w="med" len="med"/>
                      <a:tailEnd type="none" w="med" len="med"/>
                    </a:lnT>
                    <a:lnB w="9525" cap="flat" cmpd="sng" algn="ctr">
                      <a:solidFill>
                        <a:srgbClr val="207FB0"/>
                      </a:solidFill>
                      <a:prstDash val="solid"/>
                      <a:round/>
                      <a:headEnd type="none" w="med" len="med"/>
                      <a:tailEnd type="none" w="med" len="med"/>
                    </a:lnB>
                  </a:tcPr>
                </a:tc>
                <a:tc>
                  <a:txBody>
                    <a:bodyPr/>
                    <a:lstStyle/>
                    <a:p>
                      <a:pPr fontAlgn="t"/>
                      <a:r>
                        <a:rPr lang="en-US" sz="1000" b="0" i="0">
                          <a:solidFill>
                            <a:srgbClr val="3C3C3C"/>
                          </a:solidFill>
                          <a:latin typeface="Georgia"/>
                        </a:rPr>
                        <a:t>Netherlands</a:t>
                      </a:r>
                    </a:p>
                  </a:txBody>
                  <a:tcPr marL="16735" marR="16735" marT="16735" marB="16735">
                    <a:lnL>
                      <a:noFill/>
                    </a:lnL>
                    <a:lnR>
                      <a:noFill/>
                    </a:lnR>
                    <a:lnT w="9525" cap="flat" cmpd="sng" algn="ctr">
                      <a:solidFill>
                        <a:srgbClr val="207BB0"/>
                      </a:solidFill>
                      <a:prstDash val="solid"/>
                      <a:round/>
                      <a:headEnd type="none" w="med" len="med"/>
                      <a:tailEnd type="none" w="med" len="med"/>
                    </a:lnT>
                    <a:lnB w="9525" cap="flat" cmpd="sng" algn="ctr">
                      <a:solidFill>
                        <a:srgbClr val="507AB4"/>
                      </a:solidFill>
                      <a:prstDash val="solid"/>
                      <a:round/>
                      <a:headEnd type="none" w="med" len="med"/>
                      <a:tailEnd type="none" w="med" len="med"/>
                    </a:lnB>
                  </a:tcPr>
                </a:tc>
                <a:tc>
                  <a:txBody>
                    <a:bodyPr/>
                    <a:lstStyle/>
                    <a:p>
                      <a:pPr fontAlgn="t"/>
                      <a:r>
                        <a:rPr lang="en-US" sz="1000" b="0" i="0">
                          <a:solidFill>
                            <a:srgbClr val="3C3C3C"/>
                          </a:solidFill>
                          <a:latin typeface="Georgia"/>
                        </a:rPr>
                        <a:t>$470.2 B</a:t>
                      </a:r>
                    </a:p>
                  </a:txBody>
                  <a:tcPr marL="16735" marR="16735" marT="16735" marB="16735">
                    <a:lnL>
                      <a:noFill/>
                    </a:lnL>
                    <a:lnR>
                      <a:noFill/>
                    </a:lnR>
                    <a:lnT w="9525" cap="flat" cmpd="sng" algn="ctr">
                      <a:solidFill>
                        <a:srgbClr val="407CB0"/>
                      </a:solidFill>
                      <a:prstDash val="solid"/>
                      <a:round/>
                      <a:headEnd type="none" w="med" len="med"/>
                      <a:tailEnd type="none" w="med" len="med"/>
                    </a:lnT>
                    <a:lnB w="9525" cap="flat" cmpd="sng" algn="ctr">
                      <a:solidFill>
                        <a:srgbClr val="901843"/>
                      </a:solidFill>
                      <a:prstDash val="solid"/>
                      <a:round/>
                      <a:headEnd type="none" w="med" len="med"/>
                      <a:tailEnd type="none" w="med" len="med"/>
                    </a:lnB>
                  </a:tcPr>
                </a:tc>
                <a:tc>
                  <a:txBody>
                    <a:bodyPr/>
                    <a:lstStyle/>
                    <a:p>
                      <a:pPr fontAlgn="t"/>
                      <a:r>
                        <a:rPr lang="en-US" sz="1000" b="0" i="0">
                          <a:solidFill>
                            <a:srgbClr val="3C3C3C"/>
                          </a:solidFill>
                          <a:latin typeface="Georgia"/>
                        </a:rPr>
                        <a:t>$30.9 B</a:t>
                      </a:r>
                    </a:p>
                  </a:txBody>
                  <a:tcPr marL="16735" marR="16735" marT="16735" marB="16735">
                    <a:lnL>
                      <a:noFill/>
                    </a:lnL>
                    <a:lnR>
                      <a:noFill/>
                    </a:lnR>
                    <a:lnT w="9525" cap="flat" cmpd="sng" algn="ctr">
                      <a:solidFill>
                        <a:srgbClr val="907CB0"/>
                      </a:solidFill>
                      <a:prstDash val="solid"/>
                      <a:round/>
                      <a:headEnd type="none" w="med" len="med"/>
                      <a:tailEnd type="none" w="med" len="med"/>
                    </a:lnT>
                    <a:lnB w="9525" cap="flat" cmpd="sng" algn="ctr">
                      <a:solidFill>
                        <a:srgbClr val="805043"/>
                      </a:solidFill>
                      <a:prstDash val="solid"/>
                      <a:round/>
                      <a:headEnd type="none" w="med" len="med"/>
                      <a:tailEnd type="none" w="med" len="med"/>
                    </a:lnB>
                  </a:tcPr>
                </a:tc>
                <a:tc>
                  <a:txBody>
                    <a:bodyPr/>
                    <a:lstStyle/>
                    <a:p>
                      <a:pPr fontAlgn="t"/>
                      <a:r>
                        <a:rPr lang="en-US" sz="1000" b="0" i="0">
                          <a:solidFill>
                            <a:srgbClr val="3C3C3C"/>
                          </a:solidFill>
                          <a:latin typeface="Georgia"/>
                        </a:rPr>
                        <a:t>$340.5 B</a:t>
                      </a:r>
                    </a:p>
                  </a:txBody>
                  <a:tcPr marL="16735" marR="16735" marT="16735" marB="16735">
                    <a:lnL>
                      <a:noFill/>
                    </a:lnL>
                    <a:lnR>
                      <a:noFill/>
                    </a:lnR>
                    <a:lnT w="9525" cap="flat" cmpd="sng" algn="ctr">
                      <a:solidFill>
                        <a:srgbClr val="307DB0"/>
                      </a:solidFill>
                      <a:prstDash val="solid"/>
                      <a:round/>
                      <a:headEnd type="none" w="med" len="med"/>
                      <a:tailEnd type="none" w="med" len="med"/>
                    </a:lnT>
                    <a:lnB w="9525" cap="flat" cmpd="sng" algn="ctr">
                      <a:solidFill>
                        <a:srgbClr val="605143"/>
                      </a:solidFill>
                      <a:prstDash val="solid"/>
                      <a:round/>
                      <a:headEnd type="none" w="med" len="med"/>
                      <a:tailEnd type="none" w="med" len="med"/>
                    </a:lnB>
                  </a:tcPr>
                </a:tc>
                <a:tc>
                  <a:txBody>
                    <a:bodyPr/>
                    <a:lstStyle/>
                    <a:p>
                      <a:pPr fontAlgn="t"/>
                      <a:r>
                        <a:rPr lang="en-US" sz="1000" b="0" i="0">
                          <a:solidFill>
                            <a:srgbClr val="3C3C3C"/>
                          </a:solidFill>
                          <a:latin typeface="Georgia"/>
                        </a:rPr>
                        <a:t>$227.6 B</a:t>
                      </a:r>
                    </a:p>
                  </a:txBody>
                  <a:tcPr marL="16735" marR="16735" marT="16735" marB="16735">
                    <a:lnL>
                      <a:noFill/>
                    </a:lnL>
                    <a:lnR>
                      <a:noFill/>
                    </a:lnR>
                    <a:lnT w="9525" cap="flat" cmpd="sng" algn="ctr">
                      <a:solidFill>
                        <a:srgbClr val="C07DB0"/>
                      </a:solidFill>
                      <a:prstDash val="solid"/>
                      <a:round/>
                      <a:headEnd type="none" w="med" len="med"/>
                      <a:tailEnd type="none" w="med" len="med"/>
                    </a:lnT>
                    <a:lnB w="9525" cap="flat" cmpd="sng" algn="ctr">
                      <a:solidFill>
                        <a:srgbClr val="405243"/>
                      </a:solidFill>
                      <a:prstDash val="solid"/>
                      <a:round/>
                      <a:headEnd type="none" w="med" len="med"/>
                      <a:tailEnd type="none" w="med" len="med"/>
                    </a:lnB>
                  </a:tcPr>
                </a:tc>
              </a:tr>
              <a:tr h="225164">
                <a:tc>
                  <a:txBody>
                    <a:bodyPr/>
                    <a:lstStyle/>
                    <a:p>
                      <a:pPr fontAlgn="t"/>
                      <a:r>
                        <a:rPr lang="en-US" sz="1000" b="0" i="0">
                          <a:solidFill>
                            <a:srgbClr val="6D6D6D"/>
                          </a:solidFill>
                          <a:latin typeface="Georgia"/>
                        </a:rPr>
                        <a:t>5</a:t>
                      </a:r>
                    </a:p>
                  </a:txBody>
                  <a:tcPr marL="16735" marR="16735" marT="16735" marB="16735">
                    <a:lnL>
                      <a:noFill/>
                    </a:lnL>
                    <a:lnR>
                      <a:noFill/>
                    </a:lnR>
                    <a:lnT w="9525" cap="flat" cmpd="sng" algn="ctr">
                      <a:solidFill>
                        <a:srgbClr val="007FB0"/>
                      </a:solidFill>
                      <a:prstDash val="solid"/>
                      <a:round/>
                      <a:headEnd type="none" w="med" len="med"/>
                      <a:tailEnd type="none" w="med" len="med"/>
                    </a:lnT>
                    <a:lnB w="9525" cap="flat" cmpd="sng" algn="ctr">
                      <a:solidFill>
                        <a:srgbClr val="A03BF0"/>
                      </a:solidFill>
                      <a:prstDash val="solid"/>
                      <a:round/>
                      <a:headEnd type="none" w="med" len="med"/>
                      <a:tailEnd type="none" w="med" len="med"/>
                    </a:lnB>
                  </a:tcPr>
                </a:tc>
                <a:tc>
                  <a:txBody>
                    <a:bodyPr/>
                    <a:lstStyle/>
                    <a:p>
                      <a:pPr fontAlgn="base"/>
                      <a:r>
                        <a:rPr lang="en-US" sz="1000" b="1" i="0">
                          <a:solidFill>
                            <a:srgbClr val="000000"/>
                          </a:solidFill>
                          <a:latin typeface="Georgia"/>
                        </a:rPr>
                        <a:t>ICBC</a:t>
                      </a:r>
                    </a:p>
                  </a:txBody>
                  <a:tcPr marL="16735" marR="16735" marT="16735" marB="16735">
                    <a:lnL>
                      <a:noFill/>
                    </a:lnL>
                    <a:lnR>
                      <a:noFill/>
                    </a:lnR>
                    <a:lnT w="9525" cap="flat" cmpd="sng" algn="ctr">
                      <a:solidFill>
                        <a:srgbClr val="207FB0"/>
                      </a:solidFill>
                      <a:prstDash val="solid"/>
                      <a:round/>
                      <a:headEnd type="none" w="med" len="med"/>
                      <a:tailEnd type="none" w="med" len="med"/>
                    </a:lnT>
                    <a:lnB w="9525" cap="flat" cmpd="sng" algn="ctr">
                      <a:solidFill>
                        <a:srgbClr val="905443"/>
                      </a:solidFill>
                      <a:prstDash val="solid"/>
                      <a:round/>
                      <a:headEnd type="none" w="med" len="med"/>
                      <a:tailEnd type="none" w="med" len="med"/>
                    </a:lnB>
                  </a:tcPr>
                </a:tc>
                <a:tc>
                  <a:txBody>
                    <a:bodyPr/>
                    <a:lstStyle/>
                    <a:p>
                      <a:pPr fontAlgn="t"/>
                      <a:r>
                        <a:rPr lang="en-US" sz="1000" b="0" i="0">
                          <a:solidFill>
                            <a:srgbClr val="3C3C3C"/>
                          </a:solidFill>
                          <a:latin typeface="Georgia"/>
                        </a:rPr>
                        <a:t>China</a:t>
                      </a:r>
                    </a:p>
                  </a:txBody>
                  <a:tcPr marL="16735" marR="16735" marT="16735" marB="16735">
                    <a:lnL>
                      <a:noFill/>
                    </a:lnL>
                    <a:lnR>
                      <a:noFill/>
                    </a:lnR>
                    <a:lnT w="9525" cap="flat" cmpd="sng" algn="ctr">
                      <a:solidFill>
                        <a:srgbClr val="507AB4"/>
                      </a:solidFill>
                      <a:prstDash val="solid"/>
                      <a:round/>
                      <a:headEnd type="none" w="med" len="med"/>
                      <a:tailEnd type="none" w="med" len="med"/>
                    </a:lnT>
                    <a:lnB w="9525" cap="flat" cmpd="sng" algn="ctr">
                      <a:solidFill>
                        <a:srgbClr val="505743"/>
                      </a:solidFill>
                      <a:prstDash val="solid"/>
                      <a:round/>
                      <a:headEnd type="none" w="med" len="med"/>
                      <a:tailEnd type="none" w="med" len="med"/>
                    </a:lnB>
                  </a:tcPr>
                </a:tc>
                <a:tc>
                  <a:txBody>
                    <a:bodyPr/>
                    <a:lstStyle/>
                    <a:p>
                      <a:pPr fontAlgn="t"/>
                      <a:r>
                        <a:rPr lang="en-US" sz="1000" b="0" i="0">
                          <a:solidFill>
                            <a:srgbClr val="3C3C3C"/>
                          </a:solidFill>
                          <a:latin typeface="Georgia"/>
                        </a:rPr>
                        <a:t>$82.6 B</a:t>
                      </a:r>
                    </a:p>
                  </a:txBody>
                  <a:tcPr marL="16735" marR="16735" marT="16735" marB="16735">
                    <a:lnL>
                      <a:noFill/>
                    </a:lnL>
                    <a:lnR>
                      <a:noFill/>
                    </a:lnR>
                    <a:lnT w="9525" cap="flat" cmpd="sng" algn="ctr">
                      <a:solidFill>
                        <a:srgbClr val="901843"/>
                      </a:solidFill>
                      <a:prstDash val="solid"/>
                      <a:round/>
                      <a:headEnd type="none" w="med" len="med"/>
                      <a:tailEnd type="none" w="med" len="med"/>
                    </a:lnT>
                    <a:lnB w="9525" cap="flat" cmpd="sng" algn="ctr">
                      <a:solidFill>
                        <a:srgbClr val="A05A43"/>
                      </a:solidFill>
                      <a:prstDash val="solid"/>
                      <a:round/>
                      <a:headEnd type="none" w="med" len="med"/>
                      <a:tailEnd type="none" w="med" len="med"/>
                    </a:lnB>
                  </a:tcPr>
                </a:tc>
                <a:tc>
                  <a:txBody>
                    <a:bodyPr/>
                    <a:lstStyle/>
                    <a:p>
                      <a:pPr fontAlgn="t"/>
                      <a:r>
                        <a:rPr lang="en-US" sz="1000" b="0" i="0">
                          <a:solidFill>
                            <a:srgbClr val="3C3C3C"/>
                          </a:solidFill>
                          <a:latin typeface="Georgia"/>
                        </a:rPr>
                        <a:t>$25.1 B</a:t>
                      </a:r>
                    </a:p>
                  </a:txBody>
                  <a:tcPr marL="16735" marR="16735" marT="16735" marB="16735">
                    <a:lnL>
                      <a:noFill/>
                    </a:lnL>
                    <a:lnR>
                      <a:noFill/>
                    </a:lnR>
                    <a:lnT w="9525" cap="flat" cmpd="sng" algn="ctr">
                      <a:solidFill>
                        <a:srgbClr val="805043"/>
                      </a:solidFill>
                      <a:prstDash val="solid"/>
                      <a:round/>
                      <a:headEnd type="none" w="med" len="med"/>
                      <a:tailEnd type="none" w="med" len="med"/>
                    </a:lnT>
                    <a:lnB w="9525" cap="flat" cmpd="sng" algn="ctr">
                      <a:solidFill>
                        <a:srgbClr val="B05B43"/>
                      </a:solidFill>
                      <a:prstDash val="solid"/>
                      <a:round/>
                      <a:headEnd type="none" w="med" len="med"/>
                      <a:tailEnd type="none" w="med" len="med"/>
                    </a:lnB>
                  </a:tcPr>
                </a:tc>
                <a:tc>
                  <a:txBody>
                    <a:bodyPr/>
                    <a:lstStyle/>
                    <a:p>
                      <a:pPr fontAlgn="t"/>
                      <a:r>
                        <a:rPr lang="en-US" sz="1000" b="0" i="0">
                          <a:solidFill>
                            <a:srgbClr val="3C3C3C"/>
                          </a:solidFill>
                          <a:latin typeface="Georgia"/>
                        </a:rPr>
                        <a:t>$2,039.1 B</a:t>
                      </a:r>
                    </a:p>
                  </a:txBody>
                  <a:tcPr marL="16735" marR="16735" marT="16735" marB="16735">
                    <a:lnL>
                      <a:noFill/>
                    </a:lnL>
                    <a:lnR>
                      <a:noFill/>
                    </a:lnR>
                    <a:lnT w="9525" cap="flat" cmpd="sng" algn="ctr">
                      <a:solidFill>
                        <a:srgbClr val="605143"/>
                      </a:solidFill>
                      <a:prstDash val="solid"/>
                      <a:round/>
                      <a:headEnd type="none" w="med" len="med"/>
                      <a:tailEnd type="none" w="med" len="med"/>
                    </a:lnT>
                    <a:lnB w="9525" cap="flat" cmpd="sng" algn="ctr">
                      <a:solidFill>
                        <a:srgbClr val="E05E43"/>
                      </a:solidFill>
                      <a:prstDash val="solid"/>
                      <a:round/>
                      <a:headEnd type="none" w="med" len="med"/>
                      <a:tailEnd type="none" w="med" len="med"/>
                    </a:lnB>
                  </a:tcPr>
                </a:tc>
                <a:tc>
                  <a:txBody>
                    <a:bodyPr/>
                    <a:lstStyle/>
                    <a:p>
                      <a:pPr fontAlgn="t"/>
                      <a:r>
                        <a:rPr lang="en-US" sz="1000" b="0" i="0">
                          <a:solidFill>
                            <a:srgbClr val="3C3C3C"/>
                          </a:solidFill>
                          <a:latin typeface="Georgia"/>
                        </a:rPr>
                        <a:t>$237.4 B</a:t>
                      </a:r>
                    </a:p>
                  </a:txBody>
                  <a:tcPr marL="16735" marR="16735" marT="16735" marB="16735">
                    <a:lnL>
                      <a:noFill/>
                    </a:lnL>
                    <a:lnR>
                      <a:noFill/>
                    </a:lnR>
                    <a:lnT w="9525" cap="flat" cmpd="sng" algn="ctr">
                      <a:solidFill>
                        <a:srgbClr val="405243"/>
                      </a:solidFill>
                      <a:prstDash val="solid"/>
                      <a:round/>
                      <a:headEnd type="none" w="med" len="med"/>
                      <a:tailEnd type="none" w="med" len="med"/>
                    </a:lnT>
                    <a:lnB w="9525" cap="flat" cmpd="sng" algn="ctr">
                      <a:solidFill>
                        <a:srgbClr val="3031F0"/>
                      </a:solidFill>
                      <a:prstDash val="solid"/>
                      <a:round/>
                      <a:headEnd type="none" w="med" len="med"/>
                      <a:tailEnd type="none" w="med" len="med"/>
                    </a:lnB>
                  </a:tcPr>
                </a:tc>
              </a:tr>
              <a:tr h="401380">
                <a:tc>
                  <a:txBody>
                    <a:bodyPr/>
                    <a:lstStyle/>
                    <a:p>
                      <a:pPr fontAlgn="t"/>
                      <a:r>
                        <a:rPr lang="en-US" sz="1000" b="0" i="0">
                          <a:solidFill>
                            <a:srgbClr val="6D6D6D"/>
                          </a:solidFill>
                          <a:latin typeface="Georgia"/>
                        </a:rPr>
                        <a:t>6</a:t>
                      </a:r>
                    </a:p>
                  </a:txBody>
                  <a:tcPr marL="16735" marR="16735" marT="16735" marB="16735">
                    <a:lnL>
                      <a:noFill/>
                    </a:lnL>
                    <a:lnR>
                      <a:noFill/>
                    </a:lnR>
                    <a:lnT w="9525" cap="flat" cmpd="sng" algn="ctr">
                      <a:solidFill>
                        <a:srgbClr val="A03BF0"/>
                      </a:solidFill>
                      <a:prstDash val="solid"/>
                      <a:round/>
                      <a:headEnd type="none" w="med" len="med"/>
                      <a:tailEnd type="none" w="med" len="med"/>
                    </a:lnT>
                    <a:lnB w="9525" cap="flat" cmpd="sng" algn="ctr">
                      <a:solidFill>
                        <a:srgbClr val="4034F0"/>
                      </a:solidFill>
                      <a:prstDash val="solid"/>
                      <a:round/>
                      <a:headEnd type="none" w="med" len="med"/>
                      <a:tailEnd type="none" w="med" len="med"/>
                    </a:lnB>
                  </a:tcPr>
                </a:tc>
                <a:tc>
                  <a:txBody>
                    <a:bodyPr/>
                    <a:lstStyle/>
                    <a:p>
                      <a:pPr fontAlgn="base"/>
                      <a:r>
                        <a:rPr lang="en-US" sz="1000" b="1" i="0">
                          <a:solidFill>
                            <a:srgbClr val="000000"/>
                          </a:solidFill>
                          <a:latin typeface="Georgia"/>
                        </a:rPr>
                        <a:t>HSBC Holdings</a:t>
                      </a:r>
                    </a:p>
                  </a:txBody>
                  <a:tcPr marL="16735" marR="16735" marT="16735" marB="16735">
                    <a:lnL>
                      <a:noFill/>
                    </a:lnL>
                    <a:lnR>
                      <a:noFill/>
                    </a:lnR>
                    <a:lnT w="9525" cap="flat" cmpd="sng" algn="ctr">
                      <a:solidFill>
                        <a:srgbClr val="905443"/>
                      </a:solidFill>
                      <a:prstDash val="solid"/>
                      <a:round/>
                      <a:headEnd type="none" w="med" len="med"/>
                      <a:tailEnd type="none" w="med" len="med"/>
                    </a:lnT>
                    <a:lnB w="9525" cap="flat" cmpd="sng" algn="ctr">
                      <a:solidFill>
                        <a:srgbClr val="B034F0"/>
                      </a:solidFill>
                      <a:prstDash val="solid"/>
                      <a:round/>
                      <a:headEnd type="none" w="med" len="med"/>
                      <a:tailEnd type="none" w="med" len="med"/>
                    </a:lnB>
                  </a:tcPr>
                </a:tc>
                <a:tc>
                  <a:txBody>
                    <a:bodyPr/>
                    <a:lstStyle/>
                    <a:p>
                      <a:pPr fontAlgn="t"/>
                      <a:r>
                        <a:rPr lang="en-US" sz="1000" b="0" i="0">
                          <a:solidFill>
                            <a:srgbClr val="3C3C3C"/>
                          </a:solidFill>
                          <a:latin typeface="Georgia"/>
                        </a:rPr>
                        <a:t>United Kingdom</a:t>
                      </a:r>
                    </a:p>
                  </a:txBody>
                  <a:tcPr marL="16735" marR="16735" marT="16735" marB="16735">
                    <a:lnL>
                      <a:noFill/>
                    </a:lnL>
                    <a:lnR>
                      <a:noFill/>
                    </a:lnR>
                    <a:lnT w="9525" cap="flat" cmpd="sng" algn="ctr">
                      <a:solidFill>
                        <a:srgbClr val="505743"/>
                      </a:solidFill>
                      <a:prstDash val="solid"/>
                      <a:round/>
                      <a:headEnd type="none" w="med" len="med"/>
                      <a:tailEnd type="none" w="med" len="med"/>
                    </a:lnT>
                    <a:lnB w="9525" cap="flat" cmpd="sng" algn="ctr">
                      <a:solidFill>
                        <a:srgbClr val="8037F0"/>
                      </a:solidFill>
                      <a:prstDash val="solid"/>
                      <a:round/>
                      <a:headEnd type="none" w="med" len="med"/>
                      <a:tailEnd type="none" w="med" len="med"/>
                    </a:lnB>
                  </a:tcPr>
                </a:tc>
                <a:tc>
                  <a:txBody>
                    <a:bodyPr/>
                    <a:lstStyle/>
                    <a:p>
                      <a:pPr fontAlgn="t"/>
                      <a:r>
                        <a:rPr lang="en-US" sz="1000" b="0" i="0">
                          <a:solidFill>
                            <a:srgbClr val="3C3C3C"/>
                          </a:solidFill>
                          <a:latin typeface="Georgia"/>
                        </a:rPr>
                        <a:t>$102 B</a:t>
                      </a:r>
                    </a:p>
                  </a:txBody>
                  <a:tcPr marL="16735" marR="16735" marT="16735" marB="16735">
                    <a:lnL>
                      <a:noFill/>
                    </a:lnL>
                    <a:lnR>
                      <a:noFill/>
                    </a:lnR>
                    <a:lnT w="9525" cap="flat" cmpd="sng" algn="ctr">
                      <a:solidFill>
                        <a:srgbClr val="A05A43"/>
                      </a:solidFill>
                      <a:prstDash val="solid"/>
                      <a:round/>
                      <a:headEnd type="none" w="med" len="med"/>
                      <a:tailEnd type="none" w="med" len="med"/>
                    </a:lnT>
                    <a:lnB w="9525" cap="flat" cmpd="sng" algn="ctr">
                      <a:solidFill>
                        <a:srgbClr val="A039F0"/>
                      </a:solidFill>
                      <a:prstDash val="solid"/>
                      <a:round/>
                      <a:headEnd type="none" w="med" len="med"/>
                      <a:tailEnd type="none" w="med" len="med"/>
                    </a:lnB>
                  </a:tcPr>
                </a:tc>
                <a:tc>
                  <a:txBody>
                    <a:bodyPr/>
                    <a:lstStyle/>
                    <a:p>
                      <a:pPr fontAlgn="t"/>
                      <a:r>
                        <a:rPr lang="en-US" sz="1000" b="0" i="0">
                          <a:solidFill>
                            <a:srgbClr val="3C3C3C"/>
                          </a:solidFill>
                          <a:latin typeface="Georgia"/>
                        </a:rPr>
                        <a:t>$16.2 B</a:t>
                      </a:r>
                    </a:p>
                  </a:txBody>
                  <a:tcPr marL="16735" marR="16735" marT="16735" marB="16735">
                    <a:lnL>
                      <a:noFill/>
                    </a:lnL>
                    <a:lnR>
                      <a:noFill/>
                    </a:lnR>
                    <a:lnT w="9525" cap="flat" cmpd="sng" algn="ctr">
                      <a:solidFill>
                        <a:srgbClr val="B05B43"/>
                      </a:solidFill>
                      <a:prstDash val="solid"/>
                      <a:round/>
                      <a:headEnd type="none" w="med" len="med"/>
                      <a:tailEnd type="none" w="med" len="med"/>
                    </a:lnT>
                    <a:lnB w="9525" cap="flat" cmpd="sng" algn="ctr">
                      <a:solidFill>
                        <a:srgbClr val="F039F0"/>
                      </a:solidFill>
                      <a:prstDash val="solid"/>
                      <a:round/>
                      <a:headEnd type="none" w="med" len="med"/>
                      <a:tailEnd type="none" w="med" len="med"/>
                    </a:lnB>
                  </a:tcPr>
                </a:tc>
                <a:tc>
                  <a:txBody>
                    <a:bodyPr/>
                    <a:lstStyle/>
                    <a:p>
                      <a:pPr fontAlgn="t"/>
                      <a:r>
                        <a:rPr lang="en-US" sz="1000" b="0" i="0">
                          <a:solidFill>
                            <a:srgbClr val="3C3C3C"/>
                          </a:solidFill>
                          <a:latin typeface="Georgia"/>
                        </a:rPr>
                        <a:t>$2,550 B</a:t>
                      </a:r>
                    </a:p>
                  </a:txBody>
                  <a:tcPr marL="16735" marR="16735" marT="16735" marB="16735">
                    <a:lnL>
                      <a:noFill/>
                    </a:lnL>
                    <a:lnR>
                      <a:noFill/>
                    </a:lnR>
                    <a:lnT w="9525" cap="flat" cmpd="sng" algn="ctr">
                      <a:solidFill>
                        <a:srgbClr val="E05E43"/>
                      </a:solidFill>
                      <a:prstDash val="solid"/>
                      <a:round/>
                      <a:headEnd type="none" w="med" len="med"/>
                      <a:tailEnd type="none" w="med" len="med"/>
                    </a:lnT>
                    <a:lnB w="9525" cap="flat" cmpd="sng" algn="ctr">
                      <a:solidFill>
                        <a:srgbClr val="703AF0"/>
                      </a:solidFill>
                      <a:prstDash val="solid"/>
                      <a:round/>
                      <a:headEnd type="none" w="med" len="med"/>
                      <a:tailEnd type="none" w="med" len="med"/>
                    </a:lnB>
                  </a:tcPr>
                </a:tc>
                <a:tc>
                  <a:txBody>
                    <a:bodyPr/>
                    <a:lstStyle/>
                    <a:p>
                      <a:pPr fontAlgn="t"/>
                      <a:r>
                        <a:rPr lang="en-US" sz="1000" b="0" i="0">
                          <a:solidFill>
                            <a:srgbClr val="3C3C3C"/>
                          </a:solidFill>
                          <a:latin typeface="Georgia"/>
                        </a:rPr>
                        <a:t>$164.3 B</a:t>
                      </a:r>
                    </a:p>
                  </a:txBody>
                  <a:tcPr marL="16735" marR="16735" marT="16735" marB="16735">
                    <a:lnL>
                      <a:noFill/>
                    </a:lnL>
                    <a:lnR>
                      <a:noFill/>
                    </a:lnR>
                    <a:lnT w="9525" cap="flat" cmpd="sng" algn="ctr">
                      <a:solidFill>
                        <a:srgbClr val="3031F0"/>
                      </a:solidFill>
                      <a:prstDash val="solid"/>
                      <a:round/>
                      <a:headEnd type="none" w="med" len="med"/>
                      <a:tailEnd type="none" w="med" len="med"/>
                    </a:lnT>
                    <a:lnB w="9525" cap="flat" cmpd="sng" algn="ctr">
                      <a:solidFill>
                        <a:srgbClr val="203BF0"/>
                      </a:solidFill>
                      <a:prstDash val="solid"/>
                      <a:round/>
                      <a:headEnd type="none" w="med" len="med"/>
                      <a:tailEnd type="none" w="med" len="med"/>
                    </a:lnB>
                  </a:tcPr>
                </a:tc>
              </a:tr>
              <a:tr h="225164">
                <a:tc>
                  <a:txBody>
                    <a:bodyPr/>
                    <a:lstStyle/>
                    <a:p>
                      <a:pPr fontAlgn="t"/>
                      <a:r>
                        <a:rPr lang="en-US" sz="1000" b="0" i="0">
                          <a:solidFill>
                            <a:srgbClr val="6D6D6D"/>
                          </a:solidFill>
                          <a:latin typeface="Georgia"/>
                        </a:rPr>
                        <a:t>7</a:t>
                      </a:r>
                    </a:p>
                  </a:txBody>
                  <a:tcPr marL="16735" marR="16735" marT="16735" marB="16735">
                    <a:lnL>
                      <a:noFill/>
                    </a:lnL>
                    <a:lnR>
                      <a:noFill/>
                    </a:lnR>
                    <a:lnT w="9525" cap="flat" cmpd="sng" algn="ctr">
                      <a:solidFill>
                        <a:srgbClr val="4034F0"/>
                      </a:solidFill>
                      <a:prstDash val="solid"/>
                      <a:round/>
                      <a:headEnd type="none" w="med" len="med"/>
                      <a:tailEnd type="none" w="med" len="med"/>
                    </a:lnT>
                    <a:lnB w="9525" cap="flat" cmpd="sng" algn="ctr">
                      <a:solidFill>
                        <a:srgbClr val="D0C5F1"/>
                      </a:solidFill>
                      <a:prstDash val="solid"/>
                      <a:round/>
                      <a:headEnd type="none" w="med" len="med"/>
                      <a:tailEnd type="none" w="med" len="med"/>
                    </a:lnB>
                  </a:tcPr>
                </a:tc>
                <a:tc>
                  <a:txBody>
                    <a:bodyPr/>
                    <a:lstStyle/>
                    <a:p>
                      <a:pPr fontAlgn="base"/>
                      <a:r>
                        <a:rPr lang="en-US" sz="1000" b="1" i="0">
                          <a:solidFill>
                            <a:srgbClr val="000000"/>
                          </a:solidFill>
                          <a:latin typeface="Georgia"/>
                        </a:rPr>
                        <a:t>PetroChina</a:t>
                      </a:r>
                    </a:p>
                  </a:txBody>
                  <a:tcPr marL="16735" marR="16735" marT="16735" marB="16735">
                    <a:lnL>
                      <a:noFill/>
                    </a:lnL>
                    <a:lnR>
                      <a:noFill/>
                    </a:lnR>
                    <a:lnT w="9525" cap="flat" cmpd="sng" algn="ctr">
                      <a:solidFill>
                        <a:srgbClr val="B034F0"/>
                      </a:solidFill>
                      <a:prstDash val="solid"/>
                      <a:round/>
                      <a:headEnd type="none" w="med" len="med"/>
                      <a:tailEnd type="none" w="med" len="med"/>
                    </a:lnT>
                    <a:lnB w="9525" cap="flat" cmpd="sng" algn="ctr">
                      <a:solidFill>
                        <a:srgbClr val="20C6F1"/>
                      </a:solidFill>
                      <a:prstDash val="solid"/>
                      <a:round/>
                      <a:headEnd type="none" w="med" len="med"/>
                      <a:tailEnd type="none" w="med" len="med"/>
                    </a:lnB>
                  </a:tcPr>
                </a:tc>
                <a:tc>
                  <a:txBody>
                    <a:bodyPr/>
                    <a:lstStyle/>
                    <a:p>
                      <a:pPr fontAlgn="t"/>
                      <a:r>
                        <a:rPr lang="en-US" sz="1000" b="0" i="0">
                          <a:solidFill>
                            <a:srgbClr val="3C3C3C"/>
                          </a:solidFill>
                          <a:latin typeface="Georgia"/>
                        </a:rPr>
                        <a:t>China</a:t>
                      </a:r>
                    </a:p>
                  </a:txBody>
                  <a:tcPr marL="16735" marR="16735" marT="16735" marB="16735">
                    <a:lnL>
                      <a:noFill/>
                    </a:lnL>
                    <a:lnR>
                      <a:noFill/>
                    </a:lnR>
                    <a:lnT w="9525" cap="flat" cmpd="sng" algn="ctr">
                      <a:solidFill>
                        <a:srgbClr val="8037F0"/>
                      </a:solidFill>
                      <a:prstDash val="solid"/>
                      <a:round/>
                      <a:headEnd type="none" w="med" len="med"/>
                      <a:tailEnd type="none" w="med" len="med"/>
                    </a:lnT>
                    <a:lnB w="9525" cap="flat" cmpd="sng" algn="ctr">
                      <a:solidFill>
                        <a:srgbClr val="C0C6F1"/>
                      </a:solidFill>
                      <a:prstDash val="solid"/>
                      <a:round/>
                      <a:headEnd type="none" w="med" len="med"/>
                      <a:tailEnd type="none" w="med" len="med"/>
                    </a:lnB>
                  </a:tcPr>
                </a:tc>
                <a:tc>
                  <a:txBody>
                    <a:bodyPr/>
                    <a:lstStyle/>
                    <a:p>
                      <a:pPr fontAlgn="t"/>
                      <a:r>
                        <a:rPr lang="en-US" sz="1000" b="0" i="0">
                          <a:solidFill>
                            <a:srgbClr val="3C3C3C"/>
                          </a:solidFill>
                          <a:latin typeface="Georgia"/>
                        </a:rPr>
                        <a:t>$310.1 B</a:t>
                      </a:r>
                    </a:p>
                  </a:txBody>
                  <a:tcPr marL="16735" marR="16735" marT="16735" marB="16735">
                    <a:lnL>
                      <a:noFill/>
                    </a:lnL>
                    <a:lnR>
                      <a:noFill/>
                    </a:lnR>
                    <a:lnT w="9525" cap="flat" cmpd="sng" algn="ctr">
                      <a:solidFill>
                        <a:srgbClr val="A039F0"/>
                      </a:solidFill>
                      <a:prstDash val="solid"/>
                      <a:round/>
                      <a:headEnd type="none" w="med" len="med"/>
                      <a:tailEnd type="none" w="med" len="med"/>
                    </a:lnT>
                    <a:lnB w="9525" cap="flat" cmpd="sng" algn="ctr">
                      <a:solidFill>
                        <a:srgbClr val="90C7F1"/>
                      </a:solidFill>
                      <a:prstDash val="solid"/>
                      <a:round/>
                      <a:headEnd type="none" w="med" len="med"/>
                      <a:tailEnd type="none" w="med" len="med"/>
                    </a:lnB>
                  </a:tcPr>
                </a:tc>
                <a:tc>
                  <a:txBody>
                    <a:bodyPr/>
                    <a:lstStyle/>
                    <a:p>
                      <a:pPr fontAlgn="t"/>
                      <a:r>
                        <a:rPr lang="en-US" sz="1000" b="0" i="0">
                          <a:solidFill>
                            <a:srgbClr val="3C3C3C"/>
                          </a:solidFill>
                          <a:latin typeface="Georgia"/>
                        </a:rPr>
                        <a:t>$20.6 B</a:t>
                      </a:r>
                    </a:p>
                  </a:txBody>
                  <a:tcPr marL="16735" marR="16735" marT="16735" marB="16735">
                    <a:lnL>
                      <a:noFill/>
                    </a:lnL>
                    <a:lnR>
                      <a:noFill/>
                    </a:lnR>
                    <a:lnT w="9525" cap="flat" cmpd="sng" algn="ctr">
                      <a:solidFill>
                        <a:srgbClr val="F039F0"/>
                      </a:solidFill>
                      <a:prstDash val="solid"/>
                      <a:round/>
                      <a:headEnd type="none" w="med" len="med"/>
                      <a:tailEnd type="none" w="med" len="med"/>
                    </a:lnT>
                    <a:lnB w="9525" cap="flat" cmpd="sng" algn="ctr">
                      <a:solidFill>
                        <a:srgbClr val="E0C7F1"/>
                      </a:solidFill>
                      <a:prstDash val="solid"/>
                      <a:round/>
                      <a:headEnd type="none" w="med" len="med"/>
                      <a:tailEnd type="none" w="med" len="med"/>
                    </a:lnB>
                  </a:tcPr>
                </a:tc>
                <a:tc>
                  <a:txBody>
                    <a:bodyPr/>
                    <a:lstStyle/>
                    <a:p>
                      <a:pPr fontAlgn="t"/>
                      <a:r>
                        <a:rPr lang="en-US" sz="1000" b="0" i="0">
                          <a:solidFill>
                            <a:srgbClr val="3C3C3C"/>
                          </a:solidFill>
                          <a:latin typeface="Georgia"/>
                        </a:rPr>
                        <a:t>$304.7 B</a:t>
                      </a:r>
                    </a:p>
                  </a:txBody>
                  <a:tcPr marL="16735" marR="16735" marT="16735" marB="16735">
                    <a:lnL>
                      <a:noFill/>
                    </a:lnL>
                    <a:lnR>
                      <a:noFill/>
                    </a:lnR>
                    <a:lnT w="9525" cap="flat" cmpd="sng" algn="ctr">
                      <a:solidFill>
                        <a:srgbClr val="703AF0"/>
                      </a:solidFill>
                      <a:prstDash val="solid"/>
                      <a:round/>
                      <a:headEnd type="none" w="med" len="med"/>
                      <a:tailEnd type="none" w="med" len="med"/>
                    </a:lnT>
                    <a:lnB w="9525" cap="flat" cmpd="sng" algn="ctr">
                      <a:solidFill>
                        <a:srgbClr val="60C8F1"/>
                      </a:solidFill>
                      <a:prstDash val="solid"/>
                      <a:round/>
                      <a:headEnd type="none" w="med" len="med"/>
                      <a:tailEnd type="none" w="med" len="med"/>
                    </a:lnB>
                  </a:tcPr>
                </a:tc>
                <a:tc>
                  <a:txBody>
                    <a:bodyPr/>
                    <a:lstStyle/>
                    <a:p>
                      <a:pPr fontAlgn="t"/>
                      <a:r>
                        <a:rPr lang="en-US" sz="1000" b="0" i="0">
                          <a:solidFill>
                            <a:srgbClr val="3C3C3C"/>
                          </a:solidFill>
                          <a:latin typeface="Georgia"/>
                        </a:rPr>
                        <a:t>$294.7 B</a:t>
                      </a:r>
                    </a:p>
                  </a:txBody>
                  <a:tcPr marL="16735" marR="16735" marT="16735" marB="16735">
                    <a:lnL>
                      <a:noFill/>
                    </a:lnL>
                    <a:lnR>
                      <a:noFill/>
                    </a:lnR>
                    <a:lnT w="9525" cap="flat" cmpd="sng" algn="ctr">
                      <a:solidFill>
                        <a:srgbClr val="203BF0"/>
                      </a:solidFill>
                      <a:prstDash val="solid"/>
                      <a:round/>
                      <a:headEnd type="none" w="med" len="med"/>
                      <a:tailEnd type="none" w="med" len="med"/>
                    </a:lnT>
                    <a:lnB w="9525" cap="flat" cmpd="sng" algn="ctr">
                      <a:solidFill>
                        <a:srgbClr val="E0C8F1"/>
                      </a:solidFill>
                      <a:prstDash val="solid"/>
                      <a:round/>
                      <a:headEnd type="none" w="med" len="med"/>
                      <a:tailEnd type="none" w="med" len="med"/>
                    </a:lnB>
                  </a:tcPr>
                </a:tc>
              </a:tr>
              <a:tr h="313272">
                <a:tc>
                  <a:txBody>
                    <a:bodyPr/>
                    <a:lstStyle/>
                    <a:p>
                      <a:pPr fontAlgn="t"/>
                      <a:r>
                        <a:rPr lang="en-US" sz="1000" b="0" i="0">
                          <a:solidFill>
                            <a:srgbClr val="6D6D6D"/>
                          </a:solidFill>
                          <a:latin typeface="Georgia"/>
                        </a:rPr>
                        <a:t>8</a:t>
                      </a:r>
                    </a:p>
                  </a:txBody>
                  <a:tcPr marL="16735" marR="16735" marT="16735" marB="16735">
                    <a:lnL>
                      <a:noFill/>
                    </a:lnL>
                    <a:lnR>
                      <a:noFill/>
                    </a:lnR>
                    <a:lnT w="9525" cap="flat" cmpd="sng" algn="ctr">
                      <a:solidFill>
                        <a:srgbClr val="D0C5F1"/>
                      </a:solidFill>
                      <a:prstDash val="solid"/>
                      <a:round/>
                      <a:headEnd type="none" w="med" len="med"/>
                      <a:tailEnd type="none" w="med" len="med"/>
                    </a:lnT>
                    <a:lnB w="9525" cap="flat" cmpd="sng" algn="ctr">
                      <a:solidFill>
                        <a:srgbClr val="C0C9F1"/>
                      </a:solidFill>
                      <a:prstDash val="solid"/>
                      <a:round/>
                      <a:headEnd type="none" w="med" len="med"/>
                      <a:tailEnd type="none" w="med" len="med"/>
                    </a:lnB>
                  </a:tcPr>
                </a:tc>
                <a:tc>
                  <a:txBody>
                    <a:bodyPr/>
                    <a:lstStyle/>
                    <a:p>
                      <a:pPr fontAlgn="base"/>
                      <a:r>
                        <a:rPr lang="en-US" sz="1000" b="1" i="0">
                          <a:solidFill>
                            <a:srgbClr val="000000"/>
                          </a:solidFill>
                          <a:latin typeface="Georgia"/>
                        </a:rPr>
                        <a:t>Berkshire Hathaway</a:t>
                      </a:r>
                    </a:p>
                  </a:txBody>
                  <a:tcPr marL="16735" marR="16735" marT="16735" marB="16735">
                    <a:lnL>
                      <a:noFill/>
                    </a:lnL>
                    <a:lnR>
                      <a:noFill/>
                    </a:lnR>
                    <a:lnT w="9525" cap="flat" cmpd="sng" algn="ctr">
                      <a:solidFill>
                        <a:srgbClr val="20C6F1"/>
                      </a:solidFill>
                      <a:prstDash val="solid"/>
                      <a:round/>
                      <a:headEnd type="none" w="med" len="med"/>
                      <a:tailEnd type="none" w="med" len="med"/>
                    </a:lnT>
                    <a:lnB w="9525" cap="flat" cmpd="sng" algn="ctr">
                      <a:solidFill>
                        <a:srgbClr val="E0C9F1"/>
                      </a:solidFill>
                      <a:prstDash val="solid"/>
                      <a:round/>
                      <a:headEnd type="none" w="med" len="med"/>
                      <a:tailEnd type="none" w="med" len="med"/>
                    </a:lnB>
                  </a:tcPr>
                </a:tc>
                <a:tc>
                  <a:txBody>
                    <a:bodyPr/>
                    <a:lstStyle/>
                    <a:p>
                      <a:pPr fontAlgn="t"/>
                      <a:r>
                        <a:rPr lang="en-US" sz="1000" b="0" i="0">
                          <a:solidFill>
                            <a:srgbClr val="3C3C3C"/>
                          </a:solidFill>
                          <a:latin typeface="Georgia"/>
                        </a:rPr>
                        <a:t>United States</a:t>
                      </a:r>
                    </a:p>
                  </a:txBody>
                  <a:tcPr marL="16735" marR="16735" marT="16735" marB="16735">
                    <a:lnL>
                      <a:noFill/>
                    </a:lnL>
                    <a:lnR>
                      <a:noFill/>
                    </a:lnR>
                    <a:lnT w="9525" cap="flat" cmpd="sng" algn="ctr">
                      <a:solidFill>
                        <a:srgbClr val="C0C6F1"/>
                      </a:solidFill>
                      <a:prstDash val="solid"/>
                      <a:round/>
                      <a:headEnd type="none" w="med" len="med"/>
                      <a:tailEnd type="none" w="med" len="med"/>
                    </a:lnT>
                    <a:lnB w="9525" cap="flat" cmpd="sng" algn="ctr">
                      <a:solidFill>
                        <a:srgbClr val="E0CAF1"/>
                      </a:solidFill>
                      <a:prstDash val="solid"/>
                      <a:round/>
                      <a:headEnd type="none" w="med" len="med"/>
                      <a:tailEnd type="none" w="med" len="med"/>
                    </a:lnB>
                  </a:tcPr>
                </a:tc>
                <a:tc>
                  <a:txBody>
                    <a:bodyPr/>
                    <a:lstStyle/>
                    <a:p>
                      <a:pPr fontAlgn="t"/>
                      <a:r>
                        <a:rPr lang="en-US" sz="1000" b="0" i="0">
                          <a:solidFill>
                            <a:srgbClr val="3C3C3C"/>
                          </a:solidFill>
                          <a:latin typeface="Georgia"/>
                        </a:rPr>
                        <a:t>$143.7 B</a:t>
                      </a:r>
                    </a:p>
                  </a:txBody>
                  <a:tcPr marL="16735" marR="16735" marT="16735" marB="16735">
                    <a:lnL>
                      <a:noFill/>
                    </a:lnL>
                    <a:lnR>
                      <a:noFill/>
                    </a:lnR>
                    <a:lnT w="9525" cap="flat" cmpd="sng" algn="ctr">
                      <a:solidFill>
                        <a:srgbClr val="90C7F1"/>
                      </a:solidFill>
                      <a:prstDash val="solid"/>
                      <a:round/>
                      <a:headEnd type="none" w="med" len="med"/>
                      <a:tailEnd type="none" w="med" len="med"/>
                    </a:lnT>
                    <a:lnB w="9525" cap="flat" cmpd="sng" algn="ctr">
                      <a:solidFill>
                        <a:srgbClr val="D0CBF1"/>
                      </a:solidFill>
                      <a:prstDash val="solid"/>
                      <a:round/>
                      <a:headEnd type="none" w="med" len="med"/>
                      <a:tailEnd type="none" w="med" len="med"/>
                    </a:lnB>
                  </a:tcPr>
                </a:tc>
                <a:tc>
                  <a:txBody>
                    <a:bodyPr/>
                    <a:lstStyle/>
                    <a:p>
                      <a:pPr fontAlgn="t"/>
                      <a:r>
                        <a:rPr lang="en-US" sz="1000" b="0" i="0">
                          <a:solidFill>
                            <a:srgbClr val="3C3C3C"/>
                          </a:solidFill>
                          <a:latin typeface="Georgia"/>
                        </a:rPr>
                        <a:t>$10.3 B</a:t>
                      </a:r>
                    </a:p>
                  </a:txBody>
                  <a:tcPr marL="16735" marR="16735" marT="16735" marB="16735">
                    <a:lnL>
                      <a:noFill/>
                    </a:lnL>
                    <a:lnR>
                      <a:noFill/>
                    </a:lnR>
                    <a:lnT w="9525" cap="flat" cmpd="sng" algn="ctr">
                      <a:solidFill>
                        <a:srgbClr val="E0C7F1"/>
                      </a:solidFill>
                      <a:prstDash val="solid"/>
                      <a:round/>
                      <a:headEnd type="none" w="med" len="med"/>
                      <a:tailEnd type="none" w="med" len="med"/>
                    </a:lnT>
                    <a:lnB w="9525" cap="flat" cmpd="sng" algn="ctr">
                      <a:solidFill>
                        <a:srgbClr val="20CCF1"/>
                      </a:solidFill>
                      <a:prstDash val="solid"/>
                      <a:round/>
                      <a:headEnd type="none" w="med" len="med"/>
                      <a:tailEnd type="none" w="med" len="med"/>
                    </a:lnB>
                  </a:tcPr>
                </a:tc>
                <a:tc>
                  <a:txBody>
                    <a:bodyPr/>
                    <a:lstStyle/>
                    <a:p>
                      <a:pPr fontAlgn="t"/>
                      <a:r>
                        <a:rPr lang="en-US" sz="1000" b="0" i="0">
                          <a:solidFill>
                            <a:srgbClr val="3C3C3C"/>
                          </a:solidFill>
                          <a:latin typeface="Georgia"/>
                        </a:rPr>
                        <a:t>$392.6 B</a:t>
                      </a:r>
                    </a:p>
                  </a:txBody>
                  <a:tcPr marL="16735" marR="16735" marT="16735" marB="16735">
                    <a:lnL>
                      <a:noFill/>
                    </a:lnL>
                    <a:lnR>
                      <a:noFill/>
                    </a:lnR>
                    <a:lnT w="9525" cap="flat" cmpd="sng" algn="ctr">
                      <a:solidFill>
                        <a:srgbClr val="60C8F1"/>
                      </a:solidFill>
                      <a:prstDash val="solid"/>
                      <a:round/>
                      <a:headEnd type="none" w="med" len="med"/>
                      <a:tailEnd type="none" w="med" len="med"/>
                    </a:lnT>
                    <a:lnB w="9525" cap="flat" cmpd="sng" algn="ctr">
                      <a:solidFill>
                        <a:srgbClr val="A0CCF1"/>
                      </a:solidFill>
                      <a:prstDash val="solid"/>
                      <a:round/>
                      <a:headEnd type="none" w="med" len="med"/>
                      <a:tailEnd type="none" w="med" len="med"/>
                    </a:lnB>
                  </a:tcPr>
                </a:tc>
                <a:tc>
                  <a:txBody>
                    <a:bodyPr/>
                    <a:lstStyle/>
                    <a:p>
                      <a:pPr fontAlgn="t"/>
                      <a:r>
                        <a:rPr lang="en-US" sz="1000" b="0" i="0">
                          <a:solidFill>
                            <a:srgbClr val="3C3C3C"/>
                          </a:solidFill>
                          <a:latin typeface="Georgia"/>
                        </a:rPr>
                        <a:t>$202.2 B</a:t>
                      </a:r>
                    </a:p>
                  </a:txBody>
                  <a:tcPr marL="16735" marR="16735" marT="16735" marB="16735">
                    <a:lnL>
                      <a:noFill/>
                    </a:lnL>
                    <a:lnR>
                      <a:noFill/>
                    </a:lnR>
                    <a:lnT w="9525" cap="flat" cmpd="sng" algn="ctr">
                      <a:solidFill>
                        <a:srgbClr val="E0C8F1"/>
                      </a:solidFill>
                      <a:prstDash val="solid"/>
                      <a:round/>
                      <a:headEnd type="none" w="med" len="med"/>
                      <a:tailEnd type="none" w="med" len="med"/>
                    </a:lnT>
                    <a:lnB w="9525" cap="flat" cmpd="sng" algn="ctr">
                      <a:solidFill>
                        <a:srgbClr val="20CDF1"/>
                      </a:solidFill>
                      <a:prstDash val="solid"/>
                      <a:round/>
                      <a:headEnd type="none" w="med" len="med"/>
                      <a:tailEnd type="none" w="med" len="med"/>
                    </a:lnB>
                  </a:tcPr>
                </a:tc>
              </a:tr>
              <a:tr h="313272">
                <a:tc>
                  <a:txBody>
                    <a:bodyPr/>
                    <a:lstStyle/>
                    <a:p>
                      <a:pPr fontAlgn="t"/>
                      <a:r>
                        <a:rPr lang="en-US" sz="1000" b="0" i="0">
                          <a:solidFill>
                            <a:srgbClr val="6D6D6D"/>
                          </a:solidFill>
                          <a:latin typeface="Georgia"/>
                        </a:rPr>
                        <a:t>9</a:t>
                      </a:r>
                    </a:p>
                  </a:txBody>
                  <a:tcPr marL="16735" marR="16735" marT="16735" marB="16735">
                    <a:lnL>
                      <a:noFill/>
                    </a:lnL>
                    <a:lnR>
                      <a:noFill/>
                    </a:lnR>
                    <a:lnT w="9525" cap="flat" cmpd="sng" algn="ctr">
                      <a:solidFill>
                        <a:srgbClr val="C0C9F1"/>
                      </a:solidFill>
                      <a:prstDash val="solid"/>
                      <a:round/>
                      <a:headEnd type="none" w="med" len="med"/>
                      <a:tailEnd type="none" w="med" len="med"/>
                    </a:lnT>
                    <a:lnB w="9525" cap="flat" cmpd="sng" algn="ctr">
                      <a:solidFill>
                        <a:srgbClr val="E03BF0"/>
                      </a:solidFill>
                      <a:prstDash val="solid"/>
                      <a:round/>
                      <a:headEnd type="none" w="med" len="med"/>
                      <a:tailEnd type="none" w="med" len="med"/>
                    </a:lnB>
                  </a:tcPr>
                </a:tc>
                <a:tc>
                  <a:txBody>
                    <a:bodyPr/>
                    <a:lstStyle/>
                    <a:p>
                      <a:pPr fontAlgn="base"/>
                      <a:r>
                        <a:rPr lang="en-US" sz="1000" b="1" i="0">
                          <a:solidFill>
                            <a:srgbClr val="000000"/>
                          </a:solidFill>
                          <a:latin typeface="Georgia"/>
                        </a:rPr>
                        <a:t>Wells Fargo</a:t>
                      </a:r>
                    </a:p>
                  </a:txBody>
                  <a:tcPr marL="16735" marR="16735" marT="16735" marB="16735">
                    <a:lnL>
                      <a:noFill/>
                    </a:lnL>
                    <a:lnR>
                      <a:noFill/>
                    </a:lnR>
                    <a:lnT w="9525" cap="flat" cmpd="sng" algn="ctr">
                      <a:solidFill>
                        <a:srgbClr val="E0C9F1"/>
                      </a:solidFill>
                      <a:prstDash val="solid"/>
                      <a:round/>
                      <a:headEnd type="none" w="med" len="med"/>
                      <a:tailEnd type="none" w="med" len="med"/>
                    </a:lnT>
                    <a:lnB w="9525" cap="flat" cmpd="sng" algn="ctr">
                      <a:solidFill>
                        <a:srgbClr val="F08582"/>
                      </a:solidFill>
                      <a:prstDash val="solid"/>
                      <a:round/>
                      <a:headEnd type="none" w="med" len="med"/>
                      <a:tailEnd type="none" w="med" len="med"/>
                    </a:lnB>
                  </a:tcPr>
                </a:tc>
                <a:tc>
                  <a:txBody>
                    <a:bodyPr/>
                    <a:lstStyle/>
                    <a:p>
                      <a:pPr fontAlgn="t"/>
                      <a:r>
                        <a:rPr lang="en-US" sz="1000" b="0" i="0">
                          <a:solidFill>
                            <a:srgbClr val="3C3C3C"/>
                          </a:solidFill>
                          <a:latin typeface="Georgia"/>
                        </a:rPr>
                        <a:t>United States</a:t>
                      </a:r>
                    </a:p>
                  </a:txBody>
                  <a:tcPr marL="16735" marR="16735" marT="16735" marB="16735">
                    <a:lnL>
                      <a:noFill/>
                    </a:lnL>
                    <a:lnR>
                      <a:noFill/>
                    </a:lnR>
                    <a:lnT w="9525" cap="flat" cmpd="sng" algn="ctr">
                      <a:solidFill>
                        <a:srgbClr val="E0CAF1"/>
                      </a:solidFill>
                      <a:prstDash val="solid"/>
                      <a:round/>
                      <a:headEnd type="none" w="med" len="med"/>
                      <a:tailEnd type="none" w="med" len="med"/>
                    </a:lnT>
                    <a:lnB w="9525" cap="flat" cmpd="sng" algn="ctr">
                      <a:solidFill>
                        <a:srgbClr val="90CEF1"/>
                      </a:solidFill>
                      <a:prstDash val="solid"/>
                      <a:round/>
                      <a:headEnd type="none" w="med" len="med"/>
                      <a:tailEnd type="none" w="med" len="med"/>
                    </a:lnB>
                  </a:tcPr>
                </a:tc>
                <a:tc>
                  <a:txBody>
                    <a:bodyPr/>
                    <a:lstStyle/>
                    <a:p>
                      <a:pPr fontAlgn="t"/>
                      <a:r>
                        <a:rPr lang="en-US" sz="1000" b="0" i="0">
                          <a:solidFill>
                            <a:srgbClr val="3C3C3C"/>
                          </a:solidFill>
                          <a:latin typeface="Georgia"/>
                        </a:rPr>
                        <a:t>$87.6 B</a:t>
                      </a:r>
                    </a:p>
                  </a:txBody>
                  <a:tcPr marL="16735" marR="16735" marT="16735" marB="16735">
                    <a:lnL>
                      <a:noFill/>
                    </a:lnL>
                    <a:lnR>
                      <a:noFill/>
                    </a:lnR>
                    <a:lnT w="9525" cap="flat" cmpd="sng" algn="ctr">
                      <a:solidFill>
                        <a:srgbClr val="D0CBF1"/>
                      </a:solidFill>
                      <a:prstDash val="solid"/>
                      <a:round/>
                      <a:headEnd type="none" w="med" len="med"/>
                      <a:tailEnd type="none" w="med" len="med"/>
                    </a:lnT>
                    <a:lnB w="9525" cap="flat" cmpd="sng" algn="ctr">
                      <a:solidFill>
                        <a:srgbClr val="70CFF1"/>
                      </a:solidFill>
                      <a:prstDash val="solid"/>
                      <a:round/>
                      <a:headEnd type="none" w="med" len="med"/>
                      <a:tailEnd type="none" w="med" len="med"/>
                    </a:lnB>
                  </a:tcPr>
                </a:tc>
                <a:tc>
                  <a:txBody>
                    <a:bodyPr/>
                    <a:lstStyle/>
                    <a:p>
                      <a:pPr fontAlgn="t"/>
                      <a:r>
                        <a:rPr lang="en-US" sz="1000" b="0" i="0">
                          <a:solidFill>
                            <a:srgbClr val="3C3C3C"/>
                          </a:solidFill>
                          <a:latin typeface="Georgia"/>
                        </a:rPr>
                        <a:t>$15.9 B</a:t>
                      </a:r>
                    </a:p>
                  </a:txBody>
                  <a:tcPr marL="16735" marR="16735" marT="16735" marB="16735">
                    <a:lnL>
                      <a:noFill/>
                    </a:lnL>
                    <a:lnR>
                      <a:noFill/>
                    </a:lnR>
                    <a:lnT w="9525" cap="flat" cmpd="sng" algn="ctr">
                      <a:solidFill>
                        <a:srgbClr val="20CCF1"/>
                      </a:solidFill>
                      <a:prstDash val="solid"/>
                      <a:round/>
                      <a:headEnd type="none" w="med" len="med"/>
                      <a:tailEnd type="none" w="med" len="med"/>
                    </a:lnT>
                    <a:lnB w="9525" cap="flat" cmpd="sng" algn="ctr">
                      <a:solidFill>
                        <a:srgbClr val="C0CFF1"/>
                      </a:solidFill>
                      <a:prstDash val="solid"/>
                      <a:round/>
                      <a:headEnd type="none" w="med" len="med"/>
                      <a:tailEnd type="none" w="med" len="med"/>
                    </a:lnB>
                  </a:tcPr>
                </a:tc>
                <a:tc>
                  <a:txBody>
                    <a:bodyPr/>
                    <a:lstStyle/>
                    <a:p>
                      <a:pPr fontAlgn="t"/>
                      <a:r>
                        <a:rPr lang="en-US" sz="1000" b="0" i="0">
                          <a:solidFill>
                            <a:srgbClr val="3C3C3C"/>
                          </a:solidFill>
                          <a:latin typeface="Georgia"/>
                        </a:rPr>
                        <a:t>$1,313.9 B</a:t>
                      </a:r>
                    </a:p>
                  </a:txBody>
                  <a:tcPr marL="16735" marR="16735" marT="16735" marB="16735">
                    <a:lnL>
                      <a:noFill/>
                    </a:lnL>
                    <a:lnR>
                      <a:noFill/>
                    </a:lnR>
                    <a:lnT w="9525" cap="flat" cmpd="sng" algn="ctr">
                      <a:solidFill>
                        <a:srgbClr val="A0CCF1"/>
                      </a:solidFill>
                      <a:prstDash val="solid"/>
                      <a:round/>
                      <a:headEnd type="none" w="med" len="med"/>
                      <a:tailEnd type="none" w="med" len="med"/>
                    </a:lnT>
                    <a:lnB w="9525" cap="flat" cmpd="sng" algn="ctr">
                      <a:solidFill>
                        <a:srgbClr val="406AA3"/>
                      </a:solidFill>
                      <a:prstDash val="solid"/>
                      <a:round/>
                      <a:headEnd type="none" w="med" len="med"/>
                      <a:tailEnd type="none" w="med" len="med"/>
                    </a:lnB>
                  </a:tcPr>
                </a:tc>
                <a:tc>
                  <a:txBody>
                    <a:bodyPr/>
                    <a:lstStyle/>
                    <a:p>
                      <a:pPr fontAlgn="t"/>
                      <a:r>
                        <a:rPr lang="en-US" sz="1000" b="0" i="0">
                          <a:solidFill>
                            <a:srgbClr val="3C3C3C"/>
                          </a:solidFill>
                          <a:latin typeface="Georgia"/>
                        </a:rPr>
                        <a:t>$178.7 B</a:t>
                      </a:r>
                    </a:p>
                  </a:txBody>
                  <a:tcPr marL="16735" marR="16735" marT="16735" marB="16735">
                    <a:lnL>
                      <a:noFill/>
                    </a:lnL>
                    <a:lnR>
                      <a:noFill/>
                    </a:lnR>
                    <a:lnT w="9525" cap="flat" cmpd="sng" algn="ctr">
                      <a:solidFill>
                        <a:srgbClr val="20CDF1"/>
                      </a:solidFill>
                      <a:prstDash val="solid"/>
                      <a:round/>
                      <a:headEnd type="none" w="med" len="med"/>
                      <a:tailEnd type="none" w="med" len="med"/>
                    </a:lnT>
                    <a:lnB w="9525" cap="flat" cmpd="sng" algn="ctr">
                      <a:solidFill>
                        <a:srgbClr val="5030A4"/>
                      </a:solidFill>
                      <a:prstDash val="solid"/>
                      <a:round/>
                      <a:headEnd type="none" w="med" len="med"/>
                      <a:tailEnd type="none" w="med" len="med"/>
                    </a:lnB>
                  </a:tcPr>
                </a:tc>
              </a:tr>
              <a:tr h="225164">
                <a:tc>
                  <a:txBody>
                    <a:bodyPr/>
                    <a:lstStyle/>
                    <a:p>
                      <a:pPr fontAlgn="t"/>
                      <a:r>
                        <a:rPr lang="en-US" sz="1000" b="0" i="0">
                          <a:solidFill>
                            <a:srgbClr val="6D6D6D"/>
                          </a:solidFill>
                          <a:latin typeface="Georgia"/>
                        </a:rPr>
                        <a:t>10</a:t>
                      </a:r>
                    </a:p>
                  </a:txBody>
                  <a:tcPr marL="16735" marR="16735" marT="16735" marB="16735">
                    <a:lnL>
                      <a:noFill/>
                    </a:lnL>
                    <a:lnR>
                      <a:noFill/>
                    </a:lnR>
                    <a:lnT w="9525" cap="flat" cmpd="sng" algn="ctr">
                      <a:solidFill>
                        <a:srgbClr val="E03BF0"/>
                      </a:solidFill>
                      <a:prstDash val="solid"/>
                      <a:round/>
                      <a:headEnd type="none" w="med" len="med"/>
                      <a:tailEnd type="none" w="med" len="med"/>
                    </a:lnT>
                    <a:lnB w="9525" cap="flat" cmpd="sng" algn="ctr">
                      <a:solidFill>
                        <a:srgbClr val="3031A4"/>
                      </a:solidFill>
                      <a:prstDash val="solid"/>
                      <a:round/>
                      <a:headEnd type="none" w="med" len="med"/>
                      <a:tailEnd type="none" w="med" len="med"/>
                    </a:lnB>
                  </a:tcPr>
                </a:tc>
                <a:tc>
                  <a:txBody>
                    <a:bodyPr/>
                    <a:lstStyle/>
                    <a:p>
                      <a:pPr fontAlgn="base"/>
                      <a:r>
                        <a:rPr lang="en-US" sz="1000" b="1" i="0">
                          <a:solidFill>
                            <a:srgbClr val="000000"/>
                          </a:solidFill>
                          <a:latin typeface="Georgia"/>
                        </a:rPr>
                        <a:t>Petrobras-Petróleo Brasil</a:t>
                      </a:r>
                    </a:p>
                  </a:txBody>
                  <a:tcPr marL="16735" marR="16735" marT="16735" marB="16735">
                    <a:lnL>
                      <a:noFill/>
                    </a:lnL>
                    <a:lnR>
                      <a:noFill/>
                    </a:lnR>
                    <a:lnT w="9525" cap="flat" cmpd="sng" algn="ctr">
                      <a:solidFill>
                        <a:srgbClr val="F08582"/>
                      </a:solidFill>
                      <a:prstDash val="solid"/>
                      <a:round/>
                      <a:headEnd type="none" w="med" len="med"/>
                      <a:tailEnd type="none" w="med" len="med"/>
                    </a:lnT>
                    <a:lnB w="9525" cap="flat" cmpd="sng" algn="ctr">
                      <a:solidFill>
                        <a:srgbClr val="5031A4"/>
                      </a:solidFill>
                      <a:prstDash val="solid"/>
                      <a:round/>
                      <a:headEnd type="none" w="med" len="med"/>
                      <a:tailEnd type="none" w="med" len="med"/>
                    </a:lnB>
                  </a:tcPr>
                </a:tc>
                <a:tc>
                  <a:txBody>
                    <a:bodyPr/>
                    <a:lstStyle/>
                    <a:p>
                      <a:pPr fontAlgn="t"/>
                      <a:r>
                        <a:rPr lang="en-US" sz="1000" b="0" i="0">
                          <a:solidFill>
                            <a:srgbClr val="3C3C3C"/>
                          </a:solidFill>
                          <a:latin typeface="Georgia"/>
                        </a:rPr>
                        <a:t>Brazil</a:t>
                      </a:r>
                    </a:p>
                  </a:txBody>
                  <a:tcPr marL="16735" marR="16735" marT="16735" marB="16735">
                    <a:lnL>
                      <a:noFill/>
                    </a:lnL>
                    <a:lnR>
                      <a:noFill/>
                    </a:lnR>
                    <a:lnT w="9525" cap="flat" cmpd="sng" algn="ctr">
                      <a:solidFill>
                        <a:srgbClr val="90CEF1"/>
                      </a:solidFill>
                      <a:prstDash val="solid"/>
                      <a:round/>
                      <a:headEnd type="none" w="med" len="med"/>
                      <a:tailEnd type="none" w="med" len="med"/>
                    </a:lnT>
                    <a:lnB w="9525" cap="flat" cmpd="sng" algn="ctr">
                      <a:solidFill>
                        <a:srgbClr val="1032A4"/>
                      </a:solidFill>
                      <a:prstDash val="solid"/>
                      <a:round/>
                      <a:headEnd type="none" w="med" len="med"/>
                      <a:tailEnd type="none" w="med" len="med"/>
                    </a:lnB>
                  </a:tcPr>
                </a:tc>
                <a:tc>
                  <a:txBody>
                    <a:bodyPr/>
                    <a:lstStyle/>
                    <a:p>
                      <a:pPr fontAlgn="t"/>
                      <a:r>
                        <a:rPr lang="en-US" sz="1000" b="0" i="0">
                          <a:solidFill>
                            <a:srgbClr val="3C3C3C"/>
                          </a:solidFill>
                          <a:latin typeface="Georgia"/>
                        </a:rPr>
                        <a:t>$145.9 B</a:t>
                      </a:r>
                    </a:p>
                  </a:txBody>
                  <a:tcPr marL="16735" marR="16735" marT="16735" marB="16735">
                    <a:lnL>
                      <a:noFill/>
                    </a:lnL>
                    <a:lnR>
                      <a:noFill/>
                    </a:lnR>
                    <a:lnT w="9525" cap="flat" cmpd="sng" algn="ctr">
                      <a:solidFill>
                        <a:srgbClr val="70CFF1"/>
                      </a:solidFill>
                      <a:prstDash val="solid"/>
                      <a:round/>
                      <a:headEnd type="none" w="med" len="med"/>
                      <a:tailEnd type="none" w="med" len="med"/>
                    </a:lnT>
                    <a:lnB w="9525" cap="flat" cmpd="sng" algn="ctr">
                      <a:solidFill>
                        <a:srgbClr val="B032A4"/>
                      </a:solidFill>
                      <a:prstDash val="solid"/>
                      <a:round/>
                      <a:headEnd type="none" w="med" len="med"/>
                      <a:tailEnd type="none" w="med" len="med"/>
                    </a:lnB>
                  </a:tcPr>
                </a:tc>
                <a:tc>
                  <a:txBody>
                    <a:bodyPr/>
                    <a:lstStyle/>
                    <a:p>
                      <a:pPr fontAlgn="t"/>
                      <a:r>
                        <a:rPr lang="en-US" sz="1000" b="0" i="0">
                          <a:solidFill>
                            <a:srgbClr val="3C3C3C"/>
                          </a:solidFill>
                          <a:latin typeface="Georgia"/>
                        </a:rPr>
                        <a:t>$20.1 B</a:t>
                      </a:r>
                    </a:p>
                  </a:txBody>
                  <a:tcPr marL="16735" marR="16735" marT="16735" marB="16735">
                    <a:lnL>
                      <a:noFill/>
                    </a:lnL>
                    <a:lnR>
                      <a:noFill/>
                    </a:lnR>
                    <a:lnT w="9525" cap="flat" cmpd="sng" algn="ctr">
                      <a:solidFill>
                        <a:srgbClr val="C0CFF1"/>
                      </a:solidFill>
                      <a:prstDash val="solid"/>
                      <a:round/>
                      <a:headEnd type="none" w="med" len="med"/>
                      <a:tailEnd type="none" w="med" len="med"/>
                    </a:lnT>
                    <a:lnB w="9525" cap="flat" cmpd="sng" algn="ctr">
                      <a:solidFill>
                        <a:srgbClr val="3033A4"/>
                      </a:solidFill>
                      <a:prstDash val="solid"/>
                      <a:round/>
                      <a:headEnd type="none" w="med" len="med"/>
                      <a:tailEnd type="none" w="med" len="med"/>
                    </a:lnB>
                  </a:tcPr>
                </a:tc>
                <a:tc>
                  <a:txBody>
                    <a:bodyPr/>
                    <a:lstStyle/>
                    <a:p>
                      <a:pPr fontAlgn="t"/>
                      <a:r>
                        <a:rPr lang="en-US" sz="1000" b="0" i="0">
                          <a:solidFill>
                            <a:srgbClr val="3C3C3C"/>
                          </a:solidFill>
                          <a:latin typeface="Georgia"/>
                        </a:rPr>
                        <a:t>$319.4 B</a:t>
                      </a:r>
                    </a:p>
                  </a:txBody>
                  <a:tcPr marL="16735" marR="16735" marT="16735" marB="16735">
                    <a:lnL>
                      <a:noFill/>
                    </a:lnL>
                    <a:lnR>
                      <a:noFill/>
                    </a:lnR>
                    <a:lnT w="9525" cap="flat" cmpd="sng" algn="ctr">
                      <a:solidFill>
                        <a:srgbClr val="406AA3"/>
                      </a:solidFill>
                      <a:prstDash val="solid"/>
                      <a:round/>
                      <a:headEnd type="none" w="med" len="med"/>
                      <a:tailEnd type="none" w="med" len="med"/>
                    </a:lnT>
                    <a:lnB w="9525" cap="flat" cmpd="sng" algn="ctr">
                      <a:solidFill>
                        <a:srgbClr val="B033A4"/>
                      </a:solidFill>
                      <a:prstDash val="solid"/>
                      <a:round/>
                      <a:headEnd type="none" w="med" len="med"/>
                      <a:tailEnd type="none" w="med" len="med"/>
                    </a:lnB>
                  </a:tcPr>
                </a:tc>
                <a:tc>
                  <a:txBody>
                    <a:bodyPr/>
                    <a:lstStyle/>
                    <a:p>
                      <a:pPr fontAlgn="t"/>
                      <a:r>
                        <a:rPr lang="en-US" sz="1000" b="0" i="0">
                          <a:solidFill>
                            <a:srgbClr val="3C3C3C"/>
                          </a:solidFill>
                          <a:latin typeface="Georgia"/>
                        </a:rPr>
                        <a:t>$180 B</a:t>
                      </a:r>
                    </a:p>
                  </a:txBody>
                  <a:tcPr marL="16735" marR="16735" marT="16735" marB="16735">
                    <a:lnL>
                      <a:noFill/>
                    </a:lnL>
                    <a:lnR>
                      <a:noFill/>
                    </a:lnR>
                    <a:lnT w="9525" cap="flat" cmpd="sng" algn="ctr">
                      <a:solidFill>
                        <a:srgbClr val="5030A4"/>
                      </a:solidFill>
                      <a:prstDash val="solid"/>
                      <a:round/>
                      <a:headEnd type="none" w="med" len="med"/>
                      <a:tailEnd type="none" w="med" len="med"/>
                    </a:lnT>
                    <a:lnB w="9525" cap="flat" cmpd="sng" algn="ctr">
                      <a:solidFill>
                        <a:srgbClr val="3034A4"/>
                      </a:solidFill>
                      <a:prstDash val="solid"/>
                      <a:round/>
                      <a:headEnd type="none" w="med" len="med"/>
                      <a:tailEnd type="none" w="med" len="med"/>
                    </a:lnB>
                  </a:tcPr>
                </a:tc>
              </a:tr>
              <a:tr h="401380">
                <a:tc>
                  <a:txBody>
                    <a:bodyPr/>
                    <a:lstStyle/>
                    <a:p>
                      <a:pPr fontAlgn="t"/>
                      <a:r>
                        <a:rPr lang="en-US" sz="1000" b="0" i="0">
                          <a:solidFill>
                            <a:srgbClr val="6D6D6D"/>
                          </a:solidFill>
                          <a:latin typeface="Georgia"/>
                        </a:rPr>
                        <a:t>11</a:t>
                      </a:r>
                    </a:p>
                  </a:txBody>
                  <a:tcPr marL="16735" marR="16735" marT="16735" marB="16735">
                    <a:lnL>
                      <a:noFill/>
                    </a:lnL>
                    <a:lnR>
                      <a:noFill/>
                    </a:lnR>
                    <a:lnT w="9525" cap="flat" cmpd="sng" algn="ctr">
                      <a:solidFill>
                        <a:srgbClr val="3031A4"/>
                      </a:solidFill>
                      <a:prstDash val="solid"/>
                      <a:round/>
                      <a:headEnd type="none" w="med" len="med"/>
                      <a:tailEnd type="none" w="med" len="med"/>
                    </a:lnT>
                    <a:lnB w="9525" cap="flat" cmpd="sng" algn="ctr">
                      <a:solidFill>
                        <a:srgbClr val="1035A4"/>
                      </a:solidFill>
                      <a:prstDash val="solid"/>
                      <a:round/>
                      <a:headEnd type="none" w="med" len="med"/>
                      <a:tailEnd type="none" w="med" len="med"/>
                    </a:lnB>
                  </a:tcPr>
                </a:tc>
                <a:tc>
                  <a:txBody>
                    <a:bodyPr/>
                    <a:lstStyle/>
                    <a:p>
                      <a:pPr fontAlgn="base"/>
                      <a:r>
                        <a:rPr lang="en-US" sz="1000" b="1" i="0">
                          <a:solidFill>
                            <a:srgbClr val="000000"/>
                          </a:solidFill>
                          <a:latin typeface="Georgia"/>
                        </a:rPr>
                        <a:t>BP</a:t>
                      </a:r>
                    </a:p>
                  </a:txBody>
                  <a:tcPr marL="16735" marR="16735" marT="16735" marB="16735">
                    <a:lnL>
                      <a:noFill/>
                    </a:lnL>
                    <a:lnR>
                      <a:noFill/>
                    </a:lnR>
                    <a:lnT w="9525" cap="flat" cmpd="sng" algn="ctr">
                      <a:solidFill>
                        <a:srgbClr val="5031A4"/>
                      </a:solidFill>
                      <a:prstDash val="solid"/>
                      <a:round/>
                      <a:headEnd type="none" w="med" len="med"/>
                      <a:tailEnd type="none" w="med" len="med"/>
                    </a:lnT>
                    <a:lnB w="9525" cap="flat" cmpd="sng" algn="ctr">
                      <a:solidFill>
                        <a:srgbClr val="6035A4"/>
                      </a:solidFill>
                      <a:prstDash val="solid"/>
                      <a:round/>
                      <a:headEnd type="none" w="med" len="med"/>
                      <a:tailEnd type="none" w="med" len="med"/>
                    </a:lnB>
                  </a:tcPr>
                </a:tc>
                <a:tc>
                  <a:txBody>
                    <a:bodyPr/>
                    <a:lstStyle/>
                    <a:p>
                      <a:pPr fontAlgn="t"/>
                      <a:r>
                        <a:rPr lang="en-US" sz="1000" b="0" i="0">
                          <a:solidFill>
                            <a:srgbClr val="3C3C3C"/>
                          </a:solidFill>
                          <a:latin typeface="Georgia"/>
                        </a:rPr>
                        <a:t>United Kingdom</a:t>
                      </a:r>
                    </a:p>
                  </a:txBody>
                  <a:tcPr marL="16735" marR="16735" marT="16735" marB="16735">
                    <a:lnL>
                      <a:noFill/>
                    </a:lnL>
                    <a:lnR>
                      <a:noFill/>
                    </a:lnR>
                    <a:lnT w="9525" cap="flat" cmpd="sng" algn="ctr">
                      <a:solidFill>
                        <a:srgbClr val="1032A4"/>
                      </a:solidFill>
                      <a:prstDash val="solid"/>
                      <a:round/>
                      <a:headEnd type="none" w="med" len="med"/>
                      <a:tailEnd type="none" w="med" len="med"/>
                    </a:lnT>
                    <a:lnB w="9525" cap="flat" cmpd="sng" algn="ctr">
                      <a:solidFill>
                        <a:srgbClr val="0036A4"/>
                      </a:solidFill>
                      <a:prstDash val="solid"/>
                      <a:round/>
                      <a:headEnd type="none" w="med" len="med"/>
                      <a:tailEnd type="none" w="med" len="med"/>
                    </a:lnB>
                  </a:tcPr>
                </a:tc>
                <a:tc>
                  <a:txBody>
                    <a:bodyPr/>
                    <a:lstStyle/>
                    <a:p>
                      <a:pPr fontAlgn="t"/>
                      <a:r>
                        <a:rPr lang="en-US" sz="1000" b="0" i="0">
                          <a:solidFill>
                            <a:srgbClr val="3C3C3C"/>
                          </a:solidFill>
                          <a:latin typeface="Georgia"/>
                        </a:rPr>
                        <a:t>$375.5 B</a:t>
                      </a:r>
                    </a:p>
                  </a:txBody>
                  <a:tcPr marL="16735" marR="16735" marT="16735" marB="16735">
                    <a:lnL>
                      <a:noFill/>
                    </a:lnL>
                    <a:lnR>
                      <a:noFill/>
                    </a:lnR>
                    <a:lnT w="9525" cap="flat" cmpd="sng" algn="ctr">
                      <a:solidFill>
                        <a:srgbClr val="B032A4"/>
                      </a:solidFill>
                      <a:prstDash val="solid"/>
                      <a:round/>
                      <a:headEnd type="none" w="med" len="med"/>
                      <a:tailEnd type="none" w="med" len="med"/>
                    </a:lnT>
                    <a:lnB w="9525" cap="flat" cmpd="sng" algn="ctr">
                      <a:solidFill>
                        <a:srgbClr val="E036A4"/>
                      </a:solidFill>
                      <a:prstDash val="solid"/>
                      <a:round/>
                      <a:headEnd type="none" w="med" len="med"/>
                      <a:tailEnd type="none" w="med" len="med"/>
                    </a:lnB>
                  </a:tcPr>
                </a:tc>
                <a:tc>
                  <a:txBody>
                    <a:bodyPr/>
                    <a:lstStyle/>
                    <a:p>
                      <a:pPr fontAlgn="t"/>
                      <a:r>
                        <a:rPr lang="en-US" sz="1000" b="0" i="0">
                          <a:solidFill>
                            <a:srgbClr val="3C3C3C"/>
                          </a:solidFill>
                          <a:latin typeface="Georgia"/>
                        </a:rPr>
                        <a:t>$25.7 B</a:t>
                      </a:r>
                    </a:p>
                  </a:txBody>
                  <a:tcPr marL="16735" marR="16735" marT="16735" marB="16735">
                    <a:lnL>
                      <a:noFill/>
                    </a:lnL>
                    <a:lnR>
                      <a:noFill/>
                    </a:lnR>
                    <a:lnT w="9525" cap="flat" cmpd="sng" algn="ctr">
                      <a:solidFill>
                        <a:srgbClr val="3033A4"/>
                      </a:solidFill>
                      <a:prstDash val="solid"/>
                      <a:round/>
                      <a:headEnd type="none" w="med" len="med"/>
                      <a:tailEnd type="none" w="med" len="med"/>
                    </a:lnT>
                    <a:lnB w="9525" cap="flat" cmpd="sng" algn="ctr">
                      <a:solidFill>
                        <a:srgbClr val="3037A4"/>
                      </a:solidFill>
                      <a:prstDash val="solid"/>
                      <a:round/>
                      <a:headEnd type="none" w="med" len="med"/>
                      <a:tailEnd type="none" w="med" len="med"/>
                    </a:lnB>
                  </a:tcPr>
                </a:tc>
                <a:tc>
                  <a:txBody>
                    <a:bodyPr/>
                    <a:lstStyle/>
                    <a:p>
                      <a:pPr fontAlgn="t"/>
                      <a:r>
                        <a:rPr lang="en-US" sz="1000" b="0" i="0">
                          <a:solidFill>
                            <a:srgbClr val="3C3C3C"/>
                          </a:solidFill>
                          <a:latin typeface="Georgia"/>
                        </a:rPr>
                        <a:t>$292.5 B</a:t>
                      </a:r>
                    </a:p>
                  </a:txBody>
                  <a:tcPr marL="16735" marR="16735" marT="16735" marB="16735">
                    <a:lnL>
                      <a:noFill/>
                    </a:lnL>
                    <a:lnR>
                      <a:noFill/>
                    </a:lnR>
                    <a:lnT w="9525" cap="flat" cmpd="sng" algn="ctr">
                      <a:solidFill>
                        <a:srgbClr val="B033A4"/>
                      </a:solidFill>
                      <a:prstDash val="solid"/>
                      <a:round/>
                      <a:headEnd type="none" w="med" len="med"/>
                      <a:tailEnd type="none" w="med" len="med"/>
                    </a:lnT>
                    <a:lnB w="9525" cap="flat" cmpd="sng" algn="ctr">
                      <a:solidFill>
                        <a:srgbClr val="B037A4"/>
                      </a:solidFill>
                      <a:prstDash val="solid"/>
                      <a:round/>
                      <a:headEnd type="none" w="med" len="med"/>
                      <a:tailEnd type="none" w="med" len="med"/>
                    </a:lnB>
                  </a:tcPr>
                </a:tc>
                <a:tc>
                  <a:txBody>
                    <a:bodyPr/>
                    <a:lstStyle/>
                    <a:p>
                      <a:pPr fontAlgn="t"/>
                      <a:r>
                        <a:rPr lang="en-US" sz="1000" b="0" i="0">
                          <a:solidFill>
                            <a:srgbClr val="3C3C3C"/>
                          </a:solidFill>
                          <a:latin typeface="Georgia"/>
                        </a:rPr>
                        <a:t>$147.4 B</a:t>
                      </a:r>
                    </a:p>
                  </a:txBody>
                  <a:tcPr marL="16735" marR="16735" marT="16735" marB="16735">
                    <a:lnL>
                      <a:noFill/>
                    </a:lnL>
                    <a:lnR>
                      <a:noFill/>
                    </a:lnR>
                    <a:lnT w="9525" cap="flat" cmpd="sng" algn="ctr">
                      <a:solidFill>
                        <a:srgbClr val="3034A4"/>
                      </a:solidFill>
                      <a:prstDash val="solid"/>
                      <a:round/>
                      <a:headEnd type="none" w="med" len="med"/>
                      <a:tailEnd type="none" w="med" len="med"/>
                    </a:lnT>
                    <a:lnB w="9525" cap="flat" cmpd="sng" algn="ctr">
                      <a:solidFill>
                        <a:srgbClr val="3038A4"/>
                      </a:solidFill>
                      <a:prstDash val="solid"/>
                      <a:round/>
                      <a:headEnd type="none" w="med" len="med"/>
                      <a:tailEnd type="none" w="med" len="med"/>
                    </a:lnB>
                  </a:tcPr>
                </a:tc>
              </a:tr>
              <a:tr h="313272">
                <a:tc>
                  <a:txBody>
                    <a:bodyPr/>
                    <a:lstStyle/>
                    <a:p>
                      <a:pPr fontAlgn="t"/>
                      <a:r>
                        <a:rPr lang="en-US" sz="1000" b="0" i="0">
                          <a:solidFill>
                            <a:srgbClr val="6D6D6D"/>
                          </a:solidFill>
                          <a:latin typeface="Georgia"/>
                        </a:rPr>
                        <a:t>12</a:t>
                      </a:r>
                    </a:p>
                  </a:txBody>
                  <a:tcPr marL="16735" marR="16735" marT="16735" marB="16735">
                    <a:lnL>
                      <a:noFill/>
                    </a:lnL>
                    <a:lnR>
                      <a:noFill/>
                    </a:lnR>
                    <a:lnT w="9525" cap="flat" cmpd="sng" algn="ctr">
                      <a:solidFill>
                        <a:srgbClr val="1035A4"/>
                      </a:solidFill>
                      <a:prstDash val="solid"/>
                      <a:round/>
                      <a:headEnd type="none" w="med" len="med"/>
                      <a:tailEnd type="none" w="med" len="med"/>
                    </a:lnT>
                    <a:lnB w="9525" cap="flat" cmpd="sng" algn="ctr">
                      <a:solidFill>
                        <a:srgbClr val="2039A4"/>
                      </a:solidFill>
                      <a:prstDash val="solid"/>
                      <a:round/>
                      <a:headEnd type="none" w="med" len="med"/>
                      <a:tailEnd type="none" w="med" len="med"/>
                    </a:lnB>
                  </a:tcPr>
                </a:tc>
                <a:tc>
                  <a:txBody>
                    <a:bodyPr/>
                    <a:lstStyle/>
                    <a:p>
                      <a:pPr fontAlgn="base"/>
                      <a:r>
                        <a:rPr lang="en-US" sz="1000" b="1" i="0">
                          <a:solidFill>
                            <a:srgbClr val="000000"/>
                          </a:solidFill>
                          <a:latin typeface="Georgia"/>
                        </a:rPr>
                        <a:t>Chevron</a:t>
                      </a:r>
                    </a:p>
                  </a:txBody>
                  <a:tcPr marL="16735" marR="16735" marT="16735" marB="16735">
                    <a:lnL>
                      <a:noFill/>
                    </a:lnL>
                    <a:lnR>
                      <a:noFill/>
                    </a:lnR>
                    <a:lnT w="9525" cap="flat" cmpd="sng" algn="ctr">
                      <a:solidFill>
                        <a:srgbClr val="6035A4"/>
                      </a:solidFill>
                      <a:prstDash val="solid"/>
                      <a:round/>
                      <a:headEnd type="none" w="med" len="med"/>
                      <a:tailEnd type="none" w="med" len="med"/>
                    </a:lnT>
                    <a:lnB w="9525" cap="flat" cmpd="sng" algn="ctr">
                      <a:solidFill>
                        <a:srgbClr val="5039A4"/>
                      </a:solidFill>
                      <a:prstDash val="solid"/>
                      <a:round/>
                      <a:headEnd type="none" w="med" len="med"/>
                      <a:tailEnd type="none" w="med" len="med"/>
                    </a:lnB>
                  </a:tcPr>
                </a:tc>
                <a:tc>
                  <a:txBody>
                    <a:bodyPr/>
                    <a:lstStyle/>
                    <a:p>
                      <a:pPr fontAlgn="t"/>
                      <a:r>
                        <a:rPr lang="en-US" sz="1000" b="0" i="0">
                          <a:solidFill>
                            <a:srgbClr val="3C3C3C"/>
                          </a:solidFill>
                          <a:latin typeface="Georgia"/>
                        </a:rPr>
                        <a:t>United States</a:t>
                      </a:r>
                    </a:p>
                  </a:txBody>
                  <a:tcPr marL="16735" marR="16735" marT="16735" marB="16735">
                    <a:lnL>
                      <a:noFill/>
                    </a:lnL>
                    <a:lnR>
                      <a:noFill/>
                    </a:lnR>
                    <a:lnT w="9525" cap="flat" cmpd="sng" algn="ctr">
                      <a:solidFill>
                        <a:srgbClr val="0036A4"/>
                      </a:solidFill>
                      <a:prstDash val="solid"/>
                      <a:round/>
                      <a:headEnd type="none" w="med" len="med"/>
                      <a:tailEnd type="none" w="med" len="med"/>
                    </a:lnT>
                    <a:lnB w="9525" cap="flat" cmpd="sng" algn="ctr">
                      <a:solidFill>
                        <a:srgbClr val="103AA4"/>
                      </a:solidFill>
                      <a:prstDash val="solid"/>
                      <a:round/>
                      <a:headEnd type="none" w="med" len="med"/>
                      <a:tailEnd type="none" w="med" len="med"/>
                    </a:lnB>
                  </a:tcPr>
                </a:tc>
                <a:tc>
                  <a:txBody>
                    <a:bodyPr/>
                    <a:lstStyle/>
                    <a:p>
                      <a:pPr fontAlgn="t"/>
                      <a:r>
                        <a:rPr lang="en-US" sz="1000" b="0" i="0" dirty="0">
                          <a:solidFill>
                            <a:srgbClr val="3C3C3C"/>
                          </a:solidFill>
                          <a:latin typeface="Georgia"/>
                        </a:rPr>
                        <a:t>$236.3 B</a:t>
                      </a:r>
                    </a:p>
                  </a:txBody>
                  <a:tcPr marL="16735" marR="16735" marT="16735" marB="16735">
                    <a:lnL>
                      <a:noFill/>
                    </a:lnL>
                    <a:lnR>
                      <a:noFill/>
                    </a:lnR>
                    <a:lnT w="9525" cap="flat" cmpd="sng" algn="ctr">
                      <a:solidFill>
                        <a:srgbClr val="E036A4"/>
                      </a:solidFill>
                      <a:prstDash val="solid"/>
                      <a:round/>
                      <a:headEnd type="none" w="med" len="med"/>
                      <a:tailEnd type="none" w="med" len="med"/>
                    </a:lnT>
                    <a:lnB w="9525" cap="flat" cmpd="sng" algn="ctr">
                      <a:solidFill>
                        <a:srgbClr val="E03AA4"/>
                      </a:solidFill>
                      <a:prstDash val="solid"/>
                      <a:round/>
                      <a:headEnd type="none" w="med" len="med"/>
                      <a:tailEnd type="none" w="med" len="med"/>
                    </a:lnB>
                  </a:tcPr>
                </a:tc>
                <a:tc>
                  <a:txBody>
                    <a:bodyPr/>
                    <a:lstStyle/>
                    <a:p>
                      <a:pPr fontAlgn="t"/>
                      <a:r>
                        <a:rPr lang="en-US" sz="1000" b="0" i="0">
                          <a:solidFill>
                            <a:srgbClr val="3C3C3C"/>
                          </a:solidFill>
                          <a:latin typeface="Georgia"/>
                        </a:rPr>
                        <a:t>$26.9 B</a:t>
                      </a:r>
                    </a:p>
                  </a:txBody>
                  <a:tcPr marL="16735" marR="16735" marT="16735" marB="16735">
                    <a:lnL>
                      <a:noFill/>
                    </a:lnL>
                    <a:lnR>
                      <a:noFill/>
                    </a:lnR>
                    <a:lnT w="9525" cap="flat" cmpd="sng" algn="ctr">
                      <a:solidFill>
                        <a:srgbClr val="3037A4"/>
                      </a:solidFill>
                      <a:prstDash val="solid"/>
                      <a:round/>
                      <a:headEnd type="none" w="med" len="med"/>
                      <a:tailEnd type="none" w="med" len="med"/>
                    </a:lnT>
                    <a:lnB w="9525" cap="flat" cmpd="sng" algn="ctr">
                      <a:solidFill>
                        <a:srgbClr val="303BA4"/>
                      </a:solidFill>
                      <a:prstDash val="solid"/>
                      <a:round/>
                      <a:headEnd type="none" w="med" len="med"/>
                      <a:tailEnd type="none" w="med" len="med"/>
                    </a:lnB>
                  </a:tcPr>
                </a:tc>
                <a:tc>
                  <a:txBody>
                    <a:bodyPr/>
                    <a:lstStyle/>
                    <a:p>
                      <a:pPr fontAlgn="t"/>
                      <a:r>
                        <a:rPr lang="en-US" sz="1000" b="0" i="0">
                          <a:solidFill>
                            <a:srgbClr val="3C3C3C"/>
                          </a:solidFill>
                          <a:latin typeface="Georgia"/>
                        </a:rPr>
                        <a:t>$209.5 B</a:t>
                      </a:r>
                    </a:p>
                  </a:txBody>
                  <a:tcPr marL="16735" marR="16735" marT="16735" marB="16735">
                    <a:lnL>
                      <a:noFill/>
                    </a:lnL>
                    <a:lnR>
                      <a:noFill/>
                    </a:lnR>
                    <a:lnT w="9525" cap="flat" cmpd="sng" algn="ctr">
                      <a:solidFill>
                        <a:srgbClr val="B037A4"/>
                      </a:solidFill>
                      <a:prstDash val="solid"/>
                      <a:round/>
                      <a:headEnd type="none" w="med" len="med"/>
                      <a:tailEnd type="none" w="med" len="med"/>
                    </a:lnT>
                    <a:lnB w="9525" cap="flat" cmpd="sng" algn="ctr">
                      <a:solidFill>
                        <a:srgbClr val="B03BA4"/>
                      </a:solidFill>
                      <a:prstDash val="solid"/>
                      <a:round/>
                      <a:headEnd type="none" w="med" len="med"/>
                      <a:tailEnd type="none" w="med" len="med"/>
                    </a:lnB>
                  </a:tcPr>
                </a:tc>
                <a:tc>
                  <a:txBody>
                    <a:bodyPr/>
                    <a:lstStyle/>
                    <a:p>
                      <a:pPr fontAlgn="t"/>
                      <a:r>
                        <a:rPr lang="en-US" sz="1000" b="0" i="0">
                          <a:solidFill>
                            <a:srgbClr val="3C3C3C"/>
                          </a:solidFill>
                          <a:latin typeface="Georgia"/>
                        </a:rPr>
                        <a:t>$218 B</a:t>
                      </a:r>
                    </a:p>
                  </a:txBody>
                  <a:tcPr marL="16735" marR="16735" marT="16735" marB="16735">
                    <a:lnL>
                      <a:noFill/>
                    </a:lnL>
                    <a:lnR>
                      <a:noFill/>
                    </a:lnR>
                    <a:lnT w="9525" cap="flat" cmpd="sng" algn="ctr">
                      <a:solidFill>
                        <a:srgbClr val="3038A4"/>
                      </a:solidFill>
                      <a:prstDash val="solid"/>
                      <a:round/>
                      <a:headEnd type="none" w="med" len="med"/>
                      <a:tailEnd type="none" w="med" len="med"/>
                    </a:lnT>
                    <a:lnB w="9525" cap="flat" cmpd="sng" algn="ctr">
                      <a:solidFill>
                        <a:srgbClr val="303CA4"/>
                      </a:solidFill>
                      <a:prstDash val="solid"/>
                      <a:round/>
                      <a:headEnd type="none" w="med" len="med"/>
                      <a:tailEnd type="none" w="med" len="med"/>
                    </a:lnB>
                  </a:tcPr>
                </a:tc>
              </a:tr>
              <a:tr h="225164">
                <a:tc>
                  <a:txBody>
                    <a:bodyPr/>
                    <a:lstStyle/>
                    <a:p>
                      <a:pPr fontAlgn="t"/>
                      <a:r>
                        <a:rPr lang="en-US" sz="1000" b="0" i="0">
                          <a:solidFill>
                            <a:srgbClr val="6D6D6D"/>
                          </a:solidFill>
                          <a:latin typeface="Georgia"/>
                        </a:rPr>
                        <a:t>13</a:t>
                      </a:r>
                    </a:p>
                  </a:txBody>
                  <a:tcPr marL="16735" marR="16735" marT="16735" marB="16735">
                    <a:lnL>
                      <a:noFill/>
                    </a:lnL>
                    <a:lnR>
                      <a:noFill/>
                    </a:lnR>
                    <a:lnT w="9525" cap="flat" cmpd="sng" algn="ctr">
                      <a:solidFill>
                        <a:srgbClr val="2039A4"/>
                      </a:solidFill>
                      <a:prstDash val="solid"/>
                      <a:round/>
                      <a:headEnd type="none" w="med" len="med"/>
                      <a:tailEnd type="none" w="med" len="med"/>
                    </a:lnT>
                    <a:lnB w="9525" cap="flat" cmpd="sng" algn="ctr">
                      <a:solidFill>
                        <a:srgbClr val="103DA4"/>
                      </a:solidFill>
                      <a:prstDash val="solid"/>
                      <a:round/>
                      <a:headEnd type="none" w="med" len="med"/>
                      <a:tailEnd type="none" w="med" len="med"/>
                    </a:lnB>
                  </a:tcPr>
                </a:tc>
                <a:tc>
                  <a:txBody>
                    <a:bodyPr/>
                    <a:lstStyle/>
                    <a:p>
                      <a:pPr fontAlgn="base"/>
                      <a:r>
                        <a:rPr lang="en-US" sz="1000" b="1" i="0">
                          <a:solidFill>
                            <a:srgbClr val="000000"/>
                          </a:solidFill>
                          <a:latin typeface="Georgia"/>
                        </a:rPr>
                        <a:t>China Construction Bank</a:t>
                      </a:r>
                    </a:p>
                  </a:txBody>
                  <a:tcPr marL="16735" marR="16735" marT="16735" marB="16735">
                    <a:lnL>
                      <a:noFill/>
                    </a:lnL>
                    <a:lnR>
                      <a:noFill/>
                    </a:lnR>
                    <a:lnT w="9525" cap="flat" cmpd="sng" algn="ctr">
                      <a:solidFill>
                        <a:srgbClr val="5039A4"/>
                      </a:solidFill>
                      <a:prstDash val="solid"/>
                      <a:round/>
                      <a:headEnd type="none" w="med" len="med"/>
                      <a:tailEnd type="none" w="med" len="med"/>
                    </a:lnT>
                    <a:lnB w="9525" cap="flat" cmpd="sng" algn="ctr">
                      <a:solidFill>
                        <a:srgbClr val="F03DA4"/>
                      </a:solidFill>
                      <a:prstDash val="solid"/>
                      <a:round/>
                      <a:headEnd type="none" w="med" len="med"/>
                      <a:tailEnd type="none" w="med" len="med"/>
                    </a:lnB>
                  </a:tcPr>
                </a:tc>
                <a:tc>
                  <a:txBody>
                    <a:bodyPr/>
                    <a:lstStyle/>
                    <a:p>
                      <a:pPr fontAlgn="t"/>
                      <a:r>
                        <a:rPr lang="en-US" sz="1000" b="0" i="0">
                          <a:solidFill>
                            <a:srgbClr val="3C3C3C"/>
                          </a:solidFill>
                          <a:latin typeface="Georgia"/>
                        </a:rPr>
                        <a:t>China</a:t>
                      </a:r>
                    </a:p>
                  </a:txBody>
                  <a:tcPr marL="16735" marR="16735" marT="16735" marB="16735">
                    <a:lnL>
                      <a:noFill/>
                    </a:lnL>
                    <a:lnR>
                      <a:noFill/>
                    </a:lnR>
                    <a:lnT w="9525" cap="flat" cmpd="sng" algn="ctr">
                      <a:solidFill>
                        <a:srgbClr val="103AA4"/>
                      </a:solidFill>
                      <a:prstDash val="solid"/>
                      <a:round/>
                      <a:headEnd type="none" w="med" len="med"/>
                      <a:tailEnd type="none" w="med" len="med"/>
                    </a:lnT>
                    <a:lnB w="9525" cap="flat" cmpd="sng" algn="ctr">
                      <a:solidFill>
                        <a:srgbClr val="203EA4"/>
                      </a:solidFill>
                      <a:prstDash val="solid"/>
                      <a:round/>
                      <a:headEnd type="none" w="med" len="med"/>
                      <a:tailEnd type="none" w="med" len="med"/>
                    </a:lnB>
                  </a:tcPr>
                </a:tc>
                <a:tc>
                  <a:txBody>
                    <a:bodyPr/>
                    <a:lstStyle/>
                    <a:p>
                      <a:pPr fontAlgn="t"/>
                      <a:r>
                        <a:rPr lang="en-US" sz="1000" b="0" i="0" dirty="0">
                          <a:solidFill>
                            <a:srgbClr val="3C3C3C"/>
                          </a:solidFill>
                          <a:latin typeface="Georgia"/>
                        </a:rPr>
                        <a:t>$68.7 B</a:t>
                      </a:r>
                    </a:p>
                  </a:txBody>
                  <a:tcPr marL="16735" marR="16735" marT="16735" marB="16735">
                    <a:lnL>
                      <a:noFill/>
                    </a:lnL>
                    <a:lnR>
                      <a:noFill/>
                    </a:lnR>
                    <a:lnT w="9525" cap="flat" cmpd="sng" algn="ctr">
                      <a:solidFill>
                        <a:srgbClr val="E03AA4"/>
                      </a:solidFill>
                      <a:prstDash val="solid"/>
                      <a:round/>
                      <a:headEnd type="none" w="med" len="med"/>
                      <a:tailEnd type="none" w="med" len="med"/>
                    </a:lnT>
                    <a:lnB w="9525" cap="flat" cmpd="sng" algn="ctr">
                      <a:solidFill>
                        <a:srgbClr val="003FA4"/>
                      </a:solidFill>
                      <a:prstDash val="solid"/>
                      <a:round/>
                      <a:headEnd type="none" w="med" len="med"/>
                      <a:tailEnd type="none" w="med" len="med"/>
                    </a:lnB>
                  </a:tcPr>
                </a:tc>
                <a:tc>
                  <a:txBody>
                    <a:bodyPr/>
                    <a:lstStyle/>
                    <a:p>
                      <a:pPr fontAlgn="t"/>
                      <a:r>
                        <a:rPr lang="en-US" sz="1000" b="0" i="0">
                          <a:solidFill>
                            <a:srgbClr val="3C3C3C"/>
                          </a:solidFill>
                          <a:latin typeface="Georgia"/>
                        </a:rPr>
                        <a:t>$20.5 B</a:t>
                      </a:r>
                    </a:p>
                  </a:txBody>
                  <a:tcPr marL="16735" marR="16735" marT="16735" marB="16735">
                    <a:lnL>
                      <a:noFill/>
                    </a:lnL>
                    <a:lnR>
                      <a:noFill/>
                    </a:lnR>
                    <a:lnT w="9525" cap="flat" cmpd="sng" algn="ctr">
                      <a:solidFill>
                        <a:srgbClr val="303BA4"/>
                      </a:solidFill>
                      <a:prstDash val="solid"/>
                      <a:round/>
                      <a:headEnd type="none" w="med" len="med"/>
                      <a:tailEnd type="none" w="med" len="med"/>
                    </a:lnT>
                    <a:lnB w="9525" cap="flat" cmpd="sng" algn="ctr">
                      <a:solidFill>
                        <a:srgbClr val="903FA4"/>
                      </a:solidFill>
                      <a:prstDash val="solid"/>
                      <a:round/>
                      <a:headEnd type="none" w="med" len="med"/>
                      <a:tailEnd type="none" w="med" len="med"/>
                    </a:lnB>
                  </a:tcPr>
                </a:tc>
                <a:tc>
                  <a:txBody>
                    <a:bodyPr/>
                    <a:lstStyle/>
                    <a:p>
                      <a:pPr fontAlgn="t"/>
                      <a:r>
                        <a:rPr lang="en-US" sz="1000" b="0" i="0">
                          <a:solidFill>
                            <a:srgbClr val="3C3C3C"/>
                          </a:solidFill>
                          <a:latin typeface="Georgia"/>
                        </a:rPr>
                        <a:t>$1,637.8 B</a:t>
                      </a:r>
                    </a:p>
                  </a:txBody>
                  <a:tcPr marL="16735" marR="16735" marT="16735" marB="16735">
                    <a:lnL>
                      <a:noFill/>
                    </a:lnL>
                    <a:lnR>
                      <a:noFill/>
                    </a:lnR>
                    <a:lnT w="9525" cap="flat" cmpd="sng" algn="ctr">
                      <a:solidFill>
                        <a:srgbClr val="B03BA4"/>
                      </a:solidFill>
                      <a:prstDash val="solid"/>
                      <a:round/>
                      <a:headEnd type="none" w="med" len="med"/>
                      <a:tailEnd type="none" w="med" len="med"/>
                    </a:lnT>
                    <a:lnB w="9525" cap="flat" cmpd="sng" algn="ctr">
                      <a:solidFill>
                        <a:srgbClr val="4083A4"/>
                      </a:solidFill>
                      <a:prstDash val="solid"/>
                      <a:round/>
                      <a:headEnd type="none" w="med" len="med"/>
                      <a:tailEnd type="none" w="med" len="med"/>
                    </a:lnB>
                  </a:tcPr>
                </a:tc>
                <a:tc>
                  <a:txBody>
                    <a:bodyPr/>
                    <a:lstStyle/>
                    <a:p>
                      <a:pPr fontAlgn="t"/>
                      <a:r>
                        <a:rPr lang="en-US" sz="1000" b="0" i="0">
                          <a:solidFill>
                            <a:srgbClr val="3C3C3C"/>
                          </a:solidFill>
                          <a:latin typeface="Georgia"/>
                        </a:rPr>
                        <a:t>$201.9 B</a:t>
                      </a:r>
                    </a:p>
                  </a:txBody>
                  <a:tcPr marL="16735" marR="16735" marT="16735" marB="16735">
                    <a:lnL>
                      <a:noFill/>
                    </a:lnL>
                    <a:lnR>
                      <a:noFill/>
                    </a:lnR>
                    <a:lnT w="9525" cap="flat" cmpd="sng" algn="ctr">
                      <a:solidFill>
                        <a:srgbClr val="303CA4"/>
                      </a:solidFill>
                      <a:prstDash val="solid"/>
                      <a:round/>
                      <a:headEnd type="none" w="med" len="med"/>
                      <a:tailEnd type="none" w="med" len="med"/>
                    </a:lnT>
                    <a:lnB w="9525" cap="flat" cmpd="sng" algn="ctr">
                      <a:solidFill>
                        <a:srgbClr val="B06EAB"/>
                      </a:solidFill>
                      <a:prstDash val="solid"/>
                      <a:round/>
                      <a:headEnd type="none" w="med" len="med"/>
                      <a:tailEnd type="none" w="med" len="med"/>
                    </a:lnB>
                  </a:tcPr>
                </a:tc>
              </a:tr>
              <a:tr h="313272">
                <a:tc>
                  <a:txBody>
                    <a:bodyPr/>
                    <a:lstStyle/>
                    <a:p>
                      <a:pPr fontAlgn="t"/>
                      <a:r>
                        <a:rPr lang="en-US" sz="1000" b="0" i="0">
                          <a:solidFill>
                            <a:srgbClr val="6D6D6D"/>
                          </a:solidFill>
                          <a:latin typeface="Georgia"/>
                        </a:rPr>
                        <a:t>14</a:t>
                      </a:r>
                    </a:p>
                  </a:txBody>
                  <a:tcPr marL="16735" marR="16735" marT="16735" marB="16735">
                    <a:lnL>
                      <a:noFill/>
                    </a:lnL>
                    <a:lnR>
                      <a:noFill/>
                    </a:lnR>
                    <a:lnT w="9525" cap="flat" cmpd="sng" algn="ctr">
                      <a:solidFill>
                        <a:srgbClr val="103DA4"/>
                      </a:solidFill>
                      <a:prstDash val="solid"/>
                      <a:round/>
                      <a:headEnd type="none" w="med" len="med"/>
                      <a:tailEnd type="none" w="med" len="med"/>
                    </a:lnT>
                    <a:lnB w="9525" cap="flat" cmpd="sng" algn="ctr">
                      <a:solidFill>
                        <a:srgbClr val="60B0B3"/>
                      </a:solidFill>
                      <a:prstDash val="solid"/>
                      <a:round/>
                      <a:headEnd type="none" w="med" len="med"/>
                      <a:tailEnd type="none" w="med" len="med"/>
                    </a:lnB>
                  </a:tcPr>
                </a:tc>
                <a:tc>
                  <a:txBody>
                    <a:bodyPr/>
                    <a:lstStyle/>
                    <a:p>
                      <a:pPr fontAlgn="base"/>
                      <a:r>
                        <a:rPr lang="en-US" sz="1000" b="1" i="0">
                          <a:solidFill>
                            <a:srgbClr val="000000"/>
                          </a:solidFill>
                          <a:latin typeface="Georgia"/>
                        </a:rPr>
                        <a:t>Citigroup</a:t>
                      </a:r>
                    </a:p>
                  </a:txBody>
                  <a:tcPr marL="16735" marR="16735" marT="16735" marB="16735">
                    <a:lnL>
                      <a:noFill/>
                    </a:lnL>
                    <a:lnR>
                      <a:noFill/>
                    </a:lnR>
                    <a:lnT w="9525" cap="flat" cmpd="sng" algn="ctr">
                      <a:solidFill>
                        <a:srgbClr val="F03DA4"/>
                      </a:solidFill>
                      <a:prstDash val="solid"/>
                      <a:round/>
                      <a:headEnd type="none" w="med" len="med"/>
                      <a:tailEnd type="none" w="med" len="med"/>
                    </a:lnT>
                    <a:lnB w="9525" cap="flat" cmpd="sng" algn="ctr">
                      <a:solidFill>
                        <a:srgbClr val="80B0B3"/>
                      </a:solidFill>
                      <a:prstDash val="solid"/>
                      <a:round/>
                      <a:headEnd type="none" w="med" len="med"/>
                      <a:tailEnd type="none" w="med" len="med"/>
                    </a:lnB>
                  </a:tcPr>
                </a:tc>
                <a:tc>
                  <a:txBody>
                    <a:bodyPr/>
                    <a:lstStyle/>
                    <a:p>
                      <a:pPr fontAlgn="t"/>
                      <a:r>
                        <a:rPr lang="en-US" sz="1000" b="0" i="0">
                          <a:solidFill>
                            <a:srgbClr val="3C3C3C"/>
                          </a:solidFill>
                          <a:latin typeface="Georgia"/>
                        </a:rPr>
                        <a:t>United States</a:t>
                      </a:r>
                    </a:p>
                  </a:txBody>
                  <a:tcPr marL="16735" marR="16735" marT="16735" marB="16735">
                    <a:lnL>
                      <a:noFill/>
                    </a:lnL>
                    <a:lnR>
                      <a:noFill/>
                    </a:lnR>
                    <a:lnT w="9525" cap="flat" cmpd="sng" algn="ctr">
                      <a:solidFill>
                        <a:srgbClr val="203EA4"/>
                      </a:solidFill>
                      <a:prstDash val="solid"/>
                      <a:round/>
                      <a:headEnd type="none" w="med" len="med"/>
                      <a:tailEnd type="none" w="med" len="med"/>
                    </a:lnT>
                    <a:lnB w="9525" cap="flat" cmpd="sng" algn="ctr">
                      <a:solidFill>
                        <a:srgbClr val="40B1B3"/>
                      </a:solidFill>
                      <a:prstDash val="solid"/>
                      <a:round/>
                      <a:headEnd type="none" w="med" len="med"/>
                      <a:tailEnd type="none" w="med" len="med"/>
                    </a:lnB>
                  </a:tcPr>
                </a:tc>
                <a:tc>
                  <a:txBody>
                    <a:bodyPr/>
                    <a:lstStyle/>
                    <a:p>
                      <a:pPr fontAlgn="t"/>
                      <a:r>
                        <a:rPr lang="en-US" sz="1000" b="0" i="0">
                          <a:solidFill>
                            <a:srgbClr val="3C3C3C"/>
                          </a:solidFill>
                          <a:latin typeface="Georgia"/>
                        </a:rPr>
                        <a:t>$102.6 B</a:t>
                      </a:r>
                    </a:p>
                  </a:txBody>
                  <a:tcPr marL="16735" marR="16735" marT="16735" marB="16735">
                    <a:lnL>
                      <a:noFill/>
                    </a:lnL>
                    <a:lnR>
                      <a:noFill/>
                    </a:lnR>
                    <a:lnT w="9525" cap="flat" cmpd="sng" algn="ctr">
                      <a:solidFill>
                        <a:srgbClr val="003FA4"/>
                      </a:solidFill>
                      <a:prstDash val="solid"/>
                      <a:round/>
                      <a:headEnd type="none" w="med" len="med"/>
                      <a:tailEnd type="none" w="med" len="med"/>
                    </a:lnT>
                    <a:lnB w="9525" cap="flat" cmpd="sng" algn="ctr">
                      <a:solidFill>
                        <a:srgbClr val="10B2B3"/>
                      </a:solidFill>
                      <a:prstDash val="solid"/>
                      <a:round/>
                      <a:headEnd type="none" w="med" len="med"/>
                      <a:tailEnd type="none" w="med" len="med"/>
                    </a:lnB>
                  </a:tcPr>
                </a:tc>
                <a:tc>
                  <a:txBody>
                    <a:bodyPr/>
                    <a:lstStyle/>
                    <a:p>
                      <a:pPr fontAlgn="t"/>
                      <a:r>
                        <a:rPr lang="en-US" sz="1000" b="0" i="0">
                          <a:solidFill>
                            <a:srgbClr val="3C3C3C"/>
                          </a:solidFill>
                          <a:latin typeface="Georgia"/>
                        </a:rPr>
                        <a:t>$11.1 B</a:t>
                      </a:r>
                    </a:p>
                  </a:txBody>
                  <a:tcPr marL="16735" marR="16735" marT="16735" marB="16735">
                    <a:lnL>
                      <a:noFill/>
                    </a:lnL>
                    <a:lnR>
                      <a:noFill/>
                    </a:lnR>
                    <a:lnT w="9525" cap="flat" cmpd="sng" algn="ctr">
                      <a:solidFill>
                        <a:srgbClr val="903FA4"/>
                      </a:solidFill>
                      <a:prstDash val="solid"/>
                      <a:round/>
                      <a:headEnd type="none" w="med" len="med"/>
                      <a:tailEnd type="none" w="med" len="med"/>
                    </a:lnT>
                    <a:lnB w="9525" cap="flat" cmpd="sng" algn="ctr">
                      <a:solidFill>
                        <a:srgbClr val="60B2B3"/>
                      </a:solidFill>
                      <a:prstDash val="solid"/>
                      <a:round/>
                      <a:headEnd type="none" w="med" len="med"/>
                      <a:tailEnd type="none" w="med" len="med"/>
                    </a:lnB>
                  </a:tcPr>
                </a:tc>
                <a:tc>
                  <a:txBody>
                    <a:bodyPr/>
                    <a:lstStyle/>
                    <a:p>
                      <a:pPr fontAlgn="t"/>
                      <a:r>
                        <a:rPr lang="en-US" sz="1000" b="0" i="0">
                          <a:solidFill>
                            <a:srgbClr val="3C3C3C"/>
                          </a:solidFill>
                          <a:latin typeface="Georgia"/>
                        </a:rPr>
                        <a:t>$1,873.9 B</a:t>
                      </a:r>
                    </a:p>
                  </a:txBody>
                  <a:tcPr marL="16735" marR="16735" marT="16735" marB="16735">
                    <a:lnL>
                      <a:noFill/>
                    </a:lnL>
                    <a:lnR>
                      <a:noFill/>
                    </a:lnR>
                    <a:lnT w="9525" cap="flat" cmpd="sng" algn="ctr">
                      <a:solidFill>
                        <a:srgbClr val="4083A4"/>
                      </a:solidFill>
                      <a:prstDash val="solid"/>
                      <a:round/>
                      <a:headEnd type="none" w="med" len="med"/>
                      <a:tailEnd type="none" w="med" len="med"/>
                    </a:lnT>
                    <a:lnB w="9525" cap="flat" cmpd="sng" algn="ctr">
                      <a:solidFill>
                        <a:srgbClr val="E0B2B3"/>
                      </a:solidFill>
                      <a:prstDash val="solid"/>
                      <a:round/>
                      <a:headEnd type="none" w="med" len="med"/>
                      <a:tailEnd type="none" w="med" len="med"/>
                    </a:lnB>
                  </a:tcPr>
                </a:tc>
                <a:tc>
                  <a:txBody>
                    <a:bodyPr/>
                    <a:lstStyle/>
                    <a:p>
                      <a:pPr fontAlgn="t"/>
                      <a:r>
                        <a:rPr lang="en-US" sz="1000" b="0" i="0">
                          <a:solidFill>
                            <a:srgbClr val="3C3C3C"/>
                          </a:solidFill>
                          <a:latin typeface="Georgia"/>
                        </a:rPr>
                        <a:t>$107.5 B</a:t>
                      </a:r>
                    </a:p>
                  </a:txBody>
                  <a:tcPr marL="16735" marR="16735" marT="16735" marB="16735">
                    <a:lnL>
                      <a:noFill/>
                    </a:lnL>
                    <a:lnR>
                      <a:noFill/>
                    </a:lnR>
                    <a:lnT w="9525" cap="flat" cmpd="sng" algn="ctr">
                      <a:solidFill>
                        <a:srgbClr val="B06EAB"/>
                      </a:solidFill>
                      <a:prstDash val="solid"/>
                      <a:round/>
                      <a:headEnd type="none" w="med" len="med"/>
                      <a:tailEnd type="none" w="med" len="med"/>
                    </a:lnT>
                    <a:lnB w="9525" cap="flat" cmpd="sng" algn="ctr">
                      <a:solidFill>
                        <a:srgbClr val="60B3B3"/>
                      </a:solidFill>
                      <a:prstDash val="solid"/>
                      <a:round/>
                      <a:headEnd type="none" w="med" len="med"/>
                      <a:tailEnd type="none" w="med" len="med"/>
                    </a:lnB>
                  </a:tcPr>
                </a:tc>
              </a:tr>
              <a:tr h="225164">
                <a:tc>
                  <a:txBody>
                    <a:bodyPr/>
                    <a:lstStyle/>
                    <a:p>
                      <a:pPr fontAlgn="t"/>
                      <a:r>
                        <a:rPr lang="en-US" sz="1000" b="0" i="0">
                          <a:solidFill>
                            <a:srgbClr val="6D6D6D"/>
                          </a:solidFill>
                          <a:latin typeface="Georgia"/>
                        </a:rPr>
                        <a:t>15</a:t>
                      </a:r>
                    </a:p>
                  </a:txBody>
                  <a:tcPr marL="16735" marR="16735" marT="16735" marB="16735">
                    <a:lnL>
                      <a:noFill/>
                    </a:lnL>
                    <a:lnR>
                      <a:noFill/>
                    </a:lnR>
                    <a:lnT w="9525" cap="flat" cmpd="sng" algn="ctr">
                      <a:solidFill>
                        <a:srgbClr val="60B0B3"/>
                      </a:solidFill>
                      <a:prstDash val="solid"/>
                      <a:round/>
                      <a:headEnd type="none" w="med" len="med"/>
                      <a:tailEnd type="none" w="med" len="med"/>
                    </a:lnT>
                    <a:lnB w="9525" cap="flat" cmpd="sng" algn="ctr">
                      <a:solidFill>
                        <a:srgbClr val="40B4B3"/>
                      </a:solidFill>
                      <a:prstDash val="solid"/>
                      <a:round/>
                      <a:headEnd type="none" w="med" len="med"/>
                      <a:tailEnd type="none" w="med" len="med"/>
                    </a:lnB>
                  </a:tcPr>
                </a:tc>
                <a:tc>
                  <a:txBody>
                    <a:bodyPr/>
                    <a:lstStyle/>
                    <a:p>
                      <a:pPr fontAlgn="base"/>
                      <a:r>
                        <a:rPr lang="en-US" sz="1000" b="1" i="0">
                          <a:solidFill>
                            <a:srgbClr val="000000"/>
                          </a:solidFill>
                          <a:latin typeface="Georgia"/>
                        </a:rPr>
                        <a:t>Gazprom</a:t>
                      </a:r>
                    </a:p>
                  </a:txBody>
                  <a:tcPr marL="16735" marR="16735" marT="16735" marB="16735">
                    <a:lnL>
                      <a:noFill/>
                    </a:lnL>
                    <a:lnR>
                      <a:noFill/>
                    </a:lnR>
                    <a:lnT w="9525" cap="flat" cmpd="sng" algn="ctr">
                      <a:solidFill>
                        <a:srgbClr val="80B0B3"/>
                      </a:solidFill>
                      <a:prstDash val="solid"/>
                      <a:round/>
                      <a:headEnd type="none" w="med" len="med"/>
                      <a:tailEnd type="none" w="med" len="med"/>
                    </a:lnT>
                    <a:lnB w="9525" cap="flat" cmpd="sng" algn="ctr">
                      <a:solidFill>
                        <a:srgbClr val="60B4B3"/>
                      </a:solidFill>
                      <a:prstDash val="solid"/>
                      <a:round/>
                      <a:headEnd type="none" w="med" len="med"/>
                      <a:tailEnd type="none" w="med" len="med"/>
                    </a:lnB>
                  </a:tcPr>
                </a:tc>
                <a:tc>
                  <a:txBody>
                    <a:bodyPr/>
                    <a:lstStyle/>
                    <a:p>
                      <a:pPr fontAlgn="t"/>
                      <a:r>
                        <a:rPr lang="en-US" sz="1000" b="0" i="0">
                          <a:solidFill>
                            <a:srgbClr val="3C3C3C"/>
                          </a:solidFill>
                          <a:latin typeface="Georgia"/>
                        </a:rPr>
                        <a:t>Russia</a:t>
                      </a:r>
                    </a:p>
                  </a:txBody>
                  <a:tcPr marL="16735" marR="16735" marT="16735" marB="16735">
                    <a:lnL>
                      <a:noFill/>
                    </a:lnL>
                    <a:lnR>
                      <a:noFill/>
                    </a:lnR>
                    <a:lnT w="9525" cap="flat" cmpd="sng" algn="ctr">
                      <a:solidFill>
                        <a:srgbClr val="40B1B3"/>
                      </a:solidFill>
                      <a:prstDash val="solid"/>
                      <a:round/>
                      <a:headEnd type="none" w="med" len="med"/>
                      <a:tailEnd type="none" w="med" len="med"/>
                    </a:lnT>
                    <a:lnB w="9525" cap="flat" cmpd="sng" algn="ctr">
                      <a:solidFill>
                        <a:srgbClr val="303DA4"/>
                      </a:solidFill>
                      <a:prstDash val="solid"/>
                      <a:round/>
                      <a:headEnd type="none" w="med" len="med"/>
                      <a:tailEnd type="none" w="med" len="med"/>
                    </a:lnB>
                  </a:tcPr>
                </a:tc>
                <a:tc>
                  <a:txBody>
                    <a:bodyPr/>
                    <a:lstStyle/>
                    <a:p>
                      <a:pPr fontAlgn="t"/>
                      <a:r>
                        <a:rPr lang="en-US" sz="1000" b="0" i="0">
                          <a:solidFill>
                            <a:srgbClr val="3C3C3C"/>
                          </a:solidFill>
                          <a:latin typeface="Georgia"/>
                        </a:rPr>
                        <a:t>$117.6 B</a:t>
                      </a:r>
                    </a:p>
                  </a:txBody>
                  <a:tcPr marL="16735" marR="16735" marT="16735" marB="16735">
                    <a:lnL>
                      <a:noFill/>
                    </a:lnL>
                    <a:lnR>
                      <a:noFill/>
                    </a:lnR>
                    <a:lnT w="9525" cap="flat" cmpd="sng" algn="ctr">
                      <a:solidFill>
                        <a:srgbClr val="10B2B3"/>
                      </a:solidFill>
                      <a:prstDash val="solid"/>
                      <a:round/>
                      <a:headEnd type="none" w="med" len="med"/>
                      <a:tailEnd type="none" w="med" len="med"/>
                    </a:lnT>
                    <a:lnB w="9525" cap="flat" cmpd="sng" algn="ctr">
                      <a:solidFill>
                        <a:srgbClr val="D0B5B3"/>
                      </a:solidFill>
                      <a:prstDash val="solid"/>
                      <a:round/>
                      <a:headEnd type="none" w="med" len="med"/>
                      <a:tailEnd type="none" w="med" len="med"/>
                    </a:lnB>
                  </a:tcPr>
                </a:tc>
                <a:tc>
                  <a:txBody>
                    <a:bodyPr/>
                    <a:lstStyle/>
                    <a:p>
                      <a:pPr fontAlgn="t"/>
                      <a:r>
                        <a:rPr lang="en-US" sz="1000" b="0" i="0">
                          <a:solidFill>
                            <a:srgbClr val="3C3C3C"/>
                          </a:solidFill>
                          <a:latin typeface="Georgia"/>
                        </a:rPr>
                        <a:t>$31.7 B</a:t>
                      </a:r>
                    </a:p>
                  </a:txBody>
                  <a:tcPr marL="16735" marR="16735" marT="16735" marB="16735">
                    <a:lnL>
                      <a:noFill/>
                    </a:lnL>
                    <a:lnR>
                      <a:noFill/>
                    </a:lnR>
                    <a:lnT w="9525" cap="flat" cmpd="sng" algn="ctr">
                      <a:solidFill>
                        <a:srgbClr val="60B2B3"/>
                      </a:solidFill>
                      <a:prstDash val="solid"/>
                      <a:round/>
                      <a:headEnd type="none" w="med" len="med"/>
                      <a:tailEnd type="none" w="med" len="med"/>
                    </a:lnT>
                    <a:lnB w="9525" cap="flat" cmpd="sng" algn="ctr">
                      <a:solidFill>
                        <a:srgbClr val="20B6B3"/>
                      </a:solidFill>
                      <a:prstDash val="solid"/>
                      <a:round/>
                      <a:headEnd type="none" w="med" len="med"/>
                      <a:tailEnd type="none" w="med" len="med"/>
                    </a:lnB>
                  </a:tcPr>
                </a:tc>
                <a:tc>
                  <a:txBody>
                    <a:bodyPr/>
                    <a:lstStyle/>
                    <a:p>
                      <a:pPr fontAlgn="t"/>
                      <a:r>
                        <a:rPr lang="en-US" sz="1000" b="0" i="0">
                          <a:solidFill>
                            <a:srgbClr val="3C3C3C"/>
                          </a:solidFill>
                          <a:latin typeface="Georgia"/>
                        </a:rPr>
                        <a:t>$302.6 B</a:t>
                      </a:r>
                    </a:p>
                  </a:txBody>
                  <a:tcPr marL="16735" marR="16735" marT="16735" marB="16735">
                    <a:lnL>
                      <a:noFill/>
                    </a:lnL>
                    <a:lnR>
                      <a:noFill/>
                    </a:lnR>
                    <a:lnT w="9525" cap="flat" cmpd="sng" algn="ctr">
                      <a:solidFill>
                        <a:srgbClr val="E0B2B3"/>
                      </a:solidFill>
                      <a:prstDash val="solid"/>
                      <a:round/>
                      <a:headEnd type="none" w="med" len="med"/>
                      <a:tailEnd type="none" w="med" len="med"/>
                    </a:lnT>
                    <a:lnB w="9525" cap="flat" cmpd="sng" algn="ctr">
                      <a:solidFill>
                        <a:srgbClr val="A0B6B3"/>
                      </a:solidFill>
                      <a:prstDash val="solid"/>
                      <a:round/>
                      <a:headEnd type="none" w="med" len="med"/>
                      <a:tailEnd type="none" w="med" len="med"/>
                    </a:lnB>
                  </a:tcPr>
                </a:tc>
                <a:tc>
                  <a:txBody>
                    <a:bodyPr/>
                    <a:lstStyle/>
                    <a:p>
                      <a:pPr fontAlgn="t"/>
                      <a:r>
                        <a:rPr lang="en-US" sz="1000" b="0" i="0">
                          <a:solidFill>
                            <a:srgbClr val="3C3C3C"/>
                          </a:solidFill>
                          <a:latin typeface="Georgia"/>
                        </a:rPr>
                        <a:t>$159.8 B</a:t>
                      </a:r>
                    </a:p>
                  </a:txBody>
                  <a:tcPr marL="16735" marR="16735" marT="16735" marB="16735">
                    <a:lnL>
                      <a:noFill/>
                    </a:lnL>
                    <a:lnR>
                      <a:noFill/>
                    </a:lnR>
                    <a:lnT w="9525" cap="flat" cmpd="sng" algn="ctr">
                      <a:solidFill>
                        <a:srgbClr val="60B3B3"/>
                      </a:solidFill>
                      <a:prstDash val="solid"/>
                      <a:round/>
                      <a:headEnd type="none" w="med" len="med"/>
                      <a:tailEnd type="none" w="med" len="med"/>
                    </a:lnT>
                    <a:lnB w="9525" cap="flat" cmpd="sng" algn="ctr">
                      <a:solidFill>
                        <a:srgbClr val="20B7B3"/>
                      </a:solidFill>
                      <a:prstDash val="solid"/>
                      <a:round/>
                      <a:headEnd type="none" w="med" len="med"/>
                      <a:tailEnd type="none" w="med" len="med"/>
                    </a:lnB>
                  </a:tcPr>
                </a:tc>
              </a:tr>
              <a:tr h="313272">
                <a:tc>
                  <a:txBody>
                    <a:bodyPr/>
                    <a:lstStyle/>
                    <a:p>
                      <a:pPr fontAlgn="t"/>
                      <a:r>
                        <a:rPr lang="en-US" sz="1000" b="0" i="0">
                          <a:solidFill>
                            <a:srgbClr val="6D6D6D"/>
                          </a:solidFill>
                          <a:latin typeface="Georgia"/>
                        </a:rPr>
                        <a:t>16</a:t>
                      </a:r>
                    </a:p>
                  </a:txBody>
                  <a:tcPr marL="16735" marR="16735" marT="16735" marB="16735">
                    <a:lnL>
                      <a:noFill/>
                    </a:lnL>
                    <a:lnR>
                      <a:noFill/>
                    </a:lnR>
                    <a:lnT w="9525" cap="flat" cmpd="sng" algn="ctr">
                      <a:solidFill>
                        <a:srgbClr val="40B4B3"/>
                      </a:solidFill>
                      <a:prstDash val="solid"/>
                      <a:round/>
                      <a:headEnd type="none" w="med" len="med"/>
                      <a:tailEnd type="none" w="med" len="med"/>
                    </a:lnT>
                    <a:lnB w="9525" cap="flat" cmpd="sng" algn="ctr">
                      <a:solidFill>
                        <a:srgbClr val="20B8B3"/>
                      </a:solidFill>
                      <a:prstDash val="solid"/>
                      <a:round/>
                      <a:headEnd type="none" w="med" len="med"/>
                      <a:tailEnd type="none" w="med" len="med"/>
                    </a:lnB>
                  </a:tcPr>
                </a:tc>
                <a:tc>
                  <a:txBody>
                    <a:bodyPr/>
                    <a:lstStyle/>
                    <a:p>
                      <a:pPr fontAlgn="base"/>
                      <a:r>
                        <a:rPr lang="en-US" sz="1000" b="1" i="0">
                          <a:solidFill>
                            <a:srgbClr val="000000"/>
                          </a:solidFill>
                          <a:latin typeface="Georgia"/>
                        </a:rPr>
                        <a:t>Wal-Mart Stores</a:t>
                      </a:r>
                    </a:p>
                  </a:txBody>
                  <a:tcPr marL="16735" marR="16735" marT="16735" marB="16735">
                    <a:lnL>
                      <a:noFill/>
                    </a:lnL>
                    <a:lnR>
                      <a:noFill/>
                    </a:lnR>
                    <a:lnT w="9525" cap="flat" cmpd="sng" algn="ctr">
                      <a:solidFill>
                        <a:srgbClr val="60B4B3"/>
                      </a:solidFill>
                      <a:prstDash val="solid"/>
                      <a:round/>
                      <a:headEnd type="none" w="med" len="med"/>
                      <a:tailEnd type="none" w="med" len="med"/>
                    </a:lnT>
                    <a:lnB w="9525" cap="flat" cmpd="sng" algn="ctr">
                      <a:solidFill>
                        <a:srgbClr val="40B8B3"/>
                      </a:solidFill>
                      <a:prstDash val="solid"/>
                      <a:round/>
                      <a:headEnd type="none" w="med" len="med"/>
                      <a:tailEnd type="none" w="med" len="med"/>
                    </a:lnB>
                  </a:tcPr>
                </a:tc>
                <a:tc>
                  <a:txBody>
                    <a:bodyPr/>
                    <a:lstStyle/>
                    <a:p>
                      <a:pPr fontAlgn="t"/>
                      <a:r>
                        <a:rPr lang="en-US" sz="1000" b="0" i="0">
                          <a:solidFill>
                            <a:srgbClr val="3C3C3C"/>
                          </a:solidFill>
                          <a:latin typeface="Georgia"/>
                        </a:rPr>
                        <a:t>United States</a:t>
                      </a:r>
                    </a:p>
                  </a:txBody>
                  <a:tcPr marL="16735" marR="16735" marT="16735" marB="16735">
                    <a:lnL>
                      <a:noFill/>
                    </a:lnL>
                    <a:lnR>
                      <a:noFill/>
                    </a:lnR>
                    <a:lnT w="9525" cap="flat" cmpd="sng" algn="ctr">
                      <a:solidFill>
                        <a:srgbClr val="303DA4"/>
                      </a:solidFill>
                      <a:prstDash val="solid"/>
                      <a:round/>
                      <a:headEnd type="none" w="med" len="med"/>
                      <a:tailEnd type="none" w="med" len="med"/>
                    </a:lnT>
                    <a:lnB w="9525" cap="flat" cmpd="sng" algn="ctr">
                      <a:solidFill>
                        <a:srgbClr val="00B9B3"/>
                      </a:solidFill>
                      <a:prstDash val="solid"/>
                      <a:round/>
                      <a:headEnd type="none" w="med" len="med"/>
                      <a:tailEnd type="none" w="med" len="med"/>
                    </a:lnB>
                  </a:tcPr>
                </a:tc>
                <a:tc>
                  <a:txBody>
                    <a:bodyPr/>
                    <a:lstStyle/>
                    <a:p>
                      <a:pPr fontAlgn="t"/>
                      <a:r>
                        <a:rPr lang="en-US" sz="1000" b="0" i="0">
                          <a:solidFill>
                            <a:srgbClr val="3C3C3C"/>
                          </a:solidFill>
                          <a:latin typeface="Georgia"/>
                        </a:rPr>
                        <a:t>$447 B</a:t>
                      </a:r>
                    </a:p>
                  </a:txBody>
                  <a:tcPr marL="16735" marR="16735" marT="16735" marB="16735">
                    <a:lnL>
                      <a:noFill/>
                    </a:lnL>
                    <a:lnR>
                      <a:noFill/>
                    </a:lnR>
                    <a:lnT w="9525" cap="flat" cmpd="sng" algn="ctr">
                      <a:solidFill>
                        <a:srgbClr val="D0B5B3"/>
                      </a:solidFill>
                      <a:prstDash val="solid"/>
                      <a:round/>
                      <a:headEnd type="none" w="med" len="med"/>
                      <a:tailEnd type="none" w="med" len="med"/>
                    </a:lnT>
                    <a:lnB w="9525" cap="flat" cmpd="sng" algn="ctr">
                      <a:solidFill>
                        <a:srgbClr val="D0B9B3"/>
                      </a:solidFill>
                      <a:prstDash val="solid"/>
                      <a:round/>
                      <a:headEnd type="none" w="med" len="med"/>
                      <a:tailEnd type="none" w="med" len="med"/>
                    </a:lnB>
                  </a:tcPr>
                </a:tc>
                <a:tc>
                  <a:txBody>
                    <a:bodyPr/>
                    <a:lstStyle/>
                    <a:p>
                      <a:pPr fontAlgn="t"/>
                      <a:r>
                        <a:rPr lang="en-US" sz="1000" b="0" i="0">
                          <a:solidFill>
                            <a:srgbClr val="3C3C3C"/>
                          </a:solidFill>
                          <a:latin typeface="Georgia"/>
                        </a:rPr>
                        <a:t>$15.7 B</a:t>
                      </a:r>
                    </a:p>
                  </a:txBody>
                  <a:tcPr marL="16735" marR="16735" marT="16735" marB="16735">
                    <a:lnL>
                      <a:noFill/>
                    </a:lnL>
                    <a:lnR>
                      <a:noFill/>
                    </a:lnR>
                    <a:lnT w="9525" cap="flat" cmpd="sng" algn="ctr">
                      <a:solidFill>
                        <a:srgbClr val="20B6B3"/>
                      </a:solidFill>
                      <a:prstDash val="solid"/>
                      <a:round/>
                      <a:headEnd type="none" w="med" len="med"/>
                      <a:tailEnd type="none" w="med" len="med"/>
                    </a:lnT>
                    <a:lnB w="9525" cap="flat" cmpd="sng" algn="ctr">
                      <a:solidFill>
                        <a:srgbClr val="20BAB3"/>
                      </a:solidFill>
                      <a:prstDash val="solid"/>
                      <a:round/>
                      <a:headEnd type="none" w="med" len="med"/>
                      <a:tailEnd type="none" w="med" len="med"/>
                    </a:lnB>
                  </a:tcPr>
                </a:tc>
                <a:tc>
                  <a:txBody>
                    <a:bodyPr/>
                    <a:lstStyle/>
                    <a:p>
                      <a:pPr fontAlgn="t"/>
                      <a:r>
                        <a:rPr lang="en-US" sz="1000" b="0" i="0">
                          <a:solidFill>
                            <a:srgbClr val="3C3C3C"/>
                          </a:solidFill>
                          <a:latin typeface="Georgia"/>
                        </a:rPr>
                        <a:t>$193.4 B</a:t>
                      </a:r>
                    </a:p>
                  </a:txBody>
                  <a:tcPr marL="16735" marR="16735" marT="16735" marB="16735">
                    <a:lnL>
                      <a:noFill/>
                    </a:lnL>
                    <a:lnR>
                      <a:noFill/>
                    </a:lnR>
                    <a:lnT w="9525" cap="flat" cmpd="sng" algn="ctr">
                      <a:solidFill>
                        <a:srgbClr val="A0B6B3"/>
                      </a:solidFill>
                      <a:prstDash val="solid"/>
                      <a:round/>
                      <a:headEnd type="none" w="med" len="med"/>
                      <a:tailEnd type="none" w="med" len="med"/>
                    </a:lnT>
                    <a:lnB w="9525" cap="flat" cmpd="sng" algn="ctr">
                      <a:solidFill>
                        <a:srgbClr val="B0BAB3"/>
                      </a:solidFill>
                      <a:prstDash val="solid"/>
                      <a:round/>
                      <a:headEnd type="none" w="med" len="med"/>
                      <a:tailEnd type="none" w="med" len="med"/>
                    </a:lnB>
                  </a:tcPr>
                </a:tc>
                <a:tc>
                  <a:txBody>
                    <a:bodyPr/>
                    <a:lstStyle/>
                    <a:p>
                      <a:pPr fontAlgn="t"/>
                      <a:r>
                        <a:rPr lang="en-US" sz="1000" b="0" i="0">
                          <a:solidFill>
                            <a:srgbClr val="3C3C3C"/>
                          </a:solidFill>
                          <a:latin typeface="Georgia"/>
                        </a:rPr>
                        <a:t>$208.4 B</a:t>
                      </a:r>
                    </a:p>
                  </a:txBody>
                  <a:tcPr marL="16735" marR="16735" marT="16735" marB="16735">
                    <a:lnL>
                      <a:noFill/>
                    </a:lnL>
                    <a:lnR>
                      <a:noFill/>
                    </a:lnR>
                    <a:lnT w="9525" cap="flat" cmpd="sng" algn="ctr">
                      <a:solidFill>
                        <a:srgbClr val="20B7B3"/>
                      </a:solidFill>
                      <a:prstDash val="solid"/>
                      <a:round/>
                      <a:headEnd type="none" w="med" len="med"/>
                      <a:tailEnd type="none" w="med" len="med"/>
                    </a:lnT>
                    <a:lnB w="9525" cap="flat" cmpd="sng" algn="ctr">
                      <a:solidFill>
                        <a:srgbClr val="30BBB3"/>
                      </a:solidFill>
                      <a:prstDash val="solid"/>
                      <a:round/>
                      <a:headEnd type="none" w="med" len="med"/>
                      <a:tailEnd type="none" w="med" len="med"/>
                    </a:lnB>
                  </a:tcPr>
                </a:tc>
              </a:tr>
              <a:tr h="225164">
                <a:tc>
                  <a:txBody>
                    <a:bodyPr/>
                    <a:lstStyle/>
                    <a:p>
                      <a:pPr fontAlgn="t"/>
                      <a:r>
                        <a:rPr lang="en-US" sz="1000" b="0" i="0">
                          <a:solidFill>
                            <a:srgbClr val="6D6D6D"/>
                          </a:solidFill>
                          <a:latin typeface="Georgia"/>
                        </a:rPr>
                        <a:t>17</a:t>
                      </a:r>
                    </a:p>
                  </a:txBody>
                  <a:tcPr marL="16735" marR="16735" marT="16735" marB="16735">
                    <a:lnL>
                      <a:noFill/>
                    </a:lnL>
                    <a:lnR>
                      <a:noFill/>
                    </a:lnR>
                    <a:lnT w="9525" cap="flat" cmpd="sng" algn="ctr">
                      <a:solidFill>
                        <a:srgbClr val="20B8B3"/>
                      </a:solidFill>
                      <a:prstDash val="solid"/>
                      <a:round/>
                      <a:headEnd type="none" w="med" len="med"/>
                      <a:tailEnd type="none" w="med" len="med"/>
                    </a:lnT>
                    <a:lnB w="9525" cap="flat" cmpd="sng" algn="ctr">
                      <a:solidFill>
                        <a:srgbClr val="40BCB3"/>
                      </a:solidFill>
                      <a:prstDash val="solid"/>
                      <a:round/>
                      <a:headEnd type="none" w="med" len="med"/>
                      <a:tailEnd type="none" w="med" len="med"/>
                    </a:lnB>
                  </a:tcPr>
                </a:tc>
                <a:tc>
                  <a:txBody>
                    <a:bodyPr/>
                    <a:lstStyle/>
                    <a:p>
                      <a:pPr fontAlgn="base"/>
                      <a:r>
                        <a:rPr lang="en-US" sz="1000" b="1" i="0">
                          <a:solidFill>
                            <a:srgbClr val="000000"/>
                          </a:solidFill>
                          <a:latin typeface="Georgia"/>
                        </a:rPr>
                        <a:t>Volkswagen Group</a:t>
                      </a:r>
                    </a:p>
                  </a:txBody>
                  <a:tcPr marL="16735" marR="16735" marT="16735" marB="16735">
                    <a:lnL>
                      <a:noFill/>
                    </a:lnL>
                    <a:lnR>
                      <a:noFill/>
                    </a:lnR>
                    <a:lnT w="9525" cap="flat" cmpd="sng" algn="ctr">
                      <a:solidFill>
                        <a:srgbClr val="40B8B3"/>
                      </a:solidFill>
                      <a:prstDash val="solid"/>
                      <a:round/>
                      <a:headEnd type="none" w="med" len="med"/>
                      <a:tailEnd type="none" w="med" len="med"/>
                    </a:lnT>
                    <a:lnB w="9525" cap="flat" cmpd="sng" algn="ctr">
                      <a:solidFill>
                        <a:srgbClr val="60BCB3"/>
                      </a:solidFill>
                      <a:prstDash val="solid"/>
                      <a:round/>
                      <a:headEnd type="none" w="med" len="med"/>
                      <a:tailEnd type="none" w="med" len="med"/>
                    </a:lnB>
                  </a:tcPr>
                </a:tc>
                <a:tc>
                  <a:txBody>
                    <a:bodyPr/>
                    <a:lstStyle/>
                    <a:p>
                      <a:pPr fontAlgn="t"/>
                      <a:r>
                        <a:rPr lang="en-US" sz="1000" b="0" i="0">
                          <a:solidFill>
                            <a:srgbClr val="3C3C3C"/>
                          </a:solidFill>
                          <a:latin typeface="Georgia"/>
                        </a:rPr>
                        <a:t>Germany</a:t>
                      </a:r>
                    </a:p>
                  </a:txBody>
                  <a:tcPr marL="16735" marR="16735" marT="16735" marB="16735">
                    <a:lnL>
                      <a:noFill/>
                    </a:lnL>
                    <a:lnR>
                      <a:noFill/>
                    </a:lnR>
                    <a:lnT w="9525" cap="flat" cmpd="sng" algn="ctr">
                      <a:solidFill>
                        <a:srgbClr val="00B9B3"/>
                      </a:solidFill>
                      <a:prstDash val="solid"/>
                      <a:round/>
                      <a:headEnd type="none" w="med" len="med"/>
                      <a:tailEnd type="none" w="med" len="med"/>
                    </a:lnT>
                    <a:lnB w="9525" cap="flat" cmpd="sng" algn="ctr">
                      <a:solidFill>
                        <a:srgbClr val="30BDB3"/>
                      </a:solidFill>
                      <a:prstDash val="solid"/>
                      <a:round/>
                      <a:headEnd type="none" w="med" len="med"/>
                      <a:tailEnd type="none" w="med" len="med"/>
                    </a:lnB>
                  </a:tcPr>
                </a:tc>
                <a:tc>
                  <a:txBody>
                    <a:bodyPr/>
                    <a:lstStyle/>
                    <a:p>
                      <a:pPr fontAlgn="t"/>
                      <a:r>
                        <a:rPr lang="en-US" sz="1000" b="0" i="0">
                          <a:solidFill>
                            <a:srgbClr val="3C3C3C"/>
                          </a:solidFill>
                          <a:latin typeface="Georgia"/>
                        </a:rPr>
                        <a:t>$221.9 B</a:t>
                      </a:r>
                    </a:p>
                  </a:txBody>
                  <a:tcPr marL="16735" marR="16735" marT="16735" marB="16735">
                    <a:lnL>
                      <a:noFill/>
                    </a:lnL>
                    <a:lnR>
                      <a:noFill/>
                    </a:lnR>
                    <a:lnT w="9525" cap="flat" cmpd="sng" algn="ctr">
                      <a:solidFill>
                        <a:srgbClr val="D0B9B3"/>
                      </a:solidFill>
                      <a:prstDash val="solid"/>
                      <a:round/>
                      <a:headEnd type="none" w="med" len="med"/>
                      <a:tailEnd type="none" w="med" len="med"/>
                    </a:lnT>
                    <a:lnB w="9525" cap="flat" cmpd="sng" algn="ctr">
                      <a:solidFill>
                        <a:srgbClr val="D0BDB3"/>
                      </a:solidFill>
                      <a:prstDash val="solid"/>
                      <a:round/>
                      <a:headEnd type="none" w="med" len="med"/>
                      <a:tailEnd type="none" w="med" len="med"/>
                    </a:lnB>
                  </a:tcPr>
                </a:tc>
                <a:tc>
                  <a:txBody>
                    <a:bodyPr/>
                    <a:lstStyle/>
                    <a:p>
                      <a:pPr fontAlgn="t"/>
                      <a:r>
                        <a:rPr lang="en-US" sz="1000" b="0" i="0">
                          <a:solidFill>
                            <a:srgbClr val="3C3C3C"/>
                          </a:solidFill>
                          <a:latin typeface="Georgia"/>
                        </a:rPr>
                        <a:t>$21.5 B</a:t>
                      </a:r>
                    </a:p>
                  </a:txBody>
                  <a:tcPr marL="16735" marR="16735" marT="16735" marB="16735">
                    <a:lnL>
                      <a:noFill/>
                    </a:lnL>
                    <a:lnR>
                      <a:noFill/>
                    </a:lnR>
                    <a:lnT w="9525" cap="flat" cmpd="sng" algn="ctr">
                      <a:solidFill>
                        <a:srgbClr val="20BAB3"/>
                      </a:solidFill>
                      <a:prstDash val="solid"/>
                      <a:round/>
                      <a:headEnd type="none" w="med" len="med"/>
                      <a:tailEnd type="none" w="med" len="med"/>
                    </a:lnT>
                    <a:lnB w="9525" cap="flat" cmpd="sng" algn="ctr">
                      <a:solidFill>
                        <a:srgbClr val="20BEB3"/>
                      </a:solidFill>
                      <a:prstDash val="solid"/>
                      <a:round/>
                      <a:headEnd type="none" w="med" len="med"/>
                      <a:tailEnd type="none" w="med" len="med"/>
                    </a:lnB>
                  </a:tcPr>
                </a:tc>
                <a:tc>
                  <a:txBody>
                    <a:bodyPr/>
                    <a:lstStyle/>
                    <a:p>
                      <a:pPr fontAlgn="t"/>
                      <a:r>
                        <a:rPr lang="en-US" sz="1000" b="0" i="0">
                          <a:solidFill>
                            <a:srgbClr val="3C3C3C"/>
                          </a:solidFill>
                          <a:latin typeface="Georgia"/>
                        </a:rPr>
                        <a:t>$328.7 B</a:t>
                      </a:r>
                    </a:p>
                  </a:txBody>
                  <a:tcPr marL="16735" marR="16735" marT="16735" marB="16735">
                    <a:lnL>
                      <a:noFill/>
                    </a:lnL>
                    <a:lnR>
                      <a:noFill/>
                    </a:lnR>
                    <a:lnT w="9525" cap="flat" cmpd="sng" algn="ctr">
                      <a:solidFill>
                        <a:srgbClr val="B0BAB3"/>
                      </a:solidFill>
                      <a:prstDash val="solid"/>
                      <a:round/>
                      <a:headEnd type="none" w="med" len="med"/>
                      <a:tailEnd type="none" w="med" len="med"/>
                    </a:lnT>
                    <a:lnB w="9525" cap="flat" cmpd="sng" algn="ctr">
                      <a:solidFill>
                        <a:srgbClr val="A0BEB3"/>
                      </a:solidFill>
                      <a:prstDash val="solid"/>
                      <a:round/>
                      <a:headEnd type="none" w="med" len="med"/>
                      <a:tailEnd type="none" w="med" len="med"/>
                    </a:lnB>
                  </a:tcPr>
                </a:tc>
                <a:tc>
                  <a:txBody>
                    <a:bodyPr/>
                    <a:lstStyle/>
                    <a:p>
                      <a:pPr fontAlgn="t"/>
                      <a:r>
                        <a:rPr lang="en-US" sz="1000" b="0" i="0" dirty="0">
                          <a:solidFill>
                            <a:srgbClr val="3C3C3C"/>
                          </a:solidFill>
                          <a:latin typeface="Georgia"/>
                        </a:rPr>
                        <a:t>$79.5 B</a:t>
                      </a:r>
                    </a:p>
                  </a:txBody>
                  <a:tcPr marL="16735" marR="16735" marT="16735" marB="16735">
                    <a:lnL>
                      <a:noFill/>
                    </a:lnL>
                    <a:lnR>
                      <a:noFill/>
                    </a:lnR>
                    <a:lnT w="9525" cap="flat" cmpd="sng" algn="ctr">
                      <a:solidFill>
                        <a:srgbClr val="30BBB3"/>
                      </a:solidFill>
                      <a:prstDash val="solid"/>
                      <a:round/>
                      <a:headEnd type="none" w="med" len="med"/>
                      <a:tailEnd type="none" w="med" len="med"/>
                    </a:lnT>
                    <a:lnB w="9525" cap="flat" cmpd="sng" algn="ctr">
                      <a:solidFill>
                        <a:srgbClr val="20BFB3"/>
                      </a:solidFill>
                      <a:prstDash val="solid"/>
                      <a:round/>
                      <a:headEnd type="none" w="med" len="med"/>
                      <a:tailEnd type="none" w="med" len="med"/>
                    </a:lnB>
                  </a:tcPr>
                </a:tc>
              </a:tr>
              <a:tr h="225164">
                <a:tc>
                  <a:txBody>
                    <a:bodyPr/>
                    <a:lstStyle/>
                    <a:p>
                      <a:pPr fontAlgn="t"/>
                      <a:r>
                        <a:rPr lang="en-US" sz="1000" b="0" i="0">
                          <a:solidFill>
                            <a:srgbClr val="6D6D6D"/>
                          </a:solidFill>
                          <a:latin typeface="Georgia"/>
                        </a:rPr>
                        <a:t>18</a:t>
                      </a:r>
                    </a:p>
                  </a:txBody>
                  <a:tcPr marL="16735" marR="16735" marT="16735" marB="16735">
                    <a:lnL>
                      <a:noFill/>
                    </a:lnL>
                    <a:lnR>
                      <a:noFill/>
                    </a:lnR>
                    <a:lnT w="9525" cap="flat" cmpd="sng" algn="ctr">
                      <a:solidFill>
                        <a:srgbClr val="40BCB3"/>
                      </a:solidFill>
                      <a:prstDash val="solid"/>
                      <a:round/>
                      <a:headEnd type="none" w="med" len="med"/>
                      <a:tailEnd type="none" w="med" len="med"/>
                    </a:lnT>
                    <a:lnB w="9525" cap="flat" cmpd="sng" algn="ctr">
                      <a:solidFill>
                        <a:srgbClr val="60A1B7"/>
                      </a:solidFill>
                      <a:prstDash val="solid"/>
                      <a:round/>
                      <a:headEnd type="none" w="med" len="med"/>
                      <a:tailEnd type="none" w="med" len="med"/>
                    </a:lnB>
                  </a:tcPr>
                </a:tc>
                <a:tc>
                  <a:txBody>
                    <a:bodyPr/>
                    <a:lstStyle/>
                    <a:p>
                      <a:pPr fontAlgn="base"/>
                      <a:r>
                        <a:rPr lang="en-US" sz="1000" b="1" i="0">
                          <a:solidFill>
                            <a:srgbClr val="000000"/>
                          </a:solidFill>
                          <a:latin typeface="Georgia"/>
                        </a:rPr>
                        <a:t>Total</a:t>
                      </a:r>
                    </a:p>
                  </a:txBody>
                  <a:tcPr marL="16735" marR="16735" marT="16735" marB="16735">
                    <a:lnL>
                      <a:noFill/>
                    </a:lnL>
                    <a:lnR>
                      <a:noFill/>
                    </a:lnR>
                    <a:lnT w="9525" cap="flat" cmpd="sng" algn="ctr">
                      <a:solidFill>
                        <a:srgbClr val="60BCB3"/>
                      </a:solidFill>
                      <a:prstDash val="solid"/>
                      <a:round/>
                      <a:headEnd type="none" w="med" len="med"/>
                      <a:tailEnd type="none" w="med" len="med"/>
                    </a:lnT>
                    <a:lnB w="9525" cap="flat" cmpd="sng" algn="ctr">
                      <a:solidFill>
                        <a:srgbClr val="D0AEB7"/>
                      </a:solidFill>
                      <a:prstDash val="solid"/>
                      <a:round/>
                      <a:headEnd type="none" w="med" len="med"/>
                      <a:tailEnd type="none" w="med" len="med"/>
                    </a:lnB>
                  </a:tcPr>
                </a:tc>
                <a:tc>
                  <a:txBody>
                    <a:bodyPr/>
                    <a:lstStyle/>
                    <a:p>
                      <a:pPr fontAlgn="t"/>
                      <a:r>
                        <a:rPr lang="en-US" sz="1000" b="0" i="0">
                          <a:solidFill>
                            <a:srgbClr val="3C3C3C"/>
                          </a:solidFill>
                          <a:latin typeface="Georgia"/>
                        </a:rPr>
                        <a:t>France</a:t>
                      </a:r>
                    </a:p>
                  </a:txBody>
                  <a:tcPr marL="16735" marR="16735" marT="16735" marB="16735">
                    <a:lnL>
                      <a:noFill/>
                    </a:lnL>
                    <a:lnR>
                      <a:noFill/>
                    </a:lnR>
                    <a:lnT w="9525" cap="flat" cmpd="sng" algn="ctr">
                      <a:solidFill>
                        <a:srgbClr val="30BDB3"/>
                      </a:solidFill>
                      <a:prstDash val="solid"/>
                      <a:round/>
                      <a:headEnd type="none" w="med" len="med"/>
                      <a:tailEnd type="none" w="med" len="med"/>
                    </a:lnT>
                    <a:lnB w="9525" cap="flat" cmpd="sng" algn="ctr">
                      <a:solidFill>
                        <a:srgbClr val="60F2B7"/>
                      </a:solidFill>
                      <a:prstDash val="solid"/>
                      <a:round/>
                      <a:headEnd type="none" w="med" len="med"/>
                      <a:tailEnd type="none" w="med" len="med"/>
                    </a:lnB>
                  </a:tcPr>
                </a:tc>
                <a:tc>
                  <a:txBody>
                    <a:bodyPr/>
                    <a:lstStyle/>
                    <a:p>
                      <a:pPr fontAlgn="t"/>
                      <a:r>
                        <a:rPr lang="en-US" sz="1000" b="0" i="0">
                          <a:solidFill>
                            <a:srgbClr val="3C3C3C"/>
                          </a:solidFill>
                          <a:latin typeface="Georgia"/>
                        </a:rPr>
                        <a:t>$216.2 B</a:t>
                      </a:r>
                    </a:p>
                  </a:txBody>
                  <a:tcPr marL="16735" marR="16735" marT="16735" marB="16735">
                    <a:lnL>
                      <a:noFill/>
                    </a:lnL>
                    <a:lnR>
                      <a:noFill/>
                    </a:lnR>
                    <a:lnT w="9525" cap="flat" cmpd="sng" algn="ctr">
                      <a:solidFill>
                        <a:srgbClr val="D0BDB3"/>
                      </a:solidFill>
                      <a:prstDash val="solid"/>
                      <a:round/>
                      <a:headEnd type="none" w="med" len="med"/>
                      <a:tailEnd type="none" w="med" len="med"/>
                    </a:lnT>
                    <a:lnB w="9525" cap="flat" cmpd="sng" algn="ctr">
                      <a:solidFill>
                        <a:srgbClr val="30F3B7"/>
                      </a:solidFill>
                      <a:prstDash val="solid"/>
                      <a:round/>
                      <a:headEnd type="none" w="med" len="med"/>
                      <a:tailEnd type="none" w="med" len="med"/>
                    </a:lnB>
                  </a:tcPr>
                </a:tc>
                <a:tc>
                  <a:txBody>
                    <a:bodyPr/>
                    <a:lstStyle/>
                    <a:p>
                      <a:pPr fontAlgn="t"/>
                      <a:r>
                        <a:rPr lang="en-US" sz="1000" b="0" i="0">
                          <a:solidFill>
                            <a:srgbClr val="3C3C3C"/>
                          </a:solidFill>
                          <a:latin typeface="Georgia"/>
                        </a:rPr>
                        <a:t>$15.9 B</a:t>
                      </a:r>
                    </a:p>
                  </a:txBody>
                  <a:tcPr marL="16735" marR="16735" marT="16735" marB="16735">
                    <a:lnL>
                      <a:noFill/>
                    </a:lnL>
                    <a:lnR>
                      <a:noFill/>
                    </a:lnR>
                    <a:lnT w="9525" cap="flat" cmpd="sng" algn="ctr">
                      <a:solidFill>
                        <a:srgbClr val="20BEB3"/>
                      </a:solidFill>
                      <a:prstDash val="solid"/>
                      <a:round/>
                      <a:headEnd type="none" w="med" len="med"/>
                      <a:tailEnd type="none" w="med" len="med"/>
                    </a:lnT>
                    <a:lnB w="9525" cap="flat" cmpd="sng" algn="ctr">
                      <a:solidFill>
                        <a:srgbClr val="80F3B7"/>
                      </a:solidFill>
                      <a:prstDash val="solid"/>
                      <a:round/>
                      <a:headEnd type="none" w="med" len="med"/>
                      <a:tailEnd type="none" w="med" len="med"/>
                    </a:lnB>
                  </a:tcPr>
                </a:tc>
                <a:tc>
                  <a:txBody>
                    <a:bodyPr/>
                    <a:lstStyle/>
                    <a:p>
                      <a:pPr fontAlgn="t"/>
                      <a:r>
                        <a:rPr lang="en-US" sz="1000" b="0" i="0">
                          <a:solidFill>
                            <a:srgbClr val="3C3C3C"/>
                          </a:solidFill>
                          <a:latin typeface="Georgia"/>
                        </a:rPr>
                        <a:t>$213 B</a:t>
                      </a:r>
                    </a:p>
                  </a:txBody>
                  <a:tcPr marL="16735" marR="16735" marT="16735" marB="16735">
                    <a:lnL>
                      <a:noFill/>
                    </a:lnL>
                    <a:lnR>
                      <a:noFill/>
                    </a:lnR>
                    <a:lnT w="9525" cap="flat" cmpd="sng" algn="ctr">
                      <a:solidFill>
                        <a:srgbClr val="A0BEB3"/>
                      </a:solidFill>
                      <a:prstDash val="solid"/>
                      <a:round/>
                      <a:headEnd type="none" w="med" len="med"/>
                      <a:tailEnd type="none" w="med" len="med"/>
                    </a:lnT>
                    <a:lnB w="9525" cap="flat" cmpd="sng" algn="ctr">
                      <a:solidFill>
                        <a:srgbClr val="00F4B7"/>
                      </a:solidFill>
                      <a:prstDash val="solid"/>
                      <a:round/>
                      <a:headEnd type="none" w="med" len="med"/>
                      <a:tailEnd type="none" w="med" len="med"/>
                    </a:lnB>
                  </a:tcPr>
                </a:tc>
                <a:tc>
                  <a:txBody>
                    <a:bodyPr/>
                    <a:lstStyle/>
                    <a:p>
                      <a:pPr fontAlgn="t"/>
                      <a:r>
                        <a:rPr lang="en-US" sz="1000" b="0" i="0">
                          <a:solidFill>
                            <a:srgbClr val="3C3C3C"/>
                          </a:solidFill>
                          <a:latin typeface="Georgia"/>
                        </a:rPr>
                        <a:t>$132.4 B</a:t>
                      </a:r>
                    </a:p>
                  </a:txBody>
                  <a:tcPr marL="16735" marR="16735" marT="16735" marB="16735">
                    <a:lnL>
                      <a:noFill/>
                    </a:lnL>
                    <a:lnR>
                      <a:noFill/>
                    </a:lnR>
                    <a:lnT w="9525" cap="flat" cmpd="sng" algn="ctr">
                      <a:solidFill>
                        <a:srgbClr val="20BFB3"/>
                      </a:solidFill>
                      <a:prstDash val="solid"/>
                      <a:round/>
                      <a:headEnd type="none" w="med" len="med"/>
                      <a:tailEnd type="none" w="med" len="med"/>
                    </a:lnT>
                    <a:lnB w="9525" cap="flat" cmpd="sng" algn="ctr">
                      <a:solidFill>
                        <a:srgbClr val="80F4B7"/>
                      </a:solidFill>
                      <a:prstDash val="solid"/>
                      <a:round/>
                      <a:headEnd type="none" w="med" len="med"/>
                      <a:tailEnd type="none" w="med" len="med"/>
                    </a:lnB>
                  </a:tcPr>
                </a:tc>
              </a:tr>
              <a:tr h="225164">
                <a:tc>
                  <a:txBody>
                    <a:bodyPr/>
                    <a:lstStyle/>
                    <a:p>
                      <a:pPr fontAlgn="t"/>
                      <a:r>
                        <a:rPr lang="en-US" sz="1000" b="0" i="0">
                          <a:solidFill>
                            <a:srgbClr val="6D6D6D"/>
                          </a:solidFill>
                          <a:latin typeface="Georgia"/>
                        </a:rPr>
                        <a:t>19</a:t>
                      </a:r>
                    </a:p>
                  </a:txBody>
                  <a:tcPr marL="16735" marR="16735" marT="16735" marB="16735">
                    <a:lnL>
                      <a:noFill/>
                    </a:lnL>
                    <a:lnR>
                      <a:noFill/>
                    </a:lnR>
                    <a:lnT w="9525" cap="flat" cmpd="sng" algn="ctr">
                      <a:solidFill>
                        <a:srgbClr val="60A1B7"/>
                      </a:solidFill>
                      <a:prstDash val="solid"/>
                      <a:round/>
                      <a:headEnd type="none" w="med" len="med"/>
                      <a:tailEnd type="none" w="med" len="med"/>
                    </a:lnT>
                    <a:lnB w="9525" cap="flat" cmpd="sng" algn="ctr">
                      <a:solidFill>
                        <a:srgbClr val="60F5B7"/>
                      </a:solidFill>
                      <a:prstDash val="solid"/>
                      <a:round/>
                      <a:headEnd type="none" w="med" len="med"/>
                      <a:tailEnd type="none" w="med" len="med"/>
                    </a:lnB>
                  </a:tcPr>
                </a:tc>
                <a:tc>
                  <a:txBody>
                    <a:bodyPr/>
                    <a:lstStyle/>
                    <a:p>
                      <a:pPr fontAlgn="base"/>
                      <a:r>
                        <a:rPr lang="en-US" sz="1000" b="1" i="0">
                          <a:solidFill>
                            <a:srgbClr val="000000"/>
                          </a:solidFill>
                          <a:latin typeface="Georgia"/>
                        </a:rPr>
                        <a:t>Agricultural Bank of China</a:t>
                      </a:r>
                    </a:p>
                  </a:txBody>
                  <a:tcPr marL="16735" marR="16735" marT="16735" marB="16735">
                    <a:lnL>
                      <a:noFill/>
                    </a:lnL>
                    <a:lnR>
                      <a:noFill/>
                    </a:lnR>
                    <a:lnT w="9525" cap="flat" cmpd="sng" algn="ctr">
                      <a:solidFill>
                        <a:srgbClr val="D0AEB7"/>
                      </a:solidFill>
                      <a:prstDash val="solid"/>
                      <a:round/>
                      <a:headEnd type="none" w="med" len="med"/>
                      <a:tailEnd type="none" w="med" len="med"/>
                    </a:lnT>
                    <a:lnB w="9525" cap="flat" cmpd="sng" algn="ctr">
                      <a:solidFill>
                        <a:srgbClr val="A0F5B7"/>
                      </a:solidFill>
                      <a:prstDash val="solid"/>
                      <a:round/>
                      <a:headEnd type="none" w="med" len="med"/>
                      <a:tailEnd type="none" w="med" len="med"/>
                    </a:lnB>
                  </a:tcPr>
                </a:tc>
                <a:tc>
                  <a:txBody>
                    <a:bodyPr/>
                    <a:lstStyle/>
                    <a:p>
                      <a:pPr fontAlgn="t"/>
                      <a:r>
                        <a:rPr lang="en-US" sz="1000" b="0" i="0">
                          <a:solidFill>
                            <a:srgbClr val="3C3C3C"/>
                          </a:solidFill>
                          <a:latin typeface="Georgia"/>
                        </a:rPr>
                        <a:t>China</a:t>
                      </a:r>
                    </a:p>
                  </a:txBody>
                  <a:tcPr marL="16735" marR="16735" marT="16735" marB="16735">
                    <a:lnL>
                      <a:noFill/>
                    </a:lnL>
                    <a:lnR>
                      <a:noFill/>
                    </a:lnR>
                    <a:lnT w="9525" cap="flat" cmpd="sng" algn="ctr">
                      <a:solidFill>
                        <a:srgbClr val="60F2B7"/>
                      </a:solidFill>
                      <a:prstDash val="solid"/>
                      <a:round/>
                      <a:headEnd type="none" w="med" len="med"/>
                      <a:tailEnd type="none" w="med" len="med"/>
                    </a:lnT>
                    <a:lnB w="9525" cap="flat" cmpd="sng" algn="ctr">
                      <a:solidFill>
                        <a:srgbClr val="50F7B7"/>
                      </a:solidFill>
                      <a:prstDash val="solid"/>
                      <a:round/>
                      <a:headEnd type="none" w="med" len="med"/>
                      <a:tailEnd type="none" w="med" len="med"/>
                    </a:lnB>
                  </a:tcPr>
                </a:tc>
                <a:tc>
                  <a:txBody>
                    <a:bodyPr/>
                    <a:lstStyle/>
                    <a:p>
                      <a:pPr fontAlgn="t"/>
                      <a:r>
                        <a:rPr lang="en-US" sz="1000" b="0" i="0">
                          <a:solidFill>
                            <a:srgbClr val="3C3C3C"/>
                          </a:solidFill>
                          <a:latin typeface="Georgia"/>
                        </a:rPr>
                        <a:t>$62.4 B</a:t>
                      </a:r>
                    </a:p>
                  </a:txBody>
                  <a:tcPr marL="16735" marR="16735" marT="16735" marB="16735">
                    <a:lnL>
                      <a:noFill/>
                    </a:lnL>
                    <a:lnR>
                      <a:noFill/>
                    </a:lnR>
                    <a:lnT w="9525" cap="flat" cmpd="sng" algn="ctr">
                      <a:solidFill>
                        <a:srgbClr val="30F3B7"/>
                      </a:solidFill>
                      <a:prstDash val="solid"/>
                      <a:round/>
                      <a:headEnd type="none" w="med" len="med"/>
                      <a:tailEnd type="none" w="med" len="med"/>
                    </a:lnT>
                    <a:lnB w="9525" cap="flat" cmpd="sng" algn="ctr">
                      <a:solidFill>
                        <a:srgbClr val="F0F7B7"/>
                      </a:solidFill>
                      <a:prstDash val="solid"/>
                      <a:round/>
                      <a:headEnd type="none" w="med" len="med"/>
                      <a:tailEnd type="none" w="med" len="med"/>
                    </a:lnB>
                  </a:tcPr>
                </a:tc>
                <a:tc>
                  <a:txBody>
                    <a:bodyPr/>
                    <a:lstStyle/>
                    <a:p>
                      <a:pPr fontAlgn="t"/>
                      <a:r>
                        <a:rPr lang="en-US" sz="1000" b="0" i="0">
                          <a:solidFill>
                            <a:srgbClr val="3C3C3C"/>
                          </a:solidFill>
                          <a:latin typeface="Georgia"/>
                        </a:rPr>
                        <a:t>$14.4 B</a:t>
                      </a:r>
                    </a:p>
                  </a:txBody>
                  <a:tcPr marL="16735" marR="16735" marT="16735" marB="16735">
                    <a:lnL>
                      <a:noFill/>
                    </a:lnL>
                    <a:lnR>
                      <a:noFill/>
                    </a:lnR>
                    <a:lnT w="9525" cap="flat" cmpd="sng" algn="ctr">
                      <a:solidFill>
                        <a:srgbClr val="80F3B7"/>
                      </a:solidFill>
                      <a:prstDash val="solid"/>
                      <a:round/>
                      <a:headEnd type="none" w="med" len="med"/>
                      <a:tailEnd type="none" w="med" len="med"/>
                    </a:lnT>
                    <a:lnB w="9525" cap="flat" cmpd="sng" algn="ctr">
                      <a:solidFill>
                        <a:srgbClr val="40F8B7"/>
                      </a:solidFill>
                      <a:prstDash val="solid"/>
                      <a:round/>
                      <a:headEnd type="none" w="med" len="med"/>
                      <a:tailEnd type="none" w="med" len="med"/>
                    </a:lnB>
                  </a:tcPr>
                </a:tc>
                <a:tc>
                  <a:txBody>
                    <a:bodyPr/>
                    <a:lstStyle/>
                    <a:p>
                      <a:pPr fontAlgn="t"/>
                      <a:r>
                        <a:rPr lang="en-US" sz="1000" b="0" i="0">
                          <a:solidFill>
                            <a:srgbClr val="3C3C3C"/>
                          </a:solidFill>
                          <a:latin typeface="Georgia"/>
                        </a:rPr>
                        <a:t>$1,563.9 B</a:t>
                      </a:r>
                    </a:p>
                  </a:txBody>
                  <a:tcPr marL="16735" marR="16735" marT="16735" marB="16735">
                    <a:lnL>
                      <a:noFill/>
                    </a:lnL>
                    <a:lnR>
                      <a:noFill/>
                    </a:lnR>
                    <a:lnT w="9525" cap="flat" cmpd="sng" algn="ctr">
                      <a:solidFill>
                        <a:srgbClr val="00F4B7"/>
                      </a:solidFill>
                      <a:prstDash val="solid"/>
                      <a:round/>
                      <a:headEnd type="none" w="med" len="med"/>
                      <a:tailEnd type="none" w="med" len="med"/>
                    </a:lnT>
                    <a:lnB w="9525" cap="flat" cmpd="sng" algn="ctr">
                      <a:solidFill>
                        <a:srgbClr val="C0F8B7"/>
                      </a:solidFill>
                      <a:prstDash val="solid"/>
                      <a:round/>
                      <a:headEnd type="none" w="med" len="med"/>
                      <a:tailEnd type="none" w="med" len="med"/>
                    </a:lnB>
                  </a:tcPr>
                </a:tc>
                <a:tc>
                  <a:txBody>
                    <a:bodyPr/>
                    <a:lstStyle/>
                    <a:p>
                      <a:pPr fontAlgn="t"/>
                      <a:r>
                        <a:rPr lang="en-US" sz="1000" b="0" i="0">
                          <a:solidFill>
                            <a:srgbClr val="3C3C3C"/>
                          </a:solidFill>
                          <a:latin typeface="Georgia"/>
                        </a:rPr>
                        <a:t>$154.8 B</a:t>
                      </a:r>
                    </a:p>
                  </a:txBody>
                  <a:tcPr marL="16735" marR="16735" marT="16735" marB="16735">
                    <a:lnL>
                      <a:noFill/>
                    </a:lnL>
                    <a:lnR>
                      <a:noFill/>
                    </a:lnR>
                    <a:lnT w="9525" cap="flat" cmpd="sng" algn="ctr">
                      <a:solidFill>
                        <a:srgbClr val="80F4B7"/>
                      </a:solidFill>
                      <a:prstDash val="solid"/>
                      <a:round/>
                      <a:headEnd type="none" w="med" len="med"/>
                      <a:tailEnd type="none" w="med" len="med"/>
                    </a:lnT>
                    <a:lnB w="9525" cap="flat" cmpd="sng" algn="ctr">
                      <a:solidFill>
                        <a:srgbClr val="40F9B7"/>
                      </a:solidFill>
                      <a:prstDash val="solid"/>
                      <a:round/>
                      <a:headEnd type="none" w="med" len="med"/>
                      <a:tailEnd type="none" w="med" len="med"/>
                    </a:lnB>
                  </a:tcPr>
                </a:tc>
              </a:tr>
              <a:tr h="225164">
                <a:tc>
                  <a:txBody>
                    <a:bodyPr/>
                    <a:lstStyle/>
                    <a:p>
                      <a:pPr fontAlgn="t"/>
                      <a:r>
                        <a:rPr lang="en-US" sz="1000" b="0" i="0">
                          <a:solidFill>
                            <a:srgbClr val="6D6D6D"/>
                          </a:solidFill>
                          <a:latin typeface="Georgia"/>
                        </a:rPr>
                        <a:t>20</a:t>
                      </a:r>
                    </a:p>
                  </a:txBody>
                  <a:tcPr marL="16735" marR="16735" marT="16735" marB="16735">
                    <a:lnL>
                      <a:noFill/>
                    </a:lnL>
                    <a:lnR>
                      <a:noFill/>
                    </a:lnR>
                    <a:lnT w="9525" cap="flat" cmpd="sng" algn="ctr">
                      <a:solidFill>
                        <a:srgbClr val="60F5B7"/>
                      </a:solidFill>
                      <a:prstDash val="solid"/>
                      <a:round/>
                      <a:headEnd type="none" w="med" len="med"/>
                      <a:tailEnd type="none" w="med" len="med"/>
                    </a:lnT>
                    <a:lnB>
                      <a:noFill/>
                    </a:lnB>
                    <a:noFill/>
                  </a:tcPr>
                </a:tc>
                <a:tc>
                  <a:txBody>
                    <a:bodyPr/>
                    <a:lstStyle/>
                    <a:p>
                      <a:pPr fontAlgn="base"/>
                      <a:r>
                        <a:rPr lang="en-US" sz="1000" b="1" i="0">
                          <a:solidFill>
                            <a:srgbClr val="000000"/>
                          </a:solidFill>
                          <a:latin typeface="Georgia"/>
                        </a:rPr>
                        <a:t>BNP Paribas</a:t>
                      </a:r>
                    </a:p>
                  </a:txBody>
                  <a:tcPr marL="16735" marR="16735" marT="16735" marB="16735">
                    <a:lnL>
                      <a:noFill/>
                    </a:lnL>
                    <a:lnR>
                      <a:noFill/>
                    </a:lnR>
                    <a:lnT w="9525" cap="flat" cmpd="sng" algn="ctr">
                      <a:solidFill>
                        <a:srgbClr val="A0F5B7"/>
                      </a:solidFill>
                      <a:prstDash val="solid"/>
                      <a:round/>
                      <a:headEnd type="none" w="med" len="med"/>
                      <a:tailEnd type="none" w="med" len="med"/>
                    </a:lnT>
                    <a:lnB>
                      <a:noFill/>
                    </a:lnB>
                    <a:noFill/>
                  </a:tcPr>
                </a:tc>
                <a:tc>
                  <a:txBody>
                    <a:bodyPr/>
                    <a:lstStyle/>
                    <a:p>
                      <a:pPr fontAlgn="t"/>
                      <a:r>
                        <a:rPr lang="en-US" sz="1000" b="0" i="0">
                          <a:solidFill>
                            <a:srgbClr val="3C3C3C"/>
                          </a:solidFill>
                          <a:latin typeface="Georgia"/>
                        </a:rPr>
                        <a:t>France</a:t>
                      </a:r>
                    </a:p>
                  </a:txBody>
                  <a:tcPr marL="16735" marR="16735" marT="16735" marB="16735">
                    <a:lnL>
                      <a:noFill/>
                    </a:lnL>
                    <a:lnR>
                      <a:noFill/>
                    </a:lnR>
                    <a:lnT w="9525" cap="flat" cmpd="sng" algn="ctr">
                      <a:solidFill>
                        <a:srgbClr val="50F7B7"/>
                      </a:solidFill>
                      <a:prstDash val="solid"/>
                      <a:round/>
                      <a:headEnd type="none" w="med" len="med"/>
                      <a:tailEnd type="none" w="med" len="med"/>
                    </a:lnT>
                    <a:lnB>
                      <a:noFill/>
                    </a:lnB>
                    <a:noFill/>
                  </a:tcPr>
                </a:tc>
                <a:tc>
                  <a:txBody>
                    <a:bodyPr/>
                    <a:lstStyle/>
                    <a:p>
                      <a:pPr fontAlgn="t"/>
                      <a:r>
                        <a:rPr lang="en-US" sz="1000" b="0" i="0">
                          <a:solidFill>
                            <a:srgbClr val="3C3C3C"/>
                          </a:solidFill>
                          <a:latin typeface="Georgia"/>
                        </a:rPr>
                        <a:t>$119 B</a:t>
                      </a:r>
                    </a:p>
                  </a:txBody>
                  <a:tcPr marL="16735" marR="16735" marT="16735" marB="16735">
                    <a:lnL>
                      <a:noFill/>
                    </a:lnL>
                    <a:lnR>
                      <a:noFill/>
                    </a:lnR>
                    <a:lnT w="9525" cap="flat" cmpd="sng" algn="ctr">
                      <a:solidFill>
                        <a:srgbClr val="F0F7B7"/>
                      </a:solidFill>
                      <a:prstDash val="solid"/>
                      <a:round/>
                      <a:headEnd type="none" w="med" len="med"/>
                      <a:tailEnd type="none" w="med" len="med"/>
                    </a:lnT>
                    <a:lnB>
                      <a:noFill/>
                    </a:lnB>
                    <a:noFill/>
                  </a:tcPr>
                </a:tc>
                <a:tc>
                  <a:txBody>
                    <a:bodyPr/>
                    <a:lstStyle/>
                    <a:p>
                      <a:pPr fontAlgn="t"/>
                      <a:r>
                        <a:rPr lang="en-US" sz="1000" b="0" i="0">
                          <a:solidFill>
                            <a:srgbClr val="3C3C3C"/>
                          </a:solidFill>
                          <a:latin typeface="Georgia"/>
                        </a:rPr>
                        <a:t>$7.9 B</a:t>
                      </a:r>
                    </a:p>
                  </a:txBody>
                  <a:tcPr marL="16735" marR="16735" marT="16735" marB="16735">
                    <a:lnL>
                      <a:noFill/>
                    </a:lnL>
                    <a:lnR>
                      <a:noFill/>
                    </a:lnR>
                    <a:lnT w="9525" cap="flat" cmpd="sng" algn="ctr">
                      <a:solidFill>
                        <a:srgbClr val="40F8B7"/>
                      </a:solidFill>
                      <a:prstDash val="solid"/>
                      <a:round/>
                      <a:headEnd type="none" w="med" len="med"/>
                      <a:tailEnd type="none" w="med" len="med"/>
                    </a:lnT>
                    <a:lnB>
                      <a:noFill/>
                    </a:lnB>
                    <a:noFill/>
                  </a:tcPr>
                </a:tc>
                <a:tc>
                  <a:txBody>
                    <a:bodyPr/>
                    <a:lstStyle/>
                    <a:p>
                      <a:pPr fontAlgn="t"/>
                      <a:r>
                        <a:rPr lang="en-US" sz="1000" b="0" i="0">
                          <a:solidFill>
                            <a:srgbClr val="3C3C3C"/>
                          </a:solidFill>
                          <a:latin typeface="Georgia"/>
                        </a:rPr>
                        <a:t>$2,539.1 B</a:t>
                      </a:r>
                    </a:p>
                  </a:txBody>
                  <a:tcPr marL="16735" marR="16735" marT="16735" marB="16735">
                    <a:lnL>
                      <a:noFill/>
                    </a:lnL>
                    <a:lnR>
                      <a:noFill/>
                    </a:lnR>
                    <a:lnT w="9525" cap="flat" cmpd="sng" algn="ctr">
                      <a:solidFill>
                        <a:srgbClr val="C0F8B7"/>
                      </a:solidFill>
                      <a:prstDash val="solid"/>
                      <a:round/>
                      <a:headEnd type="none" w="med" len="med"/>
                      <a:tailEnd type="none" w="med" len="med"/>
                    </a:lnT>
                    <a:lnB>
                      <a:noFill/>
                    </a:lnB>
                    <a:noFill/>
                  </a:tcPr>
                </a:tc>
                <a:tc>
                  <a:txBody>
                    <a:bodyPr/>
                    <a:lstStyle/>
                    <a:p>
                      <a:pPr fontAlgn="t"/>
                      <a:r>
                        <a:rPr lang="en-US" sz="1000" b="0" i="0" dirty="0">
                          <a:solidFill>
                            <a:srgbClr val="3C3C3C"/>
                          </a:solidFill>
                          <a:latin typeface="Georgia"/>
                        </a:rPr>
                        <a:t>$61.5 B</a:t>
                      </a:r>
                    </a:p>
                  </a:txBody>
                  <a:tcPr marL="16735" marR="16735" marT="16735" marB="16735">
                    <a:lnL>
                      <a:noFill/>
                    </a:lnL>
                    <a:lnR>
                      <a:noFill/>
                    </a:lnR>
                    <a:lnT w="9525" cap="flat" cmpd="sng" algn="ctr">
                      <a:solidFill>
                        <a:srgbClr val="40F9B7"/>
                      </a:solidFill>
                      <a:prstDash val="solid"/>
                      <a:round/>
                      <a:headEnd type="none" w="med" len="med"/>
                      <a:tailEnd type="none" w="med" len="med"/>
                    </a:lnT>
                    <a:lnB>
                      <a:noFill/>
                    </a:lnB>
                    <a:noFill/>
                  </a:tcPr>
                </a:tc>
              </a:tr>
            </a:tbl>
          </a:graphicData>
        </a:graphic>
      </p:graphicFrame>
      <p:pic>
        <p:nvPicPr>
          <p:cNvPr id="70949" name="Picture 2" descr="Exxon Mob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0" name="Picture 3" descr="JPMorgan C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1" name="Picture 4" descr="General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2" name="Picture 5" descr="Royal Dutch Sh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3" name="Picture 6" descr="ICB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4" name="Picture 7" descr="HSBC Holding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5" name="Picture 8" descr="PetroChi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6" name="Picture 9" descr="Berkshire Hathaw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7" name="Picture 10" descr="Wells Far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8" name="Picture 11" descr="Petrobras-Petróleo Brasi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59" name="Picture 12" descr="B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0" name="Picture 13" descr="Chevr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1" name="Picture 14" descr="China Construction Ban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2" name="Picture 15" descr="Citigrou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3" name="Picture 16" descr="Gazpro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4" name="Picture 17" descr="Wal-Mart Store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5" name="Picture 18" descr="Volkswagen Grou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6" name="Picture 19" descr="Total"/>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7" name="Picture 20" descr="Agricultural Bank of Chin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68" name="Picture 21" descr="BNP Paribas"/>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rtlCol="0">
            <a:normAutofit fontScale="90000"/>
          </a:bodyPr>
          <a:lstStyle/>
          <a:p>
            <a:pPr eaLnBrk="1" fontAlgn="auto" hangingPunct="1">
              <a:spcAft>
                <a:spcPts val="0"/>
              </a:spcAft>
              <a:defRPr/>
            </a:pPr>
            <a:r>
              <a:rPr lang="sr-Latn-CS" sz="3200" dirty="0" smtClean="0"/>
              <a:t>Ekonomska snaga zemalja i multinacionalnih kompanija</a:t>
            </a:r>
            <a:endParaRPr lang="en-US" sz="3200" dirty="0"/>
          </a:p>
        </p:txBody>
      </p:sp>
      <p:sp>
        <p:nvSpPr>
          <p:cNvPr id="71683" name="Content Placeholder 5"/>
          <p:cNvSpPr>
            <a:spLocks noGrp="1"/>
          </p:cNvSpPr>
          <p:nvPr>
            <p:ph idx="1"/>
          </p:nvPr>
        </p:nvSpPr>
        <p:spPr>
          <a:xfrm>
            <a:off x="0" y="838200"/>
            <a:ext cx="9144000" cy="6019800"/>
          </a:xfrm>
        </p:spPr>
        <p:txBody>
          <a:bodyPr/>
          <a:lstStyle/>
          <a:p>
            <a:pPr eaLnBrk="1" hangingPunct="1"/>
            <a:r>
              <a:rPr lang="sr-Latn-BA" altLang="en-US" sz="2600" i="1" smtClean="0"/>
              <a:t>Odnos moći zemalja i MNK</a:t>
            </a:r>
            <a:endParaRPr lang="en-US" altLang="en-US" sz="2600" i="1" smtClean="0"/>
          </a:p>
        </p:txBody>
      </p:sp>
      <p:sp>
        <p:nvSpPr>
          <p:cNvPr id="716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2101C7-0C5D-4464-A4F2-993D9CEDF5AA}" type="slidenum">
              <a:rPr lang="en-US" altLang="en-US">
                <a:solidFill>
                  <a:srgbClr val="898989"/>
                </a:solidFill>
              </a:rPr>
              <a:pPr/>
              <a:t>68</a:t>
            </a:fld>
            <a:endParaRPr lang="en-US" altLang="en-US">
              <a:solidFill>
                <a:srgbClr val="898989"/>
              </a:solidFill>
            </a:endParaRPr>
          </a:p>
        </p:txBody>
      </p:sp>
      <p:graphicFrame>
        <p:nvGraphicFramePr>
          <p:cNvPr id="7" name="Group 2"/>
          <p:cNvGraphicFramePr>
            <a:graphicFrameLocks noGrp="1"/>
          </p:cNvGraphicFramePr>
          <p:nvPr/>
        </p:nvGraphicFramePr>
        <p:xfrm>
          <a:off x="228600" y="1371600"/>
          <a:ext cx="8686800" cy="5303838"/>
        </p:xfrm>
        <a:graphic>
          <a:graphicData uri="http://schemas.openxmlformats.org/drawingml/2006/table">
            <a:tbl>
              <a:tblPr/>
              <a:tblGrid>
                <a:gridCol w="785734"/>
                <a:gridCol w="2109866"/>
                <a:gridCol w="1447800"/>
                <a:gridCol w="889794"/>
                <a:gridCol w="2005806"/>
                <a:gridCol w="1447800"/>
              </a:tblGrid>
              <a:tr h="54978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dirty="0" smtClean="0">
                          <a:ln>
                            <a:noFill/>
                          </a:ln>
                          <a:solidFill>
                            <a:schemeClr val="tx1"/>
                          </a:solidFill>
                          <a:effectLst/>
                          <a:latin typeface="Times New Roman" charset="0"/>
                          <a:cs typeface="Times New Roman" charset="0"/>
                        </a:rPr>
                        <a:t>Годишњи</a:t>
                      </a:r>
                      <a:r>
                        <a:rPr kumimoji="0" lang="sr-Cyrl-CS" sz="2800" b="0" i="0" u="none" strike="noStrike" cap="none" normalizeH="0" baseline="0" dirty="0" smtClean="0">
                          <a:ln>
                            <a:noFill/>
                          </a:ln>
                          <a:solidFill>
                            <a:schemeClr val="tx1"/>
                          </a:solidFill>
                          <a:effectLst/>
                          <a:latin typeface="Times New Roman" charset="0"/>
                          <a:cs typeface="Times New Roman" charset="0"/>
                        </a:rPr>
                        <a:t> </a:t>
                      </a:r>
                      <a:r>
                        <a:rPr kumimoji="0" lang="sr-Cyrl-CS" sz="2400" b="0" i="0" u="none" strike="noStrike" cap="none" normalizeH="0" baseline="0" dirty="0" smtClean="0">
                          <a:ln>
                            <a:noFill/>
                          </a:ln>
                          <a:solidFill>
                            <a:schemeClr val="tx1"/>
                          </a:solidFill>
                          <a:effectLst/>
                          <a:latin typeface="Times New Roman" charset="0"/>
                          <a:cs typeface="Times New Roman" charset="0"/>
                        </a:rPr>
                        <a:t>нац. доходак млрд. $</a:t>
                      </a:r>
                      <a:endParaRPr kumimoji="0" lang="en-US" sz="2800" b="0" i="0" u="none" strike="noStrike" cap="none" normalizeH="0" baseline="0" dirty="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Годишњи приход млрд</a:t>
                      </a:r>
                      <a:r>
                        <a:rPr kumimoji="0" lang="en-US" sz="2400" b="0" i="0" u="none" strike="noStrike" cap="none" normalizeH="0" baseline="0" smtClean="0">
                          <a:ln>
                            <a:noFill/>
                          </a:ln>
                          <a:solidFill>
                            <a:schemeClr val="tx1"/>
                          </a:solidFill>
                          <a:effectLst/>
                          <a:latin typeface="Times New Roman" charset="0"/>
                          <a:cs typeface="Times New Roman" charset="0"/>
                        </a:rPr>
                        <a:t>.</a:t>
                      </a:r>
                      <a:r>
                        <a:rPr kumimoji="0" lang="sr-Cyrl-CS" sz="2400" b="0" i="0" u="none" strike="noStrike" cap="none" normalizeH="0" baseline="0" smtClean="0">
                          <a:ln>
                            <a:noFill/>
                          </a:ln>
                          <a:solidFill>
                            <a:schemeClr val="tx1"/>
                          </a:solidFill>
                          <a:effectLst/>
                          <a:latin typeface="Times New Roman" charset="0"/>
                          <a:cs typeface="Times New Roman" charset="0"/>
                        </a:rPr>
                        <a:t> $</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85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Ранг</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Земља</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Износ</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Ранг </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Компанија</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Износ</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10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1</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САД</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12.455</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1</a:t>
                      </a:r>
                      <a:r>
                        <a:rPr kumimoji="0" lang="en-US" sz="2400" b="0" i="0" u="none" strike="noStrike" cap="none" normalizeH="0" baseline="0" smtClean="0">
                          <a:ln>
                            <a:noFill/>
                          </a:ln>
                          <a:solidFill>
                            <a:schemeClr val="tx1"/>
                          </a:solidFill>
                          <a:effectLst/>
                          <a:latin typeface="Times New Roman" charset="0"/>
                          <a:cs typeface="Times New Roman" charset="0"/>
                        </a:rPr>
                        <a:t>-21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Exxon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cs typeface="Times New Roman" charset="0"/>
                        </a:rPr>
                        <a:t>340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10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2</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Јапан</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4.506</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2</a:t>
                      </a:r>
                      <a:r>
                        <a:rPr kumimoji="0" lang="en-US" sz="2400" b="0" i="0" u="none" strike="noStrike" cap="none" normalizeH="0" baseline="0" smtClean="0">
                          <a:ln>
                            <a:noFill/>
                          </a:ln>
                          <a:solidFill>
                            <a:schemeClr val="tx1"/>
                          </a:solidFill>
                          <a:effectLst/>
                          <a:latin typeface="Times New Roman" charset="0"/>
                          <a:cs typeface="Times New Roman" charset="0"/>
                        </a:rPr>
                        <a:t>-22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Wal-Mart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316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10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3</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dirty="0" smtClean="0">
                          <a:ln>
                            <a:noFill/>
                          </a:ln>
                          <a:solidFill>
                            <a:schemeClr val="tx1"/>
                          </a:solidFill>
                          <a:effectLst/>
                          <a:latin typeface="Times New Roman" charset="0"/>
                          <a:cs typeface="Times New Roman" charset="0"/>
                        </a:rPr>
                        <a:t>Немачка</a:t>
                      </a:r>
                      <a:endParaRPr kumimoji="0" lang="en-US" sz="2400" b="0" i="0" u="none" strike="noStrike" cap="none" normalizeH="0" baseline="0" dirty="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2.782</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3</a:t>
                      </a:r>
                      <a:r>
                        <a:rPr kumimoji="0" lang="en-US" sz="2400" b="0" i="0" u="none" strike="noStrike" cap="none" normalizeH="0" baseline="0" smtClean="0">
                          <a:ln>
                            <a:noFill/>
                          </a:ln>
                          <a:solidFill>
                            <a:schemeClr val="tx1"/>
                          </a:solidFill>
                          <a:effectLst/>
                          <a:latin typeface="Times New Roman" charset="0"/>
                          <a:cs typeface="Times New Roman" charset="0"/>
                        </a:rPr>
                        <a:t>-23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Royal-Schell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307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10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4</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Кина</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2.229</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4-25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British Petrol.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268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87319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14</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Русија</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764</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5-32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General Motors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193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48510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21</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Сауди Арабија</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310</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6-33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Chevron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189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10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22</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Аустрија</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305</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7-34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DaimlerChrys.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186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10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smtClean="0">
                          <a:ln>
                            <a:noFill/>
                          </a:ln>
                          <a:solidFill>
                            <a:schemeClr val="tx1"/>
                          </a:solidFill>
                          <a:effectLst/>
                          <a:latin typeface="Times New Roman" charset="0"/>
                          <a:cs typeface="Times New Roman" charset="0"/>
                        </a:rPr>
                        <a:t>23</a:t>
                      </a:r>
                      <a:endParaRPr kumimoji="0" lang="en-US" sz="2400" b="0" i="0" u="none" strike="noStrike" cap="none" normalizeH="0" baseline="0" smtClean="0">
                        <a:ln>
                          <a:noFill/>
                        </a:ln>
                        <a:solidFill>
                          <a:schemeClr val="tx1"/>
                        </a:solidFill>
                        <a:effectLst/>
                        <a:latin typeface="Times New Roman" charset="0"/>
                        <a:cs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dirty="0" smtClean="0">
                          <a:ln>
                            <a:noFill/>
                          </a:ln>
                          <a:solidFill>
                            <a:schemeClr val="tx1"/>
                          </a:solidFill>
                          <a:effectLst/>
                          <a:latin typeface="Times New Roman" charset="0"/>
                          <a:cs typeface="Times New Roman" charset="0"/>
                        </a:rPr>
                        <a:t>Пољска</a:t>
                      </a:r>
                      <a:endParaRPr kumimoji="0" lang="en-US" sz="2400" b="0" i="0" u="none" strike="noStrike" cap="none" normalizeH="0" baseline="0" dirty="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sr-Cyrl-CS" sz="2400" b="0" i="0" u="none" strike="noStrike" cap="none" normalizeH="0" baseline="0" dirty="0" smtClean="0">
                          <a:ln>
                            <a:noFill/>
                          </a:ln>
                          <a:solidFill>
                            <a:schemeClr val="tx1"/>
                          </a:solidFill>
                          <a:effectLst/>
                          <a:latin typeface="Times New Roman" charset="0"/>
                          <a:cs typeface="Times New Roman" charset="0"/>
                        </a:rPr>
                        <a:t>299</a:t>
                      </a:r>
                      <a:endParaRPr kumimoji="0" lang="en-US" sz="2400" b="0" i="0" u="none" strike="noStrike" cap="none" normalizeH="0" baseline="0" dirty="0" smtClean="0">
                        <a:ln>
                          <a:noFill/>
                        </a:ln>
                        <a:solidFill>
                          <a:schemeClr val="tx1"/>
                        </a:solidFill>
                        <a:effectLst/>
                        <a:latin typeface="Times New Roman"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8-35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cs typeface="Times New Roman" charset="0"/>
                        </a:rPr>
                        <a:t>Toyota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cs typeface="Times New Roman" charset="0"/>
                        </a:rPr>
                        <a:t>186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762000"/>
          </a:xfrm>
        </p:spPr>
        <p:txBody>
          <a:bodyPr/>
          <a:lstStyle/>
          <a:p>
            <a:pPr eaLnBrk="1" hangingPunct="1"/>
            <a:r>
              <a:rPr lang="sr-Latn-BA" altLang="en-US" sz="3200" smtClean="0"/>
              <a:t>Poređenje prihoda zemalja i MNK</a:t>
            </a:r>
            <a:endParaRPr lang="en-US" altLang="en-US" sz="3200" smtClean="0"/>
          </a:p>
        </p:txBody>
      </p:sp>
      <p:pic>
        <p:nvPicPr>
          <p:cNvPr id="72707" name="Picture 5" descr="C:\Users\Lenovo\Desktop\GFM 2011 Fakultet Predavanja\US Debt\gdpcompare MNK2007.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838200"/>
            <a:ext cx="8458200" cy="6019800"/>
          </a:xfrm>
          <a:noFill/>
        </p:spPr>
      </p:pic>
      <p:sp>
        <p:nvSpPr>
          <p:cNvPr id="727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A65E8D-B76B-4285-93D2-DC21678CF69B}" type="slidenum">
              <a:rPr lang="en-US" altLang="en-US">
                <a:solidFill>
                  <a:srgbClr val="898989"/>
                </a:solidFill>
              </a:rPr>
              <a:pPr/>
              <a:t>69</a:t>
            </a:fld>
            <a:endParaRPr lang="en-US" altLang="en-US">
              <a:solidFill>
                <a:srgbClr val="898989"/>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56150D-9834-4AC8-8C6B-5B043721ECA9}" type="slidenum">
              <a:rPr lang="en-US" altLang="en-US">
                <a:solidFill>
                  <a:srgbClr val="898989"/>
                </a:solidFill>
              </a:rPr>
              <a:pPr/>
              <a:t>7</a:t>
            </a:fld>
            <a:endParaRPr lang="en-US" altLang="en-US">
              <a:solidFill>
                <a:srgbClr val="898989"/>
              </a:solidFill>
            </a:endParaRPr>
          </a:p>
        </p:txBody>
      </p:sp>
      <p:sp>
        <p:nvSpPr>
          <p:cNvPr id="9219" name="TextBox 2"/>
          <p:cNvSpPr txBox="1">
            <a:spLocks noChangeArrowheads="1"/>
          </p:cNvSpPr>
          <p:nvPr/>
        </p:nvSpPr>
        <p:spPr bwMode="auto">
          <a:xfrm>
            <a:off x="0" y="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400" b="1" i="1"/>
              <a:t>Pristupni radovi</a:t>
            </a:r>
          </a:p>
          <a:p>
            <a:r>
              <a:rPr lang="sr-Latn-BA" altLang="en-US" sz="2200" b="1" i="1" u="sng"/>
              <a:t>Teme pristupnih radova za generaciju 2016/17:</a:t>
            </a:r>
          </a:p>
          <a:p>
            <a:endParaRPr lang="sr-Latn-BA" altLang="en-US" sz="600" b="1" i="1"/>
          </a:p>
          <a:p>
            <a:pPr>
              <a:buFontTx/>
              <a:buAutoNum type="arabicPeriod"/>
            </a:pPr>
            <a:r>
              <a:rPr lang="sr-Latn-CS" altLang="en-US" sz="2000" b="1"/>
              <a:t>Rivalitet dolara i ostalih valuta na međunarodnom valutnom tržištu</a:t>
            </a:r>
          </a:p>
          <a:p>
            <a:pPr>
              <a:buFontTx/>
              <a:buAutoNum type="arabicPeriod"/>
            </a:pPr>
            <a:endParaRPr lang="en-US" altLang="en-US" sz="800" b="1"/>
          </a:p>
          <a:p>
            <a:pPr>
              <a:buFontTx/>
              <a:buAutoNum type="arabicPeriod" startAt="2"/>
            </a:pPr>
            <a:r>
              <a:rPr lang="sr-Latn-CS" altLang="en-US" sz="2000" b="1"/>
              <a:t>Uticaj promjene američke politike i efekat pobjede Donalda Trumpa</a:t>
            </a:r>
            <a:endParaRPr lang="sr-Latn-BA" altLang="en-US" sz="2000" b="1"/>
          </a:p>
          <a:p>
            <a:pPr>
              <a:buFontTx/>
              <a:buAutoNum type="arabicPeriod" startAt="2"/>
            </a:pPr>
            <a:endParaRPr lang="en-US" altLang="en-US" sz="800" b="1"/>
          </a:p>
          <a:p>
            <a:pPr>
              <a:buFontTx/>
              <a:buAutoNum type="arabicPeriod" startAt="2"/>
            </a:pPr>
            <a:r>
              <a:rPr lang="bs-Latn-BA" altLang="en-US" sz="2000" b="1"/>
              <a:t>Kriza međunarodnog monetarnog sistema i novi viševalutni sistem</a:t>
            </a:r>
          </a:p>
          <a:p>
            <a:pPr>
              <a:buFontTx/>
              <a:buAutoNum type="arabicPeriod" startAt="2"/>
            </a:pPr>
            <a:endParaRPr lang="en-US" altLang="en-US" sz="800" b="1"/>
          </a:p>
          <a:p>
            <a:pPr>
              <a:buFontTx/>
              <a:buAutoNum type="arabicPeriod" startAt="2"/>
            </a:pPr>
            <a:r>
              <a:rPr lang="bs-Latn-BA" altLang="en-US" sz="2000" b="1"/>
              <a:t>Multinacionalne kompanije i proces globalizacije</a:t>
            </a:r>
          </a:p>
          <a:p>
            <a:pPr>
              <a:buFontTx/>
              <a:buAutoNum type="arabicPeriod" startAt="2"/>
            </a:pPr>
            <a:endParaRPr lang="bs-Latn-BA" altLang="en-US" sz="800" b="1"/>
          </a:p>
          <a:p>
            <a:pPr>
              <a:buFontTx/>
              <a:buAutoNum type="arabicPeriod" startAt="2"/>
            </a:pPr>
            <a:r>
              <a:rPr lang="bs-Latn-BA" altLang="en-US" sz="2000" b="1"/>
              <a:t>Svjetska finansijska i ekonomska kriza početkom 21. vijeka – uzroci i posljedice</a:t>
            </a:r>
          </a:p>
          <a:p>
            <a:pPr>
              <a:buFontTx/>
              <a:buAutoNum type="arabicPeriod" startAt="2"/>
            </a:pPr>
            <a:endParaRPr lang="sr-Latn-BA" altLang="en-US" sz="800" b="1"/>
          </a:p>
          <a:p>
            <a:pPr>
              <a:buFontTx/>
              <a:buAutoNum type="arabicPeriod" startAt="2"/>
            </a:pPr>
            <a:r>
              <a:rPr lang="bs-Latn-BA" altLang="en-US" sz="2000" b="1"/>
              <a:t>Uticaj realnih ekonomskih pokazatelja na kretanje kursa dolar/evro</a:t>
            </a:r>
          </a:p>
          <a:p>
            <a:pPr>
              <a:buFontTx/>
              <a:buAutoNum type="arabicPeriod" startAt="2"/>
            </a:pPr>
            <a:endParaRPr lang="sr-Latn-BA" altLang="en-US" sz="800" b="1"/>
          </a:p>
          <a:p>
            <a:pPr>
              <a:buFontTx/>
              <a:buAutoNum type="arabicPeriod" startAt="2"/>
            </a:pPr>
            <a:r>
              <a:rPr lang="bs-Latn-BA" altLang="en-US" sz="2000" b="1"/>
              <a:t>Američki spoljni dug i struktura vlasništva trezorskih hartija od vrijednosti SAD</a:t>
            </a:r>
            <a:endParaRPr lang="sr-Latn-BA" altLang="en-US" sz="2000" b="1"/>
          </a:p>
          <a:p>
            <a:pPr>
              <a:buFontTx/>
              <a:buAutoNum type="arabicPeriod" startAt="2"/>
            </a:pPr>
            <a:endParaRPr lang="sr-Latn-BA" altLang="en-US" sz="800" b="1"/>
          </a:p>
          <a:p>
            <a:pPr>
              <a:buFontTx/>
              <a:buAutoNum type="arabicPeriod" startAt="2"/>
            </a:pPr>
            <a:r>
              <a:rPr lang="sr-Latn-BA" altLang="en-US" sz="2000" b="1"/>
              <a:t> Uloga zlata i ostalih plemenitih metala u međunarodnim monetarnim i ekonomskim odnosima</a:t>
            </a:r>
          </a:p>
          <a:p>
            <a:pPr>
              <a:buFontTx/>
              <a:buAutoNum type="arabicPeriod" startAt="2"/>
            </a:pPr>
            <a:endParaRPr lang="sr-Latn-BA" altLang="en-US" sz="800" b="1"/>
          </a:p>
          <a:p>
            <a:pPr>
              <a:buFontTx/>
              <a:buAutoNum type="arabicPeriod" startAt="2"/>
            </a:pPr>
            <a:r>
              <a:rPr lang="bs-Latn-BA" altLang="en-US" sz="2000" b="1"/>
              <a:t> Zlato i plemeniti metali kao potencijalne investicioni ciljevi</a:t>
            </a:r>
            <a:endParaRPr lang="sr-Latn-BA" altLang="en-US" sz="2000" b="1"/>
          </a:p>
          <a:p>
            <a:pPr>
              <a:buFontTx/>
              <a:buAutoNum type="arabicPeriod" startAt="2"/>
            </a:pPr>
            <a:endParaRPr lang="sr-Latn-BA" altLang="en-US" sz="800" b="1"/>
          </a:p>
          <a:p>
            <a:pPr>
              <a:buFontTx/>
              <a:buAutoNum type="arabicPeriod" startAt="2"/>
            </a:pPr>
            <a:r>
              <a:rPr lang="bs-Latn-BA" altLang="en-US" sz="2000" b="1"/>
              <a:t> Analiza kretanja cijene zlata i ostalih roba, valuta i berzanskih indeksa</a:t>
            </a:r>
            <a:endParaRPr lang="sr-Latn-BA" altLang="en-US" sz="2000" b="1"/>
          </a:p>
          <a:p>
            <a:pPr>
              <a:buFontTx/>
              <a:buAutoNum type="arabicPeriod" startAt="2"/>
            </a:pPr>
            <a:endParaRPr lang="sr-Latn-BA" altLang="en-US" sz="800" b="1"/>
          </a:p>
          <a:p>
            <a:pPr>
              <a:buFontTx/>
              <a:buAutoNum type="arabicPeriod" startAt="2"/>
            </a:pPr>
            <a:endParaRPr lang="sr-Latn-BA" altLang="en-US" sz="500" b="1"/>
          </a:p>
          <a:p>
            <a:pPr>
              <a:buFontTx/>
              <a:buAutoNum type="arabicPeriod" startAt="2"/>
            </a:pPr>
            <a:r>
              <a:rPr lang="bs-Latn-BA" altLang="en-US" sz="2000" b="1"/>
              <a:t>Globalizacija svjetskih finansijskih tržišta - prednosti i nedostaci</a:t>
            </a:r>
          </a:p>
          <a:p>
            <a:endParaRPr lang="en-US" altLang="en-US" sz="2000" b="1"/>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33C56E-BBCF-430E-98AD-C2B9DC6225C8}" type="slidenum">
              <a:rPr lang="en-US" altLang="en-US">
                <a:solidFill>
                  <a:srgbClr val="898989"/>
                </a:solidFill>
              </a:rPr>
              <a:pPr/>
              <a:t>70</a:t>
            </a:fld>
            <a:endParaRPr lang="en-US" altLang="en-US">
              <a:solidFill>
                <a:srgbClr val="898989"/>
              </a:solidFill>
            </a:endParaRPr>
          </a:p>
        </p:txBody>
      </p:sp>
      <p:graphicFrame>
        <p:nvGraphicFramePr>
          <p:cNvPr id="6" name="Table 5"/>
          <p:cNvGraphicFramePr>
            <a:graphicFrameLocks noGrp="1"/>
          </p:cNvGraphicFramePr>
          <p:nvPr/>
        </p:nvGraphicFramePr>
        <p:xfrm>
          <a:off x="609600" y="762000"/>
          <a:ext cx="7239000" cy="5913438"/>
        </p:xfrm>
        <a:graphic>
          <a:graphicData uri="http://schemas.openxmlformats.org/drawingml/2006/table">
            <a:tbl>
              <a:tblPr firstRow="1" bandRow="1">
                <a:tableStyleId>{5C22544A-7EE6-4342-B048-85BDC9FD1C3A}</a:tableStyleId>
              </a:tblPr>
              <a:tblGrid>
                <a:gridCol w="762000"/>
                <a:gridCol w="1676400"/>
                <a:gridCol w="1676400"/>
                <a:gridCol w="1371600"/>
                <a:gridCol w="1752600"/>
              </a:tblGrid>
              <a:tr h="944931">
                <a:tc>
                  <a:txBody>
                    <a:bodyPr/>
                    <a:lstStyle/>
                    <a:p>
                      <a:r>
                        <a:rPr lang="sr-Latn-BA" sz="1400" dirty="0" smtClean="0"/>
                        <a:t>Rang</a:t>
                      </a:r>
                      <a:endParaRPr lang="en-US" sz="1400" dirty="0"/>
                    </a:p>
                  </a:txBody>
                  <a:tcPr marT="45722" marB="45722"/>
                </a:tc>
                <a:tc>
                  <a:txBody>
                    <a:bodyPr/>
                    <a:lstStyle/>
                    <a:p>
                      <a:r>
                        <a:rPr lang="sr-Latn-BA" sz="1400" dirty="0" smtClean="0"/>
                        <a:t>Zemlja</a:t>
                      </a:r>
                      <a:endParaRPr lang="en-US" sz="1400" dirty="0"/>
                    </a:p>
                  </a:txBody>
                  <a:tcPr marT="45722" marB="45722"/>
                </a:tc>
                <a:tc>
                  <a:txBody>
                    <a:bodyPr/>
                    <a:lstStyle/>
                    <a:p>
                      <a:r>
                        <a:rPr lang="sr-Latn-BA" sz="1400" dirty="0" smtClean="0"/>
                        <a:t>GDP</a:t>
                      </a:r>
                      <a:r>
                        <a:rPr lang="sr-Latn-BA" sz="1400" baseline="0" dirty="0" smtClean="0"/>
                        <a:t> 2011 (Nominal) u milijardama $</a:t>
                      </a:r>
                      <a:endParaRPr lang="en-US" sz="1400" dirty="0"/>
                    </a:p>
                  </a:txBody>
                  <a:tcPr marT="45722" marB="45722"/>
                </a:tc>
                <a:tc>
                  <a:txBody>
                    <a:bodyPr/>
                    <a:lstStyle/>
                    <a:p>
                      <a:r>
                        <a:rPr lang="sr-Latn-BA" sz="1400" dirty="0" smtClean="0"/>
                        <a:t>Rang PPP</a:t>
                      </a:r>
                      <a:endParaRPr lang="en-US" sz="1400" dirty="0"/>
                    </a:p>
                  </a:txBody>
                  <a:tcPr marT="45722" marB="45722"/>
                </a:tc>
                <a:tc>
                  <a:txBody>
                    <a:bodyPr/>
                    <a:lstStyle/>
                    <a:p>
                      <a:r>
                        <a:rPr lang="sr-Latn-BA" sz="1400" dirty="0" smtClean="0"/>
                        <a:t>Iznos GDP  2011 prema PPP (Purchasing Power Parity)</a:t>
                      </a:r>
                      <a:endParaRPr lang="en-US" sz="1400" dirty="0"/>
                    </a:p>
                  </a:txBody>
                  <a:tcPr marT="45722" marB="45722"/>
                </a:tc>
              </a:tr>
              <a:tr h="370860">
                <a:tc>
                  <a:txBody>
                    <a:bodyPr/>
                    <a:lstStyle/>
                    <a:p>
                      <a:endParaRPr lang="en-US" sz="1400" dirty="0"/>
                    </a:p>
                  </a:txBody>
                  <a:tcPr marT="45722" marB="45722"/>
                </a:tc>
                <a:tc>
                  <a:txBody>
                    <a:bodyPr/>
                    <a:lstStyle/>
                    <a:p>
                      <a:r>
                        <a:rPr lang="sr-Latn-BA" sz="1400" dirty="0" smtClean="0"/>
                        <a:t>Svijet</a:t>
                      </a:r>
                      <a:endParaRPr lang="en-US" sz="1400" dirty="0"/>
                    </a:p>
                  </a:txBody>
                  <a:tcPr marT="45722" marB="45722"/>
                </a:tc>
                <a:tc>
                  <a:txBody>
                    <a:bodyPr/>
                    <a:lstStyle/>
                    <a:p>
                      <a:r>
                        <a:rPr lang="sr-Latn-BA" sz="1400" dirty="0" smtClean="0"/>
                        <a:t>69.959,626</a:t>
                      </a:r>
                      <a:endParaRPr lang="en-US" sz="1400" dirty="0"/>
                    </a:p>
                  </a:txBody>
                  <a:tcPr marT="45722" marB="45722"/>
                </a:tc>
                <a:tc>
                  <a:txBody>
                    <a:bodyPr/>
                    <a:lstStyle/>
                    <a:p>
                      <a:endParaRPr lang="en-US" sz="1400" dirty="0"/>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400" dirty="0" smtClean="0"/>
                        <a:t>78.897,426</a:t>
                      </a:r>
                      <a:endParaRPr lang="en-US" sz="1400" dirty="0" smtClean="0"/>
                    </a:p>
                  </a:txBody>
                  <a:tcPr marT="45722" marB="45722"/>
                </a:tc>
              </a:tr>
              <a:tr h="370860">
                <a:tc>
                  <a:txBody>
                    <a:bodyPr/>
                    <a:lstStyle/>
                    <a:p>
                      <a:pPr marL="0" algn="l" rtl="0" eaLnBrk="1" latinLnBrk="0" hangingPunct="1"/>
                      <a:endParaRPr kumimoji="0" lang="en-US" sz="1400" kern="1200" dirty="0" smtClean="0">
                        <a:solidFill>
                          <a:schemeClr val="dk1"/>
                        </a:solidFill>
                        <a:latin typeface="+mn-lt"/>
                        <a:ea typeface="+mn-ea"/>
                        <a:cs typeface="+mn-cs"/>
                      </a:endParaRPr>
                    </a:p>
                  </a:txBody>
                  <a:tcPr marT="45722" marB="45722"/>
                </a:tc>
                <a:tc>
                  <a:txBody>
                    <a:bodyPr/>
                    <a:lstStyle/>
                    <a:p>
                      <a:pPr marL="0" algn="l" rtl="0" eaLnBrk="1" latinLnBrk="0" hangingPunct="1"/>
                      <a:r>
                        <a:rPr kumimoji="0" lang="sr-Latn-BA" sz="1400" kern="1200" dirty="0" smtClean="0">
                          <a:solidFill>
                            <a:schemeClr val="dk1"/>
                          </a:solidFill>
                          <a:latin typeface="+mn-lt"/>
                          <a:ea typeface="+mn-ea"/>
                          <a:cs typeface="+mn-cs"/>
                        </a:rPr>
                        <a:t>Evropska unija</a:t>
                      </a:r>
                      <a:endParaRPr kumimoji="0" lang="en-US" sz="1400" kern="1200" dirty="0" smtClean="0">
                        <a:solidFill>
                          <a:schemeClr val="dk1"/>
                        </a:solidFill>
                        <a:latin typeface="+mn-lt"/>
                        <a:ea typeface="+mn-ea"/>
                        <a:cs typeface="+mn-cs"/>
                      </a:endParaRPr>
                    </a:p>
                  </a:txBody>
                  <a:tcPr marT="45722" marB="45722"/>
                </a:tc>
                <a:tc>
                  <a:txBody>
                    <a:bodyPr/>
                    <a:lstStyle/>
                    <a:p>
                      <a:pPr marL="0" algn="l" rtl="0" eaLnBrk="1" latinLnBrk="0" hangingPunct="1"/>
                      <a:r>
                        <a:rPr kumimoji="0" lang="sr-Latn-BA" sz="1400" kern="1200" dirty="0" smtClean="0">
                          <a:solidFill>
                            <a:schemeClr val="dk1"/>
                          </a:solidFill>
                          <a:latin typeface="+mn-lt"/>
                          <a:ea typeface="+mn-ea"/>
                          <a:cs typeface="+mn-cs"/>
                        </a:rPr>
                        <a:t>17.577,691</a:t>
                      </a:r>
                      <a:endParaRPr kumimoji="0" lang="en-US" sz="1400" kern="1200" dirty="0" smtClean="0">
                        <a:solidFill>
                          <a:schemeClr val="dk1"/>
                        </a:solidFill>
                        <a:latin typeface="+mn-lt"/>
                        <a:ea typeface="+mn-ea"/>
                        <a:cs typeface="+mn-cs"/>
                      </a:endParaRPr>
                    </a:p>
                  </a:txBody>
                  <a:tcPr marT="45722" marB="45722"/>
                </a:tc>
                <a:tc>
                  <a:txBody>
                    <a:bodyPr/>
                    <a:lstStyle/>
                    <a:p>
                      <a:pPr marL="0" algn="l" rtl="0" eaLnBrk="1" latinLnBrk="0" hangingPunct="1"/>
                      <a:endParaRPr kumimoji="0" lang="en-US" sz="1400" kern="1200" dirty="0" smtClean="0">
                        <a:solidFill>
                          <a:schemeClr val="dk1"/>
                        </a:solidFill>
                        <a:latin typeface="+mn-lt"/>
                        <a:ea typeface="+mn-ea"/>
                        <a:cs typeface="+mn-cs"/>
                      </a:endParaRPr>
                    </a:p>
                  </a:txBody>
                  <a:tcPr marT="45722" marB="45722"/>
                </a:tc>
                <a:tc>
                  <a:txBody>
                    <a:bodyPr/>
                    <a:lstStyle/>
                    <a:p>
                      <a:pPr marL="0" algn="l" rtl="0" eaLnBrk="1" latinLnBrk="0" hangingPunct="1"/>
                      <a:r>
                        <a:rPr kumimoji="0" lang="sr-Latn-BA" sz="1400" kern="1200" dirty="0" smtClean="0">
                          <a:solidFill>
                            <a:schemeClr val="dk1"/>
                          </a:solidFill>
                          <a:latin typeface="+mn-lt"/>
                          <a:ea typeface="+mn-ea"/>
                          <a:cs typeface="+mn-cs"/>
                        </a:rPr>
                        <a:t>15.821,264</a:t>
                      </a:r>
                      <a:endParaRPr kumimoji="0" lang="en-US" sz="1400" kern="1200" dirty="0" smtClean="0">
                        <a:solidFill>
                          <a:schemeClr val="dk1"/>
                        </a:solidFill>
                        <a:latin typeface="+mn-lt"/>
                        <a:ea typeface="+mn-ea"/>
                        <a:cs typeface="+mn-cs"/>
                      </a:endParaRPr>
                    </a:p>
                  </a:txBody>
                  <a:tcPr marT="45722" marB="45722"/>
                </a:tc>
              </a:tr>
              <a:tr h="518188">
                <a:tc>
                  <a:txBody>
                    <a:bodyPr/>
                    <a:lstStyle/>
                    <a:p>
                      <a:r>
                        <a:rPr lang="sr-Latn-BA" sz="1400" dirty="0" smtClean="0"/>
                        <a:t>1</a:t>
                      </a:r>
                      <a:endParaRPr lang="en-US" sz="1400" dirty="0"/>
                    </a:p>
                  </a:txBody>
                  <a:tcPr marT="45722" marB="45722"/>
                </a:tc>
                <a:tc>
                  <a:txBody>
                    <a:bodyPr/>
                    <a:lstStyle/>
                    <a:p>
                      <a:r>
                        <a:rPr lang="sr-Latn-BA" sz="1400" dirty="0" smtClean="0"/>
                        <a:t>Sjedinjene</a:t>
                      </a:r>
                      <a:r>
                        <a:rPr lang="sr-Latn-BA" sz="1400" baseline="0" dirty="0" smtClean="0"/>
                        <a:t> Države</a:t>
                      </a:r>
                      <a:endParaRPr lang="en-US" sz="1400" dirty="0"/>
                    </a:p>
                  </a:txBody>
                  <a:tcPr marT="45722" marB="45722"/>
                </a:tc>
                <a:tc>
                  <a:txBody>
                    <a:bodyPr/>
                    <a:lstStyle/>
                    <a:p>
                      <a:r>
                        <a:rPr lang="sr-Latn-BA" sz="1400" dirty="0" smtClean="0"/>
                        <a:t>15.094, 025</a:t>
                      </a:r>
                    </a:p>
                  </a:txBody>
                  <a:tcPr marT="45722" marB="45722"/>
                </a:tc>
                <a:tc>
                  <a:txBody>
                    <a:bodyPr/>
                    <a:lstStyle/>
                    <a:p>
                      <a:r>
                        <a:rPr lang="sr-Latn-BA" sz="1400" dirty="0" smtClean="0"/>
                        <a:t>1</a:t>
                      </a:r>
                      <a:endParaRPr lang="en-US" sz="1400" dirty="0"/>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1400" kern="1200" dirty="0" smtClean="0">
                          <a:solidFill>
                            <a:schemeClr val="dk1"/>
                          </a:solidFill>
                          <a:latin typeface="+mn-lt"/>
                          <a:ea typeface="+mn-ea"/>
                          <a:cs typeface="+mn-cs"/>
                        </a:rPr>
                        <a:t>15.094,025</a:t>
                      </a:r>
                      <a:endParaRPr kumimoji="0" lang="en-US" sz="1400" kern="1200" dirty="0" smtClean="0">
                        <a:solidFill>
                          <a:schemeClr val="dk1"/>
                        </a:solidFill>
                        <a:latin typeface="+mn-lt"/>
                        <a:ea typeface="+mn-ea"/>
                        <a:cs typeface="+mn-cs"/>
                      </a:endParaRPr>
                    </a:p>
                    <a:p>
                      <a:endParaRPr lang="en-US" sz="1400" dirty="0"/>
                    </a:p>
                  </a:txBody>
                  <a:tcPr marT="45722" marB="45722"/>
                </a:tc>
              </a:tr>
              <a:tr h="370860">
                <a:tc>
                  <a:txBody>
                    <a:bodyPr/>
                    <a:lstStyle/>
                    <a:p>
                      <a:r>
                        <a:rPr lang="sr-Latn-BA" sz="1400" dirty="0" smtClean="0"/>
                        <a:t>2</a:t>
                      </a:r>
                      <a:endParaRPr lang="en-US" sz="1400" dirty="0"/>
                    </a:p>
                  </a:txBody>
                  <a:tcPr marT="45722" marB="45722"/>
                </a:tc>
                <a:tc>
                  <a:txBody>
                    <a:bodyPr/>
                    <a:lstStyle/>
                    <a:p>
                      <a:r>
                        <a:rPr lang="sr-Latn-BA" sz="1400" dirty="0" smtClean="0"/>
                        <a:t>Kina</a:t>
                      </a:r>
                      <a:endParaRPr lang="en-US" sz="1400" dirty="0"/>
                    </a:p>
                  </a:txBody>
                  <a:tcPr marT="45722" marB="45722"/>
                </a:tc>
                <a:tc>
                  <a:txBody>
                    <a:bodyPr/>
                    <a:lstStyle/>
                    <a:p>
                      <a:r>
                        <a:rPr lang="sr-Latn-BA" sz="1400" dirty="0" smtClean="0"/>
                        <a:t>7.298,147</a:t>
                      </a:r>
                      <a:endParaRPr lang="en-US" sz="1400" dirty="0"/>
                    </a:p>
                  </a:txBody>
                  <a:tcPr marT="45722" marB="45722"/>
                </a:tc>
                <a:tc>
                  <a:txBody>
                    <a:bodyPr/>
                    <a:lstStyle/>
                    <a:p>
                      <a:r>
                        <a:rPr lang="sr-Latn-BA" sz="1400" dirty="0" smtClean="0"/>
                        <a:t>2</a:t>
                      </a:r>
                      <a:endParaRPr lang="en-US" sz="1400" dirty="0"/>
                    </a:p>
                  </a:txBody>
                  <a:tcPr marT="45722" marB="45722"/>
                </a:tc>
                <a:tc>
                  <a:txBody>
                    <a:bodyPr/>
                    <a:lstStyle/>
                    <a:p>
                      <a:r>
                        <a:rPr lang="sr-Latn-BA" sz="1400" dirty="0" smtClean="0"/>
                        <a:t>11.299,967</a:t>
                      </a:r>
                      <a:endParaRPr lang="en-US" sz="1400" dirty="0"/>
                    </a:p>
                  </a:txBody>
                  <a:tcPr marT="45722" marB="45722"/>
                </a:tc>
              </a:tr>
              <a:tr h="370860">
                <a:tc>
                  <a:txBody>
                    <a:bodyPr/>
                    <a:lstStyle/>
                    <a:p>
                      <a:r>
                        <a:rPr lang="sr-Latn-BA" sz="1400" dirty="0" smtClean="0"/>
                        <a:t>3</a:t>
                      </a:r>
                      <a:endParaRPr lang="en-US" sz="1400" dirty="0"/>
                    </a:p>
                  </a:txBody>
                  <a:tcPr marT="45722" marB="45722"/>
                </a:tc>
                <a:tc>
                  <a:txBody>
                    <a:bodyPr/>
                    <a:lstStyle/>
                    <a:p>
                      <a:r>
                        <a:rPr lang="sr-Latn-BA" sz="1400" dirty="0" smtClean="0"/>
                        <a:t>Japan</a:t>
                      </a:r>
                      <a:endParaRPr lang="en-US" sz="1400" dirty="0"/>
                    </a:p>
                  </a:txBody>
                  <a:tcPr marT="45722" marB="45722"/>
                </a:tc>
                <a:tc>
                  <a:txBody>
                    <a:bodyPr/>
                    <a:lstStyle/>
                    <a:p>
                      <a:r>
                        <a:rPr lang="sr-Latn-BA" sz="1400" dirty="0" smtClean="0"/>
                        <a:t>5.869,471</a:t>
                      </a:r>
                      <a:endParaRPr lang="en-US" sz="1400" dirty="0"/>
                    </a:p>
                  </a:txBody>
                  <a:tcPr marT="45722" marB="45722"/>
                </a:tc>
                <a:tc>
                  <a:txBody>
                    <a:bodyPr/>
                    <a:lstStyle/>
                    <a:p>
                      <a:r>
                        <a:rPr lang="sr-Latn-BA" sz="1400" dirty="0" smtClean="0"/>
                        <a:t>4</a:t>
                      </a:r>
                      <a:endParaRPr lang="en-US" sz="1400" dirty="0"/>
                    </a:p>
                  </a:txBody>
                  <a:tcPr marT="45722" marB="45722"/>
                </a:tc>
                <a:tc>
                  <a:txBody>
                    <a:bodyPr/>
                    <a:lstStyle/>
                    <a:p>
                      <a:r>
                        <a:rPr lang="sr-Latn-BA" sz="1400" dirty="0" smtClean="0"/>
                        <a:t>4.440,376</a:t>
                      </a:r>
                      <a:endParaRPr lang="en-US" sz="1400" dirty="0"/>
                    </a:p>
                  </a:txBody>
                  <a:tcPr marT="45722" marB="45722"/>
                </a:tc>
              </a:tr>
              <a:tr h="370860">
                <a:tc>
                  <a:txBody>
                    <a:bodyPr/>
                    <a:lstStyle/>
                    <a:p>
                      <a:r>
                        <a:rPr lang="sr-Latn-BA" sz="1400" dirty="0" smtClean="0"/>
                        <a:t>4</a:t>
                      </a:r>
                      <a:endParaRPr lang="en-US" sz="1400" dirty="0"/>
                    </a:p>
                  </a:txBody>
                  <a:tcPr marT="45722" marB="45722"/>
                </a:tc>
                <a:tc>
                  <a:txBody>
                    <a:bodyPr/>
                    <a:lstStyle/>
                    <a:p>
                      <a:r>
                        <a:rPr lang="sr-Latn-BA" sz="1400" dirty="0" smtClean="0"/>
                        <a:t>Njemačka</a:t>
                      </a:r>
                      <a:endParaRPr lang="en-US" sz="1400" dirty="0"/>
                    </a:p>
                  </a:txBody>
                  <a:tcPr marT="45722" marB="45722"/>
                </a:tc>
                <a:tc>
                  <a:txBody>
                    <a:bodyPr/>
                    <a:lstStyle/>
                    <a:p>
                      <a:r>
                        <a:rPr lang="sr-Latn-BA" sz="1400" dirty="0" smtClean="0"/>
                        <a:t>3.577,031</a:t>
                      </a:r>
                      <a:endParaRPr lang="en-US" sz="1400" dirty="0"/>
                    </a:p>
                  </a:txBody>
                  <a:tcPr marT="45722" marB="45722"/>
                </a:tc>
                <a:tc>
                  <a:txBody>
                    <a:bodyPr/>
                    <a:lstStyle/>
                    <a:p>
                      <a:r>
                        <a:rPr lang="sr-Latn-BA" sz="1400" dirty="0" smtClean="0"/>
                        <a:t>5</a:t>
                      </a:r>
                      <a:endParaRPr lang="en-US" sz="1400" dirty="0"/>
                    </a:p>
                  </a:txBody>
                  <a:tcPr marT="45722" marB="45722"/>
                </a:tc>
                <a:tc>
                  <a:txBody>
                    <a:bodyPr/>
                    <a:lstStyle/>
                    <a:p>
                      <a:r>
                        <a:rPr lang="sr-Latn-BA" sz="1400" dirty="0" smtClean="0"/>
                        <a:t>3.100,080</a:t>
                      </a:r>
                      <a:endParaRPr lang="en-US" sz="1400" dirty="0"/>
                    </a:p>
                  </a:txBody>
                  <a:tcPr marT="45722" marB="45722"/>
                </a:tc>
              </a:tr>
              <a:tr h="370860">
                <a:tc>
                  <a:txBody>
                    <a:bodyPr/>
                    <a:lstStyle/>
                    <a:p>
                      <a:r>
                        <a:rPr lang="sr-Latn-BA" sz="1400" dirty="0" smtClean="0"/>
                        <a:t>5</a:t>
                      </a:r>
                      <a:endParaRPr lang="en-US" sz="1400" dirty="0"/>
                    </a:p>
                  </a:txBody>
                  <a:tcPr marT="45722" marB="45722"/>
                </a:tc>
                <a:tc>
                  <a:txBody>
                    <a:bodyPr/>
                    <a:lstStyle/>
                    <a:p>
                      <a:r>
                        <a:rPr lang="sr-Latn-BA" sz="1400" dirty="0" smtClean="0"/>
                        <a:t>Francuska</a:t>
                      </a:r>
                      <a:endParaRPr lang="en-US" sz="1400" dirty="0"/>
                    </a:p>
                  </a:txBody>
                  <a:tcPr marT="45722" marB="45722"/>
                </a:tc>
                <a:tc>
                  <a:txBody>
                    <a:bodyPr/>
                    <a:lstStyle/>
                    <a:p>
                      <a:r>
                        <a:rPr lang="sr-Latn-BA" sz="1400" dirty="0" smtClean="0"/>
                        <a:t>2.776,324</a:t>
                      </a:r>
                      <a:endParaRPr lang="en-US" sz="1400" dirty="0"/>
                    </a:p>
                  </a:txBody>
                  <a:tcPr marT="45722" marB="45722"/>
                </a:tc>
                <a:tc>
                  <a:txBody>
                    <a:bodyPr/>
                    <a:lstStyle/>
                    <a:p>
                      <a:r>
                        <a:rPr lang="sr-Latn-BA" sz="1400" dirty="0" smtClean="0"/>
                        <a:t>9</a:t>
                      </a:r>
                      <a:endParaRPr lang="en-US" sz="1400" dirty="0"/>
                    </a:p>
                  </a:txBody>
                  <a:tcPr marT="45722" marB="45722"/>
                </a:tc>
                <a:tc>
                  <a:txBody>
                    <a:bodyPr/>
                    <a:lstStyle/>
                    <a:p>
                      <a:r>
                        <a:rPr lang="sr-Latn-BA" sz="1400" dirty="0" smtClean="0"/>
                        <a:t>2.217,900</a:t>
                      </a:r>
                      <a:endParaRPr lang="en-US" sz="1400" dirty="0"/>
                    </a:p>
                  </a:txBody>
                  <a:tcPr marT="45722" marB="45722"/>
                </a:tc>
              </a:tr>
              <a:tr h="370860">
                <a:tc>
                  <a:txBody>
                    <a:bodyPr/>
                    <a:lstStyle/>
                    <a:p>
                      <a:r>
                        <a:rPr lang="sr-Latn-BA" sz="1400" dirty="0" smtClean="0"/>
                        <a:t>6</a:t>
                      </a:r>
                      <a:endParaRPr lang="en-US" sz="1400" dirty="0"/>
                    </a:p>
                  </a:txBody>
                  <a:tcPr marT="45722" marB="45722"/>
                </a:tc>
                <a:tc>
                  <a:txBody>
                    <a:bodyPr/>
                    <a:lstStyle/>
                    <a:p>
                      <a:r>
                        <a:rPr lang="sr-Latn-BA" sz="1400" dirty="0" smtClean="0"/>
                        <a:t>Brazil</a:t>
                      </a:r>
                      <a:endParaRPr lang="en-US" sz="1400" dirty="0"/>
                    </a:p>
                  </a:txBody>
                  <a:tcPr marT="45722" marB="45722"/>
                </a:tc>
                <a:tc>
                  <a:txBody>
                    <a:bodyPr/>
                    <a:lstStyle/>
                    <a:p>
                      <a:r>
                        <a:rPr lang="sr-Latn-BA" sz="1400" dirty="0" smtClean="0"/>
                        <a:t>2.492,908</a:t>
                      </a:r>
                      <a:endParaRPr lang="en-US" sz="1400" dirty="0"/>
                    </a:p>
                  </a:txBody>
                  <a:tcPr marT="45722" marB="45722"/>
                </a:tc>
                <a:tc>
                  <a:txBody>
                    <a:bodyPr/>
                    <a:lstStyle/>
                    <a:p>
                      <a:r>
                        <a:rPr lang="sr-Latn-BA" sz="1400" dirty="0" smtClean="0"/>
                        <a:t>7</a:t>
                      </a:r>
                      <a:endParaRPr lang="en-US" sz="1400" dirty="0"/>
                    </a:p>
                  </a:txBody>
                  <a:tcPr marT="45722" marB="45722"/>
                </a:tc>
                <a:tc>
                  <a:txBody>
                    <a:bodyPr/>
                    <a:lstStyle/>
                    <a:p>
                      <a:r>
                        <a:rPr lang="sr-Latn-BA" sz="1400" dirty="0" smtClean="0"/>
                        <a:t>2.294,243</a:t>
                      </a:r>
                      <a:endParaRPr lang="en-US" sz="1400" dirty="0"/>
                    </a:p>
                  </a:txBody>
                  <a:tcPr marT="45722" marB="45722"/>
                </a:tc>
              </a:tr>
              <a:tr h="370860">
                <a:tc>
                  <a:txBody>
                    <a:bodyPr/>
                    <a:lstStyle/>
                    <a:p>
                      <a:r>
                        <a:rPr lang="sr-Latn-BA" sz="1400" dirty="0" smtClean="0"/>
                        <a:t>7</a:t>
                      </a:r>
                      <a:endParaRPr lang="en-US" sz="1400" dirty="0"/>
                    </a:p>
                  </a:txBody>
                  <a:tcPr marT="45722" marB="45722"/>
                </a:tc>
                <a:tc>
                  <a:txBody>
                    <a:bodyPr/>
                    <a:lstStyle/>
                    <a:p>
                      <a:r>
                        <a:rPr lang="sr-Latn-BA" sz="1400" dirty="0" smtClean="0"/>
                        <a:t>Velika Britanija</a:t>
                      </a:r>
                      <a:endParaRPr lang="en-US" sz="1400" dirty="0"/>
                    </a:p>
                  </a:txBody>
                  <a:tcPr marT="45722" marB="45722"/>
                </a:tc>
                <a:tc>
                  <a:txBody>
                    <a:bodyPr/>
                    <a:lstStyle/>
                    <a:p>
                      <a:r>
                        <a:rPr lang="sr-Latn-BA" sz="1400" dirty="0" smtClean="0"/>
                        <a:t>2.417,570</a:t>
                      </a:r>
                      <a:endParaRPr lang="en-US" sz="1400" dirty="0"/>
                    </a:p>
                  </a:txBody>
                  <a:tcPr marT="45722" marB="45722"/>
                </a:tc>
                <a:tc>
                  <a:txBody>
                    <a:bodyPr/>
                    <a:lstStyle/>
                    <a:p>
                      <a:r>
                        <a:rPr lang="sr-Latn-BA" sz="1400" dirty="0" smtClean="0"/>
                        <a:t>8</a:t>
                      </a:r>
                      <a:endParaRPr lang="en-US" sz="1400" dirty="0"/>
                    </a:p>
                  </a:txBody>
                  <a:tcPr marT="45722" marB="45722"/>
                </a:tc>
                <a:tc>
                  <a:txBody>
                    <a:bodyPr/>
                    <a:lstStyle/>
                    <a:p>
                      <a:r>
                        <a:rPr lang="sr-Latn-BA" sz="1400" dirty="0" smtClean="0"/>
                        <a:t>2.260,803</a:t>
                      </a:r>
                      <a:endParaRPr lang="en-US" sz="1400" dirty="0"/>
                    </a:p>
                  </a:txBody>
                  <a:tcPr marT="45722" marB="45722"/>
                </a:tc>
              </a:tr>
              <a:tr h="370860">
                <a:tc>
                  <a:txBody>
                    <a:bodyPr/>
                    <a:lstStyle/>
                    <a:p>
                      <a:r>
                        <a:rPr lang="sr-Latn-BA" sz="1400" dirty="0" smtClean="0"/>
                        <a:t>8</a:t>
                      </a:r>
                      <a:endParaRPr lang="en-US" sz="1400" dirty="0"/>
                    </a:p>
                  </a:txBody>
                  <a:tcPr marT="45722" marB="45722"/>
                </a:tc>
                <a:tc>
                  <a:txBody>
                    <a:bodyPr/>
                    <a:lstStyle/>
                    <a:p>
                      <a:r>
                        <a:rPr lang="sr-Latn-BA" sz="1400" dirty="0" smtClean="0"/>
                        <a:t>Italija</a:t>
                      </a:r>
                      <a:endParaRPr lang="en-US" sz="1400" dirty="0"/>
                    </a:p>
                  </a:txBody>
                  <a:tcPr marT="45722" marB="45722"/>
                </a:tc>
                <a:tc>
                  <a:txBody>
                    <a:bodyPr/>
                    <a:lstStyle/>
                    <a:p>
                      <a:r>
                        <a:rPr lang="sr-Latn-BA" sz="1400" dirty="0" smtClean="0"/>
                        <a:t>2.198,730</a:t>
                      </a:r>
                      <a:endParaRPr lang="en-US" sz="1400" dirty="0"/>
                    </a:p>
                  </a:txBody>
                  <a:tcPr marT="45722" marB="45722"/>
                </a:tc>
                <a:tc>
                  <a:txBody>
                    <a:bodyPr/>
                    <a:lstStyle/>
                    <a:p>
                      <a:r>
                        <a:rPr lang="sr-Latn-BA" sz="1400" dirty="0" smtClean="0"/>
                        <a:t>10</a:t>
                      </a:r>
                      <a:endParaRPr lang="en-US" sz="1400" dirty="0"/>
                    </a:p>
                  </a:txBody>
                  <a:tcPr marT="45722" marB="45722"/>
                </a:tc>
                <a:tc>
                  <a:txBody>
                    <a:bodyPr/>
                    <a:lstStyle/>
                    <a:p>
                      <a:r>
                        <a:rPr lang="sr-Latn-BA" sz="1400" dirty="0" smtClean="0"/>
                        <a:t>1.846,950</a:t>
                      </a:r>
                      <a:endParaRPr lang="en-US" sz="1400" dirty="0"/>
                    </a:p>
                  </a:txBody>
                  <a:tcPr marT="45722" marB="45722"/>
                </a:tc>
              </a:tr>
              <a:tr h="370860">
                <a:tc>
                  <a:txBody>
                    <a:bodyPr/>
                    <a:lstStyle/>
                    <a:p>
                      <a:r>
                        <a:rPr lang="sr-Latn-BA" sz="1400" dirty="0" smtClean="0"/>
                        <a:t>9</a:t>
                      </a:r>
                      <a:endParaRPr lang="en-US" sz="1400" dirty="0"/>
                    </a:p>
                  </a:txBody>
                  <a:tcPr marT="45722" marB="45722"/>
                </a:tc>
                <a:tc>
                  <a:txBody>
                    <a:bodyPr/>
                    <a:lstStyle/>
                    <a:p>
                      <a:r>
                        <a:rPr lang="sr-Latn-BA" sz="1400" smtClean="0"/>
                        <a:t>Rusija</a:t>
                      </a:r>
                      <a:endParaRPr lang="en-US" sz="1400" dirty="0"/>
                    </a:p>
                  </a:txBody>
                  <a:tcPr marT="45722" marB="45722"/>
                </a:tc>
                <a:tc>
                  <a:txBody>
                    <a:bodyPr/>
                    <a:lstStyle/>
                    <a:p>
                      <a:r>
                        <a:rPr lang="sr-Latn-BA" sz="1400" dirty="0" smtClean="0"/>
                        <a:t>1.850,41</a:t>
                      </a:r>
                      <a:endParaRPr lang="en-US" sz="1400" dirty="0"/>
                    </a:p>
                  </a:txBody>
                  <a:tcPr marT="45722" marB="45722"/>
                </a:tc>
                <a:tc>
                  <a:txBody>
                    <a:bodyPr/>
                    <a:lstStyle/>
                    <a:p>
                      <a:r>
                        <a:rPr lang="sr-Latn-BA" sz="1400" dirty="0" smtClean="0"/>
                        <a:t>6</a:t>
                      </a:r>
                      <a:endParaRPr lang="en-US" sz="1400" dirty="0"/>
                    </a:p>
                  </a:txBody>
                  <a:tcPr marT="45722" marB="45722"/>
                </a:tc>
                <a:tc>
                  <a:txBody>
                    <a:bodyPr/>
                    <a:lstStyle/>
                    <a:p>
                      <a:r>
                        <a:rPr lang="sr-Latn-BA" sz="1400" dirty="0" smtClean="0"/>
                        <a:t>2.383,402</a:t>
                      </a:r>
                      <a:endParaRPr lang="en-US" sz="1400" dirty="0"/>
                    </a:p>
                  </a:txBody>
                  <a:tcPr marT="45722" marB="45722"/>
                </a:tc>
              </a:tr>
              <a:tr h="370860">
                <a:tc>
                  <a:txBody>
                    <a:bodyPr/>
                    <a:lstStyle/>
                    <a:p>
                      <a:r>
                        <a:rPr lang="sr-Latn-BA" sz="1400" dirty="0" smtClean="0"/>
                        <a:t>10</a:t>
                      </a:r>
                      <a:endParaRPr lang="en-US" sz="1400" dirty="0"/>
                    </a:p>
                  </a:txBody>
                  <a:tcPr marT="45722" marB="45722"/>
                </a:tc>
                <a:tc>
                  <a:txBody>
                    <a:bodyPr/>
                    <a:lstStyle/>
                    <a:p>
                      <a:r>
                        <a:rPr lang="sr-Latn-BA" sz="1400" dirty="0" smtClean="0"/>
                        <a:t>Canada</a:t>
                      </a:r>
                      <a:endParaRPr lang="en-US" sz="1400" dirty="0"/>
                    </a:p>
                  </a:txBody>
                  <a:tcPr marT="45722" marB="45722"/>
                </a:tc>
                <a:tc>
                  <a:txBody>
                    <a:bodyPr/>
                    <a:lstStyle/>
                    <a:p>
                      <a:r>
                        <a:rPr lang="sr-Latn-BA" sz="1400" dirty="0" smtClean="0"/>
                        <a:t>1.736,869</a:t>
                      </a:r>
                      <a:endParaRPr lang="en-US" sz="1400" dirty="0"/>
                    </a:p>
                  </a:txBody>
                  <a:tcPr marT="45722" marB="45722"/>
                </a:tc>
                <a:tc>
                  <a:txBody>
                    <a:bodyPr/>
                    <a:lstStyle/>
                    <a:p>
                      <a:r>
                        <a:rPr lang="sr-Latn-BA" sz="1400" dirty="0" smtClean="0"/>
                        <a:t>14</a:t>
                      </a:r>
                      <a:endParaRPr lang="en-US" sz="1400" dirty="0"/>
                    </a:p>
                  </a:txBody>
                  <a:tcPr marT="45722" marB="45722"/>
                </a:tc>
                <a:tc>
                  <a:txBody>
                    <a:bodyPr/>
                    <a:lstStyle/>
                    <a:p>
                      <a:r>
                        <a:rPr lang="sr-Latn-BA" sz="1400" dirty="0" smtClean="0"/>
                        <a:t>1.396,131</a:t>
                      </a:r>
                      <a:endParaRPr lang="en-US" sz="1400" dirty="0"/>
                    </a:p>
                  </a:txBody>
                  <a:tcPr marT="45722" marB="45722"/>
                </a:tc>
              </a:tr>
              <a:tr h="370860">
                <a:tc>
                  <a:txBody>
                    <a:bodyPr/>
                    <a:lstStyle/>
                    <a:p>
                      <a:r>
                        <a:rPr lang="sr-Latn-BA" sz="1400" dirty="0" smtClean="0"/>
                        <a:t>11</a:t>
                      </a:r>
                      <a:endParaRPr lang="en-US" sz="1400" dirty="0"/>
                    </a:p>
                  </a:txBody>
                  <a:tcPr marT="45722" marB="45722"/>
                </a:tc>
                <a:tc>
                  <a:txBody>
                    <a:bodyPr/>
                    <a:lstStyle/>
                    <a:p>
                      <a:r>
                        <a:rPr lang="sr-Latn-BA" sz="1400" dirty="0" smtClean="0"/>
                        <a:t>Indija</a:t>
                      </a:r>
                      <a:endParaRPr lang="en-US" sz="1400" dirty="0"/>
                    </a:p>
                  </a:txBody>
                  <a:tcPr marT="45722" marB="45722"/>
                </a:tc>
                <a:tc>
                  <a:txBody>
                    <a:bodyPr/>
                    <a:lstStyle/>
                    <a:p>
                      <a:r>
                        <a:rPr lang="sr-Latn-BA" sz="1400" dirty="0" smtClean="0"/>
                        <a:t>1.676,143</a:t>
                      </a:r>
                      <a:endParaRPr lang="en-US" sz="1400" dirty="0"/>
                    </a:p>
                  </a:txBody>
                  <a:tcPr marT="45722" marB="45722"/>
                </a:tc>
                <a:tc>
                  <a:txBody>
                    <a:bodyPr/>
                    <a:lstStyle/>
                    <a:p>
                      <a:r>
                        <a:rPr lang="sr-Latn-BA" sz="1400" dirty="0" smtClean="0"/>
                        <a:t>3</a:t>
                      </a:r>
                      <a:endParaRPr lang="en-US" sz="1400" dirty="0"/>
                    </a:p>
                  </a:txBody>
                  <a:tcPr marT="45722" marB="45722"/>
                </a:tc>
                <a:tc>
                  <a:txBody>
                    <a:bodyPr/>
                    <a:lstStyle/>
                    <a:p>
                      <a:r>
                        <a:rPr lang="sr-Latn-BA" sz="1400" dirty="0" smtClean="0"/>
                        <a:t>4.457,784</a:t>
                      </a:r>
                      <a:endParaRPr lang="en-US" sz="1400" dirty="0"/>
                    </a:p>
                  </a:txBody>
                  <a:tcPr marT="45722" marB="45722"/>
                </a:tc>
              </a:tr>
            </a:tbl>
          </a:graphicData>
        </a:graphic>
      </p:graphicFrame>
      <p:sp>
        <p:nvSpPr>
          <p:cNvPr id="73823" name="TextBox 3"/>
          <p:cNvSpPr txBox="1">
            <a:spLocks noChangeArrowheads="1"/>
          </p:cNvSpPr>
          <p:nvPr/>
        </p:nvSpPr>
        <p:spPr bwMode="auto">
          <a:xfrm>
            <a:off x="685800" y="0"/>
            <a:ext cx="7391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2200" b="1" i="1"/>
              <a:t>BDP zemalja u svijetu u 2011 – Nominalni i prema paritetu kupovne moći</a:t>
            </a:r>
            <a:endParaRPr lang="en-US" altLang="en-US" sz="2200" b="1" i="1"/>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C6A131-7128-4749-A626-0D9612FD8231}" type="slidenum">
              <a:rPr lang="en-US" altLang="en-US">
                <a:solidFill>
                  <a:srgbClr val="898989"/>
                </a:solidFill>
              </a:rPr>
              <a:pPr/>
              <a:t>71</a:t>
            </a:fld>
            <a:endParaRPr lang="en-US" altLang="en-US">
              <a:solidFill>
                <a:srgbClr val="898989"/>
              </a:solidFill>
            </a:endParaRPr>
          </a:p>
        </p:txBody>
      </p:sp>
      <p:graphicFrame>
        <p:nvGraphicFramePr>
          <p:cNvPr id="6" name="Table 5"/>
          <p:cNvGraphicFramePr>
            <a:graphicFrameLocks noGrp="1"/>
          </p:cNvGraphicFramePr>
          <p:nvPr/>
        </p:nvGraphicFramePr>
        <p:xfrm>
          <a:off x="609600" y="762000"/>
          <a:ext cx="7848600" cy="5259388"/>
        </p:xfrm>
        <a:graphic>
          <a:graphicData uri="http://schemas.openxmlformats.org/drawingml/2006/table">
            <a:tbl>
              <a:tblPr firstRow="1" bandRow="1">
                <a:tableStyleId>{5C22544A-7EE6-4342-B048-85BDC9FD1C3A}</a:tableStyleId>
              </a:tblPr>
              <a:tblGrid>
                <a:gridCol w="665136"/>
                <a:gridCol w="1773264"/>
                <a:gridCol w="1447800"/>
                <a:gridCol w="685800"/>
                <a:gridCol w="1872113"/>
                <a:gridCol w="1404487"/>
              </a:tblGrid>
              <a:tr h="526691">
                <a:tc>
                  <a:txBody>
                    <a:bodyPr/>
                    <a:lstStyle/>
                    <a:p>
                      <a:r>
                        <a:rPr lang="sr-Latn-BA" sz="1400" dirty="0" smtClean="0"/>
                        <a:t>Rang</a:t>
                      </a:r>
                      <a:endParaRPr lang="en-US" sz="1400" dirty="0"/>
                    </a:p>
                  </a:txBody>
                  <a:tcPr marT="45724" marB="45724"/>
                </a:tc>
                <a:tc>
                  <a:txBody>
                    <a:bodyPr/>
                    <a:lstStyle/>
                    <a:p>
                      <a:r>
                        <a:rPr lang="sr-Latn-BA" sz="1400" dirty="0" smtClean="0"/>
                        <a:t>Zemlja/Kompanija</a:t>
                      </a:r>
                      <a:endParaRPr lang="en-US" sz="1400" dirty="0"/>
                    </a:p>
                  </a:txBody>
                  <a:tcPr marT="45724" marB="45724"/>
                </a:tc>
                <a:tc>
                  <a:txBody>
                    <a:bodyPr/>
                    <a:lstStyle/>
                    <a:p>
                      <a:r>
                        <a:rPr lang="sr-Latn-BA" sz="1400" baseline="0" dirty="0" smtClean="0"/>
                        <a:t>Prihodi u milijardama $</a:t>
                      </a:r>
                      <a:endParaRPr lang="en-US" sz="1400" dirty="0"/>
                    </a:p>
                  </a:txBody>
                  <a:tcPr marT="45724" marB="45724"/>
                </a:tc>
                <a:tc>
                  <a:txBody>
                    <a:bodyPr/>
                    <a:lstStyle/>
                    <a:p>
                      <a:r>
                        <a:rPr lang="sr-Latn-BA" sz="1400" dirty="0" smtClean="0"/>
                        <a:t>Rang</a:t>
                      </a:r>
                      <a:endParaRPr lang="en-US" sz="1400" dirty="0"/>
                    </a:p>
                  </a:txBody>
                  <a:tcPr marT="45724" marB="45724"/>
                </a:tc>
                <a:tc>
                  <a:txBody>
                    <a:bodyPr/>
                    <a:lstStyle/>
                    <a:p>
                      <a:r>
                        <a:rPr lang="sr-Latn-BA" sz="1400" dirty="0" smtClean="0"/>
                        <a:t>Zemlja/Kompanija</a:t>
                      </a:r>
                      <a:endParaRPr lang="en-US" sz="14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400" baseline="0" dirty="0" smtClean="0"/>
                        <a:t>Prihodi u milijardama $</a:t>
                      </a:r>
                      <a:endParaRPr lang="en-US" sz="1400" dirty="0" smtClean="0"/>
                    </a:p>
                  </a:txBody>
                  <a:tcPr marT="45724" marB="45724"/>
                </a:tc>
              </a:tr>
              <a:tr h="304824">
                <a:tc>
                  <a:txBody>
                    <a:bodyPr/>
                    <a:lstStyle/>
                    <a:p>
                      <a:r>
                        <a:rPr lang="sr-Latn-BA" sz="1400" dirty="0" smtClean="0"/>
                        <a:t>1</a:t>
                      </a:r>
                      <a:endParaRPr lang="en-US" sz="1400" dirty="0"/>
                    </a:p>
                  </a:txBody>
                  <a:tcPr marT="45724" marB="45724"/>
                </a:tc>
                <a:tc>
                  <a:txBody>
                    <a:bodyPr/>
                    <a:lstStyle/>
                    <a:p>
                      <a:r>
                        <a:rPr lang="sr-Latn-BA" sz="1400" dirty="0" smtClean="0"/>
                        <a:t>Norveška</a:t>
                      </a:r>
                      <a:endParaRPr lang="en-US" sz="1400" dirty="0"/>
                    </a:p>
                  </a:txBody>
                  <a:tcPr marT="45724" marB="45724"/>
                </a:tc>
                <a:tc>
                  <a:txBody>
                    <a:bodyPr/>
                    <a:lstStyle/>
                    <a:p>
                      <a:r>
                        <a:rPr lang="sr-Latn-BA" sz="1400" dirty="0" smtClean="0"/>
                        <a:t>483,650</a:t>
                      </a:r>
                      <a:endParaRPr lang="en-US" sz="1400" dirty="0"/>
                    </a:p>
                  </a:txBody>
                  <a:tcPr marT="45724" marB="45724"/>
                </a:tc>
                <a:tc>
                  <a:txBody>
                    <a:bodyPr/>
                    <a:lstStyle/>
                    <a:p>
                      <a:r>
                        <a:rPr lang="sr-Latn-BA" sz="1400" dirty="0" smtClean="0"/>
                        <a:t>13</a:t>
                      </a:r>
                      <a:endParaRPr lang="en-US" sz="14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400" dirty="0" smtClean="0"/>
                        <a:t>Danska</a:t>
                      </a:r>
                      <a:endParaRPr lang="en-US" sz="1400" dirty="0" smtClean="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400" dirty="0" smtClean="0"/>
                        <a:t>333,238</a:t>
                      </a:r>
                      <a:endParaRPr lang="en-US" sz="1400" dirty="0" smtClean="0"/>
                    </a:p>
                  </a:txBody>
                  <a:tcPr marT="45724" marB="45724"/>
                </a:tc>
              </a:tr>
              <a:tr h="304824">
                <a:tc>
                  <a:txBody>
                    <a:bodyPr/>
                    <a:lstStyle/>
                    <a:p>
                      <a:pPr marL="0" algn="l" rtl="0" eaLnBrk="1" latinLnBrk="0" hangingPunct="1"/>
                      <a:r>
                        <a:rPr kumimoji="0" lang="sr-Latn-BA" sz="1400" kern="1200" dirty="0" smtClean="0">
                          <a:solidFill>
                            <a:schemeClr val="dk1"/>
                          </a:solidFill>
                          <a:latin typeface="+mn-lt"/>
                          <a:ea typeface="+mn-ea"/>
                          <a:cs typeface="+mn-cs"/>
                        </a:rPr>
                        <a:t>2</a:t>
                      </a:r>
                      <a:endParaRPr kumimoji="0" lang="en-US" sz="1400" kern="1200" dirty="0" smtClean="0">
                        <a:solidFill>
                          <a:schemeClr val="dk1"/>
                        </a:solidFill>
                        <a:latin typeface="+mn-lt"/>
                        <a:ea typeface="+mn-ea"/>
                        <a:cs typeface="+mn-cs"/>
                      </a:endParaRPr>
                    </a:p>
                  </a:txBody>
                  <a:tcPr marT="45724" marB="45724"/>
                </a:tc>
                <a:tc>
                  <a:txBody>
                    <a:bodyPr/>
                    <a:lstStyle/>
                    <a:p>
                      <a:pPr marL="0" algn="l" rtl="0" eaLnBrk="1" latinLnBrk="0" hangingPunct="1"/>
                      <a:r>
                        <a:rPr kumimoji="0" lang="sr-Latn-BA" sz="1400" kern="1200" dirty="0" smtClean="0">
                          <a:solidFill>
                            <a:schemeClr val="dk1"/>
                          </a:solidFill>
                          <a:latin typeface="+mn-lt"/>
                          <a:ea typeface="+mn-ea"/>
                          <a:cs typeface="+mn-cs"/>
                        </a:rPr>
                        <a:t>Iran</a:t>
                      </a:r>
                      <a:endParaRPr kumimoji="0" lang="en-US" sz="1400" kern="1200" dirty="0" smtClean="0">
                        <a:solidFill>
                          <a:schemeClr val="dk1"/>
                        </a:solidFill>
                        <a:latin typeface="+mn-lt"/>
                        <a:ea typeface="+mn-ea"/>
                        <a:cs typeface="+mn-cs"/>
                      </a:endParaRPr>
                    </a:p>
                  </a:txBody>
                  <a:tcPr marT="45724" marB="45724"/>
                </a:tc>
                <a:tc>
                  <a:txBody>
                    <a:bodyPr/>
                    <a:lstStyle/>
                    <a:p>
                      <a:pPr marL="0" algn="l" rtl="0" eaLnBrk="1" latinLnBrk="0" hangingPunct="1"/>
                      <a:r>
                        <a:rPr kumimoji="0" lang="sr-Latn-BA" sz="1400" kern="1200" dirty="0" smtClean="0">
                          <a:solidFill>
                            <a:schemeClr val="dk1"/>
                          </a:solidFill>
                          <a:latin typeface="+mn-lt"/>
                          <a:ea typeface="+mn-ea"/>
                          <a:cs typeface="+mn-cs"/>
                        </a:rPr>
                        <a:t>482,445</a:t>
                      </a:r>
                      <a:endParaRPr kumimoji="0" lang="en-US" sz="1400" kern="1200" dirty="0" smtClean="0">
                        <a:solidFill>
                          <a:schemeClr val="dk1"/>
                        </a:solidFill>
                        <a:latin typeface="+mn-lt"/>
                        <a:ea typeface="+mn-ea"/>
                        <a:cs typeface="+mn-cs"/>
                      </a:endParaRPr>
                    </a:p>
                  </a:txBody>
                  <a:tcPr marT="45724" marB="45724"/>
                </a:tc>
                <a:tc>
                  <a:txBody>
                    <a:bodyPr/>
                    <a:lstStyle/>
                    <a:p>
                      <a:pPr marL="0" algn="l" rtl="0" eaLnBrk="1" latinLnBrk="0" hangingPunct="1"/>
                      <a:r>
                        <a:rPr kumimoji="0" lang="sr-Latn-BA" sz="1400" kern="1200" dirty="0" smtClean="0">
                          <a:solidFill>
                            <a:schemeClr val="dk1"/>
                          </a:solidFill>
                          <a:latin typeface="+mn-lt"/>
                          <a:ea typeface="+mn-ea"/>
                          <a:cs typeface="+mn-cs"/>
                        </a:rPr>
                        <a:t>14</a:t>
                      </a:r>
                      <a:endParaRPr kumimoji="0" lang="en-US" sz="1400" kern="1200" dirty="0" smtClean="0">
                        <a:solidFill>
                          <a:schemeClr val="dk1"/>
                        </a:solidFill>
                        <a:latin typeface="+mn-lt"/>
                        <a:ea typeface="+mn-ea"/>
                        <a:cs typeface="+mn-cs"/>
                      </a:endParaRPr>
                    </a:p>
                  </a:txBody>
                  <a:tcPr marT="45724" marB="45724"/>
                </a:tc>
                <a:tc>
                  <a:txBody>
                    <a:bodyPr/>
                    <a:lstStyle/>
                    <a:p>
                      <a:pPr marL="0" algn="l" rtl="0" eaLnBrk="1" latinLnBrk="0" hangingPunct="1"/>
                      <a:r>
                        <a:rPr kumimoji="0" lang="sr-Latn-BA" sz="1400" kern="1200" dirty="0" smtClean="0">
                          <a:solidFill>
                            <a:schemeClr val="dk1"/>
                          </a:solidFill>
                          <a:latin typeface="+mn-lt"/>
                          <a:ea typeface="+mn-ea"/>
                          <a:cs typeface="+mn-cs"/>
                        </a:rPr>
                        <a:t>Kolumbija</a:t>
                      </a:r>
                      <a:endParaRPr kumimoji="0" lang="en-US" sz="1400" kern="1200" dirty="0" smtClean="0">
                        <a:solidFill>
                          <a:schemeClr val="dk1"/>
                        </a:solidFill>
                        <a:latin typeface="+mn-lt"/>
                        <a:ea typeface="+mn-ea"/>
                        <a:cs typeface="+mn-cs"/>
                      </a:endParaRPr>
                    </a:p>
                  </a:txBody>
                  <a:tcPr marT="45724" marB="45724"/>
                </a:tc>
                <a:tc>
                  <a:txBody>
                    <a:bodyPr/>
                    <a:lstStyle/>
                    <a:p>
                      <a:pPr marL="0" algn="l" rtl="0" eaLnBrk="1" latinLnBrk="0" hangingPunct="1"/>
                      <a:r>
                        <a:rPr kumimoji="0" lang="sr-Latn-BA" sz="1400" kern="1200" dirty="0" smtClean="0">
                          <a:solidFill>
                            <a:schemeClr val="dk1"/>
                          </a:solidFill>
                          <a:latin typeface="+mn-lt"/>
                          <a:ea typeface="+mn-ea"/>
                          <a:cs typeface="+mn-cs"/>
                        </a:rPr>
                        <a:t>328,422</a:t>
                      </a:r>
                      <a:endParaRPr kumimoji="0" lang="en-US" sz="1400" kern="1200" dirty="0" smtClean="0">
                        <a:solidFill>
                          <a:schemeClr val="dk1"/>
                        </a:solidFill>
                        <a:latin typeface="+mn-lt"/>
                        <a:ea typeface="+mn-ea"/>
                        <a:cs typeface="+mn-cs"/>
                      </a:endParaRPr>
                    </a:p>
                  </a:txBody>
                  <a:tcPr marT="45724" marB="45724"/>
                </a:tc>
              </a:tr>
              <a:tr h="518200">
                <a:tc>
                  <a:txBody>
                    <a:bodyPr/>
                    <a:lstStyle/>
                    <a:p>
                      <a:r>
                        <a:rPr lang="sr-Latn-BA" sz="1400" dirty="0" smtClean="0"/>
                        <a:t>3</a:t>
                      </a:r>
                      <a:endParaRPr lang="en-US" sz="1400" dirty="0"/>
                    </a:p>
                  </a:txBody>
                  <a:tcPr marT="45724" marB="45724"/>
                </a:tc>
                <a:tc>
                  <a:txBody>
                    <a:bodyPr/>
                    <a:lstStyle/>
                    <a:p>
                      <a:r>
                        <a:rPr lang="sr-Latn-BA" sz="1400" dirty="0" smtClean="0"/>
                        <a:t>Royal Dutch Shell</a:t>
                      </a:r>
                      <a:endParaRPr lang="en-US" sz="1400" dirty="0"/>
                    </a:p>
                  </a:txBody>
                  <a:tcPr marT="45724" marB="45724"/>
                </a:tc>
                <a:tc>
                  <a:txBody>
                    <a:bodyPr/>
                    <a:lstStyle/>
                    <a:p>
                      <a:r>
                        <a:rPr lang="sr-Latn-BA" sz="1400" dirty="0" smtClean="0"/>
                        <a:t>470,200</a:t>
                      </a:r>
                    </a:p>
                  </a:txBody>
                  <a:tcPr marT="45724" marB="45724"/>
                </a:tc>
                <a:tc>
                  <a:txBody>
                    <a:bodyPr/>
                    <a:lstStyle/>
                    <a:p>
                      <a:r>
                        <a:rPr lang="sr-Latn-BA" sz="1400" dirty="0" smtClean="0"/>
                        <a:t>15</a:t>
                      </a:r>
                      <a:endParaRPr lang="en-US" sz="14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1400" kern="1200" dirty="0" smtClean="0">
                          <a:solidFill>
                            <a:schemeClr val="dk1"/>
                          </a:solidFill>
                          <a:latin typeface="+mn-lt"/>
                          <a:ea typeface="+mn-ea"/>
                          <a:cs typeface="+mn-cs"/>
                        </a:rPr>
                        <a:t>Petrochina</a:t>
                      </a:r>
                      <a:endParaRPr kumimoji="0" lang="en-US" sz="1400" kern="1200" dirty="0" smtClean="0">
                        <a:solidFill>
                          <a:schemeClr val="dk1"/>
                        </a:solidFill>
                        <a:latin typeface="+mn-lt"/>
                        <a:ea typeface="+mn-ea"/>
                        <a:cs typeface="+mn-cs"/>
                      </a:endParaRPr>
                    </a:p>
                    <a:p>
                      <a:endParaRPr lang="en-US" sz="1400" dirty="0"/>
                    </a:p>
                  </a:txBody>
                  <a:tcPr marT="45724" marB="45724"/>
                </a:tc>
                <a:tc>
                  <a:txBody>
                    <a:bodyPr/>
                    <a:lstStyle/>
                    <a:p>
                      <a:r>
                        <a:rPr lang="sr-Latn-BA" sz="1400" dirty="0" smtClean="0"/>
                        <a:t>310,50</a:t>
                      </a:r>
                      <a:endParaRPr lang="en-US" sz="1400" dirty="0"/>
                    </a:p>
                  </a:txBody>
                  <a:tcPr marT="45724" marB="45724"/>
                </a:tc>
              </a:tr>
              <a:tr h="304824">
                <a:tc>
                  <a:txBody>
                    <a:bodyPr/>
                    <a:lstStyle/>
                    <a:p>
                      <a:r>
                        <a:rPr lang="sr-Latn-BA" sz="1400" dirty="0" smtClean="0"/>
                        <a:t>4</a:t>
                      </a:r>
                      <a:endParaRPr lang="en-US" sz="1400" dirty="0"/>
                    </a:p>
                  </a:txBody>
                  <a:tcPr marT="45724" marB="45724"/>
                </a:tc>
                <a:tc>
                  <a:txBody>
                    <a:bodyPr/>
                    <a:lstStyle/>
                    <a:p>
                      <a:r>
                        <a:rPr lang="sr-Latn-BA" sz="1400" dirty="0" smtClean="0"/>
                        <a:t>Tajvan</a:t>
                      </a:r>
                      <a:endParaRPr lang="en-US" sz="1400" dirty="0"/>
                    </a:p>
                  </a:txBody>
                  <a:tcPr marT="45724" marB="45724"/>
                </a:tc>
                <a:tc>
                  <a:txBody>
                    <a:bodyPr/>
                    <a:lstStyle/>
                    <a:p>
                      <a:r>
                        <a:rPr lang="sr-Latn-BA" sz="1400" dirty="0" smtClean="0"/>
                        <a:t>466,832</a:t>
                      </a:r>
                      <a:endParaRPr lang="en-US" sz="1400" dirty="0"/>
                    </a:p>
                  </a:txBody>
                  <a:tcPr marT="45724" marB="45724"/>
                </a:tc>
                <a:tc>
                  <a:txBody>
                    <a:bodyPr/>
                    <a:lstStyle/>
                    <a:p>
                      <a:r>
                        <a:rPr lang="sr-Latn-BA" sz="1400" dirty="0" smtClean="0"/>
                        <a:t>16</a:t>
                      </a:r>
                      <a:endParaRPr lang="en-US" sz="1400" dirty="0"/>
                    </a:p>
                  </a:txBody>
                  <a:tcPr marT="45724" marB="45724"/>
                </a:tc>
                <a:tc>
                  <a:txBody>
                    <a:bodyPr/>
                    <a:lstStyle/>
                    <a:p>
                      <a:r>
                        <a:rPr lang="sr-Latn-BA" sz="1400" dirty="0" smtClean="0"/>
                        <a:t>Grčka</a:t>
                      </a:r>
                      <a:endParaRPr lang="en-US" sz="1400" dirty="0"/>
                    </a:p>
                  </a:txBody>
                  <a:tcPr marT="45724" marB="45724"/>
                </a:tc>
                <a:tc>
                  <a:txBody>
                    <a:bodyPr/>
                    <a:lstStyle/>
                    <a:p>
                      <a:r>
                        <a:rPr lang="sr-Latn-BA" sz="1400" dirty="0" smtClean="0"/>
                        <a:t>303,065</a:t>
                      </a:r>
                      <a:endParaRPr lang="en-US" sz="1400" dirty="0"/>
                    </a:p>
                  </a:txBody>
                  <a:tcPr marT="45724" marB="45724"/>
                </a:tc>
              </a:tr>
              <a:tr h="304824">
                <a:tc>
                  <a:txBody>
                    <a:bodyPr/>
                    <a:lstStyle/>
                    <a:p>
                      <a:r>
                        <a:rPr lang="sr-Latn-BA" sz="1400" dirty="0" smtClean="0"/>
                        <a:t>5</a:t>
                      </a:r>
                      <a:endParaRPr lang="en-US" sz="1400" dirty="0"/>
                    </a:p>
                  </a:txBody>
                  <a:tcPr marT="45724" marB="45724"/>
                </a:tc>
                <a:tc>
                  <a:txBody>
                    <a:bodyPr/>
                    <a:lstStyle/>
                    <a:p>
                      <a:r>
                        <a:rPr lang="sr-Latn-BA" sz="1400" dirty="0" smtClean="0"/>
                        <a:t>Exxon</a:t>
                      </a:r>
                      <a:r>
                        <a:rPr lang="sr-Latn-BA" sz="1400" baseline="0" dirty="0" smtClean="0"/>
                        <a:t> Mobil</a:t>
                      </a:r>
                      <a:endParaRPr lang="en-US" sz="1400" dirty="0"/>
                    </a:p>
                  </a:txBody>
                  <a:tcPr marT="45724" marB="45724"/>
                </a:tc>
                <a:tc>
                  <a:txBody>
                    <a:bodyPr/>
                    <a:lstStyle/>
                    <a:p>
                      <a:r>
                        <a:rPr lang="sr-Latn-BA" sz="1400" dirty="0" smtClean="0"/>
                        <a:t>452,926</a:t>
                      </a:r>
                      <a:endParaRPr lang="en-US" sz="1400" dirty="0"/>
                    </a:p>
                  </a:txBody>
                  <a:tcPr marT="45724" marB="45724"/>
                </a:tc>
                <a:tc>
                  <a:txBody>
                    <a:bodyPr/>
                    <a:lstStyle/>
                    <a:p>
                      <a:r>
                        <a:rPr lang="sr-Latn-BA" sz="1400" dirty="0" smtClean="0"/>
                        <a:t>17</a:t>
                      </a:r>
                      <a:endParaRPr lang="en-US" sz="1400" dirty="0"/>
                    </a:p>
                  </a:txBody>
                  <a:tcPr marT="45724" marB="45724"/>
                </a:tc>
                <a:tc>
                  <a:txBody>
                    <a:bodyPr/>
                    <a:lstStyle/>
                    <a:p>
                      <a:r>
                        <a:rPr lang="sr-Latn-BA" sz="1400" dirty="0" smtClean="0"/>
                        <a:t>Chevron</a:t>
                      </a:r>
                      <a:endParaRPr lang="en-US" sz="1400" dirty="0"/>
                    </a:p>
                  </a:txBody>
                  <a:tcPr marT="45724" marB="45724"/>
                </a:tc>
                <a:tc>
                  <a:txBody>
                    <a:bodyPr/>
                    <a:lstStyle/>
                    <a:p>
                      <a:r>
                        <a:rPr lang="sr-Latn-BA" sz="1400" dirty="0" smtClean="0"/>
                        <a:t>236,300</a:t>
                      </a:r>
                      <a:endParaRPr lang="en-US" sz="1400" dirty="0"/>
                    </a:p>
                  </a:txBody>
                  <a:tcPr marT="45724" marB="45724"/>
                </a:tc>
              </a:tr>
              <a:tr h="304824">
                <a:tc>
                  <a:txBody>
                    <a:bodyPr/>
                    <a:lstStyle/>
                    <a:p>
                      <a:r>
                        <a:rPr lang="sr-Latn-BA" sz="1400" dirty="0" smtClean="0"/>
                        <a:t>5</a:t>
                      </a:r>
                      <a:endParaRPr lang="en-US" sz="1400" dirty="0"/>
                    </a:p>
                  </a:txBody>
                  <a:tcPr marT="45724" marB="45724"/>
                </a:tc>
                <a:tc>
                  <a:txBody>
                    <a:bodyPr/>
                    <a:lstStyle/>
                    <a:p>
                      <a:r>
                        <a:rPr lang="sr-Latn-BA" sz="1400" dirty="0" smtClean="0"/>
                        <a:t>Argentina</a:t>
                      </a:r>
                      <a:endParaRPr lang="en-US" sz="1400" dirty="0"/>
                    </a:p>
                  </a:txBody>
                  <a:tcPr marT="45724" marB="45724"/>
                </a:tc>
                <a:tc>
                  <a:txBody>
                    <a:bodyPr/>
                    <a:lstStyle/>
                    <a:p>
                      <a:r>
                        <a:rPr lang="sr-Latn-BA" sz="1400" dirty="0" smtClean="0"/>
                        <a:t>447,664</a:t>
                      </a:r>
                      <a:endParaRPr lang="en-US" sz="1400" dirty="0"/>
                    </a:p>
                  </a:txBody>
                  <a:tcPr marT="45724" marB="45724"/>
                </a:tc>
                <a:tc>
                  <a:txBody>
                    <a:bodyPr/>
                    <a:lstStyle/>
                    <a:p>
                      <a:r>
                        <a:rPr lang="sr-Latn-BA" sz="1400" dirty="0" smtClean="0"/>
                        <a:t>18</a:t>
                      </a:r>
                      <a:endParaRPr lang="en-US" sz="1400" dirty="0"/>
                    </a:p>
                  </a:txBody>
                  <a:tcPr marT="45724" marB="45724"/>
                </a:tc>
                <a:tc>
                  <a:txBody>
                    <a:bodyPr/>
                    <a:lstStyle/>
                    <a:p>
                      <a:r>
                        <a:rPr lang="sr-Latn-BA" sz="1400" dirty="0" smtClean="0"/>
                        <a:t>Egipat</a:t>
                      </a:r>
                      <a:endParaRPr lang="en-US" sz="1400" dirty="0"/>
                    </a:p>
                  </a:txBody>
                  <a:tcPr marT="45724" marB="45724"/>
                </a:tc>
                <a:tc>
                  <a:txBody>
                    <a:bodyPr/>
                    <a:lstStyle/>
                    <a:p>
                      <a:r>
                        <a:rPr lang="sr-Latn-BA" sz="1400" dirty="0" smtClean="0"/>
                        <a:t>235,719</a:t>
                      </a:r>
                      <a:endParaRPr lang="en-US" sz="1400" dirty="0"/>
                    </a:p>
                  </a:txBody>
                  <a:tcPr marT="45724" marB="45724"/>
                </a:tc>
              </a:tr>
              <a:tr h="304824">
                <a:tc>
                  <a:txBody>
                    <a:bodyPr/>
                    <a:lstStyle/>
                    <a:p>
                      <a:r>
                        <a:rPr lang="sr-Latn-BA" sz="1400" dirty="0" smtClean="0"/>
                        <a:t>6</a:t>
                      </a:r>
                      <a:endParaRPr lang="en-US" sz="1400" dirty="0"/>
                    </a:p>
                  </a:txBody>
                  <a:tcPr marT="45724" marB="45724"/>
                </a:tc>
                <a:tc>
                  <a:txBody>
                    <a:bodyPr/>
                    <a:lstStyle/>
                    <a:p>
                      <a:r>
                        <a:rPr lang="sr-Latn-BA" sz="1400" dirty="0" smtClean="0"/>
                        <a:t>Wal-Mart</a:t>
                      </a:r>
                      <a:endParaRPr lang="en-US" sz="1400" dirty="0"/>
                    </a:p>
                  </a:txBody>
                  <a:tcPr marT="45724" marB="45724"/>
                </a:tc>
                <a:tc>
                  <a:txBody>
                    <a:bodyPr/>
                    <a:lstStyle/>
                    <a:p>
                      <a:r>
                        <a:rPr lang="sr-Latn-BA" sz="1400" dirty="0" smtClean="0"/>
                        <a:t>446,950</a:t>
                      </a:r>
                      <a:endParaRPr lang="en-US" sz="1400" dirty="0"/>
                    </a:p>
                  </a:txBody>
                  <a:tcPr marT="45724" marB="45724"/>
                </a:tc>
                <a:tc>
                  <a:txBody>
                    <a:bodyPr/>
                    <a:lstStyle/>
                    <a:p>
                      <a:r>
                        <a:rPr lang="sr-Latn-BA" sz="1400" dirty="0" smtClean="0"/>
                        <a:t>19</a:t>
                      </a:r>
                      <a:endParaRPr lang="en-US" sz="1400" dirty="0"/>
                    </a:p>
                  </a:txBody>
                  <a:tcPr marT="45724" marB="45724"/>
                </a:tc>
                <a:tc>
                  <a:txBody>
                    <a:bodyPr/>
                    <a:lstStyle/>
                    <a:p>
                      <a:r>
                        <a:rPr lang="sr-Latn-BA" sz="1400" dirty="0" smtClean="0"/>
                        <a:t>Conoco Philips</a:t>
                      </a:r>
                      <a:endParaRPr lang="en-US" sz="1400" dirty="0"/>
                    </a:p>
                  </a:txBody>
                  <a:tcPr marT="45724" marB="45724"/>
                </a:tc>
                <a:tc>
                  <a:txBody>
                    <a:bodyPr/>
                    <a:lstStyle/>
                    <a:p>
                      <a:r>
                        <a:rPr lang="sr-Latn-BA" sz="1400" dirty="0" smtClean="0"/>
                        <a:t>230,900</a:t>
                      </a:r>
                      <a:endParaRPr lang="en-US" sz="1400" dirty="0"/>
                    </a:p>
                  </a:txBody>
                  <a:tcPr marT="45724" marB="45724"/>
                </a:tc>
              </a:tr>
              <a:tr h="304824">
                <a:tc>
                  <a:txBody>
                    <a:bodyPr/>
                    <a:lstStyle/>
                    <a:p>
                      <a:r>
                        <a:rPr lang="sr-Latn-BA" sz="1400" dirty="0" smtClean="0"/>
                        <a:t>7</a:t>
                      </a:r>
                      <a:endParaRPr lang="en-US" sz="1400" dirty="0"/>
                    </a:p>
                  </a:txBody>
                  <a:tcPr marT="45724" marB="45724"/>
                </a:tc>
                <a:tc>
                  <a:txBody>
                    <a:bodyPr/>
                    <a:lstStyle/>
                    <a:p>
                      <a:r>
                        <a:rPr lang="sr-Latn-BA" sz="1400" dirty="0" smtClean="0"/>
                        <a:t>Austrija</a:t>
                      </a:r>
                      <a:endParaRPr lang="en-US" sz="1400" dirty="0"/>
                    </a:p>
                  </a:txBody>
                  <a:tcPr marT="45724" marB="45724"/>
                </a:tc>
                <a:tc>
                  <a:txBody>
                    <a:bodyPr/>
                    <a:lstStyle/>
                    <a:p>
                      <a:r>
                        <a:rPr lang="sr-Latn-BA" sz="1400" dirty="0" smtClean="0"/>
                        <a:t>419,243</a:t>
                      </a:r>
                      <a:endParaRPr lang="en-US" sz="1400" dirty="0"/>
                    </a:p>
                  </a:txBody>
                  <a:tcPr marT="45724" marB="45724"/>
                </a:tc>
                <a:tc>
                  <a:txBody>
                    <a:bodyPr/>
                    <a:lstStyle/>
                    <a:p>
                      <a:r>
                        <a:rPr lang="sr-Latn-BA" sz="1400" dirty="0" smtClean="0"/>
                        <a:t>20</a:t>
                      </a:r>
                      <a:endParaRPr lang="en-US" sz="1400" dirty="0"/>
                    </a:p>
                  </a:txBody>
                  <a:tcPr marT="45724" marB="45724"/>
                </a:tc>
                <a:tc>
                  <a:txBody>
                    <a:bodyPr/>
                    <a:lstStyle/>
                    <a:p>
                      <a:r>
                        <a:rPr lang="sr-Latn-BA" sz="1400" dirty="0" smtClean="0"/>
                        <a:t>Toyota Motors</a:t>
                      </a:r>
                      <a:endParaRPr lang="en-US" sz="1400" dirty="0"/>
                    </a:p>
                  </a:txBody>
                  <a:tcPr marT="45724" marB="45724"/>
                </a:tc>
                <a:tc>
                  <a:txBody>
                    <a:bodyPr/>
                    <a:lstStyle/>
                    <a:p>
                      <a:r>
                        <a:rPr lang="sr-Latn-BA" sz="1400" dirty="0" smtClean="0"/>
                        <a:t>228,500</a:t>
                      </a:r>
                      <a:endParaRPr lang="en-US" sz="1400" dirty="0"/>
                    </a:p>
                  </a:txBody>
                  <a:tcPr marT="45724" marB="45724"/>
                </a:tc>
              </a:tr>
              <a:tr h="431180">
                <a:tc>
                  <a:txBody>
                    <a:bodyPr/>
                    <a:lstStyle/>
                    <a:p>
                      <a:r>
                        <a:rPr lang="sr-Latn-BA" sz="1400" dirty="0" smtClean="0"/>
                        <a:t>8</a:t>
                      </a:r>
                      <a:endParaRPr lang="en-US" sz="1400" dirty="0"/>
                    </a:p>
                  </a:txBody>
                  <a:tcPr marT="45724" marB="45724"/>
                </a:tc>
                <a:tc>
                  <a:txBody>
                    <a:bodyPr/>
                    <a:lstStyle/>
                    <a:p>
                      <a:r>
                        <a:rPr lang="sr-Latn-BA" sz="1400" dirty="0" smtClean="0"/>
                        <a:t>Južna Afrika</a:t>
                      </a:r>
                      <a:endParaRPr lang="en-US" sz="1400" dirty="0"/>
                    </a:p>
                  </a:txBody>
                  <a:tcPr marT="45724" marB="45724"/>
                </a:tc>
                <a:tc>
                  <a:txBody>
                    <a:bodyPr/>
                    <a:lstStyle/>
                    <a:p>
                      <a:r>
                        <a:rPr lang="sr-Latn-BA" sz="1400" dirty="0" smtClean="0"/>
                        <a:t>408,074</a:t>
                      </a:r>
                      <a:endParaRPr lang="en-US" sz="1400" dirty="0"/>
                    </a:p>
                  </a:txBody>
                  <a:tcPr marT="45724" marB="45724"/>
                </a:tc>
                <a:tc>
                  <a:txBody>
                    <a:bodyPr/>
                    <a:lstStyle/>
                    <a:p>
                      <a:r>
                        <a:rPr lang="sr-Latn-BA" sz="1400" dirty="0" smtClean="0"/>
                        <a:t>21</a:t>
                      </a:r>
                      <a:endParaRPr lang="en-US" sz="1400" dirty="0"/>
                    </a:p>
                  </a:txBody>
                  <a:tcPr marT="45724" marB="45724"/>
                </a:tc>
                <a:tc>
                  <a:txBody>
                    <a:bodyPr/>
                    <a:lstStyle/>
                    <a:p>
                      <a:r>
                        <a:rPr lang="sr-Latn-BA" sz="1400" dirty="0" smtClean="0"/>
                        <a:t>Volkswagen Group</a:t>
                      </a:r>
                      <a:endParaRPr lang="en-US" sz="1400" dirty="0"/>
                    </a:p>
                  </a:txBody>
                  <a:tcPr marT="45724" marB="45724"/>
                </a:tc>
                <a:tc>
                  <a:txBody>
                    <a:bodyPr/>
                    <a:lstStyle/>
                    <a:p>
                      <a:r>
                        <a:rPr lang="sr-Latn-BA" sz="1400" dirty="0" smtClean="0"/>
                        <a:t>221,900</a:t>
                      </a:r>
                      <a:endParaRPr lang="en-US" sz="1400" dirty="0"/>
                    </a:p>
                  </a:txBody>
                  <a:tcPr marT="45724" marB="45724"/>
                </a:tc>
              </a:tr>
              <a:tr h="608723">
                <a:tc>
                  <a:txBody>
                    <a:bodyPr/>
                    <a:lstStyle/>
                    <a:p>
                      <a:r>
                        <a:rPr lang="sr-Latn-BA" sz="1400" dirty="0" smtClean="0"/>
                        <a:t>9</a:t>
                      </a:r>
                      <a:endParaRPr lang="en-US" sz="1400" dirty="0"/>
                    </a:p>
                  </a:txBody>
                  <a:tcPr marT="45724" marB="45724"/>
                </a:tc>
                <a:tc>
                  <a:txBody>
                    <a:bodyPr/>
                    <a:lstStyle/>
                    <a:p>
                      <a:r>
                        <a:rPr lang="sr-Latn-BA" sz="1400" dirty="0" smtClean="0"/>
                        <a:t>Sinopec-China</a:t>
                      </a:r>
                      <a:r>
                        <a:rPr lang="sr-Latn-BA" sz="1400" baseline="0" dirty="0" smtClean="0"/>
                        <a:t> Petroleum</a:t>
                      </a:r>
                      <a:endParaRPr lang="en-US" sz="1400" dirty="0"/>
                    </a:p>
                  </a:txBody>
                  <a:tcPr marT="45724" marB="45724"/>
                </a:tc>
                <a:tc>
                  <a:txBody>
                    <a:bodyPr/>
                    <a:lstStyle/>
                    <a:p>
                      <a:r>
                        <a:rPr lang="sr-Latn-BA" sz="1400" dirty="0" smtClean="0"/>
                        <a:t>391,400</a:t>
                      </a:r>
                      <a:endParaRPr lang="en-US" sz="1400" dirty="0"/>
                    </a:p>
                  </a:txBody>
                  <a:tcPr marT="45724" marB="45724"/>
                </a:tc>
                <a:tc>
                  <a:txBody>
                    <a:bodyPr/>
                    <a:lstStyle/>
                    <a:p>
                      <a:r>
                        <a:rPr lang="sr-Latn-BA" sz="1400" dirty="0" smtClean="0"/>
                        <a:t>22</a:t>
                      </a:r>
                      <a:endParaRPr lang="en-US" sz="1400" dirty="0"/>
                    </a:p>
                  </a:txBody>
                  <a:tcPr marT="45724" marB="45724"/>
                </a:tc>
                <a:tc>
                  <a:txBody>
                    <a:bodyPr/>
                    <a:lstStyle/>
                    <a:p>
                      <a:r>
                        <a:rPr lang="sr-Latn-BA" sz="1400" dirty="0" smtClean="0"/>
                        <a:t>Total</a:t>
                      </a:r>
                      <a:endParaRPr lang="en-US" sz="1400" dirty="0"/>
                    </a:p>
                  </a:txBody>
                  <a:tcPr marT="45724" marB="45724"/>
                </a:tc>
                <a:tc>
                  <a:txBody>
                    <a:bodyPr/>
                    <a:lstStyle/>
                    <a:p>
                      <a:r>
                        <a:rPr lang="sr-Latn-BA" sz="1400" dirty="0" smtClean="0"/>
                        <a:t>216,200</a:t>
                      </a:r>
                      <a:endParaRPr lang="en-US" sz="1400" dirty="0"/>
                    </a:p>
                  </a:txBody>
                  <a:tcPr marT="45724" marB="45724"/>
                </a:tc>
              </a:tr>
              <a:tr h="431180">
                <a:tc>
                  <a:txBody>
                    <a:bodyPr/>
                    <a:lstStyle/>
                    <a:p>
                      <a:r>
                        <a:rPr lang="sr-Latn-BA" sz="1400" dirty="0" smtClean="0"/>
                        <a:t>10</a:t>
                      </a:r>
                      <a:endParaRPr lang="en-US" sz="1400" dirty="0"/>
                    </a:p>
                  </a:txBody>
                  <a:tcPr marT="45724" marB="45724"/>
                </a:tc>
                <a:tc>
                  <a:txBody>
                    <a:bodyPr/>
                    <a:lstStyle/>
                    <a:p>
                      <a:r>
                        <a:rPr lang="sr-Latn-BA" sz="1400" dirty="0" smtClean="0"/>
                        <a:t>BP</a:t>
                      </a:r>
                      <a:endParaRPr lang="en-US" sz="1400" dirty="0"/>
                    </a:p>
                  </a:txBody>
                  <a:tcPr marT="45724" marB="45724"/>
                </a:tc>
                <a:tc>
                  <a:txBody>
                    <a:bodyPr/>
                    <a:lstStyle/>
                    <a:p>
                      <a:r>
                        <a:rPr lang="sr-Latn-BA" sz="1400" dirty="0" smtClean="0"/>
                        <a:t>375,500</a:t>
                      </a:r>
                      <a:endParaRPr lang="en-US" sz="1400" dirty="0"/>
                    </a:p>
                  </a:txBody>
                  <a:tcPr marT="45724" marB="45724"/>
                </a:tc>
                <a:tc>
                  <a:txBody>
                    <a:bodyPr/>
                    <a:lstStyle/>
                    <a:p>
                      <a:r>
                        <a:rPr lang="sr-Latn-BA" sz="1400" dirty="0" smtClean="0"/>
                        <a:t>23</a:t>
                      </a:r>
                      <a:endParaRPr lang="en-US" sz="1400" dirty="0"/>
                    </a:p>
                  </a:txBody>
                  <a:tcPr marT="45724" marB="45724"/>
                </a:tc>
                <a:tc>
                  <a:txBody>
                    <a:bodyPr/>
                    <a:lstStyle/>
                    <a:p>
                      <a:r>
                        <a:rPr lang="sr-Latn-BA" sz="1400" dirty="0" smtClean="0"/>
                        <a:t>Češka Republika</a:t>
                      </a:r>
                      <a:endParaRPr lang="en-US" sz="1400" dirty="0"/>
                    </a:p>
                  </a:txBody>
                  <a:tcPr marT="45724" marB="45724"/>
                </a:tc>
                <a:tc>
                  <a:txBody>
                    <a:bodyPr/>
                    <a:lstStyle/>
                    <a:p>
                      <a:r>
                        <a:rPr lang="sr-Latn-BA" sz="1400" dirty="0" smtClean="0"/>
                        <a:t>215,265</a:t>
                      </a:r>
                      <a:endParaRPr lang="en-US" sz="1400" dirty="0"/>
                    </a:p>
                  </a:txBody>
                  <a:tcPr marT="45724" marB="45724"/>
                </a:tc>
              </a:tr>
              <a:tr h="304824">
                <a:tc>
                  <a:txBody>
                    <a:bodyPr/>
                    <a:lstStyle/>
                    <a:p>
                      <a:r>
                        <a:rPr lang="sr-Latn-BA" sz="1400" dirty="0" smtClean="0"/>
                        <a:t>11</a:t>
                      </a:r>
                      <a:endParaRPr lang="en-US" sz="1400" dirty="0"/>
                    </a:p>
                  </a:txBody>
                  <a:tcPr marT="45724" marB="45724"/>
                </a:tc>
                <a:tc>
                  <a:txBody>
                    <a:bodyPr/>
                    <a:lstStyle/>
                    <a:p>
                      <a:r>
                        <a:rPr lang="sr-Latn-BA" sz="1400" dirty="0" smtClean="0"/>
                        <a:t>UAE</a:t>
                      </a:r>
                      <a:endParaRPr lang="en-US" sz="1400" dirty="0"/>
                    </a:p>
                  </a:txBody>
                  <a:tcPr marT="45724" marB="45724"/>
                </a:tc>
                <a:tc>
                  <a:txBody>
                    <a:bodyPr/>
                    <a:lstStyle/>
                    <a:p>
                      <a:r>
                        <a:rPr lang="sr-Latn-BA" sz="1400" dirty="0" smtClean="0"/>
                        <a:t>360,136</a:t>
                      </a:r>
                      <a:endParaRPr lang="en-US" sz="1400" dirty="0"/>
                    </a:p>
                  </a:txBody>
                  <a:tcPr marT="45724" marB="45724"/>
                </a:tc>
                <a:tc>
                  <a:txBody>
                    <a:bodyPr/>
                    <a:lstStyle/>
                    <a:p>
                      <a:endParaRPr lang="en-US" sz="1400" dirty="0"/>
                    </a:p>
                  </a:txBody>
                  <a:tcPr marT="45724" marB="45724"/>
                </a:tc>
                <a:tc>
                  <a:txBody>
                    <a:bodyPr/>
                    <a:lstStyle/>
                    <a:p>
                      <a:r>
                        <a:rPr lang="sr-Latn-BA" sz="1400" dirty="0" smtClean="0"/>
                        <a:t>Hrvatska</a:t>
                      </a:r>
                      <a:endParaRPr lang="en-US" sz="1400" dirty="0"/>
                    </a:p>
                  </a:txBody>
                  <a:tcPr marT="45724" marB="45724"/>
                </a:tc>
                <a:tc>
                  <a:txBody>
                    <a:bodyPr/>
                    <a:lstStyle/>
                    <a:p>
                      <a:r>
                        <a:rPr lang="sr-Latn-BA" sz="1400" dirty="0" smtClean="0"/>
                        <a:t>63,842</a:t>
                      </a:r>
                      <a:endParaRPr lang="en-US" sz="1400" dirty="0"/>
                    </a:p>
                  </a:txBody>
                  <a:tcPr marT="45724" marB="45724"/>
                </a:tc>
              </a:tr>
              <a:tr h="304824">
                <a:tc>
                  <a:txBody>
                    <a:bodyPr/>
                    <a:lstStyle/>
                    <a:p>
                      <a:r>
                        <a:rPr lang="sr-Latn-BA" sz="1400" dirty="0" smtClean="0"/>
                        <a:t>12</a:t>
                      </a:r>
                      <a:endParaRPr lang="en-US" sz="1400" dirty="0"/>
                    </a:p>
                  </a:txBody>
                  <a:tcPr marT="45724" marB="45724"/>
                </a:tc>
                <a:tc>
                  <a:txBody>
                    <a:bodyPr/>
                    <a:lstStyle/>
                    <a:p>
                      <a:r>
                        <a:rPr lang="sr-Latn-BA" sz="1400" dirty="0" smtClean="0"/>
                        <a:t>Tajland</a:t>
                      </a:r>
                      <a:endParaRPr lang="en-US" sz="1400" dirty="0"/>
                    </a:p>
                  </a:txBody>
                  <a:tcPr marT="45724" marB="45724"/>
                </a:tc>
                <a:tc>
                  <a:txBody>
                    <a:bodyPr/>
                    <a:lstStyle/>
                    <a:p>
                      <a:r>
                        <a:rPr lang="sr-Latn-BA" sz="1400" baseline="0" dirty="0" smtClean="0"/>
                        <a:t>345,649</a:t>
                      </a:r>
                      <a:endParaRPr lang="en-US" sz="1400" dirty="0"/>
                    </a:p>
                  </a:txBody>
                  <a:tcPr marT="45724" marB="45724"/>
                </a:tc>
                <a:tc>
                  <a:txBody>
                    <a:bodyPr/>
                    <a:lstStyle/>
                    <a:p>
                      <a:endParaRPr lang="en-US" sz="1400" dirty="0"/>
                    </a:p>
                  </a:txBody>
                  <a:tcPr marT="45724" marB="45724"/>
                </a:tc>
                <a:tc>
                  <a:txBody>
                    <a:bodyPr/>
                    <a:lstStyle/>
                    <a:p>
                      <a:r>
                        <a:rPr lang="sr-Latn-BA" sz="1400" dirty="0" smtClean="0"/>
                        <a:t>Srbija</a:t>
                      </a:r>
                      <a:endParaRPr lang="en-US" sz="1400" dirty="0"/>
                    </a:p>
                  </a:txBody>
                  <a:tcPr marT="45724" marB="45724"/>
                </a:tc>
                <a:tc>
                  <a:txBody>
                    <a:bodyPr/>
                    <a:lstStyle/>
                    <a:p>
                      <a:r>
                        <a:rPr lang="sr-Latn-BA" sz="1400" dirty="0" smtClean="0"/>
                        <a:t>45,064</a:t>
                      </a:r>
                      <a:endParaRPr lang="en-US" sz="1400" dirty="0"/>
                    </a:p>
                  </a:txBody>
                  <a:tcPr marT="45724" marB="45724"/>
                </a:tc>
              </a:tr>
            </a:tbl>
          </a:graphicData>
        </a:graphic>
      </p:graphicFrame>
      <p:sp>
        <p:nvSpPr>
          <p:cNvPr id="74862" name="TextBox 3"/>
          <p:cNvSpPr txBox="1">
            <a:spLocks noChangeArrowheads="1"/>
          </p:cNvSpPr>
          <p:nvPr/>
        </p:nvSpPr>
        <p:spPr bwMode="auto">
          <a:xfrm>
            <a:off x="457200" y="60198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b="1" i="1"/>
              <a:t>BiH ima BDP u iznosu od 17,965 milijardi dolara, što je ispod 27 milijardi prihoda McDonald’s i nešto iznad prihoda Canadian Imperial Bank i Bank of New York Mellon (ove kompanije ne spadaju u najveće MNK u svijetu)</a:t>
            </a:r>
            <a:endParaRPr lang="en-US" altLang="en-US" b="1" i="1"/>
          </a:p>
        </p:txBody>
      </p:sp>
      <p:sp>
        <p:nvSpPr>
          <p:cNvPr id="74863" name="TextBox 4"/>
          <p:cNvSpPr txBox="1">
            <a:spLocks noChangeArrowheads="1"/>
          </p:cNvSpPr>
          <p:nvPr/>
        </p:nvSpPr>
        <p:spPr bwMode="auto">
          <a:xfrm>
            <a:off x="228600" y="152400"/>
            <a:ext cx="838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2200" b="1" i="1"/>
              <a:t>Poređenje prihoda država kompanija i država u 2011. godini</a:t>
            </a:r>
            <a:endParaRPr lang="en-US" altLang="en-US" sz="2200" b="1" i="1"/>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40F8C2-B809-43E4-8C0E-618A5B79A70C}" type="slidenum">
              <a:rPr lang="en-US" altLang="en-US">
                <a:solidFill>
                  <a:srgbClr val="898989"/>
                </a:solidFill>
              </a:rPr>
              <a:pPr/>
              <a:t>72</a:t>
            </a:fld>
            <a:endParaRPr lang="en-US" altLang="en-US">
              <a:solidFill>
                <a:srgbClr val="898989"/>
              </a:solidFill>
            </a:endParaRPr>
          </a:p>
        </p:txBody>
      </p:sp>
      <p:pic>
        <p:nvPicPr>
          <p:cNvPr id="75779" name="Picture 3" descr="C:\Users\Lenovo\Desktop\GDP Statistics by Country_files\Current_top_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3"/>
          <p:cNvSpPr txBox="1">
            <a:spLocks noChangeArrowheads="1"/>
          </p:cNvSpPr>
          <p:nvPr/>
        </p:nvSpPr>
        <p:spPr bwMode="auto">
          <a:xfrm>
            <a:off x="381000" y="4953000"/>
            <a:ext cx="8077200" cy="1800225"/>
          </a:xfrm>
          <a:prstGeom prst="rect">
            <a:avLst/>
          </a:prstGeom>
          <a:noFill/>
          <a:ln w="9525">
            <a:noFill/>
            <a:miter lim="800000"/>
            <a:headEnd/>
            <a:tailEnd/>
          </a:ln>
        </p:spPr>
        <p:txBody>
          <a:bodyPr>
            <a:spAutoFit/>
          </a:bodyPr>
          <a:lstStyle/>
          <a:p>
            <a:pPr>
              <a:defRPr/>
            </a:pPr>
            <a:r>
              <a:rPr lang="sr-Latn-BA" sz="1850" b="1" i="1" dirty="0"/>
              <a:t>U martu 2012. je izašla nova lista na kojoj je Appple na prvom mjestu sa 559 milijardi dolara MCAP, drugi je Exxon sa oko 409 milijardi, treći je Petrochina sa 279 milijardi, četvrti Microsoft sa 270,6 milijardi, peti IBM sa 241,7 milijardi i šesti ICBC sa 236 milijardi, zatim Royal Dutch Shell sa 222,4 milijarde, China Mobile sa 221, General Electric, Chevron, Wall-Mart Stores, Nestle (207,4 milijarde dolara)</a:t>
            </a:r>
            <a:endParaRPr lang="en-US" sz="1850" b="1" i="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C4055D-E523-468C-A830-85931E22CAB3}" type="slidenum">
              <a:rPr lang="en-US" altLang="en-US">
                <a:solidFill>
                  <a:srgbClr val="898989"/>
                </a:solidFill>
              </a:rPr>
              <a:pPr/>
              <a:t>73</a:t>
            </a:fld>
            <a:endParaRPr lang="en-US" altLang="en-US">
              <a:solidFill>
                <a:srgbClr val="898989"/>
              </a:solidFill>
            </a:endParaRPr>
          </a:p>
        </p:txBody>
      </p:sp>
      <p:pic>
        <p:nvPicPr>
          <p:cNvPr id="76803" name="Picture 2" descr="C:\Users\Lenovo\Desktop\_59187466_top_employers_46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772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5"/>
          <p:cNvSpPr txBox="1">
            <a:spLocks noChangeArrowheads="1"/>
          </p:cNvSpPr>
          <p:nvPr/>
        </p:nvSpPr>
        <p:spPr bwMode="auto">
          <a:xfrm>
            <a:off x="152400" y="0"/>
            <a:ext cx="853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Najveći svjetski poslodavci u 2012.</a:t>
            </a:r>
            <a:endParaRPr lang="en-US" altLang="en-US" sz="3000" b="1" i="1"/>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B57435-CFAC-418B-805F-D42FE783F8BB}" type="slidenum">
              <a:rPr lang="en-US" altLang="en-US">
                <a:solidFill>
                  <a:srgbClr val="898989"/>
                </a:solidFill>
              </a:rPr>
              <a:pPr/>
              <a:t>74</a:t>
            </a:fld>
            <a:endParaRPr lang="en-US" altLang="en-US">
              <a:solidFill>
                <a:srgbClr val="898989"/>
              </a:solidFill>
            </a:endParaRPr>
          </a:p>
        </p:txBody>
      </p:sp>
      <p:sp>
        <p:nvSpPr>
          <p:cNvPr id="77827" name="TextBox 5"/>
          <p:cNvSpPr txBox="1">
            <a:spLocks noChangeArrowheads="1"/>
          </p:cNvSpPr>
          <p:nvPr/>
        </p:nvSpPr>
        <p:spPr bwMode="auto">
          <a:xfrm>
            <a:off x="0" y="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NEMs – Non-Equity Modes (Ne vlasnički načini proizvodnje)</a:t>
            </a:r>
          </a:p>
          <a:p>
            <a:pPr>
              <a:buFontTx/>
              <a:buChar char="-"/>
            </a:pPr>
            <a:r>
              <a:rPr lang="sr-Latn-BA" altLang="en-US" sz="2200" i="1"/>
              <a:t>   Međunarodna proizvodnja – nije više samo proizvod FDI i trgovine (trade), već je učešće NEMs u doprinosu svjetskom autputu od rastuće važnosti</a:t>
            </a:r>
          </a:p>
          <a:p>
            <a:pPr>
              <a:buFontTx/>
              <a:buChar char="-"/>
            </a:pPr>
            <a:endParaRPr lang="sr-Latn-BA" altLang="en-US" sz="500" i="1"/>
          </a:p>
          <a:p>
            <a:pPr>
              <a:buFontTx/>
              <a:buChar char="-"/>
            </a:pPr>
            <a:r>
              <a:rPr lang="sr-Latn-BA" altLang="en-US" sz="2200" i="1"/>
              <a:t>   2,1 biliona USD prodaje u 2010, od čega veliki dio u zemljama u razvoju (oko 80%)</a:t>
            </a:r>
          </a:p>
          <a:p>
            <a:pPr>
              <a:buFontTx/>
              <a:buChar char="-"/>
            </a:pPr>
            <a:endParaRPr lang="sr-Latn-BA" altLang="en-US" sz="500" i="1"/>
          </a:p>
        </p:txBody>
      </p:sp>
      <p:pic>
        <p:nvPicPr>
          <p:cNvPr id="77828" name="Picture 3" descr="http://www.bh-news.com/img/vijesti/201109/non_equ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CC14AD-9B9E-4937-99A6-791D1D60E319}" type="slidenum">
              <a:rPr lang="en-US" altLang="en-US">
                <a:solidFill>
                  <a:srgbClr val="898989"/>
                </a:solidFill>
              </a:rPr>
              <a:pPr/>
              <a:t>75</a:t>
            </a:fld>
            <a:endParaRPr lang="en-US" altLang="en-US">
              <a:solidFill>
                <a:srgbClr val="898989"/>
              </a:solidFill>
            </a:endParaRPr>
          </a:p>
        </p:txBody>
      </p:sp>
      <p:sp>
        <p:nvSpPr>
          <p:cNvPr id="78851" name="TextBox 5"/>
          <p:cNvSpPr txBox="1">
            <a:spLocks noChangeArrowheads="1"/>
          </p:cNvSpPr>
          <p:nvPr/>
        </p:nvSpPr>
        <p:spPr bwMode="auto">
          <a:xfrm>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NEMs – Non-Equity Modes</a:t>
            </a:r>
          </a:p>
          <a:p>
            <a:endParaRPr lang="sr-Latn-BA" altLang="en-US" sz="500" i="1"/>
          </a:p>
          <a:p>
            <a:pPr>
              <a:buFontTx/>
              <a:buChar char="-"/>
            </a:pPr>
            <a:r>
              <a:rPr lang="sr-Latn-BA" altLang="en-US" sz="2200" b="1" i="1"/>
              <a:t>    NEMs obuhvataju :</a:t>
            </a:r>
          </a:p>
          <a:p>
            <a:pPr>
              <a:buFontTx/>
              <a:buChar char="-"/>
            </a:pPr>
            <a:endParaRPr lang="sr-Latn-BA" altLang="en-US" sz="500" b="1" i="1"/>
          </a:p>
          <a:p>
            <a:r>
              <a:rPr lang="sr-Latn-BA" altLang="en-US" sz="2200" b="1" i="1"/>
              <a:t>	</a:t>
            </a:r>
            <a:r>
              <a:rPr lang="sr-Latn-BA" altLang="en-US" sz="2200" i="1"/>
              <a:t>1.	ugovor za proizvodnju (Contract Manufacturing), </a:t>
            </a:r>
          </a:p>
          <a:p>
            <a:endParaRPr lang="sr-Latn-BA" altLang="en-US" sz="500" i="1"/>
          </a:p>
          <a:p>
            <a:r>
              <a:rPr lang="sr-Latn-BA" altLang="en-US" sz="2200" i="1"/>
              <a:t>	2.	autsorsing usluga ili vanjske usluge (Service Outsourcing),</a:t>
            </a:r>
          </a:p>
          <a:p>
            <a:endParaRPr lang="sr-Latn-BA" altLang="en-US" sz="500" i="1"/>
          </a:p>
          <a:p>
            <a:r>
              <a:rPr lang="sr-Latn-BA" altLang="en-US" sz="2200" i="1"/>
              <a:t>	3.	ugovorna poljoprivredna djelatnost, tj. proizvodnja (Contract Farming),</a:t>
            </a:r>
          </a:p>
          <a:p>
            <a:endParaRPr lang="sr-Latn-BA" altLang="en-US" sz="500" i="1"/>
          </a:p>
          <a:p>
            <a:r>
              <a:rPr lang="sr-Latn-BA" altLang="en-US" sz="2200" i="1"/>
              <a:t>	4.	franšizing (Franschising), </a:t>
            </a:r>
          </a:p>
          <a:p>
            <a:endParaRPr lang="sr-Latn-BA" altLang="en-US" sz="500" i="1"/>
          </a:p>
          <a:p>
            <a:r>
              <a:rPr lang="sr-Latn-BA" altLang="en-US" sz="2200" i="1"/>
              <a:t>	5.	licenciranje (Licencing),</a:t>
            </a:r>
          </a:p>
          <a:p>
            <a:endParaRPr lang="sr-Latn-BA" altLang="en-US" sz="500" i="1"/>
          </a:p>
          <a:p>
            <a:r>
              <a:rPr lang="sr-Latn-BA" altLang="en-US" sz="2200" i="1"/>
              <a:t>	6.	upravljanje ugovorima (Management Contracts)</a:t>
            </a:r>
          </a:p>
          <a:p>
            <a:endParaRPr lang="sr-Latn-BA" altLang="en-US" sz="500" i="1"/>
          </a:p>
          <a:p>
            <a:r>
              <a:rPr lang="sr-Latn-BA" altLang="en-US" sz="2200" i="1"/>
              <a:t>	7.	druge vrste ugovornih poslovnih odnosa kroz koje MNK koordiniraju aktivnosti u drugim zemljama unutar globalnog lanca proizvodnje (Global Value Chains - GVCs) bez direktnog posjedovanja vlasničkih udjela (vlasništva) u tim kompanijama.</a:t>
            </a:r>
          </a:p>
          <a:p>
            <a:endParaRPr lang="sr-Latn-BA" altLang="en-US" sz="2200" b="1" i="1"/>
          </a:p>
          <a:p>
            <a:pPr algn="ctr"/>
            <a:r>
              <a:rPr lang="sr-Latn-BA" altLang="en-US" sz="2200" b="1" i="1"/>
              <a:t>*	Posebna pažnja ovim načinima proizvodnje i funkcionisanja multinacionalnih kompanija je data u “Investicionom izvještaju UNCTAD-a za 2011”</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17F560-6921-4235-9970-20E8CA91B482}" type="slidenum">
              <a:rPr lang="en-US" altLang="en-US">
                <a:solidFill>
                  <a:srgbClr val="898989"/>
                </a:solidFill>
              </a:rPr>
              <a:pPr/>
              <a:t>76</a:t>
            </a:fld>
            <a:endParaRPr lang="en-US" altLang="en-US">
              <a:solidFill>
                <a:srgbClr val="898989"/>
              </a:solidFill>
            </a:endParaRPr>
          </a:p>
        </p:txBody>
      </p:sp>
      <p:sp>
        <p:nvSpPr>
          <p:cNvPr id="79875" name="TextBox 5"/>
          <p:cNvSpPr txBox="1">
            <a:spLocks noChangeArrowheads="1"/>
          </p:cNvSpPr>
          <p:nvPr/>
        </p:nvSpPr>
        <p:spPr bwMode="auto">
          <a:xfrm>
            <a:off x="0" y="0"/>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NEMs – Non-Equity Modes</a:t>
            </a:r>
          </a:p>
          <a:p>
            <a:pPr algn="ctr"/>
            <a:endParaRPr lang="sr-Latn-BA" altLang="en-US" sz="500" i="1"/>
          </a:p>
          <a:p>
            <a:pPr>
              <a:buFontTx/>
              <a:buChar char="-"/>
            </a:pPr>
            <a:r>
              <a:rPr lang="sr-Latn-BA" altLang="en-US" sz="2200" b="1" i="1"/>
              <a:t>    </a:t>
            </a:r>
            <a:r>
              <a:rPr lang="sr-Latn-BA" altLang="en-US" sz="2000" b="1" i="1"/>
              <a:t>Procijenjene svjetska prodaja NEMs iznosi 2,1 biliona dolara, a ona je raspoređena u različitim oblicima i veličinama:</a:t>
            </a:r>
            <a:endParaRPr lang="sr-Latn-BA" altLang="en-US" sz="500" b="1" i="1"/>
          </a:p>
          <a:p>
            <a:r>
              <a:rPr lang="sr-Latn-BA" altLang="en-US" sz="2000" i="1"/>
              <a:t>	</a:t>
            </a:r>
            <a:r>
              <a:rPr lang="sr-Latn-BA" altLang="en-US" i="1"/>
              <a:t>1.	Contract Manufacturing i Service Outsourcing = $1,1 do $1,3 biliona,</a:t>
            </a:r>
          </a:p>
          <a:p>
            <a:endParaRPr lang="sr-Latn-BA" altLang="en-US" sz="500" i="1"/>
          </a:p>
          <a:p>
            <a:r>
              <a:rPr lang="sr-Latn-BA" altLang="en-US" sz="2000" i="1"/>
              <a:t>	</a:t>
            </a:r>
            <a:r>
              <a:rPr lang="sr-Latn-BA" altLang="en-US" i="1"/>
              <a:t>2.	Franschising = $300 – $350 milijardi, </a:t>
            </a:r>
          </a:p>
          <a:p>
            <a:endParaRPr lang="sr-Latn-BA" altLang="en-US" sz="500" i="1"/>
          </a:p>
          <a:p>
            <a:r>
              <a:rPr lang="sr-Latn-BA" altLang="en-US" sz="2000" i="1"/>
              <a:t>	</a:t>
            </a:r>
            <a:r>
              <a:rPr lang="sr-Latn-BA" altLang="en-US" i="1"/>
              <a:t>3.	Licencing = $300 milijardi,</a:t>
            </a:r>
          </a:p>
          <a:p>
            <a:endParaRPr lang="sr-Latn-BA" altLang="en-US" sz="500" i="1"/>
          </a:p>
          <a:p>
            <a:r>
              <a:rPr lang="sr-Latn-BA" altLang="en-US" sz="2000" i="1"/>
              <a:t>	</a:t>
            </a:r>
            <a:r>
              <a:rPr lang="sr-Latn-BA" altLang="en-US" i="1"/>
              <a:t>4.	Management Contracts = $100 milijardi.</a:t>
            </a:r>
          </a:p>
          <a:p>
            <a:endParaRPr lang="sr-Latn-BA" altLang="en-US" sz="800" i="1"/>
          </a:p>
          <a:p>
            <a:r>
              <a:rPr lang="sr-Latn-BA" altLang="en-US" sz="2000" i="1"/>
              <a:t>-	Zbog poteškoća prilikom prikupljanja podataka teško je procijeniti  ukupnu vrijednost prihoda ovih oblika NEMs širom svijeta, ali se može primjetiti da prihodi NEMs rastu znatno brže od prihoda industrijskih grana u kojima posluju </a:t>
            </a:r>
          </a:p>
          <a:p>
            <a:pPr lvl="1"/>
            <a:r>
              <a:rPr lang="sr-Latn-BA" altLang="en-US" sz="1900" i="1"/>
              <a:t>*	Izrazito je komplikovano utvrditi vrijednost Management Contracting i Contract Farming, kao i drugih oblika NEMs</a:t>
            </a:r>
          </a:p>
          <a:p>
            <a:pPr>
              <a:buFontTx/>
              <a:buChar char="-"/>
            </a:pPr>
            <a:endParaRPr lang="sr-Latn-BA" altLang="en-US" sz="800" i="1"/>
          </a:p>
          <a:p>
            <a:pPr lvl="1"/>
            <a:r>
              <a:rPr lang="sr-Latn-BA" altLang="en-US" i="1"/>
              <a:t>*	MNK koriste sve oblike NEMs - u poljoprivredi je posebno prisutan ovaj oblik proizvodnje u siromašnim zemljama</a:t>
            </a:r>
          </a:p>
          <a:p>
            <a:pPr lvl="1">
              <a:buFont typeface="Arial" charset="0"/>
              <a:buChar char="•"/>
            </a:pPr>
            <a:endParaRPr lang="sr-Latn-BA" altLang="en-US" sz="500" i="1"/>
          </a:p>
          <a:p>
            <a:r>
              <a:rPr lang="sr-Latn-BA" altLang="en-US" i="1"/>
              <a:t>	</a:t>
            </a:r>
            <a:r>
              <a:rPr lang="sr-Latn-BA" altLang="en-US" sz="1600" i="1"/>
              <a:t>-   Brazil (75% pilića i 35% soje su proizvedene kroz Contract Farming),</a:t>
            </a:r>
          </a:p>
          <a:p>
            <a:endParaRPr lang="sr-Latn-BA" altLang="en-US" sz="200" i="1"/>
          </a:p>
          <a:p>
            <a:r>
              <a:rPr lang="sr-Latn-BA" altLang="en-US" i="1"/>
              <a:t>	</a:t>
            </a:r>
            <a:r>
              <a:rPr lang="sr-Latn-BA" altLang="en-US" sz="1600" i="1"/>
              <a:t>-   Kenija (60% proizvodnje čaja i šećera),</a:t>
            </a:r>
          </a:p>
          <a:p>
            <a:endParaRPr lang="sr-Latn-BA" altLang="en-US" sz="200" i="1"/>
          </a:p>
          <a:p>
            <a:r>
              <a:rPr lang="sr-Latn-BA" altLang="en-US" i="1"/>
              <a:t>	</a:t>
            </a:r>
            <a:r>
              <a:rPr lang="sr-Latn-BA" altLang="en-US" sz="1600" i="1"/>
              <a:t>-   Mozambik (400.000 farmera uključeni kroz NEMs u GVCs)</a:t>
            </a:r>
          </a:p>
          <a:p>
            <a:endParaRPr lang="sr-Latn-BA" altLang="en-US" sz="200" i="1"/>
          </a:p>
          <a:p>
            <a:r>
              <a:rPr lang="sr-Latn-BA" altLang="en-US" i="1"/>
              <a:t>	</a:t>
            </a:r>
            <a:r>
              <a:rPr lang="sr-Latn-BA" altLang="en-US" sz="1600" i="1"/>
              <a:t>-   Vijetnam (90% proizvodnje pamuka, 50% čaja i 40% riže)</a:t>
            </a:r>
          </a:p>
          <a:p>
            <a:endParaRPr lang="sr-Latn-BA" altLang="en-US" sz="200" i="1"/>
          </a:p>
          <a:p>
            <a:r>
              <a:rPr lang="sr-Latn-BA" altLang="en-US" i="1"/>
              <a:t>	</a:t>
            </a:r>
            <a:r>
              <a:rPr lang="sr-Latn-BA" altLang="en-US" sz="1600" i="1"/>
              <a:t>-   Zambija (100% pamuka i paprike dobija se na ovaj način)</a:t>
            </a:r>
            <a:r>
              <a:rPr lang="sr-Latn-BA" altLang="en-US" sz="2200" i="1"/>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BA98F7-7A9F-49BD-B195-DC87539F4139}" type="slidenum">
              <a:rPr lang="en-US" altLang="en-US">
                <a:solidFill>
                  <a:srgbClr val="898989"/>
                </a:solidFill>
              </a:rPr>
              <a:pPr/>
              <a:t>77</a:t>
            </a:fld>
            <a:endParaRPr lang="en-US" altLang="en-US">
              <a:solidFill>
                <a:srgbClr val="898989"/>
              </a:solidFill>
            </a:endParaRPr>
          </a:p>
        </p:txBody>
      </p:sp>
      <p:sp>
        <p:nvSpPr>
          <p:cNvPr id="80899" name="TextBox 5"/>
          <p:cNvSpPr txBox="1">
            <a:spLocks noChangeArrowheads="1"/>
          </p:cNvSpPr>
          <p:nvPr/>
        </p:nvSpPr>
        <p:spPr bwMode="auto">
          <a:xfrm>
            <a:off x="0" y="0"/>
            <a:ext cx="9144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NEMs – Non-Equity Modes</a:t>
            </a:r>
          </a:p>
          <a:p>
            <a:r>
              <a:rPr lang="sr-Latn-BA" altLang="en-US" sz="2200" b="1" i="1" u="sng"/>
              <a:t>Glavne prednosti NEMs:</a:t>
            </a:r>
          </a:p>
          <a:p>
            <a:endParaRPr lang="sr-Latn-BA" altLang="en-US" sz="1000" b="1" i="1" u="sng"/>
          </a:p>
          <a:p>
            <a:endParaRPr lang="sr-Latn-BA" altLang="en-US" sz="500" i="1"/>
          </a:p>
          <a:p>
            <a:r>
              <a:rPr lang="sr-Latn-BA" altLang="en-US" sz="2200" i="1"/>
              <a:t>	1.   fleksibilni poslovni odnosi sa lokalnim firmama,</a:t>
            </a:r>
          </a:p>
          <a:p>
            <a:endParaRPr lang="sr-Latn-BA" altLang="en-US" sz="500" i="1"/>
          </a:p>
          <a:p>
            <a:endParaRPr lang="sr-Latn-BA" altLang="en-US" sz="500" i="1"/>
          </a:p>
          <a:p>
            <a:endParaRPr lang="sr-Latn-BA" altLang="en-US" sz="500" i="1"/>
          </a:p>
          <a:p>
            <a:r>
              <a:rPr lang="sr-Latn-BA" altLang="en-US" sz="2200" i="1"/>
              <a:t>	2.   MNK ulažu u sposobnosti njihovih lokalnih partnera kroz širenje znanja, tehnologije i vještina – pomaže zemlji domaćinu da stvori dugoročne kapacitete za industrijsku proizvodnju, povećanje zaposlenosti, stvaranje dodatne vrijednosti, generisanje izvoza i akvizicija tehnoloških inovacija,</a:t>
            </a:r>
          </a:p>
          <a:p>
            <a:endParaRPr lang="sr-Latn-BA" altLang="en-US" sz="500" i="1"/>
          </a:p>
          <a:p>
            <a:endParaRPr lang="sr-Latn-BA" altLang="en-US" sz="500" i="1"/>
          </a:p>
          <a:p>
            <a:endParaRPr lang="sr-Latn-BA" altLang="en-US" sz="500" i="1"/>
          </a:p>
          <a:p>
            <a:r>
              <a:rPr lang="sr-Latn-BA" altLang="en-US" sz="2200" i="1"/>
              <a:t>	3.   u osjetljivim i kriznim situacijama mogu biti adekvatniji od FDI (npr. poljoprivreda),</a:t>
            </a:r>
          </a:p>
          <a:p>
            <a:endParaRPr lang="sr-Latn-BA" altLang="en-US" sz="500" i="1"/>
          </a:p>
          <a:p>
            <a:endParaRPr lang="sr-Latn-BA" altLang="en-US" sz="500" i="1"/>
          </a:p>
          <a:p>
            <a:endParaRPr lang="sr-Latn-BA" altLang="en-US" sz="500" i="1"/>
          </a:p>
          <a:p>
            <a:r>
              <a:rPr lang="sr-Latn-BA" altLang="en-US" sz="2200" i="1"/>
              <a:t>	4.   olakšavanje zemalja u razvoju da inkorporiraju svoje proizvodne kapacitete u globalne proizvodne lance (GVCs).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F5D576-A5EB-4306-84E2-8F1A64BEAC49}" type="slidenum">
              <a:rPr lang="en-US" altLang="en-US">
                <a:solidFill>
                  <a:srgbClr val="898989"/>
                </a:solidFill>
              </a:rPr>
              <a:pPr/>
              <a:t>78</a:t>
            </a:fld>
            <a:endParaRPr lang="en-US" altLang="en-US">
              <a:solidFill>
                <a:srgbClr val="898989"/>
              </a:solidFill>
            </a:endParaRPr>
          </a:p>
        </p:txBody>
      </p:sp>
      <p:sp>
        <p:nvSpPr>
          <p:cNvPr id="81923" name="TextBox 5"/>
          <p:cNvSpPr txBox="1">
            <a:spLocks noChangeArrowheads="1"/>
          </p:cNvSpPr>
          <p:nvPr/>
        </p:nvSpPr>
        <p:spPr bwMode="auto">
          <a:xfrm>
            <a:off x="0" y="0"/>
            <a:ext cx="91440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NEMs – Non-Equity Modes</a:t>
            </a:r>
          </a:p>
          <a:p>
            <a:r>
              <a:rPr lang="sr-Latn-BA" altLang="en-US" sz="2200" b="1" i="1" u="sng"/>
              <a:t>Nedostaci NEMs:</a:t>
            </a:r>
          </a:p>
          <a:p>
            <a:endParaRPr lang="sr-Latn-BA" altLang="en-US" sz="2200" i="1"/>
          </a:p>
          <a:p>
            <a:pPr>
              <a:buFontTx/>
              <a:buAutoNum type="arabicPeriod"/>
            </a:pPr>
            <a:r>
              <a:rPr lang="sr-Latn-BA" altLang="en-US" sz="2200" i="1"/>
              <a:t>   vrlo lako MNK mogu da se povuku sa lokalnog tržišta što može da destabilizuje ekonomske prilike u siromašnim zemljama i zemljama u razvoju,</a:t>
            </a:r>
          </a:p>
          <a:p>
            <a:pPr>
              <a:buFontTx/>
              <a:buAutoNum type="arabicPeriod"/>
            </a:pPr>
            <a:endParaRPr lang="sr-Latn-BA" altLang="en-US" sz="1000" i="1"/>
          </a:p>
          <a:p>
            <a:pPr>
              <a:buFontTx/>
              <a:buAutoNum type="arabicPeriod"/>
            </a:pPr>
            <a:endParaRPr lang="sr-Latn-BA" altLang="en-US" sz="1000" i="1"/>
          </a:p>
          <a:p>
            <a:pPr>
              <a:buFontTx/>
              <a:buAutoNum type="arabicPeriod"/>
            </a:pPr>
            <a:r>
              <a:rPr lang="sr-Latn-BA" altLang="en-US" sz="2200" i="1"/>
              <a:t>   uslovi rada, nestabilnost i neizvjesnost radnih mjesta u NEMs izazivaju zabrinutost,</a:t>
            </a:r>
          </a:p>
          <a:p>
            <a:pPr>
              <a:buFontTx/>
              <a:buAutoNum type="arabicPeriod"/>
            </a:pPr>
            <a:endParaRPr lang="sr-Latn-BA" altLang="en-US" sz="1000" i="1"/>
          </a:p>
          <a:p>
            <a:pPr>
              <a:buFontTx/>
              <a:buAutoNum type="arabicPeriod"/>
            </a:pPr>
            <a:endParaRPr lang="sr-Latn-BA" altLang="en-US" sz="1000" i="1"/>
          </a:p>
          <a:p>
            <a:pPr>
              <a:buFontTx/>
              <a:buAutoNum type="arabicPeriod"/>
            </a:pPr>
            <a:r>
              <a:rPr lang="sr-Latn-BA" altLang="en-US" sz="2200" i="1"/>
              <a:t>   slabosti regulative zemalja u razvoju može da ima negativne socijalne posljedice i da šteti životnoj okolini ukoliko te činjenice MNK zloupotrijebe.</a:t>
            </a:r>
          </a:p>
          <a:p>
            <a:endParaRPr lang="sr-Latn-BA" altLang="en-US" sz="800"/>
          </a:p>
          <a:p>
            <a:endParaRPr lang="sr-Latn-BA" altLang="en-US" sz="800"/>
          </a:p>
          <a:p>
            <a:endParaRPr lang="sr-Latn-BA" altLang="en-US" sz="800"/>
          </a:p>
          <a:p>
            <a:r>
              <a:rPr lang="sr-Latn-BA" altLang="en-US" sz="2400" b="1" i="1"/>
              <a:t>*	Značajni su pošto mogu da puno doprinose BDP zemlje, pogotovo zemalja u razvoju (10-15%) i obezbijede jednostavnije učešće nacionalne ekonomije u međunarodnoj podjeli rada.</a:t>
            </a:r>
            <a:endParaRPr lang="en-US" altLang="en-US" sz="2400" b="1" i="1"/>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48FBA8-2C8C-4405-B118-A90BCD0FFF86}" type="slidenum">
              <a:rPr lang="en-US" altLang="en-US">
                <a:solidFill>
                  <a:srgbClr val="898989"/>
                </a:solidFill>
              </a:rPr>
              <a:pPr/>
              <a:t>79</a:t>
            </a:fld>
            <a:endParaRPr lang="en-US" altLang="en-US">
              <a:solidFill>
                <a:srgbClr val="898989"/>
              </a:solidFill>
            </a:endParaRPr>
          </a:p>
        </p:txBody>
      </p:sp>
      <p:sp>
        <p:nvSpPr>
          <p:cNvPr id="82947" name="TextBox 4"/>
          <p:cNvSpPr txBox="1">
            <a:spLocks noChangeArrowheads="1"/>
          </p:cNvSpPr>
          <p:nvPr/>
        </p:nvSpPr>
        <p:spPr bwMode="auto">
          <a:xfrm>
            <a:off x="0" y="304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graphicFrame>
        <p:nvGraphicFramePr>
          <p:cNvPr id="6" name="Table 5"/>
          <p:cNvGraphicFramePr>
            <a:graphicFrameLocks noGrp="1"/>
          </p:cNvGraphicFramePr>
          <p:nvPr/>
        </p:nvGraphicFramePr>
        <p:xfrm>
          <a:off x="228600" y="990600"/>
          <a:ext cx="8229600" cy="5562600"/>
        </p:xfrm>
        <a:graphic>
          <a:graphicData uri="http://schemas.openxmlformats.org/drawingml/2006/table">
            <a:tbl>
              <a:tblPr firstRow="1" bandRow="1">
                <a:tableStyleId>{5C22544A-7EE6-4342-B048-85BDC9FD1C3A}</a:tableStyleId>
              </a:tblPr>
              <a:tblGrid>
                <a:gridCol w="1325105"/>
                <a:gridCol w="1046136"/>
                <a:gridCol w="1394847"/>
                <a:gridCol w="1344926"/>
                <a:gridCol w="1514511"/>
                <a:gridCol w="1604075"/>
              </a:tblGrid>
              <a:tr h="631867">
                <a:tc>
                  <a:txBody>
                    <a:bodyPr/>
                    <a:lstStyle/>
                    <a:p>
                      <a:r>
                        <a:rPr lang="sr-Latn-BA" sz="1100" dirty="0" smtClean="0"/>
                        <a:t>Kompanija</a:t>
                      </a:r>
                      <a:endParaRPr lang="en-US" sz="1100" dirty="0"/>
                    </a:p>
                  </a:txBody>
                  <a:tcPr/>
                </a:tc>
                <a:tc>
                  <a:txBody>
                    <a:bodyPr/>
                    <a:lstStyle/>
                    <a:p>
                      <a:r>
                        <a:rPr lang="sr-Latn-BA" sz="1100" dirty="0" smtClean="0"/>
                        <a:t>Prodaja (u milijard</a:t>
                      </a:r>
                      <a:r>
                        <a:rPr lang="sr-Latn-BA" sz="1100" baseline="0" dirty="0" smtClean="0"/>
                        <a:t>ama USD)</a:t>
                      </a:r>
                      <a:endParaRPr lang="en-US" sz="1100" dirty="0"/>
                    </a:p>
                  </a:txBody>
                  <a:tcPr/>
                </a:tc>
                <a:tc>
                  <a:txBody>
                    <a:bodyPr/>
                    <a:lstStyle/>
                    <a:p>
                      <a:r>
                        <a:rPr lang="sr-Latn-BA" sz="1100" dirty="0" smtClean="0"/>
                        <a:t>Broj radnika (u hiljadama</a:t>
                      </a:r>
                      <a:r>
                        <a:rPr lang="sr-Latn-BA" sz="1100" baseline="0" dirty="0" smtClean="0"/>
                        <a:t> )</a:t>
                      </a:r>
                      <a:endParaRPr lang="en-US" sz="1100" dirty="0"/>
                    </a:p>
                  </a:txBody>
                  <a:tcPr/>
                </a:tc>
                <a:tc>
                  <a:txBody>
                    <a:bodyPr/>
                    <a:lstStyle/>
                    <a:p>
                      <a:r>
                        <a:rPr lang="sr-Latn-BA" sz="1100" dirty="0" smtClean="0"/>
                        <a:t>Kompanija</a:t>
                      </a:r>
                      <a:endParaRPr lang="en-US" sz="1100" dirty="0"/>
                    </a:p>
                  </a:txBody>
                  <a:tcPr/>
                </a:tc>
                <a:tc>
                  <a:txBody>
                    <a:bodyPr/>
                    <a:lstStyle/>
                    <a:p>
                      <a:r>
                        <a:rPr lang="sr-Latn-BA" sz="1100" dirty="0" smtClean="0"/>
                        <a:t>Prodaja (u milijard</a:t>
                      </a:r>
                      <a:r>
                        <a:rPr lang="sr-Latn-BA" sz="1100" baseline="0" dirty="0" smtClean="0"/>
                        <a:t>ama USD)</a:t>
                      </a:r>
                      <a:endParaRPr lang="en-US" sz="1100" dirty="0"/>
                    </a:p>
                  </a:txBody>
                  <a:tcPr/>
                </a:tc>
                <a:tc>
                  <a:txBody>
                    <a:bodyPr/>
                    <a:lstStyle/>
                    <a:p>
                      <a:r>
                        <a:rPr lang="sr-Latn-BA" sz="1100" dirty="0" smtClean="0"/>
                        <a:t>Broj radnika (u hiljadama</a:t>
                      </a:r>
                      <a:r>
                        <a:rPr lang="sr-Latn-BA" sz="1100" baseline="0" dirty="0" smtClean="0"/>
                        <a:t> )</a:t>
                      </a:r>
                      <a:endParaRPr lang="en-US" sz="1100" dirty="0"/>
                    </a:p>
                  </a:txBody>
                  <a:tcPr/>
                </a:tc>
              </a:tr>
              <a:tr h="394243">
                <a:tc>
                  <a:txBody>
                    <a:bodyPr/>
                    <a:lstStyle/>
                    <a:p>
                      <a:r>
                        <a:rPr lang="sr-Latn-BA" sz="1100" b="1" dirty="0" smtClean="0"/>
                        <a:t>Elektronika</a:t>
                      </a:r>
                      <a:endParaRPr lang="en-US" sz="1100" b="1" dirty="0"/>
                    </a:p>
                  </a:txBody>
                  <a:tcPr/>
                </a:tc>
                <a:tc>
                  <a:txBody>
                    <a:bodyPr/>
                    <a:lstStyle/>
                    <a:p>
                      <a:endParaRPr lang="en-US" sz="1100" dirty="0"/>
                    </a:p>
                  </a:txBody>
                  <a:tcPr/>
                </a:tc>
                <a:tc>
                  <a:txBody>
                    <a:bodyPr/>
                    <a:lstStyle/>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100" b="1" dirty="0" smtClean="0"/>
                        <a:t>Farmaceutika</a:t>
                      </a:r>
                      <a:endParaRPr lang="en-US" sz="11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tc>
              </a:tr>
              <a:tr h="394243">
                <a:tc>
                  <a:txBody>
                    <a:bodyPr/>
                    <a:lstStyle/>
                    <a:p>
                      <a:pPr marL="0" algn="l" rtl="0" eaLnBrk="1" latinLnBrk="0" hangingPunct="1"/>
                      <a:r>
                        <a:rPr kumimoji="0" lang="sr-Latn-BA" sz="900" kern="1200" dirty="0" smtClean="0">
                          <a:solidFill>
                            <a:schemeClr val="dk1"/>
                          </a:solidFill>
                          <a:latin typeface="+mn-lt"/>
                          <a:ea typeface="+mn-ea"/>
                          <a:cs typeface="+mn-cs"/>
                        </a:rPr>
                        <a:t>Foxconn/Hon</a:t>
                      </a:r>
                      <a:r>
                        <a:rPr kumimoji="0" lang="sr-Latn-BA" sz="900" kern="1200" baseline="0" dirty="0" smtClean="0">
                          <a:solidFill>
                            <a:schemeClr val="dk1"/>
                          </a:solidFill>
                          <a:latin typeface="+mn-lt"/>
                          <a:ea typeface="+mn-ea"/>
                          <a:cs typeface="+mn-cs"/>
                        </a:rPr>
                        <a:t> Hai (Tajvan)</a:t>
                      </a:r>
                      <a:endParaRPr kumimoji="0" lang="en-US" sz="900" kern="1200" dirty="0" smtClean="0">
                        <a:solidFill>
                          <a:schemeClr val="dk1"/>
                        </a:solidFill>
                        <a:latin typeface="+mn-lt"/>
                        <a:ea typeface="+mn-ea"/>
                        <a:cs typeface="+mn-cs"/>
                      </a:endParaRPr>
                    </a:p>
                  </a:txBody>
                  <a:tcPr/>
                </a:tc>
                <a:tc>
                  <a:txBody>
                    <a:bodyPr/>
                    <a:lstStyle/>
                    <a:p>
                      <a:pPr marL="0" algn="l" rtl="0" eaLnBrk="1" latinLnBrk="0" hangingPunct="1"/>
                      <a:r>
                        <a:rPr kumimoji="0" lang="sr-Latn-BA" sz="900" kern="1200" dirty="0" smtClean="0">
                          <a:solidFill>
                            <a:schemeClr val="dk1"/>
                          </a:solidFill>
                          <a:latin typeface="+mn-lt"/>
                          <a:ea typeface="+mn-ea"/>
                          <a:cs typeface="+mn-cs"/>
                        </a:rPr>
                        <a:t>59,3</a:t>
                      </a:r>
                      <a:endParaRPr kumimoji="0" lang="en-US" sz="900" kern="1200" dirty="0" smtClean="0">
                        <a:solidFill>
                          <a:schemeClr val="dk1"/>
                        </a:solidFill>
                        <a:latin typeface="+mn-lt"/>
                        <a:ea typeface="+mn-ea"/>
                        <a:cs typeface="+mn-cs"/>
                      </a:endParaRPr>
                    </a:p>
                  </a:txBody>
                  <a:tcPr/>
                </a:tc>
                <a:tc>
                  <a:txBody>
                    <a:bodyPr/>
                    <a:lstStyle/>
                    <a:p>
                      <a:pPr marL="0" algn="l" rtl="0" eaLnBrk="1" latinLnBrk="0" hangingPunct="1"/>
                      <a:r>
                        <a:rPr kumimoji="0" lang="sr-Latn-BA" sz="900" kern="1200" dirty="0" smtClean="0">
                          <a:solidFill>
                            <a:schemeClr val="dk1"/>
                          </a:solidFill>
                          <a:latin typeface="+mn-lt"/>
                          <a:ea typeface="+mn-ea"/>
                          <a:cs typeface="+mn-cs"/>
                        </a:rPr>
                        <a:t>611</a:t>
                      </a:r>
                      <a:endParaRPr kumimoji="0" lang="en-US" sz="900" kern="1200" dirty="0" smtClean="0">
                        <a:solidFill>
                          <a:schemeClr val="dk1"/>
                        </a:solidFill>
                        <a:latin typeface="+mn-lt"/>
                        <a:ea typeface="+mn-ea"/>
                        <a:cs typeface="+mn-cs"/>
                      </a:endParaRPr>
                    </a:p>
                  </a:txBody>
                  <a:tcPr/>
                </a:tc>
                <a:tc>
                  <a:txBody>
                    <a:bodyPr/>
                    <a:lstStyle/>
                    <a:p>
                      <a:pPr marL="0" algn="l" rtl="0" eaLnBrk="1" latinLnBrk="0" hangingPunct="1"/>
                      <a:r>
                        <a:rPr kumimoji="0" lang="sr-Latn-BA" sz="900" kern="1200" dirty="0" smtClean="0">
                          <a:solidFill>
                            <a:schemeClr val="dk1"/>
                          </a:solidFill>
                          <a:latin typeface="+mn-lt"/>
                          <a:ea typeface="+mn-ea"/>
                          <a:cs typeface="+mn-cs"/>
                        </a:rPr>
                        <a:t>Piramal Healthcare (Indija)</a:t>
                      </a:r>
                      <a:endParaRPr kumimoji="0" lang="en-US" sz="900" kern="1200" dirty="0" smtClean="0">
                        <a:solidFill>
                          <a:schemeClr val="dk1"/>
                        </a:solidFill>
                        <a:latin typeface="+mn-lt"/>
                        <a:ea typeface="+mn-ea"/>
                        <a:cs typeface="+mn-cs"/>
                      </a:endParaRPr>
                    </a:p>
                  </a:txBody>
                  <a:tcPr/>
                </a:tc>
                <a:tc>
                  <a:txBody>
                    <a:bodyPr/>
                    <a:lstStyle/>
                    <a:p>
                      <a:pPr marL="0" algn="l" rtl="0" eaLnBrk="1" latinLnBrk="0" hangingPunct="1"/>
                      <a:r>
                        <a:rPr kumimoji="0" lang="sr-Latn-BA" sz="900" kern="1200" dirty="0" smtClean="0">
                          <a:solidFill>
                            <a:schemeClr val="dk1"/>
                          </a:solidFill>
                          <a:latin typeface="+mn-lt"/>
                          <a:ea typeface="+mn-ea"/>
                          <a:cs typeface="+mn-cs"/>
                        </a:rPr>
                        <a:t>0,7</a:t>
                      </a:r>
                      <a:endParaRPr kumimoji="0" lang="en-US" sz="900" kern="1200" dirty="0" smtClean="0">
                        <a:solidFill>
                          <a:schemeClr val="dk1"/>
                        </a:solidFill>
                        <a:latin typeface="+mn-lt"/>
                        <a:ea typeface="+mn-ea"/>
                        <a:cs typeface="+mn-cs"/>
                      </a:endParaRPr>
                    </a:p>
                  </a:txBody>
                  <a:tcPr/>
                </a:tc>
                <a:tc>
                  <a:txBody>
                    <a:bodyPr/>
                    <a:lstStyle/>
                    <a:p>
                      <a:pPr marL="0" algn="l" rtl="0" eaLnBrk="1" latinLnBrk="0" hangingPunct="1"/>
                      <a:r>
                        <a:rPr kumimoji="0" lang="sr-Latn-BA" sz="900" kern="1200" dirty="0" smtClean="0">
                          <a:solidFill>
                            <a:schemeClr val="dk1"/>
                          </a:solidFill>
                          <a:latin typeface="+mn-lt"/>
                          <a:ea typeface="+mn-ea"/>
                          <a:cs typeface="+mn-cs"/>
                        </a:rPr>
                        <a:t>7</a:t>
                      </a:r>
                      <a:endParaRPr kumimoji="0" lang="en-US" sz="900" kern="1200" dirty="0" smtClean="0">
                        <a:solidFill>
                          <a:schemeClr val="dk1"/>
                        </a:solidFill>
                        <a:latin typeface="+mn-lt"/>
                        <a:ea typeface="+mn-ea"/>
                        <a:cs typeface="+mn-cs"/>
                      </a:endParaRPr>
                    </a:p>
                  </a:txBody>
                  <a:tcPr/>
                </a:tc>
              </a:tr>
              <a:tr h="394243">
                <a:tc>
                  <a:txBody>
                    <a:bodyPr/>
                    <a:lstStyle/>
                    <a:p>
                      <a:r>
                        <a:rPr lang="sr-Latn-BA" sz="900" dirty="0" smtClean="0"/>
                        <a:t>Flextronics</a:t>
                      </a:r>
                      <a:r>
                        <a:rPr lang="sr-Latn-BA" sz="900" baseline="0" dirty="0" smtClean="0"/>
                        <a:t> (Singapur)</a:t>
                      </a:r>
                      <a:endParaRPr lang="en-US" sz="900" dirty="0"/>
                    </a:p>
                  </a:txBody>
                  <a:tcPr/>
                </a:tc>
                <a:tc>
                  <a:txBody>
                    <a:bodyPr/>
                    <a:lstStyle/>
                    <a:p>
                      <a:r>
                        <a:rPr lang="sr-Latn-BA" sz="900" dirty="0" smtClean="0"/>
                        <a:t>30,9</a:t>
                      </a:r>
                      <a:endParaRPr lang="en-US" sz="900" dirty="0"/>
                    </a:p>
                  </a:txBody>
                  <a:tcPr/>
                </a:tc>
                <a:tc>
                  <a:txBody>
                    <a:bodyPr/>
                    <a:lstStyle/>
                    <a:p>
                      <a:r>
                        <a:rPr lang="sr-Latn-BA" sz="900" dirty="0" smtClean="0"/>
                        <a:t>160</a:t>
                      </a:r>
                    </a:p>
                  </a:txBody>
                  <a:tcPr/>
                </a:tc>
                <a:tc>
                  <a:txBody>
                    <a:bodyPr/>
                    <a:lstStyle/>
                    <a:p>
                      <a:r>
                        <a:rPr lang="sr-Latn-BA" sz="900" dirty="0" smtClean="0"/>
                        <a:t>Jubilant</a:t>
                      </a:r>
                      <a:r>
                        <a:rPr lang="sr-Latn-BA" sz="900" baseline="0" dirty="0" smtClean="0"/>
                        <a:t> Life Sciences (Indija)</a:t>
                      </a:r>
                      <a:endParaRPr 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900" kern="1200" dirty="0" smtClean="0">
                          <a:solidFill>
                            <a:schemeClr val="dk1"/>
                          </a:solidFill>
                          <a:latin typeface="+mn-lt"/>
                          <a:ea typeface="+mn-ea"/>
                          <a:cs typeface="+mn-cs"/>
                        </a:rPr>
                        <a:t>0,7</a:t>
                      </a:r>
                      <a:endParaRPr kumimoji="0" lang="en-US" sz="900" kern="1200" dirty="0" smtClean="0">
                        <a:solidFill>
                          <a:schemeClr val="dk1"/>
                        </a:solidFill>
                        <a:latin typeface="+mn-lt"/>
                        <a:ea typeface="+mn-ea"/>
                        <a:cs typeface="+mn-cs"/>
                      </a:endParaRPr>
                    </a:p>
                    <a:p>
                      <a:endParaRPr lang="en-US" sz="900" dirty="0"/>
                    </a:p>
                  </a:txBody>
                  <a:tcPr/>
                </a:tc>
                <a:tc>
                  <a:txBody>
                    <a:bodyPr/>
                    <a:lstStyle/>
                    <a:p>
                      <a:r>
                        <a:rPr lang="sr-Latn-BA" sz="900" dirty="0" smtClean="0"/>
                        <a:t>6</a:t>
                      </a:r>
                      <a:endParaRPr lang="en-US" sz="900" dirty="0"/>
                    </a:p>
                  </a:txBody>
                  <a:tcPr/>
                </a:tc>
              </a:tr>
              <a:tr h="394243">
                <a:tc>
                  <a:txBody>
                    <a:bodyPr/>
                    <a:lstStyle/>
                    <a:p>
                      <a:r>
                        <a:rPr lang="sr-Latn-BA" sz="900" dirty="0" smtClean="0"/>
                        <a:t>Quanta</a:t>
                      </a:r>
                      <a:r>
                        <a:rPr lang="sr-Latn-BA" sz="900" baseline="0" dirty="0" smtClean="0"/>
                        <a:t> (Tajvan)</a:t>
                      </a:r>
                      <a:endParaRPr lang="en-US" sz="900" dirty="0"/>
                    </a:p>
                  </a:txBody>
                  <a:tcPr/>
                </a:tc>
                <a:tc>
                  <a:txBody>
                    <a:bodyPr/>
                    <a:lstStyle/>
                    <a:p>
                      <a:r>
                        <a:rPr lang="sr-Latn-BA" sz="900" dirty="0" smtClean="0"/>
                        <a:t>25,4</a:t>
                      </a:r>
                      <a:endParaRPr lang="en-US" sz="900" dirty="0"/>
                    </a:p>
                  </a:txBody>
                  <a:tcPr/>
                </a:tc>
                <a:tc>
                  <a:txBody>
                    <a:bodyPr/>
                    <a:lstStyle/>
                    <a:p>
                      <a:r>
                        <a:rPr lang="sr-Latn-BA" sz="900" dirty="0" smtClean="0"/>
                        <a:t>65</a:t>
                      </a:r>
                      <a:endParaRPr lang="en-US" sz="900" dirty="0"/>
                    </a:p>
                  </a:txBody>
                  <a:tcPr/>
                </a:tc>
                <a:tc>
                  <a:txBody>
                    <a:bodyPr/>
                    <a:lstStyle/>
                    <a:p>
                      <a:r>
                        <a:rPr lang="sr-Latn-BA" sz="900" dirty="0" smtClean="0"/>
                        <a:t>Divi’s Labaratories</a:t>
                      </a:r>
                      <a:r>
                        <a:rPr lang="sr-Latn-BA" sz="900" baseline="0" dirty="0" smtClean="0"/>
                        <a:t> (Indija)</a:t>
                      </a:r>
                      <a:endParaRPr lang="en-US" sz="900" dirty="0"/>
                    </a:p>
                  </a:txBody>
                  <a:tcPr/>
                </a:tc>
                <a:tc>
                  <a:txBody>
                    <a:bodyPr/>
                    <a:lstStyle/>
                    <a:p>
                      <a:r>
                        <a:rPr lang="sr-Latn-BA" sz="900" dirty="0" smtClean="0"/>
                        <a:t>0,2</a:t>
                      </a:r>
                      <a:endParaRPr lang="en-US" sz="900" dirty="0"/>
                    </a:p>
                  </a:txBody>
                  <a:tcPr/>
                </a:tc>
                <a:tc>
                  <a:txBody>
                    <a:bodyPr/>
                    <a:lstStyle/>
                    <a:p>
                      <a:r>
                        <a:rPr lang="sr-Latn-BA" sz="900" dirty="0" smtClean="0"/>
                        <a:t>1</a:t>
                      </a:r>
                      <a:endParaRPr lang="en-US" sz="900" dirty="0"/>
                    </a:p>
                  </a:txBody>
                  <a:tcPr/>
                </a:tc>
              </a:tr>
              <a:tr h="534658">
                <a:tc>
                  <a:txBody>
                    <a:bodyPr/>
                    <a:lstStyle/>
                    <a:p>
                      <a:r>
                        <a:rPr lang="sr-Latn-BA" sz="900" dirty="0" smtClean="0"/>
                        <a:t>Compal (Tajvan)</a:t>
                      </a:r>
                      <a:endParaRPr lang="en-US" sz="900" dirty="0"/>
                    </a:p>
                  </a:txBody>
                  <a:tcPr/>
                </a:tc>
                <a:tc>
                  <a:txBody>
                    <a:bodyPr/>
                    <a:lstStyle/>
                    <a:p>
                      <a:r>
                        <a:rPr lang="sr-Latn-BA" sz="900" dirty="0" smtClean="0"/>
                        <a:t>20,4</a:t>
                      </a:r>
                      <a:endParaRPr lang="en-US" sz="900" dirty="0"/>
                    </a:p>
                  </a:txBody>
                  <a:tcPr/>
                </a:tc>
                <a:tc>
                  <a:txBody>
                    <a:bodyPr/>
                    <a:lstStyle/>
                    <a:p>
                      <a:r>
                        <a:rPr lang="sr-Latn-BA" sz="900" dirty="0" smtClean="0"/>
                        <a:t>58</a:t>
                      </a:r>
                      <a:endParaRPr lang="en-US" sz="900" dirty="0"/>
                    </a:p>
                  </a:txBody>
                  <a:tcPr/>
                </a:tc>
                <a:tc>
                  <a:txBody>
                    <a:bodyPr/>
                    <a:lstStyle/>
                    <a:p>
                      <a:r>
                        <a:rPr lang="sr-Latn-BA" sz="900" dirty="0" smtClean="0"/>
                        <a:t>Dishman</a:t>
                      </a:r>
                      <a:r>
                        <a:rPr lang="sr-Latn-BA" sz="900" baseline="0" dirty="0" smtClean="0"/>
                        <a:t> Pharmaceuticals (Indija)</a:t>
                      </a:r>
                      <a:endParaRPr lang="en-US" sz="900" dirty="0"/>
                    </a:p>
                  </a:txBody>
                  <a:tcPr/>
                </a:tc>
                <a:tc>
                  <a:txBody>
                    <a:bodyPr/>
                    <a:lstStyle/>
                    <a:p>
                      <a:r>
                        <a:rPr lang="sr-Latn-BA" sz="900" dirty="0" smtClean="0"/>
                        <a:t>0,2</a:t>
                      </a:r>
                      <a:endParaRPr lang="en-US" sz="900" dirty="0"/>
                    </a:p>
                  </a:txBody>
                  <a:tcPr/>
                </a:tc>
                <a:tc>
                  <a:txBody>
                    <a:bodyPr/>
                    <a:lstStyle/>
                    <a:p>
                      <a:r>
                        <a:rPr lang="sr-Latn-BA" sz="900" dirty="0" smtClean="0"/>
                        <a:t>1</a:t>
                      </a:r>
                      <a:endParaRPr lang="en-US" sz="900" dirty="0"/>
                    </a:p>
                  </a:txBody>
                  <a:tcPr/>
                </a:tc>
              </a:tr>
              <a:tr h="394243">
                <a:tc>
                  <a:txBody>
                    <a:bodyPr/>
                    <a:lstStyle/>
                    <a:p>
                      <a:r>
                        <a:rPr lang="sr-Latn-BA" sz="900" dirty="0" smtClean="0"/>
                        <a:t>Wistron</a:t>
                      </a:r>
                      <a:r>
                        <a:rPr lang="sr-Latn-BA" sz="900" baseline="0" dirty="0" smtClean="0"/>
                        <a:t> (Tajvan)</a:t>
                      </a:r>
                      <a:endParaRPr lang="en-US" sz="900" dirty="0"/>
                    </a:p>
                  </a:txBody>
                  <a:tcPr/>
                </a:tc>
                <a:tc>
                  <a:txBody>
                    <a:bodyPr/>
                    <a:lstStyle/>
                    <a:p>
                      <a:r>
                        <a:rPr lang="sr-Latn-BA" sz="900" dirty="0" smtClean="0"/>
                        <a:t>13,9</a:t>
                      </a:r>
                      <a:endParaRPr lang="en-US" sz="900" dirty="0"/>
                    </a:p>
                  </a:txBody>
                  <a:tcPr/>
                </a:tc>
                <a:tc>
                  <a:txBody>
                    <a:bodyPr/>
                    <a:lstStyle/>
                    <a:p>
                      <a:r>
                        <a:rPr lang="sr-Latn-BA" sz="900" dirty="0" smtClean="0"/>
                        <a:t>39</a:t>
                      </a:r>
                      <a:endParaRPr lang="en-US" sz="900" dirty="0"/>
                    </a:p>
                  </a:txBody>
                  <a:tcPr/>
                </a:tc>
                <a:tc>
                  <a:txBody>
                    <a:bodyPr/>
                    <a:lstStyle/>
                    <a:p>
                      <a:r>
                        <a:rPr lang="sr-Latn-BA" sz="900" dirty="0" smtClean="0"/>
                        <a:t>Hikal</a:t>
                      </a:r>
                      <a:r>
                        <a:rPr lang="sr-Latn-BA" sz="900" baseline="0" dirty="0" smtClean="0"/>
                        <a:t> (Indija)</a:t>
                      </a:r>
                      <a:endParaRPr lang="en-US" sz="900" dirty="0"/>
                    </a:p>
                  </a:txBody>
                  <a:tcPr/>
                </a:tc>
                <a:tc>
                  <a:txBody>
                    <a:bodyPr/>
                    <a:lstStyle/>
                    <a:p>
                      <a:r>
                        <a:rPr lang="sr-Latn-BA" sz="900" dirty="0" smtClean="0"/>
                        <a:t>0,1</a:t>
                      </a:r>
                      <a:endParaRPr lang="en-US" sz="900" dirty="0"/>
                    </a:p>
                  </a:txBody>
                  <a:tcPr/>
                </a:tc>
                <a:tc>
                  <a:txBody>
                    <a:bodyPr/>
                    <a:lstStyle/>
                    <a:p>
                      <a:r>
                        <a:rPr lang="sr-Latn-BA" sz="900" dirty="0" smtClean="0"/>
                        <a:t>1</a:t>
                      </a:r>
                      <a:endParaRPr lang="en-US" sz="900" dirty="0"/>
                    </a:p>
                  </a:txBody>
                  <a:tcPr/>
                </a:tc>
              </a:tr>
              <a:tr h="453649">
                <a:tc>
                  <a:txBody>
                    <a:bodyPr/>
                    <a:lstStyle/>
                    <a:p>
                      <a:r>
                        <a:rPr lang="sr-Latn-BA" sz="1100" b="1" dirty="0" smtClean="0"/>
                        <a:t>Automobilski</a:t>
                      </a:r>
                      <a:r>
                        <a:rPr lang="sr-Latn-BA" sz="1100" b="1" baseline="0" dirty="0" smtClean="0"/>
                        <a:t> dijelovi</a:t>
                      </a:r>
                      <a:endParaRPr lang="en-US" sz="1100" b="1" dirty="0"/>
                    </a:p>
                  </a:txBody>
                  <a:tcPr/>
                </a:tc>
                <a:tc>
                  <a:txBody>
                    <a:bodyPr/>
                    <a:lstStyle/>
                    <a:p>
                      <a:endParaRPr lang="en-US" sz="1100" dirty="0"/>
                    </a:p>
                  </a:txBody>
                  <a:tcPr/>
                </a:tc>
                <a:tc>
                  <a:txBody>
                    <a:bodyPr/>
                    <a:lstStyle/>
                    <a:p>
                      <a:endParaRPr lang="en-US" sz="1100" dirty="0"/>
                    </a:p>
                  </a:txBody>
                  <a:tcPr/>
                </a:tc>
                <a:tc>
                  <a:txBody>
                    <a:bodyPr/>
                    <a:lstStyle/>
                    <a:p>
                      <a:r>
                        <a:rPr lang="sr-Latn-BA" sz="1100" b="1" dirty="0" smtClean="0"/>
                        <a:t>Odjevni predmeti</a:t>
                      </a:r>
                      <a:endParaRPr lang="en-US" sz="1100" b="1" dirty="0"/>
                    </a:p>
                  </a:txBody>
                  <a:tcPr/>
                </a:tc>
                <a:tc>
                  <a:txBody>
                    <a:bodyPr/>
                    <a:lstStyle/>
                    <a:p>
                      <a:endParaRPr lang="en-US" sz="1100" dirty="0"/>
                    </a:p>
                  </a:txBody>
                  <a:tcPr/>
                </a:tc>
                <a:tc>
                  <a:txBody>
                    <a:bodyPr/>
                    <a:lstStyle/>
                    <a:p>
                      <a:endParaRPr lang="en-US" sz="1100" dirty="0"/>
                    </a:p>
                  </a:txBody>
                  <a:tcPr/>
                </a:tc>
              </a:tr>
              <a:tr h="394243">
                <a:tc>
                  <a:txBody>
                    <a:bodyPr/>
                    <a:lstStyle/>
                    <a:p>
                      <a:r>
                        <a:rPr lang="sr-Latn-BA" sz="900" dirty="0" smtClean="0"/>
                        <a:t>LG Chem (Koreja)</a:t>
                      </a:r>
                      <a:endParaRPr lang="en-US" sz="900" dirty="0"/>
                    </a:p>
                  </a:txBody>
                  <a:tcPr/>
                </a:tc>
                <a:tc>
                  <a:txBody>
                    <a:bodyPr/>
                    <a:lstStyle/>
                    <a:p>
                      <a:r>
                        <a:rPr lang="sr-Latn-BA" sz="900" dirty="0" smtClean="0"/>
                        <a:t>13,1</a:t>
                      </a:r>
                      <a:endParaRPr lang="en-US" sz="900" dirty="0"/>
                    </a:p>
                  </a:txBody>
                  <a:tcPr/>
                </a:tc>
                <a:tc>
                  <a:txBody>
                    <a:bodyPr/>
                    <a:lstStyle/>
                    <a:p>
                      <a:r>
                        <a:rPr lang="sr-Latn-BA" sz="900" dirty="0" smtClean="0"/>
                        <a:t>8</a:t>
                      </a:r>
                      <a:endParaRPr lang="en-US" sz="900" dirty="0"/>
                    </a:p>
                  </a:txBody>
                  <a:tcPr/>
                </a:tc>
                <a:tc>
                  <a:txBody>
                    <a:bodyPr/>
                    <a:lstStyle/>
                    <a:p>
                      <a:r>
                        <a:rPr lang="sr-Latn-BA" sz="900" dirty="0" smtClean="0"/>
                        <a:t>Youngor</a:t>
                      </a:r>
                      <a:r>
                        <a:rPr lang="sr-Latn-BA" sz="900" baseline="0" dirty="0" smtClean="0"/>
                        <a:t> Group Co. Ltd (Kina)</a:t>
                      </a:r>
                      <a:endParaRPr lang="en-US" sz="900" dirty="0"/>
                    </a:p>
                  </a:txBody>
                  <a:tcPr/>
                </a:tc>
                <a:tc>
                  <a:txBody>
                    <a:bodyPr/>
                    <a:lstStyle/>
                    <a:p>
                      <a:r>
                        <a:rPr lang="sr-Latn-BA" sz="900" dirty="0" smtClean="0"/>
                        <a:t>1,8</a:t>
                      </a:r>
                      <a:endParaRPr lang="en-US" sz="900" dirty="0"/>
                    </a:p>
                  </a:txBody>
                  <a:tcPr/>
                </a:tc>
                <a:tc>
                  <a:txBody>
                    <a:bodyPr/>
                    <a:lstStyle/>
                    <a:p>
                      <a:r>
                        <a:rPr lang="sr-Latn-BA" sz="900" dirty="0" smtClean="0"/>
                        <a:t>47</a:t>
                      </a:r>
                      <a:endParaRPr lang="en-US" sz="900" dirty="0"/>
                    </a:p>
                  </a:txBody>
                  <a:tcPr/>
                </a:tc>
              </a:tr>
              <a:tr h="394243">
                <a:tc>
                  <a:txBody>
                    <a:bodyPr/>
                    <a:lstStyle/>
                    <a:p>
                      <a:r>
                        <a:rPr lang="sr-Latn-BA" sz="900" dirty="0" smtClean="0"/>
                        <a:t>Hyundai Mobis (Koreja)</a:t>
                      </a:r>
                      <a:endParaRPr lang="en-US" sz="900" dirty="0"/>
                    </a:p>
                  </a:txBody>
                  <a:tcPr/>
                </a:tc>
                <a:tc>
                  <a:txBody>
                    <a:bodyPr/>
                    <a:lstStyle/>
                    <a:p>
                      <a:r>
                        <a:rPr lang="sr-Latn-BA" sz="900" dirty="0" smtClean="0"/>
                        <a:t>11,2</a:t>
                      </a:r>
                      <a:endParaRPr lang="en-US" sz="900" dirty="0"/>
                    </a:p>
                  </a:txBody>
                  <a:tcPr/>
                </a:tc>
                <a:tc>
                  <a:txBody>
                    <a:bodyPr/>
                    <a:lstStyle/>
                    <a:p>
                      <a:r>
                        <a:rPr lang="sr-Latn-BA" sz="900" dirty="0" smtClean="0"/>
                        <a:t>6</a:t>
                      </a:r>
                      <a:endParaRPr lang="en-US" sz="900" dirty="0"/>
                    </a:p>
                  </a:txBody>
                  <a:tcPr/>
                </a:tc>
                <a:tc>
                  <a:txBody>
                    <a:bodyPr/>
                    <a:lstStyle/>
                    <a:p>
                      <a:r>
                        <a:rPr lang="sr-Latn-BA" sz="900" dirty="0" smtClean="0"/>
                        <a:t>Luen</a:t>
                      </a:r>
                      <a:r>
                        <a:rPr lang="sr-Latn-BA" sz="900" baseline="0" dirty="0" smtClean="0"/>
                        <a:t> Thai (Hong Kong, Kina)</a:t>
                      </a:r>
                      <a:endParaRPr lang="en-US" sz="900" dirty="0"/>
                    </a:p>
                  </a:txBody>
                  <a:tcPr/>
                </a:tc>
                <a:tc>
                  <a:txBody>
                    <a:bodyPr/>
                    <a:lstStyle/>
                    <a:p>
                      <a:r>
                        <a:rPr lang="sr-Latn-BA" sz="900" dirty="0" smtClean="0"/>
                        <a:t>0,8</a:t>
                      </a:r>
                      <a:endParaRPr lang="en-US" sz="900" dirty="0"/>
                    </a:p>
                  </a:txBody>
                  <a:tcPr/>
                </a:tc>
                <a:tc>
                  <a:txBody>
                    <a:bodyPr/>
                    <a:lstStyle/>
                    <a:p>
                      <a:r>
                        <a:rPr lang="sr-Latn-BA" sz="900" dirty="0" smtClean="0"/>
                        <a:t>20</a:t>
                      </a:r>
                      <a:endParaRPr lang="en-US" sz="900" dirty="0"/>
                    </a:p>
                  </a:txBody>
                  <a:tcPr/>
                </a:tc>
              </a:tr>
              <a:tr h="394243">
                <a:tc>
                  <a:txBody>
                    <a:bodyPr/>
                    <a:lstStyle/>
                    <a:p>
                      <a:r>
                        <a:rPr lang="sr-Latn-BA" sz="900" dirty="0" smtClean="0"/>
                        <a:t>Mando (Koreja)</a:t>
                      </a:r>
                      <a:endParaRPr lang="en-US" sz="900" dirty="0"/>
                    </a:p>
                  </a:txBody>
                  <a:tcPr/>
                </a:tc>
                <a:tc>
                  <a:txBody>
                    <a:bodyPr/>
                    <a:lstStyle/>
                    <a:p>
                      <a:r>
                        <a:rPr lang="sr-Latn-BA" sz="900" dirty="0" smtClean="0"/>
                        <a:t>2,1</a:t>
                      </a:r>
                      <a:endParaRPr lang="en-US" sz="900" dirty="0"/>
                    </a:p>
                  </a:txBody>
                  <a:tcPr/>
                </a:tc>
                <a:tc>
                  <a:txBody>
                    <a:bodyPr/>
                    <a:lstStyle/>
                    <a:p>
                      <a:r>
                        <a:rPr lang="sr-Latn-BA" sz="900" dirty="0" smtClean="0"/>
                        <a:t>4</a:t>
                      </a:r>
                      <a:endParaRPr lang="en-US" sz="900" dirty="0"/>
                    </a:p>
                  </a:txBody>
                  <a:tcPr/>
                </a:tc>
                <a:tc>
                  <a:txBody>
                    <a:bodyPr/>
                    <a:lstStyle/>
                    <a:p>
                      <a:r>
                        <a:rPr lang="sr-Latn-BA" sz="900" dirty="0" smtClean="0"/>
                        <a:t>Makalot</a:t>
                      </a:r>
                      <a:r>
                        <a:rPr lang="sr-Latn-BA" sz="900" baseline="0" dirty="0" smtClean="0"/>
                        <a:t> Industrial (Tajvan)</a:t>
                      </a:r>
                      <a:endParaRPr lang="en-US" sz="900" dirty="0"/>
                    </a:p>
                  </a:txBody>
                  <a:tcPr/>
                </a:tc>
                <a:tc>
                  <a:txBody>
                    <a:bodyPr/>
                    <a:lstStyle/>
                    <a:p>
                      <a:r>
                        <a:rPr lang="sr-Latn-BA" sz="900" dirty="0" smtClean="0"/>
                        <a:t>0,4</a:t>
                      </a:r>
                      <a:endParaRPr lang="en-US" sz="900" dirty="0"/>
                    </a:p>
                  </a:txBody>
                  <a:tcPr/>
                </a:tc>
                <a:tc>
                  <a:txBody>
                    <a:bodyPr/>
                    <a:lstStyle/>
                    <a:p>
                      <a:r>
                        <a:rPr lang="sr-Latn-BA" sz="900" dirty="0" smtClean="0"/>
                        <a:t>21</a:t>
                      </a:r>
                      <a:endParaRPr lang="en-US" sz="900" dirty="0"/>
                    </a:p>
                  </a:txBody>
                  <a:tcPr/>
                </a:tc>
              </a:tr>
              <a:tr h="394243">
                <a:tc>
                  <a:txBody>
                    <a:bodyPr/>
                    <a:lstStyle/>
                    <a:p>
                      <a:r>
                        <a:rPr lang="sr-Latn-BA" sz="900" dirty="0" smtClean="0"/>
                        <a:t>Nemak (Meksiko)</a:t>
                      </a:r>
                      <a:endParaRPr lang="en-US" sz="900" dirty="0"/>
                    </a:p>
                  </a:txBody>
                  <a:tcPr/>
                </a:tc>
                <a:tc>
                  <a:txBody>
                    <a:bodyPr/>
                    <a:lstStyle/>
                    <a:p>
                      <a:r>
                        <a:rPr lang="sr-Latn-BA" sz="900" dirty="0" smtClean="0"/>
                        <a:t>1,9</a:t>
                      </a:r>
                      <a:endParaRPr lang="en-US" sz="900" dirty="0"/>
                    </a:p>
                  </a:txBody>
                  <a:tcPr/>
                </a:tc>
                <a:tc>
                  <a:txBody>
                    <a:bodyPr/>
                    <a:lstStyle/>
                    <a:p>
                      <a:r>
                        <a:rPr lang="sr-Latn-BA" sz="900" dirty="0" smtClean="0"/>
                        <a:t>15</a:t>
                      </a:r>
                      <a:endParaRPr lang="en-US" sz="900" dirty="0"/>
                    </a:p>
                  </a:txBody>
                  <a:tcPr/>
                </a:tc>
                <a:tc>
                  <a:txBody>
                    <a:bodyPr/>
                    <a:lstStyle/>
                    <a:p>
                      <a:r>
                        <a:rPr lang="sr-Latn-BA" sz="900" dirty="0" smtClean="0"/>
                        <a:t>Tristate</a:t>
                      </a:r>
                      <a:r>
                        <a:rPr lang="sr-Latn-BA" sz="900" baseline="0" dirty="0" smtClean="0"/>
                        <a:t> (Hong Kong, Kina)</a:t>
                      </a:r>
                      <a:endParaRPr lang="en-US" sz="900" dirty="0"/>
                    </a:p>
                  </a:txBody>
                  <a:tcPr/>
                </a:tc>
                <a:tc>
                  <a:txBody>
                    <a:bodyPr/>
                    <a:lstStyle/>
                    <a:p>
                      <a:r>
                        <a:rPr lang="sr-Latn-BA" sz="900" dirty="0" smtClean="0"/>
                        <a:t>0.4</a:t>
                      </a:r>
                      <a:endParaRPr lang="en-US" sz="900" dirty="0"/>
                    </a:p>
                  </a:txBody>
                  <a:tcPr/>
                </a:tc>
                <a:tc>
                  <a:txBody>
                    <a:bodyPr/>
                    <a:lstStyle/>
                    <a:p>
                      <a:r>
                        <a:rPr lang="sr-Latn-BA" sz="900" dirty="0" smtClean="0"/>
                        <a:t>15</a:t>
                      </a:r>
                      <a:endParaRPr lang="en-US" sz="900" dirty="0"/>
                    </a:p>
                  </a:txBody>
                  <a:tcPr/>
                </a:tc>
              </a:tr>
              <a:tr h="394243">
                <a:tc>
                  <a:txBody>
                    <a:bodyPr/>
                    <a:lstStyle/>
                    <a:p>
                      <a:r>
                        <a:rPr lang="sr-Latn-BA" sz="900" dirty="0" smtClean="0"/>
                        <a:t>Randon (Brazil)</a:t>
                      </a:r>
                      <a:endParaRPr lang="en-US" sz="900" dirty="0"/>
                    </a:p>
                  </a:txBody>
                  <a:tcPr/>
                </a:tc>
                <a:tc>
                  <a:txBody>
                    <a:bodyPr/>
                    <a:lstStyle/>
                    <a:p>
                      <a:r>
                        <a:rPr lang="sr-Latn-BA" sz="900" dirty="0" smtClean="0"/>
                        <a:t>1,4</a:t>
                      </a:r>
                      <a:endParaRPr lang="en-US" sz="900" dirty="0"/>
                    </a:p>
                  </a:txBody>
                  <a:tcPr/>
                </a:tc>
                <a:tc>
                  <a:txBody>
                    <a:bodyPr/>
                    <a:lstStyle/>
                    <a:p>
                      <a:r>
                        <a:rPr lang="sr-Latn-BA" sz="900" dirty="0" smtClean="0"/>
                        <a:t>10</a:t>
                      </a:r>
                      <a:endParaRPr lang="en-US" sz="900" dirty="0"/>
                    </a:p>
                  </a:txBody>
                  <a:tcPr/>
                </a:tc>
                <a:tc>
                  <a:txBody>
                    <a:bodyPr/>
                    <a:lstStyle/>
                    <a:p>
                      <a:r>
                        <a:rPr lang="sr-Latn-BA" sz="900" dirty="0" smtClean="0"/>
                        <a:t>High</a:t>
                      </a:r>
                      <a:r>
                        <a:rPr lang="sr-Latn-BA" sz="900" baseline="0" dirty="0" smtClean="0"/>
                        <a:t> Fashion Int. (Hong Kong, Kina)</a:t>
                      </a:r>
                      <a:endParaRPr lang="en-US" sz="900" dirty="0"/>
                    </a:p>
                  </a:txBody>
                  <a:tcPr/>
                </a:tc>
                <a:tc>
                  <a:txBody>
                    <a:bodyPr/>
                    <a:lstStyle/>
                    <a:p>
                      <a:r>
                        <a:rPr lang="sr-Latn-BA" sz="900" dirty="0" smtClean="0"/>
                        <a:t>0,3</a:t>
                      </a:r>
                      <a:endParaRPr lang="en-US" sz="900" dirty="0"/>
                    </a:p>
                  </a:txBody>
                  <a:tcPr/>
                </a:tc>
                <a:tc>
                  <a:txBody>
                    <a:bodyPr/>
                    <a:lstStyle/>
                    <a:p>
                      <a:r>
                        <a:rPr lang="sr-Latn-BA" sz="900" dirty="0" smtClean="0"/>
                        <a:t>12</a:t>
                      </a:r>
                      <a:endParaRPr lang="en-US" sz="900" dirty="0"/>
                    </a:p>
                  </a:txBody>
                  <a:tcPr/>
                </a:tc>
              </a:tr>
            </a:tbl>
          </a:graphicData>
        </a:graphic>
      </p:graphicFrame>
      <p:sp>
        <p:nvSpPr>
          <p:cNvPr id="83048" name="TextBox 6"/>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400" b="1" i="1"/>
              <a:t>Najveće kompanije u zemljama u razvoju u oblasti contract manufacturing i service outsourcing u 2009.</a:t>
            </a:r>
            <a:endParaRPr lang="en-US" altLang="en-US" sz="2400" b="1" i="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CF685F-6F6C-40F3-9B5B-7C759D54500D}" type="slidenum">
              <a:rPr lang="en-US" altLang="en-US">
                <a:solidFill>
                  <a:srgbClr val="898989"/>
                </a:solidFill>
              </a:rPr>
              <a:pPr/>
              <a:t>8</a:t>
            </a:fld>
            <a:endParaRPr lang="en-US" altLang="en-US">
              <a:solidFill>
                <a:srgbClr val="898989"/>
              </a:solidFill>
            </a:endParaRPr>
          </a:p>
        </p:txBody>
      </p:sp>
      <p:sp>
        <p:nvSpPr>
          <p:cNvPr id="10243" name="TextBox 2"/>
          <p:cNvSpPr txBox="1">
            <a:spLocks noChangeArrowheads="1"/>
          </p:cNvSpPr>
          <p:nvPr/>
        </p:nvSpPr>
        <p:spPr bwMode="auto">
          <a:xfrm>
            <a:off x="0" y="0"/>
            <a:ext cx="9144000"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Pristupni radovi</a:t>
            </a:r>
          </a:p>
          <a:p>
            <a:r>
              <a:rPr lang="sr-Latn-BA" altLang="en-US" sz="2000" b="1" i="1" u="sng"/>
              <a:t>Teme pristupnih radova za generaciju 2016/17: </a:t>
            </a:r>
            <a:endParaRPr lang="sr-Latn-BA" altLang="en-US" sz="2000" u="sng"/>
          </a:p>
          <a:p>
            <a:r>
              <a:rPr lang="sr-Latn-BA" altLang="en-US" sz="2000" b="1" i="1"/>
              <a:t>1.	</a:t>
            </a:r>
            <a:r>
              <a:rPr lang="sr-Latn-BA" altLang="en-US" sz="2000" b="1"/>
              <a:t>Uticaj multinacionalnih kompanija (MNCs) na proces 	globalizacije – case study Wall Mart, Coca Cola, McDonalds</a:t>
            </a:r>
            <a:r>
              <a:rPr lang="sr-Latn-BA" altLang="en-US" sz="2000"/>
              <a:t> </a:t>
            </a:r>
          </a:p>
          <a:p>
            <a:r>
              <a:rPr lang="sr-Latn-BA" altLang="en-US" sz="2000" b="1"/>
              <a:t>2.	Razvoj aviokompanija iz Golfskog zaliva u uslovima globalne 	povezanosti</a:t>
            </a:r>
            <a:r>
              <a:rPr lang="sr-Latn-BA" altLang="en-US" sz="2000"/>
              <a:t> </a:t>
            </a:r>
          </a:p>
          <a:p>
            <a:r>
              <a:rPr lang="sr-Latn-BA" altLang="en-US" sz="2000" b="1"/>
              <a:t>3.	Federalne rezerve – uticaj i posljedice nakon 102 godine 	postojanja</a:t>
            </a:r>
            <a:r>
              <a:rPr lang="sr-Latn-BA" altLang="en-US" sz="2000"/>
              <a:t> </a:t>
            </a:r>
          </a:p>
          <a:p>
            <a:r>
              <a:rPr lang="sr-Latn-BA" altLang="en-US" sz="2000" b="1"/>
              <a:t>4.	Valutni ratovi i njihov značaj na globalne tokove</a:t>
            </a:r>
            <a:r>
              <a:rPr lang="sr-Latn-BA" altLang="en-US" sz="2000"/>
              <a:t> </a:t>
            </a:r>
          </a:p>
          <a:p>
            <a:r>
              <a:rPr lang="sr-Latn-BA" altLang="en-US" sz="2000" b="1"/>
              <a:t>5.	Vašingtonski naspram Pekingškog konsenzusa – prednosti i 	nedostaci </a:t>
            </a:r>
            <a:endParaRPr lang="sr-Latn-BA" altLang="en-US" sz="2000"/>
          </a:p>
          <a:p>
            <a:r>
              <a:rPr lang="sr-Latn-BA" altLang="en-US" sz="2000" b="1"/>
              <a:t>6.	Značaj i uloga Kine u međunarodnim odnosima – sadašnjost i 	budućnost</a:t>
            </a:r>
            <a:r>
              <a:rPr lang="sr-Latn-BA" altLang="en-US" sz="2000"/>
              <a:t> </a:t>
            </a:r>
          </a:p>
          <a:p>
            <a:r>
              <a:rPr lang="sr-Latn-BA" altLang="en-US" sz="2000" b="1"/>
              <a:t>7.	Uloga dolara kao svjetske rezervne valute – globalni 	trendovi i 	uticaj u budućnosti</a:t>
            </a:r>
            <a:r>
              <a:rPr lang="sr-Latn-BA" altLang="en-US" sz="2000"/>
              <a:t> </a:t>
            </a:r>
          </a:p>
          <a:p>
            <a:r>
              <a:rPr lang="sr-Latn-BA" altLang="en-US" sz="2000" b="1"/>
              <a:t>8.	Nafta i uticaj njene cijene na svjetsku ekonomiju</a:t>
            </a:r>
            <a:r>
              <a:rPr lang="sr-Latn-BA" altLang="en-US" sz="2000"/>
              <a:t> </a:t>
            </a:r>
          </a:p>
          <a:p>
            <a:r>
              <a:rPr lang="sr-Latn-BA" altLang="en-US" sz="2000" b="1"/>
              <a:t>9.	Značaj alternativnih izvora energije za održivost budućeg 	ekonomskog razvoja u svijetu (case study – regije, države, unije)</a:t>
            </a:r>
            <a:r>
              <a:rPr lang="sr-Latn-BA" altLang="en-US" sz="2000"/>
              <a:t> </a:t>
            </a:r>
          </a:p>
          <a:p>
            <a:r>
              <a:rPr lang="sr-Latn-BA" altLang="en-US" sz="2000" b="1"/>
              <a:t>10.	Nemogućnost prevazilaženja stagnacije razvijenih zemalja – 	neuspješnost tradicionalnih ekonomskih metoda (case study 	Japan, EU, USA i programi “kvantitativnog popuštanja”)</a:t>
            </a:r>
            <a:r>
              <a:rPr lang="sr-Latn-BA" altLang="en-US" sz="2000" b="1" i="1"/>
              <a:t> </a:t>
            </a:r>
            <a:endParaRPr lang="sr-Latn-BA" altLang="en-US" sz="2000"/>
          </a:p>
          <a:p>
            <a:endParaRPr lang="en-US" altLang="en-US" sz="2200" b="1" i="1"/>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76DA5C-3274-413C-8752-B98E4D60A8ED}" type="slidenum">
              <a:rPr lang="en-US" altLang="en-US">
                <a:solidFill>
                  <a:srgbClr val="898989"/>
                </a:solidFill>
              </a:rPr>
              <a:pPr/>
              <a:t>80</a:t>
            </a:fld>
            <a:endParaRPr lang="en-US" altLang="en-US">
              <a:solidFill>
                <a:srgbClr val="898989"/>
              </a:solidFill>
            </a:endParaRPr>
          </a:p>
        </p:txBody>
      </p:sp>
      <p:sp>
        <p:nvSpPr>
          <p:cNvPr id="83971" name="TextBox 4"/>
          <p:cNvSpPr txBox="1">
            <a:spLocks noChangeArrowheads="1"/>
          </p:cNvSpPr>
          <p:nvPr/>
        </p:nvSpPr>
        <p:spPr bwMode="auto">
          <a:xfrm>
            <a:off x="0" y="304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graphicFrame>
        <p:nvGraphicFramePr>
          <p:cNvPr id="6" name="Table 5"/>
          <p:cNvGraphicFramePr>
            <a:graphicFrameLocks noGrp="1"/>
          </p:cNvGraphicFramePr>
          <p:nvPr/>
        </p:nvGraphicFramePr>
        <p:xfrm>
          <a:off x="228600" y="838200"/>
          <a:ext cx="8382000" cy="4267200"/>
        </p:xfrm>
        <a:graphic>
          <a:graphicData uri="http://schemas.openxmlformats.org/drawingml/2006/table">
            <a:tbl>
              <a:tblPr firstRow="1" bandRow="1">
                <a:tableStyleId>{5C22544A-7EE6-4342-B048-85BDC9FD1C3A}</a:tableStyleId>
              </a:tblPr>
              <a:tblGrid>
                <a:gridCol w="2173157"/>
                <a:gridCol w="1715650"/>
                <a:gridCol w="2287531"/>
                <a:gridCol w="2205662"/>
              </a:tblGrid>
              <a:tr h="347072">
                <a:tc>
                  <a:txBody>
                    <a:bodyPr/>
                    <a:lstStyle/>
                    <a:p>
                      <a:r>
                        <a:rPr lang="sr-Latn-BA" sz="1000" dirty="0" smtClean="0"/>
                        <a:t>Kompanija</a:t>
                      </a:r>
                      <a:endParaRPr lang="en-US" sz="1000" dirty="0"/>
                    </a:p>
                  </a:txBody>
                  <a:tcPr/>
                </a:tc>
                <a:tc>
                  <a:txBody>
                    <a:bodyPr/>
                    <a:lstStyle/>
                    <a:p>
                      <a:r>
                        <a:rPr lang="sr-Latn-BA" sz="1000" dirty="0" smtClean="0"/>
                        <a:t>Prodaja (u milijard</a:t>
                      </a:r>
                      <a:r>
                        <a:rPr lang="sr-Latn-BA" sz="1000" baseline="0" dirty="0" smtClean="0"/>
                        <a:t>ama USD)</a:t>
                      </a:r>
                      <a:endParaRPr lang="en-US" sz="1000" dirty="0"/>
                    </a:p>
                  </a:txBody>
                  <a:tcPr/>
                </a:tc>
                <a:tc>
                  <a:txBody>
                    <a:bodyPr/>
                    <a:lstStyle/>
                    <a:p>
                      <a:r>
                        <a:rPr lang="sr-Latn-BA" sz="1000" dirty="0" smtClean="0"/>
                        <a:t>Broj radnika (u hiljadama</a:t>
                      </a:r>
                      <a:r>
                        <a:rPr lang="sr-Latn-BA" sz="1000" baseline="0" dirty="0" smtClean="0"/>
                        <a:t> )</a:t>
                      </a:r>
                      <a:endParaRPr lang="en-US" sz="1000" dirty="0"/>
                    </a:p>
                  </a:txBody>
                  <a:tcPr/>
                </a:tc>
                <a:tc>
                  <a:txBody>
                    <a:bodyPr/>
                    <a:lstStyle/>
                    <a:p>
                      <a:endParaRPr lang="en-US" sz="1000" dirty="0"/>
                    </a:p>
                  </a:txBody>
                  <a:tcPr/>
                </a:tc>
              </a:tr>
              <a:tr h="324823">
                <a:tc>
                  <a:txBody>
                    <a:bodyPr/>
                    <a:lstStyle/>
                    <a:p>
                      <a:pPr marL="0" algn="l" rtl="0" eaLnBrk="1" latinLnBrk="0" hangingPunct="1"/>
                      <a:r>
                        <a:rPr kumimoji="0" lang="sr-Latn-BA" sz="1000" kern="1200" dirty="0" smtClean="0">
                          <a:solidFill>
                            <a:schemeClr val="dk1"/>
                          </a:solidFill>
                          <a:latin typeface="+mn-lt"/>
                          <a:ea typeface="+mn-ea"/>
                          <a:cs typeface="+mn-cs"/>
                        </a:rPr>
                        <a:t>Foxconn/Hon</a:t>
                      </a:r>
                      <a:r>
                        <a:rPr kumimoji="0" lang="sr-Latn-BA" sz="1000" kern="1200" baseline="0" dirty="0" smtClean="0">
                          <a:solidFill>
                            <a:schemeClr val="dk1"/>
                          </a:solidFill>
                          <a:latin typeface="+mn-lt"/>
                          <a:ea typeface="+mn-ea"/>
                          <a:cs typeface="+mn-cs"/>
                        </a:rPr>
                        <a:t> Hai (Tajvan)</a:t>
                      </a:r>
                      <a:endParaRPr kumimoji="0" lang="en-US" sz="1000" kern="1200" dirty="0" smtClean="0">
                        <a:solidFill>
                          <a:schemeClr val="dk1"/>
                        </a:solidFill>
                        <a:latin typeface="+mn-lt"/>
                        <a:ea typeface="+mn-ea"/>
                        <a:cs typeface="+mn-cs"/>
                      </a:endParaRPr>
                    </a:p>
                  </a:txBody>
                  <a:tcPr/>
                </a:tc>
                <a:tc>
                  <a:txBody>
                    <a:bodyPr/>
                    <a:lstStyle/>
                    <a:p>
                      <a:pPr marL="0" algn="l" rtl="0" eaLnBrk="1" latinLnBrk="0" hangingPunct="1"/>
                      <a:r>
                        <a:rPr kumimoji="0" lang="sr-Latn-BA" sz="1000" kern="1200" dirty="0" smtClean="0">
                          <a:solidFill>
                            <a:schemeClr val="dk1"/>
                          </a:solidFill>
                          <a:latin typeface="+mn-lt"/>
                          <a:ea typeface="+mn-ea"/>
                          <a:cs typeface="+mn-cs"/>
                        </a:rPr>
                        <a:t>59,3</a:t>
                      </a:r>
                      <a:endParaRPr kumimoji="0" lang="en-US" sz="1000" kern="1200" dirty="0" smtClean="0">
                        <a:solidFill>
                          <a:schemeClr val="dk1"/>
                        </a:solidFill>
                        <a:latin typeface="+mn-lt"/>
                        <a:ea typeface="+mn-ea"/>
                        <a:cs typeface="+mn-cs"/>
                      </a:endParaRPr>
                    </a:p>
                  </a:txBody>
                  <a:tcPr/>
                </a:tc>
                <a:tc>
                  <a:txBody>
                    <a:bodyPr/>
                    <a:lstStyle/>
                    <a:p>
                      <a:pPr marL="0" algn="l" rtl="0" eaLnBrk="1" latinLnBrk="0" hangingPunct="1"/>
                      <a:r>
                        <a:rPr kumimoji="0" lang="sr-Latn-BA" sz="1000" kern="1200" dirty="0" smtClean="0">
                          <a:solidFill>
                            <a:schemeClr val="dk1"/>
                          </a:solidFill>
                          <a:latin typeface="+mn-lt"/>
                          <a:ea typeface="+mn-ea"/>
                          <a:cs typeface="+mn-cs"/>
                        </a:rPr>
                        <a:t>611</a:t>
                      </a:r>
                      <a:endParaRPr kumimoji="0" lang="en-US" sz="1000" kern="1200" dirty="0" smtClean="0">
                        <a:solidFill>
                          <a:schemeClr val="dk1"/>
                        </a:solidFill>
                        <a:latin typeface="+mn-lt"/>
                        <a:ea typeface="+mn-ea"/>
                        <a:cs typeface="+mn-cs"/>
                      </a:endParaRPr>
                    </a:p>
                  </a:txBody>
                  <a:tcPr/>
                </a:tc>
                <a:tc>
                  <a:txBody>
                    <a:bodyPr/>
                    <a:lstStyle/>
                    <a:p>
                      <a:r>
                        <a:rPr lang="sr-Latn-BA" sz="1000" b="0" dirty="0" smtClean="0"/>
                        <a:t>Elektronika</a:t>
                      </a:r>
                      <a:endParaRPr lang="en-US" sz="1000" b="0" dirty="0"/>
                    </a:p>
                  </a:txBody>
                  <a:tcPr/>
                </a:tc>
              </a:tr>
              <a:tr h="324823">
                <a:tc>
                  <a:txBody>
                    <a:bodyPr/>
                    <a:lstStyle/>
                    <a:p>
                      <a:r>
                        <a:rPr lang="sr-Latn-BA" sz="1000" dirty="0" smtClean="0"/>
                        <a:t>IBM (USA)</a:t>
                      </a:r>
                      <a:endParaRPr lang="en-US" sz="1000" dirty="0"/>
                    </a:p>
                  </a:txBody>
                  <a:tcPr/>
                </a:tc>
                <a:tc>
                  <a:txBody>
                    <a:bodyPr/>
                    <a:lstStyle/>
                    <a:p>
                      <a:r>
                        <a:rPr lang="sr-Latn-BA" sz="1000" dirty="0" smtClean="0"/>
                        <a:t>38,2</a:t>
                      </a:r>
                      <a:endParaRPr lang="en-US" sz="1000" dirty="0"/>
                    </a:p>
                  </a:txBody>
                  <a:tcPr/>
                </a:tc>
                <a:tc>
                  <a:txBody>
                    <a:bodyPr/>
                    <a:lstStyle/>
                    <a:p>
                      <a:r>
                        <a:rPr lang="sr-Latn-BA" sz="1000" dirty="0" smtClean="0"/>
                        <a:t>190</a:t>
                      </a:r>
                    </a:p>
                  </a:txBody>
                  <a:tcPr/>
                </a:tc>
                <a:tc>
                  <a:txBody>
                    <a:bodyPr/>
                    <a:lstStyle/>
                    <a:p>
                      <a:r>
                        <a:rPr lang="sr-Latn-BA" sz="1000" dirty="0" smtClean="0"/>
                        <a:t>IT-BTO</a:t>
                      </a:r>
                      <a:endParaRPr lang="en-US" sz="1000" dirty="0"/>
                    </a:p>
                  </a:txBody>
                  <a:tcPr/>
                </a:tc>
              </a:tr>
              <a:tr h="324823">
                <a:tc>
                  <a:txBody>
                    <a:bodyPr/>
                    <a:lstStyle/>
                    <a:p>
                      <a:r>
                        <a:rPr lang="sr-Latn-BA" sz="1000" dirty="0" smtClean="0"/>
                        <a:t>Hewlet-Packard</a:t>
                      </a:r>
                      <a:r>
                        <a:rPr lang="sr-Latn-BA" sz="1000" baseline="0" dirty="0" smtClean="0"/>
                        <a:t> (USA)</a:t>
                      </a:r>
                      <a:endParaRPr lang="en-US" sz="1000" dirty="0"/>
                    </a:p>
                  </a:txBody>
                  <a:tcPr/>
                </a:tc>
                <a:tc>
                  <a:txBody>
                    <a:bodyPr/>
                    <a:lstStyle/>
                    <a:p>
                      <a:r>
                        <a:rPr lang="sr-Latn-BA" sz="1000" dirty="0" smtClean="0"/>
                        <a:t>34,9</a:t>
                      </a:r>
                      <a:endParaRPr lang="en-US" sz="1000" dirty="0"/>
                    </a:p>
                  </a:txBody>
                  <a:tcPr/>
                </a:tc>
                <a:tc>
                  <a:txBody>
                    <a:bodyPr/>
                    <a:lstStyle/>
                    <a:p>
                      <a:r>
                        <a:rPr lang="sr-Latn-BA" sz="1000" dirty="0" smtClean="0"/>
                        <a:t>140</a:t>
                      </a:r>
                      <a:endParaRPr lang="en-US" sz="1000" dirty="0"/>
                    </a:p>
                  </a:txBody>
                  <a:tcPr/>
                </a:tc>
                <a:tc>
                  <a:txBody>
                    <a:bodyPr/>
                    <a:lstStyle/>
                    <a:p>
                      <a:r>
                        <a:rPr lang="sr-Latn-BA" sz="1000" dirty="0" smtClean="0"/>
                        <a:t>IT-BTO</a:t>
                      </a:r>
                      <a:endParaRPr lang="en-US" sz="1000" dirty="0"/>
                    </a:p>
                  </a:txBody>
                  <a:tcPr/>
                </a:tc>
              </a:tr>
              <a:tr h="347072">
                <a:tc>
                  <a:txBody>
                    <a:bodyPr/>
                    <a:lstStyle/>
                    <a:p>
                      <a:r>
                        <a:rPr lang="sr-Latn-BA" sz="1000" dirty="0" smtClean="0"/>
                        <a:t>Flextronics</a:t>
                      </a:r>
                      <a:r>
                        <a:rPr lang="sr-Latn-BA" sz="1000" baseline="0" dirty="0" smtClean="0"/>
                        <a:t> (Singapur)</a:t>
                      </a:r>
                      <a:endParaRPr lang="en-US" sz="1000" dirty="0"/>
                    </a:p>
                  </a:txBody>
                  <a:tcPr/>
                </a:tc>
                <a:tc>
                  <a:txBody>
                    <a:bodyPr/>
                    <a:lstStyle/>
                    <a:p>
                      <a:r>
                        <a:rPr lang="sr-Latn-BA" sz="1000" dirty="0" smtClean="0"/>
                        <a:t>30,9</a:t>
                      </a:r>
                      <a:endParaRPr lang="en-US" sz="1000" dirty="0"/>
                    </a:p>
                  </a:txBody>
                  <a:tcPr/>
                </a:tc>
                <a:tc>
                  <a:txBody>
                    <a:bodyPr/>
                    <a:lstStyle/>
                    <a:p>
                      <a:r>
                        <a:rPr lang="sr-Latn-BA" sz="1000" dirty="0" smtClean="0"/>
                        <a:t>160</a:t>
                      </a:r>
                      <a:endParaRPr lang="en-US" sz="1000" dirty="0"/>
                    </a:p>
                  </a:txBody>
                  <a:tcPr/>
                </a:tc>
                <a:tc>
                  <a:txBody>
                    <a:bodyPr/>
                    <a:lstStyle/>
                    <a:p>
                      <a:r>
                        <a:rPr lang="sr-Latn-BA" sz="1000" dirty="0" smtClean="0"/>
                        <a:t>Dishman</a:t>
                      </a:r>
                      <a:r>
                        <a:rPr lang="sr-Latn-BA" sz="1000" baseline="0" dirty="0" smtClean="0"/>
                        <a:t> Pharmaceuticals (Indija)</a:t>
                      </a:r>
                      <a:endParaRPr lang="en-US" sz="1000" dirty="0"/>
                    </a:p>
                  </a:txBody>
                  <a:tcPr/>
                </a:tc>
              </a:tr>
              <a:tr h="324823">
                <a:tc>
                  <a:txBody>
                    <a:bodyPr/>
                    <a:lstStyle/>
                    <a:p>
                      <a:r>
                        <a:rPr lang="sr-Latn-BA" sz="1000" dirty="0" smtClean="0"/>
                        <a:t>Denso</a:t>
                      </a:r>
                      <a:r>
                        <a:rPr lang="sr-Latn-BA" sz="1000" baseline="0" dirty="0" smtClean="0"/>
                        <a:t> (Japan)</a:t>
                      </a:r>
                      <a:endParaRPr lang="en-US" sz="1000" dirty="0"/>
                    </a:p>
                  </a:txBody>
                  <a:tcPr/>
                </a:tc>
                <a:tc>
                  <a:txBody>
                    <a:bodyPr/>
                    <a:lstStyle/>
                    <a:p>
                      <a:r>
                        <a:rPr lang="sr-Latn-BA" sz="1000" dirty="0" smtClean="0"/>
                        <a:t>32</a:t>
                      </a:r>
                      <a:endParaRPr lang="en-US" sz="1000" dirty="0"/>
                    </a:p>
                  </a:txBody>
                  <a:tcPr/>
                </a:tc>
                <a:tc>
                  <a:txBody>
                    <a:bodyPr/>
                    <a:lstStyle/>
                    <a:p>
                      <a:r>
                        <a:rPr lang="sr-Latn-BA" sz="1000" dirty="0" smtClean="0"/>
                        <a:t>120</a:t>
                      </a:r>
                      <a:endParaRPr lang="en-US" sz="1000" dirty="0"/>
                    </a:p>
                  </a:txBody>
                  <a:tcPr/>
                </a:tc>
                <a:tc>
                  <a:txBody>
                    <a:bodyPr/>
                    <a:lstStyle/>
                    <a:p>
                      <a:r>
                        <a:rPr lang="sr-Latn-BA" sz="1000" dirty="0" smtClean="0"/>
                        <a:t>Automobilski</a:t>
                      </a:r>
                      <a:r>
                        <a:rPr lang="sr-Latn-BA" sz="1000" baseline="0" dirty="0" smtClean="0"/>
                        <a:t> dijelovi</a:t>
                      </a:r>
                      <a:endParaRPr lang="en-US" sz="1000" dirty="0"/>
                    </a:p>
                  </a:txBody>
                  <a:tcPr/>
                </a:tc>
              </a:tr>
              <a:tr h="324823">
                <a:tc>
                  <a:txBody>
                    <a:bodyPr/>
                    <a:lstStyle/>
                    <a:p>
                      <a:r>
                        <a:rPr kumimoji="0" lang="sr-Latn-BA" sz="1000" kern="1200" dirty="0" smtClean="0">
                          <a:solidFill>
                            <a:schemeClr val="dk1"/>
                          </a:solidFill>
                          <a:latin typeface="+mn-lt"/>
                          <a:ea typeface="+mn-ea"/>
                          <a:cs typeface="+mn-cs"/>
                        </a:rPr>
                        <a:t>Robert Bosch (Njemačka)</a:t>
                      </a:r>
                      <a:endParaRPr kumimoji="0" lang="en-US" sz="1000" kern="1200" dirty="0">
                        <a:solidFill>
                          <a:schemeClr val="dk1"/>
                        </a:solidFill>
                        <a:latin typeface="+mn-lt"/>
                        <a:ea typeface="+mn-ea"/>
                        <a:cs typeface="+mn-cs"/>
                      </a:endParaRPr>
                    </a:p>
                  </a:txBody>
                  <a:tcPr/>
                </a:tc>
                <a:tc>
                  <a:txBody>
                    <a:bodyPr/>
                    <a:lstStyle/>
                    <a:p>
                      <a:r>
                        <a:rPr kumimoji="0" lang="sr-Latn-BA" sz="1000" kern="1200" dirty="0" smtClean="0">
                          <a:solidFill>
                            <a:schemeClr val="dk1"/>
                          </a:solidFill>
                          <a:latin typeface="+mn-lt"/>
                          <a:ea typeface="+mn-ea"/>
                          <a:cs typeface="+mn-cs"/>
                        </a:rPr>
                        <a:t>25,6</a:t>
                      </a:r>
                      <a:endParaRPr kumimoji="0" lang="en-US" sz="1000" kern="1200" dirty="0">
                        <a:solidFill>
                          <a:schemeClr val="dk1"/>
                        </a:solidFill>
                        <a:latin typeface="+mn-lt"/>
                        <a:ea typeface="+mn-ea"/>
                        <a:cs typeface="+mn-cs"/>
                      </a:endParaRPr>
                    </a:p>
                  </a:txBody>
                  <a:tcPr/>
                </a:tc>
                <a:tc>
                  <a:txBody>
                    <a:bodyPr/>
                    <a:lstStyle/>
                    <a:p>
                      <a:r>
                        <a:rPr kumimoji="0" lang="sr-Latn-BA" sz="1000" kern="1200" dirty="0" smtClean="0">
                          <a:solidFill>
                            <a:schemeClr val="dk1"/>
                          </a:solidFill>
                          <a:latin typeface="+mn-lt"/>
                          <a:ea typeface="+mn-ea"/>
                          <a:cs typeface="+mn-cs"/>
                        </a:rPr>
                        <a:t>271</a:t>
                      </a:r>
                      <a:endParaRPr kumimoji="0" lang="en-US" sz="1000" kern="1200" dirty="0">
                        <a:solidFill>
                          <a:schemeClr val="dk1"/>
                        </a:solidFill>
                        <a:latin typeface="+mn-lt"/>
                        <a:ea typeface="+mn-ea"/>
                        <a:cs typeface="+mn-cs"/>
                      </a:endParaRPr>
                    </a:p>
                  </a:txBody>
                  <a:tcPr/>
                </a:tc>
                <a:tc>
                  <a:txBody>
                    <a:bodyPr/>
                    <a:lstStyle/>
                    <a:p>
                      <a:r>
                        <a:rPr lang="sr-Latn-BA" sz="1000" dirty="0" smtClean="0"/>
                        <a:t>Automobilski</a:t>
                      </a:r>
                      <a:r>
                        <a:rPr lang="sr-Latn-BA" sz="1000" baseline="0" dirty="0" smtClean="0"/>
                        <a:t> dijelovi</a:t>
                      </a:r>
                      <a:endParaRPr lang="en-US" sz="1000" dirty="0"/>
                    </a:p>
                  </a:txBody>
                  <a:tcPr/>
                </a:tc>
              </a:tr>
              <a:tr h="324823">
                <a:tc>
                  <a:txBody>
                    <a:bodyPr/>
                    <a:lstStyle/>
                    <a:p>
                      <a:r>
                        <a:rPr lang="sr-Latn-BA" sz="1000" dirty="0" smtClean="0"/>
                        <a:t>Asin Seiki (Japan)</a:t>
                      </a:r>
                      <a:endParaRPr lang="en-US" sz="1000" dirty="0"/>
                    </a:p>
                  </a:txBody>
                  <a:tcPr/>
                </a:tc>
                <a:tc>
                  <a:txBody>
                    <a:bodyPr/>
                    <a:lstStyle/>
                    <a:p>
                      <a:r>
                        <a:rPr lang="sr-Latn-BA" sz="1000" dirty="0" smtClean="0"/>
                        <a:t>22,1</a:t>
                      </a:r>
                      <a:endParaRPr lang="en-US" sz="1000" dirty="0"/>
                    </a:p>
                  </a:txBody>
                  <a:tcPr/>
                </a:tc>
                <a:tc>
                  <a:txBody>
                    <a:bodyPr/>
                    <a:lstStyle/>
                    <a:p>
                      <a:r>
                        <a:rPr lang="sr-Latn-BA" sz="1000" dirty="0" smtClean="0"/>
                        <a:t>74</a:t>
                      </a:r>
                      <a:endParaRPr lang="en-US" sz="1000" dirty="0"/>
                    </a:p>
                  </a:txBody>
                  <a:tcPr/>
                </a:tc>
                <a:tc>
                  <a:txBody>
                    <a:bodyPr/>
                    <a:lstStyle/>
                    <a:p>
                      <a:r>
                        <a:rPr lang="sr-Latn-BA" sz="1000" dirty="0" smtClean="0"/>
                        <a:t>Automobilski</a:t>
                      </a:r>
                      <a:r>
                        <a:rPr lang="sr-Latn-BA" sz="1000" baseline="0" dirty="0" smtClean="0"/>
                        <a:t> dijelovi</a:t>
                      </a:r>
                      <a:endParaRPr lang="en-US" sz="1000" dirty="0"/>
                    </a:p>
                  </a:txBody>
                  <a:tcPr/>
                </a:tc>
              </a:tr>
              <a:tr h="324823">
                <a:tc>
                  <a:txBody>
                    <a:bodyPr/>
                    <a:lstStyle/>
                    <a:p>
                      <a:r>
                        <a:rPr lang="sr-Latn-BA" sz="1000" dirty="0" smtClean="0"/>
                        <a:t>Fujitsu (Japan)</a:t>
                      </a:r>
                      <a:endParaRPr lang="en-US" sz="1000" dirty="0"/>
                    </a:p>
                  </a:txBody>
                  <a:tcPr/>
                </a:tc>
                <a:tc>
                  <a:txBody>
                    <a:bodyPr/>
                    <a:lstStyle/>
                    <a:p>
                      <a:r>
                        <a:rPr lang="sr-Latn-BA" sz="1000" dirty="0" smtClean="0"/>
                        <a:t>27,1</a:t>
                      </a:r>
                      <a:endParaRPr lang="en-US" sz="1000" dirty="0"/>
                    </a:p>
                  </a:txBody>
                  <a:tcPr/>
                </a:tc>
                <a:tc>
                  <a:txBody>
                    <a:bodyPr/>
                    <a:lstStyle/>
                    <a:p>
                      <a:r>
                        <a:rPr lang="sr-Latn-BA" sz="1000" dirty="0" smtClean="0"/>
                        <a:t>18</a:t>
                      </a:r>
                      <a:endParaRPr lang="en-US" sz="1000" dirty="0"/>
                    </a:p>
                  </a:txBody>
                  <a:tcPr/>
                </a:tc>
                <a:tc>
                  <a:txBody>
                    <a:bodyPr/>
                    <a:lstStyle/>
                    <a:p>
                      <a:r>
                        <a:rPr lang="sr-Latn-BA" sz="1000" dirty="0" smtClean="0"/>
                        <a:t>IT-BTO</a:t>
                      </a:r>
                      <a:endParaRPr lang="en-US" sz="1000" dirty="0"/>
                    </a:p>
                  </a:txBody>
                  <a:tcPr/>
                </a:tc>
              </a:tr>
              <a:tr h="324823">
                <a:tc>
                  <a:txBody>
                    <a:bodyPr/>
                    <a:lstStyle/>
                    <a:p>
                      <a:r>
                        <a:rPr lang="sr-Latn-BA" sz="1000" dirty="0" smtClean="0"/>
                        <a:t>Accenture (Irska)</a:t>
                      </a:r>
                      <a:endParaRPr lang="en-US" sz="1000" dirty="0"/>
                    </a:p>
                  </a:txBody>
                  <a:tcPr/>
                </a:tc>
                <a:tc>
                  <a:txBody>
                    <a:bodyPr/>
                    <a:lstStyle/>
                    <a:p>
                      <a:r>
                        <a:rPr lang="sr-Latn-BA" sz="1000" dirty="0" smtClean="0"/>
                        <a:t>9,2</a:t>
                      </a:r>
                      <a:endParaRPr lang="en-US" sz="1000" dirty="0"/>
                    </a:p>
                  </a:txBody>
                  <a:tcPr/>
                </a:tc>
                <a:tc>
                  <a:txBody>
                    <a:bodyPr/>
                    <a:lstStyle/>
                    <a:p>
                      <a:r>
                        <a:rPr lang="sr-Latn-BA" sz="1000" dirty="0" smtClean="0"/>
                        <a:t>204</a:t>
                      </a:r>
                      <a:endParaRPr lang="en-US" sz="1000" dirty="0"/>
                    </a:p>
                  </a:txBody>
                  <a:tcPr/>
                </a:tc>
                <a:tc>
                  <a:txBody>
                    <a:bodyPr/>
                    <a:lstStyle/>
                    <a:p>
                      <a:r>
                        <a:rPr lang="sr-Latn-BA" sz="1000" dirty="0" smtClean="0"/>
                        <a:t>IT-BTO</a:t>
                      </a:r>
                      <a:endParaRPr lang="en-US" sz="1000" dirty="0"/>
                    </a:p>
                  </a:txBody>
                  <a:tcPr/>
                </a:tc>
              </a:tr>
              <a:tr h="324823">
                <a:tc>
                  <a:txBody>
                    <a:bodyPr/>
                    <a:lstStyle/>
                    <a:p>
                      <a:r>
                        <a:rPr lang="sr-Latn-BA" sz="1000" dirty="0" smtClean="0"/>
                        <a:t>Catalent</a:t>
                      </a:r>
                      <a:r>
                        <a:rPr lang="sr-Latn-BA" sz="1000" baseline="0" dirty="0" smtClean="0"/>
                        <a:t> Pharma Solutions (USA)</a:t>
                      </a:r>
                      <a:endParaRPr lang="en-US" sz="1000" dirty="0"/>
                    </a:p>
                  </a:txBody>
                  <a:tcPr/>
                </a:tc>
                <a:tc>
                  <a:txBody>
                    <a:bodyPr/>
                    <a:lstStyle/>
                    <a:p>
                      <a:r>
                        <a:rPr lang="sr-Latn-BA" sz="1000" dirty="0" smtClean="0"/>
                        <a:t>1,6</a:t>
                      </a:r>
                      <a:endParaRPr lang="en-US" sz="1000" dirty="0"/>
                    </a:p>
                  </a:txBody>
                  <a:tcPr/>
                </a:tc>
                <a:tc>
                  <a:txBody>
                    <a:bodyPr/>
                    <a:lstStyle/>
                    <a:p>
                      <a:r>
                        <a:rPr lang="sr-Latn-BA" sz="1000" dirty="0" smtClean="0"/>
                        <a:t>9</a:t>
                      </a:r>
                      <a:endParaRPr lang="en-US" sz="1000" dirty="0"/>
                    </a:p>
                  </a:txBody>
                  <a:tcPr/>
                </a:tc>
                <a:tc>
                  <a:txBody>
                    <a:bodyPr/>
                    <a:lstStyle/>
                    <a:p>
                      <a:r>
                        <a:rPr lang="sr-Latn-BA" sz="1000" dirty="0" smtClean="0"/>
                        <a:t>Farmaceutika</a:t>
                      </a:r>
                      <a:endParaRPr lang="en-US" sz="1000" dirty="0"/>
                    </a:p>
                  </a:txBody>
                  <a:tcPr/>
                </a:tc>
              </a:tr>
              <a:tr h="324823">
                <a:tc>
                  <a:txBody>
                    <a:bodyPr/>
                    <a:lstStyle/>
                    <a:p>
                      <a:r>
                        <a:rPr lang="sr-Latn-BA" sz="1000" dirty="0" smtClean="0"/>
                        <a:t>TSMC</a:t>
                      </a:r>
                      <a:r>
                        <a:rPr lang="sr-Latn-BA" sz="1000" baseline="0" dirty="0" smtClean="0"/>
                        <a:t> (Tajvan)</a:t>
                      </a:r>
                      <a:endParaRPr lang="en-US" sz="1000" dirty="0"/>
                    </a:p>
                  </a:txBody>
                  <a:tcPr/>
                </a:tc>
                <a:tc>
                  <a:txBody>
                    <a:bodyPr/>
                    <a:lstStyle/>
                    <a:p>
                      <a:r>
                        <a:rPr lang="sr-Latn-BA" sz="1000" dirty="0" smtClean="0"/>
                        <a:t>9,2</a:t>
                      </a:r>
                      <a:endParaRPr lang="en-US" sz="1000" dirty="0"/>
                    </a:p>
                  </a:txBody>
                  <a:tcPr/>
                </a:tc>
                <a:tc>
                  <a:txBody>
                    <a:bodyPr/>
                    <a:lstStyle/>
                    <a:p>
                      <a:r>
                        <a:rPr lang="sr-Latn-BA" sz="1000" dirty="0" smtClean="0"/>
                        <a:t>26</a:t>
                      </a:r>
                      <a:endParaRPr lang="en-US" sz="1000" dirty="0"/>
                    </a:p>
                  </a:txBody>
                  <a:tcPr/>
                </a:tc>
                <a:tc>
                  <a:txBody>
                    <a:bodyPr/>
                    <a:lstStyle/>
                    <a:p>
                      <a:r>
                        <a:rPr lang="sr-Latn-BA" sz="1000" dirty="0" smtClean="0"/>
                        <a:t>Poluprovodnici</a:t>
                      </a:r>
                      <a:endParaRPr lang="en-US" sz="1000" dirty="0"/>
                    </a:p>
                  </a:txBody>
                  <a:tcPr/>
                </a:tc>
              </a:tr>
              <a:tr h="324823">
                <a:tc>
                  <a:txBody>
                    <a:bodyPr/>
                    <a:lstStyle/>
                    <a:p>
                      <a:pPr marL="0" algn="l" rtl="0" eaLnBrk="1" latinLnBrk="0" hangingPunct="1"/>
                      <a:r>
                        <a:rPr kumimoji="0" lang="sr-Latn-BA" sz="1000" kern="1200" dirty="0" smtClean="0">
                          <a:solidFill>
                            <a:schemeClr val="dk1"/>
                          </a:solidFill>
                          <a:latin typeface="+mn-lt"/>
                          <a:ea typeface="+mn-ea"/>
                          <a:cs typeface="+mn-cs"/>
                        </a:rPr>
                        <a:t>Magna International (Kanada)</a:t>
                      </a:r>
                      <a:endParaRPr kumimoji="0" lang="en-US" sz="1000" kern="1200" dirty="0" smtClean="0">
                        <a:solidFill>
                          <a:schemeClr val="dk1"/>
                        </a:solidFill>
                        <a:latin typeface="+mn-lt"/>
                        <a:ea typeface="+mn-ea"/>
                        <a:cs typeface="+mn-cs"/>
                      </a:endParaRPr>
                    </a:p>
                  </a:txBody>
                  <a:tcPr/>
                </a:tc>
                <a:tc>
                  <a:txBody>
                    <a:bodyPr/>
                    <a:lstStyle/>
                    <a:p>
                      <a:pPr marL="0" algn="l" rtl="0" eaLnBrk="1" latinLnBrk="0" hangingPunct="1"/>
                      <a:r>
                        <a:rPr kumimoji="0" lang="sr-Latn-BA" sz="1000" kern="1200" dirty="0" smtClean="0">
                          <a:solidFill>
                            <a:schemeClr val="dk1"/>
                          </a:solidFill>
                          <a:latin typeface="+mn-lt"/>
                          <a:ea typeface="+mn-ea"/>
                          <a:cs typeface="+mn-cs"/>
                        </a:rPr>
                        <a:t>17,4</a:t>
                      </a:r>
                      <a:endParaRPr kumimoji="0" lang="en-US" sz="1000" kern="1200" dirty="0" smtClean="0">
                        <a:solidFill>
                          <a:schemeClr val="dk1"/>
                        </a:solidFill>
                        <a:latin typeface="+mn-lt"/>
                        <a:ea typeface="+mn-ea"/>
                        <a:cs typeface="+mn-cs"/>
                      </a:endParaRPr>
                    </a:p>
                  </a:txBody>
                  <a:tcPr/>
                </a:tc>
                <a:tc>
                  <a:txBody>
                    <a:bodyPr/>
                    <a:lstStyle/>
                    <a:p>
                      <a:pPr marL="0" algn="l" rtl="0" eaLnBrk="1" latinLnBrk="0" hangingPunct="1"/>
                      <a:r>
                        <a:rPr kumimoji="0" lang="sr-Latn-BA" sz="1000" kern="1200" dirty="0" smtClean="0">
                          <a:solidFill>
                            <a:schemeClr val="dk1"/>
                          </a:solidFill>
                          <a:latin typeface="+mn-lt"/>
                          <a:ea typeface="+mn-ea"/>
                          <a:cs typeface="+mn-cs"/>
                        </a:rPr>
                        <a:t>96</a:t>
                      </a:r>
                      <a:endParaRPr kumimoji="0" lang="en-US" sz="1000" kern="1200" dirty="0" smtClean="0">
                        <a:solidFill>
                          <a:schemeClr val="dk1"/>
                        </a:solidFill>
                        <a:latin typeface="+mn-lt"/>
                        <a:ea typeface="+mn-ea"/>
                        <a:cs typeface="+mn-cs"/>
                      </a:endParaRPr>
                    </a:p>
                  </a:txBody>
                  <a:tcPr/>
                </a:tc>
                <a:tc>
                  <a:txBody>
                    <a:bodyPr/>
                    <a:lstStyle/>
                    <a:p>
                      <a:r>
                        <a:rPr lang="sr-Latn-BA" sz="1000" dirty="0" smtClean="0"/>
                        <a:t>Automobilski</a:t>
                      </a:r>
                      <a:r>
                        <a:rPr lang="sr-Latn-BA" sz="1000" baseline="0" dirty="0" smtClean="0"/>
                        <a:t> dijelovi</a:t>
                      </a:r>
                      <a:endParaRPr lang="en-US" sz="1000" dirty="0"/>
                    </a:p>
                  </a:txBody>
                  <a:tcPr/>
                </a:tc>
              </a:tr>
            </a:tbl>
          </a:graphicData>
        </a:graphic>
      </p:graphicFrame>
      <p:sp>
        <p:nvSpPr>
          <p:cNvPr id="84044" name="TextBox 6"/>
          <p:cNvSpPr txBox="1">
            <a:spLocks noChangeArrowheads="1"/>
          </p:cNvSpPr>
          <p:nvPr/>
        </p:nvSpPr>
        <p:spPr bwMode="auto">
          <a:xfrm>
            <a:off x="304800" y="0"/>
            <a:ext cx="8153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600" b="1" i="1"/>
              <a:t>Najveće kompanije u oblasti contract manufacturing i service outsourcing u 2009.</a:t>
            </a:r>
            <a:endParaRPr lang="en-US" altLang="en-US" sz="2600" b="1" i="1"/>
          </a:p>
        </p:txBody>
      </p:sp>
      <p:sp>
        <p:nvSpPr>
          <p:cNvPr id="8" name="TextBox 7"/>
          <p:cNvSpPr txBox="1"/>
          <p:nvPr/>
        </p:nvSpPr>
        <p:spPr>
          <a:xfrm>
            <a:off x="228600" y="5181600"/>
            <a:ext cx="8915400" cy="1416050"/>
          </a:xfrm>
          <a:prstGeom prst="rect">
            <a:avLst/>
          </a:prstGeom>
          <a:noFill/>
        </p:spPr>
        <p:txBody>
          <a:bodyPr>
            <a:spAutoFit/>
          </a:bodyPr>
          <a:lstStyle/>
          <a:p>
            <a:pPr>
              <a:defRPr/>
            </a:pPr>
            <a:r>
              <a:rPr lang="sr-Latn-BA" sz="2200" b="1" i="1" dirty="0"/>
              <a:t>Lokacije fabrika u svijetu prema GAP Inc, 2009:</a:t>
            </a:r>
          </a:p>
          <a:p>
            <a:pPr>
              <a:defRPr/>
            </a:pPr>
            <a:endParaRPr lang="sr-Latn-BA" sz="500" i="1" dirty="0"/>
          </a:p>
          <a:p>
            <a:pPr>
              <a:defRPr/>
            </a:pPr>
            <a:endParaRPr lang="sr-Latn-BA" sz="500" i="1" dirty="0"/>
          </a:p>
          <a:p>
            <a:pPr marL="342900" indent="-342900">
              <a:buFontTx/>
              <a:buAutoNum type="arabicPeriod"/>
              <a:defRPr/>
            </a:pPr>
            <a:r>
              <a:rPr lang="sr-Latn-BA" b="1" i="1" dirty="0"/>
              <a:t>Istočna Azija = 33%,		4.	Latinska Amerika i Karibi = 7%,</a:t>
            </a:r>
          </a:p>
          <a:p>
            <a:pPr marL="342900" indent="-342900">
              <a:buFontTx/>
              <a:buAutoNum type="arabicPeriod"/>
              <a:defRPr/>
            </a:pPr>
            <a:r>
              <a:rPr lang="sr-Latn-BA" b="1" i="1" dirty="0"/>
              <a:t>Južna Azija = 26%,		5.	Razvijene zemlje = 5%,</a:t>
            </a:r>
          </a:p>
          <a:p>
            <a:pPr marL="342900" indent="-342900">
              <a:buFontTx/>
              <a:buAutoNum type="arabicPeriod"/>
              <a:defRPr/>
            </a:pPr>
            <a:r>
              <a:rPr lang="sr-Latn-BA" b="1" i="1" dirty="0"/>
              <a:t>Jugoistočna Azija = 25%	6.	Afrika i Zapadna Azija = 4%</a:t>
            </a:r>
            <a:endParaRPr lang="en-US" b="1" i="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A2C1FC-117A-4ECB-9CE1-95D33F3E9C46}" type="slidenum">
              <a:rPr lang="en-US" altLang="en-US">
                <a:solidFill>
                  <a:srgbClr val="898989"/>
                </a:solidFill>
              </a:rPr>
              <a:pPr/>
              <a:t>81</a:t>
            </a:fld>
            <a:endParaRPr lang="en-US" altLang="en-US">
              <a:solidFill>
                <a:srgbClr val="898989"/>
              </a:solidFill>
            </a:endParaRPr>
          </a:p>
        </p:txBody>
      </p:sp>
      <p:sp>
        <p:nvSpPr>
          <p:cNvPr id="84995" name="TextBox 4"/>
          <p:cNvSpPr txBox="1">
            <a:spLocks noChangeArrowheads="1"/>
          </p:cNvSpPr>
          <p:nvPr/>
        </p:nvSpPr>
        <p:spPr bwMode="auto">
          <a:xfrm>
            <a:off x="0" y="304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graphicFrame>
        <p:nvGraphicFramePr>
          <p:cNvPr id="6" name="Table 5"/>
          <p:cNvGraphicFramePr>
            <a:graphicFrameLocks noGrp="1"/>
          </p:cNvGraphicFramePr>
          <p:nvPr/>
        </p:nvGraphicFramePr>
        <p:xfrm>
          <a:off x="1295400" y="1447800"/>
          <a:ext cx="6781800" cy="3849688"/>
        </p:xfrm>
        <a:graphic>
          <a:graphicData uri="http://schemas.openxmlformats.org/drawingml/2006/table">
            <a:tbl>
              <a:tblPr firstRow="1" bandRow="1">
                <a:tableStyleId>{5C22544A-7EE6-4342-B048-85BDC9FD1C3A}</a:tableStyleId>
              </a:tblPr>
              <a:tblGrid>
                <a:gridCol w="3124200"/>
                <a:gridCol w="3657600"/>
              </a:tblGrid>
              <a:tr h="579132">
                <a:tc>
                  <a:txBody>
                    <a:bodyPr/>
                    <a:lstStyle/>
                    <a:p>
                      <a:pPr algn="ctr"/>
                      <a:r>
                        <a:rPr lang="sr-Latn-BA" sz="1600" b="1" dirty="0" smtClean="0"/>
                        <a:t>Top</a:t>
                      </a:r>
                      <a:r>
                        <a:rPr lang="sr-Latn-BA" sz="1600" b="1" baseline="0" dirty="0" smtClean="0"/>
                        <a:t> 10 gradova u ovoj oblasti</a:t>
                      </a:r>
                      <a:endParaRPr lang="en-US" sz="1600" b="1" dirty="0"/>
                    </a:p>
                  </a:txBody>
                  <a:tcPr marT="45721" marB="45721"/>
                </a:tc>
                <a:tc>
                  <a:txBody>
                    <a:bodyPr/>
                    <a:lstStyle/>
                    <a:p>
                      <a:pPr algn="ctr"/>
                      <a:r>
                        <a:rPr lang="sr-Latn-BA" sz="1600" b="1" dirty="0" smtClean="0"/>
                        <a:t>Top 10 gradova koji se snažno razvijaju u ovoj oblasti</a:t>
                      </a:r>
                      <a:endParaRPr lang="en-US" sz="1600" b="1" dirty="0"/>
                    </a:p>
                  </a:txBody>
                  <a:tcPr marT="45721" marB="45721"/>
                </a:tc>
              </a:tr>
              <a:tr h="324831">
                <a:tc>
                  <a:txBody>
                    <a:bodyPr/>
                    <a:lstStyle/>
                    <a:p>
                      <a:pPr marL="0" algn="ctr" rtl="0" eaLnBrk="1" latinLnBrk="0" hangingPunct="1"/>
                      <a:r>
                        <a:rPr kumimoji="0" lang="sr-Latn-BA" sz="1200" b="1" kern="1200" dirty="0" smtClean="0">
                          <a:solidFill>
                            <a:schemeClr val="dk1"/>
                          </a:solidFill>
                          <a:latin typeface="+mn-lt"/>
                          <a:ea typeface="+mn-ea"/>
                          <a:cs typeface="+mn-cs"/>
                        </a:rPr>
                        <a:t>Bangalore </a:t>
                      </a:r>
                      <a:r>
                        <a:rPr kumimoji="0" lang="sr-Latn-BA" sz="1200" b="1" kern="1200" baseline="0" dirty="0" smtClean="0">
                          <a:solidFill>
                            <a:schemeClr val="dk1"/>
                          </a:solidFill>
                          <a:latin typeface="+mn-lt"/>
                          <a:ea typeface="+mn-ea"/>
                          <a:cs typeface="+mn-cs"/>
                        </a:rPr>
                        <a:t>(Indija)</a:t>
                      </a:r>
                      <a:endParaRPr kumimoji="0" lang="en-US" sz="1200" b="1" kern="1200" dirty="0" smtClean="0">
                        <a:solidFill>
                          <a:schemeClr val="dk1"/>
                        </a:solidFill>
                        <a:latin typeface="+mn-lt"/>
                        <a:ea typeface="+mn-ea"/>
                        <a:cs typeface="+mn-cs"/>
                      </a:endParaRPr>
                    </a:p>
                  </a:txBody>
                  <a:tcPr marT="45721" marB="45721"/>
                </a:tc>
                <a:tc>
                  <a:txBody>
                    <a:bodyPr/>
                    <a:lstStyle/>
                    <a:p>
                      <a:pPr marL="0" algn="ctr" rtl="0" eaLnBrk="1" latinLnBrk="0" hangingPunct="1"/>
                      <a:r>
                        <a:rPr kumimoji="0" lang="sr-Latn-BA" sz="1200" b="1" kern="1200" dirty="0" smtClean="0">
                          <a:solidFill>
                            <a:schemeClr val="dk1"/>
                          </a:solidFill>
                          <a:latin typeface="+mn-lt"/>
                          <a:ea typeface="+mn-ea"/>
                          <a:cs typeface="+mn-cs"/>
                        </a:rPr>
                        <a:t>Krakov</a:t>
                      </a:r>
                      <a:r>
                        <a:rPr kumimoji="0" lang="sr-Latn-BA" sz="1200" b="1" kern="1200" baseline="0" dirty="0" smtClean="0">
                          <a:solidFill>
                            <a:schemeClr val="dk1"/>
                          </a:solidFill>
                          <a:latin typeface="+mn-lt"/>
                          <a:ea typeface="+mn-ea"/>
                          <a:cs typeface="+mn-cs"/>
                        </a:rPr>
                        <a:t> (Poljska)</a:t>
                      </a:r>
                      <a:endParaRPr kumimoji="0" lang="en-US" sz="1200" b="1" kern="1200" dirty="0" smtClean="0">
                        <a:solidFill>
                          <a:schemeClr val="dk1"/>
                        </a:solidFill>
                        <a:latin typeface="+mn-lt"/>
                        <a:ea typeface="+mn-ea"/>
                        <a:cs typeface="+mn-cs"/>
                      </a:endParaRPr>
                    </a:p>
                  </a:txBody>
                  <a:tcPr marT="45721" marB="45721"/>
                </a:tc>
              </a:tr>
              <a:tr h="324831">
                <a:tc>
                  <a:txBody>
                    <a:bodyPr/>
                    <a:lstStyle/>
                    <a:p>
                      <a:pPr marL="0" algn="ctr" rtl="0" eaLnBrk="1" latinLnBrk="0" hangingPunct="1"/>
                      <a:r>
                        <a:rPr kumimoji="0" lang="sr-Latn-BA" sz="1200" b="1" kern="1200" dirty="0" smtClean="0">
                          <a:solidFill>
                            <a:schemeClr val="dk1"/>
                          </a:solidFill>
                          <a:latin typeface="+mn-lt"/>
                          <a:ea typeface="+mn-ea"/>
                          <a:cs typeface="+mn-cs"/>
                        </a:rPr>
                        <a:t>Mumbai </a:t>
                      </a:r>
                      <a:r>
                        <a:rPr kumimoji="0" lang="sr-Latn-BA" sz="1200" b="1" kern="1200" baseline="0" dirty="0" smtClean="0">
                          <a:solidFill>
                            <a:schemeClr val="dk1"/>
                          </a:solidFill>
                          <a:latin typeface="+mn-lt"/>
                          <a:ea typeface="+mn-ea"/>
                          <a:cs typeface="+mn-cs"/>
                        </a:rPr>
                        <a:t>(Indija)</a:t>
                      </a:r>
                      <a:endParaRPr kumimoji="0" lang="en-US" sz="1200" b="1" kern="1200" dirty="0" smtClean="0">
                        <a:solidFill>
                          <a:schemeClr val="dk1"/>
                        </a:solidFill>
                        <a:latin typeface="+mn-lt"/>
                        <a:ea typeface="+mn-ea"/>
                        <a:cs typeface="+mn-cs"/>
                      </a:endParaRPr>
                    </a:p>
                  </a:txBody>
                  <a:tcPr marT="45721" marB="45721"/>
                </a:tc>
                <a:tc>
                  <a:txBody>
                    <a:bodyPr/>
                    <a:lstStyle/>
                    <a:p>
                      <a:pPr algn="ctr"/>
                      <a:r>
                        <a:rPr lang="sr-Latn-BA" sz="1200" b="1" dirty="0" smtClean="0"/>
                        <a:t>Peking</a:t>
                      </a:r>
                      <a:r>
                        <a:rPr lang="sr-Latn-BA" sz="1200" b="1" baseline="0" dirty="0" smtClean="0"/>
                        <a:t> (Kina)</a:t>
                      </a:r>
                      <a:endParaRPr lang="en-US" sz="1200" b="1" dirty="0"/>
                    </a:p>
                  </a:txBody>
                  <a:tcPr marT="45721" marB="45721"/>
                </a:tc>
              </a:tr>
              <a:tr h="324831">
                <a:tc>
                  <a:txBody>
                    <a:bodyPr/>
                    <a:lstStyle/>
                    <a:p>
                      <a:pPr marL="0" algn="ctr" rtl="0" eaLnBrk="1" latinLnBrk="0" hangingPunct="1"/>
                      <a:r>
                        <a:rPr kumimoji="0" lang="sr-Latn-BA" sz="1200" b="1" kern="1200" dirty="0" smtClean="0">
                          <a:solidFill>
                            <a:schemeClr val="dk1"/>
                          </a:solidFill>
                          <a:latin typeface="+mn-lt"/>
                          <a:ea typeface="+mn-ea"/>
                          <a:cs typeface="+mn-cs"/>
                        </a:rPr>
                        <a:t>Delhi </a:t>
                      </a:r>
                      <a:r>
                        <a:rPr kumimoji="0" lang="sr-Latn-BA" sz="1200" b="1" kern="1200" baseline="0" dirty="0" smtClean="0">
                          <a:solidFill>
                            <a:schemeClr val="dk1"/>
                          </a:solidFill>
                          <a:latin typeface="+mn-lt"/>
                          <a:ea typeface="+mn-ea"/>
                          <a:cs typeface="+mn-cs"/>
                        </a:rPr>
                        <a:t>(Indija)</a:t>
                      </a:r>
                      <a:endParaRPr kumimoji="0" lang="en-US" sz="1200" b="1" kern="1200" dirty="0" smtClean="0">
                        <a:solidFill>
                          <a:schemeClr val="dk1"/>
                        </a:solidFill>
                        <a:latin typeface="+mn-lt"/>
                        <a:ea typeface="+mn-ea"/>
                        <a:cs typeface="+mn-cs"/>
                      </a:endParaRPr>
                    </a:p>
                  </a:txBody>
                  <a:tcPr marT="45721" marB="45721"/>
                </a:tc>
                <a:tc>
                  <a:txBody>
                    <a:bodyPr/>
                    <a:lstStyle/>
                    <a:p>
                      <a:pPr algn="ctr"/>
                      <a:r>
                        <a:rPr lang="sr-Latn-BA" sz="1200" b="1" dirty="0" smtClean="0"/>
                        <a:t>Buenos Ajres (Argentina)</a:t>
                      </a:r>
                      <a:endParaRPr lang="en-US" sz="1200" b="1" dirty="0"/>
                    </a:p>
                  </a:txBody>
                  <a:tcPr marT="45721" marB="45721"/>
                </a:tc>
              </a:tr>
              <a:tr h="347080">
                <a:tc>
                  <a:txBody>
                    <a:bodyPr/>
                    <a:lstStyle/>
                    <a:p>
                      <a:pPr algn="ctr"/>
                      <a:r>
                        <a:rPr lang="sr-Latn-BA" sz="1200" b="1" dirty="0" smtClean="0"/>
                        <a:t>Manila </a:t>
                      </a:r>
                      <a:r>
                        <a:rPr lang="sr-Latn-BA" sz="1200" b="1" baseline="0" dirty="0" smtClean="0"/>
                        <a:t>(Filipini)</a:t>
                      </a:r>
                      <a:endParaRPr lang="en-US" sz="1200" b="1" dirty="0"/>
                    </a:p>
                  </a:txBody>
                  <a:tcPr marT="45721" marB="45721"/>
                </a:tc>
                <a:tc>
                  <a:txBody>
                    <a:bodyPr/>
                    <a:lstStyle/>
                    <a:p>
                      <a:pPr algn="ctr"/>
                      <a:r>
                        <a:rPr lang="sr-Latn-BA" sz="1200" b="1" dirty="0" smtClean="0"/>
                        <a:t>Kairo</a:t>
                      </a:r>
                      <a:r>
                        <a:rPr lang="sr-Latn-BA" sz="1200" b="1" baseline="0" dirty="0" smtClean="0"/>
                        <a:t> (Egipat)</a:t>
                      </a:r>
                      <a:endParaRPr lang="en-US" sz="1200" b="1" dirty="0"/>
                    </a:p>
                  </a:txBody>
                  <a:tcPr marT="45721" marB="45721"/>
                </a:tc>
              </a:tr>
              <a:tr h="324831">
                <a:tc>
                  <a:txBody>
                    <a:bodyPr/>
                    <a:lstStyle/>
                    <a:p>
                      <a:pPr marL="0" algn="ctr" rtl="0" eaLnBrk="1" latinLnBrk="0" hangingPunct="1"/>
                      <a:r>
                        <a:rPr kumimoji="0" lang="sr-Latn-BA" sz="1200" b="1" kern="1200" dirty="0" smtClean="0">
                          <a:solidFill>
                            <a:schemeClr val="dk1"/>
                          </a:solidFill>
                          <a:latin typeface="+mn-lt"/>
                          <a:ea typeface="+mn-ea"/>
                          <a:cs typeface="+mn-cs"/>
                        </a:rPr>
                        <a:t>Chenai </a:t>
                      </a:r>
                      <a:r>
                        <a:rPr kumimoji="0" lang="sr-Latn-BA" sz="1200" b="1" kern="1200" baseline="0" dirty="0" smtClean="0">
                          <a:solidFill>
                            <a:schemeClr val="dk1"/>
                          </a:solidFill>
                          <a:latin typeface="+mn-lt"/>
                          <a:ea typeface="+mn-ea"/>
                          <a:cs typeface="+mn-cs"/>
                        </a:rPr>
                        <a:t>(Indija)</a:t>
                      </a:r>
                      <a:endParaRPr kumimoji="0" lang="en-US" sz="1200" b="1" kern="1200" dirty="0" smtClean="0">
                        <a:solidFill>
                          <a:schemeClr val="dk1"/>
                        </a:solidFill>
                        <a:latin typeface="+mn-lt"/>
                        <a:ea typeface="+mn-ea"/>
                        <a:cs typeface="+mn-cs"/>
                      </a:endParaRPr>
                    </a:p>
                  </a:txBody>
                  <a:tcPr marT="45721" marB="45721"/>
                </a:tc>
                <a:tc>
                  <a:txBody>
                    <a:bodyPr/>
                    <a:lstStyle/>
                    <a:p>
                      <a:pPr algn="ctr"/>
                      <a:r>
                        <a:rPr lang="sr-Latn-BA" sz="1200" b="1" dirty="0" smtClean="0"/>
                        <a:t>Sao</a:t>
                      </a:r>
                      <a:r>
                        <a:rPr lang="sr-Latn-BA" sz="1200" b="1" baseline="0" dirty="0" smtClean="0"/>
                        <a:t> Paolo (Brazil)</a:t>
                      </a:r>
                      <a:endParaRPr lang="en-US" sz="1200" b="1" dirty="0"/>
                    </a:p>
                  </a:txBody>
                  <a:tcPr marT="45721" marB="45721"/>
                </a:tc>
              </a:tr>
              <a:tr h="324831">
                <a:tc>
                  <a:txBody>
                    <a:bodyPr/>
                    <a:lstStyle/>
                    <a:p>
                      <a:pPr marL="0" algn="ctr" rtl="0" eaLnBrk="1" latinLnBrk="0" hangingPunct="1"/>
                      <a:r>
                        <a:rPr kumimoji="0" lang="sr-Latn-BA" sz="1200" b="1" kern="1200" baseline="0" dirty="0" smtClean="0">
                          <a:solidFill>
                            <a:schemeClr val="dk1"/>
                          </a:solidFill>
                          <a:latin typeface="+mn-lt"/>
                          <a:ea typeface="+mn-ea"/>
                          <a:cs typeface="+mn-cs"/>
                        </a:rPr>
                        <a:t>Hyderabad(Indija)</a:t>
                      </a:r>
                      <a:endParaRPr kumimoji="0" lang="en-US" sz="1200" b="1" kern="1200" dirty="0" smtClean="0">
                        <a:solidFill>
                          <a:schemeClr val="dk1"/>
                        </a:solidFill>
                        <a:latin typeface="+mn-lt"/>
                        <a:ea typeface="+mn-ea"/>
                        <a:cs typeface="+mn-cs"/>
                      </a:endParaRPr>
                    </a:p>
                  </a:txBody>
                  <a:tcPr marT="45721" marB="45721"/>
                </a:tc>
                <a:tc>
                  <a:txBody>
                    <a:bodyPr/>
                    <a:lstStyle/>
                    <a:p>
                      <a:pPr algn="ctr"/>
                      <a:r>
                        <a:rPr kumimoji="0" lang="sr-Latn-BA" sz="1200" b="1" kern="1200" dirty="0" smtClean="0">
                          <a:solidFill>
                            <a:schemeClr val="dk1"/>
                          </a:solidFill>
                          <a:latin typeface="+mn-lt"/>
                          <a:ea typeface="+mn-ea"/>
                          <a:cs typeface="+mn-cs"/>
                        </a:rPr>
                        <a:t>Ho Chi Minh City (Vijetnam)</a:t>
                      </a:r>
                      <a:endParaRPr kumimoji="0" lang="en-US" sz="1200" b="1" kern="1200" dirty="0">
                        <a:solidFill>
                          <a:schemeClr val="dk1"/>
                        </a:solidFill>
                        <a:latin typeface="+mn-lt"/>
                        <a:ea typeface="+mn-ea"/>
                        <a:cs typeface="+mn-cs"/>
                      </a:endParaRPr>
                    </a:p>
                  </a:txBody>
                  <a:tcPr marT="45721" marB="45721"/>
                </a:tc>
              </a:tr>
              <a:tr h="324831">
                <a:tc>
                  <a:txBody>
                    <a:bodyPr/>
                    <a:lstStyle/>
                    <a:p>
                      <a:pPr algn="ctr"/>
                      <a:r>
                        <a:rPr lang="sr-Latn-BA" sz="1200" b="1" dirty="0" smtClean="0"/>
                        <a:t>Dublin (Irska)</a:t>
                      </a:r>
                      <a:endParaRPr lang="en-US" sz="1200" b="1" dirty="0"/>
                    </a:p>
                  </a:txBody>
                  <a:tcPr marT="45721" marB="45721"/>
                </a:tc>
                <a:tc>
                  <a:txBody>
                    <a:bodyPr/>
                    <a:lstStyle/>
                    <a:p>
                      <a:pPr algn="ctr"/>
                      <a:r>
                        <a:rPr lang="sr-Latn-BA" sz="1200" b="1" dirty="0" smtClean="0"/>
                        <a:t>Dalian</a:t>
                      </a:r>
                      <a:r>
                        <a:rPr lang="sr-Latn-BA" sz="1200" b="1" baseline="0" dirty="0" smtClean="0"/>
                        <a:t> (Kina)</a:t>
                      </a:r>
                      <a:endParaRPr lang="en-US" sz="1200" b="1" dirty="0"/>
                    </a:p>
                  </a:txBody>
                  <a:tcPr marT="45721" marB="45721"/>
                </a:tc>
              </a:tr>
              <a:tr h="324831">
                <a:tc>
                  <a:txBody>
                    <a:bodyPr/>
                    <a:lstStyle/>
                    <a:p>
                      <a:pPr marL="0" algn="ctr" rtl="0" eaLnBrk="1" latinLnBrk="0" hangingPunct="1"/>
                      <a:r>
                        <a:rPr kumimoji="0" lang="sr-Latn-BA" sz="1200" b="1" kern="1200" baseline="0" dirty="0" smtClean="0">
                          <a:solidFill>
                            <a:schemeClr val="dk1"/>
                          </a:solidFill>
                          <a:latin typeface="+mn-lt"/>
                          <a:ea typeface="+mn-ea"/>
                          <a:cs typeface="+mn-cs"/>
                        </a:rPr>
                        <a:t>Pune (Indija)</a:t>
                      </a:r>
                      <a:endParaRPr kumimoji="0" lang="en-US" sz="1200" b="1" kern="1200" dirty="0" smtClean="0">
                        <a:solidFill>
                          <a:schemeClr val="dk1"/>
                        </a:solidFill>
                        <a:latin typeface="+mn-lt"/>
                        <a:ea typeface="+mn-ea"/>
                        <a:cs typeface="+mn-cs"/>
                      </a:endParaRPr>
                    </a:p>
                  </a:txBody>
                  <a:tcPr marT="45721" marB="45721"/>
                </a:tc>
                <a:tc>
                  <a:txBody>
                    <a:bodyPr/>
                    <a:lstStyle/>
                    <a:p>
                      <a:pPr algn="ctr"/>
                      <a:r>
                        <a:rPr lang="sr-Latn-BA" sz="1200" b="1" dirty="0" smtClean="0"/>
                        <a:t>Shenzhen (Kina)</a:t>
                      </a:r>
                      <a:endParaRPr lang="en-US" sz="1200" b="1" dirty="0"/>
                    </a:p>
                  </a:txBody>
                  <a:tcPr marT="45721" marB="45721"/>
                </a:tc>
              </a:tr>
              <a:tr h="324831">
                <a:tc>
                  <a:txBody>
                    <a:bodyPr/>
                    <a:lstStyle/>
                    <a:p>
                      <a:pPr algn="ctr"/>
                      <a:r>
                        <a:rPr lang="sr-Latn-BA" sz="1200" b="1" dirty="0" smtClean="0"/>
                        <a:t>Cebu</a:t>
                      </a:r>
                      <a:r>
                        <a:rPr lang="sr-Latn-BA" sz="1200" b="1" baseline="0" dirty="0" smtClean="0"/>
                        <a:t> City </a:t>
                      </a:r>
                      <a:r>
                        <a:rPr lang="sr-Latn-BA" sz="1200" b="1" dirty="0" smtClean="0"/>
                        <a:t>(Kina)</a:t>
                      </a:r>
                      <a:endParaRPr lang="en-US" sz="1200" b="1" dirty="0"/>
                    </a:p>
                  </a:txBody>
                  <a:tcPr marT="45721" marB="45721"/>
                </a:tc>
                <a:tc>
                  <a:txBody>
                    <a:bodyPr/>
                    <a:lstStyle/>
                    <a:p>
                      <a:pPr algn="ctr"/>
                      <a:r>
                        <a:rPr lang="sr-Latn-BA" sz="1200" b="1" dirty="0" smtClean="0"/>
                        <a:t>Curitiba (Brazil)</a:t>
                      </a:r>
                      <a:endParaRPr lang="en-US" sz="1200" b="1" dirty="0"/>
                    </a:p>
                  </a:txBody>
                  <a:tcPr marT="45721" marB="45721"/>
                </a:tc>
              </a:tr>
              <a:tr h="324831">
                <a:tc>
                  <a:txBody>
                    <a:bodyPr/>
                    <a:lstStyle/>
                    <a:p>
                      <a:pPr algn="ctr"/>
                      <a:r>
                        <a:rPr lang="sr-Latn-BA" sz="1200" b="1" dirty="0" smtClean="0"/>
                        <a:t>Shangai</a:t>
                      </a:r>
                      <a:r>
                        <a:rPr lang="sr-Latn-BA" sz="1200" b="1" baseline="0" dirty="0" smtClean="0"/>
                        <a:t> (Kina)</a:t>
                      </a:r>
                      <a:endParaRPr lang="en-US" sz="1200" b="1" dirty="0"/>
                    </a:p>
                  </a:txBody>
                  <a:tcPr marT="45721" marB="45721"/>
                </a:tc>
                <a:tc>
                  <a:txBody>
                    <a:bodyPr/>
                    <a:lstStyle/>
                    <a:p>
                      <a:pPr algn="ctr"/>
                      <a:r>
                        <a:rPr lang="sr-Latn-BA" sz="1200" b="1" dirty="0" smtClean="0"/>
                        <a:t>Colombo (Sri</a:t>
                      </a:r>
                      <a:r>
                        <a:rPr lang="sr-Latn-BA" sz="1200" b="1" baseline="0" dirty="0" smtClean="0"/>
                        <a:t> Lanka)</a:t>
                      </a:r>
                      <a:endParaRPr lang="en-US" sz="1200" b="1" dirty="0"/>
                    </a:p>
                  </a:txBody>
                  <a:tcPr marT="45721" marB="45721"/>
                </a:tc>
              </a:tr>
            </a:tbl>
          </a:graphicData>
        </a:graphic>
      </p:graphicFrame>
      <p:sp>
        <p:nvSpPr>
          <p:cNvPr id="85034" name="TextBox 6"/>
          <p:cNvSpPr txBox="1">
            <a:spLocks noChangeArrowheads="1"/>
          </p:cNvSpPr>
          <p:nvPr/>
        </p:nvSpPr>
        <p:spPr bwMode="auto">
          <a:xfrm>
            <a:off x="0" y="0"/>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600" b="1" i="1"/>
              <a:t>10 najvećih gradova za service outsourcing u svijetu u 2010 – top gradovi i gradovi u razvoju </a:t>
            </a:r>
            <a:r>
              <a:rPr lang="sr-Latn-BA" altLang="en-US" sz="1200" b="1" i="1"/>
              <a:t>(izvor Global Service)</a:t>
            </a:r>
            <a:endParaRPr lang="en-US" altLang="en-US" sz="1200" b="1" i="1"/>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BBDF0D-6653-4FAA-A64C-82802B5689D3}" type="slidenum">
              <a:rPr lang="en-US" altLang="en-US">
                <a:solidFill>
                  <a:srgbClr val="898989"/>
                </a:solidFill>
              </a:rPr>
              <a:pPr/>
              <a:t>82</a:t>
            </a:fld>
            <a:endParaRPr lang="en-US" altLang="en-US">
              <a:solidFill>
                <a:srgbClr val="898989"/>
              </a:solidFill>
            </a:endParaRPr>
          </a:p>
        </p:txBody>
      </p:sp>
      <p:sp>
        <p:nvSpPr>
          <p:cNvPr id="86019" name="TextBox 4"/>
          <p:cNvSpPr txBox="1">
            <a:spLocks noChangeArrowheads="1"/>
          </p:cNvSpPr>
          <p:nvPr/>
        </p:nvSpPr>
        <p:spPr bwMode="auto">
          <a:xfrm>
            <a:off x="0" y="304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sp>
        <p:nvSpPr>
          <p:cNvPr id="86020" name="TextBox 6"/>
          <p:cNvSpPr txBox="1">
            <a:spLocks noChangeArrowheads="1"/>
          </p:cNvSpPr>
          <p:nvPr/>
        </p:nvSpPr>
        <p:spPr bwMode="auto">
          <a:xfrm>
            <a:off x="304800" y="0"/>
            <a:ext cx="815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600" b="1" i="1"/>
              <a:t>Franšizing (Franchising)</a:t>
            </a:r>
            <a:endParaRPr lang="en-US" altLang="en-US" sz="2600" b="1" i="1"/>
          </a:p>
        </p:txBody>
      </p:sp>
      <p:sp>
        <p:nvSpPr>
          <p:cNvPr id="86021" name="TextBox 7"/>
          <p:cNvSpPr txBox="1">
            <a:spLocks noChangeArrowheads="1"/>
          </p:cNvSpPr>
          <p:nvPr/>
        </p:nvSpPr>
        <p:spPr bwMode="auto">
          <a:xfrm>
            <a:off x="0" y="510540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1600" b="1" i="1"/>
              <a:t>Od 2,5 biliona USD ukupne prodaje franšiznih subjekata na prekograničnu prodaju otpada od 330 do 350 milijardi.</a:t>
            </a:r>
          </a:p>
          <a:p>
            <a:r>
              <a:rPr lang="sr-Latn-BA" altLang="en-US" sz="1600" b="1" i="1"/>
              <a:t>U razvijenim zemljama većina franšizne prodaje dolazi od prodaje domaćih franšiznih poslovnih subjekata (80-90%), dok u nerazvijenim afričkim zemljama strane franšize zauzimaju oko 80% ukupne prodaje u ovoj oblasti</a:t>
            </a:r>
          </a:p>
          <a:p>
            <a:r>
              <a:rPr lang="sr-Latn-BA" altLang="en-US" sz="1600" b="1" i="1"/>
              <a:t>Primjer Brazila – inostrane franšize zauzimaju samo 10% ukupne prodaje u ovoj oblasti i u među top 10 franšiznih lanaca su svi domaći</a:t>
            </a:r>
            <a:endParaRPr lang="en-US" altLang="en-US" sz="1600" b="1" i="1"/>
          </a:p>
        </p:txBody>
      </p:sp>
      <p:graphicFrame>
        <p:nvGraphicFramePr>
          <p:cNvPr id="7" name="Table 6"/>
          <p:cNvGraphicFramePr>
            <a:graphicFrameLocks noGrp="1"/>
          </p:cNvGraphicFramePr>
          <p:nvPr/>
        </p:nvGraphicFramePr>
        <p:xfrm>
          <a:off x="152400" y="533400"/>
          <a:ext cx="8686800" cy="4551363"/>
        </p:xfrm>
        <a:graphic>
          <a:graphicData uri="http://schemas.openxmlformats.org/drawingml/2006/table">
            <a:tbl>
              <a:tblPr firstRow="1" bandRow="1">
                <a:tableStyleId>{5C22544A-7EE6-4342-B048-85BDC9FD1C3A}</a:tableStyleId>
              </a:tblPr>
              <a:tblGrid>
                <a:gridCol w="1398722"/>
                <a:gridCol w="1104255"/>
                <a:gridCol w="1472339"/>
                <a:gridCol w="1419644"/>
                <a:gridCol w="1598651"/>
                <a:gridCol w="1693190"/>
              </a:tblGrid>
              <a:tr h="594398">
                <a:tc>
                  <a:txBody>
                    <a:bodyPr/>
                    <a:lstStyle/>
                    <a:p>
                      <a:r>
                        <a:rPr lang="sr-Latn-BA" sz="1100" dirty="0" smtClean="0"/>
                        <a:t>Region/Ekonomija</a:t>
                      </a:r>
                      <a:endParaRPr lang="en-US" sz="1100" dirty="0"/>
                    </a:p>
                  </a:txBody>
                  <a:tcPr marT="45723" marB="45723"/>
                </a:tc>
                <a:tc>
                  <a:txBody>
                    <a:bodyPr/>
                    <a:lstStyle/>
                    <a:p>
                      <a:r>
                        <a:rPr lang="sr-Latn-BA" sz="1100" dirty="0" smtClean="0"/>
                        <a:t>Franšizni sistem</a:t>
                      </a:r>
                      <a:endParaRPr lang="en-US" sz="1100" dirty="0"/>
                    </a:p>
                  </a:txBody>
                  <a:tcPr marT="45723" marB="45723"/>
                </a:tc>
                <a:tc>
                  <a:txBody>
                    <a:bodyPr/>
                    <a:lstStyle/>
                    <a:p>
                      <a:r>
                        <a:rPr lang="sr-Latn-BA" sz="1100" dirty="0" smtClean="0"/>
                        <a:t>Broj prodajnih</a:t>
                      </a:r>
                      <a:r>
                        <a:rPr lang="sr-Latn-BA" sz="1100" baseline="0" dirty="0" smtClean="0"/>
                        <a:t> objekata (outlets) (u hiljadama)</a:t>
                      </a:r>
                      <a:endParaRPr lang="en-US" sz="1100" dirty="0"/>
                    </a:p>
                  </a:txBody>
                  <a:tcPr marT="45723" marB="45723"/>
                </a:tc>
                <a:tc>
                  <a:txBody>
                    <a:bodyPr/>
                    <a:lstStyle/>
                    <a:p>
                      <a:r>
                        <a:rPr lang="sr-Latn-BA" sz="1100" dirty="0" smtClean="0"/>
                        <a:t>Prodaja (u milijardama USD)</a:t>
                      </a:r>
                      <a:endParaRPr lang="en-US" sz="1100" dirty="0"/>
                    </a:p>
                  </a:txBody>
                  <a:tcPr marT="45723" marB="45723"/>
                </a:tc>
                <a:tc>
                  <a:txBody>
                    <a:bodyPr/>
                    <a:lstStyle/>
                    <a:p>
                      <a:r>
                        <a:rPr lang="sr-Latn-BA" sz="1100" dirty="0" smtClean="0"/>
                        <a:t>Broj radnika (u hiljadama)</a:t>
                      </a:r>
                      <a:endParaRPr lang="en-US" sz="1100" dirty="0"/>
                    </a:p>
                  </a:txBody>
                  <a:tcPr marT="45723" marB="45723"/>
                </a:tc>
                <a:tc>
                  <a:txBody>
                    <a:bodyPr/>
                    <a:lstStyle/>
                    <a:p>
                      <a:r>
                        <a:rPr lang="sr-Latn-BA" sz="1100" dirty="0" smtClean="0"/>
                        <a:t>Prekogranični outleti u odnosu na ukupan broj outleta </a:t>
                      </a:r>
                      <a:r>
                        <a:rPr lang="sr-Latn-BA" sz="1100" baseline="0" dirty="0" smtClean="0"/>
                        <a:t> (%)</a:t>
                      </a:r>
                      <a:endParaRPr lang="en-US" sz="1100" dirty="0"/>
                    </a:p>
                  </a:txBody>
                  <a:tcPr marT="45723" marB="45723"/>
                </a:tc>
              </a:tr>
              <a:tr h="349747">
                <a:tc>
                  <a:txBody>
                    <a:bodyPr/>
                    <a:lstStyle/>
                    <a:p>
                      <a:r>
                        <a:rPr lang="sr-Latn-BA" sz="1100" b="1" dirty="0" smtClean="0"/>
                        <a:t>SVIJET</a:t>
                      </a:r>
                      <a:endParaRPr lang="en-US" sz="1100" b="1" dirty="0"/>
                    </a:p>
                  </a:txBody>
                  <a:tcPr marT="45723" marB="45723"/>
                </a:tc>
                <a:tc>
                  <a:txBody>
                    <a:bodyPr/>
                    <a:lstStyle/>
                    <a:p>
                      <a:r>
                        <a:rPr lang="sr-Latn-BA" sz="1100" b="1" dirty="0" smtClean="0"/>
                        <a:t>30000</a:t>
                      </a:r>
                      <a:endParaRPr lang="en-US" sz="1100" b="1" dirty="0"/>
                    </a:p>
                  </a:txBody>
                  <a:tcPr marT="45723" marB="45723"/>
                </a:tc>
                <a:tc>
                  <a:txBody>
                    <a:bodyPr/>
                    <a:lstStyle/>
                    <a:p>
                      <a:r>
                        <a:rPr lang="sr-Latn-BA" sz="1100" b="1" dirty="0" smtClean="0"/>
                        <a:t>2640</a:t>
                      </a:r>
                      <a:endParaRPr lang="en-US" sz="1100" b="1"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100" b="1" dirty="0" smtClean="0"/>
                        <a:t>2480</a:t>
                      </a:r>
                      <a:endParaRPr lang="en-US" sz="1100" b="1" dirty="0" smtClean="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100" b="1" dirty="0" smtClean="0"/>
                        <a:t>19940</a:t>
                      </a:r>
                      <a:endParaRPr lang="en-US" sz="1100" b="1" dirty="0" smtClean="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100" b="1" dirty="0" smtClean="0"/>
                        <a:t>15</a:t>
                      </a:r>
                      <a:endParaRPr lang="en-US" sz="1100" b="1" dirty="0" smtClean="0"/>
                    </a:p>
                  </a:txBody>
                  <a:tcPr marT="45723" marB="45723"/>
                </a:tc>
              </a:tr>
              <a:tr h="349747">
                <a:tc>
                  <a:txBody>
                    <a:bodyPr/>
                    <a:lstStyle/>
                    <a:p>
                      <a:pPr marL="0" algn="l" rtl="0" eaLnBrk="1" latinLnBrk="0" hangingPunct="1"/>
                      <a:r>
                        <a:rPr kumimoji="0" lang="sr-Latn-BA" sz="900" kern="1200" dirty="0" smtClean="0">
                          <a:solidFill>
                            <a:schemeClr val="dk1"/>
                          </a:solidFill>
                          <a:latin typeface="+mn-lt"/>
                          <a:ea typeface="+mn-ea"/>
                          <a:cs typeface="+mn-cs"/>
                        </a:rPr>
                        <a:t>Razvijene</a:t>
                      </a:r>
                      <a:r>
                        <a:rPr kumimoji="0" lang="sr-Latn-BA" sz="900" kern="1200" baseline="0" dirty="0" smtClean="0">
                          <a:solidFill>
                            <a:schemeClr val="dk1"/>
                          </a:solidFill>
                          <a:latin typeface="+mn-lt"/>
                          <a:ea typeface="+mn-ea"/>
                          <a:cs typeface="+mn-cs"/>
                        </a:rPr>
                        <a:t> zemlje</a:t>
                      </a:r>
                      <a:endParaRPr kumimoji="0" lang="en-US" sz="900" kern="1200" dirty="0" smtClean="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12200</a:t>
                      </a:r>
                      <a:endParaRPr kumimoji="0" lang="en-US" sz="900" kern="1200" dirty="0" smtClean="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1310</a:t>
                      </a:r>
                      <a:endParaRPr kumimoji="0" lang="en-US" sz="900" kern="1200" dirty="0" smtClean="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2210</a:t>
                      </a:r>
                      <a:endParaRPr kumimoji="0" lang="en-US" sz="900" kern="1200" dirty="0" smtClean="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12400</a:t>
                      </a:r>
                      <a:endParaRPr kumimoji="0" lang="en-US" sz="900" kern="1200" dirty="0" smtClean="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10</a:t>
                      </a:r>
                      <a:endParaRPr kumimoji="0" lang="en-US" sz="900" kern="1200" dirty="0" smtClean="0">
                        <a:solidFill>
                          <a:schemeClr val="dk1"/>
                        </a:solidFill>
                        <a:latin typeface="+mn-lt"/>
                        <a:ea typeface="+mn-ea"/>
                        <a:cs typeface="+mn-cs"/>
                      </a:endParaRPr>
                    </a:p>
                  </a:txBody>
                  <a:tcPr marT="45723" marB="45723"/>
                </a:tc>
              </a:tr>
              <a:tr h="365784">
                <a:tc>
                  <a:txBody>
                    <a:bodyPr/>
                    <a:lstStyle/>
                    <a:p>
                      <a:r>
                        <a:rPr lang="sr-Latn-BA" sz="900" dirty="0" smtClean="0"/>
                        <a:t>Evropa</a:t>
                      </a:r>
                      <a:endParaRPr lang="en-US" sz="900" dirty="0"/>
                    </a:p>
                  </a:txBody>
                  <a:tcPr marT="45723" marB="45723"/>
                </a:tc>
                <a:tc>
                  <a:txBody>
                    <a:bodyPr/>
                    <a:lstStyle/>
                    <a:p>
                      <a:r>
                        <a:rPr lang="sr-Latn-BA" sz="900" dirty="0" smtClean="0"/>
                        <a:t>7700</a:t>
                      </a:r>
                      <a:endParaRPr lang="en-US" sz="900" dirty="0"/>
                    </a:p>
                  </a:txBody>
                  <a:tcPr marT="45723" marB="45723"/>
                </a:tc>
                <a:tc>
                  <a:txBody>
                    <a:bodyPr/>
                    <a:lstStyle/>
                    <a:p>
                      <a:r>
                        <a:rPr lang="sr-Latn-BA" sz="900" dirty="0" smtClean="0"/>
                        <a:t>370</a:t>
                      </a:r>
                    </a:p>
                  </a:txBody>
                  <a:tcPr marT="45723" marB="45723"/>
                </a:tc>
                <a:tc>
                  <a:txBody>
                    <a:bodyPr/>
                    <a:lstStyle/>
                    <a:p>
                      <a:r>
                        <a:rPr lang="sr-Latn-BA" sz="900" dirty="0" smtClean="0"/>
                        <a:t>340</a:t>
                      </a:r>
                      <a:endParaRPr lang="en-US" sz="9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900" kern="1200" dirty="0" smtClean="0">
                          <a:solidFill>
                            <a:schemeClr val="dk1"/>
                          </a:solidFill>
                          <a:latin typeface="+mn-lt"/>
                          <a:ea typeface="+mn-ea"/>
                          <a:cs typeface="+mn-cs"/>
                        </a:rPr>
                        <a:t>2830</a:t>
                      </a:r>
                      <a:endParaRPr kumimoji="0" lang="en-US" sz="900" kern="1200" dirty="0" smtClean="0">
                        <a:solidFill>
                          <a:schemeClr val="dk1"/>
                        </a:solidFill>
                        <a:latin typeface="+mn-lt"/>
                        <a:ea typeface="+mn-ea"/>
                        <a:cs typeface="+mn-cs"/>
                      </a:endParaRPr>
                    </a:p>
                    <a:p>
                      <a:endParaRPr lang="en-US" sz="900" dirty="0"/>
                    </a:p>
                  </a:txBody>
                  <a:tcPr marT="45723" marB="45723"/>
                </a:tc>
                <a:tc>
                  <a:txBody>
                    <a:bodyPr/>
                    <a:lstStyle/>
                    <a:p>
                      <a:r>
                        <a:rPr lang="sr-Latn-BA" sz="900" dirty="0" smtClean="0"/>
                        <a:t>20</a:t>
                      </a:r>
                      <a:endParaRPr lang="en-US" sz="900" dirty="0"/>
                    </a:p>
                  </a:txBody>
                  <a:tcPr marT="45723" marB="45723"/>
                </a:tc>
              </a:tr>
              <a:tr h="349747">
                <a:tc>
                  <a:txBody>
                    <a:bodyPr/>
                    <a:lstStyle/>
                    <a:p>
                      <a:r>
                        <a:rPr lang="sr-Latn-BA" sz="900" dirty="0" smtClean="0"/>
                        <a:t>Japan</a:t>
                      </a:r>
                      <a:endParaRPr lang="en-US" sz="900" dirty="0"/>
                    </a:p>
                  </a:txBody>
                  <a:tcPr marT="45723" marB="45723"/>
                </a:tc>
                <a:tc>
                  <a:txBody>
                    <a:bodyPr/>
                    <a:lstStyle/>
                    <a:p>
                      <a:r>
                        <a:rPr lang="sr-Latn-BA" sz="900" dirty="0" smtClean="0"/>
                        <a:t>1200</a:t>
                      </a:r>
                      <a:endParaRPr lang="en-US" sz="900" dirty="0"/>
                    </a:p>
                  </a:txBody>
                  <a:tcPr marT="45723" marB="45723"/>
                </a:tc>
                <a:tc>
                  <a:txBody>
                    <a:bodyPr/>
                    <a:lstStyle/>
                    <a:p>
                      <a:r>
                        <a:rPr lang="sr-Latn-BA" sz="900" dirty="0" smtClean="0"/>
                        <a:t>230</a:t>
                      </a:r>
                      <a:endParaRPr lang="en-US" sz="900" dirty="0"/>
                    </a:p>
                  </a:txBody>
                  <a:tcPr marT="45723" marB="45723"/>
                </a:tc>
                <a:tc>
                  <a:txBody>
                    <a:bodyPr/>
                    <a:lstStyle/>
                    <a:p>
                      <a:r>
                        <a:rPr lang="sr-Latn-BA" sz="900" dirty="0" smtClean="0"/>
                        <a:t>250</a:t>
                      </a:r>
                      <a:endParaRPr lang="en-US" sz="900" dirty="0"/>
                    </a:p>
                  </a:txBody>
                  <a:tcPr marT="45723" marB="45723"/>
                </a:tc>
                <a:tc>
                  <a:txBody>
                    <a:bodyPr/>
                    <a:lstStyle/>
                    <a:p>
                      <a:r>
                        <a:rPr lang="sr-Latn-BA" sz="900" dirty="0" smtClean="0"/>
                        <a:t>2500</a:t>
                      </a:r>
                      <a:endParaRPr lang="en-US" sz="900" dirty="0"/>
                    </a:p>
                  </a:txBody>
                  <a:tcPr marT="45723" marB="45723"/>
                </a:tc>
                <a:tc>
                  <a:txBody>
                    <a:bodyPr/>
                    <a:lstStyle/>
                    <a:p>
                      <a:r>
                        <a:rPr lang="sr-Latn-BA" sz="900" dirty="0" smtClean="0"/>
                        <a:t>5</a:t>
                      </a:r>
                      <a:endParaRPr lang="en-US" sz="900" dirty="0"/>
                    </a:p>
                  </a:txBody>
                  <a:tcPr marT="45723" marB="45723"/>
                </a:tc>
              </a:tr>
              <a:tr h="474312">
                <a:tc>
                  <a:txBody>
                    <a:bodyPr/>
                    <a:lstStyle/>
                    <a:p>
                      <a:r>
                        <a:rPr lang="sr-Latn-BA" sz="900" dirty="0" smtClean="0"/>
                        <a:t>Sjedinjene Države</a:t>
                      </a:r>
                      <a:endParaRPr lang="en-US" sz="900" dirty="0"/>
                    </a:p>
                  </a:txBody>
                  <a:tcPr marT="45723" marB="45723"/>
                </a:tc>
                <a:tc>
                  <a:txBody>
                    <a:bodyPr/>
                    <a:lstStyle/>
                    <a:p>
                      <a:r>
                        <a:rPr lang="sr-Latn-BA" sz="900" dirty="0" smtClean="0"/>
                        <a:t>2500</a:t>
                      </a:r>
                      <a:endParaRPr lang="en-US" sz="900" dirty="0"/>
                    </a:p>
                  </a:txBody>
                  <a:tcPr marT="45723" marB="45723"/>
                </a:tc>
                <a:tc>
                  <a:txBody>
                    <a:bodyPr/>
                    <a:lstStyle/>
                    <a:p>
                      <a:r>
                        <a:rPr lang="sr-Latn-BA" sz="900" dirty="0" smtClean="0"/>
                        <a:t>630</a:t>
                      </a:r>
                      <a:endParaRPr lang="en-US" sz="900" dirty="0"/>
                    </a:p>
                  </a:txBody>
                  <a:tcPr marT="45723" marB="45723"/>
                </a:tc>
                <a:tc>
                  <a:txBody>
                    <a:bodyPr/>
                    <a:lstStyle/>
                    <a:p>
                      <a:r>
                        <a:rPr lang="sr-Latn-BA" sz="900" dirty="0" smtClean="0"/>
                        <a:t>1480</a:t>
                      </a:r>
                      <a:endParaRPr lang="en-US" sz="900" dirty="0"/>
                    </a:p>
                  </a:txBody>
                  <a:tcPr marT="45723" marB="45723"/>
                </a:tc>
                <a:tc>
                  <a:txBody>
                    <a:bodyPr/>
                    <a:lstStyle/>
                    <a:p>
                      <a:r>
                        <a:rPr lang="sr-Latn-BA" sz="900" dirty="0" smtClean="0"/>
                        <a:t>6250</a:t>
                      </a:r>
                      <a:endParaRPr lang="en-US" sz="900" dirty="0"/>
                    </a:p>
                  </a:txBody>
                  <a:tcPr marT="45723" marB="45723"/>
                </a:tc>
                <a:tc>
                  <a:txBody>
                    <a:bodyPr/>
                    <a:lstStyle/>
                    <a:p>
                      <a:r>
                        <a:rPr lang="sr-Latn-BA" sz="900" dirty="0" smtClean="0"/>
                        <a:t>5</a:t>
                      </a:r>
                      <a:endParaRPr lang="en-US" sz="900" dirty="0"/>
                    </a:p>
                  </a:txBody>
                  <a:tcPr marT="45723" marB="45723"/>
                </a:tc>
              </a:tr>
              <a:tr h="594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1100" b="1" kern="1200" dirty="0" smtClean="0">
                          <a:solidFill>
                            <a:schemeClr val="dk1"/>
                          </a:solidFill>
                          <a:latin typeface="+mn-lt"/>
                          <a:ea typeface="+mn-ea"/>
                          <a:cs typeface="+mn-cs"/>
                        </a:rPr>
                        <a:t>Zemlje u razvoju/Tranzicijske ekonomije</a:t>
                      </a:r>
                      <a:endParaRPr kumimoji="0" lang="en-US" sz="1100" b="1" kern="1200" dirty="0">
                        <a:solidFill>
                          <a:schemeClr val="dk1"/>
                        </a:solidFill>
                        <a:latin typeface="+mn-lt"/>
                        <a:ea typeface="+mn-ea"/>
                        <a:cs typeface="+mn-cs"/>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1100" b="1" kern="1200" dirty="0" smtClean="0">
                          <a:solidFill>
                            <a:schemeClr val="dk1"/>
                          </a:solidFill>
                          <a:latin typeface="+mn-lt"/>
                          <a:ea typeface="+mn-ea"/>
                          <a:cs typeface="+mn-cs"/>
                        </a:rPr>
                        <a:t>17400</a:t>
                      </a:r>
                      <a:endParaRPr kumimoji="0" lang="en-US" sz="1100" b="1" kern="1200" dirty="0">
                        <a:solidFill>
                          <a:schemeClr val="dk1"/>
                        </a:solidFill>
                        <a:latin typeface="+mn-lt"/>
                        <a:ea typeface="+mn-ea"/>
                        <a:cs typeface="+mn-cs"/>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1100" b="1" kern="1200" dirty="0" smtClean="0">
                          <a:solidFill>
                            <a:schemeClr val="dk1"/>
                          </a:solidFill>
                          <a:latin typeface="+mn-lt"/>
                          <a:ea typeface="+mn-ea"/>
                          <a:cs typeface="+mn-cs"/>
                        </a:rPr>
                        <a:t>1330</a:t>
                      </a:r>
                      <a:endParaRPr kumimoji="0" lang="en-US" sz="1100" b="1" kern="1200" dirty="0">
                        <a:solidFill>
                          <a:schemeClr val="dk1"/>
                        </a:solidFill>
                        <a:latin typeface="+mn-lt"/>
                        <a:ea typeface="+mn-ea"/>
                        <a:cs typeface="+mn-cs"/>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1100" b="1" kern="1200" dirty="0" smtClean="0">
                          <a:solidFill>
                            <a:schemeClr val="dk1"/>
                          </a:solidFill>
                          <a:latin typeface="+mn-lt"/>
                          <a:ea typeface="+mn-ea"/>
                          <a:cs typeface="+mn-cs"/>
                        </a:rPr>
                        <a:t>270</a:t>
                      </a:r>
                      <a:endParaRPr kumimoji="0" lang="en-US" sz="1100" b="1" kern="1200" dirty="0">
                        <a:solidFill>
                          <a:schemeClr val="dk1"/>
                        </a:solidFill>
                        <a:latin typeface="+mn-lt"/>
                        <a:ea typeface="+mn-ea"/>
                        <a:cs typeface="+mn-cs"/>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1100" b="1" kern="1200" dirty="0" smtClean="0">
                          <a:solidFill>
                            <a:schemeClr val="dk1"/>
                          </a:solidFill>
                          <a:latin typeface="+mn-lt"/>
                          <a:ea typeface="+mn-ea"/>
                          <a:cs typeface="+mn-cs"/>
                        </a:rPr>
                        <a:t>7540</a:t>
                      </a:r>
                      <a:endParaRPr kumimoji="0" lang="en-US" sz="1100" b="1" kern="1200" dirty="0">
                        <a:solidFill>
                          <a:schemeClr val="dk1"/>
                        </a:solidFill>
                        <a:latin typeface="+mn-lt"/>
                        <a:ea typeface="+mn-ea"/>
                        <a:cs typeface="+mn-cs"/>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1100" b="1" kern="1200" dirty="0" smtClean="0">
                          <a:solidFill>
                            <a:schemeClr val="dk1"/>
                          </a:solidFill>
                          <a:latin typeface="+mn-lt"/>
                          <a:ea typeface="+mn-ea"/>
                          <a:cs typeface="+mn-cs"/>
                        </a:rPr>
                        <a:t>30</a:t>
                      </a:r>
                      <a:endParaRPr kumimoji="0" lang="en-US" sz="1100" b="1" kern="1200" dirty="0">
                        <a:solidFill>
                          <a:schemeClr val="dk1"/>
                        </a:solidFill>
                        <a:latin typeface="+mn-lt"/>
                        <a:ea typeface="+mn-ea"/>
                        <a:cs typeface="+mn-cs"/>
                      </a:endParaRPr>
                    </a:p>
                  </a:txBody>
                  <a:tcPr marT="45723" marB="45723"/>
                </a:tc>
              </a:tr>
              <a:tr h="402447">
                <a:tc>
                  <a:txBody>
                    <a:bodyPr/>
                    <a:lstStyle/>
                    <a:p>
                      <a:pPr marL="0" algn="l" rtl="0" eaLnBrk="1" latinLnBrk="0" hangingPunct="1"/>
                      <a:r>
                        <a:rPr kumimoji="0" lang="sr-Latn-BA" sz="900" kern="1200" dirty="0" smtClean="0">
                          <a:solidFill>
                            <a:schemeClr val="dk1"/>
                          </a:solidFill>
                          <a:latin typeface="+mn-lt"/>
                          <a:ea typeface="+mn-ea"/>
                          <a:cs typeface="+mn-cs"/>
                        </a:rPr>
                        <a:t>Afrika</a:t>
                      </a:r>
                      <a:endParaRPr kumimoji="0" lang="en-US" sz="900" kern="1200" dirty="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1600</a:t>
                      </a:r>
                      <a:endParaRPr kumimoji="0" lang="en-US" sz="900" kern="1200" dirty="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40</a:t>
                      </a:r>
                      <a:endParaRPr kumimoji="0" lang="en-US" sz="900" kern="1200" dirty="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30</a:t>
                      </a:r>
                      <a:endParaRPr kumimoji="0" lang="en-US" sz="900" kern="1200" dirty="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550</a:t>
                      </a:r>
                      <a:endParaRPr kumimoji="0" lang="en-US" sz="900" kern="1200" dirty="0">
                        <a:solidFill>
                          <a:schemeClr val="dk1"/>
                        </a:solidFill>
                        <a:latin typeface="+mn-lt"/>
                        <a:ea typeface="+mn-ea"/>
                        <a:cs typeface="+mn-cs"/>
                      </a:endParaRPr>
                    </a:p>
                  </a:txBody>
                  <a:tcPr marT="45723" marB="45723"/>
                </a:tc>
                <a:tc>
                  <a:txBody>
                    <a:bodyPr/>
                    <a:lstStyle/>
                    <a:p>
                      <a:pPr marL="0" algn="l" rtl="0" eaLnBrk="1" latinLnBrk="0" hangingPunct="1"/>
                      <a:r>
                        <a:rPr kumimoji="0" lang="sr-Latn-BA" sz="900" kern="1200" dirty="0" smtClean="0">
                          <a:solidFill>
                            <a:schemeClr val="dk1"/>
                          </a:solidFill>
                          <a:latin typeface="+mn-lt"/>
                          <a:ea typeface="+mn-ea"/>
                          <a:cs typeface="+mn-cs"/>
                        </a:rPr>
                        <a:t>70</a:t>
                      </a:r>
                      <a:endParaRPr kumimoji="0" lang="en-US" sz="900" kern="1200" dirty="0">
                        <a:solidFill>
                          <a:schemeClr val="dk1"/>
                        </a:solidFill>
                        <a:latin typeface="+mn-lt"/>
                        <a:ea typeface="+mn-ea"/>
                        <a:cs typeface="+mn-cs"/>
                      </a:endParaRPr>
                    </a:p>
                  </a:txBody>
                  <a:tcPr marT="45723" marB="45723"/>
                </a:tc>
              </a:tr>
              <a:tr h="355255">
                <a:tc>
                  <a:txBody>
                    <a:bodyPr/>
                    <a:lstStyle/>
                    <a:p>
                      <a:r>
                        <a:rPr lang="sr-Latn-BA" sz="900" dirty="0" smtClean="0"/>
                        <a:t>Latinska Amerika i Karibi</a:t>
                      </a:r>
                      <a:endParaRPr lang="en-US" sz="900" dirty="0"/>
                    </a:p>
                  </a:txBody>
                  <a:tcPr marT="45723" marB="45723"/>
                </a:tc>
                <a:tc>
                  <a:txBody>
                    <a:bodyPr/>
                    <a:lstStyle/>
                    <a:p>
                      <a:r>
                        <a:rPr lang="sr-Latn-BA" sz="900" dirty="0" smtClean="0"/>
                        <a:t>3800</a:t>
                      </a:r>
                      <a:endParaRPr lang="en-US" sz="900" dirty="0"/>
                    </a:p>
                  </a:txBody>
                  <a:tcPr marT="45723" marB="45723"/>
                </a:tc>
                <a:tc>
                  <a:txBody>
                    <a:bodyPr/>
                    <a:lstStyle/>
                    <a:p>
                      <a:r>
                        <a:rPr lang="sr-Latn-BA" sz="900" dirty="0" smtClean="0"/>
                        <a:t>190</a:t>
                      </a:r>
                      <a:endParaRPr lang="en-US" sz="900" dirty="0"/>
                    </a:p>
                  </a:txBody>
                  <a:tcPr marT="45723" marB="45723"/>
                </a:tc>
                <a:tc>
                  <a:txBody>
                    <a:bodyPr/>
                    <a:lstStyle/>
                    <a:p>
                      <a:r>
                        <a:rPr lang="sr-Latn-BA" sz="900" dirty="0" smtClean="0"/>
                        <a:t>70</a:t>
                      </a:r>
                      <a:endParaRPr lang="en-US" sz="900" dirty="0"/>
                    </a:p>
                  </a:txBody>
                  <a:tcPr marT="45723" marB="45723"/>
                </a:tc>
                <a:tc>
                  <a:txBody>
                    <a:bodyPr/>
                    <a:lstStyle/>
                    <a:p>
                      <a:r>
                        <a:rPr lang="sr-Latn-BA" sz="900" dirty="0" smtClean="0"/>
                        <a:t>1810</a:t>
                      </a:r>
                      <a:endParaRPr lang="en-US" sz="900" dirty="0"/>
                    </a:p>
                  </a:txBody>
                  <a:tcPr marT="45723" marB="45723"/>
                </a:tc>
                <a:tc>
                  <a:txBody>
                    <a:bodyPr/>
                    <a:lstStyle/>
                    <a:p>
                      <a:r>
                        <a:rPr lang="sr-Latn-BA" sz="900" dirty="0" smtClean="0"/>
                        <a:t>20</a:t>
                      </a:r>
                      <a:endParaRPr lang="en-US" sz="900" dirty="0"/>
                    </a:p>
                  </a:txBody>
                  <a:tcPr marT="45723" marB="45723"/>
                </a:tc>
              </a:tr>
              <a:tr h="349747">
                <a:tc>
                  <a:txBody>
                    <a:bodyPr/>
                    <a:lstStyle/>
                    <a:p>
                      <a:r>
                        <a:rPr lang="sr-Latn-BA" sz="900" dirty="0" smtClean="0"/>
                        <a:t>Azija</a:t>
                      </a:r>
                      <a:endParaRPr lang="en-US" sz="900" dirty="0"/>
                    </a:p>
                  </a:txBody>
                  <a:tcPr marT="45723" marB="45723"/>
                </a:tc>
                <a:tc>
                  <a:txBody>
                    <a:bodyPr/>
                    <a:lstStyle/>
                    <a:p>
                      <a:r>
                        <a:rPr lang="sr-Latn-BA" sz="900" dirty="0" smtClean="0"/>
                        <a:t>11200</a:t>
                      </a:r>
                      <a:endParaRPr lang="en-US" sz="900" dirty="0"/>
                    </a:p>
                  </a:txBody>
                  <a:tcPr marT="45723" marB="45723"/>
                </a:tc>
                <a:tc>
                  <a:txBody>
                    <a:bodyPr/>
                    <a:lstStyle/>
                    <a:p>
                      <a:r>
                        <a:rPr lang="sr-Latn-BA" sz="900" dirty="0" smtClean="0"/>
                        <a:t>1070</a:t>
                      </a:r>
                      <a:endParaRPr lang="en-US" sz="900" dirty="0"/>
                    </a:p>
                  </a:txBody>
                  <a:tcPr marT="45723" marB="45723"/>
                </a:tc>
                <a:tc>
                  <a:txBody>
                    <a:bodyPr/>
                    <a:lstStyle/>
                    <a:p>
                      <a:r>
                        <a:rPr lang="sr-Latn-BA" sz="900" dirty="0" smtClean="0"/>
                        <a:t>170</a:t>
                      </a:r>
                      <a:endParaRPr lang="en-US" sz="900" dirty="0"/>
                    </a:p>
                  </a:txBody>
                  <a:tcPr marT="45723" marB="45723"/>
                </a:tc>
                <a:tc>
                  <a:txBody>
                    <a:bodyPr/>
                    <a:lstStyle/>
                    <a:p>
                      <a:r>
                        <a:rPr lang="sr-Latn-BA" sz="900" dirty="0" smtClean="0"/>
                        <a:t>4810</a:t>
                      </a:r>
                      <a:endParaRPr lang="en-US" sz="900" dirty="0"/>
                    </a:p>
                  </a:txBody>
                  <a:tcPr marT="45723" marB="45723"/>
                </a:tc>
                <a:tc>
                  <a:txBody>
                    <a:bodyPr/>
                    <a:lstStyle/>
                    <a:p>
                      <a:r>
                        <a:rPr lang="sr-Latn-BA" sz="900" dirty="0" smtClean="0"/>
                        <a:t>25</a:t>
                      </a:r>
                      <a:endParaRPr lang="en-US" sz="900" dirty="0"/>
                    </a:p>
                  </a:txBody>
                  <a:tcPr marT="45723" marB="45723"/>
                </a:tc>
              </a:tr>
              <a:tr h="365784">
                <a:tc>
                  <a:txBody>
                    <a:bodyPr/>
                    <a:lstStyle/>
                    <a:p>
                      <a:r>
                        <a:rPr lang="sr-Latn-BA" sz="900" dirty="0" smtClean="0"/>
                        <a:t>Jugoistočna Evropa i CIS zemlje</a:t>
                      </a:r>
                      <a:endParaRPr lang="en-US" sz="900" dirty="0"/>
                    </a:p>
                  </a:txBody>
                  <a:tcPr marT="45723" marB="45723"/>
                </a:tc>
                <a:tc>
                  <a:txBody>
                    <a:bodyPr/>
                    <a:lstStyle/>
                    <a:p>
                      <a:r>
                        <a:rPr lang="sr-Latn-BA" sz="900" dirty="0" smtClean="0"/>
                        <a:t>800</a:t>
                      </a:r>
                      <a:endParaRPr lang="en-US" sz="900" dirty="0"/>
                    </a:p>
                  </a:txBody>
                  <a:tcPr marT="45723" marB="45723"/>
                </a:tc>
                <a:tc>
                  <a:txBody>
                    <a:bodyPr/>
                    <a:lstStyle/>
                    <a:p>
                      <a:r>
                        <a:rPr lang="sr-Latn-BA" sz="900" dirty="0" smtClean="0"/>
                        <a:t>30</a:t>
                      </a:r>
                      <a:endParaRPr lang="en-US" sz="900" dirty="0"/>
                    </a:p>
                  </a:txBody>
                  <a:tcPr marT="45723" marB="45723"/>
                </a:tc>
                <a:tc>
                  <a:txBody>
                    <a:bodyPr/>
                    <a:lstStyle/>
                    <a:p>
                      <a:r>
                        <a:rPr lang="sr-Latn-BA" sz="900" dirty="0" smtClean="0"/>
                        <a:t>5</a:t>
                      </a:r>
                      <a:endParaRPr lang="en-US" sz="900" dirty="0"/>
                    </a:p>
                  </a:txBody>
                  <a:tcPr marT="45723" marB="45723"/>
                </a:tc>
                <a:tc>
                  <a:txBody>
                    <a:bodyPr/>
                    <a:lstStyle/>
                    <a:p>
                      <a:r>
                        <a:rPr lang="sr-Latn-BA" sz="900" dirty="0" smtClean="0"/>
                        <a:t>370</a:t>
                      </a:r>
                      <a:endParaRPr lang="en-US" sz="900" dirty="0"/>
                    </a:p>
                  </a:txBody>
                  <a:tcPr marT="45723" marB="45723"/>
                </a:tc>
                <a:tc>
                  <a:txBody>
                    <a:bodyPr/>
                    <a:lstStyle/>
                    <a:p>
                      <a:r>
                        <a:rPr lang="sr-Latn-BA" sz="900" dirty="0" smtClean="0"/>
                        <a:t>50</a:t>
                      </a:r>
                      <a:endParaRPr lang="en-US" sz="900" dirty="0"/>
                    </a:p>
                  </a:txBody>
                  <a:tcPr marT="45723" marB="45723"/>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B3F767-68D9-4610-A2B1-733B8CCDD524}" type="slidenum">
              <a:rPr lang="en-US" altLang="en-US">
                <a:solidFill>
                  <a:srgbClr val="898989"/>
                </a:solidFill>
              </a:rPr>
              <a:pPr/>
              <a:t>83</a:t>
            </a:fld>
            <a:endParaRPr lang="en-US" altLang="en-US">
              <a:solidFill>
                <a:srgbClr val="898989"/>
              </a:solidFill>
            </a:endParaRPr>
          </a:p>
        </p:txBody>
      </p:sp>
      <p:sp>
        <p:nvSpPr>
          <p:cNvPr id="87043" name="TextBox 4"/>
          <p:cNvSpPr txBox="1">
            <a:spLocks noChangeArrowheads="1"/>
          </p:cNvSpPr>
          <p:nvPr/>
        </p:nvSpPr>
        <p:spPr bwMode="auto">
          <a:xfrm>
            <a:off x="0" y="304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sp>
        <p:nvSpPr>
          <p:cNvPr id="87044" name="TextBox 6"/>
          <p:cNvSpPr txBox="1">
            <a:spLocks noChangeArrowheads="1"/>
          </p:cNvSpPr>
          <p:nvPr/>
        </p:nvSpPr>
        <p:spPr bwMode="auto">
          <a:xfrm>
            <a:off x="304800" y="0"/>
            <a:ext cx="815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600" b="1" i="1"/>
              <a:t>Franšizne kompanije u 2009. godini</a:t>
            </a:r>
            <a:endParaRPr lang="en-US" altLang="en-US" sz="2600" b="1" i="1"/>
          </a:p>
        </p:txBody>
      </p:sp>
      <p:graphicFrame>
        <p:nvGraphicFramePr>
          <p:cNvPr id="7" name="Table 6"/>
          <p:cNvGraphicFramePr>
            <a:graphicFrameLocks noGrp="1"/>
          </p:cNvGraphicFramePr>
          <p:nvPr/>
        </p:nvGraphicFramePr>
        <p:xfrm>
          <a:off x="0" y="549275"/>
          <a:ext cx="8991600" cy="5948363"/>
        </p:xfrm>
        <a:graphic>
          <a:graphicData uri="http://schemas.openxmlformats.org/drawingml/2006/table">
            <a:tbl>
              <a:tblPr firstRow="1" bandRow="1">
                <a:tableStyleId>{5C22544A-7EE6-4342-B048-85BDC9FD1C3A}</a:tableStyleId>
              </a:tblPr>
              <a:tblGrid>
                <a:gridCol w="1211634"/>
                <a:gridCol w="1075702"/>
                <a:gridCol w="867610"/>
                <a:gridCol w="1518402"/>
                <a:gridCol w="1384821"/>
                <a:gridCol w="1466715"/>
                <a:gridCol w="1466715"/>
              </a:tblGrid>
              <a:tr h="672146">
                <a:tc>
                  <a:txBody>
                    <a:bodyPr/>
                    <a:lstStyle/>
                    <a:p>
                      <a:r>
                        <a:rPr lang="sr-Latn-BA" sz="1100" dirty="0" smtClean="0"/>
                        <a:t>Brand</a:t>
                      </a:r>
                      <a:r>
                        <a:rPr lang="sr-Latn-BA" sz="1100" baseline="0" dirty="0" smtClean="0"/>
                        <a:t> Franšize</a:t>
                      </a:r>
                      <a:endParaRPr lang="en-US" sz="1100" dirty="0"/>
                    </a:p>
                  </a:txBody>
                  <a:tcPr marT="45717" marB="45717"/>
                </a:tc>
                <a:tc>
                  <a:txBody>
                    <a:bodyPr/>
                    <a:lstStyle/>
                    <a:p>
                      <a:r>
                        <a:rPr lang="sr-Latn-BA" sz="1100" dirty="0" smtClean="0"/>
                        <a:t>Kompanija</a:t>
                      </a:r>
                      <a:r>
                        <a:rPr lang="sr-Latn-BA" sz="1100" baseline="0" dirty="0" smtClean="0"/>
                        <a:t> majka</a:t>
                      </a:r>
                      <a:endParaRPr lang="en-US" sz="1100" dirty="0"/>
                    </a:p>
                  </a:txBody>
                  <a:tcPr marT="45717" marB="45717"/>
                </a:tc>
                <a:tc>
                  <a:txBody>
                    <a:bodyPr/>
                    <a:lstStyle/>
                    <a:p>
                      <a:r>
                        <a:rPr lang="sr-Latn-BA" sz="1100" dirty="0" smtClean="0"/>
                        <a:t>Zemlja domaćin</a:t>
                      </a:r>
                      <a:endParaRPr lang="en-US" sz="1100" dirty="0"/>
                    </a:p>
                  </a:txBody>
                  <a:tcPr marT="45717" marB="45717"/>
                </a:tc>
                <a:tc>
                  <a:txBody>
                    <a:bodyPr/>
                    <a:lstStyle/>
                    <a:p>
                      <a:r>
                        <a:rPr lang="sr-Latn-BA" sz="1100" dirty="0" smtClean="0"/>
                        <a:t>Ukupna</a:t>
                      </a:r>
                      <a:r>
                        <a:rPr lang="sr-Latn-BA" sz="1100" baseline="0" dirty="0" smtClean="0"/>
                        <a:t> prodaja u 2009 (milioni USD)</a:t>
                      </a:r>
                      <a:endParaRPr lang="en-US" sz="1100" dirty="0"/>
                    </a:p>
                  </a:txBody>
                  <a:tcPr marT="45717" marB="45717"/>
                </a:tc>
                <a:tc>
                  <a:txBody>
                    <a:bodyPr/>
                    <a:lstStyle/>
                    <a:p>
                      <a:r>
                        <a:rPr lang="sr-Latn-BA" sz="1100" dirty="0" smtClean="0"/>
                        <a:t>Ukupan broj jedinica</a:t>
                      </a:r>
                      <a:endParaRPr lang="en-US" sz="1100" dirty="0"/>
                    </a:p>
                  </a:txBody>
                  <a:tcPr marT="45717" marB="45717"/>
                </a:tc>
                <a:tc>
                  <a:txBody>
                    <a:bodyPr/>
                    <a:lstStyle/>
                    <a:p>
                      <a:r>
                        <a:rPr lang="sr-Latn-BA" sz="1100" dirty="0" smtClean="0"/>
                        <a:t>Stepen</a:t>
                      </a:r>
                      <a:r>
                        <a:rPr lang="sr-Latn-BA" sz="1100" baseline="0" dirty="0" smtClean="0"/>
                        <a:t> internacionalizacije (%)</a:t>
                      </a:r>
                      <a:endParaRPr lang="en-US" sz="1100" dirty="0"/>
                    </a:p>
                  </a:txBody>
                  <a:tcPr marT="45717" marB="45717"/>
                </a:tc>
                <a:tc>
                  <a:txBody>
                    <a:bodyPr/>
                    <a:lstStyle/>
                    <a:p>
                      <a:r>
                        <a:rPr lang="sr-Latn-BA" sz="1100" dirty="0" smtClean="0"/>
                        <a:t>Ukupan broj zemalja u kojima kompanija posluje u svijetu</a:t>
                      </a:r>
                      <a:endParaRPr lang="en-US" sz="1100" dirty="0"/>
                    </a:p>
                  </a:txBody>
                  <a:tcPr marT="45717" marB="45717"/>
                </a:tc>
              </a:tr>
              <a:tr h="426709">
                <a:tc>
                  <a:txBody>
                    <a:bodyPr/>
                    <a:lstStyle/>
                    <a:p>
                      <a:r>
                        <a:rPr lang="sr-Latn-BA" sz="1100" b="1" dirty="0" smtClean="0"/>
                        <a:t>MCDonalds</a:t>
                      </a:r>
                      <a:endParaRPr lang="en-US" sz="1100" b="1" dirty="0"/>
                    </a:p>
                  </a:txBody>
                  <a:tcPr marT="45717" marB="45717"/>
                </a:tc>
                <a:tc>
                  <a:txBody>
                    <a:bodyPr/>
                    <a:lstStyle/>
                    <a:p>
                      <a:r>
                        <a:rPr lang="sr-Latn-BA" sz="1100" b="1" dirty="0" smtClean="0"/>
                        <a:t>MCDonalds Corporation</a:t>
                      </a:r>
                      <a:endParaRPr lang="en-US" sz="1100" b="1" dirty="0"/>
                    </a:p>
                  </a:txBody>
                  <a:tcPr marT="45717" marB="45717"/>
                </a:tc>
                <a:tc>
                  <a:txBody>
                    <a:bodyPr/>
                    <a:lstStyle/>
                    <a:p>
                      <a:r>
                        <a:rPr lang="sr-Latn-BA" sz="1100" b="1" dirty="0" smtClean="0"/>
                        <a:t>USA</a:t>
                      </a:r>
                      <a:endParaRPr lang="en-US" sz="1100" b="1" dirty="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100" b="1" dirty="0" smtClean="0"/>
                        <a:t>70 693</a:t>
                      </a:r>
                      <a:endParaRPr lang="en-US" sz="1100" b="1" dirty="0" smtClean="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100" b="1" dirty="0" smtClean="0"/>
                        <a:t>31 967</a:t>
                      </a:r>
                      <a:endParaRPr lang="en-US" sz="1100" b="1" dirty="0" smtClean="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100" b="1" dirty="0" smtClean="0"/>
                        <a:t>56</a:t>
                      </a:r>
                      <a:endParaRPr lang="en-US" sz="1100" b="1" dirty="0" smtClean="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100" b="1" dirty="0" smtClean="0"/>
                        <a:t>117</a:t>
                      </a:r>
                      <a:endParaRPr lang="en-US" sz="1100" b="1" dirty="0" smtClean="0"/>
                    </a:p>
                  </a:txBody>
                  <a:tcPr marT="45717" marB="45717"/>
                </a:tc>
              </a:tr>
              <a:tr h="443617">
                <a:tc>
                  <a:txBody>
                    <a:bodyPr/>
                    <a:lstStyle/>
                    <a:p>
                      <a:pPr marL="0" algn="l" rtl="0" eaLnBrk="1" latinLnBrk="0" hangingPunct="1"/>
                      <a:r>
                        <a:rPr kumimoji="0" lang="sr-Latn-BA" sz="900" b="1" kern="1200" dirty="0" smtClean="0">
                          <a:solidFill>
                            <a:schemeClr val="dk1"/>
                          </a:solidFill>
                          <a:latin typeface="+mn-lt"/>
                          <a:ea typeface="+mn-ea"/>
                          <a:cs typeface="+mn-cs"/>
                        </a:rPr>
                        <a:t>7-Eleven</a:t>
                      </a:r>
                      <a:endParaRPr kumimoji="0" lang="en-US" sz="900" b="1" kern="1200" dirty="0" smtClean="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Seven and i Holdings Co. Ltd</a:t>
                      </a:r>
                      <a:endParaRPr kumimoji="0" lang="en-US" sz="900" b="1" kern="1200" dirty="0" smtClean="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Japan</a:t>
                      </a:r>
                      <a:endParaRPr kumimoji="0" lang="en-US" sz="900" b="1" kern="1200" dirty="0" smtClean="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53 700</a:t>
                      </a:r>
                      <a:endParaRPr kumimoji="0" lang="en-US" sz="900" b="1" kern="1200" dirty="0" smtClean="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35 603</a:t>
                      </a:r>
                      <a:endParaRPr kumimoji="0" lang="en-US" sz="900" b="1" kern="1200" dirty="0" smtClean="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82</a:t>
                      </a:r>
                      <a:endParaRPr kumimoji="0" lang="en-US" sz="900" b="1" kern="1200" dirty="0" smtClean="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15</a:t>
                      </a:r>
                      <a:endParaRPr kumimoji="0" lang="en-US" sz="900" b="1" kern="1200" dirty="0" smtClean="0">
                        <a:solidFill>
                          <a:schemeClr val="dk1"/>
                        </a:solidFill>
                        <a:latin typeface="+mn-lt"/>
                        <a:ea typeface="+mn-ea"/>
                        <a:cs typeface="+mn-cs"/>
                      </a:endParaRPr>
                    </a:p>
                  </a:txBody>
                  <a:tcPr marT="45717" marB="45717"/>
                </a:tc>
              </a:tr>
              <a:tr h="365750">
                <a:tc>
                  <a:txBody>
                    <a:bodyPr/>
                    <a:lstStyle/>
                    <a:p>
                      <a:r>
                        <a:rPr lang="sr-Latn-BA" sz="900" b="1" dirty="0" smtClean="0"/>
                        <a:t>KFC</a:t>
                      </a:r>
                      <a:endParaRPr lang="en-US" sz="900" b="1" dirty="0"/>
                    </a:p>
                  </a:txBody>
                  <a:tcPr marT="45717" marB="45717"/>
                </a:tc>
                <a:tc>
                  <a:txBody>
                    <a:bodyPr/>
                    <a:lstStyle/>
                    <a:p>
                      <a:r>
                        <a:rPr lang="sr-Latn-BA" sz="900" b="1" dirty="0" smtClean="0"/>
                        <a:t>Yum! Brands, Inc</a:t>
                      </a:r>
                      <a:endParaRPr lang="en-US" sz="900" b="1" dirty="0"/>
                    </a:p>
                  </a:txBody>
                  <a:tcPr marT="45717" marB="45717"/>
                </a:tc>
                <a:tc>
                  <a:txBody>
                    <a:bodyPr/>
                    <a:lstStyle/>
                    <a:p>
                      <a:r>
                        <a:rPr lang="sr-Latn-BA" sz="900" b="1" dirty="0" smtClean="0"/>
                        <a:t>USA</a:t>
                      </a:r>
                    </a:p>
                  </a:txBody>
                  <a:tcPr marT="45717" marB="45717"/>
                </a:tc>
                <a:tc>
                  <a:txBody>
                    <a:bodyPr/>
                    <a:lstStyle/>
                    <a:p>
                      <a:r>
                        <a:rPr lang="sr-Latn-BA" sz="900" b="1" dirty="0" smtClean="0"/>
                        <a:t>17 800</a:t>
                      </a:r>
                      <a:endParaRPr lang="en-US" sz="900" b="1" dirty="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r-Latn-BA" sz="900" b="1" kern="1200" dirty="0" smtClean="0">
                          <a:solidFill>
                            <a:schemeClr val="dk1"/>
                          </a:solidFill>
                          <a:latin typeface="+mn-lt"/>
                          <a:ea typeface="+mn-ea"/>
                          <a:cs typeface="+mn-cs"/>
                        </a:rPr>
                        <a:t>12 459</a:t>
                      </a:r>
                      <a:endParaRPr kumimoji="0" lang="en-US" sz="900" b="1" kern="1200" dirty="0" smtClean="0">
                        <a:solidFill>
                          <a:schemeClr val="dk1"/>
                        </a:solidFill>
                        <a:latin typeface="+mn-lt"/>
                        <a:ea typeface="+mn-ea"/>
                        <a:cs typeface="+mn-cs"/>
                      </a:endParaRPr>
                    </a:p>
                    <a:p>
                      <a:endParaRPr lang="en-US" sz="900" b="1" dirty="0"/>
                    </a:p>
                  </a:txBody>
                  <a:tcPr marT="45717" marB="45717"/>
                </a:tc>
                <a:tc>
                  <a:txBody>
                    <a:bodyPr/>
                    <a:lstStyle/>
                    <a:p>
                      <a:r>
                        <a:rPr lang="sr-Latn-BA" sz="900" b="1" dirty="0" smtClean="0"/>
                        <a:t>59</a:t>
                      </a:r>
                      <a:endParaRPr lang="en-US" sz="900" b="1" dirty="0"/>
                    </a:p>
                  </a:txBody>
                  <a:tcPr marT="45717" marB="45717"/>
                </a:tc>
                <a:tc>
                  <a:txBody>
                    <a:bodyPr/>
                    <a:lstStyle/>
                    <a:p>
                      <a:r>
                        <a:rPr lang="sr-Latn-BA" sz="900" b="1" dirty="0" smtClean="0"/>
                        <a:t>109</a:t>
                      </a:r>
                      <a:endParaRPr lang="en-US" sz="900" b="1" dirty="0"/>
                    </a:p>
                  </a:txBody>
                  <a:tcPr marT="45717" marB="45717"/>
                </a:tc>
              </a:tr>
              <a:tr h="365750">
                <a:tc>
                  <a:txBody>
                    <a:bodyPr/>
                    <a:lstStyle/>
                    <a:p>
                      <a:r>
                        <a:rPr lang="sr-Latn-BA" sz="900" b="1" dirty="0" smtClean="0"/>
                        <a:t>Subway</a:t>
                      </a:r>
                      <a:endParaRPr lang="en-US" sz="900" b="1" dirty="0"/>
                    </a:p>
                  </a:txBody>
                  <a:tcPr marT="45717" marB="45717"/>
                </a:tc>
                <a:tc>
                  <a:txBody>
                    <a:bodyPr/>
                    <a:lstStyle/>
                    <a:p>
                      <a:r>
                        <a:rPr lang="sr-Latn-BA" sz="900" b="1" dirty="0" smtClean="0"/>
                        <a:t>Doctor’s Associates, Inc</a:t>
                      </a:r>
                      <a:endParaRPr lang="en-US" sz="900" b="1" dirty="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12 900</a:t>
                      </a:r>
                      <a:endParaRPr lang="en-US" sz="900" b="1" dirty="0"/>
                    </a:p>
                  </a:txBody>
                  <a:tcPr marT="45717" marB="45717"/>
                </a:tc>
                <a:tc>
                  <a:txBody>
                    <a:bodyPr/>
                    <a:lstStyle/>
                    <a:p>
                      <a:r>
                        <a:rPr lang="sr-Latn-BA" sz="900" b="1" dirty="0" smtClean="0"/>
                        <a:t>30 257</a:t>
                      </a:r>
                      <a:endParaRPr lang="en-US" sz="900" b="1" dirty="0"/>
                    </a:p>
                  </a:txBody>
                  <a:tcPr marT="45717" marB="45717"/>
                </a:tc>
                <a:tc>
                  <a:txBody>
                    <a:bodyPr/>
                    <a:lstStyle/>
                    <a:p>
                      <a:r>
                        <a:rPr lang="sr-Latn-BA" sz="900" b="1" dirty="0" smtClean="0"/>
                        <a:t>28</a:t>
                      </a:r>
                      <a:endParaRPr lang="en-US" sz="900" b="1" dirty="0"/>
                    </a:p>
                  </a:txBody>
                  <a:tcPr marT="45717" marB="45717"/>
                </a:tc>
                <a:tc>
                  <a:txBody>
                    <a:bodyPr/>
                    <a:lstStyle/>
                    <a:p>
                      <a:r>
                        <a:rPr lang="sr-Latn-BA" sz="900" b="1" dirty="0" smtClean="0"/>
                        <a:t>98</a:t>
                      </a:r>
                      <a:endParaRPr lang="en-US" sz="900" b="1" dirty="0"/>
                    </a:p>
                  </a:txBody>
                  <a:tcPr marT="45717" marB="45717"/>
                </a:tc>
              </a:tr>
              <a:tr h="365750">
                <a:tc>
                  <a:txBody>
                    <a:bodyPr/>
                    <a:lstStyle/>
                    <a:p>
                      <a:r>
                        <a:rPr lang="sr-Latn-BA" sz="900" b="1" dirty="0" smtClean="0"/>
                        <a:t>Burger King</a:t>
                      </a:r>
                      <a:endParaRPr lang="en-US" sz="900" b="1" dirty="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900" b="1" dirty="0" smtClean="0"/>
                        <a:t>Burger King</a:t>
                      </a:r>
                      <a:r>
                        <a:rPr lang="sr-Latn-BA" sz="900" b="1" baseline="0" dirty="0" smtClean="0"/>
                        <a:t> Holdings, Inc.</a:t>
                      </a:r>
                      <a:endParaRPr lang="en-US" sz="900" b="1" dirty="0" smtClean="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12 789</a:t>
                      </a:r>
                      <a:endParaRPr lang="en-US" sz="900" b="1" dirty="0"/>
                    </a:p>
                  </a:txBody>
                  <a:tcPr marT="45717" marB="45717"/>
                </a:tc>
                <a:tc>
                  <a:txBody>
                    <a:bodyPr/>
                    <a:lstStyle/>
                    <a:p>
                      <a:r>
                        <a:rPr lang="sr-Latn-BA" sz="900" b="1" dirty="0" smtClean="0"/>
                        <a:t>11 925</a:t>
                      </a:r>
                      <a:endParaRPr lang="en-US" sz="900" b="1" dirty="0"/>
                    </a:p>
                  </a:txBody>
                  <a:tcPr marT="45717" marB="45717"/>
                </a:tc>
                <a:tc>
                  <a:txBody>
                    <a:bodyPr/>
                    <a:lstStyle/>
                    <a:p>
                      <a:r>
                        <a:rPr lang="sr-Latn-BA" sz="900" b="1" dirty="0" smtClean="0"/>
                        <a:t>37</a:t>
                      </a:r>
                      <a:endParaRPr lang="en-US" sz="900" b="1" dirty="0"/>
                    </a:p>
                  </a:txBody>
                  <a:tcPr marT="45717" marB="45717"/>
                </a:tc>
                <a:tc>
                  <a:txBody>
                    <a:bodyPr/>
                    <a:lstStyle/>
                    <a:p>
                      <a:r>
                        <a:rPr lang="sr-Latn-BA" sz="900" b="1" dirty="0" smtClean="0"/>
                        <a:t>76</a:t>
                      </a:r>
                      <a:endParaRPr lang="en-US" sz="900" b="1" dirty="0"/>
                    </a:p>
                  </a:txBody>
                  <a:tcPr marT="45717" marB="45717"/>
                </a:tc>
              </a:tr>
              <a:tr h="365750">
                <a:tc>
                  <a:txBody>
                    <a:bodyPr/>
                    <a:lstStyle/>
                    <a:p>
                      <a:pPr marL="0" algn="l" rtl="0" eaLnBrk="1" latinLnBrk="0" hangingPunct="1"/>
                      <a:r>
                        <a:rPr kumimoji="0" lang="sr-Latn-BA" sz="900" b="1" kern="1200" dirty="0" smtClean="0">
                          <a:solidFill>
                            <a:schemeClr val="dk1"/>
                          </a:solidFill>
                          <a:latin typeface="+mn-lt"/>
                          <a:ea typeface="+mn-ea"/>
                          <a:cs typeface="+mn-cs"/>
                        </a:rPr>
                        <a:t>Ace Hardware</a:t>
                      </a:r>
                      <a:endParaRPr kumimoji="0" lang="en-US" sz="900" b="1" kern="1200" dirty="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Ace Hardware Corp.</a:t>
                      </a:r>
                      <a:endParaRPr kumimoji="0" lang="en-US" sz="900" b="1" kern="1200" dirty="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USA</a:t>
                      </a:r>
                      <a:endParaRPr kumimoji="0" lang="en-US" sz="900" b="1" kern="1200" dirty="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12 500</a:t>
                      </a:r>
                      <a:endParaRPr kumimoji="0" lang="en-US" sz="900" b="1" kern="1200" dirty="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4630</a:t>
                      </a:r>
                      <a:endParaRPr kumimoji="0" lang="en-US" sz="900" b="1" kern="1200" dirty="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5</a:t>
                      </a:r>
                      <a:endParaRPr kumimoji="0" lang="en-US" sz="900" b="1" kern="1200" dirty="0">
                        <a:solidFill>
                          <a:schemeClr val="dk1"/>
                        </a:solidFill>
                        <a:latin typeface="+mn-lt"/>
                        <a:ea typeface="+mn-ea"/>
                        <a:cs typeface="+mn-cs"/>
                      </a:endParaRPr>
                    </a:p>
                  </a:txBody>
                  <a:tcPr marT="45717" marB="45717"/>
                </a:tc>
                <a:tc>
                  <a:txBody>
                    <a:bodyPr/>
                    <a:lstStyle/>
                    <a:p>
                      <a:pPr marL="0" algn="l" rtl="0" eaLnBrk="1" latinLnBrk="0" hangingPunct="1"/>
                      <a:r>
                        <a:rPr kumimoji="0" lang="sr-Latn-BA" sz="900" b="1" kern="1200" dirty="0" smtClean="0">
                          <a:solidFill>
                            <a:schemeClr val="dk1"/>
                          </a:solidFill>
                          <a:latin typeface="+mn-lt"/>
                          <a:ea typeface="+mn-ea"/>
                          <a:cs typeface="+mn-cs"/>
                        </a:rPr>
                        <a:t>70</a:t>
                      </a:r>
                      <a:endParaRPr kumimoji="0" lang="en-US" sz="900" b="1" kern="1200" dirty="0">
                        <a:solidFill>
                          <a:schemeClr val="dk1"/>
                        </a:solidFill>
                        <a:latin typeface="+mn-lt"/>
                        <a:ea typeface="+mn-ea"/>
                        <a:cs typeface="+mn-cs"/>
                      </a:endParaRPr>
                    </a:p>
                  </a:txBody>
                  <a:tcPr marT="45717" marB="45717"/>
                </a:tc>
              </a:tr>
              <a:tr h="350500">
                <a:tc>
                  <a:txBody>
                    <a:bodyPr/>
                    <a:lstStyle/>
                    <a:p>
                      <a:r>
                        <a:rPr lang="sr-Latn-BA" sz="900" b="1" dirty="0" smtClean="0"/>
                        <a:t>Pizza Hut</a:t>
                      </a:r>
                      <a:endParaRPr lang="en-US" sz="900" b="1" dirty="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900" b="1" dirty="0" smtClean="0"/>
                        <a:t>Yum! Brands, Inc</a:t>
                      </a:r>
                      <a:endParaRPr lang="en-US" sz="900" b="1" dirty="0" smtClean="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10 400</a:t>
                      </a:r>
                      <a:endParaRPr lang="en-US" sz="900" b="1" dirty="0"/>
                    </a:p>
                  </a:txBody>
                  <a:tcPr marT="45717" marB="45717"/>
                </a:tc>
                <a:tc>
                  <a:txBody>
                    <a:bodyPr/>
                    <a:lstStyle/>
                    <a:p>
                      <a:r>
                        <a:rPr lang="sr-Latn-BA" sz="900" b="1" dirty="0" smtClean="0"/>
                        <a:t>11 068</a:t>
                      </a:r>
                      <a:endParaRPr lang="en-US" sz="900" b="1" dirty="0"/>
                    </a:p>
                  </a:txBody>
                  <a:tcPr marT="45717" marB="45717"/>
                </a:tc>
                <a:tc>
                  <a:txBody>
                    <a:bodyPr/>
                    <a:lstStyle/>
                    <a:p>
                      <a:r>
                        <a:rPr lang="sr-Latn-BA" sz="900" b="1" dirty="0" smtClean="0"/>
                        <a:t>45</a:t>
                      </a:r>
                      <a:endParaRPr lang="en-US" sz="900" b="1" dirty="0"/>
                    </a:p>
                  </a:txBody>
                  <a:tcPr marT="45717" marB="45717"/>
                </a:tc>
                <a:tc>
                  <a:txBody>
                    <a:bodyPr/>
                    <a:lstStyle/>
                    <a:p>
                      <a:r>
                        <a:rPr lang="sr-Latn-BA" sz="900" b="1" dirty="0" smtClean="0"/>
                        <a:t>95</a:t>
                      </a:r>
                      <a:endParaRPr lang="en-US" sz="900" b="1" dirty="0"/>
                    </a:p>
                  </a:txBody>
                  <a:tcPr marT="45717" marB="45717"/>
                </a:tc>
              </a:tr>
              <a:tr h="443617">
                <a:tc>
                  <a:txBody>
                    <a:bodyPr/>
                    <a:lstStyle/>
                    <a:p>
                      <a:r>
                        <a:rPr lang="sr-Latn-BA" sz="900" b="1" dirty="0" smtClean="0"/>
                        <a:t>Circle K Stores</a:t>
                      </a:r>
                      <a:endParaRPr lang="en-US" sz="900" b="1" dirty="0"/>
                    </a:p>
                  </a:txBody>
                  <a:tcPr marT="45717" marB="45717"/>
                </a:tc>
                <a:tc>
                  <a:txBody>
                    <a:bodyPr/>
                    <a:lstStyle/>
                    <a:p>
                      <a:r>
                        <a:rPr lang="sr-Latn-BA" sz="900" b="1" dirty="0" smtClean="0"/>
                        <a:t>Alimentation Couche-Tard Inc.</a:t>
                      </a:r>
                      <a:endParaRPr lang="en-US" sz="900" b="1" dirty="0"/>
                    </a:p>
                  </a:txBody>
                  <a:tcPr marT="45717" marB="45717"/>
                </a:tc>
                <a:tc>
                  <a:txBody>
                    <a:bodyPr/>
                    <a:lstStyle/>
                    <a:p>
                      <a:r>
                        <a:rPr lang="sr-Latn-BA" sz="900" b="1" dirty="0" smtClean="0"/>
                        <a:t>Kanada</a:t>
                      </a:r>
                      <a:endParaRPr lang="en-US" sz="900" b="1" dirty="0"/>
                    </a:p>
                  </a:txBody>
                  <a:tcPr marT="45717" marB="45717"/>
                </a:tc>
                <a:tc>
                  <a:txBody>
                    <a:bodyPr/>
                    <a:lstStyle/>
                    <a:p>
                      <a:r>
                        <a:rPr lang="sr-Latn-BA" sz="900" b="1" dirty="0" smtClean="0"/>
                        <a:t>9148</a:t>
                      </a:r>
                      <a:endParaRPr lang="en-US" sz="900" b="1" dirty="0"/>
                    </a:p>
                  </a:txBody>
                  <a:tcPr marT="45717" marB="45717"/>
                </a:tc>
                <a:tc>
                  <a:txBody>
                    <a:bodyPr/>
                    <a:lstStyle/>
                    <a:p>
                      <a:r>
                        <a:rPr lang="sr-Latn-BA" sz="900" b="1" dirty="0" smtClean="0"/>
                        <a:t>7077</a:t>
                      </a:r>
                      <a:endParaRPr lang="en-US" sz="900" b="1" dirty="0"/>
                    </a:p>
                  </a:txBody>
                  <a:tcPr marT="45717" marB="45717"/>
                </a:tc>
                <a:tc>
                  <a:txBody>
                    <a:bodyPr/>
                    <a:lstStyle/>
                    <a:p>
                      <a:r>
                        <a:rPr lang="sr-Latn-BA" sz="900" b="1" dirty="0" smtClean="0"/>
                        <a:t>53</a:t>
                      </a:r>
                      <a:endParaRPr lang="en-US" sz="900" b="1" dirty="0"/>
                    </a:p>
                  </a:txBody>
                  <a:tcPr marT="45717" marB="45717"/>
                </a:tc>
                <a:tc>
                  <a:txBody>
                    <a:bodyPr/>
                    <a:lstStyle/>
                    <a:p>
                      <a:r>
                        <a:rPr lang="sr-Latn-BA" sz="900" b="1" dirty="0" smtClean="0"/>
                        <a:t>8</a:t>
                      </a:r>
                      <a:endParaRPr lang="en-US" sz="900" b="1" dirty="0"/>
                    </a:p>
                  </a:txBody>
                  <a:tcPr marT="45717" marB="45717"/>
                </a:tc>
              </a:tr>
              <a:tr h="365750">
                <a:tc>
                  <a:txBody>
                    <a:bodyPr/>
                    <a:lstStyle/>
                    <a:p>
                      <a:r>
                        <a:rPr lang="sr-Latn-BA" sz="900" b="1" dirty="0" smtClean="0"/>
                        <a:t>Wendy’s</a:t>
                      </a:r>
                      <a:endParaRPr lang="en-US" sz="900" b="1" dirty="0"/>
                    </a:p>
                  </a:txBody>
                  <a:tcPr marT="45717" marB="45717"/>
                </a:tc>
                <a:tc>
                  <a:txBody>
                    <a:bodyPr/>
                    <a:lstStyle/>
                    <a:p>
                      <a:r>
                        <a:rPr lang="sr-Latn-BA" sz="900" b="1" dirty="0" smtClean="0"/>
                        <a:t>Wendy’s/Arby’s Group</a:t>
                      </a:r>
                      <a:endParaRPr lang="en-US" sz="900" b="1" dirty="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8539</a:t>
                      </a:r>
                      <a:endParaRPr lang="en-US" sz="900" b="1" dirty="0"/>
                    </a:p>
                  </a:txBody>
                  <a:tcPr marT="45717" marB="45717"/>
                </a:tc>
                <a:tc>
                  <a:txBody>
                    <a:bodyPr/>
                    <a:lstStyle/>
                    <a:p>
                      <a:r>
                        <a:rPr lang="sr-Latn-BA" sz="900" b="1" dirty="0" smtClean="0"/>
                        <a:t>531</a:t>
                      </a:r>
                      <a:endParaRPr lang="en-US" sz="900" b="1" dirty="0"/>
                    </a:p>
                  </a:txBody>
                  <a:tcPr marT="45717" marB="45717"/>
                </a:tc>
                <a:tc>
                  <a:txBody>
                    <a:bodyPr/>
                    <a:lstStyle/>
                    <a:p>
                      <a:r>
                        <a:rPr lang="sr-Latn-BA" sz="900" b="1" dirty="0" smtClean="0"/>
                        <a:t>11</a:t>
                      </a:r>
                      <a:endParaRPr lang="en-US" sz="900" b="1" dirty="0"/>
                    </a:p>
                  </a:txBody>
                  <a:tcPr marT="45717" marB="45717"/>
                </a:tc>
                <a:tc>
                  <a:txBody>
                    <a:bodyPr/>
                    <a:lstStyle/>
                    <a:p>
                      <a:r>
                        <a:rPr lang="sr-Latn-BA" sz="900" b="1" dirty="0" smtClean="0"/>
                        <a:t>47</a:t>
                      </a:r>
                      <a:endParaRPr lang="en-US" sz="900" b="1" dirty="0"/>
                    </a:p>
                  </a:txBody>
                  <a:tcPr marT="45717" marB="45717"/>
                </a:tc>
              </a:tr>
              <a:tr h="365750">
                <a:tc>
                  <a:txBody>
                    <a:bodyPr/>
                    <a:lstStyle/>
                    <a:p>
                      <a:r>
                        <a:rPr lang="sr-Latn-BA" sz="900" b="1" dirty="0" smtClean="0"/>
                        <a:t>Marriot Hotels, Resorts &amp; Suties</a:t>
                      </a:r>
                      <a:endParaRPr lang="en-US" sz="900" b="1" dirty="0"/>
                    </a:p>
                  </a:txBody>
                  <a:tcPr marT="45717" marB="45717"/>
                </a:tc>
                <a:tc>
                  <a:txBody>
                    <a:bodyPr/>
                    <a:lstStyle/>
                    <a:p>
                      <a:r>
                        <a:rPr lang="sr-Latn-BA" sz="900" b="1" dirty="0" smtClean="0"/>
                        <a:t>Marriot International</a:t>
                      </a:r>
                      <a:endParaRPr lang="en-US" sz="900" b="1" dirty="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8539</a:t>
                      </a:r>
                      <a:endParaRPr lang="en-US" sz="900" b="1" dirty="0"/>
                    </a:p>
                  </a:txBody>
                  <a:tcPr marT="45717" marB="45717"/>
                </a:tc>
                <a:tc>
                  <a:txBody>
                    <a:bodyPr/>
                    <a:lstStyle/>
                    <a:p>
                      <a:r>
                        <a:rPr lang="sr-Latn-BA" sz="900" b="1" dirty="0" smtClean="0"/>
                        <a:t>531</a:t>
                      </a:r>
                      <a:endParaRPr lang="en-US" sz="900" b="1" dirty="0"/>
                    </a:p>
                  </a:txBody>
                  <a:tcPr marT="45717" marB="45717"/>
                </a:tc>
                <a:tc>
                  <a:txBody>
                    <a:bodyPr/>
                    <a:lstStyle/>
                    <a:p>
                      <a:r>
                        <a:rPr lang="sr-Latn-BA" sz="900" b="1" dirty="0" smtClean="0"/>
                        <a:t>34</a:t>
                      </a:r>
                      <a:endParaRPr lang="en-US" sz="900" b="1" dirty="0"/>
                    </a:p>
                  </a:txBody>
                  <a:tcPr marT="45717" marB="45717"/>
                </a:tc>
                <a:tc>
                  <a:txBody>
                    <a:bodyPr/>
                    <a:lstStyle/>
                    <a:p>
                      <a:r>
                        <a:rPr lang="sr-Latn-BA" sz="900" b="1" dirty="0" smtClean="0"/>
                        <a:t>72</a:t>
                      </a:r>
                      <a:endParaRPr lang="en-US" sz="900" b="1" dirty="0"/>
                    </a:p>
                  </a:txBody>
                  <a:tcPr marT="45717" marB="45717"/>
                </a:tc>
              </a:tr>
              <a:tr h="365750">
                <a:tc>
                  <a:txBody>
                    <a:bodyPr/>
                    <a:lstStyle/>
                    <a:p>
                      <a:r>
                        <a:rPr lang="sr-Latn-BA" sz="900" b="1" dirty="0" smtClean="0"/>
                        <a:t>Hilton Hotels &amp; Resorts</a:t>
                      </a:r>
                      <a:endParaRPr lang="en-US" sz="900" b="1" dirty="0"/>
                    </a:p>
                  </a:txBody>
                  <a:tcPr marT="45717" marB="45717"/>
                </a:tc>
                <a:tc>
                  <a:txBody>
                    <a:bodyPr/>
                    <a:lstStyle/>
                    <a:p>
                      <a:r>
                        <a:rPr lang="sr-Latn-BA" sz="900" b="1" dirty="0" smtClean="0"/>
                        <a:t>Hilton Worldwide</a:t>
                      </a:r>
                      <a:endParaRPr lang="en-US" sz="900" b="1" dirty="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7700</a:t>
                      </a:r>
                      <a:endParaRPr lang="en-US" sz="900" b="1" dirty="0"/>
                    </a:p>
                  </a:txBody>
                  <a:tcPr marT="45717" marB="45717"/>
                </a:tc>
                <a:tc>
                  <a:txBody>
                    <a:bodyPr/>
                    <a:lstStyle/>
                    <a:p>
                      <a:r>
                        <a:rPr lang="sr-Latn-BA" sz="900" b="1" dirty="0" smtClean="0"/>
                        <a:t>526</a:t>
                      </a:r>
                      <a:endParaRPr lang="en-US" sz="900" b="1" dirty="0"/>
                    </a:p>
                  </a:txBody>
                  <a:tcPr marT="45717" marB="45717"/>
                </a:tc>
                <a:tc>
                  <a:txBody>
                    <a:bodyPr/>
                    <a:lstStyle/>
                    <a:p>
                      <a:r>
                        <a:rPr lang="sr-Latn-BA" sz="900" b="1" dirty="0" smtClean="0"/>
                        <a:t>52</a:t>
                      </a:r>
                      <a:endParaRPr lang="en-US" sz="900" b="1" dirty="0"/>
                    </a:p>
                  </a:txBody>
                  <a:tcPr marT="45717" marB="45717"/>
                </a:tc>
                <a:tc>
                  <a:txBody>
                    <a:bodyPr/>
                    <a:lstStyle/>
                    <a:p>
                      <a:r>
                        <a:rPr lang="sr-Latn-BA" sz="900" b="1" dirty="0" smtClean="0"/>
                        <a:t>76</a:t>
                      </a:r>
                      <a:endParaRPr lang="en-US" sz="900" b="1" dirty="0"/>
                    </a:p>
                  </a:txBody>
                  <a:tcPr marT="45717" marB="45717"/>
                </a:tc>
              </a:tr>
              <a:tr h="228592">
                <a:tc>
                  <a:txBody>
                    <a:bodyPr/>
                    <a:lstStyle/>
                    <a:p>
                      <a:r>
                        <a:rPr lang="sr-Latn-BA" sz="900" b="1" dirty="0" smtClean="0"/>
                        <a:t>RE/MAX</a:t>
                      </a:r>
                      <a:endParaRPr lang="en-US" sz="900" b="1" dirty="0"/>
                    </a:p>
                  </a:txBody>
                  <a:tcPr marT="45717" marB="45717"/>
                </a:tc>
                <a:tc>
                  <a:txBody>
                    <a:bodyPr/>
                    <a:lstStyle/>
                    <a:p>
                      <a:r>
                        <a:rPr lang="sr-Latn-BA" sz="900" b="1" dirty="0" smtClean="0"/>
                        <a:t>RE/MAX, LLC</a:t>
                      </a:r>
                      <a:endParaRPr lang="en-US" sz="900" b="1" dirty="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7500</a:t>
                      </a:r>
                      <a:endParaRPr lang="en-US" sz="900" b="1" dirty="0"/>
                    </a:p>
                  </a:txBody>
                  <a:tcPr marT="45717" marB="45717"/>
                </a:tc>
                <a:tc>
                  <a:txBody>
                    <a:bodyPr/>
                    <a:lstStyle/>
                    <a:p>
                      <a:r>
                        <a:rPr lang="sr-Latn-BA" sz="900" b="1" dirty="0" smtClean="0"/>
                        <a:t>6552</a:t>
                      </a:r>
                      <a:endParaRPr lang="en-US" sz="900" b="1" dirty="0"/>
                    </a:p>
                  </a:txBody>
                  <a:tcPr marT="45717" marB="45717"/>
                </a:tc>
                <a:tc>
                  <a:txBody>
                    <a:bodyPr/>
                    <a:lstStyle/>
                    <a:p>
                      <a:r>
                        <a:rPr lang="sr-Latn-BA" sz="900" b="1" dirty="0" smtClean="0"/>
                        <a:t>43</a:t>
                      </a:r>
                      <a:endParaRPr lang="en-US" sz="900" b="1" dirty="0"/>
                    </a:p>
                  </a:txBody>
                  <a:tcPr marT="45717" marB="45717"/>
                </a:tc>
                <a:tc>
                  <a:txBody>
                    <a:bodyPr/>
                    <a:lstStyle/>
                    <a:p>
                      <a:r>
                        <a:rPr lang="sr-Latn-BA" sz="900" b="1" dirty="0" smtClean="0"/>
                        <a:t>98</a:t>
                      </a:r>
                      <a:endParaRPr lang="en-US" sz="900" b="1" dirty="0"/>
                    </a:p>
                  </a:txBody>
                  <a:tcPr marT="45717" marB="45717"/>
                </a:tc>
              </a:tr>
              <a:tr h="228592">
                <a:tc>
                  <a:txBody>
                    <a:bodyPr/>
                    <a:lstStyle/>
                    <a:p>
                      <a:r>
                        <a:rPr lang="sr-Latn-BA" sz="900" b="1" dirty="0" smtClean="0"/>
                        <a:t>Taco Bell</a:t>
                      </a:r>
                      <a:endParaRPr lang="en-US" sz="900" b="1" dirty="0"/>
                    </a:p>
                  </a:txBody>
                  <a:tcPr marT="45717" marB="45717"/>
                </a:tc>
                <a:tc>
                  <a:txBody>
                    <a:bodyPr/>
                    <a:lstStyle/>
                    <a:p>
                      <a:r>
                        <a:rPr lang="sr-Latn-BA" sz="900" b="1" dirty="0" smtClean="0"/>
                        <a:t>Yum! Brands, Inc</a:t>
                      </a:r>
                      <a:endParaRPr lang="en-US" sz="900" b="1" dirty="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7000</a:t>
                      </a:r>
                      <a:endParaRPr lang="en-US" sz="900" b="1" dirty="0"/>
                    </a:p>
                  </a:txBody>
                  <a:tcPr marT="45717" marB="45717"/>
                </a:tc>
                <a:tc>
                  <a:txBody>
                    <a:bodyPr/>
                    <a:lstStyle/>
                    <a:p>
                      <a:r>
                        <a:rPr lang="sr-Latn-BA" sz="900" b="1" dirty="0" smtClean="0"/>
                        <a:t>5345</a:t>
                      </a:r>
                      <a:endParaRPr lang="en-US" sz="900" b="1" dirty="0"/>
                    </a:p>
                  </a:txBody>
                  <a:tcPr marT="45717" marB="45717"/>
                </a:tc>
                <a:tc>
                  <a:txBody>
                    <a:bodyPr/>
                    <a:lstStyle/>
                    <a:p>
                      <a:r>
                        <a:rPr lang="sr-Latn-BA" sz="900" b="1" dirty="0" smtClean="0"/>
                        <a:t>4</a:t>
                      </a:r>
                      <a:endParaRPr lang="en-US" sz="900" b="1" dirty="0"/>
                    </a:p>
                  </a:txBody>
                  <a:tcPr marT="45717" marB="45717"/>
                </a:tc>
                <a:tc>
                  <a:txBody>
                    <a:bodyPr/>
                    <a:lstStyle/>
                    <a:p>
                      <a:r>
                        <a:rPr lang="sr-Latn-BA" sz="900" b="1" dirty="0" smtClean="0"/>
                        <a:t>21</a:t>
                      </a:r>
                      <a:endParaRPr lang="en-US" sz="900" b="1" dirty="0"/>
                    </a:p>
                  </a:txBody>
                  <a:tcPr marT="45717" marB="45717"/>
                </a:tc>
              </a:tr>
              <a:tr h="228592">
                <a:tc>
                  <a:txBody>
                    <a:bodyPr/>
                    <a:lstStyle/>
                    <a:p>
                      <a:r>
                        <a:rPr lang="sr-Latn-BA" sz="900" b="1" dirty="0" smtClean="0"/>
                        <a:t>Blockbuster</a:t>
                      </a:r>
                      <a:endParaRPr lang="en-US" sz="900" b="1" dirty="0"/>
                    </a:p>
                  </a:txBody>
                  <a:tcPr marT="45717" marB="45717"/>
                </a:tc>
                <a:tc>
                  <a:txBody>
                    <a:bodyPr/>
                    <a:lstStyle/>
                    <a:p>
                      <a:r>
                        <a:rPr lang="sr-Latn-BA" sz="900" b="1" dirty="0" smtClean="0"/>
                        <a:t>Blockbuster, Inc</a:t>
                      </a:r>
                      <a:endParaRPr lang="en-US" sz="900" b="1" dirty="0"/>
                    </a:p>
                  </a:txBody>
                  <a:tcPr marT="45717" marB="45717"/>
                </a:tc>
                <a:tc>
                  <a:txBody>
                    <a:bodyPr/>
                    <a:lstStyle/>
                    <a:p>
                      <a:r>
                        <a:rPr lang="sr-Latn-BA" sz="900" b="1" dirty="0" smtClean="0"/>
                        <a:t>USA</a:t>
                      </a:r>
                      <a:endParaRPr lang="en-US" sz="900" b="1" dirty="0"/>
                    </a:p>
                  </a:txBody>
                  <a:tcPr marT="45717" marB="45717"/>
                </a:tc>
                <a:tc>
                  <a:txBody>
                    <a:bodyPr/>
                    <a:lstStyle/>
                    <a:p>
                      <a:r>
                        <a:rPr lang="sr-Latn-BA" sz="900" b="1" dirty="0" smtClean="0"/>
                        <a:t>6200</a:t>
                      </a:r>
                      <a:endParaRPr lang="en-US" sz="900" b="1" dirty="0"/>
                    </a:p>
                  </a:txBody>
                  <a:tcPr marT="45717" marB="45717"/>
                </a:tc>
                <a:tc>
                  <a:txBody>
                    <a:bodyPr/>
                    <a:lstStyle/>
                    <a:p>
                      <a:r>
                        <a:rPr lang="sr-Latn-BA" sz="900" b="1" dirty="0" smtClean="0"/>
                        <a:t>7405</a:t>
                      </a:r>
                      <a:endParaRPr lang="en-US" sz="900" b="1" dirty="0"/>
                    </a:p>
                  </a:txBody>
                  <a:tcPr marT="45717" marB="45717"/>
                </a:tc>
                <a:tc>
                  <a:txBody>
                    <a:bodyPr/>
                    <a:lstStyle/>
                    <a:p>
                      <a:r>
                        <a:rPr lang="sr-Latn-BA" sz="900" b="1" dirty="0" smtClean="0"/>
                        <a:t>38</a:t>
                      </a:r>
                      <a:endParaRPr lang="en-US" sz="900" b="1" dirty="0"/>
                    </a:p>
                  </a:txBody>
                  <a:tcPr marT="45717" marB="45717"/>
                </a:tc>
                <a:tc>
                  <a:txBody>
                    <a:bodyPr/>
                    <a:lstStyle/>
                    <a:p>
                      <a:r>
                        <a:rPr lang="sr-Latn-BA" sz="900" b="1" dirty="0" smtClean="0"/>
                        <a:t>21</a:t>
                      </a:r>
                      <a:endParaRPr lang="en-US" sz="900" b="1" dirty="0"/>
                    </a:p>
                  </a:txBody>
                  <a:tcPr marT="45717" marB="45717"/>
                </a:tc>
              </a:tr>
              <a:tr h="365750">
                <a:tc>
                  <a:txBody>
                    <a:bodyPr/>
                    <a:lstStyle/>
                    <a:p>
                      <a:r>
                        <a:rPr lang="sr-Latn-BA" sz="900" b="1" dirty="0" smtClean="0"/>
                        <a:t>Holiday</a:t>
                      </a:r>
                      <a:r>
                        <a:rPr lang="sr-Latn-BA" sz="900" b="1" baseline="0" dirty="0" smtClean="0"/>
                        <a:t> Inn Hotels &amp; Resorts</a:t>
                      </a:r>
                      <a:endParaRPr lang="en-US" sz="900" b="1" dirty="0"/>
                    </a:p>
                  </a:txBody>
                  <a:tcPr marT="45717" marB="45717"/>
                </a:tc>
                <a:tc>
                  <a:txBody>
                    <a:bodyPr/>
                    <a:lstStyle/>
                    <a:p>
                      <a:r>
                        <a:rPr lang="sr-Latn-BA" sz="900" b="1" dirty="0" smtClean="0"/>
                        <a:t>InterContinental Hotels Group</a:t>
                      </a:r>
                      <a:endParaRPr lang="en-US" sz="900" b="1" dirty="0"/>
                    </a:p>
                  </a:txBody>
                  <a:tcPr marT="45717" marB="45717"/>
                </a:tc>
                <a:tc>
                  <a:txBody>
                    <a:bodyPr/>
                    <a:lstStyle/>
                    <a:p>
                      <a:r>
                        <a:rPr lang="sr-Latn-BA" sz="900" b="1" dirty="0" smtClean="0"/>
                        <a:t>UK</a:t>
                      </a:r>
                      <a:endParaRPr lang="en-US" sz="900" b="1" dirty="0"/>
                    </a:p>
                  </a:txBody>
                  <a:tcPr marT="45717" marB="45717"/>
                </a:tc>
                <a:tc>
                  <a:txBody>
                    <a:bodyPr/>
                    <a:lstStyle/>
                    <a:p>
                      <a:r>
                        <a:rPr lang="sr-Latn-BA" sz="900" b="1" dirty="0" smtClean="0"/>
                        <a:t>5840</a:t>
                      </a:r>
                      <a:endParaRPr lang="en-US" sz="900" b="1" dirty="0"/>
                    </a:p>
                  </a:txBody>
                  <a:tcPr marT="45717" marB="45717"/>
                </a:tc>
                <a:tc>
                  <a:txBody>
                    <a:bodyPr/>
                    <a:lstStyle/>
                    <a:p>
                      <a:r>
                        <a:rPr lang="sr-Latn-BA" sz="900" b="1" dirty="0" smtClean="0"/>
                        <a:t>1353</a:t>
                      </a:r>
                      <a:endParaRPr lang="en-US" sz="900" b="1" dirty="0"/>
                    </a:p>
                  </a:txBody>
                  <a:tcPr marT="45717" marB="45717"/>
                </a:tc>
                <a:tc>
                  <a:txBody>
                    <a:bodyPr/>
                    <a:lstStyle/>
                    <a:p>
                      <a:r>
                        <a:rPr lang="sr-Latn-BA" sz="900" b="1" dirty="0" smtClean="0"/>
                        <a:t>32</a:t>
                      </a:r>
                      <a:endParaRPr lang="en-US" sz="900" b="1" dirty="0"/>
                    </a:p>
                  </a:txBody>
                  <a:tcPr marT="45717" marB="45717"/>
                </a:tc>
                <a:tc>
                  <a:txBody>
                    <a:bodyPr/>
                    <a:lstStyle/>
                    <a:p>
                      <a:r>
                        <a:rPr lang="sr-Latn-BA" sz="900" b="1" dirty="0" smtClean="0"/>
                        <a:t>100</a:t>
                      </a:r>
                      <a:endParaRPr lang="en-US" sz="900" b="1" dirty="0"/>
                    </a:p>
                  </a:txBody>
                  <a:tcPr marT="45717" marB="45717"/>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BF1AD2-E180-413C-B9D8-0CEFF6EECFF4}" type="slidenum">
              <a:rPr lang="en-US" altLang="en-US">
                <a:solidFill>
                  <a:srgbClr val="898989"/>
                </a:solidFill>
              </a:rPr>
              <a:pPr/>
              <a:t>84</a:t>
            </a:fld>
            <a:endParaRPr lang="en-US" altLang="en-US">
              <a:solidFill>
                <a:srgbClr val="898989"/>
              </a:solidFill>
            </a:endParaRPr>
          </a:p>
        </p:txBody>
      </p:sp>
      <p:sp>
        <p:nvSpPr>
          <p:cNvPr id="88067" name="Rectangle 4"/>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Svjetski ekonomsko-finansijski trougao (Trijada)</a:t>
            </a:r>
            <a:endParaRPr lang="en-US" altLang="en-US" sz="3000" b="1" i="1"/>
          </a:p>
        </p:txBody>
      </p:sp>
      <p:sp>
        <p:nvSpPr>
          <p:cNvPr id="88068" name="Rectangle 5"/>
          <p:cNvSpPr>
            <a:spLocks noChangeArrowheads="1"/>
          </p:cNvSpPr>
          <p:nvPr/>
        </p:nvSpPr>
        <p:spPr bwMode="auto">
          <a:xfrm>
            <a:off x="0" y="53340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r-Latn-CS" altLang="en-US" sz="2600" i="1"/>
              <a:t>  Amerika, Evropska unija, Kina i Japan predstavljaju najsnažnije zemlje u međunarodnim ekonomskim i političkim odnosima</a:t>
            </a:r>
          </a:p>
          <a:p>
            <a:pPr eaLnBrk="1" hangingPunct="1">
              <a:buFontTx/>
              <a:buChar char="-"/>
            </a:pPr>
            <a:endParaRPr lang="sr-Latn-CS" altLang="en-US" sz="1200" i="1"/>
          </a:p>
          <a:p>
            <a:pPr eaLnBrk="1" hangingPunct="1">
              <a:buFontTx/>
              <a:buChar char="-"/>
            </a:pPr>
            <a:r>
              <a:rPr lang="sr-Latn-CS" altLang="en-US" sz="2600" i="1"/>
              <a:t>  Zahvaljujući pobjedi u II svjetskom ratu, Sjedinjene Države i njena valuta dolar drže dominantnu poziciju u svijetu</a:t>
            </a:r>
          </a:p>
          <a:p>
            <a:pPr eaLnBrk="1" hangingPunct="1">
              <a:buFontTx/>
              <a:buChar char="-"/>
            </a:pPr>
            <a:endParaRPr lang="sr-Latn-CS" altLang="en-US" sz="1200" i="1"/>
          </a:p>
          <a:p>
            <a:pPr eaLnBrk="1" hangingPunct="1">
              <a:buFontTx/>
              <a:buChar char="-"/>
            </a:pPr>
            <a:r>
              <a:rPr lang="sr-Latn-CS" altLang="en-US" sz="2600" i="1"/>
              <a:t>  Zemlje u razvoju zahtijevaju promjenu odnosa koja ne bi bila na njihovu štetu, a u korist Amerike i ostalih razvijenih zemalja</a:t>
            </a:r>
          </a:p>
          <a:p>
            <a:pPr eaLnBrk="1" hangingPunct="1">
              <a:buFontTx/>
              <a:buChar char="-"/>
            </a:pPr>
            <a:endParaRPr lang="sr-Latn-CS" altLang="en-US" sz="1200" i="1"/>
          </a:p>
          <a:p>
            <a:pPr eaLnBrk="1" hangingPunct="1"/>
            <a:r>
              <a:rPr lang="sr-Latn-CS" altLang="en-US" sz="2600" i="1"/>
              <a:t>-  Kina i Indija su najnaseljenije svjetske zemlje i imaju snažne stope rasta BDP, dok razvijene zemlje imaju znatno manje stanovnika i niske stope rasta BDP (jedan od razloga je niska startna pozicija zemalja u razvoju – slaba razvijenost)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D5E831-3FC7-4C8C-9ADA-9BA113CFE479}" type="slidenum">
              <a:rPr lang="en-US" altLang="en-US">
                <a:solidFill>
                  <a:srgbClr val="898989"/>
                </a:solidFill>
              </a:rPr>
              <a:pPr/>
              <a:t>85</a:t>
            </a:fld>
            <a:endParaRPr lang="en-US" altLang="en-US">
              <a:solidFill>
                <a:srgbClr val="898989"/>
              </a:solidFill>
            </a:endParaRPr>
          </a:p>
        </p:txBody>
      </p:sp>
      <p:sp>
        <p:nvSpPr>
          <p:cNvPr id="89091" name="Rectangle 4"/>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Svjetski ekonomsko-finansijski trougao</a:t>
            </a:r>
            <a:endParaRPr lang="en-US" altLang="en-US" sz="3000" b="1" i="1"/>
          </a:p>
        </p:txBody>
      </p:sp>
      <p:sp>
        <p:nvSpPr>
          <p:cNvPr id="89092" name="Rectangle 5"/>
          <p:cNvSpPr>
            <a:spLocks noChangeArrowheads="1"/>
          </p:cNvSpPr>
          <p:nvPr/>
        </p:nvSpPr>
        <p:spPr bwMode="auto">
          <a:xfrm>
            <a:off x="0" y="609600"/>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r-Latn-CS" altLang="en-US" sz="2600" i="1"/>
              <a:t>-  Kina ima znatno veću površinu od Indije (gotovo tri puta), dok je Rusija najveća zemlja, ali sa malim brojem stanovnika</a:t>
            </a:r>
          </a:p>
          <a:p>
            <a:pPr eaLnBrk="1" hangingPunct="1"/>
            <a:r>
              <a:rPr lang="sr-Latn-CS" altLang="en-US" sz="2600" i="1"/>
              <a:t>Japan i Indija imaju najveću gustoću naseljenosti, dok je Rusija izrazito nenaseljena (određeni dijelovi Rusije koji obiluju prirodnim bogastvima nemaju adekvatne klimatske uslove za život – Sibir)</a:t>
            </a:r>
          </a:p>
          <a:p>
            <a:pPr eaLnBrk="1" hangingPunct="1"/>
            <a:endParaRPr lang="sr-Latn-CS" altLang="en-US" sz="2600" i="1"/>
          </a:p>
          <a:p>
            <a:pPr eaLnBrk="1" hangingPunct="1">
              <a:buFontTx/>
              <a:buChar char="-"/>
            </a:pPr>
            <a:r>
              <a:rPr lang="sr-Latn-CS" altLang="en-US" sz="2600" i="1"/>
              <a:t>  Uloga Rusije će biti značajna zbog velikih rezervi prirodnih bogastava, ali i Bliski Istok ima ogromne zalihe nafte</a:t>
            </a:r>
          </a:p>
          <a:p>
            <a:pPr eaLnBrk="1" hangingPunct="1">
              <a:buFontTx/>
              <a:buChar char="-"/>
            </a:pPr>
            <a:endParaRPr lang="sr-Latn-CS" altLang="en-US" sz="2600" i="1"/>
          </a:p>
          <a:p>
            <a:pPr eaLnBrk="1" hangingPunct="1">
              <a:buFontTx/>
              <a:buChar char="-"/>
            </a:pPr>
            <a:r>
              <a:rPr lang="sr-Latn-CS" altLang="en-US" sz="2600" i="1"/>
              <a:t>Talas revolucija i svrgavanja lidera u arapskim zemljama (Tunis i Egipat), ratna kriza u Libiji u 2011. godini, Sirija, Jemen, Bahrein (Arapsko proljeće)</a:t>
            </a:r>
          </a:p>
          <a:p>
            <a:pPr eaLnBrk="1" hangingPunct="1">
              <a:buFontTx/>
              <a:buChar char="-"/>
            </a:pPr>
            <a:endParaRPr lang="sr-Latn-CS" altLang="en-US" sz="1000" i="1"/>
          </a:p>
          <a:p>
            <a:pPr algn="ctr" eaLnBrk="1" hangingPunct="1"/>
            <a:r>
              <a:rPr lang="sr-Latn-CS" altLang="en-US" sz="2600" b="1" i="1"/>
              <a:t>*	Uloga i značaj globalizacije, MNK i najmoćnijih svjetskih država u ovim događajima i procesima???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1E8AEA-3CB9-4B7B-B231-859AAF4225AB}" type="slidenum">
              <a:rPr lang="en-US" altLang="en-US">
                <a:solidFill>
                  <a:srgbClr val="898989"/>
                </a:solidFill>
              </a:rPr>
              <a:pPr/>
              <a:t>86</a:t>
            </a:fld>
            <a:endParaRPr lang="en-US" altLang="en-US">
              <a:solidFill>
                <a:srgbClr val="898989"/>
              </a:solidFill>
            </a:endParaRPr>
          </a:p>
        </p:txBody>
      </p:sp>
      <p:sp>
        <p:nvSpPr>
          <p:cNvPr id="90115" name="Rectangle 4"/>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Rastući značaj BRIK zemalja</a:t>
            </a:r>
            <a:endParaRPr lang="en-US" altLang="en-US" sz="3000" b="1" i="1"/>
          </a:p>
        </p:txBody>
      </p:sp>
      <p:sp>
        <p:nvSpPr>
          <p:cNvPr id="90116" name="Rectangle 5"/>
          <p:cNvSpPr>
            <a:spLocks noChangeArrowheads="1"/>
          </p:cNvSpPr>
          <p:nvPr/>
        </p:nvSpPr>
        <p:spPr bwMode="auto">
          <a:xfrm>
            <a:off x="0" y="381000"/>
            <a:ext cx="9144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r-Latn-CS" altLang="en-US" sz="2100" i="1"/>
              <a:t>   </a:t>
            </a:r>
            <a:r>
              <a:rPr lang="sr-Latn-CS" altLang="en-US" sz="2100" b="1" i="1"/>
              <a:t>BRIK zemlje (Brazil, Rusija, Indija i Kina) </a:t>
            </a:r>
            <a:r>
              <a:rPr lang="sr-Latn-CS" altLang="en-US" sz="2100" i="1"/>
              <a:t>- globalizacija stvara novi poslovni ambijent u svjetskim razmjerama i dostupnost tržišta BRIK zemalja je jedna od značajnijih promjena (raste uloga i Južnoafričke Republike sve više)</a:t>
            </a:r>
            <a:endParaRPr lang="sr-Latn-CS" altLang="en-US" sz="500" i="1"/>
          </a:p>
          <a:p>
            <a:pPr eaLnBrk="1" hangingPunct="1">
              <a:buFontTx/>
              <a:buChar char="-"/>
            </a:pPr>
            <a:r>
              <a:rPr lang="sr-Latn-CS" altLang="en-US" sz="2100" i="1"/>
              <a:t>   Atraktivnost ovih tržišta za MNK, prvo preko zajedničkih ulaganja sa lokalnim partnerima (joint venture), zatim i putem grinfild investicija i ostalih vidova ulaganja,  a veliki značaj imaju i prirodna bogastva</a:t>
            </a:r>
            <a:endParaRPr lang="sr-Latn-CS" altLang="en-US" sz="500" i="1"/>
          </a:p>
          <a:p>
            <a:pPr eaLnBrk="1" hangingPunct="1">
              <a:buFontTx/>
              <a:buChar char="-"/>
            </a:pPr>
            <a:r>
              <a:rPr lang="sr-Latn-CS" altLang="en-US" sz="2200" b="1" i="1"/>
              <a:t>   </a:t>
            </a:r>
            <a:r>
              <a:rPr lang="sr-Latn-CS" altLang="en-US" sz="2200" b="1" i="1" u="sng"/>
              <a:t>Ekonomska snaga i tržišna atraktivnost BRIK zemalja:</a:t>
            </a:r>
          </a:p>
          <a:p>
            <a:pPr eaLnBrk="1" hangingPunct="1">
              <a:buFontTx/>
              <a:buChar char="-"/>
            </a:pPr>
            <a:endParaRPr lang="sr-Latn-CS" altLang="en-US" sz="500" b="1" i="1" u="sng"/>
          </a:p>
          <a:p>
            <a:pPr eaLnBrk="1" hangingPunct="1"/>
            <a:r>
              <a:rPr lang="sr-Latn-CS" altLang="en-US" sz="2200" i="1"/>
              <a:t>	*	</a:t>
            </a:r>
            <a:r>
              <a:rPr lang="sr-Latn-CS" altLang="en-US" sz="2200" b="1" i="1"/>
              <a:t>stope BDP u svim zemljama visoke </a:t>
            </a:r>
            <a:r>
              <a:rPr lang="sr-Latn-CS" altLang="en-US" i="1"/>
              <a:t>(za 10 godina su uspjele da uvećaju svoj BDP za dva puta i očekuje se da do 2020. vrijednost njihovog BDP bude dvostruko veća nego SAD)</a:t>
            </a:r>
          </a:p>
          <a:p>
            <a:pPr eaLnBrk="1" hangingPunct="1"/>
            <a:endParaRPr lang="sr-Latn-CS" altLang="en-US" sz="500" i="1"/>
          </a:p>
          <a:p>
            <a:pPr eaLnBrk="1" hangingPunct="1"/>
            <a:r>
              <a:rPr lang="sr-Latn-CS" altLang="en-US" sz="2200" i="1"/>
              <a:t>	*	</a:t>
            </a:r>
            <a:r>
              <a:rPr lang="sr-Latn-CS" altLang="en-US" sz="2200" b="1" i="1"/>
              <a:t>veliki broj stanovnika sa niskim životnim standardom i potencijalom za rast u budućnosti kroz značajno učešće u globalnoj tražnji </a:t>
            </a:r>
            <a:r>
              <a:rPr lang="sr-Latn-CS" altLang="en-US" i="1"/>
              <a:t>(povećao se sa 2,63 milijarde na 2,85 milijardi stanovnika od 2001. do 2010. i ove zemlje čine 42% svjetske populacije, dok je rast potrošnje bio 68%)</a:t>
            </a:r>
          </a:p>
          <a:p>
            <a:pPr eaLnBrk="1" hangingPunct="1"/>
            <a:endParaRPr lang="sr-Latn-CS" altLang="en-US" sz="500" i="1"/>
          </a:p>
          <a:p>
            <a:pPr eaLnBrk="1" hangingPunct="1"/>
            <a:r>
              <a:rPr lang="sr-Latn-CS" altLang="en-US" sz="2200" i="1"/>
              <a:t>	*	</a:t>
            </a:r>
            <a:r>
              <a:rPr lang="sr-Latn-CS" altLang="en-US" sz="2200" b="1" i="1"/>
              <a:t>srednja klasa i rast njene tražnje kao nosilac budućeg privrednog razvoja u svijetu </a:t>
            </a:r>
            <a:r>
              <a:rPr lang="sr-Latn-CS" altLang="en-US" i="1"/>
              <a:t>(od 1,55 milijardi stanovnika u svijetu koji spadaju u srednju klasu 400 miliona se nalazi u zemljama BRIK-a, a predviđa se da će ih do 2020. biti ukupno 2,7 milijardi i od toga u Indiji i Kini čak 1,25 milijardi stanovnika)</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338C8A-43DF-43FF-8D24-EBCE35DAF58C}" type="slidenum">
              <a:rPr lang="en-US" altLang="en-US">
                <a:solidFill>
                  <a:srgbClr val="898989"/>
                </a:solidFill>
              </a:rPr>
              <a:pPr/>
              <a:t>87</a:t>
            </a:fld>
            <a:endParaRPr lang="en-US" altLang="en-US">
              <a:solidFill>
                <a:srgbClr val="898989"/>
              </a:solidFill>
            </a:endParaRPr>
          </a:p>
        </p:txBody>
      </p:sp>
      <p:sp>
        <p:nvSpPr>
          <p:cNvPr id="91139" name="Rectangle 4"/>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3000" b="1" i="1"/>
              <a:t>Mogući problemi i izazovi BRIK zemalja</a:t>
            </a:r>
            <a:endParaRPr lang="en-US" altLang="en-US" sz="3000" b="1" i="1"/>
          </a:p>
        </p:txBody>
      </p:sp>
      <p:sp>
        <p:nvSpPr>
          <p:cNvPr id="91140" name="Rectangle 5"/>
          <p:cNvSpPr>
            <a:spLocks noChangeArrowheads="1"/>
          </p:cNvSpPr>
          <p:nvPr/>
        </p:nvSpPr>
        <p:spPr bwMode="auto">
          <a:xfrm>
            <a:off x="0" y="457200"/>
            <a:ext cx="91440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r-Latn-CS" altLang="en-US" sz="2200" b="1" i="1"/>
              <a:t>ograničavajući faktori BRIK zemalja su</a:t>
            </a:r>
            <a:r>
              <a:rPr lang="sr-Latn-CS" altLang="en-US" sz="2200" i="1"/>
              <a:t>: nerazvijenost i neefikasnost formalnih i neformalnih institucija (“pravila igre”), neadekvatna infrastruktura i specifičnosti poslovnog ambijenta (nivo političkog rizika, stepen korupcije i neefikasnost poslovnog ambijenta)</a:t>
            </a:r>
          </a:p>
          <a:p>
            <a:pPr eaLnBrk="1" hangingPunct="1">
              <a:buFontTx/>
              <a:buChar char="-"/>
            </a:pPr>
            <a:endParaRPr lang="sr-Latn-CS" altLang="en-US" sz="500" i="1"/>
          </a:p>
          <a:p>
            <a:pPr eaLnBrk="1" hangingPunct="1"/>
            <a:r>
              <a:rPr lang="sr-Latn-CS" altLang="en-US" sz="2200" i="1"/>
              <a:t>	*   povećavaju troškove poslovanja</a:t>
            </a:r>
          </a:p>
          <a:p>
            <a:pPr eaLnBrk="1" hangingPunct="1"/>
            <a:endParaRPr lang="sr-Latn-CS" altLang="en-US" sz="500" i="1"/>
          </a:p>
          <a:p>
            <a:pPr eaLnBrk="1" hangingPunct="1"/>
            <a:r>
              <a:rPr lang="sr-Latn-CS" altLang="en-US" sz="2200" i="1"/>
              <a:t>	*   “Doing Business” objavljuje Svjetska banka i “indeks korumpiranosti” koji pravi “Transparency International”  posmatra 183 zemlje svake godine i BRIK zemlje značajno zaostaju u ovim parametrima za SAD i zemljama zapadne Evrope</a:t>
            </a:r>
          </a:p>
          <a:p>
            <a:pPr eaLnBrk="1" hangingPunct="1"/>
            <a:endParaRPr lang="sr-Latn-CS" altLang="en-US" sz="2200" i="1"/>
          </a:p>
          <a:p>
            <a:pPr eaLnBrk="1" hangingPunct="1"/>
            <a:r>
              <a:rPr lang="sr-Latn-CS" altLang="en-US" sz="2200" i="1"/>
              <a:t>*	Potencijal rasta i veličina tržišta predstavljaju osnovu za ulaganja MNK u BRIK zemlje, dok politička i ekonomska nestabilnost sada imaju manji značaj za top menadžere ovih kompanija (McKinsey istraživanje)</a:t>
            </a:r>
          </a:p>
          <a:p>
            <a:pPr eaLnBrk="1" hangingPunct="1"/>
            <a:endParaRPr lang="sr-Latn-CS" altLang="en-US" sz="2200" i="1"/>
          </a:p>
          <a:p>
            <a:pPr eaLnBrk="1" hangingPunct="1"/>
            <a:r>
              <a:rPr lang="sr-Latn-CS" altLang="en-US" sz="2200" i="1"/>
              <a:t>*	MNK su se opredijelile da budu pioniri na ovim tržištima, a smatra se da su se ove kompanije dobro prilagodile “netransparentnim uslovima poslovanja” i da politički i društveni sistem zemalja BRIK za njih ne predstavlja nepremostivu prepreku</a:t>
            </a:r>
            <a:endParaRPr lang="sr-Latn-CS" altLang="en-US" i="1"/>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229600" cy="990600"/>
          </a:xfrm>
        </p:spPr>
        <p:txBody>
          <a:bodyPr/>
          <a:lstStyle/>
          <a:p>
            <a:pPr eaLnBrk="1" hangingPunct="1"/>
            <a:r>
              <a:rPr lang="sr-Latn-BA" altLang="en-US" sz="2800" smtClean="0"/>
              <a:t>Problem neravnotežnog ekonomskog razvoja u svijetu</a:t>
            </a:r>
            <a:endParaRPr lang="en-US" altLang="en-US" sz="2800" smtClean="0"/>
          </a:p>
        </p:txBody>
      </p:sp>
      <p:sp>
        <p:nvSpPr>
          <p:cNvPr id="92163" name="Rectangle 3"/>
          <p:cNvSpPr>
            <a:spLocks noGrp="1" noChangeArrowheads="1"/>
          </p:cNvSpPr>
          <p:nvPr>
            <p:ph idx="1"/>
          </p:nvPr>
        </p:nvSpPr>
        <p:spPr>
          <a:xfrm>
            <a:off x="0" y="1066800"/>
            <a:ext cx="9144000" cy="5791200"/>
          </a:xfrm>
        </p:spPr>
        <p:txBody>
          <a:bodyPr/>
          <a:lstStyle/>
          <a:p>
            <a:pPr eaLnBrk="1" hangingPunct="1">
              <a:lnSpc>
                <a:spcPct val="90000"/>
              </a:lnSpc>
            </a:pPr>
            <a:r>
              <a:rPr lang="sr-Latn-CS" altLang="en-US" sz="2400" i="1" smtClean="0"/>
              <a:t>Disproporcije u razvijenosti svjetskih ekonomija u 2007. godini</a:t>
            </a:r>
          </a:p>
        </p:txBody>
      </p:sp>
      <p:sp>
        <p:nvSpPr>
          <p:cNvPr id="921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BF32AB-01F0-422A-B0E6-369E924CFE7B}" type="slidenum">
              <a:rPr lang="en-US" altLang="en-US">
                <a:solidFill>
                  <a:srgbClr val="898989"/>
                </a:solidFill>
              </a:rPr>
              <a:pPr/>
              <a:t>88</a:t>
            </a:fld>
            <a:endParaRPr lang="en-US" altLang="en-US">
              <a:solidFill>
                <a:srgbClr val="898989"/>
              </a:solidFill>
            </a:endParaRPr>
          </a:p>
        </p:txBody>
      </p:sp>
      <p:graphicFrame>
        <p:nvGraphicFramePr>
          <p:cNvPr id="6" name="Table 5"/>
          <p:cNvGraphicFramePr>
            <a:graphicFrameLocks noGrp="1"/>
          </p:cNvGraphicFramePr>
          <p:nvPr/>
        </p:nvGraphicFramePr>
        <p:xfrm>
          <a:off x="533400" y="2057400"/>
          <a:ext cx="7162800" cy="4375150"/>
        </p:xfrm>
        <a:graphic>
          <a:graphicData uri="http://schemas.openxmlformats.org/drawingml/2006/table">
            <a:tbl>
              <a:tblPr/>
              <a:tblGrid>
                <a:gridCol w="1165225"/>
                <a:gridCol w="604838"/>
                <a:gridCol w="836612"/>
                <a:gridCol w="835025"/>
                <a:gridCol w="715963"/>
                <a:gridCol w="717550"/>
                <a:gridCol w="717550"/>
                <a:gridCol w="630237"/>
                <a:gridCol w="939800"/>
              </a:tblGrid>
              <a:tr h="64007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dirty="0" smtClean="0">
                          <a:ln>
                            <a:noFill/>
                          </a:ln>
                          <a:solidFill>
                            <a:schemeClr val="tx1"/>
                          </a:solidFill>
                          <a:effectLst/>
                          <a:latin typeface="Times New Roman" pitchFamily="18" charset="0"/>
                          <a:cs typeface="Times New Roman" pitchFamily="18" charset="0"/>
                        </a:rPr>
                        <a:t>Групе</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dirty="0" smtClean="0">
                          <a:ln>
                            <a:noFill/>
                          </a:ln>
                          <a:solidFill>
                            <a:schemeClr val="tx1"/>
                          </a:solidFill>
                          <a:effectLst/>
                          <a:latin typeface="Times New Roman" pitchFamily="18" charset="0"/>
                          <a:cs typeface="Times New Roman" pitchFamily="18" charset="0"/>
                        </a:rPr>
                        <a:t>земаља</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dirty="0" smtClean="0">
                          <a:ln>
                            <a:noFill/>
                          </a:ln>
                          <a:solidFill>
                            <a:schemeClr val="tx1"/>
                          </a:solidFill>
                          <a:effectLst/>
                          <a:latin typeface="Times New Roman" pitchFamily="18" charset="0"/>
                          <a:cs typeface="Times New Roman" pitchFamily="18" charset="0"/>
                        </a:rPr>
                        <a:t>Становника 200</a:t>
                      </a:r>
                      <a:r>
                        <a:rPr kumimoji="0" lang="sr-Latn-CS" sz="1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Друштвени производ (</a:t>
                      </a:r>
                      <a:r>
                        <a:rPr kumimoji="0" lang="sr-Latn-CS" sz="1400" b="0" i="0" u="none" strike="noStrike" cap="none" normalizeH="0" baseline="0" smtClean="0">
                          <a:ln>
                            <a:noFill/>
                          </a:ln>
                          <a:solidFill>
                            <a:schemeClr val="tx1"/>
                          </a:solidFill>
                          <a:effectLst/>
                          <a:latin typeface="Times New Roman" pitchFamily="18" charset="0"/>
                          <a:cs typeface="Times New Roman" pitchFamily="18" charset="0"/>
                        </a:rPr>
                        <a:t>GNI</a:t>
                      </a: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 200</a:t>
                      </a:r>
                      <a:r>
                        <a:rPr kumimoji="0" lang="sr-Latn-CS" sz="1400" b="0" i="0" u="none" strike="noStrike" cap="none" normalizeH="0" baseline="0" smtClean="0">
                          <a:ln>
                            <a:noFill/>
                          </a:ln>
                          <a:solidFill>
                            <a:schemeClr val="tx1"/>
                          </a:solidFill>
                          <a:effectLst/>
                          <a:latin typeface="Times New Roman" pitchFamily="18" charset="0"/>
                          <a:cs typeface="Times New Roman" pitchFamily="18" charset="0"/>
                        </a:rPr>
                        <a:t>7  $ USD</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Друштвени производ (</a:t>
                      </a:r>
                      <a:r>
                        <a:rPr kumimoji="0" lang="sr-Latn-CS" sz="1400" b="0" i="0" u="none" strike="noStrike" cap="none" normalizeH="0" baseline="0" smtClean="0">
                          <a:ln>
                            <a:noFill/>
                          </a:ln>
                          <a:solidFill>
                            <a:schemeClr val="tx1"/>
                          </a:solidFill>
                          <a:effectLst/>
                          <a:latin typeface="Times New Roman" pitchFamily="18" charset="0"/>
                          <a:cs typeface="Times New Roman" pitchFamily="18" charset="0"/>
                        </a:rPr>
                        <a:t>GNI</a:t>
                      </a: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 према паритету куповне снаге (</a:t>
                      </a:r>
                      <a:r>
                        <a:rPr kumimoji="0" lang="sr-Latn-CS" sz="1400" b="0" i="0" u="none" strike="noStrike" cap="none" normalizeH="0" baseline="0" smtClean="0">
                          <a:ln>
                            <a:noFill/>
                          </a:ln>
                          <a:solidFill>
                            <a:schemeClr val="tx1"/>
                          </a:solidFill>
                          <a:effectLst/>
                          <a:latin typeface="Times New Roman" pitchFamily="18" charset="0"/>
                          <a:cs typeface="Times New Roman" pitchFamily="18" charset="0"/>
                        </a:rPr>
                        <a:t>PPP</a:t>
                      </a: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 200</a:t>
                      </a:r>
                      <a:r>
                        <a:rPr kumimoji="0" lang="sr-Latn-CS"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7940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Број милиона</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Удео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Износ млрд.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Удео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Per capita</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Износ млрд.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Удео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per capita</a:t>
                      </a:r>
                    </a:p>
                  </a:txBody>
                  <a:tcPr marL="49427" marR="49427"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549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Сиромашне</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1.296</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749</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578</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1.973</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1.494</a:t>
                      </a:r>
                    </a:p>
                  </a:txBody>
                  <a:tcPr marL="49427" marR="49427"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Средње</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4.260</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64</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12.235</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23,3</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2.872</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25.635</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39,2</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5.952</a:t>
                      </a:r>
                    </a:p>
                  </a:txBody>
                  <a:tcPr marL="49427" marR="49427"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549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pitchFamily="18" charset="0"/>
                          <a:cs typeface="Times New Roman" pitchFamily="18" charset="0"/>
                        </a:rPr>
                        <a:t>Сиромашне и средње</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1" u="none" strike="noStrike" cap="none" normalizeH="0" baseline="0" smtClean="0">
                          <a:ln>
                            <a:noFill/>
                          </a:ln>
                          <a:solidFill>
                            <a:schemeClr val="tx1"/>
                          </a:solidFill>
                          <a:effectLst/>
                          <a:latin typeface="Times New Roman" pitchFamily="18" charset="0"/>
                          <a:cs typeface="Times New Roman" pitchFamily="18" charset="0"/>
                        </a:rPr>
                        <a:t>5.</a:t>
                      </a: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556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1" u="none" strike="noStrike" cap="none" normalizeH="0" baseline="0" dirty="0" smtClean="0">
                          <a:ln>
                            <a:noFill/>
                          </a:ln>
                          <a:solidFill>
                            <a:schemeClr val="tx1"/>
                          </a:solidFill>
                          <a:effectLst/>
                          <a:latin typeface="Times New Roman" pitchFamily="18" charset="0"/>
                          <a:cs typeface="Times New Roman" pitchFamily="18" charset="0"/>
                        </a:rPr>
                        <a:t>84</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12.986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1" u="none" strike="noStrike" cap="none" normalizeH="0" baseline="0" smtClean="0">
                          <a:ln>
                            <a:noFill/>
                          </a:ln>
                          <a:solidFill>
                            <a:schemeClr val="tx1"/>
                          </a:solidFill>
                          <a:effectLst/>
                          <a:latin typeface="Times New Roman" pitchFamily="18" charset="0"/>
                          <a:cs typeface="Times New Roman" pitchFamily="18" charset="0"/>
                        </a:rPr>
                        <a:t>24,7</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2.337</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1" u="none" strike="noStrike" cap="none" normalizeH="0" baseline="0" smtClean="0">
                          <a:ln>
                            <a:noFill/>
                          </a:ln>
                          <a:solidFill>
                            <a:schemeClr val="tx1"/>
                          </a:solidFill>
                          <a:effectLst/>
                          <a:latin typeface="Times New Roman" pitchFamily="18" charset="0"/>
                          <a:cs typeface="Times New Roman" pitchFamily="18" charset="0"/>
                        </a:rPr>
                        <a:t>2</a:t>
                      </a: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7.600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1" u="none" strike="noStrike" cap="none" normalizeH="0" baseline="0" smtClean="0">
                          <a:ln>
                            <a:noFill/>
                          </a:ln>
                          <a:solidFill>
                            <a:schemeClr val="tx1"/>
                          </a:solidFill>
                          <a:effectLst/>
                          <a:latin typeface="Times New Roman" pitchFamily="18" charset="0"/>
                          <a:cs typeface="Times New Roman" pitchFamily="18" charset="0"/>
                        </a:rPr>
                        <a:t>42,2</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4.911</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658758">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sr-Cyrl-CS" sz="1400" b="1" i="0" u="none" strike="noStrike" cap="none" normalizeH="0" baseline="0" smtClean="0">
                          <a:ln>
                            <a:noFill/>
                          </a:ln>
                          <a:solidFill>
                            <a:schemeClr val="tx1"/>
                          </a:solidFill>
                          <a:effectLst/>
                          <a:latin typeface="Times New Roman" pitchFamily="18" charset="0"/>
                          <a:cs typeface="Times New Roman" pitchFamily="18" charset="0"/>
                        </a:rPr>
                        <a:t>Богате</a:t>
                      </a:r>
                      <a:endParaRPr kumimoji="0" lang="en-US" sz="1400" b="1" i="0" u="none" strike="noStrike" cap="none" normalizeH="0" baseline="0" smtClean="0">
                        <a:ln>
                          <a:noFill/>
                        </a:ln>
                        <a:solidFill>
                          <a:schemeClr val="tx1"/>
                        </a:solidFill>
                        <a:effectLst/>
                        <a:latin typeface="Calibri" pitchFamily="34" charset="0"/>
                        <a:cs typeface="Times New Roman" pitchFamily="18" charset="0"/>
                      </a:endParaRPr>
                    </a:p>
                  </a:txBody>
                  <a:tcPr marL="49427" marR="49427"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1.0</a:t>
                      </a:r>
                      <a:r>
                        <a:rPr kumimoji="0" lang="sr-Latn-CS" sz="1400" b="0" i="0" u="none" strike="noStrike" cap="none" normalizeH="0" baseline="0" smtClean="0">
                          <a:ln>
                            <a:noFill/>
                          </a:ln>
                          <a:solidFill>
                            <a:schemeClr val="tx1"/>
                          </a:solidFill>
                          <a:effectLst/>
                          <a:latin typeface="Times New Roman" pitchFamily="18" charset="0"/>
                          <a:cs typeface="Times New Roman" pitchFamily="18" charset="0"/>
                        </a:rPr>
                        <a:t>56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39.682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pitchFamily="18" charset="0"/>
                          <a:cs typeface="Times New Roman" pitchFamily="18" charset="0"/>
                        </a:rPr>
                        <a:t>75,4</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dirty="0" smtClean="0">
                          <a:ln>
                            <a:noFill/>
                          </a:ln>
                          <a:solidFill>
                            <a:schemeClr val="tx1"/>
                          </a:solidFill>
                          <a:effectLst/>
                          <a:latin typeface="Times New Roman" pitchFamily="18" charset="0"/>
                          <a:cs typeface="Times New Roman" pitchFamily="18" charset="0"/>
                        </a:rPr>
                        <a:t>37.566</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38.046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pitchFamily="18" charset="0"/>
                          <a:cs typeface="Times New Roman" pitchFamily="18" charset="0"/>
                        </a:rPr>
                        <a:t>58,2</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dirty="0" smtClean="0">
                          <a:ln>
                            <a:noFill/>
                          </a:ln>
                          <a:solidFill>
                            <a:schemeClr val="tx1"/>
                          </a:solidFill>
                          <a:effectLst/>
                          <a:latin typeface="Times New Roman" pitchFamily="18" charset="0"/>
                          <a:cs typeface="Times New Roman" pitchFamily="18" charset="0"/>
                        </a:rPr>
                        <a:t>36.100</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549229">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sr-Cyrl-CS" sz="1400" b="1" i="0" u="none" strike="noStrike" cap="none" normalizeH="0" baseline="0" smtClean="0">
                          <a:ln>
                            <a:noFill/>
                          </a:ln>
                          <a:solidFill>
                            <a:schemeClr val="tx1"/>
                          </a:solidFill>
                          <a:effectLst/>
                          <a:latin typeface="Times New Roman" pitchFamily="18" charset="0"/>
                          <a:cs typeface="Times New Roman" pitchFamily="18" charset="0"/>
                        </a:rPr>
                        <a:t>С в е т</a:t>
                      </a:r>
                      <a:endParaRPr kumimoji="0" lang="en-US" sz="1400" b="1" i="0" u="none" strike="noStrike" cap="none" normalizeH="0" baseline="0" smtClean="0">
                        <a:ln>
                          <a:noFill/>
                        </a:ln>
                        <a:solidFill>
                          <a:schemeClr val="tx1"/>
                        </a:solidFill>
                        <a:effectLst/>
                        <a:latin typeface="Calibri" pitchFamily="34" charset="0"/>
                        <a:cs typeface="Times New Roman" pitchFamily="18" charset="0"/>
                      </a:endParaRPr>
                    </a:p>
                  </a:txBody>
                  <a:tcPr marL="49427" marR="49427"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6.</a:t>
                      </a:r>
                      <a:r>
                        <a:rPr kumimoji="0" lang="sr-Latn-CS" sz="1400" b="0" i="0" u="none" strike="noStrike" cap="none" normalizeH="0" baseline="0" smtClean="0">
                          <a:ln>
                            <a:noFill/>
                          </a:ln>
                          <a:solidFill>
                            <a:schemeClr val="tx1"/>
                          </a:solidFill>
                          <a:effectLst/>
                          <a:latin typeface="Times New Roman" pitchFamily="18" charset="0"/>
                          <a:cs typeface="Times New Roman" pitchFamily="18" charset="0"/>
                        </a:rPr>
                        <a:t>612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52.621</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7.958</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0" i="0" u="none" strike="noStrike" cap="none" normalizeH="0" baseline="0" smtClean="0">
                          <a:ln>
                            <a:noFill/>
                          </a:ln>
                          <a:solidFill>
                            <a:schemeClr val="tx1"/>
                          </a:solidFill>
                          <a:effectLst/>
                          <a:latin typeface="Times New Roman" pitchFamily="18" charset="0"/>
                          <a:cs typeface="Times New Roman" pitchFamily="18" charset="0"/>
                        </a:rPr>
                        <a:t>6</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5.435</a:t>
                      </a: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9427" marR="49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0" u="none" strike="noStrike" cap="none" normalizeH="0" baseline="0" dirty="0" smtClean="0">
                          <a:ln>
                            <a:noFill/>
                          </a:ln>
                          <a:solidFill>
                            <a:schemeClr val="tx1"/>
                          </a:solidFill>
                          <a:effectLst/>
                          <a:latin typeface="Times New Roman" pitchFamily="18" charset="0"/>
                          <a:cs typeface="Times New Roman" pitchFamily="18" charset="0"/>
                        </a:rPr>
                        <a:t>9.</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852</a:t>
                      </a:r>
                    </a:p>
                  </a:txBody>
                  <a:tcPr marL="49427" marR="49427"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a:xfrm>
            <a:off x="0" y="0"/>
            <a:ext cx="9144000" cy="685800"/>
          </a:xfrm>
        </p:spPr>
        <p:txBody>
          <a:bodyPr/>
          <a:lstStyle/>
          <a:p>
            <a:pPr eaLnBrk="1" hangingPunct="1"/>
            <a:r>
              <a:rPr lang="sr-Latn-CS" altLang="en-US" sz="3200" smtClean="0"/>
              <a:t>Površina zemalja i broj stanovnika</a:t>
            </a:r>
            <a:endParaRPr lang="en-US" altLang="en-US" sz="3200" smtClean="0"/>
          </a:p>
        </p:txBody>
      </p:sp>
      <p:sp>
        <p:nvSpPr>
          <p:cNvPr id="48132" name="Content Placeholder 5"/>
          <p:cNvSpPr>
            <a:spLocks noGrp="1"/>
          </p:cNvSpPr>
          <p:nvPr>
            <p:ph idx="1"/>
          </p:nvPr>
        </p:nvSpPr>
        <p:spPr>
          <a:xfrm>
            <a:off x="0" y="609600"/>
            <a:ext cx="9144000" cy="8382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sr-Latn-BA" i="1" smtClean="0"/>
              <a:t>Grafikon pokazuje disproporcije broja stanovnika i površine zemalja u svijetu</a:t>
            </a:r>
            <a:endParaRPr lang="en-US" i="1" smtClean="0"/>
          </a:p>
        </p:txBody>
      </p:sp>
      <p:sp>
        <p:nvSpPr>
          <p:cNvPr id="931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DDF04C-472E-4D34-88C4-F1B2168B4498}" type="slidenum">
              <a:rPr lang="en-US" altLang="en-US">
                <a:solidFill>
                  <a:srgbClr val="898989"/>
                </a:solidFill>
              </a:rPr>
              <a:pPr/>
              <a:t>89</a:t>
            </a:fld>
            <a:endParaRPr lang="en-US" altLang="en-US">
              <a:solidFill>
                <a:srgbClr val="898989"/>
              </a:solidFill>
            </a:endParaRPr>
          </a:p>
        </p:txBody>
      </p:sp>
      <p:pic>
        <p:nvPicPr>
          <p:cNvPr id="931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452ADD-BBBC-45EF-8A47-01A6C17019C5}" type="slidenum">
              <a:rPr lang="en-US" altLang="en-US">
                <a:solidFill>
                  <a:srgbClr val="898989"/>
                </a:solidFill>
              </a:rPr>
              <a:pPr/>
              <a:t>9</a:t>
            </a:fld>
            <a:endParaRPr lang="en-US" altLang="en-US">
              <a:solidFill>
                <a:srgbClr val="898989"/>
              </a:solidFill>
            </a:endParaRPr>
          </a:p>
        </p:txBody>
      </p:sp>
      <p:sp>
        <p:nvSpPr>
          <p:cNvPr id="11267" name="TextBox 2"/>
          <p:cNvSpPr txBox="1">
            <a:spLocks noChangeArrowheads="1"/>
          </p:cNvSpPr>
          <p:nvPr/>
        </p:nvSpPr>
        <p:spPr bwMode="auto">
          <a:xfrm>
            <a:off x="0" y="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BA" altLang="en-US" sz="2400" b="1" i="1"/>
              <a:t>Pristupni radovi</a:t>
            </a:r>
          </a:p>
          <a:p>
            <a:r>
              <a:rPr lang="sr-Latn-BA" altLang="en-US" sz="2200" b="1" i="1" u="sng"/>
              <a:t>Teme pristupnih radova za generaciju 2017/18:</a:t>
            </a:r>
          </a:p>
          <a:p>
            <a:endParaRPr lang="sr-Latn-BA" altLang="en-US" sz="600" b="1" i="1"/>
          </a:p>
          <a:p>
            <a:pPr>
              <a:buFontTx/>
              <a:buAutoNum type="arabicPeriod"/>
            </a:pPr>
            <a:r>
              <a:rPr lang="sr-Latn-CS" altLang="en-US" sz="2000" b="1"/>
              <a:t> Prva:</a:t>
            </a:r>
          </a:p>
          <a:p>
            <a:pPr>
              <a:buFontTx/>
              <a:buAutoNum type="arabicPeriod"/>
            </a:pPr>
            <a:endParaRPr lang="en-US" altLang="en-US" sz="800" b="1"/>
          </a:p>
          <a:p>
            <a:pPr>
              <a:buFontTx/>
              <a:buAutoNum type="arabicPeriod" startAt="2"/>
            </a:pPr>
            <a:r>
              <a:rPr lang="sr-Latn-BA" altLang="en-US" sz="2000" b="1"/>
              <a:t> Druga:</a:t>
            </a:r>
          </a:p>
          <a:p>
            <a:pPr>
              <a:buFontTx/>
              <a:buAutoNum type="arabicPeriod" startAt="2"/>
            </a:pPr>
            <a:endParaRPr lang="en-US" altLang="en-US" sz="800" b="1"/>
          </a:p>
          <a:p>
            <a:endParaRPr lang="en-US" altLang="en-US" sz="2000" b="1"/>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9144000" cy="609600"/>
          </a:xfrm>
        </p:spPr>
        <p:txBody>
          <a:bodyPr/>
          <a:lstStyle/>
          <a:p>
            <a:pPr eaLnBrk="1" hangingPunct="1"/>
            <a:r>
              <a:rPr lang="sr-Latn-CS" altLang="en-US" sz="3200" smtClean="0"/>
              <a:t>Osnovni podaci za zemlje</a:t>
            </a:r>
            <a:endParaRPr lang="en-US" altLang="en-US" sz="3200" smtClean="0"/>
          </a:p>
        </p:txBody>
      </p:sp>
      <p:sp>
        <p:nvSpPr>
          <p:cNvPr id="94211" name="Rectangle 3"/>
          <p:cNvSpPr>
            <a:spLocks noGrp="1" noChangeArrowheads="1"/>
          </p:cNvSpPr>
          <p:nvPr>
            <p:ph idx="1"/>
          </p:nvPr>
        </p:nvSpPr>
        <p:spPr>
          <a:xfrm>
            <a:off x="457200" y="762000"/>
            <a:ext cx="8229600" cy="5334000"/>
          </a:xfrm>
        </p:spPr>
        <p:txBody>
          <a:bodyPr/>
          <a:lstStyle/>
          <a:p>
            <a:pPr eaLnBrk="1" hangingPunct="1"/>
            <a:r>
              <a:rPr lang="sr-Latn-CS" altLang="en-US" sz="2400" smtClean="0"/>
              <a:t>Broj stanovnika i površina zemalja u km</a:t>
            </a:r>
            <a:r>
              <a:rPr lang="sr-Latn-CS" altLang="en-US" sz="2400" baseline="30000" smtClean="0"/>
              <a:t>2</a:t>
            </a:r>
          </a:p>
          <a:p>
            <a:pPr eaLnBrk="1" hangingPunct="1"/>
            <a:endParaRPr lang="sr-Latn-CS" altLang="en-US" sz="2400" baseline="30000" smtClean="0"/>
          </a:p>
          <a:p>
            <a:pPr eaLnBrk="1" hangingPunct="1"/>
            <a:endParaRPr lang="sr-Latn-CS" altLang="en-US" sz="2400" baseline="30000" smtClean="0"/>
          </a:p>
          <a:p>
            <a:pPr eaLnBrk="1" hangingPunct="1"/>
            <a:endParaRPr lang="sr-Latn-CS" altLang="en-US" sz="2400" baseline="30000" smtClean="0"/>
          </a:p>
          <a:p>
            <a:pPr eaLnBrk="1" hangingPunct="1"/>
            <a:endParaRPr lang="sr-Latn-CS" altLang="en-US" sz="2400" baseline="30000" smtClean="0"/>
          </a:p>
          <a:p>
            <a:pPr eaLnBrk="1" hangingPunct="1"/>
            <a:endParaRPr lang="sr-Latn-CS" altLang="en-US" sz="2400" baseline="30000" smtClean="0"/>
          </a:p>
          <a:p>
            <a:pPr eaLnBrk="1" hangingPunct="1"/>
            <a:endParaRPr lang="sr-Latn-CS" altLang="en-US" sz="2400" baseline="30000" smtClean="0"/>
          </a:p>
          <a:p>
            <a:pPr eaLnBrk="1" hangingPunct="1"/>
            <a:endParaRPr lang="sr-Latn-CS" altLang="en-US" sz="2400" baseline="30000" smtClean="0"/>
          </a:p>
          <a:p>
            <a:pPr eaLnBrk="1" hangingPunct="1"/>
            <a:endParaRPr lang="sr-Latn-CS" altLang="en-US" sz="2400" baseline="30000" smtClean="0"/>
          </a:p>
          <a:p>
            <a:pPr eaLnBrk="1" hangingPunct="1"/>
            <a:r>
              <a:rPr lang="sr-Latn-BA" altLang="en-US" sz="2400" smtClean="0"/>
              <a:t>Procentualni pokazatelji</a:t>
            </a:r>
            <a:endParaRPr lang="en-US" altLang="en-US" sz="2400" smtClean="0"/>
          </a:p>
        </p:txBody>
      </p:sp>
      <p:sp>
        <p:nvSpPr>
          <p:cNvPr id="942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EB5C41-777D-4896-B9C1-D695B7EE6190}" type="slidenum">
              <a:rPr lang="en-US" altLang="en-US">
                <a:solidFill>
                  <a:srgbClr val="898989"/>
                </a:solidFill>
              </a:rPr>
              <a:pPr/>
              <a:t>90</a:t>
            </a:fld>
            <a:endParaRPr lang="en-US" altLang="en-US">
              <a:solidFill>
                <a:srgbClr val="898989"/>
              </a:solidFill>
            </a:endParaRPr>
          </a:p>
        </p:txBody>
      </p:sp>
      <p:sp>
        <p:nvSpPr>
          <p:cNvPr id="94213" name="Rectangle 5"/>
          <p:cNvSpPr>
            <a:spLocks noChangeArrowheads="1"/>
          </p:cNvSpPr>
          <p:nvPr/>
        </p:nvSpPr>
        <p:spPr bwMode="auto">
          <a:xfrm>
            <a:off x="0" y="1924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sr-Latn-CS" altLang="en-US"/>
          </a:p>
        </p:txBody>
      </p:sp>
      <p:graphicFrame>
        <p:nvGraphicFramePr>
          <p:cNvPr id="8" name="Table 7"/>
          <p:cNvGraphicFramePr>
            <a:graphicFrameLocks noGrp="1"/>
          </p:cNvGraphicFramePr>
          <p:nvPr/>
        </p:nvGraphicFramePr>
        <p:xfrm>
          <a:off x="457200" y="1447800"/>
          <a:ext cx="8382000" cy="2057400"/>
        </p:xfrm>
        <a:graphic>
          <a:graphicData uri="http://schemas.openxmlformats.org/drawingml/2006/table">
            <a:tbl>
              <a:tblPr/>
              <a:tblGrid>
                <a:gridCol w="1047750"/>
                <a:gridCol w="1047750"/>
                <a:gridCol w="1047750"/>
                <a:gridCol w="1047750"/>
                <a:gridCol w="1047750"/>
                <a:gridCol w="1047750"/>
                <a:gridCol w="1047750"/>
                <a:gridCol w="1047750"/>
              </a:tblGrid>
              <a:tr h="433468">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err="1">
                          <a:solidFill>
                            <a:srgbClr val="FFFFFF"/>
                          </a:solidFill>
                          <a:latin typeface="Calibri"/>
                          <a:ea typeface="Calibri"/>
                          <a:cs typeface="Times New Roman"/>
                        </a:rPr>
                        <a:t>Svijet</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EU</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Japan</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SAD</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Kina</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Indija</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Rusija</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945747">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Broj stanovnika (2009)</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latin typeface="Calibri"/>
                          <a:ea typeface="Calibri"/>
                          <a:cs typeface="Times New Roman"/>
                        </a:rPr>
                        <a:t>6.707.000.000</a:t>
                      </a:r>
                      <a:endParaRPr lang="en-US" sz="12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499.673.300</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127.704.000</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306.181.000</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1.335.962.132</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1.143.380.000</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dirty="0">
                          <a:latin typeface="Calibri"/>
                          <a:ea typeface="Calibri"/>
                          <a:cs typeface="Times New Roman"/>
                        </a:rPr>
                        <a:t>141.735.840</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678185">
                <a:tc>
                  <a:txBody>
                    <a:bodyPr/>
                    <a:lstStyle/>
                    <a:p>
                      <a:pPr marL="0" marR="0">
                        <a:lnSpc>
                          <a:spcPct val="115000"/>
                        </a:lnSpc>
                        <a:spcBef>
                          <a:spcPts val="0"/>
                        </a:spcBef>
                        <a:spcAft>
                          <a:spcPts val="0"/>
                        </a:spcAft>
                      </a:pPr>
                      <a:r>
                        <a:rPr lang="en-US" sz="1200" b="1" dirty="0" err="1">
                          <a:solidFill>
                            <a:srgbClr val="FFFFFF"/>
                          </a:solidFill>
                          <a:latin typeface="Calibri"/>
                          <a:ea typeface="Calibri"/>
                          <a:cs typeface="Times New Roman"/>
                        </a:rPr>
                        <a:t>Površina</a:t>
                      </a:r>
                      <a:r>
                        <a:rPr lang="en-US" sz="1200" b="1" dirty="0">
                          <a:solidFill>
                            <a:srgbClr val="FFFFFF"/>
                          </a:solidFill>
                          <a:latin typeface="Calibri"/>
                          <a:ea typeface="Calibri"/>
                          <a:cs typeface="Times New Roman"/>
                        </a:rPr>
                        <a:t> u </a:t>
                      </a:r>
                      <a:r>
                        <a:rPr lang="sr-Latn-BA" sz="1200" b="1" dirty="0" smtClean="0">
                          <a:solidFill>
                            <a:srgbClr val="FFFFFF"/>
                          </a:solidFill>
                          <a:latin typeface="Calibri"/>
                          <a:ea typeface="Calibri"/>
                          <a:cs typeface="Times New Roman"/>
                        </a:rPr>
                        <a:t> milionima </a:t>
                      </a:r>
                      <a:r>
                        <a:rPr lang="en-US" sz="1200" b="1" dirty="0" smtClean="0">
                          <a:solidFill>
                            <a:srgbClr val="FFFFFF"/>
                          </a:solidFill>
                          <a:latin typeface="Calibri"/>
                          <a:ea typeface="Calibri"/>
                          <a:cs typeface="Times New Roman"/>
                        </a:rPr>
                        <a:t>km</a:t>
                      </a:r>
                      <a:r>
                        <a:rPr lang="en-US" sz="1200" b="1" baseline="30000" dirty="0" smtClean="0">
                          <a:solidFill>
                            <a:srgbClr val="FFFFFF"/>
                          </a:solidFill>
                          <a:latin typeface="Calibri"/>
                          <a:ea typeface="Calibri"/>
                          <a:cs typeface="Times New Roman"/>
                        </a:rPr>
                        <a:t>2 </a:t>
                      </a:r>
                      <a:r>
                        <a:rPr lang="en-US" sz="1200" b="1" dirty="0">
                          <a:solidFill>
                            <a:srgbClr val="FFFFFF"/>
                          </a:solidFill>
                          <a:latin typeface="Calibri"/>
                          <a:ea typeface="Calibri"/>
                          <a:cs typeface="Times New Roman"/>
                        </a:rPr>
                        <a:t>(2009)</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latin typeface="Calibri"/>
                          <a:ea typeface="Calibri"/>
                          <a:cs typeface="Times New Roman"/>
                        </a:rPr>
                        <a:t>510</a:t>
                      </a:r>
                      <a:endParaRPr lang="en-US" sz="12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a:latin typeface="Calibri"/>
                          <a:ea typeface="Calibri"/>
                          <a:cs typeface="Times New Roman"/>
                        </a:rPr>
                        <a:t>4,3</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dirty="0">
                          <a:latin typeface="Calibri"/>
                          <a:ea typeface="Calibri"/>
                          <a:cs typeface="Times New Roman"/>
                        </a:rPr>
                        <a:t>0,4</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a:latin typeface="Calibri"/>
                          <a:ea typeface="Calibri"/>
                          <a:cs typeface="Times New Roman"/>
                        </a:rPr>
                        <a:t>9,6</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a:latin typeface="Calibri"/>
                          <a:ea typeface="Calibri"/>
                          <a:cs typeface="Times New Roman"/>
                        </a:rPr>
                        <a:t>9,6</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dirty="0">
                          <a:latin typeface="Calibri"/>
                          <a:ea typeface="Calibri"/>
                          <a:cs typeface="Times New Roman"/>
                        </a:rPr>
                        <a:t>3,3</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dirty="0" smtClean="0">
                          <a:latin typeface="Calibri"/>
                          <a:ea typeface="Calibri"/>
                          <a:cs typeface="Times New Roman"/>
                        </a:rPr>
                        <a:t>17</a:t>
                      </a:r>
                      <a:r>
                        <a:rPr lang="sr-Latn-BA" sz="1200" b="1" dirty="0" smtClean="0">
                          <a:latin typeface="Calibri"/>
                          <a:ea typeface="Calibri"/>
                          <a:cs typeface="Times New Roman"/>
                        </a:rPr>
                        <a:t>,075</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graphicFrame>
        <p:nvGraphicFramePr>
          <p:cNvPr id="9" name="Table 8"/>
          <p:cNvGraphicFramePr>
            <a:graphicFrameLocks noGrp="1"/>
          </p:cNvGraphicFramePr>
          <p:nvPr/>
        </p:nvGraphicFramePr>
        <p:xfrm>
          <a:off x="457200" y="4343400"/>
          <a:ext cx="8382000" cy="2033588"/>
        </p:xfrm>
        <a:graphic>
          <a:graphicData uri="http://schemas.openxmlformats.org/drawingml/2006/table">
            <a:tbl>
              <a:tblPr/>
              <a:tblGrid>
                <a:gridCol w="1197429"/>
                <a:gridCol w="1197429"/>
                <a:gridCol w="1197429"/>
                <a:gridCol w="1197429"/>
                <a:gridCol w="1197429"/>
                <a:gridCol w="1197429"/>
                <a:gridCol w="1197429"/>
              </a:tblGrid>
              <a:tr h="506908">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EU</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Japan</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SAD</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Kina</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Indija</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Rusija</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20698">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Broj stanovnika (2009)</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latin typeface="Calibri"/>
                          <a:ea typeface="Calibri"/>
                          <a:cs typeface="Times New Roman"/>
                        </a:rPr>
                        <a:t>7,4%</a:t>
                      </a:r>
                      <a:endParaRPr lang="en-US" sz="12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1,9%</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dirty="0">
                          <a:latin typeface="Calibri"/>
                          <a:ea typeface="Calibri"/>
                          <a:cs typeface="Times New Roman"/>
                        </a:rPr>
                        <a:t>4,54%</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19,84%</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16,94%</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2,11%</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1105982">
                <a:tc>
                  <a:txBody>
                    <a:bodyPr/>
                    <a:lstStyle/>
                    <a:p>
                      <a:pPr marL="0" marR="0">
                        <a:lnSpc>
                          <a:spcPct val="115000"/>
                        </a:lnSpc>
                        <a:spcBef>
                          <a:spcPts val="0"/>
                        </a:spcBef>
                        <a:spcAft>
                          <a:spcPts val="0"/>
                        </a:spcAft>
                      </a:pPr>
                      <a:r>
                        <a:rPr lang="en-US" sz="1200" b="1">
                          <a:solidFill>
                            <a:srgbClr val="FFFFFF"/>
                          </a:solidFill>
                          <a:latin typeface="Calibri"/>
                          <a:ea typeface="Calibri"/>
                          <a:cs typeface="Times New Roman"/>
                        </a:rPr>
                        <a:t>Površina u km</a:t>
                      </a:r>
                      <a:r>
                        <a:rPr lang="en-US" sz="1200" b="1" baseline="30000">
                          <a:solidFill>
                            <a:srgbClr val="FFFFFF"/>
                          </a:solidFill>
                          <a:latin typeface="Calibri"/>
                          <a:ea typeface="Calibri"/>
                          <a:cs typeface="Times New Roman"/>
                        </a:rPr>
                        <a:t>2 </a:t>
                      </a:r>
                      <a:r>
                        <a:rPr lang="en-US" sz="1200" b="1">
                          <a:solidFill>
                            <a:srgbClr val="FFFFFF"/>
                          </a:solidFill>
                          <a:latin typeface="Calibri"/>
                          <a:ea typeface="Calibri"/>
                          <a:cs typeface="Times New Roman"/>
                        </a:rPr>
                        <a:t>(% od ukupne površine - 2009)</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latin typeface="Calibri"/>
                          <a:ea typeface="Calibri"/>
                          <a:cs typeface="Times New Roman"/>
                        </a:rPr>
                        <a:t>3%</a:t>
                      </a:r>
                      <a:endParaRPr lang="en-US" sz="12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a:latin typeface="Calibri"/>
                          <a:ea typeface="Calibri"/>
                          <a:cs typeface="Times New Roman"/>
                        </a:rPr>
                        <a:t>0,25%</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a:latin typeface="Calibri"/>
                          <a:ea typeface="Calibri"/>
                          <a:cs typeface="Times New Roman"/>
                        </a:rPr>
                        <a:t>6,5%</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a:latin typeface="Calibri"/>
                          <a:ea typeface="Calibri"/>
                          <a:cs typeface="Times New Roman"/>
                        </a:rPr>
                        <a:t>6,5%</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a:latin typeface="Calibri"/>
                          <a:ea typeface="Calibri"/>
                          <a:cs typeface="Times New Roman"/>
                        </a:rPr>
                        <a:t>2,3%</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b="1" dirty="0">
                          <a:latin typeface="Calibri"/>
                          <a:ea typeface="Calibri"/>
                          <a:cs typeface="Times New Roman"/>
                        </a:rPr>
                        <a:t>11,5%</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a:xfrm>
            <a:off x="0" y="0"/>
            <a:ext cx="9144000" cy="609600"/>
          </a:xfrm>
        </p:spPr>
        <p:txBody>
          <a:bodyPr/>
          <a:lstStyle/>
          <a:p>
            <a:pPr eaLnBrk="1" hangingPunct="1"/>
            <a:r>
              <a:rPr lang="sr-Latn-CS" altLang="en-US" sz="3200" smtClean="0"/>
              <a:t>Osnovni podaci za zemlje</a:t>
            </a:r>
            <a:endParaRPr lang="en-US" altLang="en-US" sz="3200" smtClean="0"/>
          </a:p>
        </p:txBody>
      </p:sp>
      <p:sp>
        <p:nvSpPr>
          <p:cNvPr id="95235" name="Content Placeholder 1"/>
          <p:cNvSpPr>
            <a:spLocks noGrp="1"/>
          </p:cNvSpPr>
          <p:nvPr>
            <p:ph idx="1"/>
          </p:nvPr>
        </p:nvSpPr>
        <p:spPr>
          <a:xfrm>
            <a:off x="0" y="457200"/>
            <a:ext cx="8991600" cy="6400800"/>
          </a:xfrm>
        </p:spPr>
        <p:txBody>
          <a:bodyPr/>
          <a:lstStyle/>
          <a:p>
            <a:pPr eaLnBrk="1" hangingPunct="1"/>
            <a:r>
              <a:rPr lang="sr-Latn-CS" altLang="en-US" sz="2400" i="1" smtClean="0"/>
              <a:t>Gustina naseljenosti zemalja  (stanovnika po km</a:t>
            </a:r>
            <a:r>
              <a:rPr lang="sr-Latn-CS" altLang="en-US" sz="2400" i="1" baseline="30000" smtClean="0"/>
              <a:t>2</a:t>
            </a:r>
            <a:r>
              <a:rPr lang="sr-Latn-CS" altLang="en-US" sz="2400" i="1" smtClean="0"/>
              <a:t>)</a:t>
            </a:r>
          </a:p>
          <a:p>
            <a:pPr eaLnBrk="1" hangingPunct="1"/>
            <a:endParaRPr lang="sr-Latn-CS" altLang="en-US" sz="2400" smtClean="0"/>
          </a:p>
          <a:p>
            <a:pPr eaLnBrk="1" hangingPunct="1"/>
            <a:endParaRPr lang="sr-Latn-CS" altLang="en-US" sz="2400" smtClean="0"/>
          </a:p>
          <a:p>
            <a:pPr eaLnBrk="1" hangingPunct="1"/>
            <a:endParaRPr lang="sr-Latn-CS" altLang="en-US" sz="2400" smtClean="0"/>
          </a:p>
          <a:p>
            <a:pPr eaLnBrk="1" hangingPunct="1">
              <a:buFont typeface="Wingdings 3" pitchFamily="18" charset="2"/>
              <a:buNone/>
            </a:pPr>
            <a:endParaRPr lang="sr-Latn-CS" altLang="en-US" sz="2400" smtClean="0"/>
          </a:p>
        </p:txBody>
      </p:sp>
      <p:sp>
        <p:nvSpPr>
          <p:cNvPr id="952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4EC68B-6766-43AD-A742-D3FB26FC6ED8}" type="slidenum">
              <a:rPr lang="en-US" altLang="en-US">
                <a:solidFill>
                  <a:srgbClr val="898989"/>
                </a:solidFill>
              </a:rPr>
              <a:pPr/>
              <a:t>91</a:t>
            </a:fld>
            <a:endParaRPr lang="en-US" altLang="en-US">
              <a:solidFill>
                <a:srgbClr val="898989"/>
              </a:solidFill>
            </a:endParaRPr>
          </a:p>
        </p:txBody>
      </p:sp>
      <p:graphicFrame>
        <p:nvGraphicFramePr>
          <p:cNvPr id="7" name="Table 6"/>
          <p:cNvGraphicFramePr>
            <a:graphicFrameLocks noGrp="1"/>
          </p:cNvGraphicFramePr>
          <p:nvPr/>
        </p:nvGraphicFramePr>
        <p:xfrm>
          <a:off x="762000" y="990600"/>
          <a:ext cx="7391400" cy="1295400"/>
        </p:xfrm>
        <a:graphic>
          <a:graphicData uri="http://schemas.openxmlformats.org/drawingml/2006/table">
            <a:tbl>
              <a:tblPr/>
              <a:tblGrid>
                <a:gridCol w="1040477"/>
                <a:gridCol w="933187"/>
                <a:gridCol w="930100"/>
                <a:gridCol w="909259"/>
                <a:gridCol w="899225"/>
                <a:gridCol w="836704"/>
                <a:gridCol w="905400"/>
                <a:gridCol w="937046"/>
              </a:tblGrid>
              <a:tr h="323850">
                <a:tc>
                  <a:txBody>
                    <a:bodyPr/>
                    <a:lstStyle/>
                    <a:p>
                      <a:pPr marL="0" marR="0">
                        <a:lnSpc>
                          <a:spcPct val="115000"/>
                        </a:lnSpc>
                        <a:spcBef>
                          <a:spcPts val="0"/>
                        </a:spcBef>
                        <a:spcAft>
                          <a:spcPts val="0"/>
                        </a:spcAft>
                      </a:pPr>
                      <a:endParaRPr lang="en-US" sz="1200">
                        <a:solidFill>
                          <a:srgbClr val="FFFFFF"/>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a:solidFill>
                            <a:srgbClr val="FFFFFF"/>
                          </a:solidFill>
                          <a:latin typeface="Calibri"/>
                          <a:ea typeface="Calibri"/>
                          <a:cs typeface="Times New Roman"/>
                        </a:rPr>
                        <a:t>Japan</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a:solidFill>
                            <a:srgbClr val="FFFFFF"/>
                          </a:solidFill>
                          <a:latin typeface="Calibri"/>
                          <a:ea typeface="Calibri"/>
                          <a:cs typeface="Times New Roman"/>
                        </a:rPr>
                        <a:t>Indija </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a:solidFill>
                            <a:srgbClr val="FFFFFF"/>
                          </a:solidFill>
                          <a:latin typeface="Calibri"/>
                          <a:ea typeface="Calibri"/>
                          <a:cs typeface="Times New Roman"/>
                        </a:rPr>
                        <a:t>Kina</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a:solidFill>
                            <a:srgbClr val="FFFFFF"/>
                          </a:solidFill>
                          <a:latin typeface="Calibri"/>
                          <a:ea typeface="Calibri"/>
                          <a:cs typeface="Times New Roman"/>
                        </a:rPr>
                        <a:t>EU</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a:solidFill>
                            <a:srgbClr val="FFFFFF"/>
                          </a:solidFill>
                          <a:latin typeface="Calibri"/>
                          <a:ea typeface="Calibri"/>
                          <a:cs typeface="Times New Roman"/>
                        </a:rPr>
                        <a:t>Svijet</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a:solidFill>
                            <a:srgbClr val="FFFFFF"/>
                          </a:solidFill>
                          <a:latin typeface="Calibri"/>
                          <a:ea typeface="Calibri"/>
                          <a:cs typeface="Times New Roman"/>
                        </a:rPr>
                        <a:t>SAD</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a:solidFill>
                            <a:srgbClr val="FFFFFF"/>
                          </a:solidFill>
                          <a:latin typeface="Calibri"/>
                          <a:ea typeface="Calibri"/>
                          <a:cs typeface="Times New Roman"/>
                        </a:rPr>
                        <a:t>Rusija</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971550">
                <a:tc>
                  <a:txBody>
                    <a:bodyPr/>
                    <a:lstStyle/>
                    <a:p>
                      <a:pPr marL="0" marR="0">
                        <a:lnSpc>
                          <a:spcPct val="115000"/>
                        </a:lnSpc>
                        <a:spcBef>
                          <a:spcPts val="0"/>
                        </a:spcBef>
                        <a:spcAft>
                          <a:spcPts val="0"/>
                        </a:spcAft>
                      </a:pPr>
                      <a:r>
                        <a:rPr lang="en-US" sz="1200">
                          <a:solidFill>
                            <a:srgbClr val="FFFFFF"/>
                          </a:solidFill>
                          <a:latin typeface="Calibri"/>
                          <a:ea typeface="Calibri"/>
                          <a:cs typeface="Times New Roman"/>
                        </a:rPr>
                        <a:t>Gustoća naseljenosti</a:t>
                      </a:r>
                      <a:endParaRPr lang="en-US" sz="1200">
                        <a:latin typeface="Calibri"/>
                        <a:ea typeface="Calibri"/>
                        <a:cs typeface="Times New Roman"/>
                      </a:endParaRPr>
                    </a:p>
                    <a:p>
                      <a:pPr marL="0" marR="0">
                        <a:lnSpc>
                          <a:spcPct val="115000"/>
                        </a:lnSpc>
                        <a:spcBef>
                          <a:spcPts val="0"/>
                        </a:spcBef>
                        <a:spcAft>
                          <a:spcPts val="0"/>
                        </a:spcAft>
                      </a:pPr>
                      <a:r>
                        <a:rPr lang="en-US" sz="1200">
                          <a:solidFill>
                            <a:srgbClr val="FFFFFF"/>
                          </a:solidFill>
                          <a:latin typeface="Calibri"/>
                          <a:ea typeface="Calibri"/>
                          <a:cs typeface="Times New Roman"/>
                        </a:rPr>
                        <a:t>st./km</a:t>
                      </a:r>
                      <a:r>
                        <a:rPr lang="en-US" sz="1200" baseline="30000">
                          <a:solidFill>
                            <a:srgbClr val="FFFFFF"/>
                          </a:solidFill>
                          <a:latin typeface="Calibri"/>
                          <a:ea typeface="Calibri"/>
                          <a:cs typeface="Times New Roman"/>
                        </a:rPr>
                        <a:t>2</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a:latin typeface="Calibri"/>
                          <a:ea typeface="Calibri"/>
                          <a:cs typeface="Times New Roman"/>
                        </a:rPr>
                        <a:t>339</a:t>
                      </a:r>
                      <a:endParaRPr lang="en-US" sz="12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336</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138</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114</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45,21</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a:latin typeface="Calibri"/>
                          <a:ea typeface="Calibri"/>
                          <a:cs typeface="Times New Roman"/>
                        </a:rPr>
                        <a:t>31</a:t>
                      </a:r>
                      <a:endParaRPr lang="en-U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b="1" dirty="0">
                          <a:latin typeface="Calibri"/>
                          <a:ea typeface="Calibri"/>
                          <a:cs typeface="Times New Roman"/>
                        </a:rPr>
                        <a:t>8,4</a:t>
                      </a:r>
                      <a:endParaRPr lang="en-U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pic>
        <p:nvPicPr>
          <p:cNvPr id="95267" name="Picture 35" descr="C:\Users\Dragan\Desktop\Grafikoni GFM 2012\Rast populacije svijeta 20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391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8" name="TextBox 7"/>
          <p:cNvSpPr txBox="1">
            <a:spLocks noChangeArrowheads="1"/>
          </p:cNvSpPr>
          <p:nvPr/>
        </p:nvSpPr>
        <p:spPr bwMode="auto">
          <a:xfrm>
            <a:off x="152400" y="59436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2000" b="1" i="1" u="sng"/>
              <a:t>*	Rast broja stanovnika u različitim regionima svijeta podijeljenih po razvijenosti (4 grupe zemalja)</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9144000" cy="762000"/>
          </a:xfrm>
        </p:spPr>
        <p:txBody>
          <a:bodyPr/>
          <a:lstStyle/>
          <a:p>
            <a:pPr eaLnBrk="1" hangingPunct="1"/>
            <a:r>
              <a:rPr lang="sr-Latn-CS" altLang="en-US" sz="2800" smtClean="0"/>
              <a:t>Vrijednost dolara kroz istoriju</a:t>
            </a:r>
            <a:endParaRPr lang="en-US" altLang="en-US" sz="2800" smtClean="0"/>
          </a:p>
        </p:txBody>
      </p:sp>
      <p:sp>
        <p:nvSpPr>
          <p:cNvPr id="962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B1B8B4-BB42-47DA-B73B-20453D996D34}" type="slidenum">
              <a:rPr lang="en-US" altLang="en-US">
                <a:solidFill>
                  <a:srgbClr val="898989"/>
                </a:solidFill>
              </a:rPr>
              <a:pPr/>
              <a:t>92</a:t>
            </a:fld>
            <a:endParaRPr lang="en-US" altLang="en-US">
              <a:solidFill>
                <a:srgbClr val="898989"/>
              </a:solidFill>
            </a:endParaRPr>
          </a:p>
        </p:txBody>
      </p:sp>
      <p:pic>
        <p:nvPicPr>
          <p:cNvPr id="962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75"/>
            <a:ext cx="9144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2381B6-ECD8-444A-BEBD-ED21C7751643}" type="slidenum">
              <a:rPr lang="en-US" altLang="en-US">
                <a:solidFill>
                  <a:srgbClr val="898989"/>
                </a:solidFill>
              </a:rPr>
              <a:pPr/>
              <a:t>93</a:t>
            </a:fld>
            <a:endParaRPr lang="en-US" altLang="en-US">
              <a:solidFill>
                <a:srgbClr val="898989"/>
              </a:solidFill>
            </a:endParaRPr>
          </a:p>
        </p:txBody>
      </p:sp>
      <p:sp>
        <p:nvSpPr>
          <p:cNvPr id="97283" name="Rectangle 4"/>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sr-Latn-CS" altLang="en-US" sz="3000" b="1" i="1"/>
              <a:t>Vrijednost dolara kroz istoriju</a:t>
            </a:r>
            <a:endParaRPr lang="en-US" altLang="en-US" sz="3000" b="1" i="1"/>
          </a:p>
        </p:txBody>
      </p:sp>
      <p:sp>
        <p:nvSpPr>
          <p:cNvPr id="44036" name="Rectangle 6"/>
          <p:cNvSpPr>
            <a:spLocks noChangeArrowheads="1"/>
          </p:cNvSpPr>
          <p:nvPr/>
        </p:nvSpPr>
        <p:spPr bwMode="auto">
          <a:xfrm>
            <a:off x="0" y="533400"/>
            <a:ext cx="9144000" cy="6416675"/>
          </a:xfrm>
          <a:prstGeom prst="rect">
            <a:avLst/>
          </a:prstGeom>
          <a:noFill/>
          <a:ln w="9525">
            <a:noFill/>
            <a:miter lim="800000"/>
            <a:headEnd/>
            <a:tailEnd/>
          </a:ln>
        </p:spPr>
        <p:txBody>
          <a:bodyPr>
            <a:spAutoFit/>
          </a:bodyPr>
          <a:lstStyle/>
          <a:p>
            <a:pPr eaLnBrk="1" hangingPunct="1">
              <a:defRPr/>
            </a:pPr>
            <a:r>
              <a:rPr lang="sr-Latn-CS" sz="2400" b="1" dirty="0"/>
              <a:t>CF – konverzioni faktor</a:t>
            </a:r>
          </a:p>
          <a:p>
            <a:pPr eaLnBrk="1" hangingPunct="1">
              <a:defRPr/>
            </a:pPr>
            <a:r>
              <a:rPr lang="sr-Latn-CS" sz="2400" b="1" dirty="0"/>
              <a:t>	</a:t>
            </a:r>
            <a:r>
              <a:rPr lang="sr-Latn-CS" sz="2400" i="1" dirty="0"/>
              <a:t>- vrijednost dolara iskazana preko cijena na malo (CPI – Consumer Price Index) iz 2006. godine, tj. da bi se dobila vrijednost dolara iz neke godine iskazana u vrijednosti dolara iz 2006. potrebno je podijeliti taj iznos dolara sa konverzionim faktorom (CF) za tu godinu (u našem primjeru se traži za 1950)</a:t>
            </a:r>
          </a:p>
          <a:p>
            <a:pPr eaLnBrk="1" hangingPunct="1">
              <a:defRPr/>
            </a:pPr>
            <a:endParaRPr lang="sr-Latn-CS" sz="1600" b="1" dirty="0"/>
          </a:p>
          <a:p>
            <a:pPr eaLnBrk="1" hangingPunct="1">
              <a:defRPr/>
            </a:pPr>
            <a:r>
              <a:rPr lang="sr-Latn-CS" sz="2400" b="1" i="1" u="sng" dirty="0"/>
              <a:t>Primjer 1.</a:t>
            </a:r>
          </a:p>
          <a:p>
            <a:pPr eaLnBrk="1" hangingPunct="1">
              <a:defRPr/>
            </a:pPr>
            <a:endParaRPr lang="sr-Latn-CS" sz="500" b="1" i="1" u="sng" dirty="0"/>
          </a:p>
          <a:p>
            <a:pPr eaLnBrk="1" hangingPunct="1">
              <a:defRPr/>
            </a:pPr>
            <a:endParaRPr lang="sr-Latn-CS" sz="500" b="1" i="1" u="sng" dirty="0"/>
          </a:p>
          <a:p>
            <a:pPr marL="457200" indent="-457200" eaLnBrk="1" hangingPunct="1">
              <a:buFontTx/>
              <a:buAutoNum type="alphaLcParenR"/>
              <a:defRPr/>
            </a:pPr>
            <a:r>
              <a:rPr lang="sr-Latn-CS" sz="2400" b="1" i="1" dirty="0"/>
              <a:t>Koliko vrijedi 2000 USD iz 1950. u 2006?</a:t>
            </a:r>
          </a:p>
          <a:p>
            <a:pPr marL="457200" indent="-457200" eaLnBrk="1" hangingPunct="1">
              <a:defRPr/>
            </a:pPr>
            <a:endParaRPr lang="sr-Latn-CS" sz="500" b="1" i="1" dirty="0"/>
          </a:p>
          <a:p>
            <a:pPr marL="457200" indent="-457200" eaLnBrk="1" hangingPunct="1">
              <a:defRPr/>
            </a:pPr>
            <a:endParaRPr lang="sr-Latn-CS" sz="500" b="1" i="1" dirty="0"/>
          </a:p>
          <a:p>
            <a:pPr eaLnBrk="1" hangingPunct="1">
              <a:defRPr/>
            </a:pPr>
            <a:r>
              <a:rPr lang="sr-Latn-CS" sz="2400" b="1" dirty="0"/>
              <a:t>	</a:t>
            </a:r>
            <a:r>
              <a:rPr lang="sr-Latn-CS" sz="2400" dirty="0"/>
              <a:t>- 2000 USD / 0,120 (CF iz 1950) = 16.666,67 USD (2000 dolara iz 1950. vrijedi 16.666,67 dolara u 2006)</a:t>
            </a:r>
          </a:p>
          <a:p>
            <a:pPr eaLnBrk="1" hangingPunct="1">
              <a:defRPr/>
            </a:pPr>
            <a:endParaRPr lang="sr-Latn-CS" sz="2400" b="1" dirty="0"/>
          </a:p>
          <a:p>
            <a:pPr marL="457200" indent="-457200" eaLnBrk="1" hangingPunct="1">
              <a:buFontTx/>
              <a:buAutoNum type="alphaLcParenR" startAt="2"/>
              <a:defRPr/>
            </a:pPr>
            <a:r>
              <a:rPr lang="sr-Latn-CS" sz="2400" b="1" i="1" dirty="0"/>
              <a:t>Koliko vrijedi 2000 USD iz 2006. u 1950, tj. realna (deflacionisana) vrijednost 2000 USD iz 2006. u 1950?</a:t>
            </a:r>
          </a:p>
          <a:p>
            <a:pPr marL="457200" indent="-457200" eaLnBrk="1" hangingPunct="1">
              <a:defRPr/>
            </a:pPr>
            <a:endParaRPr lang="sr-Latn-CS" sz="500" b="1" i="1" dirty="0"/>
          </a:p>
          <a:p>
            <a:pPr marL="457200" indent="-457200" eaLnBrk="1" hangingPunct="1">
              <a:defRPr/>
            </a:pPr>
            <a:endParaRPr lang="sr-Latn-CS" sz="500" b="1" i="1" dirty="0"/>
          </a:p>
          <a:p>
            <a:pPr eaLnBrk="1" hangingPunct="1">
              <a:defRPr/>
            </a:pPr>
            <a:r>
              <a:rPr lang="sr-Latn-CS" sz="2400" b="1" dirty="0"/>
              <a:t>	</a:t>
            </a:r>
            <a:r>
              <a:rPr lang="sr-Latn-CS" sz="2400" dirty="0"/>
              <a:t>- 2000 USD x 0,120 = 240 USD </a:t>
            </a:r>
            <a:r>
              <a:rPr lang="sr-Latn-CS" sz="2400" i="1" dirty="0"/>
              <a:t>(obrnuti postupak gdje se iznos dolara množi sa konverzionim faktorom iz 1950)</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609600"/>
          </a:xfrm>
        </p:spPr>
        <p:txBody>
          <a:bodyPr/>
          <a:lstStyle/>
          <a:p>
            <a:pPr eaLnBrk="1" hangingPunct="1"/>
            <a:r>
              <a:rPr lang="sr-Latn-CS" altLang="en-US" sz="3200" smtClean="0"/>
              <a:t>Kurs dolara</a:t>
            </a:r>
            <a:endParaRPr lang="en-US" altLang="en-US" sz="3200" smtClean="0"/>
          </a:p>
        </p:txBody>
      </p:sp>
      <p:sp>
        <p:nvSpPr>
          <p:cNvPr id="98307" name="Rectangle 3"/>
          <p:cNvSpPr>
            <a:spLocks noGrp="1" noChangeArrowheads="1"/>
          </p:cNvSpPr>
          <p:nvPr>
            <p:ph idx="1"/>
          </p:nvPr>
        </p:nvSpPr>
        <p:spPr>
          <a:xfrm>
            <a:off x="0" y="533400"/>
            <a:ext cx="9144000" cy="6324600"/>
          </a:xfrm>
        </p:spPr>
        <p:txBody>
          <a:bodyPr/>
          <a:lstStyle/>
          <a:p>
            <a:pPr eaLnBrk="1" hangingPunct="1">
              <a:lnSpc>
                <a:spcPct val="90000"/>
              </a:lnSpc>
            </a:pPr>
            <a:r>
              <a:rPr lang="sr-Latn-CS" altLang="en-US" sz="2400" b="1" smtClean="0"/>
              <a:t>Kurs dolara o odnosu na glavne svjetske valute i u odnosu na trgovinske partnere</a:t>
            </a:r>
          </a:p>
          <a:p>
            <a:pPr eaLnBrk="1" hangingPunct="1">
              <a:lnSpc>
                <a:spcPct val="90000"/>
              </a:lnSpc>
              <a:buFontTx/>
              <a:buNone/>
            </a:pPr>
            <a:r>
              <a:rPr lang="sr-Latn-CS" altLang="en-US" sz="2400" b="1" smtClean="0"/>
              <a:t>	</a:t>
            </a:r>
            <a:endParaRPr lang="en-US" altLang="en-US" sz="2400" b="1" smtClean="0"/>
          </a:p>
        </p:txBody>
      </p:sp>
      <p:sp>
        <p:nvSpPr>
          <p:cNvPr id="983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803443-E32F-4BB3-9866-98CD392541AD}" type="slidenum">
              <a:rPr lang="en-US" altLang="en-US">
                <a:solidFill>
                  <a:srgbClr val="898989"/>
                </a:solidFill>
              </a:rPr>
              <a:pPr/>
              <a:t>94</a:t>
            </a:fld>
            <a:endParaRPr lang="en-US" altLang="en-US">
              <a:solidFill>
                <a:srgbClr val="898989"/>
              </a:solidFill>
            </a:endParaRPr>
          </a:p>
        </p:txBody>
      </p:sp>
      <p:pic>
        <p:nvPicPr>
          <p:cNvPr id="983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9144000" cy="609600"/>
          </a:xfrm>
        </p:spPr>
        <p:txBody>
          <a:bodyPr/>
          <a:lstStyle/>
          <a:p>
            <a:pPr eaLnBrk="1" hangingPunct="1"/>
            <a:r>
              <a:rPr lang="sr-Latn-CS" altLang="en-US" sz="3200" smtClean="0"/>
              <a:t>Kurs dolara</a:t>
            </a:r>
            <a:endParaRPr lang="en-US" altLang="en-US" sz="3200" smtClean="0"/>
          </a:p>
        </p:txBody>
      </p:sp>
      <p:sp>
        <p:nvSpPr>
          <p:cNvPr id="99331" name="Rectangle 3"/>
          <p:cNvSpPr>
            <a:spLocks noGrp="1" noChangeArrowheads="1"/>
          </p:cNvSpPr>
          <p:nvPr>
            <p:ph idx="1"/>
          </p:nvPr>
        </p:nvSpPr>
        <p:spPr>
          <a:xfrm>
            <a:off x="0" y="533400"/>
            <a:ext cx="9144000" cy="6324600"/>
          </a:xfrm>
        </p:spPr>
        <p:txBody>
          <a:bodyPr/>
          <a:lstStyle/>
          <a:p>
            <a:pPr eaLnBrk="1" hangingPunct="1">
              <a:lnSpc>
                <a:spcPct val="90000"/>
              </a:lnSpc>
            </a:pPr>
            <a:r>
              <a:rPr lang="sr-Latn-CS" altLang="en-US" sz="2400" b="1" smtClean="0"/>
              <a:t>Prognoze (projekcije) učešća dolara i evra u međunarodnim deviznim rezervama (Chinn i Frankel, 2008)</a:t>
            </a:r>
            <a:endParaRPr lang="en-US" altLang="en-US" sz="2400" b="1" smtClean="0"/>
          </a:p>
        </p:txBody>
      </p:sp>
      <p:sp>
        <p:nvSpPr>
          <p:cNvPr id="993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9908-4C65-4743-B0E7-449D3279786C}" type="slidenum">
              <a:rPr lang="en-US" altLang="en-US">
                <a:solidFill>
                  <a:srgbClr val="898989"/>
                </a:solidFill>
              </a:rPr>
              <a:pPr/>
              <a:t>95</a:t>
            </a:fld>
            <a:endParaRPr lang="en-US" altLang="en-US">
              <a:solidFill>
                <a:srgbClr val="898989"/>
              </a:solidFill>
            </a:endParaRPr>
          </a:p>
        </p:txBody>
      </p:sp>
      <p:pic>
        <p:nvPicPr>
          <p:cNvPr id="99333" name="Picture 2" descr="C:\Users\Lenovo\Desktop\Prezentacija Master Dejan 2012\Grafikoni GFM 2012\Frankel figur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0"/>
            <a:ext cx="9144000" cy="762000"/>
          </a:xfrm>
        </p:spPr>
        <p:txBody>
          <a:bodyPr/>
          <a:lstStyle/>
          <a:p>
            <a:pPr eaLnBrk="1" hangingPunct="1"/>
            <a:r>
              <a:rPr lang="sr-Latn-CS" altLang="en-US" sz="3200" smtClean="0"/>
              <a:t>Odnos zlata i dolara</a:t>
            </a:r>
            <a:endParaRPr lang="en-US" altLang="en-US" sz="3200" smtClean="0"/>
          </a:p>
        </p:txBody>
      </p:sp>
      <p:sp>
        <p:nvSpPr>
          <p:cNvPr id="1003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E06454-15E6-4F79-AFFB-C90C67367C3D}" type="slidenum">
              <a:rPr lang="en-US" altLang="en-US">
                <a:solidFill>
                  <a:srgbClr val="898989"/>
                </a:solidFill>
              </a:rPr>
              <a:pPr/>
              <a:t>96</a:t>
            </a:fld>
            <a:endParaRPr lang="en-US" altLang="en-US">
              <a:solidFill>
                <a:srgbClr val="898989"/>
              </a:solidFill>
            </a:endParaRPr>
          </a:p>
        </p:txBody>
      </p:sp>
      <p:pic>
        <p:nvPicPr>
          <p:cNvPr id="100356" name="Picture 5" descr="Photobuck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001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Box 5"/>
          <p:cNvSpPr txBox="1">
            <a:spLocks noChangeArrowheads="1"/>
          </p:cNvSpPr>
          <p:nvPr/>
        </p:nvSpPr>
        <p:spPr bwMode="auto">
          <a:xfrm>
            <a:off x="304800" y="32766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r-Latn-BA" altLang="en-US" sz="1600" b="1" i="1"/>
              <a:t>Cijena zlata po jednoj finoj unci je oko 1560 USD u maju 2012, a 26.11.2012. iznosila je oko 1750 dolara, a 27.2.2015. iznosi 1206 USD (max 1923 USD per oz u aprilu 2011), a srebro cijena jedne fine unce je 16,47 USD (max oko 51 USD u Aprilu 2011).</a:t>
            </a:r>
            <a:endParaRPr lang="en-US" altLang="en-US" sz="1600" b="1" i="1"/>
          </a:p>
        </p:txBody>
      </p:sp>
      <p:pic>
        <p:nvPicPr>
          <p:cNvPr id="100358" name="Picture 7" descr="C:\Users\Dragan\Desktop\gold_30_year_o_s_US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38600"/>
            <a:ext cx="838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9144000" cy="1066800"/>
          </a:xfrm>
        </p:spPr>
        <p:txBody>
          <a:bodyPr/>
          <a:lstStyle/>
          <a:p>
            <a:pPr eaLnBrk="1" hangingPunct="1"/>
            <a:r>
              <a:rPr lang="sr-Latn-CS" altLang="en-US" sz="3200" smtClean="0"/>
              <a:t>Uloga dolara na međunarodnom monetarnom tržištu</a:t>
            </a:r>
            <a:endParaRPr lang="en-US" altLang="en-US" sz="3200" smtClean="0"/>
          </a:p>
        </p:txBody>
      </p:sp>
      <p:sp>
        <p:nvSpPr>
          <p:cNvPr id="1028" name="Content Placeholder 5"/>
          <p:cNvSpPr>
            <a:spLocks noGrp="1"/>
          </p:cNvSpPr>
          <p:nvPr>
            <p:ph idx="1"/>
          </p:nvPr>
        </p:nvSpPr>
        <p:spPr>
          <a:xfrm>
            <a:off x="457200" y="1143000"/>
            <a:ext cx="8229600" cy="4525963"/>
          </a:xfrm>
        </p:spPr>
        <p:txBody>
          <a:bodyPr/>
          <a:lstStyle/>
          <a:p>
            <a:pPr eaLnBrk="1" hangingPunct="1"/>
            <a:r>
              <a:rPr lang="sr-Latn-BA" altLang="en-US" smtClean="0"/>
              <a:t>USA </a:t>
            </a:r>
            <a:endParaRPr lang="en-US" altLang="en-US" smtClean="0"/>
          </a:p>
        </p:txBody>
      </p:sp>
      <p:sp>
        <p:nvSpPr>
          <p:cNvPr id="10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C5B435-F72B-44A8-A675-3F331AA3CFDF}" type="slidenum">
              <a:rPr lang="en-US" altLang="en-US">
                <a:solidFill>
                  <a:srgbClr val="898989"/>
                </a:solidFill>
              </a:rPr>
              <a:pPr/>
              <a:t>97</a:t>
            </a:fld>
            <a:endParaRPr lang="en-US" altLang="en-US">
              <a:solidFill>
                <a:srgbClr val="898989"/>
              </a:solidFill>
            </a:endParaRPr>
          </a:p>
        </p:txBody>
      </p:sp>
      <p:pic>
        <p:nvPicPr>
          <p:cNvPr id="1030" name="Picture 6" descr="C:\Users\Lenovo\Desktop\GFM 2011 Fakultet Predavanja\US Debt\UsDeb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7"/>
          <p:cNvGraphicFramePr>
            <a:graphicFrameLocks noChangeAspect="1"/>
          </p:cNvGraphicFramePr>
          <p:nvPr/>
        </p:nvGraphicFramePr>
        <p:xfrm>
          <a:off x="838200" y="1143000"/>
          <a:ext cx="2451100" cy="685800"/>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4" imgW="2472744" imgH="682580" progId="Package">
                  <p:embed/>
                </p:oleObj>
              </mc:Choice>
              <mc:Fallback>
                <p:oleObj name="Packager Shell Object" showAsIcon="1" r:id="rId4" imgW="2472744" imgH="682580" progId="Packag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143000"/>
                        <a:ext cx="2451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3"/>
          <p:cNvSpPr>
            <a:spLocks noGrp="1"/>
          </p:cNvSpPr>
          <p:nvPr>
            <p:ph type="title"/>
          </p:nvPr>
        </p:nvSpPr>
        <p:spPr>
          <a:xfrm>
            <a:off x="0" y="0"/>
            <a:ext cx="9144000" cy="685800"/>
          </a:xfrm>
        </p:spPr>
        <p:txBody>
          <a:bodyPr/>
          <a:lstStyle/>
          <a:p>
            <a:pPr eaLnBrk="1" hangingPunct="1"/>
            <a:r>
              <a:rPr lang="sr-Latn-CS" altLang="en-US" sz="3200" smtClean="0"/>
              <a:t>Američki nacionalni dug</a:t>
            </a:r>
            <a:endParaRPr lang="en-US" altLang="en-US" sz="3200" smtClean="0"/>
          </a:p>
        </p:txBody>
      </p:sp>
      <p:sp>
        <p:nvSpPr>
          <p:cNvPr id="101379" name="Content Placeholder 1"/>
          <p:cNvSpPr>
            <a:spLocks noGrp="1"/>
          </p:cNvSpPr>
          <p:nvPr>
            <p:ph idx="1"/>
          </p:nvPr>
        </p:nvSpPr>
        <p:spPr>
          <a:xfrm>
            <a:off x="0" y="533400"/>
            <a:ext cx="9144000" cy="6324600"/>
          </a:xfrm>
        </p:spPr>
        <p:txBody>
          <a:bodyPr/>
          <a:lstStyle/>
          <a:p>
            <a:pPr eaLnBrk="1" hangingPunct="1"/>
            <a:r>
              <a:rPr lang="en-US" altLang="en-US" sz="2500" b="1" smtClean="0"/>
              <a:t>U.S. NATIONAL</a:t>
            </a:r>
            <a:r>
              <a:rPr lang="en-US" altLang="en-US" sz="2500" smtClean="0"/>
              <a:t> </a:t>
            </a:r>
            <a:r>
              <a:rPr lang="en-US" altLang="en-US" sz="2500" b="1" smtClean="0"/>
              <a:t>DEBT</a:t>
            </a:r>
            <a:r>
              <a:rPr lang="en-US" altLang="en-US" sz="2500" smtClean="0"/>
              <a:t> </a:t>
            </a:r>
            <a:r>
              <a:rPr lang="en-US" altLang="en-US" sz="2500" b="1" smtClean="0"/>
              <a:t>CLOCK</a:t>
            </a:r>
            <a:r>
              <a:rPr lang="sr-Latn-BA" altLang="en-US" sz="2500" b="1" smtClean="0"/>
              <a:t> (</a:t>
            </a:r>
            <a:r>
              <a:rPr lang="en-US" altLang="en-US" sz="2500" b="1" smtClean="0">
                <a:hlinkClick r:id="rId2" tooltip="Sixth Avenue (Manhattan)"/>
              </a:rPr>
              <a:t>Sixth Avenue (Avenue of the Americas)</a:t>
            </a:r>
            <a:r>
              <a:rPr lang="en-US" altLang="en-US" sz="2500" b="1" smtClean="0"/>
              <a:t> in </a:t>
            </a:r>
            <a:r>
              <a:rPr lang="en-US" altLang="en-US" sz="2500" b="1" smtClean="0">
                <a:hlinkClick r:id="rId3"/>
              </a:rPr>
              <a:t>Manhattan</a:t>
            </a:r>
            <a:r>
              <a:rPr lang="sr-Latn-BA" altLang="en-US" sz="2500" b="1" smtClean="0"/>
              <a:t> , </a:t>
            </a:r>
            <a:r>
              <a:rPr lang="en-US" altLang="en-US" sz="2500" b="1" smtClean="0">
                <a:hlinkClick r:id="rId4"/>
              </a:rPr>
              <a:t>New York City</a:t>
            </a:r>
            <a:r>
              <a:rPr lang="sr-Latn-BA" altLang="en-US" sz="2500" smtClean="0"/>
              <a:t>)</a:t>
            </a:r>
          </a:p>
          <a:p>
            <a:pPr eaLnBrk="1" hangingPunct="1"/>
            <a:r>
              <a:rPr lang="sr-Latn-BA" altLang="en-US" sz="2500" smtClean="0"/>
              <a:t>T</a:t>
            </a:r>
            <a:r>
              <a:rPr lang="en-US" altLang="en-US" sz="2000" smtClean="0"/>
              <a:t>he Outstanding Public Debt as of 15 Mar 2011 at 06:17:37 PM GMT is:</a:t>
            </a:r>
            <a:r>
              <a:rPr lang="sr-Latn-BA" altLang="en-US" sz="2000" smtClean="0"/>
              <a:t>       </a:t>
            </a:r>
            <a:r>
              <a:rPr lang="sr-Latn-BA" altLang="en-US" sz="2000" b="1" i="1" smtClean="0"/>
              <a:t>14.180.098.871.261,55 USD</a:t>
            </a:r>
          </a:p>
          <a:p>
            <a:pPr eaLnBrk="1" hangingPunct="1"/>
            <a:r>
              <a:rPr lang="en-US" altLang="en-US" sz="2000" smtClean="0"/>
              <a:t>The estimated population of the United States is </a:t>
            </a:r>
            <a:r>
              <a:rPr lang="en-US" altLang="en-US" sz="2000" b="1" smtClean="0"/>
              <a:t>310,206,032</a:t>
            </a:r>
            <a:r>
              <a:rPr lang="en-US" altLang="en-US" sz="2000" smtClean="0"/>
              <a:t/>
            </a:r>
            <a:br>
              <a:rPr lang="en-US" altLang="en-US" sz="2000" smtClean="0"/>
            </a:br>
            <a:r>
              <a:rPr lang="en-US" altLang="en-US" sz="2000" smtClean="0"/>
              <a:t>so each citizen's share of this debt is </a:t>
            </a:r>
            <a:r>
              <a:rPr lang="en-US" altLang="en-US" sz="2000" b="1" smtClean="0"/>
              <a:t>$45,711.87</a:t>
            </a:r>
            <a:r>
              <a:rPr lang="en-US" altLang="en-US" sz="2000" smtClean="0"/>
              <a:t>.</a:t>
            </a:r>
          </a:p>
          <a:p>
            <a:pPr eaLnBrk="1" hangingPunct="1"/>
            <a:r>
              <a:rPr lang="en-US" altLang="en-US" sz="2000" smtClean="0"/>
              <a:t>The National Debt has continued to increase an average of</a:t>
            </a:r>
            <a:br>
              <a:rPr lang="en-US" altLang="en-US" sz="2000" smtClean="0"/>
            </a:br>
            <a:r>
              <a:rPr lang="en-US" altLang="en-US" sz="2000" b="1" smtClean="0"/>
              <a:t>$4.09 billion per day</a:t>
            </a:r>
            <a:r>
              <a:rPr lang="en-US" altLang="en-US" sz="2000" smtClean="0"/>
              <a:t> since September 28, 2007!</a:t>
            </a:r>
            <a:endParaRPr lang="sr-Latn-BA" altLang="en-US" sz="2000" smtClean="0"/>
          </a:p>
          <a:p>
            <a:endParaRPr lang="sr-Latn-BA" altLang="en-US" sz="2000" b="1" smtClean="0"/>
          </a:p>
          <a:p>
            <a:r>
              <a:rPr lang="en-US" altLang="en-US" sz="2000" b="1" smtClean="0"/>
              <a:t>U.S. NATIONAL</a:t>
            </a:r>
            <a:r>
              <a:rPr lang="en-US" altLang="en-US" sz="2000" smtClean="0"/>
              <a:t> </a:t>
            </a:r>
            <a:r>
              <a:rPr lang="en-US" altLang="en-US" sz="2000" b="1" smtClean="0"/>
              <a:t>DEBT</a:t>
            </a:r>
            <a:r>
              <a:rPr lang="en-US" altLang="en-US" sz="2000" smtClean="0"/>
              <a:t> </a:t>
            </a:r>
            <a:r>
              <a:rPr lang="en-US" altLang="en-US" sz="2000" b="1" smtClean="0"/>
              <a:t>CLOCK</a:t>
            </a:r>
            <a:r>
              <a:rPr lang="sr-Latn-BA" altLang="en-US" sz="2000" b="1" smtClean="0"/>
              <a:t> </a:t>
            </a:r>
            <a:r>
              <a:rPr lang="en-US" altLang="en-US" sz="2000" smtClean="0"/>
              <a:t>The Outstanding Public Debt as of 27 Feb 2015 at 10:59:27 AM GMT is:</a:t>
            </a:r>
            <a:r>
              <a:rPr lang="sr-Latn-BA" altLang="en-US" sz="2000" smtClean="0"/>
              <a:t>  </a:t>
            </a:r>
            <a:r>
              <a:rPr lang="sr-Latn-BA" altLang="en-US" sz="2000" b="1" i="1" smtClean="0"/>
              <a:t>18.136.985.074.195,38 USD</a:t>
            </a:r>
            <a:r>
              <a:rPr lang="en-US" altLang="en-US" sz="2800" smtClean="0"/>
              <a:t/>
            </a:r>
            <a:br>
              <a:rPr lang="en-US" altLang="en-US" sz="2800" smtClean="0"/>
            </a:br>
            <a:r>
              <a:rPr lang="en-US" altLang="en-US" sz="2000" smtClean="0"/>
              <a:t>The estimated population of the United States is </a:t>
            </a:r>
            <a:r>
              <a:rPr lang="en-US" altLang="en-US" sz="2000" b="1" smtClean="0"/>
              <a:t>320,088,339</a:t>
            </a:r>
            <a:r>
              <a:rPr lang="en-US" altLang="en-US" sz="2000" smtClean="0"/>
              <a:t/>
            </a:r>
            <a:br>
              <a:rPr lang="en-US" altLang="en-US" sz="2000" smtClean="0"/>
            </a:br>
            <a:r>
              <a:rPr lang="en-US" altLang="en-US" sz="2000" smtClean="0"/>
              <a:t>so each citizen's share of this debt is </a:t>
            </a:r>
            <a:r>
              <a:rPr lang="en-US" altLang="en-US" sz="2000" b="1" smtClean="0"/>
              <a:t>$56,662.44</a:t>
            </a:r>
            <a:r>
              <a:rPr lang="en-US" altLang="en-US" sz="2000" smtClean="0"/>
              <a:t>.</a:t>
            </a:r>
          </a:p>
          <a:p>
            <a:r>
              <a:rPr lang="en-US" altLang="en-US" sz="2000" smtClean="0"/>
              <a:t>The National Debt has continued to increase an average of</a:t>
            </a:r>
            <a:br>
              <a:rPr lang="en-US" altLang="en-US" sz="2000" smtClean="0"/>
            </a:br>
            <a:r>
              <a:rPr lang="en-US" altLang="en-US" sz="2000" b="1" smtClean="0"/>
              <a:t>$2.35 billion per day</a:t>
            </a:r>
            <a:r>
              <a:rPr lang="en-US" altLang="en-US" sz="2000" smtClean="0"/>
              <a:t> since September 30, 2012!</a:t>
            </a:r>
            <a:endParaRPr lang="sr-Latn-BA" altLang="en-US" sz="2000" smtClean="0"/>
          </a:p>
          <a:p>
            <a:pPr eaLnBrk="1" hangingPunct="1"/>
            <a:r>
              <a:rPr lang="en-US" altLang="en-US" sz="2000" smtClean="0">
                <a:hlinkClick r:id="rId5"/>
              </a:rPr>
              <a:t>http://www.brillig.com/debt_clock/</a:t>
            </a:r>
            <a:endParaRPr lang="sr-Latn-BA" altLang="en-US" sz="2000" smtClean="0"/>
          </a:p>
          <a:p>
            <a:pPr eaLnBrk="1" hangingPunct="1"/>
            <a:r>
              <a:rPr lang="en-US" altLang="en-US" sz="2000" smtClean="0">
                <a:hlinkClick r:id="rId6"/>
              </a:rPr>
              <a:t>http://www.usdebtclock.org/</a:t>
            </a:r>
            <a:endParaRPr lang="en-US" altLang="en-US" sz="2000" smtClean="0"/>
          </a:p>
          <a:p>
            <a:pPr eaLnBrk="1" hangingPunct="1">
              <a:buFont typeface="Wingdings 3" pitchFamily="18" charset="2"/>
              <a:buNone/>
            </a:pPr>
            <a:endParaRPr lang="en-US" altLang="en-US" smtClean="0"/>
          </a:p>
        </p:txBody>
      </p:sp>
      <p:sp>
        <p:nvSpPr>
          <p:cNvPr id="1013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CAE0B8-5D4B-41E3-8234-472DF0E92CB5}" type="slidenum">
              <a:rPr lang="en-US" altLang="en-US">
                <a:solidFill>
                  <a:srgbClr val="898989"/>
                </a:solidFill>
              </a:rPr>
              <a:pPr/>
              <a:t>98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17FC03-C02F-47F2-A8EA-59B2C447F6BD}" type="slidenum">
              <a:rPr lang="en-US" altLang="en-US">
                <a:solidFill>
                  <a:srgbClr val="898989"/>
                </a:solidFill>
              </a:rPr>
              <a:pPr/>
              <a:t>99</a:t>
            </a:fld>
            <a:endParaRPr lang="en-US" altLang="en-US">
              <a:solidFill>
                <a:srgbClr val="898989"/>
              </a:solidFill>
            </a:endParaRPr>
          </a:p>
        </p:txBody>
      </p:sp>
      <p:sp>
        <p:nvSpPr>
          <p:cNvPr id="102403" name="Rectangle 3"/>
          <p:cNvSpPr>
            <a:spLocks noChangeArrowheads="1"/>
          </p:cNvSpPr>
          <p:nvPr/>
        </p:nvSpPr>
        <p:spPr bwMode="auto">
          <a:xfrm>
            <a:off x="0" y="0"/>
            <a:ext cx="9144000" cy="806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U.S. NATIONAL</a:t>
            </a:r>
            <a:r>
              <a:rPr lang="en-US" altLang="en-US"/>
              <a:t> </a:t>
            </a:r>
            <a:r>
              <a:rPr lang="en-US" altLang="en-US" b="1"/>
              <a:t>DEBT</a:t>
            </a:r>
            <a:r>
              <a:rPr lang="en-US" altLang="en-US"/>
              <a:t> </a:t>
            </a:r>
            <a:r>
              <a:rPr lang="en-US" altLang="en-US" b="1"/>
              <a:t>CLOCK</a:t>
            </a:r>
            <a:r>
              <a:rPr lang="en-US" altLang="en-US"/>
              <a:t>The Outstanding Public Debt as of 12 May 2012 at 05:32:58 PM GMT is:</a:t>
            </a:r>
            <a:br>
              <a:rPr lang="en-US" altLang="en-US"/>
            </a:br>
            <a:endParaRPr lang="sr-Latn-BA" altLang="en-US"/>
          </a:p>
          <a:p>
            <a:pPr algn="ctr"/>
            <a:endParaRPr lang="sr-Latn-BA" altLang="en-US"/>
          </a:p>
          <a:p>
            <a:pPr algn="ctr"/>
            <a:endParaRPr lang="en-US" altLang="en-US"/>
          </a:p>
          <a:p>
            <a:pPr algn="ctr"/>
            <a:r>
              <a:rPr lang="en-US" altLang="en-US"/>
              <a:t>The estimated population of the United States is </a:t>
            </a:r>
            <a:r>
              <a:rPr lang="en-US" altLang="en-US" b="1"/>
              <a:t>312,752,984</a:t>
            </a:r>
            <a:r>
              <a:rPr lang="en-US" altLang="en-US"/>
              <a:t/>
            </a:r>
            <a:br>
              <a:rPr lang="en-US" altLang="en-US"/>
            </a:br>
            <a:r>
              <a:rPr lang="en-US" altLang="en-US"/>
              <a:t>so each citizen's share of this debt is </a:t>
            </a:r>
            <a:r>
              <a:rPr lang="en-US" altLang="en-US" b="1"/>
              <a:t>$50,141.37</a:t>
            </a:r>
            <a:r>
              <a:rPr lang="en-US" altLang="en-US"/>
              <a:t>.</a:t>
            </a:r>
            <a:endParaRPr lang="sr-Latn-BA" altLang="en-US"/>
          </a:p>
          <a:p>
            <a:pPr algn="ctr"/>
            <a:endParaRPr lang="en-US" altLang="en-US"/>
          </a:p>
          <a:p>
            <a:pPr algn="ctr"/>
            <a:r>
              <a:rPr lang="en-US" altLang="en-US"/>
              <a:t>The National Debt has continued to increase an average of</a:t>
            </a:r>
            <a:br>
              <a:rPr lang="en-US" altLang="en-US"/>
            </a:br>
            <a:r>
              <a:rPr lang="en-US" altLang="en-US" b="1"/>
              <a:t>$3.95 billion per day</a:t>
            </a:r>
            <a:r>
              <a:rPr lang="en-US" altLang="en-US"/>
              <a:t> since September 28, 2007!</a:t>
            </a:r>
            <a:br>
              <a:rPr lang="en-US" altLang="en-US"/>
            </a:br>
            <a:r>
              <a:rPr lang="en-US" altLang="en-US"/>
              <a:t>Concerned? Then </a:t>
            </a:r>
            <a:r>
              <a:rPr lang="en-US" altLang="en-US">
                <a:hlinkClick r:id="rId2"/>
              </a:rPr>
              <a:t>tell Congress and the White House</a:t>
            </a:r>
            <a:r>
              <a:rPr lang="en-US" altLang="en-US"/>
              <a:t>!</a:t>
            </a:r>
            <a:endParaRPr lang="sr-Latn-BA" altLang="en-US"/>
          </a:p>
          <a:p>
            <a:pPr algn="ctr"/>
            <a:endParaRPr lang="sr-Latn-BA" altLang="en-US"/>
          </a:p>
          <a:p>
            <a:pPr algn="ctr"/>
            <a:endParaRPr lang="sr-Latn-BA" altLang="en-US"/>
          </a:p>
          <a:p>
            <a:pPr algn="ctr"/>
            <a:r>
              <a:rPr lang="en-US" altLang="en-US" b="1"/>
              <a:t>U.S. NATIONAL</a:t>
            </a:r>
            <a:r>
              <a:rPr lang="en-US" altLang="en-US"/>
              <a:t> </a:t>
            </a:r>
            <a:r>
              <a:rPr lang="en-US" altLang="en-US" b="1"/>
              <a:t>DEBT</a:t>
            </a:r>
            <a:r>
              <a:rPr lang="en-US" altLang="en-US"/>
              <a:t> </a:t>
            </a:r>
            <a:r>
              <a:rPr lang="en-US" altLang="en-US" b="1"/>
              <a:t>CLOCK</a:t>
            </a:r>
            <a:r>
              <a:rPr lang="en-US" altLang="en-US"/>
              <a:t>The Outstanding Public Debt as of 25 Nov 2012 at 11:56:31 PM GMT is:</a:t>
            </a:r>
            <a:br>
              <a:rPr lang="en-US" altLang="en-US"/>
            </a:br>
            <a:endParaRPr lang="sr-Latn-BA" altLang="en-US"/>
          </a:p>
          <a:p>
            <a:pPr algn="ctr"/>
            <a:r>
              <a:rPr lang="sr-Latn-BA" altLang="en-US" sz="2800" b="1" i="1">
                <a:solidFill>
                  <a:srgbClr val="FF0000"/>
                </a:solidFill>
              </a:rPr>
              <a:t>$ 16,298,946,439.118,28</a:t>
            </a:r>
          </a:p>
          <a:p>
            <a:pPr algn="ctr"/>
            <a:endParaRPr lang="en-US" altLang="en-US"/>
          </a:p>
          <a:p>
            <a:pPr algn="ctr"/>
            <a:r>
              <a:rPr lang="en-US" altLang="en-US"/>
              <a:t>The estimated population of the United States is </a:t>
            </a:r>
            <a:r>
              <a:rPr lang="en-US" altLang="en-US" b="1"/>
              <a:t>313,938,043</a:t>
            </a:r>
            <a:r>
              <a:rPr lang="en-US" altLang="en-US"/>
              <a:t/>
            </a:r>
            <a:br>
              <a:rPr lang="en-US" altLang="en-US"/>
            </a:br>
            <a:r>
              <a:rPr lang="en-US" altLang="en-US"/>
              <a:t>so each citizen's share of this debt is </a:t>
            </a:r>
            <a:r>
              <a:rPr lang="en-US" altLang="en-US" b="1"/>
              <a:t>$51,917.72</a:t>
            </a:r>
            <a:r>
              <a:rPr lang="en-US" altLang="en-US"/>
              <a:t>.</a:t>
            </a:r>
          </a:p>
          <a:p>
            <a:pPr algn="ctr"/>
            <a:r>
              <a:rPr lang="en-US" altLang="en-US"/>
              <a:t>The National Debt has continued to increase an average of</a:t>
            </a:r>
            <a:br>
              <a:rPr lang="en-US" altLang="en-US"/>
            </a:br>
            <a:r>
              <a:rPr lang="en-US" altLang="en-US" b="1"/>
              <a:t>$3.87 billion per day</a:t>
            </a:r>
            <a:r>
              <a:rPr lang="en-US" altLang="en-US"/>
              <a:t> since September 28, 2007!</a:t>
            </a:r>
            <a:br>
              <a:rPr lang="en-US" altLang="en-US"/>
            </a:br>
            <a:r>
              <a:rPr lang="en-US" altLang="en-US"/>
              <a:t>Concerned? Then </a:t>
            </a:r>
            <a:r>
              <a:rPr lang="en-US" altLang="en-US">
                <a:hlinkClick r:id="rId2"/>
              </a:rPr>
              <a:t>tell Congress and the White House</a:t>
            </a:r>
            <a:r>
              <a:rPr lang="en-US" altLang="en-US"/>
              <a:t>!</a:t>
            </a:r>
          </a:p>
          <a:p>
            <a:pPr algn="ctr"/>
            <a:r>
              <a:rPr lang="en-US" altLang="en-US"/>
              <a:t/>
            </a:r>
            <a:br>
              <a:rPr lang="en-US" altLang="en-US"/>
            </a:br>
            <a:endParaRPr lang="sr-Latn-BA" altLang="en-US"/>
          </a:p>
          <a:p>
            <a:pPr algn="ctr"/>
            <a:endParaRPr lang="sr-Latn-BA" altLang="en-US"/>
          </a:p>
          <a:p>
            <a:pPr algn="ctr"/>
            <a:endParaRPr lang="en-US" altLang="en-US"/>
          </a:p>
          <a:p>
            <a:pPr algn="ctr"/>
            <a:endParaRPr lang="en-US" altLang="en-US" sz="2400">
              <a:solidFill>
                <a:srgbClr val="000000"/>
              </a:solidFill>
              <a:latin typeface="Times New Roman" pitchFamily="18" charset="0"/>
              <a:cs typeface="Times New Roman" pitchFamily="18" charset="0"/>
            </a:endParaRPr>
          </a:p>
        </p:txBody>
      </p:sp>
      <p:pic>
        <p:nvPicPr>
          <p:cNvPr id="102404" name="Picture 4" descr="$ 1 5 , 6 7 7 , 3 5 9 , 8 4 0 , 8 7 6 . 4 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4010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5452</TotalTime>
  <Words>6684</Words>
  <Application>Microsoft Office PowerPoint</Application>
  <PresentationFormat>On-screen Show (4:3)</PresentationFormat>
  <Paragraphs>2547</Paragraphs>
  <Slides>108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6" baseType="lpstr">
      <vt:lpstr>Arial</vt:lpstr>
      <vt:lpstr>Calibri</vt:lpstr>
      <vt:lpstr>Wingdings 3</vt:lpstr>
      <vt:lpstr>Times New Roman</vt:lpstr>
      <vt:lpstr>Verdana</vt:lpstr>
      <vt:lpstr>Georgia</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Tokovi direktnih stranih investicija - FDI tokovi</vt:lpstr>
      <vt:lpstr>Strane direktne investicije - tokovi</vt:lpstr>
      <vt:lpstr>Tokovi stranih direktnih investicija u BiH</vt:lpstr>
      <vt:lpstr>Strane direktne investicije - tokovi</vt:lpstr>
      <vt:lpstr>Strane direktne investicije - tokovi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Multinacionalne kompanije (MNK)</vt:lpstr>
      <vt:lpstr>PowerPoint Presentation</vt:lpstr>
      <vt:lpstr>Multinacionalne kompanije (MNK)</vt:lpstr>
      <vt:lpstr>Ekonomska snaga zemalja i multinacionalnih kompanija</vt:lpstr>
      <vt:lpstr>Poređenje prihoda zemalja i MNK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neravnotežnog ekonomskog razvoja u svijetu</vt:lpstr>
      <vt:lpstr>Površina zemalja i broj stanovnika</vt:lpstr>
      <vt:lpstr>Osnovni podaci za zemlje</vt:lpstr>
      <vt:lpstr>Osnovni podaci za zemlje</vt:lpstr>
      <vt:lpstr>Vrijednost dolara kroz istoriju</vt:lpstr>
      <vt:lpstr>PowerPoint Presentation</vt:lpstr>
      <vt:lpstr>Kurs dolara</vt:lpstr>
      <vt:lpstr>Kurs dolara</vt:lpstr>
      <vt:lpstr>Odnos zlata i dolara</vt:lpstr>
      <vt:lpstr>Uloga dolara na međunarodnom monetarnom tržištu</vt:lpstr>
      <vt:lpstr>Američki nacionalni dug</vt:lpstr>
      <vt:lpstr>PowerPoint Presentation</vt:lpstr>
      <vt:lpstr>Osnovni podaci za zemlje</vt:lpstr>
      <vt:lpstr>Cijena nafte</vt:lpstr>
      <vt:lpstr>Cijena nafte</vt:lpstr>
      <vt:lpstr>Cijena  i proizvodnja nafte</vt:lpstr>
      <vt:lpstr>Cijena  i proizvodnja nafte</vt:lpstr>
      <vt:lpstr>Cijena  i proizvodnja nafte</vt:lpstr>
      <vt:lpstr>Značajni događaji i cijena nafte od 2004 do 2011</vt:lpstr>
      <vt:lpstr>Cijena  i proizvodnja nafte</vt:lpstr>
      <vt:lpstr>Cijena nafte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Milan</cp:lastModifiedBy>
  <cp:revision>631</cp:revision>
  <dcterms:created xsi:type="dcterms:W3CDTF">2009-10-31T02:17:21Z</dcterms:created>
  <dcterms:modified xsi:type="dcterms:W3CDTF">2018-02-02T09:44:21Z</dcterms:modified>
</cp:coreProperties>
</file>