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0" r:id="rId3"/>
    <p:sldId id="259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0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75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07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409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57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47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00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2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6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0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81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8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63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92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5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0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5C7ECC4-9393-4AA1-8DCF-663F2F6179C4}" type="datetimeFigureOut">
              <a:rPr lang="en-US" smtClean="0"/>
              <a:t>2/25/2025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BB76452-40F6-48E0-80B7-DEF1167C8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9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Теоријски приступи јавним финансијама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66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215" y="2603500"/>
            <a:ext cx="11104685" cy="3416300"/>
          </a:xfrm>
        </p:spPr>
        <p:txBody>
          <a:bodyPr>
            <a:noAutofit/>
          </a:bodyPr>
          <a:lstStyle/>
          <a:p>
            <a:pPr algn="just"/>
            <a:r>
              <a:rPr lang="ru-RU" sz="2200" dirty="0"/>
              <a:t>Теоријски приступи јавним финансијама представљају различите економске и политичке концепције које објашњавају улогу државе у управљању финансијама, јавним приходима и расходима. </a:t>
            </a:r>
            <a:endParaRPr lang="ru-RU" sz="2200" dirty="0" smtClean="0"/>
          </a:p>
          <a:p>
            <a:pPr algn="just"/>
            <a:endParaRPr lang="ru-RU" sz="2200" dirty="0"/>
          </a:p>
          <a:p>
            <a:pPr algn="just"/>
            <a:r>
              <a:rPr lang="ru-RU" sz="2200" dirty="0" smtClean="0"/>
              <a:t>Ови </a:t>
            </a:r>
            <a:r>
              <a:rPr lang="ru-RU" sz="2200" dirty="0"/>
              <a:t>приступи су развијени кроз историју економске мисли и користе се за анализу и формулисање фискалних политика.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60709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/>
              <a:t>1. </a:t>
            </a:r>
            <a:r>
              <a:rPr lang="sr-Cyrl-BA" b="1" dirty="0"/>
              <a:t>Класични приступ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659424" y="2558562"/>
            <a:ext cx="10691446" cy="40460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en-US" altLang="en-US" sz="2200" dirty="0" err="1"/>
              <a:t>Заснива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на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економским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принципима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класичне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школе</a:t>
            </a:r>
            <a:r>
              <a:rPr lang="en-US" altLang="en-US" sz="2200" dirty="0"/>
              <a:t> (</a:t>
            </a:r>
            <a:r>
              <a:rPr lang="en-US" altLang="en-US" sz="2200" dirty="0" err="1"/>
              <a:t>Адам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Смит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Дејвид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Рикардо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Џон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Стјуарт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Мил</a:t>
            </a:r>
            <a:r>
              <a:rPr lang="en-US" altLang="en-US" sz="2200" dirty="0"/>
              <a:t>).</a:t>
            </a:r>
            <a:endParaRPr lang="sr-Cyrl-BA" altLang="en-US" sz="2200" dirty="0"/>
          </a:p>
          <a:p>
            <a:endParaRPr lang="en-US" altLang="en-US" sz="2200" dirty="0"/>
          </a:p>
          <a:p>
            <a:r>
              <a:rPr lang="en-US" altLang="en-US" sz="2200" dirty="0" err="1"/>
              <a:t>Држава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треба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да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има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минималну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улогу</a:t>
            </a:r>
            <a:r>
              <a:rPr lang="en-US" altLang="en-US" sz="2200" dirty="0"/>
              <a:t> у </a:t>
            </a:r>
            <a:r>
              <a:rPr lang="en-US" altLang="en-US" sz="2200" dirty="0" err="1"/>
              <a:t>економији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обезб</a:t>
            </a:r>
            <a:r>
              <a:rPr lang="sr-Cyrl-BA" altLang="en-US" sz="2200" dirty="0"/>
              <a:t>ј</a:t>
            </a:r>
            <a:r>
              <a:rPr lang="en-US" altLang="en-US" sz="2200" dirty="0" err="1"/>
              <a:t>еђујући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само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основне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јавне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услуге</a:t>
            </a:r>
            <a:r>
              <a:rPr lang="en-US" altLang="en-US" sz="2200" dirty="0"/>
              <a:t> (</a:t>
            </a:r>
            <a:r>
              <a:rPr lang="en-US" altLang="en-US" sz="2200" dirty="0" err="1"/>
              <a:t>војска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правосуђе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инфраструктура</a:t>
            </a:r>
            <a:r>
              <a:rPr lang="en-US" altLang="en-US" sz="2200" dirty="0"/>
              <a:t>).</a:t>
            </a:r>
            <a:endParaRPr lang="sr-Cyrl-BA" altLang="en-US" sz="2200" dirty="0"/>
          </a:p>
          <a:p>
            <a:endParaRPr lang="en-US" altLang="en-US" sz="2200" dirty="0"/>
          </a:p>
          <a:p>
            <a:r>
              <a:rPr lang="sr-Cyrl-BA" altLang="en-US" sz="2200" dirty="0" smtClean="0"/>
              <a:t>Заступа </a:t>
            </a:r>
            <a:r>
              <a:rPr lang="en-US" altLang="en-US" sz="2200" dirty="0" err="1" smtClean="0"/>
              <a:t>принцип</a:t>
            </a:r>
            <a:r>
              <a:rPr lang="en-US" altLang="en-US" sz="2200" dirty="0" smtClean="0"/>
              <a:t> </a:t>
            </a:r>
            <a:r>
              <a:rPr lang="en-US" altLang="en-US" sz="2200" dirty="0"/>
              <a:t>„</a:t>
            </a:r>
            <a:r>
              <a:rPr lang="en-US" altLang="en-US" sz="2200" dirty="0" err="1"/>
              <a:t>невидљиве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руке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тржишта</a:t>
            </a:r>
            <a:r>
              <a:rPr lang="en-US" altLang="en-US" sz="2200" dirty="0"/>
              <a:t>“ и </a:t>
            </a:r>
            <a:r>
              <a:rPr lang="en-US" altLang="en-US" sz="2200" dirty="0" err="1"/>
              <a:t>саморегулацију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економије</a:t>
            </a:r>
            <a:r>
              <a:rPr lang="en-US" altLang="en-US" sz="2200" dirty="0"/>
              <a:t>.</a:t>
            </a:r>
            <a:endParaRPr lang="sr-Cyrl-BA" altLang="en-US" sz="2200" dirty="0"/>
          </a:p>
          <a:p>
            <a:endParaRPr lang="en-US" altLang="en-US" sz="2200" dirty="0"/>
          </a:p>
          <a:p>
            <a:r>
              <a:rPr lang="en-US" altLang="en-US" sz="2200" dirty="0" err="1"/>
              <a:t>Порески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систем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треба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да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буде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што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једноставнији</a:t>
            </a:r>
            <a:r>
              <a:rPr lang="en-US" altLang="en-US" sz="2200" dirty="0"/>
              <a:t> и </a:t>
            </a:r>
            <a:r>
              <a:rPr lang="en-US" altLang="en-US" sz="2200" dirty="0" err="1"/>
              <a:t>не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треба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да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дестимулише</a:t>
            </a:r>
            <a:r>
              <a:rPr lang="en-US" altLang="en-US" sz="2200" dirty="0"/>
              <a:t> </a:t>
            </a:r>
            <a:r>
              <a:rPr lang="en-US" altLang="en-US" sz="2200" dirty="0" err="1"/>
              <a:t>приватни</a:t>
            </a:r>
            <a:r>
              <a:rPr lang="en-US" altLang="en-US" sz="2200" dirty="0"/>
              <a:t> </a:t>
            </a:r>
            <a:r>
              <a:rPr lang="en-US" altLang="en-US" sz="2200" dirty="0" err="1"/>
              <a:t>сектор</a:t>
            </a:r>
            <a:r>
              <a:rPr lang="en-US" altLang="en-US" sz="2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8324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2. Неокласични </a:t>
            </a:r>
            <a:r>
              <a:rPr lang="ru-RU" b="1" dirty="0"/>
              <a:t>приступ</a:t>
            </a:r>
            <a:br>
              <a:rPr lang="ru-RU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554" y="2603500"/>
            <a:ext cx="10515600" cy="3955562"/>
          </a:xfrm>
        </p:spPr>
        <p:txBody>
          <a:bodyPr>
            <a:normAutofit fontScale="92500"/>
          </a:bodyPr>
          <a:lstStyle/>
          <a:p>
            <a:r>
              <a:rPr lang="ru-RU" sz="2200" dirty="0" smtClean="0"/>
              <a:t>Развија </a:t>
            </a:r>
            <a:r>
              <a:rPr lang="ru-RU" sz="2200" dirty="0"/>
              <a:t>класичну теорију уз напредније математичке и статистичке моделе</a:t>
            </a:r>
            <a:r>
              <a:rPr lang="ru-RU" sz="2200" dirty="0" smtClean="0"/>
              <a:t>.</a:t>
            </a:r>
          </a:p>
          <a:p>
            <a:pPr marL="0" indent="0">
              <a:buNone/>
            </a:pPr>
            <a:endParaRPr lang="ru-RU" sz="2200" dirty="0"/>
          </a:p>
          <a:p>
            <a:r>
              <a:rPr lang="ru-RU" sz="2200" dirty="0"/>
              <a:t>Јавне финансије треба да буду </a:t>
            </a:r>
            <a:r>
              <a:rPr lang="ru-RU" sz="2200" dirty="0" smtClean="0"/>
              <a:t>усмјерене </a:t>
            </a:r>
            <a:r>
              <a:rPr lang="ru-RU" sz="2200" dirty="0"/>
              <a:t>ка максимизацији благостања друштва уз минималне поремећаје тржишта</a:t>
            </a:r>
            <a:r>
              <a:rPr lang="ru-RU" sz="2200" dirty="0" smtClean="0"/>
              <a:t>.</a:t>
            </a:r>
          </a:p>
          <a:p>
            <a:endParaRPr lang="ru-RU" sz="2200" dirty="0"/>
          </a:p>
          <a:p>
            <a:r>
              <a:rPr lang="ru-RU" sz="2200" dirty="0"/>
              <a:t>Заснива се на </a:t>
            </a:r>
            <a:r>
              <a:rPr lang="ru-RU" sz="2200" b="1" dirty="0"/>
              <a:t>оптималном опорезивању</a:t>
            </a:r>
            <a:r>
              <a:rPr lang="ru-RU" sz="2200" dirty="0"/>
              <a:t> и </a:t>
            </a:r>
            <a:r>
              <a:rPr lang="ru-RU" sz="2200" b="1" dirty="0"/>
              <a:t>ефикасном трошењу јавних средстава</a:t>
            </a:r>
            <a:r>
              <a:rPr lang="ru-RU" sz="2200" dirty="0" smtClean="0"/>
              <a:t>.</a:t>
            </a:r>
          </a:p>
          <a:p>
            <a:endParaRPr lang="ru-RU" sz="2200" dirty="0"/>
          </a:p>
          <a:p>
            <a:r>
              <a:rPr lang="ru-RU" sz="2200" dirty="0" smtClean="0"/>
              <a:t>Вјерује </a:t>
            </a:r>
            <a:r>
              <a:rPr lang="ru-RU" sz="2200" dirty="0"/>
              <a:t>у економске моделе засноване на </a:t>
            </a:r>
            <a:r>
              <a:rPr lang="ru-RU" sz="2200" b="1" dirty="0"/>
              <a:t>теорији рационалног избора</a:t>
            </a:r>
            <a:r>
              <a:rPr lang="ru-RU" sz="2200" dirty="0"/>
              <a:t>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3358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/>
              <a:t>3. </a:t>
            </a:r>
            <a:r>
              <a:rPr lang="sr-Cyrl-BA" b="1" dirty="0"/>
              <a:t>Кејнзијански приступ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462" y="2603500"/>
            <a:ext cx="10726615" cy="34163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Развио га је Џон Мејнард Кејнз као одговор на Велику депресију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Залаже се за активну улогу државе у регулисању економије кроз </a:t>
            </a:r>
            <a:r>
              <a:rPr lang="ru-RU" b="1" dirty="0"/>
              <a:t>фискалну политику</a:t>
            </a:r>
            <a:r>
              <a:rPr lang="ru-RU" dirty="0"/>
              <a:t> (повећање јавне потрошње и смањење пореза у </a:t>
            </a:r>
            <a:r>
              <a:rPr lang="ru-RU" dirty="0" smtClean="0"/>
              <a:t>вријеме </a:t>
            </a:r>
            <a:r>
              <a:rPr lang="ru-RU" dirty="0"/>
              <a:t>кризе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dirty="0" smtClean="0"/>
              <a:t>Сматрају </a:t>
            </a:r>
            <a:r>
              <a:rPr lang="ru-RU" dirty="0"/>
              <a:t>да јавне финансије могу бити алат за </a:t>
            </a:r>
            <a:r>
              <a:rPr lang="ru-RU" b="1" dirty="0"/>
              <a:t>стабилизацију привреде</a:t>
            </a:r>
            <a:r>
              <a:rPr lang="ru-RU" dirty="0"/>
              <a:t>, запосленост и економски раст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Прихвата </a:t>
            </a:r>
            <a:r>
              <a:rPr lang="ru-RU" b="1" dirty="0"/>
              <a:t>дефицитарно финансирање</a:t>
            </a:r>
            <a:r>
              <a:rPr lang="ru-RU" dirty="0"/>
              <a:t> у кратком року ради подстицања потрошње и инвестиција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014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/>
              <a:t>4. </a:t>
            </a:r>
            <a:r>
              <a:rPr lang="sr-Cyrl-BA" b="1" dirty="0"/>
              <a:t>Монетаристички приступ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95654" y="2391055"/>
            <a:ext cx="11684977" cy="4387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altLang="en-US" sz="2000" dirty="0" err="1" smtClean="0"/>
              <a:t>Заснован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на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идејама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Милтона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Фридмана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Чикашке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школе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економије</a:t>
            </a:r>
            <a:r>
              <a:rPr lang="en-US" altLang="en-US" sz="2000" dirty="0" smtClean="0"/>
              <a:t>.</a:t>
            </a:r>
            <a:endParaRPr lang="sr-Cyrl-BA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 smtClean="0"/>
              <a:t>В</a:t>
            </a:r>
            <a:r>
              <a:rPr lang="sr-Cyrl-BA" altLang="en-US" sz="2000" dirty="0" smtClean="0"/>
              <a:t>ј</a:t>
            </a:r>
            <a:r>
              <a:rPr lang="en-US" altLang="en-US" sz="2000" dirty="0" err="1" smtClean="0"/>
              <a:t>еруј</a:t>
            </a:r>
            <a:r>
              <a:rPr lang="sr-Cyrl-BA" altLang="en-US" sz="2000" dirty="0" smtClean="0"/>
              <a:t>у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да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монетарна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политика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контрола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новчане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масе</a:t>
            </a:r>
            <a:r>
              <a:rPr lang="en-US" altLang="en-US" sz="2000" dirty="0"/>
              <a:t>) </a:t>
            </a:r>
            <a:r>
              <a:rPr lang="en-US" altLang="en-US" sz="2000" dirty="0" err="1"/>
              <a:t>има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већи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утицај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од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фискалне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политике</a:t>
            </a:r>
            <a:r>
              <a:rPr lang="en-US" altLang="en-US" sz="2000" dirty="0" smtClean="0"/>
              <a:t>.</a:t>
            </a:r>
            <a:endParaRPr lang="sr-Cyrl-BA" altLang="en-US" sz="2000" dirty="0" smtClean="0"/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 err="1"/>
              <a:t>Залаже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за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смањење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државне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потрошње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ниске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пореске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стопе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како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би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подстакле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приватне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инвестиције</a:t>
            </a:r>
            <a:r>
              <a:rPr lang="en-US" altLang="en-US" sz="2000" dirty="0" smtClean="0"/>
              <a:t>.</a:t>
            </a:r>
            <a:endParaRPr lang="sr-Cyrl-BA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 err="1"/>
              <a:t>Фискални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дефицит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инфлација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сматрају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великим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проблемима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који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могу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угрозити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економску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стабилност</a:t>
            </a:r>
            <a:r>
              <a:rPr lang="en-US" alt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946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dirty="0"/>
              <a:t>5. </a:t>
            </a:r>
            <a:r>
              <a:rPr lang="sr-Cyrl-BA" b="1" dirty="0"/>
              <a:t>Институционални приступ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73724" y="2435470"/>
            <a:ext cx="10638348" cy="37806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endParaRPr lang="en-US" altLang="en-US" sz="2000" dirty="0"/>
          </a:p>
          <a:p>
            <a:r>
              <a:rPr lang="en-US" altLang="en-US" sz="2000" dirty="0" err="1"/>
              <a:t>Посматра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јавне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финансије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кроз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призму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институција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правила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која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утичу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економске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процесе</a:t>
            </a:r>
            <a:r>
              <a:rPr lang="en-US" altLang="en-US" sz="2000" dirty="0" smtClean="0"/>
              <a:t>.</a:t>
            </a:r>
            <a:endParaRPr lang="sr-Cyrl-BA" altLang="en-US" sz="2000" dirty="0" smtClean="0"/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 err="1"/>
              <a:t>Анализира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како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државне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институције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пореска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политика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систем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јавне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управе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утичу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на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финансије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економију</a:t>
            </a:r>
            <a:r>
              <a:rPr lang="en-US" altLang="en-US" sz="2000" dirty="0" smtClean="0"/>
              <a:t>.</a:t>
            </a:r>
            <a:endParaRPr lang="sr-Cyrl-BA" altLang="en-US" sz="2000" dirty="0" smtClean="0"/>
          </a:p>
          <a:p>
            <a:pPr marL="0" indent="0">
              <a:buNone/>
            </a:pPr>
            <a:endParaRPr lang="en-US" altLang="en-US" sz="2000" dirty="0"/>
          </a:p>
          <a:p>
            <a:r>
              <a:rPr lang="en-US" altLang="en-US" sz="2000" dirty="0" err="1"/>
              <a:t>Посебно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је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важан</a:t>
            </a:r>
            <a:r>
              <a:rPr lang="en-US" altLang="en-US" sz="2000" dirty="0"/>
              <a:t> у </a:t>
            </a:r>
            <a:r>
              <a:rPr lang="en-US" altLang="en-US" sz="2000" dirty="0" err="1"/>
              <a:t>савременим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економијама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гд</a:t>
            </a:r>
            <a:r>
              <a:rPr lang="sr-Cyrl-BA" altLang="en-US" sz="2000" dirty="0"/>
              <a:t>ј</a:t>
            </a:r>
            <a:r>
              <a:rPr lang="en-US" altLang="en-US" sz="2000" dirty="0"/>
              <a:t>е </a:t>
            </a:r>
            <a:r>
              <a:rPr lang="en-US" altLang="en-US" sz="2000" dirty="0" err="1"/>
              <a:t>јавни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дуг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корупција</a:t>
            </a:r>
            <a:r>
              <a:rPr lang="en-US" altLang="en-US" sz="2000" dirty="0"/>
              <a:t> и </a:t>
            </a:r>
            <a:r>
              <a:rPr lang="en-US" altLang="en-US" sz="2000" dirty="0" err="1"/>
              <a:t>фискална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транспарентност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играју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кључну</a:t>
            </a:r>
            <a:r>
              <a:rPr lang="en-US" altLang="en-US" sz="2000" dirty="0"/>
              <a:t> </a:t>
            </a:r>
            <a:r>
              <a:rPr lang="en-US" altLang="en-US" sz="2000" dirty="0" err="1"/>
              <a:t>улогу</a:t>
            </a:r>
            <a:r>
              <a:rPr lang="en-US" alt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0819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21</TotalTime>
  <Words>351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Теоријски приступи јавним финансијама</vt:lpstr>
      <vt:lpstr>PowerPoint Presentation</vt:lpstr>
      <vt:lpstr>1. Класични приступ</vt:lpstr>
      <vt:lpstr>2. Неокласични приступ </vt:lpstr>
      <vt:lpstr>3. Кејнзијански приступ</vt:lpstr>
      <vt:lpstr>4. Монетаристички приступ</vt:lpstr>
      <vt:lpstr>5. Институционални приступ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Теоријски приступи јавним финансијама</dc:title>
  <dc:creator>Branka</dc:creator>
  <cp:lastModifiedBy>Branka</cp:lastModifiedBy>
  <cp:revision>5</cp:revision>
  <dcterms:created xsi:type="dcterms:W3CDTF">2025-02-25T11:29:54Z</dcterms:created>
  <dcterms:modified xsi:type="dcterms:W3CDTF">2025-02-25T11:51:47Z</dcterms:modified>
</cp:coreProperties>
</file>