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handoutMasterIdLst>
    <p:handoutMasterId r:id="rId21"/>
  </p:handoutMasterIdLst>
  <p:sldIdLst>
    <p:sldId id="259" r:id="rId2"/>
    <p:sldId id="276" r:id="rId3"/>
    <p:sldId id="260" r:id="rId4"/>
    <p:sldId id="283" r:id="rId5"/>
    <p:sldId id="285" r:id="rId6"/>
    <p:sldId id="284" r:id="rId7"/>
    <p:sldId id="277" r:id="rId8"/>
    <p:sldId id="286" r:id="rId9"/>
    <p:sldId id="267" r:id="rId10"/>
    <p:sldId id="273" r:id="rId11"/>
    <p:sldId id="278" r:id="rId12"/>
    <p:sldId id="268" r:id="rId13"/>
    <p:sldId id="282" r:id="rId14"/>
    <p:sldId id="279" r:id="rId15"/>
    <p:sldId id="287" r:id="rId16"/>
    <p:sldId id="262" r:id="rId17"/>
    <p:sldId id="288" r:id="rId18"/>
    <p:sldId id="289" r:id="rId1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E3ABD2-AAA9-4F6E-A718-CAA0D72A0173}" type="datetimeFigureOut">
              <a:rPr lang="sr-Latn-BA" smtClean="0"/>
              <a:pPr/>
              <a:t>19.2.2026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91CFB0-06FC-43F7-B8E1-09DF8B6B7655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41EDF-09F8-4A3B-98C0-47DF112BF2E9}" type="datetimeFigureOut">
              <a:rPr lang="sr-Latn-BA" smtClean="0"/>
              <a:pPr/>
              <a:t>19.2.2026</a:t>
            </a:fld>
            <a:endParaRPr lang="sr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5E098-A55B-4C31-AFFF-B600FB189BD8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11</a:t>
            </a:fld>
            <a:endParaRPr lang="sr-Latn-B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F3CB6F2-FC30-4E54-8072-145A72563AF1}" type="datetime1">
              <a:rPr lang="sr-Latn-BA" smtClean="0"/>
              <a:pPr/>
              <a:t>19.2.2026</a:t>
            </a:fld>
            <a:endParaRPr lang="sr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r-Latn-B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8010-73D4-4D57-BDF9-9DF663767666}" type="datetime1">
              <a:rPr lang="sr-Latn-BA" smtClean="0"/>
              <a:pPr/>
              <a:t>19.2.2026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D138-6629-44E9-BC9F-EE9E91CD7266}" type="datetime1">
              <a:rPr lang="sr-Latn-BA" smtClean="0"/>
              <a:pPr/>
              <a:t>19.2.2026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DAB7CF6-C74D-44F1-BE97-794579794B21}" type="datetime1">
              <a:rPr lang="sr-Latn-BA" smtClean="0"/>
              <a:pPr/>
              <a:t>19.2.2026</a:t>
            </a:fld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50460D7-AE38-410A-8F3A-7FFF55048D77}" type="datetime1">
              <a:rPr lang="sr-Latn-BA" smtClean="0"/>
              <a:pPr/>
              <a:t>19.2.2026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r-Latn-B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338E0-9298-4818-BC15-55AC807F26D4}" type="datetime1">
              <a:rPr lang="sr-Latn-BA" smtClean="0"/>
              <a:pPr/>
              <a:t>19.2.2026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3494F-B202-43DE-8A32-81013A59BBC9}" type="datetime1">
              <a:rPr lang="sr-Latn-BA" smtClean="0"/>
              <a:pPr/>
              <a:t>19.2.2026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50C0BF1-0578-4CD7-80D6-301979E46DE6}" type="datetime1">
              <a:rPr lang="sr-Latn-BA" smtClean="0"/>
              <a:pPr/>
              <a:t>19.2.2026</a:t>
            </a:fld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77C3-9D52-4293-9778-5F9AB7278152}" type="datetime1">
              <a:rPr lang="sr-Latn-BA" smtClean="0"/>
              <a:pPr/>
              <a:t>19.2.2026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0C4079E-A1AA-4F55-961B-0546FE789B9A}" type="datetime1">
              <a:rPr lang="sr-Latn-BA" smtClean="0"/>
              <a:pPr/>
              <a:t>19.2.2026</a:t>
            </a:fld>
            <a:endParaRPr lang="sr-Latn-B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16B96D-1CC8-4919-9DFB-D45714058B35}" type="datetime1">
              <a:rPr lang="sr-Latn-BA" smtClean="0"/>
              <a:pPr/>
              <a:t>19.2.2026</a:t>
            </a:fld>
            <a:endParaRPr lang="sr-Latn-B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D963AF3-CFCF-4113-8C0F-6C83B84192CD}" type="datetime1">
              <a:rPr lang="sr-Latn-BA" smtClean="0"/>
              <a:pPr/>
              <a:t>19.2.2026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r-Latn-B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MSR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220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KONTROLA KVALITETA U PROCESU REVIZIJE FINANSIJSKIH IZVJEŠTAJA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. dr Svetlana </a:t>
            </a: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Sabljić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283152" cy="487375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Ključni aspekti reformisanja Osme direktive EU:</a:t>
            </a:r>
          </a:p>
          <a:p>
            <a:pPr marL="457200" indent="-457200" algn="just">
              <a:buSzPct val="80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ojačavanje značaja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etičkog ponašanja i nezavisnosti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457200" indent="-457200" algn="just">
              <a:buSzPct val="80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ozivanje na IFAC-ove međunarodne standarde revizije (MSR),</a:t>
            </a:r>
          </a:p>
          <a:p>
            <a:pPr marL="457200" indent="-457200" algn="just">
              <a:buSzPct val="80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nterna i eksterna rotacija po isteku određenog trajanja angažmana,</a:t>
            </a:r>
          </a:p>
          <a:p>
            <a:pPr marL="457200" indent="-457200" algn="just">
              <a:buSzPct val="80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avni nadzor, </a:t>
            </a:r>
          </a:p>
          <a:p>
            <a:pPr marL="457200" indent="-457200" algn="just">
              <a:buSzPct val="80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truktura kapitala revizorskih firmi (vezano za zaposlene u revizorskoj profesiji i njihov nivo obrazovanja , teorijska i praktična znanja).</a:t>
            </a:r>
          </a:p>
          <a:p>
            <a:pPr marL="457200" indent="-457200" algn="just">
              <a:buFont typeface="+mj-lt"/>
              <a:buAutoNum type="arabicPeriod"/>
            </a:pPr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10</a:t>
            </a:fld>
            <a:endParaRPr lang="sr-Latn-BA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Osma direktive EU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MSR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230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REVIZIJSKA DOKUMENTACIJA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11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Dokumentacija i radni </a:t>
            </a:r>
            <a:b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papiri revizora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283152" cy="4873752"/>
          </a:xfrm>
        </p:spPr>
        <p:txBody>
          <a:bodyPr>
            <a:normAutofit/>
          </a:bodyPr>
          <a:lstStyle/>
          <a:p>
            <a:pPr marL="265176" indent="-265176" algn="just">
              <a:buFont typeface="Wingdings 2"/>
              <a:buChar char=""/>
              <a:defRPr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marL="265176" indent="-265176" algn="just">
              <a:buFont typeface="Wingdings 2"/>
              <a:buChar char=""/>
              <a:defRPr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Dokumentacija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pripremljeni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materijal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radni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papiri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revizor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obavlja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reviziju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ostaju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njegovom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vlasništvu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marL="265176" indent="-265176">
              <a:buNone/>
              <a:defRPr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marL="265176" indent="-265176">
              <a:buFont typeface="Wingdings 2"/>
              <a:buChar char=""/>
              <a:defRPr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Radni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papiri imaju nekoliko osnovnih funkcija:</a:t>
            </a:r>
          </a:p>
          <a:p>
            <a:pPr marL="514350" indent="-514350">
              <a:buFont typeface="Wingdings 2"/>
              <a:buAutoNum type="arabicPeriod"/>
              <a:defRPr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pomažu u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planiranju, obavljanju i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superviziji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revizije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514350" indent="-514350">
              <a:buFont typeface="Wingdings 2"/>
              <a:buAutoNum type="arabicPeriod"/>
              <a:defRPr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pomažu u nadzoru i pregledu revizorskog posla,</a:t>
            </a:r>
          </a:p>
          <a:p>
            <a:pPr marL="514350" indent="-514350" algn="just">
              <a:buFont typeface="Wingdings 2"/>
              <a:buAutoNum type="arabicPeriod"/>
              <a:defRPr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evidentiraju revizorske dokaze proistekle iz obavljene revizije radi podržavanja mišljenja revizora.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60648"/>
            <a:ext cx="375699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12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xmlns="" val="39027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635080" cy="4873752"/>
          </a:xfrm>
        </p:spPr>
        <p:txBody>
          <a:bodyPr>
            <a:normAutofit fontScale="32500" lnSpcReduction="20000"/>
          </a:bodyPr>
          <a:lstStyle/>
          <a:p>
            <a:pPr algn="just">
              <a:buNone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sr-Latn-BA" sz="6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sr-Latn-BA" sz="6000" dirty="0" smtClean="0">
                <a:latin typeface="Times New Roman" pitchFamily="18" charset="0"/>
                <a:cs typeface="Times New Roman" pitchFamily="18" charset="0"/>
              </a:rPr>
              <a:t>    Po završetku revizije, radnu dokumentaciju može pregledati nezavisni član revizorske firme koji nije učestvovao u procesu revizije, iz tri osnovna razloga:</a:t>
            </a:r>
          </a:p>
          <a:p>
            <a:pPr algn="just">
              <a:buNone/>
            </a:pPr>
            <a:endParaRPr lang="sr-Latn-BA" sz="6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sr-Latn-BA" sz="6000" dirty="0" smtClean="0">
                <a:latin typeface="Times New Roman" pitchFamily="18" charset="0"/>
                <a:cs typeface="Times New Roman" pitchFamily="18" charset="0"/>
              </a:rPr>
              <a:t>da bi ocijenio </a:t>
            </a:r>
            <a:r>
              <a:rPr lang="sr-Latn-BA" sz="6000" dirty="0" err="1" smtClean="0">
                <a:latin typeface="Times New Roman" pitchFamily="18" charset="0"/>
                <a:cs typeface="Times New Roman" pitchFamily="18" charset="0"/>
              </a:rPr>
              <a:t>uspješnost</a:t>
            </a:r>
            <a:r>
              <a:rPr lang="sr-Latn-BA" sz="6000" dirty="0" smtClean="0">
                <a:latin typeface="Times New Roman" pitchFamily="18" charset="0"/>
                <a:cs typeface="Times New Roman" pitchFamily="18" charset="0"/>
              </a:rPr>
              <a:t> obavljenog posla iskusnog osoblja, </a:t>
            </a:r>
          </a:p>
          <a:p>
            <a:pPr marL="457200" indent="-457200" algn="just"/>
            <a:r>
              <a:rPr lang="sr-Latn-BA" sz="60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r-Latn-BA" sz="6000" dirty="0" smtClean="0">
                <a:latin typeface="Times New Roman" pitchFamily="18" charset="0"/>
                <a:cs typeface="Times New Roman" pitchFamily="18" charset="0"/>
              </a:rPr>
              <a:t>a bi osigurao da revizija zadovoljava standarde revizorske firme vezane za način i </a:t>
            </a:r>
            <a:r>
              <a:rPr lang="sr-Latn-BA" sz="6000" dirty="0" err="1" smtClean="0">
                <a:latin typeface="Times New Roman" pitchFamily="18" charset="0"/>
                <a:cs typeface="Times New Roman" pitchFamily="18" charset="0"/>
              </a:rPr>
              <a:t>uspješnost</a:t>
            </a:r>
            <a:r>
              <a:rPr lang="sr-Latn-BA" sz="6000" dirty="0" smtClean="0">
                <a:latin typeface="Times New Roman" pitchFamily="18" charset="0"/>
                <a:cs typeface="Times New Roman" pitchFamily="18" charset="0"/>
              </a:rPr>
              <a:t> obavljanja posla, </a:t>
            </a:r>
          </a:p>
          <a:p>
            <a:pPr marL="457200" indent="-457200" algn="just"/>
            <a:r>
              <a:rPr lang="sr-Latn-BA" sz="6000" dirty="0" smtClean="0">
                <a:latin typeface="Times New Roman" pitchFamily="18" charset="0"/>
                <a:cs typeface="Times New Roman" pitchFamily="18" charset="0"/>
              </a:rPr>
              <a:t>da reaguje na eventualnu pristrasnost u mišljenju revizora. </a:t>
            </a:r>
            <a:endParaRPr lang="sr-Latn-BA" sz="6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sr-Latn-BA" sz="60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457200" indent="-457200">
              <a:buFont typeface="+mj-lt"/>
              <a:buAutoNum type="arabicPeriod"/>
            </a:pPr>
            <a:endParaRPr lang="sr-Latn-BA" dirty="0" smtClean="0"/>
          </a:p>
          <a:p>
            <a:pPr marL="457200" indent="-457200">
              <a:buFont typeface="+mj-lt"/>
              <a:buAutoNum type="arabicPeriod"/>
            </a:pPr>
            <a:endParaRPr lang="sr-Latn-BA" dirty="0" smtClean="0"/>
          </a:p>
          <a:p>
            <a:pPr>
              <a:buNone/>
            </a:pPr>
            <a:endParaRPr lang="sr-Latn-BA" dirty="0" smtClean="0"/>
          </a:p>
          <a:p>
            <a:pPr algn="ctr">
              <a:buNone/>
            </a:pPr>
            <a:r>
              <a:rPr lang="sr-Latn-BA" dirty="0" smtClean="0"/>
              <a:t>   </a:t>
            </a:r>
            <a:endParaRPr lang="sr-Latn-BA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Radna dokumentacija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60648"/>
            <a:ext cx="375699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13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467600" cy="1228998"/>
          </a:xfrm>
        </p:spPr>
        <p:txBody>
          <a:bodyPr>
            <a:normAutofit/>
          </a:bodyPr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Radna </a:t>
            </a:r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dokumentacija</a:t>
            </a:r>
            <a:endParaRPr lang="sr-Latn-B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995120" cy="487375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Prilikom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prirode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vremena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zvršenih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revizijskih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postupaka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 revizor treba da evidentira: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identifikacione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karakteristike određenih stavki ili pitanja koja su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testirana;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je izvršio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revizijski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rad i datum kada je rad završen;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je pregledao izvršeni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revizijski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rad i datum i obim tog pregleda.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14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Zakonski aspekti radne dokumentacije</a:t>
            </a:r>
            <a:endParaRPr lang="sr-Latn-B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Revizor treba da usvoji odgovarajuće postupke kako bi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obezbijedio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povjerljivost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i sigurno čuvanje radne dokumentacije i zadržao je u periodu koji je dovoljan da bi se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ispunile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potrebe prakse (tj. firme za reviziju), a u skladu sa zakonskim i profesionalnim propisima koji se odnose na zadržavanje dokumenata.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Tokom revizije prikuplja se čitav niz informacija povjerljive prirode, uključujući plate službenika, proizvodne troškove i proizvodne planove. Te informacije mogu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nanijeti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štetu klijentu, ali i biti korisne za konkurentska preduzeća, ako revizori dozvole da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dospiju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u ruke drugih. Zbog toga revizori moraju voditi računa o zaštiti radne dokumentacije. 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Standard sugeriše da je radna dokumentacija vlasništvo revizora. Zakonsko pravo uvida u radnu dokumentaciju je kada se ona od suda traži kao sudski dokaz. </a:t>
            </a:r>
          </a:p>
          <a:p>
            <a:pPr>
              <a:buNone/>
            </a:pPr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15</a:t>
            </a:fld>
            <a:endParaRPr lang="sr-Latn-BA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Forma i sadržaj </a:t>
            </a:r>
            <a:b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radne dokumentacije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995120" cy="4873752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Sadržaj radne dokumentacije treba da bude “dovoljno potpun i detaljan da osigura sveukupno razumijevanje revizije”.</a:t>
            </a:r>
          </a:p>
          <a:p>
            <a:pPr algn="just">
              <a:lnSpc>
                <a:spcPct val="90000"/>
              </a:lnSpc>
              <a:buNone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dokumentacija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minimalno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treba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sadrži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just">
              <a:lnSpc>
                <a:spcPct val="90000"/>
              </a:lnSpc>
              <a:buFont typeface="+mj-lt"/>
              <a:buAutoNum type="arabicPeriod"/>
            </a:pP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nformacije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planiranju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revizije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90000"/>
              </a:lnSpc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nformacije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prirodi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vremenskom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rasporedu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sadržaju obavljenih postupaka revizije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90000"/>
              </a:lnSpc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ezultate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obavljenih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revizijskih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postupaka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90000"/>
              </a:lnSpc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zvedene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zaključke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doveli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mišljenja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endParaRPr lang="sr-Latn-BA" dirty="0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60648"/>
            <a:ext cx="4189040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16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Stalna dokumentacija revizora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65176" indent="-265176">
              <a:buNone/>
              <a:defRPr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Stalna dokumentacija obično sadrži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65176" indent="-265176">
              <a:buNone/>
              <a:defRPr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Wingdings 2"/>
              <a:buAutoNum type="alphaLcParenR"/>
              <a:defRPr/>
            </a:pP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primjerke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ili izvode iz dokumenata kompanije, kao što su izvod iz sudskog registra ili ugovor o osnivanju, statut kompanije, radna uputstva, penzioni planovi,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planovi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raspodjele dobiti, ugovori sa matičnim preduzećem ili zavisnim preduzećima.</a:t>
            </a:r>
          </a:p>
          <a:p>
            <a:pPr marL="514350" indent="-514350" algn="just">
              <a:buFont typeface="Wingdings 2"/>
              <a:buAutoNum type="alphaLcParenR"/>
              <a:defRPr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analize osnovnih sredstava, dugoročnog duga, uslova izdavanja akcija i obveznica, nematerijalnih sredstava, ispravka vrijednosti i rezultata analitičkih postupaka. </a:t>
            </a:r>
          </a:p>
          <a:p>
            <a:pPr marL="514350" indent="-514350" algn="just">
              <a:buFont typeface="Wingdings 2"/>
              <a:buAutoNum type="alphaLcParenR"/>
              <a:defRPr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informacije o internoj kontroli.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17</a:t>
            </a:fld>
            <a:endParaRPr lang="sr-Latn-BA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Tekuća dokumentacija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revizora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65176" indent="-265176">
              <a:buFont typeface="Wingdings 2"/>
              <a:buChar char=""/>
              <a:defRPr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Tekuća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dokumentacija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uglavnom sadrži:</a:t>
            </a:r>
          </a:p>
          <a:p>
            <a:pPr marL="514350" indent="-514350">
              <a:buFont typeface="Wingdings 2"/>
              <a:buAutoNum type="arabicPeriod"/>
              <a:defRPr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memorandum o planiranju revizije,</a:t>
            </a:r>
          </a:p>
          <a:p>
            <a:pPr marL="514350" indent="-514350">
              <a:buFont typeface="Wingdings 2"/>
              <a:buAutoNum type="arabicPeriod"/>
              <a:defRPr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programe revizije,</a:t>
            </a:r>
          </a:p>
          <a:p>
            <a:pPr marL="514350" indent="-514350">
              <a:buFont typeface="Wingdings 2"/>
              <a:buAutoNum type="arabicPeriod"/>
              <a:defRPr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procjene rizika,</a:t>
            </a:r>
          </a:p>
          <a:p>
            <a:pPr marL="514350" indent="-514350">
              <a:buFont typeface="Wingdings 2"/>
              <a:buAutoNum type="arabicPeriod"/>
              <a:defRPr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zapise o prirodi, vremenskom rasporedu i obimu postupaka revizije,</a:t>
            </a:r>
          </a:p>
          <a:p>
            <a:pPr marL="514350" indent="-514350">
              <a:buFont typeface="Wingdings 2"/>
              <a:buAutoNum type="arabicPeriod"/>
              <a:defRPr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dokaz o angažovanju drugih profesionalaca,</a:t>
            </a:r>
          </a:p>
          <a:p>
            <a:pPr marL="514350" indent="-514350">
              <a:buFont typeface="Wingdings 2"/>
              <a:buAutoNum type="arabicPeriod"/>
              <a:defRPr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naznaku o tome ko je i kada obavio postupke revizije,</a:t>
            </a:r>
          </a:p>
          <a:p>
            <a:pPr marL="514350" indent="-514350">
              <a:buFont typeface="Wingdings 2"/>
              <a:buAutoNum type="arabicPeriod"/>
              <a:defRPr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dokaz da je vršen nadzor nad poslovima svih članova revizorskog tima,</a:t>
            </a:r>
          </a:p>
          <a:p>
            <a:pPr marL="514350" indent="-514350">
              <a:buFont typeface="Wingdings 2"/>
              <a:buAutoNum type="arabicPeriod"/>
              <a:defRPr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analizu značajnih pokazatelja i trendova.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18</a:t>
            </a:fld>
            <a:endParaRPr lang="sr-Latn-B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2000" b="1" dirty="0" smtClean="0">
                <a:latin typeface="Times New Roman" pitchFamily="18" charset="0"/>
                <a:cs typeface="Times New Roman" pitchFamily="18" charset="0"/>
              </a:rPr>
              <a:t>DEFINICIJA KONTROLE KVALITETA</a:t>
            </a:r>
            <a:endParaRPr lang="sr-Latn-BA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Pod kontrolom kvaliteta revizije podrazumijevaju se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ukupne mjere i aktivnosti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koje se preduzimaju sa ciljem da se revizija provede na način koji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će </a:t>
            </a: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obezbijediti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 ostvarenje njenog cilja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 koji se u krajnjem ogleda u sačinjavanju izvještaja koji korisnicima finansijskih izvještaja pruža razumno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uvjerenje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o tome da su finansijski izvještaji sačinjeni u skladu sa važećim okvirom finansijskog izvještavanja i da li sadrže materijalno značajne greške ili ne. 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2</a:t>
            </a:fld>
            <a:endParaRPr lang="sr-Latn-B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Tri nivoa kontrole</a:t>
            </a:r>
            <a:b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kvaliteta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marL="0" indent="0" algn="just"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Kontrola kvaliteta revizije u savremenim uslovima, donesena od strane Odbora za međunarodne standarde revizije i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uvjeravanja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(IAASB), odvija se na tri nivoa:</a:t>
            </a:r>
          </a:p>
          <a:p>
            <a:pPr marL="457200" indent="-457200">
              <a:buSzPct val="80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a nivou pojedinačnog angažmana ili revizije, </a:t>
            </a:r>
          </a:p>
          <a:p>
            <a:pPr marL="457200" indent="-457200">
              <a:buSzPct val="80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a nivou revizorske firme, </a:t>
            </a:r>
          </a:p>
          <a:p>
            <a:pPr marL="457200" indent="-457200">
              <a:buSzPct val="80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a nivou organizacije članice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federacije računovođa (IFAC).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3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Osnovi zahtjevi MSR 220 - kontrola kvaliteta na nivou angažmana</a:t>
            </a:r>
            <a:endParaRPr lang="sr-Latn-B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sr-Latn-BA" dirty="0" smtClean="0"/>
              <a:t>  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Kontrola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kvaliteta revizije finansijskih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izvještaja, koje treba da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obezbijedi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partner angažovanja, odnosi se na:</a:t>
            </a:r>
          </a:p>
          <a:p>
            <a:pPr algn="just"/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Relevantne etičke zahtjeve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 prije svih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nezavisnost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 koji su obavezni za sve članove revizorskog tima, </a:t>
            </a:r>
          </a:p>
          <a:p>
            <a:pPr algn="just"/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Prihvatanje i nastavak saradnje sa klijentom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 skladu sa profesionalnim standardima,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regulatornim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i zakonskim zahtjevima, </a:t>
            </a:r>
          </a:p>
          <a:p>
            <a:pPr algn="just"/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Imenovanje tima za angažovanje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na način da svi članovi tima imaju odgovarajuća znanja i sposobnosti da izvrše ugovoreni zadatak, </a:t>
            </a:r>
          </a:p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Provođenje angažmana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na način koji uključuje: upravljanje, nadzor i izvršenje;  konsultacije u okviru tima u vezi sa problematičnim i spornim pitanjima,</a:t>
            </a:r>
          </a:p>
          <a:p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4</a:t>
            </a:fld>
            <a:endParaRPr lang="sr-Latn-BA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Nadzor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 koji treba da bude osmišljen i proveden na način da pruži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uvjeravanje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u razumnoj mjeri da su politike i procedure koje se odnose na sistem kontrole kvaliteta relevantne, adekvatne i operativno efektivne, </a:t>
            </a:r>
          </a:p>
          <a:p>
            <a:pPr algn="just"/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Dokumentaciju,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što podrazumijeva da sve aktivnosti, uključujući i zaključke i zapažanja lica koje vrši kontrolu angažovanja treba da budu dokumentovane. 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5</a:t>
            </a:fld>
            <a:endParaRPr lang="sr-Latn-BA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Osnovi zahtjevi MSR 220 - kontrola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kvaliteta na nivou angažmana</a:t>
            </a:r>
            <a:endParaRPr lang="sr-Latn-BA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kontrola kvaliteta na nivou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revizorske firme</a:t>
            </a:r>
            <a:endParaRPr lang="sr-Latn-BA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Pravila ponašanja unutar revizorske firme bi za svaki pojedinačni revizorski angažman trebalo da budu sljedeća:</a:t>
            </a:r>
          </a:p>
          <a:p>
            <a:pPr algn="just">
              <a:buFontTx/>
              <a:buChar char="-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evizorski angažman je prihvaćen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u skladu sa pravilima i smjernicama MSR;</a:t>
            </a:r>
          </a:p>
          <a:p>
            <a:pPr algn="just">
              <a:buFontTx/>
              <a:buChar char="-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evizija je planirana i sprovedena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u skladu sa utvrđenim planom i programom;</a:t>
            </a:r>
          </a:p>
          <a:p>
            <a:pPr algn="just">
              <a:buFontTx/>
              <a:buChar char="-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ažljiva provjera u završnoj fazi revizije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da li su svi planirani zadaci izvršeni efikasno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 ali i da li je planirano i urađeno dovoljno za sačinjavanje izvještaja, te da li se zaista pruža razumno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uvjerenje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i potvrđuje mišljenje za koje se opredijelio revizorski tim. </a:t>
            </a:r>
          </a:p>
          <a:p>
            <a:pPr>
              <a:buFontTx/>
              <a:buChar char="-"/>
            </a:pPr>
            <a:endParaRPr lang="sr-Latn-BA" dirty="0" smtClean="0"/>
          </a:p>
          <a:p>
            <a:pPr>
              <a:buFontTx/>
              <a:buChar char="-"/>
            </a:pPr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6</a:t>
            </a:fld>
            <a:endParaRPr lang="sr-Latn-BA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2400" b="1" dirty="0" smtClean="0">
                <a:latin typeface="Times New Roman" pitchFamily="18" charset="0"/>
                <a:cs typeface="Times New Roman" pitchFamily="18" charset="0"/>
              </a:rPr>
              <a:t>kontrola kvaliteta na nivou </a:t>
            </a:r>
            <a:r>
              <a:rPr lang="sr-Latn-BA" sz="2400" b="1" dirty="0" smtClean="0">
                <a:latin typeface="Times New Roman" pitchFamily="18" charset="0"/>
                <a:cs typeface="Times New Roman" pitchFamily="18" charset="0"/>
              </a:rPr>
              <a:t>profesionalne asocijacije</a:t>
            </a:r>
            <a:endParaRPr lang="sr-Latn-B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 funkciji realizacije programa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obezbjeđenja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kvaliteta revizije,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organizacija članica treba da usvoji i objavi standarde za kontrolu kvaliteta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i smjernice koje od revizorskih firmi zahtijevaju da provode sistem kontrole kvaliteta u skladu sa osnovnim principima i postupcima utvrđenim Međunarodnim standardom kontrole kvaliteta 1 (MSKK 1). 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Premet programa kontrole kvaliteta organizacije članice može biti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revizorska firma ili partneri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Za provođenje Programa organizacija članica treba da formira kompetentan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tim za </a:t>
            </a: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obezbjeđenje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 kvaliteta revizije. </a:t>
            </a:r>
            <a:endParaRPr lang="sr-Latn-B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7</a:t>
            </a:fld>
            <a:endParaRPr lang="sr-Latn-BA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z="3200" b="1" dirty="0" smtClean="0">
                <a:latin typeface="Times New Roman" pitchFamily="18" charset="0"/>
                <a:cs typeface="Times New Roman" pitchFamily="18" charset="0"/>
              </a:rPr>
              <a:t>kontrola kvaliteta na nivou profesionalne asocijacije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Revizijska firma koja je bila predmet kontrole treba da u propisanom roku dostavi šefu tima pismeni odgovor vezano za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zaključke i preporuke date u nacrtu izvještaja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 uključujući i planirane aktivnosti i vremenski okvir za njihovu primjenu. 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Pored navedenog, organizacija članica treba da sačini i javno objavi godišnji izvještaj o rezultatima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provođenja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programa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obezbjeđenja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sistema kvaliteta revizije i da takav izvještaj dostavi i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regultornim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organima na njihov zahtjev. 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8</a:t>
            </a:fld>
            <a:endParaRPr lang="sr-Latn-BA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Imenovanje tima za</a:t>
            </a:r>
            <a:b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angažovanje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995120" cy="4873752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  Nakon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provođenja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aktivnosti koje su prethodile potpisivanju ugovora o revizorskom angažmanu sa klijentom, društvo za reviziju određuje tim koji će uraditi ugovorenu reviziju. Posao na reviziji treba da bude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dodijeljen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licima koja imaju potreban nivo tehničke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obučenosti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i sposobnosti u datim okolnostima revizije. Firma mora da ima na raspolaganju radno osoblje koje je dostiglo i održava tehničke standarde i profesionalnu stručnost koja im je neophodna da bi mogli da ispune svoje obaveze sa dužnom pažnjom. Nužno je da se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obezbijedi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zadovoljavajuće vođenje, nadgledanje i analiza rada na svim nivoima, kako bi se osiguralo razumno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uvjerenje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da obavljeni posao ispunjava tražene standarde kvaliteta.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9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7505</TotalTime>
  <Words>1279</Words>
  <Application>Microsoft Office PowerPoint</Application>
  <PresentationFormat>On-screen Show (4:3)</PresentationFormat>
  <Paragraphs>122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Oriel</vt:lpstr>
      <vt:lpstr>Slide 1</vt:lpstr>
      <vt:lpstr>DEFINICIJA KONTROLE KVALITETA</vt:lpstr>
      <vt:lpstr>Tri nivoa kontrole kvaliteta</vt:lpstr>
      <vt:lpstr>Osnovi zahtjevi MSR 220 - kontrola kvaliteta na nivou angažmana</vt:lpstr>
      <vt:lpstr>Osnovi zahtjevi MSR 220 - kontrola kvaliteta na nivou angažmana</vt:lpstr>
      <vt:lpstr>kontrola kvaliteta na nivou revizorske firme</vt:lpstr>
      <vt:lpstr>kontrola kvaliteta na nivou profesionalne asocijacije</vt:lpstr>
      <vt:lpstr>kontrola kvaliteta na nivou profesionalne asocijacije</vt:lpstr>
      <vt:lpstr>Imenovanje tima za  angažovanje</vt:lpstr>
      <vt:lpstr>Osma direktive EU</vt:lpstr>
      <vt:lpstr>Slide 11</vt:lpstr>
      <vt:lpstr>Dokumentacija i radni  papiri revizora</vt:lpstr>
      <vt:lpstr>Radna dokumentacija</vt:lpstr>
      <vt:lpstr>Radna  dokumentacija</vt:lpstr>
      <vt:lpstr>Zakonski aspekti radne dokumentacije</vt:lpstr>
      <vt:lpstr>Forma i sadržaj  radne dokumentacije</vt:lpstr>
      <vt:lpstr>Stalna dokumentacija revizora</vt:lpstr>
      <vt:lpstr>Tekuća dokumentacija revizora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u finansijskom izvještavanju</dc:title>
  <dc:creator>Svetlana</dc:creator>
  <cp:lastModifiedBy>Svetlana</cp:lastModifiedBy>
  <cp:revision>78</cp:revision>
  <dcterms:created xsi:type="dcterms:W3CDTF">2024-11-27T09:19:32Z</dcterms:created>
  <dcterms:modified xsi:type="dcterms:W3CDTF">2026-02-23T11:54:37Z</dcterms:modified>
</cp:coreProperties>
</file>