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0CF3ED-0245-445E-8581-F78F69CFE635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B218FA-4C1B-4D18-9295-9FE92229C853}">
      <dgm:prSet phldrT="[Text]"/>
      <dgm:spPr/>
      <dgm:t>
        <a:bodyPr/>
        <a:lstStyle/>
        <a:p>
          <a:r>
            <a:rPr lang="en-US" dirty="0"/>
            <a:t>Organizacioni sistem</a:t>
          </a:r>
        </a:p>
      </dgm:t>
    </dgm:pt>
    <dgm:pt modelId="{B1B0A1CA-D1DF-4964-9FDA-76C765805BAF}" type="parTrans" cxnId="{647EDAE2-40FA-465C-8AA6-6BFF24556FA1}">
      <dgm:prSet/>
      <dgm:spPr/>
      <dgm:t>
        <a:bodyPr/>
        <a:lstStyle/>
        <a:p>
          <a:endParaRPr lang="en-US"/>
        </a:p>
      </dgm:t>
    </dgm:pt>
    <dgm:pt modelId="{B2F11DDA-79E3-4C86-99C0-F52111D5B938}" type="sibTrans" cxnId="{647EDAE2-40FA-465C-8AA6-6BFF24556FA1}">
      <dgm:prSet/>
      <dgm:spPr/>
      <dgm:t>
        <a:bodyPr/>
        <a:lstStyle/>
        <a:p>
          <a:endParaRPr lang="en-US"/>
        </a:p>
      </dgm:t>
    </dgm:pt>
    <dgm:pt modelId="{93083BBF-060F-4225-BF1C-C38FDF095ECC}">
      <dgm:prSet phldrT="[Text]"/>
      <dgm:spPr/>
      <dgm:t>
        <a:bodyPr/>
        <a:lstStyle/>
        <a:p>
          <a:r>
            <a:rPr lang="sl-SI" altLang="en-US" dirty="0"/>
            <a:t>Preduzeće osnivaju ljudi da bi njegovim funkcionisanjem ostvarili ciljeve</a:t>
          </a:r>
          <a:endParaRPr lang="en-US" dirty="0"/>
        </a:p>
      </dgm:t>
    </dgm:pt>
    <dgm:pt modelId="{1FC3E06C-40F4-47C5-845E-D3265AE81F75}" type="parTrans" cxnId="{9D10F6EB-F62A-41DB-9644-B409F5DE90E2}">
      <dgm:prSet/>
      <dgm:spPr/>
      <dgm:t>
        <a:bodyPr/>
        <a:lstStyle/>
        <a:p>
          <a:endParaRPr lang="en-US"/>
        </a:p>
      </dgm:t>
    </dgm:pt>
    <dgm:pt modelId="{F4C8F20B-990F-4439-9A0B-39F93DDE32A8}" type="sibTrans" cxnId="{9D10F6EB-F62A-41DB-9644-B409F5DE90E2}">
      <dgm:prSet/>
      <dgm:spPr/>
      <dgm:t>
        <a:bodyPr/>
        <a:lstStyle/>
        <a:p>
          <a:endParaRPr lang="en-US"/>
        </a:p>
      </dgm:t>
    </dgm:pt>
    <dgm:pt modelId="{607B4246-6DF5-4E59-A8C9-FEAF76B31A0C}">
      <dgm:prSet phldrT="[Text]"/>
      <dgm:spPr/>
      <dgm:t>
        <a:bodyPr/>
        <a:lstStyle/>
        <a:p>
          <a:r>
            <a:rPr lang="en-US" dirty="0"/>
            <a:t>Otvoren sistem</a:t>
          </a:r>
        </a:p>
      </dgm:t>
    </dgm:pt>
    <dgm:pt modelId="{12341348-D321-4903-8FEE-592F5219D05F}" type="parTrans" cxnId="{384D69A0-D959-432B-AA5E-0D554F4FAEBC}">
      <dgm:prSet/>
      <dgm:spPr/>
      <dgm:t>
        <a:bodyPr/>
        <a:lstStyle/>
        <a:p>
          <a:endParaRPr lang="en-US"/>
        </a:p>
      </dgm:t>
    </dgm:pt>
    <dgm:pt modelId="{1A57A764-54BC-4A72-9B91-66C4C179D466}" type="sibTrans" cxnId="{384D69A0-D959-432B-AA5E-0D554F4FAEBC}">
      <dgm:prSet/>
      <dgm:spPr/>
      <dgm:t>
        <a:bodyPr/>
        <a:lstStyle/>
        <a:p>
          <a:endParaRPr lang="en-US"/>
        </a:p>
      </dgm:t>
    </dgm:pt>
    <dgm:pt modelId="{FC780A75-67C8-40C8-944E-F189B62F82B6}">
      <dgm:prSet phldrT="[Text]"/>
      <dgm:spPr/>
      <dgm:t>
        <a:bodyPr/>
        <a:lstStyle/>
        <a:p>
          <a:r>
            <a:rPr lang="sl-SI" altLang="en-US" dirty="0"/>
            <a:t>Preduzeće u stalnoj interakciji sa okruženjem</a:t>
          </a:r>
          <a:endParaRPr lang="en-US" dirty="0"/>
        </a:p>
      </dgm:t>
    </dgm:pt>
    <dgm:pt modelId="{B3E42CE3-DBDB-492D-99BE-F964E49ED4F2}" type="parTrans" cxnId="{13E78A9A-BE33-4543-8924-2CBFCBF06F0D}">
      <dgm:prSet/>
      <dgm:spPr/>
      <dgm:t>
        <a:bodyPr/>
        <a:lstStyle/>
        <a:p>
          <a:endParaRPr lang="en-US"/>
        </a:p>
      </dgm:t>
    </dgm:pt>
    <dgm:pt modelId="{D316D94D-F6ED-4EF5-B41D-CA5769B6CD8E}" type="sibTrans" cxnId="{13E78A9A-BE33-4543-8924-2CBFCBF06F0D}">
      <dgm:prSet/>
      <dgm:spPr/>
      <dgm:t>
        <a:bodyPr/>
        <a:lstStyle/>
        <a:p>
          <a:endParaRPr lang="en-US"/>
        </a:p>
      </dgm:t>
    </dgm:pt>
    <dgm:pt modelId="{36F087F5-3B0C-4C7F-9300-CA78B24FE0C3}">
      <dgm:prSet phldrT="[Text]"/>
      <dgm:spPr/>
      <dgm:t>
        <a:bodyPr/>
        <a:lstStyle/>
        <a:p>
          <a:r>
            <a:rPr lang="en-US" dirty="0"/>
            <a:t>Složen sistem</a:t>
          </a:r>
        </a:p>
      </dgm:t>
    </dgm:pt>
    <dgm:pt modelId="{AC597D7E-12E6-4207-BCE4-62080A448AC0}" type="parTrans" cxnId="{CF2BC41A-5F06-4F6B-BFE5-5A0A53AA7207}">
      <dgm:prSet/>
      <dgm:spPr/>
      <dgm:t>
        <a:bodyPr/>
        <a:lstStyle/>
        <a:p>
          <a:endParaRPr lang="en-US"/>
        </a:p>
      </dgm:t>
    </dgm:pt>
    <dgm:pt modelId="{664A1514-6157-4851-816E-910C42F28847}" type="sibTrans" cxnId="{CF2BC41A-5F06-4F6B-BFE5-5A0A53AA7207}">
      <dgm:prSet/>
      <dgm:spPr/>
      <dgm:t>
        <a:bodyPr/>
        <a:lstStyle/>
        <a:p>
          <a:endParaRPr lang="en-US"/>
        </a:p>
      </dgm:t>
    </dgm:pt>
    <dgm:pt modelId="{8C12A5EC-A683-4CC7-88B0-55FC81F4C286}">
      <dgm:prSet phldrT="[Text]"/>
      <dgm:spPr/>
      <dgm:t>
        <a:bodyPr/>
        <a:lstStyle/>
        <a:p>
          <a:r>
            <a:rPr lang="sl-SI" altLang="en-US" b="0" dirty="0"/>
            <a:t>Raznolikost elemenata </a:t>
          </a:r>
          <a:r>
            <a:rPr lang="sl-SI" altLang="en-US" dirty="0"/>
            <a:t>njegove </a:t>
          </a:r>
          <a:r>
            <a:rPr lang="sl-SI" altLang="en-US" b="0" dirty="0"/>
            <a:t>strukture</a:t>
          </a:r>
          <a:endParaRPr lang="en-US" b="0" dirty="0"/>
        </a:p>
      </dgm:t>
    </dgm:pt>
    <dgm:pt modelId="{963D26ED-2D78-415E-9463-7D6B620EB1FA}" type="parTrans" cxnId="{6A7DE88A-C766-4FCE-83BF-817D627D8CB5}">
      <dgm:prSet/>
      <dgm:spPr/>
      <dgm:t>
        <a:bodyPr/>
        <a:lstStyle/>
        <a:p>
          <a:endParaRPr lang="en-US"/>
        </a:p>
      </dgm:t>
    </dgm:pt>
    <dgm:pt modelId="{3AA3A09D-D732-4280-B03A-F5472D8FFDA8}" type="sibTrans" cxnId="{6A7DE88A-C766-4FCE-83BF-817D627D8CB5}">
      <dgm:prSet/>
      <dgm:spPr/>
      <dgm:t>
        <a:bodyPr/>
        <a:lstStyle/>
        <a:p>
          <a:endParaRPr lang="en-US"/>
        </a:p>
      </dgm:t>
    </dgm:pt>
    <dgm:pt modelId="{E6A37200-879F-4F99-9C3E-C1D63DB66B40}">
      <dgm:prSet/>
      <dgm:spPr/>
      <dgm:t>
        <a:bodyPr/>
        <a:lstStyle/>
        <a:p>
          <a:r>
            <a:rPr lang="sl-SI" altLang="en-US" dirty="0"/>
            <a:t>Pribavlja resurse iz okruženja i isporučuje rezultate okruženju</a:t>
          </a:r>
        </a:p>
      </dgm:t>
    </dgm:pt>
    <dgm:pt modelId="{D11636FA-E8E0-474B-8F0A-BF4A777693AA}" type="parTrans" cxnId="{F468A7CB-E95F-4D65-A2C3-FCB3863C4813}">
      <dgm:prSet/>
      <dgm:spPr/>
      <dgm:t>
        <a:bodyPr/>
        <a:lstStyle/>
        <a:p>
          <a:endParaRPr lang="en-US"/>
        </a:p>
      </dgm:t>
    </dgm:pt>
    <dgm:pt modelId="{A8287C76-12CC-435D-A347-8CE4F207B315}" type="sibTrans" cxnId="{F468A7CB-E95F-4D65-A2C3-FCB3863C4813}">
      <dgm:prSet/>
      <dgm:spPr/>
      <dgm:t>
        <a:bodyPr/>
        <a:lstStyle/>
        <a:p>
          <a:endParaRPr lang="en-US"/>
        </a:p>
      </dgm:t>
    </dgm:pt>
    <dgm:pt modelId="{D11778D0-DF59-4851-9DD8-F741FC2E9954}">
      <dgm:prSet/>
      <dgm:spPr/>
      <dgm:t>
        <a:bodyPr/>
        <a:lstStyle/>
        <a:p>
          <a:r>
            <a:rPr lang="en-US" altLang="en-US" dirty="0"/>
            <a:t>P</a:t>
          </a:r>
          <a:r>
            <a:rPr lang="sl-SI" altLang="en-US" dirty="0"/>
            <a:t>reduzeće stalno m</a:t>
          </a:r>
          <a:r>
            <a:rPr lang="en-US" altLang="en-US" dirty="0"/>
            <a:t>ij</a:t>
          </a:r>
          <a:r>
            <a:rPr lang="sl-SI" altLang="en-US" dirty="0"/>
            <a:t>enja i prilagođava okruženju</a:t>
          </a:r>
          <a:endParaRPr lang="en-US" altLang="en-US" dirty="0"/>
        </a:p>
      </dgm:t>
    </dgm:pt>
    <dgm:pt modelId="{D846DDEE-DA8D-4EF9-A044-1D72095C60E6}" type="parTrans" cxnId="{CDF7E05F-C1BD-48A0-BE18-7DFD41C0F2F5}">
      <dgm:prSet/>
      <dgm:spPr/>
      <dgm:t>
        <a:bodyPr/>
        <a:lstStyle/>
        <a:p>
          <a:endParaRPr lang="en-US"/>
        </a:p>
      </dgm:t>
    </dgm:pt>
    <dgm:pt modelId="{92C0A21B-BE8E-4EFF-9E93-A4016F5BAE83}" type="sibTrans" cxnId="{CDF7E05F-C1BD-48A0-BE18-7DFD41C0F2F5}">
      <dgm:prSet/>
      <dgm:spPr/>
      <dgm:t>
        <a:bodyPr/>
        <a:lstStyle/>
        <a:p>
          <a:endParaRPr lang="en-US"/>
        </a:p>
      </dgm:t>
    </dgm:pt>
    <dgm:pt modelId="{C4DEF4BE-DA34-440D-8FCC-6BE82293F2D8}">
      <dgm:prSet phldrT="[Text]"/>
      <dgm:spPr/>
      <dgm:t>
        <a:bodyPr/>
        <a:lstStyle/>
        <a:p>
          <a:r>
            <a:rPr lang="sl-SI" altLang="en-US" b="0" dirty="0"/>
            <a:t>Složen</a:t>
          </a:r>
          <a:r>
            <a:rPr lang="en-US" altLang="en-US" b="0" dirty="0"/>
            <a:t>e</a:t>
          </a:r>
          <a:r>
            <a:rPr lang="sl-SI" altLang="en-US" b="0" dirty="0"/>
            <a:t> vez</a:t>
          </a:r>
          <a:r>
            <a:rPr lang="en-US" altLang="en-US" b="0" dirty="0"/>
            <a:t>e</a:t>
          </a:r>
          <a:r>
            <a:rPr lang="sl-SI" altLang="en-US" b="0" dirty="0"/>
            <a:t> i odnos</a:t>
          </a:r>
          <a:r>
            <a:rPr lang="en-US" altLang="en-US" b="0" dirty="0"/>
            <a:t>i</a:t>
          </a:r>
          <a:r>
            <a:rPr lang="sl-SI" altLang="en-US" b="0" dirty="0"/>
            <a:t> </a:t>
          </a:r>
          <a:r>
            <a:rPr lang="sl-SI" altLang="en-US" dirty="0"/>
            <a:t>koji se uspostavljaju između elemenata (ljudi, sredstava, ljudi i sredstava)</a:t>
          </a:r>
          <a:endParaRPr lang="en-US" dirty="0"/>
        </a:p>
      </dgm:t>
    </dgm:pt>
    <dgm:pt modelId="{74606DDD-2852-4F8E-86B1-8928AD9E8653}" type="parTrans" cxnId="{8ED541C5-CC6C-4B14-8899-E20DCDA85B7E}">
      <dgm:prSet/>
      <dgm:spPr/>
      <dgm:t>
        <a:bodyPr/>
        <a:lstStyle/>
        <a:p>
          <a:endParaRPr lang="en-US"/>
        </a:p>
      </dgm:t>
    </dgm:pt>
    <dgm:pt modelId="{678B8B39-1777-4016-BA0E-453B7CE6B086}" type="sibTrans" cxnId="{8ED541C5-CC6C-4B14-8899-E20DCDA85B7E}">
      <dgm:prSet/>
      <dgm:spPr/>
      <dgm:t>
        <a:bodyPr/>
        <a:lstStyle/>
        <a:p>
          <a:endParaRPr lang="en-US"/>
        </a:p>
      </dgm:t>
    </dgm:pt>
    <dgm:pt modelId="{59EBB54A-B05E-4B0D-B905-075C5F7683BC}" type="pres">
      <dgm:prSet presAssocID="{4D0CF3ED-0245-445E-8581-F78F69CFE6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FDDE70-C250-4FAC-ACB3-E5D4A09F3F57}" type="pres">
      <dgm:prSet presAssocID="{30B218FA-4C1B-4D18-9295-9FE92229C853}" presName="composite" presStyleCnt="0"/>
      <dgm:spPr/>
    </dgm:pt>
    <dgm:pt modelId="{29443652-C2F6-4E49-92DC-6769546F5912}" type="pres">
      <dgm:prSet presAssocID="{30B218FA-4C1B-4D18-9295-9FE92229C85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E9A327-8FF9-4C06-B648-E3E33EA273B8}" type="pres">
      <dgm:prSet presAssocID="{30B218FA-4C1B-4D18-9295-9FE92229C85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0E647E-DEF9-47CE-86B9-5E469A732025}" type="pres">
      <dgm:prSet presAssocID="{B2F11DDA-79E3-4C86-99C0-F52111D5B938}" presName="space" presStyleCnt="0"/>
      <dgm:spPr/>
    </dgm:pt>
    <dgm:pt modelId="{8A6DA0C4-A207-46C2-B19A-75E786E66C6A}" type="pres">
      <dgm:prSet presAssocID="{607B4246-6DF5-4E59-A8C9-FEAF76B31A0C}" presName="composite" presStyleCnt="0"/>
      <dgm:spPr/>
    </dgm:pt>
    <dgm:pt modelId="{DEEFD3F6-60EB-4D3E-8883-3ED8BB72DB84}" type="pres">
      <dgm:prSet presAssocID="{607B4246-6DF5-4E59-A8C9-FEAF76B31A0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AD3F24-9886-4C77-A540-833EF29A2D30}" type="pres">
      <dgm:prSet presAssocID="{607B4246-6DF5-4E59-A8C9-FEAF76B31A0C}" presName="desTx" presStyleLbl="alignAccFollowNode1" presStyleIdx="1" presStyleCnt="3" custLinFactNeighborX="-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E005C-B2AE-48B3-A2B4-146ED59E342F}" type="pres">
      <dgm:prSet presAssocID="{1A57A764-54BC-4A72-9B91-66C4C179D466}" presName="space" presStyleCnt="0"/>
      <dgm:spPr/>
    </dgm:pt>
    <dgm:pt modelId="{577EE491-E126-4BFE-8C09-4DFD7FDD3E2D}" type="pres">
      <dgm:prSet presAssocID="{36F087F5-3B0C-4C7F-9300-CA78B24FE0C3}" presName="composite" presStyleCnt="0"/>
      <dgm:spPr/>
    </dgm:pt>
    <dgm:pt modelId="{5D535A06-E682-40AF-BB8C-4FB0127208AD}" type="pres">
      <dgm:prSet presAssocID="{36F087F5-3B0C-4C7F-9300-CA78B24FE0C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003E02-16B4-457F-B3B7-F93208AB5432}" type="pres">
      <dgm:prSet presAssocID="{36F087F5-3B0C-4C7F-9300-CA78B24FE0C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E6850D-4E2B-4B32-A0F3-A89722B53448}" type="presOf" srcId="{36F087F5-3B0C-4C7F-9300-CA78B24FE0C3}" destId="{5D535A06-E682-40AF-BB8C-4FB0127208AD}" srcOrd="0" destOrd="0" presId="urn:microsoft.com/office/officeart/2005/8/layout/hList1"/>
    <dgm:cxn modelId="{AB1ECF73-8D44-465D-952C-63F9F8494DC9}" type="presOf" srcId="{FC780A75-67C8-40C8-944E-F189B62F82B6}" destId="{62AD3F24-9886-4C77-A540-833EF29A2D30}" srcOrd="0" destOrd="0" presId="urn:microsoft.com/office/officeart/2005/8/layout/hList1"/>
    <dgm:cxn modelId="{67E30D73-1B0D-4C86-9286-CCDC28A27D1D}" type="presOf" srcId="{607B4246-6DF5-4E59-A8C9-FEAF76B31A0C}" destId="{DEEFD3F6-60EB-4D3E-8883-3ED8BB72DB84}" srcOrd="0" destOrd="0" presId="urn:microsoft.com/office/officeart/2005/8/layout/hList1"/>
    <dgm:cxn modelId="{13E78A9A-BE33-4543-8924-2CBFCBF06F0D}" srcId="{607B4246-6DF5-4E59-A8C9-FEAF76B31A0C}" destId="{FC780A75-67C8-40C8-944E-F189B62F82B6}" srcOrd="0" destOrd="0" parTransId="{B3E42CE3-DBDB-492D-99BE-F964E49ED4F2}" sibTransId="{D316D94D-F6ED-4EF5-B41D-CA5769B6CD8E}"/>
    <dgm:cxn modelId="{94B9DFA5-3B1C-4607-AB98-524BF68AE95F}" type="presOf" srcId="{E6A37200-879F-4F99-9C3E-C1D63DB66B40}" destId="{62AD3F24-9886-4C77-A540-833EF29A2D30}" srcOrd="0" destOrd="1" presId="urn:microsoft.com/office/officeart/2005/8/layout/hList1"/>
    <dgm:cxn modelId="{F468A7CB-E95F-4D65-A2C3-FCB3863C4813}" srcId="{607B4246-6DF5-4E59-A8C9-FEAF76B31A0C}" destId="{E6A37200-879F-4F99-9C3E-C1D63DB66B40}" srcOrd="1" destOrd="0" parTransId="{D11636FA-E8E0-474B-8F0A-BF4A777693AA}" sibTransId="{A8287C76-12CC-435D-A347-8CE4F207B315}"/>
    <dgm:cxn modelId="{647EDAE2-40FA-465C-8AA6-6BFF24556FA1}" srcId="{4D0CF3ED-0245-445E-8581-F78F69CFE635}" destId="{30B218FA-4C1B-4D18-9295-9FE92229C853}" srcOrd="0" destOrd="0" parTransId="{B1B0A1CA-D1DF-4964-9FDA-76C765805BAF}" sibTransId="{B2F11DDA-79E3-4C86-99C0-F52111D5B938}"/>
    <dgm:cxn modelId="{9D10F6EB-F62A-41DB-9644-B409F5DE90E2}" srcId="{30B218FA-4C1B-4D18-9295-9FE92229C853}" destId="{93083BBF-060F-4225-BF1C-C38FDF095ECC}" srcOrd="0" destOrd="0" parTransId="{1FC3E06C-40F4-47C5-845E-D3265AE81F75}" sibTransId="{F4C8F20B-990F-4439-9A0B-39F93DDE32A8}"/>
    <dgm:cxn modelId="{6A7DE88A-C766-4FCE-83BF-817D627D8CB5}" srcId="{36F087F5-3B0C-4C7F-9300-CA78B24FE0C3}" destId="{8C12A5EC-A683-4CC7-88B0-55FC81F4C286}" srcOrd="0" destOrd="0" parTransId="{963D26ED-2D78-415E-9463-7D6B620EB1FA}" sibTransId="{3AA3A09D-D732-4280-B03A-F5472D8FFDA8}"/>
    <dgm:cxn modelId="{2BC0E386-8047-492F-963E-DC29867D038D}" type="presOf" srcId="{8C12A5EC-A683-4CC7-88B0-55FC81F4C286}" destId="{C9003E02-16B4-457F-B3B7-F93208AB5432}" srcOrd="0" destOrd="0" presId="urn:microsoft.com/office/officeart/2005/8/layout/hList1"/>
    <dgm:cxn modelId="{2990131C-2E44-4C63-A1CD-6EC7F63F4DDE}" type="presOf" srcId="{4D0CF3ED-0245-445E-8581-F78F69CFE635}" destId="{59EBB54A-B05E-4B0D-B905-075C5F7683BC}" srcOrd="0" destOrd="0" presId="urn:microsoft.com/office/officeart/2005/8/layout/hList1"/>
    <dgm:cxn modelId="{78C92ADC-9908-4B1D-B75B-C83BB5B1DED8}" type="presOf" srcId="{93083BBF-060F-4225-BF1C-C38FDF095ECC}" destId="{48E9A327-8FF9-4C06-B648-E3E33EA273B8}" srcOrd="0" destOrd="0" presId="urn:microsoft.com/office/officeart/2005/8/layout/hList1"/>
    <dgm:cxn modelId="{2E4DB73F-2EF9-4713-9539-0008E580A634}" type="presOf" srcId="{D11778D0-DF59-4851-9DD8-F741FC2E9954}" destId="{62AD3F24-9886-4C77-A540-833EF29A2D30}" srcOrd="0" destOrd="2" presId="urn:microsoft.com/office/officeart/2005/8/layout/hList1"/>
    <dgm:cxn modelId="{384D69A0-D959-432B-AA5E-0D554F4FAEBC}" srcId="{4D0CF3ED-0245-445E-8581-F78F69CFE635}" destId="{607B4246-6DF5-4E59-A8C9-FEAF76B31A0C}" srcOrd="1" destOrd="0" parTransId="{12341348-D321-4903-8FEE-592F5219D05F}" sibTransId="{1A57A764-54BC-4A72-9B91-66C4C179D466}"/>
    <dgm:cxn modelId="{CDF7E05F-C1BD-48A0-BE18-7DFD41C0F2F5}" srcId="{607B4246-6DF5-4E59-A8C9-FEAF76B31A0C}" destId="{D11778D0-DF59-4851-9DD8-F741FC2E9954}" srcOrd="2" destOrd="0" parTransId="{D846DDEE-DA8D-4EF9-A044-1D72095C60E6}" sibTransId="{92C0A21B-BE8E-4EFF-9E93-A4016F5BAE83}"/>
    <dgm:cxn modelId="{D2258F2D-3D0A-4F30-88D5-28E1DC2E3FDB}" type="presOf" srcId="{30B218FA-4C1B-4D18-9295-9FE92229C853}" destId="{29443652-C2F6-4E49-92DC-6769546F5912}" srcOrd="0" destOrd="0" presId="urn:microsoft.com/office/officeart/2005/8/layout/hList1"/>
    <dgm:cxn modelId="{8ED541C5-CC6C-4B14-8899-E20DCDA85B7E}" srcId="{36F087F5-3B0C-4C7F-9300-CA78B24FE0C3}" destId="{C4DEF4BE-DA34-440D-8FCC-6BE82293F2D8}" srcOrd="1" destOrd="0" parTransId="{74606DDD-2852-4F8E-86B1-8928AD9E8653}" sibTransId="{678B8B39-1777-4016-BA0E-453B7CE6B086}"/>
    <dgm:cxn modelId="{9E2C1662-DAFC-4B7C-88ED-035BD3F9598C}" type="presOf" srcId="{C4DEF4BE-DA34-440D-8FCC-6BE82293F2D8}" destId="{C9003E02-16B4-457F-B3B7-F93208AB5432}" srcOrd="0" destOrd="1" presId="urn:microsoft.com/office/officeart/2005/8/layout/hList1"/>
    <dgm:cxn modelId="{CF2BC41A-5F06-4F6B-BFE5-5A0A53AA7207}" srcId="{4D0CF3ED-0245-445E-8581-F78F69CFE635}" destId="{36F087F5-3B0C-4C7F-9300-CA78B24FE0C3}" srcOrd="2" destOrd="0" parTransId="{AC597D7E-12E6-4207-BCE4-62080A448AC0}" sibTransId="{664A1514-6157-4851-816E-910C42F28847}"/>
    <dgm:cxn modelId="{A6659C2A-D4D8-4918-879F-59CD2138C814}" type="presParOf" srcId="{59EBB54A-B05E-4B0D-B905-075C5F7683BC}" destId="{8FFDDE70-C250-4FAC-ACB3-E5D4A09F3F57}" srcOrd="0" destOrd="0" presId="urn:microsoft.com/office/officeart/2005/8/layout/hList1"/>
    <dgm:cxn modelId="{D8AF9ADC-AACD-4D45-86FF-40D2B6BF71AB}" type="presParOf" srcId="{8FFDDE70-C250-4FAC-ACB3-E5D4A09F3F57}" destId="{29443652-C2F6-4E49-92DC-6769546F5912}" srcOrd="0" destOrd="0" presId="urn:microsoft.com/office/officeart/2005/8/layout/hList1"/>
    <dgm:cxn modelId="{10F85ECD-2B79-49AD-A104-FFC369755794}" type="presParOf" srcId="{8FFDDE70-C250-4FAC-ACB3-E5D4A09F3F57}" destId="{48E9A327-8FF9-4C06-B648-E3E33EA273B8}" srcOrd="1" destOrd="0" presId="urn:microsoft.com/office/officeart/2005/8/layout/hList1"/>
    <dgm:cxn modelId="{55BACFEF-A179-4E32-A3E7-EAADB111EF69}" type="presParOf" srcId="{59EBB54A-B05E-4B0D-B905-075C5F7683BC}" destId="{840E647E-DEF9-47CE-86B9-5E469A732025}" srcOrd="1" destOrd="0" presId="urn:microsoft.com/office/officeart/2005/8/layout/hList1"/>
    <dgm:cxn modelId="{5C028696-4CC0-4C54-95BA-BEE66A54E18C}" type="presParOf" srcId="{59EBB54A-B05E-4B0D-B905-075C5F7683BC}" destId="{8A6DA0C4-A207-46C2-B19A-75E786E66C6A}" srcOrd="2" destOrd="0" presId="urn:microsoft.com/office/officeart/2005/8/layout/hList1"/>
    <dgm:cxn modelId="{E1B86B7E-B1DC-4B32-BEFF-F02DDA11389A}" type="presParOf" srcId="{8A6DA0C4-A207-46C2-B19A-75E786E66C6A}" destId="{DEEFD3F6-60EB-4D3E-8883-3ED8BB72DB84}" srcOrd="0" destOrd="0" presId="urn:microsoft.com/office/officeart/2005/8/layout/hList1"/>
    <dgm:cxn modelId="{D12B8DB1-8320-47C8-9BEB-FD0982A2C7D5}" type="presParOf" srcId="{8A6DA0C4-A207-46C2-B19A-75E786E66C6A}" destId="{62AD3F24-9886-4C77-A540-833EF29A2D30}" srcOrd="1" destOrd="0" presId="urn:microsoft.com/office/officeart/2005/8/layout/hList1"/>
    <dgm:cxn modelId="{F34F6B0D-7746-4EF6-A3F9-AA6EECF4CC5E}" type="presParOf" srcId="{59EBB54A-B05E-4B0D-B905-075C5F7683BC}" destId="{B05E005C-B2AE-48B3-A2B4-146ED59E342F}" srcOrd="3" destOrd="0" presId="urn:microsoft.com/office/officeart/2005/8/layout/hList1"/>
    <dgm:cxn modelId="{BF6B1AC6-BB8C-4C2E-9E56-E85EAF7F0B9B}" type="presParOf" srcId="{59EBB54A-B05E-4B0D-B905-075C5F7683BC}" destId="{577EE491-E126-4BFE-8C09-4DFD7FDD3E2D}" srcOrd="4" destOrd="0" presId="urn:microsoft.com/office/officeart/2005/8/layout/hList1"/>
    <dgm:cxn modelId="{90EC3E08-A377-4E59-92F4-B297976E2CE5}" type="presParOf" srcId="{577EE491-E126-4BFE-8C09-4DFD7FDD3E2D}" destId="{5D535A06-E682-40AF-BB8C-4FB0127208AD}" srcOrd="0" destOrd="0" presId="urn:microsoft.com/office/officeart/2005/8/layout/hList1"/>
    <dgm:cxn modelId="{84F5DD01-3AAB-4B5E-9A94-3F76F1400857}" type="presParOf" srcId="{577EE491-E126-4BFE-8C09-4DFD7FDD3E2D}" destId="{C9003E02-16B4-457F-B3B7-F93208AB5432}" srcOrd="1" destOrd="0" presId="urn:microsoft.com/office/officeart/2005/8/layout/hList1"/>
  </dgm:cxnLst>
  <dgm:bg/>
  <dgm:whole>
    <a:ln w="19050">
      <a:solidFill>
        <a:schemeClr val="accent1">
          <a:lumMod val="75000"/>
        </a:schemeClr>
      </a:solidFill>
      <a:prstDash val="lgDash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43652-C2F6-4E49-92DC-6769546F5912}">
      <dsp:nvSpPr>
        <dsp:cNvPr id="0" name=""/>
        <dsp:cNvSpPr/>
      </dsp:nvSpPr>
      <dsp:spPr>
        <a:xfrm>
          <a:off x="2179" y="85570"/>
          <a:ext cx="2125340" cy="6324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Organizacioni sistem</a:t>
          </a:r>
        </a:p>
      </dsp:txBody>
      <dsp:txXfrm>
        <a:off x="2179" y="85570"/>
        <a:ext cx="2125340" cy="632434"/>
      </dsp:txXfrm>
    </dsp:sp>
    <dsp:sp modelId="{48E9A327-8FF9-4C06-B648-E3E33EA273B8}">
      <dsp:nvSpPr>
        <dsp:cNvPr id="0" name=""/>
        <dsp:cNvSpPr/>
      </dsp:nvSpPr>
      <dsp:spPr>
        <a:xfrm>
          <a:off x="2179" y="718005"/>
          <a:ext cx="2125340" cy="373508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altLang="en-US" sz="1800" kern="1200" dirty="0"/>
            <a:t>Preduzeće osnivaju ljudi da bi njegovim funkcionisanjem ostvarili ciljeve</a:t>
          </a:r>
          <a:endParaRPr lang="en-US" sz="1800" kern="1200" dirty="0"/>
        </a:p>
      </dsp:txBody>
      <dsp:txXfrm>
        <a:off x="2179" y="718005"/>
        <a:ext cx="2125340" cy="3735087"/>
      </dsp:txXfrm>
    </dsp:sp>
    <dsp:sp modelId="{DEEFD3F6-60EB-4D3E-8883-3ED8BB72DB84}">
      <dsp:nvSpPr>
        <dsp:cNvPr id="0" name=""/>
        <dsp:cNvSpPr/>
      </dsp:nvSpPr>
      <dsp:spPr>
        <a:xfrm>
          <a:off x="2425067" y="85570"/>
          <a:ext cx="2125340" cy="6324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Otvoren sistem</a:t>
          </a:r>
        </a:p>
      </dsp:txBody>
      <dsp:txXfrm>
        <a:off x="2425067" y="85570"/>
        <a:ext cx="2125340" cy="632434"/>
      </dsp:txXfrm>
    </dsp:sp>
    <dsp:sp modelId="{62AD3F24-9886-4C77-A540-833EF29A2D30}">
      <dsp:nvSpPr>
        <dsp:cNvPr id="0" name=""/>
        <dsp:cNvSpPr/>
      </dsp:nvSpPr>
      <dsp:spPr>
        <a:xfrm>
          <a:off x="2425046" y="718005"/>
          <a:ext cx="2125340" cy="373508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altLang="en-US" sz="1800" kern="1200" dirty="0"/>
            <a:t>Preduzeće u stalnoj interakciji sa okruženjem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altLang="en-US" sz="1800" kern="1200" dirty="0"/>
            <a:t>Pribavlja resurse iz okruženja i isporučuje rezultate okruženju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1800" kern="1200" dirty="0"/>
            <a:t>P</a:t>
          </a:r>
          <a:r>
            <a:rPr lang="sl-SI" altLang="en-US" sz="1800" kern="1200" dirty="0"/>
            <a:t>reduzeće stalno m</a:t>
          </a:r>
          <a:r>
            <a:rPr lang="en-US" altLang="en-US" sz="1800" kern="1200" dirty="0"/>
            <a:t>ij</a:t>
          </a:r>
          <a:r>
            <a:rPr lang="sl-SI" altLang="en-US" sz="1800" kern="1200" dirty="0"/>
            <a:t>enja i prilagođava okruženju</a:t>
          </a:r>
          <a:endParaRPr lang="en-US" altLang="en-US" sz="1800" kern="1200" dirty="0"/>
        </a:p>
      </dsp:txBody>
      <dsp:txXfrm>
        <a:off x="2425046" y="718005"/>
        <a:ext cx="2125340" cy="3735087"/>
      </dsp:txXfrm>
    </dsp:sp>
    <dsp:sp modelId="{5D535A06-E682-40AF-BB8C-4FB0127208AD}">
      <dsp:nvSpPr>
        <dsp:cNvPr id="0" name=""/>
        <dsp:cNvSpPr/>
      </dsp:nvSpPr>
      <dsp:spPr>
        <a:xfrm>
          <a:off x="4847955" y="85570"/>
          <a:ext cx="2125340" cy="6324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Složen sistem</a:t>
          </a:r>
        </a:p>
      </dsp:txBody>
      <dsp:txXfrm>
        <a:off x="4847955" y="85570"/>
        <a:ext cx="2125340" cy="632434"/>
      </dsp:txXfrm>
    </dsp:sp>
    <dsp:sp modelId="{C9003E02-16B4-457F-B3B7-F93208AB5432}">
      <dsp:nvSpPr>
        <dsp:cNvPr id="0" name=""/>
        <dsp:cNvSpPr/>
      </dsp:nvSpPr>
      <dsp:spPr>
        <a:xfrm>
          <a:off x="4847955" y="718005"/>
          <a:ext cx="2125340" cy="373508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altLang="en-US" sz="1800" b="0" kern="1200" dirty="0"/>
            <a:t>Raznolikost elemenata </a:t>
          </a:r>
          <a:r>
            <a:rPr lang="sl-SI" altLang="en-US" sz="1800" kern="1200" dirty="0"/>
            <a:t>njegove </a:t>
          </a:r>
          <a:r>
            <a:rPr lang="sl-SI" altLang="en-US" sz="1800" b="0" kern="1200" dirty="0"/>
            <a:t>strukture</a:t>
          </a:r>
          <a:endParaRPr lang="en-US" sz="1800" b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altLang="en-US" sz="1800" b="0" kern="1200" dirty="0"/>
            <a:t>Složen</a:t>
          </a:r>
          <a:r>
            <a:rPr lang="en-US" altLang="en-US" sz="1800" b="0" kern="1200" dirty="0"/>
            <a:t>e</a:t>
          </a:r>
          <a:r>
            <a:rPr lang="sl-SI" altLang="en-US" sz="1800" b="0" kern="1200" dirty="0"/>
            <a:t> vez</a:t>
          </a:r>
          <a:r>
            <a:rPr lang="en-US" altLang="en-US" sz="1800" b="0" kern="1200" dirty="0"/>
            <a:t>e</a:t>
          </a:r>
          <a:r>
            <a:rPr lang="sl-SI" altLang="en-US" sz="1800" b="0" kern="1200" dirty="0"/>
            <a:t> i odnos</a:t>
          </a:r>
          <a:r>
            <a:rPr lang="en-US" altLang="en-US" sz="1800" b="0" kern="1200" dirty="0"/>
            <a:t>i</a:t>
          </a:r>
          <a:r>
            <a:rPr lang="sl-SI" altLang="en-US" sz="1800" b="0" kern="1200" dirty="0"/>
            <a:t> </a:t>
          </a:r>
          <a:r>
            <a:rPr lang="sl-SI" altLang="en-US" sz="1800" kern="1200" dirty="0"/>
            <a:t>koji se uspostavljaju između elemenata (ljudi, sredstava, ljudi i sredstava)</a:t>
          </a:r>
          <a:endParaRPr lang="en-US" sz="1800" kern="1200" dirty="0"/>
        </a:p>
      </dsp:txBody>
      <dsp:txXfrm>
        <a:off x="4847955" y="718005"/>
        <a:ext cx="2125340" cy="3735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561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9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26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86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66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79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7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597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55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43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10/8/2025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2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81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D</a:t>
            </a:r>
            <a:r>
              <a:rPr lang="sr-Latn-RS" dirty="0" smtClean="0"/>
              <a:t>EFINISANJE</a:t>
            </a:r>
            <a:r>
              <a:rPr lang="en-US" dirty="0" smtClean="0"/>
              <a:t> PREDUZEĆA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60" y="4468031"/>
            <a:ext cx="7891272" cy="1069848"/>
          </a:xfrm>
        </p:spPr>
        <p:txBody>
          <a:bodyPr/>
          <a:lstStyle/>
          <a:p>
            <a:r>
              <a:rPr lang="en-US" dirty="0"/>
              <a:t>PREDAVANJA BR.3</a:t>
            </a:r>
          </a:p>
          <a:p>
            <a:r>
              <a:rPr lang="bs-Latn-BA" dirty="0"/>
              <a:t>prof</a:t>
            </a:r>
            <a:r>
              <a:rPr lang="en-US" dirty="0"/>
              <a:t>. dr Matea Zlatković Radaković</a:t>
            </a:r>
          </a:p>
        </p:txBody>
      </p:sp>
    </p:spTree>
    <p:extLst>
      <p:ext uri="{BB962C8B-B14F-4D97-AF65-F5344CB8AC3E}">
        <p14:creationId xmlns:p14="http://schemas.microsoft.com/office/powerpoint/2010/main" val="2593808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3615"/>
            <a:ext cx="4747954" cy="4247804"/>
          </a:xfrm>
          <a:ln w="19050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>
            <a:normAutofit fontScale="92500" lnSpcReduction="20000"/>
          </a:bodyPr>
          <a:lstStyle/>
          <a:p>
            <a:endParaRPr lang="en-US" altLang="en-US" dirty="0"/>
          </a:p>
          <a:p>
            <a:r>
              <a:rPr lang="en-US" altLang="en-US" sz="2400" dirty="0"/>
              <a:t>Ishodi</a:t>
            </a:r>
            <a:r>
              <a:rPr lang="sl-SI" altLang="en-US" sz="2400" dirty="0"/>
              <a:t> transformacije ulaganja u rezultate</a:t>
            </a:r>
            <a:r>
              <a:rPr lang="en-US" altLang="en-US" sz="2400" dirty="0"/>
              <a:t> – p</a:t>
            </a:r>
            <a:r>
              <a:rPr lang="sl-SI" altLang="en-US" sz="2400" dirty="0"/>
              <a:t>roizvodi</a:t>
            </a:r>
            <a:r>
              <a:rPr lang="en-US" altLang="en-US" sz="2400" dirty="0"/>
              <a:t>, odnosno u</a:t>
            </a:r>
            <a:r>
              <a:rPr lang="sl-SI" altLang="en-US" sz="2400" dirty="0"/>
              <a:t>sluge</a:t>
            </a:r>
          </a:p>
          <a:p>
            <a:r>
              <a:rPr lang="sl-SI" altLang="en-US" sz="2400" b="1" dirty="0"/>
              <a:t>Prodajom</a:t>
            </a:r>
            <a:r>
              <a:rPr lang="sl-SI" altLang="en-US" sz="2400" dirty="0"/>
              <a:t> proizvoda i usluga preduzeće stvara </a:t>
            </a:r>
            <a:r>
              <a:rPr lang="sl-SI" altLang="en-US" sz="2400" b="1" dirty="0"/>
              <a:t>prihod</a:t>
            </a:r>
          </a:p>
          <a:p>
            <a:r>
              <a:rPr lang="en-US" altLang="en-US" sz="2400" b="1" dirty="0"/>
              <a:t>Dio</a:t>
            </a:r>
            <a:r>
              <a:rPr lang="en-US" altLang="en-US" sz="2400" dirty="0"/>
              <a:t> </a:t>
            </a:r>
            <a:r>
              <a:rPr lang="sl-SI" altLang="en-US" sz="2400" b="1" dirty="0"/>
              <a:t>prihoda</a:t>
            </a:r>
            <a:r>
              <a:rPr lang="sl-SI" altLang="en-US" sz="2400" dirty="0"/>
              <a:t> </a:t>
            </a:r>
            <a:r>
              <a:rPr lang="en-US" altLang="en-US" sz="2400" dirty="0"/>
              <a:t>se koristi radi </a:t>
            </a:r>
            <a:r>
              <a:rPr lang="sl-SI" altLang="en-US" sz="2400" b="1" dirty="0"/>
              <a:t>obnavljanj</a:t>
            </a:r>
            <a:r>
              <a:rPr lang="en-US" altLang="en-US" sz="2400" b="1" dirty="0"/>
              <a:t>a</a:t>
            </a:r>
            <a:r>
              <a:rPr lang="sl-SI" altLang="en-US" sz="2400" b="1" dirty="0"/>
              <a:t> utošene vr</a:t>
            </a:r>
            <a:r>
              <a:rPr lang="en-US" altLang="en-US" sz="2400" b="1" dirty="0"/>
              <a:t>ij</a:t>
            </a:r>
            <a:r>
              <a:rPr lang="sl-SI" altLang="en-US" sz="2400" b="1" dirty="0"/>
              <a:t>ednosti resursa</a:t>
            </a:r>
          </a:p>
          <a:p>
            <a:r>
              <a:rPr lang="en-US" altLang="en-US" sz="2400" b="1" dirty="0"/>
              <a:t>Ostatak </a:t>
            </a:r>
            <a:r>
              <a:rPr lang="sl-SI" altLang="en-US" sz="2400" dirty="0"/>
              <a:t>prihoda </a:t>
            </a:r>
            <a:r>
              <a:rPr lang="en-US" altLang="en-US" sz="2400" dirty="0"/>
              <a:t>-</a:t>
            </a:r>
            <a:r>
              <a:rPr lang="sl-SI" altLang="en-US" sz="2400" dirty="0"/>
              <a:t> </a:t>
            </a:r>
            <a:r>
              <a:rPr lang="sl-SI" altLang="en-US" sz="2400" b="1" dirty="0"/>
              <a:t>profit</a:t>
            </a:r>
          </a:p>
          <a:p>
            <a:r>
              <a:rPr lang="sl-SI" altLang="en-US" sz="2400" b="1" dirty="0"/>
              <a:t>Profit</a:t>
            </a:r>
            <a:r>
              <a:rPr lang="sl-SI" altLang="en-US" sz="2400" dirty="0"/>
              <a:t> se raspod</a:t>
            </a:r>
            <a:r>
              <a:rPr lang="en-US" altLang="en-US" sz="2400" dirty="0"/>
              <a:t>j</a:t>
            </a:r>
            <a:r>
              <a:rPr lang="sl-SI" altLang="en-US" sz="2400" dirty="0"/>
              <a:t>eljuje </a:t>
            </a:r>
            <a:r>
              <a:rPr lang="sl-SI" altLang="en-US" sz="2400" b="1" dirty="0"/>
              <a:t>vlasnicima</a:t>
            </a:r>
            <a:r>
              <a:rPr lang="sl-SI" altLang="en-US" sz="2400" dirty="0"/>
              <a:t> ili se koristi za nove </a:t>
            </a:r>
            <a:r>
              <a:rPr lang="sl-SI" altLang="en-US" sz="2400" b="1" dirty="0"/>
              <a:t>investicije</a:t>
            </a:r>
            <a:endParaRPr lang="en-US" altLang="en-US" sz="2400" b="1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447" y="494574"/>
            <a:ext cx="747314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Ishodi transformacije ulaganja u rezultate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720" y="2640135"/>
            <a:ext cx="2286000" cy="282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480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694" y="685800"/>
            <a:ext cx="7473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Proces stvaranja vrijednosti</a:t>
            </a: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 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53645" y="1903413"/>
            <a:ext cx="5538100" cy="428017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98022" y="1629295"/>
            <a:ext cx="6392487" cy="5012574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182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694" y="685800"/>
            <a:ext cx="7473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Preduzeće kao sistem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654174"/>
            <a:ext cx="6975764" cy="4538807"/>
          </a:xfrm>
          <a:ln w="19050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>
            <a:normAutofit/>
          </a:bodyPr>
          <a:lstStyle/>
          <a:p>
            <a:r>
              <a:rPr lang="sl-SI" altLang="en-US" dirty="0"/>
              <a:t>Preduzeće </a:t>
            </a:r>
            <a:r>
              <a:rPr lang="en-US" altLang="en-US" dirty="0"/>
              <a:t>-</a:t>
            </a:r>
            <a:r>
              <a:rPr lang="sl-SI" altLang="en-US" dirty="0"/>
              <a:t> c</a:t>
            </a:r>
            <a:r>
              <a:rPr lang="en-US" altLang="en-US" dirty="0"/>
              <a:t>j</a:t>
            </a:r>
            <a:r>
              <a:rPr lang="sl-SI" altLang="en-US" dirty="0"/>
              <a:t>elina koja se sastoji od međusobno povezanih elemenata (d</a:t>
            </a:r>
            <a:r>
              <a:rPr lang="en-US" altLang="en-US" dirty="0"/>
              <a:t>ij</a:t>
            </a:r>
            <a:r>
              <a:rPr lang="sl-SI" altLang="en-US" dirty="0"/>
              <a:t>elova)</a:t>
            </a:r>
          </a:p>
          <a:p>
            <a:r>
              <a:rPr lang="sl-SI" altLang="en-US" dirty="0"/>
              <a:t>Elem</a:t>
            </a:r>
            <a:r>
              <a:rPr lang="en-US" altLang="en-US" dirty="0"/>
              <a:t>enti</a:t>
            </a:r>
            <a:r>
              <a:rPr lang="sl-SI" altLang="en-US" dirty="0"/>
              <a:t> preduzeća </a:t>
            </a:r>
            <a:r>
              <a:rPr lang="en-US" altLang="en-US" dirty="0"/>
              <a:t>–</a:t>
            </a:r>
            <a:r>
              <a:rPr lang="sl-SI" altLang="en-US" dirty="0"/>
              <a:t> podsistemi</a:t>
            </a:r>
            <a:r>
              <a:rPr lang="en-US" altLang="en-US" dirty="0"/>
              <a:t> preduzeća</a:t>
            </a:r>
          </a:p>
          <a:p>
            <a:endParaRPr lang="en-US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39666" y="2999683"/>
            <a:ext cx="6572832" cy="2644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9442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694" y="685800"/>
            <a:ext cx="7473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Preduzeće kao sistem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54175"/>
          <a:ext cx="6975475" cy="4538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1761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ZAŠTO PREDUZEĆA POSTOJE?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69848" y="2121408"/>
            <a:ext cx="4566181" cy="1137181"/>
          </a:xfrm>
          <a:ln w="57150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accent2"/>
                </a:solidFill>
              </a:rPr>
              <a:t>PREDNOSTI SPECIJALIZACIJE</a:t>
            </a:r>
          </a:p>
          <a:p>
            <a:pPr algn="ctr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5192684" y="3458845"/>
            <a:ext cx="5029200" cy="1130300"/>
          </a:xfrm>
          <a:ln w="57150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  REDUKCIJA RIZIKA I NEIZVJESNOSTI</a:t>
            </a:r>
          </a:p>
          <a:p>
            <a:endParaRPr lang="en-US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1190519" y="5129785"/>
            <a:ext cx="5527689" cy="1205899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9B2D1F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9B2D1F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MINIMIZIRANJE TRANSAKCIONIH TROŠKOVA</a:t>
            </a:r>
          </a:p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105" y="1872030"/>
            <a:ext cx="9855847" cy="4713317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7361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ZAŠTO PREDUZEĆA POSTOJE?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326" y="1059872"/>
            <a:ext cx="7067205" cy="5166361"/>
          </a:xfrm>
          <a:ln w="12700">
            <a:solidFill>
              <a:schemeClr val="accent1">
                <a:lumMod val="75000"/>
              </a:schemeClr>
            </a:solidFill>
            <a:prstDash val="lgDash"/>
          </a:ln>
        </p:spPr>
        <p:txBody>
          <a:bodyPr/>
          <a:lstStyle/>
          <a:p>
            <a:r>
              <a:rPr lang="en-US" dirty="0"/>
              <a:t>Specijalizacija - rezultat podjele rada</a:t>
            </a:r>
          </a:p>
          <a:p>
            <a:r>
              <a:rPr lang="en-US" dirty="0"/>
              <a:t>Podjela i specijalizacija rada uslov za proizvodnju velikog obima</a:t>
            </a:r>
          </a:p>
          <a:p>
            <a:r>
              <a:rPr lang="en-US" dirty="0"/>
              <a:t>Uslovljenost stepena specijalizacije i veličine tržišta</a:t>
            </a:r>
          </a:p>
          <a:p>
            <a:r>
              <a:rPr lang="en-US" dirty="0"/>
              <a:t>Utemeljnost u neoklasičnoj teoriji preduzeća – predmet analize razmjena</a:t>
            </a:r>
          </a:p>
          <a:p>
            <a:r>
              <a:rPr lang="en-US" dirty="0"/>
              <a:t>Neoklasična teorija preduzeća - obilježja: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definisanje preduzeća u smjeru razdvajanja pojmova proizvodnje i potrošnje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preduzeće je tzv. “black box” – specijalizovana crna kutija koja proizvodi radi razmjene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koncept preduzeća – model preduzeća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Svrha teorije– analiza efikasnosti preduzeća odnosno optimalnog ponašanja preduzetnika i načina prilagođavanja tržišnim promjenama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39" y="2423160"/>
            <a:ext cx="3354185" cy="32918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200" dirty="0"/>
              <a:t>1. PREDNOSTI SPECIJALIZACIJE</a:t>
            </a:r>
          </a:p>
        </p:txBody>
      </p:sp>
    </p:spTree>
    <p:extLst>
      <p:ext uri="{BB962C8B-B14F-4D97-AF65-F5344CB8AC3E}">
        <p14:creationId xmlns:p14="http://schemas.microsoft.com/office/powerpoint/2010/main" val="3704989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ZAŠTO PREDUZEĆA POSTOJE?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077" y="1009996"/>
            <a:ext cx="6711696" cy="5020056"/>
          </a:xfrm>
          <a:ln w="19050">
            <a:solidFill>
              <a:schemeClr val="accent1">
                <a:lumMod val="75000"/>
              </a:schemeClr>
            </a:solidFill>
            <a:prstDash val="lgDash"/>
          </a:ln>
        </p:spPr>
        <p:txBody>
          <a:bodyPr/>
          <a:lstStyle/>
          <a:p>
            <a:r>
              <a:rPr lang="en-US" dirty="0"/>
              <a:t>Asimetričnost distribucije između vlasnika-menadžera i zaposlenih</a:t>
            </a:r>
          </a:p>
          <a:p>
            <a:r>
              <a:rPr lang="en-US" dirty="0"/>
              <a:t>Kontrola i upravljanje – metod redukcije rizika</a:t>
            </a:r>
          </a:p>
          <a:p>
            <a:r>
              <a:rPr lang="en-US" dirty="0"/>
              <a:t>Profit – posljedica redukcije rizika i neizvjesnosti, i razlog postojanja preduzeća</a:t>
            </a:r>
          </a:p>
          <a:p>
            <a:r>
              <a:rPr lang="en-US" dirty="0"/>
              <a:t>Čuveni ekonomista F.Najt- utemeljivač teorije postojanja preduzeća zbog redukcije rizika i neizvjesnosti</a:t>
            </a:r>
          </a:p>
          <a:p>
            <a:r>
              <a:rPr lang="en-US" dirty="0"/>
              <a:t>Najtova teorija – profit rezultat neizvjesnosti a ne rizika</a:t>
            </a:r>
          </a:p>
          <a:p>
            <a:r>
              <a:rPr lang="en-US" dirty="0"/>
              <a:t>Definisanje izvjesnosti, rizika i neizvjesnosti uslovljeno statusom informisanosti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4556" cy="32918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200" dirty="0">
                <a:solidFill>
                  <a:schemeClr val="accent2"/>
                </a:solidFill>
              </a:rPr>
              <a:t>2. REDUKCIJA RIZIKA I NEIZVJESNOSTI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23327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ZAŠTO PREDUZEĆA POSTOJE?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1451" y="1226127"/>
            <a:ext cx="6711696" cy="4675909"/>
          </a:xfrm>
          <a:ln w="19050">
            <a:solidFill>
              <a:schemeClr val="accent1">
                <a:lumMod val="75000"/>
              </a:schemeClr>
            </a:solidFill>
            <a:prstDash val="lgDash"/>
          </a:ln>
        </p:spPr>
        <p:txBody>
          <a:bodyPr>
            <a:normAutofit/>
          </a:bodyPr>
          <a:lstStyle/>
          <a:p>
            <a:r>
              <a:rPr lang="en-US" dirty="0"/>
              <a:t>Transakcioni troškovi: troškovi prikupljanja informacija o predmetu razmjene i troškovi pregovaranja učesnika razmjene</a:t>
            </a:r>
          </a:p>
          <a:p>
            <a:r>
              <a:rPr lang="en-US" dirty="0"/>
              <a:t>Navedeni trioškovi su posljedica imperfektnosti tržišta i ograničene racionalnosti</a:t>
            </a:r>
          </a:p>
          <a:p>
            <a:r>
              <a:rPr lang="en-US" dirty="0"/>
              <a:t>Ograničena racionalnost i oportunističko ponašanje – uzrok transakcionih troškova</a:t>
            </a:r>
          </a:p>
          <a:p>
            <a:r>
              <a:rPr lang="en-US" dirty="0"/>
              <a:t>Minimiziranje transakcionih troškova internalizovanjem transakcija – odluka kupiti ili praviti</a:t>
            </a:r>
          </a:p>
          <a:p>
            <a:r>
              <a:rPr lang="en-US" dirty="0"/>
              <a:t>Razlikovanje transakcija po osnovu:</a:t>
            </a:r>
          </a:p>
          <a:p>
            <a:pPr lvl="1"/>
            <a:r>
              <a:rPr lang="en-US" dirty="0"/>
              <a:t>Određenosti transakcija,</a:t>
            </a:r>
          </a:p>
          <a:p>
            <a:pPr lvl="1"/>
            <a:r>
              <a:rPr lang="en-US" dirty="0"/>
              <a:t>Učestalosti i trajanja transakcija i</a:t>
            </a:r>
          </a:p>
          <a:p>
            <a:pPr lvl="1"/>
            <a:r>
              <a:rPr lang="en-US" dirty="0"/>
              <a:t>Neizvjesnosti i složenost transakcija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200" dirty="0">
                <a:solidFill>
                  <a:schemeClr val="accent2"/>
                </a:solidFill>
              </a:rPr>
              <a:t>3. MINIMIZIRANJE TRANSAKCIONIH TROŠKOVA</a:t>
            </a:r>
          </a:p>
        </p:txBody>
      </p:sp>
    </p:spTree>
    <p:extLst>
      <p:ext uri="{BB962C8B-B14F-4D97-AF65-F5344CB8AC3E}">
        <p14:creationId xmlns:p14="http://schemas.microsoft.com/office/powerpoint/2010/main" val="506447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Hvala na pažnji!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92424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30808" y="590203"/>
            <a:ext cx="599347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Literatura</a:t>
            </a: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 </a:t>
            </a:r>
            <a:r>
              <a:rPr kumimoji="0" lang="en-US" sz="3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za</a:t>
            </a: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 </a:t>
            </a:r>
            <a:r>
              <a:rPr kumimoji="0" lang="en-US" sz="3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pripremu</a:t>
            </a: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 </a:t>
            </a:r>
            <a:r>
              <a:rPr kumimoji="0" lang="en-US" sz="3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predavanja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9" name="Content Placeholde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8961" y="2185768"/>
            <a:ext cx="2376488" cy="3592512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95" t="4221" r="13020" b="8536"/>
          <a:stretch>
            <a:fillRect/>
          </a:stretch>
        </p:blipFill>
        <p:spPr bwMode="auto">
          <a:xfrm>
            <a:off x="4573099" y="2185768"/>
            <a:ext cx="2484437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1389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03614"/>
            <a:ext cx="4723015" cy="4189615"/>
          </a:xfrm>
          <a:ln w="19050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/>
          <a:lstStyle/>
          <a:p>
            <a:r>
              <a:rPr lang="sl-SI" altLang="en-US" sz="2200" dirty="0"/>
              <a:t>Preduzeće je osnovni subjekt tržišne privrede</a:t>
            </a:r>
          </a:p>
          <a:p>
            <a:r>
              <a:rPr lang="sl-SI" altLang="en-US" sz="2200" dirty="0"/>
              <a:t>Postoje različite definicije preduzeća</a:t>
            </a:r>
          </a:p>
          <a:p>
            <a:r>
              <a:rPr lang="sl-SI" altLang="en-US" sz="2200" dirty="0"/>
              <a:t>Preduzeće je </a:t>
            </a:r>
            <a:r>
              <a:rPr lang="sl-SI" altLang="en-US" sz="2200" b="1" dirty="0"/>
              <a:t>samostalna organizacija ekonomskih resursa</a:t>
            </a:r>
            <a:r>
              <a:rPr lang="sl-SI" altLang="en-US" sz="2200" dirty="0"/>
              <a:t> u kojoj se </a:t>
            </a:r>
            <a:r>
              <a:rPr lang="sl-SI" altLang="en-US" sz="2200" b="1" dirty="0"/>
              <a:t>uloženi resursi </a:t>
            </a:r>
            <a:r>
              <a:rPr lang="en-US" altLang="en-US" sz="2200" b="1" dirty="0"/>
              <a:t>pretvaraju</a:t>
            </a:r>
            <a:r>
              <a:rPr lang="sl-SI" altLang="en-US" sz="2200" b="1" dirty="0"/>
              <a:t> u rezultate</a:t>
            </a:r>
            <a:r>
              <a:rPr lang="en-US" altLang="en-US" sz="2200" b="1" dirty="0"/>
              <a:t> </a:t>
            </a:r>
            <a:r>
              <a:rPr lang="en-US" altLang="en-US" sz="2200" dirty="0"/>
              <a:t>i, posljedično, </a:t>
            </a:r>
            <a:r>
              <a:rPr lang="sl-SI" altLang="en-US" sz="2200" b="1" dirty="0"/>
              <a:t>stvara vr</a:t>
            </a:r>
            <a:r>
              <a:rPr lang="en-US" altLang="en-US" sz="2200" b="1" dirty="0"/>
              <a:t>ij</a:t>
            </a:r>
            <a:r>
              <a:rPr lang="sl-SI" altLang="en-US" sz="2200" b="1" dirty="0"/>
              <a:t>ednost</a:t>
            </a:r>
            <a:r>
              <a:rPr lang="sl-SI" altLang="en-US" sz="2200" dirty="0"/>
              <a:t> </a:t>
            </a:r>
            <a:r>
              <a:rPr lang="en-US" altLang="en-US" sz="2200" dirty="0"/>
              <a:t>a radi postizanja</a:t>
            </a:r>
            <a:r>
              <a:rPr lang="sl-SI" altLang="en-US" sz="2200" dirty="0"/>
              <a:t> </a:t>
            </a:r>
            <a:r>
              <a:rPr lang="sl-SI" altLang="en-US" sz="2200" b="1" dirty="0"/>
              <a:t>profit</a:t>
            </a:r>
            <a:r>
              <a:rPr lang="en-US" altLang="en-US" sz="2200" b="1" dirty="0"/>
              <a:t>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0808" y="590203"/>
            <a:ext cx="599347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Pojam preduzeća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029" y="2594415"/>
            <a:ext cx="2286000" cy="282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5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03614"/>
            <a:ext cx="4797829" cy="4214553"/>
          </a:xfrm>
          <a:ln w="19050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/>
          <a:lstStyle/>
          <a:p>
            <a:endParaRPr lang="en-US" altLang="en-US" sz="2400" dirty="0"/>
          </a:p>
          <a:p>
            <a:r>
              <a:rPr lang="sl-SI" altLang="en-US" sz="2400" dirty="0"/>
              <a:t>Preduzeće </a:t>
            </a:r>
            <a:r>
              <a:rPr lang="en-US" altLang="en-US" sz="2400" dirty="0"/>
              <a:t>- </a:t>
            </a:r>
            <a:r>
              <a:rPr lang="sl-SI" altLang="en-US" sz="2400" b="1" dirty="0"/>
              <a:t>samostalan ekonomski subjekt</a:t>
            </a:r>
          </a:p>
          <a:p>
            <a:r>
              <a:rPr lang="sl-SI" altLang="en-US" sz="2400" dirty="0"/>
              <a:t>Preduzeće</a:t>
            </a:r>
            <a:r>
              <a:rPr lang="en-US" altLang="en-US" sz="2400" dirty="0"/>
              <a:t> -</a:t>
            </a:r>
            <a:r>
              <a:rPr lang="sl-SI" altLang="en-US" sz="2400" dirty="0"/>
              <a:t> </a:t>
            </a:r>
            <a:r>
              <a:rPr lang="sl-SI" altLang="en-US" sz="2400" b="1" dirty="0"/>
              <a:t>organizovana cjelina</a:t>
            </a:r>
          </a:p>
          <a:p>
            <a:r>
              <a:rPr lang="sl-SI" altLang="en-US" sz="2400" dirty="0"/>
              <a:t>Preduzeće</a:t>
            </a:r>
            <a:r>
              <a:rPr lang="en-US" altLang="en-US" sz="2400" dirty="0"/>
              <a:t> - proces</a:t>
            </a:r>
            <a:r>
              <a:rPr lang="sl-SI" altLang="en-US" sz="2400" dirty="0"/>
              <a:t> </a:t>
            </a:r>
            <a:r>
              <a:rPr lang="sl-SI" altLang="en-US" sz="2400" b="1" dirty="0"/>
              <a:t>stvara</a:t>
            </a:r>
            <a:r>
              <a:rPr lang="en-US" altLang="en-US" sz="2400" b="1" dirty="0"/>
              <a:t>nja </a:t>
            </a:r>
            <a:r>
              <a:rPr lang="sl-SI" altLang="en-US" sz="2400" b="1" dirty="0"/>
              <a:t>vr</a:t>
            </a:r>
            <a:r>
              <a:rPr lang="en-US" altLang="en-US" sz="2400" b="1" dirty="0"/>
              <a:t>ij</a:t>
            </a:r>
            <a:r>
              <a:rPr lang="sl-SI" altLang="en-US" sz="2400" b="1" dirty="0"/>
              <a:t>ednost</a:t>
            </a:r>
            <a:r>
              <a:rPr lang="en-US" altLang="en-US" sz="2400" b="1" dirty="0"/>
              <a:t>i</a:t>
            </a:r>
            <a:r>
              <a:rPr lang="sl-SI" altLang="en-US" sz="2400" dirty="0"/>
              <a:t> </a:t>
            </a:r>
            <a:r>
              <a:rPr lang="en-US" altLang="en-US" sz="2400" dirty="0"/>
              <a:t>pri kome se </a:t>
            </a:r>
            <a:r>
              <a:rPr lang="sl-SI" altLang="en-US" sz="2400" dirty="0"/>
              <a:t> uloženi resursi </a:t>
            </a:r>
            <a:r>
              <a:rPr lang="en-US" altLang="en-US" sz="2400" dirty="0"/>
              <a:t>pretvaraju u</a:t>
            </a:r>
            <a:r>
              <a:rPr lang="sl-SI" altLang="en-US" sz="2400" dirty="0"/>
              <a:t> rezultate </a:t>
            </a:r>
            <a:r>
              <a:rPr lang="en-US" altLang="en-US" sz="2400" dirty="0"/>
              <a:t>a radi postizanja cilja - </a:t>
            </a:r>
            <a:r>
              <a:rPr lang="sl-SI" altLang="en-US" sz="2400" b="1" dirty="0"/>
              <a:t>profit</a:t>
            </a:r>
            <a:endParaRPr lang="en-US" altLang="en-US" sz="2400" b="1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4072" y="378196"/>
            <a:ext cx="747314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Osnovne karakteristike preduzeća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029" y="2594415"/>
            <a:ext cx="2286000" cy="282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967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3614"/>
            <a:ext cx="4581698" cy="4206241"/>
          </a:xfrm>
          <a:ln w="19050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>
            <a:normAutofit/>
          </a:bodyPr>
          <a:lstStyle/>
          <a:p>
            <a:endParaRPr lang="en-US" altLang="en-US" dirty="0"/>
          </a:p>
          <a:p>
            <a:r>
              <a:rPr lang="sl-SI" altLang="en-US" dirty="0"/>
              <a:t>Samostalnost preduzeća znači da vlasnik/menadžer samostalno donosi odluke</a:t>
            </a:r>
            <a:r>
              <a:rPr lang="en-US" altLang="en-US" dirty="0"/>
              <a:t> o tome</a:t>
            </a:r>
            <a:r>
              <a:rPr lang="sl-SI" altLang="en-US" dirty="0"/>
              <a:t>:</a:t>
            </a:r>
          </a:p>
          <a:p>
            <a:pPr lvl="1"/>
            <a:r>
              <a:rPr lang="sl-SI" altLang="en-US" dirty="0"/>
              <a:t>Koje proizvode proizvoditi</a:t>
            </a:r>
            <a:r>
              <a:rPr lang="en-US" altLang="en-US" dirty="0"/>
              <a:t>? </a:t>
            </a:r>
          </a:p>
          <a:p>
            <a:pPr lvl="1"/>
            <a:r>
              <a:rPr lang="sl-SI" altLang="en-US" dirty="0"/>
              <a:t>Kako proizvoditi</a:t>
            </a:r>
            <a:r>
              <a:rPr lang="en-US" altLang="en-US" dirty="0"/>
              <a:t>?</a:t>
            </a:r>
            <a:r>
              <a:rPr lang="sl-SI" altLang="en-US" dirty="0"/>
              <a:t> </a:t>
            </a:r>
            <a:endParaRPr lang="en-US" altLang="en-US" dirty="0"/>
          </a:p>
          <a:p>
            <a:pPr lvl="1"/>
            <a:r>
              <a:rPr lang="sl-SI" altLang="en-US" dirty="0"/>
              <a:t>Kako </a:t>
            </a:r>
            <a:r>
              <a:rPr lang="en-US" altLang="en-US" dirty="0"/>
              <a:t>alocirati</a:t>
            </a:r>
            <a:r>
              <a:rPr lang="sl-SI" altLang="en-US" dirty="0"/>
              <a:t> ostvarene rezultate</a:t>
            </a:r>
            <a:r>
              <a:rPr lang="en-US" altLang="en-US" dirty="0"/>
              <a:t>?</a:t>
            </a:r>
            <a:r>
              <a:rPr lang="sl-SI" altLang="en-US" dirty="0"/>
              <a:t> Samostalnost preduzeća nije neograničena</a:t>
            </a:r>
          </a:p>
          <a:p>
            <a:r>
              <a:rPr lang="en-US" altLang="en-US" dirty="0"/>
              <a:t>Uvažavanje o</a:t>
            </a:r>
            <a:r>
              <a:rPr lang="sl-SI" altLang="en-US" dirty="0"/>
              <a:t>graničenja</a:t>
            </a:r>
            <a:r>
              <a:rPr lang="en-US" altLang="en-US" dirty="0"/>
              <a:t> koja potiču</a:t>
            </a:r>
            <a:r>
              <a:rPr lang="sl-SI" altLang="en-US" dirty="0"/>
              <a:t> iz okruženja – pravn</a:t>
            </a:r>
            <a:r>
              <a:rPr lang="en-US" altLang="en-US" dirty="0"/>
              <a:t>e</a:t>
            </a:r>
            <a:r>
              <a:rPr lang="sl-SI" altLang="en-US" dirty="0"/>
              <a:t> i ekonomsk</a:t>
            </a:r>
            <a:r>
              <a:rPr lang="en-US" altLang="en-US" dirty="0"/>
              <a:t>e prirode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4072" y="378196"/>
            <a:ext cx="747314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Preduzeće kao samostalan ekonomski subjekat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029" y="2594415"/>
            <a:ext cx="2286000" cy="282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857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03614"/>
            <a:ext cx="4797829" cy="4297681"/>
          </a:xfrm>
          <a:ln w="19050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>
            <a:normAutofit fontScale="92500" lnSpcReduction="20000"/>
          </a:bodyPr>
          <a:lstStyle/>
          <a:p>
            <a:r>
              <a:rPr lang="sl-SI" altLang="en-US" sz="2400" dirty="0"/>
              <a:t>Uspostavljaju se brojni odnosi između ekonomskih resursa</a:t>
            </a:r>
          </a:p>
          <a:p>
            <a:r>
              <a:rPr lang="sl-SI" altLang="en-US" sz="2400" dirty="0"/>
              <a:t>Odnosi koji se uspostavljaju između ekonomskih resursa preduzeća tokom njegovog funkcionisanja su:</a:t>
            </a:r>
          </a:p>
          <a:p>
            <a:pPr lvl="1"/>
            <a:r>
              <a:rPr lang="sl-SI" altLang="en-US" sz="2000" dirty="0"/>
              <a:t>Odnosi između ljudskih resursa međusobno</a:t>
            </a:r>
          </a:p>
          <a:p>
            <a:pPr lvl="1"/>
            <a:r>
              <a:rPr lang="sl-SI" altLang="en-US" sz="2000" dirty="0"/>
              <a:t>Odnosi između ljudskih i materijalnih resursa</a:t>
            </a:r>
          </a:p>
          <a:p>
            <a:pPr lvl="1"/>
            <a:r>
              <a:rPr lang="sl-SI" altLang="en-US" sz="2000" dirty="0"/>
              <a:t>Odnosi između samih materijalnih resursa</a:t>
            </a:r>
          </a:p>
          <a:p>
            <a:r>
              <a:rPr lang="sl-SI" altLang="en-US" sz="2400" dirty="0"/>
              <a:t>Odnosi između ekonomskih resursa se moraju organizovati da bi preduzeće efikasno funkcionisalo</a:t>
            </a:r>
            <a:endParaRPr lang="en-US" altLang="en-US" sz="2400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632" y="386509"/>
            <a:ext cx="747314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Preduzeće kao organizovana cjelina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156" y="2640135"/>
            <a:ext cx="2286000" cy="282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635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03614"/>
            <a:ext cx="4797829" cy="4297681"/>
          </a:xfrm>
          <a:ln w="19050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>
            <a:normAutofit/>
          </a:bodyPr>
          <a:lstStyle/>
          <a:p>
            <a:endParaRPr lang="en-US" altLang="en-US" dirty="0"/>
          </a:p>
          <a:p>
            <a:r>
              <a:rPr lang="sl-SI" altLang="en-US" dirty="0"/>
              <a:t>Transformacijom uloženih resursa u rezultate preduzeće stvara vr</a:t>
            </a:r>
            <a:r>
              <a:rPr lang="en-US" altLang="en-US" dirty="0"/>
              <a:t>ij</a:t>
            </a:r>
            <a:r>
              <a:rPr lang="sl-SI" altLang="en-US" dirty="0"/>
              <a:t>ednost </a:t>
            </a:r>
          </a:p>
          <a:p>
            <a:r>
              <a:rPr lang="sl-SI" altLang="en-US" dirty="0"/>
              <a:t>Proces stvaranja vr</a:t>
            </a:r>
            <a:r>
              <a:rPr lang="en-US" altLang="en-US" dirty="0"/>
              <a:t>ij</a:t>
            </a:r>
            <a:r>
              <a:rPr lang="sl-SI" altLang="en-US" dirty="0"/>
              <a:t>ednosti se </a:t>
            </a:r>
            <a:r>
              <a:rPr lang="en-US" altLang="en-US" dirty="0"/>
              <a:t>sastoji od</a:t>
            </a:r>
            <a:r>
              <a:rPr lang="sl-SI" altLang="en-US" dirty="0"/>
              <a:t> tri faze:</a:t>
            </a:r>
          </a:p>
          <a:p>
            <a:pPr lvl="1"/>
            <a:r>
              <a:rPr lang="sl-SI" altLang="en-US" dirty="0"/>
              <a:t>I faza: </a:t>
            </a:r>
            <a:r>
              <a:rPr lang="sl-SI" altLang="en-US" b="1" dirty="0"/>
              <a:t>Ulaganje</a:t>
            </a:r>
            <a:r>
              <a:rPr lang="sl-SI" altLang="en-US" dirty="0"/>
              <a:t> resursa</a:t>
            </a:r>
          </a:p>
          <a:p>
            <a:pPr lvl="1"/>
            <a:r>
              <a:rPr lang="sl-SI" altLang="en-US" dirty="0"/>
              <a:t>II faza: </a:t>
            </a:r>
            <a:r>
              <a:rPr lang="sl-SI" altLang="en-US" b="1" dirty="0"/>
              <a:t>Transformacija</a:t>
            </a:r>
            <a:r>
              <a:rPr lang="sl-SI" altLang="en-US" dirty="0"/>
              <a:t> ulaganja u rezultate (proizvodnja</a:t>
            </a:r>
            <a:r>
              <a:rPr lang="en-US" altLang="en-US" dirty="0"/>
              <a:t>, odnosno</a:t>
            </a:r>
            <a:r>
              <a:rPr lang="sl-SI" altLang="en-US" dirty="0"/>
              <a:t> pružanje usluga)</a:t>
            </a:r>
          </a:p>
          <a:p>
            <a:pPr lvl="1"/>
            <a:r>
              <a:rPr lang="sl-SI" altLang="en-US" dirty="0"/>
              <a:t>III faza: </a:t>
            </a:r>
            <a:r>
              <a:rPr lang="en-US" altLang="en-US" dirty="0"/>
              <a:t>Nastanak</a:t>
            </a:r>
            <a:r>
              <a:rPr lang="sl-SI" altLang="en-US" dirty="0"/>
              <a:t> </a:t>
            </a:r>
            <a:r>
              <a:rPr lang="sl-SI" altLang="en-US" b="1" dirty="0"/>
              <a:t>rezultata</a:t>
            </a:r>
            <a:endParaRPr lang="en-US" altLang="en-US" b="1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632" y="386509"/>
            <a:ext cx="74731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Transformacija ulaganja u rezultate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720" y="2640135"/>
            <a:ext cx="2286000" cy="282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390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03614"/>
            <a:ext cx="4797829" cy="4297681"/>
          </a:xfrm>
          <a:ln w="19050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>
            <a:normAutofit/>
          </a:bodyPr>
          <a:lstStyle/>
          <a:p>
            <a:endParaRPr lang="en-US" altLang="en-US" dirty="0"/>
          </a:p>
          <a:p>
            <a:r>
              <a:rPr lang="sl-SI" altLang="en-US" dirty="0"/>
              <a:t>Pojavni oblici ulaganja su:</a:t>
            </a:r>
          </a:p>
          <a:p>
            <a:pPr lvl="1"/>
            <a:r>
              <a:rPr lang="sl-SI" altLang="en-US" dirty="0"/>
              <a:t>Sirovine (materijal, poluproizvodi)</a:t>
            </a:r>
          </a:p>
          <a:p>
            <a:pPr lvl="1"/>
            <a:r>
              <a:rPr lang="sl-SI" altLang="en-US" dirty="0"/>
              <a:t>Oprema (mašine, uređaji, postojenja)</a:t>
            </a:r>
          </a:p>
          <a:p>
            <a:pPr lvl="1"/>
            <a:r>
              <a:rPr lang="sl-SI" altLang="en-US" dirty="0"/>
              <a:t>Ljudski resursi</a:t>
            </a:r>
          </a:p>
          <a:p>
            <a:pPr lvl="1"/>
            <a:r>
              <a:rPr lang="sl-SI" altLang="en-US" dirty="0"/>
              <a:t>Kapital (novac)</a:t>
            </a:r>
          </a:p>
          <a:p>
            <a:pPr lvl="1"/>
            <a:r>
              <a:rPr lang="sl-SI" altLang="en-US" dirty="0"/>
              <a:t>Informacije i znanje</a:t>
            </a:r>
          </a:p>
          <a:p>
            <a:r>
              <a:rPr lang="sl-SI" altLang="en-US" dirty="0"/>
              <a:t>Sposobnost da se iz okruženja nabave </a:t>
            </a:r>
            <a:r>
              <a:rPr lang="en-US" altLang="en-US" dirty="0"/>
              <a:t>neophodni</a:t>
            </a:r>
            <a:r>
              <a:rPr lang="sl-SI" altLang="en-US" dirty="0"/>
              <a:t> resursi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636" y="785520"/>
            <a:ext cx="74731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Ulaganje resursa u preduzeće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720" y="2640135"/>
            <a:ext cx="2286000" cy="282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987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POdsjetnik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03614"/>
            <a:ext cx="4797829" cy="4297681"/>
          </a:xfrm>
          <a:ln w="19050">
            <a:solidFill>
              <a:schemeClr val="accent2">
                <a:lumMod val="75000"/>
              </a:schemeClr>
            </a:solidFill>
            <a:prstDash val="lgDash"/>
          </a:ln>
        </p:spPr>
        <p:txBody>
          <a:bodyPr>
            <a:normAutofit fontScale="85000" lnSpcReduction="20000"/>
          </a:bodyPr>
          <a:lstStyle/>
          <a:p>
            <a:endParaRPr lang="en-US" altLang="en-US" dirty="0"/>
          </a:p>
          <a:p>
            <a:r>
              <a:rPr lang="sl-SI" altLang="en-US" sz="2400" dirty="0"/>
              <a:t>Proces transformacije, tj. pretvaranja ulaganja u rezultate </a:t>
            </a:r>
            <a:r>
              <a:rPr lang="en-US" altLang="en-US" sz="2400" dirty="0"/>
              <a:t>-</a:t>
            </a:r>
            <a:r>
              <a:rPr lang="sl-SI" altLang="en-US" sz="2400" dirty="0"/>
              <a:t> proces tokom koga se na </a:t>
            </a:r>
            <a:r>
              <a:rPr lang="en-US" altLang="en-US" sz="2400" dirty="0"/>
              <a:t>postojeću </a:t>
            </a:r>
            <a:r>
              <a:rPr lang="sl-SI" altLang="en-US" sz="2400" dirty="0"/>
              <a:t>vr</a:t>
            </a:r>
            <a:r>
              <a:rPr lang="en-US" altLang="en-US" sz="2400" dirty="0"/>
              <a:t>ij</a:t>
            </a:r>
            <a:r>
              <a:rPr lang="sl-SI" altLang="en-US" sz="2400" dirty="0"/>
              <a:t>ednost resursa dodaje vr</a:t>
            </a:r>
            <a:r>
              <a:rPr lang="en-US" altLang="en-US" sz="2400" dirty="0"/>
              <a:t>ij</a:t>
            </a:r>
            <a:r>
              <a:rPr lang="sl-SI" altLang="en-US" sz="2400" dirty="0"/>
              <a:t>ednost</a:t>
            </a:r>
          </a:p>
          <a:p>
            <a:r>
              <a:rPr lang="en-US" altLang="en-US" sz="2400" dirty="0"/>
              <a:t>Uslovljenost p</a:t>
            </a:r>
            <a:r>
              <a:rPr lang="sl-SI" altLang="en-US" sz="2400" dirty="0"/>
              <a:t>roces</a:t>
            </a:r>
            <a:r>
              <a:rPr lang="en-US" altLang="en-US" sz="2400" dirty="0"/>
              <a:t>a</a:t>
            </a:r>
            <a:r>
              <a:rPr lang="sl-SI" altLang="en-US" sz="2400" dirty="0"/>
              <a:t> transformacije:</a:t>
            </a:r>
          </a:p>
          <a:p>
            <a:pPr lvl="1"/>
            <a:r>
              <a:rPr lang="sl-SI" altLang="en-US" sz="2000" dirty="0"/>
              <a:t>D</a:t>
            </a:r>
            <a:r>
              <a:rPr lang="en-US" altLang="en-US" sz="2000" dirty="0"/>
              <a:t>j</a:t>
            </a:r>
            <a:r>
              <a:rPr lang="sl-SI" altLang="en-US" sz="2000" dirty="0"/>
              <a:t>elatnosti preduzeća</a:t>
            </a:r>
          </a:p>
          <a:p>
            <a:pPr lvl="1"/>
            <a:r>
              <a:rPr lang="sl-SI" altLang="en-US" sz="2000" dirty="0"/>
              <a:t>Tehničke opremljenosti</a:t>
            </a:r>
          </a:p>
          <a:p>
            <a:pPr lvl="1"/>
            <a:r>
              <a:rPr lang="sl-SI" altLang="en-US" sz="2000" dirty="0"/>
              <a:t>Organizacije procesa</a:t>
            </a:r>
          </a:p>
          <a:p>
            <a:r>
              <a:rPr lang="sl-SI" altLang="en-US" sz="2400" dirty="0"/>
              <a:t>Procesom transformacije ulaganja u rezultate se na vr</a:t>
            </a:r>
            <a:r>
              <a:rPr lang="en-US" altLang="en-US" sz="2400" dirty="0"/>
              <a:t>ij</a:t>
            </a:r>
            <a:r>
              <a:rPr lang="sl-SI" altLang="en-US" sz="2400" dirty="0"/>
              <a:t>ednost uloženih resursa </a:t>
            </a:r>
            <a:r>
              <a:rPr lang="sl-SI" altLang="en-US" sz="2400" b="1" dirty="0"/>
              <a:t>dodaje vrijednost</a:t>
            </a:r>
          </a:p>
          <a:p>
            <a:r>
              <a:rPr lang="sl-SI" altLang="en-US" sz="2400" dirty="0"/>
              <a:t>Stvorena vr</a:t>
            </a:r>
            <a:r>
              <a:rPr lang="en-US" altLang="en-US" sz="2400" dirty="0"/>
              <a:t>ij</a:t>
            </a:r>
            <a:r>
              <a:rPr lang="sl-SI" altLang="en-US" sz="2400" dirty="0"/>
              <a:t>ednost zavisi od </a:t>
            </a:r>
            <a:r>
              <a:rPr lang="sl-SI" altLang="en-US" sz="2400" b="1" dirty="0"/>
              <a:t>efikasnosti transformacije</a:t>
            </a:r>
            <a:r>
              <a:rPr lang="sl-SI" altLang="en-US" sz="2400" dirty="0"/>
              <a:t> ulaganja u rezultate</a:t>
            </a:r>
            <a:endParaRPr lang="en-US" altLang="en-US" sz="2400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Pojam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Osnovne karakteristike preduzeća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Preduzeće kao sistem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636" y="785520"/>
            <a:ext cx="74731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D34817">
                    <a:lumMod val="75000"/>
                  </a:srgbClr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Transformacioni proces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75000"/>
                </a:srgbClr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720" y="2640135"/>
            <a:ext cx="2286000" cy="282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9468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826</Words>
  <Application>Microsoft Office PowerPoint</Application>
  <PresentationFormat>Widescreen</PresentationFormat>
  <Paragraphs>166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Cambria</vt:lpstr>
      <vt:lpstr>Rockwell</vt:lpstr>
      <vt:lpstr>Rockwell Condensed</vt:lpstr>
      <vt:lpstr>Wingdings</vt:lpstr>
      <vt:lpstr>Wood Type</vt:lpstr>
      <vt:lpstr>DEFINISANJE PREDUZEĆA</vt:lpstr>
      <vt:lpstr>PowerPoint Presentation</vt:lpstr>
      <vt:lpstr>POdsjetnik</vt:lpstr>
      <vt:lpstr>POdsjetnik</vt:lpstr>
      <vt:lpstr>POdsjetnik</vt:lpstr>
      <vt:lpstr>POdsjetnik</vt:lpstr>
      <vt:lpstr>POdsjetnik</vt:lpstr>
      <vt:lpstr>POdsjetnik</vt:lpstr>
      <vt:lpstr>POdsjetnik</vt:lpstr>
      <vt:lpstr>POdsjetnik</vt:lpstr>
      <vt:lpstr>POdsjetnik</vt:lpstr>
      <vt:lpstr>POdsjetnik</vt:lpstr>
      <vt:lpstr>POdsjetnik</vt:lpstr>
      <vt:lpstr>ZAŠTO PREDUZEĆA POSTOJE?</vt:lpstr>
      <vt:lpstr>ZAŠTO PREDUZEĆA POSTOJE?</vt:lpstr>
      <vt:lpstr>ZAŠTO PREDUZEĆA POSTOJE?</vt:lpstr>
      <vt:lpstr>ZAŠTO PREDUZEĆA POSTOJE?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DEFINISANJE PREDUZEĆA</dc:title>
  <dc:creator>Reviewer</dc:creator>
  <cp:lastModifiedBy>Reviewer</cp:lastModifiedBy>
  <cp:revision>2</cp:revision>
  <dcterms:created xsi:type="dcterms:W3CDTF">2025-10-08T16:57:20Z</dcterms:created>
  <dcterms:modified xsi:type="dcterms:W3CDTF">2025-10-08T17:01:43Z</dcterms:modified>
</cp:coreProperties>
</file>