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70" r:id="rId3"/>
    <p:sldId id="273" r:id="rId4"/>
    <p:sldId id="274" r:id="rId5"/>
    <p:sldId id="261" r:id="rId6"/>
    <p:sldId id="275" r:id="rId7"/>
    <p:sldId id="277" r:id="rId8"/>
    <p:sldId id="258" r:id="rId9"/>
    <p:sldId id="271" r:id="rId10"/>
    <p:sldId id="279" r:id="rId11"/>
    <p:sldId id="278" r:id="rId12"/>
    <p:sldId id="272" r:id="rId13"/>
    <p:sldId id="280" r:id="rId14"/>
    <p:sldId id="281" r:id="rId15"/>
    <p:sldId id="276" r:id="rId16"/>
    <p:sldId id="260" r:id="rId17"/>
    <p:sldId id="263" r:id="rId18"/>
    <p:sldId id="265" r:id="rId19"/>
    <p:sldId id="267" r:id="rId20"/>
  </p:sldIdLst>
  <p:sldSz cx="123444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>
      <p:cViewPr>
        <p:scale>
          <a:sx n="80" d="100"/>
          <a:sy n="80" d="100"/>
        </p:scale>
        <p:origin x="1662" y="738"/>
      </p:cViewPr>
      <p:guideLst>
        <p:guide orient="horz" pos="2160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3444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5905" y="2404534"/>
            <a:ext cx="7864023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5905" y="4050835"/>
            <a:ext cx="786402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609600"/>
            <a:ext cx="8704126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2" y="4470400"/>
            <a:ext cx="8704126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6" y="609600"/>
            <a:ext cx="819531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83216" y="3632200"/>
            <a:ext cx="7314831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2" y="4470400"/>
            <a:ext cx="8704126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8644" y="790378"/>
            <a:ext cx="61722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04173" y="2886556"/>
            <a:ext cx="61722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1931988"/>
            <a:ext cx="8704126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2" y="4527448"/>
            <a:ext cx="8704126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6" y="609600"/>
            <a:ext cx="819531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799" y="4013200"/>
            <a:ext cx="870412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2" y="4527448"/>
            <a:ext cx="8704126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8644" y="790378"/>
            <a:ext cx="61722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04173" y="2886556"/>
            <a:ext cx="61722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73" y="609600"/>
            <a:ext cx="869555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799" y="4013200"/>
            <a:ext cx="870412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2" y="4527448"/>
            <a:ext cx="8704126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67270" y="609601"/>
            <a:ext cx="132105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2" y="609600"/>
            <a:ext cx="7148403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2700869"/>
            <a:ext cx="8704126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2" y="4527448"/>
            <a:ext cx="8704126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2160589"/>
            <a:ext cx="42363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3594" y="2160590"/>
            <a:ext cx="4236335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93" y="2160983"/>
            <a:ext cx="423794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193" y="2737247"/>
            <a:ext cx="423794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1987" y="2160983"/>
            <a:ext cx="42379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1989" y="2737247"/>
            <a:ext cx="4237938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609600"/>
            <a:ext cx="8704126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1498604"/>
            <a:ext cx="3902710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9967" y="514926"/>
            <a:ext cx="456996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2777069"/>
            <a:ext cx="3902710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4800600"/>
            <a:ext cx="870412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2" y="609600"/>
            <a:ext cx="8704126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5367338"/>
            <a:ext cx="8704125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3444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2" y="609600"/>
            <a:ext cx="8704126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2" y="2160590"/>
            <a:ext cx="8704126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5197" y="6041364"/>
            <a:ext cx="9233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69638-5480-4B36-A3F7-39D4CF438104}" type="datetimeFigureOut">
              <a:rPr lang="en-US" smtClean="0"/>
              <a:pPr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2" y="6041364"/>
            <a:ext cx="63763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98048" y="6041364"/>
            <a:ext cx="6918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89F8D6-F2DC-4A27-A754-FD23F4416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999" y="2133600"/>
            <a:ext cx="9730741" cy="1828800"/>
          </a:xfrm>
        </p:spPr>
        <p:txBody>
          <a:bodyPr/>
          <a:lstStyle/>
          <a:p>
            <a:pPr algn="ctr"/>
            <a:r>
              <a:rPr lang="sr-Cyrl-RS" sz="4400" b="1" cap="all" dirty="0" smtClean="0"/>
              <a:t>ВРЕДНОВАЊЕ обвезница</a:t>
            </a:r>
            <a:endParaRPr lang="en-US" sz="4400" b="1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943600"/>
            <a:ext cx="6019800" cy="685800"/>
          </a:xfrm>
        </p:spPr>
        <p:txBody>
          <a:bodyPr>
            <a:normAutofit/>
          </a:bodyPr>
          <a:lstStyle/>
          <a:p>
            <a:pPr algn="l"/>
            <a:r>
              <a:rPr lang="sr-Cyrl-BA" sz="2400" dirty="0" smtClean="0"/>
              <a:t>Александра Крчмар, ма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609600"/>
            <a:ext cx="8704126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 smtClean="0"/>
              <a:t>6</a:t>
            </a:r>
            <a:r>
              <a:rPr lang="sr-Cyrl-RS" b="1" dirty="0" smtClean="0"/>
              <a:t>. </a:t>
            </a:r>
            <a:r>
              <a:rPr lang="sr-Cyrl-RS" b="1" dirty="0"/>
              <a:t>Принос обвезнице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2" y="1295400"/>
                <a:ext cx="9829798" cy="4745963"/>
              </a:xfrm>
            </p:spPr>
            <p:txBody>
              <a:bodyPr>
                <a:normAutofit/>
              </a:bodyPr>
              <a:lstStyle/>
              <a:p>
                <a:pPr marL="0" indent="0">
                  <a:spcAft>
                    <a:spcPts val="1200"/>
                  </a:spcAft>
                  <a:buNone/>
                </a:pPr>
                <a:r>
                  <a:rPr lang="sr-Cyrl-BA" sz="2200" b="1" dirty="0" smtClean="0"/>
                  <a:t>3. Принос до опозива </a:t>
                </a:r>
                <a:r>
                  <a:rPr lang="sr-Cyrl-BA" sz="2200" dirty="0" smtClean="0"/>
                  <a:t>је стопа која изједначава садашњу вриједност новчаних токова с цијеном обвезнице, уколико инвеститор посједује обвезницу до првог дана могућег опозива.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f>
                            <m:f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num>
                            <m:den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b="1" dirty="0"/>
              </a:p>
              <a:p>
                <a:pPr marL="0" indent="0">
                  <a:buNone/>
                </a:pPr>
                <a:r>
                  <a:rPr lang="sr-Latn-BA" sz="2400" dirty="0" smtClean="0"/>
                  <a:t> 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200" dirty="0"/>
                  <a:t>гдје је: </a:t>
                </a:r>
                <a:r>
                  <a:rPr lang="sr-Latn-BA" sz="2200" dirty="0"/>
                  <a:t>P</a:t>
                </a:r>
                <a:r>
                  <a:rPr lang="sr-Cyrl-BA" sz="2200" dirty="0"/>
                  <a:t> – цијена обвезнице,</a:t>
                </a:r>
                <a:r>
                  <a:rPr lang="sr-Latn-BA" sz="2200" dirty="0"/>
                  <a:t> </a:t>
                </a:r>
                <a:endParaRPr lang="sr-Cyrl-BA" sz="22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200" dirty="0"/>
                  <a:t>		  </a:t>
                </a:r>
                <a:r>
                  <a:rPr lang="sr-Latn-BA" sz="2200" dirty="0"/>
                  <a:t>C </a:t>
                </a:r>
                <a:r>
                  <a:rPr lang="sr-Cyrl-BA" sz="2200" dirty="0"/>
                  <a:t>– износ периодичног новчаног тока, </a:t>
                </a:r>
                <a:endParaRPr lang="sr-Latn-BA" sz="22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Latn-BA" sz="2200" dirty="0"/>
                  <a:t>	       N </a:t>
                </a:r>
                <a:r>
                  <a:rPr lang="sr-Cyrl-BA" sz="2200" dirty="0"/>
                  <a:t>– </a:t>
                </a:r>
                <a:r>
                  <a:rPr lang="sr-Cyrl-BA" sz="2200" dirty="0" smtClean="0"/>
                  <a:t>цијена опозива</a:t>
                </a:r>
                <a:endParaRPr lang="sr-Cyrl-BA" sz="22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200" dirty="0"/>
                  <a:t>	       </a:t>
                </a:r>
                <a:r>
                  <a:rPr lang="sr-Latn-BA" sz="2200" dirty="0"/>
                  <a:t>i</a:t>
                </a:r>
                <a:r>
                  <a:rPr lang="sr-Latn-BA" sz="2200" dirty="0" smtClean="0"/>
                  <a:t> </a:t>
                </a:r>
                <a:r>
                  <a:rPr lang="sr-Latn-BA" sz="2200" dirty="0"/>
                  <a:t>- </a:t>
                </a:r>
                <a:r>
                  <a:rPr lang="sr-Cyrl-BA" sz="2200" dirty="0"/>
                  <a:t>принос до </a:t>
                </a:r>
                <a:r>
                  <a:rPr lang="sr-Cyrl-BA" sz="2200" dirty="0" smtClean="0"/>
                  <a:t>опозива, </a:t>
                </a:r>
                <a:endParaRPr lang="sr-Cyrl-BA" sz="22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200" dirty="0"/>
                  <a:t>		  </a:t>
                </a:r>
                <a:r>
                  <a:rPr lang="sr-Latn-BA" sz="2200" dirty="0" smtClean="0"/>
                  <a:t>n* </a:t>
                </a:r>
                <a:r>
                  <a:rPr lang="sr-Cyrl-BA" sz="2200" dirty="0"/>
                  <a:t>- </a:t>
                </a:r>
                <a:r>
                  <a:rPr lang="sr-Cyrl-BA" sz="2200" dirty="0" smtClean="0"/>
                  <a:t>бр</a:t>
                </a:r>
                <a:r>
                  <a:rPr lang="sr-Latn-BA" sz="2200" dirty="0" smtClean="0"/>
                  <a:t>oj</a:t>
                </a:r>
                <a:r>
                  <a:rPr lang="sr-Cyrl-BA" sz="2200" dirty="0" smtClean="0"/>
                  <a:t> </a:t>
                </a:r>
                <a:r>
                  <a:rPr lang="sr-Cyrl-BA" sz="2200" dirty="0"/>
                  <a:t>периода д</a:t>
                </a:r>
                <a:r>
                  <a:rPr lang="sr-Cyrl-BA" sz="2200" dirty="0" smtClean="0"/>
                  <a:t>о првог датума опозива.</a:t>
                </a:r>
                <a:endParaRPr lang="sr-Latn-BA" sz="2200" dirty="0"/>
              </a:p>
              <a:p>
                <a:pPr>
                  <a:spcBef>
                    <a:spcPts val="0"/>
                  </a:spcBef>
                  <a:buNone/>
                </a:pPr>
                <a:endParaRPr lang="en-US" sz="2200" dirty="0"/>
              </a:p>
              <a:p>
                <a:endParaRPr lang="en-US" sz="2200" dirty="0" smtClean="0"/>
              </a:p>
              <a:p>
                <a:endParaRPr lang="sr-Latn-BA" sz="2200" dirty="0" smtClean="0"/>
              </a:p>
              <a:p>
                <a:endParaRPr lang="sr-Latn-BA" sz="2200" dirty="0"/>
              </a:p>
              <a:p>
                <a:endParaRPr lang="sr-Latn-BA" sz="22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2" y="1295400"/>
                <a:ext cx="9829798" cy="4745963"/>
              </a:xfrm>
              <a:blipFill rotWithShape="0">
                <a:blip r:embed="rId2"/>
                <a:stretch>
                  <a:fillRect l="-806" t="-1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271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780328" cy="762000"/>
          </a:xfrm>
        </p:spPr>
        <p:txBody>
          <a:bodyPr>
            <a:normAutofit fontScale="90000"/>
          </a:bodyPr>
          <a:lstStyle/>
          <a:p>
            <a:r>
              <a:rPr lang="sr-Cyrl-BA" sz="2800" dirty="0" smtClean="0"/>
              <a:t>6.1. Кретање цијене премијске и дисконтне обвезнице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9906000" cy="5334000"/>
          </a:xfrm>
        </p:spPr>
        <p:txBody>
          <a:bodyPr>
            <a:noAutofit/>
          </a:bodyPr>
          <a:lstStyle/>
          <a:p>
            <a:r>
              <a:rPr lang="sr-Cyrl-BA" sz="2200" dirty="0" smtClean="0"/>
              <a:t>Однос приноса и цијене је инверзан: када очекивани принос расте, садашња вриједност будућег новчаног тока се смањује, и обрнуто.</a:t>
            </a:r>
          </a:p>
          <a:p>
            <a:pPr>
              <a:buNone/>
            </a:pPr>
            <a:endParaRPr lang="sr-Cyrl-BA" sz="2200" dirty="0" smtClean="0"/>
          </a:p>
          <a:p>
            <a:pPr>
              <a:buNone/>
            </a:pPr>
            <a:endParaRPr lang="sr-Cyrl-BA" sz="2200" dirty="0"/>
          </a:p>
          <a:p>
            <a:pPr>
              <a:buNone/>
            </a:pPr>
            <a:endParaRPr lang="sr-Cyrl-BA" sz="2200" dirty="0" smtClean="0"/>
          </a:p>
          <a:p>
            <a:pPr>
              <a:buNone/>
            </a:pPr>
            <a:endParaRPr lang="sr-Cyrl-BA" sz="2200" dirty="0" smtClean="0"/>
          </a:p>
          <a:p>
            <a:endParaRPr lang="sr-Cyrl-BA" sz="2000" dirty="0" smtClean="0"/>
          </a:p>
          <a:p>
            <a:pPr>
              <a:spcBef>
                <a:spcPts val="600"/>
              </a:spcBef>
            </a:pPr>
            <a:r>
              <a:rPr lang="sr-Cyrl-BA" sz="2000" dirty="0" smtClean="0"/>
              <a:t>Ако је номинална (купонска) каматна стопа &gt; захтјевани принос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BA" sz="2000" dirty="0" smtClean="0"/>
              <a:t>=&gt; цијена обвезнице &gt; номинална вриједност       </a:t>
            </a:r>
            <a:r>
              <a:rPr lang="sr-Cyrl-BA" sz="2000" b="1" dirty="0" smtClean="0"/>
              <a:t>премијска обвезница</a:t>
            </a:r>
          </a:p>
          <a:p>
            <a:pPr>
              <a:spcBef>
                <a:spcPts val="600"/>
              </a:spcBef>
            </a:pPr>
            <a:r>
              <a:rPr lang="sr-Cyrl-BA" sz="2000" dirty="0" smtClean="0"/>
              <a:t>Ако је номинална (купонска) каматна стопа &lt; захтјевани принос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BA" sz="2000" dirty="0" smtClean="0"/>
              <a:t>=&gt; цијена обвезнице &lt; номинална вриједност        </a:t>
            </a:r>
            <a:r>
              <a:rPr lang="sr-Cyrl-BA" sz="2000" b="1" dirty="0" smtClean="0"/>
              <a:t>дисконтна обвезница</a:t>
            </a:r>
          </a:p>
          <a:p>
            <a:pPr>
              <a:spcBef>
                <a:spcPts val="600"/>
              </a:spcBef>
            </a:pPr>
            <a:r>
              <a:rPr lang="sr-Cyrl-BA" sz="2000" dirty="0" smtClean="0"/>
              <a:t>Ако је номинална (купонска) каматна стопа = захтијевани принос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BA" sz="2000" dirty="0" smtClean="0"/>
              <a:t>=&gt;</a:t>
            </a:r>
            <a:r>
              <a:rPr lang="sr-Cyrl-BA" sz="2000" dirty="0"/>
              <a:t> </a:t>
            </a:r>
            <a:r>
              <a:rPr lang="sr-Cyrl-BA" sz="2000" dirty="0" smtClean="0"/>
              <a:t>цијена обвезнице = номинална вриједност</a:t>
            </a:r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82406"/>
            <a:ext cx="6420390" cy="2180180"/>
          </a:xfrm>
          <a:prstGeom prst="rect">
            <a:avLst/>
          </a:prstGeom>
        </p:spPr>
      </p:pic>
      <p:sp>
        <p:nvSpPr>
          <p:cNvPr id="4" name="Notched Right Arrow 3"/>
          <p:cNvSpPr/>
          <p:nvPr/>
        </p:nvSpPr>
        <p:spPr>
          <a:xfrm>
            <a:off x="6172200" y="4953000"/>
            <a:ext cx="304800" cy="762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6172200" y="5738004"/>
            <a:ext cx="304800" cy="762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9906000" cy="990600"/>
          </a:xfrm>
        </p:spPr>
        <p:txBody>
          <a:bodyPr>
            <a:noAutofit/>
          </a:bodyPr>
          <a:lstStyle/>
          <a:p>
            <a:r>
              <a:rPr lang="sr-Latn-BA" sz="2800" dirty="0" smtClean="0"/>
              <a:t>6</a:t>
            </a:r>
            <a:r>
              <a:rPr lang="sr-Cyrl-BA" sz="2800" dirty="0" smtClean="0"/>
              <a:t>.2. Утицај </a:t>
            </a:r>
            <a:r>
              <a:rPr lang="sr-Cyrl-BA" sz="2800" dirty="0"/>
              <a:t>каматне стопе на инвестирање у обвезнице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991600" cy="4364963"/>
          </a:xfrm>
        </p:spPr>
        <p:txBody>
          <a:bodyPr>
            <a:normAutofit/>
          </a:bodyPr>
          <a:lstStyle/>
          <a:p>
            <a:r>
              <a:rPr lang="sr-Cyrl-BA" sz="2400" dirty="0" smtClean="0"/>
              <a:t>Каматна стопа и цијена обвезнице су у инверзном односу.</a:t>
            </a:r>
          </a:p>
          <a:p>
            <a:pPr marL="0" indent="0">
              <a:buNone/>
            </a:pPr>
            <a:r>
              <a:rPr lang="sr-Cyrl-BA" sz="2400" i="1" dirty="0" smtClean="0"/>
              <a:t>Принос послије опорезивања = принос </a:t>
            </a:r>
            <a:r>
              <a:rPr lang="sr-Latn-BA" sz="2400" i="1" dirty="0"/>
              <a:t>x</a:t>
            </a:r>
            <a:r>
              <a:rPr lang="sr-Cyrl-BA" sz="2400" i="1" dirty="0" smtClean="0"/>
              <a:t> (1 – маргинална стопа опорезивања)</a:t>
            </a:r>
          </a:p>
          <a:p>
            <a:r>
              <a:rPr lang="sr-Cyrl-BA" sz="2400" dirty="0" smtClean="0"/>
              <a:t>Еквивалентни опорезиви принос (ЕОП) је стопа приноса  који емитент исплаћује инвеститору тако да се послије опорезивања оствари исти принос као да је инвестирано у неопорезиву обвезницу.</a:t>
            </a:r>
          </a:p>
          <a:p>
            <a:pPr marL="0" indent="0">
              <a:buNone/>
            </a:pPr>
            <a:r>
              <a:rPr lang="sr-Cyrl-BA" sz="2400" i="1" dirty="0" smtClean="0"/>
              <a:t>ЕОП = неопорезиви принос / (1 – маргинална пореска стопа)</a:t>
            </a: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457200"/>
            <a:ext cx="9601198" cy="914400"/>
          </a:xfrm>
        </p:spPr>
        <p:txBody>
          <a:bodyPr>
            <a:normAutofit/>
          </a:bodyPr>
          <a:lstStyle/>
          <a:p>
            <a:r>
              <a:rPr lang="sr-Latn-BA" sz="2800" dirty="0" smtClean="0"/>
              <a:t>6.</a:t>
            </a:r>
            <a:r>
              <a:rPr lang="sr-Cyrl-BA" sz="2800" dirty="0" smtClean="0"/>
              <a:t>2</a:t>
            </a:r>
            <a:r>
              <a:rPr lang="sr-Latn-BA" sz="2800" dirty="0" smtClean="0"/>
              <a:t>. </a:t>
            </a:r>
            <a:r>
              <a:rPr lang="sr-Cyrl-BA" sz="2800" dirty="0" smtClean="0"/>
              <a:t>Утицај каматне стопе на инвестирање у обвезнице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2" y="1371600"/>
                <a:ext cx="10515598" cy="52578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sr-Cyrl-BA" sz="2400" b="1" dirty="0" smtClean="0"/>
                  <a:t>Трајање обвезнице </a:t>
                </a:r>
                <a:r>
                  <a:rPr lang="sr-Cyrl-BA" sz="2400" dirty="0" smtClean="0"/>
                  <a:t>показује просјечан рок доспијећа обвезнице, односно показује инвеститору  које је вријеме потребно да се у потпуности поврате средства уложена у  одређену обвезницу.</a:t>
                </a:r>
              </a:p>
              <a:p>
                <a:r>
                  <a:rPr lang="sr-Cyrl-BA" sz="2400" dirty="0" smtClean="0"/>
                  <a:t>Трајање обвезнице је просјечан период доспијећа и не треба га поистовјећивати с обичним роком доспијећа.</a:t>
                </a:r>
              </a:p>
              <a:p>
                <a:pPr>
                  <a:spcAft>
                    <a:spcPts val="1200"/>
                  </a:spcAft>
                </a:pPr>
                <a:r>
                  <a:rPr lang="sr-Cyrl-BA" sz="2400" dirty="0" smtClean="0"/>
                  <a:t>Трајање је мјера ефективног доспијећа обвезнице и популарна мјера осјетљивости обвезница на промјенљивост каматне стопе.</a:t>
                </a:r>
                <a:endParaRPr lang="sr-Latn-BA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400" b="1" i="1"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sr-Latn-BA" sz="24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b>
                                <m:sSubPr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𝑪</m:t>
                                  </m:r>
                                </m:e>
                                <m:sub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sub>
                              </m:sSub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p>
                                <m:sSupPr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𝑺𝑽𝑶</m:t>
                          </m:r>
                        </m:den>
                      </m:f>
                    </m:oMath>
                  </m:oMathPara>
                </a14:m>
                <a:endParaRPr lang="sr-Latn-BA" sz="2400" b="1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sr-Latn-BA" sz="24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400" dirty="0" smtClean="0"/>
                  <a:t>гдје </a:t>
                </a:r>
                <a:r>
                  <a:rPr lang="sr-Cyrl-BA" sz="2400" dirty="0"/>
                  <a:t>је: </a:t>
                </a:r>
                <a:r>
                  <a:rPr lang="sr-Latn-BA" sz="2400" dirty="0" smtClean="0"/>
                  <a:t>D</a:t>
                </a:r>
                <a:r>
                  <a:rPr lang="sr-Cyrl-BA" sz="2400" dirty="0" smtClean="0"/>
                  <a:t> </a:t>
                </a:r>
                <a:r>
                  <a:rPr lang="sr-Cyrl-BA" sz="2400" dirty="0"/>
                  <a:t>– </a:t>
                </a:r>
                <a:r>
                  <a:rPr lang="sr-Cyrl-BA" sz="2400" dirty="0" smtClean="0"/>
                  <a:t>трајање </a:t>
                </a:r>
                <a:r>
                  <a:rPr lang="sr-Cyrl-BA" sz="2400" dirty="0"/>
                  <a:t>обвезнице,</a:t>
                </a:r>
                <a:r>
                  <a:rPr lang="sr-Latn-BA" sz="2400" dirty="0"/>
                  <a:t> </a:t>
                </a:r>
                <a:endParaRPr lang="sr-Cyrl-BA" sz="24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400" dirty="0"/>
                  <a:t>		 </a:t>
                </a:r>
                <a:r>
                  <a:rPr lang="sr-Latn-BA" sz="2400" dirty="0" smtClean="0"/>
                  <a:t>C</a:t>
                </a:r>
                <a:r>
                  <a:rPr lang="sr-Latn-BA" sz="2400" baseline="-25000" dirty="0" smtClean="0"/>
                  <a:t>t</a:t>
                </a:r>
                <a:r>
                  <a:rPr lang="sr-Latn-BA" sz="2400" dirty="0" smtClean="0"/>
                  <a:t> </a:t>
                </a:r>
                <a:r>
                  <a:rPr lang="sr-Cyrl-BA" sz="2400" dirty="0" smtClean="0"/>
                  <a:t>–новчани ток, </a:t>
                </a:r>
                <a:endParaRPr lang="sr-Latn-BA" sz="24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400" dirty="0"/>
                  <a:t>		</a:t>
                </a:r>
                <a:r>
                  <a:rPr lang="sr-Cyrl-BA" sz="2400" dirty="0" smtClean="0"/>
                  <a:t> </a:t>
                </a:r>
                <a:r>
                  <a:rPr lang="sr-Latn-BA" sz="2400" dirty="0" smtClean="0"/>
                  <a:t>t</a:t>
                </a:r>
                <a:r>
                  <a:rPr lang="sr-Cyrl-BA" sz="2400" dirty="0" smtClean="0"/>
                  <a:t>- </a:t>
                </a:r>
                <a:r>
                  <a:rPr lang="sr-Cyrl-BA" sz="2400" dirty="0"/>
                  <a:t>бр</a:t>
                </a:r>
                <a:r>
                  <a:rPr lang="sr-Latn-BA" sz="2400" dirty="0"/>
                  <a:t>oj</a:t>
                </a:r>
                <a:r>
                  <a:rPr lang="sr-Cyrl-BA" sz="2400" dirty="0"/>
                  <a:t> периода до </a:t>
                </a:r>
                <a:r>
                  <a:rPr lang="sr-Cyrl-BA" sz="2400" dirty="0" smtClean="0"/>
                  <a:t>доспијећа</a:t>
                </a:r>
                <a:r>
                  <a:rPr lang="sr-Latn-BA" sz="2400" dirty="0" smtClean="0"/>
                  <a:t>,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Latn-BA" sz="2400" dirty="0" smtClean="0"/>
                  <a:t>		</a:t>
                </a:r>
                <a:r>
                  <a:rPr lang="sr-Cyrl-BA" sz="2400" dirty="0" smtClean="0"/>
                  <a:t> </a:t>
                </a:r>
                <a:r>
                  <a:rPr lang="sr-Latn-BA" sz="2400" dirty="0"/>
                  <a:t>r</a:t>
                </a:r>
                <a:r>
                  <a:rPr lang="sr-Cyrl-BA" sz="2400" dirty="0"/>
                  <a:t> – дисконтна </a:t>
                </a:r>
                <a:r>
                  <a:rPr lang="sr-Cyrl-BA" sz="2400" dirty="0" smtClean="0"/>
                  <a:t>стопа</a:t>
                </a:r>
                <a:r>
                  <a:rPr lang="sr-Latn-BA" sz="2400" dirty="0" smtClean="0"/>
                  <a:t>,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Latn-BA" sz="2400" b="1" dirty="0"/>
                  <a:t>	</a:t>
                </a:r>
                <a:r>
                  <a:rPr lang="sr-Latn-BA" sz="2400" b="1" dirty="0" smtClean="0"/>
                  <a:t>	</a:t>
                </a:r>
                <a:r>
                  <a:rPr lang="sr-Latn-BA" sz="2400" dirty="0" smtClean="0"/>
                  <a:t> SVO – </a:t>
                </a:r>
                <a:r>
                  <a:rPr lang="sr-Cyrl-BA" sz="2400" dirty="0" smtClean="0"/>
                  <a:t>садашња вриједност обвезнице.</a:t>
                </a:r>
                <a:endParaRPr lang="en-US" sz="2400" dirty="0"/>
              </a:p>
              <a:p>
                <a:endParaRPr lang="sr-Cyrl-BA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2" y="1371600"/>
                <a:ext cx="10515598" cy="5257800"/>
              </a:xfrm>
              <a:blipFill rotWithShape="0">
                <a:blip r:embed="rId2"/>
                <a:stretch>
                  <a:fillRect l="-754" t="-1506" r="-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23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609600"/>
            <a:ext cx="9753598" cy="914400"/>
          </a:xfrm>
        </p:spPr>
        <p:txBody>
          <a:bodyPr>
            <a:noAutofit/>
          </a:bodyPr>
          <a:lstStyle/>
          <a:p>
            <a:r>
              <a:rPr lang="sr-Latn-BA" sz="2800" dirty="0" smtClean="0"/>
              <a:t>6.</a:t>
            </a:r>
            <a:r>
              <a:rPr lang="sr-Cyrl-BA" sz="2800" dirty="0" smtClean="0"/>
              <a:t>2</a:t>
            </a:r>
            <a:r>
              <a:rPr lang="sr-Latn-BA" sz="2800" dirty="0" smtClean="0"/>
              <a:t>. </a:t>
            </a:r>
            <a:r>
              <a:rPr lang="sr-Cyrl-BA" sz="2800" dirty="0"/>
              <a:t>Утицај каматне стопе на инвестирање у обвезнице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10287000" cy="4800600"/>
          </a:xfrm>
        </p:spPr>
        <p:txBody>
          <a:bodyPr>
            <a:normAutofit/>
          </a:bodyPr>
          <a:lstStyle/>
          <a:p>
            <a:r>
              <a:rPr lang="sr-Cyrl-BA" sz="2200" b="1" dirty="0"/>
              <a:t>Модификовано трајање </a:t>
            </a:r>
            <a:r>
              <a:rPr lang="sr-Cyrl-BA" sz="2200" dirty="0"/>
              <a:t>показује како се мијења садашња вриједност новчаног тока </a:t>
            </a:r>
            <a:r>
              <a:rPr lang="sr-Cyrl-BA" sz="2200" dirty="0" smtClean="0"/>
              <a:t>услијед промјене каматне стопе.</a:t>
            </a:r>
          </a:p>
          <a:p>
            <a:pPr lvl="1"/>
            <a:r>
              <a:rPr lang="sr-Cyrl-BA" sz="2000" dirty="0" smtClean="0"/>
              <a:t>Са растом тржишне каматне стопе смањује се вриједност новчаног тока за процентуалну промјену трајања.</a:t>
            </a:r>
          </a:p>
          <a:p>
            <a:r>
              <a:rPr lang="sr-Cyrl-BA" sz="2200" b="1" dirty="0" smtClean="0"/>
              <a:t>Конвексност обвезнице </a:t>
            </a:r>
            <a:r>
              <a:rPr lang="sr-Cyrl-BA" sz="2200" dirty="0" smtClean="0"/>
              <a:t>је посљедица заобљености криве цијене и приноса обвезнице. </a:t>
            </a:r>
          </a:p>
          <a:p>
            <a:pPr lvl="1"/>
            <a:r>
              <a:rPr lang="sr-Cyrl-BA" sz="2000" dirty="0" smtClean="0"/>
              <a:t>Цијена обвезнице с већом заобљеношћу ће се више повећавати када се смањи принос, и обрнуто, мање ће се смањити када принос порасте.</a:t>
            </a:r>
          </a:p>
          <a:p>
            <a:r>
              <a:rPr lang="sr-Cyrl-BA" sz="2200" b="1" dirty="0" smtClean="0"/>
              <a:t>Имунизација </a:t>
            </a:r>
            <a:r>
              <a:rPr lang="sr-Cyrl-BA" sz="2200" dirty="0" smtClean="0"/>
              <a:t>је својеврстан процес усклађивања доспијећа имовине и обавеза инвеститора у односу на ризик промјене каматне стопе на тржишту.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1219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94419"/>
            <a:ext cx="8991598" cy="1129581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/>
              <a:t>7.Промјенљивост цијене обвезнице: </a:t>
            </a:r>
            <a:r>
              <a:rPr lang="sr-Latn-BA" sz="3200" b="1" dirty="0" smtClean="0"/>
              <a:t/>
            </a:r>
            <a:br>
              <a:rPr lang="sr-Latn-BA" sz="3200" b="1" dirty="0" smtClean="0"/>
            </a:br>
            <a:r>
              <a:rPr lang="sr-Cyrl-BA" sz="3200" b="1" dirty="0" smtClean="0"/>
              <a:t>узроци и посљедице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10896599" cy="4572000"/>
          </a:xfrm>
        </p:spPr>
        <p:txBody>
          <a:bodyPr>
            <a:normAutofit/>
          </a:bodyPr>
          <a:lstStyle/>
          <a:p>
            <a:r>
              <a:rPr lang="sr-Cyrl-BA" sz="2400" dirty="0" smtClean="0"/>
              <a:t>Варијабилност цијена обвезница утиче на принос, цијену и ризик обвезнице</a:t>
            </a:r>
            <a:r>
              <a:rPr lang="sr-Cyrl-BA" dirty="0" smtClean="0"/>
              <a:t>.</a:t>
            </a:r>
            <a:r>
              <a:rPr lang="sr-Latn-BA" dirty="0" smtClean="0"/>
              <a:t> </a:t>
            </a:r>
            <a:r>
              <a:rPr lang="sr-Cyrl-BA" sz="2400" dirty="0" smtClean="0"/>
              <a:t>За варијабилност обвезнице су битни: </a:t>
            </a:r>
          </a:p>
          <a:p>
            <a:pPr lvl="1"/>
            <a:r>
              <a:rPr lang="sr-Cyrl-BA" sz="2200" b="1" dirty="0" smtClean="0"/>
              <a:t>купон</a:t>
            </a:r>
            <a:r>
              <a:rPr lang="sr-Cyrl-BA" sz="2200" dirty="0" smtClean="0"/>
              <a:t> (варијабилност цијене је већа што је мања купонска каматна стопа)</a:t>
            </a:r>
            <a:r>
              <a:rPr lang="sr-Latn-BA" sz="2200" dirty="0" smtClean="0"/>
              <a:t>;</a:t>
            </a:r>
            <a:endParaRPr lang="sr-Cyrl-BA" sz="2200" dirty="0" smtClean="0"/>
          </a:p>
          <a:p>
            <a:pPr lvl="1"/>
            <a:r>
              <a:rPr lang="sr-Cyrl-BA" sz="2200" b="1" dirty="0" smtClean="0"/>
              <a:t>период до доспијећа </a:t>
            </a:r>
            <a:r>
              <a:rPr lang="sr-Cyrl-BA" sz="2200" dirty="0" smtClean="0"/>
              <a:t>(варијабилност цијене је већа што је дужи период до доспијећа).</a:t>
            </a:r>
          </a:p>
          <a:p>
            <a:pPr>
              <a:buNone/>
            </a:pPr>
            <a:r>
              <a:rPr lang="sr-Cyrl-BA" sz="2400" dirty="0" smtClean="0"/>
              <a:t>Варијабилност цијена обвезнице има сљедеће карактеристике: </a:t>
            </a:r>
          </a:p>
          <a:p>
            <a:pPr lvl="1"/>
            <a:r>
              <a:rPr lang="sr-Cyrl-BA" sz="2200" dirty="0" smtClean="0"/>
              <a:t>релативна промјена није иста за све обвезнице;</a:t>
            </a:r>
          </a:p>
          <a:p>
            <a:pPr lvl="1"/>
            <a:r>
              <a:rPr lang="sr-Cyrl-BA" sz="2200" dirty="0" smtClean="0"/>
              <a:t>проценат промјене цијене није исти при повећању и при смањењу приноса.</a:t>
            </a:r>
          </a:p>
          <a:p>
            <a:endParaRPr lang="sr-Cyrl-BA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7804"/>
            <a:ext cx="8627926" cy="738996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b="1" dirty="0" smtClean="0"/>
              <a:t>8. Равнотежа на тржиштима обвезница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9906000" cy="505076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Cyrl-BA" sz="2400" dirty="0" smtClean="0"/>
              <a:t>Фактори који изазивају неравнотежу на тржишту обвезница:</a:t>
            </a:r>
          </a:p>
          <a:p>
            <a:pPr lvl="1"/>
            <a:r>
              <a:rPr lang="sr-Cyrl-BA" sz="2200" dirty="0" smtClean="0"/>
              <a:t>Промјене преференција инвеститора;</a:t>
            </a:r>
          </a:p>
          <a:p>
            <a:pPr lvl="1"/>
            <a:r>
              <a:rPr lang="sr-Cyrl-BA" sz="2200" dirty="0" smtClean="0"/>
              <a:t>Промјене преференција емитената;</a:t>
            </a:r>
          </a:p>
          <a:p>
            <a:pPr lvl="1"/>
            <a:r>
              <a:rPr lang="sr-Cyrl-BA" sz="2200" dirty="0" smtClean="0"/>
              <a:t>Промјене нивоа доходака и богатства.</a:t>
            </a:r>
          </a:p>
          <a:p>
            <a:pPr marL="0" indent="0">
              <a:buNone/>
            </a:pPr>
            <a:r>
              <a:rPr lang="sr-Cyrl-BA" sz="2400" dirty="0" smtClean="0"/>
              <a:t>Механизам успостављања нове равнотеже: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Остварује се доминатно промјенама каматних стопа;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Вријеме потребно за прилагођавање понуде и тражње новонасталој неравнотежи;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Информациони помак или ефикасност секундарног тржишта у ужем смислу;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Ниво ефикасности секундарног тржишта  - ликвидност и квалитет информација;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Трансакциони трошкови.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704128" cy="914400"/>
          </a:xfrm>
        </p:spPr>
        <p:txBody>
          <a:bodyPr/>
          <a:lstStyle/>
          <a:p>
            <a:r>
              <a:rPr lang="sr-Cyrl-RS" dirty="0" smtClean="0"/>
              <a:t>Задатак 1.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2" y="1905001"/>
            <a:ext cx="8704126" cy="4136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2200" dirty="0"/>
              <a:t>Предузеће “А” емитовало је 1.1.2012. године двогодишње обвезнице по каматној стопи од 8% у укупној вриједности од 10.000.000 КМ. Номинална вриједност једне обвезнице је 100 КМ. Камата се плаћа </a:t>
            </a:r>
            <a:r>
              <a:rPr lang="sr-Cyrl-RS" sz="2200" dirty="0" smtClean="0"/>
              <a:t>полугодишње,</a:t>
            </a:r>
            <a:r>
              <a:rPr lang="en-US" sz="2200" dirty="0" smtClean="0"/>
              <a:t> </a:t>
            </a:r>
            <a:r>
              <a:rPr lang="sr-Cyrl-RS" sz="2200" dirty="0" smtClean="0"/>
              <a:t>док </a:t>
            </a:r>
            <a:r>
              <a:rPr lang="sr-Cyrl-RS" sz="2200" dirty="0"/>
              <a:t>се главница исплаћује о року доспијећа обвезнице. Уколико је </a:t>
            </a:r>
            <a:r>
              <a:rPr lang="sr-Cyrl-RS" sz="2200" dirty="0" smtClean="0"/>
              <a:t>дисконтна</a:t>
            </a:r>
            <a:r>
              <a:rPr lang="en-US" sz="2200" dirty="0" smtClean="0"/>
              <a:t> </a:t>
            </a:r>
            <a:r>
              <a:rPr lang="sr-Cyrl-RS" sz="2200" dirty="0" smtClean="0"/>
              <a:t>стопа </a:t>
            </a:r>
            <a:r>
              <a:rPr lang="sr-Cyrl-RS" sz="2200" dirty="0"/>
              <a:t>(стопа захтјеваног приноса) 9%, напишите новчани ток и једначину </a:t>
            </a:r>
            <a:r>
              <a:rPr lang="sr-Cyrl-RS" sz="2200" dirty="0" smtClean="0"/>
              <a:t>за</a:t>
            </a:r>
            <a:r>
              <a:rPr lang="en-US" sz="2200" dirty="0" smtClean="0"/>
              <a:t> </a:t>
            </a:r>
            <a:r>
              <a:rPr lang="sr-Cyrl-RS" sz="2200" dirty="0" smtClean="0"/>
              <a:t>израчунавање </a:t>
            </a:r>
            <a:r>
              <a:rPr lang="sr-Cyrl-RS" sz="2200" dirty="0"/>
              <a:t>цијене (вриједности) једне </a:t>
            </a:r>
            <a:r>
              <a:rPr lang="sr-Cyrl-RS" sz="2200" dirty="0" smtClean="0"/>
              <a:t>обвезнице</a:t>
            </a:r>
            <a:r>
              <a:rPr lang="en-US" sz="2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Задатак 2.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2" y="1905001"/>
            <a:ext cx="8704126" cy="4136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/>
              <a:t>Номинална вриједност обвезнице износи 1.000 КМ, полугодишња </a:t>
            </a:r>
            <a:r>
              <a:rPr lang="ru-RU" sz="2200" dirty="0" smtClean="0"/>
              <a:t>каматна</a:t>
            </a:r>
            <a:r>
              <a:rPr lang="en-US" sz="2200" dirty="0" smtClean="0"/>
              <a:t> </a:t>
            </a:r>
            <a:r>
              <a:rPr lang="ru-RU" sz="2200" dirty="0" smtClean="0"/>
              <a:t>стопа </a:t>
            </a:r>
            <a:r>
              <a:rPr lang="ru-RU" sz="2200" dirty="0"/>
              <a:t>је 4%. </a:t>
            </a:r>
            <a:r>
              <a:rPr lang="ru-RU" sz="2200" dirty="0" smtClean="0"/>
              <a:t>Камата се плаћа </a:t>
            </a:r>
            <a:r>
              <a:rPr lang="ru-RU" sz="2200" dirty="0"/>
              <a:t>1. јануара и 30. јуна сваке </a:t>
            </a:r>
            <a:r>
              <a:rPr lang="ru-RU" sz="2200" dirty="0" smtClean="0"/>
              <a:t>године</a:t>
            </a:r>
            <a:r>
              <a:rPr lang="en-US" sz="2200" dirty="0" smtClean="0"/>
              <a:t> </a:t>
            </a:r>
            <a:r>
              <a:rPr lang="ru-RU" sz="2200" dirty="0" smtClean="0"/>
              <a:t>до </a:t>
            </a:r>
            <a:r>
              <a:rPr lang="ru-RU" sz="2200" dirty="0"/>
              <a:t>рока доспијећа, када се плаћа и номинална вриједност обвезнице. </a:t>
            </a:r>
            <a:r>
              <a:rPr lang="ru-RU" sz="2200" dirty="0" smtClean="0"/>
              <a:t>Колико</a:t>
            </a:r>
            <a:r>
              <a:rPr lang="en-US" sz="2200" dirty="0" smtClean="0"/>
              <a:t> </a:t>
            </a:r>
            <a:r>
              <a:rPr lang="ru-RU" sz="2200" dirty="0" smtClean="0"/>
              <a:t>купац </a:t>
            </a:r>
            <a:r>
              <a:rPr lang="ru-RU" sz="2200" dirty="0"/>
              <a:t>обвезнице мора укупно да плати ако је купио 100 обвезница, </a:t>
            </a:r>
            <a:r>
              <a:rPr lang="ru-RU" sz="2200" dirty="0" smtClean="0"/>
              <a:t>провизија</a:t>
            </a:r>
            <a:r>
              <a:rPr lang="en-US" sz="2200" dirty="0" smtClean="0"/>
              <a:t> </a:t>
            </a:r>
            <a:r>
              <a:rPr lang="ru-RU" sz="2200" dirty="0" smtClean="0"/>
              <a:t>брокера </a:t>
            </a:r>
            <a:r>
              <a:rPr lang="ru-RU" sz="2200" dirty="0"/>
              <a:t>износи 0,1%, цијена на тржишту 92 (чиста цијена) и ако је постао </a:t>
            </a:r>
            <a:r>
              <a:rPr lang="ru-RU" sz="2200" dirty="0" smtClean="0"/>
              <a:t>власник</a:t>
            </a:r>
            <a:r>
              <a:rPr lang="en-US" sz="2200" dirty="0" smtClean="0"/>
              <a:t> </a:t>
            </a:r>
            <a:r>
              <a:rPr lang="ru-RU" sz="2200" dirty="0" smtClean="0"/>
              <a:t>на </a:t>
            </a:r>
            <a:r>
              <a:rPr lang="ru-RU" sz="2200" dirty="0"/>
              <a:t>дан 28. јануар 2011. године?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Задатак 3.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2" y="1905001"/>
            <a:ext cx="8704126" cy="4136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/>
              <a:t>Номинална вриједност једне обвезнице износи 2.500 КМ. Тренутна тржишна цијена обвезнице је 92. Каматна стопа коју носи обвезница је 7% на годишњем нивоу. Израчунати текући принос обвезнице. Шта ће се десити са текућим приносом ако се тржишна цијена обвезнице повећа за 5%?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609600"/>
            <a:ext cx="8704126" cy="838200"/>
          </a:xfrm>
        </p:spPr>
        <p:txBody>
          <a:bodyPr>
            <a:normAutofit/>
          </a:bodyPr>
          <a:lstStyle/>
          <a:p>
            <a:pPr algn="ctr"/>
            <a:r>
              <a:rPr lang="sr-Latn-BA" sz="3200" b="1" dirty="0" smtClean="0"/>
              <a:t>1. </a:t>
            </a:r>
            <a:r>
              <a:rPr lang="sr-Cyrl-BA" sz="3200" b="1" dirty="0" smtClean="0"/>
              <a:t>Основна својства обвезнице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10058399" cy="4800600"/>
          </a:xfrm>
        </p:spPr>
        <p:txBody>
          <a:bodyPr>
            <a:normAutofit/>
          </a:bodyPr>
          <a:lstStyle/>
          <a:p>
            <a:r>
              <a:rPr lang="sr-Cyrl-BA" sz="2400" dirty="0" smtClean="0"/>
              <a:t>Обвезница (</a:t>
            </a:r>
            <a:r>
              <a:rPr lang="sr-Latn-BA" sz="2400" dirty="0" smtClean="0"/>
              <a:t>Bond) </a:t>
            </a:r>
            <a:r>
              <a:rPr lang="sr-Cyrl-BA" sz="2400" dirty="0" smtClean="0"/>
              <a:t>је инструмент којим се емитент као дужник (зајмопримац) обавезује да ће вратити зајмодавцу (инвеститору) позајмљени новац и платити камату за одређени период.</a:t>
            </a:r>
          </a:p>
          <a:p>
            <a:r>
              <a:rPr lang="sr-Cyrl-BA" sz="2400" dirty="0" smtClean="0"/>
              <a:t>У формалном смислу обвезница садржи три битна елемента:</a:t>
            </a:r>
          </a:p>
          <a:p>
            <a:pPr marL="457200" indent="-457200">
              <a:buAutoNum type="arabicPeriod"/>
            </a:pPr>
            <a:r>
              <a:rPr lang="sr-Cyrl-BA" sz="2400" b="1" dirty="0" smtClean="0"/>
              <a:t>Фиксиран датум</a:t>
            </a:r>
            <a:r>
              <a:rPr lang="sr-Cyrl-BA" sz="2400" dirty="0" smtClean="0"/>
              <a:t> када се позајмљена сума мора вратити (рок доспијећа);</a:t>
            </a:r>
          </a:p>
          <a:p>
            <a:pPr marL="457200" indent="-457200">
              <a:buAutoNum type="arabicPeriod"/>
            </a:pPr>
            <a:r>
              <a:rPr lang="sr-Cyrl-BA" sz="2400" b="1" dirty="0" smtClean="0"/>
              <a:t>Номиналну (или купонску) каматну стопу</a:t>
            </a:r>
            <a:r>
              <a:rPr lang="sr-Cyrl-BA" sz="2400" dirty="0" smtClean="0"/>
              <a:t>;</a:t>
            </a:r>
          </a:p>
          <a:p>
            <a:pPr marL="457200" indent="-457200">
              <a:buAutoNum type="arabicPeriod"/>
            </a:pPr>
            <a:r>
              <a:rPr lang="sr-Cyrl-BA" sz="2400" b="1" dirty="0" smtClean="0"/>
              <a:t>Номинални износ дуга или главницу</a:t>
            </a:r>
            <a:r>
              <a:rPr lang="sr-Cyrl-BA" sz="2400" dirty="0" smtClean="0"/>
              <a:t>.</a:t>
            </a:r>
          </a:p>
          <a:p>
            <a:r>
              <a:rPr lang="sr-Cyrl-BA" sz="2400" dirty="0" smtClean="0"/>
              <a:t>Инструменти с нултим купоном код којих се камата и главница исплаћују на датум доспијећа називају се дисконтни инструменти.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609600"/>
            <a:ext cx="8704126" cy="685800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/>
              <a:t>2. Рејтинг обвезница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2" y="1371600"/>
            <a:ext cx="10363198" cy="4953000"/>
          </a:xfrm>
        </p:spPr>
        <p:txBody>
          <a:bodyPr>
            <a:normAutofit/>
          </a:bodyPr>
          <a:lstStyle/>
          <a:p>
            <a:r>
              <a:rPr lang="sr-Cyrl-BA" sz="2400" dirty="0" smtClean="0"/>
              <a:t>Рејтинг је ранг обвезница по обиљежју опадајуће сигурности односно растућег ризика.</a:t>
            </a:r>
          </a:p>
          <a:p>
            <a:r>
              <a:rPr lang="sr-Cyrl-BA" sz="2400" dirty="0" smtClean="0"/>
              <a:t>Рејтинг као јавну информацију креирају специјализоване организације за мјерење ризика - рејтинг агенције.</a:t>
            </a:r>
          </a:p>
          <a:p>
            <a:r>
              <a:rPr lang="sr-Cyrl-BA" sz="2400" dirty="0" smtClean="0"/>
              <a:t>Три су сегмента обвезница: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Инвестиционе обвезнице </a:t>
            </a:r>
            <a:r>
              <a:rPr lang="sr-Latn-BA" sz="2400" dirty="0" smtClean="0"/>
              <a:t>(</a:t>
            </a:r>
            <a:r>
              <a:rPr lang="sr-Cyrl-BA" sz="2400" dirty="0" smtClean="0"/>
              <a:t>најнижи ризик</a:t>
            </a:r>
            <a:r>
              <a:rPr lang="sr-Latn-BA" sz="2400" dirty="0" smtClean="0"/>
              <a:t>): </a:t>
            </a:r>
            <a:endParaRPr lang="sr-Latn-BA" sz="2400" dirty="0"/>
          </a:p>
          <a:p>
            <a:pPr marL="0" indent="0">
              <a:buNone/>
            </a:pPr>
            <a:r>
              <a:rPr lang="sr-Latn-BA" sz="2400" dirty="0" smtClean="0"/>
              <a:t>	Moody’s - Aaa, S</a:t>
            </a:r>
            <a:r>
              <a:rPr lang="sr-Latn-BA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&amp;</a:t>
            </a:r>
            <a:r>
              <a:rPr lang="sr-Latn-BA" sz="2400" dirty="0" smtClean="0"/>
              <a:t>P - AAA, Fitch - AAA</a:t>
            </a:r>
            <a:r>
              <a:rPr lang="sr-Cyrl-BA" sz="2400" dirty="0" smtClean="0"/>
              <a:t>;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Спекулативне обвезнице</a:t>
            </a:r>
            <a:r>
              <a:rPr lang="sr-Latn-BA" sz="2400" dirty="0" smtClean="0"/>
              <a:t>: BB </a:t>
            </a:r>
            <a:r>
              <a:rPr lang="sr-Cyrl-BA" sz="2400" dirty="0" smtClean="0"/>
              <a:t>и</a:t>
            </a:r>
            <a:r>
              <a:rPr lang="sr-Latn-BA" sz="2400" dirty="0" smtClean="0"/>
              <a:t> </a:t>
            </a:r>
            <a:r>
              <a:rPr lang="sr-Cyrl-BA" sz="2400" dirty="0" smtClean="0"/>
              <a:t>ниже рангиране обвезнице</a:t>
            </a:r>
          </a:p>
          <a:p>
            <a:pPr marL="457200" indent="-457200">
              <a:buAutoNum type="arabicPeriod"/>
            </a:pPr>
            <a:r>
              <a:rPr lang="sr-Cyrl-BA" sz="2400" dirty="0" smtClean="0"/>
              <a:t>Високоризичне обвезнице (</a:t>
            </a:r>
            <a:r>
              <a:rPr lang="sr-Latn-BA" sz="2400" dirty="0" smtClean="0"/>
              <a:t>Junk Bonds): CCC </a:t>
            </a:r>
            <a:r>
              <a:rPr lang="sr-Cyrl-BA" sz="2400" dirty="0" smtClean="0"/>
              <a:t>и</a:t>
            </a:r>
            <a:r>
              <a:rPr lang="sr-Latn-BA" sz="2400" dirty="0" smtClean="0"/>
              <a:t> </a:t>
            </a:r>
            <a:r>
              <a:rPr lang="sr-Cyrl-BA" sz="2400" dirty="0" smtClean="0"/>
              <a:t>ниже рангиране обвезнице</a:t>
            </a:r>
            <a:r>
              <a:rPr lang="sr-Latn-BA" sz="2400" dirty="0" smtClean="0"/>
              <a:t>.</a:t>
            </a:r>
            <a:endParaRPr lang="sr-Cyrl-BA" sz="2400" dirty="0" smtClean="0"/>
          </a:p>
          <a:p>
            <a:pPr marL="457200" indent="-457200">
              <a:buAutoNum type="arabicPeriod"/>
            </a:pPr>
            <a:endParaRPr lang="sr-Cyrl-B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81000"/>
            <a:ext cx="8704126" cy="838200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/>
              <a:t>3. Типологија обвезниц</a:t>
            </a:r>
            <a:r>
              <a:rPr lang="sr-Latn-BA" sz="3200" b="1" dirty="0" smtClean="0"/>
              <a:t>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143000"/>
            <a:ext cx="10287000" cy="5410200"/>
          </a:xfrm>
        </p:spPr>
        <p:txBody>
          <a:bodyPr>
            <a:noAutofit/>
          </a:bodyPr>
          <a:lstStyle/>
          <a:p>
            <a:pPr algn="just"/>
            <a:r>
              <a:rPr lang="sr-Cyrl-RS" sz="2400" b="1" dirty="0" smtClean="0"/>
              <a:t>Према рочности</a:t>
            </a:r>
            <a:r>
              <a:rPr lang="sr-Cyrl-RS" sz="2400" dirty="0" smtClean="0"/>
              <a:t>:</a:t>
            </a:r>
          </a:p>
          <a:p>
            <a:pPr lvl="1" algn="just"/>
            <a:r>
              <a:rPr lang="sr-Cyrl-RS" sz="2200" dirty="0" smtClean="0"/>
              <a:t>Краткорочне, средњорочне и дугорочне;</a:t>
            </a:r>
          </a:p>
          <a:p>
            <a:pPr algn="just"/>
            <a:r>
              <a:rPr lang="sr-Cyrl-RS" sz="2400" b="1" dirty="0" smtClean="0"/>
              <a:t>Према емитенту</a:t>
            </a:r>
            <a:r>
              <a:rPr lang="sr-Cyrl-RS" sz="2400" dirty="0" smtClean="0"/>
              <a:t>:</a:t>
            </a:r>
          </a:p>
          <a:p>
            <a:pPr lvl="1" algn="just"/>
            <a:r>
              <a:rPr lang="sr-Cyrl-RS" sz="2200" dirty="0" smtClean="0"/>
              <a:t>Држава (</a:t>
            </a:r>
            <a:r>
              <a:rPr lang="sr-Latn-BA" sz="2200" dirty="0" smtClean="0"/>
              <a:t>Government Bonds, Treasury Bonds; Treasury Notes; Treasury Bills)</a:t>
            </a:r>
            <a:r>
              <a:rPr lang="sr-Cyrl-RS" sz="2200" dirty="0" smtClean="0"/>
              <a:t>, државне агенције, локални органи власти - мунициплане обвезнице (опште и приходне), предузећа, банке;</a:t>
            </a:r>
          </a:p>
          <a:p>
            <a:pPr algn="just"/>
            <a:r>
              <a:rPr lang="sr-Cyrl-RS" sz="2400" b="1" dirty="0" smtClean="0"/>
              <a:t>Према типу амортизације</a:t>
            </a:r>
            <a:r>
              <a:rPr lang="sr-Cyrl-RS" sz="2400" dirty="0" smtClean="0"/>
              <a:t>:</a:t>
            </a:r>
          </a:p>
          <a:p>
            <a:pPr lvl="1" algn="just"/>
            <a:r>
              <a:rPr lang="sr-Cyrl-RS" sz="2200" dirty="0" smtClean="0"/>
              <a:t>Купонски, ануитетни, дисконтни (безкупонски)</a:t>
            </a:r>
          </a:p>
          <a:p>
            <a:pPr algn="just"/>
            <a:r>
              <a:rPr lang="sr-Cyrl-RS" sz="2400" b="1" dirty="0" smtClean="0"/>
              <a:t>Према деноминацији</a:t>
            </a:r>
            <a:r>
              <a:rPr lang="sr-Cyrl-RS" sz="2400" dirty="0" smtClean="0"/>
              <a:t>:</a:t>
            </a:r>
          </a:p>
          <a:p>
            <a:pPr lvl="1" algn="just"/>
            <a:r>
              <a:rPr lang="sr-Cyrl-RS" sz="2200" dirty="0" smtClean="0"/>
              <a:t>Национална валута, ненационална валута (</a:t>
            </a:r>
            <a:r>
              <a:rPr lang="sr-Latn-BA" sz="2200" dirty="0" smtClean="0"/>
              <a:t>Eurobonds)</a:t>
            </a:r>
            <a:r>
              <a:rPr lang="sr-Cyrl-RS" sz="2200" dirty="0" smtClean="0"/>
              <a:t>, дуална</a:t>
            </a:r>
            <a:r>
              <a:rPr lang="sr-Latn-BA" sz="2200" dirty="0" smtClean="0"/>
              <a:t> (</a:t>
            </a:r>
            <a:r>
              <a:rPr lang="sr-Cyrl-BA" sz="2200" dirty="0" smtClean="0"/>
              <a:t>н</a:t>
            </a:r>
            <a:r>
              <a:rPr lang="sr-Cyrl-RS" sz="2200" dirty="0" smtClean="0"/>
              <a:t>ационална валута</a:t>
            </a:r>
            <a:r>
              <a:rPr lang="sr-Latn-BA" sz="2200" dirty="0" smtClean="0"/>
              <a:t> </a:t>
            </a:r>
            <a:r>
              <a:rPr lang="sr-Cyrl-BA" sz="2200" dirty="0" smtClean="0"/>
              <a:t>и</a:t>
            </a:r>
            <a:r>
              <a:rPr lang="sr-Cyrl-RS" sz="2200" dirty="0" smtClean="0"/>
              <a:t> ненационална валута).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475528" cy="685800"/>
          </a:xfrm>
        </p:spPr>
        <p:txBody>
          <a:bodyPr>
            <a:normAutofit/>
          </a:bodyPr>
          <a:lstStyle/>
          <a:p>
            <a:pPr algn="ctr"/>
            <a:r>
              <a:rPr lang="sr-Cyrl-RS" sz="3200" b="1" dirty="0" smtClean="0"/>
              <a:t>4. Ризици улагања у обвезнице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219200"/>
            <a:ext cx="10820400" cy="5410200"/>
          </a:xfrm>
        </p:spPr>
        <p:txBody>
          <a:bodyPr>
            <a:normAutofit fontScale="92500" lnSpcReduction="10000"/>
          </a:bodyPr>
          <a:lstStyle/>
          <a:p>
            <a:r>
              <a:rPr lang="sr-Cyrl-RS" sz="2400" b="1" dirty="0" smtClean="0"/>
              <a:t>Кредитни или ризик наплативости</a:t>
            </a:r>
            <a:r>
              <a:rPr lang="sr-Latn-BA" sz="2400" b="1" dirty="0" smtClean="0"/>
              <a:t> </a:t>
            </a:r>
            <a:r>
              <a:rPr lang="sr-Latn-BA" sz="2400" dirty="0" smtClean="0"/>
              <a:t>(default risk, credit risk) </a:t>
            </a:r>
            <a:r>
              <a:rPr lang="sr-Cyrl-BA" sz="2400" dirty="0" smtClean="0"/>
              <a:t>– вјероватноћа да емитент неће бити способан или спреман да о року доспијећа изврши исплату по основу обвезнице.</a:t>
            </a:r>
            <a:endParaRPr lang="sr-Cyrl-RS" sz="2400" dirty="0" smtClean="0"/>
          </a:p>
          <a:p>
            <a:r>
              <a:rPr lang="sr-Cyrl-RS" sz="2400" b="1" dirty="0" smtClean="0"/>
              <a:t>Каматни ризик </a:t>
            </a:r>
            <a:r>
              <a:rPr lang="sr-Cyrl-RS" sz="2400" dirty="0" smtClean="0"/>
              <a:t>– вјероватноћа промјене тржишне каматне стопе која детерминише цијену обвезница у секундардном промету.</a:t>
            </a:r>
          </a:p>
          <a:p>
            <a:r>
              <a:rPr lang="sr-Cyrl-RS" sz="2400" b="1" dirty="0" smtClean="0"/>
              <a:t>Ризик инфлације </a:t>
            </a:r>
            <a:r>
              <a:rPr lang="sr-Cyrl-RS" sz="2400" dirty="0" smtClean="0"/>
              <a:t>– је вјероватноћа да ће доћи до неочекиване промјене брзине инфлације која није била предвиђена у тренутку дефинисања фик</a:t>
            </a:r>
            <a:r>
              <a:rPr lang="sr-Cyrl-BA" sz="2400" dirty="0"/>
              <a:t>с</a:t>
            </a:r>
            <a:r>
              <a:rPr lang="sr-Cyrl-RS" sz="2400" dirty="0" smtClean="0"/>
              <a:t>не номиналне каматне стопе.</a:t>
            </a:r>
          </a:p>
          <a:p>
            <a:r>
              <a:rPr lang="sr-Cyrl-RS" sz="2400" b="1" dirty="0" smtClean="0"/>
              <a:t>Ризик промјене девизног курса</a:t>
            </a:r>
            <a:r>
              <a:rPr lang="sr-Cyrl-RS" sz="2400" dirty="0" smtClean="0"/>
              <a:t> – форма монетарног или ризика инфлације.</a:t>
            </a:r>
          </a:p>
          <a:p>
            <a:r>
              <a:rPr lang="sr-Cyrl-RS" sz="2400" b="1" dirty="0" smtClean="0"/>
              <a:t>Ризик ликвидности </a:t>
            </a:r>
            <a:r>
              <a:rPr lang="sr-Cyrl-RS" sz="2400" dirty="0" smtClean="0"/>
              <a:t>– вјероватноћа да се неће остварити секундарни промет обвезница, тј. </a:t>
            </a:r>
            <a:r>
              <a:rPr lang="sr-Cyrl-BA" sz="2400" dirty="0" smtClean="0"/>
              <a:t>да се обвезница неће моћи продати.</a:t>
            </a:r>
            <a:endParaRPr lang="sr-Cyrl-RS" sz="2400" dirty="0" smtClean="0"/>
          </a:p>
          <a:p>
            <a:r>
              <a:rPr lang="sr-Cyrl-RS" sz="2400" b="1" dirty="0" smtClean="0"/>
              <a:t>Ризик реинвестирања – </a:t>
            </a:r>
            <a:r>
              <a:rPr lang="sr-Cyrl-RS" sz="2400" dirty="0" smtClean="0"/>
              <a:t>ризик </a:t>
            </a:r>
            <a:r>
              <a:rPr lang="sr-Cyrl-BA" sz="2400" dirty="0" smtClean="0"/>
              <a:t>да ће код поновног инвестирања стопа приноса бити нижа од приноса иницијалног улагања.</a:t>
            </a:r>
            <a:endParaRPr lang="sr-Cyrl-RS" sz="2400" dirty="0" smtClean="0"/>
          </a:p>
          <a:p>
            <a:r>
              <a:rPr lang="sr-Cyrl-RS" sz="2400" b="1" dirty="0" smtClean="0"/>
              <a:t>Ризик опозива</a:t>
            </a:r>
            <a:r>
              <a:rPr lang="sr-Cyrl-BA" sz="2400" b="1" dirty="0" smtClean="0"/>
              <a:t> </a:t>
            </a:r>
            <a:r>
              <a:rPr lang="sr-Cyrl-BA" sz="2400" dirty="0" smtClean="0"/>
              <a:t>– код обвезница које имају уграђену </a:t>
            </a:r>
            <a:r>
              <a:rPr lang="sr-Latn-BA" sz="2400" dirty="0" smtClean="0"/>
              <a:t>call</a:t>
            </a:r>
            <a:r>
              <a:rPr lang="sr-Cyrl-BA" sz="2400" dirty="0" smtClean="0"/>
              <a:t> или клаузулу опозива.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413266"/>
            <a:ext cx="8704126" cy="729734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/>
              <a:t>5</a:t>
            </a:r>
            <a:r>
              <a:rPr lang="sr-Latn-BA" sz="3200" b="1" dirty="0" smtClean="0"/>
              <a:t>. </a:t>
            </a:r>
            <a:r>
              <a:rPr lang="sr-Cyrl-BA" sz="3200" b="1" dirty="0" smtClean="0"/>
              <a:t>Цијена обвезнице</a:t>
            </a:r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2" y="1295400"/>
                <a:ext cx="10744200" cy="5334000"/>
              </a:xfrm>
            </p:spPr>
            <p:txBody>
              <a:bodyPr>
                <a:normAutofit lnSpcReduction="10000"/>
              </a:bodyPr>
              <a:lstStyle/>
              <a:p>
                <a:pPr>
                  <a:buNone/>
                </a:pPr>
                <a:r>
                  <a:rPr lang="sr-Cyrl-BA" sz="2200" dirty="0" smtClean="0"/>
                  <a:t>Цијена обвезнице се изражава као % номиналне вриједности  - котација.</a:t>
                </a:r>
              </a:p>
              <a:p>
                <a:pPr marL="0" indent="0">
                  <a:buNone/>
                </a:pPr>
                <a:r>
                  <a:rPr lang="sr-Cyrl-BA" sz="2200" dirty="0" smtClean="0"/>
                  <a:t>Да би се одредила цијена обвезнице потребно је процијенити:</a:t>
                </a:r>
              </a:p>
              <a:p>
                <a:pPr lvl="1"/>
                <a:r>
                  <a:rPr lang="sr-Cyrl-BA" sz="2200" dirty="0" smtClean="0"/>
                  <a:t>очекивани новчани ток (садашња вриједност годишњих или полугодишњих исплата купона и садашње вриједности главнице на дан доспијећа) и </a:t>
                </a:r>
              </a:p>
              <a:p>
                <a:pPr lvl="1"/>
                <a:r>
                  <a:rPr lang="sr-Cyrl-BA" sz="2200" dirty="0" smtClean="0"/>
                  <a:t>очекивани (захтијевани) принос.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sr-Cyrl-BA" sz="2200" b="1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BA" sz="2200" b="1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en-US" sz="2200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sr-Latn-BA" sz="2200" b="1" i="1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sr-Latn-BA" sz="2200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BA" sz="22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sr-Latn-BA" sz="2200" b="1" i="1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f>
                          <m:fPr>
                            <m:ctrlPr>
                              <a:rPr lang="en-US" sz="22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200" b="1" i="1">
                                <a:latin typeface="Cambria Math" panose="02040503050406030204" pitchFamily="18" charset="0"/>
                              </a:rPr>
                              <m:t>𝑪</m:t>
                            </m:r>
                          </m:num>
                          <m:den>
                            <m:r>
                              <a:rPr lang="sr-Latn-BA" sz="2200" b="1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r-Latn-BA" sz="22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sr-Latn-BA" sz="22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200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  <m:r>
                                  <a:rPr lang="sr-Latn-BA" sz="2200" b="1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sr-Latn-BA" sz="2200" b="1" i="1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sup>
                            </m:sSup>
                          </m:den>
                        </m:f>
                      </m:e>
                    </m:nary>
                    <m:r>
                      <a:rPr lang="sr-Cyrl-BA" sz="2200" b="1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sr-Cyrl-BA" sz="2200" b="0" i="0" smtClean="0">
                        <a:latin typeface="Cambria Math" panose="02040503050406030204" pitchFamily="18" charset="0"/>
                      </a:rPr>
                      <m:t>                         </m:t>
                    </m:r>
                  </m:oMath>
                </a14:m>
                <a:r>
                  <a:rPr lang="sr-Cyrl-BA" sz="1800" dirty="0">
                    <a:ea typeface="Cambria Math" panose="02040503050406030204" pitchFamily="18" charset="0"/>
                  </a:rPr>
                  <a:t>цијена обвезнице </a:t>
                </a:r>
                <a:r>
                  <a:rPr lang="sr-Cyrl-BA" sz="1800" dirty="0" smtClean="0">
                    <a:ea typeface="Cambria Math" panose="02040503050406030204" pitchFamily="18" charset="0"/>
                  </a:rPr>
                  <a:t>без купона</a:t>
                </a:r>
                <a:endParaRPr lang="sr-Cyrl-BA" sz="1800" b="0" i="0" dirty="0" smtClean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sr-Latn-BA" sz="2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𝑷</m:t>
                    </m:r>
                    <m:r>
                      <a:rPr lang="sr-Latn-BA" sz="2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en-US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f>
                          <m:fPr>
                            <m:ctrlPr>
                              <a:rPr lang="en-US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𝑪</m:t>
                            </m:r>
                          </m:num>
                          <m:den>
                            <m:r>
                              <a:rPr lang="sr-Latn-BA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r-Latn-BA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sr-Latn-BA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2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  <m:r>
                                  <a:rPr lang="sr-Latn-BA" sz="22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sr-Latn-BA" sz="22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sup>
                            </m:sSup>
                          </m:den>
                        </m:f>
                      </m:e>
                    </m:nary>
                    <m:r>
                      <a:rPr lang="sr-Latn-BA" sz="2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sr-Latn-BA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sr-Latn-BA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sr-Latn-BA" sz="2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</m:den>
                    </m:f>
                    <m:r>
                      <a:rPr lang="sr-Cyrl-BA" sz="2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</m:t>
                    </m:r>
                  </m:oMath>
                </a14:m>
                <a:r>
                  <a:rPr lang="sr-Cyrl-BA" sz="1800" b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sr-Cyrl-BA" sz="2000" dirty="0" smtClean="0">
                    <a:ea typeface="Cambria Math" panose="02040503050406030204" pitchFamily="18" charset="0"/>
                  </a:rPr>
                  <a:t>цијена обвезнице с купоном</a:t>
                </a:r>
                <a:endParaRPr lang="en-US" sz="2000" dirty="0">
                  <a:ea typeface="Cambria Math" panose="02040503050406030204" pitchFamily="18" charset="0"/>
                </a:endParaRPr>
              </a:p>
              <a:p>
                <a:pPr>
                  <a:spcBef>
                    <a:spcPts val="0"/>
                  </a:spcBef>
                  <a:buNone/>
                </a:pPr>
                <a:endParaRPr lang="sr-Cyrl-BA" sz="2200" dirty="0" smtClean="0"/>
              </a:p>
              <a:p>
                <a:pPr>
                  <a:spcBef>
                    <a:spcPts val="0"/>
                  </a:spcBef>
                  <a:buNone/>
                </a:pPr>
                <a:r>
                  <a:rPr lang="sr-Cyrl-BA" sz="2200" dirty="0" smtClean="0"/>
                  <a:t>гдје је: </a:t>
                </a:r>
                <a:r>
                  <a:rPr lang="sr-Latn-BA" sz="2200" dirty="0" smtClean="0"/>
                  <a:t>P</a:t>
                </a:r>
                <a:r>
                  <a:rPr lang="sr-Cyrl-BA" sz="2200" dirty="0" smtClean="0"/>
                  <a:t> – цијена обвезнице,</a:t>
                </a:r>
                <a:r>
                  <a:rPr lang="sr-Latn-BA" sz="2200" dirty="0" smtClean="0"/>
                  <a:t> </a:t>
                </a:r>
                <a:endParaRPr lang="sr-Cyrl-BA" sz="2200" dirty="0"/>
              </a:p>
              <a:p>
                <a:pPr>
                  <a:spcBef>
                    <a:spcPts val="0"/>
                  </a:spcBef>
                  <a:buNone/>
                </a:pPr>
                <a:r>
                  <a:rPr lang="sr-Cyrl-BA" sz="2200" dirty="0" smtClean="0"/>
                  <a:t>			  </a:t>
                </a:r>
                <a:r>
                  <a:rPr lang="sr-Latn-BA" sz="2200" dirty="0" smtClean="0"/>
                  <a:t>C </a:t>
                </a:r>
                <a:r>
                  <a:rPr lang="sr-Cyrl-BA" sz="2200" dirty="0" smtClean="0"/>
                  <a:t>– годишња вриједност купона (купонског плаћања),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sr-Cyrl-BA" sz="2200" dirty="0"/>
                  <a:t> </a:t>
                </a:r>
                <a:r>
                  <a:rPr lang="sr-Cyrl-BA" sz="2200" dirty="0" smtClean="0"/>
                  <a:t>            </a:t>
                </a:r>
                <a:r>
                  <a:rPr lang="sr-Latn-BA" sz="2200" dirty="0" smtClean="0"/>
                  <a:t>N </a:t>
                </a:r>
                <a:r>
                  <a:rPr lang="sr-Cyrl-BA" sz="2200" dirty="0" smtClean="0"/>
                  <a:t>– номинална </a:t>
                </a:r>
                <a:r>
                  <a:rPr lang="sr-Cyrl-BA" sz="2200" dirty="0"/>
                  <a:t> </a:t>
                </a:r>
                <a:r>
                  <a:rPr lang="sr-Cyrl-BA" sz="2200" dirty="0" smtClean="0"/>
                  <a:t>вриједност обвезнице,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sr-Cyrl-BA" sz="2200" dirty="0"/>
                  <a:t>	</a:t>
                </a:r>
                <a:r>
                  <a:rPr lang="sr-Cyrl-BA" sz="2200" dirty="0" smtClean="0"/>
                  <a:t>		  </a:t>
                </a:r>
                <a:r>
                  <a:rPr lang="sr-Latn-BA" sz="2200" dirty="0" smtClean="0"/>
                  <a:t>r</a:t>
                </a:r>
                <a:r>
                  <a:rPr lang="sr-Cyrl-BA" sz="2200" dirty="0" smtClean="0"/>
                  <a:t> – дисконтна стопа, 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sr-Cyrl-BA" sz="2200" dirty="0"/>
                  <a:t> </a:t>
                </a:r>
                <a:r>
                  <a:rPr lang="sr-Cyrl-BA" sz="2200" dirty="0" smtClean="0"/>
                  <a:t>            </a:t>
                </a:r>
                <a:r>
                  <a:rPr lang="sr-Latn-BA" sz="2200" dirty="0" smtClean="0"/>
                  <a:t>n </a:t>
                </a:r>
                <a:r>
                  <a:rPr lang="sr-Cyrl-BA" sz="2200" dirty="0" smtClean="0"/>
                  <a:t>- број година до доспијећа.</a:t>
                </a:r>
                <a:r>
                  <a:rPr lang="sr-Latn-BA" sz="2200" dirty="0" smtClean="0"/>
                  <a:t>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2" y="1295400"/>
                <a:ext cx="10744200" cy="5334000"/>
              </a:xfrm>
              <a:blipFill rotWithShape="0">
                <a:blip r:embed="rId2"/>
                <a:stretch>
                  <a:fillRect l="-738" t="-1486" b="-14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1234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67200" y="4495800"/>
            <a:ext cx="228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67200" y="3886200"/>
            <a:ext cx="2286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10058400" cy="762000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/>
              <a:t>5</a:t>
            </a:r>
            <a:r>
              <a:rPr lang="sr-Latn-BA" sz="3200" b="1" dirty="0" smtClean="0"/>
              <a:t>. </a:t>
            </a:r>
            <a:r>
              <a:rPr lang="sr-Cyrl-BA" sz="3200" b="1" dirty="0"/>
              <a:t>Цијена обвезнице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524000"/>
            <a:ext cx="10134600" cy="5105400"/>
          </a:xfrm>
        </p:spPr>
        <p:txBody>
          <a:bodyPr>
            <a:normAutofit/>
          </a:bodyPr>
          <a:lstStyle/>
          <a:p>
            <a:r>
              <a:rPr lang="sr-Cyrl-BA" sz="2200" dirty="0" smtClean="0"/>
              <a:t>Када се купон исплаћује више пута годишње, формула за цијену обвезнице гласи:</a:t>
            </a:r>
          </a:p>
          <a:p>
            <a:endParaRPr lang="sr-Cyrl-BA" dirty="0" smtClean="0"/>
          </a:p>
          <a:p>
            <a:endParaRPr lang="sr-Cyrl-BA" dirty="0" smtClean="0"/>
          </a:p>
          <a:p>
            <a:pPr>
              <a:buNone/>
            </a:pPr>
            <a:endParaRPr lang="sr-Latn-BA" sz="2400" dirty="0" smtClean="0"/>
          </a:p>
          <a:p>
            <a:pPr marL="0" indent="0">
              <a:buNone/>
            </a:pPr>
            <a:endParaRPr lang="sr-Cyrl-BA" sz="2200" dirty="0" smtClean="0"/>
          </a:p>
          <a:p>
            <a:pPr marL="0" indent="0">
              <a:buNone/>
            </a:pPr>
            <a:r>
              <a:rPr lang="sr-Cyrl-BA" sz="2200" dirty="0" smtClean="0"/>
              <a:t>гдје је </a:t>
            </a:r>
            <a:r>
              <a:rPr lang="sr-Latn-BA" sz="2200" dirty="0" smtClean="0"/>
              <a:t>n </a:t>
            </a:r>
            <a:r>
              <a:rPr lang="sr-Cyrl-BA" sz="2200" dirty="0" smtClean="0"/>
              <a:t>– број година, а  </a:t>
            </a:r>
            <a:r>
              <a:rPr lang="sr-Latn-BA" sz="2200" dirty="0" smtClean="0"/>
              <a:t>m - </a:t>
            </a:r>
            <a:r>
              <a:rPr lang="sr-Cyrl-BA" sz="2200" dirty="0" smtClean="0"/>
              <a:t>број исплата у току једне године</a:t>
            </a:r>
            <a:r>
              <a:rPr lang="sr-Latn-BA" sz="2200" dirty="0" smtClean="0"/>
              <a:t>.</a:t>
            </a:r>
            <a:endParaRPr lang="sr-Cyrl-BA" sz="2200" dirty="0" smtClean="0"/>
          </a:p>
          <a:p>
            <a:pPr>
              <a:buNone/>
            </a:pPr>
            <a:endParaRPr lang="sr-Latn-BA" sz="2200" dirty="0" smtClean="0"/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endParaRPr lang="sr-Cyrl-BA" sz="2000" dirty="0" smtClean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1234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514600"/>
            <a:ext cx="3657600" cy="10668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1009650"/>
            <a:ext cx="12344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704126" cy="685800"/>
          </a:xfrm>
        </p:spPr>
        <p:txBody>
          <a:bodyPr>
            <a:normAutofit/>
          </a:bodyPr>
          <a:lstStyle/>
          <a:p>
            <a:pPr algn="ctr"/>
            <a:r>
              <a:rPr lang="sr-Cyrl-RS" sz="3200" b="1" dirty="0" smtClean="0"/>
              <a:t>6. Принос обвезнице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10439400" cy="5333999"/>
          </a:xfrm>
        </p:spPr>
        <p:txBody>
          <a:bodyPr>
            <a:noAutofit/>
          </a:bodyPr>
          <a:lstStyle/>
          <a:p>
            <a:r>
              <a:rPr lang="sr-Cyrl-BA" sz="2200" dirty="0" smtClean="0"/>
              <a:t>Номинални (или купонски) принос обвезнице је принос који обезбјеђује обвезница по основу посједовања у складу с износом каматне стопе.</a:t>
            </a:r>
          </a:p>
          <a:p>
            <a:r>
              <a:rPr lang="sr-Cyrl-BA" sz="2200" dirty="0"/>
              <a:t>Принос </a:t>
            </a:r>
            <a:r>
              <a:rPr lang="sr-Cyrl-BA" sz="2200" dirty="0" smtClean="0"/>
              <a:t>који</a:t>
            </a:r>
            <a:r>
              <a:rPr lang="sr-Latn-BA" sz="2200" dirty="0" smtClean="0"/>
              <a:t> </a:t>
            </a:r>
            <a:r>
              <a:rPr lang="sr-Cyrl-BA" sz="2200" dirty="0" smtClean="0"/>
              <a:t>обвезница </a:t>
            </a:r>
            <a:r>
              <a:rPr lang="sr-Cyrl-BA" sz="2200" dirty="0"/>
              <a:t>одбацује није увијек једнак каматној стопи. Разликујемо сљедеће врсте приноса:</a:t>
            </a:r>
          </a:p>
          <a:p>
            <a:pPr lvl="1"/>
            <a:r>
              <a:rPr lang="sr-Cyrl-BA" sz="2000" b="1" dirty="0" smtClean="0"/>
              <a:t>Текући </a:t>
            </a:r>
            <a:r>
              <a:rPr lang="sr-Cyrl-BA" sz="2000" b="1" dirty="0"/>
              <a:t>принос </a:t>
            </a:r>
            <a:r>
              <a:rPr lang="sr-Cyrl-BA" sz="2000" dirty="0" smtClean="0"/>
              <a:t>(</a:t>
            </a:r>
            <a:r>
              <a:rPr lang="sr-Latn-BA" sz="2000" dirty="0"/>
              <a:t>current yield</a:t>
            </a:r>
            <a:r>
              <a:rPr lang="sr-Latn-BA" sz="2000" dirty="0" smtClean="0"/>
              <a:t>);</a:t>
            </a:r>
            <a:endParaRPr lang="sr-Cyrl-BA" sz="2000" dirty="0" smtClean="0"/>
          </a:p>
          <a:p>
            <a:pPr lvl="1"/>
            <a:r>
              <a:rPr lang="sr-Cyrl-BA" sz="2000" b="1" dirty="0" smtClean="0"/>
              <a:t>Принос до доспијећа</a:t>
            </a:r>
            <a:r>
              <a:rPr lang="sr-Latn-BA" sz="2000" b="1" dirty="0" smtClean="0"/>
              <a:t> </a:t>
            </a:r>
            <a:r>
              <a:rPr lang="sr-Latn-BA" sz="2000" dirty="0" smtClean="0"/>
              <a:t>(yield to maturity);</a:t>
            </a:r>
            <a:endParaRPr lang="sr-Cyrl-BA" sz="2000" dirty="0" smtClean="0"/>
          </a:p>
          <a:p>
            <a:pPr lvl="1"/>
            <a:r>
              <a:rPr lang="sr-Cyrl-BA" sz="2000" b="1" dirty="0" smtClean="0"/>
              <a:t>Принос до опозива</a:t>
            </a:r>
            <a:r>
              <a:rPr lang="sr-Latn-BA" sz="2000" b="1" dirty="0" smtClean="0"/>
              <a:t> </a:t>
            </a:r>
            <a:r>
              <a:rPr lang="sr-Latn-BA" sz="2000" dirty="0" smtClean="0"/>
              <a:t>(yield to call).</a:t>
            </a:r>
            <a:endParaRPr lang="sr-Cyrl-BA" sz="2000" dirty="0" smtClean="0"/>
          </a:p>
          <a:p>
            <a:pPr marL="0" indent="0">
              <a:buNone/>
            </a:pPr>
            <a:r>
              <a:rPr lang="sr-Cyrl-BA" sz="2200" b="1" dirty="0" smtClean="0"/>
              <a:t>1. Текући </a:t>
            </a:r>
            <a:r>
              <a:rPr lang="sr-Cyrl-BA" sz="2200" b="1" dirty="0"/>
              <a:t>принос </a:t>
            </a:r>
            <a:r>
              <a:rPr lang="sr-Cyrl-BA" sz="2200" dirty="0" smtClean="0"/>
              <a:t>(</a:t>
            </a:r>
            <a:r>
              <a:rPr lang="sr-Latn-BA" sz="2200" dirty="0" smtClean="0"/>
              <a:t>CY) </a:t>
            </a:r>
            <a:r>
              <a:rPr lang="sr-Cyrl-BA" sz="2200" dirty="0" smtClean="0"/>
              <a:t>је </a:t>
            </a:r>
            <a:r>
              <a:rPr lang="sr-Cyrl-BA" sz="2200" dirty="0"/>
              <a:t>најједноставнија мјера приноса. Рачуна се </a:t>
            </a:r>
            <a:r>
              <a:rPr lang="sr-Cyrl-BA" sz="2200" dirty="0" smtClean="0"/>
              <a:t>као: </a:t>
            </a:r>
            <a:endParaRPr lang="sr-Cyrl-BA" sz="2200" dirty="0"/>
          </a:p>
          <a:p>
            <a:pPr marL="0" indent="0">
              <a:spcAft>
                <a:spcPts val="600"/>
              </a:spcAft>
              <a:buNone/>
            </a:pPr>
            <a:r>
              <a:rPr lang="sr-Cyrl-BA" sz="2200" dirty="0" smtClean="0"/>
              <a:t>Текући принос = вриједност годишњег купона / цијена обвезнице</a:t>
            </a:r>
          </a:p>
          <a:p>
            <a:pPr>
              <a:spcBef>
                <a:spcPts val="0"/>
              </a:spcBef>
              <a:buNone/>
            </a:pPr>
            <a:r>
              <a:rPr lang="sr-Cyrl-BA" sz="2000" b="1" dirty="0" smtClean="0"/>
              <a:t>Цијена обвезнице &lt; номинална вриједност </a:t>
            </a:r>
          </a:p>
          <a:p>
            <a:pPr>
              <a:spcBef>
                <a:spcPts val="0"/>
              </a:spcBef>
              <a:buNone/>
            </a:pPr>
            <a:r>
              <a:rPr lang="sr-Cyrl-BA" sz="2000" dirty="0" smtClean="0"/>
              <a:t>=&gt;текући принос &gt; номинални принос (дисконт)</a:t>
            </a:r>
          </a:p>
          <a:p>
            <a:pPr>
              <a:spcBef>
                <a:spcPts val="0"/>
              </a:spcBef>
              <a:buNone/>
            </a:pPr>
            <a:r>
              <a:rPr lang="sr-Cyrl-BA" sz="2000" b="1" dirty="0" smtClean="0"/>
              <a:t>Цијена обвезница &gt; номиналне вриједност </a:t>
            </a:r>
          </a:p>
          <a:p>
            <a:pPr>
              <a:spcBef>
                <a:spcPts val="0"/>
              </a:spcBef>
              <a:buNone/>
            </a:pPr>
            <a:r>
              <a:rPr lang="sr-Cyrl-BA" sz="2000" dirty="0" smtClean="0"/>
              <a:t>=&gt; текући принос &lt;</a:t>
            </a:r>
            <a:r>
              <a:rPr lang="sr-Latn-BA" sz="2000" dirty="0" smtClean="0"/>
              <a:t> </a:t>
            </a:r>
            <a:r>
              <a:rPr lang="sr-Cyrl-BA" sz="2000" dirty="0" smtClean="0"/>
              <a:t>номинални принос (премија)</a:t>
            </a:r>
            <a:endParaRPr lang="sr-Latn-BA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457200"/>
            <a:ext cx="8704126" cy="685800"/>
          </a:xfrm>
        </p:spPr>
        <p:txBody>
          <a:bodyPr>
            <a:normAutofit/>
          </a:bodyPr>
          <a:lstStyle/>
          <a:p>
            <a:pPr algn="ctr"/>
            <a:r>
              <a:rPr lang="sr-Latn-BA" sz="3200" b="1" dirty="0" smtClean="0"/>
              <a:t>6</a:t>
            </a:r>
            <a:r>
              <a:rPr lang="sr-Cyrl-RS" sz="3200" b="1" dirty="0" smtClean="0"/>
              <a:t>. </a:t>
            </a:r>
            <a:r>
              <a:rPr lang="sr-Cyrl-RS" sz="3200" b="1" dirty="0"/>
              <a:t>Принос обвезнице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143000"/>
                <a:ext cx="10287000" cy="525780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sr-Cyrl-BA" sz="2400" b="1" dirty="0" smtClean="0"/>
                  <a:t>2. Принос </a:t>
                </a:r>
                <a:r>
                  <a:rPr lang="sr-Cyrl-BA" sz="2400" b="1" dirty="0"/>
                  <a:t>до доспијећа </a:t>
                </a:r>
                <a:r>
                  <a:rPr lang="sr-Cyrl-BA" sz="2400" dirty="0"/>
                  <a:t>је интерна стопа приноса </a:t>
                </a:r>
                <a:r>
                  <a:rPr lang="sr-Cyrl-BA" sz="2400" dirty="0" smtClean="0"/>
                  <a:t>обвезнице.</a:t>
                </a:r>
              </a:p>
              <a:p>
                <a:r>
                  <a:rPr lang="sr-Cyrl-BA" sz="2400" dirty="0" smtClean="0"/>
                  <a:t>Код средњорочног и дугорочног улагања мјерење приноса ослања се на принос до доспијећа (идентично интерној стопи приноса код улагања у реалну активу).</a:t>
                </a:r>
              </a:p>
              <a:p>
                <a:pPr>
                  <a:spcAft>
                    <a:spcPts val="1200"/>
                  </a:spcAft>
                </a:pPr>
                <a:r>
                  <a:rPr lang="sr-Cyrl-BA" sz="2400" dirty="0" smtClean="0"/>
                  <a:t>Принос до доспијећа је дисконтна стопа  која изједначава садашњу вриједност новчаног тока и цијену обвезнице.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200" b="1" i="1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sr-Latn-BA" sz="22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22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f>
                            <m:fPr>
                              <m:ctrlPr>
                                <a:rPr lang="en-US" sz="2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2200" b="1" i="1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num>
                            <m:den>
                              <m:r>
                                <a:rPr lang="sr-Latn-BA" sz="2200" b="1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r-Latn-BA" sz="22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sr-Latn-BA" sz="22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200" b="1" i="1">
                                      <a:latin typeface="Cambria Math" panose="02040503050406030204" pitchFamily="18" charset="0"/>
                                    </a:rPr>
                                    <m:t>ј)</m:t>
                                  </m:r>
                                </m:e>
                                <m:sup>
                                  <m:r>
                                    <a:rPr lang="sr-Latn-BA" sz="22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sr-Latn-BA" sz="2200" b="1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sr-Latn-BA" sz="22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2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22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sr-Latn-BA" sz="2200" b="1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sr-Latn-BA" sz="22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200" b="1" dirty="0"/>
              </a:p>
              <a:p>
                <a:pPr marL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Cyrl-BA" sz="2400" b="1" i="1" smtClean="0">
                          <a:latin typeface="Cambria Math" panose="02040503050406030204" pitchFamily="18" charset="0"/>
                        </a:rPr>
                        <m:t>        </m:t>
                      </m:r>
                    </m:oMath>
                  </m:oMathPara>
                </a14:m>
                <a:endParaRPr lang="sr-Cyrl-BA" sz="2400" b="1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400" dirty="0" smtClean="0"/>
                  <a:t>гдје је: </a:t>
                </a:r>
                <a:r>
                  <a:rPr lang="sr-Latn-BA" sz="2400" dirty="0" smtClean="0"/>
                  <a:t>P</a:t>
                </a:r>
                <a:r>
                  <a:rPr lang="sr-Cyrl-BA" sz="2400" dirty="0" smtClean="0"/>
                  <a:t> – цијена обвезнице,</a:t>
                </a:r>
                <a:r>
                  <a:rPr lang="sr-Latn-BA" sz="2400" dirty="0" smtClean="0"/>
                  <a:t> </a:t>
                </a:r>
                <a:endParaRPr lang="sr-Cyrl-BA" sz="24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400" dirty="0" smtClean="0"/>
                  <a:t>		  </a:t>
                </a:r>
                <a:r>
                  <a:rPr lang="sr-Latn-BA" sz="2400" dirty="0" smtClean="0"/>
                  <a:t>C </a:t>
                </a:r>
                <a:r>
                  <a:rPr lang="sr-Cyrl-BA" sz="2400" dirty="0" smtClean="0"/>
                  <a:t>– износ периодичног новчаног тока, </a:t>
                </a:r>
                <a:endParaRPr lang="sr-Latn-BA" sz="24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Latn-BA" sz="2400" dirty="0" smtClean="0"/>
                  <a:t>	       N </a:t>
                </a:r>
                <a:r>
                  <a:rPr lang="sr-Cyrl-BA" sz="2400" dirty="0"/>
                  <a:t>– номинална  вриједност обвезнице</a:t>
                </a:r>
                <a:endParaRPr lang="sr-Cyrl-BA" sz="24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400" dirty="0" smtClean="0"/>
                  <a:t>	       </a:t>
                </a:r>
                <a:r>
                  <a:rPr lang="sr-Latn-BA" sz="2400" dirty="0" smtClean="0"/>
                  <a:t>j - </a:t>
                </a:r>
                <a:r>
                  <a:rPr lang="sr-Cyrl-BA" sz="2400" dirty="0" smtClean="0"/>
                  <a:t>принос </a:t>
                </a:r>
                <a:r>
                  <a:rPr lang="sr-Cyrl-BA" sz="2400" dirty="0"/>
                  <a:t>до </a:t>
                </a:r>
                <a:r>
                  <a:rPr lang="sr-Cyrl-BA" sz="2400" dirty="0" smtClean="0"/>
                  <a:t>доспијећа,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r-Cyrl-BA" sz="2400" dirty="0" smtClean="0"/>
                  <a:t>		  </a:t>
                </a:r>
                <a:r>
                  <a:rPr lang="sr-Latn-BA" sz="2400" dirty="0" smtClean="0"/>
                  <a:t>n </a:t>
                </a:r>
                <a:r>
                  <a:rPr lang="sr-Cyrl-BA" sz="2400" dirty="0" smtClean="0"/>
                  <a:t>- број година (бр. периода прије првог дана доспијећа).</a:t>
                </a:r>
                <a:r>
                  <a:rPr lang="sr-Latn-BA" sz="2400" dirty="0" smtClean="0"/>
                  <a:t> </a:t>
                </a:r>
              </a:p>
              <a:p>
                <a:pPr>
                  <a:spcBef>
                    <a:spcPts val="0"/>
                  </a:spcBef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143000"/>
                <a:ext cx="10287000" cy="5257800"/>
              </a:xfrm>
              <a:blipFill rotWithShape="0">
                <a:blip r:embed="rId2"/>
                <a:stretch>
                  <a:fillRect l="-771" t="-1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13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DBF5F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1316</TotalTime>
  <Words>1339</Words>
  <Application>Microsoft Office PowerPoint</Application>
  <PresentationFormat>Custom</PresentationFormat>
  <Paragraphs>149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Cambria Math</vt:lpstr>
      <vt:lpstr>Trebuchet MS</vt:lpstr>
      <vt:lpstr>Wingdings 3</vt:lpstr>
      <vt:lpstr>Facet</vt:lpstr>
      <vt:lpstr>ВРЕДНОВАЊЕ обвезница</vt:lpstr>
      <vt:lpstr>1. Основна својства обвезнице</vt:lpstr>
      <vt:lpstr>2. Рејтинг обвезница</vt:lpstr>
      <vt:lpstr>3. Типологија обвезницa</vt:lpstr>
      <vt:lpstr>4. Ризици улагања у обвезнице</vt:lpstr>
      <vt:lpstr>5. Цијена обвезнице</vt:lpstr>
      <vt:lpstr>5. Цијена обвезнице</vt:lpstr>
      <vt:lpstr>6. Принос обвезнице</vt:lpstr>
      <vt:lpstr>6. Принос обвезнице</vt:lpstr>
      <vt:lpstr>6. Принос обвезнице</vt:lpstr>
      <vt:lpstr>6.1. Кретање цијене премијске и дисконтне обвезнице</vt:lpstr>
      <vt:lpstr>6.2. Утицај каматне стопе на инвестирање у обвезнице</vt:lpstr>
      <vt:lpstr>6.2. Утицај каматне стопе на инвестирање у обвезнице</vt:lpstr>
      <vt:lpstr>6.2. Утицај каматне стопе на инвестирање у обвезнице</vt:lpstr>
      <vt:lpstr>7.Промјенљивост цијене обвезнице:  узроци и посљедице</vt:lpstr>
      <vt:lpstr>8. Равнотежа на тржиштима обвезница</vt:lpstr>
      <vt:lpstr>Задатак 1.</vt:lpstr>
      <vt:lpstr>Задатак 2.</vt:lpstr>
      <vt:lpstr>Задатак 3.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Тржиште ОБВЕЗНИЦА</dc:title>
  <dc:creator>Дијана Дуроњић</dc:creator>
  <cp:lastModifiedBy>AK</cp:lastModifiedBy>
  <cp:revision>65</cp:revision>
  <dcterms:created xsi:type="dcterms:W3CDTF">2017-11-08T14:44:45Z</dcterms:created>
  <dcterms:modified xsi:type="dcterms:W3CDTF">2021-12-23T09:49:12Z</dcterms:modified>
</cp:coreProperties>
</file>