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6" r:id="rId4"/>
    <p:sldId id="257" r:id="rId5"/>
    <p:sldId id="258" r:id="rId6"/>
    <p:sldId id="288" r:id="rId7"/>
    <p:sldId id="289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90" r:id="rId24"/>
    <p:sldId id="291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79988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19721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54130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019362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53665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76159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051540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92240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52868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27701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287457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4053D-F148-4503-AFB6-009952474FCC}" type="datetimeFigureOut">
              <a:rPr lang="sr-Latn-BA" smtClean="0"/>
              <a:pPr/>
              <a:t>3.4.2018.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B5222-6E75-4E82-949F-E68695EDB45F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972639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 smtClean="0"/>
              <a:t>Економика осигурања и актуарство</a:t>
            </a: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27054"/>
            <a:ext cx="9144000" cy="1230745"/>
          </a:xfrm>
        </p:spPr>
        <p:txBody>
          <a:bodyPr/>
          <a:lstStyle/>
          <a:p>
            <a:r>
              <a:rPr lang="sr-Cyrl-BA" dirty="0" smtClean="0"/>
              <a:t>Доц. Др Николина Бошњак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004427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r-Cyrl-CS" dirty="0" smtClean="0"/>
              <a:t>Уговорне стране осигурања,</a:t>
            </a:r>
          </a:p>
          <a:p>
            <a:pPr>
              <a:defRPr/>
            </a:pPr>
            <a:r>
              <a:rPr lang="sr-Cyrl-CS" dirty="0" smtClean="0"/>
              <a:t>Предмет осигурања,</a:t>
            </a:r>
          </a:p>
          <a:p>
            <a:pPr>
              <a:defRPr/>
            </a:pPr>
            <a:r>
              <a:rPr lang="sr-Cyrl-CS" dirty="0" smtClean="0"/>
              <a:t>Ризик обухваћен осигурањем,</a:t>
            </a:r>
          </a:p>
          <a:p>
            <a:pPr>
              <a:defRPr/>
            </a:pPr>
            <a:r>
              <a:rPr lang="sr-Cyrl-CS" dirty="0" smtClean="0"/>
              <a:t>Трајање осигурања и вријеме покрића,</a:t>
            </a:r>
          </a:p>
          <a:p>
            <a:pPr>
              <a:defRPr/>
            </a:pPr>
            <a:r>
              <a:rPr lang="sr-Cyrl-CS" dirty="0" smtClean="0"/>
              <a:t>Сума осигурања или изјава да је осигурање неограничено,</a:t>
            </a:r>
          </a:p>
          <a:p>
            <a:pPr>
              <a:defRPr/>
            </a:pPr>
            <a:r>
              <a:rPr lang="sr-Cyrl-CS" dirty="0" smtClean="0"/>
              <a:t>Премија или допринос,</a:t>
            </a:r>
          </a:p>
          <a:p>
            <a:pPr>
              <a:defRPr/>
            </a:pPr>
            <a:r>
              <a:rPr lang="sr-Cyrl-CS" dirty="0" smtClean="0"/>
              <a:t>Датум издавања полисе,</a:t>
            </a:r>
          </a:p>
          <a:p>
            <a:pPr marL="0" indent="0">
              <a:buNone/>
              <a:defRPr/>
            </a:pPr>
            <a:endParaRPr lang="sr-Cyrl-CS" dirty="0" smtClean="0"/>
          </a:p>
        </p:txBody>
      </p:sp>
      <p:sp>
        <p:nvSpPr>
          <p:cNvPr id="6963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sr-Latn-RS" smtClean="0"/>
              <a:t>Основни елементи полисе</a:t>
            </a:r>
            <a:r>
              <a:rPr lang="it-IT" altLang="sr-Latn-RS" smtClean="0"/>
              <a:t>:</a:t>
            </a:r>
            <a:endParaRPr lang="en-US" altLang="sr-Latn-RS" smtClean="0"/>
          </a:p>
        </p:txBody>
      </p:sp>
    </p:spTree>
    <p:extLst>
      <p:ext uri="{BB962C8B-B14F-4D97-AF65-F5344CB8AC3E}">
        <p14:creationId xmlns:p14="http://schemas.microsoft.com/office/powerpoint/2010/main" val="339840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304801"/>
            <a:ext cx="8747760" cy="5821363"/>
          </a:xfrm>
        </p:spPr>
        <p:txBody>
          <a:bodyPr/>
          <a:lstStyle/>
          <a:p>
            <a:pPr>
              <a:defRPr/>
            </a:pPr>
            <a:endParaRPr lang="sr-Cyrl-CS" dirty="0" smtClean="0"/>
          </a:p>
          <a:p>
            <a:pPr>
              <a:defRPr/>
            </a:pPr>
            <a:r>
              <a:rPr lang="sr-Cyrl-CS" dirty="0" smtClean="0"/>
              <a:t>Потписи уговорних страна,</a:t>
            </a:r>
          </a:p>
          <a:p>
            <a:pPr>
              <a:defRPr/>
            </a:pPr>
            <a:r>
              <a:rPr lang="sr-Cyrl-CS" dirty="0" smtClean="0"/>
              <a:t>Бонус/малус и др.</a:t>
            </a:r>
          </a:p>
          <a:p>
            <a:pPr>
              <a:defRPr/>
            </a:pPr>
            <a:endParaRPr lang="sr-Cyrl-CS" sz="4400" dirty="0"/>
          </a:p>
          <a:p>
            <a:pPr>
              <a:defRPr/>
            </a:pPr>
            <a:r>
              <a:rPr lang="sr-Cyrl-CS" dirty="0" smtClean="0"/>
              <a:t>Као хартија од вриједности може да гласи на име, на доносиоца и по наредби – осим код животних осигурања</a:t>
            </a:r>
          </a:p>
          <a:p>
            <a:pPr marL="0" indent="0">
              <a:buNone/>
              <a:defRPr/>
            </a:pPr>
            <a:endParaRPr lang="sr-Cyrl-CS" dirty="0" smtClean="0"/>
          </a:p>
        </p:txBody>
      </p:sp>
    </p:spTree>
    <p:extLst>
      <p:ext uri="{BB962C8B-B14F-4D97-AF65-F5344CB8AC3E}">
        <p14:creationId xmlns:p14="http://schemas.microsoft.com/office/powerpoint/2010/main" val="242158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17639"/>
            <a:ext cx="8229600" cy="47085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sr-Cyrl-CS" dirty="0" smtClean="0"/>
              <a:t>	Према врстама осигурања и намјени 	осигурања, својствима, садржини на:</a:t>
            </a:r>
          </a:p>
          <a:p>
            <a:pPr>
              <a:defRPr/>
            </a:pPr>
            <a:r>
              <a:rPr lang="sr-Cyrl-CS" dirty="0" smtClean="0"/>
              <a:t>Полисе поморског и копнног осигурања,</a:t>
            </a:r>
          </a:p>
          <a:p>
            <a:pPr>
              <a:defRPr/>
            </a:pPr>
            <a:r>
              <a:rPr lang="sr-Cyrl-CS" dirty="0" smtClean="0"/>
              <a:t>Полисе у домаћој и страној валути,</a:t>
            </a:r>
          </a:p>
          <a:p>
            <a:pPr>
              <a:defRPr/>
            </a:pPr>
            <a:r>
              <a:rPr lang="sr-Cyrl-CS" dirty="0" smtClean="0"/>
              <a:t>Личне и колективне полисе,</a:t>
            </a:r>
          </a:p>
          <a:p>
            <a:pPr>
              <a:defRPr/>
            </a:pPr>
            <a:r>
              <a:rPr lang="sr-Cyrl-CS" dirty="0" smtClean="0"/>
              <a:t>Генералне и појединачне,</a:t>
            </a:r>
          </a:p>
          <a:p>
            <a:pPr>
              <a:defRPr/>
            </a:pPr>
            <a:r>
              <a:rPr lang="sr-Cyrl-CS" dirty="0" smtClean="0"/>
              <a:t>Валутиране или невалутиране, итд.</a:t>
            </a:r>
            <a:endParaRPr lang="en-US" dirty="0"/>
          </a:p>
        </p:txBody>
      </p:sp>
      <p:sp>
        <p:nvSpPr>
          <p:cNvPr id="71683" name="Title 1"/>
          <p:cNvSpPr>
            <a:spLocks noGrp="1"/>
          </p:cNvSpPr>
          <p:nvPr>
            <p:ph type="title"/>
          </p:nvPr>
        </p:nvSpPr>
        <p:spPr>
          <a:xfrm>
            <a:off x="1981200" y="-14288"/>
            <a:ext cx="8229600" cy="1143001"/>
          </a:xfrm>
        </p:spPr>
        <p:txBody>
          <a:bodyPr/>
          <a:lstStyle/>
          <a:p>
            <a:r>
              <a:rPr lang="sr-Cyrl-CS" altLang="sr-Latn-RS" smtClean="0"/>
              <a:t>Подјела полиса у осигурању</a:t>
            </a:r>
          </a:p>
        </p:txBody>
      </p:sp>
    </p:spTree>
    <p:extLst>
      <p:ext uri="{BB962C8B-B14F-4D97-AF65-F5344CB8AC3E}">
        <p14:creationId xmlns:p14="http://schemas.microsoft.com/office/powerpoint/2010/main" val="140834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altLang="sr-Latn-RS" smtClean="0"/>
              <a:t>Лист покрића</a:t>
            </a:r>
            <a:endParaRPr lang="sr-Latn-BA" altLang="sr-Latn-RS" smtClean="0"/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altLang="sr-Latn-RS" smtClean="0"/>
              <a:t>Издаје се усљед немогућности да се испоштује класична форма уговора о осигурању</a:t>
            </a:r>
          </a:p>
          <a:p>
            <a:r>
              <a:rPr lang="sr-Cyrl-BA" altLang="sr-Latn-RS" smtClean="0"/>
              <a:t>Потврда да је уговор о осигурању склопљен</a:t>
            </a:r>
          </a:p>
          <a:p>
            <a:r>
              <a:rPr lang="sr-Cyrl-BA" altLang="sr-Latn-RS" smtClean="0"/>
              <a:t>Потписује га само осигуравач – потвда да је на себе преузео обавезу осигурања</a:t>
            </a:r>
          </a:p>
          <a:p>
            <a:r>
              <a:rPr lang="sr-Cyrl-BA" altLang="sr-Latn-RS" smtClean="0"/>
              <a:t>Важи до издавања послисе осигурања</a:t>
            </a:r>
          </a:p>
          <a:p>
            <a:endParaRPr lang="sr-Latn-BA" altLang="sr-Latn-RS" smtClean="0"/>
          </a:p>
        </p:txBody>
      </p:sp>
    </p:spTree>
    <p:extLst>
      <p:ext uri="{BB962C8B-B14F-4D97-AF65-F5344CB8AC3E}">
        <p14:creationId xmlns:p14="http://schemas.microsoft.com/office/powerpoint/2010/main" val="350612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altLang="sr-Latn-RS" smtClean="0"/>
              <a:t>Цертификат осигурања</a:t>
            </a:r>
            <a:endParaRPr lang="sr-Latn-BA" altLang="sr-Latn-RS" smtClean="0"/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altLang="sr-Latn-RS" smtClean="0"/>
              <a:t>Скраћени облик полисе осигурања</a:t>
            </a:r>
          </a:p>
          <a:p>
            <a:r>
              <a:rPr lang="sr-Cyrl-BA" altLang="sr-Latn-RS" smtClean="0"/>
              <a:t>Издаје се на основу сколопљеног уговора о осигурању (уговор о отвореном покрићу)</a:t>
            </a:r>
          </a:p>
          <a:p>
            <a:r>
              <a:rPr lang="sr-Cyrl-BA" altLang="sr-Latn-RS" smtClean="0"/>
              <a:t>Углавном га издаје осигуравач, али могу га издати и посредници у осигурању</a:t>
            </a:r>
          </a:p>
          <a:p>
            <a:endParaRPr lang="sr-Latn-BA" altLang="sr-Latn-RS" smtClean="0"/>
          </a:p>
        </p:txBody>
      </p:sp>
    </p:spTree>
    <p:extLst>
      <p:ext uri="{BB962C8B-B14F-4D97-AF65-F5344CB8AC3E}">
        <p14:creationId xmlns:p14="http://schemas.microsoft.com/office/powerpoint/2010/main" val="2678074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altLang="sr-Latn-RS" smtClean="0"/>
              <a:t>Потврда о склапању уговора</a:t>
            </a:r>
            <a:endParaRPr lang="sr-Latn-BA" altLang="sr-Latn-RS" smtClean="0"/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altLang="sr-Latn-RS" smtClean="0"/>
              <a:t>Писмена потврда која потврђује да је уговор о осигурању склопљен</a:t>
            </a:r>
          </a:p>
          <a:p>
            <a:r>
              <a:rPr lang="sr-Cyrl-BA" altLang="sr-Latn-RS" smtClean="0"/>
              <a:t>Изискује мање података па је стога практична за коришћење за осигурање робе у увозу</a:t>
            </a:r>
          </a:p>
          <a:p>
            <a:endParaRPr lang="sr-Latn-BA" altLang="sr-Latn-RS" smtClean="0"/>
          </a:p>
        </p:txBody>
      </p:sp>
    </p:spTree>
    <p:extLst>
      <p:ext uri="{BB962C8B-B14F-4D97-AF65-F5344CB8AC3E}">
        <p14:creationId xmlns:p14="http://schemas.microsoft.com/office/powerpoint/2010/main" val="1044030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en-US" smtClean="0"/>
              <a:t>„</a:t>
            </a:r>
            <a:r>
              <a:rPr lang="en-US" altLang="en-US" smtClean="0"/>
              <a:t>Slip</a:t>
            </a:r>
            <a:r>
              <a:rPr lang="sr-Cyrl-CS" altLang="en-US" smtClean="0"/>
              <a:t>“ и</a:t>
            </a:r>
            <a:r>
              <a:rPr lang="en-US" altLang="en-US" smtClean="0"/>
              <a:t> </a:t>
            </a:r>
            <a:r>
              <a:rPr lang="sr-Cyrl-CS" altLang="en-US" smtClean="0"/>
              <a:t>„</a:t>
            </a:r>
            <a:r>
              <a:rPr lang="en-US" altLang="en-US" smtClean="0"/>
              <a:t>Cover note</a:t>
            </a:r>
            <a:r>
              <a:rPr lang="sr-Cyrl-CS" altLang="en-US" smtClean="0"/>
              <a:t>“</a:t>
            </a:r>
            <a:endParaRPr lang="sr-Latn-BA" altLang="sr-Latn-RS" smtClean="0"/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altLang="sr-Latn-RS" smtClean="0"/>
              <a:t>Врста предуговора о осигурању или реосигурању</a:t>
            </a:r>
          </a:p>
          <a:p>
            <a:r>
              <a:rPr lang="sr-Cyrl-CS" altLang="en-US" smtClean="0"/>
              <a:t>„</a:t>
            </a:r>
            <a:r>
              <a:rPr lang="en-US" altLang="en-US" smtClean="0"/>
              <a:t>Slip</a:t>
            </a:r>
            <a:r>
              <a:rPr lang="sr-Cyrl-CS" altLang="en-US" smtClean="0"/>
              <a:t>“ користе посредници и садржи све битне елементе за оцјену ризика </a:t>
            </a:r>
          </a:p>
          <a:p>
            <a:r>
              <a:rPr lang="sr-Cyrl-CS" altLang="sr-Latn-RS" smtClean="0"/>
              <a:t>Понуда за реосигуравајуће покриће</a:t>
            </a:r>
          </a:p>
          <a:p>
            <a:r>
              <a:rPr lang="sr-Cyrl-CS" altLang="sr-Latn-RS" smtClean="0"/>
              <a:t>У скраћеном облику даје све услове за закључење уговора о осигурању – премијску стопу, удио за реосигурање, итд.</a:t>
            </a:r>
            <a:endParaRPr lang="sr-Latn-BA" altLang="sr-Latn-RS" smtClean="0"/>
          </a:p>
        </p:txBody>
      </p:sp>
    </p:spTree>
    <p:extLst>
      <p:ext uri="{BB962C8B-B14F-4D97-AF65-F5344CB8AC3E}">
        <p14:creationId xmlns:p14="http://schemas.microsoft.com/office/powerpoint/2010/main" val="3913377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altLang="en-US" smtClean="0"/>
              <a:t>„</a:t>
            </a:r>
            <a:r>
              <a:rPr lang="en-US" altLang="en-US" smtClean="0"/>
              <a:t>Slip</a:t>
            </a:r>
            <a:r>
              <a:rPr lang="sr-Cyrl-CS" altLang="en-US" smtClean="0"/>
              <a:t>“ и</a:t>
            </a:r>
            <a:r>
              <a:rPr lang="en-US" altLang="en-US" smtClean="0"/>
              <a:t> </a:t>
            </a:r>
            <a:r>
              <a:rPr lang="sr-Cyrl-CS" altLang="en-US" smtClean="0"/>
              <a:t>„</a:t>
            </a:r>
            <a:r>
              <a:rPr lang="en-US" altLang="en-US" smtClean="0"/>
              <a:t>Cover note</a:t>
            </a:r>
            <a:r>
              <a:rPr lang="sr-Cyrl-CS" altLang="en-US" smtClean="0"/>
              <a:t>“</a:t>
            </a:r>
            <a:endParaRPr lang="sr-Latn-BA" altLang="sr-Latn-RS" smtClean="0"/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altLang="en-US" smtClean="0"/>
              <a:t>„</a:t>
            </a:r>
            <a:r>
              <a:rPr lang="en-US" altLang="en-US" smtClean="0"/>
              <a:t>Cover note</a:t>
            </a:r>
            <a:r>
              <a:rPr lang="sr-Cyrl-CS" altLang="en-US" smtClean="0"/>
              <a:t>“</a:t>
            </a:r>
            <a:r>
              <a:rPr lang="sr-Cyrl-BA" altLang="en-US" smtClean="0"/>
              <a:t>  - биљешка о покрићу</a:t>
            </a:r>
          </a:p>
          <a:p>
            <a:r>
              <a:rPr lang="sr-Cyrl-BA" altLang="en-US" smtClean="0"/>
              <a:t>Испуњавају је посредници у осигурању</a:t>
            </a:r>
          </a:p>
          <a:p>
            <a:r>
              <a:rPr lang="sr-Cyrl-BA" altLang="en-US" smtClean="0"/>
              <a:t>Служи као документ који доказује да је осигуравач (реосигуравач) прихватио услове из </a:t>
            </a:r>
            <a:r>
              <a:rPr lang="sr-Cyrl-CS" altLang="en-US" smtClean="0"/>
              <a:t>„</a:t>
            </a:r>
            <a:r>
              <a:rPr lang="en-US" altLang="en-US" smtClean="0"/>
              <a:t>Slip</a:t>
            </a:r>
            <a:r>
              <a:rPr lang="sr-Cyrl-BA" altLang="en-US" smtClean="0"/>
              <a:t> - а</a:t>
            </a:r>
            <a:r>
              <a:rPr lang="sr-Cyrl-CS" altLang="en-US" smtClean="0"/>
              <a:t>“ и на себе преузео дио ризика</a:t>
            </a:r>
          </a:p>
          <a:p>
            <a:r>
              <a:rPr lang="sr-Cyrl-CS" altLang="en-US" smtClean="0"/>
              <a:t>На основу „</a:t>
            </a:r>
            <a:r>
              <a:rPr lang="en-US" altLang="en-US" smtClean="0"/>
              <a:t>Slip</a:t>
            </a:r>
            <a:r>
              <a:rPr lang="sr-Cyrl-CS" altLang="en-US" smtClean="0"/>
              <a:t>“ и</a:t>
            </a:r>
            <a:r>
              <a:rPr lang="en-US" altLang="en-US" smtClean="0"/>
              <a:t> </a:t>
            </a:r>
            <a:r>
              <a:rPr lang="sr-Cyrl-CS" altLang="en-US" smtClean="0"/>
              <a:t>„</a:t>
            </a:r>
            <a:r>
              <a:rPr lang="en-US" altLang="en-US" smtClean="0"/>
              <a:t>Cover note</a:t>
            </a:r>
            <a:r>
              <a:rPr lang="sr-Cyrl-CS" altLang="en-US" smtClean="0"/>
              <a:t>“ се саставља полиса осигурања</a:t>
            </a:r>
          </a:p>
          <a:p>
            <a:endParaRPr lang="sr-Latn-BA" altLang="sr-Latn-RS" smtClean="0"/>
          </a:p>
        </p:txBody>
      </p:sp>
    </p:spTree>
    <p:extLst>
      <p:ext uri="{BB962C8B-B14F-4D97-AF65-F5344CB8AC3E}">
        <p14:creationId xmlns:p14="http://schemas.microsoft.com/office/powerpoint/2010/main" val="3687172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Ко су актуари?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BA" dirty="0" smtClean="0"/>
              <a:t>Стручњаци који се користећи знања из:</a:t>
            </a:r>
          </a:p>
          <a:p>
            <a:r>
              <a:rPr lang="sr-Cyrl-RS" dirty="0" smtClean="0"/>
              <a:t>Теорије </a:t>
            </a:r>
            <a:r>
              <a:rPr lang="sr-Cyrl-RS" dirty="0"/>
              <a:t>вјероватноће,</a:t>
            </a:r>
          </a:p>
          <a:p>
            <a:r>
              <a:rPr lang="sr-Cyrl-RS" dirty="0" smtClean="0"/>
              <a:t>Статистике </a:t>
            </a:r>
            <a:endParaRPr lang="sr-Cyrl-RS" dirty="0"/>
          </a:p>
          <a:p>
            <a:r>
              <a:rPr lang="sr-Cyrl-RS" dirty="0" smtClean="0"/>
              <a:t>Математике</a:t>
            </a:r>
            <a:endParaRPr lang="en-GB" dirty="0" smtClean="0"/>
          </a:p>
          <a:p>
            <a:r>
              <a:rPr lang="sr-Cyrl-BA" dirty="0" smtClean="0"/>
              <a:t>Економије и др.,</a:t>
            </a:r>
            <a:endParaRPr lang="sr-Cyrl-RS" dirty="0"/>
          </a:p>
          <a:p>
            <a:pPr marL="0" indent="0">
              <a:buNone/>
            </a:pPr>
            <a:r>
              <a:rPr lang="sr-Cyrl-RS" dirty="0" smtClean="0"/>
              <a:t>	баве </a:t>
            </a:r>
            <a:r>
              <a:rPr lang="sr-Cyrl-RS" dirty="0"/>
              <a:t>проблемима финансијске неизвјесности и </a:t>
            </a:r>
            <a:r>
              <a:rPr lang="sr-Cyrl-RS" dirty="0" smtClean="0"/>
              <a:t>ризика. </a:t>
            </a:r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r>
              <a:rPr lang="sr-Cyrl-RS" dirty="0" smtClean="0"/>
              <a:t>Кориштењем својих знања они процјењују вјероватноће настанка будућих догађаја као и очекивани обим штета</a:t>
            </a:r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1107931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Задаци актуара у осигурању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Управљање </a:t>
            </a:r>
            <a:r>
              <a:rPr lang="sr-Cyrl-RS" dirty="0" smtClean="0"/>
              <a:t>ризиком</a:t>
            </a:r>
            <a:endParaRPr lang="sr-Cyrl-RS" dirty="0"/>
          </a:p>
          <a:p>
            <a:r>
              <a:rPr lang="sr-Cyrl-RS" dirty="0" smtClean="0"/>
              <a:t>Креирање тарифне политике друштва</a:t>
            </a:r>
            <a:endParaRPr lang="en-US" dirty="0"/>
          </a:p>
          <a:p>
            <a:r>
              <a:rPr lang="sr-Cyrl-RS" dirty="0" smtClean="0"/>
              <a:t>Оцјена </a:t>
            </a:r>
            <a:r>
              <a:rPr lang="sr-Cyrl-RS" dirty="0"/>
              <a:t>финансијске стабилности </a:t>
            </a:r>
            <a:r>
              <a:rPr lang="sr-Cyrl-RS" dirty="0" smtClean="0"/>
              <a:t>осигуравајућег друштва</a:t>
            </a:r>
            <a:endParaRPr lang="sr-Cyrl-BA" dirty="0"/>
          </a:p>
          <a:p>
            <a:r>
              <a:rPr lang="ru-RU" dirty="0"/>
              <a:t>Обрачун </a:t>
            </a:r>
            <a:r>
              <a:rPr lang="ru-RU" dirty="0" smtClean="0"/>
              <a:t>самопридржаја </a:t>
            </a:r>
            <a:r>
              <a:rPr lang="ru-RU" dirty="0"/>
              <a:t>и техничких </a:t>
            </a:r>
            <a:r>
              <a:rPr lang="ru-RU" dirty="0" smtClean="0"/>
              <a:t>резерви</a:t>
            </a:r>
            <a:endParaRPr lang="ru-RU" dirty="0"/>
          </a:p>
          <a:p>
            <a:r>
              <a:rPr lang="ru-RU" dirty="0" smtClean="0"/>
              <a:t>Контрола </a:t>
            </a:r>
            <a:r>
              <a:rPr lang="ru-RU" dirty="0"/>
              <a:t>пословања осигуравајућих </a:t>
            </a:r>
            <a:r>
              <a:rPr lang="ru-RU" dirty="0" smtClean="0"/>
              <a:t>друштава</a:t>
            </a:r>
            <a:endParaRPr lang="en-US" dirty="0"/>
          </a:p>
          <a:p>
            <a:r>
              <a:rPr lang="ru-RU" dirty="0" smtClean="0"/>
              <a:t>Давање </a:t>
            </a:r>
            <a:r>
              <a:rPr lang="ru-RU" dirty="0"/>
              <a:t>мишљења на акта пословне </a:t>
            </a:r>
            <a:r>
              <a:rPr lang="ru-RU" dirty="0" smtClean="0"/>
              <a:t>политике </a:t>
            </a:r>
            <a:r>
              <a:rPr lang="ru-RU" dirty="0"/>
              <a:t>и пословни </a:t>
            </a:r>
            <a:r>
              <a:rPr lang="ru-RU" dirty="0" smtClean="0"/>
              <a:t>план</a:t>
            </a:r>
          </a:p>
          <a:p>
            <a:r>
              <a:rPr lang="ru-RU" dirty="0" smtClean="0"/>
              <a:t>Анализа података</a:t>
            </a:r>
          </a:p>
          <a:p>
            <a:r>
              <a:rPr lang="ru-RU" dirty="0" smtClean="0"/>
              <a:t>Процјена будућих трендова и догађаја  </a:t>
            </a:r>
            <a:endParaRPr lang="ru-RU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010004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Извори права и документи у осигурању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Закон и подзаконска акта</a:t>
            </a:r>
          </a:p>
          <a:p>
            <a:r>
              <a:rPr lang="sr-Cyrl-BA" dirty="0" smtClean="0"/>
              <a:t>Уговор о осигурању</a:t>
            </a:r>
          </a:p>
          <a:p>
            <a:pPr>
              <a:buNone/>
            </a:pPr>
            <a:r>
              <a:rPr lang="sr-Cyrl-BA" dirty="0" smtClean="0"/>
              <a:t>	полиса осигурања и општи и посебни услови осигурања</a:t>
            </a:r>
          </a:p>
          <a:p>
            <a:r>
              <a:rPr lang="sr-Cyrl-BA" dirty="0" smtClean="0"/>
              <a:t>Судска пракса</a:t>
            </a:r>
          </a:p>
          <a:p>
            <a:endParaRPr lang="sr-Cyrl-BA" dirty="0" smtClean="0"/>
          </a:p>
          <a:p>
            <a:r>
              <a:rPr lang="sr-Cyrl-BA" dirty="0" smtClean="0"/>
              <a:t>Документи у осигурању</a:t>
            </a:r>
            <a:endParaRPr lang="sr-Latn-B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Надлежност Агенције за осигурање у односу на актуаре: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5817"/>
            <a:ext cx="10515600" cy="4191145"/>
          </a:xfrm>
        </p:spPr>
        <p:txBody>
          <a:bodyPr/>
          <a:lstStyle/>
          <a:p>
            <a:r>
              <a:rPr lang="sr-Cyrl-RS" dirty="0"/>
              <a:t>Издавање и повлачење актуарских овлашћења;</a:t>
            </a:r>
          </a:p>
          <a:p>
            <a:r>
              <a:rPr lang="sr-Cyrl-RS" dirty="0"/>
              <a:t>Вођење регистра овлашћених актуара;</a:t>
            </a:r>
          </a:p>
          <a:p>
            <a:r>
              <a:rPr lang="sr-Cyrl-RS" dirty="0"/>
              <a:t>Организација редовне и ванредне едукације у сарадњи са високошколским установама;</a:t>
            </a:r>
          </a:p>
          <a:p>
            <a:r>
              <a:rPr lang="sr-Cyrl-RS" dirty="0"/>
              <a:t>Праћење и надзирање рада овлашћених актуара.</a:t>
            </a:r>
            <a:endParaRPr lang="en-US" dirty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562483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Регулаторни овир актуарске професије у Републици Српској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Закон о друштвима за осигурање (Службени гласник РС бр. 17/05, 01/06, 64/06 и 74/10)</a:t>
            </a:r>
          </a:p>
          <a:p>
            <a:r>
              <a:rPr lang="sr-Cyrl-RS" dirty="0"/>
              <a:t>Правилник о стицању и повлачењу звања </a:t>
            </a:r>
            <a:r>
              <a:rPr lang="sr-Cyrl-RS" dirty="0" smtClean="0"/>
              <a:t>овлашћеног </a:t>
            </a:r>
            <a:r>
              <a:rPr lang="sr-Cyrl-RS" dirty="0"/>
              <a:t>актуара (Сл. гласник РС бр. 57/06 и 71/08)</a:t>
            </a:r>
          </a:p>
          <a:p>
            <a:r>
              <a:rPr lang="sr-Cyrl-RS" dirty="0"/>
              <a:t>Одлука о садржају мишљења </a:t>
            </a:r>
            <a:r>
              <a:rPr lang="sr-Cyrl-RS" dirty="0" smtClean="0"/>
              <a:t>овлашћеног </a:t>
            </a:r>
            <a:r>
              <a:rPr lang="sr-Cyrl-RS" dirty="0"/>
              <a:t>актуара (Сл. гласник РС бр. 15/07)</a:t>
            </a:r>
          </a:p>
          <a:p>
            <a:r>
              <a:rPr lang="sr-Cyrl-RS" dirty="0"/>
              <a:t>Правилник о начину уписа и вођења регистра </a:t>
            </a:r>
            <a:r>
              <a:rPr lang="sr-Cyrl-RS" dirty="0" smtClean="0"/>
              <a:t>овлашћених </a:t>
            </a:r>
            <a:r>
              <a:rPr lang="sr-Cyrl-RS" dirty="0"/>
              <a:t>актуара код Агенције за осигурање Републике Српске (Сл. гласник РС бр. 57/06)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4156032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 складу са регулаторним оквиром РС-а </a:t>
            </a:r>
            <a:r>
              <a:rPr lang="ru-RU" dirty="0" smtClean="0"/>
              <a:t>овлашћени </a:t>
            </a:r>
            <a:r>
              <a:rPr lang="ru-RU" dirty="0"/>
              <a:t>актуар даје мишљење о: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22763"/>
            <a:ext cx="10515600" cy="4154199"/>
          </a:xfrm>
        </p:spPr>
        <p:txBody>
          <a:bodyPr/>
          <a:lstStyle/>
          <a:p>
            <a:r>
              <a:rPr lang="sr-Cyrl-RS" dirty="0"/>
              <a:t>Актуарским актима пословне политике друштва за осигурање</a:t>
            </a:r>
          </a:p>
          <a:p>
            <a:r>
              <a:rPr lang="sr-Cyrl-RS" dirty="0"/>
              <a:t>Годишњим финансијским извјештајима</a:t>
            </a:r>
          </a:p>
          <a:p>
            <a:r>
              <a:rPr lang="sr-Cyrl-RS" dirty="0"/>
              <a:t>Спровођењу политике саосигурања и реосигурања</a:t>
            </a:r>
          </a:p>
          <a:p>
            <a:r>
              <a:rPr lang="sr-Cyrl-RS" dirty="0"/>
              <a:t>Покривености средстава техничких и математичких резерви</a:t>
            </a:r>
          </a:p>
          <a:p>
            <a:r>
              <a:rPr lang="sr-Cyrl-RS" dirty="0"/>
              <a:t>Адекватности капитала </a:t>
            </a:r>
            <a:r>
              <a:rPr lang="sr-Cyrl-RS" dirty="0" smtClean="0"/>
              <a:t>и обрачуну маргине солвентности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88488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Солвентност осигуравајућих друштава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Солвентност је најважнији показатељ сигурности и стабилности осигуравајуће компаније</a:t>
            </a:r>
          </a:p>
          <a:p>
            <a:r>
              <a:rPr lang="sr-Cyrl-BA" dirty="0" smtClean="0"/>
              <a:t>Способност компаније да исплати све своје преузете обавезе у било које вријеме под разумно предвидивим околностима</a:t>
            </a:r>
          </a:p>
          <a:p>
            <a:r>
              <a:rPr lang="sr-Cyrl-BA" dirty="0" smtClean="0"/>
              <a:t>Неопходност располагања довољним износима средстава (имовина &gt; дугова)</a:t>
            </a:r>
          </a:p>
          <a:p>
            <a:pPr marL="0" indent="0">
              <a:buNone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0513519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/>
              <a:t>Солвентност осигуравајућих друштава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Солвентност осигуравајућег друштва се базира на три ослонца:</a:t>
            </a:r>
          </a:p>
          <a:p>
            <a:pPr>
              <a:buFontTx/>
              <a:buChar char="-"/>
            </a:pPr>
            <a:r>
              <a:rPr lang="sr-Cyrl-BA" dirty="0" smtClean="0"/>
              <a:t>Разумно и опрезно формирање и управљање техничким резервама осигуравајућег друштва</a:t>
            </a:r>
          </a:p>
          <a:p>
            <a:pPr>
              <a:buFontTx/>
              <a:buChar char="-"/>
            </a:pPr>
            <a:r>
              <a:rPr lang="sr-Cyrl-BA" dirty="0" smtClean="0"/>
              <a:t>Формирање и одржавање минималног гарантног фонда</a:t>
            </a:r>
          </a:p>
          <a:p>
            <a:pPr>
              <a:buFontTx/>
              <a:buChar char="-"/>
            </a:pPr>
            <a:r>
              <a:rPr lang="sr-Cyrl-BA" dirty="0" smtClean="0"/>
              <a:t>Обезбјеђивање маргине солвентности </a:t>
            </a:r>
          </a:p>
        </p:txBody>
      </p:sp>
    </p:spTree>
    <p:extLst>
      <p:ext uri="{BB962C8B-B14F-4D97-AF65-F5344CB8AC3E}">
        <p14:creationId xmlns:p14="http://schemas.microsoft.com/office/powerpoint/2010/main" val="3698009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Маргина солвентности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BA" dirty="0" smtClean="0"/>
              <a:t>Износ средстава које друштво за осигурање мора обезбједити да би могло трајно извршавати своје обавезе</a:t>
            </a:r>
          </a:p>
          <a:p>
            <a:r>
              <a:rPr lang="sr-Cyrl-BA" dirty="0" smtClean="0"/>
              <a:t>Одређује се у погледу цјелокупног пословања</a:t>
            </a:r>
          </a:p>
          <a:p>
            <a:r>
              <a:rPr lang="sr-Cyrl-BA" dirty="0" smtClean="0"/>
              <a:t>Обрачунава се одвојено за послове животног и неживотног осигурања и реосигурања</a:t>
            </a:r>
          </a:p>
          <a:p>
            <a:pPr algn="just"/>
            <a:r>
              <a:rPr lang="sr-Cyrl-BA" dirty="0" smtClean="0"/>
              <a:t>Одговара укупној активи умањеној за нематеријалана улагања, активна временска разграничења, губитак, обавезе (укључујући и математичку резерву), преносне премије и резервисане штете</a:t>
            </a:r>
          </a:p>
          <a:p>
            <a:pPr algn="just"/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0127019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Маргина солвентности - обрачун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Методи обрачуна код неживотних осигурања и реосигурања:</a:t>
            </a:r>
          </a:p>
          <a:p>
            <a:pPr>
              <a:buFontTx/>
              <a:buChar char="-"/>
            </a:pPr>
            <a:r>
              <a:rPr lang="sr-Cyrl-BA" dirty="0" smtClean="0"/>
              <a:t>Премијски индекс или</a:t>
            </a:r>
          </a:p>
          <a:p>
            <a:pPr>
              <a:buFontTx/>
              <a:buChar char="-"/>
            </a:pPr>
            <a:r>
              <a:rPr lang="sr-Cyrl-BA" dirty="0" smtClean="0"/>
              <a:t>Индекс штета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(зависно до тога који метод даје већи износ маргине 	солвентности)</a:t>
            </a:r>
          </a:p>
          <a:p>
            <a:pPr marL="0" indent="0">
              <a:buNone/>
            </a:pPr>
            <a:endParaRPr lang="sr-Cyrl-BA" dirty="0" smtClean="0"/>
          </a:p>
          <a:p>
            <a:r>
              <a:rPr lang="sr-Cyrl-BA" dirty="0" smtClean="0"/>
              <a:t>Код животних осигурања се обрачунава као проценат од математичке резерве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4372644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Обрачун маргине солвентности примјеном премијског индекса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18 % на  премијску основу до 100 мил. КМ, и 16% на премијску основу преко 100 мил. КМ</a:t>
            </a:r>
          </a:p>
          <a:p>
            <a:r>
              <a:rPr lang="sr-Cyrl-CS" dirty="0" smtClean="0"/>
              <a:t>Тако обрачунат укупан износ са множи коефицијентом (количником мјеродавних штета нето од реосигурања и мјероднавних штета у задња 36 мјесеца) мин. 0,5</a:t>
            </a:r>
          </a:p>
          <a:p>
            <a:r>
              <a:rPr lang="sr-Cyrl-CS" dirty="0" smtClean="0"/>
              <a:t>Премијска основа се утврђује умањењем бруто фактурисаних премија за сторнирану премију или умањењем мјеродавних премија за сторнирану премију и преносну премију (код појединих врста осигурања премијска основа се увећава за 50%)</a:t>
            </a:r>
            <a:endParaRPr lang="en-US" dirty="0" smtClean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1773507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Обрачун маргине солвентности примјеном индекса штета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CS" dirty="0" smtClean="0"/>
              <a:t>Просјечан износ мјеродавних штета у посљедња 36 или 84 мјесеца (за ризике кредита, града, мраза и др.) до 70 мил. КМ се множе са коефицијентом 0,26, а преостали износ са коефицијентом 0,23</a:t>
            </a:r>
          </a:p>
          <a:p>
            <a:pPr algn="just"/>
            <a:r>
              <a:rPr lang="sr-Cyrl-CS" dirty="0" smtClean="0"/>
              <a:t>Тако обрачунат укупан износ се множи коефицијентом (количником мјеродавних штета нето од реосигурања и мјероднавних штета у задња 36 мјесеца) мин. 0,5</a:t>
            </a:r>
            <a:endParaRPr lang="en-US" dirty="0" smtClean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40569619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Обрачун маргине солвентности за здравствена осигурања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Техничке основе осигурања сличне животном осигурању</a:t>
            </a:r>
          </a:p>
          <a:p>
            <a:pPr algn="just"/>
            <a:r>
              <a:rPr lang="sr-Cyrl-BA" dirty="0" smtClean="0"/>
              <a:t>1/3 маргине солвентности добијене примјеном премијског индекса или индекса штета (у зависности који метод даје већи резултат) – уз испуњење одређених услова</a:t>
            </a:r>
          </a:p>
          <a:p>
            <a:pPr algn="just"/>
            <a:endParaRPr lang="sr-Cyrl-BA" dirty="0"/>
          </a:p>
          <a:p>
            <a:pPr algn="just"/>
            <a:r>
              <a:rPr lang="sr-Cyrl-BA" dirty="0" smtClean="0"/>
              <a:t>Код друштава за узајамно осигурање примјењују се исте методе</a:t>
            </a:r>
          </a:p>
          <a:p>
            <a:pPr algn="just"/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561456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altLang="sr-Latn-RS" dirty="0" smtClean="0"/>
              <a:t>Уговор о осигурању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Закључивање уговора о осигурању</a:t>
            </a:r>
          </a:p>
          <a:p>
            <a:pPr>
              <a:buFontTx/>
              <a:buChar char="-"/>
            </a:pPr>
            <a:r>
              <a:rPr lang="sr-Cyrl-BA" dirty="0" smtClean="0"/>
              <a:t>Писмена понуда за закључење уговора осигураника осигуравачу</a:t>
            </a:r>
          </a:p>
          <a:p>
            <a:r>
              <a:rPr lang="sr-Cyrl-BA" dirty="0" smtClean="0"/>
              <a:t>Формални карактер уговора: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сматра се закљученим када осигураник и осигуравач потпишу 	полису осигурања или лист покрића</a:t>
            </a:r>
          </a:p>
          <a:p>
            <a:pPr marL="0" indent="0"/>
            <a:r>
              <a:rPr lang="sr-Cyrl-BA" dirty="0" smtClean="0"/>
              <a:t>Уговор о осигурању је споразум којим се једна страна (осигураник или уговарач осигурања), која има интерес да се заштити од ризика, обавезује да плаћа премију, а друга страна (осигутавач) да ту заштиту организује на узајамној основи.</a:t>
            </a:r>
          </a:p>
          <a:p>
            <a:pPr>
              <a:buFontTx/>
              <a:buChar char="-"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2577321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Cyrl-BA" sz="4000" dirty="0" smtClean="0"/>
              <a:t>Обрачун маргине солвентности за животна осигурања </a:t>
            </a:r>
            <a:endParaRPr lang="sr-Latn-B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sr-Cyrl-BA" dirty="0" smtClean="0"/>
              <a:t>Матаматичка резерва помножена са 0,04 и количником математичке резерве нето од реосигурања и математичке резерве (минимално 0,85)</a:t>
            </a:r>
          </a:p>
          <a:p>
            <a:pPr marL="514350" indent="-514350">
              <a:buAutoNum type="arabicPeriod"/>
            </a:pPr>
            <a:r>
              <a:rPr lang="sr-Cyrl-BA" dirty="0" smtClean="0"/>
              <a:t>За осигурања са позитивним ризичним капиталом – ризични капитал се множи са количником ризичног капитала нето од реосигурања и ризичног капитала (мин. 0,5) и једним од коефицијената: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- 0,001 за уговоре за случај смрти са трајањем до 3 године</a:t>
            </a:r>
          </a:p>
          <a:p>
            <a:pPr marL="0" indent="0">
              <a:buNone/>
            </a:pPr>
            <a:r>
              <a:rPr lang="sr-Cyrl-BA" dirty="0" smtClean="0"/>
              <a:t>	- 0,0015 за уговоре за случај смрти са трајањем од 3 до 5 год.</a:t>
            </a:r>
          </a:p>
          <a:p>
            <a:pPr marL="0" indent="0">
              <a:buNone/>
            </a:pPr>
            <a:r>
              <a:rPr lang="sr-Cyrl-BA" dirty="0" smtClean="0"/>
              <a:t>	- 0,003 за остале уговоре за случај смрти</a:t>
            </a:r>
          </a:p>
          <a:p>
            <a:pPr marL="0" indent="0">
              <a:buNone/>
            </a:pPr>
            <a:endParaRPr lang="sr-Cyrl-BA" dirty="0" smtClean="0"/>
          </a:p>
          <a:p>
            <a:pPr marL="0" indent="0">
              <a:buNone/>
            </a:pPr>
            <a:endParaRPr lang="sr-Cyrl-BA" dirty="0" smtClean="0"/>
          </a:p>
          <a:p>
            <a:pPr marL="514350" indent="-514350">
              <a:buAutoNum type="arabicPeriod"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6007504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/>
              <a:t>Обрачун маргине солвентности за животна осигурања 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/>
              <a:t>1+2+ </a:t>
            </a:r>
            <a:r>
              <a:rPr lang="sr-Cyrl-BA" dirty="0" smtClean="0"/>
              <a:t>маргина солвентности за животна осигурања повезана са инвестиционим фондовима (зависно до тога да ли осигуравајуће друштво сноси или не ризик улагања) + маргина солвентности за додатна </a:t>
            </a:r>
            <a:r>
              <a:rPr lang="sr-Cyrl-BA" dirty="0"/>
              <a:t>осигурања уз осигурање </a:t>
            </a:r>
            <a:r>
              <a:rPr lang="sr-Cyrl-BA" dirty="0" smtClean="0"/>
              <a:t>живота (премијски или индекс штета)</a:t>
            </a:r>
          </a:p>
          <a:p>
            <a:endParaRPr lang="sr-Cyrl-BA" dirty="0"/>
          </a:p>
          <a:p>
            <a:r>
              <a:rPr lang="sr-Cyrl-BA" dirty="0" smtClean="0"/>
              <a:t>Друштво за осигурање је дужно да извјештаје о маргини солвентности попуњава и доставља Агенцији квартално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1876803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Гарантни фонд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BA" dirty="0" smtClean="0"/>
              <a:t>1/3 маргине солвентности, а при том не смије бити мањи од:</a:t>
            </a:r>
          </a:p>
          <a:p>
            <a:pPr marL="0" indent="0" algn="just">
              <a:buNone/>
            </a:pPr>
            <a:r>
              <a:rPr lang="sr-Cyrl-CS" dirty="0" smtClean="0"/>
              <a:t> - Минималниог износа гарантног фонда, према Закону о     	друштвима за осигурање у РС</a:t>
            </a:r>
            <a:r>
              <a:rPr lang="en-GB" dirty="0" smtClean="0"/>
              <a:t> </a:t>
            </a:r>
            <a:r>
              <a:rPr lang="sr-Cyrl-BA" dirty="0" smtClean="0"/>
              <a:t>(зависно од врсте и броја 	ризика слично ако и код минималног оснивачког капитала)</a:t>
            </a:r>
          </a:p>
          <a:p>
            <a:pPr algn="just"/>
            <a:r>
              <a:rPr lang="sr-Cyrl-BA" dirty="0" smtClean="0"/>
              <a:t>Код друштава за узајамно осигурање  минимални износи гарантних фондова се умањују за ¼</a:t>
            </a:r>
          </a:p>
          <a:p>
            <a:endParaRPr lang="sr-Cyrl-BA" dirty="0"/>
          </a:p>
          <a:p>
            <a:pPr algn="just"/>
            <a:r>
              <a:rPr lang="sr-Cyrl-BA" dirty="0" smtClean="0"/>
              <a:t>У случају да је маргина словентности нижа од предвиђеног износа друштво је дужно Агенцији поднијети план за финансијски опоравак</a:t>
            </a:r>
            <a:endParaRPr lang="sr-Cyrl-CS" dirty="0" smtClean="0"/>
          </a:p>
          <a:p>
            <a:pPr marL="0" indent="0">
              <a:buNone/>
            </a:pPr>
            <a:endParaRPr lang="sr-Cyrl-CS" dirty="0" smtClean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0116844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Адекватност капитала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CS" dirty="0" smtClean="0"/>
              <a:t>Адекватност капитала подразумијева да друштво у сваком тренутку располаже нивоом капитала који одговара обиму и врстама послова који обавља с обзиром на ризике којима је изложено</a:t>
            </a:r>
          </a:p>
          <a:p>
            <a:r>
              <a:rPr lang="sr-Cyrl-CS" b="1" dirty="0" smtClean="0"/>
              <a:t>Капитал друштва за осигурање </a:t>
            </a:r>
            <a:r>
              <a:rPr lang="sr-Cyrl-CS" dirty="0" smtClean="0"/>
              <a:t>(расположиви капитал) је једнак збиру основног и додатног капитала умањеног за одбитне ставке</a:t>
            </a:r>
          </a:p>
          <a:p>
            <a:endParaRPr lang="sr-Cyrl-CS" dirty="0"/>
          </a:p>
          <a:p>
            <a:pPr marL="0" indent="0">
              <a:buNone/>
            </a:pPr>
            <a:r>
              <a:rPr lang="sr-Cyrl-CS" dirty="0" smtClean="0"/>
              <a:t>Расположиви капитал = основни капитал + додатни капитал – одбитне ставке</a:t>
            </a:r>
            <a:endParaRPr lang="en-US" dirty="0" smtClean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8869180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Адекватност капитала – основни капитал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 smtClean="0"/>
              <a:t>Основни капитал </a:t>
            </a:r>
            <a:r>
              <a:rPr lang="sr-Cyrl-CS" dirty="0" smtClean="0"/>
              <a:t>чине ставке уплаћеног акционарског капитала, резерве капитала, статутарне и законске резерве и пренесена добит из претходних година </a:t>
            </a:r>
          </a:p>
          <a:p>
            <a:r>
              <a:rPr lang="sr-Cyrl-CS" dirty="0" smtClean="0"/>
              <a:t>Овај збир се умањује за вриједнст откупљених властитих акција, нематеријалних улагања и губитака из текуће и претходних година</a:t>
            </a:r>
            <a:endParaRPr lang="en-US" dirty="0" smtClean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9002743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Адекватност капитала – додатни капитал и одбитне ставке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 smtClean="0"/>
              <a:t>Додатни капитал </a:t>
            </a:r>
            <a:r>
              <a:rPr lang="sr-Cyrl-CS" dirty="0" smtClean="0"/>
              <a:t>чине: уплаћени акционарски капитал по основу кумулативних повлашћених акција, резерве капитала по основу тих акција, откупљене властите кумулативне повлашћене акције...</a:t>
            </a:r>
          </a:p>
          <a:p>
            <a:r>
              <a:rPr lang="sr-Cyrl-CS" b="1" dirty="0" smtClean="0"/>
              <a:t>Одбитне ставке </a:t>
            </a:r>
            <a:r>
              <a:rPr lang="sr-Cyrl-CS" dirty="0" smtClean="0"/>
              <a:t>су: квалификовани удио у другим финансијским иституцијама, подређени дужнички инструменти и друга улагања у друге фин. инсттуције</a:t>
            </a:r>
            <a:endParaRPr lang="en-US" dirty="0" smtClean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8104227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Адекватност капитала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Расположиви капитал не смије бити мањи од највећег имеђу сљедећа два износа: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- маргине солвентности</a:t>
            </a:r>
          </a:p>
          <a:p>
            <a:pPr marL="0" indent="0">
              <a:buNone/>
            </a:pPr>
            <a:r>
              <a:rPr lang="sr-Cyrl-BA" dirty="0"/>
              <a:t>	</a:t>
            </a:r>
            <a:r>
              <a:rPr lang="sr-Cyrl-BA" dirty="0" smtClean="0"/>
              <a:t>- минималног оснивачког капитала и гарантног фонда 	(прописани Законом)</a:t>
            </a:r>
          </a:p>
          <a:p>
            <a:pPr marL="0" indent="0">
              <a:buNone/>
            </a:pPr>
            <a:endParaRPr lang="sr-Cyrl-BA" dirty="0"/>
          </a:p>
          <a:p>
            <a:r>
              <a:rPr lang="sr-Cyrl-CS" dirty="0" smtClean="0"/>
              <a:t>Композитна друштва (обављају послове неживотног и животног осигурања) морају одвојено исказати испуњење капиталних захтјева по врстама осигурања</a:t>
            </a:r>
            <a:endParaRPr lang="en-US" dirty="0" smtClean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005949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altLang="sr-Latn-RS" dirty="0" smtClean="0"/>
              <a:t>Уговор о осигурању</a:t>
            </a:r>
            <a:endParaRPr lang="sr-Latn-BA" altLang="sr-Latn-R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r-Cyrl-BA" dirty="0" smtClean="0"/>
              <a:t>Састоји се од полисе осигурања, општих и посебних услова осигурања који се уз њу предају</a:t>
            </a:r>
          </a:p>
          <a:p>
            <a:pPr>
              <a:defRPr/>
            </a:pPr>
            <a:r>
              <a:rPr lang="sr-Cyrl-BA" dirty="0" smtClean="0"/>
              <a:t>Обавезе уговарача осигурања:</a:t>
            </a:r>
          </a:p>
          <a:p>
            <a:pPr marL="0" indent="0">
              <a:buNone/>
              <a:defRPr/>
            </a:pPr>
            <a:r>
              <a:rPr lang="sr-Cyrl-BA" dirty="0" smtClean="0"/>
              <a:t>-  плаћање премије у уговореним роковима</a:t>
            </a:r>
          </a:p>
          <a:p>
            <a:pPr>
              <a:buFontTx/>
              <a:buChar char="-"/>
              <a:defRPr/>
            </a:pPr>
            <a:r>
              <a:rPr lang="sr-Cyrl-BA" dirty="0" smtClean="0"/>
              <a:t>обавјештавање осигуравача о измјенама ризика и наступању осигураног случаја</a:t>
            </a:r>
          </a:p>
          <a:p>
            <a:pPr marL="0" indent="0">
              <a:buNone/>
              <a:defRPr/>
            </a:pPr>
            <a:endParaRPr lang="sr-Cyrl-BA" dirty="0" smtClean="0"/>
          </a:p>
          <a:p>
            <a:pPr>
              <a:buFontTx/>
              <a:buChar char="-"/>
              <a:defRPr/>
            </a:pPr>
            <a:endParaRPr lang="sr-Cyrl-BA" dirty="0" smtClean="0"/>
          </a:p>
          <a:p>
            <a:pPr>
              <a:defRPr/>
            </a:pPr>
            <a:endParaRPr lang="sr-Cyrl-BA" dirty="0" smtClean="0"/>
          </a:p>
          <a:p>
            <a:pPr>
              <a:defRPr/>
            </a:pPr>
            <a:endParaRPr lang="sr-Cyrl-BA" dirty="0" smtClean="0"/>
          </a:p>
          <a:p>
            <a:pPr>
              <a:defRPr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4238627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altLang="sr-Latn-RS" smtClean="0"/>
              <a:t>Уговор о осигурању</a:t>
            </a:r>
            <a:endParaRPr lang="sr-Latn-BA" altLang="sr-Latn-R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3551" y="1600200"/>
            <a:ext cx="9057249" cy="4800600"/>
          </a:xfrm>
        </p:spPr>
        <p:txBody>
          <a:bodyPr/>
          <a:lstStyle/>
          <a:p>
            <a:pPr algn="just">
              <a:defRPr/>
            </a:pPr>
            <a:r>
              <a:rPr lang="sr-Cyrl-BA" dirty="0"/>
              <a:t>Обавезе осигуравача:</a:t>
            </a:r>
          </a:p>
          <a:p>
            <a:pPr>
              <a:buFontTx/>
              <a:buChar char="-"/>
              <a:defRPr/>
            </a:pPr>
            <a:r>
              <a:rPr lang="sr-Cyrl-BA" dirty="0"/>
              <a:t>исплата накнаде штете или уговорене </a:t>
            </a:r>
            <a:r>
              <a:rPr lang="sr-Cyrl-BA" dirty="0" smtClean="0"/>
              <a:t>своте у утврђеним роковима</a:t>
            </a:r>
            <a:endParaRPr lang="sr-Cyrl-BA" dirty="0"/>
          </a:p>
          <a:p>
            <a:pPr marL="0" indent="0">
              <a:buNone/>
              <a:defRPr/>
            </a:pPr>
            <a:endParaRPr lang="sr-Cyrl-BA" dirty="0"/>
          </a:p>
          <a:p>
            <a:pPr>
              <a:defRPr/>
            </a:pPr>
            <a:r>
              <a:rPr lang="sr-Cyrl-BA" dirty="0"/>
              <a:t>Трајање и престанак осигурања:</a:t>
            </a:r>
          </a:p>
          <a:p>
            <a:pPr algn="just">
              <a:buFontTx/>
              <a:buChar char="-"/>
              <a:defRPr/>
            </a:pPr>
            <a:r>
              <a:rPr lang="sr-Cyrl-BA" dirty="0"/>
              <a:t>од 24-ог часа дана који је у полиси наведен као дан почетка осигурања, па до датума истека</a:t>
            </a:r>
          </a:p>
          <a:p>
            <a:pPr algn="just">
              <a:buFontTx/>
              <a:buChar char="-"/>
              <a:defRPr/>
            </a:pPr>
            <a:r>
              <a:rPr lang="sr-Cyrl-BA" dirty="0"/>
              <a:t>Уколико рок уговора није дефинисан свака страна га може раскинути са доспијећем премије уз претходно писмено обавјештење</a:t>
            </a:r>
          </a:p>
          <a:p>
            <a:pPr>
              <a:defRPr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425701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Општи услови осигурања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5242"/>
            <a:ext cx="10515600" cy="4783015"/>
          </a:xfrm>
        </p:spPr>
        <p:txBody>
          <a:bodyPr>
            <a:normAutofit/>
          </a:bodyPr>
          <a:lstStyle/>
          <a:p>
            <a:r>
              <a:rPr lang="sr-Cyrl-BA" dirty="0" smtClean="0"/>
              <a:t>Дефинишу основе појмове који се користе у осигурању имовине и лица:</a:t>
            </a:r>
          </a:p>
          <a:p>
            <a:pPr>
              <a:buFontTx/>
              <a:buChar char="-"/>
            </a:pPr>
            <a:r>
              <a:rPr lang="sr-Cyrl-BA" dirty="0" smtClean="0"/>
              <a:t>Закључивање и трајање уговора о осигурању</a:t>
            </a:r>
          </a:p>
          <a:p>
            <a:pPr>
              <a:buFontTx/>
              <a:buChar char="-"/>
            </a:pPr>
            <a:r>
              <a:rPr lang="sr-Cyrl-BA" dirty="0" smtClean="0"/>
              <a:t>Почетак и престанак обавезе осигуравача</a:t>
            </a:r>
          </a:p>
          <a:p>
            <a:pPr>
              <a:buFontTx/>
              <a:buChar char="-"/>
            </a:pPr>
            <a:r>
              <a:rPr lang="sr-Cyrl-BA" dirty="0" smtClean="0"/>
              <a:t>Настанак осигураног случаја, његово спријечавање и спасавање осигуране ствари</a:t>
            </a:r>
          </a:p>
          <a:p>
            <a:pPr>
              <a:buFontTx/>
              <a:buChar char="-"/>
            </a:pPr>
            <a:r>
              <a:rPr lang="sr-Cyrl-BA" dirty="0" smtClean="0"/>
              <a:t>Плаћање премије, услове за њен поврат и повећање и смањење </a:t>
            </a:r>
          </a:p>
          <a:p>
            <a:pPr>
              <a:buFontTx/>
              <a:buChar char="-"/>
            </a:pPr>
            <a:r>
              <a:rPr lang="sr-Cyrl-BA" dirty="0" smtClean="0"/>
              <a:t>Дефинисање суме осигурања и начина утврђивања и процјене штете, вјештачење, рокове исплате</a:t>
            </a:r>
          </a:p>
          <a:p>
            <a:pPr>
              <a:buFontTx/>
              <a:buChar char="-"/>
            </a:pPr>
            <a:r>
              <a:rPr lang="sr-Cyrl-BA" dirty="0" smtClean="0"/>
              <a:t>Измјене услова осигурања и тарифа премија  итд.</a:t>
            </a:r>
          </a:p>
          <a:p>
            <a:pPr>
              <a:buFontTx/>
              <a:buChar char="-"/>
            </a:pPr>
            <a:endParaRPr lang="sr-Cyrl-BA" dirty="0" smtClean="0"/>
          </a:p>
          <a:p>
            <a:endParaRPr lang="sr-Latn-B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 smtClean="0"/>
              <a:t>Посебни услови осигурања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Ближе дефинишу права и обавезе осигуравача (осигураника) у појединим врстама осигурања:</a:t>
            </a:r>
          </a:p>
          <a:p>
            <a:pPr>
              <a:buFontTx/>
              <a:buChar char="-"/>
            </a:pPr>
            <a:r>
              <a:rPr lang="sr-Cyrl-BA" dirty="0" smtClean="0"/>
              <a:t>Предмет осигурања</a:t>
            </a:r>
          </a:p>
          <a:p>
            <a:pPr>
              <a:buFontTx/>
              <a:buChar char="-"/>
            </a:pPr>
            <a:r>
              <a:rPr lang="sr-Cyrl-BA" dirty="0" smtClean="0"/>
              <a:t>Осигуране опасности (ризици)</a:t>
            </a:r>
          </a:p>
          <a:p>
            <a:pPr>
              <a:buFontTx/>
              <a:buChar char="-"/>
            </a:pPr>
            <a:r>
              <a:rPr lang="sr-Cyrl-BA" dirty="0" smtClean="0"/>
              <a:t>Обим појединих опасности</a:t>
            </a:r>
          </a:p>
          <a:p>
            <a:pPr>
              <a:buFontTx/>
              <a:buChar char="-"/>
            </a:pPr>
            <a:r>
              <a:rPr lang="sr-Cyrl-BA" dirty="0" smtClean="0"/>
              <a:t>Мјесто соигурања</a:t>
            </a:r>
          </a:p>
          <a:p>
            <a:pPr>
              <a:buFontTx/>
              <a:buChar char="-"/>
            </a:pPr>
            <a:r>
              <a:rPr lang="sr-Cyrl-BA" dirty="0" smtClean="0"/>
              <a:t>Утврђивање накнаде из осигурања итд.</a:t>
            </a:r>
            <a:endParaRPr lang="sr-Latn-B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altLang="sr-Latn-RS" smtClean="0"/>
              <a:t>Документи у осигурању</a:t>
            </a:r>
            <a:endParaRPr lang="sr-Latn-BA" altLang="sr-Latn-RS" smtClean="0"/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Cyrl-CS" altLang="en-US" dirty="0" smtClean="0"/>
              <a:t>Полиса осигурања</a:t>
            </a:r>
            <a:r>
              <a:rPr lang="en-US" altLang="en-US" dirty="0" smtClean="0"/>
              <a:t>,</a:t>
            </a:r>
          </a:p>
          <a:p>
            <a:pPr eaLnBrk="1" hangingPunct="1"/>
            <a:r>
              <a:rPr lang="sr-Cyrl-CS" altLang="en-US" dirty="0" smtClean="0"/>
              <a:t>Лист покрића</a:t>
            </a:r>
            <a:r>
              <a:rPr lang="en-US" altLang="en-US" dirty="0" smtClean="0"/>
              <a:t>, </a:t>
            </a:r>
          </a:p>
          <a:p>
            <a:pPr eaLnBrk="1" hangingPunct="1"/>
            <a:r>
              <a:rPr lang="sr-Cyrl-CS" altLang="en-US" dirty="0" smtClean="0"/>
              <a:t>Цертификат</a:t>
            </a:r>
            <a:r>
              <a:rPr lang="en-US" altLang="en-US" dirty="0" smtClean="0"/>
              <a:t>,</a:t>
            </a:r>
          </a:p>
          <a:p>
            <a:pPr eaLnBrk="1" hangingPunct="1"/>
            <a:r>
              <a:rPr lang="sr-Cyrl-CS" altLang="en-US" dirty="0" smtClean="0"/>
              <a:t>Потврда о склапању уговора</a:t>
            </a:r>
            <a:r>
              <a:rPr lang="en-US" altLang="en-US" dirty="0" smtClean="0"/>
              <a:t>,</a:t>
            </a:r>
          </a:p>
          <a:p>
            <a:pPr eaLnBrk="1" hangingPunct="1"/>
            <a:r>
              <a:rPr lang="sr-Cyrl-CS" altLang="en-US" dirty="0" smtClean="0"/>
              <a:t>„</a:t>
            </a:r>
            <a:r>
              <a:rPr lang="en-US" altLang="en-US" dirty="0" smtClean="0"/>
              <a:t>Slip</a:t>
            </a:r>
            <a:r>
              <a:rPr lang="sr-Cyrl-CS" altLang="en-US" dirty="0" smtClean="0"/>
              <a:t>“ и</a:t>
            </a:r>
            <a:r>
              <a:rPr lang="en-US" altLang="en-US" dirty="0" smtClean="0"/>
              <a:t> </a:t>
            </a:r>
            <a:r>
              <a:rPr lang="sr-Cyrl-CS" altLang="en-US" dirty="0" smtClean="0"/>
              <a:t>„</a:t>
            </a:r>
            <a:r>
              <a:rPr lang="en-US" altLang="en-US" dirty="0" smtClean="0"/>
              <a:t>Cover note</a:t>
            </a:r>
            <a:r>
              <a:rPr lang="sr-Cyrl-CS" altLang="en-US" dirty="0" smtClean="0"/>
              <a:t>“</a:t>
            </a:r>
            <a:endParaRPr lang="en-US" altLang="en-US" dirty="0" smtClean="0"/>
          </a:p>
          <a:p>
            <a:endParaRPr lang="sr-Latn-BA" alt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3841372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idx="1"/>
          </p:nvPr>
        </p:nvSpPr>
        <p:spPr>
          <a:xfrm>
            <a:off x="1981200" y="1981201"/>
            <a:ext cx="8229600" cy="4144963"/>
          </a:xfrm>
        </p:spPr>
        <p:txBody>
          <a:bodyPr/>
          <a:lstStyle/>
          <a:p>
            <a:pPr algn="just" eaLnBrk="1" hangingPunct="1">
              <a:defRPr/>
            </a:pPr>
            <a:r>
              <a:rPr lang="sr-Cyrl-CS" altLang="en-US" b="1" dirty="0" smtClean="0"/>
              <a:t>Полиса </a:t>
            </a:r>
            <a:r>
              <a:rPr lang="sr-Cyrl-CS" altLang="en-US" dirty="0" smtClean="0"/>
              <a:t>је форма уговора о осигурању између осигуравајућег друштва и осигураника (уговарача осигурања)</a:t>
            </a:r>
            <a:r>
              <a:rPr lang="pt-BR" altLang="en-US" b="1" dirty="0" smtClean="0"/>
              <a:t> </a:t>
            </a:r>
            <a:endParaRPr lang="sr-Cyrl-BA" altLang="en-US" b="1" dirty="0" smtClean="0"/>
          </a:p>
          <a:p>
            <a:pPr marL="0" indent="0" algn="just">
              <a:buNone/>
              <a:defRPr/>
            </a:pPr>
            <a:endParaRPr lang="sr-Cyrl-CS" altLang="en-US" b="1" dirty="0" smtClean="0"/>
          </a:p>
          <a:p>
            <a:pPr algn="just" eaLnBrk="1" hangingPunct="1">
              <a:defRPr/>
            </a:pPr>
            <a:r>
              <a:rPr lang="sr-Cyrl-CS" altLang="en-US" dirty="0" smtClean="0"/>
              <a:t>То је хартија од вриједности (може да гласи на име, на доносиоца и по наредби) којом се доказује да је склопљен уговор о осигурању</a:t>
            </a:r>
            <a:endParaRPr lang="en-US" altLang="en-US" dirty="0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altLang="en-US" smtClean="0"/>
              <a:t>Полиса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5617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1469</Words>
  <Application>Microsoft Office PowerPoint</Application>
  <PresentationFormat>Widescreen</PresentationFormat>
  <Paragraphs>198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 Theme</vt:lpstr>
      <vt:lpstr>Економика осигурања и актуарство</vt:lpstr>
      <vt:lpstr>Извори права и документи у осигурању</vt:lpstr>
      <vt:lpstr>Уговор о осигурању</vt:lpstr>
      <vt:lpstr>Уговор о осигурању</vt:lpstr>
      <vt:lpstr>Уговор о осигурању</vt:lpstr>
      <vt:lpstr>Општи услови осигурања</vt:lpstr>
      <vt:lpstr>Посебни услови осигурања</vt:lpstr>
      <vt:lpstr>Документи у осигурању</vt:lpstr>
      <vt:lpstr>Полиса</vt:lpstr>
      <vt:lpstr>Основни елементи полисе:</vt:lpstr>
      <vt:lpstr>PowerPoint Presentation</vt:lpstr>
      <vt:lpstr>Подјела полиса у осигурању</vt:lpstr>
      <vt:lpstr>Лист покрића</vt:lpstr>
      <vt:lpstr>Цертификат осигурања</vt:lpstr>
      <vt:lpstr>Потврда о склапању уговора</vt:lpstr>
      <vt:lpstr>„Slip“ и „Cover note“</vt:lpstr>
      <vt:lpstr>„Slip“ и „Cover note“</vt:lpstr>
      <vt:lpstr>Ко су актуари?</vt:lpstr>
      <vt:lpstr>Задаци актуара у осигурању</vt:lpstr>
      <vt:lpstr>Надлежност Агенције за осигурање у односу на актуаре:</vt:lpstr>
      <vt:lpstr>Регулаторни овир актуарске професије у Републици Српској</vt:lpstr>
      <vt:lpstr>У складу са регулаторним оквиром РС-а овлашћени актуар даје мишљење о:</vt:lpstr>
      <vt:lpstr>Солвентност осигуравајућих друштава</vt:lpstr>
      <vt:lpstr>Солвентност осигуравајућих друштава</vt:lpstr>
      <vt:lpstr>Маргина солвентности</vt:lpstr>
      <vt:lpstr>Маргина солвентности - обрачун</vt:lpstr>
      <vt:lpstr>Обрачун маргине солвентности примјеном премијског индекса</vt:lpstr>
      <vt:lpstr>Обрачун маргине солвентности примјеном индекса штета</vt:lpstr>
      <vt:lpstr>Обрачун маргине солвентности за здравствена осигурања</vt:lpstr>
      <vt:lpstr>Обрачун маргине солвентности за животна осигурања </vt:lpstr>
      <vt:lpstr>Обрачун маргине солвентности за животна осигурања </vt:lpstr>
      <vt:lpstr>Гарантни фонд</vt:lpstr>
      <vt:lpstr>Адекватност капитала</vt:lpstr>
      <vt:lpstr>Адекватност капитала – основни капитал</vt:lpstr>
      <vt:lpstr>Адекватност капитала – додатни капитал и одбитне ставке</vt:lpstr>
      <vt:lpstr>Адекватност капитала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Економика осигурања и актуарство</dc:title>
  <dc:creator>Nikolina</dc:creator>
  <cp:lastModifiedBy>Nikolina</cp:lastModifiedBy>
  <cp:revision>12</cp:revision>
  <dcterms:created xsi:type="dcterms:W3CDTF">2018-04-02T15:24:19Z</dcterms:created>
  <dcterms:modified xsi:type="dcterms:W3CDTF">2018-04-03T20:37:24Z</dcterms:modified>
</cp:coreProperties>
</file>