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2" r:id="rId7"/>
    <p:sldId id="260" r:id="rId8"/>
    <p:sldId id="272" r:id="rId9"/>
    <p:sldId id="273" r:id="rId10"/>
    <p:sldId id="274" r:id="rId11"/>
    <p:sldId id="263" r:id="rId12"/>
    <p:sldId id="261" r:id="rId13"/>
    <p:sldId id="264" r:id="rId14"/>
    <p:sldId id="265" r:id="rId15"/>
    <p:sldId id="267" r:id="rId16"/>
    <p:sldId id="268" r:id="rId17"/>
    <p:sldId id="269" r:id="rId18"/>
    <p:sldId id="270" r:id="rId19"/>
    <p:sldId id="271" r:id="rId20"/>
    <p:sldId id="275" r:id="rId21"/>
    <p:sldId id="277" r:id="rId22"/>
    <p:sldId id="278" r:id="rId23"/>
    <p:sldId id="279" r:id="rId24"/>
    <p:sldId id="276" r:id="rId25"/>
    <p:sldId id="280" r:id="rId26"/>
    <p:sldId id="281" r:id="rId27"/>
    <p:sldId id="282" r:id="rId28"/>
    <p:sldId id="308" r:id="rId29"/>
    <p:sldId id="309" r:id="rId30"/>
    <p:sldId id="310" r:id="rId31"/>
    <p:sldId id="311" r:id="rId32"/>
    <p:sldId id="315" r:id="rId33"/>
    <p:sldId id="317" r:id="rId34"/>
    <p:sldId id="283" r:id="rId35"/>
    <p:sldId id="284" r:id="rId36"/>
    <p:sldId id="285" r:id="rId37"/>
    <p:sldId id="312" r:id="rId38"/>
    <p:sldId id="313" r:id="rId39"/>
    <p:sldId id="289" r:id="rId40"/>
    <p:sldId id="314" r:id="rId41"/>
    <p:sldId id="287" r:id="rId42"/>
    <p:sldId id="288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9" r:id="rId52"/>
    <p:sldId id="316" r:id="rId53"/>
    <p:sldId id="319" r:id="rId54"/>
    <p:sldId id="320" r:id="rId55"/>
    <p:sldId id="306" r:id="rId56"/>
    <p:sldId id="300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Ekonomika</a:t>
            </a:r>
            <a:r>
              <a:rPr lang="en-US" dirty="0" smtClean="0"/>
              <a:t> </a:t>
            </a:r>
            <a:r>
              <a:rPr lang="en-US" dirty="0" err="1" smtClean="0"/>
              <a:t>osiguranja</a:t>
            </a:r>
            <a:r>
              <a:rPr lang="sr-Latn-BA" dirty="0" smtClean="0"/>
              <a:t> </a:t>
            </a:r>
            <a:r>
              <a:rPr lang="sr-Latn-BA" smtClean="0"/>
              <a:t>i </a:t>
            </a:r>
            <a:r>
              <a:rPr lang="sr-Latn-BA" smtClean="0"/>
              <a:t>aktuars</a:t>
            </a:r>
            <a:endParaRPr lang="sr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Doc.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Nikolina</a:t>
            </a:r>
            <a:r>
              <a:rPr lang="en-US" dirty="0" smtClean="0"/>
              <a:t> </a:t>
            </a:r>
            <a:r>
              <a:rPr lang="sr-Latn-BA" dirty="0" smtClean="0"/>
              <a:t>Bošnjak</a:t>
            </a:r>
          </a:p>
          <a:p>
            <a:pPr algn="l"/>
            <a:r>
              <a:rPr lang="sr-Latn-BA" dirty="0" smtClean="0"/>
              <a:t>nikolina.bosnjak</a:t>
            </a:r>
            <a:r>
              <a:rPr lang="en-US" dirty="0" smtClean="0"/>
              <a:t>@</a:t>
            </a:r>
            <a:r>
              <a:rPr lang="sr-Latn-BA" dirty="0" smtClean="0"/>
              <a:t>ef.unibl.org</a:t>
            </a:r>
            <a:endParaRPr lang="sr-Latn-B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Definicija osiguranja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„Novčana usluga zasnovana na jemstvu da će se pokriti rizici i u određenim slučajevima izvršiti novčana naknada“</a:t>
            </a:r>
          </a:p>
          <a:p>
            <a:pPr marL="0" indent="0">
              <a:buNone/>
            </a:pPr>
            <a:r>
              <a:rPr lang="sr-Latn-BA" dirty="0" smtClean="0"/>
              <a:t>Nickel, F., Fortmann, M., Wörterbuch der Versicherung – Dictionary of Insurance Terms, Englisch-Deutch, Karlsruhe, 2009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2226266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Pojam osiguranja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Pojedinici, privredni subjekti i društvo u cjelini su svakodnevno izloženi brojnim rizicima</a:t>
            </a:r>
          </a:p>
          <a:p>
            <a:r>
              <a:rPr lang="sr-Latn-BA" dirty="0" smtClean="0"/>
              <a:t>Osiguranje nudi različite vrste pokrića i nadoknade štete usljed nastanka osiguranog slučaja (ostvarenja rizika)</a:t>
            </a:r>
          </a:p>
          <a:p>
            <a:r>
              <a:rPr lang="sr-Latn-BA" dirty="0" smtClean="0"/>
              <a:t>Tri stanovišta posmatranja djelatnosti osiguranja (3 sastavna dijela osiguranja):</a:t>
            </a:r>
            <a:endParaRPr lang="sr-Latn-B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Pojam osiguranja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sr-Latn-BA" dirty="0" smtClean="0"/>
              <a:t>Ekonomsko (privredno) stanovište – ciljevi osiguranja – posredna i neposredna zaštita osiguranika i njegove imovine (ekonomska nadoknada štete)</a:t>
            </a:r>
          </a:p>
          <a:p>
            <a:pPr marL="514350" indent="-514350">
              <a:buAutoNum type="arabicPeriod"/>
            </a:pPr>
            <a:r>
              <a:rPr lang="sr-Latn-BA" dirty="0" smtClean="0"/>
              <a:t>Pravno stanovište – pravno uređenje brojnih pravnih odnosa koji se pojavljuju u svim fazama osiguranja (od zaključivanja ugovora do isplate štete)</a:t>
            </a:r>
            <a:endParaRPr lang="sr-Latn-B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Pojam osiguranja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BA" dirty="0" smtClean="0"/>
              <a:t>3. Tehničko-statističko stanovište – tehnički aspekti odvijanja osiguranja (procjena i prostorno i vremensko izravnanje rizika, proračun premija, itd.) uz upotrebu matematičko statističkih modela i metoda</a:t>
            </a:r>
            <a:endParaRPr lang="sr-Latn-B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Značaj osiguranja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sr-Latn-BA" dirty="0" smtClean="0"/>
              <a:t>Pružanje ekonomske zaštite osiguranicima od štetnih dejstava i ekonomskih gubitaka do kojih dolazi kada se desi osigurani slučaj ili kada se desi rizik</a:t>
            </a:r>
          </a:p>
          <a:p>
            <a:r>
              <a:rPr lang="sr-Latn-BA" dirty="0" smtClean="0"/>
              <a:t>Značaj osiguranja se ispoljava kroz njegove tri funkcije:</a:t>
            </a:r>
          </a:p>
          <a:p>
            <a:pPr marL="0" indent="0">
              <a:buNone/>
            </a:pPr>
            <a:r>
              <a:rPr lang="sr-Latn-BA" dirty="0" smtClean="0"/>
              <a:t>- čuvanje (zaštita) imovine</a:t>
            </a:r>
            <a:endParaRPr lang="sr-Latn-BA" dirty="0"/>
          </a:p>
          <a:p>
            <a:pPr marL="0" indent="0">
              <a:buNone/>
            </a:pPr>
            <a:r>
              <a:rPr lang="sr-Latn-BA" dirty="0" smtClean="0"/>
              <a:t>- prikupljanje novčanih sredstava (finansijska 	funkcija)</a:t>
            </a:r>
          </a:p>
          <a:p>
            <a:pPr marL="0" indent="0">
              <a:buNone/>
            </a:pPr>
            <a:r>
              <a:rPr lang="sr-Latn-BA" dirty="0" smtClean="0"/>
              <a:t>- poboljšanje životnih uslova (socijalna funkcija)</a:t>
            </a:r>
            <a:endParaRPr lang="sr-Latn-B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1. Čuvanje (zaštita) imovine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sr-Latn-BA" dirty="0" smtClean="0"/>
              <a:t>Osnovna funkcija osiguranja</a:t>
            </a:r>
          </a:p>
          <a:p>
            <a:r>
              <a:rPr lang="sr-Latn-BA" b="1" dirty="0" smtClean="0"/>
              <a:t>Neposredno</a:t>
            </a:r>
            <a:r>
              <a:rPr lang="sr-Latn-BA" dirty="0" smtClean="0"/>
              <a:t> čuvanje imovine – spriječavanje nastanka štete (preventivna funkcija osiguranja) i represija (aktivnosti na smanjivanju nivoa nastale štete)</a:t>
            </a:r>
          </a:p>
          <a:p>
            <a:r>
              <a:rPr lang="sr-Latn-BA" dirty="0" smtClean="0"/>
              <a:t>Sistem materijalnih mjera</a:t>
            </a:r>
          </a:p>
          <a:p>
            <a:r>
              <a:rPr lang="sr-Latn-BA" dirty="0" smtClean="0"/>
              <a:t>Sistem procjene premije i popusta u premijama</a:t>
            </a:r>
          </a:p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196000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1. Čuvanje (zaštita) imovine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b="1" dirty="0"/>
              <a:t>Posredno</a:t>
            </a:r>
            <a:r>
              <a:rPr lang="sr-Latn-BA" dirty="0"/>
              <a:t> čuvanje imovine -  nadoknada štete isplaćivanjem osiguranih suma i suma osiguranja (osiguranje u užem smislu)</a:t>
            </a:r>
          </a:p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3926555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2. Finansijska funkcija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Mobilizacija novčanih sredstava i njihovo ukrupnjavanje</a:t>
            </a:r>
          </a:p>
          <a:p>
            <a:r>
              <a:rPr lang="sr-Latn-BA" dirty="0"/>
              <a:t>Z</a:t>
            </a:r>
            <a:r>
              <a:rPr lang="sr-Latn-BA" dirty="0" smtClean="0"/>
              <a:t>načajna investiciona uloga na tržištima kapitala</a:t>
            </a:r>
          </a:p>
          <a:p>
            <a:r>
              <a:rPr lang="sr-Latn-BA" dirty="0" smtClean="0"/>
              <a:t>Značajna uloga osiguranja života 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3964659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3. Socijalna funkcija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b="1" dirty="0" smtClean="0"/>
              <a:t>Neposredno</a:t>
            </a:r>
            <a:r>
              <a:rPr lang="sr-Latn-BA" dirty="0" smtClean="0"/>
              <a:t> – kroz osiguranje lica – rasterećenje fondova socijalnog osiguranja</a:t>
            </a:r>
          </a:p>
          <a:p>
            <a:r>
              <a:rPr lang="sr-Latn-BA" b="1" dirty="0" smtClean="0"/>
              <a:t>Posredno</a:t>
            </a:r>
            <a:r>
              <a:rPr lang="sr-Latn-BA" dirty="0" smtClean="0"/>
              <a:t>  - kroz:</a:t>
            </a:r>
          </a:p>
          <a:p>
            <a:pPr marL="0" indent="0">
              <a:buNone/>
            </a:pPr>
            <a:r>
              <a:rPr lang="sr-Latn-BA" dirty="0"/>
              <a:t>	</a:t>
            </a:r>
            <a:r>
              <a:rPr lang="sr-Latn-BA" dirty="0" smtClean="0"/>
              <a:t>- imovinska osiguranja (nadoknada štete);</a:t>
            </a:r>
          </a:p>
          <a:p>
            <a:pPr marL="0" indent="0">
              <a:buNone/>
            </a:pPr>
            <a:r>
              <a:rPr lang="sr-Latn-BA" dirty="0"/>
              <a:t>	</a:t>
            </a:r>
            <a:r>
              <a:rPr lang="sr-Latn-BA" dirty="0" smtClean="0"/>
              <a:t>- ostvarivanje finansijske funkcije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156801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Istorijski razvoj osiguranja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Istorija osiguranja duga koliko i istorija razvoja ljudskih zajednica</a:t>
            </a:r>
          </a:p>
          <a:p>
            <a:r>
              <a:rPr lang="sr-Latn-BA" dirty="0" smtClean="0"/>
              <a:t>Solidarnost članova porodice, plemena, naselja u slučaju gubitka kod jednog od svojih članova</a:t>
            </a:r>
          </a:p>
          <a:p>
            <a:r>
              <a:rPr lang="sr-Latn-BA" dirty="0" smtClean="0"/>
              <a:t>Štete usljed prirodnih nedaća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138969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Silabus predmeta I kolokvij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r-Latn-BA" dirty="0" smtClean="0"/>
              <a:t>I kolokvij:</a:t>
            </a:r>
          </a:p>
          <a:p>
            <a:pPr>
              <a:buFontTx/>
              <a:buChar char="-"/>
            </a:pPr>
            <a:r>
              <a:rPr lang="sr-Latn-BA" dirty="0" smtClean="0"/>
              <a:t>Pojam i značaj osiguranja</a:t>
            </a:r>
          </a:p>
          <a:p>
            <a:pPr>
              <a:buFontTx/>
              <a:buChar char="-"/>
            </a:pPr>
            <a:r>
              <a:rPr lang="sr-Latn-BA" dirty="0" smtClean="0"/>
              <a:t>Istorijski razvoj osiguranja</a:t>
            </a:r>
          </a:p>
          <a:p>
            <a:pPr>
              <a:buFontTx/>
              <a:buChar char="-"/>
            </a:pPr>
            <a:r>
              <a:rPr lang="sr-Latn-BA" dirty="0" smtClean="0"/>
              <a:t>Osiguranje u BiH i Republici Srpskoj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err="1" smtClean="0"/>
              <a:t>Svijetski</a:t>
            </a:r>
            <a:r>
              <a:rPr lang="en-GB" dirty="0" smtClean="0"/>
              <a:t> </a:t>
            </a:r>
            <a:r>
              <a:rPr lang="en-GB" dirty="0" err="1" smtClean="0"/>
              <a:t>trendovi</a:t>
            </a:r>
            <a:r>
              <a:rPr lang="en-GB" dirty="0" smtClean="0"/>
              <a:t> u </a:t>
            </a:r>
            <a:r>
              <a:rPr lang="en-GB" dirty="0" err="1" smtClean="0"/>
              <a:t>osiguranju</a:t>
            </a:r>
            <a:endParaRPr lang="sr-Latn-BA" dirty="0" smtClean="0"/>
          </a:p>
          <a:p>
            <a:pPr>
              <a:buFontTx/>
              <a:buChar char="-"/>
            </a:pPr>
            <a:r>
              <a:rPr lang="sr-Latn-BA" dirty="0" smtClean="0"/>
              <a:t>Organizacija osiguranja</a:t>
            </a:r>
          </a:p>
          <a:p>
            <a:pPr>
              <a:buFontTx/>
              <a:buChar char="-"/>
            </a:pPr>
            <a:r>
              <a:rPr lang="sr-Latn-BA" dirty="0" smtClean="0"/>
              <a:t>Osnovni elementi osiguranja</a:t>
            </a:r>
          </a:p>
          <a:p>
            <a:pPr>
              <a:buFontTx/>
              <a:buChar char="-"/>
            </a:pPr>
            <a:r>
              <a:rPr lang="sr-Latn-BA" dirty="0" smtClean="0"/>
              <a:t>Dokumenti u osiguranju</a:t>
            </a:r>
          </a:p>
          <a:p>
            <a:pPr>
              <a:buFontTx/>
              <a:buChar char="-"/>
            </a:pPr>
            <a:endParaRPr lang="sr-Latn-BA" dirty="0" smtClean="0"/>
          </a:p>
          <a:p>
            <a:pPr>
              <a:buFontTx/>
              <a:buChar char="-"/>
            </a:pPr>
            <a:endParaRPr lang="sr-Latn-B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Istorijski razvoj osiguranja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BA" dirty="0" smtClean="0"/>
              <a:t>Sa razvojem ljudske zajednice dolazi do pojave novih opasnosti i rizika</a:t>
            </a:r>
          </a:p>
          <a:p>
            <a:r>
              <a:rPr lang="sr-Latn-BA" dirty="0" smtClean="0"/>
              <a:t>Razvoj pomorstva i trgovine</a:t>
            </a:r>
          </a:p>
          <a:p>
            <a:r>
              <a:rPr lang="sr-Latn-BA" dirty="0" smtClean="0"/>
              <a:t>18 vrijek p.n.e. u drevnom Vavilonu – osiguranje brodova kroz nadoknadu štete vlasniku u slučaju gubitka broda (Hamurabijev zakonik)</a:t>
            </a:r>
          </a:p>
          <a:p>
            <a:r>
              <a:rPr lang="sr-Latn-BA" dirty="0" smtClean="0"/>
              <a:t>Zakonodavstvo ostrva Rodos – princip zajedničke (generalne) havarije</a:t>
            </a:r>
          </a:p>
          <a:p>
            <a:pPr marL="0" indent="0">
              <a:buNone/>
            </a:pP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417774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Istorijski razvoj osiguranja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Antička Grčka – udruživanje radi zaje</a:t>
            </a:r>
            <a:r>
              <a:rPr lang="en-GB" dirty="0" smtClean="0"/>
              <a:t>d</a:t>
            </a:r>
            <a:r>
              <a:rPr lang="sr-Latn-BA" dirty="0" smtClean="0"/>
              <a:t>ničkog snošenja troškova sahrane – preteča životnog osiguranja</a:t>
            </a:r>
          </a:p>
          <a:p>
            <a:r>
              <a:rPr lang="sr-Latn-BA" dirty="0" smtClean="0"/>
              <a:t>Pored principa zaje</a:t>
            </a:r>
            <a:r>
              <a:rPr lang="en-GB" dirty="0" smtClean="0"/>
              <a:t>d</a:t>
            </a:r>
            <a:r>
              <a:rPr lang="sr-Latn-BA" dirty="0" smtClean="0"/>
              <a:t>ničke havarije bitnu ulogu je imao i institut pomorskog zajma</a:t>
            </a:r>
          </a:p>
          <a:p>
            <a:r>
              <a:rPr lang="sr-Latn-BA" dirty="0" smtClean="0"/>
              <a:t>Lombardija – 1182.god. </a:t>
            </a:r>
            <a:r>
              <a:rPr lang="sr-Latn-BA" dirty="0"/>
              <a:t>p</a:t>
            </a:r>
            <a:r>
              <a:rPr lang="sr-Latn-BA" dirty="0" smtClean="0"/>
              <a:t>rva sačuvana polisa</a:t>
            </a:r>
          </a:p>
          <a:p>
            <a:r>
              <a:rPr lang="sr-Latn-BA" dirty="0" smtClean="0"/>
              <a:t>11 i 12 vijek Venecija i Đenova vodeći centri trgovine i pomorskog </a:t>
            </a:r>
            <a:r>
              <a:rPr lang="en-GB" dirty="0" smtClean="0"/>
              <a:t>o</a:t>
            </a:r>
            <a:r>
              <a:rPr lang="sr-Latn-BA" dirty="0" smtClean="0"/>
              <a:t>siguranja</a:t>
            </a:r>
          </a:p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228886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Istorijski razvoj osiguranja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1435. god. Barselonske ordinanse - prva pravna regulacija pomorskog osiguranja</a:t>
            </a:r>
          </a:p>
          <a:p>
            <a:r>
              <a:rPr lang="sr-Latn-BA" dirty="0"/>
              <a:t>Otkriće novih kontinenata i pomorskih puteva utiče na ubrzan razvoj pomorskog </a:t>
            </a:r>
            <a:r>
              <a:rPr lang="sr-Latn-BA" dirty="0" smtClean="0"/>
              <a:t>osiguranja</a:t>
            </a:r>
          </a:p>
          <a:p>
            <a:r>
              <a:rPr lang="sr-Latn-BA" dirty="0" smtClean="0"/>
              <a:t>16 i 17 vijek London postaje značajan centar pomorstva i trgovine</a:t>
            </a:r>
          </a:p>
          <a:p>
            <a:r>
              <a:rPr lang="sr-Latn-BA" dirty="0" smtClean="0"/>
              <a:t>1575 – Office of Assurances</a:t>
            </a:r>
          </a:p>
          <a:p>
            <a:r>
              <a:rPr lang="sr-Latn-BA" dirty="0" smtClean="0"/>
              <a:t>1601 – sud za riješavanje sporova</a:t>
            </a:r>
          </a:p>
          <a:p>
            <a:endParaRPr lang="sr-Latn-BA" dirty="0"/>
          </a:p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3138419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Istorijski razvoj osiguranja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1691. – Otvaranje Loyd-ove kafane (The Loyd’s of London)</a:t>
            </a:r>
          </a:p>
          <a:p>
            <a:r>
              <a:rPr lang="sr-Latn-BA" dirty="0" smtClean="0"/>
              <a:t>Imovinsko osiguraje – razvoj nakon velikog požara 1666.god.</a:t>
            </a:r>
          </a:p>
          <a:p>
            <a:r>
              <a:rPr lang="sr-Latn-BA" dirty="0" smtClean="0"/>
              <a:t>1932. (UK) – osiguranje automobila od odgovornosti prema trećim licima</a:t>
            </a:r>
          </a:p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3228281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Razvoj osiguranja kod nas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Razvoj pod uticajem Austro-Ugarske</a:t>
            </a:r>
          </a:p>
          <a:p>
            <a:r>
              <a:rPr lang="sr-Latn-BA" dirty="0" smtClean="0"/>
              <a:t>1882. god. </a:t>
            </a:r>
            <a:r>
              <a:rPr lang="sr-Latn-BA" dirty="0"/>
              <a:t>o</a:t>
            </a:r>
            <a:r>
              <a:rPr lang="sr-Latn-BA" dirty="0" smtClean="0"/>
              <a:t>snovano prvo domaće osiguravajuće društvo (Beogradska zadruga)</a:t>
            </a:r>
          </a:p>
          <a:p>
            <a:r>
              <a:rPr lang="sr-Latn-BA" dirty="0" smtClean="0"/>
              <a:t>1937. god. </a:t>
            </a:r>
            <a:r>
              <a:rPr lang="sr-Latn-BA" dirty="0"/>
              <a:t>d</a:t>
            </a:r>
            <a:r>
              <a:rPr lang="sr-Latn-BA" dirty="0" smtClean="0"/>
              <a:t>oneseni prvi propisi o nadzoru nad osiguravajućim društvima</a:t>
            </a:r>
          </a:p>
          <a:p>
            <a:r>
              <a:rPr lang="sr-Latn-BA" dirty="0" smtClean="0"/>
              <a:t>Nakon II </a:t>
            </a:r>
            <a:r>
              <a:rPr lang="en-GB" dirty="0" smtClean="0"/>
              <a:t>S</a:t>
            </a:r>
            <a:r>
              <a:rPr lang="sr-Latn-BA" dirty="0" smtClean="0"/>
              <a:t>vjetskog ra</a:t>
            </a:r>
            <a:r>
              <a:rPr lang="en-GB" dirty="0" smtClean="0"/>
              <a:t>t</a:t>
            </a:r>
            <a:r>
              <a:rPr lang="sr-Latn-BA" dirty="0" smtClean="0"/>
              <a:t>a osiguranje je strogo centralizovano i obavlja ga Državni osiguravajući zavod (DOZ)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544630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Razvoj osiguranja kod nas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BA" dirty="0" smtClean="0"/>
              <a:t>1962. god. – Zakon o osiguravajućim zavodima – osnivanje samostalnih zavoda za osiguranje koji imaju monopol na teritoriji jedne ili više opština (osnivači su opštine, a zavodom upravljaju organi društvenog upravljanja)</a:t>
            </a:r>
          </a:p>
          <a:p>
            <a:r>
              <a:rPr lang="sr-Latn-BA" dirty="0" smtClean="0"/>
              <a:t>Od 1968.god. Zavode za osiguranje koji posluju na teritoriji čitave SFRJ mogu osnovati građani, radne organizacije i društveno-političke zajednice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43102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Razvoj osiguranja kod nas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Od 1972. primjena ustavnih amandmana – prestanak otuđivanja viška rada od onoga ko ga je stvorio, reorganizacija poslovanja osiguravajućih društava</a:t>
            </a:r>
          </a:p>
          <a:p>
            <a:r>
              <a:rPr lang="sr-Latn-BA" dirty="0" smtClean="0"/>
              <a:t>Zakon o osnovama sistema osiguranja imovine i lica iz 1990.god. – princip tržišne ekonomije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500923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Osiguranje u Bosni i Hercegovini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Osnivanje velikog broja osiguravajućih društava</a:t>
            </a:r>
          </a:p>
          <a:p>
            <a:r>
              <a:rPr lang="sr-Latn-BA" dirty="0" smtClean="0"/>
              <a:t>1995. god. Zakon o osiguranju imovine i lica Federacije BiH</a:t>
            </a:r>
          </a:p>
          <a:p>
            <a:r>
              <a:rPr lang="sr-Latn-BA" dirty="0" smtClean="0"/>
              <a:t>2000.god. Zakon o osiguranju imovine i lica Republike Srpske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3625930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Institucije sektora osiguranja u BiH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Agencija za osiguranje u Bosni i Hercegovini </a:t>
            </a:r>
          </a:p>
          <a:p>
            <a:r>
              <a:rPr lang="sr-Latn-BA" dirty="0" smtClean="0"/>
              <a:t>Agencija za nadzor osiguranja FBIH</a:t>
            </a:r>
          </a:p>
          <a:p>
            <a:r>
              <a:rPr lang="sr-Latn-BA" dirty="0" smtClean="0"/>
              <a:t>Agencija za osiguranje Republike Srpske</a:t>
            </a:r>
          </a:p>
          <a:p>
            <a:r>
              <a:rPr lang="sr-Latn-BA" dirty="0" smtClean="0"/>
              <a:t>Zaštitni fondovi u osiguranju</a:t>
            </a:r>
          </a:p>
          <a:p>
            <a:r>
              <a:rPr lang="sr-Latn-BA" dirty="0" smtClean="0"/>
              <a:t>Biro zelene karte u BiH</a:t>
            </a:r>
          </a:p>
          <a:p>
            <a:r>
              <a:rPr lang="sr-Latn-BA" dirty="0" smtClean="0"/>
              <a:t>Udruženja osiguravača</a:t>
            </a:r>
            <a:endParaRPr lang="en-GB" dirty="0" smtClean="0"/>
          </a:p>
          <a:p>
            <a:r>
              <a:rPr lang="en-GB" dirty="0" err="1" smtClean="0"/>
              <a:t>Udru</a:t>
            </a:r>
            <a:r>
              <a:rPr lang="sr-Latn-BA" dirty="0" smtClean="0"/>
              <a:t>ženja aktuara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1877365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Zakoni</a:t>
            </a:r>
            <a:r>
              <a:rPr lang="en-GB" dirty="0" smtClean="0"/>
              <a:t> u </a:t>
            </a:r>
            <a:r>
              <a:rPr lang="en-GB" dirty="0" err="1" smtClean="0"/>
              <a:t>BiH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r>
              <a:rPr lang="en-GB" dirty="0" err="1" smtClean="0"/>
              <a:t>Zakon</a:t>
            </a:r>
            <a:r>
              <a:rPr lang="en-GB" dirty="0" smtClean="0"/>
              <a:t> o </a:t>
            </a:r>
            <a:r>
              <a:rPr lang="sr-Latn-BA" dirty="0" smtClean="0"/>
              <a:t>Agenciji za osiguranje u BiH (12/04)</a:t>
            </a:r>
          </a:p>
          <a:p>
            <a:r>
              <a:rPr lang="sr-Latn-BA" dirty="0" smtClean="0"/>
              <a:t>RS: Zakon o društvima za osiguranje (17/05, 1/06, 64/06, 74/10)</a:t>
            </a:r>
          </a:p>
          <a:p>
            <a:r>
              <a:rPr lang="sr-Latn-BA" dirty="0" smtClean="0"/>
              <a:t>RS: Zakon o obaveznim osiguranjima u saobraćaju (82/15)</a:t>
            </a:r>
            <a:endParaRPr lang="sr-Latn-BA" dirty="0"/>
          </a:p>
          <a:p>
            <a:r>
              <a:rPr lang="sr-Latn-BA" dirty="0" smtClean="0"/>
              <a:t>FBiH: Zakon o osiguranju (23/17)</a:t>
            </a:r>
          </a:p>
          <a:p>
            <a:r>
              <a:rPr lang="sr-Latn-BA" dirty="0" smtClean="0"/>
              <a:t>FBiH: Zakon o osiguranju od odgovornosti za motorna vozila i ostale odredbe o obaveznom osiguranju od odgovornosti (24/05)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42482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Silabus predmeta I kolokvij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r-Latn-BA" dirty="0" smtClean="0"/>
              <a:t>Vrste osiguranja</a:t>
            </a:r>
          </a:p>
          <a:p>
            <a:pPr>
              <a:buFontTx/>
              <a:buChar char="-"/>
            </a:pPr>
            <a:r>
              <a:rPr lang="sr-Latn-BA" dirty="0" smtClean="0"/>
              <a:t>Saosiguranje</a:t>
            </a:r>
          </a:p>
          <a:p>
            <a:pPr>
              <a:buFontTx/>
              <a:buChar char="-"/>
            </a:pPr>
            <a:r>
              <a:rPr lang="sr-Latn-BA" dirty="0" smtClean="0"/>
              <a:t>Reosiguranje</a:t>
            </a:r>
          </a:p>
          <a:p>
            <a:pPr>
              <a:buFontTx/>
              <a:buChar char="-"/>
            </a:pPr>
            <a:endParaRPr lang="sr-Latn-BA" dirty="0" smtClean="0"/>
          </a:p>
          <a:p>
            <a:pPr>
              <a:buFontTx/>
              <a:buChar char="-"/>
            </a:pPr>
            <a:r>
              <a:rPr lang="sr-Latn-BA" dirty="0" smtClean="0"/>
              <a:t>Literatura:</a:t>
            </a:r>
          </a:p>
          <a:p>
            <a:pPr>
              <a:buNone/>
            </a:pPr>
            <a:r>
              <a:rPr lang="sr-Latn-BA" dirty="0" smtClean="0"/>
              <a:t>Šipka, D., Marović, B.“Ekonomika osiguranja”, Banja Luka, 2003.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Faktori t</a:t>
            </a:r>
            <a:r>
              <a:rPr lang="en-GB" dirty="0" smtClean="0"/>
              <a:t>r</a:t>
            </a:r>
            <a:r>
              <a:rPr lang="sr-Latn-BA" dirty="0" smtClean="0"/>
              <a:t>žišta osiguranja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sr-Latn-BA" dirty="0" smtClean="0"/>
              <a:t>BDP per capita</a:t>
            </a:r>
          </a:p>
          <a:p>
            <a:r>
              <a:rPr lang="sr-Latn-BA" dirty="0" smtClean="0"/>
              <a:t>Nivo dostignutog životnog standarda</a:t>
            </a:r>
          </a:p>
          <a:p>
            <a:r>
              <a:rPr lang="sr-Latn-BA" dirty="0" smtClean="0"/>
              <a:t>Nivo prihoda stanovništva</a:t>
            </a:r>
          </a:p>
          <a:p>
            <a:r>
              <a:rPr lang="sr-Latn-BA" dirty="0" smtClean="0"/>
              <a:t>Razvijenost sektora finansijskih usluga</a:t>
            </a:r>
          </a:p>
          <a:p>
            <a:r>
              <a:rPr lang="sr-Latn-BA" dirty="0" smtClean="0"/>
              <a:t>Struktura i udio vrsta osiguranja u ukupnoj naplaćenoj premiji</a:t>
            </a:r>
          </a:p>
          <a:p>
            <a:r>
              <a:rPr lang="sr-Latn-BA" dirty="0" smtClean="0"/>
              <a:t>Svijest stanovništva o postojanju i neophodnosti osiguranja</a:t>
            </a:r>
          </a:p>
          <a:p>
            <a:r>
              <a:rPr lang="sr-Latn-BA" dirty="0" smtClean="0"/>
              <a:t>Rast stranih investicija, itd.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4121493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715962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Makroekonomski pokazatelji BiH</a:t>
            </a:r>
            <a:endParaRPr lang="sr-Latn-B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219200"/>
            <a:ext cx="7620000" cy="559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9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sr-Latn-BA" dirty="0" smtClean="0"/>
              <a:t>Sektor finansijskih usluga u BiH</a:t>
            </a:r>
            <a:endParaRPr lang="sr-Latn-B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24" y="1524000"/>
            <a:ext cx="8702952" cy="475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31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Ukupno obračunata premija po entitetima</a:t>
            </a:r>
            <a:endParaRPr lang="sr-Latn-B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256" y="2286000"/>
            <a:ext cx="863748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76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04800"/>
            <a:ext cx="4847046" cy="6356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14478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Osiguravajuća društva u BiH - Neživotno osiguranje, tržišni udio, 2017.</a:t>
            </a:r>
            <a:endParaRPr lang="sr-Latn-BA" dirty="0"/>
          </a:p>
        </p:txBody>
      </p:sp>
      <p:sp>
        <p:nvSpPr>
          <p:cNvPr id="2" name="TextBox 1"/>
          <p:cNvSpPr txBox="1"/>
          <p:nvPr/>
        </p:nvSpPr>
        <p:spPr>
          <a:xfrm>
            <a:off x="6096000" y="3200400"/>
            <a:ext cx="198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27 osiguravajućih društava za neživotno osiguranje</a:t>
            </a:r>
          </a:p>
          <a:p>
            <a:r>
              <a:rPr lang="sr-Latn-BA" dirty="0" smtClean="0"/>
              <a:t>1 osiguravajuće društvo za reosiguranje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3364228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sr-Latn-BA" sz="2800" dirty="0">
                <a:solidFill>
                  <a:prstClr val="black"/>
                </a:solidFill>
                <a:ea typeface="+mn-ea"/>
                <a:cs typeface="+mn-cs"/>
              </a:rPr>
              <a:t>Osiguravajuća društva u BiH - </a:t>
            </a:r>
            <a:r>
              <a:rPr lang="sr-Latn-BA" sz="2800" dirty="0" smtClean="0">
                <a:solidFill>
                  <a:prstClr val="black"/>
                </a:solidFill>
                <a:ea typeface="+mn-ea"/>
                <a:cs typeface="+mn-cs"/>
              </a:rPr>
              <a:t>Životno </a:t>
            </a:r>
            <a:r>
              <a:rPr lang="sr-Latn-BA" sz="2800" dirty="0">
                <a:solidFill>
                  <a:prstClr val="black"/>
                </a:solidFill>
                <a:ea typeface="+mn-ea"/>
                <a:cs typeface="+mn-cs"/>
              </a:rPr>
              <a:t>osiguranje, tržišni udio, 2017.</a:t>
            </a:r>
            <a:br>
              <a:rPr lang="sr-Latn-BA" sz="2800" dirty="0">
                <a:solidFill>
                  <a:prstClr val="black"/>
                </a:solidFill>
                <a:ea typeface="+mn-ea"/>
                <a:cs typeface="+mn-cs"/>
              </a:rPr>
            </a:br>
            <a:endParaRPr lang="sr-Latn-BA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535" y="1828800"/>
            <a:ext cx="6160265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1800" y="28956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10 osiguravajućih društava za životno osiguranje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35194275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209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Svijest stanovništva o postojanju i neophodnosti osiguranja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Finansijska pismenost (Lusardi&amp;Mitchell) – „Big Three“</a:t>
            </a:r>
          </a:p>
          <a:p>
            <a:r>
              <a:rPr lang="sr-Latn-BA" dirty="0" smtClean="0"/>
              <a:t>Standard&amp;Poors Global finacial literacy survey </a:t>
            </a:r>
          </a:p>
          <a:p>
            <a:r>
              <a:rPr lang="sr-Latn-BA" dirty="0" smtClean="0"/>
              <a:t>4 pitanja (prosta kamata, složeno kapitalisanje, inflacija i diversifikacija rizika)</a:t>
            </a:r>
          </a:p>
          <a:p>
            <a:r>
              <a:rPr lang="sr-Latn-BA" dirty="0" smtClean="0"/>
              <a:t>1 od 3 ispitanika su na 3 pitanja davali tačan odgovor</a:t>
            </a:r>
          </a:p>
        </p:txBody>
      </p:sp>
    </p:spTree>
    <p:extLst>
      <p:ext uri="{BB962C8B-B14F-4D97-AF65-F5344CB8AC3E}">
        <p14:creationId xmlns:p14="http://schemas.microsoft.com/office/powerpoint/2010/main" val="35561499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348" y="263982"/>
            <a:ext cx="8281652" cy="61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685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Tržište osiguranja u Republici Srpskoj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14 društava za osiguranje iz Republike Srpske</a:t>
            </a:r>
          </a:p>
          <a:p>
            <a:r>
              <a:rPr lang="sr-Latn-BA" dirty="0" smtClean="0"/>
              <a:t>Od tog broja samo 3 su kompozitna</a:t>
            </a:r>
          </a:p>
          <a:p>
            <a:r>
              <a:rPr lang="sr-Latn-BA" dirty="0" smtClean="0"/>
              <a:t>11 filijala društava za osiguranje iz Federacije BiH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451171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Sulabus predmeta II kolokvij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Latn-BA" dirty="0" smtClean="0"/>
              <a:t>II kolokvij:</a:t>
            </a:r>
          </a:p>
          <a:p>
            <a:pPr>
              <a:buFontTx/>
              <a:buChar char="-"/>
            </a:pPr>
            <a:r>
              <a:rPr lang="sr-Latn-BA" dirty="0" smtClean="0"/>
              <a:t>Uvod u teoriju vjerovatnoće</a:t>
            </a:r>
          </a:p>
          <a:p>
            <a:pPr>
              <a:buFontTx/>
              <a:buChar char="-"/>
            </a:pPr>
            <a:r>
              <a:rPr lang="sr-Latn-BA" dirty="0" smtClean="0"/>
              <a:t>Mortalitetne tablice</a:t>
            </a:r>
          </a:p>
          <a:p>
            <a:pPr>
              <a:buFontTx/>
              <a:buChar char="-"/>
            </a:pPr>
            <a:r>
              <a:rPr lang="sr-Latn-BA" dirty="0" smtClean="0"/>
              <a:t>Aktuarske tablice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err="1" smtClean="0"/>
              <a:t>Os</a:t>
            </a:r>
            <a:r>
              <a:rPr lang="sr-Latn-BA" dirty="0" smtClean="0"/>
              <a:t>iguranje periodičnih isplata (renti)</a:t>
            </a:r>
          </a:p>
          <a:p>
            <a:pPr lvl="1">
              <a:buFontTx/>
              <a:buChar char="-"/>
            </a:pPr>
            <a:r>
              <a:rPr lang="sr-Latn-BA" dirty="0" smtClean="0"/>
              <a:t>Neposredne doživotne rente</a:t>
            </a:r>
          </a:p>
          <a:p>
            <a:pPr lvl="1">
              <a:buFontTx/>
              <a:buChar char="-"/>
            </a:pPr>
            <a:r>
              <a:rPr lang="sr-Latn-BA" dirty="0" smtClean="0"/>
              <a:t>Odgođene doživotne rente</a:t>
            </a:r>
          </a:p>
          <a:p>
            <a:pPr lvl="1">
              <a:buFontTx/>
              <a:buChar char="-"/>
            </a:pPr>
            <a:r>
              <a:rPr lang="sr-Latn-BA" dirty="0" smtClean="0"/>
              <a:t>Neposredne privremene rente</a:t>
            </a:r>
          </a:p>
          <a:p>
            <a:pPr lvl="1">
              <a:buFontTx/>
              <a:buChar char="-"/>
            </a:pPr>
            <a:r>
              <a:rPr lang="sr-Latn-BA" dirty="0" smtClean="0"/>
              <a:t>Odgođene privremene rente</a:t>
            </a:r>
          </a:p>
          <a:p>
            <a:pPr lvl="1">
              <a:buFontTx/>
              <a:buChar char="-"/>
            </a:pPr>
            <a:endParaRPr lang="sr-Latn-BA" dirty="0" smtClean="0"/>
          </a:p>
          <a:p>
            <a:pPr>
              <a:buFontTx/>
              <a:buChar char="-"/>
            </a:pPr>
            <a:endParaRPr lang="sr-Latn-BA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sr-Latn-BA" dirty="0" smtClean="0"/>
              <a:t>Makroekonomski pokazatelji u RS</a:t>
            </a:r>
            <a:endParaRPr lang="sr-Latn-B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219200"/>
            <a:ext cx="7772400" cy="540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487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Društva za osiguranje u Republici Srpskoj</a:t>
            </a:r>
            <a:endParaRPr lang="sr-Latn-B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156" y="1628804"/>
            <a:ext cx="6169687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569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Struktura vlasništva društava za osiguranje u RS</a:t>
            </a:r>
            <a:endParaRPr lang="sr-Latn-B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BA" dirty="0" smtClean="0"/>
          </a:p>
          <a:p>
            <a:endParaRPr lang="sr-Latn-BA" dirty="0"/>
          </a:p>
          <a:p>
            <a:endParaRPr lang="sr-Latn-BA" dirty="0" smtClean="0"/>
          </a:p>
          <a:p>
            <a:endParaRPr lang="sr-Latn-BA" dirty="0"/>
          </a:p>
          <a:p>
            <a:endParaRPr lang="sr-Latn-BA" dirty="0" smtClean="0"/>
          </a:p>
          <a:p>
            <a:r>
              <a:rPr lang="sr-Latn-BA" dirty="0" smtClean="0"/>
              <a:t>Dva su društva sa </a:t>
            </a:r>
            <a:r>
              <a:rPr lang="sr-Latn-BA" dirty="0" smtClean="0"/>
              <a:t>značajnim udjelom državnog kapitala?</a:t>
            </a:r>
            <a:endParaRPr lang="sr-Latn-B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27" y="2057400"/>
            <a:ext cx="8230313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619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Premija osiguranja obračunata na tržištu Republike Srpske</a:t>
            </a:r>
            <a:endParaRPr lang="sr-Latn-B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75174"/>
            <a:ext cx="8229600" cy="317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725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Ukupno obračunata premija neživotnog osiguranja po društvima</a:t>
            </a:r>
            <a:endParaRPr lang="sr-Latn-B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670" y="1601369"/>
            <a:ext cx="7620660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764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Ukupno obračunata premija životnog osiguranja po društvima</a:t>
            </a:r>
            <a:endParaRPr lang="sr-Latn-B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988" y="2918219"/>
            <a:ext cx="8212024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105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Obračunata premija društava za osiguranje iz RS ostvarena u FBiH</a:t>
            </a:r>
            <a:endParaRPr lang="sr-Latn-B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098" y="1601368"/>
            <a:ext cx="8071804" cy="479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107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Obračunata premija po filijalama društava za osiguranje iz FBiH</a:t>
            </a:r>
            <a:endParaRPr lang="sr-Latn-B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417638"/>
            <a:ext cx="7924800" cy="521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34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685800"/>
            <a:ext cx="7391400" cy="544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427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Obračunata premija prema vrstama osiguranja</a:t>
            </a:r>
            <a:endParaRPr lang="sr-Latn-B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8229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85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Sulabus predmeta II kolokvij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r-Latn-BA" dirty="0"/>
              <a:t>Osiguranje kapitala</a:t>
            </a:r>
          </a:p>
          <a:p>
            <a:pPr>
              <a:buFontTx/>
              <a:buChar char="-"/>
            </a:pPr>
            <a:r>
              <a:rPr lang="sr-Latn-BA" dirty="0"/>
              <a:t>Periodične </a:t>
            </a:r>
            <a:r>
              <a:rPr lang="sr-Latn-BA" dirty="0" smtClean="0"/>
              <a:t>uplate </a:t>
            </a:r>
            <a:r>
              <a:rPr lang="sr-Latn-BA" dirty="0"/>
              <a:t>– premije (višekratne</a:t>
            </a:r>
            <a:r>
              <a:rPr lang="sr-Latn-BA" dirty="0" smtClean="0"/>
              <a:t>)</a:t>
            </a:r>
          </a:p>
          <a:p>
            <a:pPr>
              <a:buFontTx/>
              <a:buChar char="-"/>
            </a:pPr>
            <a:endParaRPr lang="sr-Latn-BA" dirty="0"/>
          </a:p>
          <a:p>
            <a:pPr>
              <a:buFontTx/>
              <a:buChar char="-"/>
            </a:pPr>
            <a:r>
              <a:rPr lang="sr-Latn-BA" dirty="0" smtClean="0"/>
              <a:t>Literatura:</a:t>
            </a:r>
          </a:p>
          <a:p>
            <a:pPr marL="0" indent="0">
              <a:buNone/>
            </a:pPr>
            <a:r>
              <a:rPr lang="sr-Latn-BA" dirty="0" smtClean="0"/>
              <a:t>Šain Ž., „Aktuarski modeli životnih osiguranja“, 	Sarajevo, 2009.</a:t>
            </a:r>
            <a:endParaRPr lang="sr-Latn-BA" dirty="0"/>
          </a:p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25955616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Kretanje naplaćene premije životnih i neživotnih osiguranja</a:t>
            </a:r>
            <a:endParaRPr lang="sr-Latn-B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99101"/>
            <a:ext cx="8229600" cy="4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635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sr-Latn-BA" altLang="sr-Latn-RS" sz="3600" dirty="0" smtClean="0"/>
              <a:t>Iznos isplaćenih obaveza is osiguranja</a:t>
            </a:r>
          </a:p>
        </p:txBody>
      </p:sp>
      <p:pic>
        <p:nvPicPr>
          <p:cNvPr id="10854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143000"/>
            <a:ext cx="8229600" cy="3789363"/>
          </a:xfrm>
        </p:spPr>
      </p:pic>
      <p:pic>
        <p:nvPicPr>
          <p:cNvPr id="10854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4932363"/>
            <a:ext cx="82296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5683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Komparacija sektora bankarstva i osiguranja (mil. EUR)</a:t>
            </a:r>
            <a:endParaRPr lang="sr-Latn-B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47800"/>
            <a:ext cx="8077200" cy="46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608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618" y="161996"/>
            <a:ext cx="6746039" cy="646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699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altLang="sr-Latn-RS" dirty="0"/>
              <a:t>Svjetski trendovi na tržištu osiguranja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Ukupan prihod od premije 3650 milijardi eura (2016)</a:t>
            </a:r>
          </a:p>
          <a:p>
            <a:r>
              <a:rPr lang="sr-Latn-BA" dirty="0" smtClean="0"/>
              <a:t>Godišnji rast 4,4% (50% od toga je ostvareno na kineskom tržištu)</a:t>
            </a:r>
          </a:p>
          <a:p>
            <a:r>
              <a:rPr lang="sr-Latn-BA" dirty="0" smtClean="0"/>
              <a:t>Rast životnog osiguranja (per capita 170 eura godišnje)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40906222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altLang="sr-Latn-RS" dirty="0" smtClean="0"/>
              <a:t>Top 20 osiguravajućih kompanija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524000"/>
            <a:ext cx="6400799" cy="46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242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838200"/>
            <a:ext cx="7502525" cy="5181600"/>
          </a:xfrm>
        </p:spPr>
      </p:pic>
    </p:spTree>
    <p:extLst>
      <p:ext uri="{BB962C8B-B14F-4D97-AF65-F5344CB8AC3E}">
        <p14:creationId xmlns:p14="http://schemas.microsoft.com/office/powerpoint/2010/main" val="3519539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Pojam i značaj osiguranja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Pojam osiguranja?</a:t>
            </a:r>
          </a:p>
          <a:p>
            <a:endParaRPr lang="sr-Latn-BA" dirty="0" smtClean="0"/>
          </a:p>
          <a:p>
            <a:endParaRPr lang="sr-Latn-BA" dirty="0" smtClean="0"/>
          </a:p>
          <a:p>
            <a:r>
              <a:rPr lang="sr-Latn-BA" dirty="0" smtClean="0"/>
              <a:t>Značaj – za pojedinca; za društvenu zajednicu?</a:t>
            </a:r>
            <a:endParaRPr lang="sr-Latn-B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sr-Latn-BA" dirty="0" smtClean="0"/>
              <a:t>Pojam osiguranja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sr-Latn-BA" dirty="0" smtClean="0"/>
              <a:t>Uslužna privredna djelatnost koja štiti čovjeka i njegovu imovinu od posljedica dešavanja brojnih opasnosti </a:t>
            </a:r>
          </a:p>
          <a:p>
            <a:r>
              <a:rPr lang="sr-Latn-BA" dirty="0" smtClean="0"/>
              <a:t>Zaključen ugovor o osiguranju</a:t>
            </a:r>
          </a:p>
          <a:p>
            <a:r>
              <a:rPr lang="sr-Latn-BA" dirty="0" smtClean="0"/>
              <a:t>Pojam osiguravajućeg društva kao preduzeća koje se u svom poslovanju mora pridržavati određenih normi</a:t>
            </a:r>
          </a:p>
          <a:p>
            <a:r>
              <a:rPr lang="sr-Latn-BA" dirty="0" smtClean="0"/>
              <a:t>Vrsta osiguranja</a:t>
            </a:r>
          </a:p>
          <a:p>
            <a:r>
              <a:rPr lang="sr-Latn-BA" dirty="0" smtClean="0"/>
              <a:t>Naknada štete koju osiguravač isplaćuje po nastanku osiguranog slučaja</a:t>
            </a:r>
          </a:p>
          <a:p>
            <a:r>
              <a:rPr lang="sr-Latn-BA" dirty="0" smtClean="0"/>
              <a:t>Tržište osiguranja</a:t>
            </a:r>
          </a:p>
          <a:p>
            <a:endParaRPr lang="sr-Latn-B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Definicija osiguranja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“Ugovor po kome se osiguravač obavezuje da će platiti određeni iznos drugoj strani, osiguraniku, ako se desi poseban slučaj (poznat kao opasnost) i osiguranik kao posljedicu pretrpi novčani gubitak”</a:t>
            </a:r>
          </a:p>
          <a:p>
            <a:pPr>
              <a:buNone/>
            </a:pPr>
            <a:r>
              <a:rPr lang="sr-Latn-BA" dirty="0" smtClean="0"/>
              <a:t>Jonathan Law, Oxford Dictionary of Finance and Banking (Forth edition), New York, 2008</a:t>
            </a:r>
            <a:endParaRPr lang="sr-Latn-B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Definicija osiguranja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 smtClean="0"/>
              <a:t>“Način zaštite lica ili preduzeća od novčanog gubitka nastalog od štete ili krađe na ličnoj ili poslovnoj imovini (opšte osiguranje) ili smrti, odnosno povrede (životno osiguranje i osiguranje od nezgode)”</a:t>
            </a:r>
          </a:p>
          <a:p>
            <a:pPr>
              <a:buNone/>
            </a:pPr>
            <a:r>
              <a:rPr lang="sr-Latn-BA" dirty="0" smtClean="0"/>
              <a:t>Pass, C., Lowes, B., Davies, L., Collins dictionary of Economics (fourth edition), Glasgow 2005</a:t>
            </a:r>
            <a:endParaRPr lang="sr-Latn-B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1440</Words>
  <Application>Microsoft Office PowerPoint</Application>
  <PresentationFormat>On-screen Show (4:3)</PresentationFormat>
  <Paragraphs>188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Arial</vt:lpstr>
      <vt:lpstr>Calibri</vt:lpstr>
      <vt:lpstr>Office Theme</vt:lpstr>
      <vt:lpstr>Ekonomika osiguranja i aktuars</vt:lpstr>
      <vt:lpstr>Silabus predmeta I kolokvij</vt:lpstr>
      <vt:lpstr>Silabus predmeta I kolokvij</vt:lpstr>
      <vt:lpstr>Sulabus predmeta II kolokvij</vt:lpstr>
      <vt:lpstr>Sulabus predmeta II kolokvij</vt:lpstr>
      <vt:lpstr>Pojam i značaj osiguranja</vt:lpstr>
      <vt:lpstr>Pojam osiguranja</vt:lpstr>
      <vt:lpstr>Definicija osiguranja</vt:lpstr>
      <vt:lpstr>Definicija osiguranja</vt:lpstr>
      <vt:lpstr>Definicija osiguranja</vt:lpstr>
      <vt:lpstr>Pojam osiguranja</vt:lpstr>
      <vt:lpstr>Pojam osiguranja</vt:lpstr>
      <vt:lpstr>Pojam osiguranja</vt:lpstr>
      <vt:lpstr>Značaj osiguranja</vt:lpstr>
      <vt:lpstr>1. Čuvanje (zaštita) imovine</vt:lpstr>
      <vt:lpstr>1. Čuvanje (zaštita) imovine</vt:lpstr>
      <vt:lpstr>2. Finansijska funkcija</vt:lpstr>
      <vt:lpstr>3. Socijalna funkcija</vt:lpstr>
      <vt:lpstr>Istorijski razvoj osiguranja</vt:lpstr>
      <vt:lpstr>Istorijski razvoj osiguranja</vt:lpstr>
      <vt:lpstr>Istorijski razvoj osiguranja</vt:lpstr>
      <vt:lpstr>Istorijski razvoj osiguranja</vt:lpstr>
      <vt:lpstr>Istorijski razvoj osiguranja</vt:lpstr>
      <vt:lpstr>Razvoj osiguranja kod nas</vt:lpstr>
      <vt:lpstr>Razvoj osiguranja kod nas</vt:lpstr>
      <vt:lpstr>Razvoj osiguranja kod nas</vt:lpstr>
      <vt:lpstr>Osiguranje u Bosni i Hercegovini</vt:lpstr>
      <vt:lpstr>Institucije sektora osiguranja u BiH</vt:lpstr>
      <vt:lpstr>Zakoni u BiH</vt:lpstr>
      <vt:lpstr>Faktori tržišta osiguranja</vt:lpstr>
      <vt:lpstr>Makroekonomski pokazatelji BiH</vt:lpstr>
      <vt:lpstr>Sektor finansijskih usluga u BiH</vt:lpstr>
      <vt:lpstr>Ukupno obračunata premija po entitetima</vt:lpstr>
      <vt:lpstr>PowerPoint Presentation</vt:lpstr>
      <vt:lpstr>Osiguravajuća društva u BiH - Životno osiguranje, tržišni udio, 2017. </vt:lpstr>
      <vt:lpstr>PowerPoint Presentation</vt:lpstr>
      <vt:lpstr>Svijest stanovništva o postojanju i neophodnosti osiguranja</vt:lpstr>
      <vt:lpstr>PowerPoint Presentation</vt:lpstr>
      <vt:lpstr>Tržište osiguranja u Republici Srpskoj</vt:lpstr>
      <vt:lpstr>Makroekonomski pokazatelji u RS</vt:lpstr>
      <vt:lpstr>Društva za osiguranje u Republici Srpskoj</vt:lpstr>
      <vt:lpstr>Struktura vlasništva društava za osiguranje u RS</vt:lpstr>
      <vt:lpstr>Premija osiguranja obračunata na tržištu Republike Srpske</vt:lpstr>
      <vt:lpstr>Ukupno obračunata premija neživotnog osiguranja po društvima</vt:lpstr>
      <vt:lpstr>Ukupno obračunata premija životnog osiguranja po društvima</vt:lpstr>
      <vt:lpstr>Obračunata premija društava za osiguranje iz RS ostvarena u FBiH</vt:lpstr>
      <vt:lpstr>Obračunata premija po filijalama društava za osiguranje iz FBiH</vt:lpstr>
      <vt:lpstr>PowerPoint Presentation</vt:lpstr>
      <vt:lpstr>Obračunata premija prema vrstama osiguranja</vt:lpstr>
      <vt:lpstr>Kretanje naplaćene premije životnih i neživotnih osiguranja</vt:lpstr>
      <vt:lpstr>Iznos isplaćenih obaveza is osiguranja</vt:lpstr>
      <vt:lpstr>Komparacija sektora bankarstva i osiguranja (mil. EUR)</vt:lpstr>
      <vt:lpstr>PowerPoint Presentation</vt:lpstr>
      <vt:lpstr>Svjetski trendovi na tržištu osiguranja</vt:lpstr>
      <vt:lpstr>Top 20 osiguravajućih kompanija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Ekonomika osiguranja</dc:title>
  <dc:creator>efbl</dc:creator>
  <cp:lastModifiedBy>Nikolina</cp:lastModifiedBy>
  <cp:revision>57</cp:revision>
  <dcterms:created xsi:type="dcterms:W3CDTF">2006-08-16T00:00:00Z</dcterms:created>
  <dcterms:modified xsi:type="dcterms:W3CDTF">2018-03-13T17:14:46Z</dcterms:modified>
</cp:coreProperties>
</file>