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71" r:id="rId14"/>
    <p:sldId id="268" r:id="rId15"/>
    <p:sldId id="269" r:id="rId16"/>
    <p:sldId id="270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91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ilica\Downloads\data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j-ea"/>
                <a:cs typeface="+mj-cs"/>
              </a:defRPr>
            </a:pPr>
            <a:r>
              <a:rPr lang="sr-Latn-BA"/>
              <a:t>Kretanje zaključenih i razvedenih brakova u RS</a:t>
            </a:r>
            <a:endParaRPr lang="en-US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0" i="0" u="none" strike="noStrike" kern="1200" cap="none" spc="0" normalizeH="0" baseline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+mj-ea"/>
              <a:cs typeface="+mj-cs"/>
            </a:defRPr>
          </a:pPr>
          <a:endParaRPr lang="sr-Latn-RS"/>
        </a:p>
      </c:txPr>
    </c:title>
    <c:autoTitleDeleted val="0"/>
    <c:plotArea>
      <c:layout>
        <c:manualLayout>
          <c:layoutTarget val="inner"/>
          <c:xMode val="edge"/>
          <c:yMode val="edge"/>
          <c:x val="9.6453147301819642E-2"/>
          <c:y val="0.24004073290544659"/>
          <c:w val="0.88778602756313907"/>
          <c:h val="0.6961454336835311"/>
        </c:manualLayout>
      </c:layout>
      <c:lineChart>
        <c:grouping val="standard"/>
        <c:varyColors val="0"/>
        <c:ser>
          <c:idx val="0"/>
          <c:order val="0"/>
          <c:tx>
            <c:strRef>
              <c:f>data!$B$1</c:f>
              <c:strCache>
                <c:ptCount val="1"/>
                <c:pt idx="0">
                  <c:v>Zaključenih brakova</c:v>
                </c:pt>
              </c:strCache>
            </c:strRef>
          </c:tx>
          <c:spPr>
            <a:ln w="3810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data!$A$2:$A$20</c:f>
              <c:strCache>
                <c:ptCount val="19"/>
                <c:pt idx="0">
                  <c:v>2003</c:v>
                </c:pt>
                <c:pt idx="1">
                  <c:v>2004</c:v>
                </c:pt>
                <c:pt idx="2">
                  <c:v>2005</c:v>
                </c:pt>
                <c:pt idx="3">
                  <c:v>2006</c:v>
                </c:pt>
                <c:pt idx="4">
                  <c:v>2007</c:v>
                </c:pt>
                <c:pt idx="5">
                  <c:v>2008</c:v>
                </c:pt>
                <c:pt idx="6">
                  <c:v>2009</c:v>
                </c:pt>
                <c:pt idx="7">
                  <c:v>2010</c:v>
                </c:pt>
                <c:pt idx="8">
                  <c:v>2011</c:v>
                </c:pt>
                <c:pt idx="9">
                  <c:v>2012</c:v>
                </c:pt>
                <c:pt idx="10">
                  <c:v>2013</c:v>
                </c:pt>
                <c:pt idx="11">
                  <c:v>2014</c:v>
                </c:pt>
                <c:pt idx="12">
                  <c:v>2015</c:v>
                </c:pt>
                <c:pt idx="13">
                  <c:v>2016</c:v>
                </c:pt>
                <c:pt idx="14">
                  <c:v>2017</c:v>
                </c:pt>
                <c:pt idx="15">
                  <c:v>2018</c:v>
                </c:pt>
                <c:pt idx="16">
                  <c:v>2019</c:v>
                </c:pt>
                <c:pt idx="17">
                  <c:v>2020</c:v>
                </c:pt>
                <c:pt idx="18">
                  <c:v>2021</c:v>
                </c:pt>
              </c:strCache>
            </c:strRef>
          </c:cat>
          <c:val>
            <c:numRef>
              <c:f>data!$B$2:$B$20</c:f>
              <c:numCache>
                <c:formatCode>_-* #,##0.0_-;\-* #,##0.0_-;_-* "-"??_-;_-@_-</c:formatCode>
                <c:ptCount val="19"/>
                <c:pt idx="0">
                  <c:v>6769</c:v>
                </c:pt>
                <c:pt idx="1">
                  <c:v>7143</c:v>
                </c:pt>
                <c:pt idx="2">
                  <c:v>6810</c:v>
                </c:pt>
                <c:pt idx="3">
                  <c:v>6860</c:v>
                </c:pt>
                <c:pt idx="4">
                  <c:v>7093</c:v>
                </c:pt>
                <c:pt idx="5">
                  <c:v>6401</c:v>
                </c:pt>
                <c:pt idx="6">
                  <c:v>6131</c:v>
                </c:pt>
                <c:pt idx="7">
                  <c:v>5767</c:v>
                </c:pt>
                <c:pt idx="8">
                  <c:v>5802</c:v>
                </c:pt>
                <c:pt idx="9">
                  <c:v>5326</c:v>
                </c:pt>
                <c:pt idx="10">
                  <c:v>5467</c:v>
                </c:pt>
                <c:pt idx="11">
                  <c:v>5823</c:v>
                </c:pt>
                <c:pt idx="12">
                  <c:v>5895</c:v>
                </c:pt>
                <c:pt idx="13">
                  <c:v>5563</c:v>
                </c:pt>
                <c:pt idx="14">
                  <c:v>5954</c:v>
                </c:pt>
                <c:pt idx="15">
                  <c:v>5966</c:v>
                </c:pt>
                <c:pt idx="16">
                  <c:v>5822</c:v>
                </c:pt>
                <c:pt idx="17">
                  <c:v>4168</c:v>
                </c:pt>
                <c:pt idx="18">
                  <c:v>5530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3787-4123-988A-0A3F54EA7716}"/>
            </c:ext>
          </c:extLst>
        </c:ser>
        <c:ser>
          <c:idx val="1"/>
          <c:order val="1"/>
          <c:tx>
            <c:strRef>
              <c:f>data!$C$1</c:f>
              <c:strCache>
                <c:ptCount val="1"/>
                <c:pt idx="0">
                  <c:v>Razvedenih brakova</c:v>
                </c:pt>
              </c:strCache>
            </c:strRef>
          </c:tx>
          <c:spPr>
            <a:ln w="3810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data!$A$2:$A$20</c:f>
              <c:strCache>
                <c:ptCount val="19"/>
                <c:pt idx="0">
                  <c:v>2003</c:v>
                </c:pt>
                <c:pt idx="1">
                  <c:v>2004</c:v>
                </c:pt>
                <c:pt idx="2">
                  <c:v>2005</c:v>
                </c:pt>
                <c:pt idx="3">
                  <c:v>2006</c:v>
                </c:pt>
                <c:pt idx="4">
                  <c:v>2007</c:v>
                </c:pt>
                <c:pt idx="5">
                  <c:v>2008</c:v>
                </c:pt>
                <c:pt idx="6">
                  <c:v>2009</c:v>
                </c:pt>
                <c:pt idx="7">
                  <c:v>2010</c:v>
                </c:pt>
                <c:pt idx="8">
                  <c:v>2011</c:v>
                </c:pt>
                <c:pt idx="9">
                  <c:v>2012</c:v>
                </c:pt>
                <c:pt idx="10">
                  <c:v>2013</c:v>
                </c:pt>
                <c:pt idx="11">
                  <c:v>2014</c:v>
                </c:pt>
                <c:pt idx="12">
                  <c:v>2015</c:v>
                </c:pt>
                <c:pt idx="13">
                  <c:v>2016</c:v>
                </c:pt>
                <c:pt idx="14">
                  <c:v>2017</c:v>
                </c:pt>
                <c:pt idx="15">
                  <c:v>2018</c:v>
                </c:pt>
                <c:pt idx="16">
                  <c:v>2019</c:v>
                </c:pt>
                <c:pt idx="17">
                  <c:v>2020</c:v>
                </c:pt>
                <c:pt idx="18">
                  <c:v>2021</c:v>
                </c:pt>
              </c:strCache>
            </c:strRef>
          </c:cat>
          <c:val>
            <c:numRef>
              <c:f>data!$C$2:$C$20</c:f>
              <c:numCache>
                <c:formatCode>General</c:formatCode>
                <c:ptCount val="19"/>
                <c:pt idx="0">
                  <c:v>744</c:v>
                </c:pt>
                <c:pt idx="1">
                  <c:v>637</c:v>
                </c:pt>
                <c:pt idx="2">
                  <c:v>721</c:v>
                </c:pt>
                <c:pt idx="3">
                  <c:v>526</c:v>
                </c:pt>
                <c:pt idx="4">
                  <c:v>596</c:v>
                </c:pt>
                <c:pt idx="5">
                  <c:v>317</c:v>
                </c:pt>
                <c:pt idx="6">
                  <c:v>455</c:v>
                </c:pt>
                <c:pt idx="7">
                  <c:v>517</c:v>
                </c:pt>
                <c:pt idx="8">
                  <c:v>886</c:v>
                </c:pt>
                <c:pt idx="9">
                  <c:v>878</c:v>
                </c:pt>
                <c:pt idx="10">
                  <c:v>1052</c:v>
                </c:pt>
                <c:pt idx="11">
                  <c:v>1106</c:v>
                </c:pt>
                <c:pt idx="12">
                  <c:v>1143</c:v>
                </c:pt>
                <c:pt idx="13">
                  <c:v>1025</c:v>
                </c:pt>
                <c:pt idx="14">
                  <c:v>985</c:v>
                </c:pt>
                <c:pt idx="15">
                  <c:v>963</c:v>
                </c:pt>
                <c:pt idx="16">
                  <c:v>920</c:v>
                </c:pt>
                <c:pt idx="17">
                  <c:v>948</c:v>
                </c:pt>
                <c:pt idx="18">
                  <c:v>1017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3787-4123-988A-0A3F54EA771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55404895"/>
        <c:axId val="455413215"/>
      </c:lineChart>
      <c:catAx>
        <c:axId val="45540489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r-Latn-RS"/>
          </a:p>
        </c:txPr>
        <c:crossAx val="455413215"/>
        <c:crosses val="autoZero"/>
        <c:auto val="1"/>
        <c:lblAlgn val="ctr"/>
        <c:lblOffset val="100"/>
        <c:noMultiLvlLbl val="0"/>
      </c:catAx>
      <c:valAx>
        <c:axId val="45541321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inorGridlines>
        <c:numFmt formatCode="_-* #,##0.0_-;\-* #,##0.0_-;_-* &quot;-&quot;??_-;_-@_-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r-Latn-RS"/>
          </a:p>
        </c:txPr>
        <c:crossAx val="455404895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r-Latn-R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sr-Latn-R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3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b="0" kern="1200" cap="none" spc="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dk1">
          <a:lumMod val="15000"/>
          <a:lumOff val="85000"/>
        </a:schemeClr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810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8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2200" b="0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round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D7EFB-3E37-4593-A186-BFB356DE95B9}" type="datetimeFigureOut">
              <a:rPr lang="sr-Latn-BA" smtClean="0"/>
              <a:t>28.10.2022.</a:t>
            </a:fld>
            <a:endParaRPr lang="sr-Latn-B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B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65623E-856E-4A01-A964-A86BC95DBF42}" type="slidenum">
              <a:rPr lang="sr-Latn-BA" smtClean="0"/>
              <a:t>‹#›</a:t>
            </a:fld>
            <a:endParaRPr lang="sr-Latn-BA"/>
          </a:p>
        </p:txBody>
      </p:sp>
    </p:spTree>
    <p:extLst>
      <p:ext uri="{BB962C8B-B14F-4D97-AF65-F5344CB8AC3E}">
        <p14:creationId xmlns:p14="http://schemas.microsoft.com/office/powerpoint/2010/main" val="121255829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D7EFB-3E37-4593-A186-BFB356DE95B9}" type="datetimeFigureOut">
              <a:rPr lang="sr-Latn-BA" smtClean="0"/>
              <a:t>28.10.2022.</a:t>
            </a:fld>
            <a:endParaRPr lang="sr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65623E-856E-4A01-A964-A86BC95DBF42}" type="slidenum">
              <a:rPr lang="sr-Latn-BA" smtClean="0"/>
              <a:t>‹#›</a:t>
            </a:fld>
            <a:endParaRPr lang="sr-Latn-BA"/>
          </a:p>
        </p:txBody>
      </p:sp>
    </p:spTree>
    <p:extLst>
      <p:ext uri="{BB962C8B-B14F-4D97-AF65-F5344CB8AC3E}">
        <p14:creationId xmlns:p14="http://schemas.microsoft.com/office/powerpoint/2010/main" val="19575214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D7EFB-3E37-4593-A186-BFB356DE95B9}" type="datetimeFigureOut">
              <a:rPr lang="sr-Latn-BA" smtClean="0"/>
              <a:t>28.10.2022.</a:t>
            </a:fld>
            <a:endParaRPr lang="sr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65623E-856E-4A01-A964-A86BC95DBF42}" type="slidenum">
              <a:rPr lang="sr-Latn-BA" smtClean="0"/>
              <a:t>‹#›</a:t>
            </a:fld>
            <a:endParaRPr lang="sr-Latn-BA"/>
          </a:p>
        </p:txBody>
      </p:sp>
    </p:spTree>
    <p:extLst>
      <p:ext uri="{BB962C8B-B14F-4D97-AF65-F5344CB8AC3E}">
        <p14:creationId xmlns:p14="http://schemas.microsoft.com/office/powerpoint/2010/main" val="6602451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D7EFB-3E37-4593-A186-BFB356DE95B9}" type="datetimeFigureOut">
              <a:rPr lang="sr-Latn-BA" smtClean="0"/>
              <a:t>28.10.2022.</a:t>
            </a:fld>
            <a:endParaRPr lang="sr-Latn-B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B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65623E-856E-4A01-A964-A86BC95DBF42}" type="slidenum">
              <a:rPr lang="sr-Latn-BA" smtClean="0"/>
              <a:t>‹#›</a:t>
            </a:fld>
            <a:endParaRPr lang="sr-Latn-BA"/>
          </a:p>
        </p:txBody>
      </p:sp>
    </p:spTree>
    <p:extLst>
      <p:ext uri="{BB962C8B-B14F-4D97-AF65-F5344CB8AC3E}">
        <p14:creationId xmlns:p14="http://schemas.microsoft.com/office/powerpoint/2010/main" val="41836487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D7EFB-3E37-4593-A186-BFB356DE95B9}" type="datetimeFigureOut">
              <a:rPr lang="sr-Latn-BA" smtClean="0"/>
              <a:t>28.10.2022.</a:t>
            </a:fld>
            <a:endParaRPr lang="sr-Latn-B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B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65623E-856E-4A01-A964-A86BC95DBF42}" type="slidenum">
              <a:rPr lang="sr-Latn-BA" smtClean="0"/>
              <a:t>‹#›</a:t>
            </a:fld>
            <a:endParaRPr lang="sr-Latn-BA"/>
          </a:p>
        </p:txBody>
      </p:sp>
    </p:spTree>
    <p:extLst>
      <p:ext uri="{BB962C8B-B14F-4D97-AF65-F5344CB8AC3E}">
        <p14:creationId xmlns:p14="http://schemas.microsoft.com/office/powerpoint/2010/main" val="258114959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D7EFB-3E37-4593-A186-BFB356DE95B9}" type="datetimeFigureOut">
              <a:rPr lang="sr-Latn-BA" smtClean="0"/>
              <a:t>28.10.2022.</a:t>
            </a:fld>
            <a:endParaRPr lang="sr-Latn-BA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BA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65623E-856E-4A01-A964-A86BC95DBF42}" type="slidenum">
              <a:rPr lang="sr-Latn-BA" smtClean="0"/>
              <a:t>‹#›</a:t>
            </a:fld>
            <a:endParaRPr lang="sr-Latn-BA"/>
          </a:p>
        </p:txBody>
      </p:sp>
    </p:spTree>
    <p:extLst>
      <p:ext uri="{BB962C8B-B14F-4D97-AF65-F5344CB8AC3E}">
        <p14:creationId xmlns:p14="http://schemas.microsoft.com/office/powerpoint/2010/main" val="24391374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D7EFB-3E37-4593-A186-BFB356DE95B9}" type="datetimeFigureOut">
              <a:rPr lang="sr-Latn-BA" smtClean="0"/>
              <a:t>28.10.2022.</a:t>
            </a:fld>
            <a:endParaRPr lang="sr-Latn-B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B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65623E-856E-4A01-A964-A86BC95DBF42}" type="slidenum">
              <a:rPr lang="sr-Latn-BA" smtClean="0"/>
              <a:t>‹#›</a:t>
            </a:fld>
            <a:endParaRPr lang="sr-Latn-BA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34860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D7EFB-3E37-4593-A186-BFB356DE95B9}" type="datetimeFigureOut">
              <a:rPr lang="sr-Latn-BA" smtClean="0"/>
              <a:t>28.10.2022.</a:t>
            </a:fld>
            <a:endParaRPr lang="sr-Latn-B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B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65623E-856E-4A01-A964-A86BC95DBF42}" type="slidenum">
              <a:rPr lang="sr-Latn-BA" smtClean="0"/>
              <a:t>‹#›</a:t>
            </a:fld>
            <a:endParaRPr lang="sr-Latn-BA"/>
          </a:p>
        </p:txBody>
      </p:sp>
    </p:spTree>
    <p:extLst>
      <p:ext uri="{BB962C8B-B14F-4D97-AF65-F5344CB8AC3E}">
        <p14:creationId xmlns:p14="http://schemas.microsoft.com/office/powerpoint/2010/main" val="6422910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D7EFB-3E37-4593-A186-BFB356DE95B9}" type="datetimeFigureOut">
              <a:rPr lang="sr-Latn-BA" smtClean="0"/>
              <a:t>28.10.2022.</a:t>
            </a:fld>
            <a:endParaRPr lang="sr-Latn-B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B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65623E-856E-4A01-A964-A86BC95DBF42}" type="slidenum">
              <a:rPr lang="sr-Latn-BA" smtClean="0"/>
              <a:t>‹#›</a:t>
            </a:fld>
            <a:endParaRPr lang="sr-Latn-BA"/>
          </a:p>
        </p:txBody>
      </p:sp>
    </p:spTree>
    <p:extLst>
      <p:ext uri="{BB962C8B-B14F-4D97-AF65-F5344CB8AC3E}">
        <p14:creationId xmlns:p14="http://schemas.microsoft.com/office/powerpoint/2010/main" val="4947590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D7EFB-3E37-4593-A186-BFB356DE95B9}" type="datetimeFigureOut">
              <a:rPr lang="sr-Latn-BA" smtClean="0"/>
              <a:t>28.10.2022.</a:t>
            </a:fld>
            <a:endParaRPr lang="sr-Latn-BA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sr-Latn-BA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65623E-856E-4A01-A964-A86BC95DBF42}" type="slidenum">
              <a:rPr lang="sr-Latn-BA" smtClean="0"/>
              <a:t>‹#›</a:t>
            </a:fld>
            <a:endParaRPr lang="sr-Latn-BA"/>
          </a:p>
        </p:txBody>
      </p:sp>
    </p:spTree>
    <p:extLst>
      <p:ext uri="{BB962C8B-B14F-4D97-AF65-F5344CB8AC3E}">
        <p14:creationId xmlns:p14="http://schemas.microsoft.com/office/powerpoint/2010/main" val="4876084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328D7EFB-3E37-4593-A186-BFB356DE95B9}" type="datetimeFigureOut">
              <a:rPr lang="sr-Latn-BA" smtClean="0"/>
              <a:t>28.10.2022.</a:t>
            </a:fld>
            <a:endParaRPr lang="sr-Latn-BA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sr-Latn-BA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65623E-856E-4A01-A964-A86BC95DBF42}" type="slidenum">
              <a:rPr lang="sr-Latn-BA" smtClean="0"/>
              <a:t>‹#›</a:t>
            </a:fld>
            <a:endParaRPr lang="sr-Latn-BA"/>
          </a:p>
        </p:txBody>
      </p:sp>
    </p:spTree>
    <p:extLst>
      <p:ext uri="{BB962C8B-B14F-4D97-AF65-F5344CB8AC3E}">
        <p14:creationId xmlns:p14="http://schemas.microsoft.com/office/powerpoint/2010/main" val="19557239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328D7EFB-3E37-4593-A186-BFB356DE95B9}" type="datetimeFigureOut">
              <a:rPr lang="sr-Latn-BA" smtClean="0"/>
              <a:t>28.10.2022.</a:t>
            </a:fld>
            <a:endParaRPr lang="sr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sr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4D65623E-856E-4A01-A964-A86BC95DBF42}" type="slidenum">
              <a:rPr lang="sr-Latn-BA" smtClean="0"/>
              <a:t>‹#›</a:t>
            </a:fld>
            <a:endParaRPr lang="sr-Latn-BA"/>
          </a:p>
        </p:txBody>
      </p:sp>
    </p:spTree>
    <p:extLst>
      <p:ext uri="{BB962C8B-B14F-4D97-AF65-F5344CB8AC3E}">
        <p14:creationId xmlns:p14="http://schemas.microsoft.com/office/powerpoint/2010/main" val="26540105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svg"/><Relationship Id="rId4" Type="http://schemas.openxmlformats.org/officeDocument/2006/relationships/image" Target="../media/image13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sv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493F99-30E6-10C2-350B-A576E2745F9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Latn-BA" dirty="0"/>
              <a:t>STRUKTURE STANOVNIŠTVA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C5B40853-BF5B-1F27-92FD-2E19017CF79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212645" y="5243195"/>
            <a:ext cx="3766710" cy="1239894"/>
          </a:xfrm>
        </p:spPr>
        <p:txBody>
          <a:bodyPr>
            <a:normAutofit/>
          </a:bodyPr>
          <a:lstStyle/>
          <a:p>
            <a:r>
              <a:rPr lang="sr-Latn-BA" sz="2400"/>
              <a:t>Milica Marić, </a:t>
            </a:r>
            <a:r>
              <a:rPr lang="sr-Latn-BA" sz="2400" dirty="0"/>
              <a:t>ma</a:t>
            </a:r>
          </a:p>
          <a:p>
            <a:r>
              <a:rPr lang="sr-Latn-BA" sz="2400" dirty="0"/>
              <a:t>milica.maric@ef.unibl.org</a:t>
            </a:r>
          </a:p>
        </p:txBody>
      </p:sp>
    </p:spTree>
    <p:extLst>
      <p:ext uri="{BB962C8B-B14F-4D97-AF65-F5344CB8AC3E}">
        <p14:creationId xmlns:p14="http://schemas.microsoft.com/office/powerpoint/2010/main" val="3612019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C0BC66E9-1866-57CA-8E85-7A5E8B0895FF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605115" y="309716"/>
                <a:ext cx="8981769" cy="6238567"/>
              </a:xfrm>
            </p:spPr>
            <p:txBody>
              <a:bodyPr/>
              <a:lstStyle/>
              <a:p>
                <a:pPr marL="114300" indent="0">
                  <a:buNone/>
                </a:pPr>
                <a:r>
                  <a:rPr lang="sr-Latn-RS" b="1" dirty="0">
                    <a:ea typeface="Cambria Math" panose="02040503050406030204" pitchFamily="18" charset="0"/>
                  </a:rPr>
                  <a:t>b) Izračunati</a:t>
                </a:r>
                <a:r>
                  <a:rPr lang="en-US" b="1" dirty="0">
                    <a:ea typeface="Cambria Math" panose="02040503050406030204" pitchFamily="18" charset="0"/>
                  </a:rPr>
                  <a:t> </a:t>
                </a:r>
                <a:r>
                  <a:rPr lang="en-US" b="1" dirty="0" err="1">
                    <a:ea typeface="Cambria Math" panose="02040503050406030204" pitchFamily="18" charset="0"/>
                  </a:rPr>
                  <a:t>godinu</a:t>
                </a:r>
                <a:r>
                  <a:rPr lang="en-US" b="1" dirty="0">
                    <a:ea typeface="Cambria Math" panose="02040503050406030204" pitchFamily="18" charset="0"/>
                  </a:rPr>
                  <a:t> </a:t>
                </a:r>
                <a:r>
                  <a:rPr lang="sr-Latn-BA" b="1" dirty="0">
                    <a:ea typeface="Cambria Math" panose="02040503050406030204" pitchFamily="18" charset="0"/>
                  </a:rPr>
                  <a:t>u kojoj će indeks starenja iznositi 40% ako se nastavi ispoljena tendencija.</a:t>
                </a:r>
              </a:p>
              <a:p>
                <a:pPr marL="114300" indent="0">
                  <a:buNone/>
                </a:pPr>
                <a:endParaRPr lang="sr-Latn-RS" dirty="0">
                  <a:ea typeface="Cambria Math" panose="02040503050406030204" pitchFamily="18" charset="0"/>
                </a:endParaRPr>
              </a:p>
              <a:p>
                <a:pPr marL="11430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sr-Latn-BA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𝐼𝑛𝑑𝑒𝑘𝑠</m:t>
                      </m:r>
                      <m:r>
                        <a:rPr lang="sr-Latn-BA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sr-Latn-BA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𝑠𝑡𝑎𝑟𝑒𝑛𝑗𝑎</m:t>
                      </m:r>
                      <m:r>
                        <a:rPr lang="sr-Latn-BA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d>
                        <m:dPr>
                          <m:ctrlPr>
                            <a:rPr lang="sr-Latn-BA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sr-Latn-BA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1994</m:t>
                          </m:r>
                        </m:e>
                      </m:d>
                      <m:r>
                        <a:rPr lang="sr-Latn-BA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BA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sr-Latn-BA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r-Latn-BA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sr-Latn-BA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60+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sr-Latn-BA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r-Latn-BA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sr-Latn-BA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0−20</m:t>
                              </m:r>
                            </m:sub>
                          </m:sSub>
                        </m:den>
                      </m:f>
                      <m:r>
                        <a:rPr lang="sr-Latn-BA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∙100=</m:t>
                      </m:r>
                      <m:f>
                        <m:fPr>
                          <m:ctrlPr>
                            <a:rPr lang="sr-Latn-BA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BA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2.150.000</m:t>
                          </m:r>
                        </m:num>
                        <m:den>
                          <m:r>
                            <a:rPr lang="sr-Latn-BA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6.250.000</m:t>
                          </m:r>
                        </m:den>
                      </m:f>
                      <m:r>
                        <a:rPr lang="sr-Latn-BA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∙100</m:t>
                      </m:r>
                      <m:r>
                        <a:rPr lang="sr-Latn-BA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=34,40</m:t>
                      </m:r>
                    </m:oMath>
                  </m:oMathPara>
                </a14:m>
                <a:endParaRPr lang="sr-Latn-BA" b="0" dirty="0">
                  <a:ea typeface="Cambria Math" panose="02040503050406030204" pitchFamily="18" charset="0"/>
                </a:endParaRPr>
              </a:p>
              <a:p>
                <a:pPr marL="114300" indent="0">
                  <a:buNone/>
                </a:pPr>
                <a:endParaRPr lang="sr-Latn-BA" b="0" dirty="0">
                  <a:ea typeface="Cambria Math" panose="02040503050406030204" pitchFamily="18" charset="0"/>
                </a:endParaRPr>
              </a:p>
              <a:p>
                <a:pPr marL="114300" indent="0">
                  <a:buNone/>
                </a:pPr>
                <a:r>
                  <a:rPr lang="sr-Latn-BA" b="0" dirty="0">
                    <a:ea typeface="Cambria Math" panose="02040503050406030204" pitchFamily="18" charset="0"/>
                  </a:rPr>
                  <a:t>Geomestrijska stopa rasta kod indeksa starenja identična je formuli kod originalnih podataka:</a:t>
                </a:r>
              </a:p>
              <a:p>
                <a:pPr marL="114300" indent="0">
                  <a:buNone/>
                </a:pPr>
                <a:endParaRPr lang="sr-Latn-BA" b="0" dirty="0">
                  <a:ea typeface="Cambria Math" panose="02040503050406030204" pitchFamily="18" charset="0"/>
                </a:endParaRPr>
              </a:p>
              <a:p>
                <a:pPr marL="11430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R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BA" i="1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b>
                          <m:r>
                            <a:rPr lang="sr-Latn-BA" i="1">
                              <a:latin typeface="Cambria Math" panose="02040503050406030204" pitchFamily="18" charset="0"/>
                            </a:rPr>
                            <m:t>𝑔</m:t>
                          </m:r>
                        </m:sub>
                      </m:sSub>
                      <m:r>
                        <a:rPr lang="sr-Latn-BA" i="1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sr-Latn-R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ad>
                            <m:radPr>
                              <m:ctrlPr>
                                <a:rPr lang="sr-Latn-RS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>
                              <m:r>
                                <a:rPr lang="sr-Latn-BA" b="0" i="1" smtClean="0">
                                  <a:latin typeface="Cambria Math" panose="02040503050406030204" pitchFamily="18" charset="0"/>
                                </a:rPr>
                                <m:t>10</m:t>
                              </m:r>
                            </m:deg>
                            <m:e>
                              <m:f>
                                <m:fPr>
                                  <m:ctrlPr>
                                    <a:rPr lang="sr-Latn-RS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sr-Latn-BA" b="0" i="1" smtClean="0">
                                      <a:latin typeface="Cambria Math" panose="02040503050406030204" pitchFamily="18" charset="0"/>
                                    </a:rPr>
                                    <m:t>37,25</m:t>
                                  </m:r>
                                </m:num>
                                <m:den>
                                  <m:r>
                                    <a:rPr lang="sr-Latn-BA" b="0" i="1" smtClean="0">
                                      <a:latin typeface="Cambria Math" panose="02040503050406030204" pitchFamily="18" charset="0"/>
                                    </a:rPr>
                                    <m:t>34,40</m:t>
                                  </m:r>
                                </m:den>
                              </m:f>
                            </m:e>
                          </m:rad>
                          <m:r>
                            <a:rPr lang="sr-Latn-BA" i="1">
                              <a:latin typeface="Cambria Math" panose="02040503050406030204" pitchFamily="18" charset="0"/>
                            </a:rPr>
                            <m:t>−1</m:t>
                          </m:r>
                        </m:e>
                      </m:d>
                      <m:r>
                        <a:rPr lang="sr-Latn-BA" i="1">
                          <a:latin typeface="Cambria Math" panose="02040503050406030204" pitchFamily="18" charset="0"/>
                        </a:rPr>
                        <m:t>∙100</m:t>
                      </m:r>
                      <m:r>
                        <a:rPr lang="sr-Latn-BA" b="0" i="1" smtClean="0">
                          <a:latin typeface="Cambria Math" panose="02040503050406030204" pitchFamily="18" charset="0"/>
                        </a:rPr>
                        <m:t>=0,8%</m:t>
                      </m:r>
                    </m:oMath>
                  </m:oMathPara>
                </a14:m>
                <a:endParaRPr lang="sr-Latn-RS" dirty="0">
                  <a:ea typeface="Cambria Math" panose="02040503050406030204" pitchFamily="18" charset="0"/>
                </a:endParaRPr>
              </a:p>
              <a:p>
                <a:pPr marL="114300" indent="0">
                  <a:buNone/>
                </a:pPr>
                <a:r>
                  <a:rPr lang="sr-Latn-RS" dirty="0">
                    <a:ea typeface="Cambria Math" panose="02040503050406030204" pitchFamily="18" charset="0"/>
                  </a:rPr>
                  <a:t>Uvrštavamo stopu rasta u formulu:</a:t>
                </a:r>
              </a:p>
              <a:p>
                <a:pPr marL="114300" indent="0">
                  <a:buNone/>
                </a:pPr>
                <a:r>
                  <a:rPr lang="sr-Latn-BA" sz="20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40</a:t>
                </a:r>
                <a14:m>
                  <m:oMath xmlns:m="http://schemas.openxmlformats.org/officeDocument/2006/math">
                    <m:r>
                      <a:rPr lang="sr-Latn-BA" sz="20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sr-Latn-BA" sz="2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sr-Latn-BA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37,25·</m:t>
                    </m:r>
                    <m:sSup>
                      <m:sSupPr>
                        <m:ctrlPr>
                          <a:rPr lang="sr-Latn-BA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sr-Latn-BA" sz="2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sr-Latn-BA" sz="2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1+</m:t>
                            </m:r>
                            <m:f>
                              <m:fPr>
                                <m:ctrlPr>
                                  <a:rPr lang="sr-Latn-BA" sz="20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sr-Latn-BA" sz="20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0,8</m:t>
                                </m:r>
                              </m:num>
                              <m:den>
                                <m:r>
                                  <a:rPr lang="sr-Latn-BA" sz="20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100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sr-Latn-BA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𝑖</m:t>
                        </m:r>
                      </m:sup>
                    </m:sSup>
                  </m:oMath>
                </a14:m>
                <a:endParaRPr lang="sr-Latn-RS" sz="20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 marL="114300" indent="0">
                  <a:buNone/>
                </a:pPr>
                <a:endParaRPr lang="sr-Latn-RS" sz="20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 marL="114300" indent="0">
                  <a:buNone/>
                </a:pPr>
                <a14:m>
                  <m:oMath xmlns:m="http://schemas.openxmlformats.org/officeDocument/2006/math">
                    <m:r>
                      <a:rPr lang="sr-Latn-BA" sz="2000" i="1" smtClean="0">
                        <a:latin typeface="Cambria Math" panose="02040503050406030204" pitchFamily="18" charset="0"/>
                      </a:rPr>
                      <m:t>𝑖</m:t>
                    </m:r>
                    <m:r>
                      <a:rPr lang="sr-Latn-BA" sz="200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sr-Latn-BA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func>
                          <m:funcPr>
                            <m:ctrlPr>
                              <a:rPr lang="sr-Latn-BA" sz="2000" i="1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sr-Latn-BA" sz="2000">
                                <a:latin typeface="Cambria Math" panose="02040503050406030204" pitchFamily="18" charset="0"/>
                              </a:rPr>
                              <m:t>log</m:t>
                            </m:r>
                          </m:fName>
                          <m:e>
                            <m:r>
                              <a:rPr lang="sr-Latn-BA" sz="2000" b="0" i="1" smtClean="0">
                                <a:latin typeface="Cambria Math" panose="02040503050406030204" pitchFamily="18" charset="0"/>
                              </a:rPr>
                              <m:t>40</m:t>
                            </m:r>
                            <m:r>
                              <a:rPr lang="sr-Latn-BA" sz="2000" i="1">
                                <a:latin typeface="Cambria Math" panose="02040503050406030204" pitchFamily="18" charset="0"/>
                              </a:rPr>
                              <m:t>−</m:t>
                            </m:r>
                            <m:func>
                              <m:funcPr>
                                <m:ctrlPr>
                                  <a:rPr lang="sr-Latn-BA" sz="2000" i="1">
                                    <a:latin typeface="Cambria Math" panose="02040503050406030204" pitchFamily="18" charset="0"/>
                                  </a:rPr>
                                </m:ctrlPr>
                              </m:funcPr>
                              <m:fName>
                                <m:r>
                                  <m:rPr>
                                    <m:sty m:val="p"/>
                                  </m:rPr>
                                  <a:rPr lang="sr-Latn-BA" sz="2000">
                                    <a:latin typeface="Cambria Math" panose="02040503050406030204" pitchFamily="18" charset="0"/>
                                  </a:rPr>
                                  <m:t>log</m:t>
                                </m:r>
                              </m:fName>
                              <m:e>
                                <m:r>
                                  <a:rPr lang="sr-Latn-BA" sz="2000" b="0" i="1" smtClean="0">
                                    <a:latin typeface="Cambria Math" panose="02040503050406030204" pitchFamily="18" charset="0"/>
                                  </a:rPr>
                                  <m:t>37,25</m:t>
                                </m:r>
                              </m:e>
                            </m:func>
                          </m:e>
                        </m:func>
                      </m:num>
                      <m:den>
                        <m:func>
                          <m:funcPr>
                            <m:ctrlPr>
                              <a:rPr lang="sr-Latn-BA" sz="2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sr-Latn-BA" sz="200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log</m:t>
                            </m:r>
                          </m:fName>
                          <m:e>
                            <m:r>
                              <a:rPr lang="sr-Latn-BA" sz="2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1</m:t>
                            </m:r>
                            <m:r>
                              <a:rPr lang="sr-Latn-BA" sz="20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sr-Latn-BA" sz="2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0</m:t>
                            </m:r>
                            <m:r>
                              <a:rPr lang="sr-Latn-BA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08</m:t>
                            </m:r>
                          </m:e>
                        </m:func>
                      </m:den>
                    </m:f>
                  </m:oMath>
                </a14:m>
                <a:r>
                  <a:rPr lang="sr-Latn-BA" sz="20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= 8,939</a:t>
                </a:r>
                <a:r>
                  <a:rPr lang="sr-Latn-BA" sz="2000" dirty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sr-Latn-BA" sz="2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≈</m:t>
                    </m:r>
                  </m:oMath>
                </a14:m>
                <a:r>
                  <a:rPr lang="sr-Latn-BA" sz="20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</a:t>
                </a:r>
                <a:r>
                  <a:rPr lang="sr-Latn-BA" sz="2000" b="1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9</a:t>
                </a:r>
              </a:p>
              <a:p>
                <a:pPr marL="114300" indent="0">
                  <a:buNone/>
                </a:pPr>
                <a:endParaRPr lang="sr-Latn-RS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 marL="114300" indent="0">
                  <a:buNone/>
                </a:pPr>
                <a:endParaRPr lang="sr-Latn-RS" dirty="0">
                  <a:ea typeface="Cambria Math" panose="02040503050406030204" pitchFamily="18" charset="0"/>
                </a:endParaRPr>
              </a:p>
              <a:p>
                <a:pPr marL="0" indent="0">
                  <a:buNone/>
                </a:pPr>
                <a:endParaRPr lang="sr-Latn-BA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C0BC66E9-1866-57CA-8E85-7A5E8B0895F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605115" y="309716"/>
                <a:ext cx="8981769" cy="6238567"/>
              </a:xfrm>
              <a:blipFill>
                <a:blip r:embed="rId2"/>
                <a:stretch>
                  <a:fillRect t="-587"/>
                </a:stretch>
              </a:blipFill>
            </p:spPr>
            <p:txBody>
              <a:bodyPr/>
              <a:lstStyle/>
              <a:p>
                <a:r>
                  <a:rPr lang="sr-Latn-B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1215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4CED33-7A6D-4BBE-95BD-7F3D2C4B74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634754"/>
            <a:ext cx="7729728" cy="1188720"/>
          </a:xfrm>
        </p:spPr>
        <p:txBody>
          <a:bodyPr/>
          <a:lstStyle/>
          <a:p>
            <a:r>
              <a:rPr lang="sr-Latn-BA" dirty="0"/>
              <a:t>Zadatak 5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5B64CA-8916-4035-BA96-26CDE91551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32000" y="2656898"/>
            <a:ext cx="8471429" cy="310198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r-Latn-BA" sz="2000" dirty="0"/>
              <a:t>Dati su podaci o kretanju sklopljenih i razvedenih brakova u Republici Srpskoj:</a:t>
            </a:r>
          </a:p>
          <a:p>
            <a:pPr marL="0" indent="0">
              <a:buNone/>
            </a:pPr>
            <a:endParaRPr lang="sr-Latn-BA" sz="2000" dirty="0"/>
          </a:p>
          <a:p>
            <a:pPr marL="0" indent="0">
              <a:buNone/>
            </a:pPr>
            <a:endParaRPr lang="sr-Latn-BA" sz="2000" dirty="0"/>
          </a:p>
          <a:p>
            <a:pPr marL="0" indent="0">
              <a:buNone/>
            </a:pPr>
            <a:endParaRPr lang="sr-Latn-BA" sz="2000" dirty="0"/>
          </a:p>
          <a:p>
            <a:pPr marL="0" indent="0">
              <a:buNone/>
            </a:pPr>
            <a:endParaRPr lang="sr-Latn-BA" sz="2000" dirty="0"/>
          </a:p>
          <a:p>
            <a:pPr marL="0" indent="0">
              <a:buNone/>
            </a:pPr>
            <a:r>
              <a:rPr lang="sr-Latn-BA" sz="2000" dirty="0"/>
              <a:t>Izračunati stope nupcijaliteta i divorcijaliteta u 2020. godini.</a:t>
            </a:r>
            <a:endParaRPr lang="en-US" sz="2000" dirty="0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5D736215-06D4-44C6-BF79-D8D4717BDCE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25187997"/>
              </p:ext>
            </p:extLst>
          </p:nvPr>
        </p:nvGraphicFramePr>
        <p:xfrm>
          <a:off x="2032000" y="3253058"/>
          <a:ext cx="8128000" cy="1381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29674">
                  <a:extLst>
                    <a:ext uri="{9D8B030D-6E8A-4147-A177-3AD203B41FA5}">
                      <a16:colId xmlns:a16="http://schemas.microsoft.com/office/drawing/2014/main" val="3452667834"/>
                    </a:ext>
                  </a:extLst>
                </a:gridCol>
                <a:gridCol w="2834326">
                  <a:extLst>
                    <a:ext uri="{9D8B030D-6E8A-4147-A177-3AD203B41FA5}">
                      <a16:colId xmlns:a16="http://schemas.microsoft.com/office/drawing/2014/main" val="2679886386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166359426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54105402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r-Latn-BA" dirty="0"/>
                        <a:t>Godina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/>
                        <a:t>Prosječan broj stanovnika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/>
                        <a:t>Broj sklopljenih brakova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/>
                        <a:t>Broj razvedenih brakova</a:t>
                      </a:r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774087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r-Latn-BA" dirty="0"/>
                        <a:t>2020.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r>
                        <a:rPr lang="sr-Latn-BA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r>
                        <a:rPr lang="en-US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136</a:t>
                      </a:r>
                      <a:r>
                        <a:rPr lang="sr-Latn-BA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r>
                        <a:rPr lang="en-US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274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/>
                        <a:t>4.168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/>
                        <a:t>984</a:t>
                      </a:r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566179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r-Latn-BA" dirty="0"/>
                        <a:t>2019.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r>
                        <a:rPr lang="sr-Latn-BA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r>
                        <a:rPr lang="en-US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142</a:t>
                      </a:r>
                      <a:r>
                        <a:rPr lang="sr-Latn-BA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r>
                        <a:rPr lang="en-US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495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/>
                        <a:t>5.822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/>
                        <a:t>920</a:t>
                      </a:r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4845666"/>
                  </a:ext>
                </a:extLst>
              </a:tr>
            </a:tbl>
          </a:graphicData>
        </a:graphic>
      </p:graphicFrame>
      <p:pic>
        <p:nvPicPr>
          <p:cNvPr id="6" name="Graphic 5" descr="Wedding rings with solid fill">
            <a:extLst>
              <a:ext uri="{FF2B5EF4-FFF2-40B4-BE49-F238E27FC236}">
                <a16:creationId xmlns:a16="http://schemas.microsoft.com/office/drawing/2014/main" id="{C8C661D5-120D-9202-4A46-0A013C3BF07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52400" y="6046474"/>
            <a:ext cx="693538" cy="693538"/>
          </a:xfrm>
          <a:prstGeom prst="rect">
            <a:avLst/>
          </a:prstGeom>
        </p:spPr>
      </p:pic>
      <p:pic>
        <p:nvPicPr>
          <p:cNvPr id="8" name="Graphic 7" descr="Broken Heart with solid fill">
            <a:extLst>
              <a:ext uri="{FF2B5EF4-FFF2-40B4-BE49-F238E27FC236}">
                <a16:creationId xmlns:a16="http://schemas.microsoft.com/office/drawing/2014/main" id="{4A08EB73-CC90-0F08-C1D5-CDE7B95AC7C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1198943" y="5899355"/>
            <a:ext cx="840657" cy="8406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239326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39264DF-3990-4D8E-849C-2ADA108F72AF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76691" y="725865"/>
                <a:ext cx="10765411" cy="5542960"/>
              </a:xfrm>
            </p:spPr>
            <p:txBody>
              <a:bodyPr/>
              <a:lstStyle/>
              <a:p>
                <a:pPr marL="114300" lvl="0" indent="0">
                  <a:buNone/>
                </a:pPr>
                <a:r>
                  <a:rPr lang="sr-Latn-BA" dirty="0"/>
                  <a:t>Stopa </a:t>
                </a:r>
                <a:r>
                  <a:rPr lang="sr-Latn-BA" b="1" dirty="0"/>
                  <a:t>divorcijaliteta </a:t>
                </a:r>
                <a:r>
                  <a:rPr lang="sr-Latn-BA" dirty="0"/>
                  <a:t>predstavlja odnos broja </a:t>
                </a:r>
                <a:r>
                  <a:rPr lang="sr-Latn-BA" b="1" dirty="0"/>
                  <a:t>razvedenih</a:t>
                </a:r>
                <a:r>
                  <a:rPr lang="sr-Latn-BA" dirty="0"/>
                  <a:t> brakova i broja stanovnika (obično u odnosu na </a:t>
                </a:r>
                <a:r>
                  <a:rPr lang="sr-Latn-BA"/>
                  <a:t>1000 stanovnika, </a:t>
                </a:r>
                <a:r>
                  <a:rPr lang="sr-Latn-BA" dirty="0"/>
                  <a:t>odnosno u promilima)</a:t>
                </a:r>
              </a:p>
              <a:p>
                <a:pPr marL="114300" lvl="0" indent="0">
                  <a:buNone/>
                </a:pPr>
                <a:endParaRPr lang="sr-Latn-BA" dirty="0"/>
              </a:p>
              <a:p>
                <a:pPr marL="114300" lv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sr-Latn-BA" b="0" i="1" smtClean="0">
                          <a:latin typeface="Cambria Math" panose="02040503050406030204" pitchFamily="18" charset="0"/>
                        </a:rPr>
                        <m:t>𝐷𝑖𝑣𝑜𝑟𝑐𝑖𝑗𝑎𝑙𝑖𝑡𝑒𝑡</m:t>
                      </m:r>
                      <m:r>
                        <a:rPr lang="sr-Latn-BA" b="0" i="1" smtClean="0">
                          <a:latin typeface="Cambria Math" panose="02040503050406030204" pitchFamily="18" charset="0"/>
                        </a:rPr>
                        <m:t> </m:t>
                      </m:r>
                      <m:d>
                        <m:dPr>
                          <m:ctrlPr>
                            <a:rPr lang="sr-Latn-BA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sr-Latn-BA" b="0" i="1" smtClean="0">
                              <a:latin typeface="Cambria Math" panose="02040503050406030204" pitchFamily="18" charset="0"/>
                            </a:rPr>
                            <m:t>2020</m:t>
                          </m:r>
                        </m:e>
                      </m:d>
                      <m:r>
                        <a:rPr lang="sr-Latn-BA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BA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BA" b="0" i="1" smtClean="0">
                              <a:latin typeface="Cambria Math" panose="02040503050406030204" pitchFamily="18" charset="0"/>
                            </a:rPr>
                            <m:t>984</m:t>
                          </m:r>
                        </m:num>
                        <m:den>
                          <m:r>
                            <a:rPr lang="sr-Latn-BA" b="0" i="1" smtClean="0">
                              <a:latin typeface="Cambria Math" panose="02040503050406030204" pitchFamily="18" charset="0"/>
                            </a:rPr>
                            <m:t>1.142.495</m:t>
                          </m:r>
                        </m:den>
                      </m:f>
                      <m:r>
                        <a:rPr lang="sr-Latn-BA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∙1000=</m:t>
                      </m:r>
                      <m:r>
                        <a:rPr lang="sr-Latn-BA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𝟎</m:t>
                      </m:r>
                      <m:r>
                        <a:rPr lang="sr-Latn-BA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  <m:r>
                        <a:rPr lang="sr-Latn-BA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𝟖𝟔</m:t>
                      </m:r>
                      <m:r>
                        <a:rPr lang="sr-Latn-BA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‰</m:t>
                      </m:r>
                    </m:oMath>
                  </m:oMathPara>
                </a14:m>
                <a:endParaRPr lang="sr-Latn-BA" b="1" dirty="0">
                  <a:ea typeface="Cambria Math" panose="02040503050406030204" pitchFamily="18" charset="0"/>
                </a:endParaRPr>
              </a:p>
              <a:p>
                <a:pPr marL="114300" lvl="0" indent="0">
                  <a:buNone/>
                </a:pPr>
                <a:endParaRPr lang="sr-Latn-BA" b="0" dirty="0">
                  <a:ea typeface="Cambria Math" panose="02040503050406030204" pitchFamily="18" charset="0"/>
                </a:endParaRPr>
              </a:p>
              <a:p>
                <a:pPr marL="114300" lvl="0" indent="0">
                  <a:buNone/>
                </a:pPr>
                <a:endParaRPr lang="sr-Latn-BA" dirty="0"/>
              </a:p>
              <a:p>
                <a:pPr marL="114300" indent="0">
                  <a:buNone/>
                </a:pPr>
                <a:r>
                  <a:rPr lang="sr-Latn-BA" dirty="0"/>
                  <a:t>Stopa </a:t>
                </a:r>
                <a:r>
                  <a:rPr lang="sr-Latn-BA" b="1" dirty="0"/>
                  <a:t>nupcijaliteta </a:t>
                </a:r>
                <a:r>
                  <a:rPr lang="sr-Latn-BA" dirty="0"/>
                  <a:t>predstavlja odnos broja </a:t>
                </a:r>
                <a:r>
                  <a:rPr lang="sr-Latn-BA" b="1" dirty="0"/>
                  <a:t>sklopljenih</a:t>
                </a:r>
                <a:r>
                  <a:rPr lang="sr-Latn-BA" dirty="0"/>
                  <a:t> brakova i broja stanovnika (obično u odnosu na </a:t>
                </a:r>
                <a:r>
                  <a:rPr lang="sr-Latn-BA"/>
                  <a:t>1000 stanovnika, </a:t>
                </a:r>
                <a:r>
                  <a:rPr lang="sr-Latn-BA" dirty="0"/>
                  <a:t>odnosno u promilima)</a:t>
                </a:r>
              </a:p>
              <a:p>
                <a:pPr marL="114300" indent="0">
                  <a:buNone/>
                </a:pPr>
                <a:endParaRPr lang="sr-Latn-BA" dirty="0"/>
              </a:p>
              <a:p>
                <a:pPr marL="114300" lv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sr-Latn-BA" b="0" i="1" smtClean="0">
                          <a:latin typeface="Cambria Math" panose="02040503050406030204" pitchFamily="18" charset="0"/>
                        </a:rPr>
                        <m:t>𝑁𝑢𝑝</m:t>
                      </m:r>
                      <m:r>
                        <a:rPr lang="sr-Latn-BA" i="1">
                          <a:latin typeface="Cambria Math" panose="02040503050406030204" pitchFamily="18" charset="0"/>
                        </a:rPr>
                        <m:t>𝑐𝑖𝑗𝑎𝑙𝑖𝑡𝑒𝑡</m:t>
                      </m:r>
                      <m:r>
                        <a:rPr lang="sr-Latn-BA" i="1">
                          <a:latin typeface="Cambria Math" panose="02040503050406030204" pitchFamily="18" charset="0"/>
                        </a:rPr>
                        <m:t> </m:t>
                      </m:r>
                      <m:d>
                        <m:dPr>
                          <m:ctrlPr>
                            <a:rPr lang="sr-Latn-BA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sr-Latn-BA" i="1">
                              <a:latin typeface="Cambria Math" panose="02040503050406030204" pitchFamily="18" charset="0"/>
                            </a:rPr>
                            <m:t>20</m:t>
                          </m:r>
                          <m:r>
                            <a:rPr lang="sr-Latn-BA" b="0" i="1" smtClean="0">
                              <a:latin typeface="Cambria Math" panose="02040503050406030204" pitchFamily="18" charset="0"/>
                            </a:rPr>
                            <m:t>20</m:t>
                          </m:r>
                        </m:e>
                      </m:d>
                      <m:r>
                        <a:rPr lang="sr-Latn-BA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BA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BA" b="0" i="1" smtClean="0">
                              <a:latin typeface="Cambria Math" panose="02040503050406030204" pitchFamily="18" charset="0"/>
                            </a:rPr>
                            <m:t>4.168</m:t>
                          </m:r>
                        </m:num>
                        <m:den>
                          <m:r>
                            <a:rPr lang="sr-Latn-BA" i="1">
                              <a:latin typeface="Cambria Math" panose="02040503050406030204" pitchFamily="18" charset="0"/>
                            </a:rPr>
                            <m:t>1.142.495</m:t>
                          </m:r>
                        </m:den>
                      </m:f>
                      <m:r>
                        <a:rPr lang="sr-Latn-BA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∙1000</m:t>
                      </m:r>
                      <m:r>
                        <a:rPr lang="sr-Latn-BA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sr-Latn-BA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𝟑</m:t>
                      </m:r>
                      <m:r>
                        <a:rPr lang="sr-Latn-BA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  <m:r>
                        <a:rPr lang="sr-Latn-BA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𝟔𝟓</m:t>
                      </m:r>
                      <m:r>
                        <a:rPr lang="sr-Latn-BA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‰</m:t>
                      </m:r>
                    </m:oMath>
                  </m:oMathPara>
                </a14:m>
                <a:endParaRPr lang="sr-Latn-BA" b="1" dirty="0">
                  <a:ea typeface="Cambria Math" panose="02040503050406030204" pitchFamily="18" charset="0"/>
                </a:endParaRPr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39264DF-3990-4D8E-849C-2ADA108F72A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76691" y="725865"/>
                <a:ext cx="10765411" cy="5542960"/>
              </a:xfrm>
              <a:blipFill>
                <a:blip r:embed="rId2"/>
                <a:stretch>
                  <a:fillRect t="-550" r="-68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4766733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859595B9-A9E3-495A-99C1-77CEEB5D4F9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61122642"/>
              </p:ext>
            </p:extLst>
          </p:nvPr>
        </p:nvGraphicFramePr>
        <p:xfrm>
          <a:off x="2542880" y="1038457"/>
          <a:ext cx="7106240" cy="406116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7221866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01F3C6-4198-48B3-80B8-08A5048875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BA" dirty="0"/>
              <a:t>Zadatak 6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DF820E-40A1-4E17-B4D6-EC80A7672C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42450" y="2979861"/>
            <a:ext cx="8707099" cy="1913264"/>
          </a:xfrm>
        </p:spPr>
        <p:txBody>
          <a:bodyPr/>
          <a:lstStyle/>
          <a:p>
            <a:pPr marL="114300" lvl="0" indent="0" algn="just">
              <a:buNone/>
            </a:pPr>
            <a:r>
              <a:rPr lang="sr-Latn-BA" sz="2000" dirty="0"/>
              <a:t>U 2020. godini stopa nupcijaliteta u nekom mjestu iznosila je </a:t>
            </a:r>
            <a:r>
              <a:rPr lang="sr-Latn-BA" sz="2000"/>
              <a:t>5 promila, </a:t>
            </a:r>
            <a:r>
              <a:rPr lang="sr-Latn-BA" sz="2000" dirty="0"/>
              <a:t>a broj sklopljenih brakova bio je 160.  Stopa divorcijaliteta </a:t>
            </a:r>
            <a:r>
              <a:rPr lang="sr-Latn-BA" sz="2000"/>
              <a:t>je 0,5 </a:t>
            </a:r>
            <a:r>
              <a:rPr lang="sr-Latn-BA" sz="2000" dirty="0"/>
              <a:t>promila.</a:t>
            </a:r>
            <a:endParaRPr lang="en-US" sz="2000" dirty="0"/>
          </a:p>
          <a:p>
            <a:pPr marL="114300" indent="0" algn="just">
              <a:buNone/>
            </a:pPr>
            <a:r>
              <a:rPr lang="sr-Latn-BA" sz="2000" dirty="0"/>
              <a:t>U kojoj će godini broj razvoda iznositi 20% od broja </a:t>
            </a:r>
            <a:r>
              <a:rPr lang="sr-Latn-BA" sz="2000"/>
              <a:t>sklopljenih brakova, </a:t>
            </a:r>
            <a:r>
              <a:rPr lang="sr-Latn-BA" sz="2000" dirty="0"/>
              <a:t>ako bi se broj razvoda povećavao za </a:t>
            </a:r>
            <a:r>
              <a:rPr lang="sr-Latn-BA" sz="2000"/>
              <a:t>10%, </a:t>
            </a:r>
            <a:r>
              <a:rPr lang="sr-Latn-BA" sz="2000" dirty="0"/>
              <a:t>a broj sklopljenih brakova smanjivao godišnje za 15%?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535819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839C598-57A0-47BE-8A29-97C2AE69D7F0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038520" y="168504"/>
                <a:ext cx="9813303" cy="6520991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sr-Latn-BA" b="1" dirty="0"/>
                  <a:t>Poznati podaci: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sr-Latn-BA" b="0" i="1" smtClean="0">
                          <a:latin typeface="Cambria Math" panose="02040503050406030204" pitchFamily="18" charset="0"/>
                        </a:rPr>
                        <m:t>𝑁𝑢𝑝</m:t>
                      </m:r>
                      <m:r>
                        <a:rPr lang="sr-Latn-BA" i="1">
                          <a:latin typeface="Cambria Math" panose="02040503050406030204" pitchFamily="18" charset="0"/>
                        </a:rPr>
                        <m:t>𝑐𝑖𝑗𝑎𝑙𝑖𝑡𝑒𝑡</m:t>
                      </m:r>
                      <m:r>
                        <a:rPr lang="sr-Latn-BA" i="1">
                          <a:latin typeface="Cambria Math" panose="02040503050406030204" pitchFamily="18" charset="0"/>
                        </a:rPr>
                        <m:t> </m:t>
                      </m:r>
                      <m:d>
                        <m:dPr>
                          <m:ctrlPr>
                            <a:rPr lang="sr-Latn-BA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sr-Latn-BA" i="1">
                              <a:latin typeface="Cambria Math" panose="02040503050406030204" pitchFamily="18" charset="0"/>
                            </a:rPr>
                            <m:t>20</m:t>
                          </m:r>
                          <m:r>
                            <a:rPr lang="sr-Latn-BA" b="0" i="1" smtClean="0">
                              <a:latin typeface="Cambria Math" panose="02040503050406030204" pitchFamily="18" charset="0"/>
                            </a:rPr>
                            <m:t>20</m:t>
                          </m:r>
                        </m:e>
                      </m:d>
                      <m:r>
                        <a:rPr lang="sr-Latn-BA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=5</m:t>
                      </m:r>
                      <m:r>
                        <a:rPr lang="sr-Latn-BA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‰</m:t>
                      </m:r>
                    </m:oMath>
                  </m:oMathPara>
                </a14:m>
                <a:endParaRPr lang="sr-Latn-BA" b="1" dirty="0">
                  <a:ea typeface="Cambria Math" panose="02040503050406030204" pitchFamily="18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sr-Latn-BA" b="0" i="1" smtClean="0">
                          <a:latin typeface="Cambria Math" panose="02040503050406030204" pitchFamily="18" charset="0"/>
                        </a:rPr>
                        <m:t>𝑆𝑘𝑙𝑜𝑝𝑙𝑗𝑒𝑛𝑖</m:t>
                      </m:r>
                      <m:r>
                        <a:rPr lang="sr-Latn-BA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sr-Latn-BA" b="0" i="1" smtClean="0">
                          <a:latin typeface="Cambria Math" panose="02040503050406030204" pitchFamily="18" charset="0"/>
                        </a:rPr>
                        <m:t>𝑏𝑟𝑎𝑘𝑜𝑣𝑖</m:t>
                      </m:r>
                      <m:r>
                        <a:rPr lang="sr-Latn-BA" i="1">
                          <a:latin typeface="Cambria Math" panose="02040503050406030204" pitchFamily="18" charset="0"/>
                        </a:rPr>
                        <m:t> </m:t>
                      </m:r>
                      <m:d>
                        <m:dPr>
                          <m:ctrlPr>
                            <a:rPr lang="sr-Latn-BA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sr-Latn-BA" i="1">
                              <a:latin typeface="Cambria Math" panose="02040503050406030204" pitchFamily="18" charset="0"/>
                            </a:rPr>
                            <m:t>20</m:t>
                          </m:r>
                          <m:r>
                            <a:rPr lang="sr-Latn-BA" b="0" i="1" smtClean="0">
                              <a:latin typeface="Cambria Math" panose="02040503050406030204" pitchFamily="18" charset="0"/>
                            </a:rPr>
                            <m:t>20</m:t>
                          </m:r>
                        </m:e>
                      </m:d>
                      <m:r>
                        <a:rPr lang="sr-Latn-BA" b="0" i="1" smtClean="0">
                          <a:latin typeface="Cambria Math" panose="02040503050406030204" pitchFamily="18" charset="0"/>
                        </a:rPr>
                        <m:t>=160</m:t>
                      </m:r>
                    </m:oMath>
                  </m:oMathPara>
                </a14:m>
                <a:endParaRPr lang="sr-Latn-BA" b="1" dirty="0">
                  <a:ea typeface="Cambria Math" panose="02040503050406030204" pitchFamily="18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sr-Latn-BA" b="0" i="1" smtClean="0">
                          <a:latin typeface="Cambria Math" panose="02040503050406030204" pitchFamily="18" charset="0"/>
                        </a:rPr>
                        <m:t>𝐷𝑖𝑣𝑜𝑟𝑐𝑖𝑗𝑎𝑙𝑖𝑡𝑒𝑡</m:t>
                      </m:r>
                      <m:r>
                        <a:rPr lang="sr-Latn-BA" i="1">
                          <a:latin typeface="Cambria Math" panose="02040503050406030204" pitchFamily="18" charset="0"/>
                        </a:rPr>
                        <m:t> </m:t>
                      </m:r>
                      <m:d>
                        <m:dPr>
                          <m:ctrlPr>
                            <a:rPr lang="sr-Latn-BA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sr-Latn-BA" i="1">
                              <a:latin typeface="Cambria Math" panose="02040503050406030204" pitchFamily="18" charset="0"/>
                            </a:rPr>
                            <m:t>20</m:t>
                          </m:r>
                          <m:r>
                            <a:rPr lang="sr-Latn-BA" b="0" i="1" smtClean="0">
                              <a:latin typeface="Cambria Math" panose="02040503050406030204" pitchFamily="18" charset="0"/>
                            </a:rPr>
                            <m:t>20</m:t>
                          </m:r>
                        </m:e>
                      </m:d>
                      <m:r>
                        <a:rPr lang="sr-Latn-BA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=0,5</m:t>
                      </m:r>
                      <m:r>
                        <a:rPr lang="sr-Latn-BA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‰</m:t>
                      </m:r>
                    </m:oMath>
                  </m:oMathPara>
                </a14:m>
                <a:endParaRPr lang="sr-Latn-BA" b="1" dirty="0">
                  <a:ea typeface="Cambria Math" panose="02040503050406030204" pitchFamily="18" charset="0"/>
                </a:endParaRPr>
              </a:p>
              <a:p>
                <a:pPr marL="0" indent="0">
                  <a:buNone/>
                </a:pPr>
                <a:r>
                  <a:rPr lang="sr-Latn-BA" dirty="0">
                    <a:ea typeface="Cambria Math" panose="02040503050406030204" pitchFamily="18" charset="0"/>
                  </a:rPr>
                  <a:t>Prvo računamo broj stanovnika:</a:t>
                </a:r>
              </a:p>
              <a:p>
                <a:pPr marL="0" indent="0">
                  <a:buNone/>
                </a:pPr>
                <a:endParaRPr lang="sr-Latn-BA" dirty="0">
                  <a:ea typeface="Cambria Math" panose="02040503050406030204" pitchFamily="18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sr-Latn-BA" b="0" i="1" smtClean="0">
                          <a:latin typeface="Cambria Math" panose="02040503050406030204" pitchFamily="18" charset="0"/>
                        </a:rPr>
                        <m:t>𝑁𝑢𝑝</m:t>
                      </m:r>
                      <m:r>
                        <a:rPr lang="sr-Latn-BA" i="1">
                          <a:latin typeface="Cambria Math" panose="02040503050406030204" pitchFamily="18" charset="0"/>
                        </a:rPr>
                        <m:t>𝑐𝑖𝑗𝑎𝑙𝑖𝑡𝑒𝑡</m:t>
                      </m:r>
                      <m:r>
                        <a:rPr lang="sr-Latn-BA" i="1">
                          <a:latin typeface="Cambria Math" panose="02040503050406030204" pitchFamily="18" charset="0"/>
                        </a:rPr>
                        <m:t> </m:t>
                      </m:r>
                      <m:d>
                        <m:dPr>
                          <m:ctrlPr>
                            <a:rPr lang="sr-Latn-BA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sr-Latn-BA" i="1">
                              <a:latin typeface="Cambria Math" panose="02040503050406030204" pitchFamily="18" charset="0"/>
                            </a:rPr>
                            <m:t>20</m:t>
                          </m:r>
                          <m:r>
                            <a:rPr lang="sr-Latn-BA" b="0" i="1" smtClean="0">
                              <a:latin typeface="Cambria Math" panose="02040503050406030204" pitchFamily="18" charset="0"/>
                            </a:rPr>
                            <m:t>20</m:t>
                          </m:r>
                        </m:e>
                      </m:d>
                      <m:r>
                        <a:rPr lang="sr-Latn-BA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BA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BA" b="0" i="1" smtClean="0">
                              <a:latin typeface="Cambria Math" panose="02040503050406030204" pitchFamily="18" charset="0"/>
                            </a:rPr>
                            <m:t>𝑆𝑘𝑙𝑜𝑝𝑙𝑗𝑒𝑛𝑖</m:t>
                          </m:r>
                          <m:r>
                            <a:rPr lang="sr-Latn-BA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sr-Latn-BA" b="0" i="1" smtClean="0">
                              <a:latin typeface="Cambria Math" panose="02040503050406030204" pitchFamily="18" charset="0"/>
                            </a:rPr>
                            <m:t>𝑏𝑟𝑎𝑘𝑜𝑣𝑖</m:t>
                          </m:r>
                          <m:r>
                            <a:rPr lang="sr-Latn-BA" b="0" i="1" smtClean="0">
                              <a:latin typeface="Cambria Math" panose="02040503050406030204" pitchFamily="18" charset="0"/>
                            </a:rPr>
                            <m:t> (2020)</m:t>
                          </m:r>
                        </m:num>
                        <m:den>
                          <m:r>
                            <a:rPr lang="sr-Latn-BA" b="0" i="1" smtClean="0">
                              <a:latin typeface="Cambria Math" panose="02040503050406030204" pitchFamily="18" charset="0"/>
                            </a:rPr>
                            <m:t>𝑃𝑜𝑝𝑢𝑙𝑎𝑐𝑖𝑗𝑎</m:t>
                          </m:r>
                          <m:r>
                            <a:rPr lang="sr-Latn-BA" b="0" i="1" smtClean="0">
                              <a:latin typeface="Cambria Math" panose="02040503050406030204" pitchFamily="18" charset="0"/>
                            </a:rPr>
                            <m:t> (2020)</m:t>
                          </m:r>
                        </m:den>
                      </m:f>
                      <m:r>
                        <a:rPr lang="sr-Latn-BA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∙1000</m:t>
                      </m:r>
                    </m:oMath>
                  </m:oMathPara>
                </a14:m>
                <a:endParaRPr lang="sr-Latn-BA" dirty="0"/>
              </a:p>
              <a:p>
                <a:pPr marL="0" indent="0">
                  <a:buNone/>
                </a:pPr>
                <a:endParaRPr lang="sr-Latn-BA" dirty="0"/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r>
                      <a:rPr lang="sr-Latn-BA" sz="2000" b="0" i="1" smtClean="0">
                        <a:latin typeface="Cambria Math" panose="02040503050406030204" pitchFamily="18" charset="0"/>
                      </a:rPr>
                      <m:t>5=</m:t>
                    </m:r>
                    <m:f>
                      <m:fPr>
                        <m:ctrlPr>
                          <a:rPr lang="sr-Latn-BA" sz="20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r-Latn-BA" sz="2000" b="0" i="1" smtClean="0">
                            <a:latin typeface="Cambria Math" panose="02040503050406030204" pitchFamily="18" charset="0"/>
                          </a:rPr>
                          <m:t>160</m:t>
                        </m:r>
                      </m:num>
                      <m:den>
                        <m:r>
                          <a:rPr lang="sr-Latn-BA" sz="2000" b="0" i="1" smtClean="0">
                            <a:latin typeface="Cambria Math" panose="02040503050406030204" pitchFamily="18" charset="0"/>
                          </a:rPr>
                          <m:t>𝑃𝑜𝑝𝑢𝑙𝑎𝑐𝑖𝑗𝑎</m:t>
                        </m:r>
                        <m:r>
                          <a:rPr lang="sr-Latn-BA" sz="2000" b="0" i="1" smtClean="0">
                            <a:latin typeface="Cambria Math" panose="02040503050406030204" pitchFamily="18" charset="0"/>
                          </a:rPr>
                          <m:t> (2020)</m:t>
                        </m:r>
                      </m:den>
                    </m:f>
                    <m:r>
                      <a:rPr lang="sr-Latn-BA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∙1000</m:t>
                    </m:r>
                  </m:oMath>
                </a14:m>
                <a:r>
                  <a:rPr lang="sr-Latn-BA" dirty="0"/>
                  <a:t> </a:t>
                </a:r>
                <a:r>
                  <a:rPr lang="sr-Latn-BA" dirty="0">
                    <a:sym typeface="Wingdings" panose="05000000000000000000" pitchFamily="2" charset="2"/>
                  </a:rPr>
                  <a:t> </a:t>
                </a:r>
                <a14:m>
                  <m:oMath xmlns:m="http://schemas.openxmlformats.org/officeDocument/2006/math">
                    <m:r>
                      <a:rPr lang="sr-Latn-BA" i="1">
                        <a:latin typeface="Cambria Math" panose="02040503050406030204" pitchFamily="18" charset="0"/>
                      </a:rPr>
                      <m:t> </m:t>
                    </m:r>
                    <m:r>
                      <a:rPr lang="sr-Latn-BA" b="0" i="1" smtClean="0">
                        <a:latin typeface="Cambria Math" panose="02040503050406030204" pitchFamily="18" charset="0"/>
                      </a:rPr>
                      <m:t>𝑃𝑜𝑝𝑢𝑙𝑎𝑐𝑖𝑗𝑎</m:t>
                    </m:r>
                    <m:r>
                      <a:rPr lang="sr-Latn-BA" b="0" i="1" smtClean="0">
                        <a:latin typeface="Cambria Math" panose="02040503050406030204" pitchFamily="18" charset="0"/>
                      </a:rPr>
                      <m:t> </m:t>
                    </m:r>
                    <m:d>
                      <m:dPr>
                        <m:ctrlPr>
                          <a:rPr lang="sr-Latn-BA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sr-Latn-BA" i="1">
                            <a:latin typeface="Cambria Math" panose="02040503050406030204" pitchFamily="18" charset="0"/>
                          </a:rPr>
                          <m:t>2020</m:t>
                        </m:r>
                      </m:e>
                    </m:d>
                    <m:r>
                      <a:rPr lang="sr-Latn-BA" b="0" i="1" smtClean="0">
                        <a:latin typeface="Cambria Math" panose="02040503050406030204" pitchFamily="18" charset="0"/>
                      </a:rPr>
                      <m:t>=32.000</m:t>
                    </m:r>
                  </m:oMath>
                </a14:m>
                <a:endParaRPr lang="sr-Latn-BA" dirty="0"/>
              </a:p>
              <a:p>
                <a:pPr marL="0" indent="0">
                  <a:buNone/>
                </a:pPr>
                <a:endParaRPr lang="sr-Latn-BA" dirty="0"/>
              </a:p>
              <a:p>
                <a:pPr marL="0" indent="0">
                  <a:buNone/>
                </a:pPr>
                <a:r>
                  <a:rPr lang="sr-Latn-BA" dirty="0"/>
                  <a:t>Zatim računamo broj razvedenih brakova:</a:t>
                </a:r>
              </a:p>
              <a:p>
                <a:pPr marL="0" indent="0">
                  <a:buNone/>
                </a:pPr>
                <a:endParaRPr lang="sr-Latn-BA" dirty="0"/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sr-Latn-BA" b="0" i="1" smtClean="0">
                          <a:latin typeface="Cambria Math" panose="02040503050406030204" pitchFamily="18" charset="0"/>
                        </a:rPr>
                        <m:t>𝐷𝑖𝑣𝑜𝑟𝑐𝑖𝑗𝑎𝑙𝑖𝑡𝑒𝑡</m:t>
                      </m:r>
                      <m:r>
                        <a:rPr lang="sr-Latn-BA" i="1">
                          <a:latin typeface="Cambria Math" panose="02040503050406030204" pitchFamily="18" charset="0"/>
                        </a:rPr>
                        <m:t> </m:t>
                      </m:r>
                      <m:d>
                        <m:dPr>
                          <m:ctrlPr>
                            <a:rPr lang="sr-Latn-BA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sr-Latn-BA" i="1">
                              <a:latin typeface="Cambria Math" panose="02040503050406030204" pitchFamily="18" charset="0"/>
                            </a:rPr>
                            <m:t>20</m:t>
                          </m:r>
                          <m:r>
                            <a:rPr lang="sr-Latn-BA" b="0" i="1" smtClean="0">
                              <a:latin typeface="Cambria Math" panose="02040503050406030204" pitchFamily="18" charset="0"/>
                            </a:rPr>
                            <m:t>20</m:t>
                          </m:r>
                        </m:e>
                      </m:d>
                      <m:r>
                        <a:rPr lang="sr-Latn-BA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BA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BA" b="0" i="1" smtClean="0">
                              <a:latin typeface="Cambria Math" panose="02040503050406030204" pitchFamily="18" charset="0"/>
                            </a:rPr>
                            <m:t>𝑅𝑎𝑧𝑣𝑒𝑑𝑒𝑛𝑖</m:t>
                          </m:r>
                          <m:r>
                            <a:rPr lang="sr-Latn-BA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sr-Latn-BA" b="0" i="1" smtClean="0">
                              <a:latin typeface="Cambria Math" panose="02040503050406030204" pitchFamily="18" charset="0"/>
                            </a:rPr>
                            <m:t>𝑏𝑟𝑎𝑘𝑜𝑣𝑖</m:t>
                          </m:r>
                          <m:r>
                            <a:rPr lang="sr-Latn-BA" b="0" i="1" smtClean="0">
                              <a:latin typeface="Cambria Math" panose="02040503050406030204" pitchFamily="18" charset="0"/>
                            </a:rPr>
                            <m:t> (2020)</m:t>
                          </m:r>
                        </m:num>
                        <m:den>
                          <m:r>
                            <a:rPr lang="sr-Latn-BA" b="0" i="1" smtClean="0">
                              <a:latin typeface="Cambria Math" panose="02040503050406030204" pitchFamily="18" charset="0"/>
                            </a:rPr>
                            <m:t>𝑃𝑜𝑝𝑢𝑙𝑎𝑐𝑖𝑗𝑎</m:t>
                          </m:r>
                          <m:r>
                            <a:rPr lang="sr-Latn-BA" b="0" i="1" smtClean="0">
                              <a:latin typeface="Cambria Math" panose="02040503050406030204" pitchFamily="18" charset="0"/>
                            </a:rPr>
                            <m:t> (2020)</m:t>
                          </m:r>
                        </m:den>
                      </m:f>
                      <m:r>
                        <a:rPr lang="sr-Latn-BA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∙1000</m:t>
                      </m:r>
                    </m:oMath>
                  </m:oMathPara>
                </a14:m>
                <a:endParaRPr lang="sr-Latn-BA" dirty="0"/>
              </a:p>
              <a:p>
                <a:pPr marL="0" indent="0" algn="ctr">
                  <a:buNone/>
                </a:pPr>
                <a:endParaRPr lang="sr-Latn-BA" dirty="0"/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r>
                      <a:rPr lang="sr-Latn-BA" b="0" i="1" smtClean="0">
                        <a:latin typeface="Cambria Math" panose="02040503050406030204" pitchFamily="18" charset="0"/>
                      </a:rPr>
                      <m:t>0,5=</m:t>
                    </m:r>
                    <m:f>
                      <m:fPr>
                        <m:ctrlPr>
                          <a:rPr lang="sr-Latn-BA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r-Latn-BA" b="0" i="1" smtClean="0">
                            <a:latin typeface="Cambria Math" panose="02040503050406030204" pitchFamily="18" charset="0"/>
                          </a:rPr>
                          <m:t>𝑅𝑎𝑧𝑣𝑒𝑑𝑒𝑛𝑖</m:t>
                        </m:r>
                        <m:r>
                          <a:rPr lang="sr-Latn-BA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sr-Latn-BA" b="0" i="1" smtClean="0">
                            <a:latin typeface="Cambria Math" panose="02040503050406030204" pitchFamily="18" charset="0"/>
                          </a:rPr>
                          <m:t>𝑏𝑟𝑎𝑘𝑜𝑣𝑖</m:t>
                        </m:r>
                        <m:r>
                          <a:rPr lang="sr-Latn-BA" b="0" i="1" smtClean="0">
                            <a:latin typeface="Cambria Math" panose="02040503050406030204" pitchFamily="18" charset="0"/>
                          </a:rPr>
                          <m:t> (2020)</m:t>
                        </m:r>
                      </m:num>
                      <m:den>
                        <m:r>
                          <a:rPr lang="sr-Latn-BA" b="0" i="1" smtClean="0">
                            <a:latin typeface="Cambria Math" panose="02040503050406030204" pitchFamily="18" charset="0"/>
                          </a:rPr>
                          <m:t>32.000</m:t>
                        </m:r>
                      </m:den>
                    </m:f>
                    <m:r>
                      <a:rPr lang="sr-Latn-BA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∙1000</m:t>
                    </m:r>
                  </m:oMath>
                </a14:m>
                <a:r>
                  <a:rPr lang="sr-Latn-BA" dirty="0"/>
                  <a:t> </a:t>
                </a:r>
                <a:r>
                  <a:rPr lang="sr-Latn-BA" dirty="0">
                    <a:sym typeface="Wingdings" panose="05000000000000000000" pitchFamily="2" charset="2"/>
                  </a:rPr>
                  <a:t></a:t>
                </a:r>
                <a14:m>
                  <m:oMath xmlns:m="http://schemas.openxmlformats.org/officeDocument/2006/math">
                    <m:r>
                      <a:rPr lang="sr-Latn-BA" b="0" i="0" smtClean="0">
                        <a:latin typeface="Cambria Math" panose="02040503050406030204" pitchFamily="18" charset="0"/>
                      </a:rPr>
                      <m:t>  </m:t>
                    </m:r>
                    <m:r>
                      <a:rPr lang="sr-Latn-BA" i="1">
                        <a:latin typeface="Cambria Math" panose="02040503050406030204" pitchFamily="18" charset="0"/>
                      </a:rPr>
                      <m:t>𝑅𝑎𝑧𝑣𝑒𝑑𝑒𝑛𝑖</m:t>
                    </m:r>
                    <m:r>
                      <a:rPr lang="sr-Latn-BA" i="1">
                        <a:latin typeface="Cambria Math" panose="02040503050406030204" pitchFamily="18" charset="0"/>
                      </a:rPr>
                      <m:t> </m:t>
                    </m:r>
                    <m:r>
                      <a:rPr lang="sr-Latn-BA" i="1">
                        <a:latin typeface="Cambria Math" panose="02040503050406030204" pitchFamily="18" charset="0"/>
                      </a:rPr>
                      <m:t>𝑏𝑟𝑎𝑘𝑜𝑣𝑖</m:t>
                    </m:r>
                    <m:r>
                      <a:rPr lang="sr-Latn-BA" i="1">
                        <a:latin typeface="Cambria Math" panose="02040503050406030204" pitchFamily="18" charset="0"/>
                      </a:rPr>
                      <m:t> </m:t>
                    </m:r>
                    <m:d>
                      <m:dPr>
                        <m:ctrlPr>
                          <a:rPr lang="sr-Latn-BA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sr-Latn-BA" i="1">
                            <a:latin typeface="Cambria Math" panose="02040503050406030204" pitchFamily="18" charset="0"/>
                          </a:rPr>
                          <m:t>2020</m:t>
                        </m:r>
                      </m:e>
                    </m:d>
                    <m:r>
                      <a:rPr lang="sr-Latn-BA" b="0" i="1" smtClean="0">
                        <a:latin typeface="Cambria Math" panose="02040503050406030204" pitchFamily="18" charset="0"/>
                      </a:rPr>
                      <m:t>=16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839C598-57A0-47BE-8A29-97C2AE69D7F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038520" y="168504"/>
                <a:ext cx="9813303" cy="6520991"/>
              </a:xfrm>
              <a:blipFill>
                <a:blip r:embed="rId2"/>
                <a:stretch>
                  <a:fillRect l="-497" t="-56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89681D18-8C7E-44D4-B47C-E691B104A8C0}"/>
              </a:ext>
            </a:extLst>
          </p:cNvPr>
          <p:cNvCxnSpPr/>
          <p:nvPr/>
        </p:nvCxnSpPr>
        <p:spPr>
          <a:xfrm>
            <a:off x="829559" y="1376313"/>
            <a:ext cx="4044099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5737564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ED644290-8C81-4B76-A218-E1585C755F55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732148" y="450130"/>
                <a:ext cx="10727703" cy="5957740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sr-Latn-BA" dirty="0"/>
                  <a:t>Postavljamo uslov:  </a:t>
                </a:r>
                <a:r>
                  <a:rPr lang="sr-Latn-BA" sz="1800" dirty="0"/>
                  <a:t>broj razvoda iznosi 20% od broja sklopljenih brakova; broj razvoda se povećava za </a:t>
                </a:r>
                <a:r>
                  <a:rPr lang="sr-Latn-BA" sz="1800"/>
                  <a:t>10%, </a:t>
                </a:r>
                <a:r>
                  <a:rPr lang="sr-Latn-BA" sz="1800" dirty="0"/>
                  <a:t>a broj sklopljenih brakova smanjuje godišnje za 15%</a:t>
                </a:r>
              </a:p>
              <a:p>
                <a:pPr marL="0" indent="0">
                  <a:buNone/>
                </a:pPr>
                <a:endParaRPr lang="sr-Latn-BA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r-Latn-BA" sz="20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16∙</m:t>
                      </m:r>
                      <m:sSup>
                        <m:sSupPr>
                          <m:ctrlPr>
                            <a:rPr lang="sr-Latn-BA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sr-Latn-BA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  <m:r>
                            <a:rPr lang="sr-Latn-BA" sz="20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,</m:t>
                          </m:r>
                          <m:r>
                            <a:rPr lang="sr-Latn-BA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e>
                        <m:sup>
                          <m:r>
                            <a:rPr lang="sr-Latn-BA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𝑖</m:t>
                          </m:r>
                        </m:sup>
                      </m:sSup>
                      <m:r>
                        <a:rPr lang="sr-Latn-BA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sr-Latn-BA" sz="20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0</m:t>
                      </m:r>
                      <m:r>
                        <a:rPr lang="sr-Latn-BA" sz="20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  <m:r>
                        <a:rPr lang="sr-Latn-BA" sz="20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2∙</m:t>
                      </m:r>
                      <m:r>
                        <a:rPr lang="sr-Latn-BA" sz="2000" b="0" i="1" smtClean="0">
                          <a:latin typeface="Cambria Math" panose="02040503050406030204" pitchFamily="18" charset="0"/>
                        </a:rPr>
                        <m:t>160</m:t>
                      </m:r>
                      <m:r>
                        <a:rPr lang="sr-Latn-BA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sSup>
                        <m:sSupPr>
                          <m:ctrlPr>
                            <a:rPr lang="sr-Latn-BA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sr-Latn-BA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0,85</m:t>
                          </m:r>
                        </m:e>
                        <m:sup>
                          <m:r>
                            <a:rPr lang="sr-Latn-BA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𝑖</m:t>
                          </m:r>
                        </m:sup>
                      </m:sSup>
                    </m:oMath>
                  </m:oMathPara>
                </a14:m>
                <a:endParaRPr lang="sr-Latn-BA" sz="1800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sr-Latn-BA" sz="18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sr-Latn-BA" sz="180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sr-Latn-BA" sz="18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sr-Latn-BA" sz="1800" b="0" i="1" smtClean="0">
                                      <a:latin typeface="Cambria Math" panose="02040503050406030204" pitchFamily="18" charset="0"/>
                                    </a:rPr>
                                    <m:t>1,1</m:t>
                                  </m:r>
                                </m:num>
                                <m:den>
                                  <m:r>
                                    <a:rPr lang="sr-Latn-BA" sz="1800" b="0" i="1" smtClean="0">
                                      <a:latin typeface="Cambria Math" panose="02040503050406030204" pitchFamily="18" charset="0"/>
                                    </a:rPr>
                                    <m:t>0,85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sr-Latn-BA" sz="18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sup>
                      </m:sSup>
                      <m:r>
                        <a:rPr lang="sr-Latn-BA" sz="1800" b="0" i="1" smtClean="0">
                          <a:latin typeface="Cambria Math" panose="02040503050406030204" pitchFamily="18" charset="0"/>
                        </a:rPr>
                        <m:t>=0,2</m:t>
                      </m:r>
                      <m:r>
                        <a:rPr lang="sr-Latn-BA" sz="1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f>
                        <m:fPr>
                          <m:ctrlPr>
                            <a:rPr lang="sr-Latn-BA" sz="1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BA" sz="1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160</m:t>
                          </m:r>
                        </m:num>
                        <m:den>
                          <m:r>
                            <a:rPr lang="sr-Latn-BA" sz="1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16</m:t>
                          </m:r>
                        </m:den>
                      </m:f>
                    </m:oMath>
                  </m:oMathPara>
                </a14:m>
                <a:endParaRPr lang="sr-Latn-BA" sz="1800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sr-Latn-BA" sz="18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sr-Latn-BA" sz="1800" b="0" i="1" smtClean="0">
                              <a:latin typeface="Cambria Math" panose="02040503050406030204" pitchFamily="18" charset="0"/>
                            </a:rPr>
                            <m:t>1,29</m:t>
                          </m:r>
                        </m:e>
                        <m:sup>
                          <m:r>
                            <a:rPr lang="sr-Latn-BA" sz="18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sup>
                      </m:sSup>
                      <m:r>
                        <a:rPr lang="sr-Latn-BA" sz="1800" b="0" i="1" smtClean="0">
                          <a:latin typeface="Cambria Math" panose="02040503050406030204" pitchFamily="18" charset="0"/>
                        </a:rPr>
                        <m:t>=2</m:t>
                      </m:r>
                    </m:oMath>
                  </m:oMathPara>
                </a14:m>
                <a:endParaRPr lang="sr-Latn-BA" sz="1800" dirty="0"/>
              </a:p>
              <a:p>
                <a:pPr marL="0" indent="0">
                  <a:buNone/>
                </a:pPr>
                <a:r>
                  <a:rPr lang="sr-Latn-BA" dirty="0"/>
                  <a:t>Logaritmujemo izraz: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r-Latn-BA" sz="1800" b="0" i="1" smtClean="0">
                          <a:latin typeface="Cambria Math" panose="02040503050406030204" pitchFamily="18" charset="0"/>
                        </a:rPr>
                        <m:t>𝑖</m:t>
                      </m:r>
                      <m:r>
                        <a:rPr lang="sr-Latn-BA" sz="1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func>
                        <m:funcPr>
                          <m:ctrlPr>
                            <a:rPr lang="sr-Latn-BA" sz="1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sr-Latn-BA" sz="1800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log</m:t>
                          </m:r>
                        </m:fName>
                        <m:e>
                          <m:r>
                            <a:rPr lang="sr-Latn-BA" sz="1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1,29=</m:t>
                          </m:r>
                          <m:func>
                            <m:funcPr>
                              <m:ctrlPr>
                                <a:rPr lang="sr-Latn-BA" sz="1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sr-Latn-BA" sz="1800" b="0" i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log</m:t>
                              </m:r>
                            </m:fName>
                            <m:e>
                              <m:r>
                                <a:rPr lang="sr-Latn-BA" sz="1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e>
                          </m:func>
                        </m:e>
                      </m:func>
                    </m:oMath>
                  </m:oMathPara>
                </a14:m>
                <a:endParaRPr lang="sr-Latn-BA" sz="1800" dirty="0"/>
              </a:p>
              <a:p>
                <a:pPr marL="0" indent="0">
                  <a:buNone/>
                </a:pPr>
                <a:endParaRPr lang="sr-Latn-BA" sz="1800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r-Latn-BA" sz="1800" b="0" i="1" smtClean="0">
                          <a:latin typeface="Cambria Math" panose="02040503050406030204" pitchFamily="18" charset="0"/>
                        </a:rPr>
                        <m:t>𝑖</m:t>
                      </m:r>
                      <m:r>
                        <a:rPr lang="sr-Latn-BA" sz="1800" b="0" i="1" smtClean="0">
                          <a:latin typeface="Cambria Math" panose="02040503050406030204" pitchFamily="18" charset="0"/>
                        </a:rPr>
                        <m:t>=2,7≈</m:t>
                      </m:r>
                      <m:r>
                        <a:rPr lang="sr-Latn-BA" sz="18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𝟑</m:t>
                      </m:r>
                    </m:oMath>
                  </m:oMathPara>
                </a14:m>
                <a:endParaRPr lang="sr-Latn-BA" b="1" dirty="0"/>
              </a:p>
              <a:p>
                <a:pPr marL="0" indent="0">
                  <a:buNone/>
                </a:pPr>
                <a:r>
                  <a:rPr lang="sr-Latn-BA" dirty="0"/>
                  <a:t>Možemo i provjeriti rezultat koji smo dobili:</a:t>
                </a:r>
              </a:p>
              <a:p>
                <a:pPr marL="0" indent="0">
                  <a:buNone/>
                </a:pPr>
                <a:endParaRPr lang="sr-Latn-BA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sr-Latn-BA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BA" i="1">
                              <a:latin typeface="Cambria Math" panose="02040503050406030204" pitchFamily="18" charset="0"/>
                            </a:rPr>
                            <m:t>16</m:t>
                          </m:r>
                          <m:r>
                            <a:rPr lang="sr-Latn-BA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sSup>
                            <m:sSupPr>
                              <m:ctrlPr>
                                <a:rPr lang="sr-Latn-BA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sr-Latn-BA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</m:t>
                              </m:r>
                              <m:r>
                                <a:rPr lang="sr-Latn-BA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sr-Latn-BA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</m:t>
                              </m:r>
                            </m:e>
                            <m:sup>
                              <m:r>
                                <a:rPr lang="sr-Latn-BA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3</m:t>
                              </m:r>
                            </m:sup>
                          </m:sSup>
                        </m:num>
                        <m:den>
                          <m:r>
                            <a:rPr lang="sr-Latn-BA" i="1">
                              <a:latin typeface="Cambria Math" panose="02040503050406030204" pitchFamily="18" charset="0"/>
                            </a:rPr>
                            <m:t>160</m:t>
                          </m:r>
                          <m:r>
                            <a:rPr lang="sr-Latn-BA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sSup>
                            <m:sSupPr>
                              <m:ctrlPr>
                                <a:rPr lang="sr-Latn-BA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sr-Latn-BA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0</m:t>
                              </m:r>
                              <m:r>
                                <a:rPr lang="sr-Latn-BA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sr-Latn-BA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85</m:t>
                              </m:r>
                            </m:e>
                            <m:sup>
                              <m:r>
                                <a:rPr lang="sr-Latn-BA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3</m:t>
                              </m:r>
                            </m:sup>
                          </m:sSup>
                        </m:den>
                      </m:f>
                      <m:r>
                        <a:rPr lang="sr-Latn-BA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BA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BA" b="0" i="1" smtClean="0">
                              <a:latin typeface="Cambria Math" panose="02040503050406030204" pitchFamily="18" charset="0"/>
                            </a:rPr>
                            <m:t>21,296</m:t>
                          </m:r>
                        </m:num>
                        <m:den>
                          <m:r>
                            <a:rPr lang="sr-Latn-BA" b="0" i="1" smtClean="0">
                              <a:latin typeface="Cambria Math" panose="02040503050406030204" pitchFamily="18" charset="0"/>
                            </a:rPr>
                            <m:t>98,26</m:t>
                          </m:r>
                        </m:den>
                      </m:f>
                      <m:r>
                        <a:rPr lang="sr-Latn-BA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=0,217≈0,2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ED644290-8C81-4B76-A218-E1585C755F5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732148" y="450130"/>
                <a:ext cx="10727703" cy="5957740"/>
              </a:xfrm>
              <a:blipFill>
                <a:blip r:embed="rId2"/>
                <a:stretch>
                  <a:fillRect l="-455" t="-61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339718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304326-52E5-926F-CF5D-1A4A4C94B2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BA" dirty="0"/>
              <a:t>Indeks starenja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4B88ED98-7270-3E1E-761B-46C4905348CB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602265" y="2658113"/>
                <a:ext cx="8987470" cy="3101983"/>
              </a:xfrm>
            </p:spPr>
            <p:txBody>
              <a:bodyPr/>
              <a:lstStyle/>
              <a:p>
                <a:r>
                  <a:rPr lang="sr-Latn-BA" sz="2000" dirty="0"/>
                  <a:t>Odražava starosnu strukturu stanovništva</a:t>
                </a:r>
              </a:p>
              <a:p>
                <a:r>
                  <a:rPr lang="sr-Latn-RS" sz="2000" dirty="0"/>
                  <a:t>Dobija se kao odnos broja starijih lica (preko 60 godina) i broja mlađih lica (ispod 20 </a:t>
                </a:r>
                <a:r>
                  <a:rPr lang="sr-Latn-RS" sz="2000"/>
                  <a:t>godina), </a:t>
                </a:r>
                <a:r>
                  <a:rPr lang="sr-Latn-RS" sz="2000" dirty="0"/>
                  <a:t>pomnožen sa 100</a:t>
                </a:r>
              </a:p>
              <a:p>
                <a:endParaRPr lang="sr-Latn-RS" dirty="0"/>
              </a:p>
              <a:p>
                <a:endParaRPr lang="sr-Latn-RS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BA" sz="2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BA" sz="2400" b="0" i="1" smtClean="0"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sr-Latn-BA" sz="2400" b="0" i="1" smtClean="0">
                              <a:latin typeface="Cambria Math" panose="02040503050406030204" pitchFamily="18" charset="0"/>
                            </a:rPr>
                            <m:t>𝑠</m:t>
                          </m:r>
                        </m:sub>
                      </m:sSub>
                      <m:r>
                        <a:rPr lang="sr-Latn-BA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BA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sr-Latn-BA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r-Latn-BA" sz="2400" b="0" i="1" smtClean="0">
                                  <a:latin typeface="Cambria Math" panose="02040503050406030204" pitchFamily="18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sr-Latn-BA" sz="2400" b="0" i="1" smtClean="0">
                                  <a:latin typeface="Cambria Math" panose="02040503050406030204" pitchFamily="18" charset="0"/>
                                </a:rPr>
                                <m:t>60+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sr-Latn-BA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r-Latn-BA" sz="2400" b="0" i="1" smtClean="0">
                                  <a:latin typeface="Cambria Math" panose="02040503050406030204" pitchFamily="18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sr-Latn-BA" sz="2400" b="0" i="1" smtClean="0">
                                  <a:latin typeface="Cambria Math" panose="02040503050406030204" pitchFamily="18" charset="0"/>
                                </a:rPr>
                                <m:t>0−20</m:t>
                              </m:r>
                            </m:sub>
                          </m:sSub>
                        </m:den>
                      </m:f>
                      <m:r>
                        <a:rPr lang="sr-Latn-BA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∙100</m:t>
                      </m:r>
                    </m:oMath>
                  </m:oMathPara>
                </a14:m>
                <a:endParaRPr lang="sr-Latn-BA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4B88ED98-7270-3E1E-761B-46C4905348C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602265" y="2658113"/>
                <a:ext cx="8987470" cy="3101983"/>
              </a:xfrm>
              <a:blipFill>
                <a:blip r:embed="rId2"/>
                <a:stretch>
                  <a:fillRect l="-611" t="-98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Graphic 4" descr="Man with cane with solid fill">
            <a:extLst>
              <a:ext uri="{FF2B5EF4-FFF2-40B4-BE49-F238E27FC236}">
                <a16:creationId xmlns:a16="http://schemas.microsoft.com/office/drawing/2014/main" id="{2AF08558-544D-7818-2904-F68D9B9AA0C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0" y="5177142"/>
            <a:ext cx="1602265" cy="16022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76930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4287EE-F086-0181-456C-63F2500B5F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3234" y="534323"/>
            <a:ext cx="3066937" cy="1188720"/>
          </a:xfrm>
        </p:spPr>
        <p:txBody>
          <a:bodyPr>
            <a:normAutofit/>
          </a:bodyPr>
          <a:lstStyle/>
          <a:p>
            <a:r>
              <a:rPr lang="sr-Latn-BA"/>
              <a:t>Zadatak 1</a:t>
            </a:r>
            <a:endParaRPr lang="sr-Latn-B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745CA0-7DE1-F8F2-9907-BB1473AA52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6184" y="2474053"/>
            <a:ext cx="3107785" cy="326320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r-Latn-BA" sz="2000" dirty="0"/>
              <a:t>U tabeli na slajdu je data struktura stanovništva u Republici Srpskoj, prema popisu iz 2013.</a:t>
            </a:r>
          </a:p>
          <a:p>
            <a:pPr marL="0" indent="0">
              <a:buNone/>
            </a:pPr>
            <a:endParaRPr lang="sr-Latn-BA" sz="2000" dirty="0"/>
          </a:p>
          <a:p>
            <a:pPr marL="0" indent="0">
              <a:buNone/>
            </a:pPr>
            <a:r>
              <a:rPr lang="sr-Latn-BA" sz="2000" dirty="0"/>
              <a:t>Izračunati i protumačiti indeks starenja u Republici Srpskoj u 2013. godini.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6515FC82-3453-4CBE-8895-4CCFF33952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94182" y="964692"/>
            <a:ext cx="6885432" cy="4936558"/>
          </a:xfrm>
          <a:prstGeom prst="rect">
            <a:avLst/>
          </a:prstGeom>
          <a:noFill/>
          <a:ln w="317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C5FD847B-65C0-4027-8DFC-70CB42451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57802" y="1128683"/>
            <a:ext cx="6558192" cy="4608576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F5ADF300-A793-9D71-752B-439532F1787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2802781"/>
              </p:ext>
            </p:extLst>
          </p:nvPr>
        </p:nvGraphicFramePr>
        <p:xfrm>
          <a:off x="6249477" y="206476"/>
          <a:ext cx="3602446" cy="6445047"/>
        </p:xfrm>
        <a:graphic>
          <a:graphicData uri="http://schemas.openxmlformats.org/drawingml/2006/table">
            <a:tbl>
              <a:tblPr firstRow="1" bandRow="1">
                <a:tableStyleId>{3C2FFA5D-87B4-456A-9821-1D502468CF0F}</a:tableStyleId>
              </a:tblPr>
              <a:tblGrid>
                <a:gridCol w="1266057">
                  <a:extLst>
                    <a:ext uri="{9D8B030D-6E8A-4147-A177-3AD203B41FA5}">
                      <a16:colId xmlns:a16="http://schemas.microsoft.com/office/drawing/2014/main" val="974765103"/>
                    </a:ext>
                  </a:extLst>
                </a:gridCol>
                <a:gridCol w="2336389">
                  <a:extLst>
                    <a:ext uri="{9D8B030D-6E8A-4147-A177-3AD203B41FA5}">
                      <a16:colId xmlns:a16="http://schemas.microsoft.com/office/drawing/2014/main" val="836170015"/>
                    </a:ext>
                  </a:extLst>
                </a:gridCol>
              </a:tblGrid>
              <a:tr h="339213"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BA" sz="1800" b="1" u="none" strike="noStrike" dirty="0">
                          <a:solidFill>
                            <a:srgbClr val="FFFFFF"/>
                          </a:solidFill>
                          <a:effectLst/>
                        </a:rPr>
                        <a:t>Godine</a:t>
                      </a:r>
                      <a:endParaRPr lang="sr-Latn-BA" sz="2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83" marR="7783" marT="7783" marB="0" anchor="b"/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BA" sz="1800" b="1" u="none" strike="noStrike" dirty="0">
                          <a:solidFill>
                            <a:srgbClr val="FFFFFF"/>
                          </a:solidFill>
                          <a:effectLst/>
                        </a:rPr>
                        <a:t>      Broj stanovnika </a:t>
                      </a:r>
                      <a:endParaRPr lang="sr-Latn-BA" sz="2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83" marR="7783" marT="7783" marB="0" anchor="b"/>
                </a:tc>
                <a:extLst>
                  <a:ext uri="{0D108BD9-81ED-4DB2-BD59-A6C34878D82A}">
                    <a16:rowId xmlns:a16="http://schemas.microsoft.com/office/drawing/2014/main" val="145487333"/>
                  </a:ext>
                </a:extLst>
              </a:tr>
              <a:tr h="339213"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BA" sz="1800" b="0" u="none" strike="noStrike">
                          <a:solidFill>
                            <a:srgbClr val="000000"/>
                          </a:solidFill>
                          <a:effectLst/>
                        </a:rPr>
                        <a:t>0-4</a:t>
                      </a:r>
                      <a:endParaRPr lang="sr-Latn-BA" sz="2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83" marR="7783" marT="7783" marB="0" anchor="b"/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BA" sz="1800" b="0" u="none" strike="noStrike">
                          <a:solidFill>
                            <a:srgbClr val="000000"/>
                          </a:solidFill>
                          <a:effectLst/>
                        </a:rPr>
                        <a:t>         53,045 </a:t>
                      </a:r>
                      <a:endParaRPr lang="sr-Latn-BA" sz="2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83" marR="7783" marT="7783" marB="0" anchor="b"/>
                </a:tc>
                <a:extLst>
                  <a:ext uri="{0D108BD9-81ED-4DB2-BD59-A6C34878D82A}">
                    <a16:rowId xmlns:a16="http://schemas.microsoft.com/office/drawing/2014/main" val="149368479"/>
                  </a:ext>
                </a:extLst>
              </a:tr>
              <a:tr h="339213"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BA" sz="1800" b="0" u="none" strike="noStrike">
                          <a:solidFill>
                            <a:srgbClr val="000000"/>
                          </a:solidFill>
                          <a:effectLst/>
                        </a:rPr>
                        <a:t>5-9</a:t>
                      </a:r>
                      <a:endParaRPr lang="sr-Latn-BA" sz="2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83" marR="7783" marT="7783" marB="0" anchor="b"/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BA" sz="1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         54,076 </a:t>
                      </a:r>
                      <a:endParaRPr lang="sr-Latn-BA" sz="2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83" marR="7783" marT="7783" marB="0" anchor="b"/>
                </a:tc>
                <a:extLst>
                  <a:ext uri="{0D108BD9-81ED-4DB2-BD59-A6C34878D82A}">
                    <a16:rowId xmlns:a16="http://schemas.microsoft.com/office/drawing/2014/main" val="1343294176"/>
                  </a:ext>
                </a:extLst>
              </a:tr>
              <a:tr h="339213"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BA" sz="1800" b="0" u="none" strike="noStrike">
                          <a:solidFill>
                            <a:srgbClr val="000000"/>
                          </a:solidFill>
                          <a:effectLst/>
                        </a:rPr>
                        <a:t>10-14</a:t>
                      </a:r>
                      <a:endParaRPr lang="sr-Latn-BA" sz="2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83" marR="7783" marT="7783" marB="0" anchor="b"/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BA" sz="1800" b="0" u="none" strike="noStrike">
                          <a:solidFill>
                            <a:srgbClr val="000000"/>
                          </a:solidFill>
                          <a:effectLst/>
                        </a:rPr>
                        <a:t>         57,326 </a:t>
                      </a:r>
                      <a:endParaRPr lang="sr-Latn-BA" sz="2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83" marR="7783" marT="7783" marB="0" anchor="b"/>
                </a:tc>
                <a:extLst>
                  <a:ext uri="{0D108BD9-81ED-4DB2-BD59-A6C34878D82A}">
                    <a16:rowId xmlns:a16="http://schemas.microsoft.com/office/drawing/2014/main" val="2261021809"/>
                  </a:ext>
                </a:extLst>
              </a:tr>
              <a:tr h="339213"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BA" sz="1800" b="0" u="none" strike="noStrike">
                          <a:solidFill>
                            <a:srgbClr val="000000"/>
                          </a:solidFill>
                          <a:effectLst/>
                        </a:rPr>
                        <a:t>15-19</a:t>
                      </a:r>
                      <a:endParaRPr lang="sr-Latn-BA" sz="2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83" marR="7783" marT="7783" marB="0" anchor="b"/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BA" sz="1800" b="0" u="none" strike="noStrike">
                          <a:solidFill>
                            <a:srgbClr val="000000"/>
                          </a:solidFill>
                          <a:effectLst/>
                        </a:rPr>
                        <a:t>         70,815 </a:t>
                      </a:r>
                      <a:endParaRPr lang="sr-Latn-BA" sz="2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83" marR="7783" marT="7783" marB="0" anchor="b"/>
                </a:tc>
                <a:extLst>
                  <a:ext uri="{0D108BD9-81ED-4DB2-BD59-A6C34878D82A}">
                    <a16:rowId xmlns:a16="http://schemas.microsoft.com/office/drawing/2014/main" val="283641712"/>
                  </a:ext>
                </a:extLst>
              </a:tr>
              <a:tr h="339213"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BA" sz="1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20-24</a:t>
                      </a:r>
                      <a:endParaRPr lang="sr-Latn-BA" sz="2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83" marR="7783" marT="7783" marB="0" anchor="b"/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BA" sz="1800" b="0" u="none" strike="noStrike">
                          <a:solidFill>
                            <a:srgbClr val="000000"/>
                          </a:solidFill>
                          <a:effectLst/>
                        </a:rPr>
                        <a:t>         65,363 </a:t>
                      </a:r>
                      <a:endParaRPr lang="sr-Latn-BA" sz="2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83" marR="7783" marT="7783" marB="0" anchor="b"/>
                </a:tc>
                <a:extLst>
                  <a:ext uri="{0D108BD9-81ED-4DB2-BD59-A6C34878D82A}">
                    <a16:rowId xmlns:a16="http://schemas.microsoft.com/office/drawing/2014/main" val="685222816"/>
                  </a:ext>
                </a:extLst>
              </a:tr>
              <a:tr h="339213"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BA" sz="1800" b="0" u="none" strike="noStrike">
                          <a:solidFill>
                            <a:srgbClr val="000000"/>
                          </a:solidFill>
                          <a:effectLst/>
                        </a:rPr>
                        <a:t>25-29</a:t>
                      </a:r>
                      <a:endParaRPr lang="sr-Latn-BA" sz="2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83" marR="7783" marT="7783" marB="0" anchor="b"/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BA" sz="1800" b="0" u="none" strike="noStrike">
                          <a:solidFill>
                            <a:srgbClr val="000000"/>
                          </a:solidFill>
                          <a:effectLst/>
                        </a:rPr>
                        <a:t>         76,753 </a:t>
                      </a:r>
                      <a:endParaRPr lang="sr-Latn-BA" sz="2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83" marR="7783" marT="7783" marB="0" anchor="b"/>
                </a:tc>
                <a:extLst>
                  <a:ext uri="{0D108BD9-81ED-4DB2-BD59-A6C34878D82A}">
                    <a16:rowId xmlns:a16="http://schemas.microsoft.com/office/drawing/2014/main" val="3539916630"/>
                  </a:ext>
                </a:extLst>
              </a:tr>
              <a:tr h="339213"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BA" sz="1800" b="0" u="none" strike="noStrike">
                          <a:solidFill>
                            <a:srgbClr val="000000"/>
                          </a:solidFill>
                          <a:effectLst/>
                        </a:rPr>
                        <a:t>30-34</a:t>
                      </a:r>
                      <a:endParaRPr lang="sr-Latn-BA" sz="2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83" marR="7783" marT="7783" marB="0" anchor="b"/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BA" sz="1800" b="0" u="none" strike="noStrike">
                          <a:solidFill>
                            <a:srgbClr val="000000"/>
                          </a:solidFill>
                          <a:effectLst/>
                        </a:rPr>
                        <a:t>         80,472 </a:t>
                      </a:r>
                      <a:endParaRPr lang="sr-Latn-BA" sz="2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83" marR="7783" marT="7783" marB="0" anchor="b"/>
                </a:tc>
                <a:extLst>
                  <a:ext uri="{0D108BD9-81ED-4DB2-BD59-A6C34878D82A}">
                    <a16:rowId xmlns:a16="http://schemas.microsoft.com/office/drawing/2014/main" val="665112117"/>
                  </a:ext>
                </a:extLst>
              </a:tr>
              <a:tr h="339213"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BA" sz="1800" b="0" u="none" strike="noStrike">
                          <a:solidFill>
                            <a:srgbClr val="000000"/>
                          </a:solidFill>
                          <a:effectLst/>
                        </a:rPr>
                        <a:t>35-39</a:t>
                      </a:r>
                      <a:endParaRPr lang="sr-Latn-BA" sz="2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83" marR="7783" marT="7783" marB="0" anchor="b"/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BA" sz="1800" b="0" u="none" strike="noStrike">
                          <a:solidFill>
                            <a:srgbClr val="000000"/>
                          </a:solidFill>
                          <a:effectLst/>
                        </a:rPr>
                        <a:t>         80,588 </a:t>
                      </a:r>
                      <a:endParaRPr lang="sr-Latn-BA" sz="2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83" marR="7783" marT="7783" marB="0" anchor="b"/>
                </a:tc>
                <a:extLst>
                  <a:ext uri="{0D108BD9-81ED-4DB2-BD59-A6C34878D82A}">
                    <a16:rowId xmlns:a16="http://schemas.microsoft.com/office/drawing/2014/main" val="2492395438"/>
                  </a:ext>
                </a:extLst>
              </a:tr>
              <a:tr h="339213"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BA" sz="1800" b="0" u="none" strike="noStrike">
                          <a:solidFill>
                            <a:srgbClr val="000000"/>
                          </a:solidFill>
                          <a:effectLst/>
                        </a:rPr>
                        <a:t>40-44</a:t>
                      </a:r>
                      <a:endParaRPr lang="sr-Latn-BA" sz="2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83" marR="7783" marT="7783" marB="0" anchor="b"/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BA" sz="1800" b="0" u="none" strike="noStrike">
                          <a:solidFill>
                            <a:srgbClr val="000000"/>
                          </a:solidFill>
                          <a:effectLst/>
                        </a:rPr>
                        <a:t>         75,683 </a:t>
                      </a:r>
                      <a:endParaRPr lang="sr-Latn-BA" sz="2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83" marR="7783" marT="7783" marB="0" anchor="b"/>
                </a:tc>
                <a:extLst>
                  <a:ext uri="{0D108BD9-81ED-4DB2-BD59-A6C34878D82A}">
                    <a16:rowId xmlns:a16="http://schemas.microsoft.com/office/drawing/2014/main" val="2622530376"/>
                  </a:ext>
                </a:extLst>
              </a:tr>
              <a:tr h="339213"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BA" sz="1800" b="0" u="none" strike="noStrike">
                          <a:solidFill>
                            <a:srgbClr val="000000"/>
                          </a:solidFill>
                          <a:effectLst/>
                        </a:rPr>
                        <a:t>45-49</a:t>
                      </a:r>
                      <a:endParaRPr lang="sr-Latn-BA" sz="2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83" marR="7783" marT="7783" marB="0" anchor="b"/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BA" sz="1800" b="0" u="none" strike="noStrike">
                          <a:solidFill>
                            <a:srgbClr val="000000"/>
                          </a:solidFill>
                          <a:effectLst/>
                        </a:rPr>
                        <a:t>         82,810 </a:t>
                      </a:r>
                      <a:endParaRPr lang="sr-Latn-BA" sz="2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83" marR="7783" marT="7783" marB="0" anchor="b"/>
                </a:tc>
                <a:extLst>
                  <a:ext uri="{0D108BD9-81ED-4DB2-BD59-A6C34878D82A}">
                    <a16:rowId xmlns:a16="http://schemas.microsoft.com/office/drawing/2014/main" val="265263374"/>
                  </a:ext>
                </a:extLst>
              </a:tr>
              <a:tr h="339213"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BA" sz="1800" b="0" u="none" strike="noStrike">
                          <a:solidFill>
                            <a:srgbClr val="000000"/>
                          </a:solidFill>
                          <a:effectLst/>
                        </a:rPr>
                        <a:t>50-54</a:t>
                      </a:r>
                      <a:endParaRPr lang="sr-Latn-BA" sz="2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83" marR="7783" marT="7783" marB="0" anchor="b"/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BA" sz="1800" b="0" u="none" strike="noStrike">
                          <a:solidFill>
                            <a:srgbClr val="000000"/>
                          </a:solidFill>
                          <a:effectLst/>
                        </a:rPr>
                        <a:t>         92,000 </a:t>
                      </a:r>
                      <a:endParaRPr lang="sr-Latn-BA" sz="2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83" marR="7783" marT="7783" marB="0" anchor="b"/>
                </a:tc>
                <a:extLst>
                  <a:ext uri="{0D108BD9-81ED-4DB2-BD59-A6C34878D82A}">
                    <a16:rowId xmlns:a16="http://schemas.microsoft.com/office/drawing/2014/main" val="1611805611"/>
                  </a:ext>
                </a:extLst>
              </a:tr>
              <a:tr h="339213"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BA" sz="1800" b="0" u="none" strike="noStrike">
                          <a:solidFill>
                            <a:srgbClr val="000000"/>
                          </a:solidFill>
                          <a:effectLst/>
                        </a:rPr>
                        <a:t>55-59</a:t>
                      </a:r>
                      <a:endParaRPr lang="sr-Latn-BA" sz="2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83" marR="7783" marT="7783" marB="0" anchor="b"/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BA" sz="1800" b="0" u="none" strike="noStrike">
                          <a:solidFill>
                            <a:srgbClr val="000000"/>
                          </a:solidFill>
                          <a:effectLst/>
                        </a:rPr>
                        <a:t>         93,458 </a:t>
                      </a:r>
                      <a:endParaRPr lang="sr-Latn-BA" sz="2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83" marR="7783" marT="7783" marB="0" anchor="b"/>
                </a:tc>
                <a:extLst>
                  <a:ext uri="{0D108BD9-81ED-4DB2-BD59-A6C34878D82A}">
                    <a16:rowId xmlns:a16="http://schemas.microsoft.com/office/drawing/2014/main" val="139557226"/>
                  </a:ext>
                </a:extLst>
              </a:tr>
              <a:tr h="339213"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BA" sz="1800" b="0" u="none" strike="noStrike">
                          <a:solidFill>
                            <a:srgbClr val="000000"/>
                          </a:solidFill>
                          <a:effectLst/>
                        </a:rPr>
                        <a:t>60-64</a:t>
                      </a:r>
                      <a:endParaRPr lang="sr-Latn-BA" sz="2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83" marR="7783" marT="7783" marB="0" anchor="b"/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BA" sz="1800" b="0" u="none" strike="noStrike">
                          <a:solidFill>
                            <a:srgbClr val="000000"/>
                          </a:solidFill>
                          <a:effectLst/>
                        </a:rPr>
                        <a:t>         87,204 </a:t>
                      </a:r>
                      <a:endParaRPr lang="sr-Latn-BA" sz="2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83" marR="7783" marT="7783" marB="0" anchor="b"/>
                </a:tc>
                <a:extLst>
                  <a:ext uri="{0D108BD9-81ED-4DB2-BD59-A6C34878D82A}">
                    <a16:rowId xmlns:a16="http://schemas.microsoft.com/office/drawing/2014/main" val="938259824"/>
                  </a:ext>
                </a:extLst>
              </a:tr>
              <a:tr h="339213"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BA" sz="1800" b="0" u="none" strike="noStrike">
                          <a:solidFill>
                            <a:srgbClr val="000000"/>
                          </a:solidFill>
                          <a:effectLst/>
                        </a:rPr>
                        <a:t>65-69</a:t>
                      </a:r>
                      <a:endParaRPr lang="sr-Latn-BA" sz="2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83" marR="7783" marT="7783" marB="0" anchor="b"/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BA" sz="1800" b="0" u="none" strike="noStrike">
                          <a:solidFill>
                            <a:srgbClr val="000000"/>
                          </a:solidFill>
                          <a:effectLst/>
                        </a:rPr>
                        <a:t>         60,073 </a:t>
                      </a:r>
                      <a:endParaRPr lang="sr-Latn-BA" sz="2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83" marR="7783" marT="7783" marB="0" anchor="b"/>
                </a:tc>
                <a:extLst>
                  <a:ext uri="{0D108BD9-81ED-4DB2-BD59-A6C34878D82A}">
                    <a16:rowId xmlns:a16="http://schemas.microsoft.com/office/drawing/2014/main" val="2629405907"/>
                  </a:ext>
                </a:extLst>
              </a:tr>
              <a:tr h="339213"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BA" sz="1800" b="0" u="none" strike="noStrike">
                          <a:solidFill>
                            <a:srgbClr val="000000"/>
                          </a:solidFill>
                          <a:effectLst/>
                        </a:rPr>
                        <a:t>70-74</a:t>
                      </a:r>
                      <a:endParaRPr lang="sr-Latn-BA" sz="2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83" marR="7783" marT="7783" marB="0" anchor="b"/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BA" sz="1800" b="0" u="none" strike="noStrike">
                          <a:solidFill>
                            <a:srgbClr val="000000"/>
                          </a:solidFill>
                          <a:effectLst/>
                        </a:rPr>
                        <a:t>         55,148 </a:t>
                      </a:r>
                      <a:endParaRPr lang="sr-Latn-BA" sz="2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83" marR="7783" marT="7783" marB="0" anchor="b"/>
                </a:tc>
                <a:extLst>
                  <a:ext uri="{0D108BD9-81ED-4DB2-BD59-A6C34878D82A}">
                    <a16:rowId xmlns:a16="http://schemas.microsoft.com/office/drawing/2014/main" val="1129378845"/>
                  </a:ext>
                </a:extLst>
              </a:tr>
              <a:tr h="339213"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BA" sz="1800" b="0" u="none" strike="noStrike">
                          <a:solidFill>
                            <a:srgbClr val="000000"/>
                          </a:solidFill>
                          <a:effectLst/>
                        </a:rPr>
                        <a:t>75-79</a:t>
                      </a:r>
                      <a:endParaRPr lang="sr-Latn-BA" sz="2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83" marR="7783" marT="7783" marB="0" anchor="b"/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BA" sz="1800" b="0" u="none" strike="noStrike">
                          <a:solidFill>
                            <a:srgbClr val="000000"/>
                          </a:solidFill>
                          <a:effectLst/>
                        </a:rPr>
                        <a:t>         48,037 </a:t>
                      </a:r>
                      <a:endParaRPr lang="sr-Latn-BA" sz="2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83" marR="7783" marT="7783" marB="0" anchor="b"/>
                </a:tc>
                <a:extLst>
                  <a:ext uri="{0D108BD9-81ED-4DB2-BD59-A6C34878D82A}">
                    <a16:rowId xmlns:a16="http://schemas.microsoft.com/office/drawing/2014/main" val="1349076668"/>
                  </a:ext>
                </a:extLst>
              </a:tr>
              <a:tr h="339213"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BA" sz="1800" b="0" u="none" strike="noStrike">
                          <a:solidFill>
                            <a:srgbClr val="000000"/>
                          </a:solidFill>
                          <a:effectLst/>
                        </a:rPr>
                        <a:t>80-84</a:t>
                      </a:r>
                      <a:endParaRPr lang="sr-Latn-BA" sz="2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83" marR="7783" marT="7783" marB="0" anchor="b"/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BA" sz="1800" b="0" u="none" strike="noStrike">
                          <a:solidFill>
                            <a:srgbClr val="000000"/>
                          </a:solidFill>
                          <a:effectLst/>
                        </a:rPr>
                        <a:t>         25,566 </a:t>
                      </a:r>
                      <a:endParaRPr lang="sr-Latn-BA" sz="2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83" marR="7783" marT="7783" marB="0" anchor="b"/>
                </a:tc>
                <a:extLst>
                  <a:ext uri="{0D108BD9-81ED-4DB2-BD59-A6C34878D82A}">
                    <a16:rowId xmlns:a16="http://schemas.microsoft.com/office/drawing/2014/main" val="442274210"/>
                  </a:ext>
                </a:extLst>
              </a:tr>
              <a:tr h="339213"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BA" sz="1800" b="0" u="none" strike="noStrike">
                          <a:solidFill>
                            <a:srgbClr val="000000"/>
                          </a:solidFill>
                          <a:effectLst/>
                        </a:rPr>
                        <a:t>85 i više</a:t>
                      </a:r>
                      <a:endParaRPr lang="sr-Latn-BA" sz="2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83" marR="7783" marT="7783" marB="0" anchor="b"/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BA" sz="1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         11,565 </a:t>
                      </a:r>
                      <a:endParaRPr lang="sr-Latn-BA" sz="2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83" marR="7783" marT="7783" marB="0" anchor="b"/>
                </a:tc>
                <a:extLst>
                  <a:ext uri="{0D108BD9-81ED-4DB2-BD59-A6C34878D82A}">
                    <a16:rowId xmlns:a16="http://schemas.microsoft.com/office/drawing/2014/main" val="4878376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213772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EE777E-7469-1015-8EBD-AFC614DE8A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BA" dirty="0"/>
              <a:t>ZADATAK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68443B-7B63-6E42-34E8-35480BE28F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69760" y="2520056"/>
            <a:ext cx="8387703" cy="3054833"/>
          </a:xfrm>
        </p:spPr>
        <p:txBody>
          <a:bodyPr/>
          <a:lstStyle/>
          <a:p>
            <a:pPr marL="0" indent="0">
              <a:buNone/>
            </a:pPr>
            <a:r>
              <a:rPr lang="sr-Latn-BA" sz="2000" dirty="0"/>
              <a:t>Dati su podaci o indeksu starenja </a:t>
            </a:r>
            <a:r>
              <a:rPr lang="sr-Latn-BA" sz="2000"/>
              <a:t>u Srbiji, </a:t>
            </a:r>
            <a:r>
              <a:rPr lang="sr-Latn-BA" sz="2000" dirty="0"/>
              <a:t>u periodu od 2017. do 2021. godine:</a:t>
            </a:r>
          </a:p>
          <a:p>
            <a:pPr marL="0" indent="0">
              <a:buNone/>
            </a:pPr>
            <a:endParaRPr lang="sr-Latn-BA" sz="2000" dirty="0"/>
          </a:p>
          <a:p>
            <a:pPr marL="0" indent="0">
              <a:buNone/>
            </a:pPr>
            <a:endParaRPr lang="sr-Latn-BA" sz="2000" dirty="0"/>
          </a:p>
          <a:p>
            <a:pPr marL="0" indent="0">
              <a:buNone/>
            </a:pPr>
            <a:endParaRPr lang="sr-Latn-BA" sz="2000" dirty="0"/>
          </a:p>
          <a:p>
            <a:pPr marL="0" indent="0">
              <a:buNone/>
            </a:pPr>
            <a:r>
              <a:rPr lang="sr-Latn-BA" sz="2000" dirty="0"/>
              <a:t>Ukoliko se ispoljena </a:t>
            </a:r>
            <a:r>
              <a:rPr lang="sr-Latn-BA" sz="2000"/>
              <a:t>tendencija nastavi, </a:t>
            </a:r>
            <a:r>
              <a:rPr lang="sr-Latn-BA" sz="2000" dirty="0"/>
              <a:t>izračunati </a:t>
            </a:r>
          </a:p>
          <a:p>
            <a:pPr marL="0" indent="0">
              <a:buNone/>
            </a:pPr>
            <a:r>
              <a:rPr lang="sr-Latn-BA" sz="2000" dirty="0"/>
              <a:t>a) indeks starenja u 2025. godini;</a:t>
            </a:r>
          </a:p>
          <a:p>
            <a:pPr marL="0" indent="0">
              <a:buNone/>
            </a:pPr>
            <a:r>
              <a:rPr lang="sr-Latn-BA" sz="2000" dirty="0"/>
              <a:t>b) godinu u kojoj će indeks starenja biti 150.</a:t>
            </a:r>
          </a:p>
          <a:p>
            <a:pPr marL="0" indent="0">
              <a:buNone/>
            </a:pPr>
            <a:endParaRPr lang="sr-Latn-BA" dirty="0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112A65FE-5767-7FD8-C4D6-12B52AADA7B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17906226"/>
              </p:ext>
            </p:extLst>
          </p:nvPr>
        </p:nvGraphicFramePr>
        <p:xfrm>
          <a:off x="1834536" y="3227098"/>
          <a:ext cx="8522927" cy="741680"/>
        </p:xfrm>
        <a:graphic>
          <a:graphicData uri="http://schemas.openxmlformats.org/drawingml/2006/table">
            <a:tbl>
              <a:tblPr firstRow="1" bandRow="1">
                <a:tableStyleId>{D113A9D2-9D6B-4929-AA2D-F23B5EE8CBE7}</a:tableStyleId>
              </a:tblPr>
              <a:tblGrid>
                <a:gridCol w="1749322">
                  <a:extLst>
                    <a:ext uri="{9D8B030D-6E8A-4147-A177-3AD203B41FA5}">
                      <a16:colId xmlns:a16="http://schemas.microsoft.com/office/drawing/2014/main" val="3533901559"/>
                    </a:ext>
                  </a:extLst>
                </a:gridCol>
                <a:gridCol w="1354721">
                  <a:extLst>
                    <a:ext uri="{9D8B030D-6E8A-4147-A177-3AD203B41FA5}">
                      <a16:colId xmlns:a16="http://schemas.microsoft.com/office/drawing/2014/main" val="3995116537"/>
                    </a:ext>
                  </a:extLst>
                </a:gridCol>
                <a:gridCol w="1354721">
                  <a:extLst>
                    <a:ext uri="{9D8B030D-6E8A-4147-A177-3AD203B41FA5}">
                      <a16:colId xmlns:a16="http://schemas.microsoft.com/office/drawing/2014/main" val="2530119980"/>
                    </a:ext>
                  </a:extLst>
                </a:gridCol>
                <a:gridCol w="1354721">
                  <a:extLst>
                    <a:ext uri="{9D8B030D-6E8A-4147-A177-3AD203B41FA5}">
                      <a16:colId xmlns:a16="http://schemas.microsoft.com/office/drawing/2014/main" val="117340745"/>
                    </a:ext>
                  </a:extLst>
                </a:gridCol>
                <a:gridCol w="1354721">
                  <a:extLst>
                    <a:ext uri="{9D8B030D-6E8A-4147-A177-3AD203B41FA5}">
                      <a16:colId xmlns:a16="http://schemas.microsoft.com/office/drawing/2014/main" val="4224325912"/>
                    </a:ext>
                  </a:extLst>
                </a:gridCol>
                <a:gridCol w="1354721">
                  <a:extLst>
                    <a:ext uri="{9D8B030D-6E8A-4147-A177-3AD203B41FA5}">
                      <a16:colId xmlns:a16="http://schemas.microsoft.com/office/drawing/2014/main" val="61359801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sr-Latn-BA" dirty="0"/>
                        <a:t>Godina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BA" dirty="0"/>
                        <a:t>2017.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BA" dirty="0"/>
                        <a:t>2018.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BA" dirty="0"/>
                        <a:t>2019.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BA" dirty="0"/>
                        <a:t>2020.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BA" dirty="0"/>
                        <a:t>2021.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162150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r-Latn-BA" dirty="0"/>
                        <a:t>Indeks starenja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BA" dirty="0"/>
                        <a:t>141.6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BA" dirty="0"/>
                        <a:t>142.9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BA" dirty="0"/>
                        <a:t>144.1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BA" dirty="0"/>
                        <a:t>144.7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BA" dirty="0"/>
                        <a:t>144.5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6731050"/>
                  </a:ext>
                </a:extLst>
              </a:tr>
            </a:tbl>
          </a:graphicData>
        </a:graphic>
      </p:graphicFrame>
      <p:pic>
        <p:nvPicPr>
          <p:cNvPr id="7" name="Picture 6">
            <a:extLst>
              <a:ext uri="{FF2B5EF4-FFF2-40B4-BE49-F238E27FC236}">
                <a16:creationId xmlns:a16="http://schemas.microsoft.com/office/drawing/2014/main" id="{19FC2D49-65E9-4257-B68F-17AB577BA2F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53047" y="4953057"/>
            <a:ext cx="2701833" cy="19769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13361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BA39E12-12D0-F5FC-8244-C7176AF1F82A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13290" y="191729"/>
                <a:ext cx="9320523" cy="6474542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sr-Latn-BA" dirty="0"/>
                  <a:t>Prvo računamo stopu rasta u posmatranom periodu:</a:t>
                </a:r>
              </a:p>
              <a:p>
                <a:pPr marL="0" indent="0">
                  <a:buNone/>
                </a:pPr>
                <a:endParaRPr lang="sr-Latn-BA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R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BA" i="1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b>
                          <m:r>
                            <a:rPr lang="sr-Latn-BA" i="1">
                              <a:latin typeface="Cambria Math" panose="02040503050406030204" pitchFamily="18" charset="0"/>
                            </a:rPr>
                            <m:t>𝑔</m:t>
                          </m:r>
                        </m:sub>
                      </m:sSub>
                      <m:r>
                        <a:rPr lang="sr-Latn-BA" i="1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sr-Latn-R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ad>
                            <m:radPr>
                              <m:ctrlPr>
                                <a:rPr lang="sr-Latn-RS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>
                              <m:r>
                                <a:rPr lang="sr-Latn-BA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deg>
                            <m:e>
                              <m:f>
                                <m:fPr>
                                  <m:ctrlPr>
                                    <a:rPr lang="sr-Latn-RS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sr-Latn-BA" b="0" i="1" smtClean="0">
                                      <a:latin typeface="Cambria Math" panose="02040503050406030204" pitchFamily="18" charset="0"/>
                                    </a:rPr>
                                    <m:t>144,5</m:t>
                                  </m:r>
                                </m:num>
                                <m:den>
                                  <m:r>
                                    <a:rPr lang="sr-Latn-BA" b="0" i="1" smtClean="0">
                                      <a:latin typeface="Cambria Math" panose="02040503050406030204" pitchFamily="18" charset="0"/>
                                    </a:rPr>
                                    <m:t>141,6</m:t>
                                  </m:r>
                                </m:den>
                              </m:f>
                            </m:e>
                          </m:rad>
                          <m:r>
                            <a:rPr lang="sr-Latn-BA" i="1">
                              <a:latin typeface="Cambria Math" panose="02040503050406030204" pitchFamily="18" charset="0"/>
                            </a:rPr>
                            <m:t>−1</m:t>
                          </m:r>
                        </m:e>
                      </m:d>
                      <m:r>
                        <a:rPr lang="sr-Latn-BA" i="1">
                          <a:latin typeface="Cambria Math" panose="02040503050406030204" pitchFamily="18" charset="0"/>
                        </a:rPr>
                        <m:t>∙100</m:t>
                      </m:r>
                      <m:r>
                        <a:rPr lang="sr-Latn-BA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sr-Latn-BA" b="1" i="1" smtClean="0"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sr-Latn-BA" b="1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sr-Latn-BA" b="1" i="1" smtClean="0">
                          <a:latin typeface="Cambria Math" panose="02040503050406030204" pitchFamily="18" charset="0"/>
                        </a:rPr>
                        <m:t>𝟓𝟏</m:t>
                      </m:r>
                      <m:r>
                        <a:rPr lang="sr-Latn-BA" b="1" i="1" smtClean="0">
                          <a:latin typeface="Cambria Math" panose="02040503050406030204" pitchFamily="18" charset="0"/>
                        </a:rPr>
                        <m:t>%</m:t>
                      </m:r>
                    </m:oMath>
                  </m:oMathPara>
                </a14:m>
                <a:endParaRPr lang="sr-Latn-RS" b="1" dirty="0">
                  <a:ea typeface="Cambria Math" panose="02040503050406030204" pitchFamily="18" charset="0"/>
                </a:endParaRPr>
              </a:p>
              <a:p>
                <a:pPr marL="0" indent="0">
                  <a:buNone/>
                </a:pPr>
                <a:endParaRPr lang="sr-Latn-BA" dirty="0"/>
              </a:p>
              <a:p>
                <a:pPr marL="0" indent="0">
                  <a:buNone/>
                </a:pPr>
                <a:r>
                  <a:rPr lang="sr-Latn-BA" dirty="0"/>
                  <a:t>a) Zatim računamo </a:t>
                </a:r>
                <a:r>
                  <a:rPr lang="sr-Latn-BA" b="1" dirty="0">
                    <a:solidFill>
                      <a:schemeClr val="accent1"/>
                    </a:solidFill>
                  </a:rPr>
                  <a:t>očekivani indeks starenja u 2025:</a:t>
                </a:r>
                <a:endParaRPr lang="sr-Latn-BA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BA" sz="18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BA" sz="1800" b="0" i="1" smtClean="0"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sr-Latn-BA" sz="1800" b="0" i="1" smtClean="0">
                              <a:latin typeface="Cambria Math" panose="02040503050406030204" pitchFamily="18" charset="0"/>
                            </a:rPr>
                            <m:t>𝑠</m:t>
                          </m:r>
                          <m:r>
                            <a:rPr lang="sr-Latn-BA" sz="1800" b="0" i="1" smtClean="0">
                              <a:latin typeface="Cambria Math" panose="02040503050406030204" pitchFamily="18" charset="0"/>
                            </a:rPr>
                            <m:t>,2025</m:t>
                          </m:r>
                        </m:sub>
                      </m:sSub>
                      <m:r>
                        <a:rPr lang="sr-Latn-BA" sz="1800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sr-Latn-BA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BA" i="1"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sr-Latn-BA" i="1">
                              <a:latin typeface="Cambria Math" panose="02040503050406030204" pitchFamily="18" charset="0"/>
                            </a:rPr>
                            <m:t>𝑠</m:t>
                          </m:r>
                          <m:r>
                            <a:rPr lang="sr-Latn-BA" b="0" i="1" smtClean="0">
                              <a:latin typeface="Cambria Math" panose="02040503050406030204" pitchFamily="18" charset="0"/>
                            </a:rPr>
                            <m:t>,2021</m:t>
                          </m:r>
                        </m:sub>
                      </m:sSub>
                      <m:r>
                        <a:rPr lang="sr-Latn-BA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sSup>
                        <m:sSupPr>
                          <m:ctrlPr>
                            <a:rPr lang="sr-Latn-BA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sr-Latn-BA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sr-Latn-BA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1+</m:t>
                              </m:r>
                              <m:f>
                                <m:fPr>
                                  <m:ctrlPr>
                                    <a:rPr lang="sr-Latn-BA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sr-Latn-BA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0,51</m:t>
                                  </m:r>
                                </m:num>
                                <m:den>
                                  <m:r>
                                    <a:rPr lang="sr-Latn-BA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100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sr-Latn-BA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4</m:t>
                          </m:r>
                        </m:sup>
                      </m:sSup>
                      <m:r>
                        <a:rPr lang="sr-Latn-BA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=144,5∙1,021=</m:t>
                      </m:r>
                      <m:r>
                        <a:rPr lang="sr-Latn-BA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𝟏𝟒𝟕</m:t>
                      </m:r>
                      <m:r>
                        <a:rPr lang="sr-Latn-BA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  <m:r>
                        <a:rPr lang="sr-Latn-BA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𝟓</m:t>
                      </m:r>
                    </m:oMath>
                  </m:oMathPara>
                </a14:m>
                <a:endParaRPr lang="sr-Latn-BA" b="1" dirty="0"/>
              </a:p>
              <a:p>
                <a:pPr marL="0" indent="0">
                  <a:buNone/>
                </a:pPr>
                <a:endParaRPr lang="sr-Latn-BA" b="1" dirty="0"/>
              </a:p>
              <a:p>
                <a:pPr marL="0" indent="0">
                  <a:buNone/>
                </a:pPr>
                <a:r>
                  <a:rPr lang="sr-Latn-BA" dirty="0"/>
                  <a:t>b) Računamo </a:t>
                </a:r>
                <a:r>
                  <a:rPr lang="sr-Latn-BA" b="1" dirty="0">
                    <a:solidFill>
                      <a:schemeClr val="accent1"/>
                    </a:solidFill>
                  </a:rPr>
                  <a:t>godinu u kojoj će indeks starenja biti 150:</a:t>
                </a:r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r>
                      <a:rPr lang="sr-Latn-BA" sz="1800" b="0" i="1" smtClean="0">
                        <a:latin typeface="Cambria Math" panose="02040503050406030204" pitchFamily="18" charset="0"/>
                      </a:rPr>
                      <m:t>150=144,5</m:t>
                    </m:r>
                    <m:r>
                      <a:rPr lang="sr-Latn-BA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sSup>
                      <m:sSupPr>
                        <m:ctrlPr>
                          <a:rPr lang="sr-Latn-BA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sr-Latn-BA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sr-Latn-BA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1+</m:t>
                            </m:r>
                            <m:f>
                              <m:fPr>
                                <m:ctrlPr>
                                  <a:rPr lang="sr-Latn-BA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sr-Latn-BA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0,51</m:t>
                                </m:r>
                              </m:num>
                              <m:den>
                                <m:r>
                                  <a:rPr lang="sr-Latn-BA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100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sr-Latn-BA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𝑖</m:t>
                        </m:r>
                      </m:sup>
                    </m:sSup>
                    <m:r>
                      <a:rPr lang="sr-Latn-BA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sr-Latn-BA" i="1">
                        <a:latin typeface="Cambria Math" panose="02040503050406030204" pitchFamily="18" charset="0"/>
                      </a:rPr>
                      <m:t>144</m:t>
                    </m:r>
                    <m:r>
                      <a:rPr lang="sr-Latn-BA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sr-Latn-BA" i="1">
                        <a:latin typeface="Cambria Math" panose="02040503050406030204" pitchFamily="18" charset="0"/>
                      </a:rPr>
                      <m:t>5</m:t>
                    </m:r>
                    <m:r>
                      <a:rPr lang="sr-Latn-BA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sSup>
                      <m:sSupPr>
                        <m:ctrlPr>
                          <a:rPr lang="sr-Latn-BA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r-Latn-BA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1,0051</m:t>
                        </m:r>
                      </m:e>
                      <m:sup>
                        <m:r>
                          <a:rPr lang="sr-Latn-BA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𝑖</m:t>
                        </m:r>
                      </m:sup>
                    </m:sSup>
                  </m:oMath>
                </a14:m>
                <a:r>
                  <a:rPr lang="sr-Latn-BA" dirty="0"/>
                  <a:t> </a:t>
                </a:r>
                <a:r>
                  <a:rPr lang="sr-Latn-BA" dirty="0">
                    <a:sym typeface="Wingdings" panose="05000000000000000000" pitchFamily="2" charset="2"/>
                  </a:rPr>
                  <a:t> izraz logaritmujemo</a:t>
                </a:r>
              </a:p>
              <a:p>
                <a:pPr marL="0" indent="0" algn="ctr">
                  <a:buNone/>
                </a:pPr>
                <a:endParaRPr lang="sr-Latn-BA" dirty="0">
                  <a:sym typeface="Wingdings" panose="05000000000000000000" pitchFamily="2" charset="2"/>
                </a:endParaRPr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sr-Latn-BA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sr-Latn-BA" i="0" smtClean="0">
                              <a:latin typeface="Cambria Math" panose="02040503050406030204" pitchFamily="18" charset="0"/>
                            </a:rPr>
                            <m:t>log</m:t>
                          </m:r>
                        </m:fName>
                        <m:e>
                          <m:r>
                            <a:rPr lang="sr-Latn-BA" b="0" i="1" smtClean="0">
                              <a:latin typeface="Cambria Math" panose="02040503050406030204" pitchFamily="18" charset="0"/>
                            </a:rPr>
                            <m:t>150=</m:t>
                          </m:r>
                          <m:func>
                            <m:funcPr>
                              <m:ctrlPr>
                                <a:rPr lang="sr-Latn-BA" b="0" i="1" smtClean="0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sr-Latn-BA" b="0" i="0" smtClean="0">
                                  <a:latin typeface="Cambria Math" panose="02040503050406030204" pitchFamily="18" charset="0"/>
                                </a:rPr>
                                <m:t>log</m:t>
                              </m:r>
                            </m:fName>
                            <m:e>
                              <m:r>
                                <a:rPr lang="sr-Latn-BA" b="0" i="1" smtClean="0">
                                  <a:latin typeface="Cambria Math" panose="02040503050406030204" pitchFamily="18" charset="0"/>
                                </a:rPr>
                                <m:t>144,5+</m:t>
                              </m:r>
                              <m:r>
                                <a:rPr lang="sr-Latn-BA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𝑖</m:t>
                              </m:r>
                              <m:r>
                                <a:rPr lang="sr-Latn-BA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∙</m:t>
                              </m:r>
                              <m:func>
                                <m:funcPr>
                                  <m:ctrlPr>
                                    <a:rPr lang="sr-Latn-BA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lang="sr-Latn-BA" b="0" i="0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log</m:t>
                                  </m:r>
                                </m:fName>
                                <m:e>
                                  <m:r>
                                    <a:rPr lang="sr-Latn-BA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1,0051</m:t>
                                  </m:r>
                                </m:e>
                              </m:func>
                            </m:e>
                          </m:func>
                        </m:e>
                      </m:func>
                    </m:oMath>
                  </m:oMathPara>
                </a14:m>
                <a:endParaRPr lang="sr-Latn-BA" dirty="0"/>
              </a:p>
              <a:p>
                <a:pPr marL="0" indent="0">
                  <a:buNone/>
                </a:pPr>
                <a:endParaRPr lang="sr-Latn-BA" dirty="0"/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r>
                      <a:rPr lang="sr-Latn-BA" sz="2000" b="0" i="1" smtClean="0">
                        <a:latin typeface="Cambria Math" panose="02040503050406030204" pitchFamily="18" charset="0"/>
                      </a:rPr>
                      <m:t>𝑖</m:t>
                    </m:r>
                    <m:r>
                      <a:rPr lang="sr-Latn-BA" sz="20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sr-Latn-BA" sz="20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func>
                          <m:funcPr>
                            <m:ctrlPr>
                              <a:rPr lang="sr-Latn-BA" sz="2000" i="1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sr-Latn-BA" sz="2000">
                                <a:latin typeface="Cambria Math" panose="02040503050406030204" pitchFamily="18" charset="0"/>
                              </a:rPr>
                              <m:t>log</m:t>
                            </m:r>
                          </m:fName>
                          <m:e>
                            <m:r>
                              <a:rPr lang="sr-Latn-BA" sz="2000" i="1">
                                <a:latin typeface="Cambria Math" panose="02040503050406030204" pitchFamily="18" charset="0"/>
                              </a:rPr>
                              <m:t>150</m:t>
                            </m:r>
                            <m:r>
                              <a:rPr lang="sr-Latn-BA" sz="2000" b="0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func>
                              <m:funcPr>
                                <m:ctrlPr>
                                  <a:rPr lang="sr-Latn-BA" sz="2000" i="1">
                                    <a:latin typeface="Cambria Math" panose="02040503050406030204" pitchFamily="18" charset="0"/>
                                  </a:rPr>
                                </m:ctrlPr>
                              </m:funcPr>
                              <m:fName>
                                <m:r>
                                  <m:rPr>
                                    <m:sty m:val="p"/>
                                  </m:rPr>
                                  <a:rPr lang="sr-Latn-BA" sz="2000">
                                    <a:latin typeface="Cambria Math" panose="02040503050406030204" pitchFamily="18" charset="0"/>
                                  </a:rPr>
                                  <m:t>log</m:t>
                                </m:r>
                              </m:fName>
                              <m:e>
                                <m:r>
                                  <a:rPr lang="sr-Latn-BA" sz="2000" i="1">
                                    <a:latin typeface="Cambria Math" panose="02040503050406030204" pitchFamily="18" charset="0"/>
                                  </a:rPr>
                                  <m:t>144</m:t>
                                </m:r>
                                <m:r>
                                  <a:rPr lang="sr-Latn-BA" sz="2000" i="1" smtClean="0">
                                    <a:latin typeface="Cambria Math" panose="02040503050406030204" pitchFamily="18" charset="0"/>
                                  </a:rPr>
                                  <m:t>,</m:t>
                                </m:r>
                                <m:r>
                                  <a:rPr lang="sr-Latn-BA" sz="2000" i="1">
                                    <a:latin typeface="Cambria Math" panose="02040503050406030204" pitchFamily="18" charset="0"/>
                                  </a:rPr>
                                  <m:t>5</m:t>
                                </m:r>
                              </m:e>
                            </m:func>
                          </m:e>
                        </m:func>
                      </m:num>
                      <m:den>
                        <m:func>
                          <m:funcPr>
                            <m:ctrlPr>
                              <a:rPr lang="sr-Latn-BA" sz="2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sr-Latn-BA" sz="200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log</m:t>
                            </m:r>
                          </m:fName>
                          <m:e>
                            <m:r>
                              <a:rPr lang="sr-Latn-BA" sz="2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1</m:t>
                            </m:r>
                            <m:r>
                              <a:rPr lang="sr-Latn-BA" sz="20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sr-Latn-BA" sz="2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0051</m:t>
                            </m:r>
                          </m:e>
                        </m:func>
                      </m:den>
                    </m:f>
                  </m:oMath>
                </a14:m>
                <a:r>
                  <a:rPr lang="sr-Latn-BA" sz="2000" dirty="0">
                    <a:sym typeface="Wingdings" panose="05000000000000000000" pitchFamily="2" charset="2"/>
                  </a:rPr>
                  <a:t> </a:t>
                </a:r>
                <a14:m>
                  <m:oMath xmlns:m="http://schemas.openxmlformats.org/officeDocument/2006/math">
                    <m:r>
                      <a:rPr lang="sr-Latn-BA" sz="2000" i="1">
                        <a:latin typeface="Cambria Math" panose="02040503050406030204" pitchFamily="18" charset="0"/>
                      </a:rPr>
                      <m:t>𝑖</m:t>
                    </m:r>
                    <m:r>
                      <a:rPr lang="sr-Latn-BA" sz="2000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sr-Latn-BA" sz="20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r-Latn-BA" sz="2000" b="0" i="1" smtClean="0">
                            <a:latin typeface="Cambria Math" panose="02040503050406030204" pitchFamily="18" charset="0"/>
                          </a:rPr>
                          <m:t>2,178−2,16</m:t>
                        </m:r>
                      </m:num>
                      <m:den>
                        <m:r>
                          <a:rPr lang="sr-Latn-BA" sz="2000" b="0" i="1" smtClean="0">
                            <a:latin typeface="Cambria Math" panose="02040503050406030204" pitchFamily="18" charset="0"/>
                          </a:rPr>
                          <m:t>0,00221</m:t>
                        </m:r>
                      </m:den>
                    </m:f>
                    <m:r>
                      <a:rPr lang="sr-Latn-BA" sz="2000" b="0" i="1" smtClean="0">
                        <a:latin typeface="Cambria Math" panose="02040503050406030204" pitchFamily="18" charset="0"/>
                      </a:rPr>
                      <m:t>=8,14</m:t>
                    </m:r>
                    <m:r>
                      <a:rPr lang="sr-Latn-BA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≈</m:t>
                    </m:r>
                    <m:r>
                      <a:rPr lang="sr-Latn-BA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8</m:t>
                    </m:r>
                  </m:oMath>
                </a14:m>
                <a:endParaRPr lang="sr-Latn-BA" sz="2000" b="1" dirty="0"/>
              </a:p>
              <a:p>
                <a:pPr marL="0" indent="0">
                  <a:buNone/>
                </a:pPr>
                <a:endParaRPr lang="sr-Latn-BA" dirty="0"/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BA39E12-12D0-F5FC-8244-C7176AF1F82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13290" y="191729"/>
                <a:ext cx="9320523" cy="6474542"/>
              </a:xfrm>
              <a:blipFill>
                <a:blip r:embed="rId2"/>
                <a:stretch>
                  <a:fillRect l="-523" t="-470"/>
                </a:stretch>
              </a:blipFill>
            </p:spPr>
            <p:txBody>
              <a:bodyPr/>
              <a:lstStyle/>
              <a:p>
                <a:r>
                  <a:rPr lang="sr-Latn-B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413345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904BCE-E26A-189F-0960-C46A026368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BA" dirty="0"/>
              <a:t>Zadatak 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398F82-30BB-E8AE-B7A8-DA3F4E79EC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43155" y="2490560"/>
            <a:ext cx="8505689" cy="4028227"/>
          </a:xfrm>
        </p:spPr>
        <p:txBody>
          <a:bodyPr/>
          <a:lstStyle/>
          <a:p>
            <a:pPr marL="0" indent="0">
              <a:buNone/>
            </a:pPr>
            <a:r>
              <a:rPr lang="sr-Latn-BA" sz="2000" dirty="0"/>
              <a:t>Dati su bazni indeksi koji pokazuju promjenu indeksa starenja za 2004.  godinu: na jednom području</a:t>
            </a:r>
          </a:p>
          <a:p>
            <a:pPr marL="0" indent="0">
              <a:buNone/>
            </a:pPr>
            <a:endParaRPr lang="sr-Latn-BA" sz="2000" dirty="0"/>
          </a:p>
          <a:p>
            <a:pPr marL="0" indent="0">
              <a:buNone/>
            </a:pPr>
            <a:endParaRPr lang="sr-Latn-BA" sz="2000" dirty="0"/>
          </a:p>
          <a:p>
            <a:pPr marL="0" indent="0">
              <a:buNone/>
            </a:pPr>
            <a:endParaRPr lang="sr-Latn-BA" sz="2000" dirty="0"/>
          </a:p>
          <a:p>
            <a:pPr marL="342900" indent="-342900">
              <a:buAutoNum type="alphaLcParenR"/>
            </a:pPr>
            <a:r>
              <a:rPr lang="sr-Latn-BA" sz="2000" dirty="0"/>
              <a:t>Izračunati promjenu indeksa starenja u periodu 1953 – 2001 godina;</a:t>
            </a:r>
          </a:p>
          <a:p>
            <a:pPr marL="342900" indent="-342900">
              <a:buFont typeface="Arial" panose="020B0604020202020204" pitchFamily="34" charset="0"/>
              <a:buAutoNum type="alphaLcParenR"/>
            </a:pPr>
            <a:r>
              <a:rPr lang="sr-Latn-BA" sz="2000" dirty="0"/>
              <a:t>Koliko se prosječno godišnje mijenjao indeks starenja stanovništva u ovom periodu (1953 – 2001)?</a:t>
            </a:r>
          </a:p>
          <a:p>
            <a:pPr marL="342900" indent="-342900">
              <a:buFont typeface="Arial" panose="020B0604020202020204" pitchFamily="34" charset="0"/>
              <a:buAutoNum type="alphaLcParenR"/>
            </a:pPr>
            <a:r>
              <a:rPr lang="sr-Latn-BA" sz="2000" dirty="0"/>
              <a:t>Koliki je indeks starenja u 2001. godini, ako je u 1953-oj iznosio 44.</a:t>
            </a:r>
          </a:p>
          <a:p>
            <a:pPr marL="342900" indent="-342900">
              <a:buFont typeface="Arial" panose="020B0604020202020204" pitchFamily="34" charset="0"/>
              <a:buAutoNum type="alphaLcParenR"/>
            </a:pPr>
            <a:endParaRPr lang="sr-Latn-BA" dirty="0"/>
          </a:p>
          <a:p>
            <a:pPr marL="342900" indent="-342900">
              <a:buAutoNum type="alphaLcParenR"/>
            </a:pPr>
            <a:endParaRPr lang="sr-Latn-BA" dirty="0"/>
          </a:p>
          <a:p>
            <a:pPr marL="0" indent="0">
              <a:buNone/>
            </a:pPr>
            <a:endParaRPr lang="sr-Latn-BA" dirty="0"/>
          </a:p>
          <a:p>
            <a:endParaRPr lang="sr-Latn-BA" dirty="0"/>
          </a:p>
        </p:txBody>
      </p:sp>
      <p:pic>
        <p:nvPicPr>
          <p:cNvPr id="6" name="Graphic 5" descr="Upward trend with solid fill">
            <a:extLst>
              <a:ext uri="{FF2B5EF4-FFF2-40B4-BE49-F238E27FC236}">
                <a16:creationId xmlns:a16="http://schemas.microsoft.com/office/drawing/2014/main" id="{819D6AE8-6071-48FE-B4B6-F2267AD3370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947817" y="5613817"/>
            <a:ext cx="1244183" cy="1244183"/>
          </a:xfrm>
          <a:prstGeom prst="rect">
            <a:avLst/>
          </a:prstGeom>
        </p:spPr>
      </p:pic>
      <p:graphicFrame>
        <p:nvGraphicFramePr>
          <p:cNvPr id="4" name="Table 6">
            <a:extLst>
              <a:ext uri="{FF2B5EF4-FFF2-40B4-BE49-F238E27FC236}">
                <a16:creationId xmlns:a16="http://schemas.microsoft.com/office/drawing/2014/main" id="{54792D10-A1E3-3A45-A040-BD6491208EB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9593506"/>
              </p:ext>
            </p:extLst>
          </p:nvPr>
        </p:nvGraphicFramePr>
        <p:xfrm>
          <a:off x="1543668" y="3429000"/>
          <a:ext cx="9104662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52331">
                  <a:extLst>
                    <a:ext uri="{9D8B030D-6E8A-4147-A177-3AD203B41FA5}">
                      <a16:colId xmlns:a16="http://schemas.microsoft.com/office/drawing/2014/main" val="2103313649"/>
                    </a:ext>
                  </a:extLst>
                </a:gridCol>
                <a:gridCol w="4552331">
                  <a:extLst>
                    <a:ext uri="{9D8B030D-6E8A-4147-A177-3AD203B41FA5}">
                      <a16:colId xmlns:a16="http://schemas.microsoft.com/office/drawing/2014/main" val="435824182"/>
                    </a:ext>
                  </a:extLst>
                </a:gridCol>
              </a:tblGrid>
              <a:tr h="278580">
                <a:tc>
                  <a:txBody>
                    <a:bodyPr/>
                    <a:lstStyle/>
                    <a:p>
                      <a:pPr algn="ctr"/>
                      <a:r>
                        <a:rPr lang="sr-Latn-BA" dirty="0"/>
                        <a:t>Promjena indeksa starenja (1953=100)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Latn-BA" dirty="0"/>
                        <a:t>Promjena indeksa starenja (2001=100)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14052378"/>
                  </a:ext>
                </a:extLst>
              </a:tr>
              <a:tr h="304880">
                <a:tc>
                  <a:txBody>
                    <a:bodyPr/>
                    <a:lstStyle/>
                    <a:p>
                      <a:pPr algn="ctr"/>
                      <a:r>
                        <a:rPr lang="sr-Latn-BA" dirty="0"/>
                        <a:t>129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/>
                        <a:t>103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9655983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555810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7C2F47F-8E77-A0B2-1989-E9F812B1D66F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427438" y="272845"/>
                <a:ext cx="9883878" cy="6312310"/>
              </a:xfrm>
            </p:spPr>
            <p:txBody>
              <a:bodyPr>
                <a:normAutofit/>
              </a:bodyPr>
              <a:lstStyle/>
              <a:p>
                <a:pPr marL="114300" indent="0">
                  <a:buNone/>
                </a:pPr>
                <a:r>
                  <a:rPr lang="sr-Latn-RS" sz="2000" b="1" dirty="0"/>
                  <a:t>a) </a:t>
                </a:r>
                <a:r>
                  <a:rPr lang="sr-Latn-BA" sz="2000" b="1" dirty="0"/>
                  <a:t>Izračunati promjenu indeksa starenja u periodu 1953 – 2001 godina</a:t>
                </a:r>
                <a:endParaRPr lang="sr-Latn-RS" sz="2000" b="1" dirty="0"/>
              </a:p>
              <a:p>
                <a:pPr marL="114300" indent="0">
                  <a:buNone/>
                </a:pPr>
                <a:r>
                  <a:rPr lang="sr-Latn-RS" dirty="0"/>
                  <a:t>Bazni indeks za 2001. godinu po bazi iz 1953. je:</a:t>
                </a:r>
              </a:p>
              <a:p>
                <a:pPr marL="114300" indent="0">
                  <a:buNone/>
                </a:pPr>
                <a:endParaRPr lang="sr-Latn-RS" dirty="0"/>
              </a:p>
              <a:p>
                <a:pPr marL="11430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Pre>
                        <m:sPrePr>
                          <m:ctrlPr>
                            <a:rPr lang="sr-Latn-RS" sz="2000" i="1">
                              <a:latin typeface="Cambria Math" panose="02040503050406030204" pitchFamily="18" charset="0"/>
                            </a:rPr>
                          </m:ctrlPr>
                        </m:sPrePr>
                        <m:sub/>
                        <m:sup>
                          <m:r>
                            <a:rPr lang="sr-Latn-RS" sz="2000" i="1">
                              <a:latin typeface="Cambria Math" panose="02040503050406030204" pitchFamily="18" charset="0"/>
                            </a:rPr>
                            <m:t>𝑏</m:t>
                          </m:r>
                        </m:sup>
                        <m:e>
                          <m:sSubSup>
                            <m:sSubSupPr>
                              <m:ctrlPr>
                                <a:rPr lang="sr-Latn-RS" sz="20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sr-Latn-RS" sz="2000" i="1">
                                  <a:latin typeface="Cambria Math" panose="02040503050406030204" pitchFamily="18" charset="0"/>
                                </a:rPr>
                                <m:t>𝐼</m:t>
                              </m:r>
                            </m:e>
                            <m:sub>
                              <m:r>
                                <a:rPr lang="sr-Latn-RS" sz="2000" b="0" i="1" smtClean="0">
                                  <a:latin typeface="Cambria Math" panose="02040503050406030204" pitchFamily="18" charset="0"/>
                                </a:rPr>
                                <m:t>1953</m:t>
                              </m:r>
                            </m:sub>
                            <m:sup>
                              <m:r>
                                <a:rPr lang="sr-Latn-RS" sz="2000" b="0" i="1" smtClean="0">
                                  <a:latin typeface="Cambria Math" panose="02040503050406030204" pitchFamily="18" charset="0"/>
                                </a:rPr>
                                <m:t>2001</m:t>
                              </m:r>
                            </m:sup>
                          </m:sSubSup>
                        </m:e>
                      </m:sPre>
                      <m:r>
                        <a:rPr lang="sr-Latn-RS" sz="20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RS" sz="2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Pre>
                            <m:sPrePr>
                              <m:ctrlPr>
                                <a:rPr lang="sr-Latn-RS" sz="2000" i="1">
                                  <a:latin typeface="Cambria Math" panose="02040503050406030204" pitchFamily="18" charset="0"/>
                                </a:rPr>
                              </m:ctrlPr>
                            </m:sPrePr>
                            <m:sub/>
                            <m:sup>
                              <m:r>
                                <a:rPr lang="sr-Latn-RS" sz="2000" i="1"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</m:sup>
                            <m:e>
                              <m:sSubSup>
                                <m:sSubSupPr>
                                  <m:ctrlPr>
                                    <a:rPr lang="sr-Latn-RS" sz="200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sr-Latn-RS" sz="20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𝐼</m:t>
                                  </m:r>
                                </m:e>
                                <m:sub>
                                  <m:r>
                                    <a:rPr lang="sr-Latn-RS" sz="20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1953</m:t>
                                  </m:r>
                                </m:sub>
                                <m:sup>
                                  <m:r>
                                    <a:rPr lang="sr-Latn-RS" sz="20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2004</m:t>
                                  </m:r>
                                </m:sup>
                              </m:sSubSup>
                            </m:e>
                          </m:sPre>
                        </m:num>
                        <m:den>
                          <m:sPre>
                            <m:sPrePr>
                              <m:ctrlPr>
                                <a:rPr lang="sr-Latn-RS" sz="20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PrePr>
                            <m:sub/>
                            <m:sup>
                              <m:r>
                                <a:rPr lang="sr-Latn-RS" sz="20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</m:sup>
                            <m:e>
                              <m:sSubSup>
                                <m:sSubSupPr>
                                  <m:ctrlPr>
                                    <a:rPr lang="sr-Latn-RS" sz="200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sr-Latn-RS" sz="20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𝐼</m:t>
                                  </m:r>
                                </m:e>
                                <m:sub>
                                  <m:r>
                                    <a:rPr lang="sr-Latn-RS" sz="20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2001</m:t>
                                  </m:r>
                                </m:sub>
                                <m:sup>
                                  <m:r>
                                    <a:rPr lang="sr-Latn-RS" sz="20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2004</m:t>
                                  </m:r>
                                </m:sup>
                              </m:sSubSup>
                            </m:e>
                          </m:sPre>
                        </m:den>
                      </m:f>
                      <m:r>
                        <a:rPr lang="sr-Latn-RS" sz="20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∙100=</m:t>
                      </m:r>
                      <m:f>
                        <m:fPr>
                          <m:ctrlPr>
                            <a:rPr lang="sr-Latn-RS" sz="2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RS" sz="2000" b="0" i="1" smtClean="0">
                              <a:latin typeface="Cambria Math" panose="02040503050406030204" pitchFamily="18" charset="0"/>
                            </a:rPr>
                            <m:t>129</m:t>
                          </m:r>
                        </m:num>
                        <m:den>
                          <m:r>
                            <a:rPr lang="sr-Latn-RS" sz="2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103</m:t>
                          </m:r>
                        </m:den>
                      </m:f>
                      <m:r>
                        <a:rPr lang="sr-Latn-RS" sz="20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∙100</m:t>
                      </m:r>
                      <m:r>
                        <a:rPr lang="sr-Latn-R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sr-Latn-RS" sz="2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𝟏𝟐𝟓</m:t>
                      </m:r>
                      <m:r>
                        <a:rPr lang="sr-Latn-RS" sz="2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  <m:r>
                        <a:rPr lang="sr-Latn-RS" sz="2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𝟐𝟒</m:t>
                      </m:r>
                    </m:oMath>
                  </m:oMathPara>
                </a14:m>
                <a:endParaRPr lang="sr-Latn-RS" b="1" dirty="0"/>
              </a:p>
              <a:p>
                <a:pPr marL="114300" indent="0">
                  <a:buNone/>
                </a:pPr>
                <a:r>
                  <a:rPr lang="sr-Latn-RS" dirty="0"/>
                  <a:t>Ukupna promjena </a:t>
                </a:r>
                <a:r>
                  <a:rPr lang="sr-Latn-RS"/>
                  <a:t>je 25,24</a:t>
                </a:r>
                <a:r>
                  <a:rPr lang="sr-Latn-RS" dirty="0"/>
                  <a:t>% u periodu 1953-2001</a:t>
                </a:r>
              </a:p>
              <a:p>
                <a:pPr marL="114300" lvl="0" indent="0">
                  <a:buNone/>
                </a:pPr>
                <a:endParaRPr lang="sr-Latn-BA" dirty="0"/>
              </a:p>
              <a:p>
                <a:pPr marL="114300" lvl="0" indent="0">
                  <a:buNone/>
                </a:pPr>
                <a:r>
                  <a:rPr lang="sr-Latn-BA" b="1" dirty="0"/>
                  <a:t>b) Koliko se prosječno godišnje mijenjao indeks starenja stanovništva u ovom periodu (1953 – 2001)?</a:t>
                </a:r>
              </a:p>
              <a:p>
                <a:pPr marL="114300" indent="0">
                  <a:buNone/>
                </a:pPr>
                <a:endParaRPr lang="sr-Latn-RS" i="1" dirty="0">
                  <a:latin typeface="Cambria Math" panose="02040503050406030204" pitchFamily="18" charset="0"/>
                </a:endParaRPr>
              </a:p>
              <a:p>
                <a:pPr marL="11430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R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BA" i="1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b>
                          <m:r>
                            <a:rPr lang="sr-Latn-BA" i="1">
                              <a:latin typeface="Cambria Math" panose="02040503050406030204" pitchFamily="18" charset="0"/>
                            </a:rPr>
                            <m:t>𝑔</m:t>
                          </m:r>
                        </m:sub>
                      </m:sSub>
                      <m:r>
                        <a:rPr lang="sr-Latn-BA" i="1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sr-Latn-R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ad>
                            <m:radPr>
                              <m:ctrlPr>
                                <a:rPr lang="sr-Latn-RS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>
                              <m:r>
                                <a:rPr lang="sr-Latn-RS" b="0" i="1" smtClean="0">
                                  <a:latin typeface="Cambria Math" panose="02040503050406030204" pitchFamily="18" charset="0"/>
                                </a:rPr>
                                <m:t>48</m:t>
                              </m:r>
                            </m:deg>
                            <m:e>
                              <m:f>
                                <m:fPr>
                                  <m:ctrlPr>
                                    <a:rPr lang="sr-Latn-RS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b>
                                    <m:sSubPr>
                                      <m:ctrlPr>
                                        <a:rPr lang="sr-Latn-R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sr-Latn-RS" b="0" i="1" smtClean="0">
                                          <a:latin typeface="Cambria Math" panose="02040503050406030204" pitchFamily="18" charset="0"/>
                                        </a:rPr>
                                        <m:t>𝑦</m:t>
                                      </m:r>
                                    </m:e>
                                    <m:sub>
                                      <m:r>
                                        <a:rPr lang="sr-Latn-RS" b="0" i="1" smtClean="0">
                                          <a:latin typeface="Cambria Math" panose="02040503050406030204" pitchFamily="18" charset="0"/>
                                        </a:rPr>
                                        <m:t>2001</m:t>
                                      </m:r>
                                    </m:sub>
                                  </m:sSub>
                                </m:num>
                                <m:den>
                                  <m:sSub>
                                    <m:sSubPr>
                                      <m:ctrlPr>
                                        <a:rPr lang="sr-Latn-R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sr-Latn-BA" b="0" i="1" smtClean="0">
                                          <a:latin typeface="Cambria Math" panose="02040503050406030204" pitchFamily="18" charset="0"/>
                                        </a:rPr>
                                        <m:t>𝑦</m:t>
                                      </m:r>
                                    </m:e>
                                    <m:sub>
                                      <m:r>
                                        <a:rPr lang="sr-Latn-RS" b="0" i="1" smtClean="0">
                                          <a:latin typeface="Cambria Math" panose="02040503050406030204" pitchFamily="18" charset="0"/>
                                        </a:rPr>
                                        <m:t>1953</m:t>
                                      </m:r>
                                    </m:sub>
                                  </m:sSub>
                                </m:den>
                              </m:f>
                            </m:e>
                          </m:rad>
                          <m:r>
                            <a:rPr lang="sr-Latn-BA" i="1">
                              <a:latin typeface="Cambria Math" panose="02040503050406030204" pitchFamily="18" charset="0"/>
                            </a:rPr>
                            <m:t>−1</m:t>
                          </m:r>
                        </m:e>
                      </m:d>
                      <m:r>
                        <a:rPr lang="sr-Latn-BA" i="1">
                          <a:latin typeface="Cambria Math" panose="02040503050406030204" pitchFamily="18" charset="0"/>
                        </a:rPr>
                        <m:t>∙100</m:t>
                      </m:r>
                      <m:r>
                        <a:rPr lang="sr-Latn-RS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sr-Latn-R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ad>
                            <m:radPr>
                              <m:ctrlPr>
                                <a:rPr lang="sr-Latn-RS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>
                              <m:r>
                                <a:rPr lang="sr-Latn-RS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  <m:r>
                                <a:rPr lang="sr-Latn-BA" i="1">
                                  <a:latin typeface="Cambria Math" panose="02040503050406030204" pitchFamily="18" charset="0"/>
                                </a:rPr>
                                <m:t>8</m:t>
                              </m:r>
                            </m:deg>
                            <m:e>
                              <m:f>
                                <m:fPr>
                                  <m:ctrlPr>
                                    <a:rPr lang="sr-Latn-RS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Pre>
                                    <m:sPrePr>
                                      <m:ctrlPr>
                                        <a:rPr lang="sr-Latn-R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PrePr>
                                    <m:sub/>
                                    <m:sup>
                                      <m:r>
                                        <a:rPr lang="sr-Latn-RS" i="1">
                                          <a:latin typeface="Cambria Math" panose="02040503050406030204" pitchFamily="18" charset="0"/>
                                        </a:rPr>
                                        <m:t>𝑏</m:t>
                                      </m:r>
                                    </m:sup>
                                    <m:e>
                                      <m:sSubSup>
                                        <m:sSubSupPr>
                                          <m:ctrlPr>
                                            <a:rPr lang="sr-Latn-RS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SupPr>
                                        <m:e>
                                          <m:r>
                                            <a:rPr lang="sr-Latn-RS" i="1">
                                              <a:latin typeface="Cambria Math" panose="02040503050406030204" pitchFamily="18" charset="0"/>
                                            </a:rPr>
                                            <m:t>𝐼</m:t>
                                          </m:r>
                                        </m:e>
                                        <m:sub>
                                          <m:r>
                                            <a:rPr lang="sr-Latn-RS" i="1">
                                              <a:latin typeface="Cambria Math" panose="02040503050406030204" pitchFamily="18" charset="0"/>
                                            </a:rPr>
                                            <m:t>1953</m:t>
                                          </m:r>
                                        </m:sub>
                                        <m:sup>
                                          <m:r>
                                            <a:rPr lang="sr-Latn-RS" i="1">
                                              <a:latin typeface="Cambria Math" panose="02040503050406030204" pitchFamily="18" charset="0"/>
                                            </a:rPr>
                                            <m:t>2001</m:t>
                                          </m:r>
                                        </m:sup>
                                      </m:sSubSup>
                                    </m:e>
                                  </m:sPre>
                                </m:num>
                                <m:den>
                                  <m:r>
                                    <a:rPr lang="sr-Latn-RS" b="0" i="1" smtClean="0">
                                      <a:latin typeface="Cambria Math" panose="02040503050406030204" pitchFamily="18" charset="0"/>
                                    </a:rPr>
                                    <m:t>100</m:t>
                                  </m:r>
                                </m:den>
                              </m:f>
                            </m:e>
                          </m:rad>
                          <m:r>
                            <a:rPr lang="sr-Latn-BA" i="1">
                              <a:latin typeface="Cambria Math" panose="02040503050406030204" pitchFamily="18" charset="0"/>
                            </a:rPr>
                            <m:t>−1</m:t>
                          </m:r>
                        </m:e>
                      </m:d>
                      <m:r>
                        <a:rPr lang="sr-Latn-BA" i="1">
                          <a:latin typeface="Cambria Math" panose="02040503050406030204" pitchFamily="18" charset="0"/>
                        </a:rPr>
                        <m:t>∙100</m:t>
                      </m:r>
                    </m:oMath>
                  </m:oMathPara>
                </a14:m>
                <a:endParaRPr lang="sr-Latn-RS" dirty="0"/>
              </a:p>
              <a:p>
                <a:pPr marL="114300" indent="0">
                  <a:buNone/>
                </a:pPr>
                <a:endParaRPr lang="sr-Latn-RS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R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BA" i="1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b>
                          <m:r>
                            <a:rPr lang="sr-Latn-BA" i="1">
                              <a:latin typeface="Cambria Math" panose="02040503050406030204" pitchFamily="18" charset="0"/>
                            </a:rPr>
                            <m:t>𝑔</m:t>
                          </m:r>
                        </m:sub>
                      </m:sSub>
                      <m:r>
                        <a:rPr lang="sr-Latn-RS" i="1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sr-Latn-R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ad>
                            <m:radPr>
                              <m:ctrlPr>
                                <a:rPr lang="sr-Latn-RS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>
                              <m:r>
                                <a:rPr lang="sr-Latn-RS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  <m:r>
                                <a:rPr lang="sr-Latn-BA" i="1">
                                  <a:latin typeface="Cambria Math" panose="02040503050406030204" pitchFamily="18" charset="0"/>
                                </a:rPr>
                                <m:t>8</m:t>
                              </m:r>
                            </m:deg>
                            <m:e>
                              <m:f>
                                <m:fPr>
                                  <m:ctrlPr>
                                    <a:rPr lang="sr-Latn-RS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sr-Latn-RS" b="0" i="1" smtClean="0">
                                      <a:latin typeface="Cambria Math" panose="02040503050406030204" pitchFamily="18" charset="0"/>
                                    </a:rPr>
                                    <m:t>125,24</m:t>
                                  </m:r>
                                </m:num>
                                <m:den>
                                  <m:r>
                                    <a:rPr lang="sr-Latn-RS" i="1">
                                      <a:latin typeface="Cambria Math" panose="02040503050406030204" pitchFamily="18" charset="0"/>
                                    </a:rPr>
                                    <m:t>100</m:t>
                                  </m:r>
                                </m:den>
                              </m:f>
                            </m:e>
                          </m:rad>
                          <m:r>
                            <a:rPr lang="sr-Latn-BA" i="1">
                              <a:latin typeface="Cambria Math" panose="02040503050406030204" pitchFamily="18" charset="0"/>
                            </a:rPr>
                            <m:t>−1</m:t>
                          </m:r>
                        </m:e>
                      </m:d>
                      <m:r>
                        <a:rPr lang="sr-Latn-BA" i="1">
                          <a:latin typeface="Cambria Math" panose="02040503050406030204" pitchFamily="18" charset="0"/>
                        </a:rPr>
                        <m:t>∙100</m:t>
                      </m:r>
                      <m:r>
                        <a:rPr lang="sr-Latn-RS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sr-Latn-RS" b="1" i="1" smtClean="0"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sr-Latn-RS" b="1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sr-Latn-RS" b="1" i="1" smtClean="0">
                          <a:latin typeface="Cambria Math" panose="02040503050406030204" pitchFamily="18" charset="0"/>
                        </a:rPr>
                        <m:t>𝟒𝟕</m:t>
                      </m:r>
                      <m:r>
                        <a:rPr lang="sr-Latn-RS" b="1" i="1" smtClean="0">
                          <a:latin typeface="Cambria Math" panose="02040503050406030204" pitchFamily="18" charset="0"/>
                        </a:rPr>
                        <m:t>%</m:t>
                      </m:r>
                    </m:oMath>
                  </m:oMathPara>
                </a14:m>
                <a:endParaRPr lang="sr-Latn-RS" b="1" dirty="0"/>
              </a:p>
              <a:p>
                <a:pPr marL="0" indent="0">
                  <a:buNone/>
                </a:pPr>
                <a:endParaRPr lang="sr-Latn-BA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7C2F47F-8E77-A0B2-1989-E9F812B1D66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427438" y="272845"/>
                <a:ext cx="9883878" cy="6312310"/>
              </a:xfrm>
              <a:blipFill>
                <a:blip r:embed="rId2"/>
                <a:stretch>
                  <a:fillRect t="-58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680623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C6F073B0-F303-EA12-E01F-EF058BC9FEB0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110258" y="691257"/>
                <a:ext cx="9788800" cy="5503066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sr-Latn-BA" b="1" dirty="0"/>
                  <a:t>c) </a:t>
                </a:r>
                <a:r>
                  <a:rPr lang="sr-Latn-BA" sz="1800" b="1" dirty="0"/>
                  <a:t>Koliki je indeks starenja u 2001</a:t>
                </a:r>
                <a:r>
                  <a:rPr lang="sr-Latn-BA" sz="1800" b="1"/>
                  <a:t>. godini, </a:t>
                </a:r>
                <a:r>
                  <a:rPr lang="sr-Latn-BA" sz="1800" b="1" dirty="0"/>
                  <a:t>ako je u 1953-oj iznosio 44.</a:t>
                </a:r>
              </a:p>
              <a:p>
                <a:pPr marL="0" indent="0">
                  <a:buNone/>
                </a:pPr>
                <a:endParaRPr lang="sr-Latn-BA" sz="1800" b="1" dirty="0"/>
              </a:p>
              <a:p>
                <a:pPr marL="11430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Pre>
                        <m:sPrePr>
                          <m:ctrlPr>
                            <a:rPr lang="sr-Latn-RS" sz="2000" i="1" smtClean="0">
                              <a:latin typeface="Cambria Math" panose="02040503050406030204" pitchFamily="18" charset="0"/>
                            </a:rPr>
                          </m:ctrlPr>
                        </m:sPrePr>
                        <m:sub/>
                        <m:sup>
                          <m:r>
                            <a:rPr lang="sr-Latn-RS" sz="2000" i="1">
                              <a:latin typeface="Cambria Math" panose="02040503050406030204" pitchFamily="18" charset="0"/>
                            </a:rPr>
                            <m:t>𝑏</m:t>
                          </m:r>
                        </m:sup>
                        <m:e>
                          <m:sSubSup>
                            <m:sSubSupPr>
                              <m:ctrlPr>
                                <a:rPr lang="sr-Latn-RS" sz="20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sr-Latn-RS" sz="2000" i="1">
                                  <a:latin typeface="Cambria Math" panose="02040503050406030204" pitchFamily="18" charset="0"/>
                                </a:rPr>
                                <m:t>𝐼</m:t>
                              </m:r>
                            </m:e>
                            <m:sub>
                              <m:r>
                                <a:rPr lang="sr-Latn-RS" sz="20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  <m:sup>
                              <m:r>
                                <a:rPr lang="sr-Latn-RS" sz="2000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p>
                          </m:sSubSup>
                        </m:e>
                      </m:sPre>
                      <m:r>
                        <a:rPr lang="sr-Latn-RS" sz="20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RS" sz="2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sr-Latn-RS" sz="2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r-Latn-RS" sz="2000" i="1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sr-Latn-RS" sz="2000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sr-Latn-RS" sz="2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r-Latn-RS" sz="2000" i="1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sr-Latn-RS" sz="20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</m:den>
                      </m:f>
                      <m:r>
                        <a:rPr lang="sr-Latn-RS" sz="20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∙100</m:t>
                      </m:r>
                    </m:oMath>
                  </m:oMathPara>
                </a14:m>
                <a:endParaRPr lang="sr-Latn-RS" sz="2000" dirty="0">
                  <a:ea typeface="Cambria Math" panose="02040503050406030204" pitchFamily="18" charset="0"/>
                </a:endParaRPr>
              </a:p>
              <a:p>
                <a:pPr marL="114300" indent="0">
                  <a:buNone/>
                </a:pPr>
                <a:endParaRPr lang="sr-Latn-RS" sz="2000" dirty="0">
                  <a:ea typeface="Cambria Math" panose="02040503050406030204" pitchFamily="18" charset="0"/>
                </a:endParaRPr>
              </a:p>
              <a:p>
                <a:pPr marL="11430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Pre>
                        <m:sPrePr>
                          <m:ctrlPr>
                            <a:rPr lang="sr-Latn-RS" sz="2000" i="1">
                              <a:latin typeface="Cambria Math" panose="02040503050406030204" pitchFamily="18" charset="0"/>
                            </a:rPr>
                          </m:ctrlPr>
                        </m:sPrePr>
                        <m:sub/>
                        <m:sup>
                          <m:r>
                            <a:rPr lang="sr-Latn-RS" sz="2000" i="1">
                              <a:latin typeface="Cambria Math" panose="02040503050406030204" pitchFamily="18" charset="0"/>
                            </a:rPr>
                            <m:t>𝑏</m:t>
                          </m:r>
                        </m:sup>
                        <m:e>
                          <m:sSubSup>
                            <m:sSubSupPr>
                              <m:ctrlPr>
                                <a:rPr lang="sr-Latn-RS" sz="20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sr-Latn-RS" sz="2000" i="1">
                                  <a:latin typeface="Cambria Math" panose="02040503050406030204" pitchFamily="18" charset="0"/>
                                </a:rPr>
                                <m:t>𝐼</m:t>
                              </m:r>
                            </m:e>
                            <m:sub>
                              <m:r>
                                <a:rPr lang="sr-Latn-RS" sz="2000" b="0" i="1" smtClean="0">
                                  <a:latin typeface="Cambria Math" panose="02040503050406030204" pitchFamily="18" charset="0"/>
                                </a:rPr>
                                <m:t>1953</m:t>
                              </m:r>
                            </m:sub>
                            <m:sup>
                              <m:r>
                                <a:rPr lang="sr-Latn-RS" sz="2000" b="0" i="1" smtClean="0">
                                  <a:latin typeface="Cambria Math" panose="02040503050406030204" pitchFamily="18" charset="0"/>
                                </a:rPr>
                                <m:t>2001</m:t>
                              </m:r>
                            </m:sup>
                          </m:sSubSup>
                        </m:e>
                      </m:sPre>
                      <m:r>
                        <a:rPr lang="sr-Latn-RS" sz="20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RS" sz="2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sr-Latn-RS" sz="2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r-Latn-RS" sz="2000" i="1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sr-Latn-RS" sz="2000" b="0" i="1" smtClean="0">
                                  <a:latin typeface="Cambria Math" panose="02040503050406030204" pitchFamily="18" charset="0"/>
                                </a:rPr>
                                <m:t>2001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sr-Latn-RS" sz="2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r-Latn-RS" sz="2000" i="1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sr-Latn-RS" sz="2000" b="0" i="1" smtClean="0">
                                  <a:latin typeface="Cambria Math" panose="02040503050406030204" pitchFamily="18" charset="0"/>
                                </a:rPr>
                                <m:t>1953</m:t>
                              </m:r>
                            </m:sub>
                          </m:sSub>
                        </m:den>
                      </m:f>
                      <m:r>
                        <a:rPr lang="sr-Latn-RS" sz="20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∙100</m:t>
                      </m:r>
                    </m:oMath>
                  </m:oMathPara>
                </a14:m>
                <a:endParaRPr lang="sr-Latn-RS" sz="2000" dirty="0">
                  <a:ea typeface="Cambria Math" panose="02040503050406030204" pitchFamily="18" charset="0"/>
                </a:endParaRPr>
              </a:p>
              <a:p>
                <a:pPr marL="114300" indent="0">
                  <a:buNone/>
                </a:pPr>
                <a:endParaRPr lang="sr-Latn-RS" sz="2000" dirty="0">
                  <a:ea typeface="Cambria Math" panose="02040503050406030204" pitchFamily="18" charset="0"/>
                </a:endParaRPr>
              </a:p>
              <a:p>
                <a:pPr marL="11430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r-Latn-RS" sz="2000" b="0" i="1" smtClean="0">
                          <a:latin typeface="Cambria Math" panose="02040503050406030204" pitchFamily="18" charset="0"/>
                        </a:rPr>
                        <m:t>125,24</m:t>
                      </m:r>
                      <m:r>
                        <a:rPr lang="sr-Latn-RS" sz="20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RS" sz="2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sr-Latn-RS" sz="2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r-Latn-RS" sz="2000" i="1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sr-Latn-RS" sz="2000" b="0" i="1" smtClean="0">
                                  <a:latin typeface="Cambria Math" panose="02040503050406030204" pitchFamily="18" charset="0"/>
                                </a:rPr>
                                <m:t>2001</m:t>
                              </m:r>
                            </m:sub>
                          </m:sSub>
                        </m:num>
                        <m:den>
                          <m:r>
                            <a:rPr lang="sr-Latn-RS" sz="2000" b="0" i="1" smtClean="0">
                              <a:latin typeface="Cambria Math" panose="02040503050406030204" pitchFamily="18" charset="0"/>
                            </a:rPr>
                            <m:t>44</m:t>
                          </m:r>
                        </m:den>
                      </m:f>
                      <m:r>
                        <a:rPr lang="sr-Latn-RS" sz="20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∙100</m:t>
                      </m:r>
                    </m:oMath>
                  </m:oMathPara>
                </a14:m>
                <a:endParaRPr lang="sr-Latn-RS" sz="2000" dirty="0">
                  <a:ea typeface="Cambria Math" panose="02040503050406030204" pitchFamily="18" charset="0"/>
                </a:endParaRPr>
              </a:p>
              <a:p>
                <a:pPr marL="114300" indent="0">
                  <a:buNone/>
                </a:pPr>
                <a:endParaRPr lang="sr-Latn-RS" sz="2000" dirty="0">
                  <a:ea typeface="Cambria Math" panose="02040503050406030204" pitchFamily="18" charset="0"/>
                </a:endParaRPr>
              </a:p>
              <a:p>
                <a:pPr marL="11430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RS" sz="20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RS" sz="2000" i="1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a:rPr lang="sr-Latn-RS" sz="2000" i="1">
                              <a:latin typeface="Cambria Math" panose="02040503050406030204" pitchFamily="18" charset="0"/>
                            </a:rPr>
                            <m:t>2001</m:t>
                          </m:r>
                        </m:sub>
                      </m:sSub>
                      <m:r>
                        <a:rPr lang="sr-Latn-RS" sz="20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sr-Latn-RS" sz="2000" b="0" i="1" smtClean="0">
                          <a:latin typeface="Cambria Math" panose="02040503050406030204" pitchFamily="18" charset="0"/>
                        </a:rPr>
                        <m:t>44</m:t>
                      </m:r>
                      <m:r>
                        <a:rPr lang="sr-Latn-RS" sz="20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sr-Latn-R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1,254=</m:t>
                      </m:r>
                      <m:r>
                        <a:rPr lang="sr-Latn-RS" sz="2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𝟓𝟓</m:t>
                      </m:r>
                      <m:r>
                        <a:rPr lang="sr-Latn-RS" sz="2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  <m:r>
                        <a:rPr lang="sr-Latn-RS" sz="2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𝟏</m:t>
                      </m:r>
                    </m:oMath>
                  </m:oMathPara>
                </a14:m>
                <a:endParaRPr lang="sr-Latn-RS" sz="2000" b="1" dirty="0">
                  <a:ea typeface="Cambria Math" panose="02040503050406030204" pitchFamily="18" charset="0"/>
                </a:endParaRPr>
              </a:p>
              <a:p>
                <a:pPr marL="0" indent="0">
                  <a:buNone/>
                </a:pPr>
                <a:endParaRPr lang="sr-Latn-BA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C6F073B0-F303-EA12-E01F-EF058BC9FEB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110258" y="691257"/>
                <a:ext cx="9788800" cy="5503066"/>
              </a:xfrm>
              <a:blipFill>
                <a:blip r:embed="rId2"/>
                <a:stretch>
                  <a:fillRect l="-498" t="-554"/>
                </a:stretch>
              </a:blipFill>
            </p:spPr>
            <p:txBody>
              <a:bodyPr/>
              <a:lstStyle/>
              <a:p>
                <a:r>
                  <a:rPr lang="sr-Latn-B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018036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34D50D-5826-3EFB-1F42-CAD58A3968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490067"/>
            <a:ext cx="7729728" cy="1188720"/>
          </a:xfrm>
        </p:spPr>
        <p:txBody>
          <a:bodyPr/>
          <a:lstStyle/>
          <a:p>
            <a:r>
              <a:rPr lang="sr-Latn-BA" dirty="0"/>
              <a:t>ZADATAK 4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96EC8F0-CA06-6695-9421-66614CBF7F95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587515" y="2128730"/>
                <a:ext cx="9016967" cy="4489925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sr-Latn-BA" sz="2000" dirty="0"/>
                  <a:t>Dati su podaci o starosnim grupama u jednoj zemlji:</a:t>
                </a:r>
              </a:p>
              <a:p>
                <a:pPr marL="0" indent="0">
                  <a:buNone/>
                </a:pPr>
                <a:endParaRPr lang="sr-Latn-BA" sz="2000" dirty="0"/>
              </a:p>
              <a:p>
                <a:pPr marL="0" indent="0">
                  <a:buNone/>
                </a:pPr>
                <a:endParaRPr lang="sr-Latn-BA" sz="2000" dirty="0"/>
              </a:p>
              <a:p>
                <a:pPr marL="0" indent="0">
                  <a:buNone/>
                </a:pPr>
                <a:endParaRPr lang="sr-Latn-BA" sz="2000" dirty="0"/>
              </a:p>
              <a:p>
                <a:pPr marL="0" indent="0">
                  <a:buNone/>
                </a:pPr>
                <a:endParaRPr lang="sr-Latn-BA" sz="2000" dirty="0"/>
              </a:p>
              <a:p>
                <a:pPr marL="457200" indent="-457200">
                  <a:buAutoNum type="alphaLcParenR"/>
                </a:pPr>
                <a:r>
                  <a:rPr lang="sr-Latn-RS" sz="2000" dirty="0">
                    <a:ea typeface="Cambria Math" panose="02040503050406030204" pitchFamily="18" charset="0"/>
                  </a:rPr>
                  <a:t>Izračunati indeks starenja za 2004. godinu</a:t>
                </a:r>
              </a:p>
              <a:p>
                <a:pPr marL="0" indent="0">
                  <a:buNone/>
                </a:pPr>
                <a:endParaRPr lang="sr-Latn-RS" sz="2000" dirty="0">
                  <a:ea typeface="Cambria Math" panose="02040503050406030204" pitchFamily="18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r-Latn-BA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𝐼𝑛𝑑𝑒𝑘𝑠</m:t>
                      </m:r>
                      <m:r>
                        <a:rPr lang="sr-Latn-BA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sr-Latn-BA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𝑠𝑡𝑎𝑟𝑒𝑛𝑗𝑎</m:t>
                      </m:r>
                      <m:r>
                        <a:rPr lang="sr-Latn-BA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d>
                        <m:dPr>
                          <m:ctrlPr>
                            <a:rPr lang="sr-Latn-BA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sr-Latn-BA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2004</m:t>
                          </m:r>
                        </m:e>
                      </m:d>
                      <m:r>
                        <a:rPr lang="sr-Latn-BA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BA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sr-Latn-BA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r-Latn-BA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sr-Latn-BA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60+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sr-Latn-BA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r-Latn-BA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sr-Latn-BA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0−20</m:t>
                              </m:r>
                            </m:sub>
                          </m:sSub>
                        </m:den>
                      </m:f>
                      <m:r>
                        <a:rPr lang="sr-Latn-BA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∙100=</m:t>
                      </m:r>
                      <m:f>
                        <m:fPr>
                          <m:ctrlPr>
                            <a:rPr lang="sr-Latn-BA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BA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2.50.000</m:t>
                          </m:r>
                        </m:num>
                        <m:den>
                          <m:r>
                            <a:rPr lang="sr-Latn-BA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6.040.000</m:t>
                          </m:r>
                        </m:den>
                      </m:f>
                      <m:r>
                        <a:rPr lang="sr-Latn-BA" sz="20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∙100</m:t>
                      </m:r>
                      <m:r>
                        <a:rPr lang="sr-Latn-BA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sr-Latn-BA" sz="2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𝟑𝟕</m:t>
                      </m:r>
                      <m:r>
                        <a:rPr lang="sr-Latn-BA" sz="2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  <m:r>
                        <a:rPr lang="sr-Latn-BA" sz="2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𝟐𝟓</m:t>
                      </m:r>
                    </m:oMath>
                  </m:oMathPara>
                </a14:m>
                <a:endParaRPr lang="sr-Latn-BA" sz="2000" b="1" dirty="0">
                  <a:ea typeface="Cambria Math" panose="02040503050406030204" pitchFamily="18" charset="0"/>
                </a:endParaRPr>
              </a:p>
              <a:p>
                <a:pPr marL="0" indent="0">
                  <a:buNone/>
                </a:pPr>
                <a:endParaRPr lang="sr-Latn-BA" sz="2000" dirty="0"/>
              </a:p>
              <a:p>
                <a:pPr marL="0" indent="0">
                  <a:buNone/>
                </a:pPr>
                <a:endParaRPr lang="sr-Latn-BA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96EC8F0-CA06-6695-9421-66614CBF7F9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587515" y="2128730"/>
                <a:ext cx="9016967" cy="4489925"/>
              </a:xfrm>
              <a:blipFill>
                <a:blip r:embed="rId2"/>
                <a:stretch>
                  <a:fillRect l="-676" t="-678"/>
                </a:stretch>
              </a:blipFill>
            </p:spPr>
            <p:txBody>
              <a:bodyPr/>
              <a:lstStyle/>
              <a:p>
                <a:r>
                  <a:rPr lang="sr-Latn-BA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Picture 4">
            <a:extLst>
              <a:ext uri="{FF2B5EF4-FFF2-40B4-BE49-F238E27FC236}">
                <a16:creationId xmlns:a16="http://schemas.microsoft.com/office/drawing/2014/main" id="{CE28775D-3B9D-19C3-51E5-506B0C31128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58516" y="2935995"/>
            <a:ext cx="6116743" cy="9860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3186958"/>
      </p:ext>
    </p:extLst>
  </p:cSld>
  <p:clrMapOvr>
    <a:masterClrMapping/>
  </p:clrMapOvr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Parcel</Template>
  <TotalTime>376</TotalTime>
  <Words>906</Words>
  <Application>Microsoft Office PowerPoint</Application>
  <PresentationFormat>Widescreen</PresentationFormat>
  <Paragraphs>197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Arial</vt:lpstr>
      <vt:lpstr>Cambria Math</vt:lpstr>
      <vt:lpstr>Gill Sans MT</vt:lpstr>
      <vt:lpstr>Parcel</vt:lpstr>
      <vt:lpstr>STRUKTURE STANOVNIŠTVA</vt:lpstr>
      <vt:lpstr>Indeks starenja</vt:lpstr>
      <vt:lpstr>Zadatak 1</vt:lpstr>
      <vt:lpstr>ZADATAK 2</vt:lpstr>
      <vt:lpstr>PowerPoint Presentation</vt:lpstr>
      <vt:lpstr>Zadatak 3</vt:lpstr>
      <vt:lpstr>PowerPoint Presentation</vt:lpstr>
      <vt:lpstr>PowerPoint Presentation</vt:lpstr>
      <vt:lpstr>ZADATAK 4</vt:lpstr>
      <vt:lpstr>PowerPoint Presentation</vt:lpstr>
      <vt:lpstr>Zadatak 5</vt:lpstr>
      <vt:lpstr>PowerPoint Presentation</vt:lpstr>
      <vt:lpstr>PowerPoint Presentation</vt:lpstr>
      <vt:lpstr>Zadatak 6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STRUKTURE STANOVNIŠTVA</dc:title>
  <dc:creator>Marić, Milica</dc:creator>
  <cp:lastModifiedBy>Marić, Milica</cp:lastModifiedBy>
  <cp:revision>18</cp:revision>
  <dcterms:created xsi:type="dcterms:W3CDTF">2022-10-24T11:22:30Z</dcterms:created>
  <dcterms:modified xsi:type="dcterms:W3CDTF">2022-10-28T07:42:29Z</dcterms:modified>
</cp:coreProperties>
</file>