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7" r:id="rId9"/>
    <p:sldId id="268" r:id="rId10"/>
    <p:sldId id="265" r:id="rId11"/>
    <p:sldId id="266" r:id="rId12"/>
    <p:sldId id="269" r:id="rId13"/>
    <p:sldId id="273" r:id="rId14"/>
    <p:sldId id="274" r:id="rId15"/>
    <p:sldId id="275" r:id="rId16"/>
    <p:sldId id="270" r:id="rId17"/>
    <p:sldId id="271" r:id="rId18"/>
    <p:sldId id="272" r:id="rId19"/>
    <p:sldId id="280" r:id="rId20"/>
    <p:sldId id="287" r:id="rId21"/>
    <p:sldId id="288" r:id="rId22"/>
    <p:sldId id="289" r:id="rId23"/>
    <p:sldId id="285" r:id="rId24"/>
    <p:sldId id="276" r:id="rId25"/>
    <p:sldId id="277" r:id="rId26"/>
    <p:sldId id="278" r:id="rId27"/>
    <p:sldId id="279" r:id="rId28"/>
    <p:sldId id="281" r:id="rId29"/>
    <p:sldId id="282" r:id="rId30"/>
    <p:sldId id="283" r:id="rId31"/>
    <p:sldId id="284" r:id="rId32"/>
    <p:sldId id="286" r:id="rId33"/>
    <p:sldId id="290" r:id="rId34"/>
    <p:sldId id="291" r:id="rId35"/>
    <p:sldId id="292" r:id="rId3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1837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32567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130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2702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0444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40856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64973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3161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67596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5861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99467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30ABB-6138-4E95-8557-993739924238}" type="datetimeFigureOut">
              <a:rPr lang="sr-Latn-BA" smtClean="0"/>
              <a:t>20.3.2018.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D63EF-9278-42F8-881F-0B66A4D69ED6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7204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tchratings.com/site/home" TargetMode="External"/><Relationship Id="rId2" Type="http://schemas.openxmlformats.org/officeDocument/2006/relationships/hyperlink" Target="https://www.moody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andardandpoors.com/en_US/web/guest/home" TargetMode="External"/><Relationship Id="rId4" Type="http://schemas.openxmlformats.org/officeDocument/2006/relationships/hyperlink" Target="http://www.ambest.com/home/default.asp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Ekonomika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aktuars</a:t>
            </a:r>
            <a:r>
              <a:rPr lang="sr-Latn-BA" dirty="0" smtClean="0"/>
              <a:t>tvo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2544"/>
            <a:ext cx="9144000" cy="1055255"/>
          </a:xfrm>
        </p:spPr>
        <p:txBody>
          <a:bodyPr/>
          <a:lstStyle/>
          <a:p>
            <a:r>
              <a:rPr lang="sr-Latn-BA" dirty="0" smtClean="0"/>
              <a:t>Doc. dr Nikolina Bošnjak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31633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Međunarodne rejting kompanije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Moody’s Investors Service, A.M. Best Company, Fitch, Standard and Poors</a:t>
            </a:r>
          </a:p>
          <a:p>
            <a:r>
              <a:rPr lang="sr-Latn-BA" dirty="0" smtClean="0"/>
              <a:t>Nezavisna ocjena finansijske snage osiguravajuće kompanije</a:t>
            </a:r>
          </a:p>
          <a:p>
            <a:r>
              <a:rPr lang="sr-Latn-BA" dirty="0" smtClean="0"/>
              <a:t>Sposobnost kompanije da isplati štete za rizike koje je osigurala</a:t>
            </a:r>
          </a:p>
          <a:p>
            <a:pPr marL="0" indent="0">
              <a:buNone/>
            </a:pPr>
            <a:r>
              <a:rPr lang="sr-Latn-BA" dirty="0">
                <a:hlinkClick r:id="rId2"/>
              </a:rPr>
              <a:t>https://www.moodys.com</a:t>
            </a:r>
            <a:r>
              <a:rPr lang="sr-Latn-BA" dirty="0" smtClean="0">
                <a:hlinkClick r:id="rId2"/>
              </a:rPr>
              <a:t>/</a:t>
            </a:r>
            <a:endParaRPr lang="sr-Latn-BA" dirty="0" smtClean="0"/>
          </a:p>
          <a:p>
            <a:pPr marL="0" indent="0">
              <a:buNone/>
            </a:pPr>
            <a:r>
              <a:rPr lang="sr-Latn-BA" dirty="0">
                <a:hlinkClick r:id="rId3"/>
              </a:rPr>
              <a:t>https://</a:t>
            </a:r>
            <a:r>
              <a:rPr lang="sr-Latn-BA" dirty="0" smtClean="0">
                <a:hlinkClick r:id="rId3"/>
              </a:rPr>
              <a:t>www.fitchratings.com/site/home</a:t>
            </a:r>
            <a:endParaRPr lang="sr-Latn-BA" dirty="0" smtClean="0"/>
          </a:p>
          <a:p>
            <a:pPr marL="0" indent="0">
              <a:buNone/>
            </a:pPr>
            <a:r>
              <a:rPr lang="sr-Latn-BA" dirty="0">
                <a:hlinkClick r:id="rId4"/>
              </a:rPr>
              <a:t>http://</a:t>
            </a:r>
            <a:r>
              <a:rPr lang="sr-Latn-BA" dirty="0" smtClean="0">
                <a:hlinkClick r:id="rId4"/>
              </a:rPr>
              <a:t>www.ambest.com/home/default.aspx</a:t>
            </a:r>
            <a:endParaRPr lang="sr-Latn-BA" dirty="0" smtClean="0"/>
          </a:p>
          <a:p>
            <a:pPr marL="0" indent="0">
              <a:buNone/>
            </a:pPr>
            <a:r>
              <a:rPr lang="sr-Latn-BA" dirty="0">
                <a:hlinkClick r:id="rId5"/>
              </a:rPr>
              <a:t>https://</a:t>
            </a:r>
            <a:r>
              <a:rPr lang="sr-Latn-BA" dirty="0" smtClean="0">
                <a:hlinkClick r:id="rId5"/>
              </a:rPr>
              <a:t>www.standardandpoors.com/en_US/web/guest/home</a:t>
            </a:r>
            <a:endParaRPr lang="sr-Latn-BA" dirty="0" smtClean="0"/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91333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Premija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Cijena osiguranja tj. </a:t>
            </a:r>
            <a:r>
              <a:rPr lang="sr-Latn-BA" dirty="0"/>
              <a:t>c</a:t>
            </a:r>
            <a:r>
              <a:rPr lang="sr-Latn-BA" dirty="0" smtClean="0"/>
              <a:t>ijena preuzimanja rizika</a:t>
            </a:r>
          </a:p>
          <a:p>
            <a:r>
              <a:rPr lang="sr-Latn-BA" dirty="0" smtClean="0"/>
              <a:t>PDV</a:t>
            </a:r>
          </a:p>
          <a:p>
            <a:r>
              <a:rPr lang="sr-Latn-BA" dirty="0" smtClean="0"/>
              <a:t>Suma koja se plaća osiguravaču za pokriće (preuzimanje rizika)</a:t>
            </a:r>
          </a:p>
          <a:p>
            <a:r>
              <a:rPr lang="sr-Latn-BA" dirty="0" smtClean="0"/>
              <a:t>Njeno formiranje počiva na zakonu velikih brojeva i računu vjerovatnoće, a ne na odnosu ponude i tražnje</a:t>
            </a:r>
          </a:p>
          <a:p>
            <a:r>
              <a:rPr lang="sr-Latn-BA" dirty="0" smtClean="0"/>
              <a:t>Sastoji se iz funkcionalne premije (tehnička premija + eventualni doprinos za preventivu) i režijskog dodatka (dio premije koji s</a:t>
            </a:r>
            <a:r>
              <a:rPr lang="en-GB" dirty="0" smtClean="0"/>
              <a:t>l</a:t>
            </a:r>
            <a:r>
              <a:rPr lang="sr-Latn-BA" dirty="0" smtClean="0"/>
              <a:t>uži za nadoknadu troškova osiguravača i troškova pribave)</a:t>
            </a:r>
          </a:p>
          <a:p>
            <a:r>
              <a:rPr lang="sr-Latn-BA" dirty="0" smtClean="0"/>
              <a:t>Neto i bruto premija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56187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Tehnička premija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Služi za pokriće rizika i nadoknadu štete</a:t>
            </a:r>
          </a:p>
          <a:p>
            <a:r>
              <a:rPr lang="sr-Latn-BA" dirty="0" smtClean="0"/>
              <a:t>Formira se na bazi statističke procjene osiguranog rizika</a:t>
            </a:r>
          </a:p>
          <a:p>
            <a:r>
              <a:rPr lang="sr-Latn-BA" dirty="0" smtClean="0"/>
              <a:t>Metodologije za životna i neživotna osiguranja se znatno razlikuju</a:t>
            </a:r>
          </a:p>
          <a:p>
            <a:r>
              <a:rPr lang="sr-Latn-BA" dirty="0" smtClean="0"/>
              <a:t>Dobija se tako što se na osnovicu za obračun premije primjene premijske stope iz odgovarajućih tarifa premija</a:t>
            </a:r>
          </a:p>
          <a:p>
            <a:r>
              <a:rPr lang="sr-Latn-BA" dirty="0" smtClean="0"/>
              <a:t>Posebno se izračunava za osnovne, dopunske opasnosti, posebna ugovaranja, doplatke i popuste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27388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Elementi cijene osiguranja (tarife premija)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5527"/>
            <a:ext cx="10515600" cy="4671436"/>
          </a:xfrm>
        </p:spPr>
        <p:txBody>
          <a:bodyPr>
            <a:normAutofit/>
          </a:bodyPr>
          <a:lstStyle/>
          <a:p>
            <a:r>
              <a:rPr lang="sr-Latn-BA" dirty="0" smtClean="0"/>
              <a:t>Cijene osiguranja na godišnjem nivou su sadržane u tarifama premija</a:t>
            </a:r>
          </a:p>
          <a:p>
            <a:r>
              <a:rPr lang="sr-Latn-BA" dirty="0" smtClean="0"/>
              <a:t>Na prijedlog tarifa premija ovlašćeni aktuar daje mišljenje o tome da li su one u skladu sa Zakonom, pravilima aktuarske struke i struke osiguranja, daje informaciju o statističkim podacima i tehničkim osnovama i metodama</a:t>
            </a:r>
          </a:p>
          <a:p>
            <a:r>
              <a:rPr lang="sr-Latn-BA" dirty="0" smtClean="0"/>
              <a:t>Tarife premija se sačinjavaju za svaku pojedinu vrstu osiguranja i u njima se navodi način na koji se izračunava premija: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 apsolutnim iznosima za jedinicu osigurane vrijednosti ili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primjenom stope premije (procentne ili promilne) na osiguranu sumu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17431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Elementi cijene osiguranja (tarife premija)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Premijske stope u tarifama premija moraju biti prilagođene za više načina osiguranja: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fiksnu sumu 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ugovorenu vrijednost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flotantna 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na prvi rizik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primjenu franšize i dr.</a:t>
            </a:r>
          </a:p>
          <a:p>
            <a:r>
              <a:rPr lang="sr-Latn-BA" dirty="0" smtClean="0"/>
              <a:t>Tarife premija takođe sadrže način obračuna bonusa i malusa radi difencijacije individualnog rizika</a:t>
            </a:r>
          </a:p>
        </p:txBody>
      </p:sp>
    </p:spTree>
    <p:extLst>
      <p:ext uri="{BB962C8B-B14F-4D97-AF65-F5344CB8AC3E}">
        <p14:creationId xmlns:p14="http://schemas.microsoft.com/office/powerpoint/2010/main" val="1226585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Elementi cijene osiguranja (tarife premija)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U zavisnosti od vrste osiguranja tarife premija sadrže različite tarifne  grupe </a:t>
            </a:r>
          </a:p>
          <a:p>
            <a:r>
              <a:rPr lang="sr-Latn-BA" dirty="0" smtClean="0"/>
              <a:t>Osigurane stvari su uglavnom razvrstane u razrede opasnosti</a:t>
            </a:r>
          </a:p>
          <a:p>
            <a:r>
              <a:rPr lang="sr-Latn-BA" dirty="0" smtClean="0"/>
              <a:t>Pri tarifiranju se vodi računa i o ugovaranju osiguranja za dopunske rizike</a:t>
            </a:r>
            <a:endParaRPr lang="en-GB" dirty="0" smtClean="0"/>
          </a:p>
          <a:p>
            <a:r>
              <a:rPr lang="en-GB" dirty="0" err="1" smtClean="0"/>
              <a:t>Tarife</a:t>
            </a:r>
            <a:r>
              <a:rPr lang="en-GB" dirty="0" smtClean="0"/>
              <a:t> </a:t>
            </a:r>
            <a:r>
              <a:rPr lang="en-GB" dirty="0" err="1" smtClean="0"/>
              <a:t>premija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tako</a:t>
            </a:r>
            <a:r>
              <a:rPr lang="en-GB" dirty="0" smtClean="0"/>
              <a:t> </a:t>
            </a:r>
            <a:r>
              <a:rPr lang="en-GB" dirty="0" err="1" smtClean="0"/>
              <a:t>strukturisane</a:t>
            </a:r>
            <a:r>
              <a:rPr lang="en-GB" dirty="0" smtClean="0"/>
              <a:t> da </a:t>
            </a:r>
            <a:r>
              <a:rPr lang="en-GB" dirty="0" err="1" smtClean="0"/>
              <a:t>osigurava</a:t>
            </a:r>
            <a:r>
              <a:rPr lang="sr-Latn-BA" smtClean="0"/>
              <a:t>č primjenjuje jednak tretman za sve korisnike osiguranje jedne grupe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989514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Bonus i malus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Bonus – popust na premiji – vraćanje dijela premije usljed dobrog ostvarenog tehničkog rezultata (jednogodišnjeg ili višegodišnjeg)</a:t>
            </a:r>
          </a:p>
          <a:p>
            <a:pPr marL="0" indent="0">
              <a:buNone/>
            </a:pPr>
            <a:endParaRPr lang="sr-Latn-BA" dirty="0" smtClean="0"/>
          </a:p>
          <a:p>
            <a:r>
              <a:rPr lang="sr-Latn-BA" dirty="0" smtClean="0"/>
              <a:t>Malus – doplatak na premiju – doplatak na premiju koji se dodatno plaća usljed istorije loših tehničkih rezultata</a:t>
            </a:r>
          </a:p>
          <a:p>
            <a:endParaRPr lang="sr-Latn-BA" dirty="0"/>
          </a:p>
          <a:p>
            <a:r>
              <a:rPr lang="sr-Latn-BA" dirty="0" smtClean="0"/>
              <a:t>Instrumenti politike cijena kojima se visina premije usklađuje sa individualnim rizikom</a:t>
            </a:r>
          </a:p>
          <a:p>
            <a:pPr marL="0" indent="0">
              <a:buNone/>
            </a:pPr>
            <a:endParaRPr lang="sr-Latn-BA" dirty="0" smtClean="0"/>
          </a:p>
          <a:p>
            <a:r>
              <a:rPr lang="sr-Latn-BA" dirty="0" smtClean="0"/>
              <a:t>Obavezno osiguranje od autoodgovornosti u RS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101120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0145"/>
            <a:ext cx="10515600" cy="1228437"/>
          </a:xfrm>
        </p:spPr>
        <p:txBody>
          <a:bodyPr/>
          <a:lstStyle/>
          <a:p>
            <a:pPr algn="ctr"/>
            <a:r>
              <a:rPr lang="sr-Latn-BA" dirty="0" smtClean="0"/>
              <a:t>Franšiza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454"/>
            <a:ext cx="10515600" cy="5061527"/>
          </a:xfrm>
        </p:spPr>
        <p:txBody>
          <a:bodyPr>
            <a:normAutofit/>
          </a:bodyPr>
          <a:lstStyle/>
          <a:p>
            <a:r>
              <a:rPr lang="sr-Latn-BA" dirty="0" smtClean="0"/>
              <a:t>Smanjuje troškove osiguranja, a time i premiju isključivanjem malih, tzv. </a:t>
            </a:r>
            <a:r>
              <a:rPr lang="sr-Latn-BA" dirty="0"/>
              <a:t>b</a:t>
            </a:r>
            <a:r>
              <a:rPr lang="sr-Latn-BA" dirty="0" smtClean="0"/>
              <a:t>agatelnih šteta iz obaveze osiguravača</a:t>
            </a:r>
          </a:p>
          <a:p>
            <a:r>
              <a:rPr lang="sr-Latn-BA" dirty="0" smtClean="0"/>
              <a:t>Vrste franšiza:</a:t>
            </a:r>
          </a:p>
          <a:p>
            <a:pPr marL="0" indent="0">
              <a:buNone/>
            </a:pPr>
            <a:r>
              <a:rPr lang="sr-Latn-BA" dirty="0" smtClean="0"/>
              <a:t>	- </a:t>
            </a:r>
            <a:r>
              <a:rPr lang="sr-Latn-BA" b="1" dirty="0" smtClean="0"/>
              <a:t>integralna franšiza </a:t>
            </a:r>
            <a:r>
              <a:rPr lang="sr-Latn-BA" dirty="0" smtClean="0"/>
              <a:t>– osiguravač ne nadoknađuje štete do iznosa franšize, a sve štete preko iznosa franšize se nadoknađuju bez odbitka franšize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</a:t>
            </a:r>
            <a:r>
              <a:rPr lang="sr-Latn-BA" b="1" dirty="0" smtClean="0"/>
              <a:t>odbitna franšiza </a:t>
            </a:r>
            <a:r>
              <a:rPr lang="sr-Latn-BA" dirty="0" smtClean="0"/>
              <a:t>- </a:t>
            </a:r>
            <a:r>
              <a:rPr lang="sr-Latn-BA" dirty="0"/>
              <a:t>osiguravač ne nadoknađuje štete do iznosa franšize, a sve štete preko iznosa franšize se nadoknađuju </a:t>
            </a:r>
            <a:r>
              <a:rPr lang="sr-Latn-BA" dirty="0" smtClean="0"/>
              <a:t>sa odbitkom franšize</a:t>
            </a:r>
          </a:p>
          <a:p>
            <a:r>
              <a:rPr lang="sr-Latn-BA" dirty="0" smtClean="0"/>
              <a:t>Voditi računa u kojoj jedinici je franšiza ugovorena (proporcionalna ili apsolutna) kao i da li se primjenjuje kod svake štete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769953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Osigurani slučaj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Događaj čije nastajanje predviđa ostvarenje rizika koji je pokriven osiguranjem</a:t>
            </a:r>
          </a:p>
          <a:p>
            <a:r>
              <a:rPr lang="sr-Latn-BA" dirty="0" smtClean="0"/>
              <a:t>Unaprijed je predviđen ugovorom o osiguranju ili zakonom i njegovim nastupanjem nastaje glavna obaveza osiguravača da isplati nadoknadu iz osiguranja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853622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Suma osiguranja (osigurana suma)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Najveći mogući iznos naknade kod određenog imovinskog osiguranja i predstavlja gornju granicu obaveze osiguravača (izuzetak – troškovi spasavanja stvari)</a:t>
            </a:r>
          </a:p>
          <a:p>
            <a:r>
              <a:rPr lang="sr-Latn-BA" dirty="0" smtClean="0"/>
              <a:t>Uglavnom je jednaka vrijednosti osigurane stvari (načini određivanja sume osiguranja)</a:t>
            </a:r>
          </a:p>
          <a:p>
            <a:r>
              <a:rPr lang="sr-Latn-BA" dirty="0" smtClean="0"/>
              <a:t>Kod dobrovoljnih osiguranja suma osiguranja je rezultat dogovora između osiguravača i osiguranika</a:t>
            </a:r>
          </a:p>
          <a:p>
            <a:r>
              <a:rPr lang="sr-Latn-BA" dirty="0" smtClean="0"/>
              <a:t>Kod obaveznih osiguranja – propisana zakonom</a:t>
            </a:r>
          </a:p>
          <a:p>
            <a:r>
              <a:rPr lang="sr-Latn-BA" dirty="0" smtClean="0"/>
              <a:t>Osigurana suma – osiguranje lica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13113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Elementi osigurnja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0109"/>
            <a:ext cx="10515600" cy="5190836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Rizik</a:t>
            </a:r>
          </a:p>
          <a:p>
            <a:r>
              <a:rPr lang="sr-Latn-BA" dirty="0" smtClean="0"/>
              <a:t>Premija osiguranja</a:t>
            </a:r>
          </a:p>
          <a:p>
            <a:r>
              <a:rPr lang="sr-Latn-BA" dirty="0" smtClean="0"/>
              <a:t>Bonus i malus</a:t>
            </a:r>
          </a:p>
          <a:p>
            <a:r>
              <a:rPr lang="sr-Latn-BA" dirty="0" smtClean="0"/>
              <a:t>Franšiza</a:t>
            </a:r>
          </a:p>
          <a:p>
            <a:r>
              <a:rPr lang="sr-Latn-BA" dirty="0" smtClean="0"/>
              <a:t>Osigurani slučaj</a:t>
            </a:r>
            <a:endParaRPr lang="en-GB" dirty="0" smtClean="0"/>
          </a:p>
          <a:p>
            <a:r>
              <a:rPr lang="sr-Latn-BA" dirty="0" smtClean="0"/>
              <a:t>Suma </a:t>
            </a:r>
            <a:r>
              <a:rPr lang="sr-Latn-BA" dirty="0"/>
              <a:t>osiguranja (osigurana suma</a:t>
            </a:r>
            <a:r>
              <a:rPr lang="sr-Latn-BA" dirty="0" smtClean="0"/>
              <a:t>)</a:t>
            </a:r>
            <a:r>
              <a:rPr lang="sr-Latn-BA" dirty="0"/>
              <a:t> </a:t>
            </a:r>
            <a:endParaRPr lang="sr-Latn-BA" dirty="0" smtClean="0"/>
          </a:p>
          <a:p>
            <a:r>
              <a:rPr lang="sr-Latn-BA" dirty="0" smtClean="0"/>
              <a:t>Podosiguranje </a:t>
            </a:r>
            <a:r>
              <a:rPr lang="sr-Latn-BA" dirty="0"/>
              <a:t>- </a:t>
            </a:r>
            <a:r>
              <a:rPr lang="sr-Latn-BA" dirty="0" smtClean="0"/>
              <a:t>nadosiguranje</a:t>
            </a:r>
            <a:endParaRPr lang="en-GB" dirty="0" smtClean="0"/>
          </a:p>
          <a:p>
            <a:r>
              <a:rPr lang="en-GB" dirty="0" err="1" smtClean="0"/>
              <a:t>Naknada</a:t>
            </a:r>
            <a:r>
              <a:rPr lang="en-GB" dirty="0" smtClean="0"/>
              <a:t> </a:t>
            </a:r>
            <a:r>
              <a:rPr lang="sr-Latn-BA" dirty="0" smtClean="0"/>
              <a:t>štete u osiguranju</a:t>
            </a:r>
          </a:p>
          <a:p>
            <a:r>
              <a:rPr lang="sr-Latn-BA" dirty="0" smtClean="0"/>
              <a:t>Tehnički rezultat</a:t>
            </a:r>
          </a:p>
          <a:p>
            <a:r>
              <a:rPr lang="sr-Latn-BA" dirty="0" smtClean="0"/>
              <a:t>Samopridržaj</a:t>
            </a:r>
          </a:p>
          <a:p>
            <a:r>
              <a:rPr lang="sr-Latn-BA" dirty="0" smtClean="0"/>
              <a:t>Fondovi osiguranja</a:t>
            </a:r>
          </a:p>
        </p:txBody>
      </p:sp>
    </p:spTree>
    <p:extLst>
      <p:ext uri="{BB962C8B-B14F-4D97-AF65-F5344CB8AC3E}">
        <p14:creationId xmlns:p14="http://schemas.microsoft.com/office/powerpoint/2010/main" val="1351860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Određivanje stvarne vrijednosti osigurane stvari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U opštem slučaju stvarna vrijednost imovine je jednaka novonabavnoj vrijednosti umanjenoj za procijenjeni iznos istrošenosti (</a:t>
            </a:r>
            <a:r>
              <a:rPr lang="sr-Latn-BA" dirty="0" smtClean="0"/>
              <a:t>amor</a:t>
            </a:r>
            <a:r>
              <a:rPr lang="en-GB" dirty="0" smtClean="0"/>
              <a:t>t</a:t>
            </a:r>
            <a:r>
              <a:rPr lang="sr-Latn-BA" dirty="0" smtClean="0"/>
              <a:t>izacije</a:t>
            </a:r>
            <a:r>
              <a:rPr lang="sr-Latn-BA" dirty="0" smtClean="0"/>
              <a:t>)</a:t>
            </a:r>
          </a:p>
          <a:p>
            <a:r>
              <a:rPr lang="sr-Latn-BA" dirty="0" smtClean="0"/>
              <a:t>Ukoliko nije drugačije ugovoreno stvarnom vrijednošću smatra se:</a:t>
            </a:r>
          </a:p>
          <a:p>
            <a:pPr marL="514350" indent="-514350">
              <a:buAutoNum type="arabicPeriod"/>
            </a:pPr>
            <a:r>
              <a:rPr lang="sr-Latn-BA" b="1" i="1" dirty="0" smtClean="0"/>
              <a:t>za </a:t>
            </a:r>
            <a:r>
              <a:rPr lang="sr-Latn-BA" b="1" i="1" dirty="0"/>
              <a:t>građevinske objekte </a:t>
            </a:r>
            <a:r>
              <a:rPr lang="sr-Latn-BA" dirty="0"/>
              <a:t>- cijena izgradnje novog objekta prema cijenama </a:t>
            </a:r>
            <a:r>
              <a:rPr lang="sr-Latn-BA" dirty="0" smtClean="0"/>
              <a:t>na mjestu </a:t>
            </a:r>
            <a:r>
              <a:rPr lang="sr-Latn-BA" dirty="0"/>
              <a:t>gdje se objekti nalaze, </a:t>
            </a:r>
            <a:r>
              <a:rPr lang="sr-Latn-BA" dirty="0" smtClean="0"/>
              <a:t>umanjena </a:t>
            </a:r>
            <a:r>
              <a:rPr lang="sr-Latn-BA" dirty="0"/>
              <a:t>za </a:t>
            </a:r>
            <a:r>
              <a:rPr lang="sr-Latn-BA" dirty="0" smtClean="0"/>
              <a:t>iznos </a:t>
            </a:r>
            <a:r>
              <a:rPr lang="sr-Latn-BA" dirty="0"/>
              <a:t>procijenjene istrošenosti</a:t>
            </a:r>
            <a:r>
              <a:rPr lang="sr-Latn-BA" dirty="0" smtClean="0"/>
              <a:t>,</a:t>
            </a:r>
          </a:p>
          <a:p>
            <a:pPr marL="514350" indent="-514350">
              <a:buAutoNum type="arabicPeriod"/>
            </a:pPr>
            <a:r>
              <a:rPr lang="sr-Latn-BA" i="1" dirty="0" smtClean="0"/>
              <a:t> </a:t>
            </a:r>
            <a:r>
              <a:rPr lang="sr-Latn-BA" b="1" i="1" dirty="0"/>
              <a:t>za zalihe robe, materijala i sirovina </a:t>
            </a:r>
            <a:r>
              <a:rPr lang="sr-Latn-BA" dirty="0"/>
              <a:t>- nabavna cijena, a ko je tržišna cijena </a:t>
            </a:r>
            <a:r>
              <a:rPr lang="sr-Latn-BA" dirty="0" smtClean="0"/>
              <a:t>niža od </a:t>
            </a:r>
            <a:r>
              <a:rPr lang="sr-Latn-BA" dirty="0"/>
              <a:t>nabavne, onda tržišna cijena povećana za zavisne troškove,</a:t>
            </a:r>
          </a:p>
        </p:txBody>
      </p:sp>
    </p:spTree>
    <p:extLst>
      <p:ext uri="{BB962C8B-B14F-4D97-AF65-F5344CB8AC3E}">
        <p14:creationId xmlns:p14="http://schemas.microsoft.com/office/powerpoint/2010/main" val="430634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Određivanje stvarne vrijednosti </a:t>
            </a:r>
            <a:r>
              <a:rPr lang="sr-Latn-BA" dirty="0" smtClean="0"/>
              <a:t>osiguranih stvari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sr-Latn-BA" b="1" i="1" dirty="0" smtClean="0"/>
              <a:t>za </a:t>
            </a:r>
            <a:r>
              <a:rPr lang="sr-Latn-BA" b="1" i="1" dirty="0"/>
              <a:t>zalihe gotovih proizvoda i nedovršene proizvodnje kod proizvođača </a:t>
            </a:r>
            <a:r>
              <a:rPr lang="sr-Latn-BA" dirty="0" smtClean="0"/>
              <a:t>-proizvodna </a:t>
            </a:r>
            <a:r>
              <a:rPr lang="sr-Latn-BA" dirty="0"/>
              <a:t>cijena, a ako je tržišna cijena niža od proizvodne - tržišna </a:t>
            </a:r>
            <a:r>
              <a:rPr lang="sr-Latn-BA" dirty="0" smtClean="0"/>
              <a:t>cijena,</a:t>
            </a:r>
          </a:p>
          <a:p>
            <a:pPr marL="514350" indent="-514350">
              <a:buAutoNum type="arabicPeriod" startAt="3"/>
            </a:pPr>
            <a:r>
              <a:rPr lang="sr-Latn-BA" b="1" i="1" dirty="0" smtClean="0"/>
              <a:t>za </a:t>
            </a:r>
            <a:r>
              <a:rPr lang="sr-Latn-BA" b="1" i="1" dirty="0"/>
              <a:t>strojeve, uređaje i instalacije, transportna sredstva i sredstva veze, iventar </a:t>
            </a:r>
            <a:r>
              <a:rPr lang="sr-Latn-BA" b="1" i="1" dirty="0" smtClean="0"/>
              <a:t>i predmete domaćinstva </a:t>
            </a:r>
            <a:r>
              <a:rPr lang="sr-Latn-BA" dirty="0"/>
              <a:t>- nabavna cijena novih stvari smanjena za iznos </a:t>
            </a:r>
            <a:r>
              <a:rPr lang="sr-Latn-BA" dirty="0" smtClean="0"/>
              <a:t>procijenjene istrošenosti </a:t>
            </a:r>
            <a:r>
              <a:rPr lang="sr-Latn-BA" dirty="0"/>
              <a:t>(tehničke i ekonomske</a:t>
            </a:r>
            <a:r>
              <a:rPr lang="sr-Latn-BA" dirty="0" smtClean="0"/>
              <a:t>)</a:t>
            </a:r>
            <a:r>
              <a:rPr lang="sr-Latn-BA" i="1" dirty="0" smtClean="0"/>
              <a:t> </a:t>
            </a:r>
          </a:p>
          <a:p>
            <a:pPr marL="514350" indent="-514350">
              <a:buAutoNum type="arabicPeriod" startAt="3"/>
            </a:pPr>
            <a:r>
              <a:rPr lang="sr-Latn-BA" b="1" i="1" dirty="0" smtClean="0"/>
              <a:t>za </a:t>
            </a:r>
            <a:r>
              <a:rPr lang="sr-Latn-BA" b="1" i="1" dirty="0"/>
              <a:t>šume </a:t>
            </a:r>
            <a:r>
              <a:rPr lang="sr-Latn-BA" dirty="0"/>
              <a:t>- troškovi podizanja, </a:t>
            </a:r>
            <a:r>
              <a:rPr lang="sr-Latn-BA" dirty="0" smtClean="0"/>
              <a:t>odnosno </a:t>
            </a:r>
            <a:r>
              <a:rPr lang="sr-Latn-BA" dirty="0"/>
              <a:t>vrijednosti </a:t>
            </a:r>
            <a:r>
              <a:rPr lang="sr-Latn-BA" dirty="0" smtClean="0"/>
              <a:t>drvne </a:t>
            </a:r>
            <a:r>
              <a:rPr lang="sr-Latn-BA" dirty="0"/>
              <a:t>mase, što se </a:t>
            </a:r>
            <a:r>
              <a:rPr lang="sr-Latn-BA" dirty="0" smtClean="0"/>
              <a:t>određuje u </a:t>
            </a:r>
            <a:r>
              <a:rPr lang="sr-Latn-BA" dirty="0"/>
              <a:t>svakom </a:t>
            </a:r>
            <a:r>
              <a:rPr lang="sr-Latn-BA" dirty="0" smtClean="0"/>
              <a:t>pojedinom </a:t>
            </a:r>
            <a:r>
              <a:rPr lang="sr-Latn-BA" dirty="0"/>
              <a:t>slučaju,</a:t>
            </a:r>
          </a:p>
        </p:txBody>
      </p:sp>
    </p:spTree>
    <p:extLst>
      <p:ext uri="{BB962C8B-B14F-4D97-AF65-F5344CB8AC3E}">
        <p14:creationId xmlns:p14="http://schemas.microsoft.com/office/powerpoint/2010/main" val="2716388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Određivanje stvarne vrijednosti osiguranih stvari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6"/>
            </a:pPr>
            <a:r>
              <a:rPr lang="sr-Latn-BA" i="1" dirty="0" smtClean="0"/>
              <a:t>za </a:t>
            </a:r>
            <a:r>
              <a:rPr lang="sr-Latn-BA" i="1" dirty="0"/>
              <a:t>stvari od plemenitih </a:t>
            </a:r>
            <a:r>
              <a:rPr lang="sr-Latn-BA" i="1" dirty="0" smtClean="0"/>
              <a:t>metala, </a:t>
            </a:r>
            <a:r>
              <a:rPr lang="sr-Latn-BA" i="1" dirty="0"/>
              <a:t>neprerađene plemenite </a:t>
            </a:r>
            <a:r>
              <a:rPr lang="sr-Latn-BA" i="1" dirty="0" smtClean="0"/>
              <a:t>metale, </a:t>
            </a:r>
            <a:r>
              <a:rPr lang="sr-Latn-BA" i="1" dirty="0"/>
              <a:t>drago kamenje </a:t>
            </a:r>
            <a:r>
              <a:rPr lang="sr-Latn-BA" i="1" dirty="0" smtClean="0"/>
              <a:t>i biserne </a:t>
            </a:r>
            <a:r>
              <a:rPr lang="sr-Latn-BA" i="1" dirty="0"/>
              <a:t>ogrlice, rijetke i </a:t>
            </a:r>
            <a:r>
              <a:rPr lang="sr-Latn-BA" i="1" dirty="0" smtClean="0"/>
              <a:t>skupocijene </a:t>
            </a:r>
            <a:r>
              <a:rPr lang="sr-Latn-BA" i="1" dirty="0"/>
              <a:t>stvari, umjetničke predmete</a:t>
            </a:r>
            <a:r>
              <a:rPr lang="sr-Latn-BA" i="1" dirty="0" smtClean="0"/>
              <a:t>, datoteke</a:t>
            </a:r>
            <a:r>
              <a:rPr lang="sr-Latn-BA" i="1" dirty="0"/>
              <a:t>, crteže, modele, kalupe, makete, dokumente, rukopise, predmete zbirki, </a:t>
            </a:r>
            <a:r>
              <a:rPr lang="sr-Latn-BA" i="1" dirty="0" smtClean="0"/>
              <a:t>i poslovne </a:t>
            </a:r>
            <a:r>
              <a:rPr lang="sr-Latn-BA" i="1" dirty="0"/>
              <a:t>knjige - </a:t>
            </a:r>
            <a:r>
              <a:rPr lang="sr-Latn-BA" dirty="0"/>
              <a:t>iznos sporazumno utvrđen između </a:t>
            </a:r>
            <a:r>
              <a:rPr lang="sr-Latn-BA" dirty="0" smtClean="0"/>
              <a:t>osiguravača </a:t>
            </a:r>
            <a:r>
              <a:rPr lang="sr-Latn-BA" dirty="0"/>
              <a:t>i </a:t>
            </a:r>
            <a:r>
              <a:rPr lang="sr-Latn-BA" dirty="0" smtClean="0"/>
              <a:t>ugovarača osiguranja</a:t>
            </a:r>
          </a:p>
          <a:p>
            <a:pPr marL="514350" indent="-514350">
              <a:buAutoNum type="arabicPeriod" startAt="6"/>
            </a:pPr>
            <a:r>
              <a:rPr lang="sr-Latn-BA" b="1" i="1" dirty="0" smtClean="0"/>
              <a:t>za </a:t>
            </a:r>
            <a:r>
              <a:rPr lang="sr-Latn-BA" b="1" i="1" dirty="0"/>
              <a:t>novac, vrijednosne papire, arhivsku građu, za muzeje i izložbe predmeta </a:t>
            </a:r>
            <a:r>
              <a:rPr lang="sr-Latn-BA" i="1" dirty="0" smtClean="0"/>
              <a:t>- </a:t>
            </a:r>
            <a:r>
              <a:rPr lang="sr-Latn-BA" dirty="0" smtClean="0"/>
              <a:t>iznos </a:t>
            </a:r>
            <a:r>
              <a:rPr lang="sr-Latn-BA" dirty="0"/>
              <a:t>sporazmno određen </a:t>
            </a:r>
            <a:r>
              <a:rPr lang="sr-Latn-BA" dirty="0" smtClean="0"/>
              <a:t>između</a:t>
            </a:r>
            <a:r>
              <a:rPr lang="sr-Latn-BA" dirty="0"/>
              <a:t> osiguravača i ugovarača osiguranja</a:t>
            </a:r>
          </a:p>
        </p:txBody>
      </p:sp>
    </p:spTree>
    <p:extLst>
      <p:ext uri="{BB962C8B-B14F-4D97-AF65-F5344CB8AC3E}">
        <p14:creationId xmlns:p14="http://schemas.microsoft.com/office/powerpoint/2010/main" val="2024863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Podosiguranje - nadosiguranje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/>
          <a:lstStyle/>
          <a:p>
            <a:r>
              <a:rPr lang="sr-Latn-BA" dirty="0" smtClean="0"/>
              <a:t>Nastaju zbog toga što u najvećem broju slučajeva osiguranik sam procjenjuje vrijednost imovine koju osigurava</a:t>
            </a:r>
          </a:p>
          <a:p>
            <a:r>
              <a:rPr lang="sr-Latn-BA" dirty="0" smtClean="0"/>
              <a:t>Podosiguranje – stvarna vrijednost imovine je podcijenjena – gornja granica obaveze osiguravača je </a:t>
            </a:r>
            <a:r>
              <a:rPr lang="sr-Latn-BA" smtClean="0"/>
              <a:t>osigurana suma; primjena pravila proporcije</a:t>
            </a:r>
            <a:endParaRPr lang="sr-Latn-BA" dirty="0" smtClean="0"/>
          </a:p>
          <a:p>
            <a:r>
              <a:rPr lang="sr-Latn-BA" dirty="0" smtClean="0"/>
              <a:t>Nadosiguranje – stvarna vrijednost imovine je precijenjena – gornja granica obaveze je stvarna vrijednost štete, dok klijent ima pravo na povraćaj dijela premije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26135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Naknada štete u 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Pravno poimanje štete ≠ poimanje štete u osiguranju</a:t>
            </a:r>
          </a:p>
          <a:p>
            <a:r>
              <a:rPr lang="sr-Latn-BA" dirty="0" smtClean="0"/>
              <a:t>Ekonomski gubitak nastao na osiguranoj stvari nastankom osiguranog slučaja</a:t>
            </a:r>
          </a:p>
          <a:p>
            <a:r>
              <a:rPr lang="sr-Latn-BA" dirty="0"/>
              <a:t>Naknada štete – </a:t>
            </a:r>
            <a:r>
              <a:rPr lang="sr-Latn-BA" dirty="0" smtClean="0"/>
              <a:t>iznos </a:t>
            </a:r>
            <a:r>
              <a:rPr lang="sr-Latn-BA" dirty="0"/>
              <a:t>koji </a:t>
            </a:r>
            <a:r>
              <a:rPr lang="sr-Latn-BA" dirty="0" smtClean="0"/>
              <a:t>osiguravač </a:t>
            </a:r>
            <a:r>
              <a:rPr lang="sr-Latn-BA" dirty="0"/>
              <a:t>isplaćuje osiguraniku nakon nastanka osiguranog </a:t>
            </a:r>
            <a:r>
              <a:rPr lang="sr-Latn-BA" dirty="0" smtClean="0"/>
              <a:t>slučaja</a:t>
            </a:r>
          </a:p>
          <a:p>
            <a:r>
              <a:rPr lang="sr-Latn-BA" dirty="0" smtClean="0"/>
              <a:t>Podjela šteta: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prema kriterijumu vrsta 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prema kriterijumu mjesta 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prema intenzitetu (djelimične i potpune)</a:t>
            </a:r>
          </a:p>
        </p:txBody>
      </p:sp>
    </p:spTree>
    <p:extLst>
      <p:ext uri="{BB962C8B-B14F-4D97-AF65-F5344CB8AC3E}">
        <p14:creationId xmlns:p14="http://schemas.microsoft.com/office/powerpoint/2010/main" val="2316979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Naknada štete u 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Djelimične štete – oštećenje osigurane stvari kod koga troškovi popravka (dovođenja u stanje prije nastanka osiguranog slučaja) ne prelaze stvarnu vrijednost osigurane stvari</a:t>
            </a:r>
          </a:p>
          <a:p>
            <a:r>
              <a:rPr lang="sr-Latn-BA" dirty="0" smtClean="0"/>
              <a:t>Potpune štete </a:t>
            </a:r>
            <a:r>
              <a:rPr lang="sr-Latn-BA" dirty="0"/>
              <a:t>oštećenje osigurane stvari kod koga troškovi popravka (dovođenja </a:t>
            </a:r>
            <a:r>
              <a:rPr lang="sr-Latn-BA" dirty="0" smtClean="0"/>
              <a:t>u stanje </a:t>
            </a:r>
            <a:r>
              <a:rPr lang="sr-Latn-BA" dirty="0"/>
              <a:t>prije nastanka osiguranog slučaja</a:t>
            </a:r>
            <a:r>
              <a:rPr lang="sr-Latn-BA" dirty="0" smtClean="0"/>
              <a:t>) prelazi </a:t>
            </a:r>
            <a:r>
              <a:rPr lang="sr-Latn-BA" dirty="0"/>
              <a:t>stvarnu vrijednost osigurane </a:t>
            </a:r>
            <a:r>
              <a:rPr lang="sr-Latn-BA" dirty="0" smtClean="0"/>
              <a:t>stvari</a:t>
            </a:r>
          </a:p>
          <a:p>
            <a:r>
              <a:rPr lang="sr-Latn-BA" dirty="0" smtClean="0"/>
              <a:t>Isplata naknade štete može biti dogovorena po pogodbi ili po računima</a:t>
            </a:r>
          </a:p>
          <a:p>
            <a:r>
              <a:rPr lang="sr-Latn-BA" dirty="0" smtClean="0"/>
              <a:t>Visina naknade štete ne može biti veća od visine štete koju je osiguranik pretrpio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839844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Naknada štete </a:t>
            </a:r>
            <a:r>
              <a:rPr lang="sr-Latn-BA" dirty="0"/>
              <a:t>u 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Visina naknade štete je ograničena sumom osiguranja, osim u slučaju postojanja troškova spasavanja stvari</a:t>
            </a:r>
          </a:p>
          <a:p>
            <a:r>
              <a:rPr lang="sr-Latn-BA" dirty="0" smtClean="0"/>
              <a:t>Suma osiguranja bi trebala biti jednaka stvarnoj vrijednosti stvari (podosiguranje/nadosiguranje)</a:t>
            </a:r>
          </a:p>
          <a:p>
            <a:r>
              <a:rPr lang="sr-Latn-BA" dirty="0" smtClean="0"/>
              <a:t>Visina nakande štete povezana je i sa načinom osiguranja (načinom određivanja sume osiguranja):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</a:t>
            </a:r>
            <a:r>
              <a:rPr lang="sr-Latn-BA" b="1" i="1" dirty="0"/>
              <a:t>F</a:t>
            </a:r>
            <a:r>
              <a:rPr lang="sr-Latn-BA" b="1" i="1" dirty="0" smtClean="0"/>
              <a:t>iksna suma osiguranja (klasična) </a:t>
            </a:r>
            <a:r>
              <a:rPr lang="sr-Latn-BA" dirty="0" smtClean="0"/>
              <a:t>– suma osiguranja je jednaka stvarnoj vrijednosti osigurane stvari na dan zaključenja ugovora o osiguranju i predstavlja gornju granica pokrića; primjena proporcionalnog pravila</a:t>
            </a: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897582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Naknada štete u 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dirty="0" smtClean="0"/>
              <a:t>	- </a:t>
            </a:r>
            <a:r>
              <a:rPr lang="sr-Latn-BA" b="1" i="1" dirty="0" smtClean="0"/>
              <a:t>Osiguranje </a:t>
            </a:r>
            <a:r>
              <a:rPr lang="sr-Latn-BA" b="1" i="1" dirty="0"/>
              <a:t>na „novu“ vrijednost </a:t>
            </a:r>
            <a:r>
              <a:rPr lang="sr-Latn-BA" dirty="0" smtClean="0"/>
              <a:t>– suma osiguranja je jednaka troškovima izgradnje ili nabavke nove stvari (u momentu osiguranja stvarna vrijednost ne smije biti manja od 40-50% nove vrijednosti stvari); obavezna isplata naknada štete po računima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</a:t>
            </a:r>
            <a:r>
              <a:rPr lang="sr-Latn-BA" b="1" i="1" dirty="0" smtClean="0"/>
              <a:t>Osiguranje na prvi rizik </a:t>
            </a:r>
            <a:r>
              <a:rPr lang="sr-Latn-BA" dirty="0" smtClean="0"/>
              <a:t>– suma osiguranja je jednaka očekivanoj vrijednosti štete i nema primjene pravila proporcije već se osigurana suma isplaćuje u cjelosti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</a:t>
            </a:r>
            <a:r>
              <a:rPr lang="sr-Latn-BA" b="1" i="1" dirty="0" smtClean="0"/>
              <a:t>Osiguranje na ugovorenu vrijednost </a:t>
            </a:r>
            <a:r>
              <a:rPr lang="sr-Latn-BA" dirty="0" smtClean="0"/>
              <a:t>– suma osiguranja je stvarna vrijednost ali najviše do limita pokrića (uvećanje knjigovodstvene vrijednosti za rast cijena industrijskih proizvoda) – suma osiguranja je uvijek jednaka stvarnoj vrijednosti stvari → isključuje se primjena pravila proporcije</a:t>
            </a:r>
          </a:p>
          <a:p>
            <a:pPr marL="0" indent="0">
              <a:buNone/>
            </a:pPr>
            <a:endParaRPr lang="sr-Latn-BA" dirty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7646528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Tehnički rezultat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Jedan od najvažnijih pojmova u osiguranju ( i za osiguravača i za osiguranika)</a:t>
            </a:r>
          </a:p>
          <a:p>
            <a:r>
              <a:rPr lang="sr-Latn-BA" dirty="0" smtClean="0"/>
              <a:t>Na osnovu praćenja i analiziranja tehničkog rezultata osiguravač definiše svoju poslovnu politiku</a:t>
            </a:r>
          </a:p>
          <a:p>
            <a:r>
              <a:rPr lang="sr-Latn-BA" dirty="0"/>
              <a:t>Tehnički </a:t>
            </a:r>
            <a:r>
              <a:rPr lang="sr-Latn-BA" dirty="0" smtClean="0"/>
              <a:t>rezultat </a:t>
            </a:r>
            <a:r>
              <a:rPr lang="sr-Latn-BA" dirty="0"/>
              <a:t>se zbog svog značaja prati i iskazuje po granama osiguranja, unutar grana po određenim vrstama osiguranja, po sektorima vlasništva, za svakog pojedinačnog </a:t>
            </a:r>
            <a:r>
              <a:rPr lang="sr-Latn-BA" dirty="0" smtClean="0"/>
              <a:t>osiguranika</a:t>
            </a:r>
          </a:p>
          <a:p>
            <a:r>
              <a:rPr lang="sr-Latn-BA" dirty="0" smtClean="0"/>
              <a:t>Mjerodavni i tekući tehnički rezultat</a:t>
            </a:r>
            <a:endParaRPr lang="sr-Latn-BA" dirty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687412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Tehnički rezultat - izračunavanje</a:t>
            </a:r>
            <a:endParaRPr lang="sr-Latn-B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77818"/>
                <a:ext cx="10515600" cy="46991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sz="3200" dirty="0" smtClean="0"/>
                  <a:t> </a:t>
                </a:r>
                <a:endParaRPr lang="sr-Latn-BA" sz="32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𝑇𝑒𝑘𝑢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ć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𝑡𝑒h𝑛𝑖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𝑘𝑖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𝑟𝑒𝑧𝑢𝑙𝑡𝑎𝑡</m:t>
                      </m:r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𝐿𝑖𝑘𝑣𝑖𝑑𝑖𝑟𝑎𝑛𝑒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š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𝑡𝑒𝑡𝑒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𝑡𝑒𝑘𝑢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ć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𝑜𝑗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𝑔𝑜𝑑𝑖𝑛𝑖</m:t>
                              </m:r>
                            </m:e>
                          </m:eqArr>
                        </m:num>
                        <m:den>
                          <m:eqArr>
                            <m:eqArrPr>
                              <m:ctrlP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𝐹𝑎𝑘𝑡𝑢𝑟𝑖𝑠𝑎𝑛𝑎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𝑝𝑟𝑒𝑚𝑖𝑗𝑎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𝑡𝑒𝑘𝑢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ć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𝑜𝑗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r-Latn-BA" sz="3200" b="0" i="1" smtClean="0">
                                  <a:latin typeface="Cambria Math" panose="02040503050406030204" pitchFamily="18" charset="0"/>
                                </a:rPr>
                                <m:t>𝑔𝑜𝑑𝑖𝑛𝑖</m:t>
                              </m:r>
                            </m:e>
                          </m:eqArr>
                        </m:den>
                      </m:f>
                      <m:r>
                        <a:rPr lang="sr-Latn-BA" sz="3200" b="0" i="1" smtClean="0"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sr-Latn-BA" sz="3200" b="0" dirty="0" smtClean="0"/>
              </a:p>
              <a:p>
                <a:pPr marL="0" indent="0">
                  <a:buNone/>
                </a:pPr>
                <a:endParaRPr lang="sr-Latn-BA" sz="36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𝑀𝑗𝑒𝑟𝑜𝑑𝑎𝑣𝑛𝑖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𝑡𝑒h𝑛𝑖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𝑘𝑖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𝑟𝑒𝑧𝑢𝑙𝑡𝑎𝑡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𝑀𝑗𝑒𝑟𝑜𝑑𝑎𝑣𝑛𝑒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š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𝑡𝑒𝑡𝑒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𝑀𝑗𝑒𝑟𝑜𝑑𝑎𝑣𝑛𝑎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𝑝𝑟𝑒𝑚𝑖𝑗𝑎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∗100</m:t>
                      </m:r>
                    </m:oMath>
                  </m:oMathPara>
                </a14:m>
                <a:endParaRPr lang="sr-Latn-B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77818"/>
                <a:ext cx="10515600" cy="469914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3918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Rizik u 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Osnovni element u osiguranj</a:t>
            </a:r>
            <a:r>
              <a:rPr lang="en-GB" dirty="0" smtClean="0"/>
              <a:t>u</a:t>
            </a:r>
            <a:r>
              <a:rPr lang="sr-Latn-BA" dirty="0" smtClean="0"/>
              <a:t>, bez koga osiguranje ne bi postojalo</a:t>
            </a:r>
          </a:p>
          <a:p>
            <a:r>
              <a:rPr lang="sr-Latn-BA" dirty="0" smtClean="0"/>
              <a:t>Ne postojanje opšteprihvaćene d</a:t>
            </a:r>
            <a:r>
              <a:rPr lang="en-GB" dirty="0" smtClean="0"/>
              <a:t>e</a:t>
            </a:r>
            <a:r>
              <a:rPr lang="sr-Latn-BA" dirty="0" smtClean="0"/>
              <a:t>finicije rizika</a:t>
            </a:r>
          </a:p>
          <a:p>
            <a:r>
              <a:rPr lang="sr-Latn-BA" dirty="0" smtClean="0"/>
              <a:t>Međunarodna organizacija za standardizaciju (ISO): Rizik je kombinacija vjerovatnoće događaja i njegovih posljedica</a:t>
            </a:r>
          </a:p>
          <a:p>
            <a:r>
              <a:rPr lang="sr-Latn-BA" dirty="0" smtClean="0"/>
              <a:t>Rizik se može iskazati vjerovatnoćom ostvarenja nekog događaja (p) ≠ neizvjesnost – nepostojanje ikakvog saznanja o budućnosti</a:t>
            </a:r>
          </a:p>
          <a:p>
            <a:r>
              <a:rPr lang="sr-Latn-BA" dirty="0" smtClean="0"/>
              <a:t>Podjela rizika: 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čisti (posljedica slučaja): osigurljivi i neosigurljivi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špekulativni (igre na sreću, klađenje) - </a:t>
            </a:r>
            <a:r>
              <a:rPr lang="sr-Latn-BA" dirty="0"/>
              <a:t>nisu predmet osiguranja</a:t>
            </a: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39849780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Tehnički rezultat - izračunavanje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Mjerodavne štete = rezervisane štete iz prethodne godine + likvidirane štete u tekućoj godini – prijavljene a nelikvidirane štete u tekućoj godini (rezervisane na kraju godine)</a:t>
            </a:r>
          </a:p>
          <a:p>
            <a:endParaRPr lang="sr-Latn-BA" dirty="0" smtClean="0"/>
          </a:p>
          <a:p>
            <a:r>
              <a:rPr lang="sr-Latn-BA" dirty="0"/>
              <a:t>Mjerodavna premija = prenosna </a:t>
            </a:r>
            <a:r>
              <a:rPr lang="sr-Latn-BA" dirty="0" smtClean="0"/>
              <a:t>premija </a:t>
            </a:r>
            <a:r>
              <a:rPr lang="sr-Latn-BA" dirty="0"/>
              <a:t>iz prethodne godine + fakturisana premija u tekućoj godini – premija koja se na kraju tekuće godine prenosi u narednu godinu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3284415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Tehnički rezultat – Pravilnik AZORS-a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Neto</a:t>
            </a:r>
            <a:r>
              <a:rPr lang="en-GB" dirty="0"/>
              <a:t> </a:t>
            </a:r>
            <a:r>
              <a:rPr lang="sr-Latn-BA" dirty="0" smtClean="0"/>
              <a:t>tehnički rezultat = Mjerodavna premija u samopridržaju – Mjerodavne štete u samopridržaju + Naplaćeni regresi iz prethodnog perioda u tekućem obračunskom periodu + Promjena u ostalim tehničkim rezervama – Troškovi sprovođenja osiguranja</a:t>
            </a:r>
          </a:p>
          <a:p>
            <a:endParaRPr lang="sr-Latn-BA" dirty="0"/>
          </a:p>
          <a:p>
            <a:r>
              <a:rPr lang="sr-Latn-BA" dirty="0" smtClean="0"/>
              <a:t>Mjerodavna premija u samopridržaju = Mjerodavna premija – Iznos predat u reosiguranje </a:t>
            </a:r>
            <a:r>
              <a:rPr lang="sr-Latn-BA" smtClean="0"/>
              <a:t>– Udio </a:t>
            </a:r>
            <a:r>
              <a:rPr lang="sr-Latn-BA" dirty="0" smtClean="0"/>
              <a:t>reosiguranja u prenosnoj premiji na početku perioda + Udio reosiguranja u prenosnoj premiji na kraju perioda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126903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Tehnički rezultat – Pravilnik AZORS-a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0946"/>
            <a:ext cx="10515600" cy="4747490"/>
          </a:xfrm>
        </p:spPr>
        <p:txBody>
          <a:bodyPr>
            <a:normAutofit/>
          </a:bodyPr>
          <a:lstStyle/>
          <a:p>
            <a:r>
              <a:rPr lang="sr-Latn-BA" dirty="0" smtClean="0"/>
              <a:t>Mjerodavne štete u samopridržaju = Mjerodavne štete – Udio reosiguranja u riješenim štetama + Udio reosiguranja u ukupnim rezervama za štete na početku perioda - </a:t>
            </a:r>
            <a:r>
              <a:rPr lang="sr-Latn-BA" dirty="0"/>
              <a:t>Udio reosiguranja u ukupnim rezervama za štete </a:t>
            </a:r>
            <a:r>
              <a:rPr lang="sr-Latn-BA" dirty="0" smtClean="0"/>
              <a:t>na kraju </a:t>
            </a:r>
            <a:r>
              <a:rPr lang="sr-Latn-BA" dirty="0"/>
              <a:t>perioda </a:t>
            </a:r>
            <a:endParaRPr lang="sr-Latn-BA" dirty="0" smtClean="0"/>
          </a:p>
          <a:p>
            <a:r>
              <a:rPr lang="sr-Latn-BA" dirty="0" smtClean="0"/>
              <a:t>Promjena u ostalim tehničkim rezervama = Ostale tehničke rezerve na početku perioda – Udio reosiguranja u ostalim tehničkim rezervama na početku perioda – Ostale tehničke rezerve na kraju perioda + </a:t>
            </a:r>
            <a:r>
              <a:rPr lang="sr-Latn-BA" dirty="0"/>
              <a:t>Udio reosiguranja u ostalim tehničkim rezervama na </a:t>
            </a:r>
            <a:r>
              <a:rPr lang="sr-Latn-BA" dirty="0" smtClean="0"/>
              <a:t>kraju </a:t>
            </a:r>
            <a:r>
              <a:rPr lang="sr-Latn-BA" dirty="0"/>
              <a:t>perioda </a:t>
            </a:r>
            <a:endParaRPr lang="sr-Latn-BA" dirty="0" smtClean="0"/>
          </a:p>
          <a:p>
            <a:r>
              <a:rPr lang="sr-Latn-BA" dirty="0" smtClean="0"/>
              <a:t>Troškovi sprovođenja osiguranja = troškovi pribave osiguranja koji terete obračunski period + Administrativni troškovi – Provizije iz reosiguranja i udio u dobiti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5141053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Samopridržaj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Onaj dio rizika koji osiguravač može da pokrije u slučaju jedne ili više totalnih ili djelimičnih šteta, a da pri tome ne postane nelikvidan</a:t>
            </a:r>
          </a:p>
          <a:p>
            <a:r>
              <a:rPr lang="sr-Latn-BA" dirty="0" smtClean="0"/>
              <a:t>Njegovo ispravno određivanje izuzetno značajno za poslovanje kompanije (prenisko-previsoko određen samopridržaj)</a:t>
            </a:r>
          </a:p>
          <a:p>
            <a:r>
              <a:rPr lang="sr-Latn-BA" dirty="0" smtClean="0"/>
              <a:t>Određuje se za svaku vrstu osiguranja posebno, za pojedinačne ili ukupne štete </a:t>
            </a:r>
          </a:p>
          <a:p>
            <a:r>
              <a:rPr lang="sr-Latn-BA" dirty="0" smtClean="0"/>
              <a:t>Veliki broj pravila i matematičkih modela za određivanje samopridržaja</a:t>
            </a:r>
          </a:p>
          <a:p>
            <a:r>
              <a:rPr lang="sr-Latn-BA" dirty="0" smtClean="0"/>
              <a:t>Ne postoje univerzalna pravila za njegovo pravilno određivanje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919152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Faktori koji utiču na određivanje samopridržaja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Finansijska snaga kompanije</a:t>
            </a:r>
          </a:p>
          <a:p>
            <a:r>
              <a:rPr lang="sr-Latn-BA" dirty="0" smtClean="0"/>
              <a:t>Spremnost (skolonost) kompanije i njene </a:t>
            </a:r>
            <a:r>
              <a:rPr lang="sr-Latn-BA" dirty="0" smtClean="0"/>
              <a:t>uprav</a:t>
            </a:r>
            <a:r>
              <a:rPr lang="en-GB" dirty="0" smtClean="0"/>
              <a:t>e</a:t>
            </a:r>
            <a:r>
              <a:rPr lang="sr-Latn-BA" dirty="0" smtClean="0"/>
              <a:t> </a:t>
            </a:r>
            <a:r>
              <a:rPr lang="sr-Latn-BA" dirty="0" smtClean="0"/>
              <a:t>da preuzme rizik</a:t>
            </a:r>
          </a:p>
          <a:p>
            <a:r>
              <a:rPr lang="sr-Latn-BA" dirty="0" smtClean="0"/>
              <a:t>Regulativa u oblasti osiguranja</a:t>
            </a:r>
          </a:p>
          <a:p>
            <a:r>
              <a:rPr lang="sr-Latn-BA" dirty="0" smtClean="0"/>
              <a:t>Veličina i disprezija portfelja</a:t>
            </a:r>
          </a:p>
          <a:p>
            <a:r>
              <a:rPr lang="sr-Latn-BA" dirty="0" smtClean="0"/>
              <a:t>Zaštita od velikih i katastrofalnih rizika</a:t>
            </a:r>
          </a:p>
          <a:p>
            <a:r>
              <a:rPr lang="sr-Latn-BA" dirty="0" smtClean="0"/>
              <a:t>Izbalansiranost poslovanja</a:t>
            </a:r>
          </a:p>
          <a:p>
            <a:r>
              <a:rPr lang="sr-Latn-BA" dirty="0" smtClean="0"/>
              <a:t>Tradicija</a:t>
            </a:r>
          </a:p>
          <a:p>
            <a:r>
              <a:rPr lang="sr-Latn-BA" dirty="0" smtClean="0"/>
              <a:t>Tržište reosiguranja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4212347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44226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Rizik u 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Neosigurljivi rizici – ne postoje osnove za njihovo kvantifikovanje i utvrđivanje premije osiguranja</a:t>
            </a:r>
          </a:p>
          <a:p>
            <a:r>
              <a:rPr lang="sr-Latn-BA" dirty="0" smtClean="0"/>
              <a:t>Osigurljivi rizici – predmet osiguranja:</a:t>
            </a:r>
            <a:endParaRPr lang="sr-Latn-BA" dirty="0"/>
          </a:p>
          <a:p>
            <a:pPr marL="0" indent="0">
              <a:buNone/>
            </a:pPr>
            <a:r>
              <a:rPr lang="sr-Latn-BA" dirty="0" smtClean="0"/>
              <a:t>	- lični rizici – rizici kojima je izložen pojedinac</a:t>
            </a:r>
            <a:r>
              <a:rPr lang="en-GB" dirty="0" smtClean="0"/>
              <a:t>,</a:t>
            </a:r>
            <a:r>
              <a:rPr lang="sr-Latn-BA" dirty="0" smtClean="0"/>
              <a:t> a koji prouzrokuju 	gubitak finansijske sigurnosti za njega i njegovu porodicu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imovinski rizici – rizici kojima je izložena imovina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rizik od odgovornosti – rizici koji prouzrokuju štete na imovini, zdravlju ili životu trećih lica</a:t>
            </a:r>
          </a:p>
          <a:p>
            <a:pPr marL="0" indent="0">
              <a:buNone/>
            </a:pPr>
            <a:endParaRPr lang="sr-Latn-BA" dirty="0" smtClean="0"/>
          </a:p>
          <a:p>
            <a:pPr marL="0" indent="0">
              <a:buNone/>
            </a:pP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3096305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Rizik u </a:t>
            </a:r>
            <a:r>
              <a:rPr lang="sr-Latn-BA" dirty="0" smtClean="0"/>
              <a:t>osiguranju – potrebna svojstva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Mogućnost nastanka događaja</a:t>
            </a:r>
          </a:p>
          <a:p>
            <a:r>
              <a:rPr lang="sr-Latn-BA" dirty="0" smtClean="0"/>
              <a:t>Slučajnost i neizvjesnost događaja (razlikujemo apsolutnu i relativnu neizvjesnost)</a:t>
            </a:r>
          </a:p>
          <a:p>
            <a:r>
              <a:rPr lang="sr-Latn-BA" dirty="0" smtClean="0"/>
              <a:t>Dostupnost statističkoj evidenciji</a:t>
            </a:r>
          </a:p>
          <a:p>
            <a:r>
              <a:rPr lang="sr-Latn-BA" dirty="0" smtClean="0"/>
              <a:t>Rizik mora imati svojstva ponavljanja</a:t>
            </a:r>
          </a:p>
          <a:p>
            <a:r>
              <a:rPr lang="sr-Latn-BA" dirty="0" smtClean="0"/>
              <a:t>Raspoređenost događaja u prostornom i vremenskom pogledu</a:t>
            </a:r>
          </a:p>
          <a:p>
            <a:r>
              <a:rPr lang="sr-Latn-BA" dirty="0" smtClean="0"/>
              <a:t>Homogenost rizika</a:t>
            </a:r>
          </a:p>
          <a:p>
            <a:r>
              <a:rPr lang="sr-Latn-BA" dirty="0" smtClean="0"/>
              <a:t>Dopuštenost rizika zakonom, javnim poretkom i moralom</a:t>
            </a:r>
          </a:p>
          <a:p>
            <a:r>
              <a:rPr lang="sr-Latn-BA" dirty="0" smtClean="0"/>
              <a:t>Ekonomska štetnost događaja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25943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457"/>
          </a:xfrm>
        </p:spPr>
        <p:txBody>
          <a:bodyPr/>
          <a:lstStyle/>
          <a:p>
            <a:pPr algn="ctr"/>
            <a:r>
              <a:rPr lang="sr-Latn-BA" dirty="0" smtClean="0"/>
              <a:t>Upravljanje rizikom – Risk management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708381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Širi koncept od osiguranja (osiguranje je jedan od vidova upravljanja rizikom)</a:t>
            </a:r>
          </a:p>
          <a:p>
            <a:r>
              <a:rPr lang="sr-Latn-BA" dirty="0" smtClean="0"/>
              <a:t>Sistemski proces koji obuhvata identifikaciju i ocjenu rizika kojima su izloženi preduzeće i pojedinci, kao i izbor i impelmentaciju najadekvatnijih mjera za upravljanje ovakvim rizicima</a:t>
            </a:r>
          </a:p>
          <a:p>
            <a:r>
              <a:rPr lang="sr-Latn-BA" dirty="0" smtClean="0"/>
              <a:t>Načini upravljanja rizikom: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Izbjegavanje rizika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Prenos rizika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Podjela rizika (atomizacija)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Umanjenje rizika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4892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Upravljanje rizikom u </a:t>
            </a:r>
            <a:r>
              <a:rPr lang="sr-Latn-BA" dirty="0" smtClean="0"/>
              <a:t>preduzeću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Sagledavanje rizika i upravljanje rizicima bitan zadatak menadžmenta</a:t>
            </a:r>
          </a:p>
          <a:p>
            <a:endParaRPr lang="sr-Latn-BA" dirty="0" smtClean="0"/>
          </a:p>
          <a:p>
            <a:r>
              <a:rPr lang="sr-Latn-BA" dirty="0" smtClean="0"/>
              <a:t>Osnovne smjernice za upravljanje rizikom: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Ne riskiraj više nego što možeš da dozvoliš da izgubiš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Uzmi u obzir i slučajnost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Ne riskiraj puno za malo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183711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Ekonomska načela u 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Sigurnost (bezbjednost) – mogućnost da nadoknadi osiguravačima sve štete bez obzira na njihov broj i pojedinačan iznos</a:t>
            </a:r>
          </a:p>
          <a:p>
            <a:r>
              <a:rPr lang="sr-Latn-BA" dirty="0" smtClean="0"/>
              <a:t>Likvidnost – sposobnost osiguravajućeg društva da o roku dospojeća isplati sve svoje obaveze – uticaj inflacije</a:t>
            </a:r>
          </a:p>
          <a:p>
            <a:r>
              <a:rPr lang="sr-Latn-BA" dirty="0" smtClean="0"/>
              <a:t>Produktivnost – ostvarivanje što većeg iznosa nalaćene premije ili prihoda uz što manju upotrebu radne snage (prosječna premija po zaposlenom)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mjere unutrašnje organizacije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mjere tehničke racionalizacije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1494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Ekonomska načela u 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Ekonomičnost – postizanje što većih prihoda uz što manje troškove sprovođenja osiguranja (materijalne i nematerijalne) – odnos troškova osiguranja i prihoda osiguravajućeg </a:t>
            </a:r>
            <a:r>
              <a:rPr lang="sr-Latn-BA" dirty="0" smtClean="0"/>
              <a:t>društva</a:t>
            </a:r>
            <a:endParaRPr lang="en-GB" dirty="0" smtClean="0"/>
          </a:p>
          <a:p>
            <a:endParaRPr lang="sr-Latn-BA" dirty="0"/>
          </a:p>
          <a:p>
            <a:r>
              <a:rPr lang="sr-Latn-BA" dirty="0" smtClean="0"/>
              <a:t>Rentabilnost – ostvarivanje što većih prihoda i dobitka uz što manje angažovanih sredstava – odnos ukupnih troškova (troškovi osiguranja i troškovi nadoknade šteta) i prihoda osiguravajućeg društva</a:t>
            </a:r>
          </a:p>
        </p:txBody>
      </p:sp>
    </p:spTree>
    <p:extLst>
      <p:ext uri="{BB962C8B-B14F-4D97-AF65-F5344CB8AC3E}">
        <p14:creationId xmlns:p14="http://schemas.microsoft.com/office/powerpoint/2010/main" val="416311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1759</Words>
  <Application>Microsoft Office PowerPoint</Application>
  <PresentationFormat>Widescreen</PresentationFormat>
  <Paragraphs>202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Office Theme</vt:lpstr>
      <vt:lpstr>Ekonomika osiguranja i aktuarstvo</vt:lpstr>
      <vt:lpstr>Elementi osigurnja</vt:lpstr>
      <vt:lpstr>Rizik u osiguranju</vt:lpstr>
      <vt:lpstr>Rizik u osiguranju</vt:lpstr>
      <vt:lpstr>Rizik u osiguranju – potrebna svojstva</vt:lpstr>
      <vt:lpstr>Upravljanje rizikom – Risk management </vt:lpstr>
      <vt:lpstr>Upravljanje rizikom u preduzeću</vt:lpstr>
      <vt:lpstr>Ekonomska načela u osiguranju</vt:lpstr>
      <vt:lpstr>Ekonomska načela u osiguranju</vt:lpstr>
      <vt:lpstr>Međunarodne rejting kompanije </vt:lpstr>
      <vt:lpstr>Premija osiguranja</vt:lpstr>
      <vt:lpstr>Tehnička premija</vt:lpstr>
      <vt:lpstr>Elementi cijene osiguranja (tarife premija)</vt:lpstr>
      <vt:lpstr>Elementi cijene osiguranja (tarife premija)</vt:lpstr>
      <vt:lpstr>Elementi cijene osiguranja (tarife premija)</vt:lpstr>
      <vt:lpstr>Bonus i malus</vt:lpstr>
      <vt:lpstr>Franšiza</vt:lpstr>
      <vt:lpstr>Osigurani slučaj</vt:lpstr>
      <vt:lpstr>Suma osiguranja (osigurana suma)</vt:lpstr>
      <vt:lpstr>Određivanje stvarne vrijednosti osigurane stvari</vt:lpstr>
      <vt:lpstr>Određivanje stvarne vrijednosti osiguranih stvari</vt:lpstr>
      <vt:lpstr>Određivanje stvarne vrijednosti osiguranih stvari</vt:lpstr>
      <vt:lpstr>Podosiguranje - nadosiguranje</vt:lpstr>
      <vt:lpstr>Naknada štete u osiguranju</vt:lpstr>
      <vt:lpstr>Naknada štete u osiguranju</vt:lpstr>
      <vt:lpstr>Naknada štete u osiguranju</vt:lpstr>
      <vt:lpstr>Naknada štete u osiguranju</vt:lpstr>
      <vt:lpstr>Tehnički rezultat</vt:lpstr>
      <vt:lpstr>Tehnički rezultat - izračunavanje</vt:lpstr>
      <vt:lpstr>Tehnički rezultat - izračunavanje</vt:lpstr>
      <vt:lpstr>Tehnički rezultat – Pravilnik AZORS-a</vt:lpstr>
      <vt:lpstr>Tehnički rezultat – Pravilnik AZORS-a</vt:lpstr>
      <vt:lpstr>Samopridržaj</vt:lpstr>
      <vt:lpstr>Faktori koji utiču na određivanje samopridržaja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 osiguranja i aktuarstvo</dc:title>
  <dc:creator>Nikolina</dc:creator>
  <cp:lastModifiedBy>Nikolina</cp:lastModifiedBy>
  <cp:revision>43</cp:revision>
  <dcterms:created xsi:type="dcterms:W3CDTF">2018-03-10T08:24:05Z</dcterms:created>
  <dcterms:modified xsi:type="dcterms:W3CDTF">2018-03-20T06:47:38Z</dcterms:modified>
</cp:coreProperties>
</file>