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79" r:id="rId11"/>
    <p:sldId id="265" r:id="rId12"/>
    <p:sldId id="266" r:id="rId13"/>
    <p:sldId id="267" r:id="rId14"/>
    <p:sldId id="268" r:id="rId15"/>
    <p:sldId id="269" r:id="rId16"/>
    <p:sldId id="280" r:id="rId17"/>
    <p:sldId id="270" r:id="rId18"/>
    <p:sldId id="281" r:id="rId19"/>
    <p:sldId id="271" r:id="rId20"/>
    <p:sldId id="273" r:id="rId21"/>
    <p:sldId id="272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2E3EB7-D9F2-4DC2-A195-D36D2589ACF9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AA8E3E-1458-4C79-87AD-AFAF38527D8B}">
      <dgm:prSet phldrT="[Text]"/>
      <dgm:spPr/>
      <dgm:t>
        <a:bodyPr/>
        <a:lstStyle/>
        <a:p>
          <a:r>
            <a:rPr lang="sr-Latn-BA" dirty="0" smtClean="0"/>
            <a:t>Proces dugoročnog planiranja</a:t>
          </a:r>
          <a:endParaRPr lang="en-US" dirty="0"/>
        </a:p>
      </dgm:t>
    </dgm:pt>
    <dgm:pt modelId="{04429667-8B33-41B3-8F15-F782AA9DD9F4}" type="parTrans" cxnId="{28CB72B1-B4B7-41D7-ACD9-30B01681E90C}">
      <dgm:prSet/>
      <dgm:spPr/>
      <dgm:t>
        <a:bodyPr/>
        <a:lstStyle/>
        <a:p>
          <a:endParaRPr lang="en-US"/>
        </a:p>
      </dgm:t>
    </dgm:pt>
    <dgm:pt modelId="{72BAA85B-A8B0-4DF5-98EC-57AB86D5680A}" type="sibTrans" cxnId="{28CB72B1-B4B7-41D7-ACD9-30B01681E90C}">
      <dgm:prSet/>
      <dgm:spPr/>
      <dgm:t>
        <a:bodyPr/>
        <a:lstStyle/>
        <a:p>
          <a:endParaRPr lang="en-US"/>
        </a:p>
      </dgm:t>
    </dgm:pt>
    <dgm:pt modelId="{6E1B628B-7925-42B2-910A-0CB17772BFEF}">
      <dgm:prSet phldrT="[Text]"/>
      <dgm:spPr/>
      <dgm:t>
        <a:bodyPr/>
        <a:lstStyle/>
        <a:p>
          <a:r>
            <a:rPr lang="sr-Latn-BA" dirty="0" smtClean="0"/>
            <a:t>Proces dugoročnog planiranja</a:t>
          </a:r>
          <a:endParaRPr lang="en-US" dirty="0"/>
        </a:p>
      </dgm:t>
    </dgm:pt>
    <dgm:pt modelId="{426B2B47-1DBE-43E0-8C20-688F8A7DA55E}" type="parTrans" cxnId="{D2355E75-4FD9-4514-936D-68039E635B06}">
      <dgm:prSet/>
      <dgm:spPr/>
      <dgm:t>
        <a:bodyPr/>
        <a:lstStyle/>
        <a:p>
          <a:endParaRPr lang="en-US"/>
        </a:p>
      </dgm:t>
    </dgm:pt>
    <dgm:pt modelId="{EEDE2A9F-67C6-4EA3-AEEF-9AE53B244CC8}" type="sibTrans" cxnId="{D2355E75-4FD9-4514-936D-68039E635B06}">
      <dgm:prSet/>
      <dgm:spPr/>
      <dgm:t>
        <a:bodyPr/>
        <a:lstStyle/>
        <a:p>
          <a:endParaRPr lang="en-US"/>
        </a:p>
      </dgm:t>
    </dgm:pt>
    <dgm:pt modelId="{6555AD05-AD4B-4AC2-A614-BF96FD9EBA09}">
      <dgm:prSet phldrT="[Text]"/>
      <dgm:spPr/>
      <dgm:t>
        <a:bodyPr/>
        <a:lstStyle/>
        <a:p>
          <a:r>
            <a:rPr lang="sr-Latn-BA" dirty="0" smtClean="0"/>
            <a:t>Identifikovanje ciljeva</a:t>
          </a:r>
          <a:endParaRPr lang="en-US" dirty="0"/>
        </a:p>
      </dgm:t>
    </dgm:pt>
    <dgm:pt modelId="{ED49DF86-670E-4BAF-83DF-766EA8F5CD41}" type="parTrans" cxnId="{A71B7338-7BD9-4F29-A88B-11E20C724E99}">
      <dgm:prSet/>
      <dgm:spPr/>
      <dgm:t>
        <a:bodyPr/>
        <a:lstStyle/>
        <a:p>
          <a:endParaRPr lang="en-US"/>
        </a:p>
      </dgm:t>
    </dgm:pt>
    <dgm:pt modelId="{75B590C4-150A-4634-8D92-207B0747C9B2}" type="sibTrans" cxnId="{A71B7338-7BD9-4F29-A88B-11E20C724E99}">
      <dgm:prSet/>
      <dgm:spPr/>
      <dgm:t>
        <a:bodyPr/>
        <a:lstStyle/>
        <a:p>
          <a:endParaRPr lang="en-US"/>
        </a:p>
      </dgm:t>
    </dgm:pt>
    <dgm:pt modelId="{166C2196-DB9E-48AB-8976-168FE2DCD511}">
      <dgm:prSet phldrT="[Text]"/>
      <dgm:spPr/>
      <dgm:t>
        <a:bodyPr/>
        <a:lstStyle/>
        <a:p>
          <a:r>
            <a:rPr lang="sr-Latn-BA" dirty="0" smtClean="0"/>
            <a:t>Traženje alternativnih pravaca akcije</a:t>
          </a:r>
          <a:endParaRPr lang="en-US" dirty="0"/>
        </a:p>
      </dgm:t>
    </dgm:pt>
    <dgm:pt modelId="{B39D8D8D-8B12-4629-B6B3-793955802BB7}" type="parTrans" cxnId="{432D8287-9E02-4E3A-974F-54C79A5ED510}">
      <dgm:prSet/>
      <dgm:spPr/>
      <dgm:t>
        <a:bodyPr/>
        <a:lstStyle/>
        <a:p>
          <a:endParaRPr lang="en-US"/>
        </a:p>
      </dgm:t>
    </dgm:pt>
    <dgm:pt modelId="{E61CB483-516D-4340-B4F8-3F0B1E5BE3EC}" type="sibTrans" cxnId="{432D8287-9E02-4E3A-974F-54C79A5ED510}">
      <dgm:prSet/>
      <dgm:spPr/>
      <dgm:t>
        <a:bodyPr/>
        <a:lstStyle/>
        <a:p>
          <a:endParaRPr lang="en-US"/>
        </a:p>
      </dgm:t>
    </dgm:pt>
    <dgm:pt modelId="{20F2FA83-8AE8-4154-A813-874303012549}">
      <dgm:prSet phldrT="[Text]"/>
      <dgm:spPr/>
      <dgm:t>
        <a:bodyPr/>
        <a:lstStyle/>
        <a:p>
          <a:r>
            <a:rPr lang="sr-Latn-BA" dirty="0" smtClean="0"/>
            <a:t>Prikupljanje podataka o alternativama</a:t>
          </a:r>
          <a:endParaRPr lang="en-US" dirty="0"/>
        </a:p>
      </dgm:t>
    </dgm:pt>
    <dgm:pt modelId="{1EE310D1-DCC8-428B-82B5-7DCD26FB6180}" type="parTrans" cxnId="{2F2EDBE8-3067-402B-9B26-2AED44795F61}">
      <dgm:prSet/>
      <dgm:spPr/>
      <dgm:t>
        <a:bodyPr/>
        <a:lstStyle/>
        <a:p>
          <a:endParaRPr lang="en-US"/>
        </a:p>
      </dgm:t>
    </dgm:pt>
    <dgm:pt modelId="{DC4940A0-E073-416D-882E-35786C40F11F}" type="sibTrans" cxnId="{2F2EDBE8-3067-402B-9B26-2AED44795F61}">
      <dgm:prSet/>
      <dgm:spPr/>
      <dgm:t>
        <a:bodyPr/>
        <a:lstStyle/>
        <a:p>
          <a:endParaRPr lang="en-US"/>
        </a:p>
      </dgm:t>
    </dgm:pt>
    <dgm:pt modelId="{EFFF4CC5-F4AD-4B46-B0E9-B946821C6DB8}">
      <dgm:prSet/>
      <dgm:spPr/>
      <dgm:t>
        <a:bodyPr/>
        <a:lstStyle/>
        <a:p>
          <a:r>
            <a:rPr lang="sr-Latn-BA" dirty="0" smtClean="0"/>
            <a:t>Odabir pravca akcije</a:t>
          </a:r>
          <a:endParaRPr lang="en-US" dirty="0"/>
        </a:p>
      </dgm:t>
    </dgm:pt>
    <dgm:pt modelId="{757D86DD-4BEB-473C-BBC4-60CAACAB8D3E}" type="parTrans" cxnId="{CB41B7F1-2AC6-456E-B152-886B0C446940}">
      <dgm:prSet/>
      <dgm:spPr/>
      <dgm:t>
        <a:bodyPr/>
        <a:lstStyle/>
        <a:p>
          <a:endParaRPr lang="en-US"/>
        </a:p>
      </dgm:t>
    </dgm:pt>
    <dgm:pt modelId="{FB687A30-4733-45F0-8BF3-9F1918822111}" type="sibTrans" cxnId="{CB41B7F1-2AC6-456E-B152-886B0C446940}">
      <dgm:prSet/>
      <dgm:spPr/>
      <dgm:t>
        <a:bodyPr/>
        <a:lstStyle/>
        <a:p>
          <a:endParaRPr lang="en-US"/>
        </a:p>
      </dgm:t>
    </dgm:pt>
    <dgm:pt modelId="{3849C011-2E73-4822-B70A-814080C80EF4}">
      <dgm:prSet/>
      <dgm:spPr/>
      <dgm:t>
        <a:bodyPr/>
        <a:lstStyle/>
        <a:p>
          <a:r>
            <a:rPr lang="sr-Latn-BA" dirty="0" smtClean="0"/>
            <a:t>Implementacija dugoročnog plana u obliku godišnjih budžeta</a:t>
          </a:r>
          <a:endParaRPr lang="en-US" dirty="0"/>
        </a:p>
      </dgm:t>
    </dgm:pt>
    <dgm:pt modelId="{61368F8B-20A8-40F3-8E78-8194DF5AC1F1}" type="parTrans" cxnId="{8CAA3471-6448-4B8B-8A7A-66E4BD07AA01}">
      <dgm:prSet/>
      <dgm:spPr/>
      <dgm:t>
        <a:bodyPr/>
        <a:lstStyle/>
        <a:p>
          <a:endParaRPr lang="en-US"/>
        </a:p>
      </dgm:t>
    </dgm:pt>
    <dgm:pt modelId="{61C7832E-8257-4F0A-B01B-E47C22F2A06B}" type="sibTrans" cxnId="{8CAA3471-6448-4B8B-8A7A-66E4BD07AA01}">
      <dgm:prSet/>
      <dgm:spPr/>
      <dgm:t>
        <a:bodyPr/>
        <a:lstStyle/>
        <a:p>
          <a:endParaRPr lang="en-US"/>
        </a:p>
      </dgm:t>
    </dgm:pt>
    <dgm:pt modelId="{F95834B4-AF5F-4AC3-877C-87E763DE1D1E}">
      <dgm:prSet/>
      <dgm:spPr/>
      <dgm:t>
        <a:bodyPr/>
        <a:lstStyle/>
        <a:p>
          <a:r>
            <a:rPr lang="sr-Latn-BA" dirty="0" smtClean="0"/>
            <a:t>Praćenje tekućih rezultata</a:t>
          </a:r>
          <a:endParaRPr lang="en-US" dirty="0"/>
        </a:p>
      </dgm:t>
    </dgm:pt>
    <dgm:pt modelId="{0581E09B-C92C-4BE0-830F-BE2A79669C88}" type="parTrans" cxnId="{B2B6B19B-4FFC-4186-88D5-B8BF1F4AAA22}">
      <dgm:prSet/>
      <dgm:spPr/>
      <dgm:t>
        <a:bodyPr/>
        <a:lstStyle/>
        <a:p>
          <a:endParaRPr lang="en-US"/>
        </a:p>
      </dgm:t>
    </dgm:pt>
    <dgm:pt modelId="{6AFEF5B9-9473-4E86-8467-A5C3E9DDD4E4}" type="sibTrans" cxnId="{B2B6B19B-4FFC-4186-88D5-B8BF1F4AAA22}">
      <dgm:prSet/>
      <dgm:spPr/>
      <dgm:t>
        <a:bodyPr/>
        <a:lstStyle/>
        <a:p>
          <a:endParaRPr lang="en-US"/>
        </a:p>
      </dgm:t>
    </dgm:pt>
    <dgm:pt modelId="{0E9D8D19-29D9-43EF-AB1D-9D66674EF8F1}">
      <dgm:prSet/>
      <dgm:spPr/>
      <dgm:t>
        <a:bodyPr/>
        <a:lstStyle/>
        <a:p>
          <a:r>
            <a:rPr lang="sr-Latn-BA" dirty="0" smtClean="0"/>
            <a:t>Tekući proces budžetiranja</a:t>
          </a:r>
          <a:endParaRPr lang="en-US" dirty="0"/>
        </a:p>
      </dgm:t>
    </dgm:pt>
    <dgm:pt modelId="{75AB235D-E1D0-497A-BE37-248EB9D33626}" type="parTrans" cxnId="{9185F7EE-F356-48A3-95E5-310FDAC83B2F}">
      <dgm:prSet/>
      <dgm:spPr/>
      <dgm:t>
        <a:bodyPr/>
        <a:lstStyle/>
        <a:p>
          <a:endParaRPr lang="en-US"/>
        </a:p>
      </dgm:t>
    </dgm:pt>
    <dgm:pt modelId="{240AD8C9-4B05-4CD4-A8F6-8984445F0339}" type="sibTrans" cxnId="{9185F7EE-F356-48A3-95E5-310FDAC83B2F}">
      <dgm:prSet/>
      <dgm:spPr/>
      <dgm:t>
        <a:bodyPr/>
        <a:lstStyle/>
        <a:p>
          <a:endParaRPr lang="en-US"/>
        </a:p>
      </dgm:t>
    </dgm:pt>
    <dgm:pt modelId="{DF6D2762-0A25-4C35-B7EB-3E5F305D4CCE}">
      <dgm:prSet/>
      <dgm:spPr/>
      <dgm:t>
        <a:bodyPr/>
        <a:lstStyle/>
        <a:p>
          <a:r>
            <a:rPr lang="sr-Latn-BA" dirty="0" smtClean="0"/>
            <a:t>Reagovanje na odstupanje plana</a:t>
          </a:r>
          <a:endParaRPr lang="en-US" dirty="0"/>
        </a:p>
      </dgm:t>
    </dgm:pt>
    <dgm:pt modelId="{879D6D79-1DC5-4103-8FB9-355C03EF5E38}" type="parTrans" cxnId="{ECE35959-B8B7-43AB-BF27-FE8DE9005D3D}">
      <dgm:prSet/>
      <dgm:spPr/>
      <dgm:t>
        <a:bodyPr/>
        <a:lstStyle/>
        <a:p>
          <a:endParaRPr lang="en-US"/>
        </a:p>
      </dgm:t>
    </dgm:pt>
    <dgm:pt modelId="{189595CC-12A2-4DF1-970D-26FB72EB07D5}" type="sibTrans" cxnId="{ECE35959-B8B7-43AB-BF27-FE8DE9005D3D}">
      <dgm:prSet/>
      <dgm:spPr/>
      <dgm:t>
        <a:bodyPr/>
        <a:lstStyle/>
        <a:p>
          <a:endParaRPr lang="en-US"/>
        </a:p>
      </dgm:t>
    </dgm:pt>
    <dgm:pt modelId="{59118066-B614-422D-AC13-EA36612242D4}" type="pres">
      <dgm:prSet presAssocID="{DC2E3EB7-D9F2-4DC2-A195-D36D2589AC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3B267E-D179-45D5-945E-5335D3468D24}" type="pres">
      <dgm:prSet presAssocID="{DCAA8E3E-1458-4C79-87AD-AFAF38527D8B}" presName="vertFlow" presStyleCnt="0"/>
      <dgm:spPr/>
    </dgm:pt>
    <dgm:pt modelId="{05021607-8A62-4B3C-BDC1-7241A06228D3}" type="pres">
      <dgm:prSet presAssocID="{DCAA8E3E-1458-4C79-87AD-AFAF38527D8B}" presName="header" presStyleLbl="node1" presStyleIdx="0" presStyleCnt="2" custLinFactNeighborX="-20547" custLinFactNeighborY="-317"/>
      <dgm:spPr/>
      <dgm:t>
        <a:bodyPr/>
        <a:lstStyle/>
        <a:p>
          <a:endParaRPr lang="en-US"/>
        </a:p>
      </dgm:t>
    </dgm:pt>
    <dgm:pt modelId="{EF271222-27CC-4DE2-8120-738854496646}" type="pres">
      <dgm:prSet presAssocID="{426B2B47-1DBE-43E0-8C20-688F8A7DA55E}" presName="parTrans" presStyleLbl="sibTrans2D1" presStyleIdx="0" presStyleCnt="8"/>
      <dgm:spPr/>
      <dgm:t>
        <a:bodyPr/>
        <a:lstStyle/>
        <a:p>
          <a:endParaRPr lang="en-US"/>
        </a:p>
      </dgm:t>
    </dgm:pt>
    <dgm:pt modelId="{13A2A32D-A928-4DDF-A8A4-DA8080082310}" type="pres">
      <dgm:prSet presAssocID="{6E1B628B-7925-42B2-910A-0CB17772BFEF}" presName="child" presStyleLbl="alignAccFollowNode1" presStyleIdx="0" presStyleCnt="8" custScaleX="101258" custScaleY="310575" custLinFactNeighborX="-23036" custLinFactNeighborY="58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87E1B-FC6F-460D-A567-6BC541608363}" type="pres">
      <dgm:prSet presAssocID="{EEDE2A9F-67C6-4EA3-AEEF-9AE53B244CC8}" presName="sibTrans" presStyleLbl="sibTrans2D1" presStyleIdx="1" presStyleCnt="8"/>
      <dgm:spPr/>
      <dgm:t>
        <a:bodyPr/>
        <a:lstStyle/>
        <a:p>
          <a:endParaRPr lang="en-US"/>
        </a:p>
      </dgm:t>
    </dgm:pt>
    <dgm:pt modelId="{DCA06A86-E57B-4DCE-83AE-E7CFA51753D0}" type="pres">
      <dgm:prSet presAssocID="{0E9D8D19-29D9-43EF-AB1D-9D66674EF8F1}" presName="child" presStyleLbl="alignAccFollowNode1" presStyleIdx="1" presStyleCnt="8" custScaleY="373193" custLinFactY="20472" custLinFactNeighborX="-2366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F720B-C9B8-4894-903F-9A1980AAAEC3}" type="pres">
      <dgm:prSet presAssocID="{DCAA8E3E-1458-4C79-87AD-AFAF38527D8B}" presName="hSp" presStyleCnt="0"/>
      <dgm:spPr/>
    </dgm:pt>
    <dgm:pt modelId="{A4597485-0B34-45E9-9F01-E01020E6EAB3}" type="pres">
      <dgm:prSet presAssocID="{6555AD05-AD4B-4AC2-A614-BF96FD9EBA09}" presName="vertFlow" presStyleCnt="0"/>
      <dgm:spPr/>
    </dgm:pt>
    <dgm:pt modelId="{7B736C1F-262E-445B-9CFB-4D7E7F10F582}" type="pres">
      <dgm:prSet presAssocID="{6555AD05-AD4B-4AC2-A614-BF96FD9EBA09}" presName="header" presStyleLbl="node1" presStyleIdx="1" presStyleCnt="2"/>
      <dgm:spPr/>
      <dgm:t>
        <a:bodyPr/>
        <a:lstStyle/>
        <a:p>
          <a:endParaRPr lang="en-US"/>
        </a:p>
      </dgm:t>
    </dgm:pt>
    <dgm:pt modelId="{1C7526DB-B799-45F6-9940-5709AC10A9B3}" type="pres">
      <dgm:prSet presAssocID="{B39D8D8D-8B12-4629-B6B3-793955802BB7}" presName="parTrans" presStyleLbl="sibTrans2D1" presStyleIdx="2" presStyleCnt="8"/>
      <dgm:spPr/>
      <dgm:t>
        <a:bodyPr/>
        <a:lstStyle/>
        <a:p>
          <a:endParaRPr lang="en-US"/>
        </a:p>
      </dgm:t>
    </dgm:pt>
    <dgm:pt modelId="{7FA833D8-C57D-43E3-B8D8-0F08C9F79409}" type="pres">
      <dgm:prSet presAssocID="{166C2196-DB9E-48AB-8976-168FE2DCD511}" presName="child" presStyleLbl="alignAccFollowNode1" presStyleIdx="2" presStyleCnt="8" custScaleX="117447" custLinFactNeighborX="5930" custLinFactNeighborY="89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A0796-25DC-4B69-A50B-23138C26B286}" type="pres">
      <dgm:prSet presAssocID="{E61CB483-516D-4340-B4F8-3F0B1E5BE3EC}" presName="sibTrans" presStyleLbl="sibTrans2D1" presStyleIdx="3" presStyleCnt="8"/>
      <dgm:spPr/>
      <dgm:t>
        <a:bodyPr/>
        <a:lstStyle/>
        <a:p>
          <a:endParaRPr lang="en-US"/>
        </a:p>
      </dgm:t>
    </dgm:pt>
    <dgm:pt modelId="{38E1BC0C-6450-44D5-A64F-D30D67D5E300}" type="pres">
      <dgm:prSet presAssocID="{20F2FA83-8AE8-4154-A813-874303012549}" presName="child" presStyleLbl="alignAccFollowNode1" presStyleIdx="3" presStyleCnt="8" custScaleX="112414" custLinFactNeighborX="5930" custLinFactNeighborY="21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A044F-6166-492E-8236-F79BD5CB5F90}" type="pres">
      <dgm:prSet presAssocID="{DC4940A0-E073-416D-882E-35786C40F11F}" presName="sibTrans" presStyleLbl="sibTrans2D1" presStyleIdx="4" presStyleCnt="8"/>
      <dgm:spPr/>
      <dgm:t>
        <a:bodyPr/>
        <a:lstStyle/>
        <a:p>
          <a:endParaRPr lang="en-US"/>
        </a:p>
      </dgm:t>
    </dgm:pt>
    <dgm:pt modelId="{C56FBF6C-6797-45A7-8192-D325FA88B975}" type="pres">
      <dgm:prSet presAssocID="{EFFF4CC5-F4AD-4B46-B0E9-B946821C6DB8}" presName="child" presStyleLbl="alignAccFollowNode1" presStyleIdx="4" presStyleCnt="8" custScaleX="116349" custLinFactNeighborX="9528" custLinFactNeighborY="33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A7591F-F3F3-473B-8A5F-49F8DEFDFD65}" type="pres">
      <dgm:prSet presAssocID="{FB687A30-4733-45F0-8BF3-9F1918822111}" presName="sibTrans" presStyleLbl="sibTrans2D1" presStyleIdx="5" presStyleCnt="8"/>
      <dgm:spPr/>
      <dgm:t>
        <a:bodyPr/>
        <a:lstStyle/>
        <a:p>
          <a:endParaRPr lang="en-US"/>
        </a:p>
      </dgm:t>
    </dgm:pt>
    <dgm:pt modelId="{7FBE2629-4E12-4518-9A6F-8B1A9CAF6B90}" type="pres">
      <dgm:prSet presAssocID="{3849C011-2E73-4822-B70A-814080C80EF4}" presName="child" presStyleLbl="alignAccFollowNode1" presStyleIdx="5" presStyleCnt="8" custScaleX="115937" custLinFactNeighborX="10157" custLinFactNeighborY="454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765B76-80A3-4A41-A73A-ECF350491FD5}" type="pres">
      <dgm:prSet presAssocID="{61C7832E-8257-4F0A-B01B-E47C22F2A06B}" presName="sibTrans" presStyleLbl="sibTrans2D1" presStyleIdx="6" presStyleCnt="8"/>
      <dgm:spPr/>
      <dgm:t>
        <a:bodyPr/>
        <a:lstStyle/>
        <a:p>
          <a:endParaRPr lang="en-US"/>
        </a:p>
      </dgm:t>
    </dgm:pt>
    <dgm:pt modelId="{DFD40271-28DA-4FFB-9AA0-B5BAD45E5988}" type="pres">
      <dgm:prSet presAssocID="{F95834B4-AF5F-4AC3-877C-87E763DE1D1E}" presName="child" presStyleLbl="alignAccFollowNode1" presStyleIdx="6" presStyleCnt="8" custScaleX="105587" custLinFactNeighborX="3385" custLinFactNeighborY="57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721BCC-698B-4DD9-8764-C1FF5ACA2B94}" type="pres">
      <dgm:prSet presAssocID="{6AFEF5B9-9473-4E86-8467-A5C3E9DDD4E4}" presName="sibTrans" presStyleLbl="sibTrans2D1" presStyleIdx="7" presStyleCnt="8"/>
      <dgm:spPr/>
      <dgm:t>
        <a:bodyPr/>
        <a:lstStyle/>
        <a:p>
          <a:endParaRPr lang="en-US"/>
        </a:p>
      </dgm:t>
    </dgm:pt>
    <dgm:pt modelId="{E58AA180-076A-462D-831E-D2E7A460422E}" type="pres">
      <dgm:prSet presAssocID="{DF6D2762-0A25-4C35-B7EB-3E5F305D4CCE}" presName="child" presStyleLbl="alignAccFollowNode1" presStyleIdx="7" presStyleCnt="8" custScaleX="112359" custLinFactNeighborX="6771" custLinFactNeighborY="69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801537-9642-4E2D-A41E-C72EA780359F}" type="presOf" srcId="{0E9D8D19-29D9-43EF-AB1D-9D66674EF8F1}" destId="{DCA06A86-E57B-4DCE-83AE-E7CFA51753D0}" srcOrd="0" destOrd="0" presId="urn:microsoft.com/office/officeart/2005/8/layout/lProcess1"/>
    <dgm:cxn modelId="{A71B7338-7BD9-4F29-A88B-11E20C724E99}" srcId="{DC2E3EB7-D9F2-4DC2-A195-D36D2589ACF9}" destId="{6555AD05-AD4B-4AC2-A614-BF96FD9EBA09}" srcOrd="1" destOrd="0" parTransId="{ED49DF86-670E-4BAF-83DF-766EA8F5CD41}" sibTransId="{75B590C4-150A-4634-8D92-207B0747C9B2}"/>
    <dgm:cxn modelId="{C58370F1-F0C6-4160-A04B-81F55E77FC29}" type="presOf" srcId="{B39D8D8D-8B12-4629-B6B3-793955802BB7}" destId="{1C7526DB-B799-45F6-9940-5709AC10A9B3}" srcOrd="0" destOrd="0" presId="urn:microsoft.com/office/officeart/2005/8/layout/lProcess1"/>
    <dgm:cxn modelId="{E62A2167-C44B-4AE1-908B-830EBA0178B5}" type="presOf" srcId="{6555AD05-AD4B-4AC2-A614-BF96FD9EBA09}" destId="{7B736C1F-262E-445B-9CFB-4D7E7F10F582}" srcOrd="0" destOrd="0" presId="urn:microsoft.com/office/officeart/2005/8/layout/lProcess1"/>
    <dgm:cxn modelId="{B2B6B19B-4FFC-4186-88D5-B8BF1F4AAA22}" srcId="{6555AD05-AD4B-4AC2-A614-BF96FD9EBA09}" destId="{F95834B4-AF5F-4AC3-877C-87E763DE1D1E}" srcOrd="4" destOrd="0" parTransId="{0581E09B-C92C-4BE0-830F-BE2A79669C88}" sibTransId="{6AFEF5B9-9473-4E86-8467-A5C3E9DDD4E4}"/>
    <dgm:cxn modelId="{8CAA3471-6448-4B8B-8A7A-66E4BD07AA01}" srcId="{6555AD05-AD4B-4AC2-A614-BF96FD9EBA09}" destId="{3849C011-2E73-4822-B70A-814080C80EF4}" srcOrd="3" destOrd="0" parTransId="{61368F8B-20A8-40F3-8E78-8194DF5AC1F1}" sibTransId="{61C7832E-8257-4F0A-B01B-E47C22F2A06B}"/>
    <dgm:cxn modelId="{432D8287-9E02-4E3A-974F-54C79A5ED510}" srcId="{6555AD05-AD4B-4AC2-A614-BF96FD9EBA09}" destId="{166C2196-DB9E-48AB-8976-168FE2DCD511}" srcOrd="0" destOrd="0" parTransId="{B39D8D8D-8B12-4629-B6B3-793955802BB7}" sibTransId="{E61CB483-516D-4340-B4F8-3F0B1E5BE3EC}"/>
    <dgm:cxn modelId="{CB41B7F1-2AC6-456E-B152-886B0C446940}" srcId="{6555AD05-AD4B-4AC2-A614-BF96FD9EBA09}" destId="{EFFF4CC5-F4AD-4B46-B0E9-B946821C6DB8}" srcOrd="2" destOrd="0" parTransId="{757D86DD-4BEB-473C-BBC4-60CAACAB8D3E}" sibTransId="{FB687A30-4733-45F0-8BF3-9F1918822111}"/>
    <dgm:cxn modelId="{F258F02C-D837-40CD-AF25-C24CF04DBBAC}" type="presOf" srcId="{FB687A30-4733-45F0-8BF3-9F1918822111}" destId="{04A7591F-F3F3-473B-8A5F-49F8DEFDFD65}" srcOrd="0" destOrd="0" presId="urn:microsoft.com/office/officeart/2005/8/layout/lProcess1"/>
    <dgm:cxn modelId="{48A47E00-BA06-443C-B850-B44B199E044B}" type="presOf" srcId="{166C2196-DB9E-48AB-8976-168FE2DCD511}" destId="{7FA833D8-C57D-43E3-B8D8-0F08C9F79409}" srcOrd="0" destOrd="0" presId="urn:microsoft.com/office/officeart/2005/8/layout/lProcess1"/>
    <dgm:cxn modelId="{AFFCC937-57C6-4004-9D85-EF09B86263FF}" type="presOf" srcId="{61C7832E-8257-4F0A-B01B-E47C22F2A06B}" destId="{F4765B76-80A3-4A41-A73A-ECF350491FD5}" srcOrd="0" destOrd="0" presId="urn:microsoft.com/office/officeart/2005/8/layout/lProcess1"/>
    <dgm:cxn modelId="{17293D06-1B3A-436D-A088-AEF7172789E7}" type="presOf" srcId="{F95834B4-AF5F-4AC3-877C-87E763DE1D1E}" destId="{DFD40271-28DA-4FFB-9AA0-B5BAD45E5988}" srcOrd="0" destOrd="0" presId="urn:microsoft.com/office/officeart/2005/8/layout/lProcess1"/>
    <dgm:cxn modelId="{64218DD3-3B65-4B2D-B793-E848A5A50B92}" type="presOf" srcId="{DF6D2762-0A25-4C35-B7EB-3E5F305D4CCE}" destId="{E58AA180-076A-462D-831E-D2E7A460422E}" srcOrd="0" destOrd="0" presId="urn:microsoft.com/office/officeart/2005/8/layout/lProcess1"/>
    <dgm:cxn modelId="{0D8BFB86-9A64-490F-AC01-3610BAE80D7E}" type="presOf" srcId="{DCAA8E3E-1458-4C79-87AD-AFAF38527D8B}" destId="{05021607-8A62-4B3C-BDC1-7241A06228D3}" srcOrd="0" destOrd="0" presId="urn:microsoft.com/office/officeart/2005/8/layout/lProcess1"/>
    <dgm:cxn modelId="{DBB8042B-620A-4679-99D6-6FE294454EFC}" type="presOf" srcId="{DC4940A0-E073-416D-882E-35786C40F11F}" destId="{CA8A044F-6166-492E-8236-F79BD5CB5F90}" srcOrd="0" destOrd="0" presId="urn:microsoft.com/office/officeart/2005/8/layout/lProcess1"/>
    <dgm:cxn modelId="{9185F7EE-F356-48A3-95E5-310FDAC83B2F}" srcId="{DCAA8E3E-1458-4C79-87AD-AFAF38527D8B}" destId="{0E9D8D19-29D9-43EF-AB1D-9D66674EF8F1}" srcOrd="1" destOrd="0" parTransId="{75AB235D-E1D0-497A-BE37-248EB9D33626}" sibTransId="{240AD8C9-4B05-4CD4-A8F6-8984445F0339}"/>
    <dgm:cxn modelId="{D8168D1C-3EFC-4526-AA62-F3D61B4AEBB6}" type="presOf" srcId="{6E1B628B-7925-42B2-910A-0CB17772BFEF}" destId="{13A2A32D-A928-4DDF-A8A4-DA8080082310}" srcOrd="0" destOrd="0" presId="urn:microsoft.com/office/officeart/2005/8/layout/lProcess1"/>
    <dgm:cxn modelId="{C73A6D16-47E8-428A-872C-C2916ADDC122}" type="presOf" srcId="{EEDE2A9F-67C6-4EA3-AEEF-9AE53B244CC8}" destId="{B2C87E1B-FC6F-460D-A567-6BC541608363}" srcOrd="0" destOrd="0" presId="urn:microsoft.com/office/officeart/2005/8/layout/lProcess1"/>
    <dgm:cxn modelId="{28CB72B1-B4B7-41D7-ACD9-30B01681E90C}" srcId="{DC2E3EB7-D9F2-4DC2-A195-D36D2589ACF9}" destId="{DCAA8E3E-1458-4C79-87AD-AFAF38527D8B}" srcOrd="0" destOrd="0" parTransId="{04429667-8B33-41B3-8F15-F782AA9DD9F4}" sibTransId="{72BAA85B-A8B0-4DF5-98EC-57AB86D5680A}"/>
    <dgm:cxn modelId="{CDF4173C-8E6E-4501-8F64-62ABB856BED0}" type="presOf" srcId="{DC2E3EB7-D9F2-4DC2-A195-D36D2589ACF9}" destId="{59118066-B614-422D-AC13-EA36612242D4}" srcOrd="0" destOrd="0" presId="urn:microsoft.com/office/officeart/2005/8/layout/lProcess1"/>
    <dgm:cxn modelId="{ECE35959-B8B7-43AB-BF27-FE8DE9005D3D}" srcId="{6555AD05-AD4B-4AC2-A614-BF96FD9EBA09}" destId="{DF6D2762-0A25-4C35-B7EB-3E5F305D4CCE}" srcOrd="5" destOrd="0" parTransId="{879D6D79-1DC5-4103-8FB9-355C03EF5E38}" sibTransId="{189595CC-12A2-4DF1-970D-26FB72EB07D5}"/>
    <dgm:cxn modelId="{A79ABE09-DBC6-4340-BA81-0B6015D81090}" type="presOf" srcId="{6AFEF5B9-9473-4E86-8467-A5C3E9DDD4E4}" destId="{66721BCC-698B-4DD9-8764-C1FF5ACA2B94}" srcOrd="0" destOrd="0" presId="urn:microsoft.com/office/officeart/2005/8/layout/lProcess1"/>
    <dgm:cxn modelId="{15C2997F-C6F1-4901-8C1F-1E5B04337AB7}" type="presOf" srcId="{E61CB483-516D-4340-B4F8-3F0B1E5BE3EC}" destId="{EF3A0796-25DC-4B69-A50B-23138C26B286}" srcOrd="0" destOrd="0" presId="urn:microsoft.com/office/officeart/2005/8/layout/lProcess1"/>
    <dgm:cxn modelId="{D2355E75-4FD9-4514-936D-68039E635B06}" srcId="{DCAA8E3E-1458-4C79-87AD-AFAF38527D8B}" destId="{6E1B628B-7925-42B2-910A-0CB17772BFEF}" srcOrd="0" destOrd="0" parTransId="{426B2B47-1DBE-43E0-8C20-688F8A7DA55E}" sibTransId="{EEDE2A9F-67C6-4EA3-AEEF-9AE53B244CC8}"/>
    <dgm:cxn modelId="{24579E00-61D8-4ACE-9932-38CC32926D92}" type="presOf" srcId="{EFFF4CC5-F4AD-4B46-B0E9-B946821C6DB8}" destId="{C56FBF6C-6797-45A7-8192-D325FA88B975}" srcOrd="0" destOrd="0" presId="urn:microsoft.com/office/officeart/2005/8/layout/lProcess1"/>
    <dgm:cxn modelId="{AA700920-F3AF-4DF5-97CA-D03C08914235}" type="presOf" srcId="{20F2FA83-8AE8-4154-A813-874303012549}" destId="{38E1BC0C-6450-44D5-A64F-D30D67D5E300}" srcOrd="0" destOrd="0" presId="urn:microsoft.com/office/officeart/2005/8/layout/lProcess1"/>
    <dgm:cxn modelId="{E1B682C7-5A31-4D12-A9FD-AFC1AA5EED2C}" type="presOf" srcId="{426B2B47-1DBE-43E0-8C20-688F8A7DA55E}" destId="{EF271222-27CC-4DE2-8120-738854496646}" srcOrd="0" destOrd="0" presId="urn:microsoft.com/office/officeart/2005/8/layout/lProcess1"/>
    <dgm:cxn modelId="{16C5E013-12B5-4206-AB1B-7074914B0341}" type="presOf" srcId="{3849C011-2E73-4822-B70A-814080C80EF4}" destId="{7FBE2629-4E12-4518-9A6F-8B1A9CAF6B90}" srcOrd="0" destOrd="0" presId="urn:microsoft.com/office/officeart/2005/8/layout/lProcess1"/>
    <dgm:cxn modelId="{2F2EDBE8-3067-402B-9B26-2AED44795F61}" srcId="{6555AD05-AD4B-4AC2-A614-BF96FD9EBA09}" destId="{20F2FA83-8AE8-4154-A813-874303012549}" srcOrd="1" destOrd="0" parTransId="{1EE310D1-DCC8-428B-82B5-7DCD26FB6180}" sibTransId="{DC4940A0-E073-416D-882E-35786C40F11F}"/>
    <dgm:cxn modelId="{0E8F3B51-D364-4C2C-87B5-D7B803A04BCA}" type="presParOf" srcId="{59118066-B614-422D-AC13-EA36612242D4}" destId="{6C3B267E-D179-45D5-945E-5335D3468D24}" srcOrd="0" destOrd="0" presId="urn:microsoft.com/office/officeart/2005/8/layout/lProcess1"/>
    <dgm:cxn modelId="{1CCB1731-344D-42AB-9B02-35932CB83902}" type="presParOf" srcId="{6C3B267E-D179-45D5-945E-5335D3468D24}" destId="{05021607-8A62-4B3C-BDC1-7241A06228D3}" srcOrd="0" destOrd="0" presId="urn:microsoft.com/office/officeart/2005/8/layout/lProcess1"/>
    <dgm:cxn modelId="{F595C509-F49B-4265-B806-E5F672056C1B}" type="presParOf" srcId="{6C3B267E-D179-45D5-945E-5335D3468D24}" destId="{EF271222-27CC-4DE2-8120-738854496646}" srcOrd="1" destOrd="0" presId="urn:microsoft.com/office/officeart/2005/8/layout/lProcess1"/>
    <dgm:cxn modelId="{3CAC1ACF-8A6B-49DA-B704-C5FE5FFE765F}" type="presParOf" srcId="{6C3B267E-D179-45D5-945E-5335D3468D24}" destId="{13A2A32D-A928-4DDF-A8A4-DA8080082310}" srcOrd="2" destOrd="0" presId="urn:microsoft.com/office/officeart/2005/8/layout/lProcess1"/>
    <dgm:cxn modelId="{704483A1-F99A-49B2-8D37-9CBDEFDBAC31}" type="presParOf" srcId="{6C3B267E-D179-45D5-945E-5335D3468D24}" destId="{B2C87E1B-FC6F-460D-A567-6BC541608363}" srcOrd="3" destOrd="0" presId="urn:microsoft.com/office/officeart/2005/8/layout/lProcess1"/>
    <dgm:cxn modelId="{082F9DFF-18BA-4D04-A912-4EAD0E885A77}" type="presParOf" srcId="{6C3B267E-D179-45D5-945E-5335D3468D24}" destId="{DCA06A86-E57B-4DCE-83AE-E7CFA51753D0}" srcOrd="4" destOrd="0" presId="urn:microsoft.com/office/officeart/2005/8/layout/lProcess1"/>
    <dgm:cxn modelId="{6619C58A-B232-41E8-A470-D37112AF2EBA}" type="presParOf" srcId="{59118066-B614-422D-AC13-EA36612242D4}" destId="{22EF720B-C9B8-4894-903F-9A1980AAAEC3}" srcOrd="1" destOrd="0" presId="urn:microsoft.com/office/officeart/2005/8/layout/lProcess1"/>
    <dgm:cxn modelId="{AF0A0A65-3770-4844-B7B2-7472FF6B386F}" type="presParOf" srcId="{59118066-B614-422D-AC13-EA36612242D4}" destId="{A4597485-0B34-45E9-9F01-E01020E6EAB3}" srcOrd="2" destOrd="0" presId="urn:microsoft.com/office/officeart/2005/8/layout/lProcess1"/>
    <dgm:cxn modelId="{55B0FF00-B994-4B70-937F-90C64BBF4D9C}" type="presParOf" srcId="{A4597485-0B34-45E9-9F01-E01020E6EAB3}" destId="{7B736C1F-262E-445B-9CFB-4D7E7F10F582}" srcOrd="0" destOrd="0" presId="urn:microsoft.com/office/officeart/2005/8/layout/lProcess1"/>
    <dgm:cxn modelId="{D669DAC4-F3CF-4483-AEC0-65AAB7848347}" type="presParOf" srcId="{A4597485-0B34-45E9-9F01-E01020E6EAB3}" destId="{1C7526DB-B799-45F6-9940-5709AC10A9B3}" srcOrd="1" destOrd="0" presId="urn:microsoft.com/office/officeart/2005/8/layout/lProcess1"/>
    <dgm:cxn modelId="{0693D3C3-DE91-4C2A-B2C1-88A4CD00601F}" type="presParOf" srcId="{A4597485-0B34-45E9-9F01-E01020E6EAB3}" destId="{7FA833D8-C57D-43E3-B8D8-0F08C9F79409}" srcOrd="2" destOrd="0" presId="urn:microsoft.com/office/officeart/2005/8/layout/lProcess1"/>
    <dgm:cxn modelId="{4DA18DD7-88DE-4198-8855-FC80C1072C35}" type="presParOf" srcId="{A4597485-0B34-45E9-9F01-E01020E6EAB3}" destId="{EF3A0796-25DC-4B69-A50B-23138C26B286}" srcOrd="3" destOrd="0" presId="urn:microsoft.com/office/officeart/2005/8/layout/lProcess1"/>
    <dgm:cxn modelId="{96EBCB54-0600-4E6D-BEB7-A68DC331422C}" type="presParOf" srcId="{A4597485-0B34-45E9-9F01-E01020E6EAB3}" destId="{38E1BC0C-6450-44D5-A64F-D30D67D5E300}" srcOrd="4" destOrd="0" presId="urn:microsoft.com/office/officeart/2005/8/layout/lProcess1"/>
    <dgm:cxn modelId="{DAC3F545-4CC3-4180-AB17-F20DCD8D0DC5}" type="presParOf" srcId="{A4597485-0B34-45E9-9F01-E01020E6EAB3}" destId="{CA8A044F-6166-492E-8236-F79BD5CB5F90}" srcOrd="5" destOrd="0" presId="urn:microsoft.com/office/officeart/2005/8/layout/lProcess1"/>
    <dgm:cxn modelId="{AFD01C4B-3E2D-40AB-A5E1-2DAF2D9A9CDB}" type="presParOf" srcId="{A4597485-0B34-45E9-9F01-E01020E6EAB3}" destId="{C56FBF6C-6797-45A7-8192-D325FA88B975}" srcOrd="6" destOrd="0" presId="urn:microsoft.com/office/officeart/2005/8/layout/lProcess1"/>
    <dgm:cxn modelId="{A16E7CDC-21C7-4B2F-A70F-9AA76A08FA0C}" type="presParOf" srcId="{A4597485-0B34-45E9-9F01-E01020E6EAB3}" destId="{04A7591F-F3F3-473B-8A5F-49F8DEFDFD65}" srcOrd="7" destOrd="0" presId="urn:microsoft.com/office/officeart/2005/8/layout/lProcess1"/>
    <dgm:cxn modelId="{CB62BB93-6A3E-41B2-93CB-23A1A6035354}" type="presParOf" srcId="{A4597485-0B34-45E9-9F01-E01020E6EAB3}" destId="{7FBE2629-4E12-4518-9A6F-8B1A9CAF6B90}" srcOrd="8" destOrd="0" presId="urn:microsoft.com/office/officeart/2005/8/layout/lProcess1"/>
    <dgm:cxn modelId="{CC90439F-41AC-4760-9950-3920A4E346BE}" type="presParOf" srcId="{A4597485-0B34-45E9-9F01-E01020E6EAB3}" destId="{F4765B76-80A3-4A41-A73A-ECF350491FD5}" srcOrd="9" destOrd="0" presId="urn:microsoft.com/office/officeart/2005/8/layout/lProcess1"/>
    <dgm:cxn modelId="{0D47D637-8173-48F4-98EB-60F53B156043}" type="presParOf" srcId="{A4597485-0B34-45E9-9F01-E01020E6EAB3}" destId="{DFD40271-28DA-4FFB-9AA0-B5BAD45E5988}" srcOrd="10" destOrd="0" presId="urn:microsoft.com/office/officeart/2005/8/layout/lProcess1"/>
    <dgm:cxn modelId="{192C9DAD-8EEB-462A-A04C-B44D18772E8D}" type="presParOf" srcId="{A4597485-0B34-45E9-9F01-E01020E6EAB3}" destId="{66721BCC-698B-4DD9-8764-C1FF5ACA2B94}" srcOrd="11" destOrd="0" presId="urn:microsoft.com/office/officeart/2005/8/layout/lProcess1"/>
    <dgm:cxn modelId="{D4E4D2CB-C965-43BB-9AEB-4F80F6B72E86}" type="presParOf" srcId="{A4597485-0B34-45E9-9F01-E01020E6EAB3}" destId="{E58AA180-076A-462D-831E-D2E7A460422E}" srcOrd="1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021607-8A62-4B3C-BDC1-7241A06228D3}">
      <dsp:nvSpPr>
        <dsp:cNvPr id="0" name=""/>
        <dsp:cNvSpPr/>
      </dsp:nvSpPr>
      <dsp:spPr>
        <a:xfrm>
          <a:off x="899220" y="0"/>
          <a:ext cx="2404954" cy="601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800" kern="1200" dirty="0" smtClean="0"/>
            <a:t>Proces dugoročnog planiranja</a:t>
          </a:r>
          <a:endParaRPr lang="en-US" sz="1800" kern="1200" dirty="0"/>
        </a:p>
      </dsp:txBody>
      <dsp:txXfrm>
        <a:off x="899220" y="0"/>
        <a:ext cx="2404954" cy="601238"/>
      </dsp:txXfrm>
    </dsp:sp>
    <dsp:sp modelId="{EF271222-27CC-4DE2-8120-738854496646}">
      <dsp:nvSpPr>
        <dsp:cNvPr id="0" name=""/>
        <dsp:cNvSpPr/>
      </dsp:nvSpPr>
      <dsp:spPr>
        <a:xfrm rot="5541092">
          <a:off x="2028868" y="660331"/>
          <a:ext cx="111794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A2A32D-A928-4DDF-A8A4-DA8080082310}">
      <dsp:nvSpPr>
        <dsp:cNvPr id="0" name=""/>
        <dsp:cNvSpPr/>
      </dsp:nvSpPr>
      <dsp:spPr>
        <a:xfrm>
          <a:off x="824233" y="824640"/>
          <a:ext cx="2435209" cy="186729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Proces dugoročnog planiranja</a:t>
          </a:r>
          <a:endParaRPr lang="en-US" sz="1500" kern="1200" dirty="0"/>
        </a:p>
      </dsp:txBody>
      <dsp:txXfrm>
        <a:off x="824233" y="824640"/>
        <a:ext cx="2435209" cy="1867297"/>
      </dsp:txXfrm>
    </dsp:sp>
    <dsp:sp modelId="{B2C87E1B-FC6F-460D-A567-6BC541608363}">
      <dsp:nvSpPr>
        <dsp:cNvPr id="0" name=""/>
        <dsp:cNvSpPr/>
      </dsp:nvSpPr>
      <dsp:spPr>
        <a:xfrm rot="5420100">
          <a:off x="1821602" y="2905155"/>
          <a:ext cx="426445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A06A86-E57B-4DCE-83AE-E7CFA51753D0}">
      <dsp:nvSpPr>
        <dsp:cNvPr id="0" name=""/>
        <dsp:cNvSpPr/>
      </dsp:nvSpPr>
      <dsp:spPr>
        <a:xfrm>
          <a:off x="824233" y="3223589"/>
          <a:ext cx="2404954" cy="22437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Tekući proces budžetiranja</a:t>
          </a:r>
          <a:endParaRPr lang="en-US" sz="1500" kern="1200" dirty="0"/>
        </a:p>
      </dsp:txBody>
      <dsp:txXfrm>
        <a:off x="824233" y="3223589"/>
        <a:ext cx="2404954" cy="2243780"/>
      </dsp:txXfrm>
    </dsp:sp>
    <dsp:sp modelId="{7B736C1F-262E-445B-9CFB-4D7E7F10F582}">
      <dsp:nvSpPr>
        <dsp:cNvPr id="0" name=""/>
        <dsp:cNvSpPr/>
      </dsp:nvSpPr>
      <dsp:spPr>
        <a:xfrm>
          <a:off x="4359937" y="668"/>
          <a:ext cx="2404954" cy="601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800" kern="1200" dirty="0" smtClean="0"/>
            <a:t>Identifikovanje ciljeva</a:t>
          </a:r>
          <a:endParaRPr lang="en-US" sz="1800" kern="1200" dirty="0"/>
        </a:p>
      </dsp:txBody>
      <dsp:txXfrm>
        <a:off x="4359937" y="668"/>
        <a:ext cx="2404954" cy="601238"/>
      </dsp:txXfrm>
    </dsp:sp>
    <dsp:sp modelId="{1C7526DB-B799-45F6-9940-5709AC10A9B3}">
      <dsp:nvSpPr>
        <dsp:cNvPr id="0" name=""/>
        <dsp:cNvSpPr/>
      </dsp:nvSpPr>
      <dsp:spPr>
        <a:xfrm rot="4803438">
          <a:off x="5579832" y="655458"/>
          <a:ext cx="107779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833D8-C57D-43E3-B8D8-0F08C9F79409}">
      <dsp:nvSpPr>
        <dsp:cNvPr id="0" name=""/>
        <dsp:cNvSpPr/>
      </dsp:nvSpPr>
      <dsp:spPr>
        <a:xfrm>
          <a:off x="4292755" y="814227"/>
          <a:ext cx="2824547" cy="60123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Traženje alternativnih pravaca akcije</a:t>
          </a:r>
          <a:endParaRPr lang="en-US" sz="1500" kern="1200" dirty="0"/>
        </a:p>
      </dsp:txBody>
      <dsp:txXfrm>
        <a:off x="4292755" y="814227"/>
        <a:ext cx="2824547" cy="601238"/>
      </dsp:txXfrm>
    </dsp:sp>
    <dsp:sp modelId="{EF3A0796-25DC-4B69-A50B-23138C26B286}">
      <dsp:nvSpPr>
        <dsp:cNvPr id="0" name=""/>
        <dsp:cNvSpPr/>
      </dsp:nvSpPr>
      <dsp:spPr>
        <a:xfrm rot="5400000">
          <a:off x="5651142" y="1469353"/>
          <a:ext cx="107773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1BC0C-6450-44D5-A64F-D30D67D5E300}">
      <dsp:nvSpPr>
        <dsp:cNvPr id="0" name=""/>
        <dsp:cNvSpPr/>
      </dsp:nvSpPr>
      <dsp:spPr>
        <a:xfrm>
          <a:off x="4353276" y="1628456"/>
          <a:ext cx="2703505" cy="60123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Prikupljanje podataka o alternativama</a:t>
          </a:r>
          <a:endParaRPr lang="en-US" sz="1500" kern="1200" dirty="0"/>
        </a:p>
      </dsp:txBody>
      <dsp:txXfrm>
        <a:off x="4353276" y="1628456"/>
        <a:ext cx="2703505" cy="601238"/>
      </dsp:txXfrm>
    </dsp:sp>
    <dsp:sp modelId="{CA8A044F-6166-492E-8236-F79BD5CB5F90}">
      <dsp:nvSpPr>
        <dsp:cNvPr id="0" name=""/>
        <dsp:cNvSpPr/>
      </dsp:nvSpPr>
      <dsp:spPr>
        <a:xfrm rot="5036027">
          <a:off x="5693808" y="2283581"/>
          <a:ext cx="108970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6FBF6C-6797-45A7-8192-D325FA88B975}">
      <dsp:nvSpPr>
        <dsp:cNvPr id="0" name=""/>
        <dsp:cNvSpPr/>
      </dsp:nvSpPr>
      <dsp:spPr>
        <a:xfrm>
          <a:off x="4392489" y="2442683"/>
          <a:ext cx="2798140" cy="60123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Odabir pravca akcije</a:t>
          </a:r>
          <a:endParaRPr lang="en-US" sz="1500" kern="1200" dirty="0"/>
        </a:p>
      </dsp:txBody>
      <dsp:txXfrm>
        <a:off x="4392489" y="2442683"/>
        <a:ext cx="2798140" cy="601238"/>
      </dsp:txXfrm>
    </dsp:sp>
    <dsp:sp modelId="{04A7591F-F3F3-473B-8A5F-49F8DEFDFD65}">
      <dsp:nvSpPr>
        <dsp:cNvPr id="0" name=""/>
        <dsp:cNvSpPr/>
      </dsp:nvSpPr>
      <dsp:spPr>
        <a:xfrm rot="5336139">
          <a:off x="5745217" y="3097809"/>
          <a:ext cx="107810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E2629-4E12-4518-9A6F-8B1A9CAF6B90}">
      <dsp:nvSpPr>
        <dsp:cNvPr id="0" name=""/>
        <dsp:cNvSpPr/>
      </dsp:nvSpPr>
      <dsp:spPr>
        <a:xfrm>
          <a:off x="4412570" y="3256912"/>
          <a:ext cx="2788232" cy="60123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Implementacija dugoročnog plana u obliku godišnjih budžeta</a:t>
          </a:r>
          <a:endParaRPr lang="en-US" sz="1500" kern="1200" dirty="0"/>
        </a:p>
      </dsp:txBody>
      <dsp:txXfrm>
        <a:off x="4412570" y="3256912"/>
        <a:ext cx="2788232" cy="601238"/>
      </dsp:txXfrm>
    </dsp:sp>
    <dsp:sp modelId="{F4765B76-80A3-4A41-A73A-ECF350491FD5}">
      <dsp:nvSpPr>
        <dsp:cNvPr id="0" name=""/>
        <dsp:cNvSpPr/>
      </dsp:nvSpPr>
      <dsp:spPr>
        <a:xfrm rot="6078668">
          <a:off x="5669258" y="3912038"/>
          <a:ext cx="111992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D40271-28DA-4FFB-9AA0-B5BAD45E5988}">
      <dsp:nvSpPr>
        <dsp:cNvPr id="0" name=""/>
        <dsp:cNvSpPr/>
      </dsp:nvSpPr>
      <dsp:spPr>
        <a:xfrm>
          <a:off x="4374163" y="4071141"/>
          <a:ext cx="2539319" cy="60123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Praćenje tekućih rezultata</a:t>
          </a:r>
          <a:endParaRPr lang="en-US" sz="1500" kern="1200" dirty="0"/>
        </a:p>
      </dsp:txBody>
      <dsp:txXfrm>
        <a:off x="4374163" y="4071141"/>
        <a:ext cx="2539319" cy="601238"/>
      </dsp:txXfrm>
    </dsp:sp>
    <dsp:sp modelId="{66721BCC-698B-4DD9-8764-C1FF5ACA2B94}">
      <dsp:nvSpPr>
        <dsp:cNvPr id="0" name=""/>
        <dsp:cNvSpPr/>
      </dsp:nvSpPr>
      <dsp:spPr>
        <a:xfrm rot="5051372">
          <a:off x="5637138" y="4719266"/>
          <a:ext cx="94799" cy="10521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8AA180-076A-462D-831E-D2E7A460422E}">
      <dsp:nvSpPr>
        <dsp:cNvPr id="0" name=""/>
        <dsp:cNvSpPr/>
      </dsp:nvSpPr>
      <dsp:spPr>
        <a:xfrm>
          <a:off x="4374163" y="4871369"/>
          <a:ext cx="2702183" cy="60123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500" kern="1200" dirty="0" smtClean="0"/>
            <a:t>Reagovanje na odstupanje plana</a:t>
          </a:r>
          <a:endParaRPr lang="en-US" sz="1500" kern="1200" dirty="0"/>
        </a:p>
      </dsp:txBody>
      <dsp:txXfrm>
        <a:off x="4374163" y="4871369"/>
        <a:ext cx="2702183" cy="601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1FCA90-522C-4D7F-A00E-7D00AE290677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D2B66-CFB2-4AFE-B874-B6F9E51EFFA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3488" cy="2075656"/>
          </a:xfrm>
        </p:spPr>
        <p:txBody>
          <a:bodyPr>
            <a:normAutofit/>
          </a:bodyPr>
          <a:lstStyle/>
          <a:p>
            <a:r>
              <a:rPr lang="sr-Latn-BA" dirty="0" smtClean="0"/>
              <a:t>FINANSIJSKO PLANIRANJE I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704528" cy="1264104"/>
          </a:xfrm>
        </p:spPr>
        <p:txBody>
          <a:bodyPr/>
          <a:lstStyle/>
          <a:p>
            <a:r>
              <a:rPr lang="sr-Latn-BA" dirty="0" smtClean="0"/>
              <a:t>III poglavlje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704088"/>
            <a:ext cx="8075240" cy="4926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184576"/>
          </a:xfrm>
        </p:spPr>
        <p:txBody>
          <a:bodyPr>
            <a:normAutofit fontScale="92500" lnSpcReduction="10000"/>
          </a:bodyPr>
          <a:lstStyle/>
          <a:p>
            <a:r>
              <a:rPr lang="sr-Latn-BA" b="1" dirty="0" smtClean="0"/>
              <a:t>Poslovno (operativno) planiranje je širi koncept od budžetiranja </a:t>
            </a:r>
            <a:r>
              <a:rPr lang="sr-Latn-BA" dirty="0" smtClean="0"/>
              <a:t>i pored budžetiranja, obuhvata aktivnosti u vezi sa organizovanjem planskog procesa, utvrđivanjem poslovnih ciljeva, anticipiranjem razvoja okruženja, identifikovanjem konkurentskih prednosti preduzeća i dijelova, izborom načina realizacije postavljenih ciljeva, definisanjem asortimana i mogućih tržišta, i sl.</a:t>
            </a:r>
          </a:p>
          <a:p>
            <a:r>
              <a:rPr lang="sr-Latn-BA" b="1" dirty="0" smtClean="0"/>
              <a:t>Glavni budžet </a:t>
            </a:r>
            <a:r>
              <a:rPr lang="sr-Latn-BA" dirty="0" smtClean="0"/>
              <a:t>je krajnji cilj godišnjeg poslovnog planiranja i bez njega nema kvalitetnog operativnog (poslovnog) plana.</a:t>
            </a:r>
          </a:p>
          <a:p>
            <a:r>
              <a:rPr lang="sr-Latn-BA" dirty="0" smtClean="0"/>
              <a:t>Upotrebna vrijednost glavnog budžeta ogleda se u procesu sveukupnog planiranja, koordinisanja, komuniciranja, kontrole, alokacije resursa, eksternog finansiranja i motivisanja.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04088"/>
            <a:ext cx="8147248" cy="4926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055840"/>
          </a:xfrm>
        </p:spPr>
        <p:txBody>
          <a:bodyPr>
            <a:normAutofit/>
          </a:bodyPr>
          <a:lstStyle/>
          <a:p>
            <a:r>
              <a:rPr lang="sr-Latn-BA" b="1" dirty="0" smtClean="0"/>
              <a:t>Plan tokova gotovine </a:t>
            </a:r>
            <a:r>
              <a:rPr lang="sr-Latn-BA" dirty="0" smtClean="0"/>
              <a:t>je projektovni finansijski izvještaj  koji sadrži sva očekivana primanja i izdavanja novca u preduzeću tokom budžetskog perioda. U korelaciji je s ostalim parcijalnim planovima.</a:t>
            </a:r>
          </a:p>
          <a:p>
            <a:r>
              <a:rPr lang="sr-Latn-BA" b="1" dirty="0" smtClean="0"/>
              <a:t>Projektovani bilans uspjeha </a:t>
            </a:r>
            <a:r>
              <a:rPr lang="sr-Latn-BA" dirty="0" smtClean="0"/>
              <a:t>objedinjuje parcijalne budžete, vrši usaglašavanje, preispitivanje i testiranje parcijalnih planova u cilju dobijanja predstave o uticaju istih na ostvarenje dobiti preduzeća.</a:t>
            </a:r>
          </a:p>
          <a:p>
            <a:r>
              <a:rPr lang="sr-Latn-BA" b="1" dirty="0" smtClean="0"/>
              <a:t>Projektovani bilans stanja </a:t>
            </a:r>
            <a:r>
              <a:rPr lang="sr-Latn-BA" dirty="0" smtClean="0"/>
              <a:t>ima za cilj da pokaže uticaj planiranih poslovno-finansijskih aktivnosti na pojedinačne dijelove imovine, obaveza i kapitala i na finansijski položaj preduzeća.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47248" cy="864096"/>
          </a:xfrm>
        </p:spPr>
        <p:txBody>
          <a:bodyPr>
            <a:normAutofit/>
          </a:bodyPr>
          <a:lstStyle/>
          <a:p>
            <a:r>
              <a:rPr lang="sr-Latn-BA" sz="4000" dirty="0" smtClean="0"/>
              <a:t>4. Finansijsko planiranje i budžetiranje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5112568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Finansijski izvještaji se zasnivaju na načelu stalnosti poslovanja, koja uslovljava finansijski položaj preduzeća.</a:t>
            </a:r>
          </a:p>
          <a:p>
            <a:r>
              <a:rPr lang="sr-Latn-BA" b="1" dirty="0" smtClean="0"/>
              <a:t>Racio finansijske stabilnosti </a:t>
            </a:r>
            <a:r>
              <a:rPr lang="sr-Latn-BA" dirty="0" smtClean="0"/>
              <a:t>(trajni i dugoročno raspoloživi kapital / dugoročno vezana imovina) izražava sposobnost održavanja likvidnosti u okviru dugoročnog finansiranja.</a:t>
            </a:r>
          </a:p>
          <a:p>
            <a:r>
              <a:rPr lang="sr-Latn-BA" b="1" dirty="0" smtClean="0"/>
              <a:t>Finansijski leveridž </a:t>
            </a:r>
            <a:r>
              <a:rPr lang="sr-Latn-BA" dirty="0" smtClean="0"/>
              <a:t>(ukupne obaveze bez PVR i dugoročnih rezervisanja / kapital) iskazuje zaduženost entiteta.</a:t>
            </a:r>
          </a:p>
          <a:p>
            <a:r>
              <a:rPr lang="sr-Latn-BA" dirty="0" smtClean="0"/>
              <a:t>U skladu sa finansijskom stabilnošću i finansijskim leveridžom, vrši se planiranje pribavljanja finansijskih sredstava.</a:t>
            </a:r>
          </a:p>
          <a:p>
            <a:r>
              <a:rPr lang="sr-Latn-BA" dirty="0" smtClean="0"/>
              <a:t>Ključna ograničenja u planiranju su mogućnost plasmana, ograničenost resursa i vlastitih sposobnosti i neizvjesnost okoline.</a:t>
            </a:r>
            <a:endParaRPr lang="en-US" dirty="0" smtClean="0"/>
          </a:p>
          <a:p>
            <a:endParaRPr lang="sr-Latn-BA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04088"/>
            <a:ext cx="8219256" cy="7086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040560"/>
          </a:xfrm>
        </p:spPr>
        <p:txBody>
          <a:bodyPr>
            <a:normAutofit fontScale="92500"/>
          </a:bodyPr>
          <a:lstStyle/>
          <a:p>
            <a:r>
              <a:rPr lang="sr-Latn-BA" dirty="0" smtClean="0"/>
              <a:t>Budžetiranje u užem smislu odnosi se na finansiranje države, a podrazumijeva proces pribavljanja i utroška javnih prihoda pri čemu se pribavljena sredstva nikom ne vraćaju. </a:t>
            </a:r>
          </a:p>
          <a:p>
            <a:r>
              <a:rPr lang="sr-Latn-BA" dirty="0" smtClean="0"/>
              <a:t>Mi posmatramo budžet u funkciji poslovnog upravljanja preduzećem.</a:t>
            </a:r>
          </a:p>
          <a:p>
            <a:r>
              <a:rPr lang="sr-Latn-BA" dirty="0" smtClean="0"/>
              <a:t>Budžetiranje nije sinonim za FINANSIJSKO PLANIRANJE.</a:t>
            </a:r>
          </a:p>
          <a:p>
            <a:r>
              <a:rPr lang="sr-Latn-BA" dirty="0" smtClean="0"/>
              <a:t>Finansijsko planiranje je proces oblikovanja ciljeva te izbora strategija za ostvarenje tih ciljeva te obuhvata prihode, rashode, dobitak, ali i oblikovanje finansijskog položaja.  </a:t>
            </a:r>
          </a:p>
          <a:p>
            <a:r>
              <a:rPr lang="sr-Latn-BA" dirty="0" smtClean="0"/>
              <a:t>Za planiranje je neophodno sagledati stanje preduzeća i okruženja, cilj preduzeća i metode i instrumente ostvarenja cilja.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792088"/>
          </a:xfrm>
        </p:spPr>
        <p:txBody>
          <a:bodyPr>
            <a:normAutofit/>
          </a:bodyPr>
          <a:lstStyle/>
          <a:p>
            <a:r>
              <a:rPr lang="sr-Latn-BA" sz="3600" dirty="0" smtClean="0"/>
              <a:t>4.1. Dugoročno finansijsko planiranje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1125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BA" dirty="0" smtClean="0"/>
              <a:t>Dugoročno finansijko planiranje je planiranje koje se odražava na vrhunski cilj preduzeća u roku dužem od godinu dana:</a:t>
            </a:r>
          </a:p>
          <a:p>
            <a:r>
              <a:rPr lang="sr-Latn-BA" dirty="0" smtClean="0"/>
              <a:t>Investiranje u sopstveno preduzeće (radi povećanja kurentnosti proizvoda ili smanjenja uskih grla);</a:t>
            </a:r>
          </a:p>
          <a:p>
            <a:r>
              <a:rPr lang="sr-Latn-BA" dirty="0" smtClean="0"/>
              <a:t>Osnivanje preduzeća;</a:t>
            </a:r>
          </a:p>
          <a:p>
            <a:r>
              <a:rPr lang="sr-Latn-BA" dirty="0" smtClean="0"/>
              <a:t>Otkup sopstvenih akcija ili udjela;</a:t>
            </a:r>
          </a:p>
          <a:p>
            <a:r>
              <a:rPr lang="sr-Latn-BA" dirty="0" smtClean="0"/>
              <a:t>Spajanje preduzeća;</a:t>
            </a:r>
          </a:p>
          <a:p>
            <a:r>
              <a:rPr lang="sr-Latn-BA" dirty="0" smtClean="0"/>
              <a:t>Podjela ili razdvajanje preduzeća;</a:t>
            </a:r>
          </a:p>
          <a:p>
            <a:r>
              <a:rPr lang="sr-Latn-BA" dirty="0" smtClean="0"/>
              <a:t>Prodaja preduzeća (prodaja stalne imovine preduzeća koje prestaje da posluje ili prodaja preduzeća kao pravnog lica);</a:t>
            </a:r>
          </a:p>
          <a:p>
            <a:r>
              <a:rPr lang="sr-Latn-BA" dirty="0" smtClean="0"/>
              <a:t>Ekonomsko saniranje - izlazak iz zone poslovanja sa gubitkom redovne aktivnosti;</a:t>
            </a:r>
          </a:p>
          <a:p>
            <a:r>
              <a:rPr lang="sr-Latn-BA" dirty="0" smtClean="0"/>
              <a:t>Finansijsko saniranje – uspostavljanje  finansijske ravnoteže.</a:t>
            </a:r>
          </a:p>
          <a:p>
            <a:endParaRPr lang="sr-Latn-BA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792088"/>
          </a:xfrm>
        </p:spPr>
        <p:txBody>
          <a:bodyPr>
            <a:normAutofit/>
          </a:bodyPr>
          <a:lstStyle/>
          <a:p>
            <a:r>
              <a:rPr lang="sr-Latn-BA" sz="3600" dirty="0" smtClean="0"/>
              <a:t>4.2. Kratkoročno finansijsko planiranje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839816"/>
          </a:xfrm>
        </p:spPr>
        <p:txBody>
          <a:bodyPr>
            <a:normAutofit/>
          </a:bodyPr>
          <a:lstStyle/>
          <a:p>
            <a:r>
              <a:rPr lang="sr-Latn-BA" dirty="0" smtClean="0"/>
              <a:t>Izrada kapitalnog budžeta i dugoročnih finansiojskih planova je osnova za pripremu kratkoročnih finansijskih planova. </a:t>
            </a:r>
          </a:p>
          <a:p>
            <a:r>
              <a:rPr lang="sr-Latn-BA" dirty="0" smtClean="0"/>
              <a:t>U kratkoročne planove ubrajamo predviđanje prodaje, plan tokova gotovine, planski bilans stanja i planski bilans uspjeha.</a:t>
            </a:r>
          </a:p>
          <a:p>
            <a:endParaRPr lang="sr-Latn-BA" dirty="0" smtClean="0"/>
          </a:p>
          <a:p>
            <a:pPr>
              <a:buNone/>
            </a:pPr>
            <a:endParaRPr lang="sr-Latn-BA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075240" cy="648072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4.2.1. Predviđanje prodaje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911824"/>
          </a:xfrm>
        </p:spPr>
        <p:txBody>
          <a:bodyPr/>
          <a:lstStyle/>
          <a:p>
            <a:r>
              <a:rPr lang="sr-Latn-BA" dirty="0" smtClean="0"/>
              <a:t>Predviđanje prodaje:</a:t>
            </a:r>
          </a:p>
          <a:p>
            <a:pPr>
              <a:buNone/>
            </a:pPr>
            <a:r>
              <a:rPr lang="sr-Latn-BA" dirty="0" smtClean="0"/>
              <a:t>a) </a:t>
            </a:r>
            <a:r>
              <a:rPr lang="sr-Latn-BA" b="1" dirty="0" smtClean="0"/>
              <a:t>Metoda prosječne stope rasta iz prethodnog perioda: </a:t>
            </a:r>
          </a:p>
          <a:p>
            <a:pPr>
              <a:buNone/>
            </a:pPr>
            <a:r>
              <a:rPr lang="sr-Latn-BA" dirty="0" smtClean="0"/>
              <a:t>[(t1-t0) +(t2-t1)]/2</a:t>
            </a:r>
          </a:p>
          <a:p>
            <a:pPr>
              <a:buNone/>
            </a:pPr>
            <a:r>
              <a:rPr lang="sr-Latn-BA" dirty="0" smtClean="0"/>
              <a:t>Metoda  prosječne ponderisane stope rasta: </a:t>
            </a:r>
          </a:p>
          <a:p>
            <a:pPr>
              <a:buNone/>
            </a:pPr>
            <a:r>
              <a:rPr lang="sr-Latn-BA" dirty="0" smtClean="0"/>
              <a:t>BV = SV (1+i)</a:t>
            </a:r>
            <a:r>
              <a:rPr lang="sr-Latn-BA" baseline="30000" dirty="0" smtClean="0"/>
              <a:t>n</a:t>
            </a:r>
          </a:p>
          <a:p>
            <a:pPr>
              <a:buNone/>
            </a:pPr>
            <a:r>
              <a:rPr lang="sr-Latn-BA" dirty="0" smtClean="0"/>
              <a:t>b) </a:t>
            </a:r>
            <a:r>
              <a:rPr lang="sr-Latn-BA" b="1" dirty="0" smtClean="0"/>
              <a:t>Metoda regresione analize</a:t>
            </a:r>
            <a:r>
              <a:rPr lang="sr-Latn-BA" dirty="0" smtClean="0"/>
              <a:t>: y = </a:t>
            </a:r>
            <a:r>
              <a:rPr lang="el-GR" dirty="0" smtClean="0"/>
              <a:t>α</a:t>
            </a:r>
            <a:r>
              <a:rPr lang="sr-Latn-BA" dirty="0" smtClean="0"/>
              <a:t> + </a:t>
            </a:r>
            <a:r>
              <a:rPr lang="el-GR" dirty="0" smtClean="0"/>
              <a:t>β</a:t>
            </a:r>
            <a:r>
              <a:rPr lang="sr-Latn-BA" dirty="0" smtClean="0"/>
              <a:t>x</a:t>
            </a:r>
          </a:p>
          <a:p>
            <a:pPr>
              <a:buNone/>
            </a:pPr>
            <a:r>
              <a:rPr lang="sr-Latn-BA" dirty="0" smtClean="0"/>
              <a:t>Gdje je </a:t>
            </a:r>
            <a:r>
              <a:rPr lang="el-GR" dirty="0" smtClean="0"/>
              <a:t>α</a:t>
            </a:r>
            <a:r>
              <a:rPr lang="sr-Latn-BA" dirty="0" smtClean="0"/>
              <a:t> – konstanta, a </a:t>
            </a:r>
            <a:r>
              <a:rPr lang="el-GR" dirty="0" smtClean="0"/>
              <a:t>β</a:t>
            </a:r>
            <a:r>
              <a:rPr lang="sr-Latn-BA" dirty="0" smtClean="0"/>
              <a:t> – koeficijent.</a:t>
            </a:r>
          </a:p>
          <a:p>
            <a:pPr>
              <a:buNone/>
            </a:pPr>
            <a:r>
              <a:rPr lang="sr-Latn-BA" dirty="0" smtClean="0"/>
              <a:t>c) </a:t>
            </a:r>
            <a:r>
              <a:rPr lang="sr-Latn-BA" b="1" dirty="0" smtClean="0"/>
              <a:t>Metoda mišljenja menadžmenta</a:t>
            </a:r>
          </a:p>
          <a:p>
            <a:pPr>
              <a:buNone/>
            </a:pPr>
            <a:r>
              <a:rPr lang="sr-Latn-BA" dirty="0" smtClean="0"/>
              <a:t>d) </a:t>
            </a:r>
            <a:r>
              <a:rPr lang="sr-Latn-BA" b="1" dirty="0" smtClean="0"/>
              <a:t>Metoda predviđanja procenta prodaje</a:t>
            </a:r>
            <a:endParaRPr 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075240" cy="576064"/>
          </a:xfrm>
        </p:spPr>
        <p:txBody>
          <a:bodyPr>
            <a:noAutofit/>
          </a:bodyPr>
          <a:lstStyle/>
          <a:p>
            <a:r>
              <a:rPr lang="sr-Latn-BA" sz="2800" dirty="0" smtClean="0"/>
              <a:t>Metoda predviđanja procenta prodaje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199856"/>
          </a:xfrm>
        </p:spPr>
        <p:txBody>
          <a:bodyPr/>
          <a:lstStyle/>
          <a:p>
            <a:r>
              <a:rPr lang="sr-Latn-BA" dirty="0" smtClean="0"/>
              <a:t>Metoda predviđanja procenta prodaje: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Prvi korak je analiza prethodnih podataka da bi se utvrdile stavke u FI koje su varirale u odnosu na prodaju.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Prognoziranje prodaje.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Procjena pojedinih stavki finansijskog plana putem ekstrapolacije prethodnih podataka na buduću projektovanu prodaju.</a:t>
            </a:r>
          </a:p>
          <a:p>
            <a:pPr marL="514350" indent="-514350">
              <a:buNone/>
            </a:pPr>
            <a:r>
              <a:rPr lang="sr-Latn-BA" dirty="0" smtClean="0"/>
              <a:t>	Metoda predviđanja procenta prodaje ima dvije varijante: tabelarni pristup i korišćenje jednačine.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04088"/>
            <a:ext cx="8147248" cy="420656"/>
          </a:xfrm>
        </p:spPr>
        <p:txBody>
          <a:bodyPr>
            <a:noAutofit/>
          </a:bodyPr>
          <a:lstStyle/>
          <a:p>
            <a:r>
              <a:rPr lang="sr-Latn-BA" sz="2800" dirty="0" smtClean="0"/>
              <a:t>Metoda predviđanja procenta prodaje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147248" cy="4983832"/>
          </a:xfrm>
        </p:spPr>
        <p:txBody>
          <a:bodyPr>
            <a:normAutofit fontScale="92500" lnSpcReduction="20000"/>
          </a:bodyPr>
          <a:lstStyle/>
          <a:p>
            <a:r>
              <a:rPr lang="sr-Latn-BA" sz="2800" b="1" dirty="0" smtClean="0"/>
              <a:t>Tabelarni pristup izračunavanju potrebnog dodatnog kapitala </a:t>
            </a:r>
            <a:r>
              <a:rPr lang="sr-Latn-BA" sz="2800" dirty="0" smtClean="0"/>
              <a:t>– procjenjuju se sredstva, obaveze, troškovi i prihodi kao procenat od prodaje. </a:t>
            </a:r>
          </a:p>
          <a:p>
            <a:r>
              <a:rPr lang="sr-Latn-BA" sz="2800" dirty="0" smtClean="0"/>
              <a:t>Sačinjavanje bilansa stanja radi se u 5 koraka:</a:t>
            </a:r>
          </a:p>
          <a:p>
            <a:pPr marL="514350" indent="-514350">
              <a:buAutoNum type="arabicPeriod"/>
            </a:pPr>
            <a:r>
              <a:rPr lang="sr-Latn-BA" sz="2800" dirty="0" smtClean="0"/>
              <a:t>Projektuju se buduće prodaje;</a:t>
            </a:r>
          </a:p>
          <a:p>
            <a:pPr marL="514350" indent="-514350">
              <a:buAutoNum type="arabicPeriod"/>
            </a:pPr>
            <a:r>
              <a:rPr lang="sr-Latn-BA" sz="2800" dirty="0" smtClean="0"/>
              <a:t>Izračunava se procenat od tekuće prodaje za svaku poziciju koja varira s prodajom;</a:t>
            </a:r>
          </a:p>
          <a:p>
            <a:pPr marL="514350" indent="-514350">
              <a:buAutoNum type="arabicPeriod"/>
            </a:pPr>
            <a:r>
              <a:rPr lang="sr-Latn-BA" sz="2800" dirty="0" smtClean="0"/>
              <a:t>Pomnoži se dobijeni procenat od prodaje sa projektovanim budućim prodajama;</a:t>
            </a:r>
          </a:p>
          <a:p>
            <a:pPr marL="514350" indent="-514350">
              <a:buAutoNum type="arabicPeriod"/>
            </a:pPr>
            <a:r>
              <a:rPr lang="sr-Latn-BA" sz="2800" dirty="0" smtClean="0"/>
              <a:t> Izračuna se dodatni sopstveni iz finansijskog rezultata tekuće godine;</a:t>
            </a:r>
          </a:p>
          <a:p>
            <a:pPr marL="514350" indent="-514350">
              <a:buAutoNum type="arabicPeriod"/>
            </a:pPr>
            <a:r>
              <a:rPr lang="sr-Latn-BA" sz="2800" dirty="0" smtClean="0"/>
              <a:t>Koriste se dodatni izvori finansiranja neophodni za uravnoteženje bilansa stanja.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003232" cy="576064"/>
          </a:xfrm>
        </p:spPr>
        <p:txBody>
          <a:bodyPr>
            <a:noAutofit/>
          </a:bodyPr>
          <a:lstStyle/>
          <a:p>
            <a:r>
              <a:rPr lang="sr-Latn-BA" sz="2800" dirty="0" smtClean="0"/>
              <a:t>Metoda predviđanja procenta prodaje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075240" cy="51278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sr-Latn-BA" sz="2400" dirty="0" smtClean="0"/>
          </a:p>
          <a:p>
            <a:r>
              <a:rPr lang="sr-Latn-BA" sz="2400" dirty="0" smtClean="0"/>
              <a:t>Izračunavanje potrebnog dodatnog kapitala korišćenjem jednačine: </a:t>
            </a:r>
          </a:p>
          <a:p>
            <a:pPr>
              <a:buNone/>
            </a:pPr>
            <a:r>
              <a:rPr lang="sr-Latn-BA" sz="2400" dirty="0" smtClean="0"/>
              <a:t>    </a:t>
            </a:r>
            <a:r>
              <a:rPr lang="el-GR" sz="2400" b="1" dirty="0" smtClean="0"/>
              <a:t>Δ</a:t>
            </a:r>
            <a:r>
              <a:rPr lang="sr-Latn-BA" sz="2400" b="1" dirty="0" smtClean="0"/>
              <a:t>S = (S* / S0) </a:t>
            </a:r>
            <a:r>
              <a:rPr lang="el-GR" sz="2400" b="1" dirty="0" smtClean="0"/>
              <a:t>Δ</a:t>
            </a:r>
            <a:r>
              <a:rPr lang="sr-Latn-BA" sz="2400" b="1" dirty="0" smtClean="0"/>
              <a:t>P – (O* / S0)</a:t>
            </a:r>
            <a:r>
              <a:rPr lang="el-GR" sz="2400" b="1" dirty="0" smtClean="0"/>
              <a:t> </a:t>
            </a:r>
            <a:r>
              <a:rPr lang="sr-Latn-BA" sz="2400" b="1" dirty="0" smtClean="0"/>
              <a:t> </a:t>
            </a:r>
            <a:r>
              <a:rPr lang="el-GR" sz="2400" b="1" dirty="0" smtClean="0"/>
              <a:t>Δ</a:t>
            </a:r>
            <a:r>
              <a:rPr lang="sr-Latn-BA" sz="2400" b="1" dirty="0" smtClean="0"/>
              <a:t>P – [MNP * S1</a:t>
            </a:r>
            <a:r>
              <a:rPr lang="sr-Latn-BA" sz="2400" b="1" baseline="-25000" dirty="0" smtClean="0"/>
              <a:t> </a:t>
            </a:r>
            <a:r>
              <a:rPr lang="sr-Latn-BA" sz="2400" b="1" dirty="0" smtClean="0"/>
              <a:t>*(1 - d)]</a:t>
            </a:r>
          </a:p>
          <a:p>
            <a:pPr>
              <a:buNone/>
            </a:pPr>
            <a:r>
              <a:rPr lang="sr-Latn-BA" sz="2400" dirty="0" smtClean="0"/>
              <a:t>Gdje su:</a:t>
            </a:r>
          </a:p>
          <a:p>
            <a:pPr>
              <a:buNone/>
            </a:pPr>
            <a:r>
              <a:rPr lang="el-GR" sz="2400" dirty="0" smtClean="0"/>
              <a:t>Δ</a:t>
            </a:r>
            <a:r>
              <a:rPr lang="sr-Latn-BA" sz="2400" dirty="0" smtClean="0"/>
              <a:t>S – potrebni dodatni izvori finansiranja,</a:t>
            </a:r>
          </a:p>
          <a:p>
            <a:pPr>
              <a:buNone/>
            </a:pPr>
            <a:r>
              <a:rPr lang="sr-Latn-BA" sz="2400" dirty="0" smtClean="0"/>
              <a:t>S* - sredstva koja se povećavaju proporcionalno s prodajom</a:t>
            </a:r>
          </a:p>
          <a:p>
            <a:pPr>
              <a:buNone/>
            </a:pPr>
            <a:r>
              <a:rPr lang="sr-Latn-BA" sz="2400" dirty="0" smtClean="0"/>
              <a:t>S0 – ostvarena prodaja iz prethodne godine</a:t>
            </a:r>
          </a:p>
          <a:p>
            <a:pPr>
              <a:buNone/>
            </a:pPr>
            <a:r>
              <a:rPr lang="sr-Latn-BA" sz="2400" dirty="0" smtClean="0"/>
              <a:t>ΔP – promjena prodaje</a:t>
            </a:r>
          </a:p>
          <a:p>
            <a:pPr>
              <a:buNone/>
            </a:pPr>
            <a:r>
              <a:rPr lang="sr-Latn-BA" sz="2400" dirty="0" smtClean="0"/>
              <a:t>O* - obaveze koje se mijenjaju s prodajom</a:t>
            </a:r>
          </a:p>
          <a:p>
            <a:pPr>
              <a:buNone/>
            </a:pPr>
            <a:r>
              <a:rPr lang="sr-Latn-BA" sz="2400" dirty="0" smtClean="0"/>
              <a:t>MNP- marginalni neto profit</a:t>
            </a:r>
          </a:p>
          <a:p>
            <a:pPr>
              <a:buNone/>
            </a:pPr>
            <a:r>
              <a:rPr lang="sr-Latn-BA" sz="2400" dirty="0" smtClean="0"/>
              <a:t>S- projektovana prodaja za naredni period</a:t>
            </a:r>
          </a:p>
          <a:p>
            <a:pPr>
              <a:buNone/>
            </a:pPr>
            <a:r>
              <a:rPr lang="sr-Latn-BA" sz="2400" dirty="0" smtClean="0"/>
              <a:t>d- racio isplate dividendi</a:t>
            </a:r>
          </a:p>
          <a:p>
            <a:pPr>
              <a:buNone/>
            </a:pPr>
            <a:endParaRPr lang="sr-Latn-BA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1226400"/>
          </a:xfrm>
        </p:spPr>
        <p:txBody>
          <a:bodyPr>
            <a:noAutofit/>
          </a:bodyPr>
          <a:lstStyle/>
          <a:p>
            <a:r>
              <a:rPr lang="sr-Latn-BA" sz="4000" dirty="0" smtClean="0"/>
              <a:t>1. Planiranje kao primarna funkcija menadžmenta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35480"/>
            <a:ext cx="8219256" cy="4373840"/>
          </a:xfrm>
        </p:spPr>
        <p:txBody>
          <a:bodyPr/>
          <a:lstStyle/>
          <a:p>
            <a:r>
              <a:rPr lang="sr-Latn-BA" dirty="0" smtClean="0"/>
              <a:t>Planiranje predstavlja kontinuiranu upravljačku aktivnost na različitim nivoima upravljanja i organizacije u okviru kojih se donose različite planske odluke radi ostvarivanja ciljeva preduzeća, organizacionih jedinica ili funkcija.</a:t>
            </a:r>
          </a:p>
          <a:p>
            <a:r>
              <a:rPr lang="sr-Latn-BA" dirty="0" smtClean="0"/>
              <a:t>Planiranje je polazna aktivnost menadžmenta kojom se određuju ciljevi preduzeća, načini njihovog ostvarivanja i utvrđuje strategija za dostizanje postavljenih ciljeva.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720080"/>
          </a:xfrm>
        </p:spPr>
        <p:txBody>
          <a:bodyPr>
            <a:normAutofit/>
          </a:bodyPr>
          <a:lstStyle/>
          <a:p>
            <a:r>
              <a:rPr lang="sr-Latn-BA" sz="2800" b="1" dirty="0" smtClean="0"/>
              <a:t>Predviđanje maksimalne stope rasta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199856"/>
          </a:xfrm>
        </p:spPr>
        <p:txBody>
          <a:bodyPr>
            <a:normAutofit fontScale="92500"/>
          </a:bodyPr>
          <a:lstStyle/>
          <a:p>
            <a:r>
              <a:rPr lang="sr-Latn-BA" b="1" dirty="0" smtClean="0"/>
              <a:t>Predviđanje maksimalne stope rasta.</a:t>
            </a:r>
          </a:p>
          <a:p>
            <a:r>
              <a:rPr lang="sr-Latn-BA" dirty="0" smtClean="0"/>
              <a:t>Izvori finansiranja i rast su povezane teme, pa treba izračunati i </a:t>
            </a:r>
            <a:r>
              <a:rPr lang="sr-Latn-BA" b="1" dirty="0" smtClean="0"/>
              <a:t>maksimalnu internu stopu rasta </a:t>
            </a:r>
            <a:r>
              <a:rPr lang="sr-Latn-BA" dirty="0" smtClean="0"/>
              <a:t>(stopa rasta bez potrebe za eksternim sredstvima):</a:t>
            </a:r>
          </a:p>
          <a:p>
            <a:pPr>
              <a:buNone/>
            </a:pPr>
            <a:r>
              <a:rPr lang="sr-Latn-BA" b="1" dirty="0" smtClean="0"/>
              <a:t>Max interna stopa rasta = [(ROA * (1 - d)] / [1 – ROA*(1 - d)]</a:t>
            </a:r>
          </a:p>
          <a:p>
            <a:pPr>
              <a:buNone/>
            </a:pPr>
            <a:r>
              <a:rPr lang="sr-Latn-BA" dirty="0" smtClean="0"/>
              <a:t>d – racio isplate dividendi, ROA – prinos na sredstva</a:t>
            </a:r>
          </a:p>
          <a:p>
            <a:r>
              <a:rPr lang="sr-Latn-BA" b="1" dirty="0" smtClean="0"/>
              <a:t>Maksimalna održiva stopa rasta </a:t>
            </a:r>
            <a:r>
              <a:rPr lang="sr-Latn-BA" dirty="0" smtClean="0"/>
              <a:t>jeste stopa koju preduzeće može održati s tim da održi konstantan finansijski leveridž i da ne emituje dodatni sopstveni kapital</a:t>
            </a:r>
          </a:p>
          <a:p>
            <a:pPr>
              <a:buNone/>
            </a:pPr>
            <a:r>
              <a:rPr lang="sr-Latn-BA" b="1" dirty="0" smtClean="0"/>
              <a:t>Max održiva stopa rasta (MSR) = </a:t>
            </a:r>
            <a:endParaRPr lang="sr-Latn-BA" b="1" dirty="0" smtClean="0"/>
          </a:p>
          <a:p>
            <a:pPr>
              <a:buNone/>
            </a:pPr>
            <a:r>
              <a:rPr lang="sr-Latn-BA" b="1" dirty="0" smtClean="0"/>
              <a:t>[(</a:t>
            </a:r>
            <a:r>
              <a:rPr lang="sr-Latn-BA" b="1" dirty="0" smtClean="0"/>
              <a:t>ROE *(1 - d)] / [1 – ROE * (1 - d)]</a:t>
            </a:r>
          </a:p>
          <a:p>
            <a:pPr>
              <a:buNone/>
            </a:pPr>
            <a:r>
              <a:rPr lang="sr-Latn-BA" dirty="0" smtClean="0"/>
              <a:t>ROE – prinos na kapital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Uticajni faktori na stopu rasta:</a:t>
            </a:r>
          </a:p>
          <a:p>
            <a:r>
              <a:rPr lang="sr-Latn-BA" dirty="0" smtClean="0"/>
              <a:t>Marginalni (granični) dobitak (prosječni ukupni troškovi, prosječni varijabilni troškovi, marginalni troškovi);</a:t>
            </a:r>
          </a:p>
          <a:p>
            <a:r>
              <a:rPr lang="sr-Latn-BA" dirty="0" smtClean="0"/>
              <a:t>Obrt ukupnih sredstava;</a:t>
            </a:r>
          </a:p>
          <a:p>
            <a:r>
              <a:rPr lang="sr-Latn-BA" dirty="0" smtClean="0"/>
              <a:t>Finansijski leveridž;</a:t>
            </a:r>
          </a:p>
          <a:p>
            <a:r>
              <a:rPr lang="sr-Latn-BA" dirty="0" smtClean="0"/>
              <a:t>Racio isplate dividendi.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4.2.2. Plan tokova gotovine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767808"/>
          </a:xfrm>
        </p:spPr>
        <p:txBody>
          <a:bodyPr/>
          <a:lstStyle/>
          <a:p>
            <a:r>
              <a:rPr lang="sr-Latn-BA" dirty="0" smtClean="0"/>
              <a:t>Plan tokova gotovine je najznačajniji segment kratkoročnog finansijskog planiranja  čiji je cilj dobijanje informacije o uslovima održavanja likvidnosti.</a:t>
            </a:r>
          </a:p>
          <a:p>
            <a:r>
              <a:rPr lang="sr-Latn-BA" dirty="0" smtClean="0"/>
              <a:t>Novčani tokovi mogu da proističu iz operativne (poslovne), investicione i finansijske aktivnosti.</a:t>
            </a:r>
          </a:p>
          <a:p>
            <a:r>
              <a:rPr lang="sr-Latn-BA" dirty="0" smtClean="0"/>
              <a:t>Planiranje odliva i priliva gotovine vrši se bilansnom i dinamičkom metodom.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04088"/>
            <a:ext cx="8147248" cy="564672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Bilansna metoda planiranja gotovine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184576"/>
          </a:xfrm>
        </p:spPr>
        <p:txBody>
          <a:bodyPr>
            <a:normAutofit fontScale="92500"/>
          </a:bodyPr>
          <a:lstStyle/>
          <a:p>
            <a:r>
              <a:rPr lang="sr-Latn-BA" dirty="0" smtClean="0"/>
              <a:t>Koristi se ako su tokovi gotovine ujednačeni. </a:t>
            </a:r>
          </a:p>
          <a:p>
            <a:r>
              <a:rPr lang="sr-Latn-BA" dirty="0" smtClean="0"/>
              <a:t>Projektovani finansijski planovi su instrumenti za finansijsko prognoziranje, a osnovna svrha im je procjena budućih potreba za eksternim izvorima finansiranja.</a:t>
            </a:r>
          </a:p>
          <a:p>
            <a:r>
              <a:rPr lang="sr-Latn-BA" dirty="0" smtClean="0"/>
              <a:t>Ova metoda podrazumijeva sastavljanje planskog bilansa uspjeha i planskog bilansa stanja na osnovu kojih se može sačiniti i plan tokova gotovine za tu godinu. Na osnovu ovih projekcija obavlja se analiza i predviđenje finansijskih performansi.</a:t>
            </a:r>
          </a:p>
          <a:p>
            <a:r>
              <a:rPr lang="sr-Latn-BA" dirty="0" smtClean="0"/>
              <a:t>Posljednji korak u sastavljanju projektovanog finansijskog plana je procjena </a:t>
            </a:r>
            <a:r>
              <a:rPr lang="sr-Latn-BA" b="1" dirty="0" smtClean="0"/>
              <a:t>potrebnog eksterno g finansiranja  = ukupna poslovna  sredstva  – (obaveze + kapital vlasnika)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04088"/>
            <a:ext cx="8147248" cy="492664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Bilansna metoda planiranja gotovine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911824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Bilansna metoda podrazumijeva izradu planskog bilansa uspjeha, planskog bilansa stanja i plana tokova gotovine.</a:t>
            </a:r>
          </a:p>
          <a:p>
            <a:r>
              <a:rPr lang="sr-Latn-BA" dirty="0" smtClean="0"/>
              <a:t>Pri projekciji, treba voditi računa o finansijskim pokazateljima. </a:t>
            </a:r>
          </a:p>
          <a:p>
            <a:r>
              <a:rPr lang="sr-Latn-BA" dirty="0" smtClean="0"/>
              <a:t>Dugoročno zaduženje treba da obezbijedi  racio finansijske stabilnosti od jedan (1), jer ovaj racio omogućava održavanje likvidnosti.</a:t>
            </a:r>
          </a:p>
          <a:p>
            <a:r>
              <a:rPr lang="sr-Latn-BA" dirty="0" smtClean="0"/>
              <a:t>Finansijski leveridž pokazuje odnos sopstvnog i pozajmljenog kapitala.</a:t>
            </a:r>
          </a:p>
          <a:p>
            <a:r>
              <a:rPr lang="sr-Latn-BA" dirty="0" smtClean="0"/>
              <a:t>Stopa prinosa na kapital stavlja u odnos neto dobitak i kapital.</a:t>
            </a:r>
          </a:p>
          <a:p>
            <a:r>
              <a:rPr lang="sr-Latn-BA" dirty="0" smtClean="0"/>
              <a:t>Racio ubrzane likvidnosti je odnos obrtne imovine i kratkoročnih obaveza.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720080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Dinamički plan tokova gotovine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8075240" cy="4911824"/>
          </a:xfrm>
        </p:spPr>
        <p:txBody>
          <a:bodyPr>
            <a:normAutofit lnSpcReduction="10000"/>
          </a:bodyPr>
          <a:lstStyle/>
          <a:p>
            <a:r>
              <a:rPr lang="sr-Latn-BA" dirty="0" smtClean="0"/>
              <a:t>Kada preduzeća imaju znatnije oscilacije u poslovnim aktivnostima, planiranje tokova gotovine se vrši dinamičkom, a ne bilansnom metodom.</a:t>
            </a:r>
          </a:p>
          <a:p>
            <a:r>
              <a:rPr lang="sr-Latn-BA" dirty="0" smtClean="0"/>
              <a:t>Planski bilansi uspjeha i stanja imaju nedostatak, jer  ne daju informacije o likvidnosti preduzeća u planskom periodu.</a:t>
            </a:r>
          </a:p>
          <a:p>
            <a:r>
              <a:rPr lang="sr-Latn-BA" dirty="0" smtClean="0"/>
              <a:t>Likvidnost je uslovljena veličinom i dinamikom priliva gotovine i dospijeća obaveza.</a:t>
            </a:r>
          </a:p>
          <a:p>
            <a:r>
              <a:rPr lang="sr-Latn-BA" dirty="0" smtClean="0"/>
              <a:t>Osnovna pretpostavka dinamičkog plana jeste projekcija dinamike i obima prodaje učinaka preduzeća, na osnovu čega se planira priliv i odliv gotovine po svim osnovama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704088"/>
            <a:ext cx="8075240" cy="564672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Dinamički plan tokova gotovine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695800"/>
          </a:xfrm>
        </p:spPr>
        <p:txBody>
          <a:bodyPr/>
          <a:lstStyle/>
          <a:p>
            <a:r>
              <a:rPr lang="sr-Latn-BA" dirty="0" smtClean="0"/>
              <a:t>Rezultat jeste budžet gotovine pomoću kog se procjenjuje budući vremenski raspored priliva i odliva gotovine i projektuju njeni potencijalni manjkovi i viškovi.</a:t>
            </a:r>
            <a:endParaRPr lang="en-US" dirty="0" smtClean="0"/>
          </a:p>
          <a:p>
            <a:r>
              <a:rPr lang="sr-Latn-BA" dirty="0" smtClean="0"/>
              <a:t>Cilj dinamičkog planiranja priliva i odliva gotovine je da se blagovremeno dobije informacija da li će se u određenom vremenskom intervalu (kvartalu, mjesecu, i sl.) održati likvidnost.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04088"/>
            <a:ext cx="8147248" cy="85270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608512"/>
          </a:xfrm>
        </p:spPr>
        <p:txBody>
          <a:bodyPr>
            <a:normAutofit/>
          </a:bodyPr>
          <a:lstStyle/>
          <a:p>
            <a:r>
              <a:rPr lang="sr-Latn-BA" dirty="0" smtClean="0"/>
              <a:t>Finansijski plan dobija svoj obavezujući formalno kvanititativni izraz u vidu planskog bilansa uspjeha, planskog bilansa stanja i plana tokova gotovine.</a:t>
            </a:r>
          </a:p>
          <a:p>
            <a:r>
              <a:rPr lang="sr-Latn-BA" dirty="0" smtClean="0"/>
              <a:t>Finansijsko planiranje treba da odgovori na 4 pitanja: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Šta je cilj preduzeća?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Koja su sredstva potrebna da bi se cilj ostvario?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Na koji način će preduzeće platiti nabavljena sredstva?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Da li preduzeće ima dovoljno gotovine za plaćanje svojih obaveza?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50405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568952" cy="4983832"/>
          </a:xfrm>
        </p:spPr>
        <p:txBody>
          <a:bodyPr>
            <a:normAutofit/>
          </a:bodyPr>
          <a:lstStyle/>
          <a:p>
            <a:r>
              <a:rPr lang="sr-Latn-BA" dirty="0" smtClean="0"/>
              <a:t>Odgovore na ova pitanja daju sljedeća planska dokumenta:</a:t>
            </a:r>
          </a:p>
          <a:p>
            <a:pPr marL="514350" indent="-514350">
              <a:buAutoNum type="arabicPeriod"/>
            </a:pPr>
            <a:r>
              <a:rPr lang="sr-Latn-BA" b="1" dirty="0" smtClean="0"/>
              <a:t>Strateški plan </a:t>
            </a:r>
            <a:r>
              <a:rPr lang="sr-Latn-BA" dirty="0" smtClean="0"/>
              <a:t>-  vizija, misija i cilj preduzeća;</a:t>
            </a:r>
          </a:p>
          <a:p>
            <a:pPr marL="514350" indent="-514350">
              <a:buAutoNum type="arabicPeriod"/>
            </a:pPr>
            <a:r>
              <a:rPr lang="sr-Latn-BA" b="1" dirty="0" smtClean="0"/>
              <a:t>Investicioni plan </a:t>
            </a:r>
            <a:r>
              <a:rPr lang="sr-Latn-BA" dirty="0" smtClean="0"/>
              <a:t>– kapitalni budžet (3, 5 ili više god.);</a:t>
            </a:r>
          </a:p>
          <a:p>
            <a:pPr marL="514350" indent="-514350">
              <a:buAutoNum type="arabicPeriod"/>
            </a:pPr>
            <a:r>
              <a:rPr lang="sr-Latn-BA" b="1" dirty="0" smtClean="0"/>
              <a:t>Biznis (poslovni) plan </a:t>
            </a:r>
            <a:r>
              <a:rPr lang="sr-Latn-BA" dirty="0" smtClean="0"/>
              <a:t>– tekuće operacije do godinu dana;</a:t>
            </a:r>
          </a:p>
          <a:p>
            <a:pPr marL="514350" indent="-514350">
              <a:buAutoNum type="arabicPeriod"/>
            </a:pPr>
            <a:r>
              <a:rPr lang="sr-Latn-BA" b="1" dirty="0" smtClean="0"/>
              <a:t>Finansijski plan </a:t>
            </a:r>
            <a:r>
              <a:rPr lang="sr-Latn-BA" dirty="0" smtClean="0"/>
              <a:t>– način pribavljanja novca (projekcije bilansa stanja, bilansa uspjeha i bilansa tokova gotovine);</a:t>
            </a:r>
          </a:p>
          <a:p>
            <a:pPr marL="514350" indent="-514350">
              <a:buAutoNum type="arabicPeriod"/>
            </a:pPr>
            <a:r>
              <a:rPr lang="sr-Latn-BA" b="1" dirty="0" smtClean="0"/>
              <a:t>Gotovinski budžet (budžet novca) </a:t>
            </a:r>
            <a:r>
              <a:rPr lang="sr-Latn-BA" dirty="0" smtClean="0"/>
              <a:t>– identifikuju se prilivi i odlivi gotovine.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704088"/>
            <a:ext cx="8075240" cy="7086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824536"/>
          </a:xfrm>
        </p:spPr>
        <p:txBody>
          <a:bodyPr/>
          <a:lstStyle/>
          <a:p>
            <a:r>
              <a:rPr lang="sr-Latn-BA" dirty="0" smtClean="0"/>
              <a:t>Procesi planiranja predstavljaju podršku menadžmentu: </a:t>
            </a:r>
          </a:p>
          <a:p>
            <a:r>
              <a:rPr lang="sr-Latn-BA" dirty="0" smtClean="0"/>
              <a:t>Menadžment na najvišem nivou – strateški, dugoročni planovi;</a:t>
            </a:r>
          </a:p>
          <a:p>
            <a:r>
              <a:rPr lang="sr-Latn-BA" dirty="0" smtClean="0"/>
              <a:t>Menadžent na operativnom nivou – operativni planovi, kratkoročno planiranje.</a:t>
            </a:r>
          </a:p>
          <a:p>
            <a:r>
              <a:rPr lang="sr-Latn-BA" dirty="0" smtClean="0"/>
              <a:t>Pored utvrđivanja načina ostvarenja ciljeva, važan dio planiranja su i prognoze (predviđanje).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04088"/>
            <a:ext cx="8219256" cy="56467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147248" cy="4839816"/>
          </a:xfrm>
        </p:spPr>
        <p:txBody>
          <a:bodyPr>
            <a:normAutofit fontScale="85000" lnSpcReduction="20000"/>
          </a:bodyPr>
          <a:lstStyle/>
          <a:p>
            <a:r>
              <a:rPr lang="sr-Latn-BA" b="1" dirty="0" smtClean="0"/>
              <a:t>Faze u procesu odlučivanja na svakom nivou planiranja</a:t>
            </a:r>
            <a:r>
              <a:rPr lang="sr-Latn-BA" dirty="0" smtClean="0"/>
              <a:t>:</a:t>
            </a:r>
          </a:p>
          <a:p>
            <a:pPr>
              <a:buNone/>
            </a:pPr>
            <a:r>
              <a:rPr lang="sr-Latn-BA" dirty="0" smtClean="0"/>
              <a:t>1. Identifikovanje problema;</a:t>
            </a:r>
          </a:p>
          <a:p>
            <a:pPr>
              <a:buNone/>
            </a:pPr>
            <a:r>
              <a:rPr lang="sr-Latn-BA" dirty="0" smtClean="0"/>
              <a:t>2. Traganje za informacijama;</a:t>
            </a:r>
          </a:p>
          <a:p>
            <a:pPr>
              <a:buNone/>
            </a:pPr>
            <a:r>
              <a:rPr lang="sr-Latn-BA" dirty="0" smtClean="0"/>
              <a:t>3. Oblikovanje alternativa odlučivanja;</a:t>
            </a:r>
          </a:p>
          <a:p>
            <a:pPr>
              <a:buNone/>
            </a:pPr>
            <a:r>
              <a:rPr lang="sr-Latn-BA" dirty="0" smtClean="0"/>
              <a:t>4. Vrednovanje alternativa;</a:t>
            </a:r>
          </a:p>
          <a:p>
            <a:pPr>
              <a:buNone/>
            </a:pPr>
            <a:r>
              <a:rPr lang="sr-Latn-BA" dirty="0" smtClean="0"/>
              <a:t>5. Izbor jedne od alternativa;</a:t>
            </a:r>
          </a:p>
          <a:p>
            <a:pPr>
              <a:buNone/>
            </a:pPr>
            <a:r>
              <a:rPr lang="sr-Latn-BA" dirty="0" smtClean="0"/>
              <a:t>6. Provođenje odluke.</a:t>
            </a:r>
          </a:p>
          <a:p>
            <a:r>
              <a:rPr lang="sr-Latn-BA" b="1" dirty="0" smtClean="0"/>
              <a:t>Proces izrade poslovnog  (biznis) plana</a:t>
            </a:r>
            <a:r>
              <a:rPr lang="sr-Latn-BA" dirty="0" smtClean="0"/>
              <a:t>: </a:t>
            </a:r>
          </a:p>
          <a:p>
            <a:pPr>
              <a:buNone/>
            </a:pPr>
            <a:r>
              <a:rPr lang="sr-Latn-BA" dirty="0" smtClean="0"/>
              <a:t>1. Organizacija planskog procesa;</a:t>
            </a:r>
          </a:p>
          <a:p>
            <a:pPr marL="514350" indent="-514350">
              <a:buNone/>
            </a:pPr>
            <a:r>
              <a:rPr lang="sr-Latn-BA" dirty="0" smtClean="0"/>
              <a:t>2. Dijagnoza stanja,;</a:t>
            </a:r>
          </a:p>
          <a:p>
            <a:pPr>
              <a:buNone/>
            </a:pPr>
            <a:r>
              <a:rPr lang="sr-Latn-BA" dirty="0" smtClean="0"/>
              <a:t>3. Definisanje ciljeva;</a:t>
            </a:r>
          </a:p>
          <a:p>
            <a:pPr>
              <a:buNone/>
            </a:pPr>
            <a:r>
              <a:rPr lang="sr-Latn-BA" dirty="0" smtClean="0"/>
              <a:t>4. Izrada planova poslovnih funkcija;</a:t>
            </a:r>
          </a:p>
          <a:p>
            <a:pPr>
              <a:buNone/>
            </a:pPr>
            <a:r>
              <a:rPr lang="sr-Latn-BA" dirty="0" smtClean="0"/>
              <a:t>5. Izrada finansijskog plana i </a:t>
            </a:r>
          </a:p>
          <a:p>
            <a:pPr>
              <a:buNone/>
            </a:pPr>
            <a:r>
              <a:rPr lang="sr-Latn-BA" dirty="0" smtClean="0"/>
              <a:t>6. Irada biznis plana dokumenta.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91264" cy="1068728"/>
          </a:xfrm>
        </p:spPr>
        <p:txBody>
          <a:bodyPr>
            <a:noAutofit/>
          </a:bodyPr>
          <a:lstStyle/>
          <a:p>
            <a:r>
              <a:rPr lang="sr-Latn-BA" sz="4000" dirty="0" smtClean="0"/>
              <a:t>2. Međuzavisnost dugoročnog i kratkoročnog procesa planiranja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263752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Planiranje se u užem smislu sadržajno izjednačava sa finansijskim planiranjem.</a:t>
            </a:r>
          </a:p>
          <a:p>
            <a:r>
              <a:rPr lang="sr-Latn-BA" dirty="0" smtClean="0"/>
              <a:t>Dugoročni plan (dugoročni budžet) odnosi se na period preko godinu dana.</a:t>
            </a:r>
          </a:p>
          <a:p>
            <a:r>
              <a:rPr lang="sr-Latn-BA" dirty="0" smtClean="0"/>
              <a:t>Kratkoročni plan (budžet) odnosi se na period do godinu dana.</a:t>
            </a:r>
          </a:p>
          <a:p>
            <a:r>
              <a:rPr lang="sr-Latn-BA" dirty="0" smtClean="0"/>
              <a:t>Dugoročni i kratkoročni plan temelji se na karakteristikama odluka menadžmenta, a koje se razlikuju s aspekta: </a:t>
            </a:r>
          </a:p>
          <a:p>
            <a:r>
              <a:rPr lang="sr-Latn-BA" dirty="0" smtClean="0"/>
              <a:t>trajanja efekata,</a:t>
            </a:r>
          </a:p>
          <a:p>
            <a:r>
              <a:rPr lang="sr-Latn-BA" dirty="0" smtClean="0"/>
              <a:t>troška i </a:t>
            </a:r>
          </a:p>
          <a:p>
            <a:r>
              <a:rPr lang="sr-Latn-BA" dirty="0" smtClean="0"/>
              <a:t>obima prikupljenih informacija.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576064"/>
          </a:xfrm>
        </p:spPr>
        <p:txBody>
          <a:bodyPr>
            <a:noAutofit/>
          </a:bodyPr>
          <a:lstStyle/>
          <a:p>
            <a:pPr algn="ctr"/>
            <a:r>
              <a:rPr lang="sr-Latn-BA" sz="2800" dirty="0" smtClean="0"/>
              <a:t>Komponente dugoročnog i kratkoročnog procesa planiranja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7544" y="908720"/>
          <a:ext cx="835292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7596336" y="609329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956376" y="4581128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7668344" y="458112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995936" y="6021288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995936" y="2060848"/>
            <a:ext cx="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995936" y="206084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Up Arrow 12"/>
          <p:cNvSpPr/>
          <p:nvPr/>
        </p:nvSpPr>
        <p:spPr>
          <a:xfrm>
            <a:off x="4139952" y="2708920"/>
            <a:ext cx="432048" cy="27363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Pregled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8100392" y="4437112"/>
            <a:ext cx="792088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/>
              <a:t> Modifikacije budžeta</a:t>
            </a:r>
            <a:endParaRPr lang="en-US" sz="14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55576" y="980728"/>
            <a:ext cx="0" cy="23762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83568" y="4293096"/>
            <a:ext cx="0" cy="201622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1152128"/>
          </a:xfrm>
        </p:spPr>
        <p:txBody>
          <a:bodyPr>
            <a:noAutofit/>
          </a:bodyPr>
          <a:lstStyle/>
          <a:p>
            <a:r>
              <a:rPr lang="sr-Latn-BA" sz="4000" dirty="0" smtClean="0"/>
              <a:t>3. Priprema glavnog i funkcionalnih budžeta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896544"/>
          </a:xfrm>
        </p:spPr>
        <p:txBody>
          <a:bodyPr>
            <a:normAutofit lnSpcReduction="10000"/>
          </a:bodyPr>
          <a:lstStyle/>
          <a:p>
            <a:r>
              <a:rPr lang="sr-Latn-BA" dirty="0" smtClean="0"/>
              <a:t>Sistem budžetiranja obuhvata glavni (master) budžet (projektovani BU, BS i bilans tokova gotovine) i funkcionalne (parcijalne) budžete koji obezbjeđuju materijalnu podršku za glavni budžet.</a:t>
            </a:r>
          </a:p>
          <a:p>
            <a:r>
              <a:rPr lang="sr-Latn-BA" dirty="0" smtClean="0"/>
              <a:t>Od funkcionalnih budžeta, plan prodaje ima prednost jer su druge aktivnosti određene planom prodaje.</a:t>
            </a:r>
          </a:p>
          <a:p>
            <a:r>
              <a:rPr lang="sr-Latn-BA" dirty="0" smtClean="0"/>
              <a:t>Pored plana prodaje, treba spomenuti plan proizvodnje koji je vezan sa politikom zaliha, te planiranje troškova.</a:t>
            </a:r>
          </a:p>
          <a:p>
            <a:r>
              <a:rPr lang="sr-Latn-BA" dirty="0" smtClean="0"/>
              <a:t>Plan kapitalnih ulaganja za razliku od prethodnih operativnih planova prevazilazi okvire operativnog budžetskog perioda.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306</TotalTime>
  <Words>1860</Words>
  <Application>Microsoft Office PowerPoint</Application>
  <PresentationFormat>On-screen Show (4:3)</PresentationFormat>
  <Paragraphs>166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FINANSIJSKO PLANIRANJE I UPRAVLJANJE</vt:lpstr>
      <vt:lpstr>1. Planiranje kao primarna funkcija menadžmenta</vt:lpstr>
      <vt:lpstr>Slide 3</vt:lpstr>
      <vt:lpstr>Slide 4</vt:lpstr>
      <vt:lpstr>Slide 5</vt:lpstr>
      <vt:lpstr>Slide 6</vt:lpstr>
      <vt:lpstr>2. Međuzavisnost dugoročnog i kratkoročnog procesa planiranja</vt:lpstr>
      <vt:lpstr>Komponente dugoročnog i kratkoročnog procesa planiranja</vt:lpstr>
      <vt:lpstr>3. Priprema glavnog i funkcionalnih budžeta</vt:lpstr>
      <vt:lpstr>Slide 10</vt:lpstr>
      <vt:lpstr>Slide 11</vt:lpstr>
      <vt:lpstr>4. Finansijsko planiranje i budžetiranje</vt:lpstr>
      <vt:lpstr>Slide 13</vt:lpstr>
      <vt:lpstr>4.1. Dugoročno finansijsko planiranje</vt:lpstr>
      <vt:lpstr>4.2. Kratkoročno finansijsko planiranje</vt:lpstr>
      <vt:lpstr>4.2.1. Predviđanje prodaje</vt:lpstr>
      <vt:lpstr>Metoda predviđanja procenta prodaje</vt:lpstr>
      <vt:lpstr>Metoda predviđanja procenta prodaje</vt:lpstr>
      <vt:lpstr>Metoda predviđanja procenta prodaje</vt:lpstr>
      <vt:lpstr>Predviđanje maksimalne stope rasta</vt:lpstr>
      <vt:lpstr>Slide 21</vt:lpstr>
      <vt:lpstr>4.2.2. Plan tokova gotovine</vt:lpstr>
      <vt:lpstr>Bilansna metoda planiranja gotovine</vt:lpstr>
      <vt:lpstr>Bilansna metoda planiranja gotovine</vt:lpstr>
      <vt:lpstr>Dinamički plan tokova gotovine</vt:lpstr>
      <vt:lpstr>Dinamički plan tokova gotovine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POGLAVLJE – FINANSIJSKO PLANIRANJE I UPRAVLJANJE</dc:title>
  <dc:creator>efbl</dc:creator>
  <cp:lastModifiedBy>efbl</cp:lastModifiedBy>
  <cp:revision>58</cp:revision>
  <dcterms:created xsi:type="dcterms:W3CDTF">2018-05-03T20:10:41Z</dcterms:created>
  <dcterms:modified xsi:type="dcterms:W3CDTF">2019-02-21T11:28:57Z</dcterms:modified>
</cp:coreProperties>
</file>