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7" r:id="rId1"/>
  </p:sldMasterIdLst>
  <p:sldIdLst>
    <p:sldId id="256" r:id="rId2"/>
    <p:sldId id="318" r:id="rId3"/>
    <p:sldId id="259" r:id="rId4"/>
    <p:sldId id="302" r:id="rId5"/>
    <p:sldId id="316" r:id="rId6"/>
    <p:sldId id="319" r:id="rId7"/>
    <p:sldId id="287" r:id="rId8"/>
    <p:sldId id="320" r:id="rId9"/>
    <p:sldId id="266" r:id="rId10"/>
    <p:sldId id="267" r:id="rId11"/>
    <p:sldId id="294" r:id="rId12"/>
    <p:sldId id="322" r:id="rId13"/>
    <p:sldId id="257" r:id="rId14"/>
    <p:sldId id="260" r:id="rId15"/>
    <p:sldId id="305" r:id="rId16"/>
    <p:sldId id="306" r:id="rId17"/>
    <p:sldId id="307" r:id="rId18"/>
    <p:sldId id="308" r:id="rId19"/>
    <p:sldId id="309" r:id="rId20"/>
    <p:sldId id="310" r:id="rId21"/>
    <p:sldId id="321" r:id="rId22"/>
    <p:sldId id="311" r:id="rId23"/>
    <p:sldId id="271" r:id="rId24"/>
    <p:sldId id="317" r:id="rId25"/>
    <p:sldId id="296" r:id="rId26"/>
    <p:sldId id="323" r:id="rId27"/>
    <p:sldId id="275" r:id="rId28"/>
    <p:sldId id="276" r:id="rId29"/>
    <p:sldId id="298" r:id="rId30"/>
    <p:sldId id="299" r:id="rId31"/>
    <p:sldId id="277" r:id="rId32"/>
    <p:sldId id="279" r:id="rId33"/>
    <p:sldId id="273" r:id="rId34"/>
    <p:sldId id="303" r:id="rId35"/>
    <p:sldId id="313" r:id="rId36"/>
    <p:sldId id="314" r:id="rId37"/>
    <p:sldId id="315" r:id="rId38"/>
    <p:sldId id="324" r:id="rId39"/>
    <p:sldId id="325" r:id="rId40"/>
    <p:sldId id="326" r:id="rId41"/>
    <p:sldId id="327" r:id="rId42"/>
    <p:sldId id="269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4A2"/>
    <a:srgbClr val="F9CBBF"/>
    <a:srgbClr val="F6B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>
        <p:scale>
          <a:sx n="80" d="100"/>
          <a:sy n="80" d="100"/>
        </p:scale>
        <p:origin x="1464" y="8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D9FA36-7AF4-4431-83C8-78760ABBF416}" type="doc">
      <dgm:prSet loTypeId="urn:microsoft.com/office/officeart/2008/layout/PictureStrips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2ED9D9-9882-40EB-9DDD-6AA0A868416B}">
      <dgm:prSet phldrT="[Text]"/>
      <dgm:spPr/>
      <dgm:t>
        <a:bodyPr/>
        <a:lstStyle/>
        <a:p>
          <a:r>
            <a:rPr lang="sr-Cyrl-BA" dirty="0" smtClean="0"/>
            <a:t>Комерцијално банкарство</a:t>
          </a:r>
          <a:endParaRPr lang="en-US" dirty="0"/>
        </a:p>
      </dgm:t>
    </dgm:pt>
    <dgm:pt modelId="{EF218C55-B1FF-4FA5-8937-69676FFC9630}" type="parTrans" cxnId="{5F16F1E0-4B7B-41A6-A444-6A1098053A34}">
      <dgm:prSet/>
      <dgm:spPr/>
      <dgm:t>
        <a:bodyPr/>
        <a:lstStyle/>
        <a:p>
          <a:endParaRPr lang="en-US"/>
        </a:p>
      </dgm:t>
    </dgm:pt>
    <dgm:pt modelId="{A8CD1C5C-E75B-486B-AFD5-82E30FD4DADC}" type="sibTrans" cxnId="{5F16F1E0-4B7B-41A6-A444-6A1098053A34}">
      <dgm:prSet/>
      <dgm:spPr/>
      <dgm:t>
        <a:bodyPr/>
        <a:lstStyle/>
        <a:p>
          <a:endParaRPr lang="en-US"/>
        </a:p>
      </dgm:t>
    </dgm:pt>
    <dgm:pt modelId="{4B80F36D-2759-43BF-89E8-50C1785AF7BB}">
      <dgm:prSet phldrT="[Text]"/>
      <dgm:spPr/>
      <dgm:t>
        <a:bodyPr/>
        <a:lstStyle/>
        <a:p>
          <a:r>
            <a:rPr lang="sr-Cyrl-BA" dirty="0" smtClean="0"/>
            <a:t>Инвестиционо банкарство</a:t>
          </a:r>
          <a:endParaRPr lang="en-US" dirty="0"/>
        </a:p>
      </dgm:t>
    </dgm:pt>
    <dgm:pt modelId="{4F1089C0-BCD5-4452-85E0-F34C0120AA0F}" type="parTrans" cxnId="{8210D558-A2D0-4D1D-8BBD-E641D2C25798}">
      <dgm:prSet/>
      <dgm:spPr/>
      <dgm:t>
        <a:bodyPr/>
        <a:lstStyle/>
        <a:p>
          <a:endParaRPr lang="en-US"/>
        </a:p>
      </dgm:t>
    </dgm:pt>
    <dgm:pt modelId="{BB34920C-DDF0-4832-8EB0-B7C2F737A6E8}" type="sibTrans" cxnId="{8210D558-A2D0-4D1D-8BBD-E641D2C25798}">
      <dgm:prSet/>
      <dgm:spPr/>
      <dgm:t>
        <a:bodyPr/>
        <a:lstStyle/>
        <a:p>
          <a:endParaRPr lang="en-US"/>
        </a:p>
      </dgm:t>
    </dgm:pt>
    <dgm:pt modelId="{CD495AA0-5BAB-4C99-B888-101E6C9D7068}">
      <dgm:prSet phldrT="[Text]"/>
      <dgm:spPr/>
      <dgm:t>
        <a:bodyPr/>
        <a:lstStyle/>
        <a:p>
          <a:r>
            <a:rPr lang="sr-Cyrl-BA" dirty="0" smtClean="0"/>
            <a:t>Универзално банкарство</a:t>
          </a:r>
          <a:endParaRPr lang="en-US" dirty="0"/>
        </a:p>
      </dgm:t>
    </dgm:pt>
    <dgm:pt modelId="{FC94D63B-55A0-4460-B920-443AC35AED64}" type="parTrans" cxnId="{1242AE59-6FC9-4B48-A046-EBE0AFE5C747}">
      <dgm:prSet/>
      <dgm:spPr/>
      <dgm:t>
        <a:bodyPr/>
        <a:lstStyle/>
        <a:p>
          <a:endParaRPr lang="en-US"/>
        </a:p>
      </dgm:t>
    </dgm:pt>
    <dgm:pt modelId="{E0E4C8E9-87F3-4FF2-AA78-ADE2C3A40DD1}" type="sibTrans" cxnId="{1242AE59-6FC9-4B48-A046-EBE0AFE5C747}">
      <dgm:prSet/>
      <dgm:spPr/>
      <dgm:t>
        <a:bodyPr/>
        <a:lstStyle/>
        <a:p>
          <a:endParaRPr lang="en-US"/>
        </a:p>
      </dgm:t>
    </dgm:pt>
    <dgm:pt modelId="{99E31AC9-B5A2-4169-8393-99BC0F187E1F}" type="pres">
      <dgm:prSet presAssocID="{6AD9FA36-7AF4-4431-83C8-78760ABBF41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28CA14-EBFA-4939-923B-9B2C431944E8}" type="pres">
      <dgm:prSet presAssocID="{872ED9D9-9882-40EB-9DDD-6AA0A868416B}" presName="composite" presStyleCnt="0"/>
      <dgm:spPr/>
    </dgm:pt>
    <dgm:pt modelId="{DCFA7F37-436C-4253-A3E6-DC6F65F33EDB}" type="pres">
      <dgm:prSet presAssocID="{872ED9D9-9882-40EB-9DDD-6AA0A868416B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DF27CE-AAD8-4021-870A-E18E52FCB903}" type="pres">
      <dgm:prSet presAssocID="{872ED9D9-9882-40EB-9DDD-6AA0A868416B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</dgm:spPr>
    </dgm:pt>
    <dgm:pt modelId="{0B4AECB9-500A-49AB-995A-D89B8B040FB7}" type="pres">
      <dgm:prSet presAssocID="{A8CD1C5C-E75B-486B-AFD5-82E30FD4DADC}" presName="sibTrans" presStyleCnt="0"/>
      <dgm:spPr/>
    </dgm:pt>
    <dgm:pt modelId="{0144B2F1-CB21-413C-A831-ACDB55294C30}" type="pres">
      <dgm:prSet presAssocID="{4B80F36D-2759-43BF-89E8-50C1785AF7BB}" presName="composite" presStyleCnt="0"/>
      <dgm:spPr/>
    </dgm:pt>
    <dgm:pt modelId="{0026A681-F44C-4FD4-BBD8-C61FD9DF23C2}" type="pres">
      <dgm:prSet presAssocID="{4B80F36D-2759-43BF-89E8-50C1785AF7BB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E2BE0-0C18-4949-AEC5-A6208136CBA3}" type="pres">
      <dgm:prSet presAssocID="{4B80F36D-2759-43BF-89E8-50C1785AF7BB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</dgm:spPr>
    </dgm:pt>
    <dgm:pt modelId="{ECFBA4D5-6672-4CCD-B53D-BB48DEDB142D}" type="pres">
      <dgm:prSet presAssocID="{BB34920C-DDF0-4832-8EB0-B7C2F737A6E8}" presName="sibTrans" presStyleCnt="0"/>
      <dgm:spPr/>
    </dgm:pt>
    <dgm:pt modelId="{7B04ECD9-924A-4CF4-8C27-52E96B58B4E8}" type="pres">
      <dgm:prSet presAssocID="{CD495AA0-5BAB-4C99-B888-101E6C9D7068}" presName="composite" presStyleCnt="0"/>
      <dgm:spPr/>
    </dgm:pt>
    <dgm:pt modelId="{A116EE11-1A88-4856-A8C4-4FAAC3692F31}" type="pres">
      <dgm:prSet presAssocID="{CD495AA0-5BAB-4C99-B888-101E6C9D7068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CF460-86D4-4263-A90E-1758CF6D8D3B}" type="pres">
      <dgm:prSet presAssocID="{CD495AA0-5BAB-4C99-B888-101E6C9D7068}" presName="rect2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5F16F1E0-4B7B-41A6-A444-6A1098053A34}" srcId="{6AD9FA36-7AF4-4431-83C8-78760ABBF416}" destId="{872ED9D9-9882-40EB-9DDD-6AA0A868416B}" srcOrd="0" destOrd="0" parTransId="{EF218C55-B1FF-4FA5-8937-69676FFC9630}" sibTransId="{A8CD1C5C-E75B-486B-AFD5-82E30FD4DADC}"/>
    <dgm:cxn modelId="{8210D558-A2D0-4D1D-8BBD-E641D2C25798}" srcId="{6AD9FA36-7AF4-4431-83C8-78760ABBF416}" destId="{4B80F36D-2759-43BF-89E8-50C1785AF7BB}" srcOrd="1" destOrd="0" parTransId="{4F1089C0-BCD5-4452-85E0-F34C0120AA0F}" sibTransId="{BB34920C-DDF0-4832-8EB0-B7C2F737A6E8}"/>
    <dgm:cxn modelId="{882BA240-67AE-4031-A8B7-4E75AC1DF8CB}" type="presOf" srcId="{CD495AA0-5BAB-4C99-B888-101E6C9D7068}" destId="{A116EE11-1A88-4856-A8C4-4FAAC3692F31}" srcOrd="0" destOrd="0" presId="urn:microsoft.com/office/officeart/2008/layout/PictureStrips"/>
    <dgm:cxn modelId="{B5ED99EA-310C-44F7-9AC7-3EC8425AAD44}" type="presOf" srcId="{4B80F36D-2759-43BF-89E8-50C1785AF7BB}" destId="{0026A681-F44C-4FD4-BBD8-C61FD9DF23C2}" srcOrd="0" destOrd="0" presId="urn:microsoft.com/office/officeart/2008/layout/PictureStrips"/>
    <dgm:cxn modelId="{1242AE59-6FC9-4B48-A046-EBE0AFE5C747}" srcId="{6AD9FA36-7AF4-4431-83C8-78760ABBF416}" destId="{CD495AA0-5BAB-4C99-B888-101E6C9D7068}" srcOrd="2" destOrd="0" parTransId="{FC94D63B-55A0-4460-B920-443AC35AED64}" sibTransId="{E0E4C8E9-87F3-4FF2-AA78-ADE2C3A40DD1}"/>
    <dgm:cxn modelId="{685EB423-A77E-4FE1-9655-1F08BF502755}" type="presOf" srcId="{872ED9D9-9882-40EB-9DDD-6AA0A868416B}" destId="{DCFA7F37-436C-4253-A3E6-DC6F65F33EDB}" srcOrd="0" destOrd="0" presId="urn:microsoft.com/office/officeart/2008/layout/PictureStrips"/>
    <dgm:cxn modelId="{E5637098-0968-4949-80F5-EBD79A4FFE14}" type="presOf" srcId="{6AD9FA36-7AF4-4431-83C8-78760ABBF416}" destId="{99E31AC9-B5A2-4169-8393-99BC0F187E1F}" srcOrd="0" destOrd="0" presId="urn:microsoft.com/office/officeart/2008/layout/PictureStrips"/>
    <dgm:cxn modelId="{CBE8D3ED-FFB8-48F2-970C-F5871242EE28}" type="presParOf" srcId="{99E31AC9-B5A2-4169-8393-99BC0F187E1F}" destId="{2128CA14-EBFA-4939-923B-9B2C431944E8}" srcOrd="0" destOrd="0" presId="urn:microsoft.com/office/officeart/2008/layout/PictureStrips"/>
    <dgm:cxn modelId="{92B545C0-4364-4C8C-9309-908B107D99AE}" type="presParOf" srcId="{2128CA14-EBFA-4939-923B-9B2C431944E8}" destId="{DCFA7F37-436C-4253-A3E6-DC6F65F33EDB}" srcOrd="0" destOrd="0" presId="urn:microsoft.com/office/officeart/2008/layout/PictureStrips"/>
    <dgm:cxn modelId="{DD69FB6A-7BE9-47D6-9F53-258DF84C0AF1}" type="presParOf" srcId="{2128CA14-EBFA-4939-923B-9B2C431944E8}" destId="{41DF27CE-AAD8-4021-870A-E18E52FCB903}" srcOrd="1" destOrd="0" presId="urn:microsoft.com/office/officeart/2008/layout/PictureStrips"/>
    <dgm:cxn modelId="{F2AE1958-B5E2-49AE-8377-9361617EBA95}" type="presParOf" srcId="{99E31AC9-B5A2-4169-8393-99BC0F187E1F}" destId="{0B4AECB9-500A-49AB-995A-D89B8B040FB7}" srcOrd="1" destOrd="0" presId="urn:microsoft.com/office/officeart/2008/layout/PictureStrips"/>
    <dgm:cxn modelId="{5502E9D9-909D-451B-8EAF-56E16AE373F6}" type="presParOf" srcId="{99E31AC9-B5A2-4169-8393-99BC0F187E1F}" destId="{0144B2F1-CB21-413C-A831-ACDB55294C30}" srcOrd="2" destOrd="0" presId="urn:microsoft.com/office/officeart/2008/layout/PictureStrips"/>
    <dgm:cxn modelId="{E7468A8B-FBBF-465D-8EF1-28CB9216193A}" type="presParOf" srcId="{0144B2F1-CB21-413C-A831-ACDB55294C30}" destId="{0026A681-F44C-4FD4-BBD8-C61FD9DF23C2}" srcOrd="0" destOrd="0" presId="urn:microsoft.com/office/officeart/2008/layout/PictureStrips"/>
    <dgm:cxn modelId="{85BFCDA2-91FD-4FE5-BB87-7FDD31C1E2CD}" type="presParOf" srcId="{0144B2F1-CB21-413C-A831-ACDB55294C30}" destId="{9EAE2BE0-0C18-4949-AEC5-A6208136CBA3}" srcOrd="1" destOrd="0" presId="urn:microsoft.com/office/officeart/2008/layout/PictureStrips"/>
    <dgm:cxn modelId="{CD56606D-A69E-4350-B4F2-17BA214E440A}" type="presParOf" srcId="{99E31AC9-B5A2-4169-8393-99BC0F187E1F}" destId="{ECFBA4D5-6672-4CCD-B53D-BB48DEDB142D}" srcOrd="3" destOrd="0" presId="urn:microsoft.com/office/officeart/2008/layout/PictureStrips"/>
    <dgm:cxn modelId="{F7C66766-3FFC-4990-B3FE-FACE2D3D32CD}" type="presParOf" srcId="{99E31AC9-B5A2-4169-8393-99BC0F187E1F}" destId="{7B04ECD9-924A-4CF4-8C27-52E96B58B4E8}" srcOrd="4" destOrd="0" presId="urn:microsoft.com/office/officeart/2008/layout/PictureStrips"/>
    <dgm:cxn modelId="{4EA05E47-9D54-4AA1-B17A-997571B29F74}" type="presParOf" srcId="{7B04ECD9-924A-4CF4-8C27-52E96B58B4E8}" destId="{A116EE11-1A88-4856-A8C4-4FAAC3692F31}" srcOrd="0" destOrd="0" presId="urn:microsoft.com/office/officeart/2008/layout/PictureStrips"/>
    <dgm:cxn modelId="{AC422C1E-AF67-4C1D-811E-AF924D837591}" type="presParOf" srcId="{7B04ECD9-924A-4CF4-8C27-52E96B58B4E8}" destId="{08CCF460-86D4-4263-A90E-1758CF6D8D3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9AC1D6-71B3-474C-9A5C-69D850DD0957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797121-F8BE-463B-82CD-4823A07442E7}">
      <dgm:prSet phldrT="[Text]"/>
      <dgm:spPr/>
      <dgm:t>
        <a:bodyPr/>
        <a:lstStyle/>
        <a:p>
          <a:r>
            <a:rPr lang="sr-Cyrl-BA" dirty="0" err="1" smtClean="0"/>
            <a:t>Дерегулација</a:t>
          </a:r>
          <a:r>
            <a:rPr lang="sr-Cyrl-BA" dirty="0" smtClean="0"/>
            <a:t> финансијског система  у САД</a:t>
          </a:r>
          <a:endParaRPr lang="en-US" dirty="0"/>
        </a:p>
      </dgm:t>
    </dgm:pt>
    <dgm:pt modelId="{403BEF47-2D25-453C-9A9A-41DC4DD0567D}" type="parTrans" cxnId="{C6E79CC8-5149-46D0-9368-B94DBF0CFD36}">
      <dgm:prSet/>
      <dgm:spPr/>
      <dgm:t>
        <a:bodyPr/>
        <a:lstStyle/>
        <a:p>
          <a:endParaRPr lang="en-US"/>
        </a:p>
      </dgm:t>
    </dgm:pt>
    <dgm:pt modelId="{B6576E15-FD17-4ADD-B829-73203B667397}" type="sibTrans" cxnId="{C6E79CC8-5149-46D0-9368-B94DBF0CFD36}">
      <dgm:prSet/>
      <dgm:spPr/>
      <dgm:t>
        <a:bodyPr/>
        <a:lstStyle/>
        <a:p>
          <a:endParaRPr lang="en-US"/>
        </a:p>
      </dgm:t>
    </dgm:pt>
    <dgm:pt modelId="{95CBAE59-4B07-470A-A55D-00895BC6CF4E}">
      <dgm:prSet phldrT="[Text]"/>
      <dgm:spPr/>
      <dgm:t>
        <a:bodyPr/>
        <a:lstStyle/>
        <a:p>
          <a:r>
            <a:rPr lang="sr-Cyrl-BA" dirty="0" smtClean="0"/>
            <a:t>Банке дају хипотекарне кредите свим категоријама клијената (</a:t>
          </a:r>
          <a:r>
            <a:rPr lang="en-US" dirty="0" smtClean="0"/>
            <a:t>NINJA-no income, no job, no assets</a:t>
          </a:r>
          <a:r>
            <a:rPr lang="sr-Cyrl-BA" dirty="0" smtClean="0"/>
            <a:t>)</a:t>
          </a:r>
          <a:endParaRPr lang="en-US" dirty="0"/>
        </a:p>
      </dgm:t>
    </dgm:pt>
    <dgm:pt modelId="{DA4895C8-BEDF-4E37-A9B3-0674FC79D5F1}" type="parTrans" cxnId="{E641DDA4-3C58-44CA-BDF9-325E3E1B4610}">
      <dgm:prSet/>
      <dgm:spPr/>
      <dgm:t>
        <a:bodyPr/>
        <a:lstStyle/>
        <a:p>
          <a:endParaRPr lang="en-US"/>
        </a:p>
      </dgm:t>
    </dgm:pt>
    <dgm:pt modelId="{B0951FA7-2AF1-4C87-90C3-1C3974052C98}" type="sibTrans" cxnId="{E641DDA4-3C58-44CA-BDF9-325E3E1B4610}">
      <dgm:prSet/>
      <dgm:spPr/>
      <dgm:t>
        <a:bodyPr/>
        <a:lstStyle/>
        <a:p>
          <a:endParaRPr lang="en-US"/>
        </a:p>
      </dgm:t>
    </dgm:pt>
    <dgm:pt modelId="{2ABFCA5C-2233-43E1-8268-DE294AEFDEEA}">
      <dgm:prSet phldrT="[Text]"/>
      <dgm:spPr/>
      <dgm:t>
        <a:bodyPr/>
        <a:lstStyle/>
        <a:p>
          <a:r>
            <a:rPr lang="sr-Cyrl-BA" dirty="0" smtClean="0"/>
            <a:t>Хипотекарни кредити се „препакују“ у ХОВ које се продају инвеститорима</a:t>
          </a:r>
          <a:endParaRPr lang="en-US" dirty="0"/>
        </a:p>
      </dgm:t>
    </dgm:pt>
    <dgm:pt modelId="{D0340343-7493-41A6-89FE-3C5F95EB2375}" type="parTrans" cxnId="{BA37EA7F-2E07-42A3-8347-739EC468AEFE}">
      <dgm:prSet/>
      <dgm:spPr/>
      <dgm:t>
        <a:bodyPr/>
        <a:lstStyle/>
        <a:p>
          <a:endParaRPr lang="en-US"/>
        </a:p>
      </dgm:t>
    </dgm:pt>
    <dgm:pt modelId="{99125692-9FFB-4D29-8456-838774FFD3E8}" type="sibTrans" cxnId="{BA37EA7F-2E07-42A3-8347-739EC468AEFE}">
      <dgm:prSet/>
      <dgm:spPr/>
      <dgm:t>
        <a:bodyPr/>
        <a:lstStyle/>
        <a:p>
          <a:endParaRPr lang="en-US"/>
        </a:p>
      </dgm:t>
    </dgm:pt>
    <dgm:pt modelId="{E3772257-31FC-4D00-AECA-1962E08D1811}">
      <dgm:prSet phldrT="[Text]"/>
      <dgm:spPr/>
      <dgm:t>
        <a:bodyPr/>
        <a:lstStyle/>
        <a:p>
          <a:r>
            <a:rPr lang="sr-Cyrl-BA" dirty="0" smtClean="0"/>
            <a:t>Рејтинг агенције овим ХОВ додјељују веома добре кредитне </a:t>
          </a:r>
          <a:r>
            <a:rPr lang="sr-Cyrl-BA" dirty="0" err="1" smtClean="0"/>
            <a:t>рејтинге</a:t>
          </a:r>
          <a:r>
            <a:rPr lang="sr-Cyrl-BA" dirty="0" smtClean="0"/>
            <a:t> чиме потврђују њихов квалитет</a:t>
          </a:r>
          <a:endParaRPr lang="en-US" dirty="0"/>
        </a:p>
      </dgm:t>
    </dgm:pt>
    <dgm:pt modelId="{F09CEF67-3D8D-404D-8C93-C869BFE9FDD3}" type="parTrans" cxnId="{34522907-8D63-4558-AA27-D3E56E6F3DFD}">
      <dgm:prSet/>
      <dgm:spPr/>
      <dgm:t>
        <a:bodyPr/>
        <a:lstStyle/>
        <a:p>
          <a:endParaRPr lang="en-US"/>
        </a:p>
      </dgm:t>
    </dgm:pt>
    <dgm:pt modelId="{00FF6C56-F897-4F62-9BA9-F5B3AB7B4C4A}" type="sibTrans" cxnId="{34522907-8D63-4558-AA27-D3E56E6F3DFD}">
      <dgm:prSet/>
      <dgm:spPr/>
      <dgm:t>
        <a:bodyPr/>
        <a:lstStyle/>
        <a:p>
          <a:endParaRPr lang="en-US"/>
        </a:p>
      </dgm:t>
    </dgm:pt>
    <dgm:pt modelId="{17A088FB-166D-4A49-BDFC-D5BD4B848649}">
      <dgm:prSet phldrT="[Text]"/>
      <dgm:spPr/>
      <dgm:t>
        <a:bodyPr/>
        <a:lstStyle/>
        <a:p>
          <a:r>
            <a:rPr lang="sr-Cyrl-BA" dirty="0" smtClean="0"/>
            <a:t>Тржиште постаје презасићено и цијене некретнина падају; њихови власници губе домове и проглашавају личне банкроте</a:t>
          </a:r>
          <a:endParaRPr lang="en-US" dirty="0"/>
        </a:p>
      </dgm:t>
    </dgm:pt>
    <dgm:pt modelId="{42FE6B1D-2923-4F80-A471-DF68A3902D76}" type="parTrans" cxnId="{90E8BA88-4F31-4CEF-B172-14259C1D8BB6}">
      <dgm:prSet/>
      <dgm:spPr/>
      <dgm:t>
        <a:bodyPr/>
        <a:lstStyle/>
        <a:p>
          <a:endParaRPr lang="en-US"/>
        </a:p>
      </dgm:t>
    </dgm:pt>
    <dgm:pt modelId="{1CFD2EE2-6DA8-4016-BF5A-8B40F0B1AAA9}" type="sibTrans" cxnId="{90E8BA88-4F31-4CEF-B172-14259C1D8BB6}">
      <dgm:prSet/>
      <dgm:spPr/>
      <dgm:t>
        <a:bodyPr/>
        <a:lstStyle/>
        <a:p>
          <a:endParaRPr lang="en-US"/>
        </a:p>
      </dgm:t>
    </dgm:pt>
    <dgm:pt modelId="{3F64810C-3EBA-4717-8DF4-226DACFF726D}">
      <dgm:prSet/>
      <dgm:spPr/>
      <dgm:t>
        <a:bodyPr/>
        <a:lstStyle/>
        <a:p>
          <a:r>
            <a:rPr lang="sr-Cyrl-BA" dirty="0" smtClean="0"/>
            <a:t>Банке, фондови и др. </a:t>
          </a:r>
          <a:r>
            <a:rPr lang="sr-Cyrl-BA" dirty="0" err="1" smtClean="0"/>
            <a:t>фин.институције</a:t>
          </a:r>
          <a:r>
            <a:rPr lang="sr-Cyrl-BA" dirty="0" smtClean="0"/>
            <a:t> се суочавају са великим проблемима, финансијска тржишта падају и криза се прелива из САД у остатак свијета</a:t>
          </a:r>
          <a:endParaRPr lang="en-US" dirty="0"/>
        </a:p>
      </dgm:t>
    </dgm:pt>
    <dgm:pt modelId="{4621F494-EBBA-44A4-AD77-CFC209511CE4}" type="parTrans" cxnId="{6A0DE059-E96A-403C-B2CD-7883B6F6E220}">
      <dgm:prSet/>
      <dgm:spPr/>
      <dgm:t>
        <a:bodyPr/>
        <a:lstStyle/>
        <a:p>
          <a:endParaRPr lang="en-US"/>
        </a:p>
      </dgm:t>
    </dgm:pt>
    <dgm:pt modelId="{5A1475EE-3F59-4365-A8DA-E1070DA58719}" type="sibTrans" cxnId="{6A0DE059-E96A-403C-B2CD-7883B6F6E220}">
      <dgm:prSet/>
      <dgm:spPr/>
      <dgm:t>
        <a:bodyPr/>
        <a:lstStyle/>
        <a:p>
          <a:endParaRPr lang="en-US"/>
        </a:p>
      </dgm:t>
    </dgm:pt>
    <dgm:pt modelId="{759C0D07-C46B-4462-8B81-2CD413534E3F}" type="pres">
      <dgm:prSet presAssocID="{049AC1D6-71B3-474C-9A5C-69D850DD095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01E6FF-9164-49DA-A554-EBF601AE691B}" type="pres">
      <dgm:prSet presAssocID="{DE797121-F8BE-463B-82CD-4823A07442E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337400-23A7-4CEB-B706-C28CA80066FD}" type="pres">
      <dgm:prSet presAssocID="{B6576E15-FD17-4ADD-B829-73203B667397}" presName="sibTrans" presStyleLbl="sibTrans2D1" presStyleIdx="0" presStyleCnt="5"/>
      <dgm:spPr/>
      <dgm:t>
        <a:bodyPr/>
        <a:lstStyle/>
        <a:p>
          <a:endParaRPr lang="en-US"/>
        </a:p>
      </dgm:t>
    </dgm:pt>
    <dgm:pt modelId="{2F11C751-35AD-45AA-AC27-F8321D0835CB}" type="pres">
      <dgm:prSet presAssocID="{B6576E15-FD17-4ADD-B829-73203B66739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6B2D9F1B-1DBB-4811-B73C-DF0279C840FB}" type="pres">
      <dgm:prSet presAssocID="{95CBAE59-4B07-470A-A55D-00895BC6CF4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49570-39DC-4B71-9B41-A7650F9E6405}" type="pres">
      <dgm:prSet presAssocID="{B0951FA7-2AF1-4C87-90C3-1C3974052C98}" presName="sibTrans" presStyleLbl="sibTrans2D1" presStyleIdx="1" presStyleCnt="5"/>
      <dgm:spPr/>
      <dgm:t>
        <a:bodyPr/>
        <a:lstStyle/>
        <a:p>
          <a:endParaRPr lang="en-US"/>
        </a:p>
      </dgm:t>
    </dgm:pt>
    <dgm:pt modelId="{5AAC347C-409F-4C7C-BF1C-2FCF477566D1}" type="pres">
      <dgm:prSet presAssocID="{B0951FA7-2AF1-4C87-90C3-1C3974052C98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99178969-15BE-4929-B4EC-2BBC4CC75687}" type="pres">
      <dgm:prSet presAssocID="{2ABFCA5C-2233-43E1-8268-DE294AEFDEE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24B822-45F8-4E3F-B201-6C324A9F51A0}" type="pres">
      <dgm:prSet presAssocID="{99125692-9FFB-4D29-8456-838774FFD3E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A6BFB5A7-D196-4E4A-921E-7D7C382BED10}" type="pres">
      <dgm:prSet presAssocID="{99125692-9FFB-4D29-8456-838774FFD3E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B9DAED86-30E4-46BB-9BC0-EC3FAB974AF0}" type="pres">
      <dgm:prSet presAssocID="{E3772257-31FC-4D00-AECA-1962E08D181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759302-E02C-4067-AF67-AAF4A059DD78}" type="pres">
      <dgm:prSet presAssocID="{00FF6C56-F897-4F62-9BA9-F5B3AB7B4C4A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0737279-D40C-4E5B-BC57-F18A89D1C454}" type="pres">
      <dgm:prSet presAssocID="{00FF6C56-F897-4F62-9BA9-F5B3AB7B4C4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828A58DA-9178-4131-AE48-3041A623FEDA}" type="pres">
      <dgm:prSet presAssocID="{17A088FB-166D-4A49-BDFC-D5BD4B84864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98A7E-194A-4928-86E4-F173B2A0BC65}" type="pres">
      <dgm:prSet presAssocID="{1CFD2EE2-6DA8-4016-BF5A-8B40F0B1AAA9}" presName="sibTrans" presStyleLbl="sibTrans2D1" presStyleIdx="4" presStyleCnt="5"/>
      <dgm:spPr/>
      <dgm:t>
        <a:bodyPr/>
        <a:lstStyle/>
        <a:p>
          <a:endParaRPr lang="en-US"/>
        </a:p>
      </dgm:t>
    </dgm:pt>
    <dgm:pt modelId="{F2EB2FCD-742F-425B-AB82-BC068FD4654D}" type="pres">
      <dgm:prSet presAssocID="{1CFD2EE2-6DA8-4016-BF5A-8B40F0B1AAA9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7BA6D4D3-515E-46A4-9284-A04E7D56A0AA}" type="pres">
      <dgm:prSet presAssocID="{3F64810C-3EBA-4717-8DF4-226DACFF726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E8BA88-4F31-4CEF-B172-14259C1D8BB6}" srcId="{049AC1D6-71B3-474C-9A5C-69D850DD0957}" destId="{17A088FB-166D-4A49-BDFC-D5BD4B848649}" srcOrd="4" destOrd="0" parTransId="{42FE6B1D-2923-4F80-A471-DF68A3902D76}" sibTransId="{1CFD2EE2-6DA8-4016-BF5A-8B40F0B1AAA9}"/>
    <dgm:cxn modelId="{174B1299-E920-4530-BCB6-2E2808819471}" type="presOf" srcId="{00FF6C56-F897-4F62-9BA9-F5B3AB7B4C4A}" destId="{F0737279-D40C-4E5B-BC57-F18A89D1C454}" srcOrd="1" destOrd="0" presId="urn:microsoft.com/office/officeart/2005/8/layout/process5"/>
    <dgm:cxn modelId="{0C6880A5-7899-4E07-BEC2-84BFE79207E0}" type="presOf" srcId="{00FF6C56-F897-4F62-9BA9-F5B3AB7B4C4A}" destId="{A4759302-E02C-4067-AF67-AAF4A059DD78}" srcOrd="0" destOrd="0" presId="urn:microsoft.com/office/officeart/2005/8/layout/process5"/>
    <dgm:cxn modelId="{F62CADF6-A9EE-4628-882F-DD829E7C6B48}" type="presOf" srcId="{B0951FA7-2AF1-4C87-90C3-1C3974052C98}" destId="{5AAC347C-409F-4C7C-BF1C-2FCF477566D1}" srcOrd="1" destOrd="0" presId="urn:microsoft.com/office/officeart/2005/8/layout/process5"/>
    <dgm:cxn modelId="{6A0DE059-E96A-403C-B2CD-7883B6F6E220}" srcId="{049AC1D6-71B3-474C-9A5C-69D850DD0957}" destId="{3F64810C-3EBA-4717-8DF4-226DACFF726D}" srcOrd="5" destOrd="0" parTransId="{4621F494-EBBA-44A4-AD77-CFC209511CE4}" sibTransId="{5A1475EE-3F59-4365-A8DA-E1070DA58719}"/>
    <dgm:cxn modelId="{5C799146-32E0-425D-BA9F-0EB5FDAA8FEB}" type="presOf" srcId="{99125692-9FFB-4D29-8456-838774FFD3E8}" destId="{3A24B822-45F8-4E3F-B201-6C324A9F51A0}" srcOrd="0" destOrd="0" presId="urn:microsoft.com/office/officeart/2005/8/layout/process5"/>
    <dgm:cxn modelId="{7553C88F-AF68-462A-B37E-3FA577179A61}" type="presOf" srcId="{1CFD2EE2-6DA8-4016-BF5A-8B40F0B1AAA9}" destId="{87998A7E-194A-4928-86E4-F173B2A0BC65}" srcOrd="0" destOrd="0" presId="urn:microsoft.com/office/officeart/2005/8/layout/process5"/>
    <dgm:cxn modelId="{2E78FF9C-5475-4449-B792-6C6B77387E2D}" type="presOf" srcId="{1CFD2EE2-6DA8-4016-BF5A-8B40F0B1AAA9}" destId="{F2EB2FCD-742F-425B-AB82-BC068FD4654D}" srcOrd="1" destOrd="0" presId="urn:microsoft.com/office/officeart/2005/8/layout/process5"/>
    <dgm:cxn modelId="{1F0BC78F-20DD-49B3-8986-D8888ABFEA48}" type="presOf" srcId="{95CBAE59-4B07-470A-A55D-00895BC6CF4E}" destId="{6B2D9F1B-1DBB-4811-B73C-DF0279C840FB}" srcOrd="0" destOrd="0" presId="urn:microsoft.com/office/officeart/2005/8/layout/process5"/>
    <dgm:cxn modelId="{10E7344F-AAF9-4AA5-9577-8C04EC87ACA1}" type="presOf" srcId="{049AC1D6-71B3-474C-9A5C-69D850DD0957}" destId="{759C0D07-C46B-4462-8B81-2CD413534E3F}" srcOrd="0" destOrd="0" presId="urn:microsoft.com/office/officeart/2005/8/layout/process5"/>
    <dgm:cxn modelId="{1A802C5B-58F8-412B-BC51-F1FF58BA905D}" type="presOf" srcId="{DE797121-F8BE-463B-82CD-4823A07442E7}" destId="{9901E6FF-9164-49DA-A554-EBF601AE691B}" srcOrd="0" destOrd="0" presId="urn:microsoft.com/office/officeart/2005/8/layout/process5"/>
    <dgm:cxn modelId="{726F9836-DF6B-4A50-ABA4-9660DB4FBC17}" type="presOf" srcId="{99125692-9FFB-4D29-8456-838774FFD3E8}" destId="{A6BFB5A7-D196-4E4A-921E-7D7C382BED10}" srcOrd="1" destOrd="0" presId="urn:microsoft.com/office/officeart/2005/8/layout/process5"/>
    <dgm:cxn modelId="{2EF853A4-6AEC-4BBD-B5FD-66904DED3CF6}" type="presOf" srcId="{B0951FA7-2AF1-4C87-90C3-1C3974052C98}" destId="{E5249570-39DC-4B71-9B41-A7650F9E6405}" srcOrd="0" destOrd="0" presId="urn:microsoft.com/office/officeart/2005/8/layout/process5"/>
    <dgm:cxn modelId="{95C950DB-E3FA-4C90-97F3-56A2C4AB190C}" type="presOf" srcId="{2ABFCA5C-2233-43E1-8268-DE294AEFDEEA}" destId="{99178969-15BE-4929-B4EC-2BBC4CC75687}" srcOrd="0" destOrd="0" presId="urn:microsoft.com/office/officeart/2005/8/layout/process5"/>
    <dgm:cxn modelId="{595A4FF2-F48D-44A0-8878-C391722781A9}" type="presOf" srcId="{3F64810C-3EBA-4717-8DF4-226DACFF726D}" destId="{7BA6D4D3-515E-46A4-9284-A04E7D56A0AA}" srcOrd="0" destOrd="0" presId="urn:microsoft.com/office/officeart/2005/8/layout/process5"/>
    <dgm:cxn modelId="{BA37EA7F-2E07-42A3-8347-739EC468AEFE}" srcId="{049AC1D6-71B3-474C-9A5C-69D850DD0957}" destId="{2ABFCA5C-2233-43E1-8268-DE294AEFDEEA}" srcOrd="2" destOrd="0" parTransId="{D0340343-7493-41A6-89FE-3C5F95EB2375}" sibTransId="{99125692-9FFB-4D29-8456-838774FFD3E8}"/>
    <dgm:cxn modelId="{1A3F8B79-305A-41A6-9F63-F13D701FBFDC}" type="presOf" srcId="{17A088FB-166D-4A49-BDFC-D5BD4B848649}" destId="{828A58DA-9178-4131-AE48-3041A623FEDA}" srcOrd="0" destOrd="0" presId="urn:microsoft.com/office/officeart/2005/8/layout/process5"/>
    <dgm:cxn modelId="{E641DDA4-3C58-44CA-BDF9-325E3E1B4610}" srcId="{049AC1D6-71B3-474C-9A5C-69D850DD0957}" destId="{95CBAE59-4B07-470A-A55D-00895BC6CF4E}" srcOrd="1" destOrd="0" parTransId="{DA4895C8-BEDF-4E37-A9B3-0674FC79D5F1}" sibTransId="{B0951FA7-2AF1-4C87-90C3-1C3974052C98}"/>
    <dgm:cxn modelId="{C6E79CC8-5149-46D0-9368-B94DBF0CFD36}" srcId="{049AC1D6-71B3-474C-9A5C-69D850DD0957}" destId="{DE797121-F8BE-463B-82CD-4823A07442E7}" srcOrd="0" destOrd="0" parTransId="{403BEF47-2D25-453C-9A9A-41DC4DD0567D}" sibTransId="{B6576E15-FD17-4ADD-B829-73203B667397}"/>
    <dgm:cxn modelId="{9B8B99BC-1A84-4458-9847-0ABAA61AE876}" type="presOf" srcId="{E3772257-31FC-4D00-AECA-1962E08D1811}" destId="{B9DAED86-30E4-46BB-9BC0-EC3FAB974AF0}" srcOrd="0" destOrd="0" presId="urn:microsoft.com/office/officeart/2005/8/layout/process5"/>
    <dgm:cxn modelId="{BEE79C62-7819-427A-893E-1AB7E6EB2B47}" type="presOf" srcId="{B6576E15-FD17-4ADD-B829-73203B667397}" destId="{3F337400-23A7-4CEB-B706-C28CA80066FD}" srcOrd="0" destOrd="0" presId="urn:microsoft.com/office/officeart/2005/8/layout/process5"/>
    <dgm:cxn modelId="{34522907-8D63-4558-AA27-D3E56E6F3DFD}" srcId="{049AC1D6-71B3-474C-9A5C-69D850DD0957}" destId="{E3772257-31FC-4D00-AECA-1962E08D1811}" srcOrd="3" destOrd="0" parTransId="{F09CEF67-3D8D-404D-8C93-C869BFE9FDD3}" sibTransId="{00FF6C56-F897-4F62-9BA9-F5B3AB7B4C4A}"/>
    <dgm:cxn modelId="{9B4E3BE6-4F6F-4DD1-BD16-6713C702AF7E}" type="presOf" srcId="{B6576E15-FD17-4ADD-B829-73203B667397}" destId="{2F11C751-35AD-45AA-AC27-F8321D0835CB}" srcOrd="1" destOrd="0" presId="urn:microsoft.com/office/officeart/2005/8/layout/process5"/>
    <dgm:cxn modelId="{72C5A9B6-C839-4D74-9FDF-7BC03D3B5A53}" type="presParOf" srcId="{759C0D07-C46B-4462-8B81-2CD413534E3F}" destId="{9901E6FF-9164-49DA-A554-EBF601AE691B}" srcOrd="0" destOrd="0" presId="urn:microsoft.com/office/officeart/2005/8/layout/process5"/>
    <dgm:cxn modelId="{024EA1B7-69BC-4DA1-A67E-C47414674297}" type="presParOf" srcId="{759C0D07-C46B-4462-8B81-2CD413534E3F}" destId="{3F337400-23A7-4CEB-B706-C28CA80066FD}" srcOrd="1" destOrd="0" presId="urn:microsoft.com/office/officeart/2005/8/layout/process5"/>
    <dgm:cxn modelId="{D4C73112-902D-46FB-B32D-C1A04C608E00}" type="presParOf" srcId="{3F337400-23A7-4CEB-B706-C28CA80066FD}" destId="{2F11C751-35AD-45AA-AC27-F8321D0835CB}" srcOrd="0" destOrd="0" presId="urn:microsoft.com/office/officeart/2005/8/layout/process5"/>
    <dgm:cxn modelId="{8413FEE0-497C-44B7-A8C2-99F2D7CF97C7}" type="presParOf" srcId="{759C0D07-C46B-4462-8B81-2CD413534E3F}" destId="{6B2D9F1B-1DBB-4811-B73C-DF0279C840FB}" srcOrd="2" destOrd="0" presId="urn:microsoft.com/office/officeart/2005/8/layout/process5"/>
    <dgm:cxn modelId="{0692DDB5-1F15-4393-B668-662DCBC41CE5}" type="presParOf" srcId="{759C0D07-C46B-4462-8B81-2CD413534E3F}" destId="{E5249570-39DC-4B71-9B41-A7650F9E6405}" srcOrd="3" destOrd="0" presId="urn:microsoft.com/office/officeart/2005/8/layout/process5"/>
    <dgm:cxn modelId="{F2FF7706-AE31-4BAE-8BCC-F937D4337402}" type="presParOf" srcId="{E5249570-39DC-4B71-9B41-A7650F9E6405}" destId="{5AAC347C-409F-4C7C-BF1C-2FCF477566D1}" srcOrd="0" destOrd="0" presId="urn:microsoft.com/office/officeart/2005/8/layout/process5"/>
    <dgm:cxn modelId="{AF4A4D27-DDCC-4397-856C-7D555C802F4F}" type="presParOf" srcId="{759C0D07-C46B-4462-8B81-2CD413534E3F}" destId="{99178969-15BE-4929-B4EC-2BBC4CC75687}" srcOrd="4" destOrd="0" presId="urn:microsoft.com/office/officeart/2005/8/layout/process5"/>
    <dgm:cxn modelId="{DE44B6A5-1479-4A72-85C0-7EACAE57B311}" type="presParOf" srcId="{759C0D07-C46B-4462-8B81-2CD413534E3F}" destId="{3A24B822-45F8-4E3F-B201-6C324A9F51A0}" srcOrd="5" destOrd="0" presId="urn:microsoft.com/office/officeart/2005/8/layout/process5"/>
    <dgm:cxn modelId="{B533AB28-95B3-4CF9-9A3F-1DC89626AEC2}" type="presParOf" srcId="{3A24B822-45F8-4E3F-B201-6C324A9F51A0}" destId="{A6BFB5A7-D196-4E4A-921E-7D7C382BED10}" srcOrd="0" destOrd="0" presId="urn:microsoft.com/office/officeart/2005/8/layout/process5"/>
    <dgm:cxn modelId="{AD0FD527-9DC3-4198-8792-69F6290CFBF1}" type="presParOf" srcId="{759C0D07-C46B-4462-8B81-2CD413534E3F}" destId="{B9DAED86-30E4-46BB-9BC0-EC3FAB974AF0}" srcOrd="6" destOrd="0" presId="urn:microsoft.com/office/officeart/2005/8/layout/process5"/>
    <dgm:cxn modelId="{2AB4D436-862B-425E-9188-1D32D46CA02B}" type="presParOf" srcId="{759C0D07-C46B-4462-8B81-2CD413534E3F}" destId="{A4759302-E02C-4067-AF67-AAF4A059DD78}" srcOrd="7" destOrd="0" presId="urn:microsoft.com/office/officeart/2005/8/layout/process5"/>
    <dgm:cxn modelId="{CC8C31C8-5D26-4B9A-A954-A1A0712FB5CC}" type="presParOf" srcId="{A4759302-E02C-4067-AF67-AAF4A059DD78}" destId="{F0737279-D40C-4E5B-BC57-F18A89D1C454}" srcOrd="0" destOrd="0" presId="urn:microsoft.com/office/officeart/2005/8/layout/process5"/>
    <dgm:cxn modelId="{5512C10B-DE90-4EF2-80ED-341F09DC4BB6}" type="presParOf" srcId="{759C0D07-C46B-4462-8B81-2CD413534E3F}" destId="{828A58DA-9178-4131-AE48-3041A623FEDA}" srcOrd="8" destOrd="0" presId="urn:microsoft.com/office/officeart/2005/8/layout/process5"/>
    <dgm:cxn modelId="{AD97C01B-A1C3-4DA4-B890-7E0C5FF6CF01}" type="presParOf" srcId="{759C0D07-C46B-4462-8B81-2CD413534E3F}" destId="{87998A7E-194A-4928-86E4-F173B2A0BC65}" srcOrd="9" destOrd="0" presId="urn:microsoft.com/office/officeart/2005/8/layout/process5"/>
    <dgm:cxn modelId="{28100DF0-3191-46E6-A0F7-60B4556ACC7E}" type="presParOf" srcId="{87998A7E-194A-4928-86E4-F173B2A0BC65}" destId="{F2EB2FCD-742F-425B-AB82-BC068FD4654D}" srcOrd="0" destOrd="0" presId="urn:microsoft.com/office/officeart/2005/8/layout/process5"/>
    <dgm:cxn modelId="{8568EFEE-BFAB-419B-BBC8-A5E986038C9A}" type="presParOf" srcId="{759C0D07-C46B-4462-8B81-2CD413534E3F}" destId="{7BA6D4D3-515E-46A4-9284-A04E7D56A0AA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9902C4-0B16-4793-8A48-83ACA4C472C6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5C53E6-F93B-4BE8-900A-B60001883B47}">
      <dgm:prSet phldrT="[Text]"/>
      <dgm:spPr/>
      <dgm:t>
        <a:bodyPr/>
        <a:lstStyle/>
        <a:p>
          <a:r>
            <a:rPr lang="sr-Cyrl-BA" dirty="0" smtClean="0"/>
            <a:t>Појединачни инвеститори</a:t>
          </a:r>
          <a:endParaRPr lang="en-US" dirty="0"/>
        </a:p>
      </dgm:t>
    </dgm:pt>
    <dgm:pt modelId="{1DC77398-D179-46A4-AF94-73880C70AED9}" type="parTrans" cxnId="{0EFC6F37-A683-4A15-BEF5-E0DD4CD186B6}">
      <dgm:prSet/>
      <dgm:spPr/>
      <dgm:t>
        <a:bodyPr/>
        <a:lstStyle/>
        <a:p>
          <a:endParaRPr lang="en-US"/>
        </a:p>
      </dgm:t>
    </dgm:pt>
    <dgm:pt modelId="{1AAA93FF-0BCF-42AB-BD7F-433E03EE6781}" type="sibTrans" cxnId="{0EFC6F37-A683-4A15-BEF5-E0DD4CD186B6}">
      <dgm:prSet/>
      <dgm:spPr/>
      <dgm:t>
        <a:bodyPr/>
        <a:lstStyle/>
        <a:p>
          <a:endParaRPr lang="en-US"/>
        </a:p>
      </dgm:t>
    </dgm:pt>
    <dgm:pt modelId="{22032D08-9AF4-4448-9840-036E602A2C65}">
      <dgm:prSet phldrT="[Text]"/>
      <dgm:spPr/>
      <dgm:t>
        <a:bodyPr/>
        <a:lstStyle/>
        <a:p>
          <a:r>
            <a:rPr lang="sr-Cyrl-BA" dirty="0" smtClean="0"/>
            <a:t>Инвестициони фонд</a:t>
          </a:r>
          <a:endParaRPr lang="en-US" dirty="0"/>
        </a:p>
      </dgm:t>
    </dgm:pt>
    <dgm:pt modelId="{AC809F06-70BF-4CF6-A812-AF1E6F177F16}" type="parTrans" cxnId="{A9E1B1C0-B148-4CC3-8929-C733B43349A0}">
      <dgm:prSet/>
      <dgm:spPr/>
      <dgm:t>
        <a:bodyPr/>
        <a:lstStyle/>
        <a:p>
          <a:endParaRPr lang="en-US"/>
        </a:p>
      </dgm:t>
    </dgm:pt>
    <dgm:pt modelId="{6411E9F3-3147-43CB-A802-8E897D760721}" type="sibTrans" cxnId="{A9E1B1C0-B148-4CC3-8929-C733B43349A0}">
      <dgm:prSet/>
      <dgm:spPr/>
      <dgm:t>
        <a:bodyPr/>
        <a:lstStyle/>
        <a:p>
          <a:endParaRPr lang="en-US"/>
        </a:p>
      </dgm:t>
    </dgm:pt>
    <dgm:pt modelId="{789922FA-4BA9-4DBE-B24F-00AF7DDC8869}">
      <dgm:prSet/>
      <dgm:spPr/>
      <dgm:t>
        <a:bodyPr/>
        <a:lstStyle/>
        <a:p>
          <a:endParaRPr lang="en-US"/>
        </a:p>
      </dgm:t>
    </dgm:pt>
    <dgm:pt modelId="{A845DA72-95EE-4C74-B4ED-505776FCE6D5}" type="parTrans" cxnId="{1EB13113-88CD-4D17-ABC9-382922184A96}">
      <dgm:prSet/>
      <dgm:spPr/>
      <dgm:t>
        <a:bodyPr/>
        <a:lstStyle/>
        <a:p>
          <a:endParaRPr lang="en-US"/>
        </a:p>
      </dgm:t>
    </dgm:pt>
    <dgm:pt modelId="{F10E4893-D65C-4916-A86C-2EEEEDB196CC}" type="sibTrans" cxnId="{1EB13113-88CD-4D17-ABC9-382922184A96}">
      <dgm:prSet/>
      <dgm:spPr/>
      <dgm:t>
        <a:bodyPr/>
        <a:lstStyle/>
        <a:p>
          <a:endParaRPr lang="en-US"/>
        </a:p>
      </dgm:t>
    </dgm:pt>
    <dgm:pt modelId="{C7F0CC39-866D-4904-9E9E-12BE90387C1A}" type="pres">
      <dgm:prSet presAssocID="{D29902C4-0B16-4793-8A48-83ACA4C472C6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0544242-AEBA-489E-9785-9635EECB42D0}" type="pres">
      <dgm:prSet presAssocID="{635C53E6-F93B-4BE8-900A-B60001883B47}" presName="chaos" presStyleCnt="0"/>
      <dgm:spPr/>
    </dgm:pt>
    <dgm:pt modelId="{5B700188-21F0-4E3C-9FBD-FF9EC3DA398D}" type="pres">
      <dgm:prSet presAssocID="{635C53E6-F93B-4BE8-900A-B60001883B47}" presName="parTx1" presStyleLbl="revTx" presStyleIdx="0" presStyleCnt="2"/>
      <dgm:spPr/>
      <dgm:t>
        <a:bodyPr/>
        <a:lstStyle/>
        <a:p>
          <a:endParaRPr lang="en-US"/>
        </a:p>
      </dgm:t>
    </dgm:pt>
    <dgm:pt modelId="{985AB147-CC77-4728-9A86-3AB08B822FEE}" type="pres">
      <dgm:prSet presAssocID="{635C53E6-F93B-4BE8-900A-B60001883B47}" presName="c1" presStyleLbl="node1" presStyleIdx="0" presStyleCnt="19"/>
      <dgm:spPr/>
    </dgm:pt>
    <dgm:pt modelId="{5E818D46-A462-4BFA-AF08-41A74EF7E266}" type="pres">
      <dgm:prSet presAssocID="{635C53E6-F93B-4BE8-900A-B60001883B47}" presName="c2" presStyleLbl="node1" presStyleIdx="1" presStyleCnt="19"/>
      <dgm:spPr/>
    </dgm:pt>
    <dgm:pt modelId="{0FA9C056-31A3-47A5-A8E4-AD092741F2EE}" type="pres">
      <dgm:prSet presAssocID="{635C53E6-F93B-4BE8-900A-B60001883B47}" presName="c3" presStyleLbl="node1" presStyleIdx="2" presStyleCnt="19"/>
      <dgm:spPr/>
    </dgm:pt>
    <dgm:pt modelId="{4DFDCBA4-3F53-40D4-862B-D046E0063F10}" type="pres">
      <dgm:prSet presAssocID="{635C53E6-F93B-4BE8-900A-B60001883B47}" presName="c4" presStyleLbl="node1" presStyleIdx="3" presStyleCnt="19"/>
      <dgm:spPr/>
    </dgm:pt>
    <dgm:pt modelId="{D9706CC4-1094-42DB-8161-552ABBEBBBE2}" type="pres">
      <dgm:prSet presAssocID="{635C53E6-F93B-4BE8-900A-B60001883B47}" presName="c5" presStyleLbl="node1" presStyleIdx="4" presStyleCnt="19"/>
      <dgm:spPr/>
    </dgm:pt>
    <dgm:pt modelId="{DF16004F-1EA6-44F3-8AC4-883EAFA8CD02}" type="pres">
      <dgm:prSet presAssocID="{635C53E6-F93B-4BE8-900A-B60001883B47}" presName="c6" presStyleLbl="node1" presStyleIdx="5" presStyleCnt="19"/>
      <dgm:spPr/>
    </dgm:pt>
    <dgm:pt modelId="{D3BC2908-8D6E-46A1-91A6-658B52350CEA}" type="pres">
      <dgm:prSet presAssocID="{635C53E6-F93B-4BE8-900A-B60001883B47}" presName="c7" presStyleLbl="node1" presStyleIdx="6" presStyleCnt="19"/>
      <dgm:spPr/>
      <dgm:t>
        <a:bodyPr/>
        <a:lstStyle/>
        <a:p>
          <a:endParaRPr lang="en-US"/>
        </a:p>
      </dgm:t>
    </dgm:pt>
    <dgm:pt modelId="{DC90BC88-3263-417B-B278-21CF9DD962E5}" type="pres">
      <dgm:prSet presAssocID="{635C53E6-F93B-4BE8-900A-B60001883B47}" presName="c8" presStyleLbl="node1" presStyleIdx="7" presStyleCnt="19"/>
      <dgm:spPr/>
    </dgm:pt>
    <dgm:pt modelId="{B9D728BA-2191-46A4-99DD-EE9E7D7C92D5}" type="pres">
      <dgm:prSet presAssocID="{635C53E6-F93B-4BE8-900A-B60001883B47}" presName="c9" presStyleLbl="node1" presStyleIdx="8" presStyleCnt="19"/>
      <dgm:spPr/>
    </dgm:pt>
    <dgm:pt modelId="{97D342D4-A11A-418C-9F70-6334A5410257}" type="pres">
      <dgm:prSet presAssocID="{635C53E6-F93B-4BE8-900A-B60001883B47}" presName="c10" presStyleLbl="node1" presStyleIdx="9" presStyleCnt="19"/>
      <dgm:spPr/>
    </dgm:pt>
    <dgm:pt modelId="{891D0AE5-EEB9-4061-BE48-812D18BAB0B9}" type="pres">
      <dgm:prSet presAssocID="{635C53E6-F93B-4BE8-900A-B60001883B47}" presName="c11" presStyleLbl="node1" presStyleIdx="10" presStyleCnt="19"/>
      <dgm:spPr/>
    </dgm:pt>
    <dgm:pt modelId="{EB1B3D50-F75D-4483-B91D-99B279B3808E}" type="pres">
      <dgm:prSet presAssocID="{635C53E6-F93B-4BE8-900A-B60001883B47}" presName="c12" presStyleLbl="node1" presStyleIdx="11" presStyleCnt="19"/>
      <dgm:spPr/>
    </dgm:pt>
    <dgm:pt modelId="{B6E1083B-655E-4101-8788-831F4688A93C}" type="pres">
      <dgm:prSet presAssocID="{635C53E6-F93B-4BE8-900A-B60001883B47}" presName="c13" presStyleLbl="node1" presStyleIdx="12" presStyleCnt="19"/>
      <dgm:spPr/>
    </dgm:pt>
    <dgm:pt modelId="{0C152160-638D-4EB5-ABD8-705191F7AC7D}" type="pres">
      <dgm:prSet presAssocID="{635C53E6-F93B-4BE8-900A-B60001883B47}" presName="c14" presStyleLbl="node1" presStyleIdx="13" presStyleCnt="19"/>
      <dgm:spPr/>
    </dgm:pt>
    <dgm:pt modelId="{DA43C517-0027-4DD1-893F-B9B2479BCF56}" type="pres">
      <dgm:prSet presAssocID="{635C53E6-F93B-4BE8-900A-B60001883B47}" presName="c15" presStyleLbl="node1" presStyleIdx="14" presStyleCnt="19"/>
      <dgm:spPr/>
    </dgm:pt>
    <dgm:pt modelId="{5C1E9624-0466-4D50-BEB4-E7E9D1FE5122}" type="pres">
      <dgm:prSet presAssocID="{635C53E6-F93B-4BE8-900A-B60001883B47}" presName="c16" presStyleLbl="node1" presStyleIdx="15" presStyleCnt="19"/>
      <dgm:spPr/>
    </dgm:pt>
    <dgm:pt modelId="{1AF932B4-7ADC-49C7-942D-894338141B3C}" type="pres">
      <dgm:prSet presAssocID="{635C53E6-F93B-4BE8-900A-B60001883B47}" presName="c17" presStyleLbl="node1" presStyleIdx="16" presStyleCnt="19"/>
      <dgm:spPr/>
    </dgm:pt>
    <dgm:pt modelId="{CE29D86B-26E5-43AD-9DCE-375479D8ED45}" type="pres">
      <dgm:prSet presAssocID="{635C53E6-F93B-4BE8-900A-B60001883B47}" presName="c18" presStyleLbl="node1" presStyleIdx="17" presStyleCnt="19"/>
      <dgm:spPr/>
    </dgm:pt>
    <dgm:pt modelId="{42C54F22-533F-46FD-BCA0-F502F65B5E63}" type="pres">
      <dgm:prSet presAssocID="{1AAA93FF-0BCF-42AB-BD7F-433E03EE6781}" presName="chevronComposite1" presStyleCnt="0"/>
      <dgm:spPr/>
    </dgm:pt>
    <dgm:pt modelId="{8EFCF071-183A-4A1D-93DA-FB82D30BB912}" type="pres">
      <dgm:prSet presAssocID="{1AAA93FF-0BCF-42AB-BD7F-433E03EE6781}" presName="chevron1" presStyleLbl="sibTrans2D1" presStyleIdx="0" presStyleCnt="2"/>
      <dgm:spPr/>
      <dgm:t>
        <a:bodyPr/>
        <a:lstStyle/>
        <a:p>
          <a:endParaRPr lang="en-US"/>
        </a:p>
      </dgm:t>
    </dgm:pt>
    <dgm:pt modelId="{05BD205B-0A6A-485A-AD76-083B96E5129D}" type="pres">
      <dgm:prSet presAssocID="{1AAA93FF-0BCF-42AB-BD7F-433E03EE6781}" presName="spChevron1" presStyleCnt="0"/>
      <dgm:spPr/>
    </dgm:pt>
    <dgm:pt modelId="{F5ACB74A-F85E-4E72-8C8B-8F9B81C41570}" type="pres">
      <dgm:prSet presAssocID="{789922FA-4BA9-4DBE-B24F-00AF7DDC8869}" presName="middle" presStyleCnt="0"/>
      <dgm:spPr/>
    </dgm:pt>
    <dgm:pt modelId="{8711BCF2-C9E3-41DB-83C0-D5F7BCB88591}" type="pres">
      <dgm:prSet presAssocID="{789922FA-4BA9-4DBE-B24F-00AF7DDC8869}" presName="parTxMid" presStyleLbl="revTx" presStyleIdx="1" presStyleCnt="2"/>
      <dgm:spPr/>
      <dgm:t>
        <a:bodyPr/>
        <a:lstStyle/>
        <a:p>
          <a:endParaRPr lang="en-US"/>
        </a:p>
      </dgm:t>
    </dgm:pt>
    <dgm:pt modelId="{C284C65B-672C-46F6-AA52-38B406E39FCC}" type="pres">
      <dgm:prSet presAssocID="{789922FA-4BA9-4DBE-B24F-00AF7DDC8869}" presName="spMid" presStyleCnt="0"/>
      <dgm:spPr/>
    </dgm:pt>
    <dgm:pt modelId="{2C5A33D2-58E8-4F2F-ABF8-9FD09472CCDE}" type="pres">
      <dgm:prSet presAssocID="{F10E4893-D65C-4916-A86C-2EEEEDB196CC}" presName="chevronComposite1" presStyleCnt="0"/>
      <dgm:spPr/>
    </dgm:pt>
    <dgm:pt modelId="{E4DFED22-B744-4371-B503-C46A85FEEE32}" type="pres">
      <dgm:prSet presAssocID="{F10E4893-D65C-4916-A86C-2EEEEDB196CC}" presName="chevron1" presStyleLbl="sibTrans2D1" presStyleIdx="1" presStyleCnt="2"/>
      <dgm:spPr/>
    </dgm:pt>
    <dgm:pt modelId="{9ECACB57-767A-437D-B54B-A41B56D6ABBC}" type="pres">
      <dgm:prSet presAssocID="{F10E4893-D65C-4916-A86C-2EEEEDB196CC}" presName="spChevron1" presStyleCnt="0"/>
      <dgm:spPr/>
    </dgm:pt>
    <dgm:pt modelId="{5D3DA516-1581-4E54-BD6A-BE56DC00CEAB}" type="pres">
      <dgm:prSet presAssocID="{22032D08-9AF4-4448-9840-036E602A2C65}" presName="last" presStyleCnt="0"/>
      <dgm:spPr/>
    </dgm:pt>
    <dgm:pt modelId="{35089E9C-2BEB-4499-9B43-3D681C4CE4FA}" type="pres">
      <dgm:prSet presAssocID="{22032D08-9AF4-4448-9840-036E602A2C65}" presName="circleTx" presStyleLbl="node1" presStyleIdx="18" presStyleCnt="19" custLinFactX="-52126" custLinFactNeighborX="-100000" custLinFactNeighborY="-2393"/>
      <dgm:spPr/>
      <dgm:t>
        <a:bodyPr/>
        <a:lstStyle/>
        <a:p>
          <a:endParaRPr lang="en-US"/>
        </a:p>
      </dgm:t>
    </dgm:pt>
    <dgm:pt modelId="{C85F923B-FA31-43FD-875C-6F6B0D3F433D}" type="pres">
      <dgm:prSet presAssocID="{22032D08-9AF4-4448-9840-036E602A2C65}" presName="spN" presStyleCnt="0"/>
      <dgm:spPr/>
    </dgm:pt>
  </dgm:ptLst>
  <dgm:cxnLst>
    <dgm:cxn modelId="{1EB13113-88CD-4D17-ABC9-382922184A96}" srcId="{D29902C4-0B16-4793-8A48-83ACA4C472C6}" destId="{789922FA-4BA9-4DBE-B24F-00AF7DDC8869}" srcOrd="1" destOrd="0" parTransId="{A845DA72-95EE-4C74-B4ED-505776FCE6D5}" sibTransId="{F10E4893-D65C-4916-A86C-2EEEEDB196CC}"/>
    <dgm:cxn modelId="{3F07912F-85C1-4C26-AB94-22BAC7015DBC}" type="presOf" srcId="{789922FA-4BA9-4DBE-B24F-00AF7DDC8869}" destId="{8711BCF2-C9E3-41DB-83C0-D5F7BCB88591}" srcOrd="0" destOrd="0" presId="urn:microsoft.com/office/officeart/2009/3/layout/RandomtoResultProcess"/>
    <dgm:cxn modelId="{46B9AAE6-AD2B-447F-80E9-74C9C83C3AA7}" type="presOf" srcId="{D29902C4-0B16-4793-8A48-83ACA4C472C6}" destId="{C7F0CC39-866D-4904-9E9E-12BE90387C1A}" srcOrd="0" destOrd="0" presId="urn:microsoft.com/office/officeart/2009/3/layout/RandomtoResultProcess"/>
    <dgm:cxn modelId="{9C11850B-B999-400E-882A-A54C195C1340}" type="presOf" srcId="{635C53E6-F93B-4BE8-900A-B60001883B47}" destId="{5B700188-21F0-4E3C-9FBD-FF9EC3DA398D}" srcOrd="0" destOrd="0" presId="urn:microsoft.com/office/officeart/2009/3/layout/RandomtoResultProcess"/>
    <dgm:cxn modelId="{A9E1B1C0-B148-4CC3-8929-C733B43349A0}" srcId="{D29902C4-0B16-4793-8A48-83ACA4C472C6}" destId="{22032D08-9AF4-4448-9840-036E602A2C65}" srcOrd="2" destOrd="0" parTransId="{AC809F06-70BF-4CF6-A812-AF1E6F177F16}" sibTransId="{6411E9F3-3147-43CB-A802-8E897D760721}"/>
    <dgm:cxn modelId="{8719E45E-FAF5-49FA-8F0C-B42A223C937A}" type="presOf" srcId="{22032D08-9AF4-4448-9840-036E602A2C65}" destId="{35089E9C-2BEB-4499-9B43-3D681C4CE4FA}" srcOrd="0" destOrd="0" presId="urn:microsoft.com/office/officeart/2009/3/layout/RandomtoResultProcess"/>
    <dgm:cxn modelId="{0EFC6F37-A683-4A15-BEF5-E0DD4CD186B6}" srcId="{D29902C4-0B16-4793-8A48-83ACA4C472C6}" destId="{635C53E6-F93B-4BE8-900A-B60001883B47}" srcOrd="0" destOrd="0" parTransId="{1DC77398-D179-46A4-AF94-73880C70AED9}" sibTransId="{1AAA93FF-0BCF-42AB-BD7F-433E03EE6781}"/>
    <dgm:cxn modelId="{CA30FADD-273F-4155-9501-4B5B0BA94A53}" type="presParOf" srcId="{C7F0CC39-866D-4904-9E9E-12BE90387C1A}" destId="{10544242-AEBA-489E-9785-9635EECB42D0}" srcOrd="0" destOrd="0" presId="urn:microsoft.com/office/officeart/2009/3/layout/RandomtoResultProcess"/>
    <dgm:cxn modelId="{CAA77106-4841-415B-B16A-AAFE0E00C554}" type="presParOf" srcId="{10544242-AEBA-489E-9785-9635EECB42D0}" destId="{5B700188-21F0-4E3C-9FBD-FF9EC3DA398D}" srcOrd="0" destOrd="0" presId="urn:microsoft.com/office/officeart/2009/3/layout/RandomtoResultProcess"/>
    <dgm:cxn modelId="{7B39AD51-ADB0-41A9-B5AF-7A51891ED42A}" type="presParOf" srcId="{10544242-AEBA-489E-9785-9635EECB42D0}" destId="{985AB147-CC77-4728-9A86-3AB08B822FEE}" srcOrd="1" destOrd="0" presId="urn:microsoft.com/office/officeart/2009/3/layout/RandomtoResultProcess"/>
    <dgm:cxn modelId="{28947E11-66DD-41D3-9EBB-0F0DDB432F7B}" type="presParOf" srcId="{10544242-AEBA-489E-9785-9635EECB42D0}" destId="{5E818D46-A462-4BFA-AF08-41A74EF7E266}" srcOrd="2" destOrd="0" presId="urn:microsoft.com/office/officeart/2009/3/layout/RandomtoResultProcess"/>
    <dgm:cxn modelId="{5A81065E-EE5C-430E-AE36-2FFF3711941B}" type="presParOf" srcId="{10544242-AEBA-489E-9785-9635EECB42D0}" destId="{0FA9C056-31A3-47A5-A8E4-AD092741F2EE}" srcOrd="3" destOrd="0" presId="urn:microsoft.com/office/officeart/2009/3/layout/RandomtoResultProcess"/>
    <dgm:cxn modelId="{EB8FFBD3-A4F1-4960-AECD-CA381EB21A0B}" type="presParOf" srcId="{10544242-AEBA-489E-9785-9635EECB42D0}" destId="{4DFDCBA4-3F53-40D4-862B-D046E0063F10}" srcOrd="4" destOrd="0" presId="urn:microsoft.com/office/officeart/2009/3/layout/RandomtoResultProcess"/>
    <dgm:cxn modelId="{5B262319-373D-49A3-A5E7-1E0A961E8A17}" type="presParOf" srcId="{10544242-AEBA-489E-9785-9635EECB42D0}" destId="{D9706CC4-1094-42DB-8161-552ABBEBBBE2}" srcOrd="5" destOrd="0" presId="urn:microsoft.com/office/officeart/2009/3/layout/RandomtoResultProcess"/>
    <dgm:cxn modelId="{185D215D-C445-428B-9DB8-74D4DAD2B498}" type="presParOf" srcId="{10544242-AEBA-489E-9785-9635EECB42D0}" destId="{DF16004F-1EA6-44F3-8AC4-883EAFA8CD02}" srcOrd="6" destOrd="0" presId="urn:microsoft.com/office/officeart/2009/3/layout/RandomtoResultProcess"/>
    <dgm:cxn modelId="{986D96D1-EB87-4F80-835E-204B74D4AA3C}" type="presParOf" srcId="{10544242-AEBA-489E-9785-9635EECB42D0}" destId="{D3BC2908-8D6E-46A1-91A6-658B52350CEA}" srcOrd="7" destOrd="0" presId="urn:microsoft.com/office/officeart/2009/3/layout/RandomtoResultProcess"/>
    <dgm:cxn modelId="{717A6F20-217E-4CD0-A10D-B09A7A9CD9ED}" type="presParOf" srcId="{10544242-AEBA-489E-9785-9635EECB42D0}" destId="{DC90BC88-3263-417B-B278-21CF9DD962E5}" srcOrd="8" destOrd="0" presId="urn:microsoft.com/office/officeart/2009/3/layout/RandomtoResultProcess"/>
    <dgm:cxn modelId="{942648D1-BD2C-4F75-A344-159F48C7D0EF}" type="presParOf" srcId="{10544242-AEBA-489E-9785-9635EECB42D0}" destId="{B9D728BA-2191-46A4-99DD-EE9E7D7C92D5}" srcOrd="9" destOrd="0" presId="urn:microsoft.com/office/officeart/2009/3/layout/RandomtoResultProcess"/>
    <dgm:cxn modelId="{25440480-AECE-449D-A941-9FB206BE1312}" type="presParOf" srcId="{10544242-AEBA-489E-9785-9635EECB42D0}" destId="{97D342D4-A11A-418C-9F70-6334A5410257}" srcOrd="10" destOrd="0" presId="urn:microsoft.com/office/officeart/2009/3/layout/RandomtoResultProcess"/>
    <dgm:cxn modelId="{F28B3C36-5F7B-4974-BA5B-FEE7717AEE7B}" type="presParOf" srcId="{10544242-AEBA-489E-9785-9635EECB42D0}" destId="{891D0AE5-EEB9-4061-BE48-812D18BAB0B9}" srcOrd="11" destOrd="0" presId="urn:microsoft.com/office/officeart/2009/3/layout/RandomtoResultProcess"/>
    <dgm:cxn modelId="{73C1F5AB-D6F2-4333-8E7D-D38279190EDD}" type="presParOf" srcId="{10544242-AEBA-489E-9785-9635EECB42D0}" destId="{EB1B3D50-F75D-4483-B91D-99B279B3808E}" srcOrd="12" destOrd="0" presId="urn:microsoft.com/office/officeart/2009/3/layout/RandomtoResultProcess"/>
    <dgm:cxn modelId="{CE577333-E194-45B6-86E3-544E80F0ABAE}" type="presParOf" srcId="{10544242-AEBA-489E-9785-9635EECB42D0}" destId="{B6E1083B-655E-4101-8788-831F4688A93C}" srcOrd="13" destOrd="0" presId="urn:microsoft.com/office/officeart/2009/3/layout/RandomtoResultProcess"/>
    <dgm:cxn modelId="{56B5F138-C710-4D6C-9AA3-0ED39E41C72F}" type="presParOf" srcId="{10544242-AEBA-489E-9785-9635EECB42D0}" destId="{0C152160-638D-4EB5-ABD8-705191F7AC7D}" srcOrd="14" destOrd="0" presId="urn:microsoft.com/office/officeart/2009/3/layout/RandomtoResultProcess"/>
    <dgm:cxn modelId="{73947EDD-168C-4C56-8F07-0F3EF1559D61}" type="presParOf" srcId="{10544242-AEBA-489E-9785-9635EECB42D0}" destId="{DA43C517-0027-4DD1-893F-B9B2479BCF56}" srcOrd="15" destOrd="0" presId="urn:microsoft.com/office/officeart/2009/3/layout/RandomtoResultProcess"/>
    <dgm:cxn modelId="{EF654541-E978-4261-BC03-D41E37200791}" type="presParOf" srcId="{10544242-AEBA-489E-9785-9635EECB42D0}" destId="{5C1E9624-0466-4D50-BEB4-E7E9D1FE5122}" srcOrd="16" destOrd="0" presId="urn:microsoft.com/office/officeart/2009/3/layout/RandomtoResultProcess"/>
    <dgm:cxn modelId="{AB3738E7-DB6C-43C8-91E9-6E4459A55A02}" type="presParOf" srcId="{10544242-AEBA-489E-9785-9635EECB42D0}" destId="{1AF932B4-7ADC-49C7-942D-894338141B3C}" srcOrd="17" destOrd="0" presId="urn:microsoft.com/office/officeart/2009/3/layout/RandomtoResultProcess"/>
    <dgm:cxn modelId="{DAAF46D1-1CC1-483C-A73E-F6627F5FA211}" type="presParOf" srcId="{10544242-AEBA-489E-9785-9635EECB42D0}" destId="{CE29D86B-26E5-43AD-9DCE-375479D8ED45}" srcOrd="18" destOrd="0" presId="urn:microsoft.com/office/officeart/2009/3/layout/RandomtoResultProcess"/>
    <dgm:cxn modelId="{64BC625A-F3D2-4A3F-875B-1C101EBEFFE3}" type="presParOf" srcId="{C7F0CC39-866D-4904-9E9E-12BE90387C1A}" destId="{42C54F22-533F-46FD-BCA0-F502F65B5E63}" srcOrd="1" destOrd="0" presId="urn:microsoft.com/office/officeart/2009/3/layout/RandomtoResultProcess"/>
    <dgm:cxn modelId="{943A1E40-4BBF-4E2D-AF2E-D1C15139CAAA}" type="presParOf" srcId="{42C54F22-533F-46FD-BCA0-F502F65B5E63}" destId="{8EFCF071-183A-4A1D-93DA-FB82D30BB912}" srcOrd="0" destOrd="0" presId="urn:microsoft.com/office/officeart/2009/3/layout/RandomtoResultProcess"/>
    <dgm:cxn modelId="{C2FA137B-BF51-4315-A09F-CFDFA7337174}" type="presParOf" srcId="{42C54F22-533F-46FD-BCA0-F502F65B5E63}" destId="{05BD205B-0A6A-485A-AD76-083B96E5129D}" srcOrd="1" destOrd="0" presId="urn:microsoft.com/office/officeart/2009/3/layout/RandomtoResultProcess"/>
    <dgm:cxn modelId="{7AB86FBA-47AA-46B4-8B5B-FB4976AEF738}" type="presParOf" srcId="{C7F0CC39-866D-4904-9E9E-12BE90387C1A}" destId="{F5ACB74A-F85E-4E72-8C8B-8F9B81C41570}" srcOrd="2" destOrd="0" presId="urn:microsoft.com/office/officeart/2009/3/layout/RandomtoResultProcess"/>
    <dgm:cxn modelId="{97D515EE-AC69-4EC8-812E-F23933707190}" type="presParOf" srcId="{F5ACB74A-F85E-4E72-8C8B-8F9B81C41570}" destId="{8711BCF2-C9E3-41DB-83C0-D5F7BCB88591}" srcOrd="0" destOrd="0" presId="urn:microsoft.com/office/officeart/2009/3/layout/RandomtoResultProcess"/>
    <dgm:cxn modelId="{BF6CEEB7-260E-4BAD-9DFC-0454D02FD5C0}" type="presParOf" srcId="{F5ACB74A-F85E-4E72-8C8B-8F9B81C41570}" destId="{C284C65B-672C-46F6-AA52-38B406E39FCC}" srcOrd="1" destOrd="0" presId="urn:microsoft.com/office/officeart/2009/3/layout/RandomtoResultProcess"/>
    <dgm:cxn modelId="{88172751-D6F4-4883-9AD9-158D88A02D2B}" type="presParOf" srcId="{C7F0CC39-866D-4904-9E9E-12BE90387C1A}" destId="{2C5A33D2-58E8-4F2F-ABF8-9FD09472CCDE}" srcOrd="3" destOrd="0" presId="urn:microsoft.com/office/officeart/2009/3/layout/RandomtoResultProcess"/>
    <dgm:cxn modelId="{0B8F384F-1AAF-4A53-BA3A-17E805338F40}" type="presParOf" srcId="{2C5A33D2-58E8-4F2F-ABF8-9FD09472CCDE}" destId="{E4DFED22-B744-4371-B503-C46A85FEEE32}" srcOrd="0" destOrd="0" presId="urn:microsoft.com/office/officeart/2009/3/layout/RandomtoResultProcess"/>
    <dgm:cxn modelId="{47B14707-EE95-4707-A3CF-585FEBA367DC}" type="presParOf" srcId="{2C5A33D2-58E8-4F2F-ABF8-9FD09472CCDE}" destId="{9ECACB57-767A-437D-B54B-A41B56D6ABBC}" srcOrd="1" destOrd="0" presId="urn:microsoft.com/office/officeart/2009/3/layout/RandomtoResultProcess"/>
    <dgm:cxn modelId="{1A80A50D-2E31-4E8D-AA3F-D1ECC3DD98AB}" type="presParOf" srcId="{C7F0CC39-866D-4904-9E9E-12BE90387C1A}" destId="{5D3DA516-1581-4E54-BD6A-BE56DC00CEAB}" srcOrd="4" destOrd="0" presId="urn:microsoft.com/office/officeart/2009/3/layout/RandomtoResultProcess"/>
    <dgm:cxn modelId="{B65EA0AE-E592-454D-80F5-86D18B149530}" type="presParOf" srcId="{5D3DA516-1581-4E54-BD6A-BE56DC00CEAB}" destId="{35089E9C-2BEB-4499-9B43-3D681C4CE4FA}" srcOrd="0" destOrd="0" presId="urn:microsoft.com/office/officeart/2009/3/layout/RandomtoResultProcess"/>
    <dgm:cxn modelId="{6A0DC141-1E13-4293-B99F-4BAA957CF9CE}" type="presParOf" srcId="{5D3DA516-1581-4E54-BD6A-BE56DC00CEAB}" destId="{C85F923B-FA31-43FD-875C-6F6B0D3F433D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A7F37-436C-4253-A3E6-DC6F65F33EDB}">
      <dsp:nvSpPr>
        <dsp:cNvPr id="0" name=""/>
        <dsp:cNvSpPr/>
      </dsp:nvSpPr>
      <dsp:spPr>
        <a:xfrm>
          <a:off x="306251" y="230823"/>
          <a:ext cx="5072202" cy="158506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616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4500" kern="1200" dirty="0" smtClean="0"/>
            <a:t>Комерцијално банкарство</a:t>
          </a:r>
          <a:endParaRPr lang="en-US" sz="4500" kern="1200" dirty="0"/>
        </a:p>
      </dsp:txBody>
      <dsp:txXfrm>
        <a:off x="306251" y="230823"/>
        <a:ext cx="5072202" cy="1585063"/>
      </dsp:txXfrm>
    </dsp:sp>
    <dsp:sp modelId="{41DF27CE-AAD8-4021-870A-E18E52FCB903}">
      <dsp:nvSpPr>
        <dsp:cNvPr id="0" name=""/>
        <dsp:cNvSpPr/>
      </dsp:nvSpPr>
      <dsp:spPr>
        <a:xfrm>
          <a:off x="94909" y="1869"/>
          <a:ext cx="1109544" cy="16643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026A681-F44C-4FD4-BBD8-C61FD9DF23C2}">
      <dsp:nvSpPr>
        <dsp:cNvPr id="0" name=""/>
        <dsp:cNvSpPr/>
      </dsp:nvSpPr>
      <dsp:spPr>
        <a:xfrm>
          <a:off x="5773937" y="230823"/>
          <a:ext cx="5072202" cy="158506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616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4500" kern="1200" dirty="0" smtClean="0"/>
            <a:t>Инвестиционо банкарство</a:t>
          </a:r>
          <a:endParaRPr lang="en-US" sz="4500" kern="1200" dirty="0"/>
        </a:p>
      </dsp:txBody>
      <dsp:txXfrm>
        <a:off x="5773937" y="230823"/>
        <a:ext cx="5072202" cy="1585063"/>
      </dsp:txXfrm>
    </dsp:sp>
    <dsp:sp modelId="{9EAE2BE0-0C18-4949-AEC5-A6208136CBA3}">
      <dsp:nvSpPr>
        <dsp:cNvPr id="0" name=""/>
        <dsp:cNvSpPr/>
      </dsp:nvSpPr>
      <dsp:spPr>
        <a:xfrm>
          <a:off x="5562596" y="1869"/>
          <a:ext cx="1109544" cy="166431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116EE11-1A88-4856-A8C4-4FAAC3692F31}">
      <dsp:nvSpPr>
        <dsp:cNvPr id="0" name=""/>
        <dsp:cNvSpPr/>
      </dsp:nvSpPr>
      <dsp:spPr>
        <a:xfrm>
          <a:off x="3040094" y="2226241"/>
          <a:ext cx="5072202" cy="158506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616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4500" kern="1200" dirty="0" smtClean="0"/>
            <a:t>Универзално банкарство</a:t>
          </a:r>
          <a:endParaRPr lang="en-US" sz="4500" kern="1200" dirty="0"/>
        </a:p>
      </dsp:txBody>
      <dsp:txXfrm>
        <a:off x="3040094" y="2226241"/>
        <a:ext cx="5072202" cy="1585063"/>
      </dsp:txXfrm>
    </dsp:sp>
    <dsp:sp modelId="{08CCF460-86D4-4263-A90E-1758CF6D8D3B}">
      <dsp:nvSpPr>
        <dsp:cNvPr id="0" name=""/>
        <dsp:cNvSpPr/>
      </dsp:nvSpPr>
      <dsp:spPr>
        <a:xfrm>
          <a:off x="2828752" y="1997288"/>
          <a:ext cx="1109544" cy="16643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1E6FF-9164-49DA-A554-EBF601AE691B}">
      <dsp:nvSpPr>
        <dsp:cNvPr id="0" name=""/>
        <dsp:cNvSpPr/>
      </dsp:nvSpPr>
      <dsp:spPr>
        <a:xfrm>
          <a:off x="9677" y="43427"/>
          <a:ext cx="2892512" cy="1735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600" kern="1200" dirty="0" err="1" smtClean="0"/>
            <a:t>Дерегулација</a:t>
          </a:r>
          <a:r>
            <a:rPr lang="sr-Cyrl-BA" sz="1600" kern="1200" dirty="0" smtClean="0"/>
            <a:t> финансијског система  у САД</a:t>
          </a:r>
          <a:endParaRPr lang="en-US" sz="1600" kern="1200" dirty="0"/>
        </a:p>
      </dsp:txBody>
      <dsp:txXfrm>
        <a:off x="60508" y="94258"/>
        <a:ext cx="2790850" cy="1633845"/>
      </dsp:txXfrm>
    </dsp:sp>
    <dsp:sp modelId="{3F337400-23A7-4CEB-B706-C28CA80066FD}">
      <dsp:nvSpPr>
        <dsp:cNvPr id="0" name=""/>
        <dsp:cNvSpPr/>
      </dsp:nvSpPr>
      <dsp:spPr>
        <a:xfrm>
          <a:off x="3156730" y="552509"/>
          <a:ext cx="613212" cy="717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156730" y="695977"/>
        <a:ext cx="429248" cy="430406"/>
      </dsp:txXfrm>
    </dsp:sp>
    <dsp:sp modelId="{6B2D9F1B-1DBB-4811-B73C-DF0279C840FB}">
      <dsp:nvSpPr>
        <dsp:cNvPr id="0" name=""/>
        <dsp:cNvSpPr/>
      </dsp:nvSpPr>
      <dsp:spPr>
        <a:xfrm>
          <a:off x="4059194" y="43427"/>
          <a:ext cx="2892512" cy="1735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600" kern="1200" dirty="0" smtClean="0"/>
            <a:t>Банке дају хипотекарне кредите свим категоријама клијената (</a:t>
          </a:r>
          <a:r>
            <a:rPr lang="en-US" sz="1600" kern="1200" dirty="0" smtClean="0"/>
            <a:t>NINJA-no income, no job, no assets</a:t>
          </a:r>
          <a:r>
            <a:rPr lang="sr-Cyrl-BA" sz="1600" kern="1200" dirty="0" smtClean="0"/>
            <a:t>)</a:t>
          </a:r>
          <a:endParaRPr lang="en-US" sz="1600" kern="1200" dirty="0"/>
        </a:p>
      </dsp:txBody>
      <dsp:txXfrm>
        <a:off x="4110025" y="94258"/>
        <a:ext cx="2790850" cy="1633845"/>
      </dsp:txXfrm>
    </dsp:sp>
    <dsp:sp modelId="{E5249570-39DC-4B71-9B41-A7650F9E6405}">
      <dsp:nvSpPr>
        <dsp:cNvPr id="0" name=""/>
        <dsp:cNvSpPr/>
      </dsp:nvSpPr>
      <dsp:spPr>
        <a:xfrm>
          <a:off x="7206247" y="552509"/>
          <a:ext cx="613212" cy="717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7206247" y="695977"/>
        <a:ext cx="429248" cy="430406"/>
      </dsp:txXfrm>
    </dsp:sp>
    <dsp:sp modelId="{99178969-15BE-4929-B4EC-2BBC4CC75687}">
      <dsp:nvSpPr>
        <dsp:cNvPr id="0" name=""/>
        <dsp:cNvSpPr/>
      </dsp:nvSpPr>
      <dsp:spPr>
        <a:xfrm>
          <a:off x="8108711" y="43427"/>
          <a:ext cx="2892512" cy="1735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600" kern="1200" dirty="0" smtClean="0"/>
            <a:t>Хипотекарни кредити се „препакују“ у ХОВ које се продају инвеститорима</a:t>
          </a:r>
          <a:endParaRPr lang="en-US" sz="1600" kern="1200" dirty="0"/>
        </a:p>
      </dsp:txBody>
      <dsp:txXfrm>
        <a:off x="8159542" y="94258"/>
        <a:ext cx="2790850" cy="1633845"/>
      </dsp:txXfrm>
    </dsp:sp>
    <dsp:sp modelId="{3A24B822-45F8-4E3F-B201-6C324A9F51A0}">
      <dsp:nvSpPr>
        <dsp:cNvPr id="0" name=""/>
        <dsp:cNvSpPr/>
      </dsp:nvSpPr>
      <dsp:spPr>
        <a:xfrm rot="5400000">
          <a:off x="9248361" y="1981410"/>
          <a:ext cx="613212" cy="717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9339764" y="2033475"/>
        <a:ext cx="430406" cy="429248"/>
      </dsp:txXfrm>
    </dsp:sp>
    <dsp:sp modelId="{B9DAED86-30E4-46BB-9BC0-EC3FAB974AF0}">
      <dsp:nvSpPr>
        <dsp:cNvPr id="0" name=""/>
        <dsp:cNvSpPr/>
      </dsp:nvSpPr>
      <dsp:spPr>
        <a:xfrm>
          <a:off x="8108711" y="2935939"/>
          <a:ext cx="2892512" cy="1735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600" kern="1200" dirty="0" smtClean="0"/>
            <a:t>Рејтинг агенције овим ХОВ додјељују веома добре кредитне </a:t>
          </a:r>
          <a:r>
            <a:rPr lang="sr-Cyrl-BA" sz="1600" kern="1200" dirty="0" err="1" smtClean="0"/>
            <a:t>рејтинге</a:t>
          </a:r>
          <a:r>
            <a:rPr lang="sr-Cyrl-BA" sz="1600" kern="1200" dirty="0" smtClean="0"/>
            <a:t> чиме потврђују њихов квалитет</a:t>
          </a:r>
          <a:endParaRPr lang="en-US" sz="1600" kern="1200" dirty="0"/>
        </a:p>
      </dsp:txBody>
      <dsp:txXfrm>
        <a:off x="8159542" y="2986770"/>
        <a:ext cx="2790850" cy="1633845"/>
      </dsp:txXfrm>
    </dsp:sp>
    <dsp:sp modelId="{A4759302-E02C-4067-AF67-AAF4A059DD78}">
      <dsp:nvSpPr>
        <dsp:cNvPr id="0" name=""/>
        <dsp:cNvSpPr/>
      </dsp:nvSpPr>
      <dsp:spPr>
        <a:xfrm rot="10800000">
          <a:off x="7240957" y="3445022"/>
          <a:ext cx="613212" cy="717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7424921" y="3588490"/>
        <a:ext cx="429248" cy="430406"/>
      </dsp:txXfrm>
    </dsp:sp>
    <dsp:sp modelId="{828A58DA-9178-4131-AE48-3041A623FEDA}">
      <dsp:nvSpPr>
        <dsp:cNvPr id="0" name=""/>
        <dsp:cNvSpPr/>
      </dsp:nvSpPr>
      <dsp:spPr>
        <a:xfrm>
          <a:off x="4059194" y="2935939"/>
          <a:ext cx="2892512" cy="1735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600" kern="1200" dirty="0" smtClean="0"/>
            <a:t>Тржиште постаје презасићено и цијене некретнина падају; њихови власници губе домове и проглашавају личне банкроте</a:t>
          </a:r>
          <a:endParaRPr lang="en-US" sz="1600" kern="1200" dirty="0"/>
        </a:p>
      </dsp:txBody>
      <dsp:txXfrm>
        <a:off x="4110025" y="2986770"/>
        <a:ext cx="2790850" cy="1633845"/>
      </dsp:txXfrm>
    </dsp:sp>
    <dsp:sp modelId="{87998A7E-194A-4928-86E4-F173B2A0BC65}">
      <dsp:nvSpPr>
        <dsp:cNvPr id="0" name=""/>
        <dsp:cNvSpPr/>
      </dsp:nvSpPr>
      <dsp:spPr>
        <a:xfrm rot="10800000">
          <a:off x="3191440" y="3445022"/>
          <a:ext cx="613212" cy="717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3375404" y="3588490"/>
        <a:ext cx="429248" cy="430406"/>
      </dsp:txXfrm>
    </dsp:sp>
    <dsp:sp modelId="{7BA6D4D3-515E-46A4-9284-A04E7D56A0AA}">
      <dsp:nvSpPr>
        <dsp:cNvPr id="0" name=""/>
        <dsp:cNvSpPr/>
      </dsp:nvSpPr>
      <dsp:spPr>
        <a:xfrm>
          <a:off x="9677" y="2935939"/>
          <a:ext cx="2892512" cy="1735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600" kern="1200" dirty="0" smtClean="0"/>
            <a:t>Банке, фондови и др. </a:t>
          </a:r>
          <a:r>
            <a:rPr lang="sr-Cyrl-BA" sz="1600" kern="1200" dirty="0" err="1" smtClean="0"/>
            <a:t>фин.институције</a:t>
          </a:r>
          <a:r>
            <a:rPr lang="sr-Cyrl-BA" sz="1600" kern="1200" dirty="0" smtClean="0"/>
            <a:t> се суочавају са великим проблемима, финансијска тржишта падају и криза се прелива из САД у остатак свијета</a:t>
          </a:r>
          <a:endParaRPr lang="en-US" sz="1600" kern="1200" dirty="0"/>
        </a:p>
      </dsp:txBody>
      <dsp:txXfrm>
        <a:off x="60508" y="2986770"/>
        <a:ext cx="2790850" cy="16338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00188-21F0-4E3C-9FBD-FF9EC3DA398D}">
      <dsp:nvSpPr>
        <dsp:cNvPr id="0" name=""/>
        <dsp:cNvSpPr/>
      </dsp:nvSpPr>
      <dsp:spPr>
        <a:xfrm>
          <a:off x="150156" y="1419813"/>
          <a:ext cx="2146477" cy="707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500" kern="1200" dirty="0" smtClean="0"/>
            <a:t>Појединачни инвеститори</a:t>
          </a:r>
          <a:endParaRPr lang="en-US" sz="1500" kern="1200" dirty="0"/>
        </a:p>
      </dsp:txBody>
      <dsp:txXfrm>
        <a:off x="150156" y="1419813"/>
        <a:ext cx="2146477" cy="707361"/>
      </dsp:txXfrm>
    </dsp:sp>
    <dsp:sp modelId="{985AB147-CC77-4728-9A86-3AB08B822FEE}">
      <dsp:nvSpPr>
        <dsp:cNvPr id="0" name=""/>
        <dsp:cNvSpPr/>
      </dsp:nvSpPr>
      <dsp:spPr>
        <a:xfrm>
          <a:off x="147716" y="1204677"/>
          <a:ext cx="170742" cy="170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818D46-A462-4BFA-AF08-41A74EF7E266}">
      <dsp:nvSpPr>
        <dsp:cNvPr id="0" name=""/>
        <dsp:cNvSpPr/>
      </dsp:nvSpPr>
      <dsp:spPr>
        <a:xfrm>
          <a:off x="267236" y="965638"/>
          <a:ext cx="170742" cy="170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9C056-31A3-47A5-A8E4-AD092741F2EE}">
      <dsp:nvSpPr>
        <dsp:cNvPr id="0" name=""/>
        <dsp:cNvSpPr/>
      </dsp:nvSpPr>
      <dsp:spPr>
        <a:xfrm>
          <a:off x="554084" y="1013446"/>
          <a:ext cx="268309" cy="2683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DCBA4-3F53-40D4-862B-D046E0063F10}">
      <dsp:nvSpPr>
        <dsp:cNvPr id="0" name=""/>
        <dsp:cNvSpPr/>
      </dsp:nvSpPr>
      <dsp:spPr>
        <a:xfrm>
          <a:off x="793123" y="750502"/>
          <a:ext cx="170742" cy="170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706CC4-1094-42DB-8161-552ABBEBBBE2}">
      <dsp:nvSpPr>
        <dsp:cNvPr id="0" name=""/>
        <dsp:cNvSpPr/>
      </dsp:nvSpPr>
      <dsp:spPr>
        <a:xfrm>
          <a:off x="1103874" y="654886"/>
          <a:ext cx="170742" cy="170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16004F-1EA6-44F3-8AC4-883EAFA8CD02}">
      <dsp:nvSpPr>
        <dsp:cNvPr id="0" name=""/>
        <dsp:cNvSpPr/>
      </dsp:nvSpPr>
      <dsp:spPr>
        <a:xfrm>
          <a:off x="1486338" y="822214"/>
          <a:ext cx="170742" cy="170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BC2908-8D6E-46A1-91A6-658B52350CEA}">
      <dsp:nvSpPr>
        <dsp:cNvPr id="0" name=""/>
        <dsp:cNvSpPr/>
      </dsp:nvSpPr>
      <dsp:spPr>
        <a:xfrm>
          <a:off x="1725377" y="941734"/>
          <a:ext cx="268309" cy="2683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90BC88-3263-417B-B278-21CF9DD962E5}">
      <dsp:nvSpPr>
        <dsp:cNvPr id="0" name=""/>
        <dsp:cNvSpPr/>
      </dsp:nvSpPr>
      <dsp:spPr>
        <a:xfrm>
          <a:off x="2060032" y="1204677"/>
          <a:ext cx="170742" cy="170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D728BA-2191-46A4-99DD-EE9E7D7C92D5}">
      <dsp:nvSpPr>
        <dsp:cNvPr id="0" name=""/>
        <dsp:cNvSpPr/>
      </dsp:nvSpPr>
      <dsp:spPr>
        <a:xfrm>
          <a:off x="2203456" y="1467621"/>
          <a:ext cx="170742" cy="170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D342D4-A11A-418C-9F70-6334A5410257}">
      <dsp:nvSpPr>
        <dsp:cNvPr id="0" name=""/>
        <dsp:cNvSpPr/>
      </dsp:nvSpPr>
      <dsp:spPr>
        <a:xfrm>
          <a:off x="960451" y="965638"/>
          <a:ext cx="439052" cy="4390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D0AE5-EEB9-4061-BE48-812D18BAB0B9}">
      <dsp:nvSpPr>
        <dsp:cNvPr id="0" name=""/>
        <dsp:cNvSpPr/>
      </dsp:nvSpPr>
      <dsp:spPr>
        <a:xfrm>
          <a:off x="28197" y="1873988"/>
          <a:ext cx="170742" cy="170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B3D50-F75D-4483-B91D-99B279B3808E}">
      <dsp:nvSpPr>
        <dsp:cNvPr id="0" name=""/>
        <dsp:cNvSpPr/>
      </dsp:nvSpPr>
      <dsp:spPr>
        <a:xfrm>
          <a:off x="171620" y="2089123"/>
          <a:ext cx="268309" cy="2683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1083B-655E-4101-8788-831F4688A93C}">
      <dsp:nvSpPr>
        <dsp:cNvPr id="0" name=""/>
        <dsp:cNvSpPr/>
      </dsp:nvSpPr>
      <dsp:spPr>
        <a:xfrm>
          <a:off x="530180" y="2280355"/>
          <a:ext cx="390268" cy="3902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152160-638D-4EB5-ABD8-705191F7AC7D}">
      <dsp:nvSpPr>
        <dsp:cNvPr id="0" name=""/>
        <dsp:cNvSpPr/>
      </dsp:nvSpPr>
      <dsp:spPr>
        <a:xfrm>
          <a:off x="1032163" y="2591106"/>
          <a:ext cx="170742" cy="170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3C517-0027-4DD1-893F-B9B2479BCF56}">
      <dsp:nvSpPr>
        <dsp:cNvPr id="0" name=""/>
        <dsp:cNvSpPr/>
      </dsp:nvSpPr>
      <dsp:spPr>
        <a:xfrm>
          <a:off x="1127778" y="2280355"/>
          <a:ext cx="268309" cy="2683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E9624-0466-4D50-BEB4-E7E9D1FE5122}">
      <dsp:nvSpPr>
        <dsp:cNvPr id="0" name=""/>
        <dsp:cNvSpPr/>
      </dsp:nvSpPr>
      <dsp:spPr>
        <a:xfrm>
          <a:off x="1366818" y="2615010"/>
          <a:ext cx="170742" cy="170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F932B4-7ADC-49C7-942D-894338141B3C}">
      <dsp:nvSpPr>
        <dsp:cNvPr id="0" name=""/>
        <dsp:cNvSpPr/>
      </dsp:nvSpPr>
      <dsp:spPr>
        <a:xfrm>
          <a:off x="1581953" y="2232547"/>
          <a:ext cx="390268" cy="3902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29D86B-26E5-43AD-9DCE-375479D8ED45}">
      <dsp:nvSpPr>
        <dsp:cNvPr id="0" name=""/>
        <dsp:cNvSpPr/>
      </dsp:nvSpPr>
      <dsp:spPr>
        <a:xfrm>
          <a:off x="2107840" y="2136931"/>
          <a:ext cx="268309" cy="2683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CF071-183A-4A1D-93DA-FB82D30BB912}">
      <dsp:nvSpPr>
        <dsp:cNvPr id="0" name=""/>
        <dsp:cNvSpPr/>
      </dsp:nvSpPr>
      <dsp:spPr>
        <a:xfrm>
          <a:off x="2376150" y="1013048"/>
          <a:ext cx="787987" cy="1504353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11BCF2-C9E3-41DB-83C0-D5F7BCB88591}">
      <dsp:nvSpPr>
        <dsp:cNvPr id="0" name=""/>
        <dsp:cNvSpPr/>
      </dsp:nvSpPr>
      <dsp:spPr>
        <a:xfrm>
          <a:off x="3164137" y="1013779"/>
          <a:ext cx="2149056" cy="1504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164137" y="1013779"/>
        <a:ext cx="2149056" cy="1504339"/>
      </dsp:txXfrm>
    </dsp:sp>
    <dsp:sp modelId="{E4DFED22-B744-4371-B503-C46A85FEEE32}">
      <dsp:nvSpPr>
        <dsp:cNvPr id="0" name=""/>
        <dsp:cNvSpPr/>
      </dsp:nvSpPr>
      <dsp:spPr>
        <a:xfrm>
          <a:off x="5313193" y="1013048"/>
          <a:ext cx="787987" cy="1504353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89E9C-2BEB-4499-9B43-3D681C4CE4FA}">
      <dsp:nvSpPr>
        <dsp:cNvPr id="0" name=""/>
        <dsp:cNvSpPr/>
      </dsp:nvSpPr>
      <dsp:spPr>
        <a:xfrm>
          <a:off x="3408261" y="845012"/>
          <a:ext cx="1826697" cy="1826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500" kern="1200" dirty="0" smtClean="0"/>
            <a:t>Инвестициони фонд</a:t>
          </a:r>
          <a:endParaRPr lang="en-US" sz="1500" kern="1200" dirty="0"/>
        </a:p>
      </dsp:txBody>
      <dsp:txXfrm>
        <a:off x="3675775" y="1112526"/>
        <a:ext cx="1291669" cy="1291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25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28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75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83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60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972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212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26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864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045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22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20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hrportfolio.hr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Cyrl-RS" sz="4800" b="1" cap="all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Финансијске институције</a:t>
            </a:r>
            <a:endParaRPr lang="en-US" sz="4800" b="1" cap="all" dirty="0"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508" y="6028661"/>
            <a:ext cx="4649325" cy="670782"/>
          </a:xfrm>
        </p:spPr>
        <p:txBody>
          <a:bodyPr>
            <a:noAutofit/>
          </a:bodyPr>
          <a:lstStyle/>
          <a:p>
            <a:pPr algn="l"/>
            <a:r>
              <a:rPr lang="sr-Cyrl-BA" sz="3200" dirty="0" smtClean="0"/>
              <a:t>Александра Крчмар, ма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104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25" y="496511"/>
            <a:ext cx="10890069" cy="719763"/>
          </a:xfrm>
        </p:spPr>
        <p:txBody>
          <a:bodyPr>
            <a:normAutofit/>
          </a:bodyPr>
          <a:lstStyle/>
          <a:p>
            <a:pPr algn="ctr"/>
            <a:r>
              <a:rPr lang="sr-Cyrl-RS" sz="3200" cap="none" dirty="0" smtClean="0">
                <a:solidFill>
                  <a:schemeClr val="accent3">
                    <a:lumMod val="75000"/>
                  </a:schemeClr>
                </a:solidFill>
              </a:rPr>
              <a:t>Разлике између давања кредита и улагања у ХОВ</a:t>
            </a:r>
            <a:endParaRPr lang="en-US" sz="3200" cap="none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700165"/>
              </p:ext>
            </p:extLst>
          </p:nvPr>
        </p:nvGraphicFramePr>
        <p:xfrm>
          <a:off x="1411192" y="1764878"/>
          <a:ext cx="9498104" cy="4228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9052"/>
                <a:gridCol w="4749052"/>
              </a:tblGrid>
              <a:tr h="800691">
                <a:tc>
                  <a:txBody>
                    <a:bodyPr/>
                    <a:lstStyle/>
                    <a:p>
                      <a:pPr algn="ctr"/>
                      <a:r>
                        <a:rPr lang="sr-Cyrl-RS" sz="2400" dirty="0" smtClean="0"/>
                        <a:t>Давање</a:t>
                      </a:r>
                      <a:r>
                        <a:rPr lang="sr-Cyrl-RS" sz="2400" baseline="0" dirty="0" smtClean="0"/>
                        <a:t> кредите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dirty="0" smtClean="0"/>
                        <a:t>Улагање у ХОВ</a:t>
                      </a:r>
                      <a:endParaRPr lang="en-US" sz="2400" dirty="0"/>
                    </a:p>
                  </a:txBody>
                  <a:tcPr anchor="ctr"/>
                </a:tc>
              </a:tr>
              <a:tr h="1382962">
                <a:tc>
                  <a:txBody>
                    <a:bodyPr/>
                    <a:lstStyle/>
                    <a:p>
                      <a:pPr algn="ctr"/>
                      <a:r>
                        <a:rPr lang="sr-Cyrl-RS" sz="2400" dirty="0" smtClean="0"/>
                        <a:t>Одобравају се имајући у виду комитентске</a:t>
                      </a:r>
                      <a:r>
                        <a:rPr lang="sr-Cyrl-RS" sz="2400" baseline="0" dirty="0" smtClean="0"/>
                        <a:t> односе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dirty="0" smtClean="0"/>
                        <a:t>Чисто тржишни однос</a:t>
                      </a:r>
                      <a:endParaRPr lang="en-US" sz="2400" dirty="0"/>
                    </a:p>
                  </a:txBody>
                  <a:tcPr anchor="ctr"/>
                </a:tc>
              </a:tr>
              <a:tr h="1221897">
                <a:tc>
                  <a:txBody>
                    <a:bodyPr/>
                    <a:lstStyle/>
                    <a:p>
                      <a:pPr algn="ctr"/>
                      <a:r>
                        <a:rPr lang="sr-Cyrl-RS" sz="2400" dirty="0" smtClean="0"/>
                        <a:t>Тражиоци</a:t>
                      </a:r>
                      <a:r>
                        <a:rPr lang="sr-Cyrl-RS" sz="2400" baseline="0" dirty="0" smtClean="0"/>
                        <a:t> покрећу иницијативу за добијање зајма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dirty="0" smtClean="0"/>
                        <a:t>Иницијативу покреће банка приликом куповине ХОВ на секунадарним</a:t>
                      </a:r>
                      <a:r>
                        <a:rPr lang="sr-Cyrl-RS" sz="2400" baseline="0" dirty="0" smtClean="0"/>
                        <a:t> тржиштима</a:t>
                      </a:r>
                      <a:endParaRPr lang="en-US" sz="2400" dirty="0"/>
                    </a:p>
                  </a:txBody>
                  <a:tcPr anchor="ctr"/>
                </a:tc>
              </a:tr>
              <a:tr h="800691">
                <a:tc>
                  <a:txBody>
                    <a:bodyPr/>
                    <a:lstStyle/>
                    <a:p>
                      <a:pPr algn="ctr"/>
                      <a:r>
                        <a:rPr lang="sr-Cyrl-RS" sz="2400" dirty="0" smtClean="0"/>
                        <a:t>Неликвидна актива банака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dirty="0" smtClean="0"/>
                        <a:t>Банка</a:t>
                      </a:r>
                      <a:r>
                        <a:rPr lang="sr-Cyrl-RS" sz="2400" baseline="0" dirty="0" smtClean="0"/>
                        <a:t> може продати ХОВ прије рока доспијећа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54" y="533967"/>
            <a:ext cx="10968446" cy="693638"/>
          </a:xfrm>
        </p:spPr>
        <p:txBody>
          <a:bodyPr>
            <a:normAutofit/>
          </a:bodyPr>
          <a:lstStyle/>
          <a:p>
            <a:pPr algn="ctr"/>
            <a:r>
              <a:rPr lang="sr-Cyrl-BA" sz="3200" cap="none" dirty="0" smtClean="0">
                <a:solidFill>
                  <a:schemeClr val="accent3">
                    <a:lumMod val="75000"/>
                  </a:schemeClr>
                </a:solidFill>
              </a:rPr>
              <a:t>Секјуритизација кредита банака</a:t>
            </a:r>
            <a:endParaRPr lang="en-US" sz="3200" cap="none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389" y="1423851"/>
            <a:ext cx="11086011" cy="4950823"/>
          </a:xfrm>
        </p:spPr>
        <p:txBody>
          <a:bodyPr>
            <a:normAutofit/>
          </a:bodyPr>
          <a:lstStyle/>
          <a:p>
            <a:r>
              <a:rPr lang="sr-Cyrl-BA" sz="2400" dirty="0" smtClean="0"/>
              <a:t>Секјуритизација кредита је процес трансформације кредита у утрживе ХОВ</a:t>
            </a:r>
          </a:p>
          <a:p>
            <a:r>
              <a:rPr lang="sr-Cyrl-BA" sz="2400" dirty="0" smtClean="0"/>
              <a:t>Секјуритизација је настала у САД у пословима са хипотекарним кредитима за станове</a:t>
            </a:r>
          </a:p>
          <a:p>
            <a:r>
              <a:rPr lang="sr-Cyrl-BA" sz="2400" dirty="0" smtClean="0"/>
              <a:t>Предности секјуритизације: </a:t>
            </a:r>
          </a:p>
          <a:p>
            <a:pPr lvl="1"/>
            <a:r>
              <a:rPr lang="sr-Cyrl-BA" sz="2200" dirty="0" smtClean="0"/>
              <a:t>ликвидност активе, </a:t>
            </a:r>
          </a:p>
          <a:p>
            <a:pPr lvl="1"/>
            <a:r>
              <a:rPr lang="sr-Cyrl-BA" sz="2200" dirty="0" smtClean="0"/>
              <a:t>већа повезаност и ангажованост на отвореним финансијском  тржишту и</a:t>
            </a:r>
          </a:p>
          <a:p>
            <a:pPr lvl="1"/>
            <a:r>
              <a:rPr lang="sr-Cyrl-BA" sz="2200" dirty="0" smtClean="0"/>
              <a:t>више слободе у структурирању активе.</a:t>
            </a:r>
          </a:p>
          <a:p>
            <a:r>
              <a:rPr lang="sr-Cyrl-BA" sz="2400" dirty="0" smtClean="0"/>
              <a:t>Недостаци секјуритизације:</a:t>
            </a:r>
          </a:p>
          <a:p>
            <a:pPr lvl="1"/>
            <a:r>
              <a:rPr lang="sr-Cyrl-BA" sz="2200" dirty="0" smtClean="0"/>
              <a:t>ризик,</a:t>
            </a:r>
          </a:p>
          <a:p>
            <a:pPr lvl="1"/>
            <a:r>
              <a:rPr lang="sr-Cyrl-BA" sz="2200" dirty="0" smtClean="0"/>
              <a:t>отежана контрола.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32" y="-87754"/>
            <a:ext cx="10937748" cy="1609344"/>
          </a:xfrm>
        </p:spPr>
        <p:txBody>
          <a:bodyPr>
            <a:normAutofit/>
          </a:bodyPr>
          <a:lstStyle/>
          <a:p>
            <a:pPr algn="ctr"/>
            <a:r>
              <a:rPr lang="sr-Cyrl-BA" sz="3200" cap="none" dirty="0" smtClean="0">
                <a:solidFill>
                  <a:schemeClr val="accent3">
                    <a:lumMod val="75000"/>
                  </a:schemeClr>
                </a:solidFill>
              </a:rPr>
              <a:t>Секјуритизација и глобална финансијска криза </a:t>
            </a:r>
            <a:br>
              <a:rPr lang="sr-Cyrl-BA" sz="3200" cap="none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sr-Cyrl-BA" sz="3200" cap="none" dirty="0" smtClean="0">
                <a:solidFill>
                  <a:schemeClr val="accent3">
                    <a:lumMod val="75000"/>
                  </a:schemeClr>
                </a:solidFill>
              </a:rPr>
              <a:t>2007-2009</a:t>
            </a:r>
            <a:r>
              <a:rPr lang="en-US" sz="3200" cap="none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sr-Cyrl-BA" sz="3200" cap="none" dirty="0">
                <a:solidFill>
                  <a:schemeClr val="accent3">
                    <a:lumMod val="75000"/>
                  </a:schemeClr>
                </a:solidFill>
              </a:rPr>
              <a:t>г</a:t>
            </a:r>
            <a:r>
              <a:rPr lang="sr-Cyrl-BA" sz="3200" cap="none" dirty="0" smtClean="0">
                <a:solidFill>
                  <a:schemeClr val="accent3">
                    <a:lumMod val="75000"/>
                  </a:schemeClr>
                </a:solidFill>
              </a:rPr>
              <a:t>одине</a:t>
            </a:r>
            <a:endParaRPr lang="en-US" sz="3200" cap="none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6854411"/>
              </p:ext>
            </p:extLst>
          </p:nvPr>
        </p:nvGraphicFramePr>
        <p:xfrm>
          <a:off x="504824" y="1533524"/>
          <a:ext cx="11010901" cy="471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7931888" y="988828"/>
            <a:ext cx="4260111" cy="29345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0823014">
            <a:off x="9946066" y="988828"/>
            <a:ext cx="1967023" cy="37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секјуритизација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96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891" y="726734"/>
            <a:ext cx="10981509" cy="796835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36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sr-Cyrl-RS" sz="3600" b="1" dirty="0" smtClean="0">
                <a:solidFill>
                  <a:schemeClr val="accent3">
                    <a:lumMod val="75000"/>
                  </a:schemeClr>
                </a:solidFill>
              </a:rPr>
              <a:t>. ШТЕДИОНИЦЕ, ШТЕДНО-КРЕДИТНА УДРУЖЕЊА </a:t>
            </a:r>
            <a:r>
              <a:rPr lang="sr-Latn-BA" sz="36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sr-Latn-BA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sr-Cyrl-RS" sz="3600" b="1" dirty="0" smtClean="0">
                <a:solidFill>
                  <a:schemeClr val="accent3">
                    <a:lumMod val="75000"/>
                  </a:schemeClr>
                </a:solidFill>
              </a:rPr>
              <a:t>И УНИЈЕ</a:t>
            </a:r>
            <a:endParaRPr lang="en-US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891" y="1738265"/>
            <a:ext cx="10981509" cy="4884604"/>
          </a:xfrm>
        </p:spPr>
        <p:txBody>
          <a:bodyPr>
            <a:normAutofit/>
          </a:bodyPr>
          <a:lstStyle/>
          <a:p>
            <a:r>
              <a:rPr lang="sr-Cyrl-RS" sz="2400" dirty="0" smtClean="0"/>
              <a:t>Ова група посредника нема тако значајну улогу на финансијским тржиштима као банке. </a:t>
            </a:r>
          </a:p>
          <a:p>
            <a:r>
              <a:rPr lang="sr-Cyrl-BA" sz="2400" dirty="0" smtClean="0"/>
              <a:t>О</a:t>
            </a:r>
            <a:r>
              <a:rPr lang="sr-Cyrl-RS" sz="2400" dirty="0" smtClean="0"/>
              <a:t>сновна функција штедних и кредитних удружења је да акумулирају штедњу и да дају позајмице клијентима за куповину потрошних добара и куповину и градњу некретнина.</a:t>
            </a:r>
            <a:endParaRPr lang="en-US" sz="2400" dirty="0" smtClean="0"/>
          </a:p>
          <a:p>
            <a:pPr marL="0" indent="0">
              <a:buNone/>
            </a:pPr>
            <a:endParaRPr lang="sr-Cyrl-RS" sz="2400" dirty="0" smtClean="0"/>
          </a:p>
          <a:p>
            <a:r>
              <a:rPr lang="sr-Cyrl-BA" sz="2400" dirty="0" smtClean="0"/>
              <a:t>В</a:t>
            </a:r>
            <a:r>
              <a:rPr lang="sr-Cyrl-RS" sz="2400" dirty="0" smtClean="0"/>
              <a:t>рсте институција: </a:t>
            </a:r>
          </a:p>
          <a:p>
            <a:pPr lvl="1"/>
            <a:r>
              <a:rPr lang="sr-Cyrl-RS" sz="2200" dirty="0" smtClean="0"/>
              <a:t>штедне и кредитне асоцијације;</a:t>
            </a:r>
          </a:p>
          <a:p>
            <a:pPr lvl="1"/>
            <a:r>
              <a:rPr lang="sr-Cyrl-BA" sz="2200" dirty="0" smtClean="0"/>
              <a:t>к</a:t>
            </a:r>
            <a:r>
              <a:rPr lang="sr-Cyrl-RS" sz="2200" dirty="0" smtClean="0"/>
              <a:t>редитне уније (кредитне задруге);</a:t>
            </a:r>
          </a:p>
          <a:p>
            <a:pPr lvl="1"/>
            <a:r>
              <a:rPr lang="sr-Cyrl-BA" sz="2200" dirty="0" smtClean="0"/>
              <a:t>ш</a:t>
            </a:r>
            <a:r>
              <a:rPr lang="sr-Cyrl-RS" sz="2200" dirty="0" smtClean="0"/>
              <a:t>тедионице.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629" y="2945625"/>
            <a:ext cx="8596668" cy="956732"/>
          </a:xfrm>
        </p:spPr>
        <p:txBody>
          <a:bodyPr>
            <a:normAutofit/>
          </a:bodyPr>
          <a:lstStyle/>
          <a:p>
            <a:r>
              <a:rPr lang="sr-Latn-BA" sz="4000" b="1" dirty="0" smtClean="0">
                <a:solidFill>
                  <a:schemeClr val="accent3">
                    <a:lumMod val="75000"/>
                  </a:schemeClr>
                </a:solidFill>
              </a:rPr>
              <a:t>II </a:t>
            </a:r>
            <a:r>
              <a:rPr lang="sr-Cyrl-BA" sz="4000" b="1" dirty="0" smtClean="0">
                <a:solidFill>
                  <a:schemeClr val="accent3">
                    <a:lumMod val="75000"/>
                  </a:schemeClr>
                </a:solidFill>
              </a:rPr>
              <a:t>не</a:t>
            </a:r>
            <a:r>
              <a:rPr lang="sr-Cyrl-RS" sz="4000" b="1" dirty="0" smtClean="0">
                <a:solidFill>
                  <a:schemeClr val="accent3">
                    <a:lumMod val="75000"/>
                  </a:schemeClr>
                </a:solidFill>
              </a:rPr>
              <a:t>Депозитне </a:t>
            </a:r>
            <a:r>
              <a:rPr lang="sr-Cyrl-RS" sz="4000" b="1" dirty="0">
                <a:solidFill>
                  <a:schemeClr val="accent3">
                    <a:lumMod val="75000"/>
                  </a:schemeClr>
                </a:solidFill>
              </a:rPr>
              <a:t>институције</a:t>
            </a:r>
            <a:endParaRPr lang="en-US" sz="4000" dirty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02551"/>
            <a:ext cx="10062519" cy="988498"/>
          </a:xfrm>
        </p:spPr>
        <p:txBody>
          <a:bodyPr>
            <a:normAutofit/>
          </a:bodyPr>
          <a:lstStyle/>
          <a:p>
            <a:pPr algn="ctr"/>
            <a:r>
              <a:rPr lang="sr-Cyrl-BA" sz="3200" b="1" dirty="0">
                <a:solidFill>
                  <a:schemeClr val="accent3">
                    <a:lumMod val="75000"/>
                  </a:schemeClr>
                </a:solidFill>
              </a:rPr>
              <a:t>1. ИНСТИТУЦИЈЕ УГОВОРЕНЕ ШТЕДЊЕ</a:t>
            </a:r>
            <a:r>
              <a:rPr lang="sr-Cyrl-BA" sz="32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sr-Cyrl-BA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sr-Cyrl-BA" sz="3200" b="1" dirty="0" smtClean="0">
                <a:solidFill>
                  <a:schemeClr val="accent3">
                    <a:lumMod val="75000"/>
                  </a:schemeClr>
                </a:solidFill>
              </a:rPr>
              <a:t>1.1. Осигуравајућа друштва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805" y="1807920"/>
            <a:ext cx="10235514" cy="4692468"/>
          </a:xfrm>
        </p:spPr>
        <p:txBody>
          <a:bodyPr>
            <a:normAutofit/>
          </a:bodyPr>
          <a:lstStyle/>
          <a:p>
            <a:r>
              <a:rPr lang="sr-Cyrl-BA" sz="2400" dirty="0"/>
              <a:t>Осигуравајућа друштва су институције које се за унапријед  утврђену суму обавезују да пружају услуге осигурања и врше исплату накнада у случају </a:t>
            </a:r>
            <a:r>
              <a:rPr lang="sr-Cyrl-BA" sz="2400" dirty="0" smtClean="0"/>
              <a:t>настанка штетних </a:t>
            </a:r>
            <a:r>
              <a:rPr lang="sr-Cyrl-BA" sz="2400" dirty="0"/>
              <a:t>догађаја односно осигураног случаја.</a:t>
            </a:r>
          </a:p>
          <a:p>
            <a:r>
              <a:rPr lang="sr-Cyrl-BA" sz="2400" dirty="0"/>
              <a:t>Ове инстутуције на тај начин врше трансфер ризика са појединачних субјеката дистрибуцијом</a:t>
            </a:r>
            <a:r>
              <a:rPr lang="sr-Latn-BA" sz="2400" dirty="0"/>
              <a:t> </a:t>
            </a:r>
            <a:r>
              <a:rPr lang="sr-Cyrl-BA" sz="2400" dirty="0"/>
              <a:t>на већи број носилаца ризика.</a:t>
            </a:r>
          </a:p>
          <a:p>
            <a:r>
              <a:rPr lang="sr-Cyrl-BA" sz="2400" dirty="0" smtClean="0"/>
              <a:t>Разликују </a:t>
            </a:r>
            <a:r>
              <a:rPr lang="sr-Cyrl-BA" sz="2400" dirty="0"/>
              <a:t>се:</a:t>
            </a:r>
          </a:p>
          <a:p>
            <a:pPr lvl="1"/>
            <a:r>
              <a:rPr lang="sr-Cyrl-BA" sz="2200" dirty="0" smtClean="0"/>
              <a:t>Осигуравајућа друштва за </a:t>
            </a:r>
            <a:r>
              <a:rPr lang="sr-Cyrl-BA" sz="2200" dirty="0"/>
              <a:t>осигурање </a:t>
            </a:r>
            <a:r>
              <a:rPr lang="sr-Cyrl-BA" sz="2200" dirty="0" smtClean="0"/>
              <a:t>живота</a:t>
            </a:r>
            <a:r>
              <a:rPr lang="sr-Latn-BA" sz="2200" dirty="0" smtClean="0"/>
              <a:t> </a:t>
            </a:r>
            <a:r>
              <a:rPr lang="sr-Cyrl-BA" sz="2200" dirty="0" smtClean="0"/>
              <a:t>и</a:t>
            </a:r>
            <a:endParaRPr lang="sr-Cyrl-BA" sz="2200" dirty="0"/>
          </a:p>
          <a:p>
            <a:pPr lvl="1"/>
            <a:r>
              <a:rPr lang="sr-Cyrl-BA" sz="2200" dirty="0" smtClean="0"/>
              <a:t>Осигуравајућа </a:t>
            </a:r>
            <a:r>
              <a:rPr lang="sr-Cyrl-BA" sz="2200" dirty="0"/>
              <a:t>друштва за осигурање имовине.</a:t>
            </a:r>
          </a:p>
          <a:p>
            <a:endParaRPr lang="sr-Cyrl-BA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12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589" y="642594"/>
            <a:ext cx="10169611" cy="980260"/>
          </a:xfrm>
        </p:spPr>
        <p:txBody>
          <a:bodyPr>
            <a:normAutofit/>
          </a:bodyPr>
          <a:lstStyle/>
          <a:p>
            <a:pPr algn="ctr"/>
            <a:r>
              <a:rPr lang="sr-Cyrl-BA" sz="3200" dirty="0" smtClean="0">
                <a:solidFill>
                  <a:schemeClr val="accent3">
                    <a:lumMod val="75000"/>
                  </a:schemeClr>
                </a:solidFill>
              </a:rPr>
              <a:t>1.1.1. </a:t>
            </a:r>
            <a:r>
              <a:rPr lang="sr-Cyrl-BA" sz="3200" cap="none" dirty="0" smtClean="0">
                <a:solidFill>
                  <a:schemeClr val="accent3">
                    <a:lumMod val="75000"/>
                  </a:schemeClr>
                </a:solidFill>
              </a:rPr>
              <a:t>Осигуравајућа друштва за осигурање живота</a:t>
            </a:r>
            <a:endParaRPr lang="en-US" sz="3200" cap="none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924" y="1859140"/>
            <a:ext cx="10227276" cy="4329808"/>
          </a:xfrm>
        </p:spPr>
        <p:txBody>
          <a:bodyPr>
            <a:normAutofit/>
          </a:bodyPr>
          <a:lstStyle/>
          <a:p>
            <a:r>
              <a:rPr lang="sr-Cyrl-BA" sz="2400" dirty="0" smtClean="0"/>
              <a:t>Осигуравајућа друштва </a:t>
            </a:r>
            <a:r>
              <a:rPr lang="sr-Cyrl-BA" sz="2400" dirty="0"/>
              <a:t>за осигурање живота преузимају обавезу извршења исплате одређеног износа новца носиоцу полисе осигурања у случају наступања болести или </a:t>
            </a:r>
            <a:r>
              <a:rPr lang="sr-Cyrl-BA" sz="2400" dirty="0" smtClean="0"/>
              <a:t>смрти.</a:t>
            </a:r>
          </a:p>
          <a:p>
            <a:r>
              <a:rPr lang="sr-Cyrl-BA" sz="2400" dirty="0" smtClean="0"/>
              <a:t>Облици </a:t>
            </a:r>
            <a:r>
              <a:rPr lang="sr-Cyrl-BA" sz="2400" dirty="0"/>
              <a:t>животног осигурања: </a:t>
            </a:r>
          </a:p>
          <a:p>
            <a:pPr lvl="1"/>
            <a:r>
              <a:rPr lang="sr-Cyrl-BA" sz="2200" dirty="0"/>
              <a:t>осигурања у ужем смислу;</a:t>
            </a:r>
          </a:p>
          <a:p>
            <a:pPr lvl="1"/>
            <a:r>
              <a:rPr lang="sr-Cyrl-BA" sz="2200" dirty="0"/>
              <a:t>осигурање од неспособности за рад;</a:t>
            </a:r>
          </a:p>
          <a:p>
            <a:pPr lvl="1"/>
            <a:r>
              <a:rPr lang="sr-Cyrl-BA" sz="2200" dirty="0" smtClean="0"/>
              <a:t>ануитетно </a:t>
            </a:r>
            <a:r>
              <a:rPr lang="sr-Cyrl-BA" sz="2200" dirty="0"/>
              <a:t>осигурање и </a:t>
            </a:r>
          </a:p>
          <a:p>
            <a:pPr lvl="1"/>
            <a:r>
              <a:rPr lang="sr-Cyrl-BA" sz="2200" dirty="0"/>
              <a:t>здравствено осигурање.</a:t>
            </a:r>
          </a:p>
          <a:p>
            <a:pPr>
              <a:buNone/>
            </a:pPr>
            <a:endParaRPr lang="sr-Cyrl-BA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491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357" y="642594"/>
            <a:ext cx="10687541" cy="815503"/>
          </a:xfrm>
        </p:spPr>
        <p:txBody>
          <a:bodyPr>
            <a:noAutofit/>
          </a:bodyPr>
          <a:lstStyle/>
          <a:p>
            <a:pPr algn="ctr"/>
            <a:r>
              <a:rPr lang="sr-Cyrl-BA" sz="3200" cap="none" dirty="0" smtClean="0">
                <a:solidFill>
                  <a:schemeClr val="accent3">
                    <a:lumMod val="75000"/>
                  </a:schemeClr>
                </a:solidFill>
              </a:rPr>
              <a:t>Принципи инвестирања друштава за осигурање живота</a:t>
            </a:r>
            <a:endParaRPr lang="en-US" sz="3200" cap="none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222" y="1713470"/>
            <a:ext cx="10597979" cy="4321570"/>
          </a:xfrm>
        </p:spPr>
        <p:txBody>
          <a:bodyPr>
            <a:noAutofit/>
          </a:bodyPr>
          <a:lstStyle/>
          <a:p>
            <a:r>
              <a:rPr lang="sr-Cyrl-BA" sz="2400" dirty="0"/>
              <a:t>Осигуравајућа друштва су велики инвеститори у </a:t>
            </a:r>
            <a:r>
              <a:rPr lang="sr-Cyrl-BA" sz="2400" dirty="0" smtClean="0"/>
              <a:t>ХОВ који се при </a:t>
            </a:r>
            <a:r>
              <a:rPr lang="sr-Cyrl-BA" sz="2400" dirty="0"/>
              <a:t>доношењу инвестициониох одлука </a:t>
            </a:r>
            <a:r>
              <a:rPr lang="sr-Cyrl-BA" sz="2400" dirty="0" smtClean="0"/>
              <a:t>воде усклађеношћу </a:t>
            </a:r>
            <a:r>
              <a:rPr lang="sr-Cyrl-BA" sz="2400" dirty="0"/>
              <a:t>(рочне, ризичне </a:t>
            </a:r>
            <a:r>
              <a:rPr lang="sr-Cyrl-BA" sz="2400" dirty="0" smtClean="0"/>
              <a:t>  и </a:t>
            </a:r>
            <a:r>
              <a:rPr lang="sr-Cyrl-BA" sz="2400" dirty="0"/>
              <a:t>валутне) структуре пласмана са структуром средстава.</a:t>
            </a:r>
          </a:p>
          <a:p>
            <a:r>
              <a:rPr lang="sr-Cyrl-BA" sz="2400" b="1" dirty="0" smtClean="0"/>
              <a:t>Дугорочно расположива средства              </a:t>
            </a:r>
            <a:r>
              <a:rPr lang="sr-Cyrl-BA" sz="2400" b="1" dirty="0"/>
              <a:t>дугорочне </a:t>
            </a:r>
            <a:r>
              <a:rPr lang="sr-Cyrl-BA" sz="2400" b="1" dirty="0" smtClean="0"/>
              <a:t>ХОВ</a:t>
            </a:r>
          </a:p>
          <a:p>
            <a:r>
              <a:rPr lang="sr-Cyrl-BA" sz="2400" dirty="0" smtClean="0"/>
              <a:t>Основни </a:t>
            </a:r>
            <a:r>
              <a:rPr lang="sr-Cyrl-BA" sz="2400" dirty="0"/>
              <a:t>принципи код инвестирања за достизање циљева инвестирања:</a:t>
            </a:r>
          </a:p>
          <a:p>
            <a:pPr lvl="1"/>
            <a:r>
              <a:rPr lang="sr-Cyrl-BA" sz="2200" dirty="0"/>
              <a:t>Стабилност дохотка;</a:t>
            </a:r>
          </a:p>
          <a:p>
            <a:pPr lvl="1"/>
            <a:r>
              <a:rPr lang="sr-Cyrl-BA" sz="2200" dirty="0"/>
              <a:t>Ликвидност;</a:t>
            </a:r>
          </a:p>
          <a:p>
            <a:pPr lvl="1"/>
            <a:r>
              <a:rPr lang="sr-Cyrl-BA" sz="2200" dirty="0"/>
              <a:t>Временска усклађеност обавеза и улагања;</a:t>
            </a:r>
          </a:p>
          <a:p>
            <a:pPr lvl="1"/>
            <a:r>
              <a:rPr lang="sr-Cyrl-BA" sz="2200" dirty="0"/>
              <a:t>Регулација инвестиционих циљева;</a:t>
            </a:r>
          </a:p>
          <a:p>
            <a:pPr lvl="1"/>
            <a:r>
              <a:rPr lang="sr-Cyrl-BA" sz="2200" dirty="0" smtClean="0"/>
              <a:t>Аверзија према ризику;</a:t>
            </a:r>
            <a:endParaRPr lang="sr-Cyrl-BA" sz="2200" dirty="0"/>
          </a:p>
          <a:p>
            <a:pPr lvl="1"/>
            <a:r>
              <a:rPr lang="sr-Cyrl-BA" sz="2200" dirty="0"/>
              <a:t>Опорезивање и инвестирање.</a:t>
            </a:r>
          </a:p>
          <a:p>
            <a:endParaRPr lang="en-US" sz="2000" dirty="0"/>
          </a:p>
          <a:p>
            <a:endParaRPr lang="en-US" sz="20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932967" y="3072809"/>
            <a:ext cx="584791" cy="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154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168" y="493738"/>
            <a:ext cx="10392032" cy="963784"/>
          </a:xfrm>
        </p:spPr>
        <p:txBody>
          <a:bodyPr>
            <a:normAutofit/>
          </a:bodyPr>
          <a:lstStyle/>
          <a:p>
            <a:pPr algn="ctr"/>
            <a:r>
              <a:rPr lang="sr-Cyrl-BA" sz="3200" cap="none" dirty="0" smtClean="0">
                <a:solidFill>
                  <a:schemeClr val="accent3">
                    <a:lumMod val="75000"/>
                  </a:schemeClr>
                </a:solidFill>
              </a:rPr>
              <a:t>Портфолио друштава за осигурање живота</a:t>
            </a:r>
            <a:endParaRPr lang="en-US" sz="3200" cap="none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735" y="1758360"/>
            <a:ext cx="10268465" cy="4149090"/>
          </a:xfrm>
        </p:spPr>
        <p:txBody>
          <a:bodyPr>
            <a:noAutofit/>
          </a:bodyPr>
          <a:lstStyle/>
          <a:p>
            <a:r>
              <a:rPr lang="sr-Cyrl-BA" sz="2400" dirty="0"/>
              <a:t>Већина ових компанија има конзервативну инвестициону политику, те висококвалитетне обвезнице чине највећи дио портфолија.</a:t>
            </a:r>
            <a:endParaRPr lang="sr-Cyrl-RS" sz="2400" dirty="0"/>
          </a:p>
          <a:p>
            <a:r>
              <a:rPr lang="sr-Cyrl-RS" sz="2400" dirty="0"/>
              <a:t>Портфолио компанија животног осигурања: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sr-Cyrl-RS" sz="2200" dirty="0"/>
              <a:t>државне обвезнице,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sr-Cyrl-RS" sz="2200" dirty="0"/>
              <a:t>хипотекарни зајмови,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sr-Cyrl-BA" sz="2200" dirty="0"/>
              <a:t>к</a:t>
            </a:r>
            <a:r>
              <a:rPr lang="sr-Cyrl-RS" sz="2200" dirty="0"/>
              <a:t>орпоративне обвезнице,</a:t>
            </a:r>
          </a:p>
          <a:p>
            <a:pPr marL="800100" lvl="1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sr-Cyrl-BA" sz="2200" dirty="0"/>
              <a:t>а</a:t>
            </a:r>
            <a:r>
              <a:rPr lang="sr-Cyrl-RS" sz="2200" dirty="0"/>
              <a:t>кције.</a:t>
            </a:r>
          </a:p>
          <a:p>
            <a:r>
              <a:rPr lang="sr-Cyrl-BA" sz="2400" dirty="0"/>
              <a:t>Инвестиционе стратегије компанија животног осигурања:</a:t>
            </a:r>
          </a:p>
          <a:p>
            <a:pPr lvl="1"/>
            <a:r>
              <a:rPr lang="sr-Cyrl-BA" sz="2200" dirty="0"/>
              <a:t>Пасивне стратегије </a:t>
            </a:r>
            <a:endParaRPr lang="sr-Latn-BA" sz="2200" dirty="0" smtClean="0"/>
          </a:p>
          <a:p>
            <a:pPr lvl="1"/>
            <a:r>
              <a:rPr lang="sr-Cyrl-BA" sz="2200" dirty="0" smtClean="0"/>
              <a:t>Активне стратегије</a:t>
            </a:r>
            <a:r>
              <a:rPr lang="sr-Latn-BA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12105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13510"/>
            <a:ext cx="10058400" cy="1345474"/>
          </a:xfrm>
        </p:spPr>
        <p:txBody>
          <a:bodyPr>
            <a:normAutofit/>
          </a:bodyPr>
          <a:lstStyle/>
          <a:p>
            <a:pPr algn="ctr"/>
            <a:r>
              <a:rPr lang="sr-Cyrl-BA" sz="3200" cap="none" dirty="0" smtClean="0">
                <a:solidFill>
                  <a:schemeClr val="accent3">
                    <a:lumMod val="75000"/>
                  </a:schemeClr>
                </a:solidFill>
              </a:rPr>
              <a:t>1.1.2. Осигуравајућа друштва за осигурање имовине</a:t>
            </a:r>
            <a:endParaRPr lang="en-US" sz="3200" cap="none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73" y="1750422"/>
            <a:ext cx="11377749" cy="4637315"/>
          </a:xfrm>
        </p:spPr>
        <p:txBody>
          <a:bodyPr>
            <a:normAutofit/>
          </a:bodyPr>
          <a:lstStyle/>
          <a:p>
            <a:r>
              <a:rPr lang="sr-Cyrl-BA" sz="2400" dirty="0" smtClean="0"/>
              <a:t>Осигурање имовине – осигурање од крађе, штете, пожара и других околности и догађаја који могу смањити вриједност одређеним физичким добрима</a:t>
            </a:r>
            <a:endParaRPr lang="sr-Latn-BA" sz="2400" dirty="0" smtClean="0"/>
          </a:p>
          <a:p>
            <a:r>
              <a:rPr lang="sr-Cyrl-BA" sz="2400" dirty="0" smtClean="0"/>
              <a:t>Извор </a:t>
            </a:r>
            <a:r>
              <a:rPr lang="sr-Cyrl-BA" sz="2400" dirty="0"/>
              <a:t>средстава за инвестирање код компанија за осигурање имовине су унапријед плаћене премије и средства која обезбјеђују сами </a:t>
            </a:r>
            <a:r>
              <a:rPr lang="sr-Cyrl-BA" sz="2400" dirty="0" smtClean="0"/>
              <a:t>власници</a:t>
            </a:r>
            <a:endParaRPr lang="sr-Cyrl-BA" sz="2400" dirty="0"/>
          </a:p>
          <a:p>
            <a:r>
              <a:rPr lang="sr-Cyrl-BA" sz="2400" dirty="0"/>
              <a:t>Инвестициона политика је дефинисана природом посла и извором средстава </a:t>
            </a:r>
            <a:endParaRPr lang="sr-Cyrl-BA" sz="2400" dirty="0" smtClean="0"/>
          </a:p>
          <a:p>
            <a:r>
              <a:rPr lang="sr-Cyrl-RS" sz="2400" dirty="0" smtClean="0"/>
              <a:t>Портфолио </a:t>
            </a:r>
            <a:r>
              <a:rPr lang="sr-Cyrl-RS" sz="2400" dirty="0"/>
              <a:t>компанија за осигурање имовине:</a:t>
            </a:r>
          </a:p>
          <a:p>
            <a:pPr lvl="1">
              <a:buFont typeface="Wingdings" pitchFamily="2" charset="2"/>
              <a:buChar char="§"/>
            </a:pPr>
            <a:r>
              <a:rPr lang="sr-Cyrl-RS" sz="2200" dirty="0"/>
              <a:t>обичне акције,</a:t>
            </a:r>
          </a:p>
          <a:p>
            <a:pPr lvl="1">
              <a:buFont typeface="Wingdings" pitchFamily="2" charset="2"/>
              <a:buChar char="§"/>
            </a:pPr>
            <a:r>
              <a:rPr lang="sr-Cyrl-RS" sz="2200" dirty="0"/>
              <a:t>преференцијалне акције,</a:t>
            </a:r>
          </a:p>
          <a:p>
            <a:pPr lvl="1">
              <a:buFont typeface="Wingdings" pitchFamily="2" charset="2"/>
              <a:buChar char="§"/>
            </a:pPr>
            <a:r>
              <a:rPr lang="sr-Cyrl-RS" sz="2200" dirty="0"/>
              <a:t>висококвалитетне обвезнице.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148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901" y="1086416"/>
            <a:ext cx="11498197" cy="50789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527" y="5824149"/>
            <a:ext cx="3475021" cy="81204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90119" y="5060781"/>
            <a:ext cx="2279418" cy="504056"/>
          </a:xfrm>
          <a:prstGeom prst="rect">
            <a:avLst/>
          </a:prstGeom>
          <a:solidFill>
            <a:srgbClr val="F9CBBF"/>
          </a:solidFill>
          <a:ln>
            <a:solidFill>
              <a:srgbClr val="F6B4A2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BA" sz="19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Централна банка</a:t>
            </a:r>
            <a:endParaRPr lang="en-US" sz="19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62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168" y="642594"/>
            <a:ext cx="10392032" cy="840217"/>
          </a:xfrm>
        </p:spPr>
        <p:txBody>
          <a:bodyPr>
            <a:normAutofit/>
          </a:bodyPr>
          <a:lstStyle/>
          <a:p>
            <a:pPr algn="ctr"/>
            <a:r>
              <a:rPr lang="sr-Cyrl-BA" sz="3200" b="1" dirty="0" smtClean="0">
                <a:solidFill>
                  <a:schemeClr val="accent3">
                    <a:lumMod val="75000"/>
                  </a:schemeClr>
                </a:solidFill>
              </a:rPr>
              <a:t>1.2. Пензиони фондови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886" y="1622855"/>
            <a:ext cx="10540314" cy="4440194"/>
          </a:xfrm>
        </p:spPr>
        <p:txBody>
          <a:bodyPr>
            <a:noAutofit/>
          </a:bodyPr>
          <a:lstStyle/>
          <a:p>
            <a:r>
              <a:rPr lang="sr-Cyrl-BA" sz="2400" dirty="0"/>
              <a:t>П</a:t>
            </a:r>
            <a:r>
              <a:rPr lang="sr-Cyrl-RS" sz="2400" dirty="0" smtClean="0"/>
              <a:t>ензиони </a:t>
            </a:r>
            <a:r>
              <a:rPr lang="sr-Cyrl-RS" sz="2400" dirty="0"/>
              <a:t>фондови </a:t>
            </a:r>
            <a:r>
              <a:rPr lang="sr-Cyrl-RS" sz="2400" dirty="0" smtClean="0"/>
              <a:t>обезбјеђују појединцима сигурност и стабилност прихода по окончању њиховог радног вијека</a:t>
            </a:r>
          </a:p>
          <a:p>
            <a:r>
              <a:rPr lang="sr-Cyrl-RS" sz="2400" dirty="0" smtClean="0"/>
              <a:t>Средства у пензионе фондове уплаћују запослени или њихови послодавци по унапријед утврђеној временској динамици (најчешће мјесечно)</a:t>
            </a:r>
            <a:endParaRPr lang="sr-Cyrl-RS" sz="24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798" y="3249160"/>
            <a:ext cx="8886772" cy="360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66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r-Cyrl-RS" sz="2400" dirty="0"/>
              <a:t>Врсте  пензионих фондова: јавни и комплементарни</a:t>
            </a:r>
          </a:p>
          <a:p>
            <a:pPr algn="just"/>
            <a:r>
              <a:rPr lang="sr-Cyrl-RS" sz="2400" dirty="0"/>
              <a:t>Финансирање пензионих фондова: из дохотка запослених (дистрибутивни принцип) или из уштеде запослених у току радног вијека</a:t>
            </a:r>
          </a:p>
          <a:p>
            <a:pPr algn="just"/>
            <a:r>
              <a:rPr lang="sr-Cyrl-RS" sz="2400" dirty="0"/>
              <a:t>Класификација пензионих фондова према начину исплате ануитета: фондови са утврђеним доприносом, фондови са утврђеним приносом, хибридни пензиони фондови и индивидуални пензиони рачуни</a:t>
            </a:r>
            <a:r>
              <a:rPr lang="sr-Cyrl-RS" sz="2400" dirty="0" smtClean="0"/>
              <a:t>.</a:t>
            </a:r>
            <a:endParaRPr lang="sr-Cyrl-RS" sz="2400" dirty="0"/>
          </a:p>
        </p:txBody>
      </p:sp>
    </p:spTree>
    <p:extLst>
      <p:ext uri="{BB962C8B-B14F-4D97-AF65-F5344CB8AC3E}">
        <p14:creationId xmlns:p14="http://schemas.microsoft.com/office/powerpoint/2010/main" val="2832655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497" y="642594"/>
            <a:ext cx="10276703" cy="840217"/>
          </a:xfrm>
        </p:spPr>
        <p:txBody>
          <a:bodyPr>
            <a:normAutofit/>
          </a:bodyPr>
          <a:lstStyle/>
          <a:p>
            <a:pPr algn="ctr"/>
            <a:r>
              <a:rPr lang="sr-Cyrl-BA" sz="3200" cap="none" dirty="0" smtClean="0">
                <a:solidFill>
                  <a:schemeClr val="accent3">
                    <a:lumMod val="75000"/>
                  </a:schemeClr>
                </a:solidFill>
              </a:rPr>
              <a:t>Улагања пензионих фондова</a:t>
            </a:r>
            <a:endParaRPr lang="en-US" sz="3200" cap="none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027" y="1762897"/>
            <a:ext cx="10466173" cy="4272143"/>
          </a:xfrm>
        </p:spPr>
        <p:txBody>
          <a:bodyPr/>
          <a:lstStyle/>
          <a:p>
            <a:r>
              <a:rPr lang="sr-Cyrl-RS" sz="2400" dirty="0" smtClean="0"/>
              <a:t>Портфолио пензионих фондова чине </a:t>
            </a:r>
            <a:r>
              <a:rPr lang="sr-Cyrl-BA" sz="2400" dirty="0" smtClean="0"/>
              <a:t>ХОВ нижег ризика</a:t>
            </a:r>
          </a:p>
          <a:p>
            <a:r>
              <a:rPr lang="sr-Cyrl-BA" sz="2400" dirty="0" smtClean="0"/>
              <a:t>Конзервативан приступ инвестирању</a:t>
            </a:r>
            <a:endParaRPr lang="sr-Cyrl-BA" sz="2400" dirty="0"/>
          </a:p>
          <a:p>
            <a:r>
              <a:rPr lang="sr-Cyrl-BA" sz="2400" dirty="0" smtClean="0"/>
              <a:t>Предвидиви </a:t>
            </a:r>
            <a:r>
              <a:rPr lang="sr-Cyrl-RS" sz="2400" dirty="0" smtClean="0"/>
              <a:t>рокови </a:t>
            </a:r>
            <a:r>
              <a:rPr lang="sr-Cyrl-RS" sz="2400" dirty="0"/>
              <a:t>доспијећа </a:t>
            </a:r>
            <a:r>
              <a:rPr lang="sr-Cyrl-RS" sz="2400" dirty="0" smtClean="0"/>
              <a:t>позиција активе </a:t>
            </a:r>
            <a:r>
              <a:rPr lang="sr-Cyrl-RS" sz="2400" dirty="0"/>
              <a:t>и </a:t>
            </a:r>
            <a:r>
              <a:rPr lang="sr-Cyrl-RS" sz="2400" dirty="0" smtClean="0"/>
              <a:t>пасиве</a:t>
            </a:r>
            <a:endParaRPr lang="sr-Cyrl-RS" sz="2400" dirty="0"/>
          </a:p>
          <a:p>
            <a:r>
              <a:rPr lang="sr-Cyrl-BA" sz="2400" dirty="0" smtClean="0"/>
              <a:t>З</a:t>
            </a:r>
            <a:r>
              <a:rPr lang="sr-Cyrl-RS" sz="2400" dirty="0"/>
              <a:t>аинтересовани су за дугорочни раст вриједности </a:t>
            </a:r>
            <a:r>
              <a:rPr lang="sr-Cyrl-RS" sz="2400" dirty="0" smtClean="0"/>
              <a:t>ХОВ</a:t>
            </a:r>
            <a:endParaRPr lang="sr-Cyrl-RS" sz="2400" dirty="0"/>
          </a:p>
          <a:p>
            <a:r>
              <a:rPr lang="sr-Cyrl-BA" sz="2400" dirty="0"/>
              <a:t>Н</a:t>
            </a:r>
            <a:r>
              <a:rPr lang="sr-Cyrl-RS" sz="2400" dirty="0"/>
              <a:t>ије им императивно потребна ликвидност </a:t>
            </a:r>
            <a:r>
              <a:rPr lang="sr-Cyrl-RS" sz="2400" dirty="0" smtClean="0"/>
              <a:t>ХОВ</a:t>
            </a:r>
            <a:endParaRPr lang="sr-Cyrl-RS" sz="2400" dirty="0"/>
          </a:p>
          <a:p>
            <a:r>
              <a:rPr lang="sr-Cyrl-BA" sz="2400" dirty="0"/>
              <a:t>П</a:t>
            </a:r>
            <a:r>
              <a:rPr lang="sr-Cyrl-RS" sz="2400" dirty="0"/>
              <a:t>реферирају заштиту од ризика </a:t>
            </a:r>
            <a:r>
              <a:rPr lang="sr-Cyrl-RS" sz="2400" dirty="0" smtClean="0"/>
              <a:t>инфлације</a:t>
            </a:r>
            <a:endParaRPr lang="sr-Cyrl-RS" sz="2400" dirty="0"/>
          </a:p>
          <a:p>
            <a:r>
              <a:rPr lang="sr-Cyrl-BA" sz="2400" dirty="0"/>
              <a:t>У</a:t>
            </a:r>
            <a:r>
              <a:rPr lang="sr-Cyrl-RS" sz="2400" dirty="0"/>
              <a:t> великом броју земаља су ослобођени пореза на </a:t>
            </a:r>
            <a:r>
              <a:rPr lang="sr-Cyrl-RS" sz="2400" dirty="0" smtClean="0"/>
              <a:t>доходак</a:t>
            </a:r>
            <a:endParaRPr lang="sr-Cyrl-RS" sz="2400" dirty="0"/>
          </a:p>
          <a:p>
            <a:endParaRPr lang="sr-Cyrl-R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07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83" y="391886"/>
            <a:ext cx="10837817" cy="862148"/>
          </a:xfrm>
        </p:spPr>
        <p:txBody>
          <a:bodyPr>
            <a:normAutofit/>
          </a:bodyPr>
          <a:lstStyle/>
          <a:p>
            <a:pPr algn="ctr"/>
            <a:r>
              <a:rPr lang="sr-Cyrl-RS" sz="3200" b="1" dirty="0" smtClean="0">
                <a:solidFill>
                  <a:schemeClr val="accent3">
                    <a:lumMod val="75000"/>
                  </a:schemeClr>
                </a:solidFill>
              </a:rPr>
              <a:t>2. ИНВЕСТИЦИОНИ ФОНДОВИ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556" y="1254034"/>
            <a:ext cx="11417643" cy="538189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r-Cyrl-RS" sz="2400" dirty="0" smtClean="0"/>
              <a:t>Инвестициони фонд представља финансијску институцију која повлачи средства мањих индивидуалних инвеститора којима заузврат емитује акције </a:t>
            </a:r>
            <a:r>
              <a:rPr lang="sr-Latn-BA" sz="2400" dirty="0" smtClean="0"/>
              <a:t>(Shares) </a:t>
            </a:r>
            <a:r>
              <a:rPr lang="sr-Cyrl-RS" sz="2400" dirty="0" smtClean="0"/>
              <a:t>или </a:t>
            </a:r>
            <a:r>
              <a:rPr lang="sr-Cyrl-RS" sz="2400" dirty="0"/>
              <a:t>удјеле (</a:t>
            </a:r>
            <a:r>
              <a:rPr lang="sr-Latn-BA" sz="2400" dirty="0"/>
              <a:t>Units</a:t>
            </a:r>
            <a:r>
              <a:rPr lang="sr-Latn-BA" sz="2400" dirty="0" smtClean="0"/>
              <a:t>)</a:t>
            </a:r>
            <a:r>
              <a:rPr lang="sr-Cyrl-RS" sz="2400" dirty="0" smtClean="0"/>
              <a:t>, </a:t>
            </a:r>
            <a:r>
              <a:rPr lang="sr-Cyrl-BA" sz="2400" dirty="0" smtClean="0"/>
              <a:t>у зависности од врсте инвестиционог фонда</a:t>
            </a:r>
          </a:p>
          <a:p>
            <a:pPr>
              <a:lnSpc>
                <a:spcPct val="100000"/>
              </a:lnSpc>
            </a:pPr>
            <a:r>
              <a:rPr lang="sr-Cyrl-BA" sz="2400" dirty="0" smtClean="0"/>
              <a:t>Прикупљена средства инвестициони фондови инвестирају на финансијском тржишту стварајући диверзификован инвестициони портфолио</a:t>
            </a:r>
          </a:p>
          <a:p>
            <a:pPr>
              <a:lnSpc>
                <a:spcPct val="100000"/>
              </a:lnSpc>
            </a:pPr>
            <a:r>
              <a:rPr lang="sr-Cyrl-BA" sz="2400" dirty="0" smtClean="0"/>
              <a:t>На овај начин инвеститори индиректно постају власници сваке од компанија у које фонд улаже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75240422"/>
              </p:ext>
            </p:extLst>
          </p:nvPr>
        </p:nvGraphicFramePr>
        <p:xfrm>
          <a:off x="1841500" y="3552825"/>
          <a:ext cx="8128000" cy="344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/>
          <p:cNvSpPr/>
          <p:nvPr/>
        </p:nvSpPr>
        <p:spPr>
          <a:xfrm>
            <a:off x="8165819" y="4488954"/>
            <a:ext cx="268703" cy="26870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r-Cyrl-BA" sz="1050" dirty="0">
                <a:solidFill>
                  <a:schemeClr val="tx1"/>
                </a:solidFill>
              </a:rPr>
              <a:t>А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9495422" y="4607094"/>
            <a:ext cx="268703" cy="26870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r-Cyrl-BA" sz="1050" dirty="0" smtClean="0">
                <a:solidFill>
                  <a:schemeClr val="tx1"/>
                </a:solidFill>
              </a:rPr>
              <a:t>В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025733" y="4787735"/>
            <a:ext cx="268703" cy="26870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r-Cyrl-BA" sz="1050" dirty="0" smtClean="0">
                <a:solidFill>
                  <a:schemeClr val="tx1"/>
                </a:solidFill>
              </a:rPr>
              <a:t>Д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095247" y="5506211"/>
            <a:ext cx="268703" cy="26870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r-Cyrl-BA" sz="1050" dirty="0" smtClean="0">
                <a:solidFill>
                  <a:schemeClr val="tx1"/>
                </a:solidFill>
              </a:rPr>
              <a:t>Е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888102" y="4366371"/>
            <a:ext cx="268703" cy="26870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r-Cyrl-BA" sz="1050" dirty="0">
                <a:solidFill>
                  <a:schemeClr val="tx1"/>
                </a:solidFill>
              </a:rPr>
              <a:t>Б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353424" y="4944473"/>
            <a:ext cx="268703" cy="26870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r-Cyrl-BA" sz="1050" dirty="0" smtClean="0">
                <a:solidFill>
                  <a:schemeClr val="tx1"/>
                </a:solidFill>
              </a:rPr>
              <a:t>Г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484895" y="5319845"/>
            <a:ext cx="268703" cy="26870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r-Cyrl-BA" sz="1050" dirty="0" smtClean="0">
                <a:solidFill>
                  <a:schemeClr val="tx1"/>
                </a:solidFill>
              </a:rPr>
              <a:t>Ђ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821769" y="5524498"/>
            <a:ext cx="268703" cy="26870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r-Cyrl-BA" sz="1050" dirty="0" smtClean="0">
                <a:solidFill>
                  <a:schemeClr val="tx1"/>
                </a:solidFill>
              </a:rPr>
              <a:t>Ж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204431" y="5894239"/>
            <a:ext cx="268703" cy="26870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r-Cyrl-BA" sz="1050" dirty="0" smtClean="0">
                <a:solidFill>
                  <a:schemeClr val="tx1"/>
                </a:solidFill>
              </a:rPr>
              <a:t>З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80833" y="5146419"/>
            <a:ext cx="557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dirty="0" smtClean="0"/>
              <a:t>ХОВ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338" y="248945"/>
            <a:ext cx="8468040" cy="6351031"/>
          </a:xfrm>
        </p:spPr>
      </p:pic>
    </p:spTree>
    <p:extLst>
      <p:ext uri="{BB962C8B-B14F-4D97-AF65-F5344CB8AC3E}">
        <p14:creationId xmlns:p14="http://schemas.microsoft.com/office/powerpoint/2010/main" val="379683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6732"/>
            <a:ext cx="11033760" cy="471786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sr-Cyrl-RS" sz="2400" dirty="0" smtClean="0"/>
              <a:t>Предности инвестиционих фондова за инвеститоре:</a:t>
            </a:r>
          </a:p>
          <a:p>
            <a:pPr lvl="1">
              <a:lnSpc>
                <a:spcPct val="120000"/>
              </a:lnSpc>
            </a:pPr>
            <a:r>
              <a:rPr lang="sr-Cyrl-BA" sz="2400" dirty="0" smtClean="0"/>
              <a:t>Професионално управљање,</a:t>
            </a:r>
          </a:p>
          <a:p>
            <a:pPr lvl="1">
              <a:lnSpc>
                <a:spcPct val="120000"/>
              </a:lnSpc>
            </a:pPr>
            <a:r>
              <a:rPr lang="sr-Cyrl-BA" sz="2400" dirty="0" smtClean="0"/>
              <a:t>Ниски трошкови трансакција,</a:t>
            </a:r>
          </a:p>
          <a:p>
            <a:pPr lvl="1">
              <a:lnSpc>
                <a:spcPct val="120000"/>
              </a:lnSpc>
            </a:pPr>
            <a:r>
              <a:rPr lang="sr-Cyrl-BA" sz="2400" dirty="0" smtClean="0"/>
              <a:t>Висок степен ликвидности и брз поврат средстава,</a:t>
            </a:r>
          </a:p>
          <a:p>
            <a:pPr lvl="1">
              <a:lnSpc>
                <a:spcPct val="120000"/>
              </a:lnSpc>
            </a:pPr>
            <a:r>
              <a:rPr lang="sr-Cyrl-BA" sz="2400" dirty="0" smtClean="0"/>
              <a:t>Књиговодствено евидентирање и администрирање,</a:t>
            </a:r>
          </a:p>
          <a:p>
            <a:pPr lvl="1">
              <a:lnSpc>
                <a:spcPct val="120000"/>
              </a:lnSpc>
            </a:pPr>
            <a:r>
              <a:rPr lang="sr-Cyrl-BA" sz="2400" dirty="0" smtClean="0"/>
              <a:t>Диверзификација,</a:t>
            </a:r>
          </a:p>
          <a:p>
            <a:pPr lvl="1">
              <a:lnSpc>
                <a:spcPct val="120000"/>
              </a:lnSpc>
            </a:pPr>
            <a:r>
              <a:rPr lang="sr-Cyrl-BA" sz="2400" dirty="0" smtClean="0"/>
              <a:t>Минимизарана могућност неетичког понашања.</a:t>
            </a:r>
          </a:p>
          <a:p>
            <a:pPr>
              <a:lnSpc>
                <a:spcPct val="120000"/>
              </a:lnSpc>
            </a:pPr>
            <a:r>
              <a:rPr lang="sr-Cyrl-BA" sz="2400" dirty="0" smtClean="0"/>
              <a:t>Инвестиционим фондовима управљају </a:t>
            </a:r>
            <a:r>
              <a:rPr lang="sr-Cyrl-BA" sz="2400" u="sng" dirty="0" smtClean="0"/>
              <a:t>друштва за управљање инвестиционим фондовима.</a:t>
            </a:r>
            <a:endParaRPr lang="en-US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382268"/>
          </a:xfrm>
        </p:spPr>
        <p:txBody>
          <a:bodyPr>
            <a:normAutofit/>
          </a:bodyPr>
          <a:lstStyle/>
          <a:p>
            <a:pPr algn="ctr"/>
            <a:r>
              <a:rPr lang="sr-Cyrl-RS" sz="3600" cap="none" dirty="0" smtClean="0">
                <a:solidFill>
                  <a:schemeClr val="accent3">
                    <a:lumMod val="75000"/>
                  </a:schemeClr>
                </a:solidFill>
              </a:rPr>
              <a:t>Нето вриједност имовине </a:t>
            </a:r>
            <a:r>
              <a:rPr lang="sr-Latn-BA" sz="3600" cap="none" dirty="0" smtClean="0">
                <a:solidFill>
                  <a:schemeClr val="accent3">
                    <a:lumMod val="75000"/>
                  </a:schemeClr>
                </a:solidFill>
              </a:rPr>
              <a:t>– </a:t>
            </a:r>
            <a:r>
              <a:rPr lang="sr-Cyrl-BA" sz="3600" cap="none" dirty="0" smtClean="0">
                <a:solidFill>
                  <a:schemeClr val="accent3">
                    <a:lumMod val="75000"/>
                  </a:schemeClr>
                </a:solidFill>
              </a:rPr>
              <a:t>НВИ (</a:t>
            </a:r>
            <a:r>
              <a:rPr lang="sr-Latn-BA" sz="3600" cap="none" dirty="0" smtClean="0">
                <a:solidFill>
                  <a:schemeClr val="accent3">
                    <a:lumMod val="75000"/>
                  </a:schemeClr>
                </a:solidFill>
              </a:rPr>
              <a:t>NAV</a:t>
            </a:r>
            <a:r>
              <a:rPr lang="sr-Cyrl-BA" sz="3600" cap="none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n-US" sz="36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866900"/>
            <a:ext cx="10058400" cy="4305300"/>
          </a:xfrm>
        </p:spPr>
        <p:txBody>
          <a:bodyPr/>
          <a:lstStyle/>
          <a:p>
            <a:r>
              <a:rPr lang="sr-Cyrl-BA" sz="2400" dirty="0" smtClean="0"/>
              <a:t>Основни показатељ перформанси инвестиционог фонда</a:t>
            </a:r>
          </a:p>
          <a:p>
            <a:r>
              <a:rPr lang="sr-Cyrl-BA" sz="2400" dirty="0" smtClean="0"/>
              <a:t>НВИ = имовина – обавезе фонда</a:t>
            </a:r>
          </a:p>
          <a:p>
            <a:r>
              <a:rPr lang="sr-Cyrl-BA" sz="2400" dirty="0" smtClean="0"/>
              <a:t>Паралела са књиговодственом вриједношћу капитала предузећа</a:t>
            </a:r>
          </a:p>
          <a:p>
            <a:r>
              <a:rPr lang="sr-Cyrl-BA" sz="2400" b="1" dirty="0" smtClean="0">
                <a:solidFill>
                  <a:schemeClr val="accent2"/>
                </a:solidFill>
              </a:rPr>
              <a:t>НВИ по удјелу/акцији</a:t>
            </a:r>
            <a:r>
              <a:rPr lang="sr-Latn-BA" sz="2400" b="1" dirty="0" smtClean="0">
                <a:solidFill>
                  <a:schemeClr val="accent2"/>
                </a:solidFill>
              </a:rPr>
              <a:t> </a:t>
            </a:r>
            <a:endParaRPr lang="sr-Cyrl-BA" sz="2400" b="1" dirty="0" smtClean="0">
              <a:solidFill>
                <a:schemeClr val="accent2"/>
              </a:solidFill>
            </a:endParaRPr>
          </a:p>
          <a:p>
            <a:endParaRPr lang="sr-Cyrl-BA" sz="2200" dirty="0" smtClean="0"/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8220" y="4076972"/>
            <a:ext cx="9310552" cy="112340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318437" y="3274828"/>
            <a:ext cx="3285461" cy="4359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Explosion 1 7"/>
          <p:cNvSpPr/>
          <p:nvPr/>
        </p:nvSpPr>
        <p:spPr>
          <a:xfrm>
            <a:off x="4752753" y="3249168"/>
            <a:ext cx="574158" cy="57415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62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206" y="664899"/>
            <a:ext cx="10916194" cy="602198"/>
          </a:xfrm>
        </p:spPr>
        <p:txBody>
          <a:bodyPr>
            <a:normAutofit/>
          </a:bodyPr>
          <a:lstStyle/>
          <a:p>
            <a:pPr algn="ctr"/>
            <a:r>
              <a:rPr lang="sr-Cyrl-RS" sz="3600" cap="none" dirty="0" smtClean="0">
                <a:solidFill>
                  <a:schemeClr val="accent3">
                    <a:lumMod val="75000"/>
                  </a:schemeClr>
                </a:solidFill>
              </a:rPr>
              <a:t>Врсте инвестиционих фондова</a:t>
            </a:r>
            <a:endParaRPr lang="en-US" sz="3600" cap="none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646" y="1558042"/>
            <a:ext cx="10189028" cy="52999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r-Cyrl-RS" sz="2400" dirty="0" smtClean="0"/>
              <a:t>Према облику организовања: </a:t>
            </a:r>
          </a:p>
          <a:p>
            <a:pPr lvl="1">
              <a:lnSpc>
                <a:spcPct val="100000"/>
              </a:lnSpc>
            </a:pPr>
            <a:r>
              <a:rPr lang="sr-Cyrl-RS" sz="2200" dirty="0" smtClean="0"/>
              <a:t>отворени инвестициони фондови и затворени инвестициони фондови</a:t>
            </a:r>
          </a:p>
          <a:p>
            <a:pPr>
              <a:lnSpc>
                <a:spcPct val="100000"/>
              </a:lnSpc>
            </a:pPr>
            <a:r>
              <a:rPr lang="sr-Cyrl-RS" sz="2400" dirty="0" smtClean="0"/>
              <a:t>На основу рочности ХОВ из њиховог портфолија: </a:t>
            </a:r>
          </a:p>
          <a:p>
            <a:pPr lvl="1">
              <a:lnSpc>
                <a:spcPct val="100000"/>
              </a:lnSpc>
            </a:pPr>
            <a:r>
              <a:rPr lang="sr-Cyrl-RS" sz="2200" dirty="0" smtClean="0"/>
              <a:t>инвестициони фондови  на тржишту новца и инвестициони фондови на тржишту капитала</a:t>
            </a:r>
          </a:p>
          <a:p>
            <a:pPr>
              <a:lnSpc>
                <a:spcPct val="100000"/>
              </a:lnSpc>
            </a:pPr>
            <a:r>
              <a:rPr lang="sr-Cyrl-RS" sz="2400" dirty="0" smtClean="0"/>
              <a:t>Према управљању: </a:t>
            </a:r>
          </a:p>
          <a:p>
            <a:pPr lvl="1">
              <a:lnSpc>
                <a:spcPct val="100000"/>
              </a:lnSpc>
            </a:pPr>
            <a:r>
              <a:rPr lang="sr-Cyrl-RS" sz="2200" dirty="0" smtClean="0"/>
              <a:t>пасивно и активно управљани инвестициони фондови</a:t>
            </a:r>
          </a:p>
          <a:p>
            <a:pPr algn="just">
              <a:lnSpc>
                <a:spcPct val="100000"/>
              </a:lnSpc>
            </a:pPr>
            <a:r>
              <a:rPr lang="sr-Cyrl-RS" sz="2400" dirty="0" smtClean="0"/>
              <a:t>Према претежном улагању: </a:t>
            </a:r>
          </a:p>
          <a:p>
            <a:pPr lvl="1" algn="just">
              <a:lnSpc>
                <a:spcPct val="100000"/>
              </a:lnSpc>
            </a:pPr>
            <a:r>
              <a:rPr lang="sr-Cyrl-RS" sz="2200" dirty="0" smtClean="0"/>
              <a:t>акцијски инвестициоини фондови </a:t>
            </a:r>
            <a:r>
              <a:rPr lang="sr-Latn-BA" sz="2200" dirty="0" smtClean="0"/>
              <a:t>(Equity Funds) </a:t>
            </a:r>
            <a:r>
              <a:rPr lang="sr-Cyrl-BA" sz="2200" dirty="0" smtClean="0"/>
              <a:t>и обвезнички инвестициони фондови </a:t>
            </a:r>
            <a:r>
              <a:rPr lang="sr-Latn-BA" sz="2200" dirty="0" smtClean="0"/>
              <a:t>(Bond Funds)</a:t>
            </a:r>
            <a:endParaRPr lang="sr-Cyrl-RS" sz="2200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018" y="704088"/>
            <a:ext cx="10955382" cy="824266"/>
          </a:xfrm>
        </p:spPr>
        <p:txBody>
          <a:bodyPr>
            <a:normAutofit/>
          </a:bodyPr>
          <a:lstStyle/>
          <a:p>
            <a:pPr algn="ctr"/>
            <a:r>
              <a:rPr lang="sr-Cyrl-RS" sz="3600" cap="none" dirty="0" smtClean="0">
                <a:solidFill>
                  <a:schemeClr val="accent3">
                    <a:lumMod val="75000"/>
                  </a:schemeClr>
                </a:solidFill>
              </a:rPr>
              <a:t>Отворени и затворени инвестициони фондови</a:t>
            </a:r>
            <a:endParaRPr lang="en-US" sz="3600" cap="none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457" y="1711234"/>
            <a:ext cx="10179916" cy="4859383"/>
          </a:xfrm>
        </p:spPr>
        <p:txBody>
          <a:bodyPr>
            <a:normAutofit/>
          </a:bodyPr>
          <a:lstStyle/>
          <a:p>
            <a:r>
              <a:rPr lang="sr-Cyrl-RS" sz="2400" b="1" dirty="0" smtClean="0"/>
              <a:t>Отворени инвестициони фондови</a:t>
            </a:r>
            <a:r>
              <a:rPr lang="sr-Latn-BA" sz="2400" b="1" dirty="0" smtClean="0"/>
              <a:t> </a:t>
            </a:r>
            <a:r>
              <a:rPr lang="sr-Latn-BA" sz="2400" dirty="0" smtClean="0"/>
              <a:t>(</a:t>
            </a:r>
            <a:r>
              <a:rPr lang="en-US" sz="2400" dirty="0" smtClean="0"/>
              <a:t>Open-end Funds, </a:t>
            </a:r>
            <a:r>
              <a:rPr lang="sr-Latn-BA" sz="2400" dirty="0" smtClean="0"/>
              <a:t>Mutual Funds):</a:t>
            </a:r>
            <a:endParaRPr lang="sr-Cyrl-RS" sz="2400" dirty="0" smtClean="0"/>
          </a:p>
          <a:p>
            <a:pPr lvl="1"/>
            <a:r>
              <a:rPr lang="sr-Cyrl-RS" sz="2200" dirty="0" smtClean="0"/>
              <a:t>доминантно присутни на тржишту;</a:t>
            </a:r>
          </a:p>
          <a:p>
            <a:pPr lvl="1"/>
            <a:r>
              <a:rPr lang="sr-Cyrl-RS" sz="2200" dirty="0" smtClean="0"/>
              <a:t>имају обавезу да стално продају удјеле заинтересованим инвеститорима, као и да их на њихов захтјев откупе </a:t>
            </a:r>
            <a:r>
              <a:rPr lang="sr-Cyrl-RS" sz="2200" u="sng" dirty="0" smtClean="0">
                <a:solidFill>
                  <a:schemeClr val="accent2"/>
                </a:solidFill>
              </a:rPr>
              <a:t>у висини НВИ по удјелу</a:t>
            </a:r>
            <a:r>
              <a:rPr lang="sr-Cyrl-RS" sz="2200" dirty="0" smtClean="0"/>
              <a:t>;</a:t>
            </a:r>
          </a:p>
          <a:p>
            <a:pPr lvl="1"/>
            <a:r>
              <a:rPr lang="sr-Cyrl-RS" sz="2200" dirty="0" smtClean="0"/>
              <a:t>изложеност ликвидоносном ризику;</a:t>
            </a:r>
          </a:p>
          <a:p>
            <a:pPr lvl="1"/>
            <a:r>
              <a:rPr lang="sr-Cyrl-RS" sz="2200" dirty="0" smtClean="0"/>
              <a:t>њиховим удјелима се не тргује на берзи.</a:t>
            </a:r>
          </a:p>
          <a:p>
            <a:pPr marL="342900" lvl="1" indent="-342900"/>
            <a:r>
              <a:rPr lang="sr-Cyrl-RS" sz="2400" b="1" dirty="0" smtClean="0"/>
              <a:t>Затворени инвестициони фондови</a:t>
            </a:r>
            <a:r>
              <a:rPr lang="sr-Latn-BA" sz="2400" b="1" dirty="0" smtClean="0"/>
              <a:t> </a:t>
            </a:r>
            <a:r>
              <a:rPr lang="sr-Latn-BA" sz="2400" dirty="0" smtClean="0"/>
              <a:t>(Close</a:t>
            </a:r>
            <a:r>
              <a:rPr lang="en-US" sz="2400" dirty="0" smtClean="0"/>
              <a:t>d</a:t>
            </a:r>
            <a:r>
              <a:rPr lang="sr-Latn-BA" sz="2400" dirty="0" smtClean="0"/>
              <a:t>-end Funds):</a:t>
            </a:r>
            <a:endParaRPr lang="sr-Cyrl-RS" sz="2400" dirty="0" smtClean="0"/>
          </a:p>
          <a:p>
            <a:pPr marL="742950" lvl="2" indent="-342900"/>
            <a:r>
              <a:rPr lang="sr-Cyrl-RS" sz="2200" dirty="0" smtClean="0"/>
              <a:t>емитују фиксан број акција и не врше директан откуп акција од инвеститора</a:t>
            </a:r>
            <a:r>
              <a:rPr lang="sr-Latn-BA" sz="2200" dirty="0" smtClean="0"/>
              <a:t>;</a:t>
            </a:r>
            <a:endParaRPr lang="sr-Cyrl-RS" sz="2200" dirty="0" smtClean="0"/>
          </a:p>
          <a:p>
            <a:pPr marL="742950" lvl="2" indent="-342900"/>
            <a:r>
              <a:rPr lang="sr-Cyrl-RS" sz="2200" dirty="0" smtClean="0"/>
              <a:t>њиховим акцијама се тргује на берзи </a:t>
            </a:r>
            <a:r>
              <a:rPr lang="sr-Cyrl-RS" sz="2200" u="sng" dirty="0" smtClean="0">
                <a:solidFill>
                  <a:schemeClr val="accent2"/>
                </a:solidFill>
              </a:rPr>
              <a:t>по тржишним цијенама</a:t>
            </a:r>
            <a:r>
              <a:rPr lang="sr-Cyrl-RS" sz="2200" dirty="0" smtClean="0"/>
              <a:t>;</a:t>
            </a:r>
          </a:p>
          <a:p>
            <a:pPr marL="742950" lvl="2" indent="-342900"/>
            <a:r>
              <a:rPr lang="sr-Cyrl-BA" sz="2200" dirty="0" smtClean="0"/>
              <a:t>нема гаранције да ће продајна цијена у секундарном промету одговарати НВИ.</a:t>
            </a:r>
            <a:endParaRPr lang="en-US" sz="2200" dirty="0" smtClean="0"/>
          </a:p>
          <a:p>
            <a:pPr marL="468630" lvl="1" indent="-342900"/>
            <a:r>
              <a:rPr lang="sr-Cyrl-BA" sz="2400" dirty="0" smtClean="0"/>
              <a:t>Примјери:</a:t>
            </a:r>
            <a:r>
              <a:rPr lang="sr-Latn-BA" sz="2400" dirty="0" smtClean="0"/>
              <a:t> </a:t>
            </a: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://hrportfolio.hr</a:t>
            </a:r>
            <a:r>
              <a:rPr lang="en-US" sz="2400" dirty="0" smtClean="0">
                <a:hlinkClick r:id="rId2"/>
              </a:rPr>
              <a:t>/</a:t>
            </a:r>
            <a:r>
              <a:rPr lang="sr-Cyrl-BA" sz="2400" dirty="0" smtClean="0"/>
              <a:t> 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3200" cap="none" dirty="0" smtClean="0">
                <a:solidFill>
                  <a:schemeClr val="accent3">
                    <a:lumMod val="75000"/>
                  </a:schemeClr>
                </a:solidFill>
              </a:rPr>
              <a:t>Инвестициони фондови на тржишту новца и тржишту капитала</a:t>
            </a:r>
            <a:endParaRPr lang="en-US" sz="3200" cap="none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643" y="2103119"/>
            <a:ext cx="10375557" cy="4231777"/>
          </a:xfrm>
        </p:spPr>
        <p:txBody>
          <a:bodyPr>
            <a:noAutofit/>
          </a:bodyPr>
          <a:lstStyle/>
          <a:p>
            <a:r>
              <a:rPr lang="sr-Cyrl-RS" sz="2400" dirty="0" smtClean="0"/>
              <a:t>На основу рочности ХОВ из њиховог портфолија: </a:t>
            </a:r>
          </a:p>
          <a:p>
            <a:pPr lvl="1"/>
            <a:r>
              <a:rPr lang="sr-Cyrl-RS" sz="2200" dirty="0" smtClean="0"/>
              <a:t>Инвестиционе компаније  на тржишту новца </a:t>
            </a:r>
            <a:r>
              <a:rPr lang="sr-Latn-BA" sz="2200" dirty="0" smtClean="0"/>
              <a:t>(Money Market Funds) </a:t>
            </a:r>
            <a:r>
              <a:rPr lang="sr-Cyrl-BA" sz="2200" dirty="0" smtClean="0"/>
              <a:t>или ликвидни инвестициони фондови (</a:t>
            </a:r>
            <a:r>
              <a:rPr lang="sr-Latn-BA" sz="2200" dirty="0" smtClean="0"/>
              <a:t>Liquid Asset Funds</a:t>
            </a:r>
            <a:r>
              <a:rPr lang="sr-Cyrl-BA" sz="2200" dirty="0" smtClean="0"/>
              <a:t>) </a:t>
            </a:r>
            <a:r>
              <a:rPr lang="sr-Cyrl-RS" sz="2200" dirty="0" smtClean="0"/>
              <a:t>и</a:t>
            </a:r>
          </a:p>
          <a:p>
            <a:pPr lvl="1"/>
            <a:r>
              <a:rPr lang="sr-Cyrl-RS" sz="2200" dirty="0" smtClean="0"/>
              <a:t> Инвестиционе компаније на тржишту капитала.</a:t>
            </a:r>
          </a:p>
          <a:p>
            <a:r>
              <a:rPr lang="sr-Cyrl-BA" sz="2400" dirty="0" smtClean="0"/>
              <a:t>На тржишту новца фондови инвестирају у краткорочне обвезнице државе (трезорске записе), банкарске депозитне сертификате, </a:t>
            </a:r>
            <a:r>
              <a:rPr lang="sr-Latn-BA" sz="2400" dirty="0" smtClean="0"/>
              <a:t>REPO</a:t>
            </a:r>
            <a:r>
              <a:rPr lang="sr-Cyrl-BA" sz="2400" dirty="0" smtClean="0"/>
              <a:t> уговоре</a:t>
            </a:r>
            <a:r>
              <a:rPr lang="sr-Latn-BA" sz="2400" dirty="0" smtClean="0"/>
              <a:t>, </a:t>
            </a:r>
            <a:r>
              <a:rPr lang="sr-Cyrl-BA" sz="2400" dirty="0" smtClean="0"/>
              <a:t>банкарске акцепте и комерцијалне записе.</a:t>
            </a:r>
          </a:p>
          <a:p>
            <a:r>
              <a:rPr lang="sr-Cyrl-BA" sz="2400" dirty="0" smtClean="0"/>
              <a:t>На тржишту капитала фондови претежно инвестирају у акције, државне, муниципалне и корпоративне обвезнице, хипотекарне заложнице и друге дугорочне ХОВ.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548" y="1934467"/>
            <a:ext cx="8248901" cy="2090454"/>
          </a:xfrm>
        </p:spPr>
        <p:txBody>
          <a:bodyPr>
            <a:noAutofit/>
          </a:bodyPr>
          <a:lstStyle/>
          <a:p>
            <a:r>
              <a:rPr lang="sr-Cyrl-BA" sz="4000" b="1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/>
            </a:r>
            <a:br>
              <a:rPr lang="sr-Cyrl-BA" sz="4000" b="1" dirty="0" smtClean="0">
                <a:solidFill>
                  <a:schemeClr val="accent3">
                    <a:lumMod val="75000"/>
                  </a:schemeClr>
                </a:solidFill>
                <a:effectLst/>
              </a:rPr>
            </a:br>
            <a:r>
              <a:rPr lang="sr-Cyrl-BA" sz="40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sr-Cyrl-BA" sz="40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sr-Latn-BA" sz="4000" b="1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I </a:t>
            </a:r>
            <a:r>
              <a:rPr lang="sr-Cyrl-RS" sz="4000" b="1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Депозитне институције</a:t>
            </a:r>
            <a:endParaRPr lang="en-US" sz="4000" b="1" dirty="0"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0837"/>
            <a:ext cx="10987473" cy="1609344"/>
          </a:xfrm>
        </p:spPr>
        <p:txBody>
          <a:bodyPr>
            <a:normAutofit/>
          </a:bodyPr>
          <a:lstStyle/>
          <a:p>
            <a:pPr algn="ctr"/>
            <a:r>
              <a:rPr lang="sr-Cyrl-BA" sz="3200" cap="none" dirty="0" smtClean="0">
                <a:solidFill>
                  <a:schemeClr val="accent3">
                    <a:lumMod val="75000"/>
                  </a:schemeClr>
                </a:solidFill>
              </a:rPr>
              <a:t>Врсте инвестиционих фондова према претежном улагању</a:t>
            </a:r>
            <a:endParaRPr lang="en-US" sz="3200" cap="none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18522"/>
            <a:ext cx="10972800" cy="4530634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sr-Cyrl-RS" sz="2400" b="1" dirty="0" smtClean="0"/>
              <a:t>Фондови</a:t>
            </a:r>
            <a:r>
              <a:rPr lang="vi-VN" sz="2400" b="1" dirty="0" smtClean="0"/>
              <a:t> </a:t>
            </a:r>
            <a:r>
              <a:rPr lang="sr-Cyrl-RS" sz="2400" b="1" dirty="0" smtClean="0"/>
              <a:t>акција</a:t>
            </a:r>
            <a:r>
              <a:rPr lang="sr-Cyrl-RS" sz="2400" dirty="0" smtClean="0"/>
              <a:t>: фондови</a:t>
            </a:r>
            <a:r>
              <a:rPr lang="vi-VN" sz="2400" dirty="0" smtClean="0"/>
              <a:t> </a:t>
            </a:r>
            <a:r>
              <a:rPr lang="sr-Cyrl-RS" sz="2400" dirty="0" smtClean="0"/>
              <a:t>агресивног</a:t>
            </a:r>
            <a:r>
              <a:rPr lang="vi-VN" sz="2400" dirty="0" smtClean="0"/>
              <a:t> </a:t>
            </a:r>
            <a:r>
              <a:rPr lang="sr-Cyrl-RS" sz="2400" dirty="0" smtClean="0"/>
              <a:t>раста,</a:t>
            </a:r>
            <a:r>
              <a:rPr lang="vi-VN" sz="2400" dirty="0" smtClean="0"/>
              <a:t> </a:t>
            </a:r>
            <a:r>
              <a:rPr lang="sr-Cyrl-RS" sz="2400" dirty="0" smtClean="0"/>
              <a:t>фондови</a:t>
            </a:r>
            <a:r>
              <a:rPr lang="vi-VN" sz="2400" dirty="0" smtClean="0"/>
              <a:t> </a:t>
            </a:r>
            <a:r>
              <a:rPr lang="sr-Cyrl-RS" sz="2400" dirty="0" smtClean="0"/>
              <a:t>малих</a:t>
            </a:r>
            <a:r>
              <a:rPr lang="vi-VN" sz="2400" dirty="0" smtClean="0"/>
              <a:t> </a:t>
            </a:r>
            <a:r>
              <a:rPr lang="sr-Cyrl-RS" sz="2400" dirty="0" smtClean="0"/>
              <a:t>компанија,</a:t>
            </a:r>
            <a:r>
              <a:rPr lang="vi-VN" sz="2400" dirty="0" smtClean="0"/>
              <a:t> </a:t>
            </a:r>
            <a:r>
              <a:rPr lang="sr-Cyrl-RS" sz="2400" dirty="0" smtClean="0"/>
              <a:t>фондови</a:t>
            </a:r>
            <a:r>
              <a:rPr lang="vi-VN" sz="2400" dirty="0" smtClean="0"/>
              <a:t> </a:t>
            </a:r>
            <a:r>
              <a:rPr lang="sr-Cyrl-RS" sz="2400" dirty="0" smtClean="0"/>
              <a:t>раста,</a:t>
            </a:r>
            <a:r>
              <a:rPr lang="vi-VN" sz="2400" dirty="0" smtClean="0"/>
              <a:t> </a:t>
            </a:r>
            <a:r>
              <a:rPr lang="sr-Cyrl-RS" sz="2400" dirty="0" smtClean="0"/>
              <a:t>фондови</a:t>
            </a:r>
            <a:r>
              <a:rPr lang="vi-VN" sz="2400" dirty="0" smtClean="0"/>
              <a:t> </a:t>
            </a:r>
            <a:r>
              <a:rPr lang="sr-Cyrl-RS" sz="2400" dirty="0" smtClean="0"/>
              <a:t>раста</a:t>
            </a:r>
            <a:r>
              <a:rPr lang="vi-VN" sz="2400" dirty="0" smtClean="0"/>
              <a:t> </a:t>
            </a:r>
            <a:r>
              <a:rPr lang="sr-Cyrl-RS" sz="2400" dirty="0" smtClean="0"/>
              <a:t>и</a:t>
            </a:r>
            <a:r>
              <a:rPr lang="vi-VN" sz="2400" dirty="0" smtClean="0"/>
              <a:t> </a:t>
            </a:r>
            <a:r>
              <a:rPr lang="sr-Cyrl-RS" sz="2400" dirty="0" smtClean="0"/>
              <a:t>прихода,</a:t>
            </a:r>
            <a:r>
              <a:rPr lang="vi-VN" sz="2400" dirty="0" smtClean="0"/>
              <a:t> </a:t>
            </a:r>
            <a:r>
              <a:rPr lang="sr-Cyrl-RS" sz="2400" dirty="0" smtClean="0"/>
              <a:t>фондови</a:t>
            </a:r>
            <a:r>
              <a:rPr lang="vi-VN" sz="2400" dirty="0" smtClean="0"/>
              <a:t> </a:t>
            </a:r>
            <a:r>
              <a:rPr lang="sr-Cyrl-RS" sz="2400" dirty="0" smtClean="0"/>
              <a:t>високих</a:t>
            </a:r>
            <a:r>
              <a:rPr lang="vi-VN" sz="2400" dirty="0" smtClean="0"/>
              <a:t> </a:t>
            </a:r>
            <a:r>
              <a:rPr lang="sr-Cyrl-RS" sz="2400" dirty="0" smtClean="0"/>
              <a:t>прихода,</a:t>
            </a:r>
            <a:r>
              <a:rPr lang="vi-VN" sz="2400" dirty="0" smtClean="0"/>
              <a:t> </a:t>
            </a:r>
            <a:r>
              <a:rPr lang="sr-Cyrl-RS" sz="2400" dirty="0" smtClean="0"/>
              <a:t>избалансирани</a:t>
            </a:r>
            <a:r>
              <a:rPr lang="vi-VN" sz="2400" dirty="0" smtClean="0"/>
              <a:t> </a:t>
            </a:r>
            <a:r>
              <a:rPr lang="sr-Cyrl-RS" sz="2400" dirty="0" smtClean="0"/>
              <a:t>фондови,</a:t>
            </a:r>
            <a:r>
              <a:rPr lang="vi-VN" sz="2400" dirty="0" smtClean="0"/>
              <a:t> </a:t>
            </a:r>
            <a:r>
              <a:rPr lang="sr-Cyrl-RS" sz="2400" dirty="0" smtClean="0"/>
              <a:t>фондови</a:t>
            </a:r>
            <a:r>
              <a:rPr lang="vi-VN" sz="2400" dirty="0" smtClean="0"/>
              <a:t> </a:t>
            </a:r>
            <a:r>
              <a:rPr lang="sr-Cyrl-RS" sz="2400" dirty="0" smtClean="0"/>
              <a:t>метала,</a:t>
            </a:r>
            <a:r>
              <a:rPr lang="vi-VN" sz="2400" dirty="0" smtClean="0"/>
              <a:t> </a:t>
            </a:r>
            <a:r>
              <a:rPr lang="sr-Cyrl-RS" sz="2400" dirty="0" smtClean="0"/>
              <a:t>индексни</a:t>
            </a:r>
            <a:r>
              <a:rPr lang="vi-VN" sz="2400" dirty="0" smtClean="0"/>
              <a:t> </a:t>
            </a:r>
            <a:r>
              <a:rPr lang="sr-Cyrl-RS" sz="2400" dirty="0" smtClean="0"/>
              <a:t>фондови,</a:t>
            </a:r>
            <a:r>
              <a:rPr lang="vi-VN" sz="2400" dirty="0" smtClean="0"/>
              <a:t> </a:t>
            </a:r>
            <a:r>
              <a:rPr lang="sr-Cyrl-RS" sz="2400" dirty="0" smtClean="0"/>
              <a:t>етички</a:t>
            </a:r>
            <a:r>
              <a:rPr lang="vi-VN" sz="2400" dirty="0" smtClean="0"/>
              <a:t> </a:t>
            </a:r>
            <a:r>
              <a:rPr lang="sr-Cyrl-BA" sz="2400" dirty="0" smtClean="0"/>
              <a:t>или социјално одговорни </a:t>
            </a:r>
            <a:r>
              <a:rPr lang="sr-Cyrl-RS" sz="2400" dirty="0" smtClean="0"/>
              <a:t>фондови</a:t>
            </a:r>
          </a:p>
          <a:p>
            <a:pPr algn="just">
              <a:lnSpc>
                <a:spcPct val="110000"/>
              </a:lnSpc>
            </a:pPr>
            <a:r>
              <a:rPr lang="sr-Cyrl-RS" sz="2400" b="1" dirty="0" smtClean="0"/>
              <a:t>Фондови</a:t>
            </a:r>
            <a:r>
              <a:rPr lang="vi-VN" sz="2400" b="1" dirty="0" smtClean="0"/>
              <a:t> </a:t>
            </a:r>
            <a:r>
              <a:rPr lang="sr-Cyrl-RS" sz="2400" b="1" dirty="0" smtClean="0"/>
              <a:t>обвезница</a:t>
            </a:r>
            <a:r>
              <a:rPr lang="sr-Cyrl-RS" sz="2400" dirty="0" smtClean="0"/>
              <a:t>:</a:t>
            </a:r>
            <a:r>
              <a:rPr lang="vi-VN" sz="2400" dirty="0" smtClean="0"/>
              <a:t> </a:t>
            </a:r>
            <a:r>
              <a:rPr lang="sr-Cyrl-RS" sz="2400" dirty="0" smtClean="0"/>
              <a:t>Фондови</a:t>
            </a:r>
            <a:r>
              <a:rPr lang="vi-VN" sz="2400" dirty="0" smtClean="0"/>
              <a:t> </a:t>
            </a:r>
            <a:r>
              <a:rPr lang="sr-Cyrl-RS" sz="2400" dirty="0" smtClean="0"/>
              <a:t>корпоративних</a:t>
            </a:r>
            <a:r>
              <a:rPr lang="vi-VN" sz="2400" dirty="0" smtClean="0"/>
              <a:t> </a:t>
            </a:r>
            <a:r>
              <a:rPr lang="sr-Cyrl-RS" sz="2400" dirty="0" smtClean="0"/>
              <a:t>обвезница, Међународни</a:t>
            </a:r>
            <a:r>
              <a:rPr lang="vi-VN" sz="2400" dirty="0" smtClean="0"/>
              <a:t> </a:t>
            </a:r>
            <a:r>
              <a:rPr lang="sr-Cyrl-RS" sz="2400" dirty="0" smtClean="0"/>
              <a:t>инвестициони</a:t>
            </a:r>
            <a:r>
              <a:rPr lang="vi-VN" sz="2400" dirty="0" smtClean="0"/>
              <a:t> </a:t>
            </a:r>
            <a:r>
              <a:rPr lang="sr-Cyrl-RS" sz="2400" dirty="0" smtClean="0"/>
              <a:t>фондови</a:t>
            </a:r>
            <a:r>
              <a:rPr lang="vi-VN" sz="2400" dirty="0" smtClean="0"/>
              <a:t> </a:t>
            </a:r>
            <a:r>
              <a:rPr lang="sr-Cyrl-RS" sz="2400" dirty="0" smtClean="0"/>
              <a:t>обвезница, Фондови</a:t>
            </a:r>
            <a:r>
              <a:rPr lang="vi-VN" sz="2400" dirty="0" smtClean="0"/>
              <a:t> </a:t>
            </a:r>
            <a:r>
              <a:rPr lang="sr-Cyrl-RS" sz="2400" dirty="0" smtClean="0"/>
              <a:t>државних</a:t>
            </a:r>
            <a:r>
              <a:rPr lang="vi-VN" sz="2400" dirty="0" smtClean="0"/>
              <a:t> </a:t>
            </a:r>
            <a:r>
              <a:rPr lang="sr-Cyrl-RS" sz="2400" dirty="0" smtClean="0"/>
              <a:t>обвезница, Фондови</a:t>
            </a:r>
            <a:r>
              <a:rPr lang="vi-VN" sz="2400" dirty="0" smtClean="0"/>
              <a:t> </a:t>
            </a:r>
            <a:r>
              <a:rPr lang="sr-Cyrl-RS" sz="2400" dirty="0" smtClean="0"/>
              <a:t>муниципалних</a:t>
            </a:r>
            <a:r>
              <a:rPr lang="vi-VN" sz="2400" dirty="0" smtClean="0"/>
              <a:t> </a:t>
            </a:r>
            <a:r>
              <a:rPr lang="sr-Cyrl-RS" sz="2400" dirty="0" smtClean="0"/>
              <a:t>обвезница, Фондови</a:t>
            </a:r>
            <a:r>
              <a:rPr lang="vi-VN" sz="2400" dirty="0" smtClean="0"/>
              <a:t> </a:t>
            </a:r>
            <a:r>
              <a:rPr lang="sr-Cyrl-RS" sz="2400" dirty="0" smtClean="0"/>
              <a:t>конвертибилних</a:t>
            </a:r>
            <a:r>
              <a:rPr lang="vi-VN" sz="2400" dirty="0" smtClean="0"/>
              <a:t> </a:t>
            </a:r>
            <a:r>
              <a:rPr lang="sr-Cyrl-RS" sz="2400" dirty="0" smtClean="0"/>
              <a:t>обвезница</a:t>
            </a:r>
          </a:p>
          <a:p>
            <a:pPr algn="just">
              <a:lnSpc>
                <a:spcPct val="110000"/>
              </a:lnSpc>
            </a:pPr>
            <a:r>
              <a:rPr lang="sr-Cyrl-BA" sz="2400" b="1" dirty="0" smtClean="0"/>
              <a:t>Мјешовити фондови</a:t>
            </a:r>
            <a:endParaRPr lang="en-US" sz="2400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618875"/>
            <a:ext cx="10942320" cy="615261"/>
          </a:xfrm>
        </p:spPr>
        <p:txBody>
          <a:bodyPr>
            <a:normAutofit/>
          </a:bodyPr>
          <a:lstStyle/>
          <a:p>
            <a:pPr algn="ctr"/>
            <a:r>
              <a:rPr lang="sr-Cyrl-RS" sz="3600" cap="none" dirty="0" smtClean="0">
                <a:solidFill>
                  <a:schemeClr val="accent3">
                    <a:lumMod val="75000"/>
                  </a:schemeClr>
                </a:solidFill>
              </a:rPr>
              <a:t>Приходи инвестиционих фондова</a:t>
            </a:r>
            <a:endParaRPr lang="en-US" sz="3600" cap="none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349" y="1723689"/>
            <a:ext cx="11025051" cy="546027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sr-Cyrl-RS" sz="4400" dirty="0" smtClean="0"/>
              <a:t>Приходи по основу дивиденди и камата примљених на ХОВ у портфолију;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sr-Cyrl-RS" sz="4400" dirty="0" smtClean="0"/>
              <a:t>Приход по основу реализоване капиталне добити;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sr-Cyrl-RS" sz="4400" dirty="0" smtClean="0"/>
              <a:t>Приход по основу раста вриједности ХОВ из портфолија.</a:t>
            </a:r>
          </a:p>
          <a:p>
            <a:pPr>
              <a:lnSpc>
                <a:spcPct val="120000"/>
              </a:lnSpc>
              <a:buNone/>
            </a:pPr>
            <a:endParaRPr lang="sr-Cyrl-BA" sz="5500" b="1" dirty="0" smtClean="0"/>
          </a:p>
          <a:p>
            <a:pPr>
              <a:lnSpc>
                <a:spcPct val="120000"/>
              </a:lnSpc>
              <a:buNone/>
            </a:pPr>
            <a:r>
              <a:rPr lang="sr-Latn-BA" sz="5500" b="1" dirty="0" smtClean="0"/>
              <a:t>	</a:t>
            </a:r>
            <a:r>
              <a:rPr lang="sr-Cyrl-RS" sz="3300" b="1" dirty="0" smtClean="0"/>
              <a:t>Стопа укупног приноса отвореног фонда:</a:t>
            </a:r>
            <a:r>
              <a:rPr lang="sr-Latn-BA" sz="3300" b="1" dirty="0" smtClean="0"/>
              <a:t>               </a:t>
            </a:r>
            <a:r>
              <a:rPr lang="sr-Cyrl-BA" sz="3300" b="1" dirty="0" smtClean="0"/>
              <a:t>                 Стопа приноса затвореног фонда:</a:t>
            </a:r>
            <a:endParaRPr lang="sr-Cyrl-RS" sz="3300" b="1" baseline="-25000" dirty="0" smtClean="0"/>
          </a:p>
          <a:p>
            <a:pPr>
              <a:lnSpc>
                <a:spcPct val="150000"/>
              </a:lnSpc>
              <a:buNone/>
            </a:pPr>
            <a:r>
              <a:rPr lang="sr-Cyrl-RS" dirty="0" smtClean="0"/>
              <a:t>	</a:t>
            </a:r>
            <a:endParaRPr lang="sr-Latn-BA" dirty="0" smtClean="0"/>
          </a:p>
          <a:p>
            <a:pPr>
              <a:lnSpc>
                <a:spcPct val="150000"/>
              </a:lnSpc>
              <a:buNone/>
            </a:pPr>
            <a:r>
              <a:rPr lang="sr-Latn-BA" dirty="0" smtClean="0"/>
              <a:t>	</a:t>
            </a:r>
          </a:p>
          <a:p>
            <a:pPr>
              <a:lnSpc>
                <a:spcPct val="150000"/>
              </a:lnSpc>
              <a:buNone/>
            </a:pPr>
            <a:r>
              <a:rPr lang="sr-Latn-BA" dirty="0" smtClean="0"/>
              <a:t>	</a:t>
            </a:r>
          </a:p>
          <a:p>
            <a:pPr>
              <a:lnSpc>
                <a:spcPct val="150000"/>
              </a:lnSpc>
              <a:buNone/>
            </a:pPr>
            <a:endParaRPr lang="sr-Latn-BA" dirty="0" smtClean="0"/>
          </a:p>
          <a:p>
            <a:pPr>
              <a:lnSpc>
                <a:spcPct val="150000"/>
              </a:lnSpc>
              <a:buNone/>
            </a:pPr>
            <a:r>
              <a:rPr lang="sr-Cyrl-RS" sz="2900" dirty="0" smtClean="0"/>
              <a:t>гдје је </a:t>
            </a:r>
            <a:r>
              <a:rPr lang="sr-Latn-BA" sz="2900" dirty="0" smtClean="0"/>
              <a:t>Ct</a:t>
            </a:r>
            <a:r>
              <a:rPr lang="sr-Cyrl-RS" sz="2900" dirty="0" smtClean="0"/>
              <a:t> – цијена акције, а </a:t>
            </a:r>
            <a:r>
              <a:rPr lang="sr-Latn-BA" sz="2900" dirty="0" smtClean="0"/>
              <a:t>d</a:t>
            </a:r>
            <a:r>
              <a:rPr lang="sr-Cyrl-RS" sz="2900" dirty="0" smtClean="0"/>
              <a:t> – дивиденда</a:t>
            </a:r>
            <a:r>
              <a:rPr lang="sr-Latn-BA" dirty="0" smtClean="0"/>
              <a:t>.</a:t>
            </a:r>
            <a:endParaRPr lang="sr-Cyrl-RS" dirty="0" smtClean="0"/>
          </a:p>
          <a:p>
            <a:pPr algn="ctr">
              <a:lnSpc>
                <a:spcPct val="150000"/>
              </a:lnSpc>
              <a:buNone/>
            </a:pPr>
            <a:endParaRPr lang="sr-Cyrl-RS" dirty="0" smtClean="0"/>
          </a:p>
          <a:p>
            <a:pPr algn="ctr">
              <a:lnSpc>
                <a:spcPct val="150000"/>
              </a:lnSpc>
              <a:buNone/>
            </a:pPr>
            <a:endParaRPr lang="sr-Cyrl-RS" baseline="-25000" dirty="0" smtClean="0"/>
          </a:p>
          <a:p>
            <a:pPr algn="ctr">
              <a:lnSpc>
                <a:spcPct val="150000"/>
              </a:lnSpc>
              <a:buNone/>
            </a:pPr>
            <a:endParaRPr lang="sr-Cyrl-RS" baseline="-25000" dirty="0" smtClean="0"/>
          </a:p>
          <a:p>
            <a:pPr algn="ctr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4217" y="4990012"/>
            <a:ext cx="4114799" cy="849086"/>
          </a:xfrm>
          <a:prstGeom prst="rect">
            <a:avLst/>
          </a:prstGeom>
          <a:noFill/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89520" y="4885507"/>
            <a:ext cx="2717073" cy="744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9898" y="704088"/>
            <a:ext cx="4692502" cy="523821"/>
          </a:xfrm>
        </p:spPr>
        <p:txBody>
          <a:bodyPr>
            <a:noAutofit/>
          </a:bodyPr>
          <a:lstStyle/>
          <a:p>
            <a:pPr algn="ctr"/>
            <a:r>
              <a:rPr lang="sr-Cyrl-RS" sz="3400" cap="none" dirty="0" smtClean="0">
                <a:solidFill>
                  <a:schemeClr val="accent3">
                    <a:lumMod val="75000"/>
                  </a:schemeClr>
                </a:solidFill>
              </a:rPr>
              <a:t>Проспект</a:t>
            </a:r>
            <a:endParaRPr lang="en-US" sz="3400" cap="none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0167" y="1649869"/>
            <a:ext cx="5540576" cy="5408023"/>
          </a:xfrm>
        </p:spPr>
        <p:txBody>
          <a:bodyPr>
            <a:normAutofit/>
          </a:bodyPr>
          <a:lstStyle/>
          <a:p>
            <a:r>
              <a:rPr lang="sr-Cyrl-BA" sz="2400" dirty="0" smtClean="0"/>
              <a:t>Проспект је званични документ који инвеститорима мора да стави на располагање битне информације о пословању инвестиционог фонда</a:t>
            </a:r>
          </a:p>
          <a:p>
            <a:r>
              <a:rPr lang="sr-Cyrl-BA" sz="2400" dirty="0" smtClean="0"/>
              <a:t>Примјер података који се налазе у проспекту</a:t>
            </a:r>
          </a:p>
          <a:p>
            <a:endParaRPr lang="sr-Cyrl-RS" sz="22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683" t="14247" r="32463" b="7285"/>
          <a:stretch/>
        </p:blipFill>
        <p:spPr>
          <a:xfrm>
            <a:off x="148352" y="1"/>
            <a:ext cx="6054328" cy="6858000"/>
          </a:xfrm>
          <a:prstGeom prst="rect">
            <a:avLst/>
          </a:prstGeom>
        </p:spPr>
      </p:pic>
      <p:sp>
        <p:nvSpPr>
          <p:cNvPr id="12" name="Curved Left Arrow 11"/>
          <p:cNvSpPr/>
          <p:nvPr/>
        </p:nvSpPr>
        <p:spPr>
          <a:xfrm rot="576051">
            <a:off x="8277473" y="3894912"/>
            <a:ext cx="2188050" cy="173310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206" y="443438"/>
            <a:ext cx="10916194" cy="837329"/>
          </a:xfrm>
        </p:spPr>
        <p:txBody>
          <a:bodyPr>
            <a:normAutofit/>
          </a:bodyPr>
          <a:lstStyle/>
          <a:p>
            <a:pPr algn="ctr"/>
            <a:r>
              <a:rPr lang="sr-Cyrl-RS" sz="3200" cap="none" dirty="0" smtClean="0">
                <a:solidFill>
                  <a:schemeClr val="accent3">
                    <a:lumMod val="75000"/>
                  </a:schemeClr>
                </a:solidFill>
              </a:rPr>
              <a:t>Задатак </a:t>
            </a:r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206" y="1397725"/>
            <a:ext cx="10347717" cy="475210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sr-Cyrl-RS" sz="2400" dirty="0" smtClean="0"/>
              <a:t>Отворени инвестициони фонд „Инвест“ је емитовао 100.000 удјела и има у свом портфељу 30.09.202</a:t>
            </a:r>
            <a:r>
              <a:rPr lang="sr-Latn-BA" sz="2400" dirty="0" smtClean="0"/>
              <a:t>1</a:t>
            </a:r>
            <a:r>
              <a:rPr lang="sr-Cyrl-RS" sz="2400" dirty="0" smtClean="0"/>
              <a:t>. године:</a:t>
            </a:r>
          </a:p>
          <a:p>
            <a:pPr marL="290513" indent="-179388">
              <a:lnSpc>
                <a:spcPct val="100000"/>
              </a:lnSpc>
              <a:buFont typeface="Symbol" pitchFamily="18" charset="2"/>
              <a:buChar char=""/>
            </a:pPr>
            <a:r>
              <a:rPr lang="sr-Cyrl-RS" sz="2400" dirty="0" smtClean="0"/>
              <a:t> 200.000 акција компаније „А“ чија је тржишна цијена 2,5 КМ,</a:t>
            </a:r>
          </a:p>
          <a:p>
            <a:pPr marL="290513" indent="-179388">
              <a:lnSpc>
                <a:spcPct val="100000"/>
              </a:lnSpc>
              <a:buFont typeface="Symbol" pitchFamily="18" charset="2"/>
              <a:buChar char=""/>
            </a:pPr>
            <a:r>
              <a:rPr lang="sr-Cyrl-RS" sz="2400" dirty="0" smtClean="0"/>
              <a:t> 150.000 акција компаније „Б“ чија је тржишна цијена 3,8 КМ,</a:t>
            </a:r>
          </a:p>
          <a:p>
            <a:pPr marL="290513" indent="-179388">
              <a:lnSpc>
                <a:spcPct val="100000"/>
              </a:lnSpc>
              <a:buFont typeface="Symbol" pitchFamily="18" charset="2"/>
              <a:buChar char=""/>
            </a:pPr>
            <a:r>
              <a:rPr lang="sr-Cyrl-RS" sz="2400" dirty="0" smtClean="0"/>
              <a:t> 60.000 акција компаније „В“ чија је тржишна цијена 5,8 КМ,</a:t>
            </a:r>
          </a:p>
          <a:p>
            <a:pPr marL="290513" indent="-179388">
              <a:lnSpc>
                <a:spcPct val="100000"/>
              </a:lnSpc>
              <a:buFont typeface="Symbol" pitchFamily="18" charset="2"/>
              <a:buChar char=""/>
            </a:pPr>
            <a:r>
              <a:rPr lang="sr-Cyrl-RS" sz="2400" dirty="0" smtClean="0"/>
              <a:t> 180.000 акција компаније „Г“ чија је тржишна цијена 0,5 КМ,</a:t>
            </a:r>
          </a:p>
          <a:p>
            <a:pPr marL="290513" indent="-179388">
              <a:lnSpc>
                <a:spcPct val="100000"/>
              </a:lnSpc>
              <a:buFont typeface="Symbol" pitchFamily="18" charset="2"/>
              <a:buChar char=""/>
            </a:pPr>
            <a:r>
              <a:rPr lang="sr-Cyrl-RS" sz="2400" dirty="0" smtClean="0"/>
              <a:t>200.000 обвезница општине „Д“ чија је цијена 48.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r-Cyrl-RS" sz="2400" dirty="0" smtClean="0"/>
              <a:t>(номинална вриједност једне обвезнице је 1 КМ).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sr-Cyrl-RS" sz="2400" dirty="0" smtClean="0"/>
              <a:t>Колика је тржишна вриједност портфеља фонда „Инвест“? Уколико фонд има 200.000 КМ готовине и 100.000 КМ обавеза, колико би фонд морао платити за откуп једног удјела?</a:t>
            </a:r>
            <a:endParaRPr lang="en-US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589" y="642594"/>
            <a:ext cx="10169611" cy="1004974"/>
          </a:xfrm>
        </p:spPr>
        <p:txBody>
          <a:bodyPr>
            <a:normAutofit/>
          </a:bodyPr>
          <a:lstStyle/>
          <a:p>
            <a:pPr algn="ctr"/>
            <a:r>
              <a:rPr lang="sr-Cyrl-BA" sz="3200" b="1" dirty="0" smtClean="0">
                <a:solidFill>
                  <a:schemeClr val="accent3">
                    <a:lumMod val="75000"/>
                  </a:schemeClr>
                </a:solidFill>
              </a:rPr>
              <a:t>3. ОСТАЛЕ НЕДЕПОЗИТНЕ ФИНАНСИЈСКЕ ИНСТИТУЦИЈЕ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930" y="1787611"/>
            <a:ext cx="10400270" cy="4247429"/>
          </a:xfrm>
        </p:spPr>
        <p:txBody>
          <a:bodyPr>
            <a:normAutofit/>
          </a:bodyPr>
          <a:lstStyle/>
          <a:p>
            <a:r>
              <a:rPr lang="sr-Cyrl-BA" sz="2400" dirty="0" smtClean="0"/>
              <a:t>Финансијске компаније представљају посебну групу учесника на финансијскоим тржишту које одобравају кредите привреди и становништву. </a:t>
            </a:r>
          </a:p>
          <a:p>
            <a:r>
              <a:rPr lang="sr-Cyrl-BA" sz="2400" dirty="0" smtClean="0"/>
              <a:t>До средстава најчешће долазе емисијом ХОВ и узимањем кредита од комерцијалних банака или других депозитних институција.</a:t>
            </a:r>
          </a:p>
          <a:p>
            <a:r>
              <a:rPr lang="sr-Cyrl-BA" sz="2400" dirty="0" smtClean="0"/>
              <a:t>Данас, финансијске компаније обављају читав сет различитих услуга које обухватају не самоодобравање кредита, већ и послове лизинга, факторинга, и сл.</a:t>
            </a:r>
          </a:p>
          <a:p>
            <a:r>
              <a:rPr lang="sr-Cyrl-BA" sz="2400" dirty="0" smtClean="0"/>
              <a:t>Фондови на тржишту новца или ликвидни инвестициони фондови су врста инвестиционох фондова</a:t>
            </a:r>
            <a:r>
              <a:rPr lang="sr-Latn-BA" sz="2400" dirty="0" smtClean="0"/>
              <a:t> </a:t>
            </a:r>
            <a:r>
              <a:rPr lang="sr-Cyrl-BA" sz="2400" dirty="0" smtClean="0"/>
              <a:t>који прикупљена средства улажу у краткорочне ХОВ.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9037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BA" sz="4000" b="1" dirty="0" smtClean="0">
                <a:solidFill>
                  <a:schemeClr val="accent3">
                    <a:lumMod val="75000"/>
                  </a:schemeClr>
                </a:solidFill>
              </a:rPr>
              <a:t>Iii </a:t>
            </a:r>
            <a:r>
              <a:rPr lang="sr-Cyrl-BA" sz="4000" b="1" dirty="0" smtClean="0">
                <a:solidFill>
                  <a:schemeClr val="accent3">
                    <a:lumMod val="75000"/>
                  </a:schemeClr>
                </a:solidFill>
              </a:rPr>
              <a:t>инвестициони посредници</a:t>
            </a:r>
            <a:endParaRPr lang="en-US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272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838" y="1482811"/>
            <a:ext cx="10507362" cy="4753231"/>
          </a:xfrm>
        </p:spPr>
        <p:txBody>
          <a:bodyPr>
            <a:noAutofit/>
          </a:bodyPr>
          <a:lstStyle/>
          <a:p>
            <a:r>
              <a:rPr lang="sr-Cyrl-BA" sz="2400" dirty="0" smtClean="0"/>
              <a:t>Савремено финансијско тржиште карактерише постојање великог броја учесника који су специјализовани за обављање послова посредовања – услужне финансијске институције.</a:t>
            </a:r>
          </a:p>
          <a:p>
            <a:r>
              <a:rPr lang="sr-Cyrl-BA" sz="2400" dirty="0" smtClean="0"/>
              <a:t>У услужне финансијске институције убрајамо:</a:t>
            </a:r>
          </a:p>
          <a:p>
            <a:pPr lvl="1"/>
            <a:r>
              <a:rPr lang="sr-Cyrl-BA" sz="2400" dirty="0" smtClean="0"/>
              <a:t>Дилерске куће;</a:t>
            </a:r>
          </a:p>
          <a:p>
            <a:pPr lvl="1"/>
            <a:r>
              <a:rPr lang="sr-Cyrl-BA" sz="2400" dirty="0" smtClean="0"/>
              <a:t>Банке и инвестициони савјетници;</a:t>
            </a:r>
          </a:p>
          <a:p>
            <a:pPr lvl="1"/>
            <a:r>
              <a:rPr lang="sr-Cyrl-BA" sz="2400" dirty="0" smtClean="0"/>
              <a:t>Тржишта (берзе и ванберзанска тржишта);</a:t>
            </a:r>
          </a:p>
          <a:p>
            <a:pPr lvl="1"/>
            <a:r>
              <a:rPr lang="sr-Cyrl-BA" sz="2400" dirty="0" smtClean="0"/>
              <a:t>Брокерске и дилерске куће посредују у пословима у процесу директног финанирања на примарном и секундарном тржишту.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78757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541" y="642594"/>
            <a:ext cx="10136659" cy="930833"/>
          </a:xfrm>
        </p:spPr>
        <p:txBody>
          <a:bodyPr>
            <a:normAutofit/>
          </a:bodyPr>
          <a:lstStyle/>
          <a:p>
            <a:pPr algn="ctr"/>
            <a:r>
              <a:rPr lang="sr-Cyrl-BA" sz="3200" b="1" dirty="0" smtClean="0">
                <a:solidFill>
                  <a:schemeClr val="accent3">
                    <a:lumMod val="75000"/>
                  </a:schemeClr>
                </a:solidFill>
              </a:rPr>
              <a:t>Брокери и дилери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427" y="2004266"/>
            <a:ext cx="10058400" cy="3931920"/>
          </a:xfrm>
        </p:spPr>
        <p:txBody>
          <a:bodyPr>
            <a:normAutofit/>
          </a:bodyPr>
          <a:lstStyle/>
          <a:p>
            <a:r>
              <a:rPr lang="sr-Cyrl-BA" sz="2400" b="1" dirty="0" smtClean="0"/>
              <a:t>Брокери</a:t>
            </a:r>
            <a:r>
              <a:rPr lang="sr-Cyrl-BA" sz="2400" dirty="0" smtClean="0"/>
              <a:t> извршавају куповне и продајне налоге у своје име а за рачун клијента.</a:t>
            </a:r>
          </a:p>
          <a:p>
            <a:r>
              <a:rPr lang="sr-Cyrl-BA" sz="2400" dirty="0" smtClean="0"/>
              <a:t>Њихов извор прихода је провизија од обављеног посла која се наплаћује издаваоцима  налога за куповину или продају ХОВ.</a:t>
            </a:r>
          </a:p>
          <a:p>
            <a:r>
              <a:rPr lang="sr-Cyrl-BA" sz="2400" b="1" dirty="0" smtClean="0"/>
              <a:t>Дилери</a:t>
            </a:r>
            <a:r>
              <a:rPr lang="sr-Cyrl-BA" sz="2400" dirty="0" smtClean="0"/>
              <a:t> купују и продају ХОВ у своје име и за свој рачун. </a:t>
            </a:r>
          </a:p>
          <a:p>
            <a:r>
              <a:rPr lang="sr-Cyrl-BA" sz="2400" dirty="0" smtClean="0"/>
              <a:t>Дилери креирају тржиште те имају функцију сличну </a:t>
            </a:r>
            <a:r>
              <a:rPr lang="sr-Latn-BA" sz="2400" dirty="0" smtClean="0"/>
              <a:t>market maker-</a:t>
            </a:r>
            <a:r>
              <a:rPr lang="sr-Cyrl-BA" sz="2400" dirty="0" smtClean="0"/>
              <a:t>у за одговарајућу ХОВ. </a:t>
            </a:r>
          </a:p>
          <a:p>
            <a:r>
              <a:rPr lang="sr-Cyrl-BA" sz="2400" dirty="0" smtClean="0"/>
              <a:t>Приходе зарађују кроз разлику између куповних и продајних цијена</a:t>
            </a:r>
            <a:r>
              <a:rPr lang="sr-Latn-BA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20582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8344" y="1771172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sr-Cyrl-BA" b="1" dirty="0">
                <a:solidFill>
                  <a:schemeClr val="accent3">
                    <a:lumMod val="75000"/>
                  </a:schemeClr>
                </a:solidFill>
              </a:rPr>
              <a:t>Питања за дискусију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888" y="3654545"/>
            <a:ext cx="3352807" cy="3203455"/>
          </a:xfrm>
        </p:spPr>
      </p:pic>
    </p:spTree>
    <p:extLst>
      <p:ext uri="{BB962C8B-B14F-4D97-AF65-F5344CB8AC3E}">
        <p14:creationId xmlns:p14="http://schemas.microsoft.com/office/powerpoint/2010/main" val="37985403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Пословне банке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sz="2400" dirty="0" smtClean="0"/>
              <a:t>Шта </a:t>
            </a:r>
            <a:r>
              <a:rPr lang="ru-RU" sz="2400" dirty="0"/>
              <a:t>је по вашем мишљењу разлог доминације банака у односу на друге финансијске </a:t>
            </a:r>
            <a:r>
              <a:rPr lang="ru-RU" sz="2400" dirty="0" smtClean="0"/>
              <a:t>институције</a:t>
            </a:r>
            <a:r>
              <a:rPr lang="en-US" sz="2400" dirty="0" smtClean="0"/>
              <a:t> </a:t>
            </a:r>
            <a:r>
              <a:rPr lang="sr-Cyrl-BA" sz="2400" dirty="0" smtClean="0"/>
              <a:t>на тржиштима у развоју попут Републике Српске</a:t>
            </a:r>
            <a:r>
              <a:rPr lang="ru-RU" sz="2400" dirty="0" smtClean="0"/>
              <a:t>?</a:t>
            </a:r>
            <a:endParaRPr lang="ru-RU" sz="2400" dirty="0"/>
          </a:p>
          <a:p>
            <a:pPr fontAlgn="base"/>
            <a:r>
              <a:rPr lang="ru-RU" sz="2400" dirty="0"/>
              <a:t>Који су се ризици за банке као традиционалне финансијске институције појавили са развојем </a:t>
            </a:r>
            <a:r>
              <a:rPr lang="ru-RU" sz="2400" dirty="0" smtClean="0"/>
              <a:t>модерних технологија?</a:t>
            </a:r>
            <a:endParaRPr lang="ru-RU" sz="2400" dirty="0"/>
          </a:p>
          <a:p>
            <a:pPr fontAlgn="base"/>
            <a:r>
              <a:rPr lang="ru-RU" sz="2400" dirty="0"/>
              <a:t>Каква су очекивања и циљеви банака од инвестирања на финансијском тржишту (ризик, принос, власништво, управљачка контрола...)?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2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059" y="642594"/>
            <a:ext cx="9980141" cy="856692"/>
          </a:xfrm>
        </p:spPr>
        <p:txBody>
          <a:bodyPr>
            <a:normAutofit/>
          </a:bodyPr>
          <a:lstStyle/>
          <a:p>
            <a:pPr algn="ctr"/>
            <a:r>
              <a:rPr lang="sr-Latn-BA" sz="3200" b="1" dirty="0" smtClean="0">
                <a:solidFill>
                  <a:schemeClr val="accent3">
                    <a:lumMod val="75000"/>
                  </a:schemeClr>
                </a:solidFill>
              </a:rPr>
              <a:t>1.</a:t>
            </a:r>
            <a:r>
              <a:rPr lang="sr-Cyrl-BA" sz="3200" b="1" dirty="0" smtClean="0">
                <a:solidFill>
                  <a:schemeClr val="accent3">
                    <a:lumMod val="75000"/>
                  </a:schemeClr>
                </a:solidFill>
              </a:rPr>
              <a:t>ЦЕНТРАЛНА БАНКА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076" y="1499286"/>
            <a:ext cx="10499124" cy="5209857"/>
          </a:xfrm>
        </p:spPr>
        <p:txBody>
          <a:bodyPr>
            <a:normAutofit/>
          </a:bodyPr>
          <a:lstStyle/>
          <a:p>
            <a:pPr algn="just"/>
            <a:r>
              <a:rPr lang="sr-Cyrl-BA" sz="2400" dirty="0" smtClean="0"/>
              <a:t>Централна банка представља најважнију финансијску институцију у оквиру финансијског система једне економије. Уједно, најважнија је финансијска институција у остваривању циљева монетарно-кредитне политике.</a:t>
            </a:r>
          </a:p>
          <a:p>
            <a:r>
              <a:rPr lang="sr-Cyrl-BA" sz="2400" dirty="0" smtClean="0"/>
              <a:t>Најважније функције централне банке:</a:t>
            </a:r>
          </a:p>
          <a:p>
            <a:pPr lvl="1"/>
            <a:r>
              <a:rPr lang="sr-Cyrl-BA" sz="2200" dirty="0" smtClean="0"/>
              <a:t>Емисија новчаница, кованог новца и давање кредита;</a:t>
            </a:r>
          </a:p>
          <a:p>
            <a:pPr lvl="1"/>
            <a:r>
              <a:rPr lang="sr-Cyrl-BA" sz="2200" dirty="0" smtClean="0"/>
              <a:t>Спровођење мјера </a:t>
            </a:r>
            <a:r>
              <a:rPr lang="sr-Cyrl-BA" sz="2200" dirty="0"/>
              <a:t>монетарно-кредитне </a:t>
            </a:r>
            <a:r>
              <a:rPr lang="sr-Cyrl-BA" sz="2200" dirty="0" smtClean="0"/>
              <a:t>политике;</a:t>
            </a:r>
          </a:p>
          <a:p>
            <a:pPr lvl="1"/>
            <a:r>
              <a:rPr lang="sr-Cyrl-BA" sz="2200" dirty="0" smtClean="0"/>
              <a:t>Спровођење есконтне политике;</a:t>
            </a:r>
          </a:p>
          <a:p>
            <a:pPr lvl="1"/>
            <a:r>
              <a:rPr lang="sr-Cyrl-BA" sz="2200" dirty="0" smtClean="0"/>
              <a:t>Спровођење операција на отвореном тржишту;</a:t>
            </a:r>
          </a:p>
          <a:p>
            <a:pPr lvl="1"/>
            <a:r>
              <a:rPr lang="sr-Cyrl-BA" sz="2200" dirty="0" smtClean="0"/>
              <a:t>Спровођење политике обавезне резерве;</a:t>
            </a:r>
          </a:p>
          <a:p>
            <a:pPr lvl="1"/>
            <a:r>
              <a:rPr lang="sr-Cyrl-BA" sz="2200" dirty="0" smtClean="0"/>
              <a:t>Спровођење политике селективног кредитирања и  контоле рада банака;</a:t>
            </a:r>
          </a:p>
          <a:p>
            <a:pPr lvl="1"/>
            <a:r>
              <a:rPr lang="sr-Cyrl-BA" sz="2200" dirty="0" smtClean="0"/>
              <a:t>Одржавање спољне ликвидности националне економије;</a:t>
            </a:r>
          </a:p>
          <a:p>
            <a:pPr lvl="1"/>
            <a:r>
              <a:rPr lang="sr-Cyrl-BA" sz="2200" dirty="0" smtClean="0"/>
              <a:t>Обављање послова за рачун државе.</a:t>
            </a:r>
          </a:p>
          <a:p>
            <a:endParaRPr lang="sr-Cyrl-B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4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/>
              <a:t>Инвестициони </a:t>
            </a:r>
            <a:r>
              <a:rPr lang="ru-RU" sz="4400" dirty="0" smtClean="0"/>
              <a:t>фондови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sz="2400" dirty="0" smtClean="0"/>
              <a:t>Које </a:t>
            </a:r>
            <a:r>
              <a:rPr lang="ru-RU" sz="2400" dirty="0"/>
              <a:t>су предности инвестиционих фондова у односу на банке и друге финансијске институције?</a:t>
            </a:r>
          </a:p>
          <a:p>
            <a:pPr fontAlgn="base"/>
            <a:r>
              <a:rPr lang="ru-RU" sz="2400" dirty="0" smtClean="0"/>
              <a:t>Замислите да сте запослени у друштву за управљање инвестиционим фондовима. Како </a:t>
            </a:r>
            <a:r>
              <a:rPr lang="ru-RU" sz="2400" dirty="0"/>
              <a:t>бисте </a:t>
            </a:r>
            <a:r>
              <a:rPr lang="ru-RU" sz="2400" dirty="0" smtClean="0"/>
              <a:t>промовисали фондове којим управљате и </a:t>
            </a:r>
            <a:r>
              <a:rPr lang="ru-RU" sz="2400" dirty="0"/>
              <a:t>обраћали </a:t>
            </a:r>
            <a:r>
              <a:rPr lang="ru-RU" sz="2400" dirty="0" smtClean="0"/>
              <a:t>се потенцијалним </a:t>
            </a:r>
            <a:r>
              <a:rPr lang="ru-RU" sz="2400" dirty="0"/>
              <a:t>инвеститорима (шта је то што им нудите, зашто да уложе баш у ваш фонд а не у банку или осигуравајуће друштво)?</a:t>
            </a:r>
          </a:p>
          <a:p>
            <a:pPr fontAlgn="base"/>
            <a:r>
              <a:rPr lang="ru-RU" sz="2400" dirty="0"/>
              <a:t>Који су изазови са којим се суочавају инвестициони фондови у Републици Српској и другим тржиштима у развоју?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9914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/>
              <a:t>Пензиони </a:t>
            </a:r>
            <a:r>
              <a:rPr lang="ru-RU" sz="4400" dirty="0" smtClean="0"/>
              <a:t>фондови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sz="2400" dirty="0" smtClean="0"/>
              <a:t>Да </a:t>
            </a:r>
            <a:r>
              <a:rPr lang="ru-RU" sz="2400" dirty="0"/>
              <a:t>ли је уобичајено да пензиони фондови улажу у ризичне ХОВ? Зашто?</a:t>
            </a:r>
          </a:p>
          <a:p>
            <a:pPr fontAlgn="base"/>
            <a:r>
              <a:rPr lang="ru-RU" sz="2400" dirty="0" smtClean="0"/>
              <a:t>У чему је разлика између пензионих фондова и: </a:t>
            </a:r>
          </a:p>
          <a:p>
            <a:pPr lvl="1" fontAlgn="base"/>
            <a:r>
              <a:rPr lang="ru-RU" sz="2200" dirty="0" smtClean="0"/>
              <a:t>осигуравајућих друштава, </a:t>
            </a:r>
          </a:p>
          <a:p>
            <a:pPr lvl="1" fontAlgn="base"/>
            <a:r>
              <a:rPr lang="ru-RU" sz="2200" dirty="0"/>
              <a:t>и</a:t>
            </a:r>
            <a:r>
              <a:rPr lang="ru-RU" sz="2200" dirty="0" smtClean="0"/>
              <a:t>нвестиционих фондова?</a:t>
            </a:r>
            <a:endParaRPr lang="ru-RU" sz="2200" dirty="0"/>
          </a:p>
          <a:p>
            <a:pPr fontAlgn="base"/>
            <a:r>
              <a:rPr lang="ru-RU" sz="2400" dirty="0"/>
              <a:t>Које пензионе фондове имамо у Републици Српској?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5637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421" y="1866900"/>
            <a:ext cx="9066203" cy="1643292"/>
          </a:xfrm>
        </p:spPr>
        <p:txBody>
          <a:bodyPr>
            <a:noAutofit/>
          </a:bodyPr>
          <a:lstStyle/>
          <a:p>
            <a:pPr algn="ctr"/>
            <a:r>
              <a:rPr lang="sr-Cyrl-RS" sz="4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sr-Cyrl-RS" sz="4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sr-Cyrl-RS" sz="44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sr-Cyrl-RS" sz="44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sr-Cyrl-RS" sz="4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sr-Cyrl-RS" sz="4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sr-Cyrl-RS" sz="4400" dirty="0" smtClean="0">
                <a:solidFill>
                  <a:schemeClr val="accent3">
                    <a:lumMod val="75000"/>
                  </a:schemeClr>
                </a:solidFill>
              </a:rPr>
              <a:t>ХВАЛА на ПАЖЊи!</a:t>
            </a:r>
            <a:endParaRPr lang="en-US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799" y="2103120"/>
            <a:ext cx="10259085" cy="3931920"/>
          </a:xfrm>
        </p:spPr>
        <p:txBody>
          <a:bodyPr/>
          <a:lstStyle/>
          <a:p>
            <a:endParaRPr lang="sr-Cyrl-BA" dirty="0" smtClean="0"/>
          </a:p>
          <a:p>
            <a:endParaRPr lang="sr-Cyrl-BA" dirty="0" smtClean="0"/>
          </a:p>
          <a:p>
            <a:pPr marL="0" indent="0">
              <a:buNone/>
            </a:pPr>
            <a:endParaRPr lang="sr-Cyrl-BA" dirty="0"/>
          </a:p>
          <a:p>
            <a:r>
              <a:rPr lang="sr-Cyrl-BA" sz="2600" dirty="0" smtClean="0"/>
              <a:t>Улога и функције Централне банке Босне и Херцеговине?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170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3200" b="1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sr-Latn-BA" sz="3200" b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sr-Cyrl-BA" sz="3200" b="1" dirty="0">
                <a:solidFill>
                  <a:schemeClr val="accent3">
                    <a:lumMod val="75000"/>
                  </a:schemeClr>
                </a:solidFill>
              </a:rPr>
              <a:t>ПОСЛОВНЕ БАНКЕ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BA" sz="2600" dirty="0" smtClean="0"/>
              <a:t>Пословне банке прибављају средства прикупљањем депозита</a:t>
            </a:r>
          </a:p>
          <a:p>
            <a:r>
              <a:rPr lang="sr-Cyrl-BA" sz="2600" dirty="0" smtClean="0"/>
              <a:t>Тако прибављена средства користе првенствено за одобравање кредита и улагање у хартије од вриједности</a:t>
            </a:r>
          </a:p>
          <a:p>
            <a:r>
              <a:rPr lang="sr-Cyrl-BA" sz="2600" dirty="0" smtClean="0"/>
              <a:t>Банке се баве различитим активностима </a:t>
            </a:r>
            <a:endParaRPr lang="en-US" sz="2600" dirty="0"/>
          </a:p>
        </p:txBody>
      </p:sp>
      <p:sp>
        <p:nvSpPr>
          <p:cNvPr id="4" name="Right Arrow 3"/>
          <p:cNvSpPr/>
          <p:nvPr/>
        </p:nvSpPr>
        <p:spPr>
          <a:xfrm>
            <a:off x="7813774" y="3500502"/>
            <a:ext cx="1358020" cy="48888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35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737" y="518985"/>
            <a:ext cx="10929256" cy="1460920"/>
          </a:xfrm>
        </p:spPr>
        <p:txBody>
          <a:bodyPr>
            <a:noAutofit/>
          </a:bodyPr>
          <a:lstStyle/>
          <a:p>
            <a:pPr algn="ctr"/>
            <a:r>
              <a:rPr lang="sr-Cyrl-BA" sz="3200" b="1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sr-Latn-BA" sz="3200" b="1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sr-Cyrl-BA" sz="3200" b="1" dirty="0" smtClean="0">
                <a:solidFill>
                  <a:schemeClr val="accent3">
                    <a:lumMod val="75000"/>
                  </a:schemeClr>
                </a:solidFill>
              </a:rPr>
              <a:t>ПОСЛОВНЕ БАНКЕ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153449"/>
              </p:ext>
            </p:extLst>
          </p:nvPr>
        </p:nvGraphicFramePr>
        <p:xfrm>
          <a:off x="666750" y="2208213"/>
          <a:ext cx="10941050" cy="3813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3200" b="1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sr-Latn-BA" sz="3200" b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sr-Cyrl-BA" sz="3200" b="1" dirty="0">
                <a:solidFill>
                  <a:schemeClr val="accent3">
                    <a:lumMod val="75000"/>
                  </a:schemeClr>
                </a:solidFill>
              </a:rPr>
              <a:t>ПОСЛОВНЕ БАНКЕ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r-Cyrl-BA" sz="2600" dirty="0" smtClean="0"/>
              <a:t>Улоге пословних банака на финансијском тржишту:</a:t>
            </a:r>
          </a:p>
          <a:p>
            <a:pPr lvl="1"/>
            <a:r>
              <a:rPr lang="sr-Cyrl-BA" sz="2400" dirty="0" smtClean="0"/>
              <a:t>Инвеститори</a:t>
            </a:r>
          </a:p>
          <a:p>
            <a:pPr lvl="1"/>
            <a:r>
              <a:rPr lang="sr-Cyrl-BA" sz="2400" dirty="0" smtClean="0"/>
              <a:t>Емитенти ХОВ</a:t>
            </a:r>
          </a:p>
          <a:p>
            <a:pPr lvl="1"/>
            <a:r>
              <a:rPr lang="sr-Cyrl-BA" sz="2400" dirty="0" smtClean="0"/>
              <a:t>Комисионари (обављају послове у своје име и за туђи рачун)</a:t>
            </a:r>
          </a:p>
          <a:p>
            <a:pPr lvl="1"/>
            <a:r>
              <a:rPr lang="sr-Cyrl-BA" sz="2400" dirty="0" smtClean="0"/>
              <a:t>Посредници (</a:t>
            </a:r>
            <a:r>
              <a:rPr lang="sr-Cyrl-BA" sz="2400" dirty="0"/>
              <a:t>обављају послове у </a:t>
            </a:r>
            <a:r>
              <a:rPr lang="sr-Cyrl-BA" sz="2400" dirty="0" smtClean="0"/>
              <a:t>туђе име </a:t>
            </a:r>
            <a:r>
              <a:rPr lang="sr-Cyrl-BA" sz="2400" dirty="0"/>
              <a:t>и за туђи рачун</a:t>
            </a:r>
            <a:r>
              <a:rPr lang="sr-Cyrl-BA" sz="2400" dirty="0" smtClean="0"/>
              <a:t>)</a:t>
            </a:r>
          </a:p>
          <a:p>
            <a:pPr lvl="1"/>
            <a:endParaRPr lang="sr-Cyrl-BA" sz="2400" dirty="0"/>
          </a:p>
          <a:p>
            <a:r>
              <a:rPr lang="sr-Cyrl-BA" sz="2600" dirty="0" smtClean="0"/>
              <a:t>Банке учествују на примарном и на секундарном тржишту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53756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5082"/>
            <a:ext cx="10972800" cy="680575"/>
          </a:xfrm>
        </p:spPr>
        <p:txBody>
          <a:bodyPr>
            <a:normAutofit/>
          </a:bodyPr>
          <a:lstStyle/>
          <a:p>
            <a:pPr algn="ctr"/>
            <a:r>
              <a:rPr lang="sr-Cyrl-RS" sz="3200" cap="none" dirty="0" smtClean="0">
                <a:solidFill>
                  <a:schemeClr val="accent3">
                    <a:lumMod val="75000"/>
                  </a:schemeClr>
                </a:solidFill>
              </a:rPr>
              <a:t>Послови банака на финансијском тржишту</a:t>
            </a:r>
            <a:endParaRPr lang="en-US" sz="3200" cap="none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270" y="1557196"/>
            <a:ext cx="10345782" cy="5120695"/>
          </a:xfrm>
        </p:spPr>
        <p:txBody>
          <a:bodyPr>
            <a:normAutofit/>
          </a:bodyPr>
          <a:lstStyle/>
          <a:p>
            <a:pPr lvl="1"/>
            <a:r>
              <a:rPr lang="sr-Cyrl-RS" sz="2400" dirty="0" smtClean="0"/>
              <a:t>Управљање приватним пензионим фондовима,</a:t>
            </a:r>
          </a:p>
          <a:p>
            <a:pPr lvl="1"/>
            <a:r>
              <a:rPr lang="sr-Cyrl-RS" sz="2400" dirty="0"/>
              <a:t>Управљање инвестиционим </a:t>
            </a:r>
            <a:r>
              <a:rPr lang="sr-Cyrl-RS" sz="2400" dirty="0" smtClean="0"/>
              <a:t>фондовима,</a:t>
            </a:r>
            <a:endParaRPr lang="sr-Cyrl-RS" sz="2400" dirty="0"/>
          </a:p>
          <a:p>
            <a:pPr lvl="1"/>
            <a:r>
              <a:rPr lang="sr-Cyrl-RS" sz="2400" dirty="0" smtClean="0"/>
              <a:t>Кастоди послови</a:t>
            </a:r>
          </a:p>
          <a:p>
            <a:pPr lvl="2"/>
            <a:r>
              <a:rPr lang="sr-Cyrl-RS" sz="2200" dirty="0" smtClean="0"/>
              <a:t>Послови депозитара инвестиционих фондова,</a:t>
            </a:r>
          </a:p>
          <a:p>
            <a:pPr lvl="1"/>
            <a:r>
              <a:rPr lang="sr-Cyrl-RS" sz="2400" dirty="0"/>
              <a:t>Управљање имовином,</a:t>
            </a:r>
          </a:p>
          <a:p>
            <a:pPr lvl="1"/>
            <a:r>
              <a:rPr lang="sr-Cyrl-BA" sz="2400" dirty="0" smtClean="0"/>
              <a:t>Б</a:t>
            </a:r>
            <a:r>
              <a:rPr lang="sr-Cyrl-RS" sz="2400" dirty="0" smtClean="0"/>
              <a:t>рокерски послови,</a:t>
            </a:r>
          </a:p>
          <a:p>
            <a:pPr lvl="1"/>
            <a:r>
              <a:rPr lang="sr-Cyrl-RS" sz="2400" dirty="0" smtClean="0"/>
              <a:t>Емисија финансијских инструмената,</a:t>
            </a:r>
          </a:p>
          <a:p>
            <a:pPr lvl="1"/>
            <a:r>
              <a:rPr lang="sr-Latn-BA" sz="2400" dirty="0" smtClean="0"/>
              <a:t>Underwriting, </a:t>
            </a:r>
            <a:endParaRPr lang="sr-Cyrl-RS" sz="2400" dirty="0" smtClean="0"/>
          </a:p>
          <a:p>
            <a:pPr lvl="1"/>
            <a:r>
              <a:rPr lang="sr-Cyrl-RS" sz="2400" dirty="0" smtClean="0"/>
              <a:t>Пријем и чување посебно намјењених депозита.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1951</TotalTime>
  <Words>1989</Words>
  <Application>Microsoft Office PowerPoint</Application>
  <PresentationFormat>Widescreen</PresentationFormat>
  <Paragraphs>254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Cambria</vt:lpstr>
      <vt:lpstr>Georgia</vt:lpstr>
      <vt:lpstr>Rockwell</vt:lpstr>
      <vt:lpstr>Rockwell Condensed</vt:lpstr>
      <vt:lpstr>Symbol</vt:lpstr>
      <vt:lpstr>Times New Roman</vt:lpstr>
      <vt:lpstr>Wingdings</vt:lpstr>
      <vt:lpstr>Wood Type</vt:lpstr>
      <vt:lpstr>Финансијске институције</vt:lpstr>
      <vt:lpstr>PowerPoint Presentation</vt:lpstr>
      <vt:lpstr>  I Депозитне институције</vt:lpstr>
      <vt:lpstr>1.ЦЕНТРАЛНА БАНКА</vt:lpstr>
      <vt:lpstr>PowerPoint Presentation</vt:lpstr>
      <vt:lpstr>2. ПОСЛОВНЕ БАНКЕ</vt:lpstr>
      <vt:lpstr>2. ПОСЛОВНЕ БАНКЕ</vt:lpstr>
      <vt:lpstr>2. ПОСЛОВНЕ БАНКЕ</vt:lpstr>
      <vt:lpstr>Послови банака на финансијском тржишту</vt:lpstr>
      <vt:lpstr>Разлике између давања кредита и улагања у ХОВ</vt:lpstr>
      <vt:lpstr>Секјуритизација кредита банака</vt:lpstr>
      <vt:lpstr>Секјуритизација и глобална финансијска криза  2007-2009. године</vt:lpstr>
      <vt:lpstr>3. ШТЕДИОНИЦЕ, ШТЕДНО-КРЕДИТНА УДРУЖЕЊА  И УНИЈЕ</vt:lpstr>
      <vt:lpstr>II неДепозитне институције</vt:lpstr>
      <vt:lpstr>1. ИНСТИТУЦИЈЕ УГОВОРЕНЕ ШТЕДЊЕ 1.1. Осигуравајућа друштва</vt:lpstr>
      <vt:lpstr>1.1.1. Осигуравајућа друштва за осигурање живота</vt:lpstr>
      <vt:lpstr>Принципи инвестирања друштава за осигурање живота</vt:lpstr>
      <vt:lpstr>Портфолио друштава за осигурање живота</vt:lpstr>
      <vt:lpstr>1.1.2. Осигуравајућа друштва за осигурање имовине</vt:lpstr>
      <vt:lpstr>1.2. Пензиони фондови</vt:lpstr>
      <vt:lpstr>PowerPoint Presentation</vt:lpstr>
      <vt:lpstr>Улагања пензионих фондова</vt:lpstr>
      <vt:lpstr>2. ИНВЕСТИЦИОНИ ФОНДОВИ</vt:lpstr>
      <vt:lpstr>PowerPoint Presentation</vt:lpstr>
      <vt:lpstr>PowerPoint Presentation</vt:lpstr>
      <vt:lpstr>Нето вриједност имовине – НВИ (NAV)</vt:lpstr>
      <vt:lpstr>Врсте инвестиционих фондова</vt:lpstr>
      <vt:lpstr>Отворени и затворени инвестициони фондови</vt:lpstr>
      <vt:lpstr>Инвестициони фондови на тржишту новца и тржишту капитала</vt:lpstr>
      <vt:lpstr>Врсте инвестиционих фондова према претежном улагању</vt:lpstr>
      <vt:lpstr>Приходи инвестиционих фондова</vt:lpstr>
      <vt:lpstr>Проспект</vt:lpstr>
      <vt:lpstr>Задатак </vt:lpstr>
      <vt:lpstr>3. ОСТАЛЕ НЕДЕПОЗИТНЕ ФИНАНСИЈСКЕ ИНСТИТУЦИЈЕ</vt:lpstr>
      <vt:lpstr>Iii инвестициони посредници</vt:lpstr>
      <vt:lpstr>PowerPoint Presentation</vt:lpstr>
      <vt:lpstr>Брокери и дилери</vt:lpstr>
      <vt:lpstr>Питања за дискусију</vt:lpstr>
      <vt:lpstr>Пословне банке</vt:lpstr>
      <vt:lpstr>Инвестициони фондови</vt:lpstr>
      <vt:lpstr>Пензиони фондови</vt:lpstr>
      <vt:lpstr>   ХВАЛА на ПАЖЊи!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Tajana Serdar Rakovic</dc:creator>
  <cp:lastModifiedBy>AK</cp:lastModifiedBy>
  <cp:revision>307</cp:revision>
  <dcterms:created xsi:type="dcterms:W3CDTF">2014-09-12T02:18:09Z</dcterms:created>
  <dcterms:modified xsi:type="dcterms:W3CDTF">2021-11-05T12:52:18Z</dcterms:modified>
</cp:coreProperties>
</file>