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0" r:id="rId5"/>
    <p:sldId id="261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13FAD52-50C6-410C-AEEC-96E6C5518046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E684286-B7B8-44C1-B9A4-1A65C6A6B4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 smtClean="0"/>
              <a:t>Primjeri za vježbu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Kapacitet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amortizacija</a:t>
            </a:r>
            <a:r>
              <a:rPr lang="en-US" dirty="0" smtClean="0"/>
              <a:t> </a:t>
            </a:r>
            <a:r>
              <a:rPr lang="sr-Latn-BA" smtClean="0"/>
              <a:t>stalnih </a:t>
            </a:r>
            <a:r>
              <a:rPr lang="en-US" smtClean="0"/>
              <a:t>sredstava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81328"/>
            <a:ext cx="8686800" cy="4525963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sr-Latn-CS" sz="2800" dirty="0" smtClean="0"/>
              <a:t>Preduzeće raspolaže sa 15 mašina. Predvi</a:t>
            </a:r>
            <a:r>
              <a:rPr lang="vi-VN" sz="2800" dirty="0" smtClean="0"/>
              <a:t>đ</a:t>
            </a:r>
            <a:r>
              <a:rPr lang="sr-Latn-CS" sz="2800" dirty="0" smtClean="0"/>
              <a:t>eno je da u toku </a:t>
            </a:r>
            <a:r>
              <a:rPr lang="sr-Latn-CS" sz="2800" dirty="0" smtClean="0">
                <a:solidFill>
                  <a:srgbClr val="FF0000"/>
                </a:solidFill>
              </a:rPr>
              <a:t>mjeseca</a:t>
            </a:r>
            <a:r>
              <a:rPr lang="sr-Latn-CS" sz="2800" dirty="0" smtClean="0"/>
              <a:t> </a:t>
            </a:r>
            <a:r>
              <a:rPr lang="sr-Latn-CS" sz="2800" i="1" dirty="0" smtClean="0"/>
              <a:t>svaka</a:t>
            </a:r>
            <a:r>
              <a:rPr lang="sr-Latn-CS" sz="2800" dirty="0" smtClean="0"/>
              <a:t> mašina ima prekid u radu, i to: zbog nedjeljnog odmora radnika 180 sati i zbog održavanja mašine 260 sati. </a:t>
            </a:r>
            <a:r>
              <a:rPr lang="en-US" sz="2800" dirty="0" smtClean="0"/>
              <a:t>M</a:t>
            </a:r>
            <a:r>
              <a:rPr lang="sr-Latn-BA" sz="2800" dirty="0" smtClean="0"/>
              <a:t>eđutim, na kraju </a:t>
            </a:r>
            <a:r>
              <a:rPr lang="sr-Latn-BA" sz="2800" dirty="0" smtClean="0">
                <a:solidFill>
                  <a:srgbClr val="FF0000"/>
                </a:solidFill>
              </a:rPr>
              <a:t>mjeseca</a:t>
            </a:r>
            <a:r>
              <a:rPr lang="sr-Latn-BA" sz="2800" dirty="0" smtClean="0"/>
              <a:t> je došlo </a:t>
            </a:r>
            <a:r>
              <a:rPr lang="sr-Latn-CS" sz="2800" dirty="0" smtClean="0"/>
              <a:t>do neplaniranog zastoja </a:t>
            </a:r>
            <a:r>
              <a:rPr lang="sr-Latn-CS" sz="2800" i="1" dirty="0" smtClean="0"/>
              <a:t>svih</a:t>
            </a:r>
            <a:r>
              <a:rPr lang="sr-Latn-CS" sz="2800" dirty="0" smtClean="0"/>
              <a:t> mašina od 200 sati.</a:t>
            </a:r>
            <a:endParaRPr lang="sr-Latn-BA" sz="4000" dirty="0" smtClean="0"/>
          </a:p>
          <a:p>
            <a:pPr marL="624078" lvl="0" indent="-514350">
              <a:buNone/>
            </a:pPr>
            <a:r>
              <a:rPr lang="sr-Latn-BA" sz="4000" dirty="0" smtClean="0"/>
              <a:t>	</a:t>
            </a:r>
            <a:r>
              <a:rPr lang="sr-Latn-CS" sz="2800" dirty="0" smtClean="0"/>
              <a:t>Izračunati:</a:t>
            </a:r>
            <a:endParaRPr lang="en-US" sz="2800" dirty="0" smtClean="0"/>
          </a:p>
          <a:p>
            <a:pPr marL="1060704" lvl="2" indent="-457200">
              <a:buFont typeface="+mj-lt"/>
              <a:buAutoNum type="alphaLcPeriod"/>
            </a:pPr>
            <a:r>
              <a:rPr lang="sr-Latn-CS" sz="2200" dirty="0" smtClean="0"/>
              <a:t>vrijednosti teorijskog, realnog i ostvarenog kapaciteta i</a:t>
            </a:r>
            <a:endParaRPr lang="en-US" sz="2200" dirty="0" smtClean="0"/>
          </a:p>
          <a:p>
            <a:pPr marL="1117854" lvl="2" indent="-514350">
              <a:buFont typeface="+mj-lt"/>
              <a:buAutoNum type="alphaLcPeriod"/>
            </a:pPr>
            <a:r>
              <a:rPr lang="sr-Latn-CS" sz="2200" dirty="0" smtClean="0"/>
              <a:t>stepen korištenja kapaciteta, ako se kao osnova uzme  realni kapacitet. </a:t>
            </a:r>
            <a:endParaRPr lang="en-US" sz="22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sr-Latn-CS" sz="2800" dirty="0" smtClean="0"/>
              <a:t>Proračun kapaciteta vršiti na </a:t>
            </a:r>
            <a:r>
              <a:rPr lang="sr-Latn-CS" sz="2800" b="1" u="sng" dirty="0" smtClean="0">
                <a:solidFill>
                  <a:srgbClr val="FF0000"/>
                </a:solidFill>
              </a:rPr>
              <a:t>godišnjem nivou</a:t>
            </a:r>
            <a:r>
              <a:rPr lang="sr-Latn-CS" sz="2800" dirty="0" smtClean="0"/>
              <a:t>!  </a:t>
            </a:r>
            <a:endParaRPr lang="en-US" sz="4000" dirty="0" smtClean="0"/>
          </a:p>
          <a:p>
            <a:pPr marL="624078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Kapacitet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533400"/>
            <a:ext cx="8458200" cy="5791200"/>
          </a:xfrm>
        </p:spPr>
        <p:txBody>
          <a:bodyPr>
            <a:normAutofit lnSpcReduction="10000"/>
          </a:bodyPr>
          <a:lstStyle/>
          <a:p>
            <a:pPr marL="624078" indent="-514350">
              <a:buFont typeface="+mj-lt"/>
              <a:buAutoNum type="arabicPeriod" startAt="2"/>
            </a:pPr>
            <a:r>
              <a:rPr lang="sr-Latn-CS" dirty="0" smtClean="0"/>
              <a:t>Preduzeće ima 15 mašina. Planom je predviđeno da </a:t>
            </a:r>
            <a:r>
              <a:rPr lang="sr-Latn-CS" i="1" dirty="0" smtClean="0"/>
              <a:t>svaka</a:t>
            </a:r>
            <a:r>
              <a:rPr lang="sr-Latn-CS" dirty="0" smtClean="0"/>
              <a:t> mašina </a:t>
            </a:r>
            <a:r>
              <a:rPr lang="sr-Latn-CS" dirty="0" smtClean="0">
                <a:solidFill>
                  <a:srgbClr val="FF0000"/>
                </a:solidFill>
              </a:rPr>
              <a:t>kvartalno</a:t>
            </a:r>
            <a:r>
              <a:rPr lang="sr-Latn-CS" dirty="0" smtClean="0"/>
              <a:t> ima prekid u radu: zbog održavanja mašine u iznosu od 175h i zbog bolovanja radnika u iznosu od 90h. Planirani zastoj mašina </a:t>
            </a:r>
            <a:r>
              <a:rPr lang="sr-Latn-CS" dirty="0" smtClean="0">
                <a:solidFill>
                  <a:srgbClr val="FF0000"/>
                </a:solidFill>
              </a:rPr>
              <a:t>u toku godine</a:t>
            </a:r>
            <a:r>
              <a:rPr lang="sr-Latn-CS" dirty="0" smtClean="0"/>
              <a:t> zbog godišnjih odmora radnika iznosi 1.440h. Naknadno je utvrđeno da je po </a:t>
            </a:r>
            <a:r>
              <a:rPr lang="sr-Latn-CS" dirty="0" smtClean="0">
                <a:solidFill>
                  <a:srgbClr val="FF0000"/>
                </a:solidFill>
              </a:rPr>
              <a:t>kvartalu</a:t>
            </a:r>
            <a:r>
              <a:rPr lang="sr-Latn-CS" dirty="0" smtClean="0"/>
              <a:t> neplanirani zastoj mašina iznosio 120h. Izračunati vrijednosti realnog i ostvarenog kapaciteta te stepen iskorištenja kapaciteta, ako sekao osnova za obračun uzme realni kapacitet.</a:t>
            </a:r>
          </a:p>
          <a:p>
            <a:pPr marL="624078" indent="-514350">
              <a:buNone/>
            </a:pPr>
            <a:r>
              <a:rPr lang="sr-Latn-CS" dirty="0" smtClean="0"/>
              <a:t>	Proračun kapaciteta vršiti na </a:t>
            </a:r>
            <a:r>
              <a:rPr lang="sr-Latn-CS" b="1" u="sng" dirty="0" smtClean="0">
                <a:solidFill>
                  <a:srgbClr val="FF0000"/>
                </a:solidFill>
              </a:rPr>
              <a:t>polugodišnjem nivou!</a:t>
            </a:r>
            <a:endParaRPr lang="en-US" b="1" u="sng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4919472"/>
          </a:xfrm>
        </p:spPr>
        <p:txBody>
          <a:bodyPr/>
          <a:lstStyle/>
          <a:p>
            <a:pPr marL="624078" lvl="0" indent="-514350">
              <a:buFont typeface="+mj-lt"/>
              <a:buAutoNum type="arabicPeriod"/>
            </a:pPr>
            <a:r>
              <a:rPr lang="sr-Latn-CS" sz="2800" dirty="0" smtClean="0"/>
              <a:t>Nabavna vrijednost osnovnog sredstva je 5.000.000 KM, pri čemu su troškovi carinjenja 1.000.000 KM. Stopa amortizacije u drugoj godini je 25%, a u svakoj narednoj godini opada za 5%. </a:t>
            </a:r>
          </a:p>
          <a:p>
            <a:pPr marL="624078" lvl="0" indent="-514350">
              <a:buNone/>
            </a:pPr>
            <a:r>
              <a:rPr lang="sr-Latn-CS" sz="2800" dirty="0" smtClean="0"/>
              <a:t>	Izračunati</a:t>
            </a:r>
            <a:r>
              <a:rPr lang="sr-Cyrl-BA" sz="2800" dirty="0" smtClean="0"/>
              <a:t>:</a:t>
            </a:r>
            <a:endParaRPr lang="en-US" sz="2800" dirty="0" smtClean="0"/>
          </a:p>
          <a:p>
            <a:pPr marL="1401318" lvl="3" indent="-514350">
              <a:buFont typeface="+mj-lt"/>
              <a:buAutoNum type="alphaLcPeriod"/>
            </a:pPr>
            <a:r>
              <a:rPr lang="sr-Latn-CS" sz="2800" dirty="0" smtClean="0"/>
              <a:t>procenat neotpisane vrijednosti u </a:t>
            </a:r>
            <a:r>
              <a:rPr lang="sr-Cyrl-BA" sz="2800" dirty="0" smtClean="0"/>
              <a:t>4</a:t>
            </a:r>
            <a:r>
              <a:rPr lang="sr-Latn-CS" sz="2800" dirty="0" smtClean="0"/>
              <a:t>. godini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marL="1401318" lvl="3" indent="-514350">
              <a:buFont typeface="+mj-lt"/>
              <a:buAutoNum type="alphaLcPeriod"/>
            </a:pPr>
            <a:r>
              <a:rPr lang="en-US" sz="2800" dirty="0" err="1" smtClean="0"/>
              <a:t>sadašnju</a:t>
            </a:r>
            <a:r>
              <a:rPr lang="sr-Cyrl-BA" sz="2800" dirty="0" smtClean="0"/>
              <a:t> </a:t>
            </a:r>
            <a:r>
              <a:rPr lang="en-US" sz="2800" dirty="0" err="1" smtClean="0"/>
              <a:t>vrijednost</a:t>
            </a:r>
            <a:r>
              <a:rPr lang="sr-Cyrl-BA" sz="2800" dirty="0" smtClean="0"/>
              <a:t> </a:t>
            </a:r>
            <a:r>
              <a:rPr lang="en-US" sz="2800" dirty="0" err="1" smtClean="0"/>
              <a:t>na</a:t>
            </a:r>
            <a:r>
              <a:rPr lang="sr-Cyrl-BA" sz="2800" dirty="0" smtClean="0"/>
              <a:t> </a:t>
            </a:r>
            <a:r>
              <a:rPr lang="en-US" sz="2800" dirty="0" err="1" smtClean="0"/>
              <a:t>kraju</a:t>
            </a:r>
            <a:r>
              <a:rPr lang="sr-Cyrl-BA" sz="2800" dirty="0" smtClean="0"/>
              <a:t> 5.</a:t>
            </a:r>
            <a:r>
              <a:rPr lang="en-US" sz="2800" dirty="0" err="1" smtClean="0"/>
              <a:t>godine</a:t>
            </a:r>
            <a:r>
              <a:rPr lang="sr-Cyrl-BA" dirty="0" smtClean="0"/>
              <a:t>.</a:t>
            </a:r>
            <a:endParaRPr lang="en-US" dirty="0" smtClean="0"/>
          </a:p>
          <a:p>
            <a:pPr marL="624078" indent="-514350">
              <a:buFont typeface="+mj-lt"/>
              <a:buAutoNum type="alphaL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Amortizacija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397691"/>
          </a:xfrm>
        </p:spPr>
        <p:txBody>
          <a:bodyPr>
            <a:normAutofit fontScale="92500" lnSpcReduction="10000"/>
          </a:bodyPr>
          <a:lstStyle/>
          <a:p>
            <a:pPr marL="624078" lvl="0" indent="-514350">
              <a:buFont typeface="+mj-lt"/>
              <a:buAutoNum type="arabicPeriod" startAt="2"/>
            </a:pPr>
            <a:r>
              <a:rPr lang="sr-Latn-CS" dirty="0" smtClean="0"/>
              <a:t>Preduzeće je nabavilo osnovno sredstvo čija vrijednost iznosi 120.000 KM.</a:t>
            </a:r>
            <a:r>
              <a:rPr lang="sr-Cyrl-BA" dirty="0" smtClean="0"/>
              <a:t> </a:t>
            </a:r>
            <a:r>
              <a:rPr lang="en-US" dirty="0" err="1" smtClean="0"/>
              <a:t>Vijek</a:t>
            </a:r>
            <a:r>
              <a:rPr lang="sr-Cyrl-BA" dirty="0" smtClean="0"/>
              <a:t> </a:t>
            </a:r>
            <a:r>
              <a:rPr lang="en-US" dirty="0" err="1" smtClean="0"/>
              <a:t>trajanja</a:t>
            </a:r>
            <a:r>
              <a:rPr lang="sr-Cyrl-BA" dirty="0" smtClean="0"/>
              <a:t> </a:t>
            </a:r>
            <a:r>
              <a:rPr lang="en-US" dirty="0" err="1" smtClean="0"/>
              <a:t>osnovnog</a:t>
            </a:r>
            <a:r>
              <a:rPr lang="sr-Cyrl-BA" dirty="0" smtClean="0"/>
              <a:t> </a:t>
            </a:r>
            <a:r>
              <a:rPr lang="en-US" dirty="0" err="1" smtClean="0"/>
              <a:t>sredstva</a:t>
            </a:r>
            <a:r>
              <a:rPr lang="sr-Cyrl-BA" dirty="0" smtClean="0"/>
              <a:t> </a:t>
            </a:r>
            <a:r>
              <a:rPr lang="en-US" dirty="0" smtClean="0"/>
              <a:t>je</a:t>
            </a:r>
            <a:r>
              <a:rPr lang="sr-Cyrl-BA" dirty="0" smtClean="0"/>
              <a:t> 6 </a:t>
            </a:r>
            <a:r>
              <a:rPr lang="en-US" dirty="0" err="1" smtClean="0"/>
              <a:t>godina</a:t>
            </a:r>
            <a:r>
              <a:rPr lang="sr-Cyrl-BA" dirty="0" smtClean="0"/>
              <a:t>.</a:t>
            </a:r>
            <a:r>
              <a:rPr lang="sr-Latn-CS" dirty="0" smtClean="0"/>
              <a:t> P</a:t>
            </a:r>
            <a:r>
              <a:rPr lang="en-US" dirty="0" err="1" smtClean="0"/>
              <a:t>lanira</a:t>
            </a:r>
            <a:r>
              <a:rPr lang="sr-Latn-CS" dirty="0" smtClean="0"/>
              <a:t> se da nabavljeno sredstvo, u skladu sa svojim tehničkim svojstvima, može da ostvari obim proizvodnje na nivou od 150.000 jedinica, sa sljedećom dinamikom: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      </a:t>
            </a:r>
            <a:r>
              <a:rPr lang="sr-Latn-CS" dirty="0" smtClean="0"/>
              <a:t>u 1. godini – 25.000 jedinica,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sr-Latn-CS" dirty="0" smtClean="0"/>
              <a:t>u 2. godini – 31.000 jedinica,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</a:t>
            </a:r>
            <a:r>
              <a:rPr lang="sr-Latn-CS" dirty="0" smtClean="0"/>
              <a:t>u 3. godini – 34.000 jedinica,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CS" dirty="0" smtClean="0"/>
              <a:t>Primjenom kombinovanog sistema amortizacije</a:t>
            </a:r>
            <a:r>
              <a:rPr lang="en-US" dirty="0" smtClean="0"/>
              <a:t>                    </a:t>
            </a:r>
            <a:r>
              <a:rPr lang="sr-Latn-CS" dirty="0" smtClean="0"/>
              <a:t> </a:t>
            </a:r>
            <a:r>
              <a:rPr lang="en-US" dirty="0" smtClean="0"/>
              <a:t> </a:t>
            </a:r>
            <a:r>
              <a:rPr lang="sr-Latn-CS" dirty="0" smtClean="0"/>
              <a:t>izračunati:</a:t>
            </a:r>
            <a:endParaRPr lang="en-US" dirty="0" smtClean="0"/>
          </a:p>
          <a:p>
            <a:pPr marL="880110" lvl="1" indent="-514350">
              <a:buFont typeface="+mj-lt"/>
              <a:buAutoNum type="alphaLcPeriod"/>
            </a:pPr>
            <a:r>
              <a:rPr lang="sr-Latn-CS" dirty="0" smtClean="0"/>
              <a:t>amortizaciju i neotpisanu vrijednost sredstva na kraju </a:t>
            </a:r>
            <a:r>
              <a:rPr lang="sr-Cyrl-BA" dirty="0" smtClean="0"/>
              <a:t>3</a:t>
            </a:r>
            <a:r>
              <a:rPr lang="sr-Latn-CS" dirty="0" smtClean="0"/>
              <a:t>.godine korištenja i</a:t>
            </a:r>
            <a:endParaRPr lang="en-US" dirty="0" smtClean="0"/>
          </a:p>
          <a:p>
            <a:pPr marL="880110" lvl="1" indent="-514350">
              <a:buFont typeface="+mj-lt"/>
              <a:buAutoNum type="alphaLcPeriod"/>
            </a:pPr>
            <a:r>
              <a:rPr lang="sr-Latn-CS" dirty="0" smtClean="0"/>
              <a:t>procenat neamortizovanog sredstva nakon </a:t>
            </a:r>
            <a:r>
              <a:rPr lang="sr-Cyrl-CS" dirty="0" smtClean="0"/>
              <a:t>3</a:t>
            </a:r>
            <a:r>
              <a:rPr lang="sr-Latn-CS" dirty="0" smtClean="0"/>
              <a:t>. godine.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05800" cy="5626291"/>
          </a:xfrm>
        </p:spPr>
        <p:txBody>
          <a:bodyPr>
            <a:normAutofit fontScale="92500" lnSpcReduction="20000"/>
          </a:bodyPr>
          <a:lstStyle/>
          <a:p>
            <a:pPr marL="624078" lvl="0" indent="-514350">
              <a:buFont typeface="+mj-lt"/>
              <a:buAutoNum type="arabicPeriod" startAt="3"/>
            </a:pPr>
            <a:r>
              <a:rPr lang="sr-Latn-CS" dirty="0" smtClean="0"/>
              <a:t>Preduzeće je nabavilo osnovno sredstvo čija vrijednost iznosi 120.000 KM. Vijek trajanja sredstva je 5 godina. Predvi</a:t>
            </a:r>
            <a:r>
              <a:rPr lang="vi-VN" dirty="0" smtClean="0"/>
              <a:t>đ</a:t>
            </a:r>
            <a:r>
              <a:rPr lang="sr-Latn-CS" dirty="0" smtClean="0"/>
              <a:t>a se da nabavljeno sredstvo, u skladu sa svojim tehničkim svojstvima, može da ostvari obim proizvodnje na nivou od 150.000 jedinica, sa sljedećom dinamikom: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sr-Latn-CS" dirty="0" smtClean="0"/>
              <a:t>u 1. godini – 25.000 jedinica,       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sr-Latn-CS" dirty="0" smtClean="0"/>
              <a:t>u 2. godini – 31.000 jedinica,        </a:t>
            </a: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sr-Latn-CS" dirty="0" smtClean="0"/>
              <a:t>u 3. godini – 34.000 jedinica,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sr-Latn-CS" dirty="0" smtClean="0"/>
              <a:t>u 4. godini – 31.000 jedinica i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</a:t>
            </a:r>
            <a:r>
              <a:rPr lang="sr-Latn-CS" dirty="0" smtClean="0"/>
              <a:t>u 5. godini – 29.000 jedinica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sr-Latn-CS" dirty="0" smtClean="0"/>
              <a:t>Primjenom funkcionalnog sistema amortizacije izračunati:</a:t>
            </a:r>
            <a:endParaRPr lang="en-US" dirty="0" smtClean="0"/>
          </a:p>
          <a:p>
            <a:pPr marL="880110" lvl="1" indent="-514350">
              <a:buFont typeface="+mj-lt"/>
              <a:buAutoNum type="alphaLcPeriod"/>
            </a:pPr>
            <a:r>
              <a:rPr lang="sr-Latn-CS" dirty="0" smtClean="0"/>
              <a:t>amortizaciju i sadašnju vrijednost sredstva na kraju 2. godine korištenja</a:t>
            </a:r>
            <a:r>
              <a:rPr lang="sr-Cyrl-BA" dirty="0" smtClean="0"/>
              <a:t> </a:t>
            </a:r>
            <a:r>
              <a:rPr lang="en-US" dirty="0" err="1" smtClean="0"/>
              <a:t>i</a:t>
            </a:r>
            <a:r>
              <a:rPr lang="sr-Cyrl-BA" dirty="0" smtClean="0"/>
              <a:t> </a:t>
            </a:r>
            <a:endParaRPr lang="en-US" dirty="0" smtClean="0"/>
          </a:p>
          <a:p>
            <a:pPr marL="880110" lvl="1" indent="-514350">
              <a:buFont typeface="+mj-lt"/>
              <a:buAutoNum type="alphaLcPeriod"/>
            </a:pPr>
            <a:r>
              <a:rPr lang="sr-Latn-CS" dirty="0" smtClean="0"/>
              <a:t>procenat neamortizovanog sredstva nakon 3. godine.</a:t>
            </a:r>
            <a:r>
              <a:rPr lang="sr-Cyrl-CS" dirty="0" smtClean="0"/>
              <a:t>                                      </a:t>
            </a:r>
            <a:endParaRPr lang="en-US" dirty="0" smtClean="0"/>
          </a:p>
          <a:p>
            <a:pPr marL="624078" indent="-514350">
              <a:buFont typeface="+mj-lt"/>
              <a:buAutoNum type="arabicPeriod" startAt="2"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BA" dirty="0" smtClean="0"/>
              <a:t>Hvala na pažnji!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5009690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278</Words>
  <Application>Microsoft Office PowerPoint</Application>
  <PresentationFormat>On-screen Show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Lucida Sans Unicode</vt:lpstr>
      <vt:lpstr>Verdana</vt:lpstr>
      <vt:lpstr>Wingdings 2</vt:lpstr>
      <vt:lpstr>Wingdings 3</vt:lpstr>
      <vt:lpstr>Concourse</vt:lpstr>
      <vt:lpstr>Primjeri za vježbu</vt:lpstr>
      <vt:lpstr>Kapacitet sredstava</vt:lpstr>
      <vt:lpstr>PowerPoint Presentation</vt:lpstr>
      <vt:lpstr>Amortizacija sredstava</vt:lpstr>
      <vt:lpstr>PowerPoint Presentation</vt:lpstr>
      <vt:lpstr>PowerPoint Presentation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Korisnik</dc:creator>
  <cp:lastModifiedBy>Matea</cp:lastModifiedBy>
  <cp:revision>8</cp:revision>
  <dcterms:created xsi:type="dcterms:W3CDTF">2015-11-05T13:27:22Z</dcterms:created>
  <dcterms:modified xsi:type="dcterms:W3CDTF">2021-11-01T06:58:16Z</dcterms:modified>
</cp:coreProperties>
</file>