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24D9F54E-4CE6-4988-AE53-487754F1A5A5}" type="datetimeFigureOut">
              <a:rPr lang="en-US" smtClean="0"/>
              <a:t>5/1/2022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129161646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D9F54E-4CE6-4988-AE53-487754F1A5A5}" type="datetimeFigureOut">
              <a:rPr lang="en-US" smtClean="0"/>
              <a:t>5/1/2022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136741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D9F54E-4CE6-4988-AE53-487754F1A5A5}" type="datetimeFigureOut">
              <a:rPr lang="en-US" smtClean="0"/>
              <a:t>5/1/2022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2170870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D9F54E-4CE6-4988-AE53-487754F1A5A5}" type="datetimeFigureOut">
              <a:rPr lang="en-US" smtClean="0"/>
              <a:t>5/1/2022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2644845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24D9F54E-4CE6-4988-AE53-487754F1A5A5}" type="datetimeFigureOut">
              <a:rPr lang="en-US" smtClean="0"/>
              <a:t>5/1/2022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89305164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24D9F54E-4CE6-4988-AE53-487754F1A5A5}" type="datetimeFigureOut">
              <a:rPr lang="en-US" smtClean="0"/>
              <a:t>5/1/2022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3307285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24D9F54E-4CE6-4988-AE53-487754F1A5A5}" type="datetimeFigureOut">
              <a:rPr lang="en-US" smtClean="0"/>
              <a:t>5/1/2022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46F928-D39A-4524-98C2-AE959DA1BACC}"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545641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D9F54E-4CE6-4988-AE53-487754F1A5A5}" type="datetimeFigureOut">
              <a:rPr lang="en-US" smtClean="0"/>
              <a:t>5/1/2022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3718375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D9F54E-4CE6-4988-AE53-487754F1A5A5}" type="datetimeFigureOut">
              <a:rPr lang="en-US" smtClean="0"/>
              <a:t>5/1/2022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3474382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24D9F54E-4CE6-4988-AE53-487754F1A5A5}" type="datetimeFigureOut">
              <a:rPr lang="en-US" smtClean="0"/>
              <a:t>5/1/2022</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2313475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24D9F54E-4CE6-4988-AE53-487754F1A5A5}" type="datetimeFigureOut">
              <a:rPr lang="en-US" smtClean="0"/>
              <a:t>5/1/2022</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946F928-D39A-4524-98C2-AE959DA1BACC}" type="slidenum">
              <a:rPr lang="en-US" smtClean="0"/>
              <a:t>‹#›</a:t>
            </a:fld>
            <a:endParaRPr lang="en-US"/>
          </a:p>
        </p:txBody>
      </p:sp>
    </p:spTree>
    <p:extLst>
      <p:ext uri="{BB962C8B-B14F-4D97-AF65-F5344CB8AC3E}">
        <p14:creationId xmlns:p14="http://schemas.microsoft.com/office/powerpoint/2010/main" val="3591870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24D9F54E-4CE6-4988-AE53-487754F1A5A5}" type="datetimeFigureOut">
              <a:rPr lang="en-US" smtClean="0"/>
              <a:t>5/1/2022</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946F928-D39A-4524-98C2-AE959DA1BACC}" type="slidenum">
              <a:rPr lang="en-US" smtClean="0"/>
              <a:t>‹#›</a:t>
            </a:fld>
            <a:endParaRPr lang="en-US"/>
          </a:p>
        </p:txBody>
      </p:sp>
    </p:spTree>
    <p:extLst>
      <p:ext uri="{BB962C8B-B14F-4D97-AF65-F5344CB8AC3E}">
        <p14:creationId xmlns:p14="http://schemas.microsoft.com/office/powerpoint/2010/main" val="24123999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CF84B-2833-402B-8412-0FF1B955F40F}"/>
              </a:ext>
            </a:extLst>
          </p:cNvPr>
          <p:cNvSpPr>
            <a:spLocks noGrp="1"/>
          </p:cNvSpPr>
          <p:nvPr>
            <p:ph type="ctrTitle"/>
          </p:nvPr>
        </p:nvSpPr>
        <p:spPr/>
        <p:txBody>
          <a:bodyPr/>
          <a:lstStyle/>
          <a:p>
            <a:r>
              <a:rPr lang="sr-Cyrl-BA" b="1" dirty="0"/>
              <a:t>ХИ КВАДРАТ ТЕСТ</a:t>
            </a:r>
            <a:endParaRPr lang="en-US" b="1" dirty="0"/>
          </a:p>
        </p:txBody>
      </p:sp>
      <p:sp>
        <p:nvSpPr>
          <p:cNvPr id="4" name="Google Shape;100;p1">
            <a:extLst>
              <a:ext uri="{FF2B5EF4-FFF2-40B4-BE49-F238E27FC236}">
                <a16:creationId xmlns:a16="http://schemas.microsoft.com/office/drawing/2014/main" id="{287309E6-0167-4498-AD72-0D8F569FC918}"/>
              </a:ext>
            </a:extLst>
          </p:cNvPr>
          <p:cNvSpPr txBox="1"/>
          <p:nvPr/>
        </p:nvSpPr>
        <p:spPr>
          <a:xfrm>
            <a:off x="1600200" y="5351364"/>
            <a:ext cx="3650226" cy="1239894"/>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accent2"/>
              </a:buClr>
              <a:buSzPts val="2000"/>
              <a:buFont typeface="Arial"/>
              <a:buNone/>
            </a:pPr>
            <a:r>
              <a:rPr lang="sr-Cyrl-BA" sz="2000" b="1" i="0" u="none" strike="noStrike" cap="none" dirty="0">
                <a:solidFill>
                  <a:srgbClr val="FEFEFE"/>
                </a:solidFill>
                <a:latin typeface="Gill Sans"/>
                <a:ea typeface="Gill Sans"/>
                <a:cs typeface="Gill Sans"/>
                <a:sym typeface="Gill Sans"/>
              </a:rPr>
              <a:t>Дарко Милуновић, ма</a:t>
            </a:r>
            <a:endParaRPr dirty="0"/>
          </a:p>
          <a:p>
            <a:pPr marL="0" marR="0" lvl="0" indent="0" algn="l" rtl="0">
              <a:lnSpc>
                <a:spcPct val="100000"/>
              </a:lnSpc>
              <a:spcBef>
                <a:spcPts val="600"/>
              </a:spcBef>
              <a:spcAft>
                <a:spcPts val="0"/>
              </a:spcAft>
              <a:buClr>
                <a:schemeClr val="accent2"/>
              </a:buClr>
              <a:buSzPts val="2000"/>
              <a:buFont typeface="Arial"/>
              <a:buNone/>
            </a:pPr>
            <a:r>
              <a:rPr lang="sr-Latn-BA" sz="2000" b="1" i="0" u="none" strike="noStrike" cap="none" dirty="0">
                <a:solidFill>
                  <a:srgbClr val="FEFEFE"/>
                </a:solidFill>
                <a:latin typeface="Corbel"/>
                <a:ea typeface="Corbel"/>
                <a:cs typeface="Corbel"/>
                <a:sym typeface="Corbel"/>
              </a:rPr>
              <a:t>darko.milunovic</a:t>
            </a:r>
            <a:r>
              <a:rPr lang="sr-Cyrl-BA" sz="2000" b="1" i="0" u="none" strike="noStrike" cap="none" dirty="0">
                <a:solidFill>
                  <a:srgbClr val="FEFEFE"/>
                </a:solidFill>
                <a:latin typeface="Corbel"/>
                <a:ea typeface="Corbel"/>
                <a:cs typeface="Corbel"/>
                <a:sym typeface="Corbel"/>
              </a:rPr>
              <a:t>@ef.unibl.org</a:t>
            </a:r>
            <a:endParaRPr sz="2000" b="1" i="0" u="none" strike="noStrike" cap="none" dirty="0">
              <a:solidFill>
                <a:srgbClr val="FEFEFE"/>
              </a:solidFill>
              <a:latin typeface="Corbel"/>
              <a:ea typeface="Corbel"/>
              <a:cs typeface="Corbel"/>
              <a:sym typeface="Corbel"/>
            </a:endParaRPr>
          </a:p>
          <a:p>
            <a:pPr marL="0" marR="0" lvl="0" indent="0" algn="ctr" rtl="0">
              <a:lnSpc>
                <a:spcPct val="100000"/>
              </a:lnSpc>
              <a:spcBef>
                <a:spcPts val="1000"/>
              </a:spcBef>
              <a:spcAft>
                <a:spcPts val="0"/>
              </a:spcAft>
              <a:buClr>
                <a:schemeClr val="accent2"/>
              </a:buClr>
              <a:buSzPts val="2000"/>
              <a:buFont typeface="Arial"/>
              <a:buNone/>
            </a:pPr>
            <a:endParaRPr sz="2000" b="0" i="0" u="none" strike="noStrike" cap="none" dirty="0">
              <a:solidFill>
                <a:srgbClr val="FEFEFE"/>
              </a:solidFill>
              <a:latin typeface="Gill Sans"/>
              <a:ea typeface="Gill Sans"/>
              <a:cs typeface="Gill Sans"/>
              <a:sym typeface="Gill Sans"/>
            </a:endParaRPr>
          </a:p>
        </p:txBody>
      </p:sp>
      <p:sp>
        <p:nvSpPr>
          <p:cNvPr id="5" name="Google Shape;100;p1">
            <a:extLst>
              <a:ext uri="{FF2B5EF4-FFF2-40B4-BE49-F238E27FC236}">
                <a16:creationId xmlns:a16="http://schemas.microsoft.com/office/drawing/2014/main" id="{1F4E5112-588D-4696-B236-55B3C1D7E68C}"/>
              </a:ext>
            </a:extLst>
          </p:cNvPr>
          <p:cNvSpPr txBox="1"/>
          <p:nvPr/>
        </p:nvSpPr>
        <p:spPr>
          <a:xfrm>
            <a:off x="7376651" y="5351364"/>
            <a:ext cx="3060290" cy="1239894"/>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accent2"/>
              </a:buClr>
              <a:buSzPts val="2000"/>
              <a:buFont typeface="Arial"/>
              <a:buNone/>
            </a:pPr>
            <a:r>
              <a:rPr lang="sr-Cyrl-BA" sz="2000" b="1" i="0" u="none" strike="noStrike" cap="none" dirty="0">
                <a:solidFill>
                  <a:srgbClr val="FEFEFE"/>
                </a:solidFill>
                <a:latin typeface="Gill Sans"/>
                <a:ea typeface="Gill Sans"/>
                <a:cs typeface="Gill Sans"/>
                <a:sym typeface="Gill Sans"/>
              </a:rPr>
              <a:t>Милица Марић</a:t>
            </a:r>
            <a:endParaRPr dirty="0"/>
          </a:p>
          <a:p>
            <a:pPr marL="0" marR="0" lvl="0" indent="0" algn="l" rtl="0">
              <a:lnSpc>
                <a:spcPct val="100000"/>
              </a:lnSpc>
              <a:spcBef>
                <a:spcPts val="600"/>
              </a:spcBef>
              <a:spcAft>
                <a:spcPts val="0"/>
              </a:spcAft>
              <a:buClr>
                <a:schemeClr val="accent2"/>
              </a:buClr>
              <a:buSzPts val="2000"/>
              <a:buFont typeface="Arial"/>
              <a:buNone/>
            </a:pPr>
            <a:r>
              <a:rPr lang="sr-Cyrl-BA" sz="2000" b="1" i="0" u="none" strike="noStrike" cap="none" dirty="0">
                <a:solidFill>
                  <a:srgbClr val="FEFEFE"/>
                </a:solidFill>
                <a:latin typeface="Corbel"/>
                <a:ea typeface="Corbel"/>
                <a:cs typeface="Corbel"/>
                <a:sym typeface="Corbel"/>
              </a:rPr>
              <a:t>milica.maric@ef.unibl.org</a:t>
            </a:r>
            <a:endParaRPr sz="2000" b="1" i="0" u="none" strike="noStrike" cap="none" dirty="0">
              <a:solidFill>
                <a:srgbClr val="FEFEFE"/>
              </a:solidFill>
              <a:latin typeface="Corbel"/>
              <a:ea typeface="Corbel"/>
              <a:cs typeface="Corbel"/>
              <a:sym typeface="Corbel"/>
            </a:endParaRPr>
          </a:p>
          <a:p>
            <a:pPr marL="0" marR="0" lvl="0" indent="0" algn="ctr" rtl="0">
              <a:lnSpc>
                <a:spcPct val="100000"/>
              </a:lnSpc>
              <a:spcBef>
                <a:spcPts val="1000"/>
              </a:spcBef>
              <a:spcAft>
                <a:spcPts val="0"/>
              </a:spcAft>
              <a:buClr>
                <a:schemeClr val="accent2"/>
              </a:buClr>
              <a:buSzPts val="2000"/>
              <a:buFont typeface="Arial"/>
              <a:buNone/>
            </a:pPr>
            <a:endParaRPr sz="2000" b="0" i="0" u="none" strike="noStrike" cap="none" dirty="0">
              <a:solidFill>
                <a:srgbClr val="FEFEFE"/>
              </a:solidFill>
              <a:latin typeface="Gill Sans"/>
              <a:ea typeface="Gill Sans"/>
              <a:cs typeface="Gill Sans"/>
              <a:sym typeface="Gill Sans"/>
            </a:endParaRPr>
          </a:p>
        </p:txBody>
      </p:sp>
      <p:sp>
        <p:nvSpPr>
          <p:cNvPr id="6" name="Subtitle 2">
            <a:extLst>
              <a:ext uri="{FF2B5EF4-FFF2-40B4-BE49-F238E27FC236}">
                <a16:creationId xmlns:a16="http://schemas.microsoft.com/office/drawing/2014/main" id="{1A1085D7-6673-436C-9FEE-813D9CFD509C}"/>
              </a:ext>
            </a:extLst>
          </p:cNvPr>
          <p:cNvSpPr>
            <a:spLocks noGrp="1"/>
          </p:cNvSpPr>
          <p:nvPr>
            <p:ph type="subTitle" idx="1"/>
          </p:nvPr>
        </p:nvSpPr>
        <p:spPr>
          <a:xfrm>
            <a:off x="2847594" y="4504944"/>
            <a:ext cx="6801612" cy="1239894"/>
          </a:xfrm>
        </p:spPr>
        <p:txBody>
          <a:bodyPr>
            <a:normAutofit/>
          </a:bodyPr>
          <a:lstStyle/>
          <a:p>
            <a:r>
              <a:rPr lang="sr-Cyrl-BA" sz="2800" b="1" dirty="0"/>
              <a:t>Вјежбе</a:t>
            </a:r>
            <a:endParaRPr lang="en-US" sz="2800" b="1" dirty="0"/>
          </a:p>
        </p:txBody>
      </p:sp>
    </p:spTree>
    <p:extLst>
      <p:ext uri="{BB962C8B-B14F-4D97-AF65-F5344CB8AC3E}">
        <p14:creationId xmlns:p14="http://schemas.microsoft.com/office/powerpoint/2010/main" val="1330933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87B72762-E162-4130-9677-F026EC942251}"/>
                  </a:ext>
                </a:extLst>
              </p:cNvPr>
              <p:cNvSpPr>
                <a:spLocks noGrp="1"/>
              </p:cNvSpPr>
              <p:nvPr>
                <p:ph idx="1"/>
              </p:nvPr>
            </p:nvSpPr>
            <p:spPr>
              <a:xfrm>
                <a:off x="619026" y="393569"/>
                <a:ext cx="10953946" cy="6070862"/>
              </a:xfrm>
            </p:spPr>
            <p:txBody>
              <a:bodyPr/>
              <a:lstStyle/>
              <a:p>
                <a:pPr marL="0" indent="0">
                  <a:buNone/>
                </a:pPr>
                <a:r>
                  <a:rPr lang="sr-Cyrl-BA" b="1" dirty="0"/>
                  <a:t>Одређујемо теоријске фреквенције </a:t>
                </a:r>
                <a:r>
                  <a:rPr lang="sr-Cyrl-BA" dirty="0"/>
                  <a:t>и формирамо нову табелу са теоријским и емпиријским фреквенцијама</a:t>
                </a:r>
              </a:p>
              <a:p>
                <a:pPr marL="0" indent="0">
                  <a:buNone/>
                </a:pPr>
                <a14:m>
                  <m:oMath xmlns:m="http://schemas.openxmlformats.org/officeDocument/2006/math">
                    <m:sSub>
                      <m:sSubPr>
                        <m:ctrlPr>
                          <a:rPr lang="sr-Cyrl-BA" sz="1800" i="1" smtClean="0">
                            <a:solidFill>
                              <a:schemeClr val="tx1"/>
                            </a:solidFill>
                            <a:latin typeface="Cambria Math" panose="02040503050406030204" pitchFamily="18" charset="0"/>
                          </a:rPr>
                        </m:ctrlPr>
                      </m:sSubPr>
                      <m:e>
                        <m:r>
                          <a:rPr lang="sr-Latn-BA" sz="1800" b="0" i="1">
                            <a:solidFill>
                              <a:schemeClr val="tx1"/>
                            </a:solidFill>
                            <a:latin typeface="Cambria Math" panose="02040503050406030204" pitchFamily="18" charset="0"/>
                          </a:rPr>
                          <m:t>𝐸</m:t>
                        </m:r>
                      </m:e>
                      <m:sub>
                        <m:r>
                          <a:rPr lang="sr-Cyrl-BA" sz="1800" b="0" i="1" smtClean="0">
                            <a:solidFill>
                              <a:schemeClr val="tx1"/>
                            </a:solidFill>
                            <a:latin typeface="Cambria Math" panose="02040503050406030204" pitchFamily="18" charset="0"/>
                          </a:rPr>
                          <m:t>11</m:t>
                        </m:r>
                      </m:sub>
                    </m:sSub>
                    <m:r>
                      <a:rPr lang="sr-Cyrl-BA" sz="1800" b="0" i="1" smtClean="0">
                        <a:solidFill>
                          <a:schemeClr val="tx1"/>
                        </a:solidFill>
                        <a:latin typeface="Cambria Math" panose="02040503050406030204" pitchFamily="18" charset="0"/>
                      </a:rPr>
                      <m:t>=</m:t>
                    </m:r>
                    <m:f>
                      <m:fPr>
                        <m:ctrlPr>
                          <a:rPr lang="sr-Cyrl-BA" sz="1800" i="1" smtClean="0">
                            <a:solidFill>
                              <a:schemeClr val="tx1"/>
                            </a:solidFill>
                            <a:latin typeface="Cambria Math" panose="02040503050406030204" pitchFamily="18" charset="0"/>
                          </a:rPr>
                        </m:ctrlPr>
                      </m:fPr>
                      <m:num>
                        <m:sSub>
                          <m:sSubPr>
                            <m:ctrlPr>
                              <a:rPr lang="sr-Cyrl-BA" sz="1800" i="1" smtClean="0">
                                <a:solidFill>
                                  <a:schemeClr val="tx1"/>
                                </a:solidFill>
                                <a:latin typeface="Cambria Math" panose="02040503050406030204" pitchFamily="18" charset="0"/>
                              </a:rPr>
                            </m:ctrlPr>
                          </m:sSubPr>
                          <m:e>
                            <m:r>
                              <a:rPr lang="sr-Latn-BA" sz="1800" b="0" i="1" smtClean="0">
                                <a:solidFill>
                                  <a:schemeClr val="tx1"/>
                                </a:solidFill>
                                <a:latin typeface="Cambria Math" panose="02040503050406030204" pitchFamily="18" charset="0"/>
                              </a:rPr>
                              <m:t>𝑅</m:t>
                            </m:r>
                          </m:e>
                          <m:sub>
                            <m:r>
                              <a:rPr lang="sr-Cyrl-BA" sz="1800" b="0" i="1" smtClean="0">
                                <a:solidFill>
                                  <a:schemeClr val="tx1"/>
                                </a:solidFill>
                                <a:latin typeface="Cambria Math" panose="02040503050406030204" pitchFamily="18" charset="0"/>
                              </a:rPr>
                              <m:t>1</m:t>
                            </m:r>
                          </m:sub>
                        </m:sSub>
                        <m:sSub>
                          <m:sSubPr>
                            <m:ctrlPr>
                              <a:rPr lang="sr-Cyrl-BA" sz="1800" i="1">
                                <a:solidFill>
                                  <a:schemeClr val="tx1"/>
                                </a:solidFill>
                                <a:latin typeface="Cambria Math" panose="02040503050406030204" pitchFamily="18" charset="0"/>
                              </a:rPr>
                            </m:ctrlPr>
                          </m:sSubPr>
                          <m:e>
                            <m:r>
                              <a:rPr lang="sr-Latn-BA" sz="1800" b="0" i="1" smtClean="0">
                                <a:solidFill>
                                  <a:schemeClr val="tx1"/>
                                </a:solidFill>
                                <a:latin typeface="Cambria Math" panose="02040503050406030204" pitchFamily="18" charset="0"/>
                              </a:rPr>
                              <m:t>𝐶</m:t>
                            </m:r>
                          </m:e>
                          <m:sub>
                            <m:r>
                              <a:rPr lang="sr-Cyrl-BA" sz="1800" b="0" i="1" smtClean="0">
                                <a:solidFill>
                                  <a:schemeClr val="tx1"/>
                                </a:solidFill>
                                <a:latin typeface="Cambria Math" panose="02040503050406030204" pitchFamily="18" charset="0"/>
                              </a:rPr>
                              <m:t>1</m:t>
                            </m:r>
                          </m:sub>
                        </m:sSub>
                      </m:num>
                      <m:den>
                        <m:r>
                          <a:rPr lang="sr-Latn-BA" sz="1800" b="0" i="1" smtClean="0">
                            <a:solidFill>
                              <a:schemeClr val="tx1"/>
                            </a:solidFill>
                            <a:latin typeface="Cambria Math" panose="02040503050406030204" pitchFamily="18" charset="0"/>
                          </a:rPr>
                          <m:t>𝑛</m:t>
                        </m:r>
                      </m:den>
                    </m:f>
                    <m:r>
                      <a:rPr lang="sr-Latn-BA" sz="1800" b="0" i="1" smtClean="0">
                        <a:solidFill>
                          <a:schemeClr val="tx1"/>
                        </a:solidFill>
                        <a:latin typeface="Cambria Math" panose="02040503050406030204" pitchFamily="18" charset="0"/>
                      </a:rPr>
                      <m:t>=</m:t>
                    </m:r>
                    <m:f>
                      <m:fPr>
                        <m:ctrlPr>
                          <a:rPr lang="sr-Latn-BA" sz="1800" b="0" i="1" smtClean="0">
                            <a:solidFill>
                              <a:schemeClr val="tx1"/>
                            </a:solidFill>
                            <a:latin typeface="Cambria Math" panose="02040503050406030204" pitchFamily="18" charset="0"/>
                          </a:rPr>
                        </m:ctrlPr>
                      </m:fPr>
                      <m:num>
                        <m:r>
                          <a:rPr lang="sr-Latn-BA" sz="1800" b="0" i="1" smtClean="0">
                            <a:solidFill>
                              <a:schemeClr val="tx1"/>
                            </a:solidFill>
                            <a:latin typeface="Cambria Math" panose="02040503050406030204" pitchFamily="18" charset="0"/>
                          </a:rPr>
                          <m:t>120</m:t>
                        </m:r>
                        <m:r>
                          <a:rPr lang="sr-Latn-BA" sz="1800" b="0" i="1" smtClean="0">
                            <a:solidFill>
                              <a:schemeClr val="tx1"/>
                            </a:solidFill>
                            <a:latin typeface="Cambria Math" panose="02040503050406030204" pitchFamily="18" charset="0"/>
                            <a:ea typeface="Cambria Math" panose="02040503050406030204" pitchFamily="18" charset="0"/>
                          </a:rPr>
                          <m:t>∙36</m:t>
                        </m:r>
                      </m:num>
                      <m:den>
                        <m:r>
                          <a:rPr lang="sr-Latn-BA" sz="1800" b="0" i="1" smtClean="0">
                            <a:solidFill>
                              <a:schemeClr val="tx1"/>
                            </a:solidFill>
                            <a:latin typeface="Cambria Math" panose="02040503050406030204" pitchFamily="18" charset="0"/>
                          </a:rPr>
                          <m:t>300</m:t>
                        </m:r>
                      </m:den>
                    </m:f>
                    <m:r>
                      <a:rPr lang="sr-Latn-BA" sz="1800" b="0" i="1" smtClean="0">
                        <a:solidFill>
                          <a:schemeClr val="tx1"/>
                        </a:solidFill>
                        <a:latin typeface="Cambria Math" panose="02040503050406030204" pitchFamily="18" charset="0"/>
                      </a:rPr>
                      <m:t>=14,4</m:t>
                    </m:r>
                  </m:oMath>
                </a14:m>
                <a:r>
                  <a:rPr lang="sr-Latn-BA" dirty="0"/>
                  <a:t>, </a:t>
                </a:r>
                <a:r>
                  <a:rPr lang="sr-Cyrl-BA" dirty="0"/>
                  <a:t>итд за </a:t>
                </a:r>
                <a14:m>
                  <m:oMath xmlns:m="http://schemas.openxmlformats.org/officeDocument/2006/math">
                    <m:sSub>
                      <m:sSubPr>
                        <m:ctrlPr>
                          <a:rPr lang="sr-Cyrl-BA" i="1">
                            <a:solidFill>
                              <a:schemeClr val="tx1"/>
                            </a:solidFill>
                            <a:latin typeface="Cambria Math" panose="02040503050406030204" pitchFamily="18" charset="0"/>
                          </a:rPr>
                        </m:ctrlPr>
                      </m:sSubPr>
                      <m:e>
                        <m:r>
                          <a:rPr lang="sr-Latn-BA" i="1">
                            <a:solidFill>
                              <a:schemeClr val="tx1"/>
                            </a:solidFill>
                            <a:latin typeface="Cambria Math" panose="02040503050406030204" pitchFamily="18" charset="0"/>
                          </a:rPr>
                          <m:t>𝐸</m:t>
                        </m:r>
                      </m:e>
                      <m:sub>
                        <m:r>
                          <a:rPr lang="sr-Cyrl-BA" i="1">
                            <a:solidFill>
                              <a:schemeClr val="tx1"/>
                            </a:solidFill>
                            <a:latin typeface="Cambria Math" panose="02040503050406030204" pitchFamily="18" charset="0"/>
                          </a:rPr>
                          <m:t>1</m:t>
                        </m:r>
                        <m:r>
                          <a:rPr lang="sr-Cyrl-BA" b="0" i="1" smtClean="0">
                            <a:solidFill>
                              <a:schemeClr val="tx1"/>
                            </a:solidFill>
                            <a:latin typeface="Cambria Math" panose="02040503050406030204" pitchFamily="18" charset="0"/>
                          </a:rPr>
                          <m:t>2</m:t>
                        </m:r>
                      </m:sub>
                    </m:sSub>
                  </m:oMath>
                </a14:m>
                <a:r>
                  <a:rPr lang="sr-Cyrl-BA" dirty="0"/>
                  <a:t>, </a:t>
                </a:r>
                <a14:m>
                  <m:oMath xmlns:m="http://schemas.openxmlformats.org/officeDocument/2006/math">
                    <m:sSub>
                      <m:sSubPr>
                        <m:ctrlPr>
                          <a:rPr lang="sr-Cyrl-BA" i="1">
                            <a:solidFill>
                              <a:schemeClr val="tx1"/>
                            </a:solidFill>
                            <a:latin typeface="Cambria Math" panose="02040503050406030204" pitchFamily="18" charset="0"/>
                          </a:rPr>
                        </m:ctrlPr>
                      </m:sSubPr>
                      <m:e>
                        <m:r>
                          <a:rPr lang="sr-Latn-BA" i="1">
                            <a:solidFill>
                              <a:schemeClr val="tx1"/>
                            </a:solidFill>
                            <a:latin typeface="Cambria Math" panose="02040503050406030204" pitchFamily="18" charset="0"/>
                          </a:rPr>
                          <m:t>𝐸</m:t>
                        </m:r>
                      </m:e>
                      <m:sub>
                        <m:r>
                          <a:rPr lang="sr-Cyrl-BA" b="0" i="1" smtClean="0">
                            <a:solidFill>
                              <a:schemeClr val="tx1"/>
                            </a:solidFill>
                            <a:latin typeface="Cambria Math" panose="02040503050406030204" pitchFamily="18" charset="0"/>
                          </a:rPr>
                          <m:t>2</m:t>
                        </m:r>
                        <m:r>
                          <a:rPr lang="sr-Cyrl-BA" i="1">
                            <a:solidFill>
                              <a:schemeClr val="tx1"/>
                            </a:solidFill>
                            <a:latin typeface="Cambria Math" panose="02040503050406030204" pitchFamily="18" charset="0"/>
                          </a:rPr>
                          <m:t>1</m:t>
                        </m:r>
                      </m:sub>
                    </m:sSub>
                  </m:oMath>
                </a14:m>
                <a:r>
                  <a:rPr lang="sr-Cyrl-BA" dirty="0"/>
                  <a:t>, </a:t>
                </a:r>
                <a14:m>
                  <m:oMath xmlns:m="http://schemas.openxmlformats.org/officeDocument/2006/math">
                    <m:sSub>
                      <m:sSubPr>
                        <m:ctrlPr>
                          <a:rPr lang="sr-Cyrl-BA" i="1">
                            <a:solidFill>
                              <a:schemeClr val="tx1"/>
                            </a:solidFill>
                            <a:latin typeface="Cambria Math" panose="02040503050406030204" pitchFamily="18" charset="0"/>
                          </a:rPr>
                        </m:ctrlPr>
                      </m:sSubPr>
                      <m:e>
                        <m:r>
                          <a:rPr lang="sr-Latn-BA" i="1">
                            <a:solidFill>
                              <a:schemeClr val="tx1"/>
                            </a:solidFill>
                            <a:latin typeface="Cambria Math" panose="02040503050406030204" pitchFamily="18" charset="0"/>
                          </a:rPr>
                          <m:t>𝐸</m:t>
                        </m:r>
                      </m:e>
                      <m:sub>
                        <m:r>
                          <a:rPr lang="sr-Cyrl-BA" b="0" i="1" smtClean="0">
                            <a:solidFill>
                              <a:schemeClr val="tx1"/>
                            </a:solidFill>
                            <a:latin typeface="Cambria Math" panose="02040503050406030204" pitchFamily="18" charset="0"/>
                          </a:rPr>
                          <m:t>22</m:t>
                        </m:r>
                      </m:sub>
                    </m:sSub>
                  </m:oMath>
                </a14:m>
                <a:endParaRPr lang="sr-Cyrl-BA" dirty="0"/>
              </a:p>
              <a:p>
                <a:pPr marL="0" indent="0">
                  <a:buNone/>
                </a:pPr>
                <a:endParaRPr lang="sr-Cyrl-BA" dirty="0"/>
              </a:p>
              <a:p>
                <a:pPr marL="0" indent="0">
                  <a:buNone/>
                </a:pPr>
                <a:endParaRPr lang="en-US" dirty="0"/>
              </a:p>
            </p:txBody>
          </p:sp>
        </mc:Choice>
        <mc:Fallback>
          <p:sp>
            <p:nvSpPr>
              <p:cNvPr id="3" name="Content Placeholder 2">
                <a:extLst>
                  <a:ext uri="{FF2B5EF4-FFF2-40B4-BE49-F238E27FC236}">
                    <a16:creationId xmlns:a16="http://schemas.microsoft.com/office/drawing/2014/main" id="{87B72762-E162-4130-9677-F026EC942251}"/>
                  </a:ext>
                </a:extLst>
              </p:cNvPr>
              <p:cNvSpPr>
                <a:spLocks noGrp="1" noRot="1" noChangeAspect="1" noMove="1" noResize="1" noEditPoints="1" noAdjustHandles="1" noChangeArrowheads="1" noChangeShapeType="1" noTextEdit="1"/>
              </p:cNvSpPr>
              <p:nvPr>
                <p:ph idx="1"/>
              </p:nvPr>
            </p:nvSpPr>
            <p:spPr>
              <a:xfrm>
                <a:off x="619026" y="393569"/>
                <a:ext cx="10953946" cy="6070862"/>
              </a:xfrm>
              <a:blipFill>
                <a:blip r:embed="rId2"/>
                <a:stretch>
                  <a:fillRect l="-501" t="-603" r="-278"/>
                </a:stretch>
              </a:blipFill>
            </p:spPr>
            <p:txBody>
              <a:bodyPr/>
              <a:lstStyle/>
              <a:p>
                <a:r>
                  <a:rPr lang="en-US">
                    <a:noFill/>
                  </a:rPr>
                  <a:t> </a:t>
                </a:r>
              </a:p>
            </p:txBody>
          </p:sp>
        </mc:Fallback>
      </mc:AlternateContent>
      <p:graphicFrame>
        <p:nvGraphicFramePr>
          <p:cNvPr id="4" name="Table 3">
            <a:extLst>
              <a:ext uri="{FF2B5EF4-FFF2-40B4-BE49-F238E27FC236}">
                <a16:creationId xmlns:a16="http://schemas.microsoft.com/office/drawing/2014/main" id="{3FA06A11-DD46-4CEF-BE50-DEFC108E8397}"/>
              </a:ext>
            </a:extLst>
          </p:cNvPr>
          <p:cNvGraphicFramePr>
            <a:graphicFrameLocks noGrp="1"/>
          </p:cNvGraphicFramePr>
          <p:nvPr>
            <p:extLst>
              <p:ext uri="{D42A27DB-BD31-4B8C-83A1-F6EECF244321}">
                <p14:modId xmlns:p14="http://schemas.microsoft.com/office/powerpoint/2010/main" val="2542632147"/>
              </p:ext>
            </p:extLst>
          </p:nvPr>
        </p:nvGraphicFramePr>
        <p:xfrm>
          <a:off x="2200878" y="1641898"/>
          <a:ext cx="7790242" cy="2968138"/>
        </p:xfrm>
        <a:graphic>
          <a:graphicData uri="http://schemas.openxmlformats.org/drawingml/2006/table">
            <a:tbl>
              <a:tblPr>
                <a:tableStyleId>{69CF1AB2-1976-4502-BF36-3FF5EA218861}</a:tableStyleId>
              </a:tblPr>
              <a:tblGrid>
                <a:gridCol w="1947561">
                  <a:extLst>
                    <a:ext uri="{9D8B030D-6E8A-4147-A177-3AD203B41FA5}">
                      <a16:colId xmlns:a16="http://schemas.microsoft.com/office/drawing/2014/main" val="1389670881"/>
                    </a:ext>
                  </a:extLst>
                </a:gridCol>
                <a:gridCol w="2293845">
                  <a:extLst>
                    <a:ext uri="{9D8B030D-6E8A-4147-A177-3AD203B41FA5}">
                      <a16:colId xmlns:a16="http://schemas.microsoft.com/office/drawing/2014/main" val="1380550031"/>
                    </a:ext>
                  </a:extLst>
                </a:gridCol>
                <a:gridCol w="1959086">
                  <a:extLst>
                    <a:ext uri="{9D8B030D-6E8A-4147-A177-3AD203B41FA5}">
                      <a16:colId xmlns:a16="http://schemas.microsoft.com/office/drawing/2014/main" val="2635824811"/>
                    </a:ext>
                  </a:extLst>
                </a:gridCol>
                <a:gridCol w="1589750">
                  <a:extLst>
                    <a:ext uri="{9D8B030D-6E8A-4147-A177-3AD203B41FA5}">
                      <a16:colId xmlns:a16="http://schemas.microsoft.com/office/drawing/2014/main" val="1983593228"/>
                    </a:ext>
                  </a:extLst>
                </a:gridCol>
              </a:tblGrid>
              <a:tr h="440720">
                <a:tc>
                  <a:txBody>
                    <a:bodyPr/>
                    <a:lstStyle/>
                    <a:p>
                      <a:pPr algn="ctr" fontAlgn="b"/>
                      <a:endParaRPr lang="en-US" sz="1600" b="1" i="0" u="none" strike="noStrike" dirty="0">
                        <a:solidFill>
                          <a:srgbClr val="000000"/>
                        </a:solidFill>
                        <a:effectLst/>
                        <a:latin typeface="+mj-lt"/>
                      </a:endParaRPr>
                    </a:p>
                  </a:txBody>
                  <a:tcPr marL="7620" marR="7620" marT="7620" marB="0" anchor="ctr"/>
                </a:tc>
                <a:tc gridSpan="2">
                  <a:txBody>
                    <a:bodyPr/>
                    <a:lstStyle/>
                    <a:p>
                      <a:pPr algn="ctr" rtl="0" fontAlgn="ctr"/>
                      <a:r>
                        <a:rPr lang="sr-Cyrl-BA" sz="1600" b="1" i="0" u="none" strike="noStrike" dirty="0">
                          <a:solidFill>
                            <a:srgbClr val="000000"/>
                          </a:solidFill>
                          <a:effectLst/>
                          <a:latin typeface="+mj-lt"/>
                        </a:rPr>
                        <a:t>ГЛАВНА РУКА</a:t>
                      </a:r>
                      <a:endParaRPr lang="en-US" sz="1600" b="1" i="0" u="none" strike="noStrike" dirty="0">
                        <a:solidFill>
                          <a:srgbClr val="000000"/>
                        </a:solidFill>
                        <a:effectLst/>
                        <a:latin typeface="+mj-lt"/>
                      </a:endParaRPr>
                    </a:p>
                  </a:txBody>
                  <a:tcPr marL="7620" marR="7620" marT="7620" marB="0" anchor="ctr"/>
                </a:tc>
                <a:tc hMerge="1">
                  <a:txBody>
                    <a:bodyPr/>
                    <a:lstStyle/>
                    <a:p>
                      <a:pPr algn="ctr" rtl="0" fontAlgn="ctr"/>
                      <a:endParaRPr lang="en-US" sz="16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ctr" fontAlgn="b"/>
                      <a:endParaRPr lang="en-US" sz="1600" b="1"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4075319001"/>
                  </a:ext>
                </a:extLst>
              </a:tr>
              <a:tr h="428552">
                <a:tc>
                  <a:txBody>
                    <a:bodyPr/>
                    <a:lstStyle/>
                    <a:p>
                      <a:pPr algn="ctr" fontAlgn="b"/>
                      <a:r>
                        <a:rPr lang="sr-Cyrl-BA" sz="1600" b="1" u="none" strike="noStrike" dirty="0">
                          <a:solidFill>
                            <a:srgbClr val="000000"/>
                          </a:solidFill>
                          <a:effectLst/>
                          <a:latin typeface="+mj-lt"/>
                        </a:rPr>
                        <a:t>ПОЛ</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600" b="1" u="none" strike="noStrike" dirty="0">
                          <a:solidFill>
                            <a:srgbClr val="000000"/>
                          </a:solidFill>
                          <a:effectLst/>
                          <a:latin typeface="+mj-lt"/>
                        </a:rPr>
                        <a:t>ЛИЈЕВА</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600" b="1" u="none" strike="noStrike" dirty="0">
                          <a:solidFill>
                            <a:srgbClr val="000000"/>
                          </a:solidFill>
                          <a:effectLst/>
                          <a:latin typeface="+mj-lt"/>
                        </a:rPr>
                        <a:t>ДЕСНА</a:t>
                      </a:r>
                      <a:endParaRPr lang="en-US" sz="1600" b="1" i="0" u="none" strike="noStrike" dirty="0">
                        <a:solidFill>
                          <a:srgbClr val="000000"/>
                        </a:solidFill>
                        <a:effectLst/>
                        <a:latin typeface="+mj-lt"/>
                      </a:endParaRPr>
                    </a:p>
                  </a:txBody>
                  <a:tcPr marL="7620" marR="7620" marT="7620" marB="0" anchor="ctr"/>
                </a:tc>
                <a:tc>
                  <a:txBody>
                    <a:bodyPr/>
                    <a:lstStyle/>
                    <a:p>
                      <a:pPr algn="ctr" fontAlgn="b"/>
                      <a:r>
                        <a:rPr lang="el-GR" sz="1600" b="1" i="0" u="none" strike="noStrike" dirty="0">
                          <a:solidFill>
                            <a:srgbClr val="000000"/>
                          </a:solidFill>
                          <a:effectLst/>
                          <a:latin typeface="+mj-lt"/>
                        </a:rPr>
                        <a:t>Σ</a:t>
                      </a:r>
                      <a:endParaRPr lang="en-US" sz="1600" b="1"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406122625"/>
                  </a:ext>
                </a:extLst>
              </a:tr>
              <a:tr h="870160">
                <a:tc>
                  <a:txBody>
                    <a:bodyPr/>
                    <a:lstStyle/>
                    <a:p>
                      <a:pPr algn="ctr" fontAlgn="b"/>
                      <a:r>
                        <a:rPr lang="sr-Cyrl-BA" sz="1600" b="1" u="none" strike="noStrike" dirty="0">
                          <a:solidFill>
                            <a:srgbClr val="000000"/>
                          </a:solidFill>
                          <a:effectLst/>
                          <a:latin typeface="+mj-lt"/>
                        </a:rPr>
                        <a:t>ЖЕНСКИ</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Емпиријски = 12</a:t>
                      </a:r>
                    </a:p>
                    <a:p>
                      <a:pPr algn="ctr" rtl="0" fontAlgn="ctr"/>
                      <a:r>
                        <a:rPr lang="sr-Cyrl-BA" sz="1800" b="0" i="0" u="none" strike="noStrike" dirty="0">
                          <a:solidFill>
                            <a:srgbClr val="000000"/>
                          </a:solidFill>
                          <a:effectLst/>
                          <a:latin typeface="+mj-lt"/>
                        </a:rPr>
                        <a:t>Теоријски = 14,4</a:t>
                      </a:r>
                      <a:endParaRPr lang="en-US" sz="1800" b="0"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kern="1200" dirty="0">
                          <a:solidFill>
                            <a:srgbClr val="000000"/>
                          </a:solidFill>
                          <a:effectLst/>
                          <a:latin typeface="+mn-lt"/>
                          <a:ea typeface="+mn-ea"/>
                          <a:cs typeface="+mn-cs"/>
                        </a:rPr>
                        <a:t>Емпиријски = 108</a:t>
                      </a:r>
                    </a:p>
                    <a:p>
                      <a:pPr algn="ctr" rtl="0" fontAlgn="ctr"/>
                      <a:r>
                        <a:rPr lang="sr-Cyrl-BA" sz="1800" b="0" i="0" u="none" strike="noStrike" kern="1200" dirty="0">
                          <a:solidFill>
                            <a:srgbClr val="000000"/>
                          </a:solidFill>
                          <a:effectLst/>
                          <a:latin typeface="+mn-lt"/>
                          <a:ea typeface="+mn-ea"/>
                          <a:cs typeface="+mn-cs"/>
                        </a:rPr>
                        <a:t>Теоријски = 105,6</a:t>
                      </a:r>
                      <a:endParaRPr lang="en-US" sz="1800" b="0" i="0" u="none" strike="noStrike" kern="1200" dirty="0">
                        <a:solidFill>
                          <a:srgbClr val="000000"/>
                        </a:solidFill>
                        <a:effectLst/>
                        <a:latin typeface="+mn-lt"/>
                        <a:ea typeface="+mn-ea"/>
                        <a:cs typeface="+mn-cs"/>
                      </a:endParaRPr>
                    </a:p>
                  </a:txBody>
                  <a:tcPr marL="7620" marR="7620" marT="7620" marB="0" anchor="ctr"/>
                </a:tc>
                <a:tc>
                  <a:txBody>
                    <a:bodyPr/>
                    <a:lstStyle/>
                    <a:p>
                      <a:pPr algn="ctr" fontAlgn="b"/>
                      <a:r>
                        <a:rPr lang="sr-Cyrl-BA" sz="1800" b="0" i="0" u="none" strike="noStrike" dirty="0">
                          <a:solidFill>
                            <a:srgbClr val="000000"/>
                          </a:solidFill>
                          <a:effectLst/>
                          <a:latin typeface="+mj-lt"/>
                        </a:rPr>
                        <a:t>120</a:t>
                      </a:r>
                      <a:endParaRPr lang="en-US" sz="18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1181060492"/>
                  </a:ext>
                </a:extLst>
              </a:tr>
              <a:tr h="800154">
                <a:tc>
                  <a:txBody>
                    <a:bodyPr/>
                    <a:lstStyle/>
                    <a:p>
                      <a:pPr algn="ctr" fontAlgn="b"/>
                      <a:r>
                        <a:rPr lang="sr-Cyrl-BA" sz="1600" b="1" u="none" strike="noStrike" dirty="0">
                          <a:solidFill>
                            <a:srgbClr val="000000"/>
                          </a:solidFill>
                          <a:effectLst/>
                          <a:latin typeface="+mj-lt"/>
                        </a:rPr>
                        <a:t>МУШКИ</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kern="1200" dirty="0">
                          <a:solidFill>
                            <a:srgbClr val="000000"/>
                          </a:solidFill>
                          <a:effectLst/>
                          <a:latin typeface="+mn-lt"/>
                          <a:ea typeface="+mn-ea"/>
                          <a:cs typeface="+mn-cs"/>
                        </a:rPr>
                        <a:t>Емпиријски = 24</a:t>
                      </a:r>
                    </a:p>
                    <a:p>
                      <a:pPr algn="ctr" rtl="0" fontAlgn="ctr"/>
                      <a:r>
                        <a:rPr lang="sr-Cyrl-BA" sz="1800" b="0" i="0" u="none" strike="noStrike" kern="1200" dirty="0">
                          <a:solidFill>
                            <a:srgbClr val="000000"/>
                          </a:solidFill>
                          <a:effectLst/>
                          <a:latin typeface="+mn-lt"/>
                          <a:ea typeface="+mn-ea"/>
                          <a:cs typeface="+mn-cs"/>
                        </a:rPr>
                        <a:t>Теоријски = 21,6</a:t>
                      </a:r>
                      <a:endParaRPr lang="en-US" sz="1800" b="0" i="0" u="none" strike="noStrike" kern="1200" dirty="0">
                        <a:solidFill>
                          <a:srgbClr val="000000"/>
                        </a:solidFill>
                        <a:effectLst/>
                        <a:latin typeface="+mn-lt"/>
                        <a:ea typeface="+mn-ea"/>
                        <a:cs typeface="+mn-cs"/>
                      </a:endParaRPr>
                    </a:p>
                  </a:txBody>
                  <a:tcPr marL="7620" marR="7620" marT="7620" marB="0" anchor="ctr"/>
                </a:tc>
                <a:tc>
                  <a:txBody>
                    <a:bodyPr/>
                    <a:lstStyle/>
                    <a:p>
                      <a:pPr algn="ctr" rtl="0" fontAlgn="ctr"/>
                      <a:r>
                        <a:rPr lang="sr-Cyrl-BA" sz="1800" b="0" i="0" u="none" strike="noStrike" kern="1200" dirty="0">
                          <a:solidFill>
                            <a:srgbClr val="000000"/>
                          </a:solidFill>
                          <a:effectLst/>
                          <a:latin typeface="+mn-lt"/>
                          <a:ea typeface="+mn-ea"/>
                          <a:cs typeface="+mn-cs"/>
                        </a:rPr>
                        <a:t>Емпиријски = 156</a:t>
                      </a:r>
                    </a:p>
                    <a:p>
                      <a:pPr algn="ctr" rtl="0" fontAlgn="ctr"/>
                      <a:r>
                        <a:rPr lang="sr-Cyrl-BA" sz="1800" b="0" i="0" u="none" strike="noStrike" kern="1200" dirty="0">
                          <a:solidFill>
                            <a:srgbClr val="000000"/>
                          </a:solidFill>
                          <a:effectLst/>
                          <a:latin typeface="+mn-lt"/>
                          <a:ea typeface="+mn-ea"/>
                          <a:cs typeface="+mn-cs"/>
                        </a:rPr>
                        <a:t>Теоријски = 158,4</a:t>
                      </a:r>
                      <a:endParaRPr lang="en-US" sz="1800" b="0" i="0" u="none" strike="noStrike" kern="1200" dirty="0">
                        <a:solidFill>
                          <a:srgbClr val="000000"/>
                        </a:solidFill>
                        <a:effectLst/>
                        <a:latin typeface="+mn-lt"/>
                        <a:ea typeface="+mn-ea"/>
                        <a:cs typeface="+mn-cs"/>
                      </a:endParaRPr>
                    </a:p>
                  </a:txBody>
                  <a:tcPr marL="7620" marR="7620" marT="7620" marB="0" anchor="ctr"/>
                </a:tc>
                <a:tc>
                  <a:txBody>
                    <a:bodyPr/>
                    <a:lstStyle/>
                    <a:p>
                      <a:pPr algn="ctr" fontAlgn="b"/>
                      <a:r>
                        <a:rPr lang="sr-Cyrl-BA" sz="1800" b="0" i="0" u="none" strike="noStrike" dirty="0">
                          <a:solidFill>
                            <a:srgbClr val="000000"/>
                          </a:solidFill>
                          <a:effectLst/>
                          <a:latin typeface="+mj-lt"/>
                        </a:rPr>
                        <a:t>180</a:t>
                      </a:r>
                      <a:endParaRPr lang="en-US" sz="18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659558322"/>
                  </a:ext>
                </a:extLst>
              </a:tr>
              <a:tr h="428552">
                <a:tc>
                  <a:txBody>
                    <a:bodyPr/>
                    <a:lstStyle/>
                    <a:p>
                      <a:pPr algn="ctr" fontAlgn="b"/>
                      <a:r>
                        <a:rPr lang="el-GR" sz="1600" b="0" i="0" u="none" strike="noStrike" dirty="0">
                          <a:solidFill>
                            <a:srgbClr val="000000"/>
                          </a:solidFill>
                          <a:effectLst/>
                          <a:latin typeface="+mj-lt"/>
                        </a:rPr>
                        <a:t>Σ</a:t>
                      </a:r>
                      <a:endParaRPr lang="en-US" sz="1600" b="0"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36</a:t>
                      </a:r>
                      <a:endParaRPr lang="en-US" sz="1800" b="0"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264</a:t>
                      </a:r>
                      <a:endParaRPr lang="en-US" sz="1800" b="0" i="0" u="none" strike="noStrike" dirty="0">
                        <a:solidFill>
                          <a:srgbClr val="000000"/>
                        </a:solidFill>
                        <a:effectLst/>
                        <a:latin typeface="+mj-lt"/>
                      </a:endParaRPr>
                    </a:p>
                  </a:txBody>
                  <a:tcPr marL="7620" marR="7620" marT="7620" marB="0" anchor="ctr"/>
                </a:tc>
                <a:tc>
                  <a:txBody>
                    <a:bodyPr/>
                    <a:lstStyle/>
                    <a:p>
                      <a:pPr algn="ctr" fontAlgn="b"/>
                      <a:r>
                        <a:rPr lang="sr-Cyrl-BA" sz="1800" b="1" i="0" u="none" strike="noStrike" dirty="0">
                          <a:solidFill>
                            <a:srgbClr val="000000"/>
                          </a:solidFill>
                          <a:effectLst/>
                          <a:latin typeface="+mj-lt"/>
                        </a:rPr>
                        <a:t>300</a:t>
                      </a:r>
                      <a:endParaRPr lang="en-US" sz="1800" b="1"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1360955029"/>
                  </a:ext>
                </a:extLst>
              </a:tr>
            </a:tbl>
          </a:graphicData>
        </a:graphic>
      </p:graphicFrame>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C8F8AD83-C700-42B8-9177-FD5D1DF58DC5}"/>
                  </a:ext>
                </a:extLst>
              </p:cNvPr>
              <p:cNvSpPr txBox="1"/>
              <p:nvPr/>
            </p:nvSpPr>
            <p:spPr>
              <a:xfrm>
                <a:off x="619026" y="4828674"/>
                <a:ext cx="10953946" cy="1417119"/>
              </a:xfrm>
              <a:prstGeom prst="rect">
                <a:avLst/>
              </a:prstGeom>
              <a:noFill/>
            </p:spPr>
            <p:txBody>
              <a:bodyPr wrap="square" rtlCol="0">
                <a:spAutoFit/>
              </a:bodyPr>
              <a:lstStyle/>
              <a:p>
                <a:r>
                  <a:rPr lang="sr-Cyrl-BA" dirty="0"/>
                  <a:t>Рачунамо </a:t>
                </a:r>
                <a:r>
                  <a:rPr lang="sr-Cyrl-BA" b="1" dirty="0"/>
                  <a:t>реализовану вриједност</a:t>
                </a:r>
                <a:r>
                  <a:rPr lang="sr-Cyrl-BA" dirty="0"/>
                  <a:t>:</a:t>
                </a:r>
              </a:p>
              <a:p>
                <a:endParaRPr lang="sr-Cyrl-BA" dirty="0"/>
              </a:p>
              <a:p>
                <a:pPr/>
                <a14:m>
                  <m:oMathPara xmlns:m="http://schemas.openxmlformats.org/officeDocument/2006/math">
                    <m:oMathParaPr>
                      <m:jc m:val="left"/>
                    </m:oMathParaPr>
                    <m:oMath xmlns:m="http://schemas.openxmlformats.org/officeDocument/2006/math">
                      <m:sSup>
                        <m:sSupPr>
                          <m:ctrlPr>
                            <a:rPr lang="sr-Cyrl-BA" sz="1800" i="1" smtClean="0">
                              <a:solidFill>
                                <a:schemeClr val="tx1"/>
                              </a:solidFill>
                              <a:latin typeface="Cambria Math" panose="02040503050406030204" pitchFamily="18" charset="0"/>
                            </a:rPr>
                          </m:ctrlPr>
                        </m:sSupPr>
                        <m:e>
                          <m:r>
                            <a:rPr lang="el-GR" sz="1800" b="0" i="1">
                              <a:solidFill>
                                <a:schemeClr val="tx1"/>
                              </a:solidFill>
                              <a:latin typeface="Cambria Math" panose="02040503050406030204" pitchFamily="18" charset="0"/>
                            </a:rPr>
                            <m:t>𝜒</m:t>
                          </m:r>
                        </m:e>
                        <m:sup>
                          <m:r>
                            <a:rPr lang="sr-Cyrl-BA" sz="1800" b="0" i="1" smtClean="0">
                              <a:solidFill>
                                <a:schemeClr val="tx1"/>
                              </a:solidFill>
                              <a:latin typeface="Cambria Math" panose="02040503050406030204" pitchFamily="18" charset="0"/>
                            </a:rPr>
                            <m:t>2</m:t>
                          </m:r>
                        </m:sup>
                      </m:sSup>
                      <m:r>
                        <a:rPr lang="sr-Cyrl-BA" sz="1800" b="0" i="0" smtClean="0">
                          <a:solidFill>
                            <a:schemeClr val="tx1"/>
                          </a:solidFill>
                          <a:latin typeface="Cambria Math" panose="02040503050406030204" pitchFamily="18" charset="0"/>
                        </a:rPr>
                        <m:t>=</m:t>
                      </m:r>
                      <m:nary>
                        <m:naryPr>
                          <m:chr m:val="∑"/>
                          <m:subHide m:val="on"/>
                          <m:supHide m:val="on"/>
                          <m:ctrlPr>
                            <a:rPr lang="sr-Cyrl-BA" sz="1800" i="1" smtClean="0">
                              <a:solidFill>
                                <a:schemeClr val="tx1"/>
                              </a:solidFill>
                              <a:latin typeface="Cambria Math" panose="02040503050406030204" pitchFamily="18" charset="0"/>
                            </a:rPr>
                          </m:ctrlPr>
                        </m:naryPr>
                        <m:sub/>
                        <m:sup/>
                        <m:e>
                          <m:nary>
                            <m:naryPr>
                              <m:chr m:val="∑"/>
                              <m:subHide m:val="on"/>
                              <m:supHide m:val="on"/>
                              <m:ctrlPr>
                                <a:rPr lang="sr-Cyrl-BA" sz="1800" i="1" smtClean="0">
                                  <a:solidFill>
                                    <a:schemeClr val="tx1"/>
                                  </a:solidFill>
                                  <a:latin typeface="Cambria Math" panose="02040503050406030204" pitchFamily="18" charset="0"/>
                                </a:rPr>
                              </m:ctrlPr>
                            </m:naryPr>
                            <m:sub/>
                            <m:sup/>
                            <m:e>
                              <m:f>
                                <m:fPr>
                                  <m:ctrlPr>
                                    <a:rPr lang="sr-Cyrl-BA" sz="1800" i="1" smtClean="0">
                                      <a:solidFill>
                                        <a:schemeClr val="tx1"/>
                                      </a:solidFill>
                                      <a:latin typeface="Cambria Math" panose="02040503050406030204" pitchFamily="18" charset="0"/>
                                    </a:rPr>
                                  </m:ctrlPr>
                                </m:fPr>
                                <m:num>
                                  <m:sSup>
                                    <m:sSupPr>
                                      <m:ctrlPr>
                                        <a:rPr lang="sr-Cyrl-BA" sz="1800" i="1">
                                          <a:solidFill>
                                            <a:schemeClr val="tx1"/>
                                          </a:solidFill>
                                          <a:latin typeface="Cambria Math" panose="02040503050406030204" pitchFamily="18" charset="0"/>
                                        </a:rPr>
                                      </m:ctrlPr>
                                    </m:sSupPr>
                                    <m:e>
                                      <m:d>
                                        <m:dPr>
                                          <m:ctrlPr>
                                            <a:rPr lang="sr-Cyrl-BA" sz="1800" i="1">
                                              <a:solidFill>
                                                <a:schemeClr val="tx1"/>
                                              </a:solidFill>
                                              <a:latin typeface="Cambria Math" panose="02040503050406030204" pitchFamily="18" charset="0"/>
                                            </a:rPr>
                                          </m:ctrlPr>
                                        </m:dPr>
                                        <m:e>
                                          <m:sSub>
                                            <m:sSubPr>
                                              <m:ctrlPr>
                                                <a:rPr lang="sr-Cyrl-BA" sz="1800" i="1" smtClean="0">
                                                  <a:solidFill>
                                                    <a:schemeClr val="tx1"/>
                                                  </a:solidFill>
                                                  <a:latin typeface="Cambria Math" panose="02040503050406030204" pitchFamily="18" charset="0"/>
                                                </a:rPr>
                                              </m:ctrlPr>
                                            </m:sSubPr>
                                            <m:e>
                                              <m:r>
                                                <a:rPr lang="sr-Latn-BA" sz="1800" b="0" i="1" smtClean="0">
                                                  <a:solidFill>
                                                    <a:schemeClr val="tx1"/>
                                                  </a:solidFill>
                                                  <a:latin typeface="Cambria Math" panose="02040503050406030204" pitchFamily="18" charset="0"/>
                                                </a:rPr>
                                                <m:t>𝑂</m:t>
                                              </m:r>
                                            </m:e>
                                            <m:sub>
                                              <m:r>
                                                <a:rPr lang="sr-Latn-BA" sz="1800" b="0" i="1" smtClean="0">
                                                  <a:solidFill>
                                                    <a:schemeClr val="tx1"/>
                                                  </a:solidFill>
                                                  <a:latin typeface="Cambria Math" panose="02040503050406030204" pitchFamily="18" charset="0"/>
                                                </a:rPr>
                                                <m:t>𝑖𝑗</m:t>
                                              </m:r>
                                            </m:sub>
                                          </m:sSub>
                                          <m:r>
                                            <a:rPr lang="sr-Latn-BA" sz="1800" b="0" i="1">
                                              <a:solidFill>
                                                <a:schemeClr val="tx1"/>
                                              </a:solidFill>
                                              <a:latin typeface="Cambria Math" panose="02040503050406030204" pitchFamily="18" charset="0"/>
                                            </a:rPr>
                                            <m:t>−</m:t>
                                          </m:r>
                                          <m:sSub>
                                            <m:sSubPr>
                                              <m:ctrlPr>
                                                <a:rPr lang="sr-Cyrl-BA" sz="1800" i="1">
                                                  <a:solidFill>
                                                    <a:schemeClr val="tx1"/>
                                                  </a:solidFill>
                                                  <a:latin typeface="Cambria Math" panose="02040503050406030204" pitchFamily="18" charset="0"/>
                                                </a:rPr>
                                              </m:ctrlPr>
                                            </m:sSubPr>
                                            <m:e>
                                              <m:r>
                                                <a:rPr lang="sr-Latn-BA" sz="1800" b="0" i="1" smtClean="0">
                                                  <a:solidFill>
                                                    <a:schemeClr val="tx1"/>
                                                  </a:solidFill>
                                                  <a:latin typeface="Cambria Math" panose="02040503050406030204" pitchFamily="18" charset="0"/>
                                                </a:rPr>
                                                <m:t>𝐸</m:t>
                                              </m:r>
                                            </m:e>
                                            <m:sub>
                                              <m:r>
                                                <a:rPr lang="sr-Latn-BA" sz="1800" b="0" i="1">
                                                  <a:solidFill>
                                                    <a:schemeClr val="tx1"/>
                                                  </a:solidFill>
                                                  <a:latin typeface="Cambria Math" panose="02040503050406030204" pitchFamily="18" charset="0"/>
                                                </a:rPr>
                                                <m:t>𝑖𝑗</m:t>
                                              </m:r>
                                            </m:sub>
                                          </m:sSub>
                                        </m:e>
                                      </m:d>
                                    </m:e>
                                    <m:sup>
                                      <m:r>
                                        <a:rPr lang="sr-Latn-BA" sz="1800" b="0" i="1">
                                          <a:solidFill>
                                            <a:schemeClr val="tx1"/>
                                          </a:solidFill>
                                          <a:latin typeface="Cambria Math" panose="02040503050406030204" pitchFamily="18" charset="0"/>
                                        </a:rPr>
                                        <m:t>2</m:t>
                                      </m:r>
                                    </m:sup>
                                  </m:sSup>
                                </m:num>
                                <m:den>
                                  <m:sSub>
                                    <m:sSubPr>
                                      <m:ctrlPr>
                                        <a:rPr lang="sr-Cyrl-BA" sz="1800" i="1">
                                          <a:solidFill>
                                            <a:schemeClr val="tx1"/>
                                          </a:solidFill>
                                          <a:latin typeface="Cambria Math" panose="02040503050406030204" pitchFamily="18" charset="0"/>
                                        </a:rPr>
                                      </m:ctrlPr>
                                    </m:sSubPr>
                                    <m:e>
                                      <m:r>
                                        <a:rPr lang="sr-Latn-BA" sz="1800" b="0" i="1">
                                          <a:solidFill>
                                            <a:schemeClr val="tx1"/>
                                          </a:solidFill>
                                          <a:latin typeface="Cambria Math" panose="02040503050406030204" pitchFamily="18" charset="0"/>
                                        </a:rPr>
                                        <m:t>𝐸</m:t>
                                      </m:r>
                                    </m:e>
                                    <m:sub>
                                      <m:r>
                                        <a:rPr lang="sr-Latn-BA" sz="1800" b="0" i="1">
                                          <a:solidFill>
                                            <a:schemeClr val="tx1"/>
                                          </a:solidFill>
                                          <a:latin typeface="Cambria Math" panose="02040503050406030204" pitchFamily="18" charset="0"/>
                                        </a:rPr>
                                        <m:t>𝑖𝑗</m:t>
                                      </m:r>
                                    </m:sub>
                                  </m:sSub>
                                </m:den>
                              </m:f>
                            </m:e>
                          </m:nary>
                        </m:e>
                      </m:nary>
                      <m:r>
                        <a:rPr lang="sr-Cyrl-BA" sz="1800" b="0" i="1" smtClean="0">
                          <a:solidFill>
                            <a:schemeClr val="tx1"/>
                          </a:solidFill>
                          <a:latin typeface="Cambria Math" panose="02040503050406030204" pitchFamily="18" charset="0"/>
                        </a:rPr>
                        <m:t>=</m:t>
                      </m:r>
                      <m:f>
                        <m:fPr>
                          <m:ctrlPr>
                            <a:rPr lang="sr-Cyrl-BA" sz="1800" i="1" smtClean="0">
                              <a:solidFill>
                                <a:schemeClr val="tx1"/>
                              </a:solidFill>
                              <a:latin typeface="Cambria Math" panose="02040503050406030204" pitchFamily="18" charset="0"/>
                            </a:rPr>
                          </m:ctrlPr>
                        </m:fPr>
                        <m:num>
                          <m:sSup>
                            <m:sSupPr>
                              <m:ctrlPr>
                                <a:rPr lang="sr-Cyrl-BA" i="1">
                                  <a:latin typeface="Cambria Math" panose="02040503050406030204" pitchFamily="18" charset="0"/>
                                </a:rPr>
                              </m:ctrlPr>
                            </m:sSupPr>
                            <m:e>
                              <m:d>
                                <m:dPr>
                                  <m:ctrlPr>
                                    <a:rPr lang="sr-Cyrl-BA" i="1">
                                      <a:latin typeface="Cambria Math" panose="02040503050406030204" pitchFamily="18" charset="0"/>
                                    </a:rPr>
                                  </m:ctrlPr>
                                </m:dPr>
                                <m:e>
                                  <m:r>
                                    <a:rPr lang="sr-Cyrl-BA" b="0" i="1" smtClean="0">
                                      <a:latin typeface="Cambria Math" panose="02040503050406030204" pitchFamily="18" charset="0"/>
                                    </a:rPr>
                                    <m:t>12−14,4</m:t>
                                  </m:r>
                                </m:e>
                              </m:d>
                            </m:e>
                            <m:sup>
                              <m:r>
                                <a:rPr lang="sr-Latn-BA" b="0" i="1">
                                  <a:latin typeface="Cambria Math" panose="02040503050406030204" pitchFamily="18" charset="0"/>
                                </a:rPr>
                                <m:t>2</m:t>
                              </m:r>
                            </m:sup>
                          </m:sSup>
                        </m:num>
                        <m:den>
                          <m:r>
                            <a:rPr lang="sr-Cyrl-BA" sz="1800" b="0" i="1" smtClean="0">
                              <a:solidFill>
                                <a:schemeClr val="tx1"/>
                              </a:solidFill>
                              <a:latin typeface="Cambria Math" panose="02040503050406030204" pitchFamily="18" charset="0"/>
                            </a:rPr>
                            <m:t>14,4</m:t>
                          </m:r>
                        </m:den>
                      </m:f>
                      <m:r>
                        <a:rPr lang="sr-Cyrl-BA" sz="1800" b="0" i="1" smtClean="0">
                          <a:solidFill>
                            <a:schemeClr val="tx1"/>
                          </a:solidFill>
                          <a:latin typeface="Cambria Math" panose="02040503050406030204" pitchFamily="18" charset="0"/>
                        </a:rPr>
                        <m:t>+</m:t>
                      </m:r>
                      <m:f>
                        <m:fPr>
                          <m:ctrlPr>
                            <a:rPr lang="sr-Cyrl-BA" i="1">
                              <a:latin typeface="Cambria Math" panose="02040503050406030204" pitchFamily="18" charset="0"/>
                            </a:rPr>
                          </m:ctrlPr>
                        </m:fPr>
                        <m:num>
                          <m:sSup>
                            <m:sSupPr>
                              <m:ctrlPr>
                                <a:rPr lang="sr-Cyrl-BA" i="1">
                                  <a:latin typeface="Cambria Math" panose="02040503050406030204" pitchFamily="18" charset="0"/>
                                </a:rPr>
                              </m:ctrlPr>
                            </m:sSupPr>
                            <m:e>
                              <m:d>
                                <m:dPr>
                                  <m:ctrlPr>
                                    <a:rPr lang="sr-Cyrl-BA" i="1">
                                      <a:latin typeface="Cambria Math" panose="02040503050406030204" pitchFamily="18" charset="0"/>
                                    </a:rPr>
                                  </m:ctrlPr>
                                </m:dPr>
                                <m:e>
                                  <m:r>
                                    <a:rPr lang="sr-Cyrl-BA" i="1">
                                      <a:latin typeface="Cambria Math" panose="02040503050406030204" pitchFamily="18" charset="0"/>
                                    </a:rPr>
                                    <m:t>1</m:t>
                                  </m:r>
                                  <m:r>
                                    <a:rPr lang="sr-Cyrl-BA" b="0" i="1" smtClean="0">
                                      <a:latin typeface="Cambria Math" panose="02040503050406030204" pitchFamily="18" charset="0"/>
                                    </a:rPr>
                                    <m:t>08</m:t>
                                  </m:r>
                                  <m:r>
                                    <a:rPr lang="sr-Cyrl-BA" i="1">
                                      <a:latin typeface="Cambria Math" panose="02040503050406030204" pitchFamily="18" charset="0"/>
                                    </a:rPr>
                                    <m:t>−</m:t>
                                  </m:r>
                                  <m:r>
                                    <a:rPr lang="sr-Cyrl-BA" b="0" i="1" smtClean="0">
                                      <a:latin typeface="Cambria Math" panose="02040503050406030204" pitchFamily="18" charset="0"/>
                                    </a:rPr>
                                    <m:t>105,6</m:t>
                                  </m:r>
                                </m:e>
                              </m:d>
                            </m:e>
                            <m:sup>
                              <m:r>
                                <a:rPr lang="sr-Latn-BA" i="1">
                                  <a:latin typeface="Cambria Math" panose="02040503050406030204" pitchFamily="18" charset="0"/>
                                </a:rPr>
                                <m:t>2</m:t>
                              </m:r>
                            </m:sup>
                          </m:sSup>
                        </m:num>
                        <m:den>
                          <m:r>
                            <a:rPr lang="sr-Cyrl-BA" b="0" i="1" smtClean="0">
                              <a:latin typeface="Cambria Math" panose="02040503050406030204" pitchFamily="18" charset="0"/>
                            </a:rPr>
                            <m:t>105,6</m:t>
                          </m:r>
                        </m:den>
                      </m:f>
                      <m:r>
                        <a:rPr lang="sr-Cyrl-BA" b="0" i="1" smtClean="0">
                          <a:latin typeface="Cambria Math" panose="02040503050406030204" pitchFamily="18" charset="0"/>
                        </a:rPr>
                        <m:t>+</m:t>
                      </m:r>
                      <m:f>
                        <m:fPr>
                          <m:ctrlPr>
                            <a:rPr lang="sr-Cyrl-BA" i="1">
                              <a:latin typeface="Cambria Math" panose="02040503050406030204" pitchFamily="18" charset="0"/>
                            </a:rPr>
                          </m:ctrlPr>
                        </m:fPr>
                        <m:num>
                          <m:sSup>
                            <m:sSupPr>
                              <m:ctrlPr>
                                <a:rPr lang="sr-Cyrl-BA" i="1">
                                  <a:latin typeface="Cambria Math" panose="02040503050406030204" pitchFamily="18" charset="0"/>
                                </a:rPr>
                              </m:ctrlPr>
                            </m:sSupPr>
                            <m:e>
                              <m:d>
                                <m:dPr>
                                  <m:ctrlPr>
                                    <a:rPr lang="sr-Cyrl-BA" i="1">
                                      <a:latin typeface="Cambria Math" panose="02040503050406030204" pitchFamily="18" charset="0"/>
                                    </a:rPr>
                                  </m:ctrlPr>
                                </m:dPr>
                                <m:e>
                                  <m:r>
                                    <a:rPr lang="sr-Cyrl-BA" b="0" i="1" smtClean="0">
                                      <a:latin typeface="Cambria Math" panose="02040503050406030204" pitchFamily="18" charset="0"/>
                                    </a:rPr>
                                    <m:t>24</m:t>
                                  </m:r>
                                  <m:r>
                                    <a:rPr lang="sr-Cyrl-BA" i="1">
                                      <a:latin typeface="Cambria Math" panose="02040503050406030204" pitchFamily="18" charset="0"/>
                                    </a:rPr>
                                    <m:t>−</m:t>
                                  </m:r>
                                  <m:r>
                                    <a:rPr lang="sr-Cyrl-BA" b="0" i="1" smtClean="0">
                                      <a:latin typeface="Cambria Math" panose="02040503050406030204" pitchFamily="18" charset="0"/>
                                    </a:rPr>
                                    <m:t>21,6</m:t>
                                  </m:r>
                                </m:e>
                              </m:d>
                            </m:e>
                            <m:sup>
                              <m:r>
                                <a:rPr lang="sr-Latn-BA" i="1">
                                  <a:latin typeface="Cambria Math" panose="02040503050406030204" pitchFamily="18" charset="0"/>
                                </a:rPr>
                                <m:t>2</m:t>
                              </m:r>
                            </m:sup>
                          </m:sSup>
                        </m:num>
                        <m:den>
                          <m:r>
                            <a:rPr lang="sr-Cyrl-BA" b="0" i="1" smtClean="0">
                              <a:latin typeface="Cambria Math" panose="02040503050406030204" pitchFamily="18" charset="0"/>
                            </a:rPr>
                            <m:t>21,6</m:t>
                          </m:r>
                        </m:den>
                      </m:f>
                      <m:r>
                        <a:rPr lang="sr-Cyrl-BA" b="0" i="1" smtClean="0">
                          <a:latin typeface="Cambria Math" panose="02040503050406030204" pitchFamily="18" charset="0"/>
                        </a:rPr>
                        <m:t>+</m:t>
                      </m:r>
                      <m:f>
                        <m:fPr>
                          <m:ctrlPr>
                            <a:rPr lang="sr-Cyrl-BA" i="1">
                              <a:latin typeface="Cambria Math" panose="02040503050406030204" pitchFamily="18" charset="0"/>
                            </a:rPr>
                          </m:ctrlPr>
                        </m:fPr>
                        <m:num>
                          <m:sSup>
                            <m:sSupPr>
                              <m:ctrlPr>
                                <a:rPr lang="sr-Cyrl-BA" i="1">
                                  <a:latin typeface="Cambria Math" panose="02040503050406030204" pitchFamily="18" charset="0"/>
                                </a:rPr>
                              </m:ctrlPr>
                            </m:sSupPr>
                            <m:e>
                              <m:d>
                                <m:dPr>
                                  <m:ctrlPr>
                                    <a:rPr lang="sr-Cyrl-BA" i="1">
                                      <a:latin typeface="Cambria Math" panose="02040503050406030204" pitchFamily="18" charset="0"/>
                                    </a:rPr>
                                  </m:ctrlPr>
                                </m:dPr>
                                <m:e>
                                  <m:r>
                                    <a:rPr lang="sr-Cyrl-BA" i="1">
                                      <a:latin typeface="Cambria Math" panose="02040503050406030204" pitchFamily="18" charset="0"/>
                                    </a:rPr>
                                    <m:t>1</m:t>
                                  </m:r>
                                  <m:r>
                                    <a:rPr lang="sr-Cyrl-BA" b="0" i="1" smtClean="0">
                                      <a:latin typeface="Cambria Math" panose="02040503050406030204" pitchFamily="18" charset="0"/>
                                    </a:rPr>
                                    <m:t>56</m:t>
                                  </m:r>
                                  <m:r>
                                    <a:rPr lang="sr-Cyrl-BA" i="1">
                                      <a:latin typeface="Cambria Math" panose="02040503050406030204" pitchFamily="18" charset="0"/>
                                    </a:rPr>
                                    <m:t>−</m:t>
                                  </m:r>
                                  <m:r>
                                    <a:rPr lang="sr-Cyrl-BA" b="0" i="1" smtClean="0">
                                      <a:latin typeface="Cambria Math" panose="02040503050406030204" pitchFamily="18" charset="0"/>
                                    </a:rPr>
                                    <m:t>158,4</m:t>
                                  </m:r>
                                </m:e>
                              </m:d>
                            </m:e>
                            <m:sup>
                              <m:r>
                                <a:rPr lang="sr-Latn-BA" i="1">
                                  <a:latin typeface="Cambria Math" panose="02040503050406030204" pitchFamily="18" charset="0"/>
                                </a:rPr>
                                <m:t>2</m:t>
                              </m:r>
                            </m:sup>
                          </m:sSup>
                        </m:num>
                        <m:den>
                          <m:r>
                            <a:rPr lang="sr-Cyrl-BA" b="0" i="1" smtClean="0">
                              <a:latin typeface="Cambria Math" panose="02040503050406030204" pitchFamily="18" charset="0"/>
                            </a:rPr>
                            <m:t>158,4</m:t>
                          </m:r>
                        </m:den>
                      </m:f>
                      <m:r>
                        <a:rPr lang="sr-Cyrl-BA" b="0" i="1" smtClean="0">
                          <a:latin typeface="Cambria Math" panose="02040503050406030204" pitchFamily="18" charset="0"/>
                        </a:rPr>
                        <m:t>=</m:t>
                      </m:r>
                      <m:r>
                        <a:rPr lang="sr-Latn-BA" b="1" i="1" smtClean="0">
                          <a:latin typeface="Cambria Math" panose="02040503050406030204" pitchFamily="18" charset="0"/>
                        </a:rPr>
                        <m:t>𝟎</m:t>
                      </m:r>
                      <m:r>
                        <a:rPr lang="sr-Latn-BA" b="1" i="1" smtClean="0">
                          <a:latin typeface="Cambria Math" panose="02040503050406030204" pitchFamily="18" charset="0"/>
                        </a:rPr>
                        <m:t>,</m:t>
                      </m:r>
                      <m:r>
                        <a:rPr lang="sr-Latn-BA" b="1" i="1" smtClean="0">
                          <a:latin typeface="Cambria Math" panose="02040503050406030204" pitchFamily="18" charset="0"/>
                        </a:rPr>
                        <m:t>𝟕𝟓𝟕𝟓𝟖</m:t>
                      </m:r>
                    </m:oMath>
                  </m:oMathPara>
                </a14:m>
                <a:endParaRPr lang="en-US" b="1" dirty="0"/>
              </a:p>
            </p:txBody>
          </p:sp>
        </mc:Choice>
        <mc:Fallback>
          <p:sp>
            <p:nvSpPr>
              <p:cNvPr id="5" name="TextBox 4">
                <a:extLst>
                  <a:ext uri="{FF2B5EF4-FFF2-40B4-BE49-F238E27FC236}">
                    <a16:creationId xmlns:a16="http://schemas.microsoft.com/office/drawing/2014/main" id="{C8F8AD83-C700-42B8-9177-FD5D1DF58DC5}"/>
                  </a:ext>
                </a:extLst>
              </p:cNvPr>
              <p:cNvSpPr txBox="1">
                <a:spLocks noRot="1" noChangeAspect="1" noMove="1" noResize="1" noEditPoints="1" noAdjustHandles="1" noChangeArrowheads="1" noChangeShapeType="1" noTextEdit="1"/>
              </p:cNvSpPr>
              <p:nvPr/>
            </p:nvSpPr>
            <p:spPr>
              <a:xfrm>
                <a:off x="619026" y="4828674"/>
                <a:ext cx="10953946" cy="1417119"/>
              </a:xfrm>
              <a:prstGeom prst="rect">
                <a:avLst/>
              </a:prstGeom>
              <a:blipFill>
                <a:blip r:embed="rId3"/>
                <a:stretch>
                  <a:fillRect l="-501" t="-2146"/>
                </a:stretch>
              </a:blipFill>
            </p:spPr>
            <p:txBody>
              <a:bodyPr/>
              <a:lstStyle/>
              <a:p>
                <a:r>
                  <a:rPr lang="en-US">
                    <a:noFill/>
                  </a:rPr>
                  <a:t> </a:t>
                </a:r>
              </a:p>
            </p:txBody>
          </p:sp>
        </mc:Fallback>
      </mc:AlternateContent>
    </p:spTree>
    <p:extLst>
      <p:ext uri="{BB962C8B-B14F-4D97-AF65-F5344CB8AC3E}">
        <p14:creationId xmlns:p14="http://schemas.microsoft.com/office/powerpoint/2010/main" val="560844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DE451FC-1DF4-4394-9048-E120110BE47F}"/>
                  </a:ext>
                </a:extLst>
              </p:cNvPr>
              <p:cNvSpPr>
                <a:spLocks noGrp="1"/>
              </p:cNvSpPr>
              <p:nvPr>
                <p:ph idx="1"/>
              </p:nvPr>
            </p:nvSpPr>
            <p:spPr>
              <a:xfrm>
                <a:off x="633662" y="477253"/>
                <a:ext cx="10924675" cy="5903493"/>
              </a:xfrm>
            </p:spPr>
            <p:txBody>
              <a:bodyPr/>
              <a:lstStyle/>
              <a:p>
                <a:pPr marL="342900" indent="-342900">
                  <a:buFont typeface="+mj-lt"/>
                  <a:buAutoNum type="arabicPeriod" startAt="4"/>
                </a:pPr>
                <a:r>
                  <a:rPr lang="sr-Cyrl-BA" b="1" dirty="0">
                    <a:solidFill>
                      <a:schemeClr val="accent1"/>
                    </a:solidFill>
                  </a:rPr>
                  <a:t>КОРАК</a:t>
                </a:r>
                <a:r>
                  <a:rPr lang="sr-Cyrl-BA" b="1" dirty="0"/>
                  <a:t>: Одређујемо табличну вриједност</a:t>
                </a:r>
              </a:p>
              <a:p>
                <a:pPr marL="0" indent="0">
                  <a:buNone/>
                </a:pPr>
                <a:endParaRPr lang="sr-Cyrl-BA" b="1" dirty="0"/>
              </a:p>
              <a:p>
                <a:pPr marL="0" indent="0">
                  <a:buNone/>
                </a:pPr>
                <a:r>
                  <a:rPr lang="sr-Cyrl-BA" dirty="0"/>
                  <a:t>Број степени слободе одређујемо по формули</a:t>
                </a:r>
                <a:r>
                  <a:rPr lang="sr-Latn-BA" dirty="0"/>
                  <a:t>:  </a:t>
                </a:r>
                <a:r>
                  <a:rPr lang="sr-Cyrl-BA" dirty="0"/>
                  <a:t> </a:t>
                </a:r>
                <a14:m>
                  <m:oMath xmlns:m="http://schemas.openxmlformats.org/officeDocument/2006/math">
                    <m:r>
                      <a:rPr lang="sr-Latn-BA" b="0" i="1" smtClean="0">
                        <a:latin typeface="Cambria Math" panose="02040503050406030204" pitchFamily="18" charset="0"/>
                      </a:rPr>
                      <m:t>𝑣</m:t>
                    </m:r>
                    <m:r>
                      <a:rPr lang="sr-Latn-BA" b="0" i="1" smtClean="0">
                        <a:latin typeface="Cambria Math" panose="02040503050406030204" pitchFamily="18" charset="0"/>
                      </a:rPr>
                      <m:t>=</m:t>
                    </m:r>
                    <m:d>
                      <m:dPr>
                        <m:ctrlPr>
                          <a:rPr lang="sr-Latn-BA" i="1" smtClean="0">
                            <a:latin typeface="Cambria Math" panose="02040503050406030204" pitchFamily="18" charset="0"/>
                          </a:rPr>
                        </m:ctrlPr>
                      </m:dPr>
                      <m:e>
                        <m:r>
                          <a:rPr lang="sr-Latn-BA" b="0" i="1" smtClean="0">
                            <a:latin typeface="Cambria Math" panose="02040503050406030204" pitchFamily="18" charset="0"/>
                          </a:rPr>
                          <m:t>𝑟</m:t>
                        </m:r>
                        <m:r>
                          <a:rPr lang="sr-Latn-BA" b="0" i="1" smtClean="0">
                            <a:latin typeface="Cambria Math" panose="02040503050406030204" pitchFamily="18" charset="0"/>
                          </a:rPr>
                          <m:t>−1</m:t>
                        </m:r>
                      </m:e>
                    </m:d>
                    <m:d>
                      <m:dPr>
                        <m:ctrlPr>
                          <a:rPr lang="sr-Latn-BA" i="1" smtClean="0">
                            <a:latin typeface="Cambria Math" panose="02040503050406030204" pitchFamily="18" charset="0"/>
                          </a:rPr>
                        </m:ctrlPr>
                      </m:dPr>
                      <m:e>
                        <m:r>
                          <a:rPr lang="en-US" b="0" i="1" smtClean="0">
                            <a:latin typeface="Cambria Math" panose="02040503050406030204" pitchFamily="18" charset="0"/>
                          </a:rPr>
                          <m:t>𝑐</m:t>
                        </m:r>
                        <m:r>
                          <a:rPr lang="sr-Latn-BA" b="0" i="1" smtClean="0">
                            <a:latin typeface="Cambria Math" panose="02040503050406030204" pitchFamily="18" charset="0"/>
                          </a:rPr>
                          <m:t>−1</m:t>
                        </m:r>
                      </m:e>
                    </m:d>
                    <m:r>
                      <a:rPr lang="sr-Latn-BA" b="0" i="1" smtClean="0">
                        <a:latin typeface="Cambria Math" panose="02040503050406030204" pitchFamily="18" charset="0"/>
                      </a:rPr>
                      <m:t>=1</m:t>
                    </m:r>
                    <m:r>
                      <a:rPr lang="sr-Latn-BA" b="0" i="1" smtClean="0">
                        <a:latin typeface="Cambria Math" panose="02040503050406030204" pitchFamily="18" charset="0"/>
                        <a:ea typeface="Cambria Math" panose="02040503050406030204" pitchFamily="18" charset="0"/>
                      </a:rPr>
                      <m:t>∙1=1</m:t>
                    </m:r>
                  </m:oMath>
                </a14:m>
                <a:endParaRPr lang="sr-Latn-BA" dirty="0"/>
              </a:p>
              <a:p>
                <a:pPr marL="0" indent="0">
                  <a:buNone/>
                </a:pPr>
                <a:r>
                  <a:rPr lang="sr-Cyrl-BA" dirty="0"/>
                  <a:t>Тражимо табличну вриједност:</a:t>
                </a:r>
              </a:p>
              <a:p>
                <a:pPr marL="0" indent="0">
                  <a:buNone/>
                </a:pPr>
                <a:r>
                  <a:rPr lang="sr-Cyrl-BA" b="1" dirty="0"/>
                  <a:t> </a:t>
                </a:r>
                <a14:m>
                  <m:oMath xmlns:m="http://schemas.openxmlformats.org/officeDocument/2006/math">
                    <m:sSubSup>
                      <m:sSubSupPr>
                        <m:ctrlPr>
                          <a:rPr lang="en-US" sz="1800" b="1" i="1" smtClean="0">
                            <a:latin typeface="Cambria Math" panose="02040503050406030204" pitchFamily="18" charset="0"/>
                          </a:rPr>
                        </m:ctrlPr>
                      </m:sSubSupPr>
                      <m:e>
                        <m:r>
                          <a:rPr lang="el-GR" sz="1800" b="1" i="1">
                            <a:solidFill>
                              <a:schemeClr val="tx1"/>
                            </a:solidFill>
                            <a:latin typeface="Cambria Math" panose="02040503050406030204" pitchFamily="18" charset="0"/>
                          </a:rPr>
                          <m:t>𝝌</m:t>
                        </m:r>
                      </m:e>
                      <m:sub>
                        <m:r>
                          <a:rPr lang="sr-Latn-BA" sz="1800" b="1" i="1" smtClean="0">
                            <a:solidFill>
                              <a:schemeClr val="tx1"/>
                            </a:solidFill>
                            <a:latin typeface="Cambria Math" panose="02040503050406030204" pitchFamily="18" charset="0"/>
                          </a:rPr>
                          <m:t>𝟎</m:t>
                        </m:r>
                        <m:r>
                          <a:rPr lang="sr-Latn-BA" sz="1800" b="1" i="1" smtClean="0">
                            <a:solidFill>
                              <a:schemeClr val="tx1"/>
                            </a:solidFill>
                            <a:latin typeface="Cambria Math" panose="02040503050406030204" pitchFamily="18" charset="0"/>
                          </a:rPr>
                          <m:t>,</m:t>
                        </m:r>
                        <m:r>
                          <a:rPr lang="sr-Latn-BA" sz="1800" b="1" i="1" smtClean="0">
                            <a:solidFill>
                              <a:schemeClr val="tx1"/>
                            </a:solidFill>
                            <a:latin typeface="Cambria Math" panose="02040503050406030204" pitchFamily="18" charset="0"/>
                          </a:rPr>
                          <m:t>𝟎𝟓</m:t>
                        </m:r>
                        <m:r>
                          <a:rPr lang="sr-Latn-BA" sz="1800" b="1" i="1">
                            <a:latin typeface="Cambria Math" panose="02040503050406030204" pitchFamily="18" charset="0"/>
                            <a:ea typeface="Cambria Math" panose="02040503050406030204" pitchFamily="18" charset="0"/>
                          </a:rPr>
                          <m:t>,</m:t>
                        </m:r>
                        <m:r>
                          <a:rPr lang="sr-Cyrl-BA" sz="1800" b="1" i="1" smtClean="0">
                            <a:latin typeface="Cambria Math" panose="02040503050406030204" pitchFamily="18" charset="0"/>
                            <a:ea typeface="Cambria Math" panose="02040503050406030204" pitchFamily="18" charset="0"/>
                          </a:rPr>
                          <m:t>𝟏</m:t>
                        </m:r>
                      </m:sub>
                      <m:sup>
                        <m:r>
                          <a:rPr lang="sr-Latn-BA" sz="1800" b="1" i="1">
                            <a:latin typeface="Cambria Math" panose="02040503050406030204" pitchFamily="18" charset="0"/>
                          </a:rPr>
                          <m:t>𝟐</m:t>
                        </m:r>
                      </m:sup>
                    </m:sSubSup>
                    <m:r>
                      <a:rPr lang="sr-Cyrl-BA" sz="1800" b="1" i="1" smtClean="0">
                        <a:latin typeface="Cambria Math" panose="02040503050406030204" pitchFamily="18" charset="0"/>
                      </a:rPr>
                      <m:t>=</m:t>
                    </m:r>
                    <m:r>
                      <a:rPr lang="sr-Cyrl-BA" sz="1800" b="1" i="1" smtClean="0">
                        <a:latin typeface="Cambria Math" panose="02040503050406030204" pitchFamily="18" charset="0"/>
                      </a:rPr>
                      <m:t>𝟑</m:t>
                    </m:r>
                    <m:r>
                      <a:rPr lang="sr-Cyrl-BA" sz="1800" b="1" i="1" smtClean="0">
                        <a:latin typeface="Cambria Math" panose="02040503050406030204" pitchFamily="18" charset="0"/>
                      </a:rPr>
                      <m:t>,</m:t>
                    </m:r>
                    <m:r>
                      <a:rPr lang="sr-Cyrl-BA" sz="1800" b="1" i="1" smtClean="0">
                        <a:latin typeface="Cambria Math" panose="02040503050406030204" pitchFamily="18" charset="0"/>
                      </a:rPr>
                      <m:t>𝟖𝟒𝟏</m:t>
                    </m:r>
                  </m:oMath>
                </a14:m>
                <a:endParaRPr lang="sr-Cyrl-BA" b="1" dirty="0"/>
              </a:p>
              <a:p>
                <a:pPr marL="0" indent="0">
                  <a:buNone/>
                </a:pPr>
                <a:endParaRPr lang="sr-Cyrl-BA" b="1" dirty="0"/>
              </a:p>
              <a:p>
                <a:pPr marL="342900" marR="0" lvl="0" indent="-342900" algn="l" defTabSz="914400" rtl="0" eaLnBrk="1" fontAlgn="auto" latinLnBrk="0" hangingPunct="1">
                  <a:lnSpc>
                    <a:spcPct val="100000"/>
                  </a:lnSpc>
                  <a:spcBef>
                    <a:spcPts val="1000"/>
                  </a:spcBef>
                  <a:spcAft>
                    <a:spcPts val="0"/>
                  </a:spcAft>
                  <a:buClr>
                    <a:srgbClr val="9BAFB5"/>
                  </a:buClr>
                  <a:buSzTx/>
                  <a:buFont typeface="+mj-lt"/>
                  <a:buAutoNum type="arabicPeriod" startAt="5"/>
                  <a:tabLst/>
                  <a:defRPr/>
                </a:pPr>
                <a:r>
                  <a:rPr kumimoji="0" lang="sr-Cyrl-BA" sz="1800" b="1" i="0" u="none" strike="noStrike" kern="1200" cap="none" spc="0" normalizeH="0" baseline="0" noProof="0" dirty="0">
                    <a:ln>
                      <a:noFill/>
                    </a:ln>
                    <a:solidFill>
                      <a:srgbClr val="F6A21D"/>
                    </a:solidFill>
                    <a:effectLst/>
                    <a:uLnTx/>
                    <a:uFillTx/>
                    <a:latin typeface="Corbel" panose="020B0503020204020204" pitchFamily="34" charset="0"/>
                    <a:ea typeface="+mn-ea"/>
                    <a:cs typeface="+mn-cs"/>
                  </a:rPr>
                  <a:t>КОРАК: </a:t>
                </a:r>
                <a:r>
                  <a:rPr kumimoji="0" lang="sr-Cyrl-BA" sz="1800" b="1" i="0" u="none" strike="noStrike" kern="1200" cap="none" spc="0" normalizeH="0" baseline="0" noProof="0" dirty="0">
                    <a:ln>
                      <a:noFill/>
                    </a:ln>
                    <a:solidFill>
                      <a:srgbClr val="000000">
                        <a:lumMod val="85000"/>
                        <a:lumOff val="15000"/>
                      </a:srgbClr>
                    </a:solidFill>
                    <a:effectLst/>
                    <a:uLnTx/>
                    <a:uFillTx/>
                    <a:latin typeface="Corbel" panose="020B0503020204020204" pitchFamily="34" charset="0"/>
                    <a:ea typeface="+mn-ea"/>
                    <a:cs typeface="+mn-cs"/>
                  </a:rPr>
                  <a:t>Правило одлучивања</a:t>
                </a:r>
                <a:endParaRPr kumimoji="0" lang="sr-Latn-BA" sz="1800" b="1" i="0" u="none" strike="noStrike" kern="1200" cap="none" spc="0" normalizeH="0" baseline="0" noProof="0" dirty="0">
                  <a:ln>
                    <a:noFill/>
                  </a:ln>
                  <a:solidFill>
                    <a:srgbClr val="000000">
                      <a:lumMod val="85000"/>
                      <a:lumOff val="15000"/>
                    </a:srgbClr>
                  </a:solidFill>
                  <a:effectLst/>
                  <a:uLnTx/>
                  <a:uFillTx/>
                  <a:latin typeface="Corbel" panose="020B0503020204020204" pitchFamily="34" charset="0"/>
                  <a:ea typeface="+mn-ea"/>
                  <a:cs typeface="+mn-cs"/>
                </a:endParaRPr>
              </a:p>
              <a:p>
                <a:pPr marL="0" marR="0" lvl="0" indent="0" algn="l" defTabSz="914400" rtl="0" eaLnBrk="1" fontAlgn="auto" latinLnBrk="0" hangingPunct="1">
                  <a:lnSpc>
                    <a:spcPct val="100000"/>
                  </a:lnSpc>
                  <a:spcBef>
                    <a:spcPts val="1000"/>
                  </a:spcBef>
                  <a:spcAft>
                    <a:spcPts val="0"/>
                  </a:spcAft>
                  <a:buClr>
                    <a:srgbClr val="9BAFB5"/>
                  </a:buClr>
                  <a:buSzTx/>
                  <a:buNone/>
                  <a:tabLst/>
                  <a:defRPr/>
                </a:pPr>
                <a:endParaRPr kumimoji="0" lang="sr-Cyrl-BA" sz="1800" b="1" i="0" u="none" strike="noStrike" kern="1200" cap="none" spc="0" normalizeH="0" baseline="0" noProof="0" dirty="0">
                  <a:ln>
                    <a:noFill/>
                  </a:ln>
                  <a:solidFill>
                    <a:srgbClr val="000000">
                      <a:lumMod val="85000"/>
                      <a:lumOff val="15000"/>
                    </a:srgbClr>
                  </a:solidFill>
                  <a:effectLst/>
                  <a:uLnTx/>
                  <a:uFillTx/>
                  <a:latin typeface="Corbel" panose="020B0503020204020204" pitchFamily="34" charset="0"/>
                  <a:ea typeface="+mn-ea"/>
                  <a:cs typeface="+mn-cs"/>
                </a:endParaRPr>
              </a:p>
              <a:p>
                <a:pPr marL="0" marR="0" lvl="0" indent="0" algn="l" defTabSz="914400" rtl="0" eaLnBrk="1" fontAlgn="auto" latinLnBrk="0" hangingPunct="1">
                  <a:lnSpc>
                    <a:spcPct val="100000"/>
                  </a:lnSpc>
                  <a:spcBef>
                    <a:spcPts val="1000"/>
                  </a:spcBef>
                  <a:spcAft>
                    <a:spcPts val="0"/>
                  </a:spcAft>
                  <a:buClr>
                    <a:srgbClr val="9BAFB5"/>
                  </a:buClr>
                  <a:buSzTx/>
                  <a:buFont typeface="Arial" panose="020B0604020202020204" pitchFamily="34" charset="0"/>
                  <a:buNone/>
                  <a:tabLst/>
                  <a:defRPr/>
                </a:pPr>
                <a14:m>
                  <m:oMathPara xmlns:m="http://schemas.openxmlformats.org/officeDocument/2006/math">
                    <m:oMathParaPr>
                      <m:jc m:val="left"/>
                    </m:oMathParaPr>
                    <m:oMath xmlns:m="http://schemas.openxmlformats.org/officeDocument/2006/math">
                      <m:sSup>
                        <m:sSupPr>
                          <m:ctrlPr>
                            <a:rPr kumimoji="0" lang="sr-Cyrl-BA" sz="1800" b="1" i="1" u="none" strike="noStrike" kern="1200" cap="none" spc="0" normalizeH="0" baseline="0" noProof="0" smtClean="0">
                              <a:ln>
                                <a:noFill/>
                              </a:ln>
                              <a:solidFill>
                                <a:srgbClr val="000000"/>
                              </a:solidFill>
                              <a:effectLst/>
                              <a:uLnTx/>
                              <a:uFillTx/>
                              <a:latin typeface="Cambria Math" panose="02040503050406030204" pitchFamily="18" charset="0"/>
                              <a:ea typeface="+mn-ea"/>
                              <a:cs typeface="+mn-cs"/>
                            </a:rPr>
                          </m:ctrlPr>
                        </m:sSupPr>
                        <m:e>
                          <m:r>
                            <a:rPr kumimoji="0" lang="el-GR" sz="1800" b="1" i="1" u="none" strike="noStrike" kern="1200" cap="none" spc="0" normalizeH="0" baseline="0" noProof="0">
                              <a:ln>
                                <a:noFill/>
                              </a:ln>
                              <a:solidFill>
                                <a:srgbClr val="000000"/>
                              </a:solidFill>
                              <a:effectLst/>
                              <a:uLnTx/>
                              <a:uFillTx/>
                              <a:latin typeface="Cambria Math" panose="02040503050406030204" pitchFamily="18" charset="0"/>
                              <a:ea typeface="+mn-ea"/>
                              <a:cs typeface="+mn-cs"/>
                            </a:rPr>
                            <m:t>𝝌</m:t>
                          </m:r>
                        </m:e>
                        <m:sup>
                          <m:r>
                            <a:rPr kumimoji="0" lang="sr-Cyrl-BA" sz="1800" b="1" i="1" u="none" strike="noStrike" kern="1200" cap="none" spc="0" normalizeH="0" baseline="0" noProof="0" smtClean="0">
                              <a:ln>
                                <a:noFill/>
                              </a:ln>
                              <a:solidFill>
                                <a:srgbClr val="000000"/>
                              </a:solidFill>
                              <a:effectLst/>
                              <a:uLnTx/>
                              <a:uFillTx/>
                              <a:latin typeface="Cambria Math" panose="02040503050406030204" pitchFamily="18" charset="0"/>
                              <a:ea typeface="+mn-ea"/>
                              <a:cs typeface="+mn-cs"/>
                            </a:rPr>
                            <m:t>𝟐</m:t>
                          </m:r>
                        </m:sup>
                      </m:sSup>
                      <m:r>
                        <a:rPr kumimoji="0" lang="sr-Cyrl-BA" sz="1800" b="1" i="1" u="none" strike="noStrike" kern="1200" cap="none" spc="0" normalizeH="0" baseline="0" noProof="0">
                          <a:ln>
                            <a:noFill/>
                          </a:ln>
                          <a:solidFill>
                            <a:srgbClr val="000000"/>
                          </a:solidFill>
                          <a:effectLst/>
                          <a:uLnTx/>
                          <a:uFillTx/>
                          <a:latin typeface="Cambria Math" panose="02040503050406030204" pitchFamily="18" charset="0"/>
                          <a:ea typeface="Cambria Math" panose="02040503050406030204" pitchFamily="18" charset="0"/>
                          <a:cs typeface="+mn-cs"/>
                        </a:rPr>
                        <m:t>≤</m:t>
                      </m:r>
                      <m:r>
                        <a:rPr kumimoji="0" lang="sr-Cyrl-BA" sz="1800" b="1" i="1" u="none" strike="noStrike" kern="1200" cap="none" spc="0" normalizeH="0" baseline="0" noProof="0" smtClean="0">
                          <a:ln>
                            <a:noFill/>
                          </a:ln>
                          <a:solidFill>
                            <a:srgbClr val="000000">
                              <a:lumMod val="85000"/>
                              <a:lumOff val="15000"/>
                            </a:srgbClr>
                          </a:solidFill>
                          <a:effectLst/>
                          <a:uLnTx/>
                          <a:uFillTx/>
                          <a:latin typeface="Cambria Math" panose="02040503050406030204" pitchFamily="18" charset="0"/>
                          <a:ea typeface="+mn-ea"/>
                          <a:cs typeface="+mn-cs"/>
                        </a:rPr>
                        <m:t>𝟑</m:t>
                      </m:r>
                      <m:r>
                        <a:rPr kumimoji="0" lang="sr-Cyrl-BA" sz="1800" b="1" i="1" u="none" strike="noStrike" kern="1200" cap="none" spc="0" normalizeH="0" baseline="0" noProof="0" smtClean="0">
                          <a:ln>
                            <a:noFill/>
                          </a:ln>
                          <a:solidFill>
                            <a:srgbClr val="000000">
                              <a:lumMod val="85000"/>
                              <a:lumOff val="15000"/>
                            </a:srgbClr>
                          </a:solidFill>
                          <a:effectLst/>
                          <a:uLnTx/>
                          <a:uFillTx/>
                          <a:latin typeface="Cambria Math" panose="02040503050406030204" pitchFamily="18" charset="0"/>
                          <a:ea typeface="+mn-ea"/>
                          <a:cs typeface="+mn-cs"/>
                        </a:rPr>
                        <m:t>,</m:t>
                      </m:r>
                      <m:r>
                        <a:rPr kumimoji="0" lang="sr-Cyrl-BA" sz="1800" b="1" i="1" u="none" strike="noStrike" kern="1200" cap="none" spc="0" normalizeH="0" baseline="0" noProof="0" smtClean="0">
                          <a:ln>
                            <a:noFill/>
                          </a:ln>
                          <a:solidFill>
                            <a:srgbClr val="000000">
                              <a:lumMod val="85000"/>
                              <a:lumOff val="15000"/>
                            </a:srgbClr>
                          </a:solidFill>
                          <a:effectLst/>
                          <a:uLnTx/>
                          <a:uFillTx/>
                          <a:latin typeface="Cambria Math" panose="02040503050406030204" pitchFamily="18" charset="0"/>
                          <a:ea typeface="+mn-ea"/>
                          <a:cs typeface="+mn-cs"/>
                        </a:rPr>
                        <m:t>𝟖𝟒𝟏</m:t>
                      </m:r>
                      <m:r>
                        <a:rPr kumimoji="0" lang="sr-Latn-BA" sz="1800" b="1" i="1" u="none" strike="noStrike" kern="1200" cap="none" spc="0" normalizeH="0" baseline="0" noProof="0" smtClean="0">
                          <a:ln>
                            <a:noFill/>
                          </a:ln>
                          <a:solidFill>
                            <a:srgbClr val="000000">
                              <a:lumMod val="85000"/>
                              <a:lumOff val="15000"/>
                            </a:srgbClr>
                          </a:solidFill>
                          <a:effectLst/>
                          <a:uLnTx/>
                          <a:uFillTx/>
                          <a:latin typeface="Cambria Math" panose="02040503050406030204" pitchFamily="18" charset="0"/>
                          <a:ea typeface="Cambria Math" panose="02040503050406030204" pitchFamily="18" charset="0"/>
                          <a:cs typeface="+mn-cs"/>
                        </a:rPr>
                        <m:t>→</m:t>
                      </m:r>
                      <m:r>
                        <a:rPr kumimoji="0" lang="sr-Cyrl-BA" sz="1800" b="1" i="1" u="none" strike="noStrike" kern="1200" cap="none" spc="0" normalizeH="0" baseline="0" noProof="0" smtClean="0">
                          <a:ln>
                            <a:noFill/>
                          </a:ln>
                          <a:solidFill>
                            <a:srgbClr val="000000">
                              <a:lumMod val="85000"/>
                              <a:lumOff val="15000"/>
                            </a:srgbClr>
                          </a:solidFill>
                          <a:effectLst/>
                          <a:uLnTx/>
                          <a:uFillTx/>
                          <a:latin typeface="Cambria Math" panose="02040503050406030204" pitchFamily="18" charset="0"/>
                          <a:ea typeface="Cambria Math" panose="02040503050406030204" pitchFamily="18" charset="0"/>
                          <a:cs typeface="+mn-cs"/>
                        </a:rPr>
                        <m:t>не </m:t>
                      </m:r>
                      <m:r>
                        <a:rPr kumimoji="0" lang="sr-Cyrl-BA" sz="1800" b="1" i="1" u="none" strike="noStrike" kern="1200" cap="none" spc="0" normalizeH="0" baseline="0" noProof="0">
                          <a:ln>
                            <a:noFill/>
                          </a:ln>
                          <a:solidFill>
                            <a:srgbClr val="000000">
                              <a:lumMod val="85000"/>
                              <a:lumOff val="15000"/>
                            </a:srgbClr>
                          </a:solidFill>
                          <a:effectLst/>
                          <a:uLnTx/>
                          <a:uFillTx/>
                          <a:latin typeface="Cambria Math" panose="02040503050406030204" pitchFamily="18" charset="0"/>
                          <a:ea typeface="Cambria Math" panose="02040503050406030204" pitchFamily="18" charset="0"/>
                          <a:cs typeface="+mn-cs"/>
                        </a:rPr>
                        <m:t>одбацујемо нулту хипотезу</m:t>
                      </m:r>
                    </m:oMath>
                  </m:oMathPara>
                </a14:m>
                <a:endParaRPr kumimoji="0" lang="sr-Cyrl-BA" sz="1800" b="1" i="0" u="none" strike="noStrike" kern="1200" cap="none" spc="0" normalizeH="0" baseline="0" noProof="0" dirty="0">
                  <a:ln>
                    <a:noFill/>
                  </a:ln>
                  <a:solidFill>
                    <a:srgbClr val="000000">
                      <a:lumMod val="85000"/>
                      <a:lumOff val="15000"/>
                    </a:srgbClr>
                  </a:solidFill>
                  <a:effectLst/>
                  <a:uLnTx/>
                  <a:uFillTx/>
                  <a:latin typeface="Corbel" panose="020B0503020204020204" pitchFamily="34" charset="0"/>
                  <a:ea typeface="+mn-ea"/>
                  <a:cs typeface="+mn-cs"/>
                </a:endParaRPr>
              </a:p>
              <a:p>
                <a:pPr marL="0" marR="0" lvl="0" indent="0" algn="l" defTabSz="914400" rtl="0" eaLnBrk="1" fontAlgn="auto" latinLnBrk="0" hangingPunct="1">
                  <a:lnSpc>
                    <a:spcPct val="100000"/>
                  </a:lnSpc>
                  <a:spcBef>
                    <a:spcPts val="1000"/>
                  </a:spcBef>
                  <a:spcAft>
                    <a:spcPts val="0"/>
                  </a:spcAft>
                  <a:buClr>
                    <a:srgbClr val="9BAFB5"/>
                  </a:buClr>
                  <a:buSzTx/>
                  <a:buFont typeface="Arial" panose="020B0604020202020204" pitchFamily="34" charset="0"/>
                  <a:buNone/>
                  <a:tabLst/>
                  <a:defRPr/>
                </a:pPr>
                <a14:m>
                  <m:oMathPara xmlns:m="http://schemas.openxmlformats.org/officeDocument/2006/math">
                    <m:oMathParaPr>
                      <m:jc m:val="left"/>
                    </m:oMathParaPr>
                    <m:oMath xmlns:m="http://schemas.openxmlformats.org/officeDocument/2006/math">
                      <m:sSup>
                        <m:sSupPr>
                          <m:ctrlPr>
                            <a:rPr kumimoji="0" lang="sr-Cyrl-BA" sz="1800" b="1" i="1" u="none" strike="noStrike" kern="1200" cap="none" spc="0" normalizeH="0" baseline="0" noProof="0" smtClean="0">
                              <a:ln>
                                <a:noFill/>
                              </a:ln>
                              <a:solidFill>
                                <a:srgbClr val="000000"/>
                              </a:solidFill>
                              <a:effectLst/>
                              <a:uLnTx/>
                              <a:uFillTx/>
                              <a:latin typeface="Cambria Math" panose="02040503050406030204" pitchFamily="18" charset="0"/>
                              <a:ea typeface="+mn-ea"/>
                              <a:cs typeface="+mn-cs"/>
                            </a:rPr>
                          </m:ctrlPr>
                        </m:sSupPr>
                        <m:e>
                          <m:r>
                            <a:rPr kumimoji="0" lang="el-GR" sz="1800" b="1" i="1" u="none" strike="noStrike" kern="1200" cap="none" spc="0" normalizeH="0" baseline="0" noProof="0">
                              <a:ln>
                                <a:noFill/>
                              </a:ln>
                              <a:solidFill>
                                <a:srgbClr val="000000"/>
                              </a:solidFill>
                              <a:effectLst/>
                              <a:uLnTx/>
                              <a:uFillTx/>
                              <a:latin typeface="Cambria Math" panose="02040503050406030204" pitchFamily="18" charset="0"/>
                              <a:ea typeface="+mn-ea"/>
                              <a:cs typeface="+mn-cs"/>
                            </a:rPr>
                            <m:t>𝝌</m:t>
                          </m:r>
                        </m:e>
                        <m:sup>
                          <m:r>
                            <a:rPr kumimoji="0" lang="sr-Cyrl-BA" sz="1800" b="1" i="1" u="none" strike="noStrike" kern="1200" cap="none" spc="0" normalizeH="0" baseline="0" noProof="0" smtClean="0">
                              <a:ln>
                                <a:noFill/>
                              </a:ln>
                              <a:solidFill>
                                <a:srgbClr val="000000"/>
                              </a:solidFill>
                              <a:effectLst/>
                              <a:uLnTx/>
                              <a:uFillTx/>
                              <a:latin typeface="Cambria Math" panose="02040503050406030204" pitchFamily="18" charset="0"/>
                              <a:ea typeface="+mn-ea"/>
                              <a:cs typeface="+mn-cs"/>
                            </a:rPr>
                            <m:t>𝟐</m:t>
                          </m:r>
                        </m:sup>
                      </m:sSup>
                      <m:r>
                        <a:rPr kumimoji="0" lang="sr-Cyrl-BA" sz="1800" b="1" i="1" u="none" strike="noStrike" kern="1200" cap="none" spc="0" normalizeH="0" baseline="0" noProof="0" smtClean="0">
                          <a:ln>
                            <a:noFill/>
                          </a:ln>
                          <a:solidFill>
                            <a:srgbClr val="000000"/>
                          </a:solidFill>
                          <a:effectLst/>
                          <a:uLnTx/>
                          <a:uFillTx/>
                          <a:latin typeface="Cambria Math" panose="02040503050406030204" pitchFamily="18" charset="0"/>
                          <a:ea typeface="+mn-ea"/>
                          <a:cs typeface="+mn-cs"/>
                        </a:rPr>
                        <m:t>&gt;</m:t>
                      </m:r>
                      <m:r>
                        <a:rPr kumimoji="0" lang="sr-Cyrl-BA" sz="1800" b="1" i="1" u="none" strike="noStrike" kern="1200" cap="none" spc="0" normalizeH="0" baseline="0" noProof="0" smtClean="0">
                          <a:ln>
                            <a:noFill/>
                          </a:ln>
                          <a:solidFill>
                            <a:srgbClr val="000000"/>
                          </a:solidFill>
                          <a:effectLst/>
                          <a:uLnTx/>
                          <a:uFillTx/>
                          <a:latin typeface="Cambria Math" panose="02040503050406030204" pitchFamily="18" charset="0"/>
                          <a:ea typeface="+mn-ea"/>
                          <a:cs typeface="+mn-cs"/>
                        </a:rPr>
                        <m:t>𝟑</m:t>
                      </m:r>
                      <m:r>
                        <a:rPr kumimoji="0" lang="sr-Cyrl-BA" sz="1800" b="1" i="1" u="none" strike="noStrike" kern="1200" cap="none" spc="0" normalizeH="0" baseline="0" noProof="0" smtClean="0">
                          <a:ln>
                            <a:noFill/>
                          </a:ln>
                          <a:solidFill>
                            <a:srgbClr val="000000"/>
                          </a:solidFill>
                          <a:effectLst/>
                          <a:uLnTx/>
                          <a:uFillTx/>
                          <a:latin typeface="Cambria Math" panose="02040503050406030204" pitchFamily="18" charset="0"/>
                          <a:ea typeface="+mn-ea"/>
                          <a:cs typeface="+mn-cs"/>
                        </a:rPr>
                        <m:t>,</m:t>
                      </m:r>
                      <m:r>
                        <a:rPr kumimoji="0" lang="sr-Cyrl-BA" sz="1800" b="1" i="1" u="none" strike="noStrike" kern="1200" cap="none" spc="0" normalizeH="0" baseline="0" noProof="0" smtClean="0">
                          <a:ln>
                            <a:noFill/>
                          </a:ln>
                          <a:solidFill>
                            <a:srgbClr val="000000"/>
                          </a:solidFill>
                          <a:effectLst/>
                          <a:uLnTx/>
                          <a:uFillTx/>
                          <a:latin typeface="Cambria Math" panose="02040503050406030204" pitchFamily="18" charset="0"/>
                          <a:ea typeface="+mn-ea"/>
                          <a:cs typeface="+mn-cs"/>
                        </a:rPr>
                        <m:t>𝟖𝟒𝟏</m:t>
                      </m:r>
                      <m:r>
                        <a:rPr kumimoji="0" lang="sr-Latn-BA" sz="1800" b="1" i="1" u="none" strike="noStrike" kern="1200" cap="none" spc="0" normalizeH="0" baseline="0" noProof="0" smtClean="0">
                          <a:ln>
                            <a:noFill/>
                          </a:ln>
                          <a:solidFill>
                            <a:srgbClr val="000000">
                              <a:lumMod val="85000"/>
                              <a:lumOff val="15000"/>
                            </a:srgbClr>
                          </a:solidFill>
                          <a:effectLst/>
                          <a:uLnTx/>
                          <a:uFillTx/>
                          <a:latin typeface="Cambria Math" panose="02040503050406030204" pitchFamily="18" charset="0"/>
                          <a:ea typeface="Cambria Math" panose="02040503050406030204" pitchFamily="18" charset="0"/>
                          <a:cs typeface="+mn-cs"/>
                        </a:rPr>
                        <m:t>→</m:t>
                      </m:r>
                      <m:r>
                        <a:rPr kumimoji="0" lang="sr-Cyrl-BA" sz="1800" b="1" i="1" u="none" strike="noStrike" kern="1200" cap="none" spc="0" normalizeH="0" baseline="0" noProof="0" smtClean="0">
                          <a:ln>
                            <a:noFill/>
                          </a:ln>
                          <a:solidFill>
                            <a:srgbClr val="000000">
                              <a:lumMod val="85000"/>
                              <a:lumOff val="15000"/>
                            </a:srgbClr>
                          </a:solidFill>
                          <a:effectLst/>
                          <a:uLnTx/>
                          <a:uFillTx/>
                          <a:latin typeface="Cambria Math" panose="02040503050406030204" pitchFamily="18" charset="0"/>
                          <a:ea typeface="Cambria Math" panose="02040503050406030204" pitchFamily="18" charset="0"/>
                          <a:cs typeface="+mn-cs"/>
                        </a:rPr>
                        <m:t>одбацујемо нулту хипотезу</m:t>
                      </m:r>
                    </m:oMath>
                  </m:oMathPara>
                </a14:m>
                <a:endParaRPr kumimoji="0" lang="sr-Cyrl-BA" sz="1800" b="1" i="0" u="none" strike="noStrike" kern="1200" cap="none" spc="0" normalizeH="0" baseline="0" noProof="0" dirty="0">
                  <a:ln>
                    <a:noFill/>
                  </a:ln>
                  <a:solidFill>
                    <a:srgbClr val="000000">
                      <a:lumMod val="85000"/>
                      <a:lumOff val="15000"/>
                    </a:srgbClr>
                  </a:solidFill>
                  <a:effectLst/>
                  <a:uLnTx/>
                  <a:uFillTx/>
                  <a:latin typeface="Corbel" panose="020B0503020204020204" pitchFamily="34" charset="0"/>
                  <a:ea typeface="Cambria Math" panose="02040503050406030204" pitchFamily="18" charset="0"/>
                  <a:cs typeface="+mn-cs"/>
                </a:endParaRPr>
              </a:p>
              <a:p>
                <a:pPr marL="0" marR="0" lvl="0" indent="0" algn="l" defTabSz="914400" rtl="0" eaLnBrk="1" fontAlgn="auto" latinLnBrk="0" hangingPunct="1">
                  <a:lnSpc>
                    <a:spcPct val="100000"/>
                  </a:lnSpc>
                  <a:spcBef>
                    <a:spcPts val="1000"/>
                  </a:spcBef>
                  <a:spcAft>
                    <a:spcPts val="0"/>
                  </a:spcAft>
                  <a:buClr>
                    <a:srgbClr val="9BAFB5"/>
                  </a:buClr>
                  <a:buSzTx/>
                  <a:buFont typeface="Arial" panose="020B0604020202020204" pitchFamily="34" charset="0"/>
                  <a:buNone/>
                  <a:tabLst/>
                  <a:defRPr/>
                </a:pPr>
                <a:endParaRPr kumimoji="0" lang="sr-Cyrl-BA" sz="1800" b="1" i="0" u="none" strike="noStrike" kern="1200" cap="none" spc="0" normalizeH="0" baseline="0" noProof="0" dirty="0">
                  <a:ln>
                    <a:noFill/>
                  </a:ln>
                  <a:solidFill>
                    <a:srgbClr val="000000">
                      <a:lumMod val="85000"/>
                      <a:lumOff val="15000"/>
                    </a:srgbClr>
                  </a:solidFill>
                  <a:effectLst/>
                  <a:uLnTx/>
                  <a:uFillTx/>
                  <a:latin typeface="Corbel" panose="020B0503020204020204" pitchFamily="34" charset="0"/>
                  <a:ea typeface="+mn-ea"/>
                  <a:cs typeface="+mn-cs"/>
                </a:endParaRPr>
              </a:p>
              <a:p>
                <a:pPr marL="342900" marR="0" lvl="0" indent="-342900" algn="l" defTabSz="914400" rtl="0" eaLnBrk="1" fontAlgn="auto" latinLnBrk="0" hangingPunct="1">
                  <a:lnSpc>
                    <a:spcPct val="100000"/>
                  </a:lnSpc>
                  <a:spcBef>
                    <a:spcPts val="1000"/>
                  </a:spcBef>
                  <a:spcAft>
                    <a:spcPts val="0"/>
                  </a:spcAft>
                  <a:buClr>
                    <a:srgbClr val="9BAFB5"/>
                  </a:buClr>
                  <a:buSzTx/>
                  <a:buFont typeface="+mj-lt"/>
                  <a:buAutoNum type="arabicPeriod" startAt="6"/>
                  <a:tabLst/>
                  <a:defRPr/>
                </a:pPr>
                <a:r>
                  <a:rPr kumimoji="0" lang="sr-Cyrl-BA" sz="1800" b="1" i="0" u="none" strike="noStrike" kern="1200" cap="none" spc="0" normalizeH="0" baseline="0" noProof="0" dirty="0">
                    <a:ln>
                      <a:noFill/>
                    </a:ln>
                    <a:solidFill>
                      <a:srgbClr val="F6A21D"/>
                    </a:solidFill>
                    <a:effectLst/>
                    <a:uLnTx/>
                    <a:uFillTx/>
                    <a:latin typeface="Corbel" panose="020B0503020204020204" pitchFamily="34" charset="0"/>
                    <a:ea typeface="+mn-ea"/>
                    <a:cs typeface="+mn-cs"/>
                  </a:rPr>
                  <a:t>КОРАК</a:t>
                </a:r>
                <a:r>
                  <a:rPr kumimoji="0" lang="sr-Cyrl-BA" sz="1800" b="1" i="0" u="none" strike="noStrike" kern="1200" cap="none" spc="0" normalizeH="0" baseline="0" noProof="0" dirty="0">
                    <a:ln>
                      <a:noFill/>
                    </a:ln>
                    <a:solidFill>
                      <a:srgbClr val="000000">
                        <a:lumMod val="85000"/>
                        <a:lumOff val="15000"/>
                      </a:srgbClr>
                    </a:solidFill>
                    <a:effectLst/>
                    <a:uLnTx/>
                    <a:uFillTx/>
                    <a:latin typeface="Corbel" panose="020B0503020204020204" pitchFamily="34" charset="0"/>
                    <a:ea typeface="+mn-ea"/>
                    <a:cs typeface="+mn-cs"/>
                  </a:rPr>
                  <a:t>: Закључак</a:t>
                </a:r>
              </a:p>
              <a:p>
                <a:pPr marL="0" marR="0" lvl="0" indent="0" algn="just" defTabSz="914400" rtl="0" eaLnBrk="1" fontAlgn="auto" latinLnBrk="0" hangingPunct="1">
                  <a:lnSpc>
                    <a:spcPct val="100000"/>
                  </a:lnSpc>
                  <a:spcBef>
                    <a:spcPts val="1000"/>
                  </a:spcBef>
                  <a:spcAft>
                    <a:spcPts val="0"/>
                  </a:spcAft>
                  <a:buClr>
                    <a:srgbClr val="9BAFB5"/>
                  </a:buClr>
                  <a:buSzTx/>
                  <a:buFont typeface="Arial" panose="020B0604020202020204" pitchFamily="34" charset="0"/>
                  <a:buNone/>
                  <a:tabLst/>
                  <a:defRPr/>
                </a:pPr>
                <a:r>
                  <a:rPr kumimoji="0" lang="sr-Cyrl-BA" sz="1800" b="0" i="0" u="none" strike="noStrike" kern="1200" cap="none" spc="0" normalizeH="0" baseline="0" noProof="0" dirty="0">
                    <a:ln>
                      <a:noFill/>
                    </a:ln>
                    <a:solidFill>
                      <a:srgbClr val="000000">
                        <a:lumMod val="85000"/>
                        <a:lumOff val="15000"/>
                      </a:srgbClr>
                    </a:solidFill>
                    <a:effectLst/>
                    <a:uLnTx/>
                    <a:uFillTx/>
                    <a:latin typeface="Corbel" panose="020B0503020204020204" pitchFamily="34" charset="0"/>
                    <a:ea typeface="+mn-ea"/>
                    <a:cs typeface="+mn-cs"/>
                  </a:rPr>
                  <a:t>Уз 5% ризика, закључујемо да нема разлога да одбацимо нулту хипотезу, те да пол и главна рука нису зависна обиљежја. </a:t>
                </a:r>
                <a:endParaRPr lang="sr-Cyrl-BA" b="1" dirty="0"/>
              </a:p>
            </p:txBody>
          </p:sp>
        </mc:Choice>
        <mc:Fallback>
          <p:sp>
            <p:nvSpPr>
              <p:cNvPr id="3" name="Content Placeholder 2">
                <a:extLst>
                  <a:ext uri="{FF2B5EF4-FFF2-40B4-BE49-F238E27FC236}">
                    <a16:creationId xmlns:a16="http://schemas.microsoft.com/office/drawing/2014/main" id="{DDE451FC-1DF4-4394-9048-E120110BE47F}"/>
                  </a:ext>
                </a:extLst>
              </p:cNvPr>
              <p:cNvSpPr>
                <a:spLocks noGrp="1" noRot="1" noChangeAspect="1" noMove="1" noResize="1" noEditPoints="1" noAdjustHandles="1" noChangeArrowheads="1" noChangeShapeType="1" noTextEdit="1"/>
              </p:cNvSpPr>
              <p:nvPr>
                <p:ph idx="1"/>
              </p:nvPr>
            </p:nvSpPr>
            <p:spPr>
              <a:xfrm>
                <a:off x="633662" y="477253"/>
                <a:ext cx="10924675" cy="5903493"/>
              </a:xfrm>
              <a:blipFill>
                <a:blip r:embed="rId2"/>
                <a:stretch>
                  <a:fillRect l="-502" t="-516" r="-446"/>
                </a:stretch>
              </a:blipFill>
            </p:spPr>
            <p:txBody>
              <a:bodyPr/>
              <a:lstStyle/>
              <a:p>
                <a:r>
                  <a:rPr lang="en-US">
                    <a:noFill/>
                  </a:rPr>
                  <a:t> </a:t>
                </a:r>
              </a:p>
            </p:txBody>
          </p:sp>
        </mc:Fallback>
      </mc:AlternateContent>
    </p:spTree>
    <p:extLst>
      <p:ext uri="{BB962C8B-B14F-4D97-AF65-F5344CB8AC3E}">
        <p14:creationId xmlns:p14="http://schemas.microsoft.com/office/powerpoint/2010/main" val="4170574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alpha val="2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A354D-68DE-4DC2-9048-79C7273E8506}"/>
              </a:ext>
            </a:extLst>
          </p:cNvPr>
          <p:cNvSpPr>
            <a:spLocks noGrp="1"/>
          </p:cNvSpPr>
          <p:nvPr>
            <p:ph type="title"/>
          </p:nvPr>
        </p:nvSpPr>
        <p:spPr>
          <a:xfrm>
            <a:off x="2231136" y="1053163"/>
            <a:ext cx="7729728" cy="1188720"/>
          </a:xfrm>
        </p:spPr>
        <p:txBody>
          <a:bodyPr/>
          <a:lstStyle/>
          <a:p>
            <a:r>
              <a:rPr lang="sr-Cyrl-BA" dirty="0"/>
              <a:t>Задаци за вјежбање</a:t>
            </a:r>
            <a:endParaRPr lang="en-US" dirty="0"/>
          </a:p>
        </p:txBody>
      </p:sp>
      <p:sp>
        <p:nvSpPr>
          <p:cNvPr id="3" name="Content Placeholder 2">
            <a:extLst>
              <a:ext uri="{FF2B5EF4-FFF2-40B4-BE49-F238E27FC236}">
                <a16:creationId xmlns:a16="http://schemas.microsoft.com/office/drawing/2014/main" id="{8939A6E3-2497-4921-B97D-D8BCF166A58B}"/>
              </a:ext>
            </a:extLst>
          </p:cNvPr>
          <p:cNvSpPr>
            <a:spLocks noGrp="1"/>
          </p:cNvSpPr>
          <p:nvPr>
            <p:ph idx="1"/>
          </p:nvPr>
        </p:nvSpPr>
        <p:spPr>
          <a:xfrm>
            <a:off x="1247273" y="3283495"/>
            <a:ext cx="9376611" cy="1926982"/>
          </a:xfrm>
        </p:spPr>
        <p:txBody>
          <a:bodyPr/>
          <a:lstStyle/>
          <a:p>
            <a:pPr marL="342900" indent="-342900" algn="just">
              <a:buAutoNum type="arabicPeriod"/>
            </a:pPr>
            <a:r>
              <a:rPr lang="sr-Cyrl-BA" dirty="0"/>
              <a:t>У структури производње једне творнице дувана, 32% производње чини дуван прве класе, 38% дуван друге класе, 17% дуван треће и 13% дуван четврте класе. Творница жели провјерити да ли структура производње одговара структури потрошње дувана. На случајном узорку од 300 пушача, установљено је да 107 конзумира дуван прве класе, 130 друге, 41 треће, док остатак конзумира дуван четврте класе. Уз 5% ризика, провјерити да ли се структура производње и структура потрошње статистички значајно разликују. </a:t>
            </a:r>
          </a:p>
        </p:txBody>
      </p:sp>
    </p:spTree>
    <p:extLst>
      <p:ext uri="{BB962C8B-B14F-4D97-AF65-F5344CB8AC3E}">
        <p14:creationId xmlns:p14="http://schemas.microsoft.com/office/powerpoint/2010/main" val="3623972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alpha val="2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E6043C-BD5B-4A84-97D4-40D98588D9B1}"/>
              </a:ext>
            </a:extLst>
          </p:cNvPr>
          <p:cNvSpPr>
            <a:spLocks noGrp="1"/>
          </p:cNvSpPr>
          <p:nvPr>
            <p:ph idx="1"/>
          </p:nvPr>
        </p:nvSpPr>
        <p:spPr>
          <a:xfrm>
            <a:off x="850231" y="605589"/>
            <a:ext cx="10491537" cy="5646821"/>
          </a:xfrm>
        </p:spPr>
        <p:txBody>
          <a:bodyPr/>
          <a:lstStyle/>
          <a:p>
            <a:pPr marL="342900" indent="-342900">
              <a:buFont typeface="+mj-lt"/>
              <a:buAutoNum type="arabicPeriod" startAt="2"/>
            </a:pPr>
            <a:r>
              <a:rPr lang="sr-Cyrl-BA" dirty="0"/>
              <a:t>Са два препарата (А и Б) дјеловано је на узорке од по 100 инсеката и установљен број угинулих инсеката након 10 секунди дјеловања у лабораторијским условима. Добијени су сљедећи резултати:</a:t>
            </a:r>
          </a:p>
          <a:p>
            <a:pPr marL="0" indent="0">
              <a:buNone/>
            </a:pPr>
            <a:endParaRPr lang="sr-Cyrl-BA" dirty="0"/>
          </a:p>
          <a:p>
            <a:pPr marL="0" indent="0">
              <a:buNone/>
            </a:pPr>
            <a:endParaRPr lang="sr-Cyrl-BA" dirty="0"/>
          </a:p>
          <a:p>
            <a:pPr marL="0" indent="0">
              <a:buNone/>
            </a:pPr>
            <a:endParaRPr lang="sr-Cyrl-BA" dirty="0"/>
          </a:p>
          <a:p>
            <a:pPr marL="0" indent="0">
              <a:buNone/>
            </a:pPr>
            <a:endParaRPr lang="sr-Cyrl-BA" dirty="0"/>
          </a:p>
          <a:p>
            <a:pPr marL="0" indent="0">
              <a:buNone/>
            </a:pPr>
            <a:endParaRPr lang="sr-Cyrl-BA" dirty="0"/>
          </a:p>
          <a:p>
            <a:pPr marL="0" indent="0">
              <a:buNone/>
            </a:pPr>
            <a:endParaRPr lang="sr-Cyrl-BA" dirty="0"/>
          </a:p>
          <a:p>
            <a:pPr marL="0" indent="0">
              <a:buNone/>
            </a:pPr>
            <a:endParaRPr lang="sr-Cyrl-BA" dirty="0"/>
          </a:p>
          <a:p>
            <a:pPr marL="0" indent="0">
              <a:buNone/>
            </a:pPr>
            <a:endParaRPr lang="sr-Cyrl-BA" dirty="0"/>
          </a:p>
          <a:p>
            <a:pPr marL="0" indent="0">
              <a:buNone/>
            </a:pPr>
            <a:endParaRPr lang="sr-Cyrl-BA" dirty="0"/>
          </a:p>
          <a:p>
            <a:pPr marL="0" indent="0">
              <a:buNone/>
            </a:pPr>
            <a:r>
              <a:rPr lang="sr-Cyrl-BA" dirty="0"/>
              <a:t>Испитати да ли су инсектициди А и Б подједнако ефикасни на ову врсту инсеката. Одговор дати уз ризик грешке од 10%. </a:t>
            </a:r>
            <a:endParaRPr lang="en-US" dirty="0"/>
          </a:p>
        </p:txBody>
      </p:sp>
      <p:graphicFrame>
        <p:nvGraphicFramePr>
          <p:cNvPr id="4" name="Table 3">
            <a:extLst>
              <a:ext uri="{FF2B5EF4-FFF2-40B4-BE49-F238E27FC236}">
                <a16:creationId xmlns:a16="http://schemas.microsoft.com/office/drawing/2014/main" id="{77026451-9A24-4A1B-906A-B450FD8582A8}"/>
              </a:ext>
            </a:extLst>
          </p:cNvPr>
          <p:cNvGraphicFramePr>
            <a:graphicFrameLocks noGrp="1"/>
          </p:cNvGraphicFramePr>
          <p:nvPr>
            <p:extLst>
              <p:ext uri="{D42A27DB-BD31-4B8C-83A1-F6EECF244321}">
                <p14:modId xmlns:p14="http://schemas.microsoft.com/office/powerpoint/2010/main" val="2260682210"/>
              </p:ext>
            </p:extLst>
          </p:nvPr>
        </p:nvGraphicFramePr>
        <p:xfrm>
          <a:off x="2789257" y="1738170"/>
          <a:ext cx="6966412" cy="2894654"/>
        </p:xfrm>
        <a:graphic>
          <a:graphicData uri="http://schemas.openxmlformats.org/drawingml/2006/table">
            <a:tbl>
              <a:tblPr>
                <a:tableStyleId>{8A107856-5554-42FB-B03E-39F5DBC370BA}</a:tableStyleId>
              </a:tblPr>
              <a:tblGrid>
                <a:gridCol w="1741603">
                  <a:extLst>
                    <a:ext uri="{9D8B030D-6E8A-4147-A177-3AD203B41FA5}">
                      <a16:colId xmlns:a16="http://schemas.microsoft.com/office/drawing/2014/main" val="1389670881"/>
                    </a:ext>
                  </a:extLst>
                </a:gridCol>
                <a:gridCol w="1741603">
                  <a:extLst>
                    <a:ext uri="{9D8B030D-6E8A-4147-A177-3AD203B41FA5}">
                      <a16:colId xmlns:a16="http://schemas.microsoft.com/office/drawing/2014/main" val="1380550031"/>
                    </a:ext>
                  </a:extLst>
                </a:gridCol>
                <a:gridCol w="1741603">
                  <a:extLst>
                    <a:ext uri="{9D8B030D-6E8A-4147-A177-3AD203B41FA5}">
                      <a16:colId xmlns:a16="http://schemas.microsoft.com/office/drawing/2014/main" val="2635824811"/>
                    </a:ext>
                  </a:extLst>
                </a:gridCol>
                <a:gridCol w="1741603">
                  <a:extLst>
                    <a:ext uri="{9D8B030D-6E8A-4147-A177-3AD203B41FA5}">
                      <a16:colId xmlns:a16="http://schemas.microsoft.com/office/drawing/2014/main" val="1983593228"/>
                    </a:ext>
                  </a:extLst>
                </a:gridCol>
              </a:tblGrid>
              <a:tr h="592006">
                <a:tc>
                  <a:txBody>
                    <a:bodyPr/>
                    <a:lstStyle/>
                    <a:p>
                      <a:pPr algn="ctr" fontAlgn="b"/>
                      <a:endParaRPr lang="en-US" sz="1600" b="1" i="0" u="none" strike="noStrike" dirty="0">
                        <a:solidFill>
                          <a:srgbClr val="000000"/>
                        </a:solidFill>
                        <a:effectLst/>
                        <a:latin typeface="+mj-lt"/>
                      </a:endParaRPr>
                    </a:p>
                  </a:txBody>
                  <a:tcPr marL="7620" marR="7620" marT="7620" marB="0" anchor="ctr"/>
                </a:tc>
                <a:tc gridSpan="2">
                  <a:txBody>
                    <a:bodyPr/>
                    <a:lstStyle/>
                    <a:p>
                      <a:pPr algn="ctr" rtl="0" fontAlgn="ctr"/>
                      <a:r>
                        <a:rPr lang="sr-Cyrl-BA" sz="1600" b="1" i="0" u="none" strike="noStrike" dirty="0">
                          <a:solidFill>
                            <a:srgbClr val="000000"/>
                          </a:solidFill>
                          <a:effectLst/>
                          <a:latin typeface="+mj-lt"/>
                        </a:rPr>
                        <a:t>ИНСЕКТИЦИД</a:t>
                      </a:r>
                      <a:endParaRPr lang="en-US" sz="1600" b="1" i="0" u="none" strike="noStrike" dirty="0">
                        <a:solidFill>
                          <a:srgbClr val="000000"/>
                        </a:solidFill>
                        <a:effectLst/>
                        <a:latin typeface="+mj-lt"/>
                      </a:endParaRPr>
                    </a:p>
                  </a:txBody>
                  <a:tcPr marL="7620" marR="7620" marT="7620" marB="0" anchor="ctr"/>
                </a:tc>
                <a:tc hMerge="1">
                  <a:txBody>
                    <a:bodyPr/>
                    <a:lstStyle/>
                    <a:p>
                      <a:pPr algn="ctr" rtl="0" fontAlgn="ctr"/>
                      <a:endParaRPr lang="en-US" sz="16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ctr" fontAlgn="b"/>
                      <a:endParaRPr lang="en-US" sz="1600" b="1"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4075319001"/>
                  </a:ext>
                </a:extLst>
              </a:tr>
              <a:tr h="575662">
                <a:tc>
                  <a:txBody>
                    <a:bodyPr/>
                    <a:lstStyle/>
                    <a:p>
                      <a:pPr algn="ctr" fontAlgn="b"/>
                      <a:r>
                        <a:rPr lang="sr-Cyrl-BA" sz="1600" b="1" i="0" u="none" strike="noStrike" dirty="0">
                          <a:solidFill>
                            <a:srgbClr val="000000"/>
                          </a:solidFill>
                          <a:effectLst/>
                          <a:latin typeface="+mj-lt"/>
                        </a:rPr>
                        <a:t>Број инсеката</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600" b="1" u="none" strike="noStrike" dirty="0">
                          <a:solidFill>
                            <a:srgbClr val="000000"/>
                          </a:solidFill>
                          <a:effectLst/>
                        </a:rPr>
                        <a:t>А</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600" b="1" u="none" strike="noStrike" dirty="0">
                          <a:solidFill>
                            <a:srgbClr val="000000"/>
                          </a:solidFill>
                          <a:effectLst/>
                        </a:rPr>
                        <a:t>Б</a:t>
                      </a:r>
                      <a:endParaRPr lang="en-US" sz="1600" b="1" i="0" u="none" strike="noStrike" dirty="0">
                        <a:solidFill>
                          <a:srgbClr val="000000"/>
                        </a:solidFill>
                        <a:effectLst/>
                        <a:latin typeface="+mj-lt"/>
                      </a:endParaRPr>
                    </a:p>
                  </a:txBody>
                  <a:tcPr marL="7620" marR="7620" marT="7620" marB="0" anchor="ctr"/>
                </a:tc>
                <a:tc>
                  <a:txBody>
                    <a:bodyPr/>
                    <a:lstStyle/>
                    <a:p>
                      <a:pPr algn="ctr" fontAlgn="b"/>
                      <a:r>
                        <a:rPr lang="el-GR" sz="1600" b="1" u="none" strike="noStrike" dirty="0">
                          <a:solidFill>
                            <a:srgbClr val="000000"/>
                          </a:solidFill>
                          <a:effectLst/>
                        </a:rPr>
                        <a:t>Σ</a:t>
                      </a:r>
                      <a:endParaRPr lang="en-US" sz="1600" b="1"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406122625"/>
                  </a:ext>
                </a:extLst>
              </a:tr>
              <a:tr h="575662">
                <a:tc>
                  <a:txBody>
                    <a:bodyPr/>
                    <a:lstStyle/>
                    <a:p>
                      <a:pPr algn="ctr" fontAlgn="b"/>
                      <a:r>
                        <a:rPr lang="sr-Cyrl-BA" sz="1600" b="1" u="none" strike="noStrike" dirty="0">
                          <a:solidFill>
                            <a:srgbClr val="000000"/>
                          </a:solidFill>
                          <a:effectLst/>
                        </a:rPr>
                        <a:t>Угинули</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800" b="0" u="none" strike="noStrike" dirty="0">
                          <a:solidFill>
                            <a:srgbClr val="000000"/>
                          </a:solidFill>
                          <a:effectLst/>
                        </a:rPr>
                        <a:t>73</a:t>
                      </a:r>
                      <a:endParaRPr lang="en-US" sz="1800" b="0" i="0" u="none" strike="noStrike" dirty="0">
                        <a:solidFill>
                          <a:srgbClr val="000000"/>
                        </a:solidFill>
                        <a:effectLst/>
                        <a:latin typeface="+mj-lt"/>
                      </a:endParaRPr>
                    </a:p>
                  </a:txBody>
                  <a:tcPr marL="7620" marR="7620" marT="7620" marB="0" anchor="ctr"/>
                </a:tc>
                <a:tc>
                  <a:txBody>
                    <a:bodyPr/>
                    <a:lstStyle/>
                    <a:p>
                      <a:pPr algn="ctr" rtl="0" fontAlgn="ctr"/>
                      <a:r>
                        <a:rPr lang="sr-Cyrl-BA" sz="1800" b="0" u="none" strike="noStrike" dirty="0">
                          <a:solidFill>
                            <a:srgbClr val="000000"/>
                          </a:solidFill>
                          <a:effectLst/>
                        </a:rPr>
                        <a:t>62</a:t>
                      </a:r>
                      <a:endParaRPr lang="en-US" sz="1800" b="0" i="0" u="none" strike="noStrike" dirty="0">
                        <a:solidFill>
                          <a:srgbClr val="000000"/>
                        </a:solidFill>
                        <a:effectLst/>
                        <a:latin typeface="+mj-lt"/>
                      </a:endParaRPr>
                    </a:p>
                  </a:txBody>
                  <a:tcPr marL="7620" marR="7620" marT="7620" marB="0" anchor="ctr"/>
                </a:tc>
                <a:tc>
                  <a:txBody>
                    <a:bodyPr/>
                    <a:lstStyle/>
                    <a:p>
                      <a:pPr algn="ctr" fontAlgn="b"/>
                      <a:r>
                        <a:rPr lang="sr-Cyrl-BA" sz="1800" b="0" u="none" strike="noStrike" dirty="0">
                          <a:solidFill>
                            <a:srgbClr val="000000"/>
                          </a:solidFill>
                          <a:effectLst/>
                        </a:rPr>
                        <a:t>135</a:t>
                      </a:r>
                      <a:endParaRPr lang="en-US" sz="18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1181060492"/>
                  </a:ext>
                </a:extLst>
              </a:tr>
              <a:tr h="575662">
                <a:tc>
                  <a:txBody>
                    <a:bodyPr/>
                    <a:lstStyle/>
                    <a:p>
                      <a:pPr algn="ctr" fontAlgn="b"/>
                      <a:r>
                        <a:rPr lang="sr-Cyrl-BA" sz="1600" b="1" i="0" u="none" strike="noStrike" dirty="0">
                          <a:solidFill>
                            <a:srgbClr val="000000"/>
                          </a:solidFill>
                          <a:effectLst/>
                          <a:latin typeface="+mj-lt"/>
                        </a:rPr>
                        <a:t>Нису угинули</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27</a:t>
                      </a:r>
                      <a:endParaRPr lang="en-US" sz="1800" b="0" i="0" u="none" strike="noStrike" dirty="0">
                        <a:solidFill>
                          <a:srgbClr val="000000"/>
                        </a:solidFill>
                        <a:effectLst/>
                        <a:latin typeface="+mj-lt"/>
                      </a:endParaRPr>
                    </a:p>
                  </a:txBody>
                  <a:tcPr marL="7620" marR="7620" marT="7620" marB="0" anchor="ctr"/>
                </a:tc>
                <a:tc>
                  <a:txBody>
                    <a:bodyPr/>
                    <a:lstStyle/>
                    <a:p>
                      <a:pPr algn="ctr" rtl="0" fontAlgn="ctr"/>
                      <a:r>
                        <a:rPr lang="sr-Cyrl-BA" sz="1800" b="0" u="none" strike="noStrike" dirty="0">
                          <a:solidFill>
                            <a:srgbClr val="000000"/>
                          </a:solidFill>
                          <a:effectLst/>
                        </a:rPr>
                        <a:t>38</a:t>
                      </a:r>
                    </a:p>
                  </a:txBody>
                  <a:tcPr marL="7620" marR="7620" marT="7620" marB="0" anchor="ctr"/>
                </a:tc>
                <a:tc>
                  <a:txBody>
                    <a:bodyPr/>
                    <a:lstStyle/>
                    <a:p>
                      <a:pPr algn="ctr" fontAlgn="b"/>
                      <a:r>
                        <a:rPr lang="sr-Cyrl-BA" sz="1800" b="0" u="none" strike="noStrike" dirty="0">
                          <a:solidFill>
                            <a:srgbClr val="000000"/>
                          </a:solidFill>
                          <a:effectLst/>
                        </a:rPr>
                        <a:t>65</a:t>
                      </a:r>
                      <a:endParaRPr lang="en-US" sz="18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659558322"/>
                  </a:ext>
                </a:extLst>
              </a:tr>
              <a:tr h="575662">
                <a:tc>
                  <a:txBody>
                    <a:bodyPr/>
                    <a:lstStyle/>
                    <a:p>
                      <a:pPr algn="ctr" fontAlgn="b"/>
                      <a:r>
                        <a:rPr lang="el-GR" sz="1600" b="0" u="none" strike="noStrike" dirty="0">
                          <a:solidFill>
                            <a:srgbClr val="000000"/>
                          </a:solidFill>
                          <a:effectLst/>
                        </a:rPr>
                        <a:t>Σ</a:t>
                      </a:r>
                      <a:endParaRPr lang="en-US" sz="1600" b="0" i="0" u="none" strike="noStrike" dirty="0">
                        <a:solidFill>
                          <a:srgbClr val="000000"/>
                        </a:solidFill>
                        <a:effectLst/>
                        <a:latin typeface="+mj-lt"/>
                      </a:endParaRPr>
                    </a:p>
                  </a:txBody>
                  <a:tcPr marL="7620" marR="7620" marT="7620" marB="0" anchor="ctr"/>
                </a:tc>
                <a:tc>
                  <a:txBody>
                    <a:bodyPr/>
                    <a:lstStyle/>
                    <a:p>
                      <a:pPr algn="ctr" rtl="0" fontAlgn="ctr"/>
                      <a:r>
                        <a:rPr lang="sr-Cyrl-BA" sz="1800" b="0" u="none" strike="noStrike" dirty="0">
                          <a:solidFill>
                            <a:srgbClr val="000000"/>
                          </a:solidFill>
                          <a:effectLst/>
                        </a:rPr>
                        <a:t>100</a:t>
                      </a:r>
                      <a:endParaRPr lang="en-US" sz="1800" b="0" i="0" u="none" strike="noStrike" dirty="0">
                        <a:solidFill>
                          <a:srgbClr val="000000"/>
                        </a:solidFill>
                        <a:effectLst/>
                        <a:latin typeface="+mj-lt"/>
                      </a:endParaRPr>
                    </a:p>
                  </a:txBody>
                  <a:tcPr marL="7620" marR="7620" marT="7620" marB="0" anchor="ctr"/>
                </a:tc>
                <a:tc>
                  <a:txBody>
                    <a:bodyPr/>
                    <a:lstStyle/>
                    <a:p>
                      <a:pPr algn="ctr" rtl="0" fontAlgn="ctr"/>
                      <a:r>
                        <a:rPr lang="sr-Cyrl-BA" sz="1800" b="0" u="none" strike="noStrike" dirty="0">
                          <a:solidFill>
                            <a:srgbClr val="000000"/>
                          </a:solidFill>
                          <a:effectLst/>
                        </a:rPr>
                        <a:t>100</a:t>
                      </a:r>
                      <a:endParaRPr lang="en-US" sz="1800" b="0" i="0" u="none" strike="noStrike" dirty="0">
                        <a:solidFill>
                          <a:srgbClr val="000000"/>
                        </a:solidFill>
                        <a:effectLst/>
                        <a:latin typeface="+mj-lt"/>
                      </a:endParaRPr>
                    </a:p>
                  </a:txBody>
                  <a:tcPr marL="7620" marR="7620" marT="7620" marB="0" anchor="ctr"/>
                </a:tc>
                <a:tc>
                  <a:txBody>
                    <a:bodyPr/>
                    <a:lstStyle/>
                    <a:p>
                      <a:pPr algn="ctr" fontAlgn="b"/>
                      <a:r>
                        <a:rPr lang="sr-Cyrl-BA" sz="1800" b="1" u="none" strike="noStrike" dirty="0">
                          <a:solidFill>
                            <a:srgbClr val="000000"/>
                          </a:solidFill>
                          <a:effectLst/>
                        </a:rPr>
                        <a:t>200</a:t>
                      </a:r>
                      <a:endParaRPr lang="en-US" sz="1800" b="1"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1360955029"/>
                  </a:ext>
                </a:extLst>
              </a:tr>
            </a:tbl>
          </a:graphicData>
        </a:graphic>
      </p:graphicFrame>
    </p:spTree>
    <p:extLst>
      <p:ext uri="{BB962C8B-B14F-4D97-AF65-F5344CB8AC3E}">
        <p14:creationId xmlns:p14="http://schemas.microsoft.com/office/powerpoint/2010/main" val="204044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52A20-7747-4EB2-8C35-EFFF7103E62C}"/>
              </a:ext>
            </a:extLst>
          </p:cNvPr>
          <p:cNvSpPr>
            <a:spLocks noGrp="1"/>
          </p:cNvSpPr>
          <p:nvPr>
            <p:ph type="ctrTitle"/>
          </p:nvPr>
        </p:nvSpPr>
        <p:spPr/>
        <p:txBody>
          <a:bodyPr/>
          <a:lstStyle/>
          <a:p>
            <a:r>
              <a:rPr lang="sr-Cyrl-BA" dirty="0"/>
              <a:t>ХВАЛА НА ПАЖЊИ</a:t>
            </a:r>
            <a:endParaRPr lang="en-US" dirty="0"/>
          </a:p>
        </p:txBody>
      </p:sp>
      <p:sp>
        <p:nvSpPr>
          <p:cNvPr id="3" name="Subtitle 2">
            <a:extLst>
              <a:ext uri="{FF2B5EF4-FFF2-40B4-BE49-F238E27FC236}">
                <a16:creationId xmlns:a16="http://schemas.microsoft.com/office/drawing/2014/main" id="{85B65B29-8615-4861-AEFA-30A8EE263C3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32119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99D38-FC10-4E1A-B1D1-E40A9EB833A7}"/>
              </a:ext>
            </a:extLst>
          </p:cNvPr>
          <p:cNvSpPr>
            <a:spLocks noGrp="1"/>
          </p:cNvSpPr>
          <p:nvPr>
            <p:ph type="title"/>
          </p:nvPr>
        </p:nvSpPr>
        <p:spPr/>
        <p:txBody>
          <a:bodyPr/>
          <a:lstStyle/>
          <a:p>
            <a:r>
              <a:rPr lang="sr-Cyrl-BA" b="1" dirty="0"/>
              <a:t>Употреба хи квадрат теста</a:t>
            </a:r>
            <a:endParaRPr lang="en-US" b="1" dirty="0"/>
          </a:p>
        </p:txBody>
      </p:sp>
      <p:sp>
        <p:nvSpPr>
          <p:cNvPr id="3" name="Content Placeholder 2">
            <a:extLst>
              <a:ext uri="{FF2B5EF4-FFF2-40B4-BE49-F238E27FC236}">
                <a16:creationId xmlns:a16="http://schemas.microsoft.com/office/drawing/2014/main" id="{99A2CA28-4EF8-4172-8F4F-4AF6006E016D}"/>
              </a:ext>
            </a:extLst>
          </p:cNvPr>
          <p:cNvSpPr>
            <a:spLocks noGrp="1"/>
          </p:cNvSpPr>
          <p:nvPr>
            <p:ph idx="1"/>
          </p:nvPr>
        </p:nvSpPr>
        <p:spPr>
          <a:xfrm>
            <a:off x="2026762" y="2791325"/>
            <a:ext cx="8584551" cy="3101983"/>
          </a:xfrm>
        </p:spPr>
        <p:txBody>
          <a:bodyPr>
            <a:normAutofit lnSpcReduction="10000"/>
          </a:bodyPr>
          <a:lstStyle/>
          <a:p>
            <a:pPr marL="0" indent="0">
              <a:buNone/>
            </a:pPr>
            <a:r>
              <a:rPr lang="sr-Cyrl-BA" sz="2000" b="1" dirty="0">
                <a:solidFill>
                  <a:schemeClr val="accent1"/>
                </a:solidFill>
              </a:rPr>
              <a:t>1. Тест једнакости пропорција више узорака (тест хомогености)</a:t>
            </a:r>
          </a:p>
          <a:p>
            <a:pPr marL="0" indent="0">
              <a:buNone/>
            </a:pPr>
            <a:r>
              <a:rPr lang="sr-Cyrl-BA" dirty="0"/>
              <a:t>	испитује да ли су пропорције више скупова статистички значајно 	различите</a:t>
            </a:r>
          </a:p>
          <a:p>
            <a:pPr marL="0" indent="0">
              <a:buNone/>
            </a:pPr>
            <a:r>
              <a:rPr lang="sr-Cyrl-BA" sz="2000" b="1" dirty="0">
                <a:solidFill>
                  <a:schemeClr val="accent1"/>
                </a:solidFill>
              </a:rPr>
              <a:t>2. Анализа табела контингенције</a:t>
            </a:r>
          </a:p>
          <a:p>
            <a:pPr marL="0" indent="0">
              <a:buNone/>
            </a:pPr>
            <a:r>
              <a:rPr lang="sr-Cyrl-BA" dirty="0"/>
              <a:t>	испитује да ли постоји веза између два атрибутивна обиљежја и да ли је 	она статистички значајна</a:t>
            </a:r>
          </a:p>
          <a:p>
            <a:pPr marL="0" indent="0">
              <a:buNone/>
            </a:pPr>
            <a:r>
              <a:rPr lang="sr-Cyrl-BA" sz="2000" b="1" dirty="0">
                <a:solidFill>
                  <a:schemeClr val="accent1"/>
                </a:solidFill>
              </a:rPr>
              <a:t>3. Тест прилагођености</a:t>
            </a:r>
          </a:p>
          <a:p>
            <a:pPr marL="0" indent="0">
              <a:buNone/>
            </a:pPr>
            <a:r>
              <a:rPr lang="sr-Cyrl-BA" dirty="0"/>
              <a:t>	испитује у којој мјери су емприријски подаци прилагођени неком 	теоријском моделу распореда вјероватноћа</a:t>
            </a:r>
          </a:p>
          <a:p>
            <a:pPr marL="0" indent="0">
              <a:buNone/>
            </a:pPr>
            <a:endParaRPr lang="en-US" dirty="0"/>
          </a:p>
        </p:txBody>
      </p:sp>
    </p:spTree>
    <p:extLst>
      <p:ext uri="{BB962C8B-B14F-4D97-AF65-F5344CB8AC3E}">
        <p14:creationId xmlns:p14="http://schemas.microsoft.com/office/powerpoint/2010/main" val="1181357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EC8A2-2AC3-434A-A6A5-8AFE679FF822}"/>
              </a:ext>
            </a:extLst>
          </p:cNvPr>
          <p:cNvSpPr>
            <a:spLocks noGrp="1"/>
          </p:cNvSpPr>
          <p:nvPr>
            <p:ph type="title"/>
          </p:nvPr>
        </p:nvSpPr>
        <p:spPr>
          <a:xfrm>
            <a:off x="1923131" y="523613"/>
            <a:ext cx="8345738" cy="1188720"/>
          </a:xfrm>
        </p:spPr>
        <p:txBody>
          <a:bodyPr/>
          <a:lstStyle/>
          <a:p>
            <a:r>
              <a:rPr lang="sr-Cyrl-BA" b="1" dirty="0"/>
              <a:t>1. Тест једнакости пропорција више узорака</a:t>
            </a:r>
            <a:endParaRPr lang="en-US" b="1" dirty="0"/>
          </a:p>
        </p:txBody>
      </p:sp>
      <p:sp>
        <p:nvSpPr>
          <p:cNvPr id="3" name="Content Placeholder 2">
            <a:extLst>
              <a:ext uri="{FF2B5EF4-FFF2-40B4-BE49-F238E27FC236}">
                <a16:creationId xmlns:a16="http://schemas.microsoft.com/office/drawing/2014/main" id="{9AE3446A-B76C-49E3-B901-D8328CDCA235}"/>
              </a:ext>
            </a:extLst>
          </p:cNvPr>
          <p:cNvSpPr>
            <a:spLocks noGrp="1"/>
          </p:cNvSpPr>
          <p:nvPr>
            <p:ph idx="1"/>
          </p:nvPr>
        </p:nvSpPr>
        <p:spPr>
          <a:xfrm>
            <a:off x="1297757" y="2139886"/>
            <a:ext cx="9596486" cy="4194501"/>
          </a:xfrm>
        </p:spPr>
        <p:txBody>
          <a:bodyPr/>
          <a:lstStyle/>
          <a:p>
            <a:pPr marL="0" indent="0">
              <a:buNone/>
            </a:pPr>
            <a:r>
              <a:rPr lang="sr-Cyrl-BA" b="1" dirty="0">
                <a:solidFill>
                  <a:schemeClr val="accent1"/>
                </a:solidFill>
              </a:rPr>
              <a:t>ЗАДАТАК 1:</a:t>
            </a:r>
          </a:p>
          <a:p>
            <a:pPr marL="0" indent="0" algn="just">
              <a:buNone/>
            </a:pPr>
            <a:r>
              <a:rPr lang="sr-Cyrl-BA" dirty="0">
                <a:solidFill>
                  <a:schemeClr val="tx2"/>
                </a:solidFill>
              </a:rPr>
              <a:t>Из 5 различитих испорука неког производа извучен је по један узорак и установљен број неисправних производа. Уз ризик грешке од 5%, утврдити да ли је значајна разлика у учешћу неисправних производа у ових 5 испорука. </a:t>
            </a:r>
          </a:p>
          <a:p>
            <a:pPr marL="0" indent="0">
              <a:buNone/>
            </a:pPr>
            <a:endParaRPr lang="sr-Cyrl-BA" dirty="0"/>
          </a:p>
          <a:p>
            <a:pPr marL="0" indent="0">
              <a:buNone/>
            </a:pPr>
            <a:endParaRPr lang="sr-Cyrl-BA" dirty="0"/>
          </a:p>
        </p:txBody>
      </p:sp>
      <p:graphicFrame>
        <p:nvGraphicFramePr>
          <p:cNvPr id="4" name="Table 4">
            <a:extLst>
              <a:ext uri="{FF2B5EF4-FFF2-40B4-BE49-F238E27FC236}">
                <a16:creationId xmlns:a16="http://schemas.microsoft.com/office/drawing/2014/main" id="{E1CF05AB-3A36-497B-B908-06A809EC9567}"/>
              </a:ext>
            </a:extLst>
          </p:cNvPr>
          <p:cNvGraphicFramePr>
            <a:graphicFrameLocks noGrp="1"/>
          </p:cNvGraphicFramePr>
          <p:nvPr>
            <p:extLst>
              <p:ext uri="{D42A27DB-BD31-4B8C-83A1-F6EECF244321}">
                <p14:modId xmlns:p14="http://schemas.microsoft.com/office/powerpoint/2010/main" val="3408472642"/>
              </p:ext>
            </p:extLst>
          </p:nvPr>
        </p:nvGraphicFramePr>
        <p:xfrm>
          <a:off x="1653164" y="4024339"/>
          <a:ext cx="9041585" cy="1397890"/>
        </p:xfrm>
        <a:graphic>
          <a:graphicData uri="http://schemas.openxmlformats.org/drawingml/2006/table">
            <a:tbl>
              <a:tblPr firstRow="1" bandRow="1">
                <a:tableStyleId>{5C22544A-7EE6-4342-B048-85BDC9FD1C3A}</a:tableStyleId>
              </a:tblPr>
              <a:tblGrid>
                <a:gridCol w="2278380">
                  <a:extLst>
                    <a:ext uri="{9D8B030D-6E8A-4147-A177-3AD203B41FA5}">
                      <a16:colId xmlns:a16="http://schemas.microsoft.com/office/drawing/2014/main" val="2190619030"/>
                    </a:ext>
                  </a:extLst>
                </a:gridCol>
                <a:gridCol w="1352641">
                  <a:extLst>
                    <a:ext uri="{9D8B030D-6E8A-4147-A177-3AD203B41FA5}">
                      <a16:colId xmlns:a16="http://schemas.microsoft.com/office/drawing/2014/main" val="620442588"/>
                    </a:ext>
                  </a:extLst>
                </a:gridCol>
                <a:gridCol w="1352641">
                  <a:extLst>
                    <a:ext uri="{9D8B030D-6E8A-4147-A177-3AD203B41FA5}">
                      <a16:colId xmlns:a16="http://schemas.microsoft.com/office/drawing/2014/main" val="3810277565"/>
                    </a:ext>
                  </a:extLst>
                </a:gridCol>
                <a:gridCol w="1352641">
                  <a:extLst>
                    <a:ext uri="{9D8B030D-6E8A-4147-A177-3AD203B41FA5}">
                      <a16:colId xmlns:a16="http://schemas.microsoft.com/office/drawing/2014/main" val="411158312"/>
                    </a:ext>
                  </a:extLst>
                </a:gridCol>
                <a:gridCol w="1352641">
                  <a:extLst>
                    <a:ext uri="{9D8B030D-6E8A-4147-A177-3AD203B41FA5}">
                      <a16:colId xmlns:a16="http://schemas.microsoft.com/office/drawing/2014/main" val="310355998"/>
                    </a:ext>
                  </a:extLst>
                </a:gridCol>
                <a:gridCol w="1352641">
                  <a:extLst>
                    <a:ext uri="{9D8B030D-6E8A-4147-A177-3AD203B41FA5}">
                      <a16:colId xmlns:a16="http://schemas.microsoft.com/office/drawing/2014/main" val="2272027660"/>
                    </a:ext>
                  </a:extLst>
                </a:gridCol>
              </a:tblGrid>
              <a:tr h="375169">
                <a:tc>
                  <a:txBody>
                    <a:bodyPr/>
                    <a:lstStyle/>
                    <a:p>
                      <a:r>
                        <a:rPr lang="sr-Cyrl-BA" dirty="0"/>
                        <a:t>Узорак</a:t>
                      </a:r>
                      <a:endParaRPr lang="en-US" dirty="0"/>
                    </a:p>
                  </a:txBody>
                  <a:tcPr/>
                </a:tc>
                <a:tc>
                  <a:txBody>
                    <a:bodyPr/>
                    <a:lstStyle/>
                    <a:p>
                      <a:pPr algn="ctr"/>
                      <a:r>
                        <a:rPr lang="sr-Cyrl-BA" dirty="0"/>
                        <a:t>1.</a:t>
                      </a:r>
                      <a:endParaRPr lang="en-US" dirty="0"/>
                    </a:p>
                  </a:txBody>
                  <a:tcPr anchor="ctr"/>
                </a:tc>
                <a:tc>
                  <a:txBody>
                    <a:bodyPr/>
                    <a:lstStyle/>
                    <a:p>
                      <a:pPr algn="ctr"/>
                      <a:r>
                        <a:rPr lang="sr-Cyrl-BA" dirty="0"/>
                        <a:t>2.</a:t>
                      </a:r>
                      <a:endParaRPr lang="en-US" dirty="0"/>
                    </a:p>
                  </a:txBody>
                  <a:tcPr anchor="ctr"/>
                </a:tc>
                <a:tc>
                  <a:txBody>
                    <a:bodyPr/>
                    <a:lstStyle/>
                    <a:p>
                      <a:pPr algn="ctr"/>
                      <a:r>
                        <a:rPr lang="sr-Cyrl-BA" dirty="0"/>
                        <a:t>3.</a:t>
                      </a:r>
                      <a:endParaRPr lang="en-US" dirty="0"/>
                    </a:p>
                  </a:txBody>
                  <a:tcPr anchor="ctr"/>
                </a:tc>
                <a:tc>
                  <a:txBody>
                    <a:bodyPr/>
                    <a:lstStyle/>
                    <a:p>
                      <a:pPr algn="ctr"/>
                      <a:r>
                        <a:rPr lang="sr-Cyrl-BA" dirty="0"/>
                        <a:t>4.</a:t>
                      </a:r>
                      <a:endParaRPr lang="en-US" dirty="0"/>
                    </a:p>
                  </a:txBody>
                  <a:tcPr anchor="ctr"/>
                </a:tc>
                <a:tc>
                  <a:txBody>
                    <a:bodyPr/>
                    <a:lstStyle/>
                    <a:p>
                      <a:pPr algn="ctr"/>
                      <a:r>
                        <a:rPr lang="sr-Cyrl-BA" dirty="0"/>
                        <a:t>5.</a:t>
                      </a:r>
                      <a:endParaRPr lang="en-US" dirty="0"/>
                    </a:p>
                  </a:txBody>
                  <a:tcPr anchor="ctr"/>
                </a:tc>
                <a:extLst>
                  <a:ext uri="{0D108BD9-81ED-4DB2-BD59-A6C34878D82A}">
                    <a16:rowId xmlns:a16="http://schemas.microsoft.com/office/drawing/2014/main" val="1949399425"/>
                  </a:ext>
                </a:extLst>
              </a:tr>
              <a:tr h="375169">
                <a:tc>
                  <a:txBody>
                    <a:bodyPr/>
                    <a:lstStyle/>
                    <a:p>
                      <a:r>
                        <a:rPr lang="sr-Cyrl-BA" dirty="0"/>
                        <a:t>Величина (</a:t>
                      </a:r>
                      <a:r>
                        <a:rPr lang="sr-Latn-BA" dirty="0"/>
                        <a:t>n)</a:t>
                      </a:r>
                      <a:endParaRPr lang="en-US" dirty="0"/>
                    </a:p>
                  </a:txBody>
                  <a:tcPr/>
                </a:tc>
                <a:tc>
                  <a:txBody>
                    <a:bodyPr/>
                    <a:lstStyle/>
                    <a:p>
                      <a:pPr algn="ctr"/>
                      <a:r>
                        <a:rPr lang="sr-Cyrl-BA" dirty="0"/>
                        <a:t>110</a:t>
                      </a:r>
                      <a:endParaRPr lang="en-US" dirty="0"/>
                    </a:p>
                  </a:txBody>
                  <a:tcPr anchor="ctr"/>
                </a:tc>
                <a:tc>
                  <a:txBody>
                    <a:bodyPr/>
                    <a:lstStyle/>
                    <a:p>
                      <a:pPr algn="ctr"/>
                      <a:r>
                        <a:rPr lang="sr-Cyrl-BA" dirty="0"/>
                        <a:t>126</a:t>
                      </a:r>
                      <a:endParaRPr lang="en-US" dirty="0"/>
                    </a:p>
                  </a:txBody>
                  <a:tcPr anchor="ctr"/>
                </a:tc>
                <a:tc>
                  <a:txBody>
                    <a:bodyPr/>
                    <a:lstStyle/>
                    <a:p>
                      <a:pPr algn="ctr"/>
                      <a:r>
                        <a:rPr lang="sr-Cyrl-BA" dirty="0"/>
                        <a:t>147</a:t>
                      </a:r>
                      <a:endParaRPr lang="en-US" dirty="0"/>
                    </a:p>
                  </a:txBody>
                  <a:tcPr anchor="ctr"/>
                </a:tc>
                <a:tc>
                  <a:txBody>
                    <a:bodyPr/>
                    <a:lstStyle/>
                    <a:p>
                      <a:pPr algn="ctr"/>
                      <a:r>
                        <a:rPr lang="sr-Cyrl-BA" dirty="0"/>
                        <a:t>131</a:t>
                      </a:r>
                      <a:endParaRPr lang="en-US" dirty="0"/>
                    </a:p>
                  </a:txBody>
                  <a:tcPr anchor="ctr"/>
                </a:tc>
                <a:tc>
                  <a:txBody>
                    <a:bodyPr/>
                    <a:lstStyle/>
                    <a:p>
                      <a:pPr algn="ctr"/>
                      <a:r>
                        <a:rPr lang="sr-Cyrl-BA" dirty="0"/>
                        <a:t>120</a:t>
                      </a:r>
                      <a:endParaRPr lang="en-US" dirty="0"/>
                    </a:p>
                  </a:txBody>
                  <a:tcPr anchor="ctr"/>
                </a:tc>
                <a:extLst>
                  <a:ext uri="{0D108BD9-81ED-4DB2-BD59-A6C34878D82A}">
                    <a16:rowId xmlns:a16="http://schemas.microsoft.com/office/drawing/2014/main" val="3567407860"/>
                  </a:ext>
                </a:extLst>
              </a:tr>
              <a:tr h="647552">
                <a:tc>
                  <a:txBody>
                    <a:bodyPr/>
                    <a:lstStyle/>
                    <a:p>
                      <a:r>
                        <a:rPr lang="sr-Cyrl-BA" dirty="0"/>
                        <a:t>Број неисправних</a:t>
                      </a:r>
                      <a:r>
                        <a:rPr lang="sr-Latn-BA" dirty="0"/>
                        <a:t> (f)</a:t>
                      </a:r>
                      <a:endParaRPr lang="en-US" dirty="0"/>
                    </a:p>
                  </a:txBody>
                  <a:tcPr/>
                </a:tc>
                <a:tc>
                  <a:txBody>
                    <a:bodyPr/>
                    <a:lstStyle/>
                    <a:p>
                      <a:pPr algn="ctr"/>
                      <a:r>
                        <a:rPr lang="sr-Cyrl-BA" dirty="0"/>
                        <a:t>19</a:t>
                      </a:r>
                      <a:endParaRPr lang="en-US" dirty="0"/>
                    </a:p>
                  </a:txBody>
                  <a:tcPr anchor="ctr"/>
                </a:tc>
                <a:tc>
                  <a:txBody>
                    <a:bodyPr/>
                    <a:lstStyle/>
                    <a:p>
                      <a:pPr algn="ctr"/>
                      <a:r>
                        <a:rPr lang="sr-Cyrl-BA" dirty="0"/>
                        <a:t>21</a:t>
                      </a:r>
                      <a:endParaRPr lang="en-US" dirty="0"/>
                    </a:p>
                  </a:txBody>
                  <a:tcPr anchor="ctr"/>
                </a:tc>
                <a:tc>
                  <a:txBody>
                    <a:bodyPr/>
                    <a:lstStyle/>
                    <a:p>
                      <a:pPr algn="ctr"/>
                      <a:r>
                        <a:rPr lang="sr-Cyrl-BA" dirty="0"/>
                        <a:t>20</a:t>
                      </a:r>
                      <a:endParaRPr lang="en-US" dirty="0"/>
                    </a:p>
                  </a:txBody>
                  <a:tcPr anchor="ctr"/>
                </a:tc>
                <a:tc>
                  <a:txBody>
                    <a:bodyPr/>
                    <a:lstStyle/>
                    <a:p>
                      <a:pPr algn="ctr"/>
                      <a:r>
                        <a:rPr lang="sr-Cyrl-BA" dirty="0"/>
                        <a:t>16</a:t>
                      </a:r>
                      <a:endParaRPr lang="en-US" dirty="0"/>
                    </a:p>
                  </a:txBody>
                  <a:tcPr anchor="ctr"/>
                </a:tc>
                <a:tc>
                  <a:txBody>
                    <a:bodyPr/>
                    <a:lstStyle/>
                    <a:p>
                      <a:pPr algn="ctr"/>
                      <a:r>
                        <a:rPr lang="sr-Cyrl-BA" dirty="0"/>
                        <a:t>14</a:t>
                      </a:r>
                      <a:endParaRPr lang="en-US" dirty="0"/>
                    </a:p>
                  </a:txBody>
                  <a:tcPr anchor="ctr"/>
                </a:tc>
                <a:extLst>
                  <a:ext uri="{0D108BD9-81ED-4DB2-BD59-A6C34878D82A}">
                    <a16:rowId xmlns:a16="http://schemas.microsoft.com/office/drawing/2014/main" val="204545967"/>
                  </a:ext>
                </a:extLst>
              </a:tr>
            </a:tbl>
          </a:graphicData>
        </a:graphic>
      </p:graphicFrame>
    </p:spTree>
    <p:extLst>
      <p:ext uri="{BB962C8B-B14F-4D97-AF65-F5344CB8AC3E}">
        <p14:creationId xmlns:p14="http://schemas.microsoft.com/office/powerpoint/2010/main" val="1369624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8332381-2070-468B-ABA3-76D1AD4A86C3}"/>
              </a:ext>
            </a:extLst>
          </p:cNvPr>
          <p:cNvSpPr/>
          <p:nvPr/>
        </p:nvSpPr>
        <p:spPr>
          <a:xfrm>
            <a:off x="3893270" y="4270342"/>
            <a:ext cx="2073897" cy="65045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54C14F8-0E8B-4DBE-97E1-520FB4799266}"/>
                  </a:ext>
                </a:extLst>
              </p:cNvPr>
              <p:cNvSpPr>
                <a:spLocks noGrp="1"/>
              </p:cNvSpPr>
              <p:nvPr>
                <p:ph idx="1"/>
              </p:nvPr>
            </p:nvSpPr>
            <p:spPr>
              <a:xfrm>
                <a:off x="834189" y="561474"/>
                <a:ext cx="10668000" cy="5775158"/>
              </a:xfrm>
            </p:spPr>
            <p:txBody>
              <a:bodyPr/>
              <a:lstStyle/>
              <a:p>
                <a:pPr marL="0" indent="0">
                  <a:buNone/>
                </a:pPr>
                <a:r>
                  <a:rPr lang="sr-Cyrl-BA" sz="2000" b="1" dirty="0">
                    <a:solidFill>
                      <a:schemeClr val="accent1"/>
                    </a:solidFill>
                  </a:rPr>
                  <a:t>РЈЕШЕЊЕ:</a:t>
                </a:r>
              </a:p>
              <a:p>
                <a:pPr marL="342900" indent="-342900">
                  <a:buAutoNum type="arabicPeriod"/>
                </a:pPr>
                <a:r>
                  <a:rPr lang="sr-Cyrl-BA" b="1" dirty="0">
                    <a:solidFill>
                      <a:schemeClr val="accent1"/>
                    </a:solidFill>
                  </a:rPr>
                  <a:t>КОРАК: </a:t>
                </a:r>
                <a:r>
                  <a:rPr lang="sr-Cyrl-BA" b="1" dirty="0">
                    <a:solidFill>
                      <a:schemeClr val="tx1"/>
                    </a:solidFill>
                  </a:rPr>
                  <a:t>Формулисање нулте </a:t>
                </a:r>
                <a:r>
                  <a:rPr lang="sr-Latn-BA" b="1" dirty="0">
                    <a:solidFill>
                      <a:schemeClr val="tx1"/>
                    </a:solidFill>
                  </a:rPr>
                  <a:t>(</a:t>
                </a:r>
                <a14:m>
                  <m:oMath xmlns:m="http://schemas.openxmlformats.org/officeDocument/2006/math">
                    <m:sSub>
                      <m:sSubPr>
                        <m:ctrlPr>
                          <a:rPr lang="sr-Latn-BA" b="1" i="1" smtClean="0">
                            <a:solidFill>
                              <a:schemeClr val="tx1"/>
                            </a:solidFill>
                            <a:latin typeface="Cambria Math" panose="02040503050406030204" pitchFamily="18" charset="0"/>
                          </a:rPr>
                        </m:ctrlPr>
                      </m:sSubPr>
                      <m:e>
                        <m:r>
                          <a:rPr lang="sr-Latn-BA" b="1" i="1" smtClean="0">
                            <a:solidFill>
                              <a:schemeClr val="tx1"/>
                            </a:solidFill>
                            <a:latin typeface="Cambria Math" panose="02040503050406030204" pitchFamily="18" charset="0"/>
                          </a:rPr>
                          <m:t>𝑯</m:t>
                        </m:r>
                      </m:e>
                      <m:sub>
                        <m:r>
                          <a:rPr lang="sr-Latn-BA" b="1" i="1" smtClean="0">
                            <a:solidFill>
                              <a:schemeClr val="tx1"/>
                            </a:solidFill>
                            <a:latin typeface="Cambria Math" panose="02040503050406030204" pitchFamily="18" charset="0"/>
                          </a:rPr>
                          <m:t>𝟎</m:t>
                        </m:r>
                      </m:sub>
                    </m:sSub>
                  </m:oMath>
                </a14:m>
                <a:r>
                  <a:rPr lang="sr-Latn-BA" b="1" dirty="0">
                    <a:solidFill>
                      <a:schemeClr val="tx1"/>
                    </a:solidFill>
                  </a:rPr>
                  <a:t>) </a:t>
                </a:r>
                <a:r>
                  <a:rPr lang="sr-Cyrl-BA" b="1" dirty="0">
                    <a:solidFill>
                      <a:schemeClr val="tx1"/>
                    </a:solidFill>
                  </a:rPr>
                  <a:t>и алтернативне </a:t>
                </a:r>
                <a:r>
                  <a:rPr lang="sr-Latn-BA" b="1" dirty="0">
                    <a:solidFill>
                      <a:schemeClr val="tx1"/>
                    </a:solidFill>
                  </a:rPr>
                  <a:t>(</a:t>
                </a:r>
                <a14:m>
                  <m:oMath xmlns:m="http://schemas.openxmlformats.org/officeDocument/2006/math">
                    <m:sSub>
                      <m:sSubPr>
                        <m:ctrlPr>
                          <a:rPr lang="sr-Latn-BA" b="1" i="1">
                            <a:solidFill>
                              <a:schemeClr val="tx1"/>
                            </a:solidFill>
                            <a:latin typeface="Cambria Math" panose="02040503050406030204" pitchFamily="18" charset="0"/>
                          </a:rPr>
                        </m:ctrlPr>
                      </m:sSubPr>
                      <m:e>
                        <m:r>
                          <a:rPr lang="sr-Latn-BA" b="1" i="1">
                            <a:solidFill>
                              <a:schemeClr val="tx1"/>
                            </a:solidFill>
                            <a:latin typeface="Cambria Math" panose="02040503050406030204" pitchFamily="18" charset="0"/>
                          </a:rPr>
                          <m:t>𝑯</m:t>
                        </m:r>
                      </m:e>
                      <m:sub>
                        <m:r>
                          <a:rPr lang="sr-Latn-BA" b="1" i="1" smtClean="0">
                            <a:solidFill>
                              <a:schemeClr val="tx1"/>
                            </a:solidFill>
                            <a:latin typeface="Cambria Math" panose="02040503050406030204" pitchFamily="18" charset="0"/>
                          </a:rPr>
                          <m:t>𝟏</m:t>
                        </m:r>
                      </m:sub>
                    </m:sSub>
                  </m:oMath>
                </a14:m>
                <a:r>
                  <a:rPr lang="sr-Latn-BA" b="1" dirty="0">
                    <a:solidFill>
                      <a:schemeClr val="tx1"/>
                    </a:solidFill>
                  </a:rPr>
                  <a:t>) </a:t>
                </a:r>
                <a:r>
                  <a:rPr lang="sr-Cyrl-BA" b="1" dirty="0">
                    <a:solidFill>
                      <a:schemeClr val="tx1"/>
                    </a:solidFill>
                  </a:rPr>
                  <a:t>хипотезе</a:t>
                </a:r>
                <a:endParaRPr lang="sr-Latn-BA" b="1" dirty="0">
                  <a:solidFill>
                    <a:schemeClr val="tx1"/>
                  </a:solidFill>
                </a:endParaRPr>
              </a:p>
              <a:p>
                <a:pPr marL="0" indent="0">
                  <a:buNone/>
                </a:pPr>
                <a:r>
                  <a:rPr lang="sr-Latn-BA" dirty="0">
                    <a:solidFill>
                      <a:schemeClr val="tx1"/>
                    </a:solidFill>
                  </a:rPr>
                  <a:t>	</a:t>
                </a:r>
                <a:r>
                  <a:rPr lang="sr-Latn-BA" b="1" dirty="0">
                    <a:solidFill>
                      <a:schemeClr val="tx1"/>
                    </a:solidFill>
                  </a:rPr>
                  <a:t> </a:t>
                </a:r>
                <a14:m>
                  <m:oMath xmlns:m="http://schemas.openxmlformats.org/officeDocument/2006/math">
                    <m:sSub>
                      <m:sSubPr>
                        <m:ctrlPr>
                          <a:rPr lang="sr-Latn-BA" i="1" smtClean="0">
                            <a:solidFill>
                              <a:schemeClr val="tx1"/>
                            </a:solidFill>
                            <a:latin typeface="Cambria Math" panose="02040503050406030204" pitchFamily="18" charset="0"/>
                          </a:rPr>
                        </m:ctrlPr>
                      </m:sSubPr>
                      <m:e>
                        <m:r>
                          <a:rPr lang="sr-Latn-BA" b="0" i="1" smtClean="0">
                            <a:solidFill>
                              <a:schemeClr val="tx1"/>
                            </a:solidFill>
                            <a:latin typeface="Cambria Math" panose="02040503050406030204" pitchFamily="18" charset="0"/>
                          </a:rPr>
                          <m:t>𝐻</m:t>
                        </m:r>
                      </m:e>
                      <m:sub>
                        <m:r>
                          <a:rPr lang="sr-Latn-BA" b="0" i="1" smtClean="0">
                            <a:solidFill>
                              <a:schemeClr val="tx1"/>
                            </a:solidFill>
                            <a:latin typeface="Cambria Math" panose="02040503050406030204" pitchFamily="18" charset="0"/>
                          </a:rPr>
                          <m:t>0</m:t>
                        </m:r>
                      </m:sub>
                    </m:sSub>
                    <m:r>
                      <a:rPr lang="sr-Latn-BA" b="0" i="1" smtClean="0">
                        <a:solidFill>
                          <a:schemeClr val="tx1"/>
                        </a:solidFill>
                        <a:latin typeface="Cambria Math" panose="02040503050406030204" pitchFamily="18" charset="0"/>
                      </a:rPr>
                      <m:t>:  </m:t>
                    </m:r>
                    <m:sSub>
                      <m:sSubPr>
                        <m:ctrlPr>
                          <a:rPr lang="sr-Latn-BA" b="0" i="1" smtClean="0">
                            <a:solidFill>
                              <a:schemeClr val="tx1"/>
                            </a:solidFill>
                            <a:latin typeface="Cambria Math" panose="02040503050406030204" pitchFamily="18" charset="0"/>
                            <a:ea typeface="Cambria Math" panose="02040503050406030204" pitchFamily="18" charset="0"/>
                          </a:rPr>
                        </m:ctrlPr>
                      </m:sSubPr>
                      <m:e>
                        <m:r>
                          <a:rPr lang="sr-Latn-BA" b="0" i="1" smtClean="0">
                            <a:solidFill>
                              <a:schemeClr val="tx1"/>
                            </a:solidFill>
                            <a:latin typeface="Cambria Math" panose="02040503050406030204" pitchFamily="18" charset="0"/>
                            <a:ea typeface="Cambria Math" panose="02040503050406030204" pitchFamily="18" charset="0"/>
                          </a:rPr>
                          <m:t>𝜋</m:t>
                        </m:r>
                      </m:e>
                      <m:sub>
                        <m:r>
                          <a:rPr lang="sr-Cyrl-BA" b="0" i="1" smtClean="0">
                            <a:solidFill>
                              <a:schemeClr val="tx1"/>
                            </a:solidFill>
                            <a:latin typeface="Cambria Math" panose="02040503050406030204" pitchFamily="18" charset="0"/>
                            <a:ea typeface="Cambria Math" panose="02040503050406030204" pitchFamily="18" charset="0"/>
                          </a:rPr>
                          <m:t>1</m:t>
                        </m:r>
                      </m:sub>
                    </m:sSub>
                    <m:r>
                      <a:rPr lang="sr-Latn-BA" i="1">
                        <a:latin typeface="Cambria Math" panose="02040503050406030204" pitchFamily="18" charset="0"/>
                      </a:rPr>
                      <m:t>=</m:t>
                    </m:r>
                    <m:sSub>
                      <m:sSubPr>
                        <m:ctrlPr>
                          <a:rPr lang="sr-Latn-BA" i="1" smtClean="0">
                            <a:solidFill>
                              <a:schemeClr val="tx1"/>
                            </a:solidFill>
                            <a:latin typeface="Cambria Math" panose="02040503050406030204" pitchFamily="18" charset="0"/>
                            <a:ea typeface="Cambria Math" panose="02040503050406030204" pitchFamily="18" charset="0"/>
                          </a:rPr>
                        </m:ctrlPr>
                      </m:sSubPr>
                      <m:e>
                        <m:r>
                          <a:rPr lang="sr-Latn-BA" i="1" smtClean="0">
                            <a:solidFill>
                              <a:schemeClr val="tx1"/>
                            </a:solidFill>
                            <a:latin typeface="Cambria Math" panose="02040503050406030204" pitchFamily="18" charset="0"/>
                            <a:ea typeface="Cambria Math" panose="02040503050406030204" pitchFamily="18" charset="0"/>
                          </a:rPr>
                          <m:t>𝜋</m:t>
                        </m:r>
                      </m:e>
                      <m:sub>
                        <m:r>
                          <a:rPr lang="sr-Cyrl-BA" b="0" i="1" smtClean="0">
                            <a:solidFill>
                              <a:schemeClr val="tx1"/>
                            </a:solidFill>
                            <a:latin typeface="Cambria Math" panose="02040503050406030204" pitchFamily="18" charset="0"/>
                            <a:ea typeface="Cambria Math" panose="02040503050406030204" pitchFamily="18" charset="0"/>
                          </a:rPr>
                          <m:t>2</m:t>
                        </m:r>
                      </m:sub>
                    </m:sSub>
                    <m:r>
                      <a:rPr lang="sr-Cyrl-BA" b="0" i="1" smtClean="0">
                        <a:solidFill>
                          <a:schemeClr val="tx1"/>
                        </a:solidFill>
                        <a:latin typeface="Cambria Math" panose="02040503050406030204" pitchFamily="18" charset="0"/>
                        <a:ea typeface="Cambria Math" panose="02040503050406030204" pitchFamily="18" charset="0"/>
                      </a:rPr>
                      <m:t>=</m:t>
                    </m:r>
                    <m:sSub>
                      <m:sSubPr>
                        <m:ctrlPr>
                          <a:rPr lang="sr-Latn-BA" i="1">
                            <a:solidFill>
                              <a:schemeClr val="tx1"/>
                            </a:solidFill>
                            <a:latin typeface="Cambria Math" panose="02040503050406030204" pitchFamily="18" charset="0"/>
                            <a:ea typeface="Cambria Math" panose="02040503050406030204" pitchFamily="18" charset="0"/>
                          </a:rPr>
                        </m:ctrlPr>
                      </m:sSubPr>
                      <m:e>
                        <m:r>
                          <a:rPr lang="sr-Latn-BA" i="1" smtClean="0">
                            <a:solidFill>
                              <a:schemeClr val="tx1"/>
                            </a:solidFill>
                            <a:latin typeface="Cambria Math" panose="02040503050406030204" pitchFamily="18" charset="0"/>
                            <a:ea typeface="Cambria Math" panose="02040503050406030204" pitchFamily="18" charset="0"/>
                          </a:rPr>
                          <m:t>𝜋</m:t>
                        </m:r>
                      </m:e>
                      <m:sub>
                        <m:r>
                          <a:rPr lang="sr-Cyrl-BA" b="0" i="1" smtClean="0">
                            <a:solidFill>
                              <a:schemeClr val="tx1"/>
                            </a:solidFill>
                            <a:latin typeface="Cambria Math" panose="02040503050406030204" pitchFamily="18" charset="0"/>
                            <a:ea typeface="Cambria Math" panose="02040503050406030204" pitchFamily="18" charset="0"/>
                          </a:rPr>
                          <m:t>3</m:t>
                        </m:r>
                      </m:sub>
                    </m:sSub>
                    <m:r>
                      <a:rPr lang="sr-Cyrl-BA" b="0" i="1" smtClean="0">
                        <a:solidFill>
                          <a:schemeClr val="tx1"/>
                        </a:solidFill>
                        <a:latin typeface="Cambria Math" panose="02040503050406030204" pitchFamily="18" charset="0"/>
                        <a:ea typeface="Cambria Math" panose="02040503050406030204" pitchFamily="18" charset="0"/>
                      </a:rPr>
                      <m:t>=</m:t>
                    </m:r>
                    <m:sSub>
                      <m:sSubPr>
                        <m:ctrlPr>
                          <a:rPr lang="sr-Latn-BA" i="1">
                            <a:solidFill>
                              <a:schemeClr val="tx1"/>
                            </a:solidFill>
                            <a:latin typeface="Cambria Math" panose="02040503050406030204" pitchFamily="18" charset="0"/>
                            <a:ea typeface="Cambria Math" panose="02040503050406030204" pitchFamily="18" charset="0"/>
                          </a:rPr>
                        </m:ctrlPr>
                      </m:sSubPr>
                      <m:e>
                        <m:r>
                          <a:rPr lang="sr-Latn-BA" i="1">
                            <a:solidFill>
                              <a:schemeClr val="tx1"/>
                            </a:solidFill>
                            <a:latin typeface="Cambria Math" panose="02040503050406030204" pitchFamily="18" charset="0"/>
                            <a:ea typeface="Cambria Math" panose="02040503050406030204" pitchFamily="18" charset="0"/>
                          </a:rPr>
                          <m:t>𝜋</m:t>
                        </m:r>
                      </m:e>
                      <m:sub>
                        <m:r>
                          <a:rPr lang="sr-Cyrl-BA" b="0" i="1" smtClean="0">
                            <a:solidFill>
                              <a:schemeClr val="tx1"/>
                            </a:solidFill>
                            <a:latin typeface="Cambria Math" panose="02040503050406030204" pitchFamily="18" charset="0"/>
                            <a:ea typeface="Cambria Math" panose="02040503050406030204" pitchFamily="18" charset="0"/>
                          </a:rPr>
                          <m:t>4</m:t>
                        </m:r>
                      </m:sub>
                    </m:sSub>
                    <m:r>
                      <a:rPr lang="sr-Cyrl-BA" i="1">
                        <a:solidFill>
                          <a:schemeClr val="tx1"/>
                        </a:solidFill>
                        <a:latin typeface="Cambria Math" panose="02040503050406030204" pitchFamily="18" charset="0"/>
                        <a:ea typeface="Cambria Math" panose="02040503050406030204" pitchFamily="18" charset="0"/>
                      </a:rPr>
                      <m:t>=</m:t>
                    </m:r>
                    <m:sSub>
                      <m:sSubPr>
                        <m:ctrlPr>
                          <a:rPr lang="sr-Latn-BA" i="1">
                            <a:solidFill>
                              <a:schemeClr val="tx1"/>
                            </a:solidFill>
                            <a:latin typeface="Cambria Math" panose="02040503050406030204" pitchFamily="18" charset="0"/>
                            <a:ea typeface="Cambria Math" panose="02040503050406030204" pitchFamily="18" charset="0"/>
                          </a:rPr>
                        </m:ctrlPr>
                      </m:sSubPr>
                      <m:e>
                        <m:r>
                          <a:rPr lang="sr-Latn-BA" i="1">
                            <a:solidFill>
                              <a:schemeClr val="tx1"/>
                            </a:solidFill>
                            <a:latin typeface="Cambria Math" panose="02040503050406030204" pitchFamily="18" charset="0"/>
                            <a:ea typeface="Cambria Math" panose="02040503050406030204" pitchFamily="18" charset="0"/>
                          </a:rPr>
                          <m:t>𝜋</m:t>
                        </m:r>
                      </m:e>
                      <m:sub>
                        <m:r>
                          <a:rPr lang="sr-Cyrl-BA" b="0" i="1" smtClean="0">
                            <a:solidFill>
                              <a:schemeClr val="tx1"/>
                            </a:solidFill>
                            <a:latin typeface="Cambria Math" panose="02040503050406030204" pitchFamily="18" charset="0"/>
                            <a:ea typeface="Cambria Math" panose="02040503050406030204" pitchFamily="18" charset="0"/>
                          </a:rPr>
                          <m:t>5</m:t>
                        </m:r>
                      </m:sub>
                    </m:sSub>
                  </m:oMath>
                </a14:m>
                <a:endParaRPr lang="sr-Latn-BA" dirty="0">
                  <a:solidFill>
                    <a:schemeClr val="accent1"/>
                  </a:solidFill>
                </a:endParaRPr>
              </a:p>
              <a:p>
                <a:pPr marL="0" indent="0">
                  <a:buNone/>
                </a:pPr>
                <a:r>
                  <a:rPr lang="sr-Latn-BA" dirty="0">
                    <a:solidFill>
                      <a:schemeClr val="accent1"/>
                    </a:solidFill>
                  </a:rPr>
                  <a:t>	 </a:t>
                </a:r>
                <a14:m>
                  <m:oMath xmlns:m="http://schemas.openxmlformats.org/officeDocument/2006/math">
                    <m:sSub>
                      <m:sSubPr>
                        <m:ctrlPr>
                          <a:rPr lang="sr-Latn-BA" i="1">
                            <a:solidFill>
                              <a:schemeClr val="tx1"/>
                            </a:solidFill>
                            <a:latin typeface="Cambria Math" panose="02040503050406030204" pitchFamily="18" charset="0"/>
                          </a:rPr>
                        </m:ctrlPr>
                      </m:sSubPr>
                      <m:e>
                        <m:r>
                          <a:rPr lang="sr-Latn-BA" i="1">
                            <a:solidFill>
                              <a:schemeClr val="tx1"/>
                            </a:solidFill>
                            <a:latin typeface="Cambria Math" panose="02040503050406030204" pitchFamily="18" charset="0"/>
                          </a:rPr>
                          <m:t>𝐻</m:t>
                        </m:r>
                      </m:e>
                      <m:sub>
                        <m:r>
                          <a:rPr lang="sr-Latn-BA" b="0" i="1" smtClean="0">
                            <a:solidFill>
                              <a:schemeClr val="tx1"/>
                            </a:solidFill>
                            <a:latin typeface="Cambria Math" panose="02040503050406030204" pitchFamily="18" charset="0"/>
                          </a:rPr>
                          <m:t>1</m:t>
                        </m:r>
                      </m:sub>
                    </m:sSub>
                    <m:r>
                      <a:rPr lang="sr-Latn-BA" i="1" smtClean="0">
                        <a:solidFill>
                          <a:schemeClr val="tx1"/>
                        </a:solidFill>
                        <a:latin typeface="Cambria Math" panose="02040503050406030204" pitchFamily="18" charset="0"/>
                      </a:rPr>
                      <m:t>:</m:t>
                    </m:r>
                  </m:oMath>
                </a14:m>
                <a:r>
                  <a:rPr lang="sr-Cyrl-BA" dirty="0">
                    <a:solidFill>
                      <a:schemeClr val="tx1"/>
                    </a:solidFill>
                  </a:rPr>
                  <a:t>  пропорције бар 2 скупа се међусобно разликују</a:t>
                </a:r>
              </a:p>
              <a:p>
                <a:pPr marL="0" indent="0">
                  <a:buNone/>
                </a:pPr>
                <a:endParaRPr lang="sr-Latn-BA" dirty="0">
                  <a:solidFill>
                    <a:schemeClr val="accent1"/>
                  </a:solidFill>
                </a:endParaRPr>
              </a:p>
              <a:p>
                <a:pPr marL="342900" indent="-342900">
                  <a:buFont typeface="+mj-lt"/>
                  <a:buAutoNum type="arabicPeriod" startAt="2"/>
                </a:pPr>
                <a:r>
                  <a:rPr lang="sr-Cyrl-BA" b="1" dirty="0">
                    <a:solidFill>
                      <a:schemeClr val="accent1"/>
                    </a:solidFill>
                  </a:rPr>
                  <a:t>КОРАК: </a:t>
                </a:r>
                <a:r>
                  <a:rPr lang="sr-Cyrl-BA" b="1" dirty="0">
                    <a:solidFill>
                      <a:schemeClr val="tx1"/>
                    </a:solidFill>
                  </a:rPr>
                  <a:t>Избор статистике теста</a:t>
                </a:r>
              </a:p>
              <a:p>
                <a:pPr marL="0" indent="0">
                  <a:buNone/>
                </a:pPr>
                <a:r>
                  <a:rPr lang="sr-Cyrl-BA" dirty="0">
                    <a:solidFill>
                      <a:schemeClr val="tx1"/>
                    </a:solidFill>
                  </a:rPr>
                  <a:t>	За тестирање се користи </a:t>
                </a:r>
                <a14:m>
                  <m:oMath xmlns:m="http://schemas.openxmlformats.org/officeDocument/2006/math">
                    <m:sSup>
                      <m:sSupPr>
                        <m:ctrlPr>
                          <a:rPr lang="sr-Cyrl-BA" b="1" i="1" smtClean="0">
                            <a:solidFill>
                              <a:schemeClr val="tx1"/>
                            </a:solidFill>
                            <a:latin typeface="Cambria Math" panose="02040503050406030204" pitchFamily="18" charset="0"/>
                          </a:rPr>
                        </m:ctrlPr>
                      </m:sSupPr>
                      <m:e>
                        <m:r>
                          <a:rPr lang="el-GR" b="1" i="1">
                            <a:solidFill>
                              <a:schemeClr val="tx1"/>
                            </a:solidFill>
                            <a:latin typeface="Cambria Math" panose="02040503050406030204" pitchFamily="18" charset="0"/>
                          </a:rPr>
                          <m:t>𝝌</m:t>
                        </m:r>
                      </m:e>
                      <m:sup>
                        <m:r>
                          <a:rPr lang="sr-Cyrl-BA" b="1" i="1" smtClean="0">
                            <a:solidFill>
                              <a:schemeClr val="tx1"/>
                            </a:solidFill>
                            <a:latin typeface="Cambria Math" panose="02040503050406030204" pitchFamily="18" charset="0"/>
                          </a:rPr>
                          <m:t>𝟐</m:t>
                        </m:r>
                      </m:sup>
                    </m:sSup>
                    <m:r>
                      <a:rPr lang="sr-Cyrl-BA" b="1" i="0" smtClean="0">
                        <a:solidFill>
                          <a:schemeClr val="tx1"/>
                        </a:solidFill>
                        <a:latin typeface="Cambria Math" panose="02040503050406030204" pitchFamily="18" charset="0"/>
                      </a:rPr>
                      <m:t> </m:t>
                    </m:r>
                  </m:oMath>
                </a14:m>
                <a:r>
                  <a:rPr lang="sr-Cyrl-BA" b="1" dirty="0">
                    <a:solidFill>
                      <a:schemeClr val="tx1"/>
                    </a:solidFill>
                  </a:rPr>
                  <a:t>тест</a:t>
                </a:r>
              </a:p>
              <a:p>
                <a:pPr marL="0" indent="0">
                  <a:buNone/>
                </a:pPr>
                <a:endParaRPr lang="sr-Cyrl-BA" b="1" dirty="0">
                  <a:solidFill>
                    <a:schemeClr val="tx1"/>
                  </a:solidFill>
                </a:endParaRPr>
              </a:p>
              <a:p>
                <a:pPr marL="342900" indent="-342900">
                  <a:buFont typeface="+mj-lt"/>
                  <a:buAutoNum type="arabicPeriod" startAt="3"/>
                </a:pPr>
                <a:r>
                  <a:rPr lang="sr-Cyrl-BA" b="1" dirty="0">
                    <a:solidFill>
                      <a:schemeClr val="accent1"/>
                    </a:solidFill>
                  </a:rPr>
                  <a:t>КОРАК</a:t>
                </a:r>
                <a:r>
                  <a:rPr lang="sr-Cyrl-BA" b="1" dirty="0">
                    <a:solidFill>
                      <a:schemeClr val="tx1"/>
                    </a:solidFill>
                  </a:rPr>
                  <a:t>: Одређивање реализоване вриједности</a:t>
                </a:r>
              </a:p>
              <a:p>
                <a:pPr marL="0" indent="0">
                  <a:buNone/>
                </a:pPr>
                <a:r>
                  <a:rPr lang="sr-Cyrl-BA" dirty="0">
                    <a:solidFill>
                      <a:schemeClr val="tx1"/>
                    </a:solidFill>
                  </a:rPr>
                  <a:t>	Користимо формулу:   </a:t>
                </a:r>
                <a14:m>
                  <m:oMath xmlns:m="http://schemas.openxmlformats.org/officeDocument/2006/math">
                    <m:sSup>
                      <m:sSupPr>
                        <m:ctrlPr>
                          <a:rPr lang="sr-Cyrl-BA" sz="2400" b="1" i="1" smtClean="0">
                            <a:solidFill>
                              <a:schemeClr val="tx1"/>
                            </a:solidFill>
                            <a:latin typeface="Cambria Math" panose="02040503050406030204" pitchFamily="18" charset="0"/>
                          </a:rPr>
                        </m:ctrlPr>
                      </m:sSupPr>
                      <m:e>
                        <m:r>
                          <a:rPr lang="el-GR" sz="2400" b="1" i="1">
                            <a:solidFill>
                              <a:schemeClr val="tx1"/>
                            </a:solidFill>
                            <a:latin typeface="Cambria Math" panose="02040503050406030204" pitchFamily="18" charset="0"/>
                          </a:rPr>
                          <m:t>𝝌</m:t>
                        </m:r>
                      </m:e>
                      <m:sup>
                        <m:r>
                          <a:rPr lang="sr-Cyrl-BA" sz="2400" b="1" i="1" smtClean="0">
                            <a:solidFill>
                              <a:schemeClr val="tx1"/>
                            </a:solidFill>
                            <a:latin typeface="Cambria Math" panose="02040503050406030204" pitchFamily="18" charset="0"/>
                          </a:rPr>
                          <m:t>𝟐</m:t>
                        </m:r>
                      </m:sup>
                    </m:sSup>
                    <m:r>
                      <a:rPr lang="sr-Cyrl-BA" sz="2400" b="1" i="0" smtClean="0">
                        <a:solidFill>
                          <a:schemeClr val="tx1"/>
                        </a:solidFill>
                        <a:latin typeface="Cambria Math" panose="02040503050406030204" pitchFamily="18" charset="0"/>
                      </a:rPr>
                      <m:t>=</m:t>
                    </m:r>
                    <m:nary>
                      <m:naryPr>
                        <m:chr m:val="∑"/>
                        <m:subHide m:val="on"/>
                        <m:supHide m:val="on"/>
                        <m:ctrlPr>
                          <a:rPr lang="sr-Cyrl-BA" sz="2400" b="1" i="1" smtClean="0">
                            <a:solidFill>
                              <a:schemeClr val="tx1"/>
                            </a:solidFill>
                            <a:latin typeface="Cambria Math" panose="02040503050406030204" pitchFamily="18" charset="0"/>
                          </a:rPr>
                        </m:ctrlPr>
                      </m:naryPr>
                      <m:sub/>
                      <m:sup/>
                      <m:e>
                        <m:f>
                          <m:fPr>
                            <m:ctrlPr>
                              <a:rPr lang="sr-Cyrl-BA" sz="2400" b="1" i="1">
                                <a:solidFill>
                                  <a:schemeClr val="tx1"/>
                                </a:solidFill>
                                <a:latin typeface="Cambria Math" panose="02040503050406030204" pitchFamily="18" charset="0"/>
                              </a:rPr>
                            </m:ctrlPr>
                          </m:fPr>
                          <m:num>
                            <m:sSup>
                              <m:sSupPr>
                                <m:ctrlPr>
                                  <a:rPr lang="sr-Cyrl-BA" sz="2400" b="1" i="1">
                                    <a:solidFill>
                                      <a:schemeClr val="tx1"/>
                                    </a:solidFill>
                                    <a:latin typeface="Cambria Math" panose="02040503050406030204" pitchFamily="18" charset="0"/>
                                  </a:rPr>
                                </m:ctrlPr>
                              </m:sSupPr>
                              <m:e>
                                <m:d>
                                  <m:dPr>
                                    <m:ctrlPr>
                                      <a:rPr lang="sr-Cyrl-BA" sz="2400" b="1" i="1">
                                        <a:solidFill>
                                          <a:schemeClr val="tx1"/>
                                        </a:solidFill>
                                        <a:latin typeface="Cambria Math" panose="02040503050406030204" pitchFamily="18" charset="0"/>
                                      </a:rPr>
                                    </m:ctrlPr>
                                  </m:dPr>
                                  <m:e>
                                    <m:r>
                                      <a:rPr lang="sr-Latn-BA" sz="2400" b="1" i="1">
                                        <a:solidFill>
                                          <a:schemeClr val="tx1"/>
                                        </a:solidFill>
                                        <a:latin typeface="Cambria Math" panose="02040503050406030204" pitchFamily="18" charset="0"/>
                                      </a:rPr>
                                      <m:t>𝒇</m:t>
                                    </m:r>
                                    <m:r>
                                      <a:rPr lang="sr-Latn-BA" sz="2400" b="1" i="1">
                                        <a:solidFill>
                                          <a:schemeClr val="tx1"/>
                                        </a:solidFill>
                                        <a:latin typeface="Cambria Math" panose="02040503050406030204" pitchFamily="18" charset="0"/>
                                      </a:rPr>
                                      <m:t>−</m:t>
                                    </m:r>
                                    <m:sSup>
                                      <m:sSupPr>
                                        <m:ctrlPr>
                                          <a:rPr lang="sr-Cyrl-BA" sz="2400" b="1" i="1">
                                            <a:solidFill>
                                              <a:schemeClr val="tx1"/>
                                            </a:solidFill>
                                            <a:latin typeface="Cambria Math" panose="02040503050406030204" pitchFamily="18" charset="0"/>
                                          </a:rPr>
                                        </m:ctrlPr>
                                      </m:sSupPr>
                                      <m:e>
                                        <m:r>
                                          <a:rPr lang="sr-Latn-BA" sz="2400" b="1" i="1">
                                            <a:solidFill>
                                              <a:schemeClr val="tx1"/>
                                            </a:solidFill>
                                            <a:latin typeface="Cambria Math" panose="02040503050406030204" pitchFamily="18" charset="0"/>
                                          </a:rPr>
                                          <m:t>𝒇</m:t>
                                        </m:r>
                                      </m:e>
                                      <m:sup>
                                        <m:r>
                                          <a:rPr lang="sr-Latn-BA" sz="2400" b="1" i="1">
                                            <a:solidFill>
                                              <a:schemeClr val="tx1"/>
                                            </a:solidFill>
                                            <a:latin typeface="Cambria Math" panose="02040503050406030204" pitchFamily="18" charset="0"/>
                                          </a:rPr>
                                          <m:t>∗</m:t>
                                        </m:r>
                                      </m:sup>
                                    </m:sSup>
                                  </m:e>
                                </m:d>
                              </m:e>
                              <m:sup>
                                <m:r>
                                  <a:rPr lang="sr-Latn-BA" sz="2400" b="1" i="1">
                                    <a:solidFill>
                                      <a:schemeClr val="tx1"/>
                                    </a:solidFill>
                                    <a:latin typeface="Cambria Math" panose="02040503050406030204" pitchFamily="18" charset="0"/>
                                  </a:rPr>
                                  <m:t>𝟐</m:t>
                                </m:r>
                              </m:sup>
                            </m:sSup>
                          </m:num>
                          <m:den>
                            <m:sSup>
                              <m:sSupPr>
                                <m:ctrlPr>
                                  <a:rPr lang="sr-Cyrl-BA" sz="2400" b="1" i="1">
                                    <a:solidFill>
                                      <a:schemeClr val="tx1"/>
                                    </a:solidFill>
                                    <a:latin typeface="Cambria Math" panose="02040503050406030204" pitchFamily="18" charset="0"/>
                                  </a:rPr>
                                </m:ctrlPr>
                              </m:sSupPr>
                              <m:e>
                                <m:r>
                                  <a:rPr lang="sr-Latn-BA" sz="2400" b="1" i="1">
                                    <a:solidFill>
                                      <a:schemeClr val="tx1"/>
                                    </a:solidFill>
                                    <a:latin typeface="Cambria Math" panose="02040503050406030204" pitchFamily="18" charset="0"/>
                                  </a:rPr>
                                  <m:t>𝒇</m:t>
                                </m:r>
                              </m:e>
                              <m:sup>
                                <m:r>
                                  <a:rPr lang="sr-Latn-BA" sz="2400" b="1" i="1">
                                    <a:solidFill>
                                      <a:schemeClr val="tx1"/>
                                    </a:solidFill>
                                    <a:latin typeface="Cambria Math" panose="02040503050406030204" pitchFamily="18" charset="0"/>
                                  </a:rPr>
                                  <m:t>∗</m:t>
                                </m:r>
                              </m:sup>
                            </m:sSup>
                          </m:den>
                        </m:f>
                      </m:e>
                    </m:nary>
                  </m:oMath>
                </a14:m>
                <a:endParaRPr lang="sr-Latn-BA" dirty="0"/>
              </a:p>
              <a:p>
                <a:pPr marL="0" indent="0">
                  <a:buNone/>
                </a:pPr>
                <a:r>
                  <a:rPr lang="sr-Latn-BA" dirty="0"/>
                  <a:t>	</a:t>
                </a:r>
                <a:r>
                  <a:rPr lang="sr-Cyrl-BA" dirty="0"/>
                  <a:t>гдје су:</a:t>
                </a:r>
              </a:p>
              <a:p>
                <a:pPr marL="0" indent="0">
                  <a:buNone/>
                </a:pPr>
                <a:r>
                  <a:rPr lang="sr-Cyrl-BA" dirty="0"/>
                  <a:t>	</a:t>
                </a:r>
                <a:r>
                  <a:rPr lang="sr-Latn-BA" sz="1800" b="1" dirty="0">
                    <a:solidFill>
                      <a:schemeClr val="tx1"/>
                    </a:solidFill>
                  </a:rPr>
                  <a:t> </a:t>
                </a:r>
                <a14:m>
                  <m:oMath xmlns:m="http://schemas.openxmlformats.org/officeDocument/2006/math">
                    <m:r>
                      <a:rPr lang="sr-Latn-BA" sz="1800" b="1" i="1">
                        <a:solidFill>
                          <a:schemeClr val="tx1"/>
                        </a:solidFill>
                        <a:latin typeface="Cambria Math" panose="02040503050406030204" pitchFamily="18" charset="0"/>
                      </a:rPr>
                      <m:t>𝒇</m:t>
                    </m:r>
                  </m:oMath>
                </a14:m>
                <a:r>
                  <a:rPr lang="sr-Cyrl-BA" dirty="0"/>
                  <a:t> – емпиријска (реализована) фреквенција</a:t>
                </a:r>
              </a:p>
              <a:p>
                <a:pPr marL="0" indent="0">
                  <a:buNone/>
                </a:pPr>
                <a:r>
                  <a:rPr lang="sr-Cyrl-BA" dirty="0"/>
                  <a:t>	</a:t>
                </a:r>
                <a:r>
                  <a:rPr lang="sr-Cyrl-BA" sz="1800" b="1" dirty="0">
                    <a:solidFill>
                      <a:schemeClr val="tx1"/>
                    </a:solidFill>
                  </a:rPr>
                  <a:t> </a:t>
                </a:r>
                <a14:m>
                  <m:oMath xmlns:m="http://schemas.openxmlformats.org/officeDocument/2006/math">
                    <m:sSup>
                      <m:sSupPr>
                        <m:ctrlPr>
                          <a:rPr lang="sr-Cyrl-BA" sz="1800" b="1" i="1">
                            <a:solidFill>
                              <a:schemeClr val="tx1"/>
                            </a:solidFill>
                            <a:latin typeface="Cambria Math" panose="02040503050406030204" pitchFamily="18" charset="0"/>
                          </a:rPr>
                        </m:ctrlPr>
                      </m:sSupPr>
                      <m:e>
                        <m:r>
                          <a:rPr lang="sr-Latn-BA" sz="1800" b="1" i="1">
                            <a:solidFill>
                              <a:schemeClr val="tx1"/>
                            </a:solidFill>
                            <a:latin typeface="Cambria Math" panose="02040503050406030204" pitchFamily="18" charset="0"/>
                          </a:rPr>
                          <m:t>𝒇</m:t>
                        </m:r>
                      </m:e>
                      <m:sup>
                        <m:r>
                          <a:rPr lang="sr-Latn-BA" sz="1800" b="1" i="1">
                            <a:solidFill>
                              <a:schemeClr val="tx1"/>
                            </a:solidFill>
                            <a:latin typeface="Cambria Math" panose="02040503050406030204" pitchFamily="18" charset="0"/>
                          </a:rPr>
                          <m:t>∗</m:t>
                        </m:r>
                      </m:sup>
                    </m:sSup>
                  </m:oMath>
                </a14:m>
                <a:r>
                  <a:rPr lang="sr-Cyrl-BA" dirty="0"/>
                  <a:t> - теоријска (очекивана) фреквенција</a:t>
                </a:r>
                <a:endParaRPr lang="en-US" dirty="0"/>
              </a:p>
            </p:txBody>
          </p:sp>
        </mc:Choice>
        <mc:Fallback xmlns="">
          <p:sp>
            <p:nvSpPr>
              <p:cNvPr id="3" name="Content Placeholder 2">
                <a:extLst>
                  <a:ext uri="{FF2B5EF4-FFF2-40B4-BE49-F238E27FC236}">
                    <a16:creationId xmlns:a16="http://schemas.microsoft.com/office/drawing/2014/main" id="{D54C14F8-0E8B-4DBE-97E1-520FB4799266}"/>
                  </a:ext>
                </a:extLst>
              </p:cNvPr>
              <p:cNvSpPr>
                <a:spLocks noGrp="1" noRot="1" noChangeAspect="1" noMove="1" noResize="1" noEditPoints="1" noAdjustHandles="1" noChangeArrowheads="1" noChangeShapeType="1" noTextEdit="1"/>
              </p:cNvSpPr>
              <p:nvPr>
                <p:ph idx="1"/>
              </p:nvPr>
            </p:nvSpPr>
            <p:spPr>
              <a:xfrm>
                <a:off x="834189" y="561474"/>
                <a:ext cx="10668000" cy="5775158"/>
              </a:xfrm>
              <a:blipFill>
                <a:blip r:embed="rId2"/>
                <a:stretch>
                  <a:fillRect l="-629" t="-528"/>
                </a:stretch>
              </a:blipFill>
            </p:spPr>
            <p:txBody>
              <a:bodyPr/>
              <a:lstStyle/>
              <a:p>
                <a:r>
                  <a:rPr lang="en-US">
                    <a:noFill/>
                  </a:rPr>
                  <a:t> </a:t>
                </a:r>
              </a:p>
            </p:txBody>
          </p:sp>
        </mc:Fallback>
      </mc:AlternateContent>
    </p:spTree>
    <p:extLst>
      <p:ext uri="{BB962C8B-B14F-4D97-AF65-F5344CB8AC3E}">
        <p14:creationId xmlns:p14="http://schemas.microsoft.com/office/powerpoint/2010/main" val="2104073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8678ACE-6B35-457B-A126-8B12488D8102}"/>
                  </a:ext>
                </a:extLst>
              </p:cNvPr>
              <p:cNvSpPr>
                <a:spLocks noGrp="1"/>
              </p:cNvSpPr>
              <p:nvPr>
                <p:ph idx="1"/>
              </p:nvPr>
            </p:nvSpPr>
            <p:spPr>
              <a:xfrm>
                <a:off x="772998" y="471340"/>
                <a:ext cx="10831398" cy="6023728"/>
              </a:xfrm>
            </p:spPr>
            <p:txBody>
              <a:bodyPr/>
              <a:lstStyle/>
              <a:p>
                <a:pPr marL="0" indent="0">
                  <a:buNone/>
                </a:pPr>
                <a:r>
                  <a:rPr lang="sr-Cyrl-BA" b="1" dirty="0"/>
                  <a:t>Одређивање теоријских фреквенција</a:t>
                </a:r>
              </a:p>
              <a:p>
                <a:pPr marL="0" indent="0">
                  <a:buNone/>
                </a:pPr>
                <a:r>
                  <a:rPr lang="sr-Cyrl-BA" dirty="0"/>
                  <a:t>Рачунамо заједничку пропорцију неисправних производа</a:t>
                </a:r>
                <a:endParaRPr lang="sr-Latn-BA" dirty="0"/>
              </a:p>
              <a:p>
                <a:pPr marL="0" indent="0">
                  <a:buNone/>
                </a:pPr>
                <a:endParaRPr lang="sr-Cyrl-BA" dirty="0"/>
              </a:p>
              <a:p>
                <a:pPr marL="0" indent="0">
                  <a:buNone/>
                </a:pPr>
                <a14:m>
                  <m:oMathPara xmlns:m="http://schemas.openxmlformats.org/officeDocument/2006/math">
                    <m:oMathParaPr>
                      <m:jc m:val="left"/>
                    </m:oMathParaPr>
                    <m:oMath xmlns:m="http://schemas.openxmlformats.org/officeDocument/2006/math">
                      <m:acc>
                        <m:accPr>
                          <m:chr m:val="̅"/>
                          <m:ctrlPr>
                            <a:rPr lang="sr-Latn-BA" b="0" i="1" smtClean="0">
                              <a:latin typeface="Cambria Math" panose="02040503050406030204" pitchFamily="18" charset="0"/>
                            </a:rPr>
                          </m:ctrlPr>
                        </m:accPr>
                        <m:e>
                          <m:r>
                            <a:rPr lang="sr-Latn-BA" b="0" i="1" smtClean="0">
                              <a:latin typeface="Cambria Math" panose="02040503050406030204" pitchFamily="18" charset="0"/>
                            </a:rPr>
                            <m:t>𝑝</m:t>
                          </m:r>
                        </m:e>
                      </m:acc>
                      <m:r>
                        <a:rPr lang="sr-Latn-BA" b="0" i="1" smtClean="0">
                          <a:latin typeface="Cambria Math" panose="02040503050406030204" pitchFamily="18" charset="0"/>
                        </a:rPr>
                        <m:t>=</m:t>
                      </m:r>
                      <m:f>
                        <m:fPr>
                          <m:ctrlPr>
                            <a:rPr lang="sr-Latn-BA" b="0" i="1" smtClean="0">
                              <a:latin typeface="Cambria Math" panose="02040503050406030204" pitchFamily="18" charset="0"/>
                            </a:rPr>
                          </m:ctrlPr>
                        </m:fPr>
                        <m:num>
                          <m:sSub>
                            <m:sSubPr>
                              <m:ctrlPr>
                                <a:rPr lang="sr-Latn-BA" b="0" i="1" smtClean="0">
                                  <a:latin typeface="Cambria Math" panose="02040503050406030204" pitchFamily="18" charset="0"/>
                                </a:rPr>
                              </m:ctrlPr>
                            </m:sSubPr>
                            <m:e>
                              <m:r>
                                <a:rPr lang="sr-Latn-BA" b="0" i="1" smtClean="0">
                                  <a:latin typeface="Cambria Math" panose="02040503050406030204" pitchFamily="18" charset="0"/>
                                </a:rPr>
                                <m:t>𝑓</m:t>
                              </m:r>
                            </m:e>
                            <m:sub>
                              <m:r>
                                <a:rPr lang="sr-Latn-BA" b="0" i="1" smtClean="0">
                                  <a:latin typeface="Cambria Math" panose="02040503050406030204" pitchFamily="18" charset="0"/>
                                </a:rPr>
                                <m:t>1</m:t>
                              </m:r>
                            </m:sub>
                          </m:sSub>
                          <m:r>
                            <a:rPr lang="sr-Latn-BA" b="0" i="1" smtClean="0">
                              <a:latin typeface="Cambria Math" panose="02040503050406030204" pitchFamily="18" charset="0"/>
                            </a:rPr>
                            <m:t>+</m:t>
                          </m:r>
                          <m:sSub>
                            <m:sSubPr>
                              <m:ctrlPr>
                                <a:rPr lang="sr-Latn-BA" i="1">
                                  <a:latin typeface="Cambria Math" panose="02040503050406030204" pitchFamily="18" charset="0"/>
                                </a:rPr>
                              </m:ctrlPr>
                            </m:sSubPr>
                            <m:e>
                              <m:r>
                                <a:rPr lang="sr-Latn-BA" i="1">
                                  <a:latin typeface="Cambria Math" panose="02040503050406030204" pitchFamily="18" charset="0"/>
                                </a:rPr>
                                <m:t>𝑓</m:t>
                              </m:r>
                            </m:e>
                            <m:sub>
                              <m:r>
                                <a:rPr lang="sr-Latn-BA" b="0" i="1" smtClean="0">
                                  <a:latin typeface="Cambria Math" panose="02040503050406030204" pitchFamily="18" charset="0"/>
                                </a:rPr>
                                <m:t>2</m:t>
                              </m:r>
                            </m:sub>
                          </m:sSub>
                          <m:r>
                            <a:rPr lang="sr-Latn-BA" b="0" i="1" smtClean="0">
                              <a:latin typeface="Cambria Math" panose="02040503050406030204" pitchFamily="18" charset="0"/>
                            </a:rPr>
                            <m:t>+…+</m:t>
                          </m:r>
                          <m:sSub>
                            <m:sSubPr>
                              <m:ctrlPr>
                                <a:rPr lang="sr-Latn-BA" i="1">
                                  <a:latin typeface="Cambria Math" panose="02040503050406030204" pitchFamily="18" charset="0"/>
                                </a:rPr>
                              </m:ctrlPr>
                            </m:sSubPr>
                            <m:e>
                              <m:r>
                                <a:rPr lang="sr-Latn-BA" i="1">
                                  <a:latin typeface="Cambria Math" panose="02040503050406030204" pitchFamily="18" charset="0"/>
                                </a:rPr>
                                <m:t>𝑓</m:t>
                              </m:r>
                            </m:e>
                            <m:sub>
                              <m:r>
                                <a:rPr lang="sr-Latn-BA" b="0" i="1" smtClean="0">
                                  <a:latin typeface="Cambria Math" panose="02040503050406030204" pitchFamily="18" charset="0"/>
                                </a:rPr>
                                <m:t>𝑛</m:t>
                              </m:r>
                            </m:sub>
                          </m:sSub>
                        </m:num>
                        <m:den>
                          <m:sSub>
                            <m:sSubPr>
                              <m:ctrlPr>
                                <a:rPr lang="sr-Latn-BA" i="1">
                                  <a:latin typeface="Cambria Math" panose="02040503050406030204" pitchFamily="18" charset="0"/>
                                </a:rPr>
                              </m:ctrlPr>
                            </m:sSubPr>
                            <m:e>
                              <m:r>
                                <a:rPr lang="sr-Latn-BA" b="0" i="1" smtClean="0">
                                  <a:latin typeface="Cambria Math" panose="02040503050406030204" pitchFamily="18" charset="0"/>
                                </a:rPr>
                                <m:t>𝑛</m:t>
                              </m:r>
                            </m:e>
                            <m:sub>
                              <m:r>
                                <a:rPr lang="sr-Latn-BA" i="1">
                                  <a:latin typeface="Cambria Math" panose="02040503050406030204" pitchFamily="18" charset="0"/>
                                </a:rPr>
                                <m:t>1</m:t>
                              </m:r>
                            </m:sub>
                          </m:sSub>
                          <m:r>
                            <a:rPr lang="sr-Latn-BA" i="1">
                              <a:latin typeface="Cambria Math" panose="02040503050406030204" pitchFamily="18" charset="0"/>
                            </a:rPr>
                            <m:t>+</m:t>
                          </m:r>
                          <m:sSub>
                            <m:sSubPr>
                              <m:ctrlPr>
                                <a:rPr lang="sr-Latn-BA" i="1">
                                  <a:latin typeface="Cambria Math" panose="02040503050406030204" pitchFamily="18" charset="0"/>
                                </a:rPr>
                              </m:ctrlPr>
                            </m:sSubPr>
                            <m:e>
                              <m:r>
                                <a:rPr lang="sr-Latn-BA" b="0" i="1" smtClean="0">
                                  <a:latin typeface="Cambria Math" panose="02040503050406030204" pitchFamily="18" charset="0"/>
                                </a:rPr>
                                <m:t>𝑛</m:t>
                              </m:r>
                            </m:e>
                            <m:sub>
                              <m:r>
                                <a:rPr lang="sr-Latn-BA" i="1">
                                  <a:latin typeface="Cambria Math" panose="02040503050406030204" pitchFamily="18" charset="0"/>
                                </a:rPr>
                                <m:t>2</m:t>
                              </m:r>
                            </m:sub>
                          </m:sSub>
                          <m:r>
                            <a:rPr lang="sr-Latn-BA" i="1">
                              <a:latin typeface="Cambria Math" panose="02040503050406030204" pitchFamily="18" charset="0"/>
                            </a:rPr>
                            <m:t>+…+</m:t>
                          </m:r>
                          <m:sSub>
                            <m:sSubPr>
                              <m:ctrlPr>
                                <a:rPr lang="sr-Latn-BA" i="1">
                                  <a:latin typeface="Cambria Math" panose="02040503050406030204" pitchFamily="18" charset="0"/>
                                </a:rPr>
                              </m:ctrlPr>
                            </m:sSubPr>
                            <m:e>
                              <m:r>
                                <a:rPr lang="sr-Latn-BA" b="0" i="1" smtClean="0">
                                  <a:latin typeface="Cambria Math" panose="02040503050406030204" pitchFamily="18" charset="0"/>
                                </a:rPr>
                                <m:t>𝑛</m:t>
                              </m:r>
                            </m:e>
                            <m:sub>
                              <m:r>
                                <a:rPr lang="sr-Latn-BA" i="1">
                                  <a:latin typeface="Cambria Math" panose="02040503050406030204" pitchFamily="18" charset="0"/>
                                </a:rPr>
                                <m:t>𝑛</m:t>
                              </m:r>
                            </m:sub>
                          </m:sSub>
                        </m:den>
                      </m:f>
                      <m:r>
                        <a:rPr lang="sr-Latn-BA" b="0" i="1" smtClean="0">
                          <a:latin typeface="Cambria Math" panose="02040503050406030204" pitchFamily="18" charset="0"/>
                        </a:rPr>
                        <m:t>=</m:t>
                      </m:r>
                      <m:f>
                        <m:fPr>
                          <m:ctrlPr>
                            <a:rPr lang="sr-Latn-BA" b="0" i="1" smtClean="0">
                              <a:latin typeface="Cambria Math" panose="02040503050406030204" pitchFamily="18" charset="0"/>
                            </a:rPr>
                          </m:ctrlPr>
                        </m:fPr>
                        <m:num>
                          <m:r>
                            <a:rPr lang="sr-Latn-BA" b="0" i="1" smtClean="0">
                              <a:latin typeface="Cambria Math" panose="02040503050406030204" pitchFamily="18" charset="0"/>
                            </a:rPr>
                            <m:t>19+21+20+16+14</m:t>
                          </m:r>
                        </m:num>
                        <m:den>
                          <m:r>
                            <a:rPr lang="sr-Latn-BA" b="0" i="1" smtClean="0">
                              <a:latin typeface="Cambria Math" panose="02040503050406030204" pitchFamily="18" charset="0"/>
                            </a:rPr>
                            <m:t>110+126+147+131+120</m:t>
                          </m:r>
                        </m:den>
                      </m:f>
                      <m:r>
                        <a:rPr lang="sr-Latn-BA" b="0" i="1" smtClean="0">
                          <a:latin typeface="Cambria Math" panose="02040503050406030204" pitchFamily="18" charset="0"/>
                        </a:rPr>
                        <m:t>=</m:t>
                      </m:r>
                      <m:r>
                        <a:rPr lang="sr-Latn-BA" b="1" i="1" smtClean="0">
                          <a:latin typeface="Cambria Math" panose="02040503050406030204" pitchFamily="18" charset="0"/>
                        </a:rPr>
                        <m:t>𝟎</m:t>
                      </m:r>
                      <m:r>
                        <a:rPr lang="sr-Latn-BA" b="1" i="1" smtClean="0">
                          <a:latin typeface="Cambria Math" panose="02040503050406030204" pitchFamily="18" charset="0"/>
                        </a:rPr>
                        <m:t>,</m:t>
                      </m:r>
                      <m:r>
                        <a:rPr lang="sr-Latn-BA" b="1" i="1" smtClean="0">
                          <a:latin typeface="Cambria Math" panose="02040503050406030204" pitchFamily="18" charset="0"/>
                        </a:rPr>
                        <m:t>𝟏𝟒𝟐</m:t>
                      </m:r>
                    </m:oMath>
                  </m:oMathPara>
                </a14:m>
                <a:endParaRPr lang="sr-Cyrl-BA" b="1" dirty="0"/>
              </a:p>
              <a:p>
                <a:pPr marL="0" indent="0">
                  <a:buNone/>
                </a:pPr>
                <a:endParaRPr lang="sr-Latn-BA" b="1" dirty="0"/>
              </a:p>
              <a:p>
                <a:pPr marL="0" indent="0">
                  <a:buNone/>
                </a:pPr>
                <a:r>
                  <a:rPr lang="sr-Cyrl-BA" dirty="0"/>
                  <a:t>Теоријску фреквенцију примјењујемо на сваки од узорака:</a:t>
                </a:r>
              </a:p>
              <a:p>
                <a:pPr marL="0" indent="0">
                  <a:buNone/>
                </a:pPr>
                <a:r>
                  <a:rPr lang="sr-Cyrl-BA" sz="1800" b="1" dirty="0">
                    <a:solidFill>
                      <a:schemeClr val="tx1"/>
                    </a:solidFill>
                  </a:rPr>
                  <a:t> </a:t>
                </a:r>
                <a14:m>
                  <m:oMath xmlns:m="http://schemas.openxmlformats.org/officeDocument/2006/math">
                    <m:sSup>
                      <m:sSupPr>
                        <m:ctrlPr>
                          <a:rPr lang="sr-Cyrl-BA" sz="1800" i="1">
                            <a:solidFill>
                              <a:schemeClr val="tx1"/>
                            </a:solidFill>
                            <a:latin typeface="Cambria Math" panose="02040503050406030204" pitchFamily="18" charset="0"/>
                          </a:rPr>
                        </m:ctrlPr>
                      </m:sSupPr>
                      <m:e>
                        <m:r>
                          <a:rPr lang="sr-Latn-BA" sz="1800" b="0" i="1">
                            <a:solidFill>
                              <a:schemeClr val="tx1"/>
                            </a:solidFill>
                            <a:latin typeface="Cambria Math" panose="02040503050406030204" pitchFamily="18" charset="0"/>
                          </a:rPr>
                          <m:t>𝑓</m:t>
                        </m:r>
                      </m:e>
                      <m:sup>
                        <m:r>
                          <a:rPr lang="sr-Latn-BA" sz="1800" b="0" i="1">
                            <a:solidFill>
                              <a:schemeClr val="tx1"/>
                            </a:solidFill>
                            <a:latin typeface="Cambria Math" panose="02040503050406030204" pitchFamily="18" charset="0"/>
                          </a:rPr>
                          <m:t>∗</m:t>
                        </m:r>
                      </m:sup>
                    </m:sSup>
                    <m:r>
                      <a:rPr lang="sr-Cyrl-BA" sz="1800" b="0" i="1" smtClean="0">
                        <a:solidFill>
                          <a:schemeClr val="tx1"/>
                        </a:solidFill>
                        <a:latin typeface="Cambria Math" panose="02040503050406030204" pitchFamily="18" charset="0"/>
                      </a:rPr>
                      <m:t>=</m:t>
                    </m:r>
                    <m:r>
                      <a:rPr lang="sr-Latn-BA" sz="1800" b="0" i="1" smtClean="0">
                        <a:solidFill>
                          <a:schemeClr val="tx1"/>
                        </a:solidFill>
                        <a:latin typeface="Cambria Math" panose="02040503050406030204" pitchFamily="18" charset="0"/>
                      </a:rPr>
                      <m:t>𝑛</m:t>
                    </m:r>
                    <m:r>
                      <a:rPr lang="sr-Latn-BA" sz="1800" b="0" i="1" smtClean="0">
                        <a:solidFill>
                          <a:schemeClr val="tx1"/>
                        </a:solidFill>
                        <a:latin typeface="Cambria Math" panose="02040503050406030204" pitchFamily="18" charset="0"/>
                        <a:ea typeface="Cambria Math" panose="02040503050406030204" pitchFamily="18" charset="0"/>
                      </a:rPr>
                      <m:t>∙</m:t>
                    </m:r>
                    <m:acc>
                      <m:accPr>
                        <m:chr m:val="̅"/>
                        <m:ctrlPr>
                          <a:rPr lang="sr-Latn-BA" i="1">
                            <a:latin typeface="Cambria Math" panose="02040503050406030204" pitchFamily="18" charset="0"/>
                          </a:rPr>
                        </m:ctrlPr>
                      </m:accPr>
                      <m:e>
                        <m:r>
                          <a:rPr lang="sr-Latn-BA" b="0" i="1">
                            <a:latin typeface="Cambria Math" panose="02040503050406030204" pitchFamily="18" charset="0"/>
                          </a:rPr>
                          <m:t>𝑝</m:t>
                        </m:r>
                      </m:e>
                    </m:acc>
                  </m:oMath>
                </a14:m>
                <a:r>
                  <a:rPr lang="sr-Latn-BA" dirty="0"/>
                  <a:t>, </a:t>
                </a:r>
                <a:r>
                  <a:rPr lang="sr-Cyrl-BA" dirty="0"/>
                  <a:t>   па формирамо наредну табелу</a:t>
                </a:r>
                <a:r>
                  <a:rPr lang="sr-Latn-BA" dirty="0"/>
                  <a:t> </a:t>
                </a:r>
                <a:r>
                  <a:rPr lang="sr-Cyrl-BA" dirty="0"/>
                  <a:t>за рачунање</a:t>
                </a:r>
                <a:r>
                  <a:rPr lang="sr-Cyrl-BA" dirty="0">
                    <a:solidFill>
                      <a:schemeClr val="tx1"/>
                    </a:solidFill>
                  </a:rPr>
                  <a:t> </a:t>
                </a:r>
                <a14:m>
                  <m:oMath xmlns:m="http://schemas.openxmlformats.org/officeDocument/2006/math">
                    <m:sSup>
                      <m:sSupPr>
                        <m:ctrlPr>
                          <a:rPr lang="sr-Cyrl-BA" i="1">
                            <a:solidFill>
                              <a:schemeClr val="tx1"/>
                            </a:solidFill>
                            <a:latin typeface="Cambria Math" panose="02040503050406030204" pitchFamily="18" charset="0"/>
                          </a:rPr>
                        </m:ctrlPr>
                      </m:sSupPr>
                      <m:e>
                        <m:r>
                          <a:rPr lang="sr-Latn-BA" i="1">
                            <a:solidFill>
                              <a:schemeClr val="tx1"/>
                            </a:solidFill>
                            <a:latin typeface="Cambria Math" panose="02040503050406030204" pitchFamily="18" charset="0"/>
                          </a:rPr>
                          <m:t>𝑓</m:t>
                        </m:r>
                      </m:e>
                      <m:sup>
                        <m:r>
                          <a:rPr lang="sr-Latn-BA" i="1">
                            <a:solidFill>
                              <a:schemeClr val="tx1"/>
                            </a:solidFill>
                            <a:latin typeface="Cambria Math" panose="02040503050406030204" pitchFamily="18" charset="0"/>
                          </a:rPr>
                          <m:t>∗</m:t>
                        </m:r>
                      </m:sup>
                    </m:sSup>
                  </m:oMath>
                </a14:m>
                <a:r>
                  <a:rPr lang="sr-Cyrl-BA" dirty="0"/>
                  <a:t> и реализоване вриједности (</a:t>
                </a:r>
                <a14:m>
                  <m:oMath xmlns:m="http://schemas.openxmlformats.org/officeDocument/2006/math">
                    <m:sSup>
                      <m:sSupPr>
                        <m:ctrlPr>
                          <a:rPr lang="sr-Cyrl-BA" b="1" i="1">
                            <a:solidFill>
                              <a:schemeClr val="tx1"/>
                            </a:solidFill>
                            <a:latin typeface="Cambria Math" panose="02040503050406030204" pitchFamily="18" charset="0"/>
                          </a:rPr>
                        </m:ctrlPr>
                      </m:sSupPr>
                      <m:e>
                        <m:r>
                          <a:rPr lang="el-GR" b="1" i="1">
                            <a:solidFill>
                              <a:schemeClr val="tx1"/>
                            </a:solidFill>
                            <a:latin typeface="Cambria Math" panose="02040503050406030204" pitchFamily="18" charset="0"/>
                          </a:rPr>
                          <m:t>𝝌</m:t>
                        </m:r>
                      </m:e>
                      <m:sup>
                        <m:r>
                          <a:rPr lang="sr-Cyrl-BA" b="1" i="1">
                            <a:solidFill>
                              <a:schemeClr val="tx1"/>
                            </a:solidFill>
                            <a:latin typeface="Cambria Math" panose="02040503050406030204" pitchFamily="18" charset="0"/>
                          </a:rPr>
                          <m:t>𝟐</m:t>
                        </m:r>
                      </m:sup>
                    </m:sSup>
                  </m:oMath>
                </a14:m>
                <a:r>
                  <a:rPr lang="sr-Cyrl-BA" dirty="0"/>
                  <a:t>) :</a:t>
                </a:r>
              </a:p>
              <a:p>
                <a:pPr marL="0" indent="0">
                  <a:buNone/>
                </a:pPr>
                <a:endParaRPr lang="en-US" dirty="0"/>
              </a:p>
            </p:txBody>
          </p:sp>
        </mc:Choice>
        <mc:Fallback xmlns="">
          <p:sp>
            <p:nvSpPr>
              <p:cNvPr id="3" name="Content Placeholder 2">
                <a:extLst>
                  <a:ext uri="{FF2B5EF4-FFF2-40B4-BE49-F238E27FC236}">
                    <a16:creationId xmlns:a16="http://schemas.microsoft.com/office/drawing/2014/main" id="{48678ACE-6B35-457B-A126-8B12488D8102}"/>
                  </a:ext>
                </a:extLst>
              </p:cNvPr>
              <p:cNvSpPr>
                <a:spLocks noGrp="1" noRot="1" noChangeAspect="1" noMove="1" noResize="1" noEditPoints="1" noAdjustHandles="1" noChangeArrowheads="1" noChangeShapeType="1" noTextEdit="1"/>
              </p:cNvSpPr>
              <p:nvPr>
                <p:ph idx="1"/>
              </p:nvPr>
            </p:nvSpPr>
            <p:spPr>
              <a:xfrm>
                <a:off x="772998" y="471340"/>
                <a:ext cx="10831398" cy="6023728"/>
              </a:xfrm>
              <a:blipFill>
                <a:blip r:embed="rId2"/>
                <a:stretch>
                  <a:fillRect l="-506" t="-506"/>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graphicFrame>
            <p:nvGraphicFramePr>
              <p:cNvPr id="4" name="Table 3">
                <a:extLst>
                  <a:ext uri="{FF2B5EF4-FFF2-40B4-BE49-F238E27FC236}">
                    <a16:creationId xmlns:a16="http://schemas.microsoft.com/office/drawing/2014/main" id="{FA61D19E-43C4-424B-BD1E-BC382FCA7DE8}"/>
                  </a:ext>
                </a:extLst>
              </p:cNvPr>
              <p:cNvGraphicFramePr>
                <a:graphicFrameLocks noGrp="1"/>
              </p:cNvGraphicFramePr>
              <p:nvPr>
                <p:extLst>
                  <p:ext uri="{D42A27DB-BD31-4B8C-83A1-F6EECF244321}">
                    <p14:modId xmlns:p14="http://schemas.microsoft.com/office/powerpoint/2010/main" val="2034223034"/>
                  </p:ext>
                </p:extLst>
              </p:nvPr>
            </p:nvGraphicFramePr>
            <p:xfrm>
              <a:off x="989813" y="3739932"/>
              <a:ext cx="7711130" cy="2755136"/>
            </p:xfrm>
            <a:graphic>
              <a:graphicData uri="http://schemas.openxmlformats.org/drawingml/2006/table">
                <a:tbl>
                  <a:tblPr>
                    <a:tableStyleId>{5C22544A-7EE6-4342-B048-85BDC9FD1C3A}</a:tableStyleId>
                  </a:tblPr>
                  <a:tblGrid>
                    <a:gridCol w="1542226">
                      <a:extLst>
                        <a:ext uri="{9D8B030D-6E8A-4147-A177-3AD203B41FA5}">
                          <a16:colId xmlns:a16="http://schemas.microsoft.com/office/drawing/2014/main" val="1389670881"/>
                        </a:ext>
                      </a:extLst>
                    </a:gridCol>
                    <a:gridCol w="1542226">
                      <a:extLst>
                        <a:ext uri="{9D8B030D-6E8A-4147-A177-3AD203B41FA5}">
                          <a16:colId xmlns:a16="http://schemas.microsoft.com/office/drawing/2014/main" val="1380550031"/>
                        </a:ext>
                      </a:extLst>
                    </a:gridCol>
                    <a:gridCol w="1542226">
                      <a:extLst>
                        <a:ext uri="{9D8B030D-6E8A-4147-A177-3AD203B41FA5}">
                          <a16:colId xmlns:a16="http://schemas.microsoft.com/office/drawing/2014/main" val="2635824811"/>
                        </a:ext>
                      </a:extLst>
                    </a:gridCol>
                    <a:gridCol w="1542226">
                      <a:extLst>
                        <a:ext uri="{9D8B030D-6E8A-4147-A177-3AD203B41FA5}">
                          <a16:colId xmlns:a16="http://schemas.microsoft.com/office/drawing/2014/main" val="1983593228"/>
                        </a:ext>
                      </a:extLst>
                    </a:gridCol>
                    <a:gridCol w="1542226">
                      <a:extLst>
                        <a:ext uri="{9D8B030D-6E8A-4147-A177-3AD203B41FA5}">
                          <a16:colId xmlns:a16="http://schemas.microsoft.com/office/drawing/2014/main" val="2745706370"/>
                        </a:ext>
                      </a:extLst>
                    </a:gridCol>
                  </a:tblGrid>
                  <a:tr h="521760">
                    <a:tc>
                      <a:txBody>
                        <a:bodyPr/>
                        <a:lstStyle/>
                        <a:p>
                          <a:pPr algn="ctr" fontAlgn="b"/>
                          <a:r>
                            <a:rPr lang="sr-Cyrl-BA" sz="1600" b="1" i="0" u="none" strike="noStrike" dirty="0">
                              <a:solidFill>
                                <a:srgbClr val="000000"/>
                              </a:solidFill>
                              <a:effectLst/>
                              <a:latin typeface="+mn-lt"/>
                            </a:rPr>
                            <a:t>Узорак</a:t>
                          </a:r>
                          <a:endParaRPr lang="en-US" sz="16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ctr" rtl="0" fontAlgn="ctr"/>
                          <a14:m>
                            <m:oMathPara xmlns:m="http://schemas.openxmlformats.org/officeDocument/2006/math">
                              <m:oMathParaPr>
                                <m:jc m:val="centerGroup"/>
                              </m:oMathParaPr>
                              <m:oMath xmlns:m="http://schemas.openxmlformats.org/officeDocument/2006/math">
                                <m:r>
                                  <a:rPr lang="sr-Latn-BA" sz="1600" b="1" i="1" smtClean="0">
                                    <a:solidFill>
                                      <a:schemeClr val="tx1"/>
                                    </a:solidFill>
                                    <a:latin typeface="Cambria Math" panose="02040503050406030204" pitchFamily="18" charset="0"/>
                                  </a:rPr>
                                  <m:t>𝒏</m:t>
                                </m:r>
                              </m:oMath>
                            </m:oMathPara>
                          </a14:m>
                          <a:endParaRPr lang="en-US" sz="16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ctr" rtl="0" fontAlgn="ctr"/>
                          <a14:m>
                            <m:oMathPara xmlns:m="http://schemas.openxmlformats.org/officeDocument/2006/math">
                              <m:oMathParaPr>
                                <m:jc m:val="centerGroup"/>
                              </m:oMathParaPr>
                              <m:oMath xmlns:m="http://schemas.openxmlformats.org/officeDocument/2006/math">
                                <m:r>
                                  <a:rPr lang="sr-Latn-BA" sz="1600" b="1" i="1" smtClean="0">
                                    <a:solidFill>
                                      <a:schemeClr val="tx1"/>
                                    </a:solidFill>
                                    <a:latin typeface="Cambria Math" panose="02040503050406030204" pitchFamily="18" charset="0"/>
                                  </a:rPr>
                                  <m:t>𝒇</m:t>
                                </m:r>
                              </m:oMath>
                            </m:oMathPara>
                          </a14:m>
                          <a:endParaRPr lang="en-US" sz="16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ctr" fontAlgn="b"/>
                          <a:r>
                            <a:rPr lang="sr-Cyrl-BA" sz="1600" b="1" dirty="0">
                              <a:solidFill>
                                <a:schemeClr val="tx1"/>
                              </a:solidFill>
                              <a:latin typeface="+mn-lt"/>
                            </a:rPr>
                            <a:t> </a:t>
                          </a:r>
                          <a14:m>
                            <m:oMath xmlns:m="http://schemas.openxmlformats.org/officeDocument/2006/math">
                              <m:sSup>
                                <m:sSupPr>
                                  <m:ctrlPr>
                                    <a:rPr lang="sr-Cyrl-BA" sz="1600" b="1" i="1">
                                      <a:solidFill>
                                        <a:schemeClr val="tx1"/>
                                      </a:solidFill>
                                      <a:latin typeface="Cambria Math" panose="02040503050406030204" pitchFamily="18" charset="0"/>
                                    </a:rPr>
                                  </m:ctrlPr>
                                </m:sSupPr>
                                <m:e>
                                  <m:r>
                                    <a:rPr lang="sr-Latn-BA" sz="1600" b="1" i="1">
                                      <a:solidFill>
                                        <a:schemeClr val="tx1"/>
                                      </a:solidFill>
                                      <a:latin typeface="Cambria Math" panose="02040503050406030204" pitchFamily="18" charset="0"/>
                                    </a:rPr>
                                    <m:t>𝒇</m:t>
                                  </m:r>
                                </m:e>
                                <m:sup>
                                  <m:r>
                                    <a:rPr lang="sr-Latn-BA" sz="1600" b="1" i="1">
                                      <a:solidFill>
                                        <a:schemeClr val="tx1"/>
                                      </a:solidFill>
                                      <a:latin typeface="Cambria Math" panose="02040503050406030204" pitchFamily="18" charset="0"/>
                                    </a:rPr>
                                    <m:t>∗</m:t>
                                  </m:r>
                                </m:sup>
                              </m:sSup>
                            </m:oMath>
                          </a14:m>
                          <a:r>
                            <a:rPr lang="sr-Cyrl-BA" sz="1600" b="1" dirty="0">
                              <a:latin typeface="+mn-lt"/>
                            </a:rPr>
                            <a:t> </a:t>
                          </a:r>
                          <a:endParaRPr lang="en-US" sz="16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ctr" fontAlgn="b"/>
                          <a14:m>
                            <m:oMathPara xmlns:m="http://schemas.openxmlformats.org/officeDocument/2006/math">
                              <m:oMathParaPr>
                                <m:jc m:val="centerGroup"/>
                              </m:oMathParaPr>
                              <m:oMath xmlns:m="http://schemas.openxmlformats.org/officeDocument/2006/math">
                                <m:sSup>
                                  <m:sSupPr>
                                    <m:ctrlPr>
                                      <a:rPr lang="sr-Cyrl-BA" sz="1600" b="1" i="1" smtClean="0">
                                        <a:solidFill>
                                          <a:schemeClr val="tx1"/>
                                        </a:solidFill>
                                        <a:latin typeface="Cambria Math" panose="02040503050406030204" pitchFamily="18" charset="0"/>
                                      </a:rPr>
                                    </m:ctrlPr>
                                  </m:sSupPr>
                                  <m:e>
                                    <m:r>
                                      <a:rPr lang="el-GR" sz="1600" b="1" i="1">
                                        <a:solidFill>
                                          <a:schemeClr val="tx1"/>
                                        </a:solidFill>
                                        <a:latin typeface="Cambria Math" panose="02040503050406030204" pitchFamily="18" charset="0"/>
                                      </a:rPr>
                                      <m:t>𝝌</m:t>
                                    </m:r>
                                  </m:e>
                                  <m:sup>
                                    <m:r>
                                      <a:rPr lang="sr-Cyrl-BA" sz="1600" b="1" i="1" smtClean="0">
                                        <a:solidFill>
                                          <a:schemeClr val="tx1"/>
                                        </a:solidFill>
                                        <a:latin typeface="Cambria Math" panose="02040503050406030204" pitchFamily="18" charset="0"/>
                                      </a:rPr>
                                      <m:t>𝟐</m:t>
                                    </m:r>
                                  </m:sup>
                                </m:sSup>
                                <m:r>
                                  <a:rPr lang="sr-Cyrl-BA" sz="1600" b="1" i="1" smtClean="0">
                                    <a:solidFill>
                                      <a:schemeClr val="tx1"/>
                                    </a:solidFill>
                                    <a:latin typeface="Cambria Math" panose="02040503050406030204" pitchFamily="18" charset="0"/>
                                  </a:rPr>
                                  <m:t>=</m:t>
                                </m:r>
                                <m:f>
                                  <m:fPr>
                                    <m:ctrlPr>
                                      <a:rPr lang="sr-Cyrl-BA" sz="1600" b="1" i="1" smtClean="0">
                                        <a:solidFill>
                                          <a:schemeClr val="tx1"/>
                                        </a:solidFill>
                                        <a:latin typeface="Cambria Math" panose="02040503050406030204" pitchFamily="18" charset="0"/>
                                      </a:rPr>
                                    </m:ctrlPr>
                                  </m:fPr>
                                  <m:num>
                                    <m:sSup>
                                      <m:sSupPr>
                                        <m:ctrlPr>
                                          <a:rPr lang="sr-Cyrl-BA" sz="1600" b="1" i="1">
                                            <a:solidFill>
                                              <a:schemeClr val="tx1"/>
                                            </a:solidFill>
                                            <a:latin typeface="Cambria Math" panose="02040503050406030204" pitchFamily="18" charset="0"/>
                                          </a:rPr>
                                        </m:ctrlPr>
                                      </m:sSupPr>
                                      <m:e>
                                        <m:d>
                                          <m:dPr>
                                            <m:ctrlPr>
                                              <a:rPr lang="sr-Cyrl-BA" sz="1600" b="1" i="1">
                                                <a:solidFill>
                                                  <a:schemeClr val="tx1"/>
                                                </a:solidFill>
                                                <a:latin typeface="Cambria Math" panose="02040503050406030204" pitchFamily="18" charset="0"/>
                                              </a:rPr>
                                            </m:ctrlPr>
                                          </m:dPr>
                                          <m:e>
                                            <m:r>
                                              <a:rPr lang="sr-Latn-BA" sz="1600" b="1" i="1">
                                                <a:solidFill>
                                                  <a:schemeClr val="tx1"/>
                                                </a:solidFill>
                                                <a:latin typeface="Cambria Math" panose="02040503050406030204" pitchFamily="18" charset="0"/>
                                              </a:rPr>
                                              <m:t>𝒇</m:t>
                                            </m:r>
                                            <m:r>
                                              <a:rPr lang="sr-Latn-BA" sz="1600" b="1" i="1">
                                                <a:solidFill>
                                                  <a:schemeClr val="tx1"/>
                                                </a:solidFill>
                                                <a:latin typeface="Cambria Math" panose="02040503050406030204" pitchFamily="18" charset="0"/>
                                              </a:rPr>
                                              <m:t>−</m:t>
                                            </m:r>
                                            <m:sSup>
                                              <m:sSupPr>
                                                <m:ctrlPr>
                                                  <a:rPr lang="sr-Cyrl-BA" sz="1600" b="1" i="1">
                                                    <a:solidFill>
                                                      <a:schemeClr val="tx1"/>
                                                    </a:solidFill>
                                                    <a:latin typeface="Cambria Math" panose="02040503050406030204" pitchFamily="18" charset="0"/>
                                                  </a:rPr>
                                                </m:ctrlPr>
                                              </m:sSupPr>
                                              <m:e>
                                                <m:r>
                                                  <a:rPr lang="sr-Latn-BA" sz="1600" b="1" i="1">
                                                    <a:solidFill>
                                                      <a:schemeClr val="tx1"/>
                                                    </a:solidFill>
                                                    <a:latin typeface="Cambria Math" panose="02040503050406030204" pitchFamily="18" charset="0"/>
                                                  </a:rPr>
                                                  <m:t>𝒇</m:t>
                                                </m:r>
                                              </m:e>
                                              <m:sup>
                                                <m:r>
                                                  <a:rPr lang="sr-Latn-BA" sz="1600" b="1" i="1">
                                                    <a:solidFill>
                                                      <a:schemeClr val="tx1"/>
                                                    </a:solidFill>
                                                    <a:latin typeface="Cambria Math" panose="02040503050406030204" pitchFamily="18" charset="0"/>
                                                  </a:rPr>
                                                  <m:t>∗</m:t>
                                                </m:r>
                                              </m:sup>
                                            </m:sSup>
                                          </m:e>
                                        </m:d>
                                      </m:e>
                                      <m:sup>
                                        <m:r>
                                          <a:rPr lang="sr-Latn-BA" sz="1600" b="1" i="1">
                                            <a:solidFill>
                                              <a:schemeClr val="tx1"/>
                                            </a:solidFill>
                                            <a:latin typeface="Cambria Math" panose="02040503050406030204" pitchFamily="18" charset="0"/>
                                          </a:rPr>
                                          <m:t>𝟐</m:t>
                                        </m:r>
                                      </m:sup>
                                    </m:sSup>
                                  </m:num>
                                  <m:den>
                                    <m:sSup>
                                      <m:sSupPr>
                                        <m:ctrlPr>
                                          <a:rPr lang="sr-Cyrl-BA" sz="1600" b="1" i="1">
                                            <a:solidFill>
                                              <a:schemeClr val="tx1"/>
                                            </a:solidFill>
                                            <a:latin typeface="Cambria Math" panose="02040503050406030204" pitchFamily="18" charset="0"/>
                                          </a:rPr>
                                        </m:ctrlPr>
                                      </m:sSupPr>
                                      <m:e>
                                        <m:r>
                                          <a:rPr lang="sr-Latn-BA" sz="1600" b="1" i="1">
                                            <a:solidFill>
                                              <a:schemeClr val="tx1"/>
                                            </a:solidFill>
                                            <a:latin typeface="Cambria Math" panose="02040503050406030204" pitchFamily="18" charset="0"/>
                                          </a:rPr>
                                          <m:t>𝒇</m:t>
                                        </m:r>
                                      </m:e>
                                      <m:sup>
                                        <m:r>
                                          <a:rPr lang="sr-Latn-BA" sz="1600" b="1" i="1">
                                            <a:solidFill>
                                              <a:schemeClr val="tx1"/>
                                            </a:solidFill>
                                            <a:latin typeface="Cambria Math" panose="02040503050406030204" pitchFamily="18" charset="0"/>
                                          </a:rPr>
                                          <m:t>∗</m:t>
                                        </m:r>
                                      </m:sup>
                                    </m:sSup>
                                  </m:den>
                                </m:f>
                              </m:oMath>
                            </m:oMathPara>
                          </a14:m>
                          <a:endParaRPr lang="en-US" sz="1600" b="1" i="0" u="none" strike="noStrike" dirty="0">
                            <a:solidFill>
                              <a:srgbClr val="000000"/>
                            </a:solidFill>
                            <a:effectLst/>
                            <a:latin typeface="Gill Sans MT" panose="020B0502020104020203" pitchFamily="34" charset="0"/>
                          </a:endParaRPr>
                        </a:p>
                      </a:txBody>
                      <a:tcPr marL="7620" marR="7620" marT="7620" marB="0" anchor="ctr"/>
                    </a:tc>
                    <a:extLst>
                      <a:ext uri="{0D108BD9-81ED-4DB2-BD59-A6C34878D82A}">
                        <a16:rowId xmlns:a16="http://schemas.microsoft.com/office/drawing/2014/main" val="3406122625"/>
                      </a:ext>
                    </a:extLst>
                  </a:tr>
                  <a:tr h="380901">
                    <a:tc>
                      <a:txBody>
                        <a:bodyPr/>
                        <a:lstStyle/>
                        <a:p>
                          <a:pPr algn="ctr" fontAlgn="b"/>
                          <a:r>
                            <a:rPr lang="en-US" sz="1400" u="none" strike="noStrike" dirty="0">
                              <a:effectLst/>
                              <a:latin typeface="+mn-lt"/>
                            </a:rPr>
                            <a:t>1</a:t>
                          </a:r>
                          <a:endParaRPr lang="en-US" sz="1400" b="0" i="0" u="none" strike="noStrike" dirty="0">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110</a:t>
                          </a:r>
                          <a:endParaRPr lang="en-US" sz="1400" b="0" i="0" u="none" strike="noStrike" dirty="0">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19</a:t>
                          </a:r>
                          <a:endParaRPr lang="en-US" sz="1400" b="0" i="0" u="none" strike="noStrike" dirty="0">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15,62</a:t>
                          </a:r>
                          <a:endParaRPr lang="en-US" sz="1400" b="0" i="0" u="none" strike="noStrike" dirty="0">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0,733728</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181060492"/>
                      </a:ext>
                    </a:extLst>
                  </a:tr>
                  <a:tr h="380901">
                    <a:tc>
                      <a:txBody>
                        <a:bodyPr/>
                        <a:lstStyle/>
                        <a:p>
                          <a:pPr algn="ctr" fontAlgn="b"/>
                          <a:r>
                            <a:rPr lang="en-US" sz="1400" u="none" strike="noStrike">
                              <a:effectLst/>
                              <a:latin typeface="+mn-lt"/>
                            </a:rPr>
                            <a:t>2</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126</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21</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a:effectLst/>
                              <a:latin typeface="+mn-lt"/>
                            </a:rPr>
                            <a:t>17,89</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0,541991</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659558322"/>
                      </a:ext>
                    </a:extLst>
                  </a:tr>
                  <a:tr h="380901">
                    <a:tc>
                      <a:txBody>
                        <a:bodyPr/>
                        <a:lstStyle/>
                        <a:p>
                          <a:pPr algn="ctr" fontAlgn="b"/>
                          <a:r>
                            <a:rPr lang="en-US" sz="1400" u="none" strike="noStrike">
                              <a:effectLst/>
                              <a:latin typeface="+mn-lt"/>
                            </a:rPr>
                            <a:t>3</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147</a:t>
                          </a:r>
                          <a:endParaRPr lang="en-US" sz="1400" b="0" i="0" u="none" strike="noStrike" dirty="0">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20</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a:effectLst/>
                              <a:latin typeface="+mn-lt"/>
                            </a:rPr>
                            <a:t>20,87</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0,036064</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360955029"/>
                      </a:ext>
                    </a:extLst>
                  </a:tr>
                  <a:tr h="380901">
                    <a:tc>
                      <a:txBody>
                        <a:bodyPr/>
                        <a:lstStyle/>
                        <a:p>
                          <a:pPr algn="ctr" fontAlgn="b"/>
                          <a:r>
                            <a:rPr lang="en-US" sz="1400" u="none" strike="noStrike">
                              <a:effectLst/>
                              <a:latin typeface="+mn-lt"/>
                            </a:rPr>
                            <a:t>4</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131</a:t>
                          </a:r>
                          <a:endParaRPr lang="en-US" sz="1400" b="0" i="0" u="none" strike="noStrike" dirty="0">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16</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a:effectLst/>
                              <a:latin typeface="+mn-lt"/>
                            </a:rPr>
                            <a:t>18,60</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0,362457</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542162814"/>
                      </a:ext>
                    </a:extLst>
                  </a:tr>
                  <a:tr h="380901">
                    <a:tc>
                      <a:txBody>
                        <a:bodyPr/>
                        <a:lstStyle/>
                        <a:p>
                          <a:pPr algn="ctr" fontAlgn="b"/>
                          <a:r>
                            <a:rPr lang="en-US" sz="1400" u="none" strike="noStrike">
                              <a:effectLst/>
                              <a:latin typeface="+mn-lt"/>
                            </a:rPr>
                            <a:t>5</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120</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14</a:t>
                          </a:r>
                          <a:endParaRPr lang="en-US" sz="1400" b="0" i="0" u="none" strike="noStrike" dirty="0">
                            <a:solidFill>
                              <a:srgbClr val="000000"/>
                            </a:solidFill>
                            <a:effectLst/>
                            <a:latin typeface="+mn-lt"/>
                          </a:endParaRPr>
                        </a:p>
                      </a:txBody>
                      <a:tcPr marL="7620" marR="7620" marT="7620" marB="0" anchor="ctr"/>
                    </a:tc>
                    <a:tc>
                      <a:txBody>
                        <a:bodyPr/>
                        <a:lstStyle/>
                        <a:p>
                          <a:pPr algn="ctr" fontAlgn="b"/>
                          <a:r>
                            <a:rPr lang="en-US" sz="1400" u="none" strike="noStrike">
                              <a:effectLst/>
                              <a:latin typeface="+mn-lt"/>
                            </a:rPr>
                            <a:t>17,03</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0,540626</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884322923"/>
                      </a:ext>
                    </a:extLst>
                  </a:tr>
                  <a:tr h="304721">
                    <a:tc>
                      <a:txBody>
                        <a:bodyPr/>
                        <a:lstStyle/>
                        <a:p>
                          <a:pPr algn="ctr" fontAlgn="b"/>
                          <a:r>
                            <a:rPr lang="el-GR" sz="1400" b="1" i="0" u="none" strike="noStrike" dirty="0">
                              <a:solidFill>
                                <a:srgbClr val="000000"/>
                              </a:solidFill>
                              <a:effectLst/>
                              <a:latin typeface="Corbel" panose="020B0503020204020204" pitchFamily="34" charset="0"/>
                            </a:rPr>
                            <a:t>Σ</a:t>
                          </a:r>
                          <a:endParaRPr lang="en-US" sz="1400" b="1" i="0" u="none" strike="noStrike" dirty="0">
                            <a:solidFill>
                              <a:srgbClr val="000000"/>
                            </a:solidFill>
                            <a:effectLst/>
                            <a:latin typeface="+mn-lt"/>
                          </a:endParaRPr>
                        </a:p>
                      </a:txBody>
                      <a:tcPr marL="7620" marR="7620" marT="7620" marB="0" anchor="ctr"/>
                    </a:tc>
                    <a:tc>
                      <a:txBody>
                        <a:bodyPr/>
                        <a:lstStyle/>
                        <a:p>
                          <a:pPr algn="ctr" fontAlgn="b"/>
                          <a:r>
                            <a:rPr lang="en-US" sz="1400" b="1" u="none" strike="noStrike" dirty="0">
                              <a:effectLst/>
                              <a:latin typeface="+mn-lt"/>
                            </a:rPr>
                            <a:t>634</a:t>
                          </a:r>
                          <a:endParaRPr lang="en-US" sz="1400" b="1" i="0" u="none" strike="noStrike" dirty="0">
                            <a:solidFill>
                              <a:srgbClr val="000000"/>
                            </a:solidFill>
                            <a:effectLst/>
                            <a:latin typeface="+mn-lt"/>
                          </a:endParaRPr>
                        </a:p>
                      </a:txBody>
                      <a:tcPr marL="7620" marR="7620" marT="7620" marB="0" anchor="ctr"/>
                    </a:tc>
                    <a:tc>
                      <a:txBody>
                        <a:bodyPr/>
                        <a:lstStyle/>
                        <a:p>
                          <a:pPr algn="ctr" fontAlgn="b"/>
                          <a:r>
                            <a:rPr lang="en-US" sz="1400" b="1" u="none" strike="noStrike" dirty="0">
                              <a:effectLst/>
                              <a:latin typeface="+mn-lt"/>
                            </a:rPr>
                            <a:t>90</a:t>
                          </a:r>
                          <a:endParaRPr lang="en-US" sz="1400" b="1" i="0" u="none" strike="noStrike" dirty="0">
                            <a:solidFill>
                              <a:srgbClr val="000000"/>
                            </a:solidFill>
                            <a:effectLst/>
                            <a:latin typeface="+mn-lt"/>
                          </a:endParaRPr>
                        </a:p>
                      </a:txBody>
                      <a:tcPr marL="7620" marR="7620" marT="7620" marB="0" anchor="ctr"/>
                    </a:tc>
                    <a:tc>
                      <a:txBody>
                        <a:bodyPr/>
                        <a:lstStyle/>
                        <a:p>
                          <a:pPr algn="ctr" fontAlgn="b"/>
                          <a:r>
                            <a:rPr lang="en-US" sz="1400" b="1" u="none" strike="noStrike" dirty="0">
                              <a:effectLst/>
                              <a:latin typeface="+mn-lt"/>
                            </a:rPr>
                            <a:t>90</a:t>
                          </a:r>
                          <a:endParaRPr lang="en-US" sz="1400" b="1" i="0" u="none" strike="noStrike" dirty="0">
                            <a:solidFill>
                              <a:srgbClr val="000000"/>
                            </a:solidFill>
                            <a:effectLst/>
                            <a:latin typeface="+mn-lt"/>
                          </a:endParaRPr>
                        </a:p>
                      </a:txBody>
                      <a:tcPr marL="7620" marR="7620" marT="7620" marB="0" anchor="ctr"/>
                    </a:tc>
                    <a:tc>
                      <a:txBody>
                        <a:bodyPr/>
                        <a:lstStyle/>
                        <a:p>
                          <a:pPr algn="ctr" fontAlgn="b"/>
                          <a:r>
                            <a:rPr lang="en-US" sz="1400" b="1" u="none" strike="noStrike" dirty="0">
                              <a:effectLst/>
                              <a:latin typeface="+mn-lt"/>
                            </a:rPr>
                            <a:t>2,214866</a:t>
                          </a:r>
                          <a:endParaRPr lang="en-US" sz="1400" b="1"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4021356026"/>
                      </a:ext>
                    </a:extLst>
                  </a:tr>
                </a:tbl>
              </a:graphicData>
            </a:graphic>
          </p:graphicFrame>
        </mc:Choice>
        <mc:Fallback>
          <p:graphicFrame>
            <p:nvGraphicFramePr>
              <p:cNvPr id="4" name="Table 3">
                <a:extLst>
                  <a:ext uri="{FF2B5EF4-FFF2-40B4-BE49-F238E27FC236}">
                    <a16:creationId xmlns:a16="http://schemas.microsoft.com/office/drawing/2014/main" id="{FA61D19E-43C4-424B-BD1E-BC382FCA7DE8}"/>
                  </a:ext>
                </a:extLst>
              </p:cNvPr>
              <p:cNvGraphicFramePr>
                <a:graphicFrameLocks noGrp="1"/>
              </p:cNvGraphicFramePr>
              <p:nvPr>
                <p:extLst>
                  <p:ext uri="{D42A27DB-BD31-4B8C-83A1-F6EECF244321}">
                    <p14:modId xmlns:p14="http://schemas.microsoft.com/office/powerpoint/2010/main" val="2034223034"/>
                  </p:ext>
                </p:extLst>
              </p:nvPr>
            </p:nvGraphicFramePr>
            <p:xfrm>
              <a:off x="989813" y="3739932"/>
              <a:ext cx="7711130" cy="2755136"/>
            </p:xfrm>
            <a:graphic>
              <a:graphicData uri="http://schemas.openxmlformats.org/drawingml/2006/table">
                <a:tbl>
                  <a:tblPr>
                    <a:tableStyleId>{5C22544A-7EE6-4342-B048-85BDC9FD1C3A}</a:tableStyleId>
                  </a:tblPr>
                  <a:tblGrid>
                    <a:gridCol w="1542226">
                      <a:extLst>
                        <a:ext uri="{9D8B030D-6E8A-4147-A177-3AD203B41FA5}">
                          <a16:colId xmlns:a16="http://schemas.microsoft.com/office/drawing/2014/main" val="1389670881"/>
                        </a:ext>
                      </a:extLst>
                    </a:gridCol>
                    <a:gridCol w="1542226">
                      <a:extLst>
                        <a:ext uri="{9D8B030D-6E8A-4147-A177-3AD203B41FA5}">
                          <a16:colId xmlns:a16="http://schemas.microsoft.com/office/drawing/2014/main" val="1380550031"/>
                        </a:ext>
                      </a:extLst>
                    </a:gridCol>
                    <a:gridCol w="1542226">
                      <a:extLst>
                        <a:ext uri="{9D8B030D-6E8A-4147-A177-3AD203B41FA5}">
                          <a16:colId xmlns:a16="http://schemas.microsoft.com/office/drawing/2014/main" val="2635824811"/>
                        </a:ext>
                      </a:extLst>
                    </a:gridCol>
                    <a:gridCol w="1542226">
                      <a:extLst>
                        <a:ext uri="{9D8B030D-6E8A-4147-A177-3AD203B41FA5}">
                          <a16:colId xmlns:a16="http://schemas.microsoft.com/office/drawing/2014/main" val="1983593228"/>
                        </a:ext>
                      </a:extLst>
                    </a:gridCol>
                    <a:gridCol w="1542226">
                      <a:extLst>
                        <a:ext uri="{9D8B030D-6E8A-4147-A177-3AD203B41FA5}">
                          <a16:colId xmlns:a16="http://schemas.microsoft.com/office/drawing/2014/main" val="2745706370"/>
                        </a:ext>
                      </a:extLst>
                    </a:gridCol>
                  </a:tblGrid>
                  <a:tr h="545910">
                    <a:tc>
                      <a:txBody>
                        <a:bodyPr/>
                        <a:lstStyle/>
                        <a:p>
                          <a:pPr algn="ctr" fontAlgn="b"/>
                          <a:r>
                            <a:rPr lang="sr-Cyrl-BA" sz="1600" b="1" i="0" u="none" strike="noStrike" dirty="0">
                              <a:solidFill>
                                <a:srgbClr val="000000"/>
                              </a:solidFill>
                              <a:effectLst/>
                              <a:latin typeface="+mn-lt"/>
                            </a:rPr>
                            <a:t>Узорак</a:t>
                          </a:r>
                          <a:endParaRPr lang="en-US" sz="1600" b="1" i="0" u="none" strike="noStrike" dirty="0">
                            <a:solidFill>
                              <a:srgbClr val="000000"/>
                            </a:solidFill>
                            <a:effectLst/>
                            <a:latin typeface="Gill Sans MT" panose="020B0502020104020203" pitchFamily="34" charset="0"/>
                          </a:endParaRPr>
                        </a:p>
                      </a:txBody>
                      <a:tcPr marL="7620" marR="7620" marT="7620" marB="0" anchor="ctr"/>
                    </a:tc>
                    <a:tc>
                      <a:txBody>
                        <a:bodyPr/>
                        <a:lstStyle/>
                        <a:p>
                          <a:endParaRPr lang="en-US"/>
                        </a:p>
                      </a:txBody>
                      <a:tcPr marL="7620" marR="7620" marT="7620" marB="0" anchor="ctr">
                        <a:blipFill>
                          <a:blip r:embed="rId3"/>
                          <a:stretch>
                            <a:fillRect l="-100395" t="-1111" r="-301186" b="-416667"/>
                          </a:stretch>
                        </a:blipFill>
                      </a:tcPr>
                    </a:tc>
                    <a:tc>
                      <a:txBody>
                        <a:bodyPr/>
                        <a:lstStyle/>
                        <a:p>
                          <a:endParaRPr lang="en-US"/>
                        </a:p>
                      </a:txBody>
                      <a:tcPr marL="7620" marR="7620" marT="7620" marB="0" anchor="ctr">
                        <a:blipFill>
                          <a:blip r:embed="rId3"/>
                          <a:stretch>
                            <a:fillRect l="-199606" t="-1111" r="-200000" b="-416667"/>
                          </a:stretch>
                        </a:blipFill>
                      </a:tcPr>
                    </a:tc>
                    <a:tc>
                      <a:txBody>
                        <a:bodyPr/>
                        <a:lstStyle/>
                        <a:p>
                          <a:endParaRPr lang="en-US"/>
                        </a:p>
                      </a:txBody>
                      <a:tcPr marL="7620" marR="7620" marT="7620" marB="0" anchor="ctr">
                        <a:blipFill>
                          <a:blip r:embed="rId3"/>
                          <a:stretch>
                            <a:fillRect l="-300791" t="-1111" r="-100791" b="-416667"/>
                          </a:stretch>
                        </a:blipFill>
                      </a:tcPr>
                    </a:tc>
                    <a:tc>
                      <a:txBody>
                        <a:bodyPr/>
                        <a:lstStyle/>
                        <a:p>
                          <a:endParaRPr lang="en-US"/>
                        </a:p>
                      </a:txBody>
                      <a:tcPr marL="7620" marR="7620" marT="7620" marB="0" anchor="ctr">
                        <a:blipFill>
                          <a:blip r:embed="rId3"/>
                          <a:stretch>
                            <a:fillRect l="-400791" t="-1111" r="-791" b="-416667"/>
                          </a:stretch>
                        </a:blipFill>
                      </a:tcPr>
                    </a:tc>
                    <a:extLst>
                      <a:ext uri="{0D108BD9-81ED-4DB2-BD59-A6C34878D82A}">
                        <a16:rowId xmlns:a16="http://schemas.microsoft.com/office/drawing/2014/main" val="3406122625"/>
                      </a:ext>
                    </a:extLst>
                  </a:tr>
                  <a:tr h="380901">
                    <a:tc>
                      <a:txBody>
                        <a:bodyPr/>
                        <a:lstStyle/>
                        <a:p>
                          <a:pPr algn="ctr" fontAlgn="b"/>
                          <a:r>
                            <a:rPr lang="en-US" sz="1400" u="none" strike="noStrike" dirty="0">
                              <a:effectLst/>
                              <a:latin typeface="+mn-lt"/>
                            </a:rPr>
                            <a:t>1</a:t>
                          </a:r>
                          <a:endParaRPr lang="en-US" sz="1400" b="0" i="0" u="none" strike="noStrike" dirty="0">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110</a:t>
                          </a:r>
                          <a:endParaRPr lang="en-US" sz="1400" b="0" i="0" u="none" strike="noStrike" dirty="0">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19</a:t>
                          </a:r>
                          <a:endParaRPr lang="en-US" sz="1400" b="0" i="0" u="none" strike="noStrike" dirty="0">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15,62</a:t>
                          </a:r>
                          <a:endParaRPr lang="en-US" sz="1400" b="0" i="0" u="none" strike="noStrike" dirty="0">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0,733728</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181060492"/>
                      </a:ext>
                    </a:extLst>
                  </a:tr>
                  <a:tr h="380901">
                    <a:tc>
                      <a:txBody>
                        <a:bodyPr/>
                        <a:lstStyle/>
                        <a:p>
                          <a:pPr algn="ctr" fontAlgn="b"/>
                          <a:r>
                            <a:rPr lang="en-US" sz="1400" u="none" strike="noStrike">
                              <a:effectLst/>
                              <a:latin typeface="+mn-lt"/>
                            </a:rPr>
                            <a:t>2</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126</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21</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a:effectLst/>
                              <a:latin typeface="+mn-lt"/>
                            </a:rPr>
                            <a:t>17,89</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0,541991</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659558322"/>
                      </a:ext>
                    </a:extLst>
                  </a:tr>
                  <a:tr h="380901">
                    <a:tc>
                      <a:txBody>
                        <a:bodyPr/>
                        <a:lstStyle/>
                        <a:p>
                          <a:pPr algn="ctr" fontAlgn="b"/>
                          <a:r>
                            <a:rPr lang="en-US" sz="1400" u="none" strike="noStrike">
                              <a:effectLst/>
                              <a:latin typeface="+mn-lt"/>
                            </a:rPr>
                            <a:t>3</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147</a:t>
                          </a:r>
                          <a:endParaRPr lang="en-US" sz="1400" b="0" i="0" u="none" strike="noStrike" dirty="0">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20</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a:effectLst/>
                              <a:latin typeface="+mn-lt"/>
                            </a:rPr>
                            <a:t>20,87</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0,036064</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360955029"/>
                      </a:ext>
                    </a:extLst>
                  </a:tr>
                  <a:tr h="380901">
                    <a:tc>
                      <a:txBody>
                        <a:bodyPr/>
                        <a:lstStyle/>
                        <a:p>
                          <a:pPr algn="ctr" fontAlgn="b"/>
                          <a:r>
                            <a:rPr lang="en-US" sz="1400" u="none" strike="noStrike">
                              <a:effectLst/>
                              <a:latin typeface="+mn-lt"/>
                            </a:rPr>
                            <a:t>4</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131</a:t>
                          </a:r>
                          <a:endParaRPr lang="en-US" sz="1400" b="0" i="0" u="none" strike="noStrike" dirty="0">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16</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a:effectLst/>
                              <a:latin typeface="+mn-lt"/>
                            </a:rPr>
                            <a:t>18,60</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0,362457</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542162814"/>
                      </a:ext>
                    </a:extLst>
                  </a:tr>
                  <a:tr h="380901">
                    <a:tc>
                      <a:txBody>
                        <a:bodyPr/>
                        <a:lstStyle/>
                        <a:p>
                          <a:pPr algn="ctr" fontAlgn="b"/>
                          <a:r>
                            <a:rPr lang="en-US" sz="1400" u="none" strike="noStrike">
                              <a:effectLst/>
                              <a:latin typeface="+mn-lt"/>
                            </a:rPr>
                            <a:t>5</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a:effectLst/>
                              <a:latin typeface="+mn-lt"/>
                            </a:rPr>
                            <a:t>120</a:t>
                          </a:r>
                          <a:endParaRPr lang="en-US" sz="1400" b="0" i="0" u="none" strike="noStrike">
                            <a:solidFill>
                              <a:srgbClr val="000000"/>
                            </a:solidFill>
                            <a:effectLst/>
                            <a:latin typeface="+mn-lt"/>
                          </a:endParaRPr>
                        </a:p>
                      </a:txBody>
                      <a:tcPr marL="7620" marR="7620" marT="7620" marB="0" anchor="ctr"/>
                    </a:tc>
                    <a:tc>
                      <a:txBody>
                        <a:bodyPr/>
                        <a:lstStyle/>
                        <a:p>
                          <a:pPr algn="ctr" rtl="0" fontAlgn="ctr"/>
                          <a:r>
                            <a:rPr lang="en-US" sz="1400" u="none" strike="noStrike" dirty="0">
                              <a:effectLst/>
                              <a:latin typeface="+mn-lt"/>
                            </a:rPr>
                            <a:t>14</a:t>
                          </a:r>
                          <a:endParaRPr lang="en-US" sz="1400" b="0" i="0" u="none" strike="noStrike" dirty="0">
                            <a:solidFill>
                              <a:srgbClr val="000000"/>
                            </a:solidFill>
                            <a:effectLst/>
                            <a:latin typeface="+mn-lt"/>
                          </a:endParaRPr>
                        </a:p>
                      </a:txBody>
                      <a:tcPr marL="7620" marR="7620" marT="7620" marB="0" anchor="ctr"/>
                    </a:tc>
                    <a:tc>
                      <a:txBody>
                        <a:bodyPr/>
                        <a:lstStyle/>
                        <a:p>
                          <a:pPr algn="ctr" fontAlgn="b"/>
                          <a:r>
                            <a:rPr lang="en-US" sz="1400" u="none" strike="noStrike">
                              <a:effectLst/>
                              <a:latin typeface="+mn-lt"/>
                            </a:rPr>
                            <a:t>17,03</a:t>
                          </a:r>
                          <a:endParaRPr lang="en-US" sz="1400" b="0" i="0" u="none" strike="noStrike">
                            <a:solidFill>
                              <a:srgbClr val="000000"/>
                            </a:solidFill>
                            <a:effectLst/>
                            <a:latin typeface="+mn-lt"/>
                          </a:endParaRPr>
                        </a:p>
                      </a:txBody>
                      <a:tcPr marL="7620" marR="7620" marT="7620" marB="0" anchor="ctr"/>
                    </a:tc>
                    <a:tc>
                      <a:txBody>
                        <a:bodyPr/>
                        <a:lstStyle/>
                        <a:p>
                          <a:pPr algn="ctr" fontAlgn="b"/>
                          <a:r>
                            <a:rPr lang="en-US" sz="1400" u="none" strike="noStrike" dirty="0">
                              <a:effectLst/>
                              <a:latin typeface="+mn-lt"/>
                            </a:rPr>
                            <a:t>0,540626</a:t>
                          </a:r>
                          <a:endParaRPr lang="en-US" sz="14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1884322923"/>
                      </a:ext>
                    </a:extLst>
                  </a:tr>
                  <a:tr h="304721">
                    <a:tc>
                      <a:txBody>
                        <a:bodyPr/>
                        <a:lstStyle/>
                        <a:p>
                          <a:pPr algn="ctr" fontAlgn="b"/>
                          <a:r>
                            <a:rPr lang="el-GR" sz="1400" b="1" i="0" u="none" strike="noStrike" dirty="0">
                              <a:solidFill>
                                <a:srgbClr val="000000"/>
                              </a:solidFill>
                              <a:effectLst/>
                              <a:latin typeface="Corbel" panose="020B0503020204020204" pitchFamily="34" charset="0"/>
                            </a:rPr>
                            <a:t>Σ</a:t>
                          </a:r>
                          <a:endParaRPr lang="en-US" sz="1400" b="1" i="0" u="none" strike="noStrike" dirty="0">
                            <a:solidFill>
                              <a:srgbClr val="000000"/>
                            </a:solidFill>
                            <a:effectLst/>
                            <a:latin typeface="+mn-lt"/>
                          </a:endParaRPr>
                        </a:p>
                      </a:txBody>
                      <a:tcPr marL="7620" marR="7620" marT="7620" marB="0" anchor="ctr"/>
                    </a:tc>
                    <a:tc>
                      <a:txBody>
                        <a:bodyPr/>
                        <a:lstStyle/>
                        <a:p>
                          <a:pPr algn="ctr" fontAlgn="b"/>
                          <a:r>
                            <a:rPr lang="en-US" sz="1400" b="1" u="none" strike="noStrike" dirty="0">
                              <a:effectLst/>
                              <a:latin typeface="+mn-lt"/>
                            </a:rPr>
                            <a:t>634</a:t>
                          </a:r>
                          <a:endParaRPr lang="en-US" sz="1400" b="1" i="0" u="none" strike="noStrike" dirty="0">
                            <a:solidFill>
                              <a:srgbClr val="000000"/>
                            </a:solidFill>
                            <a:effectLst/>
                            <a:latin typeface="+mn-lt"/>
                          </a:endParaRPr>
                        </a:p>
                      </a:txBody>
                      <a:tcPr marL="7620" marR="7620" marT="7620" marB="0" anchor="ctr"/>
                    </a:tc>
                    <a:tc>
                      <a:txBody>
                        <a:bodyPr/>
                        <a:lstStyle/>
                        <a:p>
                          <a:pPr algn="ctr" fontAlgn="b"/>
                          <a:r>
                            <a:rPr lang="en-US" sz="1400" b="1" u="none" strike="noStrike" dirty="0">
                              <a:effectLst/>
                              <a:latin typeface="+mn-lt"/>
                            </a:rPr>
                            <a:t>90</a:t>
                          </a:r>
                          <a:endParaRPr lang="en-US" sz="1400" b="1" i="0" u="none" strike="noStrike" dirty="0">
                            <a:solidFill>
                              <a:srgbClr val="000000"/>
                            </a:solidFill>
                            <a:effectLst/>
                            <a:latin typeface="+mn-lt"/>
                          </a:endParaRPr>
                        </a:p>
                      </a:txBody>
                      <a:tcPr marL="7620" marR="7620" marT="7620" marB="0" anchor="ctr"/>
                    </a:tc>
                    <a:tc>
                      <a:txBody>
                        <a:bodyPr/>
                        <a:lstStyle/>
                        <a:p>
                          <a:pPr algn="ctr" fontAlgn="b"/>
                          <a:r>
                            <a:rPr lang="en-US" sz="1400" b="1" u="none" strike="noStrike" dirty="0">
                              <a:effectLst/>
                              <a:latin typeface="+mn-lt"/>
                            </a:rPr>
                            <a:t>90</a:t>
                          </a:r>
                          <a:endParaRPr lang="en-US" sz="1400" b="1" i="0" u="none" strike="noStrike" dirty="0">
                            <a:solidFill>
                              <a:srgbClr val="000000"/>
                            </a:solidFill>
                            <a:effectLst/>
                            <a:latin typeface="+mn-lt"/>
                          </a:endParaRPr>
                        </a:p>
                      </a:txBody>
                      <a:tcPr marL="7620" marR="7620" marT="7620" marB="0" anchor="ctr"/>
                    </a:tc>
                    <a:tc>
                      <a:txBody>
                        <a:bodyPr/>
                        <a:lstStyle/>
                        <a:p>
                          <a:pPr algn="ctr" fontAlgn="b"/>
                          <a:r>
                            <a:rPr lang="en-US" sz="1400" b="1" u="none" strike="noStrike" dirty="0">
                              <a:effectLst/>
                              <a:latin typeface="+mn-lt"/>
                            </a:rPr>
                            <a:t>2,214866</a:t>
                          </a:r>
                          <a:endParaRPr lang="en-US" sz="1400" b="1"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4021356026"/>
                      </a:ext>
                    </a:extLst>
                  </a:tr>
                </a:tbl>
              </a:graphicData>
            </a:graphic>
          </p:graphicFrame>
        </mc:Fallback>
      </mc:AlternateContent>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0B81D3CC-3C60-4784-BF42-9F97998D6F6E}"/>
                  </a:ext>
                </a:extLst>
              </p:cNvPr>
              <p:cNvSpPr txBox="1"/>
              <p:nvPr/>
            </p:nvSpPr>
            <p:spPr>
              <a:xfrm>
                <a:off x="9049729" y="5619895"/>
                <a:ext cx="2771482" cy="65255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sr-Cyrl-BA" sz="1800" b="1" i="1" dirty="0">
                    <a:solidFill>
                      <a:schemeClr val="tx1"/>
                    </a:solidFill>
                    <a:latin typeface="Cambria Math" panose="02040503050406030204" pitchFamily="18" charset="0"/>
                  </a:rPr>
                  <a:t>Реализована вриједност:</a:t>
                </a:r>
                <a:endParaRPr lang="sr-Latn-BA" sz="1800" b="1" i="1" dirty="0">
                  <a:solidFill>
                    <a:schemeClr val="tx1"/>
                  </a:solidFill>
                  <a:latin typeface="Cambria Math" panose="02040503050406030204" pitchFamily="18" charset="0"/>
                </a:endParaRPr>
              </a:p>
              <a:p>
                <a14:m>
                  <m:oMathPara xmlns:m="http://schemas.openxmlformats.org/officeDocument/2006/math">
                    <m:oMathParaPr>
                      <m:jc m:val="centerGroup"/>
                    </m:oMathParaPr>
                    <m:oMath xmlns:m="http://schemas.openxmlformats.org/officeDocument/2006/math">
                      <m:sSup>
                        <m:sSupPr>
                          <m:ctrlPr>
                            <a:rPr lang="sr-Cyrl-BA" sz="1800" b="1" i="1" smtClean="0">
                              <a:solidFill>
                                <a:schemeClr val="tx1"/>
                              </a:solidFill>
                              <a:latin typeface="Cambria Math" panose="02040503050406030204" pitchFamily="18" charset="0"/>
                            </a:rPr>
                          </m:ctrlPr>
                        </m:sSupPr>
                        <m:e>
                          <m:r>
                            <a:rPr lang="el-GR" sz="1800" b="1" i="1">
                              <a:solidFill>
                                <a:schemeClr val="tx1"/>
                              </a:solidFill>
                              <a:latin typeface="Cambria Math" panose="02040503050406030204" pitchFamily="18" charset="0"/>
                            </a:rPr>
                            <m:t>𝝌</m:t>
                          </m:r>
                        </m:e>
                        <m:sup>
                          <m:r>
                            <a:rPr lang="sr-Cyrl-BA" sz="1800" b="1" i="1" smtClean="0">
                              <a:solidFill>
                                <a:schemeClr val="tx1"/>
                              </a:solidFill>
                              <a:latin typeface="Cambria Math" panose="02040503050406030204" pitchFamily="18" charset="0"/>
                            </a:rPr>
                            <m:t>𝟐</m:t>
                          </m:r>
                        </m:sup>
                      </m:sSup>
                      <m:r>
                        <a:rPr lang="sr-Latn-BA" sz="1800" b="1" i="1" smtClean="0">
                          <a:solidFill>
                            <a:schemeClr val="tx1"/>
                          </a:solidFill>
                          <a:latin typeface="Cambria Math" panose="02040503050406030204" pitchFamily="18" charset="0"/>
                        </a:rPr>
                        <m:t>=</m:t>
                      </m:r>
                      <m:r>
                        <a:rPr lang="sr-Latn-BA" sz="1800" b="1" i="1" smtClean="0">
                          <a:solidFill>
                            <a:schemeClr val="tx1"/>
                          </a:solidFill>
                          <a:latin typeface="Cambria Math" panose="02040503050406030204" pitchFamily="18" charset="0"/>
                        </a:rPr>
                        <m:t>𝟐</m:t>
                      </m:r>
                      <m:r>
                        <a:rPr lang="sr-Latn-BA" sz="1800" b="1" i="1" smtClean="0">
                          <a:solidFill>
                            <a:schemeClr val="tx1"/>
                          </a:solidFill>
                          <a:latin typeface="Cambria Math" panose="02040503050406030204" pitchFamily="18" charset="0"/>
                        </a:rPr>
                        <m:t>,</m:t>
                      </m:r>
                      <m:r>
                        <a:rPr lang="sr-Latn-BA" sz="1800" b="1" i="1" smtClean="0">
                          <a:solidFill>
                            <a:schemeClr val="tx1"/>
                          </a:solidFill>
                          <a:latin typeface="Cambria Math" panose="02040503050406030204" pitchFamily="18" charset="0"/>
                        </a:rPr>
                        <m:t>𝟐𝟏𝟒𝟖𝟔𝟔</m:t>
                      </m:r>
                    </m:oMath>
                  </m:oMathPara>
                </a14:m>
                <a:endParaRPr lang="en-US" dirty="0"/>
              </a:p>
            </p:txBody>
          </p:sp>
        </mc:Choice>
        <mc:Fallback>
          <p:sp>
            <p:nvSpPr>
              <p:cNvPr id="2" name="TextBox 1">
                <a:extLst>
                  <a:ext uri="{FF2B5EF4-FFF2-40B4-BE49-F238E27FC236}">
                    <a16:creationId xmlns:a16="http://schemas.microsoft.com/office/drawing/2014/main" id="{0B81D3CC-3C60-4784-BF42-9F97998D6F6E}"/>
                  </a:ext>
                </a:extLst>
              </p:cNvPr>
              <p:cNvSpPr txBox="1">
                <a:spLocks noRot="1" noChangeAspect="1" noMove="1" noResize="1" noEditPoints="1" noAdjustHandles="1" noChangeArrowheads="1" noChangeShapeType="1" noTextEdit="1"/>
              </p:cNvSpPr>
              <p:nvPr/>
            </p:nvSpPr>
            <p:spPr>
              <a:xfrm>
                <a:off x="9049729" y="5619895"/>
                <a:ext cx="2771482" cy="652551"/>
              </a:xfrm>
              <a:prstGeom prst="rect">
                <a:avLst/>
              </a:prstGeom>
              <a:blipFill>
                <a:blip r:embed="rId4"/>
                <a:stretch>
                  <a:fillRect l="-1754" t="-5505" r="-219" b="-1835"/>
                </a:stretch>
              </a:blipFill>
            </p:spPr>
            <p:txBody>
              <a:bodyPr/>
              <a:lstStyle/>
              <a:p>
                <a:r>
                  <a:rPr lang="en-US">
                    <a:noFill/>
                  </a:rPr>
                  <a:t> </a:t>
                </a:r>
              </a:p>
            </p:txBody>
          </p:sp>
        </mc:Fallback>
      </mc:AlternateContent>
      <p:sp>
        <p:nvSpPr>
          <p:cNvPr id="5" name="Rectangle 4">
            <a:extLst>
              <a:ext uri="{FF2B5EF4-FFF2-40B4-BE49-F238E27FC236}">
                <a16:creationId xmlns:a16="http://schemas.microsoft.com/office/drawing/2014/main" id="{67068FA3-D0DF-4B22-A742-7B098725342D}"/>
              </a:ext>
            </a:extLst>
          </p:cNvPr>
          <p:cNvSpPr/>
          <p:nvPr/>
        </p:nvSpPr>
        <p:spPr>
          <a:xfrm>
            <a:off x="7400041" y="6117996"/>
            <a:ext cx="1093510" cy="4430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3E49028B-9444-45E7-9543-F6966D730135}"/>
              </a:ext>
            </a:extLst>
          </p:cNvPr>
          <p:cNvCxnSpPr>
            <a:endCxn id="2" idx="1"/>
          </p:cNvCxnSpPr>
          <p:nvPr/>
        </p:nvCxnSpPr>
        <p:spPr>
          <a:xfrm flipV="1">
            <a:off x="8493551" y="5946171"/>
            <a:ext cx="556178" cy="326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2928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0726DCD7-6FF3-48AA-8C0A-8AD7AA357EEF}"/>
                  </a:ext>
                </a:extLst>
              </p:cNvPr>
              <p:cNvSpPr>
                <a:spLocks noGrp="1"/>
              </p:cNvSpPr>
              <p:nvPr>
                <p:ph idx="1"/>
              </p:nvPr>
            </p:nvSpPr>
            <p:spPr>
              <a:xfrm>
                <a:off x="537327" y="292232"/>
                <a:ext cx="5467547" cy="6325384"/>
              </a:xfrm>
            </p:spPr>
            <p:txBody>
              <a:bodyPr/>
              <a:lstStyle/>
              <a:p>
                <a:pPr marL="342900" indent="-342900">
                  <a:buFont typeface="+mj-lt"/>
                  <a:buAutoNum type="arabicPeriod" startAt="4"/>
                </a:pPr>
                <a:r>
                  <a:rPr lang="sr-Cyrl-BA" b="1" dirty="0">
                    <a:solidFill>
                      <a:schemeClr val="accent1"/>
                    </a:solidFill>
                  </a:rPr>
                  <a:t>КОРАК</a:t>
                </a:r>
                <a:r>
                  <a:rPr lang="sr-Cyrl-BA" dirty="0"/>
                  <a:t>: </a:t>
                </a:r>
                <a:r>
                  <a:rPr lang="sr-Cyrl-BA" b="1" dirty="0"/>
                  <a:t>Одређивање табличне вриједности</a:t>
                </a:r>
              </a:p>
              <a:p>
                <a:pPr marL="342900" indent="-342900">
                  <a:buFont typeface="+mj-lt"/>
                  <a:buAutoNum type="arabicPeriod" startAt="4"/>
                </a:pPr>
                <a:endParaRPr lang="sr-Cyrl-BA" b="1" dirty="0"/>
              </a:p>
              <a:p>
                <a:pPr marL="0" indent="0">
                  <a:buNone/>
                </a:pPr>
                <a:r>
                  <a:rPr lang="sr-Cyrl-BA" dirty="0"/>
                  <a:t>Број степени слободе тражимо по формули:</a:t>
                </a:r>
              </a:p>
              <a:p>
                <a:pPr marL="0" indent="0">
                  <a:buNone/>
                </a:pPr>
                <a14:m>
                  <m:oMathPara xmlns:m="http://schemas.openxmlformats.org/officeDocument/2006/math">
                    <m:oMathParaPr>
                      <m:jc m:val="left"/>
                    </m:oMathParaPr>
                    <m:oMath xmlns:m="http://schemas.openxmlformats.org/officeDocument/2006/math">
                      <m:r>
                        <a:rPr lang="sr-Latn-BA" b="0" i="1" smtClean="0">
                          <a:latin typeface="Cambria Math" panose="02040503050406030204" pitchFamily="18" charset="0"/>
                        </a:rPr>
                        <m:t>𝑣</m:t>
                      </m:r>
                      <m:r>
                        <a:rPr lang="sr-Latn-BA" b="0" i="1" smtClean="0">
                          <a:latin typeface="Cambria Math" panose="02040503050406030204" pitchFamily="18" charset="0"/>
                        </a:rPr>
                        <m:t>=</m:t>
                      </m:r>
                      <m:r>
                        <a:rPr lang="sr-Latn-BA" b="0" i="1" smtClean="0">
                          <a:latin typeface="Cambria Math" panose="02040503050406030204" pitchFamily="18" charset="0"/>
                        </a:rPr>
                        <m:t>𝑟</m:t>
                      </m:r>
                      <m:r>
                        <a:rPr lang="sr-Latn-BA" b="0" i="1" smtClean="0">
                          <a:latin typeface="Cambria Math" panose="02040503050406030204" pitchFamily="18" charset="0"/>
                        </a:rPr>
                        <m:t>−</m:t>
                      </m:r>
                      <m:r>
                        <a:rPr lang="sr-Latn-BA" b="0" i="1" smtClean="0">
                          <a:latin typeface="Cambria Math" panose="02040503050406030204" pitchFamily="18" charset="0"/>
                        </a:rPr>
                        <m:t>𝑚</m:t>
                      </m:r>
                      <m:r>
                        <a:rPr lang="sr-Latn-BA" b="0" i="1" smtClean="0">
                          <a:latin typeface="Cambria Math" panose="02040503050406030204" pitchFamily="18" charset="0"/>
                        </a:rPr>
                        <m:t>−1</m:t>
                      </m:r>
                    </m:oMath>
                  </m:oMathPara>
                </a14:m>
                <a:endParaRPr lang="sr-Latn-BA" b="0" dirty="0"/>
              </a:p>
              <a:p>
                <a:pPr marL="0" indent="0">
                  <a:buNone/>
                </a:pPr>
                <a14:m>
                  <m:oMathPara xmlns:m="http://schemas.openxmlformats.org/officeDocument/2006/math">
                    <m:oMathParaPr>
                      <m:jc m:val="left"/>
                    </m:oMathParaPr>
                    <m:oMath xmlns:m="http://schemas.openxmlformats.org/officeDocument/2006/math">
                      <m:r>
                        <a:rPr lang="sr-Latn-BA" b="0" i="1" smtClean="0">
                          <a:latin typeface="Cambria Math" panose="02040503050406030204" pitchFamily="18" charset="0"/>
                        </a:rPr>
                        <m:t>𝑣</m:t>
                      </m:r>
                      <m:r>
                        <a:rPr lang="sr-Latn-BA" b="0" i="1" smtClean="0">
                          <a:latin typeface="Cambria Math" panose="02040503050406030204" pitchFamily="18" charset="0"/>
                        </a:rPr>
                        <m:t>=5−0−1=4</m:t>
                      </m:r>
                    </m:oMath>
                  </m:oMathPara>
                </a14:m>
                <a:endParaRPr lang="sr-Latn-BA" b="0" dirty="0"/>
              </a:p>
              <a:p>
                <a:pPr marL="0" indent="0">
                  <a:buNone/>
                </a:pPr>
                <a:endParaRPr lang="sr-Latn-BA" b="0" dirty="0"/>
              </a:p>
              <a:p>
                <a:pPr marL="0" indent="0">
                  <a:buNone/>
                </a:pPr>
                <a14:m>
                  <m:oMathPara xmlns:m="http://schemas.openxmlformats.org/officeDocument/2006/math">
                    <m:oMathParaPr>
                      <m:jc m:val="left"/>
                    </m:oMathParaPr>
                    <m:oMath xmlns:m="http://schemas.openxmlformats.org/officeDocument/2006/math">
                      <m:sSubSup>
                        <m:sSubSupPr>
                          <m:ctrlPr>
                            <a:rPr lang="en-US" sz="2000" i="1" smtClean="0">
                              <a:latin typeface="Cambria Math" panose="02040503050406030204" pitchFamily="18" charset="0"/>
                            </a:rPr>
                          </m:ctrlPr>
                        </m:sSubSupPr>
                        <m:e>
                          <m:r>
                            <a:rPr lang="el-GR" sz="2000" b="1" i="1">
                              <a:solidFill>
                                <a:schemeClr val="tx1"/>
                              </a:solidFill>
                              <a:latin typeface="Cambria Math" panose="02040503050406030204" pitchFamily="18" charset="0"/>
                            </a:rPr>
                            <m:t>𝝌</m:t>
                          </m:r>
                        </m:e>
                        <m:sub>
                          <m:r>
                            <a:rPr lang="en-US" sz="2000" i="1" smtClean="0">
                              <a:latin typeface="Cambria Math" panose="02040503050406030204" pitchFamily="18" charset="0"/>
                              <a:ea typeface="Cambria Math" panose="02040503050406030204" pitchFamily="18" charset="0"/>
                            </a:rPr>
                            <m:t>𝛼</m:t>
                          </m:r>
                          <m:r>
                            <a:rPr lang="sr-Latn-BA" sz="2000" b="0" i="1" smtClean="0">
                              <a:latin typeface="Cambria Math" panose="02040503050406030204" pitchFamily="18" charset="0"/>
                              <a:ea typeface="Cambria Math" panose="02040503050406030204" pitchFamily="18" charset="0"/>
                            </a:rPr>
                            <m:t>,</m:t>
                          </m:r>
                          <m:r>
                            <a:rPr lang="sr-Latn-BA" sz="2000" b="0" i="1" smtClean="0">
                              <a:latin typeface="Cambria Math" panose="02040503050406030204" pitchFamily="18" charset="0"/>
                              <a:ea typeface="Cambria Math" panose="02040503050406030204" pitchFamily="18" charset="0"/>
                            </a:rPr>
                            <m:t>𝑣</m:t>
                          </m:r>
                        </m:sub>
                        <m:sup>
                          <m:r>
                            <a:rPr lang="sr-Latn-BA" sz="2000" b="0" i="1" smtClean="0">
                              <a:latin typeface="Cambria Math" panose="02040503050406030204" pitchFamily="18" charset="0"/>
                            </a:rPr>
                            <m:t>2</m:t>
                          </m:r>
                        </m:sup>
                      </m:sSubSup>
                      <m:r>
                        <a:rPr lang="sr-Latn-BA" sz="2000" b="0" i="1" smtClean="0">
                          <a:latin typeface="Cambria Math" panose="02040503050406030204" pitchFamily="18" charset="0"/>
                        </a:rPr>
                        <m:t>=</m:t>
                      </m:r>
                      <m:sSubSup>
                        <m:sSubSupPr>
                          <m:ctrlPr>
                            <a:rPr lang="en-US" sz="2000" b="1" i="1">
                              <a:latin typeface="Cambria Math" panose="02040503050406030204" pitchFamily="18" charset="0"/>
                            </a:rPr>
                          </m:ctrlPr>
                        </m:sSubSupPr>
                        <m:e>
                          <m:r>
                            <a:rPr lang="el-GR" sz="2000" b="1" i="1">
                              <a:solidFill>
                                <a:schemeClr val="tx1"/>
                              </a:solidFill>
                              <a:latin typeface="Cambria Math" panose="02040503050406030204" pitchFamily="18" charset="0"/>
                            </a:rPr>
                            <m:t>𝝌</m:t>
                          </m:r>
                        </m:e>
                        <m:sub>
                          <m:r>
                            <a:rPr lang="sr-Latn-BA" sz="2000" b="1" i="1" smtClean="0">
                              <a:solidFill>
                                <a:schemeClr val="tx1"/>
                              </a:solidFill>
                              <a:latin typeface="Cambria Math" panose="02040503050406030204" pitchFamily="18" charset="0"/>
                            </a:rPr>
                            <m:t>𝟎</m:t>
                          </m:r>
                          <m:r>
                            <a:rPr lang="sr-Latn-BA" sz="2000" b="1" i="1" smtClean="0">
                              <a:solidFill>
                                <a:schemeClr val="tx1"/>
                              </a:solidFill>
                              <a:latin typeface="Cambria Math" panose="02040503050406030204" pitchFamily="18" charset="0"/>
                            </a:rPr>
                            <m:t>,</m:t>
                          </m:r>
                          <m:r>
                            <a:rPr lang="sr-Latn-BA" sz="2000" b="1" i="1" smtClean="0">
                              <a:solidFill>
                                <a:schemeClr val="tx1"/>
                              </a:solidFill>
                              <a:latin typeface="Cambria Math" panose="02040503050406030204" pitchFamily="18" charset="0"/>
                            </a:rPr>
                            <m:t>𝟎𝟓</m:t>
                          </m:r>
                          <m:r>
                            <a:rPr lang="sr-Latn-BA" sz="2000" b="1" i="1">
                              <a:latin typeface="Cambria Math" panose="02040503050406030204" pitchFamily="18" charset="0"/>
                              <a:ea typeface="Cambria Math" panose="02040503050406030204" pitchFamily="18" charset="0"/>
                            </a:rPr>
                            <m:t>,</m:t>
                          </m:r>
                          <m:r>
                            <a:rPr lang="sr-Latn-BA" sz="2000" b="1" i="1" smtClean="0">
                              <a:latin typeface="Cambria Math" panose="02040503050406030204" pitchFamily="18" charset="0"/>
                              <a:ea typeface="Cambria Math" panose="02040503050406030204" pitchFamily="18" charset="0"/>
                            </a:rPr>
                            <m:t>𝟒</m:t>
                          </m:r>
                        </m:sub>
                        <m:sup>
                          <m:r>
                            <a:rPr lang="sr-Latn-BA" sz="2000" b="1" i="1">
                              <a:latin typeface="Cambria Math" panose="02040503050406030204" pitchFamily="18" charset="0"/>
                            </a:rPr>
                            <m:t>𝟐</m:t>
                          </m:r>
                        </m:sup>
                      </m:sSubSup>
                      <m:r>
                        <a:rPr lang="sr-Latn-BA" sz="2000" b="1" i="1" smtClean="0">
                          <a:latin typeface="Cambria Math" panose="02040503050406030204" pitchFamily="18" charset="0"/>
                        </a:rPr>
                        <m:t>=</m:t>
                      </m:r>
                      <m:r>
                        <a:rPr lang="sr-Latn-BA" sz="2000" b="1" i="1" smtClean="0">
                          <a:latin typeface="Cambria Math" panose="02040503050406030204" pitchFamily="18" charset="0"/>
                        </a:rPr>
                        <m:t>𝟗</m:t>
                      </m:r>
                      <m:r>
                        <a:rPr lang="sr-Latn-BA" sz="2000" b="1" i="1" smtClean="0">
                          <a:latin typeface="Cambria Math" panose="02040503050406030204" pitchFamily="18" charset="0"/>
                        </a:rPr>
                        <m:t>,</m:t>
                      </m:r>
                      <m:r>
                        <a:rPr lang="sr-Latn-BA" sz="2000" b="1" i="1" smtClean="0">
                          <a:latin typeface="Cambria Math" panose="02040503050406030204" pitchFamily="18" charset="0"/>
                        </a:rPr>
                        <m:t>𝟒𝟖𝟖</m:t>
                      </m:r>
                    </m:oMath>
                  </m:oMathPara>
                </a14:m>
                <a:endParaRPr lang="sr-Latn-BA" b="1" dirty="0"/>
              </a:p>
              <a:p>
                <a:pPr marL="0" indent="0">
                  <a:buNone/>
                </a:pPr>
                <a:endParaRPr lang="sr-Latn-BA" b="1" dirty="0"/>
              </a:p>
              <a:p>
                <a:pPr marL="342900" indent="-342900">
                  <a:buFont typeface="+mj-lt"/>
                  <a:buAutoNum type="arabicPeriod" startAt="5"/>
                </a:pPr>
                <a:r>
                  <a:rPr lang="sr-Cyrl-BA" b="1" dirty="0">
                    <a:solidFill>
                      <a:schemeClr val="accent1"/>
                    </a:solidFill>
                  </a:rPr>
                  <a:t>КОРАК: </a:t>
                </a:r>
                <a:r>
                  <a:rPr lang="sr-Cyrl-BA" b="1" dirty="0"/>
                  <a:t>Правило одлучивања</a:t>
                </a:r>
              </a:p>
              <a:p>
                <a:pPr marL="0" indent="0">
                  <a:buNone/>
                </a:pPr>
                <a14:m>
                  <m:oMathPara xmlns:m="http://schemas.openxmlformats.org/officeDocument/2006/math">
                    <m:oMathParaPr>
                      <m:jc m:val="left"/>
                    </m:oMathParaPr>
                    <m:oMath xmlns:m="http://schemas.openxmlformats.org/officeDocument/2006/math">
                      <m:sSup>
                        <m:sSupPr>
                          <m:ctrlPr>
                            <a:rPr lang="sr-Cyrl-BA" sz="1800" b="1" i="1" smtClean="0">
                              <a:solidFill>
                                <a:schemeClr val="tx1"/>
                              </a:solidFill>
                              <a:latin typeface="Cambria Math" panose="02040503050406030204" pitchFamily="18" charset="0"/>
                            </a:rPr>
                          </m:ctrlPr>
                        </m:sSupPr>
                        <m:e>
                          <m:r>
                            <a:rPr lang="el-GR" sz="1800" b="1" i="1">
                              <a:solidFill>
                                <a:schemeClr val="tx1"/>
                              </a:solidFill>
                              <a:latin typeface="Cambria Math" panose="02040503050406030204" pitchFamily="18" charset="0"/>
                            </a:rPr>
                            <m:t>𝝌</m:t>
                          </m:r>
                        </m:e>
                        <m:sup>
                          <m:r>
                            <a:rPr lang="sr-Cyrl-BA" sz="1800" b="1" i="1" smtClean="0">
                              <a:solidFill>
                                <a:schemeClr val="tx1"/>
                              </a:solidFill>
                              <a:latin typeface="Cambria Math" panose="02040503050406030204" pitchFamily="18" charset="0"/>
                            </a:rPr>
                            <m:t>𝟐</m:t>
                          </m:r>
                        </m:sup>
                      </m:sSup>
                      <m:r>
                        <a:rPr lang="sr-Cyrl-BA" b="1" i="1">
                          <a:solidFill>
                            <a:schemeClr val="tx1"/>
                          </a:solidFill>
                          <a:latin typeface="Cambria Math" panose="02040503050406030204" pitchFamily="18" charset="0"/>
                          <a:ea typeface="Cambria Math" panose="02040503050406030204" pitchFamily="18" charset="0"/>
                        </a:rPr>
                        <m:t>≤</m:t>
                      </m:r>
                      <m:r>
                        <a:rPr lang="sr-Latn-BA" b="1" i="1">
                          <a:latin typeface="Cambria Math" panose="02040503050406030204" pitchFamily="18" charset="0"/>
                        </a:rPr>
                        <m:t>𝟗</m:t>
                      </m:r>
                      <m:r>
                        <a:rPr lang="sr-Latn-BA" b="1" i="1">
                          <a:latin typeface="Cambria Math" panose="02040503050406030204" pitchFamily="18" charset="0"/>
                        </a:rPr>
                        <m:t>,</m:t>
                      </m:r>
                      <m:r>
                        <a:rPr lang="sr-Latn-BA" b="1" i="1">
                          <a:latin typeface="Cambria Math" panose="02040503050406030204" pitchFamily="18" charset="0"/>
                        </a:rPr>
                        <m:t>𝟒𝟖𝟖</m:t>
                      </m:r>
                      <m:r>
                        <a:rPr lang="sr-Latn-BA" b="1" i="1" smtClean="0">
                          <a:latin typeface="Cambria Math" panose="02040503050406030204" pitchFamily="18" charset="0"/>
                          <a:ea typeface="Cambria Math" panose="02040503050406030204" pitchFamily="18" charset="0"/>
                        </a:rPr>
                        <m:t>→</m:t>
                      </m:r>
                      <m:r>
                        <a:rPr lang="sr-Cyrl-BA" b="1" i="1" smtClean="0">
                          <a:latin typeface="Cambria Math" panose="02040503050406030204" pitchFamily="18" charset="0"/>
                          <a:ea typeface="Cambria Math" panose="02040503050406030204" pitchFamily="18" charset="0"/>
                        </a:rPr>
                        <m:t>не </m:t>
                      </m:r>
                      <m:r>
                        <a:rPr lang="sr-Cyrl-BA" b="1" i="1">
                          <a:latin typeface="Cambria Math" panose="02040503050406030204" pitchFamily="18" charset="0"/>
                          <a:ea typeface="Cambria Math" panose="02040503050406030204" pitchFamily="18" charset="0"/>
                        </a:rPr>
                        <m:t>одбацујемо нулту хипотезу</m:t>
                      </m:r>
                    </m:oMath>
                  </m:oMathPara>
                </a14:m>
                <a:endParaRPr lang="sr-Cyrl-BA" b="1" dirty="0"/>
              </a:p>
              <a:p>
                <a:pPr marL="0" indent="0">
                  <a:buNone/>
                </a:pPr>
                <a14:m>
                  <m:oMathPara xmlns:m="http://schemas.openxmlformats.org/officeDocument/2006/math">
                    <m:oMathParaPr>
                      <m:jc m:val="left"/>
                    </m:oMathParaPr>
                    <m:oMath xmlns:m="http://schemas.openxmlformats.org/officeDocument/2006/math">
                      <m:sSup>
                        <m:sSupPr>
                          <m:ctrlPr>
                            <a:rPr lang="sr-Cyrl-BA" sz="1800" b="1" i="1" smtClean="0">
                              <a:solidFill>
                                <a:schemeClr val="tx1"/>
                              </a:solidFill>
                              <a:latin typeface="Cambria Math" panose="02040503050406030204" pitchFamily="18" charset="0"/>
                            </a:rPr>
                          </m:ctrlPr>
                        </m:sSupPr>
                        <m:e>
                          <m:r>
                            <a:rPr lang="el-GR" sz="1800" b="1" i="1">
                              <a:solidFill>
                                <a:schemeClr val="tx1"/>
                              </a:solidFill>
                              <a:latin typeface="Cambria Math" panose="02040503050406030204" pitchFamily="18" charset="0"/>
                            </a:rPr>
                            <m:t>𝝌</m:t>
                          </m:r>
                        </m:e>
                        <m:sup>
                          <m:r>
                            <a:rPr lang="sr-Cyrl-BA" sz="1800" b="1" i="1" smtClean="0">
                              <a:solidFill>
                                <a:schemeClr val="tx1"/>
                              </a:solidFill>
                              <a:latin typeface="Cambria Math" panose="02040503050406030204" pitchFamily="18" charset="0"/>
                            </a:rPr>
                            <m:t>𝟐</m:t>
                          </m:r>
                        </m:sup>
                      </m:sSup>
                      <m:r>
                        <a:rPr lang="sr-Cyrl-BA" sz="1800" b="1" i="1" smtClean="0">
                          <a:solidFill>
                            <a:schemeClr val="tx1"/>
                          </a:solidFill>
                          <a:latin typeface="Cambria Math" panose="02040503050406030204" pitchFamily="18" charset="0"/>
                        </a:rPr>
                        <m:t>&gt;</m:t>
                      </m:r>
                      <m:r>
                        <a:rPr lang="sr-Latn-BA" b="1" i="1">
                          <a:latin typeface="Cambria Math" panose="02040503050406030204" pitchFamily="18" charset="0"/>
                        </a:rPr>
                        <m:t>𝟗</m:t>
                      </m:r>
                      <m:r>
                        <a:rPr lang="sr-Latn-BA" b="1" i="1">
                          <a:latin typeface="Cambria Math" panose="02040503050406030204" pitchFamily="18" charset="0"/>
                        </a:rPr>
                        <m:t>,</m:t>
                      </m:r>
                      <m:r>
                        <a:rPr lang="sr-Latn-BA" b="1" i="1">
                          <a:latin typeface="Cambria Math" panose="02040503050406030204" pitchFamily="18" charset="0"/>
                        </a:rPr>
                        <m:t>𝟒𝟖𝟖</m:t>
                      </m:r>
                      <m:r>
                        <a:rPr lang="sr-Latn-BA" b="1" i="1" smtClean="0">
                          <a:latin typeface="Cambria Math" panose="02040503050406030204" pitchFamily="18" charset="0"/>
                          <a:ea typeface="Cambria Math" panose="02040503050406030204" pitchFamily="18" charset="0"/>
                        </a:rPr>
                        <m:t>→</m:t>
                      </m:r>
                      <m:r>
                        <a:rPr lang="sr-Cyrl-BA" b="1" i="1" smtClean="0">
                          <a:latin typeface="Cambria Math" panose="02040503050406030204" pitchFamily="18" charset="0"/>
                          <a:ea typeface="Cambria Math" panose="02040503050406030204" pitchFamily="18" charset="0"/>
                        </a:rPr>
                        <m:t>одбацујемо нулту хипотезу</m:t>
                      </m:r>
                    </m:oMath>
                  </m:oMathPara>
                </a14:m>
                <a:endParaRPr lang="sr-Cyrl-BA" b="1" dirty="0">
                  <a:ea typeface="Cambria Math" panose="02040503050406030204" pitchFamily="18" charset="0"/>
                </a:endParaRPr>
              </a:p>
              <a:p>
                <a:pPr marL="0" indent="0">
                  <a:buNone/>
                </a:pPr>
                <a:endParaRPr lang="sr-Cyrl-BA" b="1" dirty="0"/>
              </a:p>
              <a:p>
                <a:pPr marL="342900" indent="-342900">
                  <a:buFont typeface="+mj-lt"/>
                  <a:buAutoNum type="arabicPeriod" startAt="6"/>
                </a:pPr>
                <a:r>
                  <a:rPr lang="sr-Cyrl-BA" b="1" dirty="0">
                    <a:solidFill>
                      <a:schemeClr val="accent1"/>
                    </a:solidFill>
                  </a:rPr>
                  <a:t>КОРАК</a:t>
                </a:r>
                <a:r>
                  <a:rPr lang="sr-Cyrl-BA" b="1" dirty="0"/>
                  <a:t>: Закључак</a:t>
                </a:r>
              </a:p>
              <a:p>
                <a:pPr marL="0" indent="0" algn="just">
                  <a:buNone/>
                </a:pPr>
                <a:r>
                  <a:rPr lang="sr-Cyrl-BA" dirty="0"/>
                  <a:t>Уз 5% ризика, закључујемо да нема разлога да одбацимо нулту хипотезу, те да се учешће неисправних производа у 5 посматраних пошиљки статистички значајно не разликује. </a:t>
                </a:r>
              </a:p>
              <a:p>
                <a:pPr marL="0" indent="0">
                  <a:buNone/>
                </a:pPr>
                <a:endParaRPr lang="sr-Cyrl-BA" b="1" dirty="0"/>
              </a:p>
              <a:p>
                <a:pPr marL="0" indent="0">
                  <a:buNone/>
                </a:pPr>
                <a:endParaRPr lang="sr-Cyrl-BA" b="1" dirty="0"/>
              </a:p>
            </p:txBody>
          </p:sp>
        </mc:Choice>
        <mc:Fallback>
          <p:sp>
            <p:nvSpPr>
              <p:cNvPr id="3" name="Content Placeholder 2">
                <a:extLst>
                  <a:ext uri="{FF2B5EF4-FFF2-40B4-BE49-F238E27FC236}">
                    <a16:creationId xmlns:a16="http://schemas.microsoft.com/office/drawing/2014/main" id="{0726DCD7-6FF3-48AA-8C0A-8AD7AA357EEF}"/>
                  </a:ext>
                </a:extLst>
              </p:cNvPr>
              <p:cNvSpPr>
                <a:spLocks noGrp="1" noRot="1" noChangeAspect="1" noMove="1" noResize="1" noEditPoints="1" noAdjustHandles="1" noChangeArrowheads="1" noChangeShapeType="1" noTextEdit="1"/>
              </p:cNvSpPr>
              <p:nvPr>
                <p:ph idx="1"/>
              </p:nvPr>
            </p:nvSpPr>
            <p:spPr>
              <a:xfrm>
                <a:off x="537327" y="292232"/>
                <a:ext cx="5467547" cy="6325384"/>
              </a:xfrm>
              <a:blipFill>
                <a:blip r:embed="rId2"/>
                <a:stretch>
                  <a:fillRect l="-892" t="-578" r="-1003"/>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C6AE388F-9AB6-407F-8F51-BE8AB9955D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04766"/>
            <a:ext cx="5960881" cy="6648467"/>
          </a:xfrm>
          <a:prstGeom prst="rect">
            <a:avLst/>
          </a:prstGeom>
        </p:spPr>
      </p:pic>
    </p:spTree>
    <p:extLst>
      <p:ext uri="{BB962C8B-B14F-4D97-AF65-F5344CB8AC3E}">
        <p14:creationId xmlns:p14="http://schemas.microsoft.com/office/powerpoint/2010/main" val="1212659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0E5B6-0FF9-47F7-995F-5B16B849D155}"/>
              </a:ext>
            </a:extLst>
          </p:cNvPr>
          <p:cNvSpPr>
            <a:spLocks noGrp="1"/>
          </p:cNvSpPr>
          <p:nvPr>
            <p:ph type="title"/>
          </p:nvPr>
        </p:nvSpPr>
        <p:spPr>
          <a:xfrm>
            <a:off x="2231136" y="523613"/>
            <a:ext cx="7729728" cy="1188720"/>
          </a:xfrm>
        </p:spPr>
        <p:txBody>
          <a:bodyPr/>
          <a:lstStyle/>
          <a:p>
            <a:r>
              <a:rPr lang="sr-Cyrl-BA" b="1" dirty="0"/>
              <a:t>2</a:t>
            </a:r>
            <a:r>
              <a:rPr lang="sr-Cyrl-BA" dirty="0"/>
              <a:t>. </a:t>
            </a:r>
            <a:r>
              <a:rPr lang="sr-Cyrl-BA" b="1" dirty="0"/>
              <a:t>АНАЛИЗА ТАБЕЛА КОНТИНГЕНЦИЈЕ</a:t>
            </a:r>
            <a:endParaRPr lang="en-US" b="1" dirty="0"/>
          </a:p>
        </p:txBody>
      </p:sp>
      <p:sp>
        <p:nvSpPr>
          <p:cNvPr id="3" name="Content Placeholder 2">
            <a:extLst>
              <a:ext uri="{FF2B5EF4-FFF2-40B4-BE49-F238E27FC236}">
                <a16:creationId xmlns:a16="http://schemas.microsoft.com/office/drawing/2014/main" id="{85E3F6D1-E329-4CF9-BD0C-296D97B46C0E}"/>
              </a:ext>
            </a:extLst>
          </p:cNvPr>
          <p:cNvSpPr>
            <a:spLocks noGrp="1"/>
          </p:cNvSpPr>
          <p:nvPr>
            <p:ph idx="1"/>
          </p:nvPr>
        </p:nvSpPr>
        <p:spPr>
          <a:xfrm>
            <a:off x="1241196" y="2101753"/>
            <a:ext cx="9709608" cy="4232634"/>
          </a:xfrm>
        </p:spPr>
        <p:txBody>
          <a:bodyPr/>
          <a:lstStyle/>
          <a:p>
            <a:r>
              <a:rPr lang="sr-Cyrl-BA" dirty="0"/>
              <a:t>Циљ је да испитамо да ли постоји веза између 2 обиљежја једног скупа и да ли је она статистички значајна</a:t>
            </a:r>
          </a:p>
          <a:p>
            <a:r>
              <a:rPr lang="sr-Cyrl-BA" dirty="0"/>
              <a:t>Обиљежја су мјерена на номиналној скали</a:t>
            </a:r>
          </a:p>
        </p:txBody>
      </p:sp>
      <p:graphicFrame>
        <p:nvGraphicFramePr>
          <p:cNvPr id="4" name="Group 50">
            <a:extLst>
              <a:ext uri="{FF2B5EF4-FFF2-40B4-BE49-F238E27FC236}">
                <a16:creationId xmlns:a16="http://schemas.microsoft.com/office/drawing/2014/main" id="{0B53A8DD-112F-4D59-B143-EBFC20DB48D0}"/>
              </a:ext>
            </a:extLst>
          </p:cNvPr>
          <p:cNvGraphicFramePr>
            <a:graphicFrameLocks noGrp="1"/>
          </p:cNvGraphicFramePr>
          <p:nvPr>
            <p:extLst>
              <p:ext uri="{D42A27DB-BD31-4B8C-83A1-F6EECF244321}">
                <p14:modId xmlns:p14="http://schemas.microsoft.com/office/powerpoint/2010/main" val="3510159664"/>
              </p:ext>
            </p:extLst>
          </p:nvPr>
        </p:nvGraphicFramePr>
        <p:xfrm>
          <a:off x="2803379" y="3429000"/>
          <a:ext cx="6585242" cy="3028361"/>
        </p:xfrm>
        <a:graphic>
          <a:graphicData uri="http://schemas.openxmlformats.org/drawingml/2006/table">
            <a:tbl>
              <a:tblPr>
                <a:tableStyleId>{69CF1AB2-1976-4502-BF36-3FF5EA218861}</a:tableStyleId>
              </a:tblPr>
              <a:tblGrid>
                <a:gridCol w="1891262">
                  <a:extLst>
                    <a:ext uri="{9D8B030D-6E8A-4147-A177-3AD203B41FA5}">
                      <a16:colId xmlns:a16="http://schemas.microsoft.com/office/drawing/2014/main" val="20000"/>
                    </a:ext>
                  </a:extLst>
                </a:gridCol>
                <a:gridCol w="913024">
                  <a:extLst>
                    <a:ext uri="{9D8B030D-6E8A-4147-A177-3AD203B41FA5}">
                      <a16:colId xmlns:a16="http://schemas.microsoft.com/office/drawing/2014/main" val="20001"/>
                    </a:ext>
                  </a:extLst>
                </a:gridCol>
                <a:gridCol w="782592">
                  <a:extLst>
                    <a:ext uri="{9D8B030D-6E8A-4147-A177-3AD203B41FA5}">
                      <a16:colId xmlns:a16="http://schemas.microsoft.com/office/drawing/2014/main" val="20002"/>
                    </a:ext>
                  </a:extLst>
                </a:gridCol>
                <a:gridCol w="847808">
                  <a:extLst>
                    <a:ext uri="{9D8B030D-6E8A-4147-A177-3AD203B41FA5}">
                      <a16:colId xmlns:a16="http://schemas.microsoft.com/office/drawing/2014/main" val="20003"/>
                    </a:ext>
                  </a:extLst>
                </a:gridCol>
                <a:gridCol w="891285">
                  <a:extLst>
                    <a:ext uri="{9D8B030D-6E8A-4147-A177-3AD203B41FA5}">
                      <a16:colId xmlns:a16="http://schemas.microsoft.com/office/drawing/2014/main" val="20004"/>
                    </a:ext>
                  </a:extLst>
                </a:gridCol>
                <a:gridCol w="1259271">
                  <a:extLst>
                    <a:ext uri="{9D8B030D-6E8A-4147-A177-3AD203B41FA5}">
                      <a16:colId xmlns:a16="http://schemas.microsoft.com/office/drawing/2014/main" val="20005"/>
                    </a:ext>
                  </a:extLst>
                </a:gridCol>
              </a:tblGrid>
              <a:tr h="411259">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endParaRPr kumimoji="0" lang="en-US" sz="1600" b="1" i="0" u="none" strike="noStrike" cap="none" normalizeH="0" baseline="0" dirty="0">
                        <a:ln>
                          <a:noFill/>
                        </a:ln>
                        <a:solidFill>
                          <a:schemeClr val="tx1"/>
                        </a:solidFill>
                        <a:effectLst/>
                        <a:latin typeface="+mn-lt"/>
                      </a:endParaRPr>
                    </a:p>
                  </a:txBody>
                  <a:tcPr horzOverflow="overflow"/>
                </a:tc>
                <a:tc gridSpan="4">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sr-Cyrl-BA" sz="1600" b="1" u="none" strike="noStrike" cap="none" normalizeH="0" baseline="0" dirty="0">
                          <a:ln>
                            <a:noFill/>
                          </a:ln>
                          <a:effectLst/>
                        </a:rPr>
                        <a:t>Обиљежје</a:t>
                      </a:r>
                      <a:r>
                        <a:rPr kumimoji="0" lang="sr-Latn-BA" sz="1600" b="1" u="none" strike="noStrike" cap="none" normalizeH="0" baseline="0" dirty="0">
                          <a:ln>
                            <a:noFill/>
                          </a:ln>
                          <a:effectLst/>
                        </a:rPr>
                        <a:t> </a:t>
                      </a:r>
                      <a:r>
                        <a:rPr kumimoji="0" lang="sr-Cyrl-BA" sz="1600" b="1" u="none" strike="noStrike" cap="none" normalizeH="0" baseline="0" dirty="0">
                          <a:ln>
                            <a:noFill/>
                          </a:ln>
                          <a:effectLst/>
                        </a:rPr>
                        <a:t>Б</a:t>
                      </a:r>
                      <a:endParaRPr kumimoji="0" lang="en-US" sz="1600" b="1" i="0" u="none" strike="noStrike" cap="none" normalizeH="0" baseline="0" dirty="0">
                        <a:ln>
                          <a:noFill/>
                        </a:ln>
                        <a:solidFill>
                          <a:schemeClr val="tx1"/>
                        </a:solidFill>
                        <a:effectLst/>
                        <a:latin typeface="+mn-lt"/>
                      </a:endParaRPr>
                    </a:p>
                  </a:txBody>
                  <a:tcPr horzOverflow="overflow"/>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endParaRPr kumimoji="0" lang="en-US" sz="1600" b="1" i="0" u="none" strike="noStrike" cap="none" normalizeH="0" baseline="0" dirty="0">
                        <a:ln>
                          <a:noFill/>
                        </a:ln>
                        <a:solidFill>
                          <a:schemeClr val="tx1"/>
                        </a:solidFill>
                        <a:effectLst/>
                        <a:latin typeface="+mn-lt"/>
                      </a:endParaRPr>
                    </a:p>
                  </a:txBody>
                  <a:tcPr horzOverflow="overflow"/>
                </a:tc>
                <a:extLst>
                  <a:ext uri="{0D108BD9-81ED-4DB2-BD59-A6C34878D82A}">
                    <a16:rowId xmlns:a16="http://schemas.microsoft.com/office/drawing/2014/main" val="10000"/>
                  </a:ext>
                </a:extLst>
              </a:tr>
              <a:tr h="411259">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sr-Cyrl-BA" sz="1600" b="1" u="none" strike="noStrike" cap="none" normalizeH="0" baseline="0" dirty="0">
                          <a:ln>
                            <a:noFill/>
                          </a:ln>
                          <a:effectLst/>
                        </a:rPr>
                        <a:t>Обиљежје А</a:t>
                      </a:r>
                      <a:endParaRPr kumimoji="0" lang="en-US" sz="1600" b="1" i="0" u="none" strike="noStrike" cap="none" normalizeH="0" baseline="0" dirty="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1</a:t>
                      </a:r>
                      <a:endParaRPr kumimoji="0" lang="en-US" sz="1600" b="1" i="0" u="none" strike="noStrike" cap="none" normalizeH="0" baseline="0" dirty="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2</a:t>
                      </a:r>
                      <a:endParaRPr kumimoji="0" lang="en-US" sz="1600" b="1" i="0" u="none" strike="noStrike" cap="none" normalizeH="0" baseline="0" dirty="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 . .</a:t>
                      </a:r>
                      <a:endParaRPr kumimoji="0" lang="en-US" sz="1600" b="1" i="0" u="none" strike="noStrike" cap="none" normalizeH="0" baseline="0" dirty="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C</a:t>
                      </a:r>
                      <a:endParaRPr kumimoji="0" lang="en-US" sz="1600" b="1" i="0" u="none" strike="noStrike" cap="none" normalizeH="0" baseline="0" dirty="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sr-Cyrl-BA" sz="1600" u="none" strike="noStrike" cap="none" normalizeH="0" baseline="0" dirty="0">
                          <a:ln>
                            <a:noFill/>
                          </a:ln>
                          <a:effectLst/>
                        </a:rPr>
                        <a:t>УКУПНО</a:t>
                      </a:r>
                      <a:endParaRPr kumimoji="0" lang="en-US" sz="1600" b="1" i="0" u="none" strike="noStrike" cap="none" normalizeH="0" baseline="0" dirty="0">
                        <a:ln>
                          <a:noFill/>
                        </a:ln>
                        <a:solidFill>
                          <a:schemeClr val="tx1"/>
                        </a:solidFill>
                        <a:effectLst/>
                        <a:latin typeface="+mn-lt"/>
                      </a:endParaRPr>
                    </a:p>
                  </a:txBody>
                  <a:tcPr horzOverflow="overflow"/>
                </a:tc>
                <a:extLst>
                  <a:ext uri="{0D108BD9-81ED-4DB2-BD59-A6C34878D82A}">
                    <a16:rowId xmlns:a16="http://schemas.microsoft.com/office/drawing/2014/main" val="10001"/>
                  </a:ext>
                </a:extLst>
              </a:tr>
              <a:tr h="2205843">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1</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2</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b="1" u="none" strike="noStrike" cap="none" normalizeH="0" baseline="0" dirty="0">
                          <a:ln>
                            <a:noFill/>
                          </a:ln>
                          <a:effectLst/>
                        </a:rPr>
                        <a:t>r</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defRPr/>
                      </a:pPr>
                      <a:r>
                        <a:rPr kumimoji="0" lang="sr-Cyrl-BA" sz="1600" b="1" u="none" strike="noStrike" cap="none" normalizeH="0" baseline="0" dirty="0">
                          <a:ln>
                            <a:noFill/>
                          </a:ln>
                          <a:effectLst/>
                        </a:rPr>
                        <a:t>УКУПНО</a:t>
                      </a:r>
                      <a:endParaRPr kumimoji="0" lang="en-US" sz="1600" b="1" i="0" u="none" strike="noStrike" cap="none" normalizeH="0" baseline="0" dirty="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O</a:t>
                      </a:r>
                      <a:r>
                        <a:rPr kumimoji="0" lang="en-US" sz="1600" u="none" strike="noStrike" cap="none" normalizeH="0" baseline="-25000" dirty="0">
                          <a:ln>
                            <a:noFill/>
                          </a:ln>
                          <a:effectLst/>
                        </a:rPr>
                        <a:t>11</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O</a:t>
                      </a:r>
                      <a:r>
                        <a:rPr kumimoji="0" lang="en-US" sz="1600" u="none" strike="noStrike" cap="none" normalizeH="0" baseline="-25000" dirty="0">
                          <a:ln>
                            <a:noFill/>
                          </a:ln>
                          <a:effectLst/>
                        </a:rPr>
                        <a:t>21</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O</a:t>
                      </a:r>
                      <a:r>
                        <a:rPr kumimoji="0" lang="en-US" sz="1600" u="none" strike="noStrike" cap="none" normalizeH="0" baseline="-25000" dirty="0">
                          <a:ln>
                            <a:noFill/>
                          </a:ln>
                          <a:effectLst/>
                        </a:rPr>
                        <a:t>r1</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C</a:t>
                      </a:r>
                      <a:r>
                        <a:rPr kumimoji="0" lang="en-US" sz="1600" u="none" strike="noStrike" cap="none" normalizeH="0" baseline="-25000" dirty="0">
                          <a:ln>
                            <a:noFill/>
                          </a:ln>
                          <a:effectLst/>
                        </a:rPr>
                        <a:t>1</a:t>
                      </a:r>
                      <a:endParaRPr kumimoji="0" lang="en-US" sz="1600" u="none" strike="noStrike" cap="none" normalizeH="0" baseline="-25000" dirty="0">
                        <a:ln>
                          <a:noFill/>
                        </a:ln>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O</a:t>
                      </a:r>
                      <a:r>
                        <a:rPr kumimoji="0" lang="en-US" sz="1600" u="none" strike="noStrike" cap="none" normalizeH="0" baseline="-25000" dirty="0">
                          <a:ln>
                            <a:noFill/>
                          </a:ln>
                          <a:effectLst/>
                        </a:rPr>
                        <a:t>12</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O</a:t>
                      </a:r>
                      <a:r>
                        <a:rPr kumimoji="0" lang="en-US" sz="1600" u="none" strike="noStrike" cap="none" normalizeH="0" baseline="-25000" dirty="0">
                          <a:ln>
                            <a:noFill/>
                          </a:ln>
                          <a:effectLst/>
                        </a:rPr>
                        <a:t>22</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O</a:t>
                      </a:r>
                      <a:r>
                        <a:rPr kumimoji="0" lang="en-US" sz="1600" u="none" strike="noStrike" cap="none" normalizeH="0" baseline="-25000" dirty="0">
                          <a:ln>
                            <a:noFill/>
                          </a:ln>
                          <a:effectLst/>
                        </a:rPr>
                        <a:t>r2</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C</a:t>
                      </a:r>
                      <a:r>
                        <a:rPr kumimoji="0" lang="en-US" sz="1600" u="none" strike="noStrike" cap="none" normalizeH="0" baseline="-25000" dirty="0">
                          <a:ln>
                            <a:noFill/>
                          </a:ln>
                          <a:effectLst/>
                        </a:rPr>
                        <a:t>2</a:t>
                      </a:r>
                      <a:endParaRPr kumimoji="0" lang="en-US" sz="1600" b="0" i="0" u="none" strike="noStrike" cap="none" normalizeH="0" baseline="-25000" dirty="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a:ln>
                            <a:noFill/>
                          </a:ln>
                          <a:effectLst/>
                        </a:rPr>
                        <a:t>…</a:t>
                      </a:r>
                      <a:endParaRPr kumimoji="0" lang="en-US" sz="1600" b="1" i="0" u="none" strike="noStrike" cap="none" normalizeH="0" baseline="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O</a:t>
                      </a:r>
                      <a:r>
                        <a:rPr kumimoji="0" lang="en-US" sz="1600" u="none" strike="noStrike" cap="none" normalizeH="0" baseline="-25000" dirty="0">
                          <a:ln>
                            <a:noFill/>
                          </a:ln>
                          <a:effectLst/>
                        </a:rPr>
                        <a:t>1c</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O</a:t>
                      </a:r>
                      <a:r>
                        <a:rPr kumimoji="0" lang="en-US" sz="1600" u="none" strike="noStrike" cap="none" normalizeH="0" baseline="-25000" dirty="0">
                          <a:ln>
                            <a:noFill/>
                          </a:ln>
                          <a:effectLst/>
                        </a:rPr>
                        <a:t>2c</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err="1">
                          <a:ln>
                            <a:noFill/>
                          </a:ln>
                          <a:effectLst/>
                        </a:rPr>
                        <a:t>O</a:t>
                      </a:r>
                      <a:r>
                        <a:rPr kumimoji="0" lang="en-US" sz="1600" u="none" strike="noStrike" cap="none" normalizeH="0" baseline="-25000" dirty="0" err="1">
                          <a:ln>
                            <a:noFill/>
                          </a:ln>
                          <a:effectLst/>
                        </a:rPr>
                        <a:t>rc</a:t>
                      </a:r>
                      <a:endParaRPr kumimoji="0" lang="en-US" sz="1600" u="none" strike="noStrike" cap="none" normalizeH="0" baseline="-25000" dirty="0">
                        <a:ln>
                          <a:noFill/>
                        </a:ln>
                        <a:effectLst/>
                      </a:endParaRP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C</a:t>
                      </a:r>
                      <a:r>
                        <a:rPr kumimoji="0" lang="en-US" sz="1600" u="none" strike="noStrike" cap="none" normalizeH="0" baseline="-25000" dirty="0">
                          <a:ln>
                            <a:noFill/>
                          </a:ln>
                          <a:effectLst/>
                        </a:rPr>
                        <a:t>c</a:t>
                      </a:r>
                      <a:endParaRPr kumimoji="0" lang="en-US" sz="1600" b="0" i="0" u="none" strike="noStrike" cap="none" normalizeH="0" baseline="-25000" dirty="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R</a:t>
                      </a:r>
                      <a:r>
                        <a:rPr kumimoji="0" lang="en-US" sz="1600" u="none" strike="noStrike" cap="none" normalizeH="0" baseline="-25000" dirty="0">
                          <a:ln>
                            <a:noFill/>
                          </a:ln>
                          <a:effectLst/>
                        </a:rPr>
                        <a:t>1</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R</a:t>
                      </a:r>
                      <a:r>
                        <a:rPr kumimoji="0" lang="en-US" sz="1600" u="none" strike="noStrike" cap="none" normalizeH="0" baseline="-25000" dirty="0">
                          <a:ln>
                            <a:noFill/>
                          </a:ln>
                          <a:effectLst/>
                        </a:rPr>
                        <a:t>2</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a:t>
                      </a: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err="1">
                          <a:ln>
                            <a:noFill/>
                          </a:ln>
                          <a:effectLst/>
                        </a:rPr>
                        <a:t>R</a:t>
                      </a:r>
                      <a:r>
                        <a:rPr kumimoji="0" lang="en-US" sz="1600" u="none" strike="noStrike" cap="none" normalizeH="0" baseline="-25000" dirty="0" err="1">
                          <a:ln>
                            <a:noFill/>
                          </a:ln>
                          <a:effectLst/>
                        </a:rPr>
                        <a:t>r</a:t>
                      </a:r>
                      <a:endParaRPr kumimoji="0" lang="en-US" sz="1600" u="none" strike="noStrike" cap="none" normalizeH="0" baseline="-25000" dirty="0">
                        <a:ln>
                          <a:noFill/>
                        </a:ln>
                        <a:effectLst/>
                      </a:endParaRPr>
                    </a:p>
                    <a:p>
                      <a:pPr marL="0" marR="0" lvl="0" indent="0" algn="ctr" defTabSz="914400" rtl="0" eaLnBrk="1" fontAlgn="base" latinLnBrk="0" hangingPunct="1">
                        <a:lnSpc>
                          <a:spcPct val="100000"/>
                        </a:lnSpc>
                        <a:spcBef>
                          <a:spcPts val="0"/>
                        </a:spcBef>
                        <a:spcAft>
                          <a:spcPct val="0"/>
                        </a:spcAft>
                        <a:buClr>
                          <a:schemeClr val="folHlink"/>
                        </a:buClr>
                        <a:buSzTx/>
                        <a:buFont typeface="Wingdings" pitchFamily="2" charset="2"/>
                        <a:buNone/>
                        <a:tabLst/>
                      </a:pPr>
                      <a:r>
                        <a:rPr kumimoji="0" lang="en-US" sz="1600" u="none" strike="noStrike" cap="none" normalizeH="0" baseline="0" dirty="0">
                          <a:ln>
                            <a:noFill/>
                          </a:ln>
                          <a:effectLst/>
                        </a:rPr>
                        <a:t>n</a:t>
                      </a:r>
                      <a:endParaRPr kumimoji="0" lang="en-US" sz="1600" b="0" i="0" u="none" strike="noStrike" cap="none" normalizeH="0" baseline="0" dirty="0">
                        <a:ln>
                          <a:noFill/>
                        </a:ln>
                        <a:solidFill>
                          <a:schemeClr val="tx1"/>
                        </a:solidFill>
                        <a:effectLst/>
                        <a:latin typeface="+mn-lt"/>
                      </a:endParaRPr>
                    </a:p>
                  </a:txBody>
                  <a:tcPr horzOverflow="overflow"/>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030034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7CA01F25-072D-490A-8A82-4DE9FACEB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9206" y="5358871"/>
            <a:ext cx="2480210" cy="1436215"/>
          </a:xfrm>
          <a:prstGeom prst="rect">
            <a:avLst/>
          </a:prstGeom>
          <a:effectLst>
            <a:softEdge rad="127000"/>
          </a:effectLst>
        </p:spPr>
      </p:pic>
      <p:sp>
        <p:nvSpPr>
          <p:cNvPr id="3" name="Content Placeholder 2">
            <a:extLst>
              <a:ext uri="{FF2B5EF4-FFF2-40B4-BE49-F238E27FC236}">
                <a16:creationId xmlns:a16="http://schemas.microsoft.com/office/drawing/2014/main" id="{D4B787B2-247F-4FF7-B56D-9E124CA12473}"/>
              </a:ext>
            </a:extLst>
          </p:cNvPr>
          <p:cNvSpPr>
            <a:spLocks noGrp="1"/>
          </p:cNvSpPr>
          <p:nvPr>
            <p:ph idx="1"/>
          </p:nvPr>
        </p:nvSpPr>
        <p:spPr>
          <a:xfrm>
            <a:off x="561474" y="589547"/>
            <a:ext cx="11069052" cy="5678905"/>
          </a:xfrm>
        </p:spPr>
        <p:txBody>
          <a:bodyPr/>
          <a:lstStyle/>
          <a:p>
            <a:pPr marL="0" indent="0">
              <a:buNone/>
            </a:pPr>
            <a:r>
              <a:rPr lang="sr-Cyrl-BA" b="1" dirty="0">
                <a:solidFill>
                  <a:schemeClr val="accent1"/>
                </a:solidFill>
              </a:rPr>
              <a:t>ЗАДАТАК 2:</a:t>
            </a:r>
          </a:p>
          <a:p>
            <a:pPr marL="0" indent="0">
              <a:buNone/>
            </a:pPr>
            <a:r>
              <a:rPr lang="sr-Cyrl-BA" dirty="0"/>
              <a:t>У узорку од 300 студената желимо да провјеримо да ли постоји статистичка зависност између пола и главне руке (оне којом посматрани студент пише), уз ниво ризика од 5%.  Добијени су сљедећи резултати у узорку:</a:t>
            </a:r>
          </a:p>
          <a:p>
            <a:pPr marL="0" indent="0">
              <a:buNone/>
            </a:pPr>
            <a:endParaRPr lang="sr-Cyrl-BA" dirty="0"/>
          </a:p>
        </p:txBody>
      </p:sp>
      <p:graphicFrame>
        <p:nvGraphicFramePr>
          <p:cNvPr id="5" name="Table 4">
            <a:extLst>
              <a:ext uri="{FF2B5EF4-FFF2-40B4-BE49-F238E27FC236}">
                <a16:creationId xmlns:a16="http://schemas.microsoft.com/office/drawing/2014/main" id="{6B722EC4-68C2-46AF-866E-026F7A61DE9D}"/>
              </a:ext>
            </a:extLst>
          </p:cNvPr>
          <p:cNvGraphicFramePr>
            <a:graphicFrameLocks noGrp="1"/>
          </p:cNvGraphicFramePr>
          <p:nvPr>
            <p:extLst>
              <p:ext uri="{D42A27DB-BD31-4B8C-83A1-F6EECF244321}">
                <p14:modId xmlns:p14="http://schemas.microsoft.com/office/powerpoint/2010/main" val="283490308"/>
              </p:ext>
            </p:extLst>
          </p:nvPr>
        </p:nvGraphicFramePr>
        <p:xfrm>
          <a:off x="2612794" y="2780907"/>
          <a:ext cx="6966412" cy="2894654"/>
        </p:xfrm>
        <a:graphic>
          <a:graphicData uri="http://schemas.openxmlformats.org/drawingml/2006/table">
            <a:tbl>
              <a:tblPr>
                <a:tableStyleId>{69CF1AB2-1976-4502-BF36-3FF5EA218861}</a:tableStyleId>
              </a:tblPr>
              <a:tblGrid>
                <a:gridCol w="1741603">
                  <a:extLst>
                    <a:ext uri="{9D8B030D-6E8A-4147-A177-3AD203B41FA5}">
                      <a16:colId xmlns:a16="http://schemas.microsoft.com/office/drawing/2014/main" val="1389670881"/>
                    </a:ext>
                  </a:extLst>
                </a:gridCol>
                <a:gridCol w="1741603">
                  <a:extLst>
                    <a:ext uri="{9D8B030D-6E8A-4147-A177-3AD203B41FA5}">
                      <a16:colId xmlns:a16="http://schemas.microsoft.com/office/drawing/2014/main" val="1380550031"/>
                    </a:ext>
                  </a:extLst>
                </a:gridCol>
                <a:gridCol w="1741603">
                  <a:extLst>
                    <a:ext uri="{9D8B030D-6E8A-4147-A177-3AD203B41FA5}">
                      <a16:colId xmlns:a16="http://schemas.microsoft.com/office/drawing/2014/main" val="2635824811"/>
                    </a:ext>
                  </a:extLst>
                </a:gridCol>
                <a:gridCol w="1741603">
                  <a:extLst>
                    <a:ext uri="{9D8B030D-6E8A-4147-A177-3AD203B41FA5}">
                      <a16:colId xmlns:a16="http://schemas.microsoft.com/office/drawing/2014/main" val="1983593228"/>
                    </a:ext>
                  </a:extLst>
                </a:gridCol>
              </a:tblGrid>
              <a:tr h="592006">
                <a:tc>
                  <a:txBody>
                    <a:bodyPr/>
                    <a:lstStyle/>
                    <a:p>
                      <a:pPr algn="ctr" fontAlgn="b"/>
                      <a:endParaRPr lang="en-US" sz="1600" b="1" i="0" u="none" strike="noStrike" dirty="0">
                        <a:solidFill>
                          <a:srgbClr val="000000"/>
                        </a:solidFill>
                        <a:effectLst/>
                        <a:latin typeface="+mj-lt"/>
                      </a:endParaRPr>
                    </a:p>
                  </a:txBody>
                  <a:tcPr marL="7620" marR="7620" marT="7620" marB="0" anchor="ctr"/>
                </a:tc>
                <a:tc gridSpan="2">
                  <a:txBody>
                    <a:bodyPr/>
                    <a:lstStyle/>
                    <a:p>
                      <a:pPr algn="ctr" rtl="0" fontAlgn="ctr"/>
                      <a:r>
                        <a:rPr lang="sr-Cyrl-BA" sz="1600" b="1" i="0" u="none" strike="noStrike" dirty="0">
                          <a:solidFill>
                            <a:srgbClr val="000000"/>
                          </a:solidFill>
                          <a:effectLst/>
                          <a:latin typeface="+mj-lt"/>
                        </a:rPr>
                        <a:t>ГЛАВНА РУКА</a:t>
                      </a:r>
                      <a:endParaRPr lang="en-US" sz="1600" b="1" i="0" u="none" strike="noStrike" dirty="0">
                        <a:solidFill>
                          <a:srgbClr val="000000"/>
                        </a:solidFill>
                        <a:effectLst/>
                        <a:latin typeface="+mj-lt"/>
                      </a:endParaRPr>
                    </a:p>
                  </a:txBody>
                  <a:tcPr marL="7620" marR="7620" marT="7620" marB="0" anchor="ctr"/>
                </a:tc>
                <a:tc hMerge="1">
                  <a:txBody>
                    <a:bodyPr/>
                    <a:lstStyle/>
                    <a:p>
                      <a:pPr algn="ctr" rtl="0" fontAlgn="ctr"/>
                      <a:endParaRPr lang="en-US" sz="16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ctr" fontAlgn="b"/>
                      <a:endParaRPr lang="en-US" sz="1600" b="1"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4075319001"/>
                  </a:ext>
                </a:extLst>
              </a:tr>
              <a:tr h="575662">
                <a:tc>
                  <a:txBody>
                    <a:bodyPr/>
                    <a:lstStyle/>
                    <a:p>
                      <a:pPr algn="ctr" fontAlgn="b"/>
                      <a:r>
                        <a:rPr lang="sr-Cyrl-BA" sz="1600" b="1" u="none" strike="noStrike" dirty="0">
                          <a:solidFill>
                            <a:srgbClr val="000000"/>
                          </a:solidFill>
                          <a:effectLst/>
                          <a:latin typeface="+mj-lt"/>
                        </a:rPr>
                        <a:t>ПОЛ</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600" b="1" u="none" strike="noStrike" dirty="0">
                          <a:solidFill>
                            <a:srgbClr val="000000"/>
                          </a:solidFill>
                          <a:effectLst/>
                          <a:latin typeface="+mj-lt"/>
                        </a:rPr>
                        <a:t>ЛИЈЕВА</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600" b="1" u="none" strike="noStrike" dirty="0">
                          <a:solidFill>
                            <a:srgbClr val="000000"/>
                          </a:solidFill>
                          <a:effectLst/>
                          <a:latin typeface="+mj-lt"/>
                        </a:rPr>
                        <a:t>ДЕСНА</a:t>
                      </a:r>
                      <a:endParaRPr lang="en-US" sz="1600" b="1" i="0" u="none" strike="noStrike" dirty="0">
                        <a:solidFill>
                          <a:srgbClr val="000000"/>
                        </a:solidFill>
                        <a:effectLst/>
                        <a:latin typeface="+mj-lt"/>
                      </a:endParaRPr>
                    </a:p>
                  </a:txBody>
                  <a:tcPr marL="7620" marR="7620" marT="7620" marB="0" anchor="ctr"/>
                </a:tc>
                <a:tc>
                  <a:txBody>
                    <a:bodyPr/>
                    <a:lstStyle/>
                    <a:p>
                      <a:pPr algn="ctr" fontAlgn="b"/>
                      <a:r>
                        <a:rPr lang="el-GR" sz="1600" b="1" i="0" u="none" strike="noStrike" dirty="0">
                          <a:solidFill>
                            <a:srgbClr val="000000"/>
                          </a:solidFill>
                          <a:effectLst/>
                          <a:latin typeface="+mj-lt"/>
                        </a:rPr>
                        <a:t>Σ</a:t>
                      </a:r>
                      <a:endParaRPr lang="en-US" sz="1600" b="1"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406122625"/>
                  </a:ext>
                </a:extLst>
              </a:tr>
              <a:tr h="575662">
                <a:tc>
                  <a:txBody>
                    <a:bodyPr/>
                    <a:lstStyle/>
                    <a:p>
                      <a:pPr algn="ctr" fontAlgn="b"/>
                      <a:r>
                        <a:rPr lang="sr-Cyrl-BA" sz="1600" b="1" u="none" strike="noStrike" dirty="0">
                          <a:solidFill>
                            <a:srgbClr val="000000"/>
                          </a:solidFill>
                          <a:effectLst/>
                          <a:latin typeface="+mj-lt"/>
                        </a:rPr>
                        <a:t>ЖЕНСКИ</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12</a:t>
                      </a:r>
                      <a:endParaRPr lang="en-US" sz="1800" b="0"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108</a:t>
                      </a:r>
                      <a:endParaRPr lang="en-US" sz="1800" b="0" i="0" u="none" strike="noStrike" dirty="0">
                        <a:solidFill>
                          <a:srgbClr val="000000"/>
                        </a:solidFill>
                        <a:effectLst/>
                        <a:latin typeface="+mj-lt"/>
                      </a:endParaRPr>
                    </a:p>
                  </a:txBody>
                  <a:tcPr marL="7620" marR="7620" marT="7620" marB="0" anchor="ctr"/>
                </a:tc>
                <a:tc>
                  <a:txBody>
                    <a:bodyPr/>
                    <a:lstStyle/>
                    <a:p>
                      <a:pPr algn="ctr" fontAlgn="b"/>
                      <a:r>
                        <a:rPr lang="sr-Cyrl-BA" sz="1800" b="0" i="0" u="none" strike="noStrike" dirty="0">
                          <a:solidFill>
                            <a:srgbClr val="000000"/>
                          </a:solidFill>
                          <a:effectLst/>
                          <a:latin typeface="+mj-lt"/>
                        </a:rPr>
                        <a:t>120</a:t>
                      </a:r>
                      <a:endParaRPr lang="en-US" sz="18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1181060492"/>
                  </a:ext>
                </a:extLst>
              </a:tr>
              <a:tr h="575662">
                <a:tc>
                  <a:txBody>
                    <a:bodyPr/>
                    <a:lstStyle/>
                    <a:p>
                      <a:pPr algn="ctr" fontAlgn="b"/>
                      <a:r>
                        <a:rPr lang="sr-Cyrl-BA" sz="1600" b="1" u="none" strike="noStrike" dirty="0">
                          <a:solidFill>
                            <a:srgbClr val="000000"/>
                          </a:solidFill>
                          <a:effectLst/>
                          <a:latin typeface="+mj-lt"/>
                        </a:rPr>
                        <a:t>МУШКИ</a:t>
                      </a:r>
                      <a:endParaRPr lang="en-US" sz="1600" b="1"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24</a:t>
                      </a:r>
                      <a:endParaRPr lang="en-US" sz="1800" b="0"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156</a:t>
                      </a:r>
                      <a:endParaRPr lang="en-US" sz="1800" b="0" i="0" u="none" strike="noStrike" dirty="0">
                        <a:solidFill>
                          <a:srgbClr val="000000"/>
                        </a:solidFill>
                        <a:effectLst/>
                        <a:latin typeface="+mj-lt"/>
                      </a:endParaRPr>
                    </a:p>
                  </a:txBody>
                  <a:tcPr marL="7620" marR="7620" marT="7620" marB="0" anchor="ctr"/>
                </a:tc>
                <a:tc>
                  <a:txBody>
                    <a:bodyPr/>
                    <a:lstStyle/>
                    <a:p>
                      <a:pPr algn="ctr" fontAlgn="b"/>
                      <a:r>
                        <a:rPr lang="sr-Cyrl-BA" sz="1800" b="0" i="0" u="none" strike="noStrike" dirty="0">
                          <a:solidFill>
                            <a:srgbClr val="000000"/>
                          </a:solidFill>
                          <a:effectLst/>
                          <a:latin typeface="+mj-lt"/>
                        </a:rPr>
                        <a:t>180</a:t>
                      </a:r>
                      <a:endParaRPr lang="en-US" sz="18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659558322"/>
                  </a:ext>
                </a:extLst>
              </a:tr>
              <a:tr h="575662">
                <a:tc>
                  <a:txBody>
                    <a:bodyPr/>
                    <a:lstStyle/>
                    <a:p>
                      <a:pPr algn="ctr" fontAlgn="b"/>
                      <a:r>
                        <a:rPr lang="el-GR" sz="1600" b="0" i="0" u="none" strike="noStrike" dirty="0">
                          <a:solidFill>
                            <a:srgbClr val="000000"/>
                          </a:solidFill>
                          <a:effectLst/>
                          <a:latin typeface="+mj-lt"/>
                        </a:rPr>
                        <a:t>Σ</a:t>
                      </a:r>
                      <a:endParaRPr lang="en-US" sz="1600" b="0"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36</a:t>
                      </a:r>
                      <a:endParaRPr lang="en-US" sz="1800" b="0" i="0" u="none" strike="noStrike" dirty="0">
                        <a:solidFill>
                          <a:srgbClr val="000000"/>
                        </a:solidFill>
                        <a:effectLst/>
                        <a:latin typeface="+mj-lt"/>
                      </a:endParaRPr>
                    </a:p>
                  </a:txBody>
                  <a:tcPr marL="7620" marR="7620" marT="7620" marB="0" anchor="ctr"/>
                </a:tc>
                <a:tc>
                  <a:txBody>
                    <a:bodyPr/>
                    <a:lstStyle/>
                    <a:p>
                      <a:pPr algn="ctr" rtl="0" fontAlgn="ctr"/>
                      <a:r>
                        <a:rPr lang="sr-Cyrl-BA" sz="1800" b="0" i="0" u="none" strike="noStrike" dirty="0">
                          <a:solidFill>
                            <a:srgbClr val="000000"/>
                          </a:solidFill>
                          <a:effectLst/>
                          <a:latin typeface="+mj-lt"/>
                        </a:rPr>
                        <a:t>264</a:t>
                      </a:r>
                      <a:endParaRPr lang="en-US" sz="1800" b="0" i="0" u="none" strike="noStrike" dirty="0">
                        <a:solidFill>
                          <a:srgbClr val="000000"/>
                        </a:solidFill>
                        <a:effectLst/>
                        <a:latin typeface="+mj-lt"/>
                      </a:endParaRPr>
                    </a:p>
                  </a:txBody>
                  <a:tcPr marL="7620" marR="7620" marT="7620" marB="0" anchor="ctr"/>
                </a:tc>
                <a:tc>
                  <a:txBody>
                    <a:bodyPr/>
                    <a:lstStyle/>
                    <a:p>
                      <a:pPr algn="ctr" fontAlgn="b"/>
                      <a:r>
                        <a:rPr lang="sr-Cyrl-BA" sz="1800" b="1" i="0" u="none" strike="noStrike" dirty="0">
                          <a:solidFill>
                            <a:srgbClr val="000000"/>
                          </a:solidFill>
                          <a:effectLst/>
                          <a:latin typeface="+mj-lt"/>
                        </a:rPr>
                        <a:t>300</a:t>
                      </a:r>
                      <a:endParaRPr lang="en-US" sz="1800" b="1"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1360955029"/>
                  </a:ext>
                </a:extLst>
              </a:tr>
            </a:tbl>
          </a:graphicData>
        </a:graphic>
      </p:graphicFrame>
      <p:sp>
        <p:nvSpPr>
          <p:cNvPr id="6" name="TextBox 5">
            <a:extLst>
              <a:ext uri="{FF2B5EF4-FFF2-40B4-BE49-F238E27FC236}">
                <a16:creationId xmlns:a16="http://schemas.microsoft.com/office/drawing/2014/main" id="{A3002CEC-7A37-45E2-8DB5-64226C543638}"/>
              </a:ext>
            </a:extLst>
          </p:cNvPr>
          <p:cNvSpPr txBox="1"/>
          <p:nvPr/>
        </p:nvSpPr>
        <p:spPr>
          <a:xfrm>
            <a:off x="2196447" y="1947039"/>
            <a:ext cx="1960774" cy="646331"/>
          </a:xfrm>
          <a:prstGeom prst="rect">
            <a:avLst/>
          </a:prstGeom>
          <a:noFill/>
        </p:spPr>
        <p:txBody>
          <a:bodyPr wrap="square" rtlCol="0">
            <a:spAutoFit/>
          </a:bodyPr>
          <a:lstStyle/>
          <a:p>
            <a:r>
              <a:rPr lang="sr-Cyrl-BA" dirty="0"/>
              <a:t>12 жена пише лијевом руком</a:t>
            </a:r>
            <a:endParaRPr lang="en-US" dirty="0"/>
          </a:p>
        </p:txBody>
      </p:sp>
      <p:cxnSp>
        <p:nvCxnSpPr>
          <p:cNvPr id="8" name="Straight Arrow Connector 7">
            <a:extLst>
              <a:ext uri="{FF2B5EF4-FFF2-40B4-BE49-F238E27FC236}">
                <a16:creationId xmlns:a16="http://schemas.microsoft.com/office/drawing/2014/main" id="{27D4F55C-A340-4BDE-897D-446CBCAA0CC5}"/>
              </a:ext>
            </a:extLst>
          </p:cNvPr>
          <p:cNvCxnSpPr>
            <a:cxnSpLocks/>
          </p:cNvCxnSpPr>
          <p:nvPr/>
        </p:nvCxnSpPr>
        <p:spPr>
          <a:xfrm>
            <a:off x="3026005" y="2593370"/>
            <a:ext cx="1960774" cy="15261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F99E151-9CE8-463C-9CA8-A9285FC67B4C}"/>
              </a:ext>
            </a:extLst>
          </p:cNvPr>
          <p:cNvSpPr txBox="1"/>
          <p:nvPr/>
        </p:nvSpPr>
        <p:spPr>
          <a:xfrm>
            <a:off x="9895787" y="3905068"/>
            <a:ext cx="2296213" cy="646331"/>
          </a:xfrm>
          <a:prstGeom prst="rect">
            <a:avLst/>
          </a:prstGeom>
          <a:noFill/>
        </p:spPr>
        <p:txBody>
          <a:bodyPr wrap="square" rtlCol="0">
            <a:spAutoFit/>
          </a:bodyPr>
          <a:lstStyle/>
          <a:p>
            <a:r>
              <a:rPr lang="sr-Cyrl-BA" dirty="0"/>
              <a:t>Укупно смо посматрали 120 жена</a:t>
            </a:r>
            <a:endParaRPr lang="en-US" dirty="0"/>
          </a:p>
        </p:txBody>
      </p:sp>
      <p:cxnSp>
        <p:nvCxnSpPr>
          <p:cNvPr id="13" name="Straight Arrow Connector 12">
            <a:extLst>
              <a:ext uri="{FF2B5EF4-FFF2-40B4-BE49-F238E27FC236}">
                <a16:creationId xmlns:a16="http://schemas.microsoft.com/office/drawing/2014/main" id="{5834F25D-A289-4FA0-A690-096D0565EB25}"/>
              </a:ext>
            </a:extLst>
          </p:cNvPr>
          <p:cNvCxnSpPr>
            <a:stCxn id="11" idx="1"/>
          </p:cNvCxnSpPr>
          <p:nvPr/>
        </p:nvCxnSpPr>
        <p:spPr>
          <a:xfrm flipH="1">
            <a:off x="9078012" y="4228234"/>
            <a:ext cx="8177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4CFF18D-EF4D-42EC-861C-5C265AC9C7C4}"/>
              </a:ext>
            </a:extLst>
          </p:cNvPr>
          <p:cNvSpPr txBox="1"/>
          <p:nvPr/>
        </p:nvSpPr>
        <p:spPr>
          <a:xfrm>
            <a:off x="2855536" y="6076979"/>
            <a:ext cx="2715705" cy="646331"/>
          </a:xfrm>
          <a:prstGeom prst="rect">
            <a:avLst/>
          </a:prstGeom>
          <a:noFill/>
        </p:spPr>
        <p:txBody>
          <a:bodyPr wrap="square" rtlCol="0">
            <a:spAutoFit/>
          </a:bodyPr>
          <a:lstStyle/>
          <a:p>
            <a:r>
              <a:rPr lang="sr-Cyrl-BA" dirty="0"/>
              <a:t>Укупно смо 36 студената пише лијевом руком</a:t>
            </a:r>
            <a:endParaRPr lang="en-US" dirty="0"/>
          </a:p>
        </p:txBody>
      </p:sp>
      <p:cxnSp>
        <p:nvCxnSpPr>
          <p:cNvPr id="16" name="Straight Arrow Connector 15">
            <a:extLst>
              <a:ext uri="{FF2B5EF4-FFF2-40B4-BE49-F238E27FC236}">
                <a16:creationId xmlns:a16="http://schemas.microsoft.com/office/drawing/2014/main" id="{985EB28F-FAAB-4664-B686-7FA242BCD775}"/>
              </a:ext>
            </a:extLst>
          </p:cNvPr>
          <p:cNvCxnSpPr/>
          <p:nvPr/>
        </p:nvCxnSpPr>
        <p:spPr>
          <a:xfrm flipV="1">
            <a:off x="4364610" y="5495827"/>
            <a:ext cx="622169" cy="627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6250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0666D2A-BB35-479C-AEB1-168E76A6E6C3}"/>
              </a:ext>
            </a:extLst>
          </p:cNvPr>
          <p:cNvSpPr/>
          <p:nvPr/>
        </p:nvSpPr>
        <p:spPr>
          <a:xfrm>
            <a:off x="3817856" y="3429000"/>
            <a:ext cx="2630078" cy="86962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4" name="Content Placeholder 2">
                <a:extLst>
                  <a:ext uri="{FF2B5EF4-FFF2-40B4-BE49-F238E27FC236}">
                    <a16:creationId xmlns:a16="http://schemas.microsoft.com/office/drawing/2014/main" id="{78B9B1C3-8384-4981-8B35-AE9D8F5B6025}"/>
                  </a:ext>
                </a:extLst>
              </p:cNvPr>
              <p:cNvSpPr>
                <a:spLocks noGrp="1"/>
              </p:cNvSpPr>
              <p:nvPr>
                <p:ph idx="1"/>
              </p:nvPr>
            </p:nvSpPr>
            <p:spPr>
              <a:xfrm>
                <a:off x="714292" y="308977"/>
                <a:ext cx="10442575" cy="6336919"/>
              </a:xfrm>
            </p:spPr>
            <p:txBody>
              <a:bodyPr/>
              <a:lstStyle/>
              <a:p>
                <a:pPr marL="0" indent="0">
                  <a:buNone/>
                </a:pPr>
                <a:r>
                  <a:rPr lang="sr-Cyrl-BA" sz="2000" b="1" dirty="0">
                    <a:solidFill>
                      <a:schemeClr val="accent1"/>
                    </a:solidFill>
                  </a:rPr>
                  <a:t>РЈЕШЕЊЕ:</a:t>
                </a:r>
              </a:p>
              <a:p>
                <a:pPr marL="342900" indent="-342900">
                  <a:buAutoNum type="arabicPeriod"/>
                </a:pPr>
                <a:r>
                  <a:rPr lang="sr-Cyrl-BA" b="1" dirty="0">
                    <a:solidFill>
                      <a:schemeClr val="accent1"/>
                    </a:solidFill>
                  </a:rPr>
                  <a:t>КОРАК: </a:t>
                </a:r>
                <a:r>
                  <a:rPr lang="sr-Cyrl-BA" b="1" dirty="0">
                    <a:solidFill>
                      <a:schemeClr val="tx1"/>
                    </a:solidFill>
                  </a:rPr>
                  <a:t>Формулисање нулте </a:t>
                </a:r>
                <a:r>
                  <a:rPr lang="sr-Latn-BA" b="1" dirty="0">
                    <a:solidFill>
                      <a:schemeClr val="tx1"/>
                    </a:solidFill>
                  </a:rPr>
                  <a:t>(</a:t>
                </a:r>
                <a14:m>
                  <m:oMath xmlns:m="http://schemas.openxmlformats.org/officeDocument/2006/math">
                    <m:sSub>
                      <m:sSubPr>
                        <m:ctrlPr>
                          <a:rPr lang="sr-Latn-BA" b="1" i="1" smtClean="0">
                            <a:solidFill>
                              <a:schemeClr val="tx1"/>
                            </a:solidFill>
                            <a:latin typeface="Cambria Math" panose="02040503050406030204" pitchFamily="18" charset="0"/>
                          </a:rPr>
                        </m:ctrlPr>
                      </m:sSubPr>
                      <m:e>
                        <m:r>
                          <a:rPr lang="sr-Latn-BA" b="1" i="1" smtClean="0">
                            <a:solidFill>
                              <a:schemeClr val="tx1"/>
                            </a:solidFill>
                            <a:latin typeface="Cambria Math" panose="02040503050406030204" pitchFamily="18" charset="0"/>
                          </a:rPr>
                          <m:t>𝑯</m:t>
                        </m:r>
                      </m:e>
                      <m:sub>
                        <m:r>
                          <a:rPr lang="sr-Latn-BA" b="1" i="1" smtClean="0">
                            <a:solidFill>
                              <a:schemeClr val="tx1"/>
                            </a:solidFill>
                            <a:latin typeface="Cambria Math" panose="02040503050406030204" pitchFamily="18" charset="0"/>
                          </a:rPr>
                          <m:t>𝟎</m:t>
                        </m:r>
                      </m:sub>
                    </m:sSub>
                  </m:oMath>
                </a14:m>
                <a:r>
                  <a:rPr lang="sr-Latn-BA" b="1" dirty="0">
                    <a:solidFill>
                      <a:schemeClr val="tx1"/>
                    </a:solidFill>
                  </a:rPr>
                  <a:t>) </a:t>
                </a:r>
                <a:r>
                  <a:rPr lang="sr-Cyrl-BA" b="1" dirty="0">
                    <a:solidFill>
                      <a:schemeClr val="tx1"/>
                    </a:solidFill>
                  </a:rPr>
                  <a:t>и алтернативне </a:t>
                </a:r>
                <a:r>
                  <a:rPr lang="sr-Latn-BA" b="1" dirty="0">
                    <a:solidFill>
                      <a:schemeClr val="tx1"/>
                    </a:solidFill>
                  </a:rPr>
                  <a:t>(</a:t>
                </a:r>
                <a14:m>
                  <m:oMath xmlns:m="http://schemas.openxmlformats.org/officeDocument/2006/math">
                    <m:sSub>
                      <m:sSubPr>
                        <m:ctrlPr>
                          <a:rPr lang="sr-Latn-BA" b="1" i="1">
                            <a:solidFill>
                              <a:schemeClr val="tx1"/>
                            </a:solidFill>
                            <a:latin typeface="Cambria Math" panose="02040503050406030204" pitchFamily="18" charset="0"/>
                          </a:rPr>
                        </m:ctrlPr>
                      </m:sSubPr>
                      <m:e>
                        <m:r>
                          <a:rPr lang="sr-Latn-BA" b="1" i="1">
                            <a:solidFill>
                              <a:schemeClr val="tx1"/>
                            </a:solidFill>
                            <a:latin typeface="Cambria Math" panose="02040503050406030204" pitchFamily="18" charset="0"/>
                          </a:rPr>
                          <m:t>𝑯</m:t>
                        </m:r>
                      </m:e>
                      <m:sub>
                        <m:r>
                          <a:rPr lang="sr-Latn-BA" b="1" i="1" smtClean="0">
                            <a:solidFill>
                              <a:schemeClr val="tx1"/>
                            </a:solidFill>
                            <a:latin typeface="Cambria Math" panose="02040503050406030204" pitchFamily="18" charset="0"/>
                          </a:rPr>
                          <m:t>𝟏</m:t>
                        </m:r>
                      </m:sub>
                    </m:sSub>
                  </m:oMath>
                </a14:m>
                <a:r>
                  <a:rPr lang="sr-Latn-BA" b="1" dirty="0">
                    <a:solidFill>
                      <a:schemeClr val="tx1"/>
                    </a:solidFill>
                  </a:rPr>
                  <a:t>) </a:t>
                </a:r>
                <a:r>
                  <a:rPr lang="sr-Cyrl-BA" b="1" dirty="0">
                    <a:solidFill>
                      <a:schemeClr val="tx1"/>
                    </a:solidFill>
                  </a:rPr>
                  <a:t>хипотезе</a:t>
                </a:r>
                <a:endParaRPr lang="sr-Latn-BA" b="1" dirty="0">
                  <a:solidFill>
                    <a:schemeClr val="tx1"/>
                  </a:solidFill>
                </a:endParaRPr>
              </a:p>
              <a:p>
                <a:pPr marL="0" indent="0">
                  <a:buNone/>
                </a:pPr>
                <a:r>
                  <a:rPr lang="sr-Latn-BA" dirty="0">
                    <a:solidFill>
                      <a:schemeClr val="tx1"/>
                    </a:solidFill>
                  </a:rPr>
                  <a:t>	</a:t>
                </a:r>
                <a:r>
                  <a:rPr lang="sr-Latn-BA" b="1" dirty="0">
                    <a:solidFill>
                      <a:schemeClr val="tx1"/>
                    </a:solidFill>
                  </a:rPr>
                  <a:t> </a:t>
                </a:r>
                <a14:m>
                  <m:oMath xmlns:m="http://schemas.openxmlformats.org/officeDocument/2006/math">
                    <m:sSub>
                      <m:sSubPr>
                        <m:ctrlPr>
                          <a:rPr lang="sr-Latn-BA" i="1" smtClean="0">
                            <a:solidFill>
                              <a:schemeClr val="tx1"/>
                            </a:solidFill>
                            <a:latin typeface="Cambria Math" panose="02040503050406030204" pitchFamily="18" charset="0"/>
                          </a:rPr>
                        </m:ctrlPr>
                      </m:sSubPr>
                      <m:e>
                        <m:r>
                          <a:rPr lang="sr-Latn-BA" b="0" i="1" smtClean="0">
                            <a:solidFill>
                              <a:schemeClr val="tx1"/>
                            </a:solidFill>
                            <a:latin typeface="Cambria Math" panose="02040503050406030204" pitchFamily="18" charset="0"/>
                          </a:rPr>
                          <m:t>𝐻</m:t>
                        </m:r>
                      </m:e>
                      <m:sub>
                        <m:r>
                          <a:rPr lang="sr-Latn-BA" b="0" i="1" smtClean="0">
                            <a:solidFill>
                              <a:schemeClr val="tx1"/>
                            </a:solidFill>
                            <a:latin typeface="Cambria Math" panose="02040503050406030204" pitchFamily="18" charset="0"/>
                          </a:rPr>
                          <m:t>0</m:t>
                        </m:r>
                      </m:sub>
                    </m:sSub>
                    <m:r>
                      <a:rPr lang="sr-Latn-BA" b="0" i="1" smtClean="0">
                        <a:solidFill>
                          <a:schemeClr val="tx1"/>
                        </a:solidFill>
                        <a:latin typeface="Cambria Math" panose="02040503050406030204" pitchFamily="18" charset="0"/>
                      </a:rPr>
                      <m:t>:</m:t>
                    </m:r>
                  </m:oMath>
                </a14:m>
                <a:r>
                  <a:rPr lang="sr-Cyrl-BA" dirty="0">
                    <a:solidFill>
                      <a:schemeClr val="accent1"/>
                    </a:solidFill>
                  </a:rPr>
                  <a:t> </a:t>
                </a:r>
                <a:r>
                  <a:rPr lang="sr-Cyrl-BA" dirty="0">
                    <a:solidFill>
                      <a:schemeClr val="tx1"/>
                    </a:solidFill>
                  </a:rPr>
                  <a:t>два обиљежја су међусобно независна (да ли је студент/ица љевак или дешњак не зависи 	        од пола). </a:t>
                </a:r>
                <a:endParaRPr lang="sr-Latn-BA" dirty="0">
                  <a:solidFill>
                    <a:schemeClr val="accent1"/>
                  </a:solidFill>
                </a:endParaRPr>
              </a:p>
              <a:p>
                <a:pPr marL="0" indent="0">
                  <a:buNone/>
                </a:pPr>
                <a:r>
                  <a:rPr lang="sr-Latn-BA" dirty="0">
                    <a:solidFill>
                      <a:schemeClr val="accent1"/>
                    </a:solidFill>
                  </a:rPr>
                  <a:t>	 </a:t>
                </a:r>
                <a14:m>
                  <m:oMath xmlns:m="http://schemas.openxmlformats.org/officeDocument/2006/math">
                    <m:sSub>
                      <m:sSubPr>
                        <m:ctrlPr>
                          <a:rPr lang="sr-Latn-BA" i="1">
                            <a:solidFill>
                              <a:schemeClr val="tx1"/>
                            </a:solidFill>
                            <a:latin typeface="Cambria Math" panose="02040503050406030204" pitchFamily="18" charset="0"/>
                          </a:rPr>
                        </m:ctrlPr>
                      </m:sSubPr>
                      <m:e>
                        <m:r>
                          <a:rPr lang="sr-Latn-BA" i="1">
                            <a:solidFill>
                              <a:schemeClr val="tx1"/>
                            </a:solidFill>
                            <a:latin typeface="Cambria Math" panose="02040503050406030204" pitchFamily="18" charset="0"/>
                          </a:rPr>
                          <m:t>𝐻</m:t>
                        </m:r>
                      </m:e>
                      <m:sub>
                        <m:r>
                          <a:rPr lang="sr-Latn-BA" b="0" i="1" smtClean="0">
                            <a:solidFill>
                              <a:schemeClr val="tx1"/>
                            </a:solidFill>
                            <a:latin typeface="Cambria Math" panose="02040503050406030204" pitchFamily="18" charset="0"/>
                          </a:rPr>
                          <m:t>1</m:t>
                        </m:r>
                      </m:sub>
                    </m:sSub>
                    <m:r>
                      <a:rPr lang="sr-Latn-BA" i="1" smtClean="0">
                        <a:solidFill>
                          <a:schemeClr val="tx1"/>
                        </a:solidFill>
                        <a:latin typeface="Cambria Math" panose="02040503050406030204" pitchFamily="18" charset="0"/>
                      </a:rPr>
                      <m:t>:</m:t>
                    </m:r>
                  </m:oMath>
                </a14:m>
                <a:r>
                  <a:rPr lang="sr-Cyrl-BA" dirty="0">
                    <a:solidFill>
                      <a:schemeClr val="accent1"/>
                    </a:solidFill>
                  </a:rPr>
                  <a:t> </a:t>
                </a:r>
                <a:r>
                  <a:rPr lang="sr-Cyrl-BA" dirty="0">
                    <a:solidFill>
                      <a:schemeClr val="tx1"/>
                    </a:solidFill>
                  </a:rPr>
                  <a:t>два обиљежја су међусобно зависна. </a:t>
                </a:r>
                <a:endParaRPr lang="sr-Latn-BA" dirty="0">
                  <a:solidFill>
                    <a:schemeClr val="accent1"/>
                  </a:solidFill>
                </a:endParaRPr>
              </a:p>
              <a:p>
                <a:pPr marL="342900" indent="-342900">
                  <a:buFont typeface="+mj-lt"/>
                  <a:buAutoNum type="arabicPeriod" startAt="2"/>
                </a:pPr>
                <a:r>
                  <a:rPr lang="sr-Cyrl-BA" b="1" dirty="0">
                    <a:solidFill>
                      <a:schemeClr val="accent1"/>
                    </a:solidFill>
                  </a:rPr>
                  <a:t>КОРАК: </a:t>
                </a:r>
                <a:r>
                  <a:rPr lang="sr-Cyrl-BA" b="1" dirty="0">
                    <a:solidFill>
                      <a:schemeClr val="tx1"/>
                    </a:solidFill>
                  </a:rPr>
                  <a:t>Избор статистике теста</a:t>
                </a:r>
              </a:p>
              <a:p>
                <a:pPr marL="0" indent="0">
                  <a:buNone/>
                </a:pPr>
                <a:r>
                  <a:rPr lang="sr-Cyrl-BA" dirty="0">
                    <a:solidFill>
                      <a:schemeClr val="tx1"/>
                    </a:solidFill>
                  </a:rPr>
                  <a:t>	За тестирање се користи </a:t>
                </a:r>
                <a14:m>
                  <m:oMath xmlns:m="http://schemas.openxmlformats.org/officeDocument/2006/math">
                    <m:sSup>
                      <m:sSupPr>
                        <m:ctrlPr>
                          <a:rPr lang="sr-Cyrl-BA" b="1" i="1" smtClean="0">
                            <a:solidFill>
                              <a:schemeClr val="tx1"/>
                            </a:solidFill>
                            <a:latin typeface="Cambria Math" panose="02040503050406030204" pitchFamily="18" charset="0"/>
                          </a:rPr>
                        </m:ctrlPr>
                      </m:sSupPr>
                      <m:e>
                        <m:r>
                          <a:rPr lang="el-GR" b="1" i="1">
                            <a:solidFill>
                              <a:schemeClr val="tx1"/>
                            </a:solidFill>
                            <a:latin typeface="Cambria Math" panose="02040503050406030204" pitchFamily="18" charset="0"/>
                          </a:rPr>
                          <m:t>𝝌</m:t>
                        </m:r>
                      </m:e>
                      <m:sup>
                        <m:r>
                          <a:rPr lang="sr-Cyrl-BA" b="1" i="1" smtClean="0">
                            <a:solidFill>
                              <a:schemeClr val="tx1"/>
                            </a:solidFill>
                            <a:latin typeface="Cambria Math" panose="02040503050406030204" pitchFamily="18" charset="0"/>
                          </a:rPr>
                          <m:t>𝟐</m:t>
                        </m:r>
                      </m:sup>
                    </m:sSup>
                    <m:r>
                      <a:rPr lang="sr-Cyrl-BA" b="1" i="0" smtClean="0">
                        <a:solidFill>
                          <a:schemeClr val="tx1"/>
                        </a:solidFill>
                        <a:latin typeface="Cambria Math" panose="02040503050406030204" pitchFamily="18" charset="0"/>
                      </a:rPr>
                      <m:t> </m:t>
                    </m:r>
                  </m:oMath>
                </a14:m>
                <a:r>
                  <a:rPr lang="sr-Cyrl-BA" b="1" dirty="0">
                    <a:solidFill>
                      <a:schemeClr val="tx1"/>
                    </a:solidFill>
                  </a:rPr>
                  <a:t>тест</a:t>
                </a:r>
              </a:p>
              <a:p>
                <a:pPr marL="342900" indent="-342900">
                  <a:buFont typeface="+mj-lt"/>
                  <a:buAutoNum type="arabicPeriod" startAt="3"/>
                </a:pPr>
                <a:r>
                  <a:rPr lang="sr-Cyrl-BA" b="1" dirty="0">
                    <a:solidFill>
                      <a:schemeClr val="accent1"/>
                    </a:solidFill>
                  </a:rPr>
                  <a:t>КОРАК</a:t>
                </a:r>
                <a:r>
                  <a:rPr lang="sr-Cyrl-BA" b="1" dirty="0">
                    <a:solidFill>
                      <a:schemeClr val="tx1"/>
                    </a:solidFill>
                  </a:rPr>
                  <a:t>: Одређивање реализоване вриједности</a:t>
                </a:r>
              </a:p>
              <a:p>
                <a:pPr marL="0" indent="0">
                  <a:buNone/>
                </a:pPr>
                <a:r>
                  <a:rPr lang="sr-Cyrl-BA" dirty="0">
                    <a:solidFill>
                      <a:schemeClr val="tx1"/>
                    </a:solidFill>
                  </a:rPr>
                  <a:t>	Користимо формулу:   </a:t>
                </a:r>
                <a14:m>
                  <m:oMath xmlns:m="http://schemas.openxmlformats.org/officeDocument/2006/math">
                    <m:sSup>
                      <m:sSupPr>
                        <m:ctrlPr>
                          <a:rPr lang="sr-Cyrl-BA" sz="2400" b="1" i="1" smtClean="0">
                            <a:solidFill>
                              <a:schemeClr val="tx1"/>
                            </a:solidFill>
                            <a:latin typeface="Cambria Math" panose="02040503050406030204" pitchFamily="18" charset="0"/>
                          </a:rPr>
                        </m:ctrlPr>
                      </m:sSupPr>
                      <m:e>
                        <m:r>
                          <a:rPr lang="el-GR" sz="2400" b="1" i="1">
                            <a:solidFill>
                              <a:schemeClr val="tx1"/>
                            </a:solidFill>
                            <a:latin typeface="Cambria Math" panose="02040503050406030204" pitchFamily="18" charset="0"/>
                          </a:rPr>
                          <m:t>𝝌</m:t>
                        </m:r>
                      </m:e>
                      <m:sup>
                        <m:r>
                          <a:rPr lang="sr-Cyrl-BA" sz="2400" b="1" i="1" smtClean="0">
                            <a:solidFill>
                              <a:schemeClr val="tx1"/>
                            </a:solidFill>
                            <a:latin typeface="Cambria Math" panose="02040503050406030204" pitchFamily="18" charset="0"/>
                          </a:rPr>
                          <m:t>𝟐</m:t>
                        </m:r>
                      </m:sup>
                    </m:sSup>
                    <m:r>
                      <a:rPr lang="sr-Cyrl-BA" sz="2400" b="1" i="0" smtClean="0">
                        <a:solidFill>
                          <a:schemeClr val="tx1"/>
                        </a:solidFill>
                        <a:latin typeface="Cambria Math" panose="02040503050406030204" pitchFamily="18" charset="0"/>
                      </a:rPr>
                      <m:t>=</m:t>
                    </m:r>
                    <m:nary>
                      <m:naryPr>
                        <m:chr m:val="∑"/>
                        <m:subHide m:val="on"/>
                        <m:supHide m:val="on"/>
                        <m:ctrlPr>
                          <a:rPr lang="sr-Cyrl-BA" sz="2400" b="1" i="1" smtClean="0">
                            <a:solidFill>
                              <a:schemeClr val="tx1"/>
                            </a:solidFill>
                            <a:latin typeface="Cambria Math" panose="02040503050406030204" pitchFamily="18" charset="0"/>
                          </a:rPr>
                        </m:ctrlPr>
                      </m:naryPr>
                      <m:sub/>
                      <m:sup/>
                      <m:e>
                        <m:nary>
                          <m:naryPr>
                            <m:chr m:val="∑"/>
                            <m:subHide m:val="on"/>
                            <m:supHide m:val="on"/>
                            <m:ctrlPr>
                              <a:rPr lang="sr-Cyrl-BA" sz="2400" b="1" i="1" smtClean="0">
                                <a:solidFill>
                                  <a:schemeClr val="tx1"/>
                                </a:solidFill>
                                <a:latin typeface="Cambria Math" panose="02040503050406030204" pitchFamily="18" charset="0"/>
                              </a:rPr>
                            </m:ctrlPr>
                          </m:naryPr>
                          <m:sub/>
                          <m:sup/>
                          <m:e>
                            <m:f>
                              <m:fPr>
                                <m:ctrlPr>
                                  <a:rPr lang="sr-Cyrl-BA" sz="2400" b="1" i="1" smtClean="0">
                                    <a:solidFill>
                                      <a:schemeClr val="tx1"/>
                                    </a:solidFill>
                                    <a:latin typeface="Cambria Math" panose="02040503050406030204" pitchFamily="18" charset="0"/>
                                  </a:rPr>
                                </m:ctrlPr>
                              </m:fPr>
                              <m:num>
                                <m:sSup>
                                  <m:sSupPr>
                                    <m:ctrlPr>
                                      <a:rPr lang="sr-Cyrl-BA" sz="2400" b="1" i="1">
                                        <a:solidFill>
                                          <a:schemeClr val="tx1"/>
                                        </a:solidFill>
                                        <a:latin typeface="Cambria Math" panose="02040503050406030204" pitchFamily="18" charset="0"/>
                                      </a:rPr>
                                    </m:ctrlPr>
                                  </m:sSupPr>
                                  <m:e>
                                    <m:d>
                                      <m:dPr>
                                        <m:ctrlPr>
                                          <a:rPr lang="sr-Cyrl-BA" sz="2400" b="1" i="1">
                                            <a:solidFill>
                                              <a:schemeClr val="tx1"/>
                                            </a:solidFill>
                                            <a:latin typeface="Cambria Math" panose="02040503050406030204" pitchFamily="18" charset="0"/>
                                          </a:rPr>
                                        </m:ctrlPr>
                                      </m:dPr>
                                      <m:e>
                                        <m:sSub>
                                          <m:sSubPr>
                                            <m:ctrlPr>
                                              <a:rPr lang="sr-Cyrl-BA" sz="2400" b="1" i="1" smtClean="0">
                                                <a:solidFill>
                                                  <a:schemeClr val="tx1"/>
                                                </a:solidFill>
                                                <a:latin typeface="Cambria Math" panose="02040503050406030204" pitchFamily="18" charset="0"/>
                                              </a:rPr>
                                            </m:ctrlPr>
                                          </m:sSubPr>
                                          <m:e>
                                            <m:r>
                                              <a:rPr lang="sr-Latn-BA" sz="2400" b="1" i="1" smtClean="0">
                                                <a:solidFill>
                                                  <a:schemeClr val="tx1"/>
                                                </a:solidFill>
                                                <a:latin typeface="Cambria Math" panose="02040503050406030204" pitchFamily="18" charset="0"/>
                                              </a:rPr>
                                              <m:t>𝑶</m:t>
                                            </m:r>
                                          </m:e>
                                          <m:sub>
                                            <m:r>
                                              <a:rPr lang="sr-Latn-BA" sz="2400" b="1" i="1" smtClean="0">
                                                <a:solidFill>
                                                  <a:schemeClr val="tx1"/>
                                                </a:solidFill>
                                                <a:latin typeface="Cambria Math" panose="02040503050406030204" pitchFamily="18" charset="0"/>
                                              </a:rPr>
                                              <m:t>𝒊𝒋</m:t>
                                            </m:r>
                                          </m:sub>
                                        </m:sSub>
                                        <m:r>
                                          <a:rPr lang="sr-Latn-BA" sz="2400" b="1" i="1">
                                            <a:solidFill>
                                              <a:schemeClr val="tx1"/>
                                            </a:solidFill>
                                            <a:latin typeface="Cambria Math" panose="02040503050406030204" pitchFamily="18" charset="0"/>
                                          </a:rPr>
                                          <m:t>−</m:t>
                                        </m:r>
                                        <m:sSub>
                                          <m:sSubPr>
                                            <m:ctrlPr>
                                              <a:rPr lang="sr-Cyrl-BA" sz="2400" b="1" i="1">
                                                <a:solidFill>
                                                  <a:schemeClr val="tx1"/>
                                                </a:solidFill>
                                                <a:latin typeface="Cambria Math" panose="02040503050406030204" pitchFamily="18" charset="0"/>
                                              </a:rPr>
                                            </m:ctrlPr>
                                          </m:sSubPr>
                                          <m:e>
                                            <m:r>
                                              <a:rPr lang="sr-Latn-BA" sz="2400" b="1" i="1" smtClean="0">
                                                <a:solidFill>
                                                  <a:schemeClr val="tx1"/>
                                                </a:solidFill>
                                                <a:latin typeface="Cambria Math" panose="02040503050406030204" pitchFamily="18" charset="0"/>
                                              </a:rPr>
                                              <m:t>𝑬</m:t>
                                            </m:r>
                                          </m:e>
                                          <m:sub>
                                            <m:r>
                                              <a:rPr lang="sr-Latn-BA" sz="2400" b="1" i="1">
                                                <a:solidFill>
                                                  <a:schemeClr val="tx1"/>
                                                </a:solidFill>
                                                <a:latin typeface="Cambria Math" panose="02040503050406030204" pitchFamily="18" charset="0"/>
                                              </a:rPr>
                                              <m:t>𝒊𝒋</m:t>
                                            </m:r>
                                          </m:sub>
                                        </m:sSub>
                                      </m:e>
                                    </m:d>
                                  </m:e>
                                  <m:sup>
                                    <m:r>
                                      <a:rPr lang="sr-Latn-BA" sz="2400" b="1" i="1">
                                        <a:solidFill>
                                          <a:schemeClr val="tx1"/>
                                        </a:solidFill>
                                        <a:latin typeface="Cambria Math" panose="02040503050406030204" pitchFamily="18" charset="0"/>
                                      </a:rPr>
                                      <m:t>𝟐</m:t>
                                    </m:r>
                                  </m:sup>
                                </m:sSup>
                              </m:num>
                              <m:den>
                                <m:sSub>
                                  <m:sSubPr>
                                    <m:ctrlPr>
                                      <a:rPr lang="sr-Cyrl-BA" sz="2400" b="1" i="1">
                                        <a:solidFill>
                                          <a:schemeClr val="tx1"/>
                                        </a:solidFill>
                                        <a:latin typeface="Cambria Math" panose="02040503050406030204" pitchFamily="18" charset="0"/>
                                      </a:rPr>
                                    </m:ctrlPr>
                                  </m:sSubPr>
                                  <m:e>
                                    <m:r>
                                      <a:rPr lang="sr-Latn-BA" sz="2400" b="1" i="1">
                                        <a:solidFill>
                                          <a:schemeClr val="tx1"/>
                                        </a:solidFill>
                                        <a:latin typeface="Cambria Math" panose="02040503050406030204" pitchFamily="18" charset="0"/>
                                      </a:rPr>
                                      <m:t>𝑬</m:t>
                                    </m:r>
                                  </m:e>
                                  <m:sub>
                                    <m:r>
                                      <a:rPr lang="sr-Latn-BA" sz="2400" b="1" i="1">
                                        <a:solidFill>
                                          <a:schemeClr val="tx1"/>
                                        </a:solidFill>
                                        <a:latin typeface="Cambria Math" panose="02040503050406030204" pitchFamily="18" charset="0"/>
                                      </a:rPr>
                                      <m:t>𝒊𝒋</m:t>
                                    </m:r>
                                  </m:sub>
                                </m:sSub>
                              </m:den>
                            </m:f>
                          </m:e>
                        </m:nary>
                      </m:e>
                    </m:nary>
                  </m:oMath>
                </a14:m>
                <a:endParaRPr lang="sr-Latn-BA" dirty="0"/>
              </a:p>
              <a:p>
                <a:pPr marL="0" indent="0">
                  <a:buNone/>
                </a:pPr>
                <a:r>
                  <a:rPr lang="sr-Latn-BA" dirty="0"/>
                  <a:t>	</a:t>
                </a:r>
                <a:r>
                  <a:rPr lang="sr-Cyrl-BA" dirty="0"/>
                  <a:t>гдје су:</a:t>
                </a:r>
              </a:p>
              <a:p>
                <a:pPr marL="0" indent="0">
                  <a:buNone/>
                </a:pPr>
                <a:r>
                  <a:rPr lang="sr-Cyrl-BA" dirty="0"/>
                  <a:t>	</a:t>
                </a:r>
                <a14:m>
                  <m:oMath xmlns:m="http://schemas.openxmlformats.org/officeDocument/2006/math">
                    <m:sSub>
                      <m:sSubPr>
                        <m:ctrlPr>
                          <a:rPr lang="sr-Cyrl-BA" b="1" i="1">
                            <a:solidFill>
                              <a:schemeClr val="tx1"/>
                            </a:solidFill>
                            <a:latin typeface="Cambria Math" panose="02040503050406030204" pitchFamily="18" charset="0"/>
                          </a:rPr>
                        </m:ctrlPr>
                      </m:sSubPr>
                      <m:e>
                        <m:r>
                          <a:rPr lang="sr-Latn-BA" b="1" i="1">
                            <a:solidFill>
                              <a:schemeClr val="tx1"/>
                            </a:solidFill>
                            <a:latin typeface="Cambria Math" panose="02040503050406030204" pitchFamily="18" charset="0"/>
                          </a:rPr>
                          <m:t>𝑶</m:t>
                        </m:r>
                      </m:e>
                      <m:sub>
                        <m:r>
                          <a:rPr lang="sr-Latn-BA" b="1" i="1">
                            <a:solidFill>
                              <a:schemeClr val="tx1"/>
                            </a:solidFill>
                            <a:latin typeface="Cambria Math" panose="02040503050406030204" pitchFamily="18" charset="0"/>
                          </a:rPr>
                          <m:t>𝒊𝒋</m:t>
                        </m:r>
                      </m:sub>
                    </m:sSub>
                  </m:oMath>
                </a14:m>
                <a:r>
                  <a:rPr lang="sr-Cyrl-BA" dirty="0"/>
                  <a:t>– емпиријска (реализована) фреквенција</a:t>
                </a:r>
              </a:p>
              <a:p>
                <a:pPr marL="0" indent="0">
                  <a:buNone/>
                </a:pPr>
                <a:r>
                  <a:rPr lang="sr-Cyrl-BA" dirty="0"/>
                  <a:t>	</a:t>
                </a:r>
                <a:r>
                  <a:rPr lang="sr-Cyrl-BA" sz="1800" b="1" dirty="0">
                    <a:solidFill>
                      <a:schemeClr val="tx1"/>
                    </a:solidFill>
                  </a:rPr>
                  <a:t> </a:t>
                </a:r>
                <a14:m>
                  <m:oMath xmlns:m="http://schemas.openxmlformats.org/officeDocument/2006/math">
                    <m:sSub>
                      <m:sSubPr>
                        <m:ctrlPr>
                          <a:rPr lang="sr-Cyrl-BA" b="1" i="1">
                            <a:solidFill>
                              <a:schemeClr val="tx1"/>
                            </a:solidFill>
                            <a:latin typeface="Cambria Math" panose="02040503050406030204" pitchFamily="18" charset="0"/>
                          </a:rPr>
                        </m:ctrlPr>
                      </m:sSubPr>
                      <m:e>
                        <m:r>
                          <a:rPr lang="sr-Latn-BA" b="1" i="1">
                            <a:solidFill>
                              <a:schemeClr val="tx1"/>
                            </a:solidFill>
                            <a:latin typeface="Cambria Math" panose="02040503050406030204" pitchFamily="18" charset="0"/>
                          </a:rPr>
                          <m:t>𝑬</m:t>
                        </m:r>
                      </m:e>
                      <m:sub>
                        <m:r>
                          <a:rPr lang="sr-Latn-BA" b="1" i="1">
                            <a:solidFill>
                              <a:schemeClr val="tx1"/>
                            </a:solidFill>
                            <a:latin typeface="Cambria Math" panose="02040503050406030204" pitchFamily="18" charset="0"/>
                          </a:rPr>
                          <m:t>𝒊𝒋</m:t>
                        </m:r>
                      </m:sub>
                    </m:sSub>
                    <m:r>
                      <a:rPr lang="sr-Latn-BA" b="1" i="1">
                        <a:solidFill>
                          <a:schemeClr val="tx1"/>
                        </a:solidFill>
                        <a:latin typeface="Cambria Math" panose="02040503050406030204" pitchFamily="18" charset="0"/>
                      </a:rPr>
                      <m:t> </m:t>
                    </m:r>
                  </m:oMath>
                </a14:m>
                <a:r>
                  <a:rPr lang="sr-Cyrl-BA" dirty="0"/>
                  <a:t>- теоријска (очекивана) фреквенција</a:t>
                </a:r>
                <a:r>
                  <a:rPr lang="sr-Latn-BA" dirty="0"/>
                  <a:t>, </a:t>
                </a:r>
                <a:r>
                  <a:rPr lang="sr-Cyrl-BA" dirty="0"/>
                  <a:t>која се добије по формули :</a:t>
                </a:r>
              </a:p>
              <a:p>
                <a:pPr marL="0" indent="0">
                  <a:buNone/>
                </a:pPr>
                <a:r>
                  <a:rPr lang="sr-Cyrl-BA" dirty="0"/>
                  <a:t>		</a:t>
                </a:r>
                <a:r>
                  <a:rPr lang="sr-Cyrl-BA" sz="2000" b="1" dirty="0">
                    <a:solidFill>
                      <a:schemeClr val="tx1"/>
                    </a:solidFill>
                  </a:rPr>
                  <a:t> </a:t>
                </a:r>
                <a14:m>
                  <m:oMath xmlns:m="http://schemas.openxmlformats.org/officeDocument/2006/math">
                    <m:sSub>
                      <m:sSubPr>
                        <m:ctrlPr>
                          <a:rPr lang="sr-Cyrl-BA" sz="2000" b="1" i="1">
                            <a:solidFill>
                              <a:schemeClr val="tx1"/>
                            </a:solidFill>
                            <a:latin typeface="Cambria Math" panose="02040503050406030204" pitchFamily="18" charset="0"/>
                          </a:rPr>
                        </m:ctrlPr>
                      </m:sSubPr>
                      <m:e>
                        <m:r>
                          <a:rPr lang="sr-Latn-BA" sz="2000" b="1" i="1">
                            <a:solidFill>
                              <a:schemeClr val="tx1"/>
                            </a:solidFill>
                            <a:latin typeface="Cambria Math" panose="02040503050406030204" pitchFamily="18" charset="0"/>
                          </a:rPr>
                          <m:t>𝑬</m:t>
                        </m:r>
                      </m:e>
                      <m:sub>
                        <m:r>
                          <a:rPr lang="sr-Latn-BA" sz="2000" b="1" i="1">
                            <a:solidFill>
                              <a:schemeClr val="tx1"/>
                            </a:solidFill>
                            <a:latin typeface="Cambria Math" panose="02040503050406030204" pitchFamily="18" charset="0"/>
                          </a:rPr>
                          <m:t>𝒊𝒋</m:t>
                        </m:r>
                      </m:sub>
                    </m:sSub>
                    <m:r>
                      <a:rPr lang="sr-Cyrl-BA" sz="2000" b="1" i="1" smtClean="0">
                        <a:solidFill>
                          <a:schemeClr val="tx1"/>
                        </a:solidFill>
                        <a:latin typeface="Cambria Math" panose="02040503050406030204" pitchFamily="18" charset="0"/>
                      </a:rPr>
                      <m:t>=</m:t>
                    </m:r>
                    <m:f>
                      <m:fPr>
                        <m:ctrlPr>
                          <a:rPr lang="sr-Cyrl-BA" sz="2000" b="1" i="1" smtClean="0">
                            <a:solidFill>
                              <a:schemeClr val="tx1"/>
                            </a:solidFill>
                            <a:latin typeface="Cambria Math" panose="02040503050406030204" pitchFamily="18" charset="0"/>
                          </a:rPr>
                        </m:ctrlPr>
                      </m:fPr>
                      <m:num>
                        <m:sSub>
                          <m:sSubPr>
                            <m:ctrlPr>
                              <a:rPr lang="sr-Cyrl-BA" sz="2000" b="1" i="1" smtClean="0">
                                <a:solidFill>
                                  <a:schemeClr val="tx1"/>
                                </a:solidFill>
                                <a:latin typeface="Cambria Math" panose="02040503050406030204" pitchFamily="18" charset="0"/>
                              </a:rPr>
                            </m:ctrlPr>
                          </m:sSubPr>
                          <m:e>
                            <m:r>
                              <a:rPr lang="sr-Latn-BA" sz="2000" b="1" i="1" smtClean="0">
                                <a:solidFill>
                                  <a:schemeClr val="tx1"/>
                                </a:solidFill>
                                <a:latin typeface="Cambria Math" panose="02040503050406030204" pitchFamily="18" charset="0"/>
                              </a:rPr>
                              <m:t>𝑹</m:t>
                            </m:r>
                          </m:e>
                          <m:sub>
                            <m:r>
                              <a:rPr lang="sr-Latn-BA" sz="2000" b="1" i="1" smtClean="0">
                                <a:solidFill>
                                  <a:schemeClr val="tx1"/>
                                </a:solidFill>
                                <a:latin typeface="Cambria Math" panose="02040503050406030204" pitchFamily="18" charset="0"/>
                              </a:rPr>
                              <m:t>𝒊</m:t>
                            </m:r>
                          </m:sub>
                        </m:sSub>
                        <m:sSub>
                          <m:sSubPr>
                            <m:ctrlPr>
                              <a:rPr lang="sr-Cyrl-BA" sz="2000" b="1" i="1">
                                <a:solidFill>
                                  <a:schemeClr val="tx1"/>
                                </a:solidFill>
                                <a:latin typeface="Cambria Math" panose="02040503050406030204" pitchFamily="18" charset="0"/>
                              </a:rPr>
                            </m:ctrlPr>
                          </m:sSubPr>
                          <m:e>
                            <m:r>
                              <a:rPr lang="sr-Latn-BA" sz="2000" b="1" i="1" smtClean="0">
                                <a:solidFill>
                                  <a:schemeClr val="tx1"/>
                                </a:solidFill>
                                <a:latin typeface="Cambria Math" panose="02040503050406030204" pitchFamily="18" charset="0"/>
                              </a:rPr>
                              <m:t>𝑪</m:t>
                            </m:r>
                          </m:e>
                          <m:sub>
                            <m:r>
                              <a:rPr lang="sr-Latn-BA" sz="2000" b="1" i="1" smtClean="0">
                                <a:solidFill>
                                  <a:schemeClr val="tx1"/>
                                </a:solidFill>
                                <a:latin typeface="Cambria Math" panose="02040503050406030204" pitchFamily="18" charset="0"/>
                              </a:rPr>
                              <m:t>𝒋</m:t>
                            </m:r>
                          </m:sub>
                        </m:sSub>
                      </m:num>
                      <m:den>
                        <m:r>
                          <a:rPr lang="sr-Latn-BA" sz="2000" b="1" i="1" smtClean="0">
                            <a:solidFill>
                              <a:schemeClr val="tx1"/>
                            </a:solidFill>
                            <a:latin typeface="Cambria Math" panose="02040503050406030204" pitchFamily="18" charset="0"/>
                          </a:rPr>
                          <m:t>𝒏</m:t>
                        </m:r>
                      </m:den>
                    </m:f>
                    <m:r>
                      <a:rPr lang="sr-Latn-BA" sz="2000" b="1" i="1" smtClean="0">
                        <a:solidFill>
                          <a:schemeClr val="tx1"/>
                        </a:solidFill>
                        <a:latin typeface="Cambria Math" panose="02040503050406030204" pitchFamily="18" charset="0"/>
                      </a:rPr>
                      <m:t>=</m:t>
                    </m:r>
                    <m:f>
                      <m:fPr>
                        <m:ctrlPr>
                          <a:rPr lang="sr-Latn-BA" sz="2000" b="1" i="1" smtClean="0">
                            <a:solidFill>
                              <a:schemeClr val="tx1"/>
                            </a:solidFill>
                            <a:latin typeface="Cambria Math" panose="02040503050406030204" pitchFamily="18" charset="0"/>
                          </a:rPr>
                        </m:ctrlPr>
                      </m:fPr>
                      <m:num>
                        <m:r>
                          <a:rPr lang="sr-Latn-BA" sz="2000" b="1" i="1" smtClean="0">
                            <a:solidFill>
                              <a:schemeClr val="tx1"/>
                            </a:solidFill>
                            <a:latin typeface="Cambria Math" panose="02040503050406030204" pitchFamily="18" charset="0"/>
                          </a:rPr>
                          <m:t>(</m:t>
                        </m:r>
                        <m:r>
                          <a:rPr lang="sr-Cyrl-BA" sz="2000" b="1" i="1" smtClean="0">
                            <a:solidFill>
                              <a:schemeClr val="tx1"/>
                            </a:solidFill>
                            <a:latin typeface="Cambria Math" panose="02040503050406030204" pitchFamily="18" charset="0"/>
                          </a:rPr>
                          <m:t>збир </m:t>
                        </m:r>
                        <m:r>
                          <a:rPr lang="sr-Latn-BA" sz="2000" b="1" i="1" smtClean="0">
                            <a:solidFill>
                              <a:schemeClr val="tx1"/>
                            </a:solidFill>
                            <a:latin typeface="Cambria Math" panose="02040503050406030204" pitchFamily="18" charset="0"/>
                          </a:rPr>
                          <m:t>𝒊</m:t>
                        </m:r>
                        <m:r>
                          <a:rPr lang="sr-Latn-BA" sz="2000" b="1" i="1" smtClean="0">
                            <a:solidFill>
                              <a:schemeClr val="tx1"/>
                            </a:solidFill>
                            <a:latin typeface="Cambria Math" panose="02040503050406030204" pitchFamily="18" charset="0"/>
                          </a:rPr>
                          <m:t>−тог </m:t>
                        </m:r>
                        <m:r>
                          <a:rPr lang="sr-Cyrl-BA" sz="2000" b="1" i="1" smtClean="0">
                            <a:solidFill>
                              <a:schemeClr val="tx1"/>
                            </a:solidFill>
                            <a:latin typeface="Cambria Math" panose="02040503050406030204" pitchFamily="18" charset="0"/>
                          </a:rPr>
                          <m:t>реда)(збир ј−те колоне)</m:t>
                        </m:r>
                      </m:num>
                      <m:den>
                        <m:r>
                          <a:rPr lang="sr-Cyrl-BA" sz="2000" b="1" i="1" smtClean="0">
                            <a:solidFill>
                              <a:schemeClr val="tx1"/>
                            </a:solidFill>
                            <a:latin typeface="Cambria Math" panose="02040503050406030204" pitchFamily="18" charset="0"/>
                          </a:rPr>
                          <m:t>величина узорка</m:t>
                        </m:r>
                      </m:den>
                    </m:f>
                  </m:oMath>
                </a14:m>
                <a:endParaRPr lang="en-US" dirty="0"/>
              </a:p>
            </p:txBody>
          </p:sp>
        </mc:Choice>
        <mc:Fallback>
          <p:sp>
            <p:nvSpPr>
              <p:cNvPr id="4" name="Content Placeholder 2">
                <a:extLst>
                  <a:ext uri="{FF2B5EF4-FFF2-40B4-BE49-F238E27FC236}">
                    <a16:creationId xmlns:a16="http://schemas.microsoft.com/office/drawing/2014/main" id="{78B9B1C3-8384-4981-8B35-AE9D8F5B6025}"/>
                  </a:ext>
                </a:extLst>
              </p:cNvPr>
              <p:cNvSpPr>
                <a:spLocks noGrp="1" noRot="1" noChangeAspect="1" noMove="1" noResize="1" noEditPoints="1" noAdjustHandles="1" noChangeArrowheads="1" noChangeShapeType="1" noTextEdit="1"/>
              </p:cNvSpPr>
              <p:nvPr>
                <p:ph idx="1"/>
              </p:nvPr>
            </p:nvSpPr>
            <p:spPr>
              <a:xfrm>
                <a:off x="714292" y="308977"/>
                <a:ext cx="10442575" cy="6336919"/>
              </a:xfrm>
              <a:blipFill>
                <a:blip r:embed="rId2"/>
                <a:stretch>
                  <a:fillRect l="-584" t="-577" r="-584"/>
                </a:stretch>
              </a:blipFill>
            </p:spPr>
            <p:txBody>
              <a:bodyPr/>
              <a:lstStyle/>
              <a:p>
                <a:r>
                  <a:rPr lang="en-US">
                    <a:noFill/>
                  </a:rPr>
                  <a:t> </a:t>
                </a:r>
              </a:p>
            </p:txBody>
          </p:sp>
        </mc:Fallback>
      </mc:AlternateContent>
    </p:spTree>
    <p:extLst>
      <p:ext uri="{BB962C8B-B14F-4D97-AF65-F5344CB8AC3E}">
        <p14:creationId xmlns:p14="http://schemas.microsoft.com/office/powerpoint/2010/main" val="90194602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1909</TotalTime>
  <Words>1048</Words>
  <Application>Microsoft Office PowerPoint</Application>
  <PresentationFormat>Widescreen</PresentationFormat>
  <Paragraphs>261</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Cambria Math</vt:lpstr>
      <vt:lpstr>Corbel</vt:lpstr>
      <vt:lpstr>Gill Sans</vt:lpstr>
      <vt:lpstr>Gill Sans MT</vt:lpstr>
      <vt:lpstr>Wingdings</vt:lpstr>
      <vt:lpstr>Parcel</vt:lpstr>
      <vt:lpstr>ХИ КВАДРАТ ТЕСТ</vt:lpstr>
      <vt:lpstr>Употреба хи квадрат теста</vt:lpstr>
      <vt:lpstr>1. Тест једнакости пропорција више узорака</vt:lpstr>
      <vt:lpstr>PowerPoint Presentation</vt:lpstr>
      <vt:lpstr>PowerPoint Presentation</vt:lpstr>
      <vt:lpstr>PowerPoint Presentation</vt:lpstr>
      <vt:lpstr>2. АНАЛИЗА ТАБЕЛА КОНТИНГЕНЦИЈЕ</vt:lpstr>
      <vt:lpstr>PowerPoint Presentation</vt:lpstr>
      <vt:lpstr>PowerPoint Presentation</vt:lpstr>
      <vt:lpstr>PowerPoint Presentation</vt:lpstr>
      <vt:lpstr>PowerPoint Presentation</vt:lpstr>
      <vt:lpstr>Задаци за вјежбање</vt:lpstr>
      <vt:lpstr>PowerPoint Presentation</vt:lpstr>
      <vt:lpstr>ХВАЛА НА ПАЖЊИ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ХИ КВАДРАТ ТЕСТ</dc:title>
  <dc:creator>Marić, Milica</dc:creator>
  <cp:lastModifiedBy>Marić, Milica</cp:lastModifiedBy>
  <cp:revision>34</cp:revision>
  <dcterms:created xsi:type="dcterms:W3CDTF">2022-04-30T10:56:36Z</dcterms:created>
  <dcterms:modified xsi:type="dcterms:W3CDTF">2022-05-02T17:26:49Z</dcterms:modified>
</cp:coreProperties>
</file>