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340" r:id="rId2"/>
    <p:sldId id="369" r:id="rId3"/>
    <p:sldId id="332" r:id="rId4"/>
    <p:sldId id="370" r:id="rId5"/>
    <p:sldId id="333" r:id="rId6"/>
    <p:sldId id="334" r:id="rId7"/>
    <p:sldId id="335" r:id="rId8"/>
    <p:sldId id="371" r:id="rId9"/>
    <p:sldId id="363" r:id="rId10"/>
    <p:sldId id="364" r:id="rId11"/>
    <p:sldId id="365" r:id="rId12"/>
    <p:sldId id="367" r:id="rId13"/>
    <p:sldId id="368" r:id="rId14"/>
    <p:sldId id="336" r:id="rId15"/>
    <p:sldId id="358" r:id="rId16"/>
    <p:sldId id="337" r:id="rId17"/>
    <p:sldId id="373" r:id="rId18"/>
    <p:sldId id="372" r:id="rId19"/>
    <p:sldId id="31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4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5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87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907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49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38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41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24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1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85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7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80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96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61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8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0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20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sr-Cyrl-BA" sz="4000" b="1" dirty="0">
                <a:ln>
                  <a:noFill/>
                </a:ln>
                <a:solidFill>
                  <a:schemeClr val="bg1"/>
                </a:solidFill>
              </a:rPr>
              <a:t>ФИСКАЛНА ПОЛИТИКА </a:t>
            </a:r>
            <a:br>
              <a:rPr lang="sr-Cyrl-BA" sz="4000" b="1" dirty="0">
                <a:ln>
                  <a:noFill/>
                </a:ln>
                <a:solidFill>
                  <a:schemeClr val="bg1"/>
                </a:solidFill>
              </a:rPr>
            </a:br>
            <a:r>
              <a:rPr lang="sr-Cyrl-BA" sz="4000" b="1" dirty="0">
                <a:ln>
                  <a:noFill/>
                </a:ln>
                <a:solidFill>
                  <a:schemeClr val="bg1"/>
                </a:solidFill>
              </a:rPr>
              <a:t>У БИХ</a:t>
            </a:r>
            <a:endParaRPr lang="en-US" sz="4000" b="1" dirty="0">
              <a:ln>
                <a:noFill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6226208"/>
          </a:xfrm>
        </p:spPr>
        <p:txBody>
          <a:bodyPr>
            <a:normAutofit/>
          </a:bodyPr>
          <a:lstStyle/>
          <a:p>
            <a:r>
              <a:rPr lang="sr-Cyrl-CS" sz="2400" b="1" dirty="0">
                <a:solidFill>
                  <a:schemeClr val="bg1"/>
                </a:solidFill>
              </a:rPr>
              <a:t>Фискални савјет је независан орган који за свој рад одговара Народној </a:t>
            </a:r>
            <a:r>
              <a:rPr lang="sr-Cyrl-CS" sz="2400" b="1" dirty="0" smtClean="0">
                <a:solidFill>
                  <a:schemeClr val="bg1"/>
                </a:solidFill>
              </a:rPr>
              <a:t>скупштини РС.</a:t>
            </a:r>
            <a:endParaRPr lang="sr-Cyrl-CS" sz="2400" b="1" dirty="0">
              <a:solidFill>
                <a:schemeClr val="bg1"/>
              </a:solidFill>
            </a:endParaRP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 smtClean="0">
                <a:solidFill>
                  <a:schemeClr val="bg1"/>
                </a:solidFill>
              </a:rPr>
              <a:t>Именовање чланова Фискалног савјета извршено је Одлуком Народне скупштине 20. јула 2017. године. </a:t>
            </a:r>
          </a:p>
          <a:p>
            <a:endParaRPr lang="sr-Cyrl-CS" sz="2400" b="1" dirty="0" smtClean="0">
              <a:solidFill>
                <a:schemeClr val="bg1"/>
              </a:solidFill>
            </a:endParaRPr>
          </a:p>
          <a:p>
            <a:r>
              <a:rPr lang="sr-Cyrl-CS" sz="2400" b="1" dirty="0" smtClean="0">
                <a:solidFill>
                  <a:schemeClr val="bg1"/>
                </a:solidFill>
              </a:rPr>
              <a:t> </a:t>
            </a:r>
            <a:r>
              <a:rPr lang="sr-Cyrl-CS" sz="2400" b="1" dirty="0">
                <a:solidFill>
                  <a:schemeClr val="bg1"/>
                </a:solidFill>
              </a:rPr>
              <a:t>Увођење фискалних правила заједно са независном институцијом за фискална питања – Фискални савјет, представљају резултат опредјељености за вођење ефикасне фискалне политике и жеља за дугорочном фискалном одрживошћу јавних финансија Републике Српске.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Мисија Фискалног савјета је </a:t>
            </a:r>
            <a:r>
              <a:rPr lang="ru-RU" sz="2400" b="1" dirty="0">
                <a:solidFill>
                  <a:srgbClr val="FFFF00"/>
                </a:solidFill>
              </a:rPr>
              <a:t>независна оцјена кредибилитета фискалне политике</a:t>
            </a:r>
            <a:r>
              <a:rPr lang="ru-RU" sz="2400" b="1" dirty="0">
                <a:solidFill>
                  <a:schemeClr val="bg1"/>
                </a:solidFill>
              </a:rPr>
              <a:t> са аспекта поштовања утврђених фискалних правила, мјера и процедура, чиме се обезбјеђује транспарентност и одговорност у њеном вођењу. 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>
                <a:solidFill>
                  <a:schemeClr val="bg1"/>
                </a:solidFill>
              </a:rPr>
              <a:t>Задаци: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подићи ниво повјерења у јавне финансије,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идентификовати „лоше праксе“ које доприносе „фискалној илузији“, 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информише и образује јавност и доносиоце кључних политичких одлука о потреби вођења исправне фискалне политике,  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осигурава подизање и одржавање фискалне одговорности, транспарентности и дугорочне фискалне одрживости Републике Српске.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772400" cy="145626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Законом су дефинисана општа и посебна фискална правила</a:t>
            </a:r>
            <a:br>
              <a:rPr lang="ru-RU" b="1" dirty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562600"/>
          </a:xfrm>
        </p:spPr>
        <p:txBody>
          <a:bodyPr>
            <a:normAutofit lnSpcReduction="10000"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Општа фискална правила су:</a:t>
            </a:r>
          </a:p>
          <a:p>
            <a:r>
              <a:rPr lang="ru-RU" sz="2400" b="1" dirty="0">
                <a:solidFill>
                  <a:srgbClr val="FFFF00"/>
                </a:solidFill>
              </a:rPr>
              <a:t>правило о дугу и</a:t>
            </a:r>
          </a:p>
          <a:p>
            <a:r>
              <a:rPr lang="ru-RU" sz="2400" b="1" dirty="0">
                <a:solidFill>
                  <a:srgbClr val="FFFF00"/>
                </a:solidFill>
              </a:rPr>
              <a:t>правило консолидованог буџетског дефицита.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Правило о дугу гласи: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„Јавни дуг Републике Српске на крају фискалне године </a:t>
            </a:r>
            <a:r>
              <a:rPr lang="ru-RU" sz="2400" b="1" dirty="0">
                <a:solidFill>
                  <a:srgbClr val="FFFF00"/>
                </a:solidFill>
              </a:rPr>
              <a:t>не може бити већи од 55% оствареног БДП-а</a:t>
            </a:r>
            <a:r>
              <a:rPr lang="ru-RU" sz="2400" b="1" dirty="0">
                <a:solidFill>
                  <a:schemeClr val="bg1"/>
                </a:solidFill>
              </a:rPr>
              <a:t> у тој години.“</a:t>
            </a:r>
          </a:p>
          <a:p>
            <a:pPr lvl="1"/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Правило консолидованог буџетског дефицита гласи: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„Консолидовани буџетски дефицит на крају фискалне године </a:t>
            </a:r>
            <a:r>
              <a:rPr lang="ru-RU" sz="2400" b="1" dirty="0">
                <a:solidFill>
                  <a:srgbClr val="FFFF00"/>
                </a:solidFill>
              </a:rPr>
              <a:t>не може бити већи од 3% оствареног БДП-а </a:t>
            </a:r>
            <a:r>
              <a:rPr lang="ru-RU" sz="2400" b="1" dirty="0">
                <a:solidFill>
                  <a:schemeClr val="bg1"/>
                </a:solidFill>
              </a:rPr>
              <a:t>у тој години“.</a:t>
            </a: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181600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>
                <a:solidFill>
                  <a:srgbClr val="FFFF00"/>
                </a:solidFill>
              </a:rPr>
              <a:t>Посебна фискална правила</a:t>
            </a:r>
            <a:r>
              <a:rPr lang="ru-RU" sz="2400" b="1" dirty="0">
                <a:solidFill>
                  <a:schemeClr val="bg1"/>
                </a:solidFill>
              </a:rPr>
              <a:t> су мјере које су обавезујућег карактера :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праг за дуг и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праг за консолидовани буџетски дефицит.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Праг за дуг гласи: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„Уколико јавни дуг Републике Српске на крају фискалне године достигне </a:t>
            </a:r>
            <a:r>
              <a:rPr lang="ru-RU" sz="2400" b="1" dirty="0">
                <a:solidFill>
                  <a:srgbClr val="FFFF00"/>
                </a:solidFill>
              </a:rPr>
              <a:t>50%</a:t>
            </a:r>
            <a:r>
              <a:rPr lang="ru-RU" sz="2400" b="1" dirty="0">
                <a:solidFill>
                  <a:schemeClr val="bg1"/>
                </a:solidFill>
              </a:rPr>
              <a:t> оствареног БДП-а у тој години, буџет за наредну годину мора да буде са </a:t>
            </a:r>
            <a:r>
              <a:rPr lang="ru-RU" sz="2400" b="1" dirty="0">
                <a:solidFill>
                  <a:srgbClr val="FFFF00"/>
                </a:solidFill>
              </a:rPr>
              <a:t>буџетским суфицитом</a:t>
            </a:r>
            <a:r>
              <a:rPr lang="ru-RU" sz="2400" b="1" dirty="0">
                <a:solidFill>
                  <a:schemeClr val="bg1"/>
                </a:solidFill>
              </a:rPr>
              <a:t>“.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Праг за консолидовани буџетски дефицит гласи:</a:t>
            </a:r>
          </a:p>
          <a:p>
            <a:pPr lvl="1"/>
            <a:r>
              <a:rPr lang="ru-RU" sz="2400" b="1" dirty="0">
                <a:solidFill>
                  <a:schemeClr val="bg1"/>
                </a:solidFill>
              </a:rPr>
              <a:t>„Уколико консолидовани буџетски дефицит на крају фискалне године достигне </a:t>
            </a:r>
            <a:r>
              <a:rPr lang="ru-RU" sz="2400" b="1" dirty="0">
                <a:solidFill>
                  <a:srgbClr val="FFFF00"/>
                </a:solidFill>
              </a:rPr>
              <a:t>2,5%</a:t>
            </a:r>
            <a:r>
              <a:rPr lang="ru-RU" sz="2400" b="1" dirty="0">
                <a:solidFill>
                  <a:schemeClr val="bg1"/>
                </a:solidFill>
              </a:rPr>
              <a:t> оствареног БДП-а у тој години, буџет за наредну годину мора да буде са </a:t>
            </a:r>
            <a:r>
              <a:rPr lang="ru-RU" sz="2400" b="1" dirty="0">
                <a:solidFill>
                  <a:srgbClr val="FFFF00"/>
                </a:solidFill>
              </a:rPr>
              <a:t>буџетским суфицитом</a:t>
            </a:r>
            <a:r>
              <a:rPr lang="ru-RU" sz="2400" b="1" dirty="0">
                <a:solidFill>
                  <a:schemeClr val="bg1"/>
                </a:solidFill>
              </a:rPr>
              <a:t>“.</a:t>
            </a: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83880" cy="105156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Cyrl-CS" sz="4000">
                <a:latin typeface="Calibri" pitchFamily="34" charset="0"/>
              </a:rPr>
              <a:t>РАСПОДЈЕЛА ПРИХОДА ОД ИНДИРЕКТНИХ ПОРЕЗА</a:t>
            </a:r>
            <a:endParaRPr lang="en-US" sz="4000">
              <a:latin typeface="Calibri" pitchFamily="34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10600" cy="5029200"/>
          </a:xfrm>
        </p:spPr>
        <p:txBody>
          <a:bodyPr>
            <a:noAutofit/>
          </a:bodyPr>
          <a:lstStyle/>
          <a:p>
            <a:pPr marL="273050" indent="-273050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>
                <a:latin typeface="Calibri" pitchFamily="34" charset="0"/>
              </a:rPr>
              <a:t>Од 2006. године политика индиректног опорезивања у надлежности је </a:t>
            </a:r>
            <a:r>
              <a:rPr lang="sr-Cyrl-CS" sz="2800">
                <a:solidFill>
                  <a:srgbClr val="FF0000"/>
                </a:solidFill>
                <a:latin typeface="Calibri" pitchFamily="34" charset="0"/>
              </a:rPr>
              <a:t>Управе за индиректно опорезивање </a:t>
            </a: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endParaRPr lang="sr-Cyrl-CS" sz="2800"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>
                <a:latin typeface="Calibri" pitchFamily="34" charset="0"/>
              </a:rPr>
              <a:t>Индиректни порези: ПДВ, акцизе, царине и путарине</a:t>
            </a: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endParaRPr lang="sr-Cyrl-CS" sz="2800"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>
                <a:latin typeface="Calibri" pitchFamily="34" charset="0"/>
              </a:rPr>
              <a:t>Главна институција одговорна за прикупљање и расподјелу индиректних пореза је Управа за индиректно опорезивање БиХ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A0FF7-F294-4CBD-8A29-42C425AD33E7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997608"/>
          </a:xfrm>
        </p:spPr>
        <p:txBody>
          <a:bodyPr/>
          <a:lstStyle/>
          <a:p>
            <a:pPr marL="273050" indent="-273050" algn="just">
              <a:lnSpc>
                <a:spcPct val="90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rgbClr val="FFFF00"/>
                </a:solidFill>
                <a:latin typeface="Calibri" pitchFamily="34" charset="0"/>
              </a:rPr>
              <a:t>Расподјела прихода</a:t>
            </a:r>
            <a:r>
              <a:rPr lang="sr-Cyrl-CS" sz="2800" dirty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се врши на сљедећи начин:</a:t>
            </a:r>
          </a:p>
          <a:p>
            <a:pPr marL="723900" lvl="1" indent="-271463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издваја се дио за институције БиХ и то на основу износа у буџету институција БиХ за текућу годину; </a:t>
            </a:r>
          </a:p>
          <a:p>
            <a:pPr marL="723900" lvl="1" indent="-271463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преостали износ дијели се између РС, ФБиХ и Брчко Дистрикта на основу њиховог учешћа у крајњој потрошњи приказаног у ПДВ пријавама</a:t>
            </a:r>
          </a:p>
          <a:p>
            <a:pPr marL="723900" lvl="1" indent="-271463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од износа који припада ентитетима дио намијењен</a:t>
            </a:r>
            <a:r>
              <a:rPr lang="sr-Cyrl-CS" sz="2800" b="1" dirty="0">
                <a:solidFill>
                  <a:schemeClr val="bg1"/>
                </a:solidFill>
              </a:rPr>
              <a:t> 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за отплату њиховог спољног дуга одмах се уплаћује у државни буџет, а преостали износ доставља </a:t>
            </a:r>
            <a:r>
              <a:rPr lang="sr-Cyrl-CS" sz="2800" b="1" dirty="0" smtClean="0">
                <a:solidFill>
                  <a:schemeClr val="bg1"/>
                </a:solidFill>
                <a:latin typeface="Calibri" pitchFamily="34" charset="0"/>
              </a:rPr>
              <a:t>ентитетима </a:t>
            </a:r>
            <a:endParaRPr lang="sr-Cyrl-CS" sz="2800" b="1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183880" cy="105156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4000" b="1" dirty="0">
                <a:solidFill>
                  <a:schemeClr val="bg1"/>
                </a:solidFill>
                <a:latin typeface="Calibri" pitchFamily="34" charset="0"/>
              </a:rPr>
              <a:t>БУЏЕТСКИ СИСТЕМ РС</a:t>
            </a:r>
            <a:endParaRPr lang="en-US" sz="4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763000" cy="4876800"/>
          </a:xfrm>
          <a:noFill/>
        </p:spPr>
        <p:txBody>
          <a:bodyPr>
            <a:normAutofit fontScale="92500"/>
          </a:bodyPr>
          <a:lstStyle/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Чине га: </a:t>
            </a:r>
            <a:r>
              <a:rPr lang="sr-Cyrl-CS" sz="2800" b="1" u="sng" dirty="0">
                <a:solidFill>
                  <a:schemeClr val="bg1"/>
                </a:solidFill>
                <a:latin typeface="Calibri" pitchFamily="34" charset="0"/>
              </a:rPr>
              <a:t>буџет РС, буџети општина и градова и финансијски планови фондова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 (Фонд пензијско-инвалидског осиурања, Фонд здравственог осигурања, Јавни фонд за дјечију заштиту и Завод за запошљавање)</a:t>
            </a:r>
          </a:p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endParaRPr lang="sr-Cyrl-C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Буџет - процјена годишњих прихода, помоћи и финансирања и процјена годишњих расхода и других издатака</a:t>
            </a:r>
          </a:p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endParaRPr lang="sr-Cyrl-C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85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Доноси се за фискалну годину – од 1. јануара до 31. децембра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943E0-5E1A-4EDA-95BC-3B65261036C2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11808"/>
          </a:xfrm>
        </p:spPr>
        <p:txBody>
          <a:bodyPr>
            <a:normAutofit/>
          </a:bodyPr>
          <a:lstStyle/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Средство којим се приоритети једне земље претварају у конкретне услуге, програме и активности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sr-Cyrl-CS" sz="2400" b="1" dirty="0">
                <a:solidFill>
                  <a:schemeClr val="bg1"/>
                </a:solidFill>
              </a:rPr>
              <a:t>да би се  оствариле социјалне, економске и друге потребе грађана или би то остваривање било неефикасно.</a:t>
            </a:r>
          </a:p>
          <a:p>
            <a:pPr algn="just"/>
            <a:endParaRPr lang="sr-Cyrl-CS" sz="2400" b="1" dirty="0">
              <a:solidFill>
                <a:schemeClr val="bg1"/>
              </a:solidFill>
            </a:endParaRPr>
          </a:p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Стога се ова област регулише посебним законским прописима у свакој држави, а код нас је то </a:t>
            </a:r>
            <a:r>
              <a:rPr lang="sr-Cyrl-CS" sz="2400" b="1" dirty="0">
                <a:solidFill>
                  <a:srgbClr val="FFFF00"/>
                </a:solidFill>
              </a:rPr>
              <a:t>Закон о буџетском систему РС.</a:t>
            </a:r>
            <a:endParaRPr lang="en-US" sz="2400" b="1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72000"/>
          </a:xfrm>
        </p:spPr>
        <p:txBody>
          <a:bodyPr>
            <a:normAutofit lnSpcReduction="10000"/>
          </a:bodyPr>
          <a:lstStyle/>
          <a:p>
            <a:pPr marL="273050" indent="-273050" algn="just">
              <a:lnSpc>
                <a:spcPct val="85000"/>
              </a:lnSpc>
              <a:spcBef>
                <a:spcPct val="30000"/>
              </a:spcBef>
            </a:pPr>
            <a:r>
              <a:rPr lang="sr-Cyrl-CS" sz="3200" b="1" dirty="0">
                <a:latin typeface="Calibri" pitchFamily="34" charset="0"/>
              </a:rPr>
              <a:t>Привремено финансирање:</a:t>
            </a:r>
            <a:r>
              <a:rPr lang="sr-Cyrl-CS" sz="3200" dirty="0">
                <a:latin typeface="Calibri" pitchFamily="34" charset="0"/>
              </a:rPr>
              <a:t> </a:t>
            </a:r>
            <a:r>
              <a:rPr lang="sr-Cyrl-CS" sz="3200" b="1" dirty="0">
                <a:solidFill>
                  <a:schemeClr val="bg1"/>
                </a:solidFill>
                <a:latin typeface="Calibri" pitchFamily="34" charset="0"/>
              </a:rPr>
              <a:t>примјењује се у случају да се буџет не донесе до почетка наредне фискалне године (најдаље до 30. јуна)</a:t>
            </a:r>
          </a:p>
          <a:p>
            <a:pPr marL="647954" lvl="1" indent="-273050" algn="just">
              <a:lnSpc>
                <a:spcPct val="85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По принципу једнаких дванаестина</a:t>
            </a:r>
          </a:p>
          <a:p>
            <a:pPr marL="647954" lvl="1" indent="-273050" algn="just">
              <a:lnSpc>
                <a:spcPct val="85000"/>
              </a:lnSpc>
              <a:spcBef>
                <a:spcPct val="30000"/>
              </a:spcBef>
            </a:pPr>
            <a:endParaRPr lang="sr-Cyrl-CS" sz="2800" dirty="0">
              <a:latin typeface="Calibri" pitchFamily="34" charset="0"/>
            </a:endParaRPr>
          </a:p>
          <a:p>
            <a:pPr marL="273050" indent="-273050" algn="just">
              <a:lnSpc>
                <a:spcPct val="85000"/>
              </a:lnSpc>
              <a:spcBef>
                <a:spcPct val="30000"/>
              </a:spcBef>
            </a:pPr>
            <a:r>
              <a:rPr lang="sr-Cyrl-CS" sz="3200" b="1" dirty="0">
                <a:latin typeface="Calibri" pitchFamily="34" charset="0"/>
              </a:rPr>
              <a:t>Ребаланс:</a:t>
            </a:r>
            <a:r>
              <a:rPr lang="sr-Cyrl-CS" sz="3200" dirty="0">
                <a:latin typeface="Calibri" pitchFamily="34" charset="0"/>
              </a:rPr>
              <a:t> </a:t>
            </a:r>
            <a:r>
              <a:rPr lang="sr-Cyrl-CS" sz="3200" b="1" dirty="0">
                <a:solidFill>
                  <a:schemeClr val="bg1"/>
                </a:solidFill>
                <a:latin typeface="Calibri" pitchFamily="34" charset="0"/>
              </a:rPr>
              <a:t>уравнотежење буџетских прихода и расхода када се у току фискалне године повећају или смање буџетска средства</a:t>
            </a:r>
            <a:endParaRPr lang="en-US" sz="3200" b="1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sr-Cyrl-CS" b="1" dirty="0">
                <a:solidFill>
                  <a:schemeClr val="bg1"/>
                </a:solidFill>
              </a:rPr>
              <a:t>Х</a:t>
            </a:r>
            <a:r>
              <a:rPr lang="sr-Cyrl-RS" b="1" dirty="0">
                <a:solidFill>
                  <a:schemeClr val="bg1"/>
                </a:solidFill>
              </a:rPr>
              <a:t>вала на пажњи!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86800" cy="5867400"/>
          </a:xfrm>
        </p:spPr>
        <p:txBody>
          <a:bodyPr>
            <a:normAutofit/>
          </a:bodyPr>
          <a:lstStyle/>
          <a:p>
            <a:r>
              <a:rPr lang="sr-Cyrl-CS" sz="2400" b="1" dirty="0">
                <a:solidFill>
                  <a:schemeClr val="bg1"/>
                </a:solidFill>
              </a:rPr>
              <a:t>Фискална и монетарна политика као најзначајнији дијелови економске политике земље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Монетарна политика на државном нивоу, а фискална дјелимично на државном, дјелимично на нивоу ентитета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Питање фискалног суверенитета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Усклађеност мјера монетарне и фискалне политике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" y="76200"/>
            <a:ext cx="818388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4000" b="1" dirty="0">
                <a:solidFill>
                  <a:srgbClr val="FFFF00"/>
                </a:solidFill>
                <a:latin typeface="Calibri" pitchFamily="34" charset="0"/>
              </a:rPr>
              <a:t>ФИСКАЛНО ВИЈЕЋЕ БиХ</a:t>
            </a:r>
            <a:endParaRPr lang="en-US" sz="40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763000" cy="5410200"/>
          </a:xfrm>
        </p:spPr>
        <p:txBody>
          <a:bodyPr>
            <a:noAutofit/>
          </a:bodyPr>
          <a:lstStyle/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Закон о Фискалном вијећу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БиХ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 усвојен у јуну 2008. године. </a:t>
            </a: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</a:pPr>
            <a:r>
              <a:rPr lang="sr-Cyrl-CS" sz="2800" b="1" u="sng" dirty="0">
                <a:solidFill>
                  <a:schemeClr val="bg1"/>
                </a:solidFill>
                <a:latin typeface="Calibri" pitchFamily="34" charset="0"/>
              </a:rPr>
              <a:t>Основни задатак: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 координација фискалне политике у БиХ како би се осигурала макроекономска стабилност и фискална одрживост БиХ, ФБиХ, РС и Брчко Дистрикта</a:t>
            </a:r>
          </a:p>
          <a:p>
            <a:pPr marL="273050" indent="-273050" algn="just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sr-Cyrl-CS" sz="2800" b="1" u="sng" dirty="0">
                <a:solidFill>
                  <a:schemeClr val="bg1"/>
                </a:solidFill>
                <a:latin typeface="Calibri" pitchFamily="34" charset="0"/>
              </a:rPr>
              <a:t>Чланови Вијећа: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предсједавајући </a:t>
            </a:r>
            <a:r>
              <a:rPr lang="sr-Cyrl-CS" sz="2800" dirty="0" smtClean="0">
                <a:solidFill>
                  <a:schemeClr val="bg1"/>
                </a:solidFill>
                <a:latin typeface="Calibri" pitchFamily="34" charset="0"/>
              </a:rPr>
              <a:t>Савјета </a:t>
            </a: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министара БиХ,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предсједник Владе РС,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премијер ФБиХ,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министар финансија и трезора БиХ,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министар финансија РС и </a:t>
            </a:r>
          </a:p>
          <a:p>
            <a:pPr marL="273050" indent="-273050" algn="just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800" dirty="0">
                <a:solidFill>
                  <a:schemeClr val="bg1"/>
                </a:solidFill>
                <a:latin typeface="Calibri" pitchFamily="34" charset="0"/>
              </a:rPr>
              <a:t>министар финансија ФБиХ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1E54B-ABED-423A-8FED-ACB56DBACAE6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1000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1000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458200" cy="5997608"/>
          </a:xfrm>
        </p:spPr>
        <p:txBody>
          <a:bodyPr>
            <a:normAutofit/>
          </a:bodyPr>
          <a:lstStyle/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као посматрачи сједници Фискалног вијећа присуствују и гувернер ЦББиХ и предсједник Владе Брчко Дистрикта. </a:t>
            </a:r>
          </a:p>
          <a:p>
            <a:pPr algn="just"/>
            <a:endParaRPr lang="sr-Cyrl-CS" sz="2400" b="1" dirty="0">
              <a:solidFill>
                <a:schemeClr val="bg1"/>
              </a:solidFill>
            </a:endParaRPr>
          </a:p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Сваки конститутивни народ у БиХ мора имати бар 1 представника у ФВ, а сједницама предсједава предсједавајући Вијећа министара БиХ. </a:t>
            </a:r>
          </a:p>
          <a:p>
            <a:pPr algn="just"/>
            <a:endParaRPr lang="sr-Cyrl-CS" sz="2400" b="1" dirty="0">
              <a:solidFill>
                <a:schemeClr val="bg1"/>
              </a:solidFill>
            </a:endParaRPr>
          </a:p>
          <a:p>
            <a:pPr algn="just"/>
            <a:r>
              <a:rPr lang="sr-Cyrl-CS" sz="2400" b="1" dirty="0">
                <a:solidFill>
                  <a:schemeClr val="bg1"/>
                </a:solidFill>
              </a:rPr>
              <a:t>Да би се донијеле одлуке ФВ сједници мора присуствовати бар 5 чланова Вијећа, а за одлуке мора гласати бар 5 чланова и то из сваког конститутивног народа по један представник. 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18388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CS" sz="4000" b="1" dirty="0">
                <a:solidFill>
                  <a:srgbClr val="FFFF00"/>
                </a:solidFill>
                <a:latin typeface="Calibri" pitchFamily="34" charset="0"/>
              </a:rPr>
              <a:t>Надлежности</a:t>
            </a:r>
            <a:endParaRPr lang="en-US" sz="40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839200" cy="5791200"/>
          </a:xfrm>
          <a:noFill/>
        </p:spPr>
        <p:txBody>
          <a:bodyPr>
            <a:normAutofit/>
          </a:bodyPr>
          <a:lstStyle/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координација фискалне политике у БиХ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усвајање Приједлога документа Глобални оквир фискалног биланса и политика у БиХ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усвајање приједлога макроекономских пројекција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праћење реализације постављених циљева и критеријума при доношењу и извршавању буџета, и предузимање корективних мјера и активности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координација у поштовању буџетских календара у припреми, усвајању, извршавању и ревизији буџета на свим нивоима власти у БиХ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предлагање приоритета за унапређење јавних финансија у БиХ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усвајање Пословника о раду Вијећа и пратећих аката</a:t>
            </a: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усвајање буџета Фискалног вијећа</a:t>
            </a:r>
            <a:endParaRPr lang="en-US" sz="2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E3645-0710-4561-87BE-A0AD4BC8ACF4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1000"/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83880" cy="838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Cyrl-CS" sz="4000" b="1" dirty="0">
                <a:solidFill>
                  <a:schemeClr val="tx1"/>
                </a:solidFill>
                <a:latin typeface="Calibri" pitchFamily="34" charset="0"/>
              </a:rPr>
              <a:t>Глобални оквир фискалног биланса и политика у БиХ</a:t>
            </a:r>
            <a:endParaRPr lang="en-US" sz="4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412480" cy="5181600"/>
          </a:xfrm>
        </p:spPr>
        <p:txBody>
          <a:bodyPr>
            <a:normAutofit fontScale="92500" lnSpcReduction="10000"/>
          </a:bodyPr>
          <a:lstStyle/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 се у форми споразума између Владе РС, Владе ФБиХ и Вијећа министара БиХ</a:t>
            </a:r>
            <a:r>
              <a:rPr lang="sr-Cyrl-CS" sz="2800" b="1" dirty="0">
                <a:solidFill>
                  <a:schemeClr val="bg1"/>
                </a:solidFill>
              </a:rPr>
              <a:t> 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marL="273050" indent="-273050" algn="just" eaLnBrk="1" hangingPunct="1">
              <a:lnSpc>
                <a:spcPct val="80000"/>
              </a:lnSpc>
            </a:pPr>
            <a:endParaRPr lang="sr-Cyrl-C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marL="273050" indent="-273050" algn="just" eaLnBrk="1" hangingPunct="1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Усваја се за период од три године и ревидира сваке године</a:t>
            </a:r>
          </a:p>
          <a:p>
            <a:pPr marL="273050" indent="-273050" algn="just" eaLnBrk="1" hangingPunct="1">
              <a:lnSpc>
                <a:spcPct val="80000"/>
              </a:lnSpc>
            </a:pPr>
            <a:endParaRPr lang="sr-Cyrl-CS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marL="273050" indent="-273050" algn="just">
              <a:lnSpc>
                <a:spcPct val="80000"/>
              </a:lnSpc>
            </a:pP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Садржај документа</a:t>
            </a:r>
            <a:r>
              <a:rPr lang="sr-Cyrl-BA" sz="2800" b="1" dirty="0">
                <a:solidFill>
                  <a:schemeClr val="bg1"/>
                </a:solidFill>
                <a:latin typeface="Calibri" pitchFamily="34" charset="0"/>
              </a:rPr>
              <a:t>:</a:t>
            </a:r>
            <a:r>
              <a:rPr lang="sr-Cyrl-CS" sz="2800" b="1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marL="627063" lvl="1" indent="-174625" algn="just">
              <a:lnSpc>
                <a:spcPct val="80000"/>
              </a:lnSpc>
            </a:pPr>
            <a:r>
              <a:rPr lang="sr-Cyrl-CS" sz="2800" b="1" dirty="0">
                <a:latin typeface="Calibri" pitchFamily="34" charset="0"/>
              </a:rPr>
              <a:t>приједлог фискалних циљева буџета институција БиХ, ФБиХ, РС и Брчко Дистрикта, </a:t>
            </a:r>
          </a:p>
          <a:p>
            <a:pPr marL="627063" lvl="1" indent="-174625" algn="just">
              <a:lnSpc>
                <a:spcPct val="80000"/>
              </a:lnSpc>
            </a:pPr>
            <a:r>
              <a:rPr lang="sr-Cyrl-CS" sz="2800" b="1" dirty="0">
                <a:latin typeface="Calibri" pitchFamily="34" charset="0"/>
              </a:rPr>
              <a:t>приједлог макроекономске пројекције и пројекције укупних индиректних пореза и њихове расподјеле за наре</a:t>
            </a:r>
            <a:r>
              <a:rPr lang="sr-Cyrl-BA" sz="2800" b="1" dirty="0">
                <a:latin typeface="Calibri" pitchFamily="34" charset="0"/>
              </a:rPr>
              <a:t>д</a:t>
            </a:r>
            <a:r>
              <a:rPr lang="sr-Cyrl-CS" sz="2800" b="1" dirty="0">
                <a:latin typeface="Calibri" pitchFamily="34" charset="0"/>
              </a:rPr>
              <a:t>ну годину,</a:t>
            </a:r>
          </a:p>
          <a:p>
            <a:pPr marL="627063" lvl="1" indent="-174625" algn="just">
              <a:lnSpc>
                <a:spcPct val="80000"/>
              </a:lnSpc>
            </a:pPr>
            <a:r>
              <a:rPr lang="sr-Cyrl-CS" sz="2800" b="1" dirty="0">
                <a:latin typeface="Calibri" pitchFamily="34" charset="0"/>
              </a:rPr>
              <a:t>приједлог горње границе задужења буџета институције БиХ, ФБиХ, РС и Брчко Дистрикта </a:t>
            </a:r>
          </a:p>
          <a:p>
            <a:pPr marL="273050" indent="-273050" algn="just" eaLnBrk="1" hangingPunct="1">
              <a:lnSpc>
                <a:spcPct val="80000"/>
              </a:lnSpc>
            </a:pPr>
            <a:endParaRPr lang="en-US" sz="2800" b="1" dirty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6AC7A3-DDAC-4F5E-A051-F4DC321073D1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Cyrl-CS" sz="4000">
                <a:latin typeface="Calibri" pitchFamily="34" charset="0"/>
              </a:rPr>
              <a:t>Процес средњорочног планирања</a:t>
            </a:r>
            <a:endParaRPr lang="en-US" sz="4000">
              <a:latin typeface="Calibri" pitchFamily="34" charset="0"/>
            </a:endParaRP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946063-61D5-4299-AC83-DC9F578EE839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066800" y="2133600"/>
            <a:ext cx="4572000" cy="838200"/>
            <a:chOff x="672" y="1344"/>
            <a:chExt cx="2880" cy="528"/>
          </a:xfrm>
        </p:grpSpPr>
        <p:sp>
          <p:nvSpPr>
            <p:cNvPr id="8212" name="Rectangle 19"/>
            <p:cNvSpPr>
              <a:spLocks noChangeArrowheads="1"/>
            </p:cNvSpPr>
            <p:nvPr/>
          </p:nvSpPr>
          <p:spPr bwMode="auto">
            <a:xfrm>
              <a:off x="672" y="1344"/>
              <a:ext cx="960" cy="528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Буџет</a:t>
              </a:r>
            </a:p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4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13" name="Rectangle 20"/>
            <p:cNvSpPr>
              <a:spLocks noChangeArrowheads="1"/>
            </p:cNvSpPr>
            <p:nvPr/>
          </p:nvSpPr>
          <p:spPr bwMode="auto">
            <a:xfrm>
              <a:off x="1632" y="1344"/>
              <a:ext cx="960" cy="52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1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5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14" name="Rectangle 26"/>
            <p:cNvSpPr>
              <a:spLocks noChangeArrowheads="1"/>
            </p:cNvSpPr>
            <p:nvPr/>
          </p:nvSpPr>
          <p:spPr bwMode="auto">
            <a:xfrm>
              <a:off x="2592" y="1344"/>
              <a:ext cx="960" cy="528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2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6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2590800" y="3505200"/>
            <a:ext cx="4572000" cy="838200"/>
            <a:chOff x="1920" y="2592"/>
            <a:chExt cx="2880" cy="528"/>
          </a:xfrm>
        </p:grpSpPr>
        <p:sp>
          <p:nvSpPr>
            <p:cNvPr id="8209" name="Rectangle 29"/>
            <p:cNvSpPr>
              <a:spLocks noChangeArrowheads="1"/>
            </p:cNvSpPr>
            <p:nvPr/>
          </p:nvSpPr>
          <p:spPr bwMode="auto">
            <a:xfrm>
              <a:off x="1920" y="2592"/>
              <a:ext cx="960" cy="528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/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Буџет</a:t>
              </a:r>
            </a:p>
            <a:p>
              <a:pPr algn="ctr"/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5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10" name="Rectangle 31"/>
            <p:cNvSpPr>
              <a:spLocks noChangeArrowheads="1"/>
            </p:cNvSpPr>
            <p:nvPr/>
          </p:nvSpPr>
          <p:spPr bwMode="auto">
            <a:xfrm>
              <a:off x="2880" y="2592"/>
              <a:ext cx="960" cy="528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1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6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11" name="Rectangle 32"/>
            <p:cNvSpPr>
              <a:spLocks noChangeArrowheads="1"/>
            </p:cNvSpPr>
            <p:nvPr/>
          </p:nvSpPr>
          <p:spPr bwMode="auto">
            <a:xfrm>
              <a:off x="3840" y="2592"/>
              <a:ext cx="960" cy="52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2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7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4114800" y="4876800"/>
            <a:ext cx="4572000" cy="838200"/>
            <a:chOff x="2880" y="3264"/>
            <a:chExt cx="2880" cy="528"/>
          </a:xfrm>
        </p:grpSpPr>
        <p:sp>
          <p:nvSpPr>
            <p:cNvPr id="8206" name="Rectangle 33"/>
            <p:cNvSpPr>
              <a:spLocks noChangeArrowheads="1"/>
            </p:cNvSpPr>
            <p:nvPr/>
          </p:nvSpPr>
          <p:spPr bwMode="auto">
            <a:xfrm>
              <a:off x="2880" y="3264"/>
              <a:ext cx="960" cy="528"/>
            </a:xfrm>
            <a:prstGeom prst="rect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/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Буџет</a:t>
              </a:r>
            </a:p>
            <a:p>
              <a:pPr algn="ctr"/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6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07" name="Rectangle 34"/>
            <p:cNvSpPr>
              <a:spLocks noChangeArrowheads="1"/>
            </p:cNvSpPr>
            <p:nvPr/>
          </p:nvSpPr>
          <p:spPr bwMode="auto">
            <a:xfrm>
              <a:off x="3840" y="3264"/>
              <a:ext cx="960" cy="52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1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7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08" name="Rectangle 35"/>
            <p:cNvSpPr>
              <a:spLocks noChangeArrowheads="1"/>
            </p:cNvSpPr>
            <p:nvPr/>
          </p:nvSpPr>
          <p:spPr bwMode="auto">
            <a:xfrm>
              <a:off x="4800" y="3264"/>
              <a:ext cx="960" cy="528"/>
            </a:xfrm>
            <a:prstGeom prst="rect">
              <a:avLst/>
            </a:prstGeom>
            <a:solidFill>
              <a:srgbClr val="9933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6000" tIns="36000" rIns="36000" bIns="36000" anchor="ctr"/>
            <a:lstStyle/>
            <a:p>
              <a:pPr algn="ctr">
                <a:lnSpc>
                  <a:spcPct val="90000"/>
                </a:lnSpc>
              </a:pPr>
              <a:r>
                <a:rPr lang="sr-Cyrl-CS" sz="2000" dirty="0">
                  <a:solidFill>
                    <a:schemeClr val="bg1"/>
                  </a:solidFill>
                  <a:latin typeface="Calibri" pitchFamily="34" charset="0"/>
                </a:rPr>
                <a:t>Пренесене пројекције 2 20</a:t>
              </a:r>
              <a:r>
                <a:rPr lang="en-US" sz="2000" dirty="0" smtClean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  <a:r>
                <a:rPr lang="sr-Latn-BA" sz="2000" dirty="0" smtClean="0">
                  <a:solidFill>
                    <a:schemeClr val="bg1"/>
                  </a:solidFill>
                  <a:latin typeface="Calibri" pitchFamily="34" charset="0"/>
                </a:rPr>
                <a:t>8</a:t>
              </a:r>
              <a:r>
                <a:rPr lang="sr-Cyrl-CS" sz="2000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  <a:endParaRPr lang="en-US" sz="20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sp>
        <p:nvSpPr>
          <p:cNvPr id="150565" name="AutoShape 37"/>
          <p:cNvSpPr>
            <a:spLocks noChangeArrowheads="1"/>
          </p:cNvSpPr>
          <p:nvPr/>
        </p:nvSpPr>
        <p:spPr bwMode="auto">
          <a:xfrm>
            <a:off x="3194050" y="2986088"/>
            <a:ext cx="228600" cy="503237"/>
          </a:xfrm>
          <a:prstGeom prst="downArrow">
            <a:avLst>
              <a:gd name="adj1" fmla="val 50000"/>
              <a:gd name="adj2" fmla="val 55035"/>
            </a:avLst>
          </a:prstGeom>
          <a:solidFill>
            <a:srgbClr val="333333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68" name="AutoShape 40"/>
          <p:cNvSpPr>
            <a:spLocks noChangeArrowheads="1"/>
          </p:cNvSpPr>
          <p:nvPr/>
        </p:nvSpPr>
        <p:spPr bwMode="auto">
          <a:xfrm>
            <a:off x="4724400" y="2979738"/>
            <a:ext cx="228600" cy="503237"/>
          </a:xfrm>
          <a:prstGeom prst="downArrow">
            <a:avLst>
              <a:gd name="adj1" fmla="val 50000"/>
              <a:gd name="adj2" fmla="val 55035"/>
            </a:avLst>
          </a:prstGeom>
          <a:solidFill>
            <a:srgbClr val="333333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70" name="AutoShape 42"/>
          <p:cNvSpPr>
            <a:spLocks noChangeArrowheads="1"/>
          </p:cNvSpPr>
          <p:nvPr/>
        </p:nvSpPr>
        <p:spPr bwMode="auto">
          <a:xfrm>
            <a:off x="4741863" y="4364038"/>
            <a:ext cx="228600" cy="503237"/>
          </a:xfrm>
          <a:prstGeom prst="downArrow">
            <a:avLst>
              <a:gd name="adj1" fmla="val 50000"/>
              <a:gd name="adj2" fmla="val 55035"/>
            </a:avLst>
          </a:prstGeom>
          <a:solidFill>
            <a:srgbClr val="333333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71" name="AutoShape 43"/>
          <p:cNvSpPr>
            <a:spLocks noChangeArrowheads="1"/>
          </p:cNvSpPr>
          <p:nvPr/>
        </p:nvSpPr>
        <p:spPr bwMode="auto">
          <a:xfrm>
            <a:off x="6254750" y="4364038"/>
            <a:ext cx="228600" cy="503237"/>
          </a:xfrm>
          <a:prstGeom prst="downArrow">
            <a:avLst>
              <a:gd name="adj1" fmla="val 50000"/>
              <a:gd name="adj2" fmla="val 55035"/>
            </a:avLst>
          </a:prstGeom>
          <a:solidFill>
            <a:srgbClr val="333333"/>
          </a:solidFill>
          <a:ln w="9525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45"/>
          <p:cNvSpPr txBox="1">
            <a:spLocks noChangeArrowheads="1"/>
          </p:cNvSpPr>
          <p:nvPr/>
        </p:nvSpPr>
        <p:spPr bwMode="auto">
          <a:xfrm>
            <a:off x="609600" y="3048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150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50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50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150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65" grpId="0" animBg="1"/>
      <p:bldP spid="150568" grpId="0" animBg="1"/>
      <p:bldP spid="150570" grpId="0" animBg="1"/>
      <p:bldP spid="1505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6324600"/>
          </a:xfrm>
        </p:spPr>
        <p:txBody>
          <a:bodyPr>
            <a:normAutofit/>
          </a:bodyPr>
          <a:lstStyle/>
          <a:p>
            <a:r>
              <a:rPr lang="sr-Cyrl-CS" sz="2400" b="1" dirty="0">
                <a:solidFill>
                  <a:schemeClr val="bg1"/>
                </a:solidFill>
              </a:rPr>
              <a:t>Влада Републике Српске усваја Документ оквирног буџета Републике Српске (ДОБ) као основу за припрему и израду буџета.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ДОБ је средњорочни плански документ, који треба да постави стратешки оквир и горње границе ресурса у оквиру којих треба да се припрема годишњи буџет.</a:t>
            </a:r>
          </a:p>
          <a:p>
            <a:endParaRPr lang="sr-Cyrl-CS" sz="2400" b="1" dirty="0">
              <a:solidFill>
                <a:schemeClr val="bg1"/>
              </a:solidFill>
            </a:endParaRPr>
          </a:p>
          <a:p>
            <a:r>
              <a:rPr lang="sr-Cyrl-CS" sz="2400" b="1" dirty="0">
                <a:solidFill>
                  <a:schemeClr val="bg1"/>
                </a:solidFill>
              </a:rPr>
              <a:t>ДОБ РС </a:t>
            </a:r>
            <a:r>
              <a:rPr lang="sr-Cyrl-CS" sz="2400" b="1" dirty="0" smtClean="0">
                <a:solidFill>
                  <a:schemeClr val="bg1"/>
                </a:solidFill>
              </a:rPr>
              <a:t>202</a:t>
            </a:r>
            <a:r>
              <a:rPr lang="sr-Latn-BA" sz="2400" b="1" dirty="0" smtClean="0">
                <a:solidFill>
                  <a:schemeClr val="bg1"/>
                </a:solidFill>
              </a:rPr>
              <a:t>4</a:t>
            </a:r>
            <a:r>
              <a:rPr lang="sr-Cyrl-CS" sz="2400" b="1" dirty="0" smtClean="0">
                <a:solidFill>
                  <a:schemeClr val="bg1"/>
                </a:solidFill>
              </a:rPr>
              <a:t>-202</a:t>
            </a:r>
            <a:r>
              <a:rPr lang="sr-Latn-BA" sz="2400" b="1" dirty="0" smtClean="0">
                <a:solidFill>
                  <a:schemeClr val="bg1"/>
                </a:solidFill>
              </a:rPr>
              <a:t>6.</a:t>
            </a:r>
            <a:r>
              <a:rPr lang="sr-Cyrl-CS" sz="2400" b="1" dirty="0" smtClean="0">
                <a:solidFill>
                  <a:schemeClr val="bg1"/>
                </a:solidFill>
              </a:rPr>
              <a:t> </a:t>
            </a:r>
            <a:r>
              <a:rPr lang="sr-Cyrl-CS" sz="2400" b="1" dirty="0">
                <a:solidFill>
                  <a:schemeClr val="bg1"/>
                </a:solidFill>
              </a:rPr>
              <a:t>састоји се од сљедећих поглавља: </a:t>
            </a:r>
          </a:p>
          <a:p>
            <a:pPr lvl="1"/>
            <a:r>
              <a:rPr lang="sr-Cyrl-CS" sz="2400" b="1" dirty="0">
                <a:solidFill>
                  <a:schemeClr val="bg1"/>
                </a:solidFill>
              </a:rPr>
              <a:t>​​</a:t>
            </a:r>
            <a:r>
              <a:rPr lang="sr-Cyrl-CS" sz="2400" b="1" dirty="0"/>
              <a:t>Економски и фискални циљеви, </a:t>
            </a:r>
          </a:p>
          <a:p>
            <a:pPr lvl="1"/>
            <a:r>
              <a:rPr lang="sr-Cyrl-CS" sz="2400" b="1" dirty="0"/>
              <a:t>Макроекономски оквир, </a:t>
            </a:r>
          </a:p>
          <a:p>
            <a:pPr lvl="1"/>
            <a:r>
              <a:rPr lang="sr-Cyrl-CS" sz="2400" b="1" dirty="0"/>
              <a:t>Јавне финансије, </a:t>
            </a:r>
          </a:p>
          <a:p>
            <a:pPr lvl="1"/>
            <a:r>
              <a:rPr lang="sr-Cyrl-CS" sz="2400" b="1" dirty="0"/>
              <a:t>Преглед оквира консолидованог буџета Републике Српске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7772400" cy="12954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Фискални савјет Републике Српске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87680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>
                <a:solidFill>
                  <a:schemeClr val="bg1"/>
                </a:solidFill>
              </a:rPr>
              <a:t>Фискални савјет Републике Српске успостављен је </a:t>
            </a:r>
            <a:r>
              <a:rPr lang="ru-RU" sz="2400" b="1" dirty="0">
                <a:solidFill>
                  <a:srgbClr val="FFFF00"/>
                </a:solidFill>
              </a:rPr>
              <a:t>Законом о Фискалној одговорности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2015. године у </a:t>
            </a:r>
            <a:r>
              <a:rPr lang="ru-RU" sz="2400" b="1" dirty="0">
                <a:solidFill>
                  <a:schemeClr val="bg1"/>
                </a:solidFill>
              </a:rPr>
              <a:t>Републици Српској.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pPr algn="just"/>
            <a:r>
              <a:rPr lang="ru-RU" sz="2400" b="1" dirty="0">
                <a:solidFill>
                  <a:schemeClr val="bg1"/>
                </a:solidFill>
              </a:rPr>
              <a:t>Законом о фискалној одговорности у Републици Српској </a:t>
            </a:r>
            <a:r>
              <a:rPr lang="ru-RU" sz="2400" b="1" dirty="0">
                <a:solidFill>
                  <a:srgbClr val="FFFF00"/>
                </a:solidFill>
              </a:rPr>
              <a:t>уређују се фискална правила</a:t>
            </a:r>
            <a:r>
              <a:rPr lang="ru-RU" sz="2400" b="1" dirty="0">
                <a:solidFill>
                  <a:schemeClr val="bg1"/>
                </a:solidFill>
              </a:rPr>
              <a:t>, </a:t>
            </a:r>
            <a:r>
              <a:rPr lang="ru-RU" sz="2400" b="1" dirty="0">
                <a:solidFill>
                  <a:srgbClr val="FFFF00"/>
                </a:solidFill>
              </a:rPr>
              <a:t>мјере и процедуре </a:t>
            </a:r>
            <a:r>
              <a:rPr lang="ru-RU" sz="2400" b="1" dirty="0">
                <a:solidFill>
                  <a:schemeClr val="bg1"/>
                </a:solidFill>
              </a:rPr>
              <a:t>на основу којих се успоставља фискални оквир, ограничава јавна потрошња, јача одговорност за ефикасно и ефективно коришћењe буџетских средстава, и јача систем контрола и надзора</a:t>
            </a:r>
            <a:r>
              <a:rPr lang="ru-RU" sz="2400" b="1" dirty="0" smtClean="0">
                <a:solidFill>
                  <a:schemeClr val="bg1"/>
                </a:solidFill>
              </a:rPr>
              <a:t>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1437</TotalTime>
  <Words>943</Words>
  <Application>Microsoft Office PowerPoint</Application>
  <PresentationFormat>On-screen Show (4:3)</PresentationFormat>
  <Paragraphs>128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Celestial</vt:lpstr>
      <vt:lpstr>ФИСКАЛНА ПОЛИТИКА  У БИХ</vt:lpstr>
      <vt:lpstr>PowerPoint Presentation</vt:lpstr>
      <vt:lpstr>ФИСКАЛНО ВИЈЕЋЕ БиХ</vt:lpstr>
      <vt:lpstr>PowerPoint Presentation</vt:lpstr>
      <vt:lpstr>Надлежности</vt:lpstr>
      <vt:lpstr>Глобални оквир фискалног биланса и политика у БиХ</vt:lpstr>
      <vt:lpstr>Процес средњорочног планирања</vt:lpstr>
      <vt:lpstr>PowerPoint Presentation</vt:lpstr>
      <vt:lpstr>Фискални савјет Републике Српске</vt:lpstr>
      <vt:lpstr>PowerPoint Presentation</vt:lpstr>
      <vt:lpstr>PowerPoint Presentation</vt:lpstr>
      <vt:lpstr>Законом су дефинисана општа и посебна фискална правила </vt:lpstr>
      <vt:lpstr>PowerPoint Presentation</vt:lpstr>
      <vt:lpstr>РАСПОДЈЕЛА ПРИХОДА ОД ИНДИРЕКТНИХ ПОРЕЗА</vt:lpstr>
      <vt:lpstr>PowerPoint Presentation</vt:lpstr>
      <vt:lpstr>БУЏЕТСКИ СИСТЕМ РС</vt:lpstr>
      <vt:lpstr>PowerPoint Presentation</vt:lpstr>
      <vt:lpstr>PowerPoint Presentation</vt:lpstr>
      <vt:lpstr>Хвала на пажњи!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Класификације јавних расхода</dc:title>
  <dc:creator>Branka</dc:creator>
  <cp:lastModifiedBy>Branka</cp:lastModifiedBy>
  <cp:revision>248</cp:revision>
  <dcterms:created xsi:type="dcterms:W3CDTF">2006-08-16T00:00:00Z</dcterms:created>
  <dcterms:modified xsi:type="dcterms:W3CDTF">2024-12-16T10:31:43Z</dcterms:modified>
</cp:coreProperties>
</file>