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9" r:id="rId4"/>
    <p:sldId id="260" r:id="rId5"/>
    <p:sldId id="261" r:id="rId6"/>
    <p:sldId id="262" r:id="rId7"/>
    <p:sldId id="263" r:id="rId8"/>
    <p:sldId id="264" r:id="rId9"/>
    <p:sldId id="265" r:id="rId10"/>
    <p:sldId id="266" r:id="rId11"/>
    <p:sldId id="267" r:id="rId12"/>
    <p:sldId id="271" r:id="rId13"/>
    <p:sldId id="272" r:id="rId14"/>
    <p:sldId id="273" r:id="rId15"/>
    <p:sldId id="274" r:id="rId16"/>
    <p:sldId id="275" r:id="rId17"/>
    <p:sldId id="276" r:id="rId18"/>
    <p:sldId id="277" r:id="rId19"/>
    <p:sldId id="278" r:id="rId20"/>
    <p:sldId id="282" r:id="rId21"/>
    <p:sldId id="268" r:id="rId22"/>
    <p:sldId id="269" r:id="rId23"/>
    <p:sldId id="270"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560" y="-45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11/20/2017</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sr-Cyrl-BA" dirty="0" smtClean="0"/>
              <a:t>НЕАДЕКВАТНО ПРИЗНАВАЊЕ СРЕДСТАВА И ОБАВЕЗА И УОБЛИЧАВАЊЕ НЕТО ГОТОВИНЕ</a:t>
            </a:r>
            <a:endParaRPr lang="en-US" dirty="0"/>
          </a:p>
        </p:txBody>
      </p:sp>
      <p:sp>
        <p:nvSpPr>
          <p:cNvPr id="3" name="Subtitle 2"/>
          <p:cNvSpPr>
            <a:spLocks noGrp="1"/>
          </p:cNvSpPr>
          <p:nvPr>
            <p:ph type="subTitle" idx="1"/>
          </p:nvPr>
        </p:nvSpPr>
        <p:spPr/>
        <p:txBody>
          <a:bodyPr/>
          <a:lstStyle/>
          <a:p>
            <a:pPr algn="r"/>
            <a:r>
              <a:rPr lang="sr-Cyrl-BA" dirty="0" smtClean="0"/>
              <a:t>Проф. др Душко Шњегота</a:t>
            </a:r>
            <a:endParaRPr lang="en-US" dirty="0"/>
          </a:p>
        </p:txBody>
      </p:sp>
    </p:spTree>
    <p:extLst>
      <p:ext uri="{BB962C8B-B14F-4D97-AF65-F5344CB8AC3E}">
        <p14:creationId xmlns:p14="http://schemas.microsoft.com/office/powerpoint/2010/main" xmlns="" val="32343379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BA" dirty="0" smtClean="0"/>
              <a:t>ПОГРЕШНА КЛАСИФИКАЦИЈА ДУГОРОЧНИХ ОБАВЕЗА</a:t>
            </a:r>
            <a:endParaRPr lang="en-US" dirty="0"/>
          </a:p>
        </p:txBody>
      </p:sp>
      <p:sp>
        <p:nvSpPr>
          <p:cNvPr id="3" name="Content Placeholder 2"/>
          <p:cNvSpPr>
            <a:spLocks noGrp="1"/>
          </p:cNvSpPr>
          <p:nvPr>
            <p:ph idx="1"/>
          </p:nvPr>
        </p:nvSpPr>
        <p:spPr/>
        <p:txBody>
          <a:bodyPr/>
          <a:lstStyle/>
          <a:p>
            <a:r>
              <a:rPr lang="sr-Cyrl-BA" dirty="0" smtClean="0"/>
              <a:t>МРС 1, односно принцип ’’текуће-стално’’ подразумијева рекласификацију дијела дугорочних (финансијских) обавеза, које </a:t>
            </a:r>
            <a:r>
              <a:rPr lang="sr-Cyrl-BA" dirty="0"/>
              <a:t>на плаћање </a:t>
            </a:r>
            <a:r>
              <a:rPr lang="sr-Cyrl-BA" dirty="0" smtClean="0"/>
              <a:t>доспијевају у року до годину дана у оквиру краткорочних (финансијских) обавеза </a:t>
            </a:r>
          </a:p>
          <a:p>
            <a:r>
              <a:rPr lang="sr-Cyrl-BA" dirty="0" smtClean="0"/>
              <a:t>Како погрешна класификација обавеза утиче на финансијски положај привредног друштва?</a:t>
            </a:r>
            <a:endParaRPr lang="en-US" dirty="0"/>
          </a:p>
        </p:txBody>
      </p:sp>
    </p:spTree>
    <p:extLst>
      <p:ext uri="{BB962C8B-B14F-4D97-AF65-F5344CB8AC3E}">
        <p14:creationId xmlns:p14="http://schemas.microsoft.com/office/powerpoint/2010/main" xmlns="" val="9587745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BA" dirty="0" smtClean="0"/>
              <a:t>ДРУГА ЗНАЧАЈНА ПИТАЊА</a:t>
            </a:r>
            <a:endParaRPr lang="en-US" dirty="0"/>
          </a:p>
        </p:txBody>
      </p:sp>
      <p:sp>
        <p:nvSpPr>
          <p:cNvPr id="3" name="Content Placeholder 2"/>
          <p:cNvSpPr>
            <a:spLocks noGrp="1"/>
          </p:cNvSpPr>
          <p:nvPr>
            <p:ph idx="1"/>
          </p:nvPr>
        </p:nvSpPr>
        <p:spPr>
          <a:xfrm>
            <a:off x="457200" y="1295400"/>
            <a:ext cx="8229600" cy="4709160"/>
          </a:xfrm>
        </p:spPr>
        <p:txBody>
          <a:bodyPr>
            <a:normAutofit fontScale="85000" lnSpcReduction="20000"/>
          </a:bodyPr>
          <a:lstStyle/>
          <a:p>
            <a:r>
              <a:rPr lang="sr-Cyrl-BA" dirty="0" smtClean="0"/>
              <a:t>Билансирање губитка до висине и изнад висине властитог капитала</a:t>
            </a:r>
          </a:p>
          <a:p>
            <a:r>
              <a:rPr lang="sr-Cyrl-BA" dirty="0" smtClean="0"/>
              <a:t>Билансирање уписаног неуплаћеног капитала</a:t>
            </a:r>
          </a:p>
          <a:p>
            <a:r>
              <a:rPr lang="sr-Cyrl-BA" dirty="0" smtClean="0"/>
              <a:t>Поступак са законским, статутарним и пренесеним резервама (курсним разликама)</a:t>
            </a:r>
          </a:p>
          <a:p>
            <a:r>
              <a:rPr lang="sr-Cyrl-BA" dirty="0" smtClean="0"/>
              <a:t>Употреба имовине власника за обављање пословних активности предузећа</a:t>
            </a:r>
          </a:p>
          <a:p>
            <a:r>
              <a:rPr lang="sr-Cyrl-BA" dirty="0" smtClean="0"/>
              <a:t>Употреба имовине предузећа за личне потребе</a:t>
            </a:r>
          </a:p>
          <a:p>
            <a:r>
              <a:rPr lang="sr-Cyrl-BA" dirty="0" smtClean="0"/>
              <a:t>Нетачно утврђивање набавне вриједности – цијене коштања сталне материјалне имовине </a:t>
            </a:r>
          </a:p>
          <a:p>
            <a:r>
              <a:rPr lang="sr-Cyrl-BA" dirty="0" smtClean="0"/>
              <a:t>Обустављено пословање</a:t>
            </a:r>
          </a:p>
          <a:p>
            <a:r>
              <a:rPr lang="sr-Cyrl-BA" dirty="0" smtClean="0"/>
              <a:t>Остали </a:t>
            </a:r>
            <a:r>
              <a:rPr lang="sr-Cyrl-BA" dirty="0" smtClean="0"/>
              <a:t>капитал</a:t>
            </a:r>
          </a:p>
          <a:p>
            <a:r>
              <a:rPr lang="sr-Cyrl-BA" dirty="0" smtClean="0"/>
              <a:t>Примјена ‘’</a:t>
            </a:r>
            <a:r>
              <a:rPr lang="en-US" dirty="0" smtClean="0"/>
              <a:t>Equity </a:t>
            </a:r>
            <a:r>
              <a:rPr lang="sr-Cyrl-BA" dirty="0" smtClean="0"/>
              <a:t>метода’’ консолидације</a:t>
            </a:r>
            <a:endParaRPr lang="sr-Cyrl-BA" dirty="0" smtClean="0"/>
          </a:p>
          <a:p>
            <a:endParaRPr lang="en-US" dirty="0"/>
          </a:p>
        </p:txBody>
      </p:sp>
    </p:spTree>
    <p:extLst>
      <p:ext uri="{BB962C8B-B14F-4D97-AF65-F5344CB8AC3E}">
        <p14:creationId xmlns:p14="http://schemas.microsoft.com/office/powerpoint/2010/main" xmlns="" val="28451124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BA" dirty="0" smtClean="0"/>
              <a:t>БИЛАНСИРАЊЕ ГУБИТКА</a:t>
            </a:r>
            <a:endParaRPr lang="en-US" dirty="0"/>
          </a:p>
        </p:txBody>
      </p:sp>
      <p:sp>
        <p:nvSpPr>
          <p:cNvPr id="3" name="Content Placeholder 2"/>
          <p:cNvSpPr>
            <a:spLocks noGrp="1"/>
          </p:cNvSpPr>
          <p:nvPr>
            <p:ph idx="1"/>
          </p:nvPr>
        </p:nvSpPr>
        <p:spPr/>
        <p:txBody>
          <a:bodyPr/>
          <a:lstStyle/>
          <a:p>
            <a:r>
              <a:rPr lang="sr-Cyrl-BA" dirty="0" smtClean="0"/>
              <a:t>Губитак до висине властитог капитала (основни капитал + резерве + финансијски резултат) стандардно се билансира у оквиру пасиве</a:t>
            </a:r>
          </a:p>
          <a:p>
            <a:r>
              <a:rPr lang="sr-Cyrl-BA" dirty="0" smtClean="0"/>
              <a:t>Према важећем билансу стања, губитак изнад властитог капитала укључује се у активу (у контном оквиру, позиција припада класи 2 – у чему је логика за овакво рјешење?)</a:t>
            </a:r>
          </a:p>
          <a:p>
            <a:r>
              <a:rPr lang="sr-Cyrl-BA" dirty="0" smtClean="0"/>
              <a:t>У чему би могао бити значај информације о постојању губитка изнад капитала за форензичког рачуновођу?</a:t>
            </a:r>
            <a:endParaRPr lang="en-US" dirty="0"/>
          </a:p>
        </p:txBody>
      </p:sp>
    </p:spTree>
    <p:extLst>
      <p:ext uri="{BB962C8B-B14F-4D97-AF65-F5344CB8AC3E}">
        <p14:creationId xmlns:p14="http://schemas.microsoft.com/office/powerpoint/2010/main" xmlns="" val="28084134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BA" dirty="0" smtClean="0"/>
              <a:t>УПИСАНИ НЕУПЛАЋЕНИ КАПИТАЛ</a:t>
            </a:r>
            <a:endParaRPr lang="en-US" dirty="0"/>
          </a:p>
        </p:txBody>
      </p:sp>
      <p:sp>
        <p:nvSpPr>
          <p:cNvPr id="3" name="Content Placeholder 2"/>
          <p:cNvSpPr>
            <a:spLocks noGrp="1"/>
          </p:cNvSpPr>
          <p:nvPr>
            <p:ph idx="1"/>
          </p:nvPr>
        </p:nvSpPr>
        <p:spPr/>
        <p:txBody>
          <a:bodyPr/>
          <a:lstStyle/>
          <a:p>
            <a:r>
              <a:rPr lang="sr-Cyrl-BA" dirty="0" smtClean="0"/>
              <a:t>Капитал уписан у судски регистар или утврђен на други начин (нпр. </a:t>
            </a:r>
            <a:r>
              <a:rPr lang="sr-Cyrl-BA" dirty="0"/>
              <a:t>у</a:t>
            </a:r>
            <a:r>
              <a:rPr lang="sr-Cyrl-BA" dirty="0" smtClean="0"/>
              <a:t> уговору о оснивању ортачког друштва) који још увијек није стварно унесен у правно лице</a:t>
            </a:r>
          </a:p>
          <a:p>
            <a:r>
              <a:rPr lang="sr-Cyrl-BA" dirty="0" smtClean="0"/>
              <a:t>Билансира се у оквиру пасиве, као одбитна ставка од суме других позиција које чине властити капитал</a:t>
            </a:r>
          </a:p>
          <a:p>
            <a:r>
              <a:rPr lang="sr-Cyrl-BA" dirty="0" smtClean="0"/>
              <a:t>Да ли је у домаћим условима реална појава ове позиције и колика је могућност за манипулацију са истом?  </a:t>
            </a:r>
            <a:endParaRPr lang="en-US" dirty="0"/>
          </a:p>
        </p:txBody>
      </p:sp>
    </p:spTree>
    <p:extLst>
      <p:ext uri="{BB962C8B-B14F-4D97-AF65-F5344CB8AC3E}">
        <p14:creationId xmlns:p14="http://schemas.microsoft.com/office/powerpoint/2010/main" xmlns="" val="2894174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BA" dirty="0" smtClean="0"/>
              <a:t>ЗАКОНСКЕ, СТАТУТАРНЕ И ПРЕНЕСЕНЕ РЕЗЕРВЕ</a:t>
            </a:r>
            <a:endParaRPr lang="en-US" dirty="0"/>
          </a:p>
        </p:txBody>
      </p:sp>
      <p:sp>
        <p:nvSpPr>
          <p:cNvPr id="3" name="Content Placeholder 2"/>
          <p:cNvSpPr>
            <a:spLocks noGrp="1"/>
          </p:cNvSpPr>
          <p:nvPr>
            <p:ph idx="1"/>
          </p:nvPr>
        </p:nvSpPr>
        <p:spPr/>
        <p:txBody>
          <a:bodyPr/>
          <a:lstStyle/>
          <a:p>
            <a:r>
              <a:rPr lang="sr-Cyrl-BA" dirty="0" smtClean="0"/>
              <a:t>Појам законских резерви и начин њиховог формирања</a:t>
            </a:r>
          </a:p>
          <a:p>
            <a:r>
              <a:rPr lang="sr-Cyrl-BA" dirty="0" smtClean="0"/>
              <a:t>Појам статутарних резерви и начин њиховог формирања</a:t>
            </a:r>
          </a:p>
          <a:p>
            <a:r>
              <a:rPr lang="sr-Cyrl-BA" dirty="0" smtClean="0"/>
              <a:t>Појам пренесених резерви (по основу курсних разлика) и начин њиховог формирања</a:t>
            </a:r>
            <a:endParaRPr lang="en-US" dirty="0"/>
          </a:p>
        </p:txBody>
      </p:sp>
    </p:spTree>
    <p:extLst>
      <p:ext uri="{BB962C8B-B14F-4D97-AF65-F5344CB8AC3E}">
        <p14:creationId xmlns:p14="http://schemas.microsoft.com/office/powerpoint/2010/main" xmlns="" val="41231595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BA" dirty="0" smtClean="0"/>
              <a:t>УПОТРЕБА ИМОВИНЕ ВЛАСНИКА ЗА ОБАВЉАЊЕ ПОСЛОВАЊА</a:t>
            </a:r>
            <a:endParaRPr lang="en-US" dirty="0"/>
          </a:p>
        </p:txBody>
      </p:sp>
      <p:sp>
        <p:nvSpPr>
          <p:cNvPr id="3" name="Content Placeholder 2"/>
          <p:cNvSpPr>
            <a:spLocks noGrp="1"/>
          </p:cNvSpPr>
          <p:nvPr>
            <p:ph idx="1"/>
          </p:nvPr>
        </p:nvSpPr>
        <p:spPr/>
        <p:txBody>
          <a:bodyPr>
            <a:normAutofit fontScale="92500"/>
          </a:bodyPr>
          <a:lstStyle/>
          <a:p>
            <a:r>
              <a:rPr lang="sr-Cyrl-BA" b="1" i="1" dirty="0" smtClean="0"/>
              <a:t>Примјер</a:t>
            </a:r>
          </a:p>
          <a:p>
            <a:r>
              <a:rPr lang="sr-Cyrl-BA" i="1" dirty="0" smtClean="0"/>
              <a:t>Власник једночланог друштва са ограниченом одговорношћу основну пословну дјелатност (услуге истраживања и развоја, пословног конслатинга и др.) обавља у властитом стамбено-пословном објекту. Објекат није унесен у имовину предузећа, због чега се у пословним књигама не исказују трошкови амортизације објекта, трошкови текућег и инвестиционог одржавања и сл. Сви трошкови падају на терет власника објакта који по том основу не наплаћује никакву надокнаду од предузећа.</a:t>
            </a:r>
            <a:endParaRPr lang="en-US" i="1" dirty="0"/>
          </a:p>
        </p:txBody>
      </p:sp>
    </p:spTree>
    <p:extLst>
      <p:ext uri="{BB962C8B-B14F-4D97-AF65-F5344CB8AC3E}">
        <p14:creationId xmlns:p14="http://schemas.microsoft.com/office/powerpoint/2010/main" xmlns="" val="22326327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BA" dirty="0" smtClean="0"/>
              <a:t>УПОТРЕБА ИМОВИНЕ ПРЕДУЗЕЋА ЗА ЛИЧНЕ ПОТРЕБЕ</a:t>
            </a:r>
            <a:endParaRPr lang="en-US" dirty="0"/>
          </a:p>
        </p:txBody>
      </p:sp>
      <p:sp>
        <p:nvSpPr>
          <p:cNvPr id="3" name="Content Placeholder 2"/>
          <p:cNvSpPr>
            <a:spLocks noGrp="1"/>
          </p:cNvSpPr>
          <p:nvPr>
            <p:ph idx="1"/>
          </p:nvPr>
        </p:nvSpPr>
        <p:spPr/>
        <p:txBody>
          <a:bodyPr>
            <a:normAutofit fontScale="92500"/>
          </a:bodyPr>
          <a:lstStyle/>
          <a:p>
            <a:r>
              <a:rPr lang="sr-Cyrl-BA" b="1" i="1" dirty="0" smtClean="0"/>
              <a:t>Примјер</a:t>
            </a:r>
          </a:p>
          <a:p>
            <a:r>
              <a:rPr lang="sr-Cyrl-BA" i="1" dirty="0" smtClean="0"/>
              <a:t>Путничко возило купљено средствима предузећа користи се од стране власника искључиво за његове личне потребе (одлазак на годишњи одмор са породицом, друга приватна путовања и уопште, за личну употребу). По наведеном основу од менаџера се не наплаћује никаква накнада. На тарет средстава предузећа је, такође, купљена у телекомуникациона и информатичка опрема за потребе опремања стамбеног објекта менаџера, која се води на листи сталне имовине предузећа </a:t>
            </a:r>
            <a:endParaRPr lang="en-US" i="1" dirty="0"/>
          </a:p>
        </p:txBody>
      </p:sp>
    </p:spTree>
    <p:extLst>
      <p:ext uri="{BB962C8B-B14F-4D97-AF65-F5344CB8AC3E}">
        <p14:creationId xmlns:p14="http://schemas.microsoft.com/office/powerpoint/2010/main" xmlns="" val="9310226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458200" cy="1143000"/>
          </a:xfrm>
        </p:spPr>
        <p:txBody>
          <a:bodyPr>
            <a:normAutofit fontScale="90000"/>
          </a:bodyPr>
          <a:lstStyle/>
          <a:p>
            <a:r>
              <a:rPr lang="sr-Cyrl-BA" dirty="0" smtClean="0"/>
              <a:t>НЕТАЧНО УТВРЂИВАЊЕ НВ – ЦК СТАЛНЕ МАТЕРИЈАЛНЕ ИМОВИНЕ</a:t>
            </a:r>
            <a:endParaRPr lang="en-US" dirty="0"/>
          </a:p>
        </p:txBody>
      </p:sp>
      <p:sp>
        <p:nvSpPr>
          <p:cNvPr id="3" name="Content Placeholder 2"/>
          <p:cNvSpPr>
            <a:spLocks noGrp="1"/>
          </p:cNvSpPr>
          <p:nvPr>
            <p:ph idx="1"/>
          </p:nvPr>
        </p:nvSpPr>
        <p:spPr/>
        <p:txBody>
          <a:bodyPr/>
          <a:lstStyle/>
          <a:p>
            <a:r>
              <a:rPr lang="sr-Cyrl-BA" b="1" i="1" dirty="0" smtClean="0"/>
              <a:t>Примјер</a:t>
            </a:r>
          </a:p>
          <a:p>
            <a:r>
              <a:rPr lang="sr-Cyrl-BA" i="1" dirty="0" smtClean="0"/>
              <a:t>Грађевинско предузеће у властитој режији гради пословни објекат за властите потребе. Ангажовани сезонски грађевински радници нису пријављени на обавезно социјално осигурање. Власнику грађевинског предузећа се редовно исплаћује дивиденда – учешће у добитку. Према важећим пореким прописима дивиденда није опорезива порезом на доходак </a:t>
            </a:r>
            <a:endParaRPr lang="en-US" i="1" dirty="0"/>
          </a:p>
        </p:txBody>
      </p:sp>
    </p:spTree>
    <p:extLst>
      <p:ext uri="{BB962C8B-B14F-4D97-AF65-F5344CB8AC3E}">
        <p14:creationId xmlns:p14="http://schemas.microsoft.com/office/powerpoint/2010/main" xmlns="" val="20792173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BA" dirty="0" smtClean="0"/>
              <a:t>ОБУСТАВЉЕНО ПОСЛОВАЊЕ</a:t>
            </a:r>
            <a:endParaRPr lang="en-US" dirty="0"/>
          </a:p>
        </p:txBody>
      </p:sp>
      <p:sp>
        <p:nvSpPr>
          <p:cNvPr id="3" name="Content Placeholder 2"/>
          <p:cNvSpPr>
            <a:spLocks noGrp="1"/>
          </p:cNvSpPr>
          <p:nvPr>
            <p:ph idx="1"/>
          </p:nvPr>
        </p:nvSpPr>
        <p:spPr/>
        <p:txBody>
          <a:bodyPr/>
          <a:lstStyle/>
          <a:p>
            <a:r>
              <a:rPr lang="sr-Cyrl-BA" b="1" i="1" dirty="0" smtClean="0"/>
              <a:t>Примјери</a:t>
            </a:r>
          </a:p>
          <a:p>
            <a:r>
              <a:rPr lang="sr-Cyrl-BA" dirty="0" smtClean="0"/>
              <a:t>Опрема значајне књиговодствене вриједности је повучена из употребе али није рекласификована</a:t>
            </a:r>
          </a:p>
          <a:p>
            <a:r>
              <a:rPr lang="sr-Cyrl-BA" dirty="0" smtClean="0"/>
              <a:t>Управа предузећа је донијела одлуку да обустави пословање у једном од пет тржних центара које има у свом посједу – објекат тржног центра је у власништву предузећа и постоји намјера, као и реална могућност, да се изврши његова продаја, али по цијени која је 30% испод његове садашње књиговодствене вриједности </a:t>
            </a:r>
            <a:endParaRPr lang="en-US" dirty="0"/>
          </a:p>
        </p:txBody>
      </p:sp>
    </p:spTree>
    <p:extLst>
      <p:ext uri="{BB962C8B-B14F-4D97-AF65-F5344CB8AC3E}">
        <p14:creationId xmlns:p14="http://schemas.microsoft.com/office/powerpoint/2010/main" xmlns="" val="40866087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BA" dirty="0" smtClean="0"/>
              <a:t>ОСТАЛИ КАПИТАЛ</a:t>
            </a:r>
            <a:endParaRPr lang="en-US" dirty="0"/>
          </a:p>
        </p:txBody>
      </p:sp>
      <p:sp>
        <p:nvSpPr>
          <p:cNvPr id="3" name="Content Placeholder 2"/>
          <p:cNvSpPr>
            <a:spLocks noGrp="1"/>
          </p:cNvSpPr>
          <p:nvPr>
            <p:ph idx="1"/>
          </p:nvPr>
        </p:nvSpPr>
        <p:spPr/>
        <p:txBody>
          <a:bodyPr/>
          <a:lstStyle/>
          <a:p>
            <a:r>
              <a:rPr lang="sr-Cyrl-BA" dirty="0" smtClean="0"/>
              <a:t>Према важећим прописима, основни капитал у друштву са ограниченом одговорношћу (ДОО) мора бити уписан у судски регистар</a:t>
            </a:r>
          </a:p>
          <a:p>
            <a:r>
              <a:rPr lang="sr-Cyrl-BA" b="1" i="1" dirty="0" smtClean="0"/>
              <a:t>Примјер</a:t>
            </a:r>
          </a:p>
          <a:p>
            <a:r>
              <a:rPr lang="sr-Cyrl-BA" i="1" dirty="0" smtClean="0"/>
              <a:t>Уписани и уплаћени основни капитал једночланог ДОО износи 100.000 КМ. За потребе обезбјеђења текуће ликвидности, власник је на пословни рачун уплатио 100.000 КМ из властитих средстава</a:t>
            </a:r>
            <a:endParaRPr lang="en-US" i="1" dirty="0"/>
          </a:p>
        </p:txBody>
      </p:sp>
    </p:spTree>
    <p:extLst>
      <p:ext uri="{BB962C8B-B14F-4D97-AF65-F5344CB8AC3E}">
        <p14:creationId xmlns:p14="http://schemas.microsoft.com/office/powerpoint/2010/main" xmlns="" val="1378835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183880" cy="1051560"/>
          </a:xfrm>
        </p:spPr>
        <p:txBody>
          <a:bodyPr/>
          <a:lstStyle/>
          <a:p>
            <a:r>
              <a:rPr lang="sr-Cyrl-BA" dirty="0" smtClean="0"/>
              <a:t>УОБЛИЧАВАЊЕ ИМОВИНЕ</a:t>
            </a:r>
            <a:endParaRPr lang="en-US" dirty="0"/>
          </a:p>
        </p:txBody>
      </p:sp>
      <p:sp>
        <p:nvSpPr>
          <p:cNvPr id="3" name="Content Placeholder 2"/>
          <p:cNvSpPr>
            <a:spLocks noGrp="1"/>
          </p:cNvSpPr>
          <p:nvPr>
            <p:ph idx="1"/>
          </p:nvPr>
        </p:nvSpPr>
        <p:spPr/>
        <p:txBody>
          <a:bodyPr>
            <a:normAutofit/>
          </a:bodyPr>
          <a:lstStyle/>
          <a:p>
            <a:r>
              <a:rPr lang="sr-Cyrl-BA" dirty="0" smtClean="0"/>
              <a:t>манипулације нето имовином могу имати више циљева:</a:t>
            </a:r>
          </a:p>
          <a:p>
            <a:pPr lvl="1"/>
            <a:r>
              <a:rPr lang="sr-Cyrl-BA" dirty="0" smtClean="0"/>
              <a:t>циљ може да буде намјера да се обману повјериоци – прецјењивањем активе или потцјењивањем обавеза повећава се вриједност нето имовине, чиме се рацио задужености смањује</a:t>
            </a:r>
          </a:p>
          <a:p>
            <a:pPr lvl="1"/>
            <a:r>
              <a:rPr lang="sr-Cyrl-BA" dirty="0" smtClean="0"/>
              <a:t>исказивање ниже вриједности нето имовине може бити условљено жељом менаџмента да добије аргументацију за вођење политике задржане зараде или за повећање нето имовине кроз додатну капитализацију и сл. </a:t>
            </a:r>
            <a:endParaRPr lang="en-US" dirty="0"/>
          </a:p>
        </p:txBody>
      </p:sp>
    </p:spTree>
    <p:extLst>
      <p:ext uri="{BB962C8B-B14F-4D97-AF65-F5344CB8AC3E}">
        <p14:creationId xmlns:p14="http://schemas.microsoft.com/office/powerpoint/2010/main" xmlns="" val="15179214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dirty="0" smtClean="0"/>
              <a:t>EQUITY </a:t>
            </a:r>
            <a:r>
              <a:rPr lang="sr-Cyrl-BA" dirty="0" smtClean="0"/>
              <a:t>МЕТОД</a:t>
            </a:r>
            <a:endParaRPr lang="en-US" dirty="0"/>
          </a:p>
        </p:txBody>
      </p:sp>
      <p:sp>
        <p:nvSpPr>
          <p:cNvPr id="3" name="Content Placeholder 2"/>
          <p:cNvSpPr>
            <a:spLocks noGrp="1"/>
          </p:cNvSpPr>
          <p:nvPr>
            <p:ph idx="1"/>
          </p:nvPr>
        </p:nvSpPr>
        <p:spPr/>
        <p:txBody>
          <a:bodyPr/>
          <a:lstStyle/>
          <a:p>
            <a:r>
              <a:rPr lang="sr-Cyrl-BA" dirty="0" smtClean="0"/>
              <a:t>Метод консолидације у случају постојања односа између два предузећа када  једно над другим остварује значајан утицај али не и контролу</a:t>
            </a:r>
          </a:p>
          <a:p>
            <a:r>
              <a:rPr lang="sr-Cyrl-BA" dirty="0" smtClean="0"/>
              <a:t>Примјена МРС 28</a:t>
            </a:r>
          </a:p>
          <a:p>
            <a:r>
              <a:rPr lang="sr-Cyrl-BA" dirty="0" smtClean="0"/>
              <a:t>У којим финансијским извјештајима се објављују ефекти примјене овог метода?</a:t>
            </a:r>
          </a:p>
          <a:p>
            <a:r>
              <a:rPr lang="sr-Cyrl-BA" smtClean="0"/>
              <a:t>У чему </a:t>
            </a:r>
            <a:r>
              <a:rPr lang="sr-Cyrl-BA" dirty="0" smtClean="0"/>
              <a:t>је разлика у односу на потпуну или пропорционалну консолидацију?</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BA" dirty="0" smtClean="0"/>
              <a:t>УОБЛИЧАВАЊЕ НЕТО ГОТОВИНЕ ИЗ ПОСЛОВНИХ АКТИВНОСТИ</a:t>
            </a:r>
            <a:endParaRPr lang="en-US" dirty="0"/>
          </a:p>
        </p:txBody>
      </p:sp>
      <p:sp>
        <p:nvSpPr>
          <p:cNvPr id="3" name="Content Placeholder 2"/>
          <p:cNvSpPr>
            <a:spLocks noGrp="1"/>
          </p:cNvSpPr>
          <p:nvPr>
            <p:ph idx="1"/>
          </p:nvPr>
        </p:nvSpPr>
        <p:spPr/>
        <p:txBody>
          <a:bodyPr>
            <a:normAutofit fontScale="92500" lnSpcReduction="10000"/>
          </a:bodyPr>
          <a:lstStyle/>
          <a:p>
            <a:r>
              <a:rPr lang="sr-Cyrl-BA" dirty="0" smtClean="0"/>
              <a:t>исказивање вишег или нижег износа готовине у односу на стварно стање</a:t>
            </a:r>
          </a:p>
          <a:p>
            <a:r>
              <a:rPr lang="sr-Cyrl-BA" dirty="0" smtClean="0"/>
              <a:t>манипулисање са садржајем рачуна готовине</a:t>
            </a:r>
          </a:p>
          <a:p>
            <a:r>
              <a:rPr lang="sr-Cyrl-BA" dirty="0" smtClean="0"/>
              <a:t>рекласификација прилива из инвестиционих активности у приливе из пословних активности</a:t>
            </a:r>
          </a:p>
          <a:p>
            <a:r>
              <a:rPr lang="sr-Cyrl-BA" dirty="0" smtClean="0"/>
              <a:t>продаја потраживања од купаца (факторинг) повећава приливе из пословних активности</a:t>
            </a:r>
          </a:p>
          <a:p>
            <a:r>
              <a:rPr lang="sr-Cyrl-BA" dirty="0" smtClean="0"/>
              <a:t>капитализација камате – проузрокује исказивање нижег износа нето новчаног тока из инвестиционих активности, односно вишег износа нето новчаног тока из пословних активности</a:t>
            </a:r>
            <a:endParaRPr lang="en-US" dirty="0"/>
          </a:p>
        </p:txBody>
      </p:sp>
    </p:spTree>
    <p:extLst>
      <p:ext uri="{BB962C8B-B14F-4D97-AF65-F5344CB8AC3E}">
        <p14:creationId xmlns:p14="http://schemas.microsoft.com/office/powerpoint/2010/main" xmlns="" val="34026032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BA" dirty="0" smtClean="0"/>
              <a:t>ИСКАЗИВАЊЕ НЕТАЧНОГ ИЗНОСА ГОТОВИНЕ</a:t>
            </a:r>
            <a:endParaRPr lang="en-US" dirty="0"/>
          </a:p>
        </p:txBody>
      </p:sp>
      <p:sp>
        <p:nvSpPr>
          <p:cNvPr id="3" name="Content Placeholder 2"/>
          <p:cNvSpPr>
            <a:spLocks noGrp="1"/>
          </p:cNvSpPr>
          <p:nvPr>
            <p:ph idx="1"/>
          </p:nvPr>
        </p:nvSpPr>
        <p:spPr/>
        <p:txBody>
          <a:bodyPr/>
          <a:lstStyle/>
          <a:p>
            <a:r>
              <a:rPr lang="sr-Cyrl-BA" dirty="0" smtClean="0"/>
              <a:t>Како се формира књиговодствено стање?</a:t>
            </a:r>
          </a:p>
          <a:p>
            <a:r>
              <a:rPr lang="sr-Cyrl-BA" dirty="0" smtClean="0"/>
              <a:t>Како се формира стварно стање</a:t>
            </a:r>
            <a:r>
              <a:rPr lang="en-US" dirty="0" smtClean="0"/>
              <a:t>_</a:t>
            </a:r>
            <a:endParaRPr lang="sr-Cyrl-BA" dirty="0" smtClean="0"/>
          </a:p>
          <a:p>
            <a:r>
              <a:rPr lang="sr-Cyrl-BA" dirty="0" smtClean="0"/>
              <a:t>Шта може довести до разлика између књиговодственог и стварног стања?</a:t>
            </a:r>
          </a:p>
          <a:p>
            <a:r>
              <a:rPr lang="sr-Cyrl-BA" dirty="0" smtClean="0"/>
              <a:t>Како се врши усаглашавање?</a:t>
            </a:r>
          </a:p>
          <a:p>
            <a:r>
              <a:rPr lang="sr-Cyrl-BA" dirty="0" smtClean="0"/>
              <a:t>Готовина </a:t>
            </a:r>
            <a:r>
              <a:rPr lang="en-US" dirty="0" smtClean="0"/>
              <a:t>vs.</a:t>
            </a:r>
            <a:r>
              <a:rPr lang="sr-Cyrl-BA" dirty="0" smtClean="0"/>
              <a:t> готовински еквиваленти</a:t>
            </a:r>
          </a:p>
          <a:p>
            <a:r>
              <a:rPr lang="sr-Cyrl-BA" dirty="0" smtClean="0"/>
              <a:t>Готовина </a:t>
            </a:r>
            <a:r>
              <a:rPr lang="en-US" dirty="0" smtClean="0"/>
              <a:t>vs. </a:t>
            </a:r>
            <a:r>
              <a:rPr lang="sr-Cyrl-BA" dirty="0" smtClean="0"/>
              <a:t>краткорочни финансијски пласмани</a:t>
            </a:r>
            <a:endParaRPr lang="en-US" dirty="0"/>
          </a:p>
        </p:txBody>
      </p:sp>
    </p:spTree>
    <p:extLst>
      <p:ext uri="{BB962C8B-B14F-4D97-AF65-F5344CB8AC3E}">
        <p14:creationId xmlns:p14="http://schemas.microsoft.com/office/powerpoint/2010/main" xmlns="" val="34580399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BA" dirty="0" smtClean="0"/>
              <a:t>МАНИПУЛИСАЊЕ СА САДРЖАЈЕМ РАЧУНА ГОТОВИНЕ</a:t>
            </a:r>
            <a:endParaRPr lang="en-US" dirty="0"/>
          </a:p>
        </p:txBody>
      </p:sp>
      <p:sp>
        <p:nvSpPr>
          <p:cNvPr id="3" name="Content Placeholder 2"/>
          <p:cNvSpPr>
            <a:spLocks noGrp="1"/>
          </p:cNvSpPr>
          <p:nvPr>
            <p:ph idx="1"/>
          </p:nvPr>
        </p:nvSpPr>
        <p:spPr/>
        <p:txBody>
          <a:bodyPr/>
          <a:lstStyle/>
          <a:p>
            <a:r>
              <a:rPr lang="sr-Cyrl-BA" dirty="0" smtClean="0"/>
              <a:t>’’Мијешање’’ домаћих и страних средстава плаћања (наплата у страним средствима и приказивање промета у домаћим и др.)</a:t>
            </a:r>
          </a:p>
          <a:p>
            <a:r>
              <a:rPr lang="sr-Cyrl-BA" dirty="0" smtClean="0"/>
              <a:t>Мијешање готовине и краткорочних финансијских пласмана</a:t>
            </a:r>
          </a:p>
          <a:p>
            <a:r>
              <a:rPr lang="sr-Cyrl-BA" dirty="0" smtClean="0"/>
              <a:t>Рачуноводствени третман наплате путем кредитних и других картица</a:t>
            </a:r>
            <a:endParaRPr lang="sr-Latn-BA" dirty="0" smtClean="0"/>
          </a:p>
          <a:p>
            <a:r>
              <a:rPr lang="sr-Cyrl-BA" dirty="0" smtClean="0"/>
              <a:t>Остала новчана средства</a:t>
            </a:r>
            <a:endParaRPr lang="en-US" dirty="0"/>
          </a:p>
        </p:txBody>
      </p:sp>
    </p:spTree>
    <p:extLst>
      <p:ext uri="{BB962C8B-B14F-4D97-AF65-F5344CB8AC3E}">
        <p14:creationId xmlns:p14="http://schemas.microsoft.com/office/powerpoint/2010/main" xmlns="" val="26104096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Autofit/>
          </a:bodyPr>
          <a:lstStyle/>
          <a:p>
            <a:r>
              <a:rPr lang="sr-Cyrl-BA" sz="3200" dirty="0" smtClean="0"/>
              <a:t>ПРИЛИВИ ИЗ ИНВЕСТИЦИОНИХ → ПРИЛИВИ ИЗ ПОСЛОВНИХ АКТИВНОСТИ </a:t>
            </a:r>
            <a:endParaRPr lang="en-US" sz="3200" dirty="0"/>
          </a:p>
        </p:txBody>
      </p:sp>
      <p:sp>
        <p:nvSpPr>
          <p:cNvPr id="3" name="Content Placeholder 2"/>
          <p:cNvSpPr>
            <a:spLocks noGrp="1"/>
          </p:cNvSpPr>
          <p:nvPr>
            <p:ph idx="1"/>
          </p:nvPr>
        </p:nvSpPr>
        <p:spPr/>
        <p:txBody>
          <a:bodyPr/>
          <a:lstStyle/>
          <a:p>
            <a:r>
              <a:rPr lang="sr-Cyrl-BA" b="1" i="1" dirty="0" smtClean="0"/>
              <a:t>Примјер</a:t>
            </a:r>
          </a:p>
          <a:p>
            <a:r>
              <a:rPr lang="sr-Cyrl-BA" i="1" dirty="0" smtClean="0"/>
              <a:t>Извршена је продаја грађевиснких машина коришћених као опреме за градњу по укупној цијени од 50.000 КМ. У пословним књигама су приказани приходи од продаје од 50.000 и набавна вриједност продате робе од 30.000 колико износи неотписана вриједност опреме. Приливи од продаје су класификовани као приливи из пословних активности </a:t>
            </a:r>
            <a:endParaRPr lang="en-US" i="1" dirty="0"/>
          </a:p>
        </p:txBody>
      </p:sp>
    </p:spTree>
    <p:extLst>
      <p:ext uri="{BB962C8B-B14F-4D97-AF65-F5344CB8AC3E}">
        <p14:creationId xmlns:p14="http://schemas.microsoft.com/office/powerpoint/2010/main" xmlns="" val="34950135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BA" dirty="0" smtClean="0"/>
              <a:t>ФАКТОРИНГ</a:t>
            </a:r>
            <a:endParaRPr lang="en-US" dirty="0"/>
          </a:p>
        </p:txBody>
      </p:sp>
      <p:sp>
        <p:nvSpPr>
          <p:cNvPr id="3" name="Content Placeholder 2"/>
          <p:cNvSpPr>
            <a:spLocks noGrp="1"/>
          </p:cNvSpPr>
          <p:nvPr>
            <p:ph idx="1"/>
          </p:nvPr>
        </p:nvSpPr>
        <p:spPr/>
        <p:txBody>
          <a:bodyPr/>
          <a:lstStyle/>
          <a:p>
            <a:r>
              <a:rPr lang="sr-Cyrl-BA" dirty="0" smtClean="0"/>
              <a:t>Продаја потраживања (од купаца) специјализованим правним лицима – факторима</a:t>
            </a:r>
          </a:p>
          <a:p>
            <a:r>
              <a:rPr lang="sr-Cyrl-BA" dirty="0" smtClean="0"/>
              <a:t>Како би требало евидентирати продају потраживања?</a:t>
            </a:r>
          </a:p>
          <a:p>
            <a:r>
              <a:rPr lang="sr-Cyrl-BA" dirty="0" smtClean="0"/>
              <a:t>Како класификовати приливе од продаје потраживања од купаца – да ли се ради о пословним или приливима од инвестиционих активности? </a:t>
            </a:r>
          </a:p>
          <a:p>
            <a:r>
              <a:rPr lang="sr-Cyrl-BA" dirty="0" smtClean="0"/>
              <a:t>Или, можда, о приливима из активности финансирања?</a:t>
            </a:r>
            <a:endParaRPr lang="en-US" dirty="0"/>
          </a:p>
        </p:txBody>
      </p:sp>
    </p:spTree>
    <p:extLst>
      <p:ext uri="{BB962C8B-B14F-4D97-AF65-F5344CB8AC3E}">
        <p14:creationId xmlns:p14="http://schemas.microsoft.com/office/powerpoint/2010/main" xmlns="" val="21573963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BA" dirty="0" smtClean="0"/>
              <a:t>КАПИТАЛИЗАЦИЈА КАМАТЕ</a:t>
            </a:r>
            <a:endParaRPr lang="en-US" dirty="0"/>
          </a:p>
        </p:txBody>
      </p:sp>
      <p:sp>
        <p:nvSpPr>
          <p:cNvPr id="3" name="Content Placeholder 2"/>
          <p:cNvSpPr>
            <a:spLocks noGrp="1"/>
          </p:cNvSpPr>
          <p:nvPr>
            <p:ph idx="1"/>
          </p:nvPr>
        </p:nvSpPr>
        <p:spPr/>
        <p:txBody>
          <a:bodyPr/>
          <a:lstStyle/>
          <a:p>
            <a:r>
              <a:rPr lang="sr-Cyrl-BA" dirty="0" smtClean="0"/>
              <a:t>Кад је дозвољена или захтијевана капитализација камате?</a:t>
            </a:r>
          </a:p>
          <a:p>
            <a:r>
              <a:rPr lang="sr-Cyrl-BA" dirty="0" smtClean="0"/>
              <a:t>МРС </a:t>
            </a:r>
            <a:r>
              <a:rPr lang="en-US" dirty="0" smtClean="0"/>
              <a:t>vs. </a:t>
            </a:r>
            <a:r>
              <a:rPr lang="sr-Cyrl-BA" dirty="0" smtClean="0"/>
              <a:t>МСФИ за МСЕ</a:t>
            </a:r>
          </a:p>
          <a:p>
            <a:r>
              <a:rPr lang="sr-Cyrl-BA" dirty="0" smtClean="0"/>
              <a:t>У коју групу токова готовине се класификују одливи по основу плаћених камата?</a:t>
            </a:r>
          </a:p>
          <a:p>
            <a:r>
              <a:rPr lang="sr-Cyrl-BA" dirty="0" smtClean="0"/>
              <a:t>Шта се дешава са одливима ако се камата капитализује супротно важећим стандардима?</a:t>
            </a:r>
          </a:p>
          <a:p>
            <a:r>
              <a:rPr lang="sr-Cyrl-BA" smtClean="0"/>
              <a:t>Шта се дешава ако се капитализација камате захтијева у оквиру важећих пореских прописа?</a:t>
            </a:r>
            <a:endParaRPr lang="en-US"/>
          </a:p>
        </p:txBody>
      </p:sp>
    </p:spTree>
    <p:extLst>
      <p:ext uri="{BB962C8B-B14F-4D97-AF65-F5344CB8AC3E}">
        <p14:creationId xmlns:p14="http://schemas.microsoft.com/office/powerpoint/2010/main" xmlns="" val="3436534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183880" cy="1051560"/>
          </a:xfrm>
        </p:spPr>
        <p:txBody>
          <a:bodyPr>
            <a:normAutofit fontScale="90000"/>
          </a:bodyPr>
          <a:lstStyle/>
          <a:p>
            <a:r>
              <a:rPr lang="sr-Cyrl-BA" dirty="0" smtClean="0"/>
              <a:t>МЈЕРЕ КОЈИМА СЕ УТИЧЕ НА ВРИЈЕДНОСТ (НЕТО) ИМОВИНЕ</a:t>
            </a:r>
            <a:endParaRPr lang="en-US" dirty="0"/>
          </a:p>
        </p:txBody>
      </p:sp>
      <p:sp>
        <p:nvSpPr>
          <p:cNvPr id="3" name="Content Placeholder 2"/>
          <p:cNvSpPr>
            <a:spLocks noGrp="1"/>
          </p:cNvSpPr>
          <p:nvPr>
            <p:ph idx="1"/>
          </p:nvPr>
        </p:nvSpPr>
        <p:spPr>
          <a:xfrm>
            <a:off x="502920" y="2289048"/>
            <a:ext cx="8183880" cy="4187952"/>
          </a:xfrm>
        </p:spPr>
        <p:txBody>
          <a:bodyPr>
            <a:normAutofit fontScale="92500" lnSpcReduction="10000"/>
          </a:bodyPr>
          <a:lstStyle/>
          <a:p>
            <a:r>
              <a:rPr lang="sr-Cyrl-BA" dirty="0" smtClean="0"/>
              <a:t>свака манипулација са приходима и расходима утиче и на висину нето имовине</a:t>
            </a:r>
          </a:p>
          <a:p>
            <a:r>
              <a:rPr lang="sr-Cyrl-BA" dirty="0" smtClean="0"/>
              <a:t>мјере које нису повезане са билансом успјеха:</a:t>
            </a:r>
          </a:p>
          <a:p>
            <a:pPr lvl="1"/>
            <a:r>
              <a:rPr lang="sr-Cyrl-BA" dirty="0" smtClean="0"/>
              <a:t>исказивање финансијског лизинга као оперативног</a:t>
            </a:r>
          </a:p>
          <a:p>
            <a:pPr lvl="1"/>
            <a:r>
              <a:rPr lang="sr-Cyrl-BA" dirty="0" smtClean="0"/>
              <a:t>пренос имовине и обавеза на тзв. ентитете посебне намјене који се касније не укључују у консолидацију</a:t>
            </a:r>
          </a:p>
          <a:p>
            <a:pPr lvl="1"/>
            <a:r>
              <a:rPr lang="sr-Cyrl-BA" dirty="0" smtClean="0"/>
              <a:t>агресивна ревалоризација некретнина, постројења и опреме</a:t>
            </a:r>
          </a:p>
          <a:p>
            <a:pPr lvl="1"/>
            <a:r>
              <a:rPr lang="sr-Cyrl-BA" dirty="0" smtClean="0"/>
              <a:t>класификација финансијске активе (нпр. улагања у акције) у категорију активе која се прати по фер вриједности кроз биланс стања, ...</a:t>
            </a:r>
            <a:endParaRPr lang="en-US" dirty="0"/>
          </a:p>
        </p:txBody>
      </p:sp>
    </p:spTree>
    <p:extLst>
      <p:ext uri="{BB962C8B-B14F-4D97-AF65-F5344CB8AC3E}">
        <p14:creationId xmlns:p14="http://schemas.microsoft.com/office/powerpoint/2010/main" xmlns="" val="12385650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BA" dirty="0" smtClean="0"/>
              <a:t>ИСКАЗИВАЊЕ ФИНАНСИЈСКОГ ЛИЗИНГА КАО ОПЕРАТИВНОГ </a:t>
            </a:r>
            <a:endParaRPr lang="en-US" dirty="0"/>
          </a:p>
        </p:txBody>
      </p:sp>
      <p:sp>
        <p:nvSpPr>
          <p:cNvPr id="3" name="Content Placeholder 2"/>
          <p:cNvSpPr>
            <a:spLocks noGrp="1"/>
          </p:cNvSpPr>
          <p:nvPr>
            <p:ph idx="1"/>
          </p:nvPr>
        </p:nvSpPr>
        <p:spPr/>
        <p:txBody>
          <a:bodyPr>
            <a:normAutofit fontScale="92500" lnSpcReduction="20000"/>
          </a:bodyPr>
          <a:lstStyle/>
          <a:p>
            <a:r>
              <a:rPr lang="sr-Cyrl-BA" dirty="0" smtClean="0"/>
              <a:t>МРС 17 – Лизинг</a:t>
            </a:r>
          </a:p>
          <a:p>
            <a:r>
              <a:rPr lang="sr-Cyrl-BA" dirty="0" smtClean="0"/>
              <a:t>Од 1. јануара 2019. године МСФИ 16</a:t>
            </a:r>
          </a:p>
          <a:p>
            <a:r>
              <a:rPr lang="sr-Cyrl-BA" dirty="0" smtClean="0"/>
              <a:t>Средства закупљена по систему финансијског лизинга укључују се у активу корисника</a:t>
            </a:r>
          </a:p>
          <a:p>
            <a:r>
              <a:rPr lang="sr-Cyrl-BA" dirty="0" smtClean="0"/>
              <a:t>У пасиви се билансирају обавезе по основу финансијског лизинга</a:t>
            </a:r>
          </a:p>
          <a:p>
            <a:r>
              <a:rPr lang="sr-Cyrl-BA" dirty="0" smtClean="0"/>
              <a:t>Како се одређује иницијална вриједност средства под финансијским лизингом?</a:t>
            </a:r>
          </a:p>
          <a:p>
            <a:r>
              <a:rPr lang="sr-Cyrl-BA" dirty="0" smtClean="0"/>
              <a:t>Какав је рачуноводствени третман оперативног лизинга?</a:t>
            </a:r>
          </a:p>
          <a:p>
            <a:r>
              <a:rPr lang="sr-Cyrl-BA" dirty="0" smtClean="0"/>
              <a:t>Какве су посљедице погрешне класификације финансијског лизинга? </a:t>
            </a:r>
            <a:endParaRPr lang="en-US" dirty="0"/>
          </a:p>
        </p:txBody>
      </p:sp>
    </p:spTree>
    <p:extLst>
      <p:ext uri="{BB962C8B-B14F-4D97-AF65-F5344CB8AC3E}">
        <p14:creationId xmlns:p14="http://schemas.microsoft.com/office/powerpoint/2010/main" xmlns="" val="31550381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BA" dirty="0" smtClean="0"/>
              <a:t>ЕНТИТЕТИ ПОСЕБНЕ НАМЈЕНЕ</a:t>
            </a:r>
            <a:endParaRPr lang="en-US" dirty="0"/>
          </a:p>
        </p:txBody>
      </p:sp>
      <p:sp>
        <p:nvSpPr>
          <p:cNvPr id="4" name="Content Placeholder 3"/>
          <p:cNvSpPr>
            <a:spLocks noGrp="1"/>
          </p:cNvSpPr>
          <p:nvPr>
            <p:ph idx="1"/>
          </p:nvPr>
        </p:nvSpPr>
        <p:spPr/>
        <p:txBody>
          <a:bodyPr>
            <a:normAutofit fontScale="92500"/>
          </a:bodyPr>
          <a:lstStyle/>
          <a:p>
            <a:r>
              <a:rPr lang="sr-Cyrl-BA" dirty="0" smtClean="0"/>
              <a:t>Оснивање ентитета у циљу остваривања неког уског и добро дефинисаног циља (нпр., активности истраживања и развоја, лизинг послови и др.)</a:t>
            </a:r>
          </a:p>
          <a:p>
            <a:r>
              <a:rPr lang="sr-Cyrl-BA" dirty="0" smtClean="0"/>
              <a:t>Могући правни облик: корпорација, ортачко друштво, инокосно предузеће </a:t>
            </a:r>
          </a:p>
          <a:p>
            <a:r>
              <a:rPr lang="sr-Cyrl-BA" dirty="0" smtClean="0"/>
              <a:t>Послују на принципу ’’аутоматизма’’</a:t>
            </a:r>
          </a:p>
          <a:p>
            <a:r>
              <a:rPr lang="ru-RU" dirty="0" smtClean="0"/>
              <a:t>Обично строга а понекад и трајна ограничења права њихових</a:t>
            </a:r>
            <a:r>
              <a:rPr lang="ru-RU" dirty="0"/>
              <a:t> управних одбора, </a:t>
            </a:r>
            <a:r>
              <a:rPr lang="ru-RU" dirty="0" smtClean="0"/>
              <a:t>повјереника</a:t>
            </a:r>
            <a:r>
              <a:rPr lang="ru-RU" dirty="0"/>
              <a:t> </a:t>
            </a:r>
            <a:r>
              <a:rPr lang="ru-RU" dirty="0" smtClean="0"/>
              <a:t>или руководства на доношење одлука у вези са пословањем ентитета за посебне намјене</a:t>
            </a:r>
            <a:endParaRPr lang="en-US" dirty="0"/>
          </a:p>
        </p:txBody>
      </p:sp>
    </p:spTree>
    <p:extLst>
      <p:ext uri="{BB962C8B-B14F-4D97-AF65-F5344CB8AC3E}">
        <p14:creationId xmlns:p14="http://schemas.microsoft.com/office/powerpoint/2010/main" xmlns="" val="35673632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BA" dirty="0" smtClean="0"/>
              <a:t>ПРИНЦИПИ ФУНКЦИОНИСАЊА</a:t>
            </a:r>
            <a:endParaRPr lang="en-US" dirty="0"/>
          </a:p>
        </p:txBody>
      </p:sp>
      <p:sp>
        <p:nvSpPr>
          <p:cNvPr id="3" name="Content Placeholder 2"/>
          <p:cNvSpPr>
            <a:spLocks noGrp="1"/>
          </p:cNvSpPr>
          <p:nvPr>
            <p:ph idx="1"/>
          </p:nvPr>
        </p:nvSpPr>
        <p:spPr/>
        <p:txBody>
          <a:bodyPr>
            <a:normAutofit/>
          </a:bodyPr>
          <a:lstStyle/>
          <a:p>
            <a:r>
              <a:rPr lang="ru-RU" dirty="0" smtClean="0"/>
              <a:t>Спонзор (или ентитет у чије име је ентитет за посебне намјене основан) често преноси средства ентитету за посебне намјене, стиче право да користи његова средства или пружа услуге ентитету за посебне намјене, док остале стране (‘’обезбјеђивачи капитала’’) могу да обезбјеђују његово финансирање</a:t>
            </a:r>
          </a:p>
          <a:p>
            <a:r>
              <a:rPr lang="ru-RU" dirty="0" smtClean="0"/>
              <a:t>Ентитет који се упусти у трансакције са ентитетом за посебне намјене (често оснивач или спонзор) обично може да га контролише</a:t>
            </a:r>
          </a:p>
        </p:txBody>
      </p:sp>
    </p:spTree>
    <p:extLst>
      <p:ext uri="{BB962C8B-B14F-4D97-AF65-F5344CB8AC3E}">
        <p14:creationId xmlns:p14="http://schemas.microsoft.com/office/powerpoint/2010/main" xmlns="" val="30997455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sr-Cyrl-BA" dirty="0" smtClean="0"/>
              <a:t>КОНСОЛИДАЦИЈА</a:t>
            </a:r>
            <a:endParaRPr lang="en-US" dirty="0"/>
          </a:p>
        </p:txBody>
      </p:sp>
      <p:sp>
        <p:nvSpPr>
          <p:cNvPr id="3" name="Content Placeholder 2"/>
          <p:cNvSpPr>
            <a:spLocks noGrp="1"/>
          </p:cNvSpPr>
          <p:nvPr>
            <p:ph idx="1"/>
          </p:nvPr>
        </p:nvSpPr>
        <p:spPr>
          <a:xfrm>
            <a:off x="228600" y="1295400"/>
            <a:ext cx="8763000" cy="5013960"/>
          </a:xfrm>
        </p:spPr>
        <p:txBody>
          <a:bodyPr>
            <a:normAutofit fontScale="85000" lnSpcReduction="10000"/>
          </a:bodyPr>
          <a:lstStyle/>
          <a:p>
            <a:r>
              <a:rPr lang="sr-Cyrl-BA" dirty="0" smtClean="0"/>
              <a:t>Кључно питање је под којим околностима ентитет за посебне намјене треба да буде консолидован и ко треба да га консолидује? Кључне претпоставке:</a:t>
            </a:r>
          </a:p>
          <a:p>
            <a:pPr lvl="1"/>
            <a:r>
              <a:rPr lang="ru-RU" dirty="0"/>
              <a:t>активности ентитета за посебне </a:t>
            </a:r>
            <a:r>
              <a:rPr lang="ru-RU" dirty="0" smtClean="0"/>
              <a:t>намјене</a:t>
            </a:r>
            <a:r>
              <a:rPr lang="ru-RU" dirty="0"/>
              <a:t> се </a:t>
            </a:r>
            <a:r>
              <a:rPr lang="ru-RU" dirty="0" smtClean="0"/>
              <a:t>обављају у</a:t>
            </a:r>
            <a:r>
              <a:rPr lang="ru-RU" dirty="0"/>
              <a:t> име ентитета, у складу са његовим </a:t>
            </a:r>
            <a:r>
              <a:rPr lang="ru-RU" dirty="0" smtClean="0"/>
              <a:t>посебним</a:t>
            </a:r>
            <a:r>
              <a:rPr lang="ru-RU" dirty="0"/>
              <a:t> </a:t>
            </a:r>
            <a:r>
              <a:rPr lang="ru-RU" dirty="0" smtClean="0"/>
              <a:t>пословним потребама</a:t>
            </a:r>
            <a:r>
              <a:rPr lang="ru-RU" dirty="0"/>
              <a:t>, тако да ентитет стиче користи од </a:t>
            </a:r>
            <a:r>
              <a:rPr lang="ru-RU" dirty="0" smtClean="0"/>
              <a:t>пословања тог</a:t>
            </a:r>
            <a:r>
              <a:rPr lang="ru-RU" dirty="0"/>
              <a:t> </a:t>
            </a:r>
            <a:r>
              <a:rPr lang="ru-RU" dirty="0" smtClean="0"/>
              <a:t>ентитета</a:t>
            </a:r>
          </a:p>
          <a:p>
            <a:pPr lvl="1"/>
            <a:r>
              <a:rPr lang="ru-RU" dirty="0"/>
              <a:t>ентитет </a:t>
            </a:r>
            <a:r>
              <a:rPr lang="ru-RU" dirty="0" smtClean="0"/>
              <a:t>има</a:t>
            </a:r>
            <a:r>
              <a:rPr lang="ru-RU" dirty="0"/>
              <a:t> </a:t>
            </a:r>
            <a:r>
              <a:rPr lang="ru-RU" dirty="0" smtClean="0"/>
              <a:t>право</a:t>
            </a:r>
            <a:r>
              <a:rPr lang="ru-RU" dirty="0"/>
              <a:t> </a:t>
            </a:r>
            <a:r>
              <a:rPr lang="ru-RU" dirty="0" smtClean="0"/>
              <a:t>одлучивања</a:t>
            </a:r>
            <a:r>
              <a:rPr lang="ru-RU" dirty="0"/>
              <a:t> </a:t>
            </a:r>
            <a:r>
              <a:rPr lang="ru-RU" dirty="0" smtClean="0"/>
              <a:t>за</a:t>
            </a:r>
            <a:r>
              <a:rPr lang="ru-RU" dirty="0"/>
              <a:t> </a:t>
            </a:r>
            <a:r>
              <a:rPr lang="ru-RU" dirty="0" smtClean="0"/>
              <a:t>стицање</a:t>
            </a:r>
            <a:r>
              <a:rPr lang="ru-RU" dirty="0"/>
              <a:t> </a:t>
            </a:r>
            <a:r>
              <a:rPr lang="ru-RU" dirty="0" smtClean="0"/>
              <a:t>већине</a:t>
            </a:r>
            <a:r>
              <a:rPr lang="ru-RU" dirty="0"/>
              <a:t> </a:t>
            </a:r>
            <a:r>
              <a:rPr lang="ru-RU" dirty="0" smtClean="0"/>
              <a:t>користи од</a:t>
            </a:r>
            <a:r>
              <a:rPr lang="ru-RU" dirty="0"/>
              <a:t> </a:t>
            </a:r>
            <a:r>
              <a:rPr lang="ru-RU" dirty="0" smtClean="0"/>
              <a:t>пословања</a:t>
            </a:r>
            <a:r>
              <a:rPr lang="ru-RU" dirty="0"/>
              <a:t> </a:t>
            </a:r>
            <a:r>
              <a:rPr lang="ru-RU" dirty="0" smtClean="0"/>
              <a:t>ентитета</a:t>
            </a:r>
            <a:r>
              <a:rPr lang="ru-RU" dirty="0"/>
              <a:t> </a:t>
            </a:r>
            <a:r>
              <a:rPr lang="ru-RU" dirty="0" smtClean="0"/>
              <a:t>за посебне намјене или да путем успостављања</a:t>
            </a:r>
            <a:r>
              <a:rPr lang="ru-RU" dirty="0"/>
              <a:t> </a:t>
            </a:r>
            <a:r>
              <a:rPr lang="ru-RU" dirty="0" smtClean="0"/>
              <a:t>механизма</a:t>
            </a:r>
            <a:r>
              <a:rPr lang="ru-RU" dirty="0"/>
              <a:t> </a:t>
            </a:r>
            <a:r>
              <a:rPr lang="ru-RU" dirty="0" smtClean="0"/>
              <a:t>за</a:t>
            </a:r>
            <a:r>
              <a:rPr lang="ru-RU" dirty="0"/>
              <a:t> </a:t>
            </a:r>
            <a:r>
              <a:rPr lang="ru-RU" dirty="0" smtClean="0"/>
              <a:t>пословање</a:t>
            </a:r>
            <a:r>
              <a:rPr lang="ru-RU" dirty="0"/>
              <a:t> </a:t>
            </a:r>
            <a:r>
              <a:rPr lang="ru-RU" dirty="0" smtClean="0"/>
              <a:t>по принципу ‘’аутоматизма’’ делегира право одлучивања</a:t>
            </a:r>
            <a:r>
              <a:rPr lang="ru-RU" dirty="0"/>
              <a:t> </a:t>
            </a:r>
            <a:endParaRPr lang="sr-Cyrl-BA" dirty="0" smtClean="0"/>
          </a:p>
          <a:p>
            <a:pPr lvl="1"/>
            <a:r>
              <a:rPr lang="ru-RU" dirty="0"/>
              <a:t>ентитет има право стицања већине користи од ентитета за </a:t>
            </a:r>
            <a:r>
              <a:rPr lang="ru-RU" dirty="0" smtClean="0"/>
              <a:t>посебне намјене и стога може да буде изложен ризицима везаним за његове активности</a:t>
            </a:r>
          </a:p>
          <a:p>
            <a:pPr lvl="1"/>
            <a:r>
              <a:rPr lang="ru-RU" dirty="0"/>
              <a:t>ентитет </a:t>
            </a:r>
            <a:r>
              <a:rPr lang="ru-RU" dirty="0" smtClean="0"/>
              <a:t>задржава</a:t>
            </a:r>
            <a:r>
              <a:rPr lang="ru-RU" dirty="0"/>
              <a:t> </a:t>
            </a:r>
            <a:r>
              <a:rPr lang="ru-RU" dirty="0" smtClean="0"/>
              <a:t>већину</a:t>
            </a:r>
            <a:r>
              <a:rPr lang="ru-RU" dirty="0"/>
              <a:t> </a:t>
            </a:r>
            <a:r>
              <a:rPr lang="ru-RU" dirty="0" smtClean="0"/>
              <a:t>резидуалних</a:t>
            </a:r>
            <a:r>
              <a:rPr lang="ru-RU" dirty="0"/>
              <a:t> </a:t>
            </a:r>
            <a:r>
              <a:rPr lang="ru-RU" dirty="0" smtClean="0"/>
              <a:t>или</a:t>
            </a:r>
            <a:r>
              <a:rPr lang="ru-RU" dirty="0"/>
              <a:t>  власничких </a:t>
            </a:r>
            <a:r>
              <a:rPr lang="ru-RU" dirty="0" smtClean="0"/>
              <a:t>ризика</a:t>
            </a:r>
            <a:r>
              <a:rPr lang="ru-RU" dirty="0"/>
              <a:t> </a:t>
            </a:r>
            <a:r>
              <a:rPr lang="ru-RU" dirty="0" smtClean="0"/>
              <a:t>везанихза</a:t>
            </a:r>
            <a:r>
              <a:rPr lang="ru-RU" dirty="0"/>
              <a:t> </a:t>
            </a:r>
            <a:r>
              <a:rPr lang="ru-RU" dirty="0" smtClean="0"/>
              <a:t>ентитет</a:t>
            </a:r>
            <a:r>
              <a:rPr lang="ru-RU" dirty="0"/>
              <a:t> </a:t>
            </a:r>
            <a:r>
              <a:rPr lang="ru-RU" dirty="0" smtClean="0"/>
              <a:t>за посебне намјене или његову имовину, како би стекао користи од његових пословних активности</a:t>
            </a:r>
            <a:endParaRPr lang="ru-RU" dirty="0"/>
          </a:p>
        </p:txBody>
      </p:sp>
    </p:spTree>
    <p:extLst>
      <p:ext uri="{BB962C8B-B14F-4D97-AF65-F5344CB8AC3E}">
        <p14:creationId xmlns:p14="http://schemas.microsoft.com/office/powerpoint/2010/main" xmlns="" val="27905056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BA" dirty="0" smtClean="0"/>
              <a:t>АГРЕСИВНА РЕВАЛОРИЗАЦИЈА</a:t>
            </a:r>
            <a:endParaRPr lang="en-US" dirty="0"/>
          </a:p>
        </p:txBody>
      </p:sp>
      <p:sp>
        <p:nvSpPr>
          <p:cNvPr id="3" name="Content Placeholder 2"/>
          <p:cNvSpPr>
            <a:spLocks noGrp="1"/>
          </p:cNvSpPr>
          <p:nvPr>
            <p:ph idx="1"/>
          </p:nvPr>
        </p:nvSpPr>
        <p:spPr/>
        <p:txBody>
          <a:bodyPr/>
          <a:lstStyle/>
          <a:p>
            <a:r>
              <a:rPr lang="sr-Cyrl-BA" dirty="0" smtClean="0"/>
              <a:t>МРС 16, МРС 38, МРС 39, МРС 40, МРС 41, ...</a:t>
            </a:r>
          </a:p>
          <a:p>
            <a:r>
              <a:rPr lang="sr-Cyrl-BA" dirty="0" smtClean="0"/>
              <a:t>Суштина рачуноводственог поступка ревалоризације према МРС – на датум прве процјене и сваки наредни датум биланса стања</a:t>
            </a:r>
          </a:p>
          <a:p>
            <a:r>
              <a:rPr lang="sr-Cyrl-BA" dirty="0" smtClean="0"/>
              <a:t>Појам фер вриједности</a:t>
            </a:r>
          </a:p>
          <a:p>
            <a:r>
              <a:rPr lang="sr-Cyrl-BA" dirty="0" smtClean="0"/>
              <a:t>МСФИ </a:t>
            </a:r>
            <a:r>
              <a:rPr lang="en-US" dirty="0" smtClean="0"/>
              <a:t>vs. </a:t>
            </a:r>
            <a:r>
              <a:rPr lang="sr-Cyrl-BA" dirty="0" smtClean="0"/>
              <a:t>МСВ</a:t>
            </a:r>
            <a:endParaRPr lang="en-US" dirty="0" smtClean="0"/>
          </a:p>
          <a:p>
            <a:r>
              <a:rPr lang="sr-Cyrl-BA" dirty="0" smtClean="0"/>
              <a:t>Поништавање ревалоризационих резерви и утицај на биланс стања и биланс успјеха</a:t>
            </a:r>
            <a:endParaRPr lang="en-US" dirty="0"/>
          </a:p>
        </p:txBody>
      </p:sp>
    </p:spTree>
    <p:extLst>
      <p:ext uri="{BB962C8B-B14F-4D97-AF65-F5344CB8AC3E}">
        <p14:creationId xmlns:p14="http://schemas.microsoft.com/office/powerpoint/2010/main" xmlns="" val="42735303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BA" dirty="0" smtClean="0"/>
              <a:t>ИНИЦИЈАЛНА КЛАСИФИКАЦИЈА ФИНАНСИЈСКЕ АКТИВЕ</a:t>
            </a:r>
            <a:endParaRPr lang="en-US" dirty="0"/>
          </a:p>
        </p:txBody>
      </p:sp>
      <p:sp>
        <p:nvSpPr>
          <p:cNvPr id="3" name="Content Placeholder 2"/>
          <p:cNvSpPr>
            <a:spLocks noGrp="1"/>
          </p:cNvSpPr>
          <p:nvPr>
            <p:ph idx="1"/>
          </p:nvPr>
        </p:nvSpPr>
        <p:spPr/>
        <p:txBody>
          <a:bodyPr/>
          <a:lstStyle/>
          <a:p>
            <a:r>
              <a:rPr lang="sr-Cyrl-BA" dirty="0" smtClean="0"/>
              <a:t>Према МРС 39:</a:t>
            </a:r>
          </a:p>
          <a:p>
            <a:pPr lvl="1"/>
            <a:r>
              <a:rPr lang="sr-Cyrl-BA" dirty="0" smtClean="0"/>
              <a:t>Новчана средства и еквиваленти</a:t>
            </a:r>
          </a:p>
          <a:p>
            <a:pPr lvl="1"/>
            <a:r>
              <a:rPr lang="sr-Cyrl-BA" dirty="0" smtClean="0"/>
              <a:t>Зајмови и потраживања</a:t>
            </a:r>
          </a:p>
          <a:p>
            <a:pPr lvl="1"/>
            <a:r>
              <a:rPr lang="sr-Cyrl-BA" dirty="0" smtClean="0"/>
              <a:t>Финансијска средства расположива за продају</a:t>
            </a:r>
          </a:p>
          <a:p>
            <a:pPr lvl="1"/>
            <a:r>
              <a:rPr lang="sr-Cyrl-BA" dirty="0" smtClean="0"/>
              <a:t>Финансијска средства намијењена продаји</a:t>
            </a:r>
          </a:p>
          <a:p>
            <a:pPr lvl="1"/>
            <a:r>
              <a:rPr lang="sr-Cyrl-BA" dirty="0" smtClean="0"/>
              <a:t>Финансијска средства по фер вриједности кроз биланс успјеха</a:t>
            </a:r>
            <a:endParaRPr lang="en-US" dirty="0"/>
          </a:p>
        </p:txBody>
      </p:sp>
    </p:spTree>
    <p:extLst>
      <p:ext uri="{BB962C8B-B14F-4D97-AF65-F5344CB8AC3E}">
        <p14:creationId xmlns:p14="http://schemas.microsoft.com/office/powerpoint/2010/main" xmlns="" val="5527794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183</TotalTime>
  <Words>1439</Words>
  <Application>Microsoft Office PowerPoint</Application>
  <PresentationFormat>On-screen Show (4:3)</PresentationFormat>
  <Paragraphs>127</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Apex</vt:lpstr>
      <vt:lpstr>НЕАДЕКВАТНО ПРИЗНАВАЊЕ СРЕДСТАВА И ОБАВЕЗА И УОБЛИЧАВАЊЕ НЕТО ГОТОВИНЕ</vt:lpstr>
      <vt:lpstr>УОБЛИЧАВАЊЕ ИМОВИНЕ</vt:lpstr>
      <vt:lpstr>МЈЕРЕ КОЈИМА СЕ УТИЧЕ НА ВРИЈЕДНОСТ (НЕТО) ИМОВИНЕ</vt:lpstr>
      <vt:lpstr>ИСКАЗИВАЊЕ ФИНАНСИЈСКОГ ЛИЗИНГА КАО ОПЕРАТИВНОГ </vt:lpstr>
      <vt:lpstr>ЕНТИТЕТИ ПОСЕБНЕ НАМЈЕНЕ</vt:lpstr>
      <vt:lpstr>ПРИНЦИПИ ФУНКЦИОНИСАЊА</vt:lpstr>
      <vt:lpstr>КОНСОЛИДАЦИЈА</vt:lpstr>
      <vt:lpstr>АГРЕСИВНА РЕВАЛОРИЗАЦИЈА</vt:lpstr>
      <vt:lpstr>ИНИЦИЈАЛНА КЛАСИФИКАЦИЈА ФИНАНСИЈСКЕ АКТИВЕ</vt:lpstr>
      <vt:lpstr>ПОГРЕШНА КЛАСИФИКАЦИЈА ДУГОРОЧНИХ ОБАВЕЗА</vt:lpstr>
      <vt:lpstr>ДРУГА ЗНАЧАЈНА ПИТАЊА</vt:lpstr>
      <vt:lpstr>БИЛАНСИРАЊЕ ГУБИТКА</vt:lpstr>
      <vt:lpstr>УПИСАНИ НЕУПЛАЋЕНИ КАПИТАЛ</vt:lpstr>
      <vt:lpstr>ЗАКОНСКЕ, СТАТУТАРНЕ И ПРЕНЕСЕНЕ РЕЗЕРВЕ</vt:lpstr>
      <vt:lpstr>УПОТРЕБА ИМОВИНЕ ВЛАСНИКА ЗА ОБАВЉАЊЕ ПОСЛОВАЊА</vt:lpstr>
      <vt:lpstr>УПОТРЕБА ИМОВИНЕ ПРЕДУЗЕЋА ЗА ЛИЧНЕ ПОТРЕБЕ</vt:lpstr>
      <vt:lpstr>НЕТАЧНО УТВРЂИВАЊЕ НВ – ЦК СТАЛНЕ МАТЕРИЈАЛНЕ ИМОВИНЕ</vt:lpstr>
      <vt:lpstr>ОБУСТАВЉЕНО ПОСЛОВАЊЕ</vt:lpstr>
      <vt:lpstr>ОСТАЛИ КАПИТАЛ</vt:lpstr>
      <vt:lpstr>EQUITY МЕТОД</vt:lpstr>
      <vt:lpstr>УОБЛИЧАВАЊЕ НЕТО ГОТОВИНЕ ИЗ ПОСЛОВНИХ АКТИВНОСТИ</vt:lpstr>
      <vt:lpstr>ИСКАЗИВАЊЕ НЕТАЧНОГ ИЗНОСА ГОТОВИНЕ</vt:lpstr>
      <vt:lpstr>МАНИПУЛИСАЊЕ СА САДРЖАЈЕМ РАЧУНА ГОТОВИНЕ</vt:lpstr>
      <vt:lpstr>ПРИЛИВИ ИЗ ИНВЕСТИЦИОНИХ → ПРИЛИВИ ИЗ ПОСЛОВНИХ АКТИВНОСТИ </vt:lpstr>
      <vt:lpstr>ФАКТОРИНГ</vt:lpstr>
      <vt:lpstr>КАПИТАЛИЗАЦИЈА КАМАТЕ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НЕАДЕКВАТНО ПРИЗНАВАЊЕ СРЕДСТАВА И ОБАВЕЗА</dc:title>
  <dc:creator>Brane</dc:creator>
  <cp:lastModifiedBy>User</cp:lastModifiedBy>
  <cp:revision>30</cp:revision>
  <dcterms:created xsi:type="dcterms:W3CDTF">2006-08-16T00:00:00Z</dcterms:created>
  <dcterms:modified xsi:type="dcterms:W3CDTF">2017-11-20T11:14:35Z</dcterms:modified>
</cp:coreProperties>
</file>