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01" r:id="rId2"/>
    <p:sldId id="259" r:id="rId3"/>
    <p:sldId id="395" r:id="rId4"/>
    <p:sldId id="383" r:id="rId5"/>
    <p:sldId id="384" r:id="rId6"/>
    <p:sldId id="388" r:id="rId7"/>
    <p:sldId id="419" r:id="rId8"/>
    <p:sldId id="420" r:id="rId9"/>
    <p:sldId id="396" r:id="rId10"/>
    <p:sldId id="397" r:id="rId11"/>
    <p:sldId id="399" r:id="rId12"/>
    <p:sldId id="400" r:id="rId13"/>
    <p:sldId id="401" r:id="rId14"/>
    <p:sldId id="402" r:id="rId15"/>
    <p:sldId id="403" r:id="rId16"/>
    <p:sldId id="404" r:id="rId17"/>
    <p:sldId id="406" r:id="rId18"/>
    <p:sldId id="407" r:id="rId19"/>
    <p:sldId id="408" r:id="rId20"/>
    <p:sldId id="409" r:id="rId21"/>
    <p:sldId id="410" r:id="rId22"/>
    <p:sldId id="411" r:id="rId23"/>
    <p:sldId id="412" r:id="rId24"/>
    <p:sldId id="413" r:id="rId25"/>
    <p:sldId id="421" r:id="rId26"/>
    <p:sldId id="422" r:id="rId27"/>
    <p:sldId id="423" r:id="rId28"/>
    <p:sldId id="415" r:id="rId29"/>
    <p:sldId id="416" r:id="rId30"/>
    <p:sldId id="417" r:id="rId31"/>
    <p:sldId id="418" r:id="rId32"/>
    <p:sldId id="368" r:id="rId33"/>
    <p:sldId id="344" r:id="rId34"/>
    <p:sldId id="345" r:id="rId35"/>
    <p:sldId id="346" r:id="rId36"/>
    <p:sldId id="393" r:id="rId37"/>
    <p:sldId id="347" r:id="rId38"/>
    <p:sldId id="348" r:id="rId39"/>
    <p:sldId id="349" r:id="rId40"/>
    <p:sldId id="350" r:id="rId41"/>
    <p:sldId id="351" r:id="rId42"/>
    <p:sldId id="352" r:id="rId43"/>
    <p:sldId id="353" r:id="rId44"/>
    <p:sldId id="390" r:id="rId45"/>
    <p:sldId id="391" r:id="rId46"/>
    <p:sldId id="392" r:id="rId47"/>
    <p:sldId id="279" r:id="rId48"/>
    <p:sldId id="280" r:id="rId49"/>
    <p:sldId id="321" r:id="rId50"/>
    <p:sldId id="322" r:id="rId51"/>
    <p:sldId id="370" r:id="rId52"/>
    <p:sldId id="371" r:id="rId53"/>
    <p:sldId id="372" r:id="rId54"/>
    <p:sldId id="373" r:id="rId55"/>
    <p:sldId id="374" r:id="rId56"/>
    <p:sldId id="375" r:id="rId57"/>
    <p:sldId id="376" r:id="rId58"/>
    <p:sldId id="377" r:id="rId59"/>
    <p:sldId id="378" r:id="rId60"/>
    <p:sldId id="424" r:id="rId61"/>
    <p:sldId id="284" r:id="rId62"/>
    <p:sldId id="286" r:id="rId63"/>
    <p:sldId id="336" r:id="rId64"/>
    <p:sldId id="337" r:id="rId65"/>
    <p:sldId id="331" r:id="rId66"/>
    <p:sldId id="338" r:id="rId67"/>
    <p:sldId id="290" r:id="rId68"/>
    <p:sldId id="291" r:id="rId69"/>
    <p:sldId id="294" r:id="rId70"/>
    <p:sldId id="295" r:id="rId71"/>
    <p:sldId id="299" r:id="rId72"/>
    <p:sldId id="296" r:id="rId73"/>
    <p:sldId id="297" r:id="rId74"/>
    <p:sldId id="298" r:id="rId7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2" autoAdjust="0"/>
    <p:restoredTop sz="81183" autoAdjust="0"/>
  </p:normalViewPr>
  <p:slideViewPr>
    <p:cSldViewPr>
      <p:cViewPr>
        <p:scale>
          <a:sx n="70" d="100"/>
          <a:sy n="70" d="100"/>
        </p:scale>
        <p:origin x="-60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96D44-6A7A-47A6-894D-CA1AF7D59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11F3AC-5F31-48F3-9B7C-FCDD45079134}">
      <dgm:prSet phldrT="[Text]"/>
      <dgm:spPr>
        <a:solidFill>
          <a:schemeClr val="bg1">
            <a:lumMod val="65000"/>
          </a:schemeClr>
        </a:solidFill>
        <a:ln>
          <a:solidFill>
            <a:schemeClr val="bg1">
              <a:lumMod val="50000"/>
            </a:schemeClr>
          </a:solidFill>
        </a:ln>
      </dgm:spPr>
      <dgm:t>
        <a:bodyPr/>
        <a:lstStyle/>
        <a:p>
          <a:r>
            <a:rPr lang="en-US" dirty="0" err="1" smtClean="0"/>
            <a:t>Compan</a:t>
          </a:r>
          <a:r>
            <a:rPr lang="bs-Latn-BA" dirty="0" smtClean="0"/>
            <a:t>ija</a:t>
          </a:r>
          <a:r>
            <a:rPr lang="en-US" dirty="0" smtClean="0"/>
            <a:t> (m</a:t>
          </a:r>
          <a:r>
            <a:rPr lang="bs-Latn-BA" dirty="0" smtClean="0"/>
            <a:t>enadžment</a:t>
          </a:r>
          <a:r>
            <a:rPr lang="en-US" dirty="0" smtClean="0"/>
            <a:t>)</a:t>
          </a:r>
          <a:endParaRPr lang="en-US" dirty="0"/>
        </a:p>
      </dgm:t>
    </dgm:pt>
    <dgm:pt modelId="{480F932F-4641-49E7-A883-879D23B1BB08}" type="parTrans" cxnId="{382DA3BD-C31E-4F60-BEB2-D5CB619C30E3}">
      <dgm:prSet/>
      <dgm:spPr/>
      <dgm:t>
        <a:bodyPr/>
        <a:lstStyle/>
        <a:p>
          <a:endParaRPr lang="en-US"/>
        </a:p>
      </dgm:t>
    </dgm:pt>
    <dgm:pt modelId="{3E447B92-B05D-4B9E-8F28-F616DAB017C1}" type="sibTrans" cxnId="{382DA3BD-C31E-4F60-BEB2-D5CB619C30E3}">
      <dgm:prSet/>
      <dgm:spPr/>
      <dgm:t>
        <a:bodyPr/>
        <a:lstStyle/>
        <a:p>
          <a:endParaRPr lang="en-US"/>
        </a:p>
      </dgm:t>
    </dgm:pt>
    <dgm:pt modelId="{E1C41EF1-83D2-435F-8538-008308AE5DD2}">
      <dgm:prSet phldrT="[Text]" custT="1"/>
      <dgm:spPr>
        <a:solidFill>
          <a:schemeClr val="bg1">
            <a:lumMod val="65000"/>
          </a:schemeClr>
        </a:solidFill>
        <a:ln>
          <a:solidFill>
            <a:schemeClr val="bg1">
              <a:lumMod val="50000"/>
            </a:schemeClr>
          </a:solidFill>
        </a:ln>
      </dgm:spPr>
      <dgm:t>
        <a:bodyPr/>
        <a:lstStyle/>
        <a:p>
          <a:r>
            <a:rPr lang="bs-Latn-BA" sz="1600" dirty="0" smtClean="0"/>
            <a:t>Investitori</a:t>
          </a:r>
          <a:endParaRPr lang="en-US" sz="1600" dirty="0"/>
        </a:p>
      </dgm:t>
    </dgm:pt>
    <dgm:pt modelId="{F0D4BFB0-C69A-4DD2-B730-24C420953BC6}" type="parTrans" cxnId="{B7E4706C-5634-4795-B6B0-227E1853C2D1}">
      <dgm:prSet/>
      <dgm:spPr>
        <a:solidFill>
          <a:schemeClr val="bg1">
            <a:lumMod val="65000"/>
          </a:schemeClr>
        </a:solidFill>
        <a:ln>
          <a:solidFill>
            <a:schemeClr val="bg1">
              <a:lumMod val="50000"/>
            </a:schemeClr>
          </a:solidFill>
        </a:ln>
      </dgm:spPr>
      <dgm:t>
        <a:bodyPr/>
        <a:lstStyle/>
        <a:p>
          <a:endParaRPr lang="en-US" dirty="0"/>
        </a:p>
      </dgm:t>
    </dgm:pt>
    <dgm:pt modelId="{2A8E9369-6690-4399-B2FC-DE4726A699EA}" type="sibTrans" cxnId="{B7E4706C-5634-4795-B6B0-227E1853C2D1}">
      <dgm:prSet/>
      <dgm:spPr/>
      <dgm:t>
        <a:bodyPr/>
        <a:lstStyle/>
        <a:p>
          <a:endParaRPr lang="en-US"/>
        </a:p>
      </dgm:t>
    </dgm:pt>
    <dgm:pt modelId="{4878907E-E878-403A-96C3-A266366C8127}">
      <dgm:prSet phldrT="[Text]" custT="1"/>
      <dgm:spPr>
        <a:solidFill>
          <a:schemeClr val="bg1">
            <a:lumMod val="65000"/>
          </a:schemeClr>
        </a:solidFill>
        <a:ln>
          <a:solidFill>
            <a:schemeClr val="bg1">
              <a:lumMod val="50000"/>
            </a:schemeClr>
          </a:solidFill>
        </a:ln>
      </dgm:spPr>
      <dgm:t>
        <a:bodyPr/>
        <a:lstStyle/>
        <a:p>
          <a:r>
            <a:rPr lang="bs-Latn-BA" sz="1600" dirty="0" smtClean="0"/>
            <a:t>Legislativa i nadzor</a:t>
          </a:r>
          <a:endParaRPr lang="en-US" sz="1600" dirty="0"/>
        </a:p>
      </dgm:t>
    </dgm:pt>
    <dgm:pt modelId="{A34982AF-2477-4D5C-869E-7F583137CCF6}" type="parTrans" cxnId="{EBA62C2B-5CBC-4F37-B30A-A6104F5D6542}">
      <dgm:prSet/>
      <dgm:spPr>
        <a:solidFill>
          <a:schemeClr val="bg1">
            <a:lumMod val="65000"/>
          </a:schemeClr>
        </a:solidFill>
        <a:ln>
          <a:solidFill>
            <a:schemeClr val="bg1">
              <a:lumMod val="50000"/>
            </a:schemeClr>
          </a:solidFill>
        </a:ln>
      </dgm:spPr>
      <dgm:t>
        <a:bodyPr/>
        <a:lstStyle/>
        <a:p>
          <a:endParaRPr lang="en-US" dirty="0"/>
        </a:p>
      </dgm:t>
    </dgm:pt>
    <dgm:pt modelId="{7A714BF0-7651-4AFD-B11D-EB7582BB7130}" type="sibTrans" cxnId="{EBA62C2B-5CBC-4F37-B30A-A6104F5D6542}">
      <dgm:prSet/>
      <dgm:spPr/>
      <dgm:t>
        <a:bodyPr/>
        <a:lstStyle/>
        <a:p>
          <a:endParaRPr lang="en-US"/>
        </a:p>
      </dgm:t>
    </dgm:pt>
    <dgm:pt modelId="{6C40C58F-1A99-4DBB-BB1D-248388A85589}">
      <dgm:prSet phldrT="[Text]" custT="1"/>
      <dgm:spPr>
        <a:solidFill>
          <a:schemeClr val="bg1">
            <a:lumMod val="65000"/>
          </a:schemeClr>
        </a:solidFill>
        <a:ln>
          <a:solidFill>
            <a:schemeClr val="bg1">
              <a:lumMod val="50000"/>
            </a:schemeClr>
          </a:solidFill>
        </a:ln>
      </dgm:spPr>
      <dgm:t>
        <a:bodyPr/>
        <a:lstStyle/>
        <a:p>
          <a:r>
            <a:rPr lang="bs-Latn-BA" sz="1600" dirty="0" smtClean="0"/>
            <a:t>Odbor</a:t>
          </a:r>
          <a:endParaRPr lang="en-US" sz="1600" dirty="0"/>
        </a:p>
      </dgm:t>
    </dgm:pt>
    <dgm:pt modelId="{BAD7EFDB-36E2-4AFD-AB4C-CFEEA173B913}" type="parTrans" cxnId="{1043E482-5DE1-48D5-BB26-7E569E9683F9}">
      <dgm:prSet/>
      <dgm:spPr>
        <a:solidFill>
          <a:schemeClr val="bg1">
            <a:lumMod val="65000"/>
          </a:schemeClr>
        </a:solidFill>
        <a:ln>
          <a:solidFill>
            <a:schemeClr val="bg1">
              <a:lumMod val="50000"/>
            </a:schemeClr>
          </a:solidFill>
        </a:ln>
      </dgm:spPr>
      <dgm:t>
        <a:bodyPr/>
        <a:lstStyle/>
        <a:p>
          <a:endParaRPr lang="en-US" dirty="0"/>
        </a:p>
      </dgm:t>
    </dgm:pt>
    <dgm:pt modelId="{85034D91-9610-46F1-A2A5-924689F8B745}" type="sibTrans" cxnId="{1043E482-5DE1-48D5-BB26-7E569E9683F9}">
      <dgm:prSet/>
      <dgm:spPr/>
      <dgm:t>
        <a:bodyPr/>
        <a:lstStyle/>
        <a:p>
          <a:endParaRPr lang="en-US"/>
        </a:p>
      </dgm:t>
    </dgm:pt>
    <dgm:pt modelId="{AA06B49B-3BE2-4692-B721-4663B07E1EA7}">
      <dgm:prSet phldrT="[Text]" custT="1"/>
      <dgm:spPr>
        <a:solidFill>
          <a:schemeClr val="bg1">
            <a:lumMod val="65000"/>
          </a:schemeClr>
        </a:solidFill>
        <a:ln>
          <a:solidFill>
            <a:schemeClr val="bg1">
              <a:lumMod val="50000"/>
            </a:schemeClr>
          </a:solidFill>
        </a:ln>
      </dgm:spPr>
      <dgm:t>
        <a:bodyPr/>
        <a:lstStyle/>
        <a:p>
          <a:r>
            <a:rPr lang="bs-Latn-BA" sz="1600" dirty="0" smtClean="0"/>
            <a:t>Interesne skupine</a:t>
          </a:r>
          <a:endParaRPr lang="en-US" sz="1600" dirty="0"/>
        </a:p>
      </dgm:t>
    </dgm:pt>
    <dgm:pt modelId="{024C2787-3DA6-476F-861D-578D9B4A088A}" type="parTrans" cxnId="{7FF56257-96B6-4364-8086-8873685726A9}">
      <dgm:prSet/>
      <dgm:spPr>
        <a:solidFill>
          <a:schemeClr val="bg1">
            <a:lumMod val="65000"/>
          </a:schemeClr>
        </a:solidFill>
        <a:ln>
          <a:solidFill>
            <a:schemeClr val="bg1">
              <a:lumMod val="50000"/>
            </a:schemeClr>
          </a:solidFill>
        </a:ln>
      </dgm:spPr>
      <dgm:t>
        <a:bodyPr/>
        <a:lstStyle/>
        <a:p>
          <a:endParaRPr lang="en-US" dirty="0"/>
        </a:p>
      </dgm:t>
    </dgm:pt>
    <dgm:pt modelId="{8E07FE97-D6A1-426D-9DB3-B43E9917AEE3}" type="sibTrans" cxnId="{7FF56257-96B6-4364-8086-8873685726A9}">
      <dgm:prSet/>
      <dgm:spPr/>
      <dgm:t>
        <a:bodyPr/>
        <a:lstStyle/>
        <a:p>
          <a:endParaRPr lang="en-US"/>
        </a:p>
      </dgm:t>
    </dgm:pt>
    <dgm:pt modelId="{1D3DC195-30DF-449D-961B-E6D10EE5AFC1}" type="pres">
      <dgm:prSet presAssocID="{49296D44-6A7A-47A6-894D-CA1AF7D59C1B}" presName="cycle" presStyleCnt="0">
        <dgm:presLayoutVars>
          <dgm:chMax val="1"/>
          <dgm:dir/>
          <dgm:animLvl val="ctr"/>
          <dgm:resizeHandles val="exact"/>
        </dgm:presLayoutVars>
      </dgm:prSet>
      <dgm:spPr/>
      <dgm:t>
        <a:bodyPr/>
        <a:lstStyle/>
        <a:p>
          <a:endParaRPr lang="en-US"/>
        </a:p>
      </dgm:t>
    </dgm:pt>
    <dgm:pt modelId="{BAFD9C90-8DEC-4714-8F7A-36DC277F2299}" type="pres">
      <dgm:prSet presAssocID="{4311F3AC-5F31-48F3-9B7C-FCDD45079134}" presName="centerShape" presStyleLbl="node0" presStyleIdx="0" presStyleCnt="1" custScaleX="149574" custScaleY="138890"/>
      <dgm:spPr/>
      <dgm:t>
        <a:bodyPr/>
        <a:lstStyle/>
        <a:p>
          <a:endParaRPr lang="en-US"/>
        </a:p>
      </dgm:t>
    </dgm:pt>
    <dgm:pt modelId="{344C1527-C0C3-487C-AA2F-088D876C8A3C}" type="pres">
      <dgm:prSet presAssocID="{F0D4BFB0-C69A-4DD2-B730-24C420953BC6}" presName="Name9" presStyleLbl="parChTrans1D2" presStyleIdx="0" presStyleCnt="4"/>
      <dgm:spPr/>
      <dgm:t>
        <a:bodyPr/>
        <a:lstStyle/>
        <a:p>
          <a:endParaRPr lang="en-US"/>
        </a:p>
      </dgm:t>
    </dgm:pt>
    <dgm:pt modelId="{8DB62511-1FE5-47C8-9F6E-D49FB735D046}" type="pres">
      <dgm:prSet presAssocID="{F0D4BFB0-C69A-4DD2-B730-24C420953BC6}" presName="connTx" presStyleLbl="parChTrans1D2" presStyleIdx="0" presStyleCnt="4"/>
      <dgm:spPr/>
      <dgm:t>
        <a:bodyPr/>
        <a:lstStyle/>
        <a:p>
          <a:endParaRPr lang="en-US"/>
        </a:p>
      </dgm:t>
    </dgm:pt>
    <dgm:pt modelId="{7C4AB7A6-690C-4F3B-8026-6D6B7A32487A}" type="pres">
      <dgm:prSet presAssocID="{E1C41EF1-83D2-435F-8538-008308AE5DD2}" presName="node" presStyleLbl="node1" presStyleIdx="0" presStyleCnt="4" custScaleX="92115" custScaleY="85471">
        <dgm:presLayoutVars>
          <dgm:bulletEnabled val="1"/>
        </dgm:presLayoutVars>
      </dgm:prSet>
      <dgm:spPr/>
      <dgm:t>
        <a:bodyPr/>
        <a:lstStyle/>
        <a:p>
          <a:endParaRPr lang="en-US"/>
        </a:p>
      </dgm:t>
    </dgm:pt>
    <dgm:pt modelId="{A74205CA-AD2F-4978-AE97-98F6295DEB27}" type="pres">
      <dgm:prSet presAssocID="{A34982AF-2477-4D5C-869E-7F583137CCF6}" presName="Name9" presStyleLbl="parChTrans1D2" presStyleIdx="1" presStyleCnt="4"/>
      <dgm:spPr/>
      <dgm:t>
        <a:bodyPr/>
        <a:lstStyle/>
        <a:p>
          <a:endParaRPr lang="en-US"/>
        </a:p>
      </dgm:t>
    </dgm:pt>
    <dgm:pt modelId="{F14F373C-32E6-4598-A6AA-EFB310D18D03}" type="pres">
      <dgm:prSet presAssocID="{A34982AF-2477-4D5C-869E-7F583137CCF6}" presName="connTx" presStyleLbl="parChTrans1D2" presStyleIdx="1" presStyleCnt="4"/>
      <dgm:spPr/>
      <dgm:t>
        <a:bodyPr/>
        <a:lstStyle/>
        <a:p>
          <a:endParaRPr lang="en-US"/>
        </a:p>
      </dgm:t>
    </dgm:pt>
    <dgm:pt modelId="{2016426A-36FB-45A3-91C9-0C36A21B6632}" type="pres">
      <dgm:prSet presAssocID="{4878907E-E878-403A-96C3-A266366C8127}" presName="node" presStyleLbl="node1" presStyleIdx="1" presStyleCnt="4" custScaleX="92115" custScaleY="85471">
        <dgm:presLayoutVars>
          <dgm:bulletEnabled val="1"/>
        </dgm:presLayoutVars>
      </dgm:prSet>
      <dgm:spPr/>
      <dgm:t>
        <a:bodyPr/>
        <a:lstStyle/>
        <a:p>
          <a:endParaRPr lang="en-US"/>
        </a:p>
      </dgm:t>
    </dgm:pt>
    <dgm:pt modelId="{D6287D13-245D-4427-AF7E-6988E467E1F2}" type="pres">
      <dgm:prSet presAssocID="{BAD7EFDB-36E2-4AFD-AB4C-CFEEA173B913}" presName="Name9" presStyleLbl="parChTrans1D2" presStyleIdx="2" presStyleCnt="4"/>
      <dgm:spPr/>
      <dgm:t>
        <a:bodyPr/>
        <a:lstStyle/>
        <a:p>
          <a:endParaRPr lang="en-US"/>
        </a:p>
      </dgm:t>
    </dgm:pt>
    <dgm:pt modelId="{55E3241E-D9EE-4AE4-8013-EF36E71A7D31}" type="pres">
      <dgm:prSet presAssocID="{BAD7EFDB-36E2-4AFD-AB4C-CFEEA173B913}" presName="connTx" presStyleLbl="parChTrans1D2" presStyleIdx="2" presStyleCnt="4"/>
      <dgm:spPr/>
      <dgm:t>
        <a:bodyPr/>
        <a:lstStyle/>
        <a:p>
          <a:endParaRPr lang="en-US"/>
        </a:p>
      </dgm:t>
    </dgm:pt>
    <dgm:pt modelId="{6E70E365-1065-42CA-BAFE-672C036257B9}" type="pres">
      <dgm:prSet presAssocID="{6C40C58F-1A99-4DBB-BB1D-248388A85589}" presName="node" presStyleLbl="node1" presStyleIdx="2" presStyleCnt="4" custScaleX="92115" custScaleY="85471">
        <dgm:presLayoutVars>
          <dgm:bulletEnabled val="1"/>
        </dgm:presLayoutVars>
      </dgm:prSet>
      <dgm:spPr/>
      <dgm:t>
        <a:bodyPr/>
        <a:lstStyle/>
        <a:p>
          <a:endParaRPr lang="en-US"/>
        </a:p>
      </dgm:t>
    </dgm:pt>
    <dgm:pt modelId="{607C7A2B-272B-46AB-B160-386E848CC281}" type="pres">
      <dgm:prSet presAssocID="{024C2787-3DA6-476F-861D-578D9B4A088A}" presName="Name9" presStyleLbl="parChTrans1D2" presStyleIdx="3" presStyleCnt="4"/>
      <dgm:spPr/>
      <dgm:t>
        <a:bodyPr/>
        <a:lstStyle/>
        <a:p>
          <a:endParaRPr lang="en-US"/>
        </a:p>
      </dgm:t>
    </dgm:pt>
    <dgm:pt modelId="{221E585B-08CD-49D5-A08F-B53F6625CF51}" type="pres">
      <dgm:prSet presAssocID="{024C2787-3DA6-476F-861D-578D9B4A088A}" presName="connTx" presStyleLbl="parChTrans1D2" presStyleIdx="3" presStyleCnt="4"/>
      <dgm:spPr/>
      <dgm:t>
        <a:bodyPr/>
        <a:lstStyle/>
        <a:p>
          <a:endParaRPr lang="en-US"/>
        </a:p>
      </dgm:t>
    </dgm:pt>
    <dgm:pt modelId="{F4A4ACD7-3EF9-4442-8F7C-BAD713C46D09}" type="pres">
      <dgm:prSet presAssocID="{AA06B49B-3BE2-4692-B721-4663B07E1EA7}" presName="node" presStyleLbl="node1" presStyleIdx="3" presStyleCnt="4" custScaleX="92115" custScaleY="85471">
        <dgm:presLayoutVars>
          <dgm:bulletEnabled val="1"/>
        </dgm:presLayoutVars>
      </dgm:prSet>
      <dgm:spPr/>
      <dgm:t>
        <a:bodyPr/>
        <a:lstStyle/>
        <a:p>
          <a:endParaRPr lang="en-US"/>
        </a:p>
      </dgm:t>
    </dgm:pt>
  </dgm:ptLst>
  <dgm:cxnLst>
    <dgm:cxn modelId="{8D084826-2D03-4A55-B2F7-5E26BC116651}" type="presOf" srcId="{F0D4BFB0-C69A-4DD2-B730-24C420953BC6}" destId="{8DB62511-1FE5-47C8-9F6E-D49FB735D046}" srcOrd="1" destOrd="0" presId="urn:microsoft.com/office/officeart/2005/8/layout/radial1"/>
    <dgm:cxn modelId="{6A8FABFF-7FCE-4A05-B415-A45B1DB1C00A}" type="presOf" srcId="{49296D44-6A7A-47A6-894D-CA1AF7D59C1B}" destId="{1D3DC195-30DF-449D-961B-E6D10EE5AFC1}" srcOrd="0" destOrd="0" presId="urn:microsoft.com/office/officeart/2005/8/layout/radial1"/>
    <dgm:cxn modelId="{7FF56257-96B6-4364-8086-8873685726A9}" srcId="{4311F3AC-5F31-48F3-9B7C-FCDD45079134}" destId="{AA06B49B-3BE2-4692-B721-4663B07E1EA7}" srcOrd="3" destOrd="0" parTransId="{024C2787-3DA6-476F-861D-578D9B4A088A}" sibTransId="{8E07FE97-D6A1-426D-9DB3-B43E9917AEE3}"/>
    <dgm:cxn modelId="{9D18DD8F-0930-4F84-909D-82FCBD781994}" type="presOf" srcId="{F0D4BFB0-C69A-4DD2-B730-24C420953BC6}" destId="{344C1527-C0C3-487C-AA2F-088D876C8A3C}" srcOrd="0" destOrd="0" presId="urn:microsoft.com/office/officeart/2005/8/layout/radial1"/>
    <dgm:cxn modelId="{3A4B7FEA-7CEC-4F1C-A6CE-E119C63822D2}" type="presOf" srcId="{024C2787-3DA6-476F-861D-578D9B4A088A}" destId="{221E585B-08CD-49D5-A08F-B53F6625CF51}" srcOrd="1" destOrd="0" presId="urn:microsoft.com/office/officeart/2005/8/layout/radial1"/>
    <dgm:cxn modelId="{27D70752-443C-4A46-B7AC-B7C6A79E06B0}" type="presOf" srcId="{E1C41EF1-83D2-435F-8538-008308AE5DD2}" destId="{7C4AB7A6-690C-4F3B-8026-6D6B7A32487A}" srcOrd="0" destOrd="0" presId="urn:microsoft.com/office/officeart/2005/8/layout/radial1"/>
    <dgm:cxn modelId="{1A967B0D-3483-4B5F-BA1E-258B1C8EFC49}" type="presOf" srcId="{4878907E-E878-403A-96C3-A266366C8127}" destId="{2016426A-36FB-45A3-91C9-0C36A21B6632}" srcOrd="0" destOrd="0" presId="urn:microsoft.com/office/officeart/2005/8/layout/radial1"/>
    <dgm:cxn modelId="{13D217D1-9DBF-48C5-903A-A0D6C8937B48}" type="presOf" srcId="{6C40C58F-1A99-4DBB-BB1D-248388A85589}" destId="{6E70E365-1065-42CA-BAFE-672C036257B9}" srcOrd="0" destOrd="0" presId="urn:microsoft.com/office/officeart/2005/8/layout/radial1"/>
    <dgm:cxn modelId="{36FACC99-4A7B-48FA-90EC-75204C46D20F}" type="presOf" srcId="{BAD7EFDB-36E2-4AFD-AB4C-CFEEA173B913}" destId="{55E3241E-D9EE-4AE4-8013-EF36E71A7D31}" srcOrd="1" destOrd="0" presId="urn:microsoft.com/office/officeart/2005/8/layout/radial1"/>
    <dgm:cxn modelId="{3F5EBCE8-7851-41C2-A981-1A4B1FA55FD0}" type="presOf" srcId="{BAD7EFDB-36E2-4AFD-AB4C-CFEEA173B913}" destId="{D6287D13-245D-4427-AF7E-6988E467E1F2}" srcOrd="0" destOrd="0" presId="urn:microsoft.com/office/officeart/2005/8/layout/radial1"/>
    <dgm:cxn modelId="{FB41B785-F903-4847-8C8C-769309C4BCE5}" type="presOf" srcId="{AA06B49B-3BE2-4692-B721-4663B07E1EA7}" destId="{F4A4ACD7-3EF9-4442-8F7C-BAD713C46D09}" srcOrd="0" destOrd="0" presId="urn:microsoft.com/office/officeart/2005/8/layout/radial1"/>
    <dgm:cxn modelId="{EBA62C2B-5CBC-4F37-B30A-A6104F5D6542}" srcId="{4311F3AC-5F31-48F3-9B7C-FCDD45079134}" destId="{4878907E-E878-403A-96C3-A266366C8127}" srcOrd="1" destOrd="0" parTransId="{A34982AF-2477-4D5C-869E-7F583137CCF6}" sibTransId="{7A714BF0-7651-4AFD-B11D-EB7582BB7130}"/>
    <dgm:cxn modelId="{1043E482-5DE1-48D5-BB26-7E569E9683F9}" srcId="{4311F3AC-5F31-48F3-9B7C-FCDD45079134}" destId="{6C40C58F-1A99-4DBB-BB1D-248388A85589}" srcOrd="2" destOrd="0" parTransId="{BAD7EFDB-36E2-4AFD-AB4C-CFEEA173B913}" sibTransId="{85034D91-9610-46F1-A2A5-924689F8B745}"/>
    <dgm:cxn modelId="{B7E4706C-5634-4795-B6B0-227E1853C2D1}" srcId="{4311F3AC-5F31-48F3-9B7C-FCDD45079134}" destId="{E1C41EF1-83D2-435F-8538-008308AE5DD2}" srcOrd="0" destOrd="0" parTransId="{F0D4BFB0-C69A-4DD2-B730-24C420953BC6}" sibTransId="{2A8E9369-6690-4399-B2FC-DE4726A699EA}"/>
    <dgm:cxn modelId="{F0CD8EAC-B560-4B27-B0E8-4C0F4B857AE9}" type="presOf" srcId="{4311F3AC-5F31-48F3-9B7C-FCDD45079134}" destId="{BAFD9C90-8DEC-4714-8F7A-36DC277F2299}" srcOrd="0" destOrd="0" presId="urn:microsoft.com/office/officeart/2005/8/layout/radial1"/>
    <dgm:cxn modelId="{AD237B1A-1129-4A8B-A57B-8699B52D9B0A}" type="presOf" srcId="{024C2787-3DA6-476F-861D-578D9B4A088A}" destId="{607C7A2B-272B-46AB-B160-386E848CC281}" srcOrd="0" destOrd="0" presId="urn:microsoft.com/office/officeart/2005/8/layout/radial1"/>
    <dgm:cxn modelId="{D887B0B6-DFA6-4BB1-9204-8E27A9EAF154}" type="presOf" srcId="{A34982AF-2477-4D5C-869E-7F583137CCF6}" destId="{F14F373C-32E6-4598-A6AA-EFB310D18D03}" srcOrd="1" destOrd="0" presId="urn:microsoft.com/office/officeart/2005/8/layout/radial1"/>
    <dgm:cxn modelId="{37AF9ED3-1383-49F9-8B38-ECFB038C7C61}" type="presOf" srcId="{A34982AF-2477-4D5C-869E-7F583137CCF6}" destId="{A74205CA-AD2F-4978-AE97-98F6295DEB27}" srcOrd="0" destOrd="0" presId="urn:microsoft.com/office/officeart/2005/8/layout/radial1"/>
    <dgm:cxn modelId="{382DA3BD-C31E-4F60-BEB2-D5CB619C30E3}" srcId="{49296D44-6A7A-47A6-894D-CA1AF7D59C1B}" destId="{4311F3AC-5F31-48F3-9B7C-FCDD45079134}" srcOrd="0" destOrd="0" parTransId="{480F932F-4641-49E7-A883-879D23B1BB08}" sibTransId="{3E447B92-B05D-4B9E-8F28-F616DAB017C1}"/>
    <dgm:cxn modelId="{F70F8870-D267-4AC8-8C71-7A99F1354C1A}" type="presParOf" srcId="{1D3DC195-30DF-449D-961B-E6D10EE5AFC1}" destId="{BAFD9C90-8DEC-4714-8F7A-36DC277F2299}" srcOrd="0" destOrd="0" presId="urn:microsoft.com/office/officeart/2005/8/layout/radial1"/>
    <dgm:cxn modelId="{259FE3A5-CEF7-49B2-9B5D-F27929BDF6E2}" type="presParOf" srcId="{1D3DC195-30DF-449D-961B-E6D10EE5AFC1}" destId="{344C1527-C0C3-487C-AA2F-088D876C8A3C}" srcOrd="1" destOrd="0" presId="urn:microsoft.com/office/officeart/2005/8/layout/radial1"/>
    <dgm:cxn modelId="{ED2C708E-523E-4417-9636-5EF793A63451}" type="presParOf" srcId="{344C1527-C0C3-487C-AA2F-088D876C8A3C}" destId="{8DB62511-1FE5-47C8-9F6E-D49FB735D046}" srcOrd="0" destOrd="0" presId="urn:microsoft.com/office/officeart/2005/8/layout/radial1"/>
    <dgm:cxn modelId="{6F2927C0-5239-4156-8B95-47D3ADA0CB1B}" type="presParOf" srcId="{1D3DC195-30DF-449D-961B-E6D10EE5AFC1}" destId="{7C4AB7A6-690C-4F3B-8026-6D6B7A32487A}" srcOrd="2" destOrd="0" presId="urn:microsoft.com/office/officeart/2005/8/layout/radial1"/>
    <dgm:cxn modelId="{F6C819E1-AF94-4CD7-BE96-7AB8B2D70FAC}" type="presParOf" srcId="{1D3DC195-30DF-449D-961B-E6D10EE5AFC1}" destId="{A74205CA-AD2F-4978-AE97-98F6295DEB27}" srcOrd="3" destOrd="0" presId="urn:microsoft.com/office/officeart/2005/8/layout/radial1"/>
    <dgm:cxn modelId="{1CB09B6C-4EFF-471F-A2F9-714A1ED14FD0}" type="presParOf" srcId="{A74205CA-AD2F-4978-AE97-98F6295DEB27}" destId="{F14F373C-32E6-4598-A6AA-EFB310D18D03}" srcOrd="0" destOrd="0" presId="urn:microsoft.com/office/officeart/2005/8/layout/radial1"/>
    <dgm:cxn modelId="{E309DF7E-CFB3-4D42-B6F3-04BEA1F74B80}" type="presParOf" srcId="{1D3DC195-30DF-449D-961B-E6D10EE5AFC1}" destId="{2016426A-36FB-45A3-91C9-0C36A21B6632}" srcOrd="4" destOrd="0" presId="urn:microsoft.com/office/officeart/2005/8/layout/radial1"/>
    <dgm:cxn modelId="{7A835A85-9290-4A4C-BF2B-EAD2707A5DB4}" type="presParOf" srcId="{1D3DC195-30DF-449D-961B-E6D10EE5AFC1}" destId="{D6287D13-245D-4427-AF7E-6988E467E1F2}" srcOrd="5" destOrd="0" presId="urn:microsoft.com/office/officeart/2005/8/layout/radial1"/>
    <dgm:cxn modelId="{22DC5982-2E89-4594-9F38-087651DFC876}" type="presParOf" srcId="{D6287D13-245D-4427-AF7E-6988E467E1F2}" destId="{55E3241E-D9EE-4AE4-8013-EF36E71A7D31}" srcOrd="0" destOrd="0" presId="urn:microsoft.com/office/officeart/2005/8/layout/radial1"/>
    <dgm:cxn modelId="{80F8DC33-7DBD-49BB-BD5A-C2AC627C6652}" type="presParOf" srcId="{1D3DC195-30DF-449D-961B-E6D10EE5AFC1}" destId="{6E70E365-1065-42CA-BAFE-672C036257B9}" srcOrd="6" destOrd="0" presId="urn:microsoft.com/office/officeart/2005/8/layout/radial1"/>
    <dgm:cxn modelId="{FD05519F-8C8B-4160-937B-09E7531A90B6}" type="presParOf" srcId="{1D3DC195-30DF-449D-961B-E6D10EE5AFC1}" destId="{607C7A2B-272B-46AB-B160-386E848CC281}" srcOrd="7" destOrd="0" presId="urn:microsoft.com/office/officeart/2005/8/layout/radial1"/>
    <dgm:cxn modelId="{E3F65D6B-B194-4FDC-A5FB-AFDB9398545A}" type="presParOf" srcId="{607C7A2B-272B-46AB-B160-386E848CC281}" destId="{221E585B-08CD-49D5-A08F-B53F6625CF51}" srcOrd="0" destOrd="0" presId="urn:microsoft.com/office/officeart/2005/8/layout/radial1"/>
    <dgm:cxn modelId="{373B9431-35D6-40B1-9B34-CA165B00EAC3}" type="presParOf" srcId="{1D3DC195-30DF-449D-961B-E6D10EE5AFC1}" destId="{F4A4ACD7-3EF9-4442-8F7C-BAD713C46D09}"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6703AD-0C74-49F6-BFC2-39D115F3D2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1A9121-260E-4D84-B2ED-E94C6FE36B16}">
      <dgm:prSet phldrT="[Text]" custT="1"/>
      <dgm:spPr>
        <a:solidFill>
          <a:schemeClr val="bg1"/>
        </a:solidFill>
        <a:ln>
          <a:solidFill>
            <a:schemeClr val="bg1">
              <a:lumMod val="50000"/>
            </a:schemeClr>
          </a:solidFill>
        </a:ln>
      </dgm:spPr>
      <dgm:t>
        <a:bodyPr/>
        <a:lstStyle/>
        <a:p>
          <a:r>
            <a:rPr lang="bs-Latn-BA" sz="2000" u="none" baseline="0" dirty="0" smtClean="0">
              <a:solidFill>
                <a:schemeClr val="tx1"/>
              </a:solidFill>
            </a:rPr>
            <a:t>Najveći autoritet u Kompaniji</a:t>
          </a:r>
          <a:endParaRPr lang="en-US" sz="2000" baseline="0" dirty="0">
            <a:solidFill>
              <a:schemeClr val="tx1"/>
            </a:solidFill>
          </a:endParaRPr>
        </a:p>
      </dgm:t>
    </dgm:pt>
    <dgm:pt modelId="{478346A4-DC1D-4DEF-986F-7DEC40462E95}" type="parTrans" cxnId="{15C9625E-A134-49EE-A3BE-DF9955E16099}">
      <dgm:prSet/>
      <dgm:spPr/>
      <dgm:t>
        <a:bodyPr/>
        <a:lstStyle/>
        <a:p>
          <a:endParaRPr lang="en-US"/>
        </a:p>
      </dgm:t>
    </dgm:pt>
    <dgm:pt modelId="{A5A301BC-F350-4C5C-838E-490DD1CE9AA8}" type="sibTrans" cxnId="{15C9625E-A134-49EE-A3BE-DF9955E16099}">
      <dgm:prSet/>
      <dgm:spPr/>
      <dgm:t>
        <a:bodyPr/>
        <a:lstStyle/>
        <a:p>
          <a:endParaRPr lang="en-US"/>
        </a:p>
      </dgm:t>
    </dgm:pt>
    <dgm:pt modelId="{1495D092-7C7E-492D-9E52-D45DD530997C}">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Zastupa dioničare</a:t>
          </a:r>
          <a:endParaRPr lang="en-US" sz="2000" baseline="0" dirty="0">
            <a:solidFill>
              <a:schemeClr val="tx1"/>
            </a:solidFill>
          </a:endParaRPr>
        </a:p>
      </dgm:t>
    </dgm:pt>
    <dgm:pt modelId="{57F437E8-1629-49C9-BF6F-E3A7DAA20C78}" type="parTrans" cxnId="{EAA49F74-8D92-429D-8092-0B597363F1C8}">
      <dgm:prSet/>
      <dgm:spPr/>
      <dgm:t>
        <a:bodyPr/>
        <a:lstStyle/>
        <a:p>
          <a:endParaRPr lang="en-US"/>
        </a:p>
      </dgm:t>
    </dgm:pt>
    <dgm:pt modelId="{D41D664E-6722-40B7-85D4-BB6F056F2CA3}" type="sibTrans" cxnId="{EAA49F74-8D92-429D-8092-0B597363F1C8}">
      <dgm:prSet/>
      <dgm:spPr/>
      <dgm:t>
        <a:bodyPr/>
        <a:lstStyle/>
        <a:p>
          <a:endParaRPr lang="en-US"/>
        </a:p>
      </dgm:t>
    </dgm:pt>
    <dgm:pt modelId="{C1C80F29-CF46-4DDA-9578-0810BF505BF7}">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Moć uticaja na operativne aktivnosti</a:t>
          </a:r>
          <a:endParaRPr lang="en-US" sz="2000" baseline="0" dirty="0">
            <a:solidFill>
              <a:schemeClr val="tx1"/>
            </a:solidFill>
          </a:endParaRPr>
        </a:p>
      </dgm:t>
    </dgm:pt>
    <dgm:pt modelId="{3BFB2B4D-BEB2-4BFA-B0DD-3A63D63E244A}" type="parTrans" cxnId="{766103D8-A379-40D1-8D22-7E3C9477F6AC}">
      <dgm:prSet/>
      <dgm:spPr/>
      <dgm:t>
        <a:bodyPr/>
        <a:lstStyle/>
        <a:p>
          <a:endParaRPr lang="en-US"/>
        </a:p>
      </dgm:t>
    </dgm:pt>
    <dgm:pt modelId="{2ACE1D02-A1A9-4CB2-9DCD-7AD4303A44ED}" type="sibTrans" cxnId="{766103D8-A379-40D1-8D22-7E3C9477F6AC}">
      <dgm:prSet/>
      <dgm:spPr/>
      <dgm:t>
        <a:bodyPr/>
        <a:lstStyle/>
        <a:p>
          <a:endParaRPr lang="en-US"/>
        </a:p>
      </dgm:t>
    </dgm:pt>
    <dgm:pt modelId="{ACA6F972-2D14-4A5F-B465-686DE2836A65}" type="pres">
      <dgm:prSet presAssocID="{7D6703AD-0C74-49F6-BFC2-39D115F3D21C}" presName="linear" presStyleCnt="0">
        <dgm:presLayoutVars>
          <dgm:dir/>
          <dgm:animLvl val="lvl"/>
          <dgm:resizeHandles val="exact"/>
        </dgm:presLayoutVars>
      </dgm:prSet>
      <dgm:spPr/>
      <dgm:t>
        <a:bodyPr/>
        <a:lstStyle/>
        <a:p>
          <a:endParaRPr lang="en-US"/>
        </a:p>
      </dgm:t>
    </dgm:pt>
    <dgm:pt modelId="{F640CB25-C186-4726-B0B7-7C3D3D548297}" type="pres">
      <dgm:prSet presAssocID="{7B1A9121-260E-4D84-B2ED-E94C6FE36B16}" presName="parentLin" presStyleCnt="0"/>
      <dgm:spPr/>
    </dgm:pt>
    <dgm:pt modelId="{9B936A81-E4F3-4447-8558-035DF73D0DFB}" type="pres">
      <dgm:prSet presAssocID="{7B1A9121-260E-4D84-B2ED-E94C6FE36B16}" presName="parentLeftMargin" presStyleLbl="node1" presStyleIdx="0" presStyleCnt="3"/>
      <dgm:spPr/>
      <dgm:t>
        <a:bodyPr/>
        <a:lstStyle/>
        <a:p>
          <a:endParaRPr lang="en-US"/>
        </a:p>
      </dgm:t>
    </dgm:pt>
    <dgm:pt modelId="{13E9903A-EE22-429D-A03B-EC6631BE08A7}" type="pres">
      <dgm:prSet presAssocID="{7B1A9121-260E-4D84-B2ED-E94C6FE36B16}" presName="parentText" presStyleLbl="node1" presStyleIdx="0" presStyleCnt="3" custScaleX="109466" custLinFactNeighborX="0">
        <dgm:presLayoutVars>
          <dgm:chMax val="0"/>
          <dgm:bulletEnabled val="1"/>
        </dgm:presLayoutVars>
      </dgm:prSet>
      <dgm:spPr/>
      <dgm:t>
        <a:bodyPr/>
        <a:lstStyle/>
        <a:p>
          <a:endParaRPr lang="en-US"/>
        </a:p>
      </dgm:t>
    </dgm:pt>
    <dgm:pt modelId="{4185AF4A-72C2-4B0D-9560-FA6D578E3A75}" type="pres">
      <dgm:prSet presAssocID="{7B1A9121-260E-4D84-B2ED-E94C6FE36B16}" presName="negativeSpace" presStyleCnt="0"/>
      <dgm:spPr/>
    </dgm:pt>
    <dgm:pt modelId="{DBB84B87-C6E6-4DE5-9AED-B1A928CCF9D7}" type="pres">
      <dgm:prSet presAssocID="{7B1A9121-260E-4D84-B2ED-E94C6FE36B16}" presName="childText" presStyleLbl="conFgAcc1" presStyleIdx="0" presStyleCnt="3">
        <dgm:presLayoutVars>
          <dgm:bulletEnabled val="1"/>
        </dgm:presLayoutVars>
      </dgm:prSet>
      <dgm:spPr>
        <a:solidFill>
          <a:schemeClr val="bg1">
            <a:lumMod val="65000"/>
            <a:alpha val="90000"/>
          </a:schemeClr>
        </a:solidFill>
        <a:ln>
          <a:solidFill>
            <a:schemeClr val="tx1">
              <a:lumMod val="95000"/>
              <a:lumOff val="5000"/>
            </a:schemeClr>
          </a:solidFill>
        </a:ln>
      </dgm:spPr>
    </dgm:pt>
    <dgm:pt modelId="{BB8F154C-80BD-4E57-91F6-2558AE9B2095}" type="pres">
      <dgm:prSet presAssocID="{A5A301BC-F350-4C5C-838E-490DD1CE9AA8}" presName="spaceBetweenRectangles" presStyleCnt="0"/>
      <dgm:spPr/>
    </dgm:pt>
    <dgm:pt modelId="{34721C9D-6DC7-432D-8889-44072BA712F6}" type="pres">
      <dgm:prSet presAssocID="{1495D092-7C7E-492D-9E52-D45DD530997C}" presName="parentLin" presStyleCnt="0"/>
      <dgm:spPr/>
    </dgm:pt>
    <dgm:pt modelId="{85666AFF-C854-41F7-BDAB-0657E13C87FC}" type="pres">
      <dgm:prSet presAssocID="{1495D092-7C7E-492D-9E52-D45DD530997C}" presName="parentLeftMargin" presStyleLbl="node1" presStyleIdx="0" presStyleCnt="3"/>
      <dgm:spPr/>
      <dgm:t>
        <a:bodyPr/>
        <a:lstStyle/>
        <a:p>
          <a:endParaRPr lang="en-US"/>
        </a:p>
      </dgm:t>
    </dgm:pt>
    <dgm:pt modelId="{54368F9E-22C9-4070-A65F-54575B82CD7F}" type="pres">
      <dgm:prSet presAssocID="{1495D092-7C7E-492D-9E52-D45DD530997C}" presName="parentText" presStyleLbl="node1" presStyleIdx="1" presStyleCnt="3" custScaleX="109466" custLinFactNeighborY="-3303">
        <dgm:presLayoutVars>
          <dgm:chMax val="0"/>
          <dgm:bulletEnabled val="1"/>
        </dgm:presLayoutVars>
      </dgm:prSet>
      <dgm:spPr/>
      <dgm:t>
        <a:bodyPr/>
        <a:lstStyle/>
        <a:p>
          <a:endParaRPr lang="en-US"/>
        </a:p>
      </dgm:t>
    </dgm:pt>
    <dgm:pt modelId="{4DAAABD2-652E-4CE7-8070-BAD2824B071A}" type="pres">
      <dgm:prSet presAssocID="{1495D092-7C7E-492D-9E52-D45DD530997C}" presName="negativeSpace" presStyleCnt="0"/>
      <dgm:spPr/>
    </dgm:pt>
    <dgm:pt modelId="{3B0F2C58-618E-49A1-ABC2-69782223EABC}" type="pres">
      <dgm:prSet presAssocID="{1495D092-7C7E-492D-9E52-D45DD530997C}" presName="childText" presStyleLbl="conFgAcc1" presStyleIdx="1" presStyleCnt="3" custLinFactNeighborX="-1250">
        <dgm:presLayoutVars>
          <dgm:bulletEnabled val="1"/>
        </dgm:presLayoutVars>
      </dgm:prSet>
      <dgm:spPr>
        <a:solidFill>
          <a:schemeClr val="bg1">
            <a:lumMod val="65000"/>
            <a:alpha val="90000"/>
          </a:schemeClr>
        </a:solidFill>
        <a:ln>
          <a:solidFill>
            <a:schemeClr val="tx1"/>
          </a:solidFill>
        </a:ln>
      </dgm:spPr>
    </dgm:pt>
    <dgm:pt modelId="{BBEC1862-882B-4BBF-A5DC-B41154D8B454}" type="pres">
      <dgm:prSet presAssocID="{D41D664E-6722-40B7-85D4-BB6F056F2CA3}" presName="spaceBetweenRectangles" presStyleCnt="0"/>
      <dgm:spPr/>
    </dgm:pt>
    <dgm:pt modelId="{DB7B8906-94FC-4E97-9F98-09CA8603493D}" type="pres">
      <dgm:prSet presAssocID="{C1C80F29-CF46-4DDA-9578-0810BF505BF7}" presName="parentLin" presStyleCnt="0"/>
      <dgm:spPr/>
    </dgm:pt>
    <dgm:pt modelId="{4D5743F8-85B6-4F00-BFD3-9FD5CDC8EFD3}" type="pres">
      <dgm:prSet presAssocID="{C1C80F29-CF46-4DDA-9578-0810BF505BF7}" presName="parentLeftMargin" presStyleLbl="node1" presStyleIdx="1" presStyleCnt="3"/>
      <dgm:spPr/>
      <dgm:t>
        <a:bodyPr/>
        <a:lstStyle/>
        <a:p>
          <a:endParaRPr lang="en-US"/>
        </a:p>
      </dgm:t>
    </dgm:pt>
    <dgm:pt modelId="{D1E8BFD3-470A-4437-B50F-54EA2DB425F1}" type="pres">
      <dgm:prSet presAssocID="{C1C80F29-CF46-4DDA-9578-0810BF505BF7}" presName="parentText" presStyleLbl="node1" presStyleIdx="2" presStyleCnt="3" custScaleX="109466">
        <dgm:presLayoutVars>
          <dgm:chMax val="0"/>
          <dgm:bulletEnabled val="1"/>
        </dgm:presLayoutVars>
      </dgm:prSet>
      <dgm:spPr/>
      <dgm:t>
        <a:bodyPr/>
        <a:lstStyle/>
        <a:p>
          <a:endParaRPr lang="en-US"/>
        </a:p>
      </dgm:t>
    </dgm:pt>
    <dgm:pt modelId="{2658AD8E-B99E-4604-8F1E-40FA9D3904C9}" type="pres">
      <dgm:prSet presAssocID="{C1C80F29-CF46-4DDA-9578-0810BF505BF7}" presName="negativeSpace" presStyleCnt="0"/>
      <dgm:spPr/>
    </dgm:pt>
    <dgm:pt modelId="{4DB1DC7E-1173-4296-8A9D-CE1DBFF92B16}" type="pres">
      <dgm:prSet presAssocID="{C1C80F29-CF46-4DDA-9578-0810BF505BF7}" presName="childText" presStyleLbl="conFgAcc1" presStyleIdx="2" presStyleCnt="3">
        <dgm:presLayoutVars>
          <dgm:bulletEnabled val="1"/>
        </dgm:presLayoutVars>
      </dgm:prSet>
      <dgm:spPr>
        <a:solidFill>
          <a:schemeClr val="bg1">
            <a:lumMod val="65000"/>
          </a:schemeClr>
        </a:solidFill>
        <a:ln>
          <a:solidFill>
            <a:schemeClr val="tx1"/>
          </a:solidFill>
        </a:ln>
      </dgm:spPr>
      <dgm:t>
        <a:bodyPr/>
        <a:lstStyle/>
        <a:p>
          <a:endParaRPr lang="en-US"/>
        </a:p>
      </dgm:t>
    </dgm:pt>
  </dgm:ptLst>
  <dgm:cxnLst>
    <dgm:cxn modelId="{A5239BB6-BD19-4A7E-992F-D4E5E3869E6B}" type="presOf" srcId="{7B1A9121-260E-4D84-B2ED-E94C6FE36B16}" destId="{13E9903A-EE22-429D-A03B-EC6631BE08A7}" srcOrd="1" destOrd="0" presId="urn:microsoft.com/office/officeart/2005/8/layout/list1"/>
    <dgm:cxn modelId="{8DC5BCBF-5412-4211-AC18-19938BEAE01C}" type="presOf" srcId="{7D6703AD-0C74-49F6-BFC2-39D115F3D21C}" destId="{ACA6F972-2D14-4A5F-B465-686DE2836A65}" srcOrd="0" destOrd="0" presId="urn:microsoft.com/office/officeart/2005/8/layout/list1"/>
    <dgm:cxn modelId="{361324B0-B9C2-46C8-8200-BB30900B23CB}" type="presOf" srcId="{1495D092-7C7E-492D-9E52-D45DD530997C}" destId="{85666AFF-C854-41F7-BDAB-0657E13C87FC}" srcOrd="0" destOrd="0" presId="urn:microsoft.com/office/officeart/2005/8/layout/list1"/>
    <dgm:cxn modelId="{15C9625E-A134-49EE-A3BE-DF9955E16099}" srcId="{7D6703AD-0C74-49F6-BFC2-39D115F3D21C}" destId="{7B1A9121-260E-4D84-B2ED-E94C6FE36B16}" srcOrd="0" destOrd="0" parTransId="{478346A4-DC1D-4DEF-986F-7DEC40462E95}" sibTransId="{A5A301BC-F350-4C5C-838E-490DD1CE9AA8}"/>
    <dgm:cxn modelId="{766103D8-A379-40D1-8D22-7E3C9477F6AC}" srcId="{7D6703AD-0C74-49F6-BFC2-39D115F3D21C}" destId="{C1C80F29-CF46-4DDA-9578-0810BF505BF7}" srcOrd="2" destOrd="0" parTransId="{3BFB2B4D-BEB2-4BFA-B0DD-3A63D63E244A}" sibTransId="{2ACE1D02-A1A9-4CB2-9DCD-7AD4303A44ED}"/>
    <dgm:cxn modelId="{B0BA93B8-E00F-45F8-9018-DF2597AD7B89}" type="presOf" srcId="{C1C80F29-CF46-4DDA-9578-0810BF505BF7}" destId="{D1E8BFD3-470A-4437-B50F-54EA2DB425F1}" srcOrd="1" destOrd="0" presId="urn:microsoft.com/office/officeart/2005/8/layout/list1"/>
    <dgm:cxn modelId="{9E5303F2-DC8D-4B25-8354-65D4F2D1153E}" type="presOf" srcId="{C1C80F29-CF46-4DDA-9578-0810BF505BF7}" destId="{4D5743F8-85B6-4F00-BFD3-9FD5CDC8EFD3}" srcOrd="0" destOrd="0" presId="urn:microsoft.com/office/officeart/2005/8/layout/list1"/>
    <dgm:cxn modelId="{7302639E-808A-48B9-ACC6-EB7F1664B47B}" type="presOf" srcId="{7B1A9121-260E-4D84-B2ED-E94C6FE36B16}" destId="{9B936A81-E4F3-4447-8558-035DF73D0DFB}" srcOrd="0" destOrd="0" presId="urn:microsoft.com/office/officeart/2005/8/layout/list1"/>
    <dgm:cxn modelId="{EAA49F74-8D92-429D-8092-0B597363F1C8}" srcId="{7D6703AD-0C74-49F6-BFC2-39D115F3D21C}" destId="{1495D092-7C7E-492D-9E52-D45DD530997C}" srcOrd="1" destOrd="0" parTransId="{57F437E8-1629-49C9-BF6F-E3A7DAA20C78}" sibTransId="{D41D664E-6722-40B7-85D4-BB6F056F2CA3}"/>
    <dgm:cxn modelId="{1D4A57F2-E3E5-4393-9C0C-02CCADFB7A53}" type="presOf" srcId="{1495D092-7C7E-492D-9E52-D45DD530997C}" destId="{54368F9E-22C9-4070-A65F-54575B82CD7F}" srcOrd="1" destOrd="0" presId="urn:microsoft.com/office/officeart/2005/8/layout/list1"/>
    <dgm:cxn modelId="{288A9218-0E27-4F65-A99B-CEC790683B74}" type="presParOf" srcId="{ACA6F972-2D14-4A5F-B465-686DE2836A65}" destId="{F640CB25-C186-4726-B0B7-7C3D3D548297}" srcOrd="0" destOrd="0" presId="urn:microsoft.com/office/officeart/2005/8/layout/list1"/>
    <dgm:cxn modelId="{80D163CC-D018-4C32-A319-444C1F8C0DB9}" type="presParOf" srcId="{F640CB25-C186-4726-B0B7-7C3D3D548297}" destId="{9B936A81-E4F3-4447-8558-035DF73D0DFB}" srcOrd="0" destOrd="0" presId="urn:microsoft.com/office/officeart/2005/8/layout/list1"/>
    <dgm:cxn modelId="{58D8AC0A-A690-437B-958E-6606A569A53A}" type="presParOf" srcId="{F640CB25-C186-4726-B0B7-7C3D3D548297}" destId="{13E9903A-EE22-429D-A03B-EC6631BE08A7}" srcOrd="1" destOrd="0" presId="urn:microsoft.com/office/officeart/2005/8/layout/list1"/>
    <dgm:cxn modelId="{CE617AF0-5560-4053-AB6E-391815FB5C04}" type="presParOf" srcId="{ACA6F972-2D14-4A5F-B465-686DE2836A65}" destId="{4185AF4A-72C2-4B0D-9560-FA6D578E3A75}" srcOrd="1" destOrd="0" presId="urn:microsoft.com/office/officeart/2005/8/layout/list1"/>
    <dgm:cxn modelId="{C7379956-1899-42BD-9981-C6B8DBBFDCFC}" type="presParOf" srcId="{ACA6F972-2D14-4A5F-B465-686DE2836A65}" destId="{DBB84B87-C6E6-4DE5-9AED-B1A928CCF9D7}" srcOrd="2" destOrd="0" presId="urn:microsoft.com/office/officeart/2005/8/layout/list1"/>
    <dgm:cxn modelId="{68081CED-9B97-4475-BB97-AF84EA6E3E54}" type="presParOf" srcId="{ACA6F972-2D14-4A5F-B465-686DE2836A65}" destId="{BB8F154C-80BD-4E57-91F6-2558AE9B2095}" srcOrd="3" destOrd="0" presId="urn:microsoft.com/office/officeart/2005/8/layout/list1"/>
    <dgm:cxn modelId="{6A4AED82-2FB4-495F-B74B-E7E4EBF25BF3}" type="presParOf" srcId="{ACA6F972-2D14-4A5F-B465-686DE2836A65}" destId="{34721C9D-6DC7-432D-8889-44072BA712F6}" srcOrd="4" destOrd="0" presId="urn:microsoft.com/office/officeart/2005/8/layout/list1"/>
    <dgm:cxn modelId="{8D6FDEEC-C08B-4633-AFD7-6F7BD39A040B}" type="presParOf" srcId="{34721C9D-6DC7-432D-8889-44072BA712F6}" destId="{85666AFF-C854-41F7-BDAB-0657E13C87FC}" srcOrd="0" destOrd="0" presId="urn:microsoft.com/office/officeart/2005/8/layout/list1"/>
    <dgm:cxn modelId="{96AD8826-AB5F-4911-B017-98E296077F3D}" type="presParOf" srcId="{34721C9D-6DC7-432D-8889-44072BA712F6}" destId="{54368F9E-22C9-4070-A65F-54575B82CD7F}" srcOrd="1" destOrd="0" presId="urn:microsoft.com/office/officeart/2005/8/layout/list1"/>
    <dgm:cxn modelId="{C57E1442-04E4-4C15-BF41-C7D0809A5EED}" type="presParOf" srcId="{ACA6F972-2D14-4A5F-B465-686DE2836A65}" destId="{4DAAABD2-652E-4CE7-8070-BAD2824B071A}" srcOrd="5" destOrd="0" presId="urn:microsoft.com/office/officeart/2005/8/layout/list1"/>
    <dgm:cxn modelId="{1984B54F-F630-44FB-8703-B2708A50153C}" type="presParOf" srcId="{ACA6F972-2D14-4A5F-B465-686DE2836A65}" destId="{3B0F2C58-618E-49A1-ABC2-69782223EABC}" srcOrd="6" destOrd="0" presId="urn:microsoft.com/office/officeart/2005/8/layout/list1"/>
    <dgm:cxn modelId="{8B39416A-6573-4BD2-9070-19039C6EF57F}" type="presParOf" srcId="{ACA6F972-2D14-4A5F-B465-686DE2836A65}" destId="{BBEC1862-882B-4BBF-A5DC-B41154D8B454}" srcOrd="7" destOrd="0" presId="urn:microsoft.com/office/officeart/2005/8/layout/list1"/>
    <dgm:cxn modelId="{4B1B159F-3F3B-4B23-B43F-CBCDDCF0DB5D}" type="presParOf" srcId="{ACA6F972-2D14-4A5F-B465-686DE2836A65}" destId="{DB7B8906-94FC-4E97-9F98-09CA8603493D}" srcOrd="8" destOrd="0" presId="urn:microsoft.com/office/officeart/2005/8/layout/list1"/>
    <dgm:cxn modelId="{F2B945FE-835D-47E5-A728-AF4620F482D6}" type="presParOf" srcId="{DB7B8906-94FC-4E97-9F98-09CA8603493D}" destId="{4D5743F8-85B6-4F00-BFD3-9FD5CDC8EFD3}" srcOrd="0" destOrd="0" presId="urn:microsoft.com/office/officeart/2005/8/layout/list1"/>
    <dgm:cxn modelId="{864B33F7-F004-4EE5-BE5C-57E1D732A51F}" type="presParOf" srcId="{DB7B8906-94FC-4E97-9F98-09CA8603493D}" destId="{D1E8BFD3-470A-4437-B50F-54EA2DB425F1}" srcOrd="1" destOrd="0" presId="urn:microsoft.com/office/officeart/2005/8/layout/list1"/>
    <dgm:cxn modelId="{0989795C-E183-49CC-ACF9-BBFB7200FDB4}" type="presParOf" srcId="{ACA6F972-2D14-4A5F-B465-686DE2836A65}" destId="{2658AD8E-B99E-4604-8F1E-40FA9D3904C9}" srcOrd="9" destOrd="0" presId="urn:microsoft.com/office/officeart/2005/8/layout/list1"/>
    <dgm:cxn modelId="{3D699C3E-861C-4B7A-9D7C-BC870FC2A6DF}" type="presParOf" srcId="{ACA6F972-2D14-4A5F-B465-686DE2836A65}" destId="{4DB1DC7E-1173-4296-8A9D-CE1DBFF92B1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296D44-6A7A-47A6-894D-CA1AF7D59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11F3AC-5F31-48F3-9B7C-FCDD45079134}">
      <dgm:prSet phldrT="[Text]"/>
      <dgm:spPr>
        <a:solidFill>
          <a:schemeClr val="bg1">
            <a:lumMod val="65000"/>
          </a:schemeClr>
        </a:solidFill>
        <a:ln>
          <a:solidFill>
            <a:schemeClr val="bg1">
              <a:lumMod val="50000"/>
            </a:schemeClr>
          </a:solidFill>
        </a:ln>
      </dgm:spPr>
      <dgm:t>
        <a:bodyPr/>
        <a:lstStyle/>
        <a:p>
          <a:r>
            <a:rPr lang="en-US" dirty="0" err="1" smtClean="0"/>
            <a:t>Compan</a:t>
          </a:r>
          <a:r>
            <a:rPr lang="bs-Latn-BA" dirty="0" smtClean="0"/>
            <a:t>ija</a:t>
          </a:r>
          <a:r>
            <a:rPr lang="en-US" dirty="0" smtClean="0"/>
            <a:t> (m</a:t>
          </a:r>
          <a:r>
            <a:rPr lang="bs-Latn-BA" dirty="0" smtClean="0"/>
            <a:t>enadžment</a:t>
          </a:r>
          <a:r>
            <a:rPr lang="en-US" dirty="0" smtClean="0"/>
            <a:t>)</a:t>
          </a:r>
          <a:endParaRPr lang="en-US" dirty="0"/>
        </a:p>
      </dgm:t>
    </dgm:pt>
    <dgm:pt modelId="{480F932F-4641-49E7-A883-879D23B1BB08}" type="parTrans" cxnId="{382DA3BD-C31E-4F60-BEB2-D5CB619C30E3}">
      <dgm:prSet/>
      <dgm:spPr/>
      <dgm:t>
        <a:bodyPr/>
        <a:lstStyle/>
        <a:p>
          <a:endParaRPr lang="en-US"/>
        </a:p>
      </dgm:t>
    </dgm:pt>
    <dgm:pt modelId="{3E447B92-B05D-4B9E-8F28-F616DAB017C1}" type="sibTrans" cxnId="{382DA3BD-C31E-4F60-BEB2-D5CB619C30E3}">
      <dgm:prSet/>
      <dgm:spPr/>
      <dgm:t>
        <a:bodyPr/>
        <a:lstStyle/>
        <a:p>
          <a:endParaRPr lang="en-US"/>
        </a:p>
      </dgm:t>
    </dgm:pt>
    <dgm:pt modelId="{E1C41EF1-83D2-435F-8538-008308AE5DD2}">
      <dgm:prSet phldrT="[Text]" custT="1"/>
      <dgm:spPr>
        <a:solidFill>
          <a:schemeClr val="bg1">
            <a:lumMod val="65000"/>
          </a:schemeClr>
        </a:solidFill>
        <a:ln>
          <a:solidFill>
            <a:schemeClr val="bg1">
              <a:lumMod val="50000"/>
            </a:schemeClr>
          </a:solidFill>
        </a:ln>
      </dgm:spPr>
      <dgm:t>
        <a:bodyPr/>
        <a:lstStyle/>
        <a:p>
          <a:r>
            <a:rPr lang="bs-Latn-BA" sz="600" dirty="0" smtClean="0"/>
            <a:t>Investitori</a:t>
          </a:r>
          <a:endParaRPr lang="en-US" sz="1600" dirty="0"/>
        </a:p>
      </dgm:t>
    </dgm:pt>
    <dgm:pt modelId="{F0D4BFB0-C69A-4DD2-B730-24C420953BC6}" type="parTrans" cxnId="{B7E4706C-5634-4795-B6B0-227E1853C2D1}">
      <dgm:prSet/>
      <dgm:spPr>
        <a:solidFill>
          <a:schemeClr val="bg1">
            <a:lumMod val="65000"/>
          </a:schemeClr>
        </a:solidFill>
        <a:ln>
          <a:solidFill>
            <a:schemeClr val="bg1">
              <a:lumMod val="50000"/>
            </a:schemeClr>
          </a:solidFill>
        </a:ln>
      </dgm:spPr>
      <dgm:t>
        <a:bodyPr/>
        <a:lstStyle/>
        <a:p>
          <a:endParaRPr lang="en-US" dirty="0"/>
        </a:p>
      </dgm:t>
    </dgm:pt>
    <dgm:pt modelId="{2A8E9369-6690-4399-B2FC-DE4726A699EA}" type="sibTrans" cxnId="{B7E4706C-5634-4795-B6B0-227E1853C2D1}">
      <dgm:prSet/>
      <dgm:spPr/>
      <dgm:t>
        <a:bodyPr/>
        <a:lstStyle/>
        <a:p>
          <a:endParaRPr lang="en-US"/>
        </a:p>
      </dgm:t>
    </dgm:pt>
    <dgm:pt modelId="{4878907E-E878-403A-96C3-A266366C8127}">
      <dgm:prSet phldrT="[Text]" custT="1"/>
      <dgm:spPr>
        <a:solidFill>
          <a:schemeClr val="bg1">
            <a:lumMod val="65000"/>
          </a:schemeClr>
        </a:solidFill>
        <a:ln>
          <a:solidFill>
            <a:schemeClr val="bg1">
              <a:lumMod val="50000"/>
            </a:schemeClr>
          </a:solidFill>
        </a:ln>
      </dgm:spPr>
      <dgm:t>
        <a:bodyPr/>
        <a:lstStyle/>
        <a:p>
          <a:r>
            <a:rPr lang="bs-Latn-BA" sz="500" dirty="0" smtClean="0"/>
            <a:t>Legislativa i nadzor</a:t>
          </a:r>
          <a:endParaRPr lang="en-US" sz="500" dirty="0"/>
        </a:p>
      </dgm:t>
    </dgm:pt>
    <dgm:pt modelId="{A34982AF-2477-4D5C-869E-7F583137CCF6}" type="parTrans" cxnId="{EBA62C2B-5CBC-4F37-B30A-A6104F5D6542}">
      <dgm:prSet/>
      <dgm:spPr>
        <a:solidFill>
          <a:schemeClr val="bg1">
            <a:lumMod val="65000"/>
          </a:schemeClr>
        </a:solidFill>
        <a:ln>
          <a:solidFill>
            <a:schemeClr val="bg1">
              <a:lumMod val="50000"/>
            </a:schemeClr>
          </a:solidFill>
        </a:ln>
      </dgm:spPr>
      <dgm:t>
        <a:bodyPr/>
        <a:lstStyle/>
        <a:p>
          <a:endParaRPr lang="en-US" dirty="0"/>
        </a:p>
      </dgm:t>
    </dgm:pt>
    <dgm:pt modelId="{7A714BF0-7651-4AFD-B11D-EB7582BB7130}" type="sibTrans" cxnId="{EBA62C2B-5CBC-4F37-B30A-A6104F5D6542}">
      <dgm:prSet/>
      <dgm:spPr/>
      <dgm:t>
        <a:bodyPr/>
        <a:lstStyle/>
        <a:p>
          <a:endParaRPr lang="en-US"/>
        </a:p>
      </dgm:t>
    </dgm:pt>
    <dgm:pt modelId="{6C40C58F-1A99-4DBB-BB1D-248388A85589}">
      <dgm:prSet phldrT="[Text]" custT="1"/>
      <dgm:spPr>
        <a:solidFill>
          <a:srgbClr val="FF0000"/>
        </a:solidFill>
        <a:ln>
          <a:solidFill>
            <a:schemeClr val="bg1">
              <a:lumMod val="50000"/>
            </a:schemeClr>
          </a:solidFill>
        </a:ln>
      </dgm:spPr>
      <dgm:t>
        <a:bodyPr/>
        <a:lstStyle/>
        <a:p>
          <a:r>
            <a:rPr lang="bs-Latn-BA" sz="600" dirty="0" smtClean="0"/>
            <a:t>Odbor</a:t>
          </a:r>
          <a:endParaRPr lang="en-US" sz="600" dirty="0"/>
        </a:p>
      </dgm:t>
    </dgm:pt>
    <dgm:pt modelId="{BAD7EFDB-36E2-4AFD-AB4C-CFEEA173B913}" type="parTrans" cxnId="{1043E482-5DE1-48D5-BB26-7E569E9683F9}">
      <dgm:prSet/>
      <dgm:spPr>
        <a:solidFill>
          <a:schemeClr val="bg1">
            <a:lumMod val="65000"/>
          </a:schemeClr>
        </a:solidFill>
        <a:ln>
          <a:solidFill>
            <a:schemeClr val="bg1">
              <a:lumMod val="50000"/>
            </a:schemeClr>
          </a:solidFill>
        </a:ln>
      </dgm:spPr>
      <dgm:t>
        <a:bodyPr/>
        <a:lstStyle/>
        <a:p>
          <a:endParaRPr lang="en-US" dirty="0"/>
        </a:p>
      </dgm:t>
    </dgm:pt>
    <dgm:pt modelId="{85034D91-9610-46F1-A2A5-924689F8B745}" type="sibTrans" cxnId="{1043E482-5DE1-48D5-BB26-7E569E9683F9}">
      <dgm:prSet/>
      <dgm:spPr/>
      <dgm:t>
        <a:bodyPr/>
        <a:lstStyle/>
        <a:p>
          <a:endParaRPr lang="en-US"/>
        </a:p>
      </dgm:t>
    </dgm:pt>
    <dgm:pt modelId="{AA06B49B-3BE2-4692-B721-4663B07E1EA7}">
      <dgm:prSet phldrT="[Text]" custT="1"/>
      <dgm:spPr>
        <a:solidFill>
          <a:schemeClr val="bg1">
            <a:lumMod val="65000"/>
          </a:schemeClr>
        </a:solidFill>
        <a:ln>
          <a:solidFill>
            <a:schemeClr val="bg1">
              <a:lumMod val="50000"/>
            </a:schemeClr>
          </a:solidFill>
        </a:ln>
      </dgm:spPr>
      <dgm:t>
        <a:bodyPr/>
        <a:lstStyle/>
        <a:p>
          <a:r>
            <a:rPr lang="bs-Latn-BA" sz="600" dirty="0" smtClean="0"/>
            <a:t>Interesne skupine</a:t>
          </a:r>
          <a:endParaRPr lang="en-US" sz="600" dirty="0"/>
        </a:p>
      </dgm:t>
    </dgm:pt>
    <dgm:pt modelId="{024C2787-3DA6-476F-861D-578D9B4A088A}" type="parTrans" cxnId="{7FF56257-96B6-4364-8086-8873685726A9}">
      <dgm:prSet/>
      <dgm:spPr>
        <a:solidFill>
          <a:schemeClr val="bg1">
            <a:lumMod val="65000"/>
          </a:schemeClr>
        </a:solidFill>
        <a:ln>
          <a:solidFill>
            <a:schemeClr val="bg1">
              <a:lumMod val="50000"/>
            </a:schemeClr>
          </a:solidFill>
        </a:ln>
      </dgm:spPr>
      <dgm:t>
        <a:bodyPr/>
        <a:lstStyle/>
        <a:p>
          <a:endParaRPr lang="en-US" dirty="0"/>
        </a:p>
      </dgm:t>
    </dgm:pt>
    <dgm:pt modelId="{8E07FE97-D6A1-426D-9DB3-B43E9917AEE3}" type="sibTrans" cxnId="{7FF56257-96B6-4364-8086-8873685726A9}">
      <dgm:prSet/>
      <dgm:spPr/>
      <dgm:t>
        <a:bodyPr/>
        <a:lstStyle/>
        <a:p>
          <a:endParaRPr lang="en-US"/>
        </a:p>
      </dgm:t>
    </dgm:pt>
    <dgm:pt modelId="{1D3DC195-30DF-449D-961B-E6D10EE5AFC1}" type="pres">
      <dgm:prSet presAssocID="{49296D44-6A7A-47A6-894D-CA1AF7D59C1B}" presName="cycle" presStyleCnt="0">
        <dgm:presLayoutVars>
          <dgm:chMax val="1"/>
          <dgm:dir/>
          <dgm:animLvl val="ctr"/>
          <dgm:resizeHandles val="exact"/>
        </dgm:presLayoutVars>
      </dgm:prSet>
      <dgm:spPr/>
      <dgm:t>
        <a:bodyPr/>
        <a:lstStyle/>
        <a:p>
          <a:endParaRPr lang="en-US"/>
        </a:p>
      </dgm:t>
    </dgm:pt>
    <dgm:pt modelId="{BAFD9C90-8DEC-4714-8F7A-36DC277F2299}" type="pres">
      <dgm:prSet presAssocID="{4311F3AC-5F31-48F3-9B7C-FCDD45079134}" presName="centerShape" presStyleLbl="node0" presStyleIdx="0" presStyleCnt="1" custScaleX="149574" custScaleY="138890"/>
      <dgm:spPr/>
      <dgm:t>
        <a:bodyPr/>
        <a:lstStyle/>
        <a:p>
          <a:endParaRPr lang="en-US"/>
        </a:p>
      </dgm:t>
    </dgm:pt>
    <dgm:pt modelId="{344C1527-C0C3-487C-AA2F-088D876C8A3C}" type="pres">
      <dgm:prSet presAssocID="{F0D4BFB0-C69A-4DD2-B730-24C420953BC6}" presName="Name9" presStyleLbl="parChTrans1D2" presStyleIdx="0" presStyleCnt="4"/>
      <dgm:spPr/>
      <dgm:t>
        <a:bodyPr/>
        <a:lstStyle/>
        <a:p>
          <a:endParaRPr lang="en-US"/>
        </a:p>
      </dgm:t>
    </dgm:pt>
    <dgm:pt modelId="{8DB62511-1FE5-47C8-9F6E-D49FB735D046}" type="pres">
      <dgm:prSet presAssocID="{F0D4BFB0-C69A-4DD2-B730-24C420953BC6}" presName="connTx" presStyleLbl="parChTrans1D2" presStyleIdx="0" presStyleCnt="4"/>
      <dgm:spPr/>
      <dgm:t>
        <a:bodyPr/>
        <a:lstStyle/>
        <a:p>
          <a:endParaRPr lang="en-US"/>
        </a:p>
      </dgm:t>
    </dgm:pt>
    <dgm:pt modelId="{7C4AB7A6-690C-4F3B-8026-6D6B7A32487A}" type="pres">
      <dgm:prSet presAssocID="{E1C41EF1-83D2-435F-8538-008308AE5DD2}" presName="node" presStyleLbl="node1" presStyleIdx="0" presStyleCnt="4" custScaleX="92115" custScaleY="85471">
        <dgm:presLayoutVars>
          <dgm:bulletEnabled val="1"/>
        </dgm:presLayoutVars>
      </dgm:prSet>
      <dgm:spPr/>
      <dgm:t>
        <a:bodyPr/>
        <a:lstStyle/>
        <a:p>
          <a:endParaRPr lang="en-US"/>
        </a:p>
      </dgm:t>
    </dgm:pt>
    <dgm:pt modelId="{A74205CA-AD2F-4978-AE97-98F6295DEB27}" type="pres">
      <dgm:prSet presAssocID="{A34982AF-2477-4D5C-869E-7F583137CCF6}" presName="Name9" presStyleLbl="parChTrans1D2" presStyleIdx="1" presStyleCnt="4"/>
      <dgm:spPr/>
      <dgm:t>
        <a:bodyPr/>
        <a:lstStyle/>
        <a:p>
          <a:endParaRPr lang="en-US"/>
        </a:p>
      </dgm:t>
    </dgm:pt>
    <dgm:pt modelId="{F14F373C-32E6-4598-A6AA-EFB310D18D03}" type="pres">
      <dgm:prSet presAssocID="{A34982AF-2477-4D5C-869E-7F583137CCF6}" presName="connTx" presStyleLbl="parChTrans1D2" presStyleIdx="1" presStyleCnt="4"/>
      <dgm:spPr/>
      <dgm:t>
        <a:bodyPr/>
        <a:lstStyle/>
        <a:p>
          <a:endParaRPr lang="en-US"/>
        </a:p>
      </dgm:t>
    </dgm:pt>
    <dgm:pt modelId="{2016426A-36FB-45A3-91C9-0C36A21B6632}" type="pres">
      <dgm:prSet presAssocID="{4878907E-E878-403A-96C3-A266366C8127}" presName="node" presStyleLbl="node1" presStyleIdx="1" presStyleCnt="4" custScaleX="92115" custScaleY="85471">
        <dgm:presLayoutVars>
          <dgm:bulletEnabled val="1"/>
        </dgm:presLayoutVars>
      </dgm:prSet>
      <dgm:spPr/>
      <dgm:t>
        <a:bodyPr/>
        <a:lstStyle/>
        <a:p>
          <a:endParaRPr lang="en-US"/>
        </a:p>
      </dgm:t>
    </dgm:pt>
    <dgm:pt modelId="{D6287D13-245D-4427-AF7E-6988E467E1F2}" type="pres">
      <dgm:prSet presAssocID="{BAD7EFDB-36E2-4AFD-AB4C-CFEEA173B913}" presName="Name9" presStyleLbl="parChTrans1D2" presStyleIdx="2" presStyleCnt="4"/>
      <dgm:spPr/>
      <dgm:t>
        <a:bodyPr/>
        <a:lstStyle/>
        <a:p>
          <a:endParaRPr lang="en-US"/>
        </a:p>
      </dgm:t>
    </dgm:pt>
    <dgm:pt modelId="{55E3241E-D9EE-4AE4-8013-EF36E71A7D31}" type="pres">
      <dgm:prSet presAssocID="{BAD7EFDB-36E2-4AFD-AB4C-CFEEA173B913}" presName="connTx" presStyleLbl="parChTrans1D2" presStyleIdx="2" presStyleCnt="4"/>
      <dgm:spPr/>
      <dgm:t>
        <a:bodyPr/>
        <a:lstStyle/>
        <a:p>
          <a:endParaRPr lang="en-US"/>
        </a:p>
      </dgm:t>
    </dgm:pt>
    <dgm:pt modelId="{6E70E365-1065-42CA-BAFE-672C036257B9}" type="pres">
      <dgm:prSet presAssocID="{6C40C58F-1A99-4DBB-BB1D-248388A85589}" presName="node" presStyleLbl="node1" presStyleIdx="2" presStyleCnt="4" custScaleX="92115" custScaleY="85471">
        <dgm:presLayoutVars>
          <dgm:bulletEnabled val="1"/>
        </dgm:presLayoutVars>
      </dgm:prSet>
      <dgm:spPr/>
      <dgm:t>
        <a:bodyPr/>
        <a:lstStyle/>
        <a:p>
          <a:endParaRPr lang="en-US"/>
        </a:p>
      </dgm:t>
    </dgm:pt>
    <dgm:pt modelId="{607C7A2B-272B-46AB-B160-386E848CC281}" type="pres">
      <dgm:prSet presAssocID="{024C2787-3DA6-476F-861D-578D9B4A088A}" presName="Name9" presStyleLbl="parChTrans1D2" presStyleIdx="3" presStyleCnt="4"/>
      <dgm:spPr/>
      <dgm:t>
        <a:bodyPr/>
        <a:lstStyle/>
        <a:p>
          <a:endParaRPr lang="en-US"/>
        </a:p>
      </dgm:t>
    </dgm:pt>
    <dgm:pt modelId="{221E585B-08CD-49D5-A08F-B53F6625CF51}" type="pres">
      <dgm:prSet presAssocID="{024C2787-3DA6-476F-861D-578D9B4A088A}" presName="connTx" presStyleLbl="parChTrans1D2" presStyleIdx="3" presStyleCnt="4"/>
      <dgm:spPr/>
      <dgm:t>
        <a:bodyPr/>
        <a:lstStyle/>
        <a:p>
          <a:endParaRPr lang="en-US"/>
        </a:p>
      </dgm:t>
    </dgm:pt>
    <dgm:pt modelId="{F4A4ACD7-3EF9-4442-8F7C-BAD713C46D09}" type="pres">
      <dgm:prSet presAssocID="{AA06B49B-3BE2-4692-B721-4663B07E1EA7}" presName="node" presStyleLbl="node1" presStyleIdx="3" presStyleCnt="4" custScaleX="92115" custScaleY="85471">
        <dgm:presLayoutVars>
          <dgm:bulletEnabled val="1"/>
        </dgm:presLayoutVars>
      </dgm:prSet>
      <dgm:spPr/>
      <dgm:t>
        <a:bodyPr/>
        <a:lstStyle/>
        <a:p>
          <a:endParaRPr lang="en-US"/>
        </a:p>
      </dgm:t>
    </dgm:pt>
  </dgm:ptLst>
  <dgm:cxnLst>
    <dgm:cxn modelId="{B60D2F4B-96C1-4030-9777-AECDDDA1CC53}" type="presOf" srcId="{F0D4BFB0-C69A-4DD2-B730-24C420953BC6}" destId="{344C1527-C0C3-487C-AA2F-088D876C8A3C}" srcOrd="0" destOrd="0" presId="urn:microsoft.com/office/officeart/2005/8/layout/radial1"/>
    <dgm:cxn modelId="{2BA9F6FA-7840-4EEF-99A1-99418C69255B}" type="presOf" srcId="{49296D44-6A7A-47A6-894D-CA1AF7D59C1B}" destId="{1D3DC195-30DF-449D-961B-E6D10EE5AFC1}" srcOrd="0" destOrd="0" presId="urn:microsoft.com/office/officeart/2005/8/layout/radial1"/>
    <dgm:cxn modelId="{7FF56257-96B6-4364-8086-8873685726A9}" srcId="{4311F3AC-5F31-48F3-9B7C-FCDD45079134}" destId="{AA06B49B-3BE2-4692-B721-4663B07E1EA7}" srcOrd="3" destOrd="0" parTransId="{024C2787-3DA6-476F-861D-578D9B4A088A}" sibTransId="{8E07FE97-D6A1-426D-9DB3-B43E9917AEE3}"/>
    <dgm:cxn modelId="{78AD3684-0F0F-48F7-A498-4321A01A78DA}" type="presOf" srcId="{E1C41EF1-83D2-435F-8538-008308AE5DD2}" destId="{7C4AB7A6-690C-4F3B-8026-6D6B7A32487A}" srcOrd="0" destOrd="0" presId="urn:microsoft.com/office/officeart/2005/8/layout/radial1"/>
    <dgm:cxn modelId="{B950B7D8-BD81-4F04-8F9B-754676CBABD1}" type="presOf" srcId="{6C40C58F-1A99-4DBB-BB1D-248388A85589}" destId="{6E70E365-1065-42CA-BAFE-672C036257B9}" srcOrd="0" destOrd="0" presId="urn:microsoft.com/office/officeart/2005/8/layout/radial1"/>
    <dgm:cxn modelId="{712924B5-A5CA-4FC9-96C4-71AB2A61ADFB}" type="presOf" srcId="{4311F3AC-5F31-48F3-9B7C-FCDD45079134}" destId="{BAFD9C90-8DEC-4714-8F7A-36DC277F2299}" srcOrd="0" destOrd="0" presId="urn:microsoft.com/office/officeart/2005/8/layout/radial1"/>
    <dgm:cxn modelId="{2D1520EC-43C5-4D6C-8F3A-947FC948A3C4}" type="presOf" srcId="{BAD7EFDB-36E2-4AFD-AB4C-CFEEA173B913}" destId="{55E3241E-D9EE-4AE4-8013-EF36E71A7D31}" srcOrd="1" destOrd="0" presId="urn:microsoft.com/office/officeart/2005/8/layout/radial1"/>
    <dgm:cxn modelId="{EBA62C2B-5CBC-4F37-B30A-A6104F5D6542}" srcId="{4311F3AC-5F31-48F3-9B7C-FCDD45079134}" destId="{4878907E-E878-403A-96C3-A266366C8127}" srcOrd="1" destOrd="0" parTransId="{A34982AF-2477-4D5C-869E-7F583137CCF6}" sibTransId="{7A714BF0-7651-4AFD-B11D-EB7582BB7130}"/>
    <dgm:cxn modelId="{1043E482-5DE1-48D5-BB26-7E569E9683F9}" srcId="{4311F3AC-5F31-48F3-9B7C-FCDD45079134}" destId="{6C40C58F-1A99-4DBB-BB1D-248388A85589}" srcOrd="2" destOrd="0" parTransId="{BAD7EFDB-36E2-4AFD-AB4C-CFEEA173B913}" sibTransId="{85034D91-9610-46F1-A2A5-924689F8B745}"/>
    <dgm:cxn modelId="{B7E4706C-5634-4795-B6B0-227E1853C2D1}" srcId="{4311F3AC-5F31-48F3-9B7C-FCDD45079134}" destId="{E1C41EF1-83D2-435F-8538-008308AE5DD2}" srcOrd="0" destOrd="0" parTransId="{F0D4BFB0-C69A-4DD2-B730-24C420953BC6}" sibTransId="{2A8E9369-6690-4399-B2FC-DE4726A699EA}"/>
    <dgm:cxn modelId="{47B2AA06-995B-4BF4-A33F-BE7404BFEDB8}" type="presOf" srcId="{024C2787-3DA6-476F-861D-578D9B4A088A}" destId="{607C7A2B-272B-46AB-B160-386E848CC281}" srcOrd="0" destOrd="0" presId="urn:microsoft.com/office/officeart/2005/8/layout/radial1"/>
    <dgm:cxn modelId="{EBF9E68A-88C7-4715-9B26-514D592BD209}" type="presOf" srcId="{AA06B49B-3BE2-4692-B721-4663B07E1EA7}" destId="{F4A4ACD7-3EF9-4442-8F7C-BAD713C46D09}" srcOrd="0" destOrd="0" presId="urn:microsoft.com/office/officeart/2005/8/layout/radial1"/>
    <dgm:cxn modelId="{2DAB9701-8715-4C98-8C41-E4B9849DD7C4}" type="presOf" srcId="{BAD7EFDB-36E2-4AFD-AB4C-CFEEA173B913}" destId="{D6287D13-245D-4427-AF7E-6988E467E1F2}" srcOrd="0" destOrd="0" presId="urn:microsoft.com/office/officeart/2005/8/layout/radial1"/>
    <dgm:cxn modelId="{886AEB6B-A956-43BE-9E0A-8EE9126B89B5}" type="presOf" srcId="{A34982AF-2477-4D5C-869E-7F583137CCF6}" destId="{A74205CA-AD2F-4978-AE97-98F6295DEB27}" srcOrd="0" destOrd="0" presId="urn:microsoft.com/office/officeart/2005/8/layout/radial1"/>
    <dgm:cxn modelId="{1F0CF86F-E6BC-4639-B3B0-A36210704F98}" type="presOf" srcId="{A34982AF-2477-4D5C-869E-7F583137CCF6}" destId="{F14F373C-32E6-4598-A6AA-EFB310D18D03}" srcOrd="1" destOrd="0" presId="urn:microsoft.com/office/officeart/2005/8/layout/radial1"/>
    <dgm:cxn modelId="{153AE039-1AB4-4F5F-BAE1-30DBDA05028F}" type="presOf" srcId="{024C2787-3DA6-476F-861D-578D9B4A088A}" destId="{221E585B-08CD-49D5-A08F-B53F6625CF51}" srcOrd="1" destOrd="0" presId="urn:microsoft.com/office/officeart/2005/8/layout/radial1"/>
    <dgm:cxn modelId="{B1A2F21B-232B-4146-B082-CDACB49CC44E}" type="presOf" srcId="{4878907E-E878-403A-96C3-A266366C8127}" destId="{2016426A-36FB-45A3-91C9-0C36A21B6632}" srcOrd="0" destOrd="0" presId="urn:microsoft.com/office/officeart/2005/8/layout/radial1"/>
    <dgm:cxn modelId="{113AFE24-8B0F-49C7-B6EE-B55944BB97CC}" type="presOf" srcId="{F0D4BFB0-C69A-4DD2-B730-24C420953BC6}" destId="{8DB62511-1FE5-47C8-9F6E-D49FB735D046}" srcOrd="1" destOrd="0" presId="urn:microsoft.com/office/officeart/2005/8/layout/radial1"/>
    <dgm:cxn modelId="{382DA3BD-C31E-4F60-BEB2-D5CB619C30E3}" srcId="{49296D44-6A7A-47A6-894D-CA1AF7D59C1B}" destId="{4311F3AC-5F31-48F3-9B7C-FCDD45079134}" srcOrd="0" destOrd="0" parTransId="{480F932F-4641-49E7-A883-879D23B1BB08}" sibTransId="{3E447B92-B05D-4B9E-8F28-F616DAB017C1}"/>
    <dgm:cxn modelId="{209470B1-583E-4F3F-91EC-F416999957F7}" type="presParOf" srcId="{1D3DC195-30DF-449D-961B-E6D10EE5AFC1}" destId="{BAFD9C90-8DEC-4714-8F7A-36DC277F2299}" srcOrd="0" destOrd="0" presId="urn:microsoft.com/office/officeart/2005/8/layout/radial1"/>
    <dgm:cxn modelId="{B4CEAA15-C23F-473C-A811-51A0B8D1D559}" type="presParOf" srcId="{1D3DC195-30DF-449D-961B-E6D10EE5AFC1}" destId="{344C1527-C0C3-487C-AA2F-088D876C8A3C}" srcOrd="1" destOrd="0" presId="urn:microsoft.com/office/officeart/2005/8/layout/radial1"/>
    <dgm:cxn modelId="{EA117F87-3EFF-4499-B4EB-D1816DF54A16}" type="presParOf" srcId="{344C1527-C0C3-487C-AA2F-088D876C8A3C}" destId="{8DB62511-1FE5-47C8-9F6E-D49FB735D046}" srcOrd="0" destOrd="0" presId="urn:microsoft.com/office/officeart/2005/8/layout/radial1"/>
    <dgm:cxn modelId="{77832213-A4A8-43A4-A42E-21BB8906E555}" type="presParOf" srcId="{1D3DC195-30DF-449D-961B-E6D10EE5AFC1}" destId="{7C4AB7A6-690C-4F3B-8026-6D6B7A32487A}" srcOrd="2" destOrd="0" presId="urn:microsoft.com/office/officeart/2005/8/layout/radial1"/>
    <dgm:cxn modelId="{7E6125A6-A15B-485F-A56F-1E3FF4B4BF69}" type="presParOf" srcId="{1D3DC195-30DF-449D-961B-E6D10EE5AFC1}" destId="{A74205CA-AD2F-4978-AE97-98F6295DEB27}" srcOrd="3" destOrd="0" presId="urn:microsoft.com/office/officeart/2005/8/layout/radial1"/>
    <dgm:cxn modelId="{1015B056-3B34-4274-961B-698BD04E66CC}" type="presParOf" srcId="{A74205CA-AD2F-4978-AE97-98F6295DEB27}" destId="{F14F373C-32E6-4598-A6AA-EFB310D18D03}" srcOrd="0" destOrd="0" presId="urn:microsoft.com/office/officeart/2005/8/layout/radial1"/>
    <dgm:cxn modelId="{B272D07D-016B-48D2-9C85-10879D94BB00}" type="presParOf" srcId="{1D3DC195-30DF-449D-961B-E6D10EE5AFC1}" destId="{2016426A-36FB-45A3-91C9-0C36A21B6632}" srcOrd="4" destOrd="0" presId="urn:microsoft.com/office/officeart/2005/8/layout/radial1"/>
    <dgm:cxn modelId="{9C6E4A48-182E-4E98-A85E-5924DECEDA07}" type="presParOf" srcId="{1D3DC195-30DF-449D-961B-E6D10EE5AFC1}" destId="{D6287D13-245D-4427-AF7E-6988E467E1F2}" srcOrd="5" destOrd="0" presId="urn:microsoft.com/office/officeart/2005/8/layout/radial1"/>
    <dgm:cxn modelId="{6F2B5CAE-A353-43AA-B119-AB78D44E8A1C}" type="presParOf" srcId="{D6287D13-245D-4427-AF7E-6988E467E1F2}" destId="{55E3241E-D9EE-4AE4-8013-EF36E71A7D31}" srcOrd="0" destOrd="0" presId="urn:microsoft.com/office/officeart/2005/8/layout/radial1"/>
    <dgm:cxn modelId="{69CC5A7B-92B4-4996-A2E0-B3B7889171F5}" type="presParOf" srcId="{1D3DC195-30DF-449D-961B-E6D10EE5AFC1}" destId="{6E70E365-1065-42CA-BAFE-672C036257B9}" srcOrd="6" destOrd="0" presId="urn:microsoft.com/office/officeart/2005/8/layout/radial1"/>
    <dgm:cxn modelId="{A6011FDD-C7A4-4571-A9F6-2F0EA3F1B557}" type="presParOf" srcId="{1D3DC195-30DF-449D-961B-E6D10EE5AFC1}" destId="{607C7A2B-272B-46AB-B160-386E848CC281}" srcOrd="7" destOrd="0" presId="urn:microsoft.com/office/officeart/2005/8/layout/radial1"/>
    <dgm:cxn modelId="{9D6B8661-8EBC-4778-90AA-640E2AE3A125}" type="presParOf" srcId="{607C7A2B-272B-46AB-B160-386E848CC281}" destId="{221E585B-08CD-49D5-A08F-B53F6625CF51}" srcOrd="0" destOrd="0" presId="urn:microsoft.com/office/officeart/2005/8/layout/radial1"/>
    <dgm:cxn modelId="{B2870B2C-1838-49DE-90FD-F62CAD6612DE}" type="presParOf" srcId="{1D3DC195-30DF-449D-961B-E6D10EE5AFC1}" destId="{F4A4ACD7-3EF9-4442-8F7C-BAD713C46D09}" srcOrd="8" destOrd="0" presId="urn:microsoft.com/office/officeart/2005/8/layout/radia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79ED76-452B-40B0-BB62-CE489A423317}" type="doc">
      <dgm:prSet loTypeId="urn:microsoft.com/office/officeart/2005/8/layout/equation1" loCatId="process" qsTypeId="urn:microsoft.com/office/officeart/2005/8/quickstyle/simple1" qsCatId="simple" csTypeId="urn:microsoft.com/office/officeart/2005/8/colors/accent1_2" csCatId="accent1" phldr="1"/>
      <dgm:spPr/>
    </dgm:pt>
    <dgm:pt modelId="{77AA2816-E64A-4086-BB2F-FA71810A8AB9}">
      <dgm:prSet phldrT="[Text]"/>
      <dgm:spPr>
        <a:solidFill>
          <a:schemeClr val="accent2">
            <a:lumMod val="40000"/>
            <a:lumOff val="60000"/>
          </a:schemeClr>
        </a:solidFill>
        <a:ln>
          <a:solidFill>
            <a:schemeClr val="bg1">
              <a:lumMod val="65000"/>
            </a:schemeClr>
          </a:solidFill>
        </a:ln>
      </dgm:spPr>
      <dgm:t>
        <a:bodyPr/>
        <a:lstStyle/>
        <a:p>
          <a:r>
            <a:rPr lang="bs-Latn-BA" dirty="0" smtClean="0"/>
            <a:t>više učesnika</a:t>
          </a:r>
          <a:endParaRPr lang="en-US" dirty="0"/>
        </a:p>
      </dgm:t>
    </dgm:pt>
    <dgm:pt modelId="{C6A8BBE2-30AF-41F2-9A18-16A4B4A3A8C5}" type="parTrans" cxnId="{710F2F06-6071-49FE-BA56-55D4571E96FA}">
      <dgm:prSet/>
      <dgm:spPr/>
      <dgm:t>
        <a:bodyPr/>
        <a:lstStyle/>
        <a:p>
          <a:endParaRPr lang="en-US"/>
        </a:p>
      </dgm:t>
    </dgm:pt>
    <dgm:pt modelId="{6045FF6F-3130-4D56-AA2A-C3D3F7C85727}" type="sibTrans" cxnId="{710F2F06-6071-49FE-BA56-55D4571E96FA}">
      <dgm:prSet/>
      <dgm:spPr>
        <a:solidFill>
          <a:schemeClr val="bg1">
            <a:lumMod val="65000"/>
          </a:schemeClr>
        </a:solidFill>
      </dgm:spPr>
      <dgm:t>
        <a:bodyPr/>
        <a:lstStyle/>
        <a:p>
          <a:endParaRPr lang="en-US" dirty="0"/>
        </a:p>
      </dgm:t>
    </dgm:pt>
    <dgm:pt modelId="{D55137DB-F549-4E2C-845C-50A047B90784}">
      <dgm:prSet phldrT="[Text]"/>
      <dgm:spPr>
        <a:solidFill>
          <a:schemeClr val="accent5">
            <a:lumMod val="75000"/>
          </a:schemeClr>
        </a:solidFill>
        <a:ln>
          <a:solidFill>
            <a:schemeClr val="bg1">
              <a:lumMod val="65000"/>
            </a:schemeClr>
          </a:solidFill>
        </a:ln>
      </dgm:spPr>
      <dgm:t>
        <a:bodyPr/>
        <a:lstStyle/>
        <a:p>
          <a:r>
            <a:rPr lang="bs-Latn-BA" dirty="0" smtClean="0"/>
            <a:t>Različiti ciljevi</a:t>
          </a:r>
          <a:endParaRPr lang="en-US" dirty="0"/>
        </a:p>
      </dgm:t>
    </dgm:pt>
    <dgm:pt modelId="{378A2C54-A939-40CE-8923-1EDD4B815EFE}" type="parTrans" cxnId="{115B2155-9410-45ED-B97B-A7D3C283302F}">
      <dgm:prSet/>
      <dgm:spPr/>
      <dgm:t>
        <a:bodyPr/>
        <a:lstStyle/>
        <a:p>
          <a:endParaRPr lang="en-US"/>
        </a:p>
      </dgm:t>
    </dgm:pt>
    <dgm:pt modelId="{6927DFB1-B1FF-4D3E-9642-3A7E4E5AA547}" type="sibTrans" cxnId="{115B2155-9410-45ED-B97B-A7D3C283302F}">
      <dgm:prSet/>
      <dgm:spPr>
        <a:solidFill>
          <a:schemeClr val="bg1">
            <a:lumMod val="65000"/>
          </a:schemeClr>
        </a:solidFill>
      </dgm:spPr>
      <dgm:t>
        <a:bodyPr/>
        <a:lstStyle/>
        <a:p>
          <a:endParaRPr lang="en-US" dirty="0"/>
        </a:p>
      </dgm:t>
    </dgm:pt>
    <dgm:pt modelId="{0847AC30-8C10-4281-A48C-D8AE1360FFF7}">
      <dgm:prSet phldrT="[Text]"/>
      <dgm:spPr>
        <a:solidFill>
          <a:srgbClr val="F38471"/>
        </a:solidFill>
        <a:ln>
          <a:solidFill>
            <a:schemeClr val="bg1">
              <a:lumMod val="65000"/>
            </a:schemeClr>
          </a:solidFill>
        </a:ln>
      </dgm:spPr>
      <dgm:t>
        <a:bodyPr/>
        <a:lstStyle/>
        <a:p>
          <a:r>
            <a:rPr lang="bs-Latn-BA" dirty="0" smtClean="0"/>
            <a:t>Konflikt interesa</a:t>
          </a:r>
          <a:endParaRPr lang="en-US" dirty="0"/>
        </a:p>
      </dgm:t>
    </dgm:pt>
    <dgm:pt modelId="{F331BCE3-64D9-4039-89B8-9DBECC8A8A26}" type="parTrans" cxnId="{E9B22B08-9E75-4C3B-A0D5-FB4D94147847}">
      <dgm:prSet/>
      <dgm:spPr/>
      <dgm:t>
        <a:bodyPr/>
        <a:lstStyle/>
        <a:p>
          <a:endParaRPr lang="en-US"/>
        </a:p>
      </dgm:t>
    </dgm:pt>
    <dgm:pt modelId="{F7E02BC6-6EA9-4474-BF3D-B54864FF8341}" type="sibTrans" cxnId="{E9B22B08-9E75-4C3B-A0D5-FB4D94147847}">
      <dgm:prSet/>
      <dgm:spPr/>
      <dgm:t>
        <a:bodyPr/>
        <a:lstStyle/>
        <a:p>
          <a:endParaRPr lang="en-US"/>
        </a:p>
      </dgm:t>
    </dgm:pt>
    <dgm:pt modelId="{E7BB0254-6837-4FC8-8347-6A72519C0F2F}" type="pres">
      <dgm:prSet presAssocID="{BE79ED76-452B-40B0-BB62-CE489A423317}" presName="linearFlow" presStyleCnt="0">
        <dgm:presLayoutVars>
          <dgm:dir/>
          <dgm:resizeHandles val="exact"/>
        </dgm:presLayoutVars>
      </dgm:prSet>
      <dgm:spPr/>
    </dgm:pt>
    <dgm:pt modelId="{8CC790D0-0735-422B-A0FF-6AE27F5E3059}" type="pres">
      <dgm:prSet presAssocID="{77AA2816-E64A-4086-BB2F-FA71810A8AB9}" presName="node" presStyleLbl="node1" presStyleIdx="0" presStyleCnt="3">
        <dgm:presLayoutVars>
          <dgm:bulletEnabled val="1"/>
        </dgm:presLayoutVars>
      </dgm:prSet>
      <dgm:spPr/>
      <dgm:t>
        <a:bodyPr/>
        <a:lstStyle/>
        <a:p>
          <a:endParaRPr lang="en-US"/>
        </a:p>
      </dgm:t>
    </dgm:pt>
    <dgm:pt modelId="{DBF704C8-E011-4CCF-B7CA-55FFBAF5E658}" type="pres">
      <dgm:prSet presAssocID="{6045FF6F-3130-4D56-AA2A-C3D3F7C85727}" presName="spacerL" presStyleCnt="0"/>
      <dgm:spPr/>
    </dgm:pt>
    <dgm:pt modelId="{149174BB-9B18-4BB8-9726-AE6DD2629C71}" type="pres">
      <dgm:prSet presAssocID="{6045FF6F-3130-4D56-AA2A-C3D3F7C85727}" presName="sibTrans" presStyleLbl="sibTrans2D1" presStyleIdx="0" presStyleCnt="2"/>
      <dgm:spPr/>
      <dgm:t>
        <a:bodyPr/>
        <a:lstStyle/>
        <a:p>
          <a:endParaRPr lang="en-US"/>
        </a:p>
      </dgm:t>
    </dgm:pt>
    <dgm:pt modelId="{96ECFD6F-2028-4D0A-8556-C1A019FB492F}" type="pres">
      <dgm:prSet presAssocID="{6045FF6F-3130-4D56-AA2A-C3D3F7C85727}" presName="spacerR" presStyleCnt="0"/>
      <dgm:spPr/>
    </dgm:pt>
    <dgm:pt modelId="{B216ECC1-60C7-4077-A613-4BF27538AB69}" type="pres">
      <dgm:prSet presAssocID="{D55137DB-F549-4E2C-845C-50A047B90784}" presName="node" presStyleLbl="node1" presStyleIdx="1" presStyleCnt="3">
        <dgm:presLayoutVars>
          <dgm:bulletEnabled val="1"/>
        </dgm:presLayoutVars>
      </dgm:prSet>
      <dgm:spPr/>
      <dgm:t>
        <a:bodyPr/>
        <a:lstStyle/>
        <a:p>
          <a:endParaRPr lang="en-US"/>
        </a:p>
      </dgm:t>
    </dgm:pt>
    <dgm:pt modelId="{84EAB9A2-1BD8-408C-9E90-DC209CE141EB}" type="pres">
      <dgm:prSet presAssocID="{6927DFB1-B1FF-4D3E-9642-3A7E4E5AA547}" presName="spacerL" presStyleCnt="0"/>
      <dgm:spPr/>
    </dgm:pt>
    <dgm:pt modelId="{996FA742-9578-4299-B9A7-DA87A14F0C86}" type="pres">
      <dgm:prSet presAssocID="{6927DFB1-B1FF-4D3E-9642-3A7E4E5AA547}" presName="sibTrans" presStyleLbl="sibTrans2D1" presStyleIdx="1" presStyleCnt="2"/>
      <dgm:spPr/>
      <dgm:t>
        <a:bodyPr/>
        <a:lstStyle/>
        <a:p>
          <a:endParaRPr lang="en-US"/>
        </a:p>
      </dgm:t>
    </dgm:pt>
    <dgm:pt modelId="{6B5D751B-33D2-4DD6-A207-58CDB87D7580}" type="pres">
      <dgm:prSet presAssocID="{6927DFB1-B1FF-4D3E-9642-3A7E4E5AA547}" presName="spacerR" presStyleCnt="0"/>
      <dgm:spPr/>
    </dgm:pt>
    <dgm:pt modelId="{6C8030B1-AB1B-4062-9E49-826053FED16D}" type="pres">
      <dgm:prSet presAssocID="{0847AC30-8C10-4281-A48C-D8AE1360FFF7}" presName="node" presStyleLbl="node1" presStyleIdx="2" presStyleCnt="3">
        <dgm:presLayoutVars>
          <dgm:bulletEnabled val="1"/>
        </dgm:presLayoutVars>
      </dgm:prSet>
      <dgm:spPr/>
      <dgm:t>
        <a:bodyPr/>
        <a:lstStyle/>
        <a:p>
          <a:endParaRPr lang="en-US"/>
        </a:p>
      </dgm:t>
    </dgm:pt>
  </dgm:ptLst>
  <dgm:cxnLst>
    <dgm:cxn modelId="{59CA726B-A66E-4DCD-995B-B79A34C47808}" type="presOf" srcId="{6045FF6F-3130-4D56-AA2A-C3D3F7C85727}" destId="{149174BB-9B18-4BB8-9726-AE6DD2629C71}" srcOrd="0" destOrd="0" presId="urn:microsoft.com/office/officeart/2005/8/layout/equation1"/>
    <dgm:cxn modelId="{E9B22B08-9E75-4C3B-A0D5-FB4D94147847}" srcId="{BE79ED76-452B-40B0-BB62-CE489A423317}" destId="{0847AC30-8C10-4281-A48C-D8AE1360FFF7}" srcOrd="2" destOrd="0" parTransId="{F331BCE3-64D9-4039-89B8-9DBECC8A8A26}" sibTransId="{F7E02BC6-6EA9-4474-BF3D-B54864FF8341}"/>
    <dgm:cxn modelId="{F373E740-1D37-45BA-B0FC-382BB3D0808D}" type="presOf" srcId="{0847AC30-8C10-4281-A48C-D8AE1360FFF7}" destId="{6C8030B1-AB1B-4062-9E49-826053FED16D}" srcOrd="0" destOrd="0" presId="urn:microsoft.com/office/officeart/2005/8/layout/equation1"/>
    <dgm:cxn modelId="{5D1F92E3-28D4-49BB-8255-8F1947DE1E5B}" type="presOf" srcId="{77AA2816-E64A-4086-BB2F-FA71810A8AB9}" destId="{8CC790D0-0735-422B-A0FF-6AE27F5E3059}" srcOrd="0" destOrd="0" presId="urn:microsoft.com/office/officeart/2005/8/layout/equation1"/>
    <dgm:cxn modelId="{115B2155-9410-45ED-B97B-A7D3C283302F}" srcId="{BE79ED76-452B-40B0-BB62-CE489A423317}" destId="{D55137DB-F549-4E2C-845C-50A047B90784}" srcOrd="1" destOrd="0" parTransId="{378A2C54-A939-40CE-8923-1EDD4B815EFE}" sibTransId="{6927DFB1-B1FF-4D3E-9642-3A7E4E5AA547}"/>
    <dgm:cxn modelId="{DCF8F29B-2C3D-4BC6-9615-A3966078D77A}" type="presOf" srcId="{6927DFB1-B1FF-4D3E-9642-3A7E4E5AA547}" destId="{996FA742-9578-4299-B9A7-DA87A14F0C86}" srcOrd="0" destOrd="0" presId="urn:microsoft.com/office/officeart/2005/8/layout/equation1"/>
    <dgm:cxn modelId="{2522A019-5E7C-419F-8931-93D386070CE8}" type="presOf" srcId="{D55137DB-F549-4E2C-845C-50A047B90784}" destId="{B216ECC1-60C7-4077-A613-4BF27538AB69}" srcOrd="0" destOrd="0" presId="urn:microsoft.com/office/officeart/2005/8/layout/equation1"/>
    <dgm:cxn modelId="{8257CC24-5053-4F19-9FF0-77E6027D0478}" type="presOf" srcId="{BE79ED76-452B-40B0-BB62-CE489A423317}" destId="{E7BB0254-6837-4FC8-8347-6A72519C0F2F}" srcOrd="0" destOrd="0" presId="urn:microsoft.com/office/officeart/2005/8/layout/equation1"/>
    <dgm:cxn modelId="{710F2F06-6071-49FE-BA56-55D4571E96FA}" srcId="{BE79ED76-452B-40B0-BB62-CE489A423317}" destId="{77AA2816-E64A-4086-BB2F-FA71810A8AB9}" srcOrd="0" destOrd="0" parTransId="{C6A8BBE2-30AF-41F2-9A18-16A4B4A3A8C5}" sibTransId="{6045FF6F-3130-4D56-AA2A-C3D3F7C85727}"/>
    <dgm:cxn modelId="{74B632AD-2106-4424-B5F4-84AE9DD72966}" type="presParOf" srcId="{E7BB0254-6837-4FC8-8347-6A72519C0F2F}" destId="{8CC790D0-0735-422B-A0FF-6AE27F5E3059}" srcOrd="0" destOrd="0" presId="urn:microsoft.com/office/officeart/2005/8/layout/equation1"/>
    <dgm:cxn modelId="{32A692A2-C59D-4E29-94F7-BCAC0B8017E8}" type="presParOf" srcId="{E7BB0254-6837-4FC8-8347-6A72519C0F2F}" destId="{DBF704C8-E011-4CCF-B7CA-55FFBAF5E658}" srcOrd="1" destOrd="0" presId="urn:microsoft.com/office/officeart/2005/8/layout/equation1"/>
    <dgm:cxn modelId="{B852D357-D909-44C8-941C-71E3697ABC98}" type="presParOf" srcId="{E7BB0254-6837-4FC8-8347-6A72519C0F2F}" destId="{149174BB-9B18-4BB8-9726-AE6DD2629C71}" srcOrd="2" destOrd="0" presId="urn:microsoft.com/office/officeart/2005/8/layout/equation1"/>
    <dgm:cxn modelId="{D4C8B561-E933-43FD-ACBE-9E8A39ACF69A}" type="presParOf" srcId="{E7BB0254-6837-4FC8-8347-6A72519C0F2F}" destId="{96ECFD6F-2028-4D0A-8556-C1A019FB492F}" srcOrd="3" destOrd="0" presId="urn:microsoft.com/office/officeart/2005/8/layout/equation1"/>
    <dgm:cxn modelId="{776B8D4E-6103-4FB7-AACC-B17024AB5109}" type="presParOf" srcId="{E7BB0254-6837-4FC8-8347-6A72519C0F2F}" destId="{B216ECC1-60C7-4077-A613-4BF27538AB69}" srcOrd="4" destOrd="0" presId="urn:microsoft.com/office/officeart/2005/8/layout/equation1"/>
    <dgm:cxn modelId="{844A5281-F32D-45DE-A41B-48CE8A096E09}" type="presParOf" srcId="{E7BB0254-6837-4FC8-8347-6A72519C0F2F}" destId="{84EAB9A2-1BD8-408C-9E90-DC209CE141EB}" srcOrd="5" destOrd="0" presId="urn:microsoft.com/office/officeart/2005/8/layout/equation1"/>
    <dgm:cxn modelId="{AF5C59CD-1B06-4C0D-A75D-D108075B1092}" type="presParOf" srcId="{E7BB0254-6837-4FC8-8347-6A72519C0F2F}" destId="{996FA742-9578-4299-B9A7-DA87A14F0C86}" srcOrd="6" destOrd="0" presId="urn:microsoft.com/office/officeart/2005/8/layout/equation1"/>
    <dgm:cxn modelId="{CC162610-3B9E-418B-9D0C-241BD64DE9C5}" type="presParOf" srcId="{E7BB0254-6837-4FC8-8347-6A72519C0F2F}" destId="{6B5D751B-33D2-4DD6-A207-58CDB87D7580}" srcOrd="7" destOrd="0" presId="urn:microsoft.com/office/officeart/2005/8/layout/equation1"/>
    <dgm:cxn modelId="{D0454DBD-B81B-47CE-B99D-27380A8115C1}" type="presParOf" srcId="{E7BB0254-6837-4FC8-8347-6A72519C0F2F}" destId="{6C8030B1-AB1B-4062-9E49-826053FED16D}"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296D44-6A7A-47A6-894D-CA1AF7D59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11F3AC-5F31-48F3-9B7C-FCDD45079134}">
      <dgm:prSet phldrT="[Text]"/>
      <dgm:spPr>
        <a:solidFill>
          <a:schemeClr val="bg1">
            <a:lumMod val="65000"/>
          </a:schemeClr>
        </a:solidFill>
        <a:ln>
          <a:solidFill>
            <a:schemeClr val="bg1">
              <a:lumMod val="50000"/>
            </a:schemeClr>
          </a:solidFill>
        </a:ln>
      </dgm:spPr>
      <dgm:t>
        <a:bodyPr/>
        <a:lstStyle/>
        <a:p>
          <a:r>
            <a:rPr lang="en-US" dirty="0" err="1" smtClean="0"/>
            <a:t>Compan</a:t>
          </a:r>
          <a:r>
            <a:rPr lang="bs-Latn-BA" dirty="0" smtClean="0"/>
            <a:t>ija</a:t>
          </a:r>
          <a:r>
            <a:rPr lang="en-US" dirty="0" smtClean="0"/>
            <a:t> (m</a:t>
          </a:r>
          <a:r>
            <a:rPr lang="bs-Latn-BA" dirty="0" smtClean="0"/>
            <a:t>enadžment</a:t>
          </a:r>
          <a:r>
            <a:rPr lang="en-US" dirty="0" smtClean="0"/>
            <a:t>)</a:t>
          </a:r>
          <a:endParaRPr lang="en-US" dirty="0"/>
        </a:p>
      </dgm:t>
    </dgm:pt>
    <dgm:pt modelId="{480F932F-4641-49E7-A883-879D23B1BB08}" type="parTrans" cxnId="{382DA3BD-C31E-4F60-BEB2-D5CB619C30E3}">
      <dgm:prSet/>
      <dgm:spPr/>
      <dgm:t>
        <a:bodyPr/>
        <a:lstStyle/>
        <a:p>
          <a:endParaRPr lang="en-US"/>
        </a:p>
      </dgm:t>
    </dgm:pt>
    <dgm:pt modelId="{3E447B92-B05D-4B9E-8F28-F616DAB017C1}" type="sibTrans" cxnId="{382DA3BD-C31E-4F60-BEB2-D5CB619C30E3}">
      <dgm:prSet/>
      <dgm:spPr/>
      <dgm:t>
        <a:bodyPr/>
        <a:lstStyle/>
        <a:p>
          <a:endParaRPr lang="en-US"/>
        </a:p>
      </dgm:t>
    </dgm:pt>
    <dgm:pt modelId="{E1C41EF1-83D2-435F-8538-008308AE5DD2}">
      <dgm:prSet phldrT="[Text]" custT="1"/>
      <dgm:spPr>
        <a:solidFill>
          <a:schemeClr val="bg1">
            <a:lumMod val="65000"/>
          </a:schemeClr>
        </a:solidFill>
        <a:ln>
          <a:solidFill>
            <a:schemeClr val="bg1">
              <a:lumMod val="50000"/>
            </a:schemeClr>
          </a:solidFill>
        </a:ln>
      </dgm:spPr>
      <dgm:t>
        <a:bodyPr/>
        <a:lstStyle/>
        <a:p>
          <a:r>
            <a:rPr lang="bs-Latn-BA" sz="600" dirty="0" smtClean="0"/>
            <a:t>Investitori</a:t>
          </a:r>
          <a:endParaRPr lang="en-US" sz="1600" dirty="0"/>
        </a:p>
      </dgm:t>
    </dgm:pt>
    <dgm:pt modelId="{F0D4BFB0-C69A-4DD2-B730-24C420953BC6}" type="parTrans" cxnId="{B7E4706C-5634-4795-B6B0-227E1853C2D1}">
      <dgm:prSet/>
      <dgm:spPr>
        <a:solidFill>
          <a:schemeClr val="bg1">
            <a:lumMod val="65000"/>
          </a:schemeClr>
        </a:solidFill>
        <a:ln>
          <a:solidFill>
            <a:schemeClr val="bg1">
              <a:lumMod val="50000"/>
            </a:schemeClr>
          </a:solidFill>
        </a:ln>
      </dgm:spPr>
      <dgm:t>
        <a:bodyPr/>
        <a:lstStyle/>
        <a:p>
          <a:endParaRPr lang="en-US" dirty="0"/>
        </a:p>
      </dgm:t>
    </dgm:pt>
    <dgm:pt modelId="{2A8E9369-6690-4399-B2FC-DE4726A699EA}" type="sibTrans" cxnId="{B7E4706C-5634-4795-B6B0-227E1853C2D1}">
      <dgm:prSet/>
      <dgm:spPr/>
      <dgm:t>
        <a:bodyPr/>
        <a:lstStyle/>
        <a:p>
          <a:endParaRPr lang="en-US"/>
        </a:p>
      </dgm:t>
    </dgm:pt>
    <dgm:pt modelId="{4878907E-E878-403A-96C3-A266366C8127}">
      <dgm:prSet phldrT="[Text]" custT="1"/>
      <dgm:spPr>
        <a:solidFill>
          <a:schemeClr val="bg1">
            <a:lumMod val="65000"/>
          </a:schemeClr>
        </a:solidFill>
        <a:ln>
          <a:solidFill>
            <a:schemeClr val="bg1">
              <a:lumMod val="50000"/>
            </a:schemeClr>
          </a:solidFill>
        </a:ln>
      </dgm:spPr>
      <dgm:t>
        <a:bodyPr/>
        <a:lstStyle/>
        <a:p>
          <a:r>
            <a:rPr lang="bs-Latn-BA" sz="500" dirty="0" smtClean="0"/>
            <a:t>Legislativa i nadzor</a:t>
          </a:r>
          <a:endParaRPr lang="en-US" sz="500" dirty="0"/>
        </a:p>
      </dgm:t>
    </dgm:pt>
    <dgm:pt modelId="{A34982AF-2477-4D5C-869E-7F583137CCF6}" type="parTrans" cxnId="{EBA62C2B-5CBC-4F37-B30A-A6104F5D6542}">
      <dgm:prSet/>
      <dgm:spPr>
        <a:solidFill>
          <a:schemeClr val="bg1">
            <a:lumMod val="65000"/>
          </a:schemeClr>
        </a:solidFill>
        <a:ln>
          <a:solidFill>
            <a:schemeClr val="bg1">
              <a:lumMod val="50000"/>
            </a:schemeClr>
          </a:solidFill>
        </a:ln>
      </dgm:spPr>
      <dgm:t>
        <a:bodyPr/>
        <a:lstStyle/>
        <a:p>
          <a:endParaRPr lang="en-US" dirty="0"/>
        </a:p>
      </dgm:t>
    </dgm:pt>
    <dgm:pt modelId="{7A714BF0-7651-4AFD-B11D-EB7582BB7130}" type="sibTrans" cxnId="{EBA62C2B-5CBC-4F37-B30A-A6104F5D6542}">
      <dgm:prSet/>
      <dgm:spPr/>
      <dgm:t>
        <a:bodyPr/>
        <a:lstStyle/>
        <a:p>
          <a:endParaRPr lang="en-US"/>
        </a:p>
      </dgm:t>
    </dgm:pt>
    <dgm:pt modelId="{6C40C58F-1A99-4DBB-BB1D-248388A85589}">
      <dgm:prSet phldrT="[Text]" custT="1"/>
      <dgm:spPr>
        <a:solidFill>
          <a:schemeClr val="bg1">
            <a:lumMod val="65000"/>
          </a:schemeClr>
        </a:solidFill>
        <a:ln>
          <a:solidFill>
            <a:schemeClr val="bg1">
              <a:lumMod val="50000"/>
            </a:schemeClr>
          </a:solidFill>
        </a:ln>
      </dgm:spPr>
      <dgm:t>
        <a:bodyPr/>
        <a:lstStyle/>
        <a:p>
          <a:r>
            <a:rPr lang="bs-Latn-BA" sz="600" dirty="0" smtClean="0"/>
            <a:t>Odbor</a:t>
          </a:r>
          <a:endParaRPr lang="en-US" sz="600" dirty="0"/>
        </a:p>
      </dgm:t>
    </dgm:pt>
    <dgm:pt modelId="{BAD7EFDB-36E2-4AFD-AB4C-CFEEA173B913}" type="parTrans" cxnId="{1043E482-5DE1-48D5-BB26-7E569E9683F9}">
      <dgm:prSet/>
      <dgm:spPr>
        <a:solidFill>
          <a:schemeClr val="bg1">
            <a:lumMod val="65000"/>
          </a:schemeClr>
        </a:solidFill>
        <a:ln>
          <a:solidFill>
            <a:schemeClr val="bg1">
              <a:lumMod val="50000"/>
            </a:schemeClr>
          </a:solidFill>
        </a:ln>
      </dgm:spPr>
      <dgm:t>
        <a:bodyPr/>
        <a:lstStyle/>
        <a:p>
          <a:endParaRPr lang="en-US" dirty="0"/>
        </a:p>
      </dgm:t>
    </dgm:pt>
    <dgm:pt modelId="{85034D91-9610-46F1-A2A5-924689F8B745}" type="sibTrans" cxnId="{1043E482-5DE1-48D5-BB26-7E569E9683F9}">
      <dgm:prSet/>
      <dgm:spPr/>
      <dgm:t>
        <a:bodyPr/>
        <a:lstStyle/>
        <a:p>
          <a:endParaRPr lang="en-US"/>
        </a:p>
      </dgm:t>
    </dgm:pt>
    <dgm:pt modelId="{AA06B49B-3BE2-4692-B721-4663B07E1EA7}">
      <dgm:prSet phldrT="[Text]" custT="1"/>
      <dgm:spPr>
        <a:solidFill>
          <a:schemeClr val="bg1">
            <a:lumMod val="65000"/>
          </a:schemeClr>
        </a:solidFill>
        <a:ln>
          <a:solidFill>
            <a:schemeClr val="bg1">
              <a:lumMod val="50000"/>
            </a:schemeClr>
          </a:solidFill>
        </a:ln>
      </dgm:spPr>
      <dgm:t>
        <a:bodyPr/>
        <a:lstStyle/>
        <a:p>
          <a:r>
            <a:rPr lang="bs-Latn-BA" sz="600" dirty="0" smtClean="0"/>
            <a:t>Interesne skupine</a:t>
          </a:r>
          <a:endParaRPr lang="en-US" sz="600" dirty="0"/>
        </a:p>
      </dgm:t>
    </dgm:pt>
    <dgm:pt modelId="{024C2787-3DA6-476F-861D-578D9B4A088A}" type="parTrans" cxnId="{7FF56257-96B6-4364-8086-8873685726A9}">
      <dgm:prSet/>
      <dgm:spPr>
        <a:solidFill>
          <a:schemeClr val="bg1">
            <a:lumMod val="65000"/>
          </a:schemeClr>
        </a:solidFill>
        <a:ln>
          <a:solidFill>
            <a:schemeClr val="bg1">
              <a:lumMod val="50000"/>
            </a:schemeClr>
          </a:solidFill>
        </a:ln>
      </dgm:spPr>
      <dgm:t>
        <a:bodyPr/>
        <a:lstStyle/>
        <a:p>
          <a:endParaRPr lang="en-US" dirty="0"/>
        </a:p>
      </dgm:t>
    </dgm:pt>
    <dgm:pt modelId="{8E07FE97-D6A1-426D-9DB3-B43E9917AEE3}" type="sibTrans" cxnId="{7FF56257-96B6-4364-8086-8873685726A9}">
      <dgm:prSet/>
      <dgm:spPr/>
      <dgm:t>
        <a:bodyPr/>
        <a:lstStyle/>
        <a:p>
          <a:endParaRPr lang="en-US"/>
        </a:p>
      </dgm:t>
    </dgm:pt>
    <dgm:pt modelId="{1D3DC195-30DF-449D-961B-E6D10EE5AFC1}" type="pres">
      <dgm:prSet presAssocID="{49296D44-6A7A-47A6-894D-CA1AF7D59C1B}" presName="cycle" presStyleCnt="0">
        <dgm:presLayoutVars>
          <dgm:chMax val="1"/>
          <dgm:dir/>
          <dgm:animLvl val="ctr"/>
          <dgm:resizeHandles val="exact"/>
        </dgm:presLayoutVars>
      </dgm:prSet>
      <dgm:spPr/>
      <dgm:t>
        <a:bodyPr/>
        <a:lstStyle/>
        <a:p>
          <a:endParaRPr lang="en-US"/>
        </a:p>
      </dgm:t>
    </dgm:pt>
    <dgm:pt modelId="{BAFD9C90-8DEC-4714-8F7A-36DC277F2299}" type="pres">
      <dgm:prSet presAssocID="{4311F3AC-5F31-48F3-9B7C-FCDD45079134}" presName="centerShape" presStyleLbl="node0" presStyleIdx="0" presStyleCnt="1" custScaleX="149574" custScaleY="138890"/>
      <dgm:spPr/>
      <dgm:t>
        <a:bodyPr/>
        <a:lstStyle/>
        <a:p>
          <a:endParaRPr lang="en-US"/>
        </a:p>
      </dgm:t>
    </dgm:pt>
    <dgm:pt modelId="{344C1527-C0C3-487C-AA2F-088D876C8A3C}" type="pres">
      <dgm:prSet presAssocID="{F0D4BFB0-C69A-4DD2-B730-24C420953BC6}" presName="Name9" presStyleLbl="parChTrans1D2" presStyleIdx="0" presStyleCnt="4"/>
      <dgm:spPr/>
      <dgm:t>
        <a:bodyPr/>
        <a:lstStyle/>
        <a:p>
          <a:endParaRPr lang="en-US"/>
        </a:p>
      </dgm:t>
    </dgm:pt>
    <dgm:pt modelId="{8DB62511-1FE5-47C8-9F6E-D49FB735D046}" type="pres">
      <dgm:prSet presAssocID="{F0D4BFB0-C69A-4DD2-B730-24C420953BC6}" presName="connTx" presStyleLbl="parChTrans1D2" presStyleIdx="0" presStyleCnt="4"/>
      <dgm:spPr/>
      <dgm:t>
        <a:bodyPr/>
        <a:lstStyle/>
        <a:p>
          <a:endParaRPr lang="en-US"/>
        </a:p>
      </dgm:t>
    </dgm:pt>
    <dgm:pt modelId="{7C4AB7A6-690C-4F3B-8026-6D6B7A32487A}" type="pres">
      <dgm:prSet presAssocID="{E1C41EF1-83D2-435F-8538-008308AE5DD2}" presName="node" presStyleLbl="node1" presStyleIdx="0" presStyleCnt="4" custScaleX="92115" custScaleY="85471">
        <dgm:presLayoutVars>
          <dgm:bulletEnabled val="1"/>
        </dgm:presLayoutVars>
      </dgm:prSet>
      <dgm:spPr/>
      <dgm:t>
        <a:bodyPr/>
        <a:lstStyle/>
        <a:p>
          <a:endParaRPr lang="en-US"/>
        </a:p>
      </dgm:t>
    </dgm:pt>
    <dgm:pt modelId="{A74205CA-AD2F-4978-AE97-98F6295DEB27}" type="pres">
      <dgm:prSet presAssocID="{A34982AF-2477-4D5C-869E-7F583137CCF6}" presName="Name9" presStyleLbl="parChTrans1D2" presStyleIdx="1" presStyleCnt="4"/>
      <dgm:spPr/>
      <dgm:t>
        <a:bodyPr/>
        <a:lstStyle/>
        <a:p>
          <a:endParaRPr lang="en-US"/>
        </a:p>
      </dgm:t>
    </dgm:pt>
    <dgm:pt modelId="{F14F373C-32E6-4598-A6AA-EFB310D18D03}" type="pres">
      <dgm:prSet presAssocID="{A34982AF-2477-4D5C-869E-7F583137CCF6}" presName="connTx" presStyleLbl="parChTrans1D2" presStyleIdx="1" presStyleCnt="4"/>
      <dgm:spPr/>
      <dgm:t>
        <a:bodyPr/>
        <a:lstStyle/>
        <a:p>
          <a:endParaRPr lang="en-US"/>
        </a:p>
      </dgm:t>
    </dgm:pt>
    <dgm:pt modelId="{2016426A-36FB-45A3-91C9-0C36A21B6632}" type="pres">
      <dgm:prSet presAssocID="{4878907E-E878-403A-96C3-A266366C8127}" presName="node" presStyleLbl="node1" presStyleIdx="1" presStyleCnt="4" custScaleX="92115" custScaleY="85471">
        <dgm:presLayoutVars>
          <dgm:bulletEnabled val="1"/>
        </dgm:presLayoutVars>
      </dgm:prSet>
      <dgm:spPr/>
      <dgm:t>
        <a:bodyPr/>
        <a:lstStyle/>
        <a:p>
          <a:endParaRPr lang="en-US"/>
        </a:p>
      </dgm:t>
    </dgm:pt>
    <dgm:pt modelId="{D6287D13-245D-4427-AF7E-6988E467E1F2}" type="pres">
      <dgm:prSet presAssocID="{BAD7EFDB-36E2-4AFD-AB4C-CFEEA173B913}" presName="Name9" presStyleLbl="parChTrans1D2" presStyleIdx="2" presStyleCnt="4"/>
      <dgm:spPr/>
      <dgm:t>
        <a:bodyPr/>
        <a:lstStyle/>
        <a:p>
          <a:endParaRPr lang="en-US"/>
        </a:p>
      </dgm:t>
    </dgm:pt>
    <dgm:pt modelId="{55E3241E-D9EE-4AE4-8013-EF36E71A7D31}" type="pres">
      <dgm:prSet presAssocID="{BAD7EFDB-36E2-4AFD-AB4C-CFEEA173B913}" presName="connTx" presStyleLbl="parChTrans1D2" presStyleIdx="2" presStyleCnt="4"/>
      <dgm:spPr/>
      <dgm:t>
        <a:bodyPr/>
        <a:lstStyle/>
        <a:p>
          <a:endParaRPr lang="en-US"/>
        </a:p>
      </dgm:t>
    </dgm:pt>
    <dgm:pt modelId="{6E70E365-1065-42CA-BAFE-672C036257B9}" type="pres">
      <dgm:prSet presAssocID="{6C40C58F-1A99-4DBB-BB1D-248388A85589}" presName="node" presStyleLbl="node1" presStyleIdx="2" presStyleCnt="4" custScaleX="92115" custScaleY="85471">
        <dgm:presLayoutVars>
          <dgm:bulletEnabled val="1"/>
        </dgm:presLayoutVars>
      </dgm:prSet>
      <dgm:spPr/>
      <dgm:t>
        <a:bodyPr/>
        <a:lstStyle/>
        <a:p>
          <a:endParaRPr lang="en-US"/>
        </a:p>
      </dgm:t>
    </dgm:pt>
    <dgm:pt modelId="{607C7A2B-272B-46AB-B160-386E848CC281}" type="pres">
      <dgm:prSet presAssocID="{024C2787-3DA6-476F-861D-578D9B4A088A}" presName="Name9" presStyleLbl="parChTrans1D2" presStyleIdx="3" presStyleCnt="4"/>
      <dgm:spPr/>
      <dgm:t>
        <a:bodyPr/>
        <a:lstStyle/>
        <a:p>
          <a:endParaRPr lang="en-US"/>
        </a:p>
      </dgm:t>
    </dgm:pt>
    <dgm:pt modelId="{221E585B-08CD-49D5-A08F-B53F6625CF51}" type="pres">
      <dgm:prSet presAssocID="{024C2787-3DA6-476F-861D-578D9B4A088A}" presName="connTx" presStyleLbl="parChTrans1D2" presStyleIdx="3" presStyleCnt="4"/>
      <dgm:spPr/>
      <dgm:t>
        <a:bodyPr/>
        <a:lstStyle/>
        <a:p>
          <a:endParaRPr lang="en-US"/>
        </a:p>
      </dgm:t>
    </dgm:pt>
    <dgm:pt modelId="{F4A4ACD7-3EF9-4442-8F7C-BAD713C46D09}" type="pres">
      <dgm:prSet presAssocID="{AA06B49B-3BE2-4692-B721-4663B07E1EA7}" presName="node" presStyleLbl="node1" presStyleIdx="3" presStyleCnt="4" custScaleX="92115" custScaleY="85471">
        <dgm:presLayoutVars>
          <dgm:bulletEnabled val="1"/>
        </dgm:presLayoutVars>
      </dgm:prSet>
      <dgm:spPr/>
      <dgm:t>
        <a:bodyPr/>
        <a:lstStyle/>
        <a:p>
          <a:endParaRPr lang="en-US"/>
        </a:p>
      </dgm:t>
    </dgm:pt>
  </dgm:ptLst>
  <dgm:cxnLst>
    <dgm:cxn modelId="{A74C3CF3-E56C-4A6E-9D1B-B24A1EE43D1A}" type="presOf" srcId="{A34982AF-2477-4D5C-869E-7F583137CCF6}" destId="{F14F373C-32E6-4598-A6AA-EFB310D18D03}" srcOrd="1" destOrd="0" presId="urn:microsoft.com/office/officeart/2005/8/layout/radial1"/>
    <dgm:cxn modelId="{7FF56257-96B6-4364-8086-8873685726A9}" srcId="{4311F3AC-5F31-48F3-9B7C-FCDD45079134}" destId="{AA06B49B-3BE2-4692-B721-4663B07E1EA7}" srcOrd="3" destOrd="0" parTransId="{024C2787-3DA6-476F-861D-578D9B4A088A}" sibTransId="{8E07FE97-D6A1-426D-9DB3-B43E9917AEE3}"/>
    <dgm:cxn modelId="{DDBDA733-9D71-4862-BE37-E76DED756256}" type="presOf" srcId="{4311F3AC-5F31-48F3-9B7C-FCDD45079134}" destId="{BAFD9C90-8DEC-4714-8F7A-36DC277F2299}" srcOrd="0" destOrd="0" presId="urn:microsoft.com/office/officeart/2005/8/layout/radial1"/>
    <dgm:cxn modelId="{422D848F-E884-4E76-BCBA-EB2B7EE6C400}" type="presOf" srcId="{A34982AF-2477-4D5C-869E-7F583137CCF6}" destId="{A74205CA-AD2F-4978-AE97-98F6295DEB27}" srcOrd="0" destOrd="0" presId="urn:microsoft.com/office/officeart/2005/8/layout/radial1"/>
    <dgm:cxn modelId="{CE99BAB1-D58E-4264-A38E-A0FFAD7EF6E7}" type="presOf" srcId="{BAD7EFDB-36E2-4AFD-AB4C-CFEEA173B913}" destId="{D6287D13-245D-4427-AF7E-6988E467E1F2}" srcOrd="0" destOrd="0" presId="urn:microsoft.com/office/officeart/2005/8/layout/radial1"/>
    <dgm:cxn modelId="{BBB3B4F1-49FF-49BC-B710-39F66B64C390}" type="presOf" srcId="{F0D4BFB0-C69A-4DD2-B730-24C420953BC6}" destId="{8DB62511-1FE5-47C8-9F6E-D49FB735D046}" srcOrd="1" destOrd="0" presId="urn:microsoft.com/office/officeart/2005/8/layout/radial1"/>
    <dgm:cxn modelId="{EBA62C2B-5CBC-4F37-B30A-A6104F5D6542}" srcId="{4311F3AC-5F31-48F3-9B7C-FCDD45079134}" destId="{4878907E-E878-403A-96C3-A266366C8127}" srcOrd="1" destOrd="0" parTransId="{A34982AF-2477-4D5C-869E-7F583137CCF6}" sibTransId="{7A714BF0-7651-4AFD-B11D-EB7582BB7130}"/>
    <dgm:cxn modelId="{8FAA4224-25CC-4264-B761-AF62E10AAE3D}" type="presOf" srcId="{024C2787-3DA6-476F-861D-578D9B4A088A}" destId="{607C7A2B-272B-46AB-B160-386E848CC281}" srcOrd="0" destOrd="0" presId="urn:microsoft.com/office/officeart/2005/8/layout/radial1"/>
    <dgm:cxn modelId="{333FC336-5088-47B0-92DE-97439E700B34}" type="presOf" srcId="{4878907E-E878-403A-96C3-A266366C8127}" destId="{2016426A-36FB-45A3-91C9-0C36A21B6632}" srcOrd="0" destOrd="0" presId="urn:microsoft.com/office/officeart/2005/8/layout/radial1"/>
    <dgm:cxn modelId="{1043E482-5DE1-48D5-BB26-7E569E9683F9}" srcId="{4311F3AC-5F31-48F3-9B7C-FCDD45079134}" destId="{6C40C58F-1A99-4DBB-BB1D-248388A85589}" srcOrd="2" destOrd="0" parTransId="{BAD7EFDB-36E2-4AFD-AB4C-CFEEA173B913}" sibTransId="{85034D91-9610-46F1-A2A5-924689F8B745}"/>
    <dgm:cxn modelId="{B7E4706C-5634-4795-B6B0-227E1853C2D1}" srcId="{4311F3AC-5F31-48F3-9B7C-FCDD45079134}" destId="{E1C41EF1-83D2-435F-8538-008308AE5DD2}" srcOrd="0" destOrd="0" parTransId="{F0D4BFB0-C69A-4DD2-B730-24C420953BC6}" sibTransId="{2A8E9369-6690-4399-B2FC-DE4726A699EA}"/>
    <dgm:cxn modelId="{878A9E97-08C8-437D-9046-77C3C957DB8A}" type="presOf" srcId="{F0D4BFB0-C69A-4DD2-B730-24C420953BC6}" destId="{344C1527-C0C3-487C-AA2F-088D876C8A3C}" srcOrd="0" destOrd="0" presId="urn:microsoft.com/office/officeart/2005/8/layout/radial1"/>
    <dgm:cxn modelId="{223A548B-D759-4DF8-9FF2-3627B2848700}" type="presOf" srcId="{BAD7EFDB-36E2-4AFD-AB4C-CFEEA173B913}" destId="{55E3241E-D9EE-4AE4-8013-EF36E71A7D31}" srcOrd="1" destOrd="0" presId="urn:microsoft.com/office/officeart/2005/8/layout/radial1"/>
    <dgm:cxn modelId="{BD77F3B7-1527-4AD9-8C2E-4CD8E4F8ADA7}" type="presOf" srcId="{024C2787-3DA6-476F-861D-578D9B4A088A}" destId="{221E585B-08CD-49D5-A08F-B53F6625CF51}" srcOrd="1" destOrd="0" presId="urn:microsoft.com/office/officeart/2005/8/layout/radial1"/>
    <dgm:cxn modelId="{5754A91C-BB42-4E65-AC6F-DC88F5060641}" type="presOf" srcId="{49296D44-6A7A-47A6-894D-CA1AF7D59C1B}" destId="{1D3DC195-30DF-449D-961B-E6D10EE5AFC1}" srcOrd="0" destOrd="0" presId="urn:microsoft.com/office/officeart/2005/8/layout/radial1"/>
    <dgm:cxn modelId="{AE7CFAE2-27E1-40FB-9E8F-E7723CAF001D}" type="presOf" srcId="{E1C41EF1-83D2-435F-8538-008308AE5DD2}" destId="{7C4AB7A6-690C-4F3B-8026-6D6B7A32487A}" srcOrd="0" destOrd="0" presId="urn:microsoft.com/office/officeart/2005/8/layout/radial1"/>
    <dgm:cxn modelId="{AC157391-0D10-44BF-B44F-44C8334D303F}" type="presOf" srcId="{AA06B49B-3BE2-4692-B721-4663B07E1EA7}" destId="{F4A4ACD7-3EF9-4442-8F7C-BAD713C46D09}" srcOrd="0" destOrd="0" presId="urn:microsoft.com/office/officeart/2005/8/layout/radial1"/>
    <dgm:cxn modelId="{382DA3BD-C31E-4F60-BEB2-D5CB619C30E3}" srcId="{49296D44-6A7A-47A6-894D-CA1AF7D59C1B}" destId="{4311F3AC-5F31-48F3-9B7C-FCDD45079134}" srcOrd="0" destOrd="0" parTransId="{480F932F-4641-49E7-A883-879D23B1BB08}" sibTransId="{3E447B92-B05D-4B9E-8F28-F616DAB017C1}"/>
    <dgm:cxn modelId="{4B9F3246-35AB-4857-BC10-97B9FAEFE48F}" type="presOf" srcId="{6C40C58F-1A99-4DBB-BB1D-248388A85589}" destId="{6E70E365-1065-42CA-BAFE-672C036257B9}" srcOrd="0" destOrd="0" presId="urn:microsoft.com/office/officeart/2005/8/layout/radial1"/>
    <dgm:cxn modelId="{0CBB87D4-D250-44F8-ABCD-1287E620BC5A}" type="presParOf" srcId="{1D3DC195-30DF-449D-961B-E6D10EE5AFC1}" destId="{BAFD9C90-8DEC-4714-8F7A-36DC277F2299}" srcOrd="0" destOrd="0" presId="urn:microsoft.com/office/officeart/2005/8/layout/radial1"/>
    <dgm:cxn modelId="{ECECC98D-0ED7-47DA-9E9B-7EACDFE800C7}" type="presParOf" srcId="{1D3DC195-30DF-449D-961B-E6D10EE5AFC1}" destId="{344C1527-C0C3-487C-AA2F-088D876C8A3C}" srcOrd="1" destOrd="0" presId="urn:microsoft.com/office/officeart/2005/8/layout/radial1"/>
    <dgm:cxn modelId="{4A31A3BD-9A50-44F0-ABDD-423D2F8D131F}" type="presParOf" srcId="{344C1527-C0C3-487C-AA2F-088D876C8A3C}" destId="{8DB62511-1FE5-47C8-9F6E-D49FB735D046}" srcOrd="0" destOrd="0" presId="urn:microsoft.com/office/officeart/2005/8/layout/radial1"/>
    <dgm:cxn modelId="{5A25D8BB-9D48-4B3E-A0C7-E877B8B78118}" type="presParOf" srcId="{1D3DC195-30DF-449D-961B-E6D10EE5AFC1}" destId="{7C4AB7A6-690C-4F3B-8026-6D6B7A32487A}" srcOrd="2" destOrd="0" presId="urn:microsoft.com/office/officeart/2005/8/layout/radial1"/>
    <dgm:cxn modelId="{1F288451-373F-4D31-A8EF-E7231B8B2385}" type="presParOf" srcId="{1D3DC195-30DF-449D-961B-E6D10EE5AFC1}" destId="{A74205CA-AD2F-4978-AE97-98F6295DEB27}" srcOrd="3" destOrd="0" presId="urn:microsoft.com/office/officeart/2005/8/layout/radial1"/>
    <dgm:cxn modelId="{91FA588C-B4C1-4BD9-81AE-AAED347F80FC}" type="presParOf" srcId="{A74205CA-AD2F-4978-AE97-98F6295DEB27}" destId="{F14F373C-32E6-4598-A6AA-EFB310D18D03}" srcOrd="0" destOrd="0" presId="urn:microsoft.com/office/officeart/2005/8/layout/radial1"/>
    <dgm:cxn modelId="{29476B38-55C0-4F5A-A1E8-24DF358DCC39}" type="presParOf" srcId="{1D3DC195-30DF-449D-961B-E6D10EE5AFC1}" destId="{2016426A-36FB-45A3-91C9-0C36A21B6632}" srcOrd="4" destOrd="0" presId="urn:microsoft.com/office/officeart/2005/8/layout/radial1"/>
    <dgm:cxn modelId="{F1E2597A-7C3D-4A1F-AE87-737995F41455}" type="presParOf" srcId="{1D3DC195-30DF-449D-961B-E6D10EE5AFC1}" destId="{D6287D13-245D-4427-AF7E-6988E467E1F2}" srcOrd="5" destOrd="0" presId="urn:microsoft.com/office/officeart/2005/8/layout/radial1"/>
    <dgm:cxn modelId="{BB1749F1-0B33-4FA8-A543-017E1A7C7ED1}" type="presParOf" srcId="{D6287D13-245D-4427-AF7E-6988E467E1F2}" destId="{55E3241E-D9EE-4AE4-8013-EF36E71A7D31}" srcOrd="0" destOrd="0" presId="urn:microsoft.com/office/officeart/2005/8/layout/radial1"/>
    <dgm:cxn modelId="{1430593C-C600-40EC-B904-533C6AAADE88}" type="presParOf" srcId="{1D3DC195-30DF-449D-961B-E6D10EE5AFC1}" destId="{6E70E365-1065-42CA-BAFE-672C036257B9}" srcOrd="6" destOrd="0" presId="urn:microsoft.com/office/officeart/2005/8/layout/radial1"/>
    <dgm:cxn modelId="{B93199EB-8AC0-47BE-AE40-BB36545A1481}" type="presParOf" srcId="{1D3DC195-30DF-449D-961B-E6D10EE5AFC1}" destId="{607C7A2B-272B-46AB-B160-386E848CC281}" srcOrd="7" destOrd="0" presId="urn:microsoft.com/office/officeart/2005/8/layout/radial1"/>
    <dgm:cxn modelId="{CF47143E-F718-4730-BEAA-6E42F24FD3FF}" type="presParOf" srcId="{607C7A2B-272B-46AB-B160-386E848CC281}" destId="{221E585B-08CD-49D5-A08F-B53F6625CF51}" srcOrd="0" destOrd="0" presId="urn:microsoft.com/office/officeart/2005/8/layout/radial1"/>
    <dgm:cxn modelId="{B96A7F4E-FD6E-4D8E-B050-D5FC1CD40FBF}" type="presParOf" srcId="{1D3DC195-30DF-449D-961B-E6D10EE5AFC1}" destId="{F4A4ACD7-3EF9-4442-8F7C-BAD713C46D09}" srcOrd="8" destOrd="0" presId="urn:microsoft.com/office/officeart/2005/8/layout/radia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6703AD-0C74-49F6-BFC2-39D115F3D2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1A9121-260E-4D84-B2ED-E94C6FE36B16}">
      <dgm:prSet phldrT="[Text]" custT="1"/>
      <dgm:spPr>
        <a:solidFill>
          <a:schemeClr val="bg1"/>
        </a:solidFill>
        <a:ln>
          <a:solidFill>
            <a:schemeClr val="bg1">
              <a:lumMod val="50000"/>
            </a:schemeClr>
          </a:solidFill>
        </a:ln>
      </dgm:spPr>
      <dgm:t>
        <a:bodyPr/>
        <a:lstStyle/>
        <a:p>
          <a:r>
            <a:rPr lang="bs-Latn-BA" sz="2000" baseline="0" dirty="0" smtClean="0">
              <a:solidFill>
                <a:schemeClr val="tx1"/>
              </a:solidFill>
            </a:rPr>
            <a:t>Menadžment </a:t>
          </a:r>
          <a:endParaRPr lang="en-US" sz="2000" baseline="0" dirty="0">
            <a:solidFill>
              <a:schemeClr val="tx1"/>
            </a:solidFill>
          </a:endParaRPr>
        </a:p>
      </dgm:t>
    </dgm:pt>
    <dgm:pt modelId="{478346A4-DC1D-4DEF-986F-7DEC40462E95}" type="parTrans" cxnId="{15C9625E-A134-49EE-A3BE-DF9955E16099}">
      <dgm:prSet/>
      <dgm:spPr/>
      <dgm:t>
        <a:bodyPr/>
        <a:lstStyle/>
        <a:p>
          <a:endParaRPr lang="en-US"/>
        </a:p>
      </dgm:t>
    </dgm:pt>
    <dgm:pt modelId="{A5A301BC-F350-4C5C-838E-490DD1CE9AA8}" type="sibTrans" cxnId="{15C9625E-A134-49EE-A3BE-DF9955E16099}">
      <dgm:prSet/>
      <dgm:spPr/>
      <dgm:t>
        <a:bodyPr/>
        <a:lstStyle/>
        <a:p>
          <a:endParaRPr lang="en-US"/>
        </a:p>
      </dgm:t>
    </dgm:pt>
    <dgm:pt modelId="{1495D092-7C7E-492D-9E52-D45DD530997C}">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Predstavlja kompaniju</a:t>
          </a:r>
          <a:endParaRPr lang="en-US" sz="2000" baseline="0" dirty="0">
            <a:solidFill>
              <a:schemeClr val="tx1"/>
            </a:solidFill>
          </a:endParaRPr>
        </a:p>
      </dgm:t>
    </dgm:pt>
    <dgm:pt modelId="{57F437E8-1629-49C9-BF6F-E3A7DAA20C78}" type="parTrans" cxnId="{EAA49F74-8D92-429D-8092-0B597363F1C8}">
      <dgm:prSet/>
      <dgm:spPr/>
      <dgm:t>
        <a:bodyPr/>
        <a:lstStyle/>
        <a:p>
          <a:endParaRPr lang="en-US"/>
        </a:p>
      </dgm:t>
    </dgm:pt>
    <dgm:pt modelId="{D41D664E-6722-40B7-85D4-BB6F056F2CA3}" type="sibTrans" cxnId="{EAA49F74-8D92-429D-8092-0B597363F1C8}">
      <dgm:prSet/>
      <dgm:spPr/>
      <dgm:t>
        <a:bodyPr/>
        <a:lstStyle/>
        <a:p>
          <a:endParaRPr lang="en-US"/>
        </a:p>
      </dgm:t>
    </dgm:pt>
    <dgm:pt modelId="{C1C80F29-CF46-4DDA-9578-0810BF505BF7}">
      <dgm:prSet phldrT="[Text]" custT="1"/>
      <dgm:spPr>
        <a:solidFill>
          <a:schemeClr val="bg1"/>
        </a:solidFill>
        <a:ln>
          <a:solidFill>
            <a:schemeClr val="bg1">
              <a:lumMod val="65000"/>
            </a:schemeClr>
          </a:solidFill>
        </a:ln>
      </dgm:spPr>
      <dgm:t>
        <a:bodyPr/>
        <a:lstStyle/>
        <a:p>
          <a:r>
            <a:rPr lang="bs-Latn-BA" sz="2000" u="none" dirty="0" smtClean="0">
              <a:solidFill>
                <a:schemeClr val="tx1"/>
              </a:solidFill>
            </a:rPr>
            <a:t>Organizacija dnevnih aktivnosti</a:t>
          </a:r>
          <a:endParaRPr lang="en-US" sz="2000" baseline="0" dirty="0">
            <a:solidFill>
              <a:schemeClr val="tx1"/>
            </a:solidFill>
          </a:endParaRPr>
        </a:p>
      </dgm:t>
    </dgm:pt>
    <dgm:pt modelId="{3BFB2B4D-BEB2-4BFA-B0DD-3A63D63E244A}" type="parTrans" cxnId="{766103D8-A379-40D1-8D22-7E3C9477F6AC}">
      <dgm:prSet/>
      <dgm:spPr/>
      <dgm:t>
        <a:bodyPr/>
        <a:lstStyle/>
        <a:p>
          <a:endParaRPr lang="en-US"/>
        </a:p>
      </dgm:t>
    </dgm:pt>
    <dgm:pt modelId="{2ACE1D02-A1A9-4CB2-9DCD-7AD4303A44ED}" type="sibTrans" cxnId="{766103D8-A379-40D1-8D22-7E3C9477F6AC}">
      <dgm:prSet/>
      <dgm:spPr/>
      <dgm:t>
        <a:bodyPr/>
        <a:lstStyle/>
        <a:p>
          <a:endParaRPr lang="en-US"/>
        </a:p>
      </dgm:t>
    </dgm:pt>
    <dgm:pt modelId="{ACA6F972-2D14-4A5F-B465-686DE2836A65}" type="pres">
      <dgm:prSet presAssocID="{7D6703AD-0C74-49F6-BFC2-39D115F3D21C}" presName="linear" presStyleCnt="0">
        <dgm:presLayoutVars>
          <dgm:dir/>
          <dgm:animLvl val="lvl"/>
          <dgm:resizeHandles val="exact"/>
        </dgm:presLayoutVars>
      </dgm:prSet>
      <dgm:spPr/>
      <dgm:t>
        <a:bodyPr/>
        <a:lstStyle/>
        <a:p>
          <a:endParaRPr lang="en-US"/>
        </a:p>
      </dgm:t>
    </dgm:pt>
    <dgm:pt modelId="{F640CB25-C186-4726-B0B7-7C3D3D548297}" type="pres">
      <dgm:prSet presAssocID="{7B1A9121-260E-4D84-B2ED-E94C6FE36B16}" presName="parentLin" presStyleCnt="0"/>
      <dgm:spPr/>
    </dgm:pt>
    <dgm:pt modelId="{9B936A81-E4F3-4447-8558-035DF73D0DFB}" type="pres">
      <dgm:prSet presAssocID="{7B1A9121-260E-4D84-B2ED-E94C6FE36B16}" presName="parentLeftMargin" presStyleLbl="node1" presStyleIdx="0" presStyleCnt="3"/>
      <dgm:spPr/>
      <dgm:t>
        <a:bodyPr/>
        <a:lstStyle/>
        <a:p>
          <a:endParaRPr lang="en-US"/>
        </a:p>
      </dgm:t>
    </dgm:pt>
    <dgm:pt modelId="{13E9903A-EE22-429D-A03B-EC6631BE08A7}" type="pres">
      <dgm:prSet presAssocID="{7B1A9121-260E-4D84-B2ED-E94C6FE36B16}" presName="parentText" presStyleLbl="node1" presStyleIdx="0" presStyleCnt="3" custLinFactNeighborX="0">
        <dgm:presLayoutVars>
          <dgm:chMax val="0"/>
          <dgm:bulletEnabled val="1"/>
        </dgm:presLayoutVars>
      </dgm:prSet>
      <dgm:spPr/>
      <dgm:t>
        <a:bodyPr/>
        <a:lstStyle/>
        <a:p>
          <a:endParaRPr lang="en-US"/>
        </a:p>
      </dgm:t>
    </dgm:pt>
    <dgm:pt modelId="{4185AF4A-72C2-4B0D-9560-FA6D578E3A75}" type="pres">
      <dgm:prSet presAssocID="{7B1A9121-260E-4D84-B2ED-E94C6FE36B16}" presName="negativeSpace" presStyleCnt="0"/>
      <dgm:spPr/>
    </dgm:pt>
    <dgm:pt modelId="{DBB84B87-C6E6-4DE5-9AED-B1A928CCF9D7}" type="pres">
      <dgm:prSet presAssocID="{7B1A9121-260E-4D84-B2ED-E94C6FE36B16}" presName="childText" presStyleLbl="conFgAcc1" presStyleIdx="0" presStyleCnt="3">
        <dgm:presLayoutVars>
          <dgm:bulletEnabled val="1"/>
        </dgm:presLayoutVars>
      </dgm:prSet>
      <dgm:spPr>
        <a:solidFill>
          <a:schemeClr val="bg1">
            <a:lumMod val="65000"/>
            <a:alpha val="90000"/>
          </a:schemeClr>
        </a:solidFill>
        <a:ln>
          <a:solidFill>
            <a:schemeClr val="tx1">
              <a:lumMod val="95000"/>
              <a:lumOff val="5000"/>
            </a:schemeClr>
          </a:solidFill>
        </a:ln>
      </dgm:spPr>
    </dgm:pt>
    <dgm:pt modelId="{BB8F154C-80BD-4E57-91F6-2558AE9B2095}" type="pres">
      <dgm:prSet presAssocID="{A5A301BC-F350-4C5C-838E-490DD1CE9AA8}" presName="spaceBetweenRectangles" presStyleCnt="0"/>
      <dgm:spPr/>
    </dgm:pt>
    <dgm:pt modelId="{34721C9D-6DC7-432D-8889-44072BA712F6}" type="pres">
      <dgm:prSet presAssocID="{1495D092-7C7E-492D-9E52-D45DD530997C}" presName="parentLin" presStyleCnt="0"/>
      <dgm:spPr/>
    </dgm:pt>
    <dgm:pt modelId="{85666AFF-C854-41F7-BDAB-0657E13C87FC}" type="pres">
      <dgm:prSet presAssocID="{1495D092-7C7E-492D-9E52-D45DD530997C}" presName="parentLeftMargin" presStyleLbl="node1" presStyleIdx="0" presStyleCnt="3"/>
      <dgm:spPr/>
      <dgm:t>
        <a:bodyPr/>
        <a:lstStyle/>
        <a:p>
          <a:endParaRPr lang="en-US"/>
        </a:p>
      </dgm:t>
    </dgm:pt>
    <dgm:pt modelId="{54368F9E-22C9-4070-A65F-54575B82CD7F}" type="pres">
      <dgm:prSet presAssocID="{1495D092-7C7E-492D-9E52-D45DD530997C}" presName="parentText" presStyleLbl="node1" presStyleIdx="1" presStyleCnt="3" custLinFactNeighborY="-3303">
        <dgm:presLayoutVars>
          <dgm:chMax val="0"/>
          <dgm:bulletEnabled val="1"/>
        </dgm:presLayoutVars>
      </dgm:prSet>
      <dgm:spPr/>
      <dgm:t>
        <a:bodyPr/>
        <a:lstStyle/>
        <a:p>
          <a:endParaRPr lang="en-US"/>
        </a:p>
      </dgm:t>
    </dgm:pt>
    <dgm:pt modelId="{4DAAABD2-652E-4CE7-8070-BAD2824B071A}" type="pres">
      <dgm:prSet presAssocID="{1495D092-7C7E-492D-9E52-D45DD530997C}" presName="negativeSpace" presStyleCnt="0"/>
      <dgm:spPr/>
    </dgm:pt>
    <dgm:pt modelId="{3B0F2C58-618E-49A1-ABC2-69782223EABC}" type="pres">
      <dgm:prSet presAssocID="{1495D092-7C7E-492D-9E52-D45DD530997C}" presName="childText" presStyleLbl="conFgAcc1" presStyleIdx="1" presStyleCnt="3">
        <dgm:presLayoutVars>
          <dgm:bulletEnabled val="1"/>
        </dgm:presLayoutVars>
      </dgm:prSet>
      <dgm:spPr>
        <a:solidFill>
          <a:schemeClr val="bg1">
            <a:lumMod val="65000"/>
            <a:alpha val="90000"/>
          </a:schemeClr>
        </a:solidFill>
        <a:ln>
          <a:solidFill>
            <a:schemeClr val="tx1"/>
          </a:solidFill>
        </a:ln>
      </dgm:spPr>
    </dgm:pt>
    <dgm:pt modelId="{BBEC1862-882B-4BBF-A5DC-B41154D8B454}" type="pres">
      <dgm:prSet presAssocID="{D41D664E-6722-40B7-85D4-BB6F056F2CA3}" presName="spaceBetweenRectangles" presStyleCnt="0"/>
      <dgm:spPr/>
    </dgm:pt>
    <dgm:pt modelId="{DB7B8906-94FC-4E97-9F98-09CA8603493D}" type="pres">
      <dgm:prSet presAssocID="{C1C80F29-CF46-4DDA-9578-0810BF505BF7}" presName="parentLin" presStyleCnt="0"/>
      <dgm:spPr/>
    </dgm:pt>
    <dgm:pt modelId="{4D5743F8-85B6-4F00-BFD3-9FD5CDC8EFD3}" type="pres">
      <dgm:prSet presAssocID="{C1C80F29-CF46-4DDA-9578-0810BF505BF7}" presName="parentLeftMargin" presStyleLbl="node1" presStyleIdx="1" presStyleCnt="3"/>
      <dgm:spPr/>
      <dgm:t>
        <a:bodyPr/>
        <a:lstStyle/>
        <a:p>
          <a:endParaRPr lang="en-US"/>
        </a:p>
      </dgm:t>
    </dgm:pt>
    <dgm:pt modelId="{D1E8BFD3-470A-4437-B50F-54EA2DB425F1}" type="pres">
      <dgm:prSet presAssocID="{C1C80F29-CF46-4DDA-9578-0810BF505BF7}" presName="parentText" presStyleLbl="node1" presStyleIdx="2" presStyleCnt="3">
        <dgm:presLayoutVars>
          <dgm:chMax val="0"/>
          <dgm:bulletEnabled val="1"/>
        </dgm:presLayoutVars>
      </dgm:prSet>
      <dgm:spPr/>
      <dgm:t>
        <a:bodyPr/>
        <a:lstStyle/>
        <a:p>
          <a:endParaRPr lang="en-US"/>
        </a:p>
      </dgm:t>
    </dgm:pt>
    <dgm:pt modelId="{2658AD8E-B99E-4604-8F1E-40FA9D3904C9}" type="pres">
      <dgm:prSet presAssocID="{C1C80F29-CF46-4DDA-9578-0810BF505BF7}" presName="negativeSpace" presStyleCnt="0"/>
      <dgm:spPr/>
    </dgm:pt>
    <dgm:pt modelId="{4DB1DC7E-1173-4296-8A9D-CE1DBFF92B16}" type="pres">
      <dgm:prSet presAssocID="{C1C80F29-CF46-4DDA-9578-0810BF505BF7}" presName="childText" presStyleLbl="conFgAcc1" presStyleIdx="2" presStyleCnt="3">
        <dgm:presLayoutVars>
          <dgm:bulletEnabled val="1"/>
        </dgm:presLayoutVars>
      </dgm:prSet>
      <dgm:spPr>
        <a:solidFill>
          <a:schemeClr val="bg1">
            <a:lumMod val="65000"/>
          </a:schemeClr>
        </a:solidFill>
        <a:ln>
          <a:solidFill>
            <a:schemeClr val="tx1"/>
          </a:solidFill>
        </a:ln>
      </dgm:spPr>
      <dgm:t>
        <a:bodyPr/>
        <a:lstStyle/>
        <a:p>
          <a:endParaRPr lang="en-US"/>
        </a:p>
      </dgm:t>
    </dgm:pt>
  </dgm:ptLst>
  <dgm:cxnLst>
    <dgm:cxn modelId="{A66C556E-FE15-4B1F-B3B5-C7C0D50E6211}" type="presOf" srcId="{C1C80F29-CF46-4DDA-9578-0810BF505BF7}" destId="{D1E8BFD3-470A-4437-B50F-54EA2DB425F1}" srcOrd="1" destOrd="0" presId="urn:microsoft.com/office/officeart/2005/8/layout/list1"/>
    <dgm:cxn modelId="{6B6F0E1D-745B-4739-8BCD-F6129FDADAF2}" type="presOf" srcId="{1495D092-7C7E-492D-9E52-D45DD530997C}" destId="{54368F9E-22C9-4070-A65F-54575B82CD7F}" srcOrd="1" destOrd="0" presId="urn:microsoft.com/office/officeart/2005/8/layout/list1"/>
    <dgm:cxn modelId="{15C9625E-A134-49EE-A3BE-DF9955E16099}" srcId="{7D6703AD-0C74-49F6-BFC2-39D115F3D21C}" destId="{7B1A9121-260E-4D84-B2ED-E94C6FE36B16}" srcOrd="0" destOrd="0" parTransId="{478346A4-DC1D-4DEF-986F-7DEC40462E95}" sibTransId="{A5A301BC-F350-4C5C-838E-490DD1CE9AA8}"/>
    <dgm:cxn modelId="{766103D8-A379-40D1-8D22-7E3C9477F6AC}" srcId="{7D6703AD-0C74-49F6-BFC2-39D115F3D21C}" destId="{C1C80F29-CF46-4DDA-9578-0810BF505BF7}" srcOrd="2" destOrd="0" parTransId="{3BFB2B4D-BEB2-4BFA-B0DD-3A63D63E244A}" sibTransId="{2ACE1D02-A1A9-4CB2-9DCD-7AD4303A44ED}"/>
    <dgm:cxn modelId="{17CC4D51-FD9D-4160-80B1-DB1BB1A1144A}" type="presOf" srcId="{7B1A9121-260E-4D84-B2ED-E94C6FE36B16}" destId="{9B936A81-E4F3-4447-8558-035DF73D0DFB}" srcOrd="0" destOrd="0" presId="urn:microsoft.com/office/officeart/2005/8/layout/list1"/>
    <dgm:cxn modelId="{EEC4F636-71A5-475B-8136-03D5C71915DC}" type="presOf" srcId="{7D6703AD-0C74-49F6-BFC2-39D115F3D21C}" destId="{ACA6F972-2D14-4A5F-B465-686DE2836A65}" srcOrd="0" destOrd="0" presId="urn:microsoft.com/office/officeart/2005/8/layout/list1"/>
    <dgm:cxn modelId="{B0D6980A-987D-41CC-97DC-C7976662F40E}" type="presOf" srcId="{7B1A9121-260E-4D84-B2ED-E94C6FE36B16}" destId="{13E9903A-EE22-429D-A03B-EC6631BE08A7}" srcOrd="1" destOrd="0" presId="urn:microsoft.com/office/officeart/2005/8/layout/list1"/>
    <dgm:cxn modelId="{EAA49F74-8D92-429D-8092-0B597363F1C8}" srcId="{7D6703AD-0C74-49F6-BFC2-39D115F3D21C}" destId="{1495D092-7C7E-492D-9E52-D45DD530997C}" srcOrd="1" destOrd="0" parTransId="{57F437E8-1629-49C9-BF6F-E3A7DAA20C78}" sibTransId="{D41D664E-6722-40B7-85D4-BB6F056F2CA3}"/>
    <dgm:cxn modelId="{F44EAA27-E39F-4753-A4FF-9AEEC4402A75}" type="presOf" srcId="{C1C80F29-CF46-4DDA-9578-0810BF505BF7}" destId="{4D5743F8-85B6-4F00-BFD3-9FD5CDC8EFD3}" srcOrd="0" destOrd="0" presId="urn:microsoft.com/office/officeart/2005/8/layout/list1"/>
    <dgm:cxn modelId="{867E994E-05CB-40B1-A331-9DD10770B983}" type="presOf" srcId="{1495D092-7C7E-492D-9E52-D45DD530997C}" destId="{85666AFF-C854-41F7-BDAB-0657E13C87FC}" srcOrd="0" destOrd="0" presId="urn:microsoft.com/office/officeart/2005/8/layout/list1"/>
    <dgm:cxn modelId="{7EEDC457-F7CB-40CD-BD95-6309FDE25D1F}" type="presParOf" srcId="{ACA6F972-2D14-4A5F-B465-686DE2836A65}" destId="{F640CB25-C186-4726-B0B7-7C3D3D548297}" srcOrd="0" destOrd="0" presId="urn:microsoft.com/office/officeart/2005/8/layout/list1"/>
    <dgm:cxn modelId="{E394F61D-314D-476C-B238-729C0A21036C}" type="presParOf" srcId="{F640CB25-C186-4726-B0B7-7C3D3D548297}" destId="{9B936A81-E4F3-4447-8558-035DF73D0DFB}" srcOrd="0" destOrd="0" presId="urn:microsoft.com/office/officeart/2005/8/layout/list1"/>
    <dgm:cxn modelId="{5C0E7CAD-B47E-4A29-BA7B-CD2F11FAA3FC}" type="presParOf" srcId="{F640CB25-C186-4726-B0B7-7C3D3D548297}" destId="{13E9903A-EE22-429D-A03B-EC6631BE08A7}" srcOrd="1" destOrd="0" presId="urn:microsoft.com/office/officeart/2005/8/layout/list1"/>
    <dgm:cxn modelId="{D7B0115C-FC86-4BA1-BE12-22A8675F444A}" type="presParOf" srcId="{ACA6F972-2D14-4A5F-B465-686DE2836A65}" destId="{4185AF4A-72C2-4B0D-9560-FA6D578E3A75}" srcOrd="1" destOrd="0" presId="urn:microsoft.com/office/officeart/2005/8/layout/list1"/>
    <dgm:cxn modelId="{8362FC24-FF5E-402B-9397-BC36C44675A3}" type="presParOf" srcId="{ACA6F972-2D14-4A5F-B465-686DE2836A65}" destId="{DBB84B87-C6E6-4DE5-9AED-B1A928CCF9D7}" srcOrd="2" destOrd="0" presId="urn:microsoft.com/office/officeart/2005/8/layout/list1"/>
    <dgm:cxn modelId="{F217B82E-A40E-489E-A667-C92C30D8821F}" type="presParOf" srcId="{ACA6F972-2D14-4A5F-B465-686DE2836A65}" destId="{BB8F154C-80BD-4E57-91F6-2558AE9B2095}" srcOrd="3" destOrd="0" presId="urn:microsoft.com/office/officeart/2005/8/layout/list1"/>
    <dgm:cxn modelId="{51996067-CB87-4EBD-A302-1364F090078F}" type="presParOf" srcId="{ACA6F972-2D14-4A5F-B465-686DE2836A65}" destId="{34721C9D-6DC7-432D-8889-44072BA712F6}" srcOrd="4" destOrd="0" presId="urn:microsoft.com/office/officeart/2005/8/layout/list1"/>
    <dgm:cxn modelId="{A518EC86-5E09-4C3F-B1DB-4DACA981DA4D}" type="presParOf" srcId="{34721C9D-6DC7-432D-8889-44072BA712F6}" destId="{85666AFF-C854-41F7-BDAB-0657E13C87FC}" srcOrd="0" destOrd="0" presId="urn:microsoft.com/office/officeart/2005/8/layout/list1"/>
    <dgm:cxn modelId="{0A9D0B5B-BE3B-4C8E-9821-7ED8E52FDC99}" type="presParOf" srcId="{34721C9D-6DC7-432D-8889-44072BA712F6}" destId="{54368F9E-22C9-4070-A65F-54575B82CD7F}" srcOrd="1" destOrd="0" presId="urn:microsoft.com/office/officeart/2005/8/layout/list1"/>
    <dgm:cxn modelId="{2C2E9B00-B2B5-4ACF-8B0A-BD61B345D4F1}" type="presParOf" srcId="{ACA6F972-2D14-4A5F-B465-686DE2836A65}" destId="{4DAAABD2-652E-4CE7-8070-BAD2824B071A}" srcOrd="5" destOrd="0" presId="urn:microsoft.com/office/officeart/2005/8/layout/list1"/>
    <dgm:cxn modelId="{06EAAD50-32B7-44E7-B01B-1964660FC135}" type="presParOf" srcId="{ACA6F972-2D14-4A5F-B465-686DE2836A65}" destId="{3B0F2C58-618E-49A1-ABC2-69782223EABC}" srcOrd="6" destOrd="0" presId="urn:microsoft.com/office/officeart/2005/8/layout/list1"/>
    <dgm:cxn modelId="{F09CAAD0-2B49-4D0A-AD93-FF8A9A64665B}" type="presParOf" srcId="{ACA6F972-2D14-4A5F-B465-686DE2836A65}" destId="{BBEC1862-882B-4BBF-A5DC-B41154D8B454}" srcOrd="7" destOrd="0" presId="urn:microsoft.com/office/officeart/2005/8/layout/list1"/>
    <dgm:cxn modelId="{C197F4A0-33EC-4480-A550-03303546F331}" type="presParOf" srcId="{ACA6F972-2D14-4A5F-B465-686DE2836A65}" destId="{DB7B8906-94FC-4E97-9F98-09CA8603493D}" srcOrd="8" destOrd="0" presId="urn:microsoft.com/office/officeart/2005/8/layout/list1"/>
    <dgm:cxn modelId="{B3B0BC71-3859-4B64-943C-4E92A30CF103}" type="presParOf" srcId="{DB7B8906-94FC-4E97-9F98-09CA8603493D}" destId="{4D5743F8-85B6-4F00-BFD3-9FD5CDC8EFD3}" srcOrd="0" destOrd="0" presId="urn:microsoft.com/office/officeart/2005/8/layout/list1"/>
    <dgm:cxn modelId="{26BDFACB-E0F2-4B49-9659-869EFCE8D339}" type="presParOf" srcId="{DB7B8906-94FC-4E97-9F98-09CA8603493D}" destId="{D1E8BFD3-470A-4437-B50F-54EA2DB425F1}" srcOrd="1" destOrd="0" presId="urn:microsoft.com/office/officeart/2005/8/layout/list1"/>
    <dgm:cxn modelId="{18441A14-8651-47B6-B12F-9DBF8EEAD21F}" type="presParOf" srcId="{ACA6F972-2D14-4A5F-B465-686DE2836A65}" destId="{2658AD8E-B99E-4604-8F1E-40FA9D3904C9}" srcOrd="9" destOrd="0" presId="urn:microsoft.com/office/officeart/2005/8/layout/list1"/>
    <dgm:cxn modelId="{EB29C95E-83F4-4E44-8A75-18E5DEED4437}" type="presParOf" srcId="{ACA6F972-2D14-4A5F-B465-686DE2836A65}" destId="{4DB1DC7E-1173-4296-8A9D-CE1DBFF92B1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96D44-6A7A-47A6-894D-CA1AF7D59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11F3AC-5F31-48F3-9B7C-FCDD45079134}">
      <dgm:prSet phldrT="[Text]"/>
      <dgm:spPr>
        <a:solidFill>
          <a:srgbClr val="FF0000"/>
        </a:solidFill>
        <a:ln>
          <a:solidFill>
            <a:schemeClr val="bg1">
              <a:lumMod val="50000"/>
            </a:schemeClr>
          </a:solidFill>
        </a:ln>
      </dgm:spPr>
      <dgm:t>
        <a:bodyPr/>
        <a:lstStyle/>
        <a:p>
          <a:r>
            <a:rPr lang="en-US" dirty="0" err="1" smtClean="0"/>
            <a:t>Compan</a:t>
          </a:r>
          <a:r>
            <a:rPr lang="bs-Latn-BA" dirty="0" smtClean="0"/>
            <a:t>ija</a:t>
          </a:r>
          <a:r>
            <a:rPr lang="en-US" dirty="0" smtClean="0"/>
            <a:t> (m</a:t>
          </a:r>
          <a:r>
            <a:rPr lang="bs-Latn-BA" dirty="0" smtClean="0"/>
            <a:t>enadžment</a:t>
          </a:r>
          <a:r>
            <a:rPr lang="en-US" dirty="0" smtClean="0"/>
            <a:t>)</a:t>
          </a:r>
          <a:endParaRPr lang="en-US" dirty="0"/>
        </a:p>
      </dgm:t>
    </dgm:pt>
    <dgm:pt modelId="{480F932F-4641-49E7-A883-879D23B1BB08}" type="parTrans" cxnId="{382DA3BD-C31E-4F60-BEB2-D5CB619C30E3}">
      <dgm:prSet/>
      <dgm:spPr/>
      <dgm:t>
        <a:bodyPr/>
        <a:lstStyle/>
        <a:p>
          <a:endParaRPr lang="en-US"/>
        </a:p>
      </dgm:t>
    </dgm:pt>
    <dgm:pt modelId="{3E447B92-B05D-4B9E-8F28-F616DAB017C1}" type="sibTrans" cxnId="{382DA3BD-C31E-4F60-BEB2-D5CB619C30E3}">
      <dgm:prSet/>
      <dgm:spPr/>
      <dgm:t>
        <a:bodyPr/>
        <a:lstStyle/>
        <a:p>
          <a:endParaRPr lang="en-US"/>
        </a:p>
      </dgm:t>
    </dgm:pt>
    <dgm:pt modelId="{E1C41EF1-83D2-435F-8538-008308AE5DD2}">
      <dgm:prSet phldrT="[Text]" custT="1"/>
      <dgm:spPr>
        <a:solidFill>
          <a:schemeClr val="bg1">
            <a:lumMod val="65000"/>
          </a:schemeClr>
        </a:solidFill>
        <a:ln>
          <a:solidFill>
            <a:schemeClr val="bg1">
              <a:lumMod val="50000"/>
            </a:schemeClr>
          </a:solidFill>
        </a:ln>
      </dgm:spPr>
      <dgm:t>
        <a:bodyPr/>
        <a:lstStyle/>
        <a:p>
          <a:r>
            <a:rPr lang="bs-Latn-BA" sz="600" dirty="0" smtClean="0"/>
            <a:t>Investitori</a:t>
          </a:r>
          <a:endParaRPr lang="en-US" sz="1600" dirty="0"/>
        </a:p>
      </dgm:t>
    </dgm:pt>
    <dgm:pt modelId="{F0D4BFB0-C69A-4DD2-B730-24C420953BC6}" type="parTrans" cxnId="{B7E4706C-5634-4795-B6B0-227E1853C2D1}">
      <dgm:prSet/>
      <dgm:spPr>
        <a:solidFill>
          <a:schemeClr val="bg1">
            <a:lumMod val="65000"/>
          </a:schemeClr>
        </a:solidFill>
        <a:ln>
          <a:solidFill>
            <a:schemeClr val="bg1">
              <a:lumMod val="50000"/>
            </a:schemeClr>
          </a:solidFill>
        </a:ln>
      </dgm:spPr>
      <dgm:t>
        <a:bodyPr/>
        <a:lstStyle/>
        <a:p>
          <a:endParaRPr lang="en-US" dirty="0"/>
        </a:p>
      </dgm:t>
    </dgm:pt>
    <dgm:pt modelId="{2A8E9369-6690-4399-B2FC-DE4726A699EA}" type="sibTrans" cxnId="{B7E4706C-5634-4795-B6B0-227E1853C2D1}">
      <dgm:prSet/>
      <dgm:spPr/>
      <dgm:t>
        <a:bodyPr/>
        <a:lstStyle/>
        <a:p>
          <a:endParaRPr lang="en-US"/>
        </a:p>
      </dgm:t>
    </dgm:pt>
    <dgm:pt modelId="{4878907E-E878-403A-96C3-A266366C8127}">
      <dgm:prSet phldrT="[Text]" custT="1"/>
      <dgm:spPr>
        <a:solidFill>
          <a:schemeClr val="bg1">
            <a:lumMod val="65000"/>
          </a:schemeClr>
        </a:solidFill>
        <a:ln>
          <a:solidFill>
            <a:schemeClr val="bg1">
              <a:lumMod val="50000"/>
            </a:schemeClr>
          </a:solidFill>
        </a:ln>
      </dgm:spPr>
      <dgm:t>
        <a:bodyPr/>
        <a:lstStyle/>
        <a:p>
          <a:r>
            <a:rPr lang="bs-Latn-BA" sz="500" dirty="0" smtClean="0"/>
            <a:t>Legislativa i nadzor</a:t>
          </a:r>
          <a:endParaRPr lang="en-US" sz="500" dirty="0"/>
        </a:p>
      </dgm:t>
    </dgm:pt>
    <dgm:pt modelId="{A34982AF-2477-4D5C-869E-7F583137CCF6}" type="parTrans" cxnId="{EBA62C2B-5CBC-4F37-B30A-A6104F5D6542}">
      <dgm:prSet/>
      <dgm:spPr>
        <a:solidFill>
          <a:schemeClr val="bg1">
            <a:lumMod val="65000"/>
          </a:schemeClr>
        </a:solidFill>
        <a:ln>
          <a:solidFill>
            <a:schemeClr val="bg1">
              <a:lumMod val="50000"/>
            </a:schemeClr>
          </a:solidFill>
        </a:ln>
      </dgm:spPr>
      <dgm:t>
        <a:bodyPr/>
        <a:lstStyle/>
        <a:p>
          <a:endParaRPr lang="en-US" dirty="0"/>
        </a:p>
      </dgm:t>
    </dgm:pt>
    <dgm:pt modelId="{7A714BF0-7651-4AFD-B11D-EB7582BB7130}" type="sibTrans" cxnId="{EBA62C2B-5CBC-4F37-B30A-A6104F5D6542}">
      <dgm:prSet/>
      <dgm:spPr/>
      <dgm:t>
        <a:bodyPr/>
        <a:lstStyle/>
        <a:p>
          <a:endParaRPr lang="en-US"/>
        </a:p>
      </dgm:t>
    </dgm:pt>
    <dgm:pt modelId="{6C40C58F-1A99-4DBB-BB1D-248388A85589}">
      <dgm:prSet phldrT="[Text]" custT="1"/>
      <dgm:spPr>
        <a:solidFill>
          <a:schemeClr val="bg1">
            <a:lumMod val="65000"/>
          </a:schemeClr>
        </a:solidFill>
        <a:ln>
          <a:solidFill>
            <a:schemeClr val="bg1">
              <a:lumMod val="50000"/>
            </a:schemeClr>
          </a:solidFill>
        </a:ln>
      </dgm:spPr>
      <dgm:t>
        <a:bodyPr/>
        <a:lstStyle/>
        <a:p>
          <a:r>
            <a:rPr lang="bs-Latn-BA" sz="600" dirty="0" smtClean="0"/>
            <a:t>Odbor</a:t>
          </a:r>
          <a:endParaRPr lang="en-US" sz="600" dirty="0"/>
        </a:p>
      </dgm:t>
    </dgm:pt>
    <dgm:pt modelId="{BAD7EFDB-36E2-4AFD-AB4C-CFEEA173B913}" type="parTrans" cxnId="{1043E482-5DE1-48D5-BB26-7E569E9683F9}">
      <dgm:prSet/>
      <dgm:spPr>
        <a:solidFill>
          <a:schemeClr val="bg1">
            <a:lumMod val="65000"/>
          </a:schemeClr>
        </a:solidFill>
        <a:ln>
          <a:solidFill>
            <a:schemeClr val="bg1">
              <a:lumMod val="50000"/>
            </a:schemeClr>
          </a:solidFill>
        </a:ln>
      </dgm:spPr>
      <dgm:t>
        <a:bodyPr/>
        <a:lstStyle/>
        <a:p>
          <a:endParaRPr lang="en-US" dirty="0"/>
        </a:p>
      </dgm:t>
    </dgm:pt>
    <dgm:pt modelId="{85034D91-9610-46F1-A2A5-924689F8B745}" type="sibTrans" cxnId="{1043E482-5DE1-48D5-BB26-7E569E9683F9}">
      <dgm:prSet/>
      <dgm:spPr/>
      <dgm:t>
        <a:bodyPr/>
        <a:lstStyle/>
        <a:p>
          <a:endParaRPr lang="en-US"/>
        </a:p>
      </dgm:t>
    </dgm:pt>
    <dgm:pt modelId="{AA06B49B-3BE2-4692-B721-4663B07E1EA7}">
      <dgm:prSet phldrT="[Text]" custT="1"/>
      <dgm:spPr>
        <a:solidFill>
          <a:schemeClr val="bg1">
            <a:lumMod val="65000"/>
          </a:schemeClr>
        </a:solidFill>
        <a:ln>
          <a:solidFill>
            <a:schemeClr val="bg1">
              <a:lumMod val="50000"/>
            </a:schemeClr>
          </a:solidFill>
        </a:ln>
      </dgm:spPr>
      <dgm:t>
        <a:bodyPr/>
        <a:lstStyle/>
        <a:p>
          <a:r>
            <a:rPr lang="bs-Latn-BA" sz="600" dirty="0" smtClean="0"/>
            <a:t>Interesne skupine</a:t>
          </a:r>
          <a:endParaRPr lang="en-US" sz="600" dirty="0"/>
        </a:p>
      </dgm:t>
    </dgm:pt>
    <dgm:pt modelId="{024C2787-3DA6-476F-861D-578D9B4A088A}" type="parTrans" cxnId="{7FF56257-96B6-4364-8086-8873685726A9}">
      <dgm:prSet/>
      <dgm:spPr>
        <a:solidFill>
          <a:schemeClr val="bg1">
            <a:lumMod val="65000"/>
          </a:schemeClr>
        </a:solidFill>
        <a:ln>
          <a:solidFill>
            <a:schemeClr val="bg1">
              <a:lumMod val="50000"/>
            </a:schemeClr>
          </a:solidFill>
        </a:ln>
      </dgm:spPr>
      <dgm:t>
        <a:bodyPr/>
        <a:lstStyle/>
        <a:p>
          <a:endParaRPr lang="en-US" dirty="0"/>
        </a:p>
      </dgm:t>
    </dgm:pt>
    <dgm:pt modelId="{8E07FE97-D6A1-426D-9DB3-B43E9917AEE3}" type="sibTrans" cxnId="{7FF56257-96B6-4364-8086-8873685726A9}">
      <dgm:prSet/>
      <dgm:spPr/>
      <dgm:t>
        <a:bodyPr/>
        <a:lstStyle/>
        <a:p>
          <a:endParaRPr lang="en-US"/>
        </a:p>
      </dgm:t>
    </dgm:pt>
    <dgm:pt modelId="{1D3DC195-30DF-449D-961B-E6D10EE5AFC1}" type="pres">
      <dgm:prSet presAssocID="{49296D44-6A7A-47A6-894D-CA1AF7D59C1B}" presName="cycle" presStyleCnt="0">
        <dgm:presLayoutVars>
          <dgm:chMax val="1"/>
          <dgm:dir/>
          <dgm:animLvl val="ctr"/>
          <dgm:resizeHandles val="exact"/>
        </dgm:presLayoutVars>
      </dgm:prSet>
      <dgm:spPr/>
      <dgm:t>
        <a:bodyPr/>
        <a:lstStyle/>
        <a:p>
          <a:endParaRPr lang="en-US"/>
        </a:p>
      </dgm:t>
    </dgm:pt>
    <dgm:pt modelId="{BAFD9C90-8DEC-4714-8F7A-36DC277F2299}" type="pres">
      <dgm:prSet presAssocID="{4311F3AC-5F31-48F3-9B7C-FCDD45079134}" presName="centerShape" presStyleLbl="node0" presStyleIdx="0" presStyleCnt="1" custScaleX="149574" custScaleY="138890"/>
      <dgm:spPr/>
      <dgm:t>
        <a:bodyPr/>
        <a:lstStyle/>
        <a:p>
          <a:endParaRPr lang="en-US"/>
        </a:p>
      </dgm:t>
    </dgm:pt>
    <dgm:pt modelId="{344C1527-C0C3-487C-AA2F-088D876C8A3C}" type="pres">
      <dgm:prSet presAssocID="{F0D4BFB0-C69A-4DD2-B730-24C420953BC6}" presName="Name9" presStyleLbl="parChTrans1D2" presStyleIdx="0" presStyleCnt="4"/>
      <dgm:spPr/>
      <dgm:t>
        <a:bodyPr/>
        <a:lstStyle/>
        <a:p>
          <a:endParaRPr lang="en-US"/>
        </a:p>
      </dgm:t>
    </dgm:pt>
    <dgm:pt modelId="{8DB62511-1FE5-47C8-9F6E-D49FB735D046}" type="pres">
      <dgm:prSet presAssocID="{F0D4BFB0-C69A-4DD2-B730-24C420953BC6}" presName="connTx" presStyleLbl="parChTrans1D2" presStyleIdx="0" presStyleCnt="4"/>
      <dgm:spPr/>
      <dgm:t>
        <a:bodyPr/>
        <a:lstStyle/>
        <a:p>
          <a:endParaRPr lang="en-US"/>
        </a:p>
      </dgm:t>
    </dgm:pt>
    <dgm:pt modelId="{7C4AB7A6-690C-4F3B-8026-6D6B7A32487A}" type="pres">
      <dgm:prSet presAssocID="{E1C41EF1-83D2-435F-8538-008308AE5DD2}" presName="node" presStyleLbl="node1" presStyleIdx="0" presStyleCnt="4" custScaleX="92115" custScaleY="85471">
        <dgm:presLayoutVars>
          <dgm:bulletEnabled val="1"/>
        </dgm:presLayoutVars>
      </dgm:prSet>
      <dgm:spPr/>
      <dgm:t>
        <a:bodyPr/>
        <a:lstStyle/>
        <a:p>
          <a:endParaRPr lang="en-US"/>
        </a:p>
      </dgm:t>
    </dgm:pt>
    <dgm:pt modelId="{A74205CA-AD2F-4978-AE97-98F6295DEB27}" type="pres">
      <dgm:prSet presAssocID="{A34982AF-2477-4D5C-869E-7F583137CCF6}" presName="Name9" presStyleLbl="parChTrans1D2" presStyleIdx="1" presStyleCnt="4"/>
      <dgm:spPr/>
      <dgm:t>
        <a:bodyPr/>
        <a:lstStyle/>
        <a:p>
          <a:endParaRPr lang="en-US"/>
        </a:p>
      </dgm:t>
    </dgm:pt>
    <dgm:pt modelId="{F14F373C-32E6-4598-A6AA-EFB310D18D03}" type="pres">
      <dgm:prSet presAssocID="{A34982AF-2477-4D5C-869E-7F583137CCF6}" presName="connTx" presStyleLbl="parChTrans1D2" presStyleIdx="1" presStyleCnt="4"/>
      <dgm:spPr/>
      <dgm:t>
        <a:bodyPr/>
        <a:lstStyle/>
        <a:p>
          <a:endParaRPr lang="en-US"/>
        </a:p>
      </dgm:t>
    </dgm:pt>
    <dgm:pt modelId="{2016426A-36FB-45A3-91C9-0C36A21B6632}" type="pres">
      <dgm:prSet presAssocID="{4878907E-E878-403A-96C3-A266366C8127}" presName="node" presStyleLbl="node1" presStyleIdx="1" presStyleCnt="4" custScaleX="92115" custScaleY="85471">
        <dgm:presLayoutVars>
          <dgm:bulletEnabled val="1"/>
        </dgm:presLayoutVars>
      </dgm:prSet>
      <dgm:spPr/>
      <dgm:t>
        <a:bodyPr/>
        <a:lstStyle/>
        <a:p>
          <a:endParaRPr lang="en-US"/>
        </a:p>
      </dgm:t>
    </dgm:pt>
    <dgm:pt modelId="{D6287D13-245D-4427-AF7E-6988E467E1F2}" type="pres">
      <dgm:prSet presAssocID="{BAD7EFDB-36E2-4AFD-AB4C-CFEEA173B913}" presName="Name9" presStyleLbl="parChTrans1D2" presStyleIdx="2" presStyleCnt="4"/>
      <dgm:spPr/>
      <dgm:t>
        <a:bodyPr/>
        <a:lstStyle/>
        <a:p>
          <a:endParaRPr lang="en-US"/>
        </a:p>
      </dgm:t>
    </dgm:pt>
    <dgm:pt modelId="{55E3241E-D9EE-4AE4-8013-EF36E71A7D31}" type="pres">
      <dgm:prSet presAssocID="{BAD7EFDB-36E2-4AFD-AB4C-CFEEA173B913}" presName="connTx" presStyleLbl="parChTrans1D2" presStyleIdx="2" presStyleCnt="4"/>
      <dgm:spPr/>
      <dgm:t>
        <a:bodyPr/>
        <a:lstStyle/>
        <a:p>
          <a:endParaRPr lang="en-US"/>
        </a:p>
      </dgm:t>
    </dgm:pt>
    <dgm:pt modelId="{6E70E365-1065-42CA-BAFE-672C036257B9}" type="pres">
      <dgm:prSet presAssocID="{6C40C58F-1A99-4DBB-BB1D-248388A85589}" presName="node" presStyleLbl="node1" presStyleIdx="2" presStyleCnt="4" custScaleX="92115" custScaleY="85471">
        <dgm:presLayoutVars>
          <dgm:bulletEnabled val="1"/>
        </dgm:presLayoutVars>
      </dgm:prSet>
      <dgm:spPr/>
      <dgm:t>
        <a:bodyPr/>
        <a:lstStyle/>
        <a:p>
          <a:endParaRPr lang="en-US"/>
        </a:p>
      </dgm:t>
    </dgm:pt>
    <dgm:pt modelId="{607C7A2B-272B-46AB-B160-386E848CC281}" type="pres">
      <dgm:prSet presAssocID="{024C2787-3DA6-476F-861D-578D9B4A088A}" presName="Name9" presStyleLbl="parChTrans1D2" presStyleIdx="3" presStyleCnt="4"/>
      <dgm:spPr/>
      <dgm:t>
        <a:bodyPr/>
        <a:lstStyle/>
        <a:p>
          <a:endParaRPr lang="en-US"/>
        </a:p>
      </dgm:t>
    </dgm:pt>
    <dgm:pt modelId="{221E585B-08CD-49D5-A08F-B53F6625CF51}" type="pres">
      <dgm:prSet presAssocID="{024C2787-3DA6-476F-861D-578D9B4A088A}" presName="connTx" presStyleLbl="parChTrans1D2" presStyleIdx="3" presStyleCnt="4"/>
      <dgm:spPr/>
      <dgm:t>
        <a:bodyPr/>
        <a:lstStyle/>
        <a:p>
          <a:endParaRPr lang="en-US"/>
        </a:p>
      </dgm:t>
    </dgm:pt>
    <dgm:pt modelId="{F4A4ACD7-3EF9-4442-8F7C-BAD713C46D09}" type="pres">
      <dgm:prSet presAssocID="{AA06B49B-3BE2-4692-B721-4663B07E1EA7}" presName="node" presStyleLbl="node1" presStyleIdx="3" presStyleCnt="4" custScaleX="92115" custScaleY="85471">
        <dgm:presLayoutVars>
          <dgm:bulletEnabled val="1"/>
        </dgm:presLayoutVars>
      </dgm:prSet>
      <dgm:spPr/>
      <dgm:t>
        <a:bodyPr/>
        <a:lstStyle/>
        <a:p>
          <a:endParaRPr lang="en-US"/>
        </a:p>
      </dgm:t>
    </dgm:pt>
  </dgm:ptLst>
  <dgm:cxnLst>
    <dgm:cxn modelId="{6CB43928-A299-4A6E-86F1-EB0CD817CA35}" type="presOf" srcId="{A34982AF-2477-4D5C-869E-7F583137CCF6}" destId="{A74205CA-AD2F-4978-AE97-98F6295DEB27}" srcOrd="0" destOrd="0" presId="urn:microsoft.com/office/officeart/2005/8/layout/radial1"/>
    <dgm:cxn modelId="{7FF56257-96B6-4364-8086-8873685726A9}" srcId="{4311F3AC-5F31-48F3-9B7C-FCDD45079134}" destId="{AA06B49B-3BE2-4692-B721-4663B07E1EA7}" srcOrd="3" destOrd="0" parTransId="{024C2787-3DA6-476F-861D-578D9B4A088A}" sibTransId="{8E07FE97-D6A1-426D-9DB3-B43E9917AEE3}"/>
    <dgm:cxn modelId="{0BED588D-65E5-49C1-81AC-767A84432ED7}" type="presOf" srcId="{BAD7EFDB-36E2-4AFD-AB4C-CFEEA173B913}" destId="{D6287D13-245D-4427-AF7E-6988E467E1F2}" srcOrd="0" destOrd="0" presId="urn:microsoft.com/office/officeart/2005/8/layout/radial1"/>
    <dgm:cxn modelId="{1828040F-497F-4055-A5B5-2B61772291CF}" type="presOf" srcId="{BAD7EFDB-36E2-4AFD-AB4C-CFEEA173B913}" destId="{55E3241E-D9EE-4AE4-8013-EF36E71A7D31}" srcOrd="1" destOrd="0" presId="urn:microsoft.com/office/officeart/2005/8/layout/radial1"/>
    <dgm:cxn modelId="{EBA62C2B-5CBC-4F37-B30A-A6104F5D6542}" srcId="{4311F3AC-5F31-48F3-9B7C-FCDD45079134}" destId="{4878907E-E878-403A-96C3-A266366C8127}" srcOrd="1" destOrd="0" parTransId="{A34982AF-2477-4D5C-869E-7F583137CCF6}" sibTransId="{7A714BF0-7651-4AFD-B11D-EB7582BB7130}"/>
    <dgm:cxn modelId="{1043E482-5DE1-48D5-BB26-7E569E9683F9}" srcId="{4311F3AC-5F31-48F3-9B7C-FCDD45079134}" destId="{6C40C58F-1A99-4DBB-BB1D-248388A85589}" srcOrd="2" destOrd="0" parTransId="{BAD7EFDB-36E2-4AFD-AB4C-CFEEA173B913}" sibTransId="{85034D91-9610-46F1-A2A5-924689F8B745}"/>
    <dgm:cxn modelId="{B7E4706C-5634-4795-B6B0-227E1853C2D1}" srcId="{4311F3AC-5F31-48F3-9B7C-FCDD45079134}" destId="{E1C41EF1-83D2-435F-8538-008308AE5DD2}" srcOrd="0" destOrd="0" parTransId="{F0D4BFB0-C69A-4DD2-B730-24C420953BC6}" sibTransId="{2A8E9369-6690-4399-B2FC-DE4726A699EA}"/>
    <dgm:cxn modelId="{20ED1403-F1CC-40BB-AC7A-573BD2C14EAC}" type="presOf" srcId="{F0D4BFB0-C69A-4DD2-B730-24C420953BC6}" destId="{8DB62511-1FE5-47C8-9F6E-D49FB735D046}" srcOrd="1" destOrd="0" presId="urn:microsoft.com/office/officeart/2005/8/layout/radial1"/>
    <dgm:cxn modelId="{237173FD-4294-4D7E-80FF-3FB8E99FB3FA}" type="presOf" srcId="{024C2787-3DA6-476F-861D-578D9B4A088A}" destId="{607C7A2B-272B-46AB-B160-386E848CC281}" srcOrd="0" destOrd="0" presId="urn:microsoft.com/office/officeart/2005/8/layout/radial1"/>
    <dgm:cxn modelId="{92E567A0-3512-45FB-9AE9-BC71BB6330A6}" type="presOf" srcId="{F0D4BFB0-C69A-4DD2-B730-24C420953BC6}" destId="{344C1527-C0C3-487C-AA2F-088D876C8A3C}" srcOrd="0" destOrd="0" presId="urn:microsoft.com/office/officeart/2005/8/layout/radial1"/>
    <dgm:cxn modelId="{D23C2EF7-E003-431D-9EF4-E80050C56A01}" type="presOf" srcId="{49296D44-6A7A-47A6-894D-CA1AF7D59C1B}" destId="{1D3DC195-30DF-449D-961B-E6D10EE5AFC1}" srcOrd="0" destOrd="0" presId="urn:microsoft.com/office/officeart/2005/8/layout/radial1"/>
    <dgm:cxn modelId="{BECED3C0-3A50-47A4-B94B-2A8A928F5B13}" type="presOf" srcId="{4878907E-E878-403A-96C3-A266366C8127}" destId="{2016426A-36FB-45A3-91C9-0C36A21B6632}" srcOrd="0" destOrd="0" presId="urn:microsoft.com/office/officeart/2005/8/layout/radial1"/>
    <dgm:cxn modelId="{DEFF0CB0-2BE1-45B4-B3A4-24DF16F804DC}" type="presOf" srcId="{6C40C58F-1A99-4DBB-BB1D-248388A85589}" destId="{6E70E365-1065-42CA-BAFE-672C036257B9}" srcOrd="0" destOrd="0" presId="urn:microsoft.com/office/officeart/2005/8/layout/radial1"/>
    <dgm:cxn modelId="{C84D2833-30CE-4C44-B484-56B653F86D97}" type="presOf" srcId="{E1C41EF1-83D2-435F-8538-008308AE5DD2}" destId="{7C4AB7A6-690C-4F3B-8026-6D6B7A32487A}" srcOrd="0" destOrd="0" presId="urn:microsoft.com/office/officeart/2005/8/layout/radial1"/>
    <dgm:cxn modelId="{25A5369C-0E5A-4CAE-9C84-3329C9343568}" type="presOf" srcId="{024C2787-3DA6-476F-861D-578D9B4A088A}" destId="{221E585B-08CD-49D5-A08F-B53F6625CF51}" srcOrd="1" destOrd="0" presId="urn:microsoft.com/office/officeart/2005/8/layout/radial1"/>
    <dgm:cxn modelId="{A355BDEF-61CF-4F31-9A65-7E9262615F2E}" type="presOf" srcId="{4311F3AC-5F31-48F3-9B7C-FCDD45079134}" destId="{BAFD9C90-8DEC-4714-8F7A-36DC277F2299}" srcOrd="0" destOrd="0" presId="urn:microsoft.com/office/officeart/2005/8/layout/radial1"/>
    <dgm:cxn modelId="{C79EE00C-82AA-4540-8D4B-F3768E4A30C2}" type="presOf" srcId="{AA06B49B-3BE2-4692-B721-4663B07E1EA7}" destId="{F4A4ACD7-3EF9-4442-8F7C-BAD713C46D09}" srcOrd="0" destOrd="0" presId="urn:microsoft.com/office/officeart/2005/8/layout/radial1"/>
    <dgm:cxn modelId="{031504E6-EBB1-4562-867C-FF329D878AF0}" type="presOf" srcId="{A34982AF-2477-4D5C-869E-7F583137CCF6}" destId="{F14F373C-32E6-4598-A6AA-EFB310D18D03}" srcOrd="1" destOrd="0" presId="urn:microsoft.com/office/officeart/2005/8/layout/radial1"/>
    <dgm:cxn modelId="{382DA3BD-C31E-4F60-BEB2-D5CB619C30E3}" srcId="{49296D44-6A7A-47A6-894D-CA1AF7D59C1B}" destId="{4311F3AC-5F31-48F3-9B7C-FCDD45079134}" srcOrd="0" destOrd="0" parTransId="{480F932F-4641-49E7-A883-879D23B1BB08}" sibTransId="{3E447B92-B05D-4B9E-8F28-F616DAB017C1}"/>
    <dgm:cxn modelId="{CE449520-9F98-423D-B573-B3747145578D}" type="presParOf" srcId="{1D3DC195-30DF-449D-961B-E6D10EE5AFC1}" destId="{BAFD9C90-8DEC-4714-8F7A-36DC277F2299}" srcOrd="0" destOrd="0" presId="urn:microsoft.com/office/officeart/2005/8/layout/radial1"/>
    <dgm:cxn modelId="{98608F30-8F1B-41D6-B1AE-55EFDC03B63B}" type="presParOf" srcId="{1D3DC195-30DF-449D-961B-E6D10EE5AFC1}" destId="{344C1527-C0C3-487C-AA2F-088D876C8A3C}" srcOrd="1" destOrd="0" presId="urn:microsoft.com/office/officeart/2005/8/layout/radial1"/>
    <dgm:cxn modelId="{4B7BD32A-3477-4D18-9F8F-4572233E6A37}" type="presParOf" srcId="{344C1527-C0C3-487C-AA2F-088D876C8A3C}" destId="{8DB62511-1FE5-47C8-9F6E-D49FB735D046}" srcOrd="0" destOrd="0" presId="urn:microsoft.com/office/officeart/2005/8/layout/radial1"/>
    <dgm:cxn modelId="{5BDB42B8-2B2B-4541-8233-695966A93D32}" type="presParOf" srcId="{1D3DC195-30DF-449D-961B-E6D10EE5AFC1}" destId="{7C4AB7A6-690C-4F3B-8026-6D6B7A32487A}" srcOrd="2" destOrd="0" presId="urn:microsoft.com/office/officeart/2005/8/layout/radial1"/>
    <dgm:cxn modelId="{2B6DAD07-AFAE-4D6E-9446-1CB4E6676BE7}" type="presParOf" srcId="{1D3DC195-30DF-449D-961B-E6D10EE5AFC1}" destId="{A74205CA-AD2F-4978-AE97-98F6295DEB27}" srcOrd="3" destOrd="0" presId="urn:microsoft.com/office/officeart/2005/8/layout/radial1"/>
    <dgm:cxn modelId="{C4AF72AF-1FE5-40E5-8B92-44A1653A12F7}" type="presParOf" srcId="{A74205CA-AD2F-4978-AE97-98F6295DEB27}" destId="{F14F373C-32E6-4598-A6AA-EFB310D18D03}" srcOrd="0" destOrd="0" presId="urn:microsoft.com/office/officeart/2005/8/layout/radial1"/>
    <dgm:cxn modelId="{8605B606-AF4B-42D1-A5F1-23E2DBC2680E}" type="presParOf" srcId="{1D3DC195-30DF-449D-961B-E6D10EE5AFC1}" destId="{2016426A-36FB-45A3-91C9-0C36A21B6632}" srcOrd="4" destOrd="0" presId="urn:microsoft.com/office/officeart/2005/8/layout/radial1"/>
    <dgm:cxn modelId="{E9246677-B00C-4187-A765-A32212106050}" type="presParOf" srcId="{1D3DC195-30DF-449D-961B-E6D10EE5AFC1}" destId="{D6287D13-245D-4427-AF7E-6988E467E1F2}" srcOrd="5" destOrd="0" presId="urn:microsoft.com/office/officeart/2005/8/layout/radial1"/>
    <dgm:cxn modelId="{78E7D595-1935-45EB-A009-3A6838C7308A}" type="presParOf" srcId="{D6287D13-245D-4427-AF7E-6988E467E1F2}" destId="{55E3241E-D9EE-4AE4-8013-EF36E71A7D31}" srcOrd="0" destOrd="0" presId="urn:microsoft.com/office/officeart/2005/8/layout/radial1"/>
    <dgm:cxn modelId="{DB477E15-010E-4CC4-A4C5-9C280B2DA779}" type="presParOf" srcId="{1D3DC195-30DF-449D-961B-E6D10EE5AFC1}" destId="{6E70E365-1065-42CA-BAFE-672C036257B9}" srcOrd="6" destOrd="0" presId="urn:microsoft.com/office/officeart/2005/8/layout/radial1"/>
    <dgm:cxn modelId="{CF1CC62B-9243-49FA-9DB5-0AD19E5653F7}" type="presParOf" srcId="{1D3DC195-30DF-449D-961B-E6D10EE5AFC1}" destId="{607C7A2B-272B-46AB-B160-386E848CC281}" srcOrd="7" destOrd="0" presId="urn:microsoft.com/office/officeart/2005/8/layout/radial1"/>
    <dgm:cxn modelId="{10611FCC-0D81-4797-A7B1-43725DE17CD3}" type="presParOf" srcId="{607C7A2B-272B-46AB-B160-386E848CC281}" destId="{221E585B-08CD-49D5-A08F-B53F6625CF51}" srcOrd="0" destOrd="0" presId="urn:microsoft.com/office/officeart/2005/8/layout/radial1"/>
    <dgm:cxn modelId="{348FF79E-1446-4836-BDDF-87C6D31CD81F}" type="presParOf" srcId="{1D3DC195-30DF-449D-961B-E6D10EE5AFC1}" destId="{F4A4ACD7-3EF9-4442-8F7C-BAD713C46D09}" srcOrd="8" destOrd="0" presId="urn:microsoft.com/office/officeart/2005/8/layout/radia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6703AD-0C74-49F6-BFC2-39D115F3D2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1A9121-260E-4D84-B2ED-E94C6FE36B16}">
      <dgm:prSet phldrT="[Text]" custT="1"/>
      <dgm:spPr>
        <a:solidFill>
          <a:schemeClr val="bg1"/>
        </a:solidFill>
        <a:ln>
          <a:solidFill>
            <a:schemeClr val="bg1">
              <a:lumMod val="50000"/>
            </a:schemeClr>
          </a:solidFill>
        </a:ln>
      </dgm:spPr>
      <dgm:t>
        <a:bodyPr/>
        <a:lstStyle/>
        <a:p>
          <a:r>
            <a:rPr lang="bs-Latn-BA" sz="2000" baseline="0" dirty="0" smtClean="0">
              <a:solidFill>
                <a:schemeClr val="tx1"/>
              </a:solidFill>
            </a:rPr>
            <a:t>Slaba međusobna povezanost</a:t>
          </a:r>
          <a:endParaRPr lang="en-US" sz="2000" baseline="0" dirty="0">
            <a:solidFill>
              <a:schemeClr val="tx1"/>
            </a:solidFill>
          </a:endParaRPr>
        </a:p>
      </dgm:t>
    </dgm:pt>
    <dgm:pt modelId="{478346A4-DC1D-4DEF-986F-7DEC40462E95}" type="parTrans" cxnId="{15C9625E-A134-49EE-A3BE-DF9955E16099}">
      <dgm:prSet/>
      <dgm:spPr/>
      <dgm:t>
        <a:bodyPr/>
        <a:lstStyle/>
        <a:p>
          <a:endParaRPr lang="en-US"/>
        </a:p>
      </dgm:t>
    </dgm:pt>
    <dgm:pt modelId="{A5A301BC-F350-4C5C-838E-490DD1CE9AA8}" type="sibTrans" cxnId="{15C9625E-A134-49EE-A3BE-DF9955E16099}">
      <dgm:prSet/>
      <dgm:spPr/>
      <dgm:t>
        <a:bodyPr/>
        <a:lstStyle/>
        <a:p>
          <a:endParaRPr lang="en-US"/>
        </a:p>
      </dgm:t>
    </dgm:pt>
    <dgm:pt modelId="{1495D092-7C7E-492D-9E52-D45DD530997C}">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Bez operativnih uplitanja</a:t>
          </a:r>
          <a:endParaRPr lang="en-US" sz="2000" baseline="0" dirty="0">
            <a:solidFill>
              <a:schemeClr val="tx1"/>
            </a:solidFill>
          </a:endParaRPr>
        </a:p>
      </dgm:t>
    </dgm:pt>
    <dgm:pt modelId="{57F437E8-1629-49C9-BF6F-E3A7DAA20C78}" type="parTrans" cxnId="{EAA49F74-8D92-429D-8092-0B597363F1C8}">
      <dgm:prSet/>
      <dgm:spPr/>
      <dgm:t>
        <a:bodyPr/>
        <a:lstStyle/>
        <a:p>
          <a:endParaRPr lang="en-US"/>
        </a:p>
      </dgm:t>
    </dgm:pt>
    <dgm:pt modelId="{D41D664E-6722-40B7-85D4-BB6F056F2CA3}" type="sibTrans" cxnId="{EAA49F74-8D92-429D-8092-0B597363F1C8}">
      <dgm:prSet/>
      <dgm:spPr/>
      <dgm:t>
        <a:bodyPr/>
        <a:lstStyle/>
        <a:p>
          <a:endParaRPr lang="en-US"/>
        </a:p>
      </dgm:t>
    </dgm:pt>
    <dgm:pt modelId="{C1C80F29-CF46-4DDA-9578-0810BF505BF7}">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Ograničen uticaj na odluke</a:t>
          </a:r>
          <a:endParaRPr lang="en-US" sz="2000" baseline="0" dirty="0">
            <a:solidFill>
              <a:schemeClr val="tx1"/>
            </a:solidFill>
          </a:endParaRPr>
        </a:p>
      </dgm:t>
    </dgm:pt>
    <dgm:pt modelId="{3BFB2B4D-BEB2-4BFA-B0DD-3A63D63E244A}" type="parTrans" cxnId="{766103D8-A379-40D1-8D22-7E3C9477F6AC}">
      <dgm:prSet/>
      <dgm:spPr/>
      <dgm:t>
        <a:bodyPr/>
        <a:lstStyle/>
        <a:p>
          <a:endParaRPr lang="en-US"/>
        </a:p>
      </dgm:t>
    </dgm:pt>
    <dgm:pt modelId="{2ACE1D02-A1A9-4CB2-9DCD-7AD4303A44ED}" type="sibTrans" cxnId="{766103D8-A379-40D1-8D22-7E3C9477F6AC}">
      <dgm:prSet/>
      <dgm:spPr/>
      <dgm:t>
        <a:bodyPr/>
        <a:lstStyle/>
        <a:p>
          <a:endParaRPr lang="en-US"/>
        </a:p>
      </dgm:t>
    </dgm:pt>
    <dgm:pt modelId="{ACA6F972-2D14-4A5F-B465-686DE2836A65}" type="pres">
      <dgm:prSet presAssocID="{7D6703AD-0C74-49F6-BFC2-39D115F3D21C}" presName="linear" presStyleCnt="0">
        <dgm:presLayoutVars>
          <dgm:dir/>
          <dgm:animLvl val="lvl"/>
          <dgm:resizeHandles val="exact"/>
        </dgm:presLayoutVars>
      </dgm:prSet>
      <dgm:spPr/>
      <dgm:t>
        <a:bodyPr/>
        <a:lstStyle/>
        <a:p>
          <a:endParaRPr lang="en-US"/>
        </a:p>
      </dgm:t>
    </dgm:pt>
    <dgm:pt modelId="{F640CB25-C186-4726-B0B7-7C3D3D548297}" type="pres">
      <dgm:prSet presAssocID="{7B1A9121-260E-4D84-B2ED-E94C6FE36B16}" presName="parentLin" presStyleCnt="0"/>
      <dgm:spPr/>
    </dgm:pt>
    <dgm:pt modelId="{9B936A81-E4F3-4447-8558-035DF73D0DFB}" type="pres">
      <dgm:prSet presAssocID="{7B1A9121-260E-4D84-B2ED-E94C6FE36B16}" presName="parentLeftMargin" presStyleLbl="node1" presStyleIdx="0" presStyleCnt="3"/>
      <dgm:spPr/>
      <dgm:t>
        <a:bodyPr/>
        <a:lstStyle/>
        <a:p>
          <a:endParaRPr lang="en-US"/>
        </a:p>
      </dgm:t>
    </dgm:pt>
    <dgm:pt modelId="{13E9903A-EE22-429D-A03B-EC6631BE08A7}" type="pres">
      <dgm:prSet presAssocID="{7B1A9121-260E-4D84-B2ED-E94C6FE36B16}" presName="parentText" presStyleLbl="node1" presStyleIdx="0" presStyleCnt="3" custLinFactNeighborX="0">
        <dgm:presLayoutVars>
          <dgm:chMax val="0"/>
          <dgm:bulletEnabled val="1"/>
        </dgm:presLayoutVars>
      </dgm:prSet>
      <dgm:spPr/>
      <dgm:t>
        <a:bodyPr/>
        <a:lstStyle/>
        <a:p>
          <a:endParaRPr lang="en-US"/>
        </a:p>
      </dgm:t>
    </dgm:pt>
    <dgm:pt modelId="{4185AF4A-72C2-4B0D-9560-FA6D578E3A75}" type="pres">
      <dgm:prSet presAssocID="{7B1A9121-260E-4D84-B2ED-E94C6FE36B16}" presName="negativeSpace" presStyleCnt="0"/>
      <dgm:spPr/>
    </dgm:pt>
    <dgm:pt modelId="{DBB84B87-C6E6-4DE5-9AED-B1A928CCF9D7}" type="pres">
      <dgm:prSet presAssocID="{7B1A9121-260E-4D84-B2ED-E94C6FE36B16}" presName="childText" presStyleLbl="conFgAcc1" presStyleIdx="0" presStyleCnt="3">
        <dgm:presLayoutVars>
          <dgm:bulletEnabled val="1"/>
        </dgm:presLayoutVars>
      </dgm:prSet>
      <dgm:spPr>
        <a:solidFill>
          <a:schemeClr val="bg1">
            <a:lumMod val="65000"/>
            <a:alpha val="90000"/>
          </a:schemeClr>
        </a:solidFill>
        <a:ln>
          <a:solidFill>
            <a:schemeClr val="tx1">
              <a:lumMod val="95000"/>
              <a:lumOff val="5000"/>
            </a:schemeClr>
          </a:solidFill>
        </a:ln>
      </dgm:spPr>
    </dgm:pt>
    <dgm:pt modelId="{BB8F154C-80BD-4E57-91F6-2558AE9B2095}" type="pres">
      <dgm:prSet presAssocID="{A5A301BC-F350-4C5C-838E-490DD1CE9AA8}" presName="spaceBetweenRectangles" presStyleCnt="0"/>
      <dgm:spPr/>
    </dgm:pt>
    <dgm:pt modelId="{34721C9D-6DC7-432D-8889-44072BA712F6}" type="pres">
      <dgm:prSet presAssocID="{1495D092-7C7E-492D-9E52-D45DD530997C}" presName="parentLin" presStyleCnt="0"/>
      <dgm:spPr/>
    </dgm:pt>
    <dgm:pt modelId="{85666AFF-C854-41F7-BDAB-0657E13C87FC}" type="pres">
      <dgm:prSet presAssocID="{1495D092-7C7E-492D-9E52-D45DD530997C}" presName="parentLeftMargin" presStyleLbl="node1" presStyleIdx="0" presStyleCnt="3"/>
      <dgm:spPr/>
      <dgm:t>
        <a:bodyPr/>
        <a:lstStyle/>
        <a:p>
          <a:endParaRPr lang="en-US"/>
        </a:p>
      </dgm:t>
    </dgm:pt>
    <dgm:pt modelId="{54368F9E-22C9-4070-A65F-54575B82CD7F}" type="pres">
      <dgm:prSet presAssocID="{1495D092-7C7E-492D-9E52-D45DD530997C}" presName="parentText" presStyleLbl="node1" presStyleIdx="1" presStyleCnt="3" custLinFactNeighborY="-3303">
        <dgm:presLayoutVars>
          <dgm:chMax val="0"/>
          <dgm:bulletEnabled val="1"/>
        </dgm:presLayoutVars>
      </dgm:prSet>
      <dgm:spPr/>
      <dgm:t>
        <a:bodyPr/>
        <a:lstStyle/>
        <a:p>
          <a:endParaRPr lang="en-US"/>
        </a:p>
      </dgm:t>
    </dgm:pt>
    <dgm:pt modelId="{4DAAABD2-652E-4CE7-8070-BAD2824B071A}" type="pres">
      <dgm:prSet presAssocID="{1495D092-7C7E-492D-9E52-D45DD530997C}" presName="negativeSpace" presStyleCnt="0"/>
      <dgm:spPr/>
    </dgm:pt>
    <dgm:pt modelId="{3B0F2C58-618E-49A1-ABC2-69782223EABC}" type="pres">
      <dgm:prSet presAssocID="{1495D092-7C7E-492D-9E52-D45DD530997C}" presName="childText" presStyleLbl="conFgAcc1" presStyleIdx="1" presStyleCnt="3" custLinFactNeighborX="-1250">
        <dgm:presLayoutVars>
          <dgm:bulletEnabled val="1"/>
        </dgm:presLayoutVars>
      </dgm:prSet>
      <dgm:spPr>
        <a:solidFill>
          <a:schemeClr val="bg1">
            <a:lumMod val="65000"/>
            <a:alpha val="90000"/>
          </a:schemeClr>
        </a:solidFill>
        <a:ln>
          <a:solidFill>
            <a:schemeClr val="tx1"/>
          </a:solidFill>
        </a:ln>
      </dgm:spPr>
    </dgm:pt>
    <dgm:pt modelId="{BBEC1862-882B-4BBF-A5DC-B41154D8B454}" type="pres">
      <dgm:prSet presAssocID="{D41D664E-6722-40B7-85D4-BB6F056F2CA3}" presName="spaceBetweenRectangles" presStyleCnt="0"/>
      <dgm:spPr/>
    </dgm:pt>
    <dgm:pt modelId="{DB7B8906-94FC-4E97-9F98-09CA8603493D}" type="pres">
      <dgm:prSet presAssocID="{C1C80F29-CF46-4DDA-9578-0810BF505BF7}" presName="parentLin" presStyleCnt="0"/>
      <dgm:spPr/>
    </dgm:pt>
    <dgm:pt modelId="{4D5743F8-85B6-4F00-BFD3-9FD5CDC8EFD3}" type="pres">
      <dgm:prSet presAssocID="{C1C80F29-CF46-4DDA-9578-0810BF505BF7}" presName="parentLeftMargin" presStyleLbl="node1" presStyleIdx="1" presStyleCnt="3"/>
      <dgm:spPr/>
      <dgm:t>
        <a:bodyPr/>
        <a:lstStyle/>
        <a:p>
          <a:endParaRPr lang="en-US"/>
        </a:p>
      </dgm:t>
    </dgm:pt>
    <dgm:pt modelId="{D1E8BFD3-470A-4437-B50F-54EA2DB425F1}" type="pres">
      <dgm:prSet presAssocID="{C1C80F29-CF46-4DDA-9578-0810BF505BF7}" presName="parentText" presStyleLbl="node1" presStyleIdx="2" presStyleCnt="3">
        <dgm:presLayoutVars>
          <dgm:chMax val="0"/>
          <dgm:bulletEnabled val="1"/>
        </dgm:presLayoutVars>
      </dgm:prSet>
      <dgm:spPr/>
      <dgm:t>
        <a:bodyPr/>
        <a:lstStyle/>
        <a:p>
          <a:endParaRPr lang="en-US"/>
        </a:p>
      </dgm:t>
    </dgm:pt>
    <dgm:pt modelId="{2658AD8E-B99E-4604-8F1E-40FA9D3904C9}" type="pres">
      <dgm:prSet presAssocID="{C1C80F29-CF46-4DDA-9578-0810BF505BF7}" presName="negativeSpace" presStyleCnt="0"/>
      <dgm:spPr/>
    </dgm:pt>
    <dgm:pt modelId="{4DB1DC7E-1173-4296-8A9D-CE1DBFF92B16}" type="pres">
      <dgm:prSet presAssocID="{C1C80F29-CF46-4DDA-9578-0810BF505BF7}" presName="childText" presStyleLbl="conFgAcc1" presStyleIdx="2" presStyleCnt="3">
        <dgm:presLayoutVars>
          <dgm:bulletEnabled val="1"/>
        </dgm:presLayoutVars>
      </dgm:prSet>
      <dgm:spPr>
        <a:solidFill>
          <a:schemeClr val="bg1">
            <a:lumMod val="65000"/>
          </a:schemeClr>
        </a:solidFill>
        <a:ln>
          <a:solidFill>
            <a:schemeClr val="tx1"/>
          </a:solidFill>
        </a:ln>
      </dgm:spPr>
      <dgm:t>
        <a:bodyPr/>
        <a:lstStyle/>
        <a:p>
          <a:endParaRPr lang="en-US"/>
        </a:p>
      </dgm:t>
    </dgm:pt>
  </dgm:ptLst>
  <dgm:cxnLst>
    <dgm:cxn modelId="{80996C41-28BE-4240-8019-4F0415EEF6D8}" type="presOf" srcId="{C1C80F29-CF46-4DDA-9578-0810BF505BF7}" destId="{4D5743F8-85B6-4F00-BFD3-9FD5CDC8EFD3}" srcOrd="0" destOrd="0" presId="urn:microsoft.com/office/officeart/2005/8/layout/list1"/>
    <dgm:cxn modelId="{8968408C-3985-4F16-A40D-5DAF5D3F5957}" type="presOf" srcId="{1495D092-7C7E-492D-9E52-D45DD530997C}" destId="{54368F9E-22C9-4070-A65F-54575B82CD7F}" srcOrd="1" destOrd="0" presId="urn:microsoft.com/office/officeart/2005/8/layout/list1"/>
    <dgm:cxn modelId="{15BFAE4D-A742-4FC3-A0C6-9121DCE5E052}" type="presOf" srcId="{C1C80F29-CF46-4DDA-9578-0810BF505BF7}" destId="{D1E8BFD3-470A-4437-B50F-54EA2DB425F1}" srcOrd="1" destOrd="0" presId="urn:microsoft.com/office/officeart/2005/8/layout/list1"/>
    <dgm:cxn modelId="{15C9625E-A134-49EE-A3BE-DF9955E16099}" srcId="{7D6703AD-0C74-49F6-BFC2-39D115F3D21C}" destId="{7B1A9121-260E-4D84-B2ED-E94C6FE36B16}" srcOrd="0" destOrd="0" parTransId="{478346A4-DC1D-4DEF-986F-7DEC40462E95}" sibTransId="{A5A301BC-F350-4C5C-838E-490DD1CE9AA8}"/>
    <dgm:cxn modelId="{766103D8-A379-40D1-8D22-7E3C9477F6AC}" srcId="{7D6703AD-0C74-49F6-BFC2-39D115F3D21C}" destId="{C1C80F29-CF46-4DDA-9578-0810BF505BF7}" srcOrd="2" destOrd="0" parTransId="{3BFB2B4D-BEB2-4BFA-B0DD-3A63D63E244A}" sibTransId="{2ACE1D02-A1A9-4CB2-9DCD-7AD4303A44ED}"/>
    <dgm:cxn modelId="{C7622390-CDFB-48AD-887B-3E3E379D178A}" type="presOf" srcId="{7D6703AD-0C74-49F6-BFC2-39D115F3D21C}" destId="{ACA6F972-2D14-4A5F-B465-686DE2836A65}" srcOrd="0" destOrd="0" presId="urn:microsoft.com/office/officeart/2005/8/layout/list1"/>
    <dgm:cxn modelId="{C28F5020-C839-4816-8506-AC8561BF9EB3}" type="presOf" srcId="{7B1A9121-260E-4D84-B2ED-E94C6FE36B16}" destId="{13E9903A-EE22-429D-A03B-EC6631BE08A7}" srcOrd="1" destOrd="0" presId="urn:microsoft.com/office/officeart/2005/8/layout/list1"/>
    <dgm:cxn modelId="{AF4E05AA-7155-4EC9-A8F7-E3F2274C5EE4}" type="presOf" srcId="{7B1A9121-260E-4D84-B2ED-E94C6FE36B16}" destId="{9B936A81-E4F3-4447-8558-035DF73D0DFB}" srcOrd="0" destOrd="0" presId="urn:microsoft.com/office/officeart/2005/8/layout/list1"/>
    <dgm:cxn modelId="{EAA49F74-8D92-429D-8092-0B597363F1C8}" srcId="{7D6703AD-0C74-49F6-BFC2-39D115F3D21C}" destId="{1495D092-7C7E-492D-9E52-D45DD530997C}" srcOrd="1" destOrd="0" parTransId="{57F437E8-1629-49C9-BF6F-E3A7DAA20C78}" sibTransId="{D41D664E-6722-40B7-85D4-BB6F056F2CA3}"/>
    <dgm:cxn modelId="{A4788173-6921-47FA-A192-58BA11C723CF}" type="presOf" srcId="{1495D092-7C7E-492D-9E52-D45DD530997C}" destId="{85666AFF-C854-41F7-BDAB-0657E13C87FC}" srcOrd="0" destOrd="0" presId="urn:microsoft.com/office/officeart/2005/8/layout/list1"/>
    <dgm:cxn modelId="{EFDD0C7C-E5F2-443F-99BD-DFF0B6A8F13F}" type="presParOf" srcId="{ACA6F972-2D14-4A5F-B465-686DE2836A65}" destId="{F640CB25-C186-4726-B0B7-7C3D3D548297}" srcOrd="0" destOrd="0" presId="urn:microsoft.com/office/officeart/2005/8/layout/list1"/>
    <dgm:cxn modelId="{F0F0896C-C892-44E3-9803-6C29BE43EA3C}" type="presParOf" srcId="{F640CB25-C186-4726-B0B7-7C3D3D548297}" destId="{9B936A81-E4F3-4447-8558-035DF73D0DFB}" srcOrd="0" destOrd="0" presId="urn:microsoft.com/office/officeart/2005/8/layout/list1"/>
    <dgm:cxn modelId="{4A0D1342-C9F2-48C0-94FD-42DBD0AA1013}" type="presParOf" srcId="{F640CB25-C186-4726-B0B7-7C3D3D548297}" destId="{13E9903A-EE22-429D-A03B-EC6631BE08A7}" srcOrd="1" destOrd="0" presId="urn:microsoft.com/office/officeart/2005/8/layout/list1"/>
    <dgm:cxn modelId="{D9BA228D-2F1F-4EF0-A17D-583AF8BB9A05}" type="presParOf" srcId="{ACA6F972-2D14-4A5F-B465-686DE2836A65}" destId="{4185AF4A-72C2-4B0D-9560-FA6D578E3A75}" srcOrd="1" destOrd="0" presId="urn:microsoft.com/office/officeart/2005/8/layout/list1"/>
    <dgm:cxn modelId="{A0056B9D-AAB8-46E7-8E8C-05F04306B522}" type="presParOf" srcId="{ACA6F972-2D14-4A5F-B465-686DE2836A65}" destId="{DBB84B87-C6E6-4DE5-9AED-B1A928CCF9D7}" srcOrd="2" destOrd="0" presId="urn:microsoft.com/office/officeart/2005/8/layout/list1"/>
    <dgm:cxn modelId="{F146D8D3-7FE2-4A08-A0DC-D3408D5F2BF8}" type="presParOf" srcId="{ACA6F972-2D14-4A5F-B465-686DE2836A65}" destId="{BB8F154C-80BD-4E57-91F6-2558AE9B2095}" srcOrd="3" destOrd="0" presId="urn:microsoft.com/office/officeart/2005/8/layout/list1"/>
    <dgm:cxn modelId="{4778AA41-7ACA-4C01-A88F-021AF990A5E6}" type="presParOf" srcId="{ACA6F972-2D14-4A5F-B465-686DE2836A65}" destId="{34721C9D-6DC7-432D-8889-44072BA712F6}" srcOrd="4" destOrd="0" presId="urn:microsoft.com/office/officeart/2005/8/layout/list1"/>
    <dgm:cxn modelId="{5A4C2C44-7C6F-4636-88E3-6A15F885090B}" type="presParOf" srcId="{34721C9D-6DC7-432D-8889-44072BA712F6}" destId="{85666AFF-C854-41F7-BDAB-0657E13C87FC}" srcOrd="0" destOrd="0" presId="urn:microsoft.com/office/officeart/2005/8/layout/list1"/>
    <dgm:cxn modelId="{1F7671FA-6B06-4366-B8C4-03DE323C694C}" type="presParOf" srcId="{34721C9D-6DC7-432D-8889-44072BA712F6}" destId="{54368F9E-22C9-4070-A65F-54575B82CD7F}" srcOrd="1" destOrd="0" presId="urn:microsoft.com/office/officeart/2005/8/layout/list1"/>
    <dgm:cxn modelId="{90D7930E-C1F6-4353-AAD3-F0D3C47F5EE3}" type="presParOf" srcId="{ACA6F972-2D14-4A5F-B465-686DE2836A65}" destId="{4DAAABD2-652E-4CE7-8070-BAD2824B071A}" srcOrd="5" destOrd="0" presId="urn:microsoft.com/office/officeart/2005/8/layout/list1"/>
    <dgm:cxn modelId="{C6DF9B3D-D5EB-4A7E-9E63-7F77DAD28ECD}" type="presParOf" srcId="{ACA6F972-2D14-4A5F-B465-686DE2836A65}" destId="{3B0F2C58-618E-49A1-ABC2-69782223EABC}" srcOrd="6" destOrd="0" presId="urn:microsoft.com/office/officeart/2005/8/layout/list1"/>
    <dgm:cxn modelId="{8C6DB0DA-3205-4A32-9322-9EE20107C081}" type="presParOf" srcId="{ACA6F972-2D14-4A5F-B465-686DE2836A65}" destId="{BBEC1862-882B-4BBF-A5DC-B41154D8B454}" srcOrd="7" destOrd="0" presId="urn:microsoft.com/office/officeart/2005/8/layout/list1"/>
    <dgm:cxn modelId="{F81F7587-2468-4C5E-8151-5024B6AF4C21}" type="presParOf" srcId="{ACA6F972-2D14-4A5F-B465-686DE2836A65}" destId="{DB7B8906-94FC-4E97-9F98-09CA8603493D}" srcOrd="8" destOrd="0" presId="urn:microsoft.com/office/officeart/2005/8/layout/list1"/>
    <dgm:cxn modelId="{0A71DA1B-D292-4DE5-941E-A03F4CED0B2A}" type="presParOf" srcId="{DB7B8906-94FC-4E97-9F98-09CA8603493D}" destId="{4D5743F8-85B6-4F00-BFD3-9FD5CDC8EFD3}" srcOrd="0" destOrd="0" presId="urn:microsoft.com/office/officeart/2005/8/layout/list1"/>
    <dgm:cxn modelId="{91328659-EBDA-43A8-8B88-48654F7BDC5A}" type="presParOf" srcId="{DB7B8906-94FC-4E97-9F98-09CA8603493D}" destId="{D1E8BFD3-470A-4437-B50F-54EA2DB425F1}" srcOrd="1" destOrd="0" presId="urn:microsoft.com/office/officeart/2005/8/layout/list1"/>
    <dgm:cxn modelId="{FCB09711-45D2-471E-BD5B-D127692883E6}" type="presParOf" srcId="{ACA6F972-2D14-4A5F-B465-686DE2836A65}" destId="{2658AD8E-B99E-4604-8F1E-40FA9D3904C9}" srcOrd="9" destOrd="0" presId="urn:microsoft.com/office/officeart/2005/8/layout/list1"/>
    <dgm:cxn modelId="{0E4CF29B-D653-4ABB-A20C-E3B25D43138B}" type="presParOf" srcId="{ACA6F972-2D14-4A5F-B465-686DE2836A65}" destId="{4DB1DC7E-1173-4296-8A9D-CE1DBFF92B1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296D44-6A7A-47A6-894D-CA1AF7D59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11F3AC-5F31-48F3-9B7C-FCDD45079134}">
      <dgm:prSet phldrT="[Text]"/>
      <dgm:spPr>
        <a:solidFill>
          <a:schemeClr val="bg1">
            <a:lumMod val="65000"/>
          </a:schemeClr>
        </a:solidFill>
        <a:ln>
          <a:solidFill>
            <a:schemeClr val="bg1">
              <a:lumMod val="50000"/>
            </a:schemeClr>
          </a:solidFill>
        </a:ln>
      </dgm:spPr>
      <dgm:t>
        <a:bodyPr/>
        <a:lstStyle/>
        <a:p>
          <a:r>
            <a:rPr lang="en-US" dirty="0" err="1" smtClean="0"/>
            <a:t>Compan</a:t>
          </a:r>
          <a:r>
            <a:rPr lang="bs-Latn-BA" dirty="0" smtClean="0"/>
            <a:t>ija</a:t>
          </a:r>
          <a:r>
            <a:rPr lang="en-US" dirty="0" smtClean="0"/>
            <a:t> (m</a:t>
          </a:r>
          <a:r>
            <a:rPr lang="bs-Latn-BA" dirty="0" smtClean="0"/>
            <a:t>enadžment</a:t>
          </a:r>
          <a:r>
            <a:rPr lang="en-US" dirty="0" smtClean="0"/>
            <a:t>)</a:t>
          </a:r>
          <a:endParaRPr lang="en-US" dirty="0"/>
        </a:p>
      </dgm:t>
    </dgm:pt>
    <dgm:pt modelId="{480F932F-4641-49E7-A883-879D23B1BB08}" type="parTrans" cxnId="{382DA3BD-C31E-4F60-BEB2-D5CB619C30E3}">
      <dgm:prSet/>
      <dgm:spPr/>
      <dgm:t>
        <a:bodyPr/>
        <a:lstStyle/>
        <a:p>
          <a:endParaRPr lang="en-US"/>
        </a:p>
      </dgm:t>
    </dgm:pt>
    <dgm:pt modelId="{3E447B92-B05D-4B9E-8F28-F616DAB017C1}" type="sibTrans" cxnId="{382DA3BD-C31E-4F60-BEB2-D5CB619C30E3}">
      <dgm:prSet/>
      <dgm:spPr/>
      <dgm:t>
        <a:bodyPr/>
        <a:lstStyle/>
        <a:p>
          <a:endParaRPr lang="en-US"/>
        </a:p>
      </dgm:t>
    </dgm:pt>
    <dgm:pt modelId="{E1C41EF1-83D2-435F-8538-008308AE5DD2}">
      <dgm:prSet phldrT="[Text]" custT="1"/>
      <dgm:spPr>
        <a:solidFill>
          <a:srgbClr val="FF0000"/>
        </a:solidFill>
        <a:ln>
          <a:solidFill>
            <a:schemeClr val="bg1">
              <a:lumMod val="50000"/>
            </a:schemeClr>
          </a:solidFill>
        </a:ln>
      </dgm:spPr>
      <dgm:t>
        <a:bodyPr/>
        <a:lstStyle/>
        <a:p>
          <a:r>
            <a:rPr lang="bs-Latn-BA" sz="600" dirty="0" smtClean="0"/>
            <a:t>Investitori</a:t>
          </a:r>
          <a:endParaRPr lang="en-US" sz="1600" dirty="0"/>
        </a:p>
      </dgm:t>
    </dgm:pt>
    <dgm:pt modelId="{F0D4BFB0-C69A-4DD2-B730-24C420953BC6}" type="parTrans" cxnId="{B7E4706C-5634-4795-B6B0-227E1853C2D1}">
      <dgm:prSet/>
      <dgm:spPr>
        <a:solidFill>
          <a:schemeClr val="bg1">
            <a:lumMod val="65000"/>
          </a:schemeClr>
        </a:solidFill>
        <a:ln>
          <a:solidFill>
            <a:schemeClr val="bg1">
              <a:lumMod val="50000"/>
            </a:schemeClr>
          </a:solidFill>
        </a:ln>
      </dgm:spPr>
      <dgm:t>
        <a:bodyPr/>
        <a:lstStyle/>
        <a:p>
          <a:endParaRPr lang="en-US" dirty="0"/>
        </a:p>
      </dgm:t>
    </dgm:pt>
    <dgm:pt modelId="{2A8E9369-6690-4399-B2FC-DE4726A699EA}" type="sibTrans" cxnId="{B7E4706C-5634-4795-B6B0-227E1853C2D1}">
      <dgm:prSet/>
      <dgm:spPr/>
      <dgm:t>
        <a:bodyPr/>
        <a:lstStyle/>
        <a:p>
          <a:endParaRPr lang="en-US"/>
        </a:p>
      </dgm:t>
    </dgm:pt>
    <dgm:pt modelId="{4878907E-E878-403A-96C3-A266366C8127}">
      <dgm:prSet phldrT="[Text]" custT="1"/>
      <dgm:spPr>
        <a:solidFill>
          <a:schemeClr val="bg1">
            <a:lumMod val="65000"/>
          </a:schemeClr>
        </a:solidFill>
        <a:ln>
          <a:solidFill>
            <a:schemeClr val="bg1">
              <a:lumMod val="50000"/>
            </a:schemeClr>
          </a:solidFill>
        </a:ln>
      </dgm:spPr>
      <dgm:t>
        <a:bodyPr/>
        <a:lstStyle/>
        <a:p>
          <a:r>
            <a:rPr lang="bs-Latn-BA" sz="500" dirty="0" smtClean="0"/>
            <a:t>Legislativa i nadzor</a:t>
          </a:r>
          <a:endParaRPr lang="en-US" sz="500" dirty="0"/>
        </a:p>
      </dgm:t>
    </dgm:pt>
    <dgm:pt modelId="{A34982AF-2477-4D5C-869E-7F583137CCF6}" type="parTrans" cxnId="{EBA62C2B-5CBC-4F37-B30A-A6104F5D6542}">
      <dgm:prSet/>
      <dgm:spPr>
        <a:solidFill>
          <a:schemeClr val="bg1">
            <a:lumMod val="65000"/>
          </a:schemeClr>
        </a:solidFill>
        <a:ln>
          <a:solidFill>
            <a:schemeClr val="bg1">
              <a:lumMod val="50000"/>
            </a:schemeClr>
          </a:solidFill>
        </a:ln>
      </dgm:spPr>
      <dgm:t>
        <a:bodyPr/>
        <a:lstStyle/>
        <a:p>
          <a:endParaRPr lang="en-US" dirty="0"/>
        </a:p>
      </dgm:t>
    </dgm:pt>
    <dgm:pt modelId="{7A714BF0-7651-4AFD-B11D-EB7582BB7130}" type="sibTrans" cxnId="{EBA62C2B-5CBC-4F37-B30A-A6104F5D6542}">
      <dgm:prSet/>
      <dgm:spPr/>
      <dgm:t>
        <a:bodyPr/>
        <a:lstStyle/>
        <a:p>
          <a:endParaRPr lang="en-US"/>
        </a:p>
      </dgm:t>
    </dgm:pt>
    <dgm:pt modelId="{6C40C58F-1A99-4DBB-BB1D-248388A85589}">
      <dgm:prSet phldrT="[Text]" custT="1"/>
      <dgm:spPr>
        <a:solidFill>
          <a:schemeClr val="bg1">
            <a:lumMod val="65000"/>
          </a:schemeClr>
        </a:solidFill>
        <a:ln>
          <a:solidFill>
            <a:schemeClr val="bg1">
              <a:lumMod val="50000"/>
            </a:schemeClr>
          </a:solidFill>
        </a:ln>
      </dgm:spPr>
      <dgm:t>
        <a:bodyPr/>
        <a:lstStyle/>
        <a:p>
          <a:r>
            <a:rPr lang="bs-Latn-BA" sz="600" dirty="0" smtClean="0"/>
            <a:t>Odbor</a:t>
          </a:r>
          <a:endParaRPr lang="en-US" sz="600" dirty="0"/>
        </a:p>
      </dgm:t>
    </dgm:pt>
    <dgm:pt modelId="{BAD7EFDB-36E2-4AFD-AB4C-CFEEA173B913}" type="parTrans" cxnId="{1043E482-5DE1-48D5-BB26-7E569E9683F9}">
      <dgm:prSet/>
      <dgm:spPr>
        <a:solidFill>
          <a:schemeClr val="bg1">
            <a:lumMod val="65000"/>
          </a:schemeClr>
        </a:solidFill>
        <a:ln>
          <a:solidFill>
            <a:schemeClr val="bg1">
              <a:lumMod val="50000"/>
            </a:schemeClr>
          </a:solidFill>
        </a:ln>
      </dgm:spPr>
      <dgm:t>
        <a:bodyPr/>
        <a:lstStyle/>
        <a:p>
          <a:endParaRPr lang="en-US" dirty="0"/>
        </a:p>
      </dgm:t>
    </dgm:pt>
    <dgm:pt modelId="{85034D91-9610-46F1-A2A5-924689F8B745}" type="sibTrans" cxnId="{1043E482-5DE1-48D5-BB26-7E569E9683F9}">
      <dgm:prSet/>
      <dgm:spPr/>
      <dgm:t>
        <a:bodyPr/>
        <a:lstStyle/>
        <a:p>
          <a:endParaRPr lang="en-US"/>
        </a:p>
      </dgm:t>
    </dgm:pt>
    <dgm:pt modelId="{AA06B49B-3BE2-4692-B721-4663B07E1EA7}">
      <dgm:prSet phldrT="[Text]" custT="1"/>
      <dgm:spPr>
        <a:solidFill>
          <a:schemeClr val="bg1">
            <a:lumMod val="65000"/>
          </a:schemeClr>
        </a:solidFill>
        <a:ln>
          <a:solidFill>
            <a:schemeClr val="bg1">
              <a:lumMod val="50000"/>
            </a:schemeClr>
          </a:solidFill>
        </a:ln>
      </dgm:spPr>
      <dgm:t>
        <a:bodyPr/>
        <a:lstStyle/>
        <a:p>
          <a:r>
            <a:rPr lang="bs-Latn-BA" sz="600" dirty="0" smtClean="0"/>
            <a:t>Interesne skupine</a:t>
          </a:r>
          <a:endParaRPr lang="en-US" sz="600" dirty="0"/>
        </a:p>
      </dgm:t>
    </dgm:pt>
    <dgm:pt modelId="{024C2787-3DA6-476F-861D-578D9B4A088A}" type="parTrans" cxnId="{7FF56257-96B6-4364-8086-8873685726A9}">
      <dgm:prSet/>
      <dgm:spPr>
        <a:solidFill>
          <a:schemeClr val="bg1">
            <a:lumMod val="65000"/>
          </a:schemeClr>
        </a:solidFill>
        <a:ln>
          <a:solidFill>
            <a:schemeClr val="bg1">
              <a:lumMod val="50000"/>
            </a:schemeClr>
          </a:solidFill>
        </a:ln>
      </dgm:spPr>
      <dgm:t>
        <a:bodyPr/>
        <a:lstStyle/>
        <a:p>
          <a:endParaRPr lang="en-US" dirty="0"/>
        </a:p>
      </dgm:t>
    </dgm:pt>
    <dgm:pt modelId="{8E07FE97-D6A1-426D-9DB3-B43E9917AEE3}" type="sibTrans" cxnId="{7FF56257-96B6-4364-8086-8873685726A9}">
      <dgm:prSet/>
      <dgm:spPr/>
      <dgm:t>
        <a:bodyPr/>
        <a:lstStyle/>
        <a:p>
          <a:endParaRPr lang="en-US"/>
        </a:p>
      </dgm:t>
    </dgm:pt>
    <dgm:pt modelId="{1D3DC195-30DF-449D-961B-E6D10EE5AFC1}" type="pres">
      <dgm:prSet presAssocID="{49296D44-6A7A-47A6-894D-CA1AF7D59C1B}" presName="cycle" presStyleCnt="0">
        <dgm:presLayoutVars>
          <dgm:chMax val="1"/>
          <dgm:dir/>
          <dgm:animLvl val="ctr"/>
          <dgm:resizeHandles val="exact"/>
        </dgm:presLayoutVars>
      </dgm:prSet>
      <dgm:spPr/>
      <dgm:t>
        <a:bodyPr/>
        <a:lstStyle/>
        <a:p>
          <a:endParaRPr lang="en-US"/>
        </a:p>
      </dgm:t>
    </dgm:pt>
    <dgm:pt modelId="{BAFD9C90-8DEC-4714-8F7A-36DC277F2299}" type="pres">
      <dgm:prSet presAssocID="{4311F3AC-5F31-48F3-9B7C-FCDD45079134}" presName="centerShape" presStyleLbl="node0" presStyleIdx="0" presStyleCnt="1" custScaleX="149574" custScaleY="138890"/>
      <dgm:spPr/>
      <dgm:t>
        <a:bodyPr/>
        <a:lstStyle/>
        <a:p>
          <a:endParaRPr lang="en-US"/>
        </a:p>
      </dgm:t>
    </dgm:pt>
    <dgm:pt modelId="{344C1527-C0C3-487C-AA2F-088D876C8A3C}" type="pres">
      <dgm:prSet presAssocID="{F0D4BFB0-C69A-4DD2-B730-24C420953BC6}" presName="Name9" presStyleLbl="parChTrans1D2" presStyleIdx="0" presStyleCnt="4"/>
      <dgm:spPr/>
      <dgm:t>
        <a:bodyPr/>
        <a:lstStyle/>
        <a:p>
          <a:endParaRPr lang="en-US"/>
        </a:p>
      </dgm:t>
    </dgm:pt>
    <dgm:pt modelId="{8DB62511-1FE5-47C8-9F6E-D49FB735D046}" type="pres">
      <dgm:prSet presAssocID="{F0D4BFB0-C69A-4DD2-B730-24C420953BC6}" presName="connTx" presStyleLbl="parChTrans1D2" presStyleIdx="0" presStyleCnt="4"/>
      <dgm:spPr/>
      <dgm:t>
        <a:bodyPr/>
        <a:lstStyle/>
        <a:p>
          <a:endParaRPr lang="en-US"/>
        </a:p>
      </dgm:t>
    </dgm:pt>
    <dgm:pt modelId="{7C4AB7A6-690C-4F3B-8026-6D6B7A32487A}" type="pres">
      <dgm:prSet presAssocID="{E1C41EF1-83D2-435F-8538-008308AE5DD2}" presName="node" presStyleLbl="node1" presStyleIdx="0" presStyleCnt="4" custScaleX="92115" custScaleY="85471">
        <dgm:presLayoutVars>
          <dgm:bulletEnabled val="1"/>
        </dgm:presLayoutVars>
      </dgm:prSet>
      <dgm:spPr/>
      <dgm:t>
        <a:bodyPr/>
        <a:lstStyle/>
        <a:p>
          <a:endParaRPr lang="en-US"/>
        </a:p>
      </dgm:t>
    </dgm:pt>
    <dgm:pt modelId="{A74205CA-AD2F-4978-AE97-98F6295DEB27}" type="pres">
      <dgm:prSet presAssocID="{A34982AF-2477-4D5C-869E-7F583137CCF6}" presName="Name9" presStyleLbl="parChTrans1D2" presStyleIdx="1" presStyleCnt="4"/>
      <dgm:spPr/>
      <dgm:t>
        <a:bodyPr/>
        <a:lstStyle/>
        <a:p>
          <a:endParaRPr lang="en-US"/>
        </a:p>
      </dgm:t>
    </dgm:pt>
    <dgm:pt modelId="{F14F373C-32E6-4598-A6AA-EFB310D18D03}" type="pres">
      <dgm:prSet presAssocID="{A34982AF-2477-4D5C-869E-7F583137CCF6}" presName="connTx" presStyleLbl="parChTrans1D2" presStyleIdx="1" presStyleCnt="4"/>
      <dgm:spPr/>
      <dgm:t>
        <a:bodyPr/>
        <a:lstStyle/>
        <a:p>
          <a:endParaRPr lang="en-US"/>
        </a:p>
      </dgm:t>
    </dgm:pt>
    <dgm:pt modelId="{2016426A-36FB-45A3-91C9-0C36A21B6632}" type="pres">
      <dgm:prSet presAssocID="{4878907E-E878-403A-96C3-A266366C8127}" presName="node" presStyleLbl="node1" presStyleIdx="1" presStyleCnt="4" custScaleX="92115" custScaleY="85471">
        <dgm:presLayoutVars>
          <dgm:bulletEnabled val="1"/>
        </dgm:presLayoutVars>
      </dgm:prSet>
      <dgm:spPr/>
      <dgm:t>
        <a:bodyPr/>
        <a:lstStyle/>
        <a:p>
          <a:endParaRPr lang="en-US"/>
        </a:p>
      </dgm:t>
    </dgm:pt>
    <dgm:pt modelId="{D6287D13-245D-4427-AF7E-6988E467E1F2}" type="pres">
      <dgm:prSet presAssocID="{BAD7EFDB-36E2-4AFD-AB4C-CFEEA173B913}" presName="Name9" presStyleLbl="parChTrans1D2" presStyleIdx="2" presStyleCnt="4"/>
      <dgm:spPr/>
      <dgm:t>
        <a:bodyPr/>
        <a:lstStyle/>
        <a:p>
          <a:endParaRPr lang="en-US"/>
        </a:p>
      </dgm:t>
    </dgm:pt>
    <dgm:pt modelId="{55E3241E-D9EE-4AE4-8013-EF36E71A7D31}" type="pres">
      <dgm:prSet presAssocID="{BAD7EFDB-36E2-4AFD-AB4C-CFEEA173B913}" presName="connTx" presStyleLbl="parChTrans1D2" presStyleIdx="2" presStyleCnt="4"/>
      <dgm:spPr/>
      <dgm:t>
        <a:bodyPr/>
        <a:lstStyle/>
        <a:p>
          <a:endParaRPr lang="en-US"/>
        </a:p>
      </dgm:t>
    </dgm:pt>
    <dgm:pt modelId="{6E70E365-1065-42CA-BAFE-672C036257B9}" type="pres">
      <dgm:prSet presAssocID="{6C40C58F-1A99-4DBB-BB1D-248388A85589}" presName="node" presStyleLbl="node1" presStyleIdx="2" presStyleCnt="4" custScaleX="92115" custScaleY="85471">
        <dgm:presLayoutVars>
          <dgm:bulletEnabled val="1"/>
        </dgm:presLayoutVars>
      </dgm:prSet>
      <dgm:spPr/>
      <dgm:t>
        <a:bodyPr/>
        <a:lstStyle/>
        <a:p>
          <a:endParaRPr lang="en-US"/>
        </a:p>
      </dgm:t>
    </dgm:pt>
    <dgm:pt modelId="{607C7A2B-272B-46AB-B160-386E848CC281}" type="pres">
      <dgm:prSet presAssocID="{024C2787-3DA6-476F-861D-578D9B4A088A}" presName="Name9" presStyleLbl="parChTrans1D2" presStyleIdx="3" presStyleCnt="4"/>
      <dgm:spPr/>
      <dgm:t>
        <a:bodyPr/>
        <a:lstStyle/>
        <a:p>
          <a:endParaRPr lang="en-US"/>
        </a:p>
      </dgm:t>
    </dgm:pt>
    <dgm:pt modelId="{221E585B-08CD-49D5-A08F-B53F6625CF51}" type="pres">
      <dgm:prSet presAssocID="{024C2787-3DA6-476F-861D-578D9B4A088A}" presName="connTx" presStyleLbl="parChTrans1D2" presStyleIdx="3" presStyleCnt="4"/>
      <dgm:spPr/>
      <dgm:t>
        <a:bodyPr/>
        <a:lstStyle/>
        <a:p>
          <a:endParaRPr lang="en-US"/>
        </a:p>
      </dgm:t>
    </dgm:pt>
    <dgm:pt modelId="{F4A4ACD7-3EF9-4442-8F7C-BAD713C46D09}" type="pres">
      <dgm:prSet presAssocID="{AA06B49B-3BE2-4692-B721-4663B07E1EA7}" presName="node" presStyleLbl="node1" presStyleIdx="3" presStyleCnt="4" custScaleX="92115" custScaleY="85471">
        <dgm:presLayoutVars>
          <dgm:bulletEnabled val="1"/>
        </dgm:presLayoutVars>
      </dgm:prSet>
      <dgm:spPr/>
      <dgm:t>
        <a:bodyPr/>
        <a:lstStyle/>
        <a:p>
          <a:endParaRPr lang="en-US"/>
        </a:p>
      </dgm:t>
    </dgm:pt>
  </dgm:ptLst>
  <dgm:cxnLst>
    <dgm:cxn modelId="{7F5872A9-43CD-4FEA-8FCC-1224611D1756}" type="presOf" srcId="{024C2787-3DA6-476F-861D-578D9B4A088A}" destId="{221E585B-08CD-49D5-A08F-B53F6625CF51}" srcOrd="1" destOrd="0" presId="urn:microsoft.com/office/officeart/2005/8/layout/radial1"/>
    <dgm:cxn modelId="{7FF56257-96B6-4364-8086-8873685726A9}" srcId="{4311F3AC-5F31-48F3-9B7C-FCDD45079134}" destId="{AA06B49B-3BE2-4692-B721-4663B07E1EA7}" srcOrd="3" destOrd="0" parTransId="{024C2787-3DA6-476F-861D-578D9B4A088A}" sibTransId="{8E07FE97-D6A1-426D-9DB3-B43E9917AEE3}"/>
    <dgm:cxn modelId="{CDB7FE7A-4DDE-41C6-86E9-AD53B6D506FB}" type="presOf" srcId="{49296D44-6A7A-47A6-894D-CA1AF7D59C1B}" destId="{1D3DC195-30DF-449D-961B-E6D10EE5AFC1}" srcOrd="0" destOrd="0" presId="urn:microsoft.com/office/officeart/2005/8/layout/radial1"/>
    <dgm:cxn modelId="{EBA62C2B-5CBC-4F37-B30A-A6104F5D6542}" srcId="{4311F3AC-5F31-48F3-9B7C-FCDD45079134}" destId="{4878907E-E878-403A-96C3-A266366C8127}" srcOrd="1" destOrd="0" parTransId="{A34982AF-2477-4D5C-869E-7F583137CCF6}" sibTransId="{7A714BF0-7651-4AFD-B11D-EB7582BB7130}"/>
    <dgm:cxn modelId="{C14AC2D9-1E00-403E-B70B-958CA51DE259}" type="presOf" srcId="{4311F3AC-5F31-48F3-9B7C-FCDD45079134}" destId="{BAFD9C90-8DEC-4714-8F7A-36DC277F2299}" srcOrd="0" destOrd="0" presId="urn:microsoft.com/office/officeart/2005/8/layout/radial1"/>
    <dgm:cxn modelId="{1043E482-5DE1-48D5-BB26-7E569E9683F9}" srcId="{4311F3AC-5F31-48F3-9B7C-FCDD45079134}" destId="{6C40C58F-1A99-4DBB-BB1D-248388A85589}" srcOrd="2" destOrd="0" parTransId="{BAD7EFDB-36E2-4AFD-AB4C-CFEEA173B913}" sibTransId="{85034D91-9610-46F1-A2A5-924689F8B745}"/>
    <dgm:cxn modelId="{B7E4706C-5634-4795-B6B0-227E1853C2D1}" srcId="{4311F3AC-5F31-48F3-9B7C-FCDD45079134}" destId="{E1C41EF1-83D2-435F-8538-008308AE5DD2}" srcOrd="0" destOrd="0" parTransId="{F0D4BFB0-C69A-4DD2-B730-24C420953BC6}" sibTransId="{2A8E9369-6690-4399-B2FC-DE4726A699EA}"/>
    <dgm:cxn modelId="{B7DC0066-9FB8-438A-B0C8-B663A32D1FAF}" type="presOf" srcId="{A34982AF-2477-4D5C-869E-7F583137CCF6}" destId="{A74205CA-AD2F-4978-AE97-98F6295DEB27}" srcOrd="0" destOrd="0" presId="urn:microsoft.com/office/officeart/2005/8/layout/radial1"/>
    <dgm:cxn modelId="{A0B25F1F-3F1B-48A2-9A04-14351BB92DC8}" type="presOf" srcId="{AA06B49B-3BE2-4692-B721-4663B07E1EA7}" destId="{F4A4ACD7-3EF9-4442-8F7C-BAD713C46D09}" srcOrd="0" destOrd="0" presId="urn:microsoft.com/office/officeart/2005/8/layout/radial1"/>
    <dgm:cxn modelId="{83DE0F89-0ADF-4B21-A8A4-20F45782CC5A}" type="presOf" srcId="{4878907E-E878-403A-96C3-A266366C8127}" destId="{2016426A-36FB-45A3-91C9-0C36A21B6632}" srcOrd="0" destOrd="0" presId="urn:microsoft.com/office/officeart/2005/8/layout/radial1"/>
    <dgm:cxn modelId="{65A87DF6-4E00-494C-8C01-035E3582142D}" type="presOf" srcId="{6C40C58F-1A99-4DBB-BB1D-248388A85589}" destId="{6E70E365-1065-42CA-BAFE-672C036257B9}" srcOrd="0" destOrd="0" presId="urn:microsoft.com/office/officeart/2005/8/layout/radial1"/>
    <dgm:cxn modelId="{784DC33D-498E-4B6E-900D-AE12C9F3B09F}" type="presOf" srcId="{F0D4BFB0-C69A-4DD2-B730-24C420953BC6}" destId="{8DB62511-1FE5-47C8-9F6E-D49FB735D046}" srcOrd="1" destOrd="0" presId="urn:microsoft.com/office/officeart/2005/8/layout/radial1"/>
    <dgm:cxn modelId="{A40C53DB-7816-4CC9-860C-A5077175416E}" type="presOf" srcId="{F0D4BFB0-C69A-4DD2-B730-24C420953BC6}" destId="{344C1527-C0C3-487C-AA2F-088D876C8A3C}" srcOrd="0" destOrd="0" presId="urn:microsoft.com/office/officeart/2005/8/layout/radial1"/>
    <dgm:cxn modelId="{3630A966-892C-4D64-9CC0-79F304A271D4}" type="presOf" srcId="{A34982AF-2477-4D5C-869E-7F583137CCF6}" destId="{F14F373C-32E6-4598-A6AA-EFB310D18D03}" srcOrd="1" destOrd="0" presId="urn:microsoft.com/office/officeart/2005/8/layout/radial1"/>
    <dgm:cxn modelId="{5ACFB28E-EC61-4C43-AE89-3619EA3B9FA7}" type="presOf" srcId="{BAD7EFDB-36E2-4AFD-AB4C-CFEEA173B913}" destId="{D6287D13-245D-4427-AF7E-6988E467E1F2}" srcOrd="0" destOrd="0" presId="urn:microsoft.com/office/officeart/2005/8/layout/radial1"/>
    <dgm:cxn modelId="{90D9511B-2584-4C78-B2CC-19F53677B1E0}" type="presOf" srcId="{BAD7EFDB-36E2-4AFD-AB4C-CFEEA173B913}" destId="{55E3241E-D9EE-4AE4-8013-EF36E71A7D31}" srcOrd="1" destOrd="0" presId="urn:microsoft.com/office/officeart/2005/8/layout/radial1"/>
    <dgm:cxn modelId="{385C9FC7-AF18-470F-8A3B-DF6755D78AEC}" type="presOf" srcId="{024C2787-3DA6-476F-861D-578D9B4A088A}" destId="{607C7A2B-272B-46AB-B160-386E848CC281}" srcOrd="0" destOrd="0" presId="urn:microsoft.com/office/officeart/2005/8/layout/radial1"/>
    <dgm:cxn modelId="{DA2DEAF7-DC1E-48A7-B6E2-884ED39A9116}" type="presOf" srcId="{E1C41EF1-83D2-435F-8538-008308AE5DD2}" destId="{7C4AB7A6-690C-4F3B-8026-6D6B7A32487A}" srcOrd="0" destOrd="0" presId="urn:microsoft.com/office/officeart/2005/8/layout/radial1"/>
    <dgm:cxn modelId="{382DA3BD-C31E-4F60-BEB2-D5CB619C30E3}" srcId="{49296D44-6A7A-47A6-894D-CA1AF7D59C1B}" destId="{4311F3AC-5F31-48F3-9B7C-FCDD45079134}" srcOrd="0" destOrd="0" parTransId="{480F932F-4641-49E7-A883-879D23B1BB08}" sibTransId="{3E447B92-B05D-4B9E-8F28-F616DAB017C1}"/>
    <dgm:cxn modelId="{0FFFB3E0-A347-4FD1-A64F-DB7E1DFE29AD}" type="presParOf" srcId="{1D3DC195-30DF-449D-961B-E6D10EE5AFC1}" destId="{BAFD9C90-8DEC-4714-8F7A-36DC277F2299}" srcOrd="0" destOrd="0" presId="urn:microsoft.com/office/officeart/2005/8/layout/radial1"/>
    <dgm:cxn modelId="{A9A03123-D764-422F-8E8E-853D381171AA}" type="presParOf" srcId="{1D3DC195-30DF-449D-961B-E6D10EE5AFC1}" destId="{344C1527-C0C3-487C-AA2F-088D876C8A3C}" srcOrd="1" destOrd="0" presId="urn:microsoft.com/office/officeart/2005/8/layout/radial1"/>
    <dgm:cxn modelId="{50B18BAC-6779-48F0-B22F-8BC4C7698CC0}" type="presParOf" srcId="{344C1527-C0C3-487C-AA2F-088D876C8A3C}" destId="{8DB62511-1FE5-47C8-9F6E-D49FB735D046}" srcOrd="0" destOrd="0" presId="urn:microsoft.com/office/officeart/2005/8/layout/radial1"/>
    <dgm:cxn modelId="{94AEF0D5-4697-4A0F-BD12-78E53EE10DD0}" type="presParOf" srcId="{1D3DC195-30DF-449D-961B-E6D10EE5AFC1}" destId="{7C4AB7A6-690C-4F3B-8026-6D6B7A32487A}" srcOrd="2" destOrd="0" presId="urn:microsoft.com/office/officeart/2005/8/layout/radial1"/>
    <dgm:cxn modelId="{C567EDA4-6E7C-405C-BEC1-8A157F79870B}" type="presParOf" srcId="{1D3DC195-30DF-449D-961B-E6D10EE5AFC1}" destId="{A74205CA-AD2F-4978-AE97-98F6295DEB27}" srcOrd="3" destOrd="0" presId="urn:microsoft.com/office/officeart/2005/8/layout/radial1"/>
    <dgm:cxn modelId="{1D5234CF-BB71-4DC5-B19C-56BE47B22FB6}" type="presParOf" srcId="{A74205CA-AD2F-4978-AE97-98F6295DEB27}" destId="{F14F373C-32E6-4598-A6AA-EFB310D18D03}" srcOrd="0" destOrd="0" presId="urn:microsoft.com/office/officeart/2005/8/layout/radial1"/>
    <dgm:cxn modelId="{29EA16F2-7982-4445-8C5B-B0E1A9B84C15}" type="presParOf" srcId="{1D3DC195-30DF-449D-961B-E6D10EE5AFC1}" destId="{2016426A-36FB-45A3-91C9-0C36A21B6632}" srcOrd="4" destOrd="0" presId="urn:microsoft.com/office/officeart/2005/8/layout/radial1"/>
    <dgm:cxn modelId="{6B649F9A-9954-4F80-B408-86BF59EBE21A}" type="presParOf" srcId="{1D3DC195-30DF-449D-961B-E6D10EE5AFC1}" destId="{D6287D13-245D-4427-AF7E-6988E467E1F2}" srcOrd="5" destOrd="0" presId="urn:microsoft.com/office/officeart/2005/8/layout/radial1"/>
    <dgm:cxn modelId="{67BB2ACA-EFAD-4743-9908-49DE3172C8E2}" type="presParOf" srcId="{D6287D13-245D-4427-AF7E-6988E467E1F2}" destId="{55E3241E-D9EE-4AE4-8013-EF36E71A7D31}" srcOrd="0" destOrd="0" presId="urn:microsoft.com/office/officeart/2005/8/layout/radial1"/>
    <dgm:cxn modelId="{CA3983AD-5C4A-419C-A2CB-4EF13F423EB1}" type="presParOf" srcId="{1D3DC195-30DF-449D-961B-E6D10EE5AFC1}" destId="{6E70E365-1065-42CA-BAFE-672C036257B9}" srcOrd="6" destOrd="0" presId="urn:microsoft.com/office/officeart/2005/8/layout/radial1"/>
    <dgm:cxn modelId="{3488A654-6506-484C-9A71-96249200EBF2}" type="presParOf" srcId="{1D3DC195-30DF-449D-961B-E6D10EE5AFC1}" destId="{607C7A2B-272B-46AB-B160-386E848CC281}" srcOrd="7" destOrd="0" presId="urn:microsoft.com/office/officeart/2005/8/layout/radial1"/>
    <dgm:cxn modelId="{672F9064-B770-4BE1-A6BF-B86E6595C30F}" type="presParOf" srcId="{607C7A2B-272B-46AB-B160-386E848CC281}" destId="{221E585B-08CD-49D5-A08F-B53F6625CF51}" srcOrd="0" destOrd="0" presId="urn:microsoft.com/office/officeart/2005/8/layout/radial1"/>
    <dgm:cxn modelId="{E4A7A7C8-9E65-4A78-A058-233ACFE30E10}" type="presParOf" srcId="{1D3DC195-30DF-449D-961B-E6D10EE5AFC1}" destId="{F4A4ACD7-3EF9-4442-8F7C-BAD713C46D09}" srcOrd="8" destOrd="0" presId="urn:microsoft.com/office/officeart/2005/8/layout/radia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6703AD-0C74-49F6-BFC2-39D115F3D2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1A9121-260E-4D84-B2ED-E94C6FE36B16}">
      <dgm:prSet phldrT="[Text]" custT="1"/>
      <dgm:spPr>
        <a:solidFill>
          <a:schemeClr val="bg1"/>
        </a:solidFill>
        <a:ln>
          <a:solidFill>
            <a:schemeClr val="bg1">
              <a:lumMod val="50000"/>
            </a:schemeClr>
          </a:solidFill>
        </a:ln>
      </dgm:spPr>
      <dgm:t>
        <a:bodyPr/>
        <a:lstStyle/>
        <a:p>
          <a:r>
            <a:rPr lang="bs-Latn-BA" sz="2000" u="none" baseline="0" dirty="0" smtClean="0">
              <a:solidFill>
                <a:schemeClr val="tx1"/>
              </a:solidFill>
            </a:rPr>
            <a:t>Zainteresovani za održivost kompanije</a:t>
          </a:r>
          <a:endParaRPr lang="en-US" sz="2000" baseline="0" dirty="0">
            <a:solidFill>
              <a:schemeClr val="tx1"/>
            </a:solidFill>
          </a:endParaRPr>
        </a:p>
      </dgm:t>
    </dgm:pt>
    <dgm:pt modelId="{478346A4-DC1D-4DEF-986F-7DEC40462E95}" type="parTrans" cxnId="{15C9625E-A134-49EE-A3BE-DF9955E16099}">
      <dgm:prSet/>
      <dgm:spPr/>
      <dgm:t>
        <a:bodyPr/>
        <a:lstStyle/>
        <a:p>
          <a:endParaRPr lang="en-US"/>
        </a:p>
      </dgm:t>
    </dgm:pt>
    <dgm:pt modelId="{A5A301BC-F350-4C5C-838E-490DD1CE9AA8}" type="sibTrans" cxnId="{15C9625E-A134-49EE-A3BE-DF9955E16099}">
      <dgm:prSet/>
      <dgm:spPr/>
      <dgm:t>
        <a:bodyPr/>
        <a:lstStyle/>
        <a:p>
          <a:endParaRPr lang="en-US"/>
        </a:p>
      </dgm:t>
    </dgm:pt>
    <dgm:pt modelId="{1495D092-7C7E-492D-9E52-D45DD530997C}">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Diverzifikovani interesi (ugovorni, finasijski, društveni)</a:t>
          </a:r>
          <a:endParaRPr lang="en-US" sz="2000" baseline="0" dirty="0">
            <a:solidFill>
              <a:schemeClr val="tx1"/>
            </a:solidFill>
          </a:endParaRPr>
        </a:p>
      </dgm:t>
    </dgm:pt>
    <dgm:pt modelId="{57F437E8-1629-49C9-BF6F-E3A7DAA20C78}" type="parTrans" cxnId="{EAA49F74-8D92-429D-8092-0B597363F1C8}">
      <dgm:prSet/>
      <dgm:spPr/>
      <dgm:t>
        <a:bodyPr/>
        <a:lstStyle/>
        <a:p>
          <a:endParaRPr lang="en-US"/>
        </a:p>
      </dgm:t>
    </dgm:pt>
    <dgm:pt modelId="{D41D664E-6722-40B7-85D4-BB6F056F2CA3}" type="sibTrans" cxnId="{EAA49F74-8D92-429D-8092-0B597363F1C8}">
      <dgm:prSet/>
      <dgm:spPr/>
      <dgm:t>
        <a:bodyPr/>
        <a:lstStyle/>
        <a:p>
          <a:endParaRPr lang="en-US"/>
        </a:p>
      </dgm:t>
    </dgm:pt>
    <dgm:pt modelId="{C1C80F29-CF46-4DDA-9578-0810BF505BF7}">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Mogu imati uticaja na operacije</a:t>
          </a:r>
          <a:endParaRPr lang="en-US" sz="2000" baseline="0" dirty="0">
            <a:solidFill>
              <a:schemeClr val="tx1"/>
            </a:solidFill>
          </a:endParaRPr>
        </a:p>
      </dgm:t>
    </dgm:pt>
    <dgm:pt modelId="{3BFB2B4D-BEB2-4BFA-B0DD-3A63D63E244A}" type="parTrans" cxnId="{766103D8-A379-40D1-8D22-7E3C9477F6AC}">
      <dgm:prSet/>
      <dgm:spPr/>
      <dgm:t>
        <a:bodyPr/>
        <a:lstStyle/>
        <a:p>
          <a:endParaRPr lang="en-US"/>
        </a:p>
      </dgm:t>
    </dgm:pt>
    <dgm:pt modelId="{2ACE1D02-A1A9-4CB2-9DCD-7AD4303A44ED}" type="sibTrans" cxnId="{766103D8-A379-40D1-8D22-7E3C9477F6AC}">
      <dgm:prSet/>
      <dgm:spPr/>
      <dgm:t>
        <a:bodyPr/>
        <a:lstStyle/>
        <a:p>
          <a:endParaRPr lang="en-US"/>
        </a:p>
      </dgm:t>
    </dgm:pt>
    <dgm:pt modelId="{ACA6F972-2D14-4A5F-B465-686DE2836A65}" type="pres">
      <dgm:prSet presAssocID="{7D6703AD-0C74-49F6-BFC2-39D115F3D21C}" presName="linear" presStyleCnt="0">
        <dgm:presLayoutVars>
          <dgm:dir/>
          <dgm:animLvl val="lvl"/>
          <dgm:resizeHandles val="exact"/>
        </dgm:presLayoutVars>
      </dgm:prSet>
      <dgm:spPr/>
      <dgm:t>
        <a:bodyPr/>
        <a:lstStyle/>
        <a:p>
          <a:endParaRPr lang="en-US"/>
        </a:p>
      </dgm:t>
    </dgm:pt>
    <dgm:pt modelId="{F640CB25-C186-4726-B0B7-7C3D3D548297}" type="pres">
      <dgm:prSet presAssocID="{7B1A9121-260E-4D84-B2ED-E94C6FE36B16}" presName="parentLin" presStyleCnt="0"/>
      <dgm:spPr/>
    </dgm:pt>
    <dgm:pt modelId="{9B936A81-E4F3-4447-8558-035DF73D0DFB}" type="pres">
      <dgm:prSet presAssocID="{7B1A9121-260E-4D84-B2ED-E94C6FE36B16}" presName="parentLeftMargin" presStyleLbl="node1" presStyleIdx="0" presStyleCnt="3"/>
      <dgm:spPr/>
      <dgm:t>
        <a:bodyPr/>
        <a:lstStyle/>
        <a:p>
          <a:endParaRPr lang="en-US"/>
        </a:p>
      </dgm:t>
    </dgm:pt>
    <dgm:pt modelId="{13E9903A-EE22-429D-A03B-EC6631BE08A7}" type="pres">
      <dgm:prSet presAssocID="{7B1A9121-260E-4D84-B2ED-E94C6FE36B16}" presName="parentText" presStyleLbl="node1" presStyleIdx="0" presStyleCnt="3" custScaleX="109466" custLinFactNeighborX="0">
        <dgm:presLayoutVars>
          <dgm:chMax val="0"/>
          <dgm:bulletEnabled val="1"/>
        </dgm:presLayoutVars>
      </dgm:prSet>
      <dgm:spPr/>
      <dgm:t>
        <a:bodyPr/>
        <a:lstStyle/>
        <a:p>
          <a:endParaRPr lang="en-US"/>
        </a:p>
      </dgm:t>
    </dgm:pt>
    <dgm:pt modelId="{4185AF4A-72C2-4B0D-9560-FA6D578E3A75}" type="pres">
      <dgm:prSet presAssocID="{7B1A9121-260E-4D84-B2ED-E94C6FE36B16}" presName="negativeSpace" presStyleCnt="0"/>
      <dgm:spPr/>
    </dgm:pt>
    <dgm:pt modelId="{DBB84B87-C6E6-4DE5-9AED-B1A928CCF9D7}" type="pres">
      <dgm:prSet presAssocID="{7B1A9121-260E-4D84-B2ED-E94C6FE36B16}" presName="childText" presStyleLbl="conFgAcc1" presStyleIdx="0" presStyleCnt="3">
        <dgm:presLayoutVars>
          <dgm:bulletEnabled val="1"/>
        </dgm:presLayoutVars>
      </dgm:prSet>
      <dgm:spPr>
        <a:solidFill>
          <a:schemeClr val="bg1">
            <a:lumMod val="65000"/>
            <a:alpha val="90000"/>
          </a:schemeClr>
        </a:solidFill>
        <a:ln>
          <a:solidFill>
            <a:schemeClr val="tx1">
              <a:lumMod val="95000"/>
              <a:lumOff val="5000"/>
            </a:schemeClr>
          </a:solidFill>
        </a:ln>
      </dgm:spPr>
    </dgm:pt>
    <dgm:pt modelId="{BB8F154C-80BD-4E57-91F6-2558AE9B2095}" type="pres">
      <dgm:prSet presAssocID="{A5A301BC-F350-4C5C-838E-490DD1CE9AA8}" presName="spaceBetweenRectangles" presStyleCnt="0"/>
      <dgm:spPr/>
    </dgm:pt>
    <dgm:pt modelId="{34721C9D-6DC7-432D-8889-44072BA712F6}" type="pres">
      <dgm:prSet presAssocID="{1495D092-7C7E-492D-9E52-D45DD530997C}" presName="parentLin" presStyleCnt="0"/>
      <dgm:spPr/>
    </dgm:pt>
    <dgm:pt modelId="{85666AFF-C854-41F7-BDAB-0657E13C87FC}" type="pres">
      <dgm:prSet presAssocID="{1495D092-7C7E-492D-9E52-D45DD530997C}" presName="parentLeftMargin" presStyleLbl="node1" presStyleIdx="0" presStyleCnt="3"/>
      <dgm:spPr/>
      <dgm:t>
        <a:bodyPr/>
        <a:lstStyle/>
        <a:p>
          <a:endParaRPr lang="en-US"/>
        </a:p>
      </dgm:t>
    </dgm:pt>
    <dgm:pt modelId="{54368F9E-22C9-4070-A65F-54575B82CD7F}" type="pres">
      <dgm:prSet presAssocID="{1495D092-7C7E-492D-9E52-D45DD530997C}" presName="parentText" presStyleLbl="node1" presStyleIdx="1" presStyleCnt="3" custScaleX="109466" custLinFactNeighborY="-3303">
        <dgm:presLayoutVars>
          <dgm:chMax val="0"/>
          <dgm:bulletEnabled val="1"/>
        </dgm:presLayoutVars>
      </dgm:prSet>
      <dgm:spPr/>
      <dgm:t>
        <a:bodyPr/>
        <a:lstStyle/>
        <a:p>
          <a:endParaRPr lang="en-US"/>
        </a:p>
      </dgm:t>
    </dgm:pt>
    <dgm:pt modelId="{4DAAABD2-652E-4CE7-8070-BAD2824B071A}" type="pres">
      <dgm:prSet presAssocID="{1495D092-7C7E-492D-9E52-D45DD530997C}" presName="negativeSpace" presStyleCnt="0"/>
      <dgm:spPr/>
    </dgm:pt>
    <dgm:pt modelId="{3B0F2C58-618E-49A1-ABC2-69782223EABC}" type="pres">
      <dgm:prSet presAssocID="{1495D092-7C7E-492D-9E52-D45DD530997C}" presName="childText" presStyleLbl="conFgAcc1" presStyleIdx="1" presStyleCnt="3" custLinFactNeighborX="-1250">
        <dgm:presLayoutVars>
          <dgm:bulletEnabled val="1"/>
        </dgm:presLayoutVars>
      </dgm:prSet>
      <dgm:spPr>
        <a:solidFill>
          <a:schemeClr val="bg1">
            <a:lumMod val="65000"/>
            <a:alpha val="90000"/>
          </a:schemeClr>
        </a:solidFill>
        <a:ln>
          <a:solidFill>
            <a:schemeClr val="tx1"/>
          </a:solidFill>
        </a:ln>
      </dgm:spPr>
    </dgm:pt>
    <dgm:pt modelId="{BBEC1862-882B-4BBF-A5DC-B41154D8B454}" type="pres">
      <dgm:prSet presAssocID="{D41D664E-6722-40B7-85D4-BB6F056F2CA3}" presName="spaceBetweenRectangles" presStyleCnt="0"/>
      <dgm:spPr/>
    </dgm:pt>
    <dgm:pt modelId="{DB7B8906-94FC-4E97-9F98-09CA8603493D}" type="pres">
      <dgm:prSet presAssocID="{C1C80F29-CF46-4DDA-9578-0810BF505BF7}" presName="parentLin" presStyleCnt="0"/>
      <dgm:spPr/>
    </dgm:pt>
    <dgm:pt modelId="{4D5743F8-85B6-4F00-BFD3-9FD5CDC8EFD3}" type="pres">
      <dgm:prSet presAssocID="{C1C80F29-CF46-4DDA-9578-0810BF505BF7}" presName="parentLeftMargin" presStyleLbl="node1" presStyleIdx="1" presStyleCnt="3"/>
      <dgm:spPr/>
      <dgm:t>
        <a:bodyPr/>
        <a:lstStyle/>
        <a:p>
          <a:endParaRPr lang="en-US"/>
        </a:p>
      </dgm:t>
    </dgm:pt>
    <dgm:pt modelId="{D1E8BFD3-470A-4437-B50F-54EA2DB425F1}" type="pres">
      <dgm:prSet presAssocID="{C1C80F29-CF46-4DDA-9578-0810BF505BF7}" presName="parentText" presStyleLbl="node1" presStyleIdx="2" presStyleCnt="3" custScaleX="109466">
        <dgm:presLayoutVars>
          <dgm:chMax val="0"/>
          <dgm:bulletEnabled val="1"/>
        </dgm:presLayoutVars>
      </dgm:prSet>
      <dgm:spPr/>
      <dgm:t>
        <a:bodyPr/>
        <a:lstStyle/>
        <a:p>
          <a:endParaRPr lang="en-US"/>
        </a:p>
      </dgm:t>
    </dgm:pt>
    <dgm:pt modelId="{2658AD8E-B99E-4604-8F1E-40FA9D3904C9}" type="pres">
      <dgm:prSet presAssocID="{C1C80F29-CF46-4DDA-9578-0810BF505BF7}" presName="negativeSpace" presStyleCnt="0"/>
      <dgm:spPr/>
    </dgm:pt>
    <dgm:pt modelId="{4DB1DC7E-1173-4296-8A9D-CE1DBFF92B16}" type="pres">
      <dgm:prSet presAssocID="{C1C80F29-CF46-4DDA-9578-0810BF505BF7}" presName="childText" presStyleLbl="conFgAcc1" presStyleIdx="2" presStyleCnt="3">
        <dgm:presLayoutVars>
          <dgm:bulletEnabled val="1"/>
        </dgm:presLayoutVars>
      </dgm:prSet>
      <dgm:spPr>
        <a:solidFill>
          <a:schemeClr val="bg1">
            <a:lumMod val="65000"/>
          </a:schemeClr>
        </a:solidFill>
        <a:ln>
          <a:solidFill>
            <a:schemeClr val="tx1"/>
          </a:solidFill>
        </a:ln>
      </dgm:spPr>
      <dgm:t>
        <a:bodyPr/>
        <a:lstStyle/>
        <a:p>
          <a:endParaRPr lang="en-US"/>
        </a:p>
      </dgm:t>
    </dgm:pt>
  </dgm:ptLst>
  <dgm:cxnLst>
    <dgm:cxn modelId="{698C448C-D317-4E86-B2CD-E1FDB55CD643}" type="presOf" srcId="{1495D092-7C7E-492D-9E52-D45DD530997C}" destId="{54368F9E-22C9-4070-A65F-54575B82CD7F}" srcOrd="1" destOrd="0" presId="urn:microsoft.com/office/officeart/2005/8/layout/list1"/>
    <dgm:cxn modelId="{FAF7AB82-CBB3-48CD-AEAC-D9ECB3740088}" type="presOf" srcId="{C1C80F29-CF46-4DDA-9578-0810BF505BF7}" destId="{D1E8BFD3-470A-4437-B50F-54EA2DB425F1}" srcOrd="1" destOrd="0" presId="urn:microsoft.com/office/officeart/2005/8/layout/list1"/>
    <dgm:cxn modelId="{15C9625E-A134-49EE-A3BE-DF9955E16099}" srcId="{7D6703AD-0C74-49F6-BFC2-39D115F3D21C}" destId="{7B1A9121-260E-4D84-B2ED-E94C6FE36B16}" srcOrd="0" destOrd="0" parTransId="{478346A4-DC1D-4DEF-986F-7DEC40462E95}" sibTransId="{A5A301BC-F350-4C5C-838E-490DD1CE9AA8}"/>
    <dgm:cxn modelId="{766103D8-A379-40D1-8D22-7E3C9477F6AC}" srcId="{7D6703AD-0C74-49F6-BFC2-39D115F3D21C}" destId="{C1C80F29-CF46-4DDA-9578-0810BF505BF7}" srcOrd="2" destOrd="0" parTransId="{3BFB2B4D-BEB2-4BFA-B0DD-3A63D63E244A}" sibTransId="{2ACE1D02-A1A9-4CB2-9DCD-7AD4303A44ED}"/>
    <dgm:cxn modelId="{C1A63866-82CE-4FC0-BE29-047A762DB446}" type="presOf" srcId="{C1C80F29-CF46-4DDA-9578-0810BF505BF7}" destId="{4D5743F8-85B6-4F00-BFD3-9FD5CDC8EFD3}" srcOrd="0" destOrd="0" presId="urn:microsoft.com/office/officeart/2005/8/layout/list1"/>
    <dgm:cxn modelId="{EAA49F74-8D92-429D-8092-0B597363F1C8}" srcId="{7D6703AD-0C74-49F6-BFC2-39D115F3D21C}" destId="{1495D092-7C7E-492D-9E52-D45DD530997C}" srcOrd="1" destOrd="0" parTransId="{57F437E8-1629-49C9-BF6F-E3A7DAA20C78}" sibTransId="{D41D664E-6722-40B7-85D4-BB6F056F2CA3}"/>
    <dgm:cxn modelId="{AC5EF9DB-2211-4DB6-8BDD-CFE7207257CD}" type="presOf" srcId="{1495D092-7C7E-492D-9E52-D45DD530997C}" destId="{85666AFF-C854-41F7-BDAB-0657E13C87FC}" srcOrd="0" destOrd="0" presId="urn:microsoft.com/office/officeart/2005/8/layout/list1"/>
    <dgm:cxn modelId="{264652A4-AA3C-4E44-866E-F4490BF0C3D3}" type="presOf" srcId="{7B1A9121-260E-4D84-B2ED-E94C6FE36B16}" destId="{9B936A81-E4F3-4447-8558-035DF73D0DFB}" srcOrd="0" destOrd="0" presId="urn:microsoft.com/office/officeart/2005/8/layout/list1"/>
    <dgm:cxn modelId="{D6048766-BE54-488C-BE88-9A808B772EA2}" type="presOf" srcId="{7B1A9121-260E-4D84-B2ED-E94C6FE36B16}" destId="{13E9903A-EE22-429D-A03B-EC6631BE08A7}" srcOrd="1" destOrd="0" presId="urn:microsoft.com/office/officeart/2005/8/layout/list1"/>
    <dgm:cxn modelId="{C4A6B910-7540-4544-8D4A-E9BD49541162}" type="presOf" srcId="{7D6703AD-0C74-49F6-BFC2-39D115F3D21C}" destId="{ACA6F972-2D14-4A5F-B465-686DE2836A65}" srcOrd="0" destOrd="0" presId="urn:microsoft.com/office/officeart/2005/8/layout/list1"/>
    <dgm:cxn modelId="{69F063C9-EB41-4290-98C6-7EA30088B430}" type="presParOf" srcId="{ACA6F972-2D14-4A5F-B465-686DE2836A65}" destId="{F640CB25-C186-4726-B0B7-7C3D3D548297}" srcOrd="0" destOrd="0" presId="urn:microsoft.com/office/officeart/2005/8/layout/list1"/>
    <dgm:cxn modelId="{857B98AD-6F9B-4E17-B5AB-ED98AF0A6105}" type="presParOf" srcId="{F640CB25-C186-4726-B0B7-7C3D3D548297}" destId="{9B936A81-E4F3-4447-8558-035DF73D0DFB}" srcOrd="0" destOrd="0" presId="urn:microsoft.com/office/officeart/2005/8/layout/list1"/>
    <dgm:cxn modelId="{2D6EDBA4-4717-4305-8AB2-41B91BCE4743}" type="presParOf" srcId="{F640CB25-C186-4726-B0B7-7C3D3D548297}" destId="{13E9903A-EE22-429D-A03B-EC6631BE08A7}" srcOrd="1" destOrd="0" presId="urn:microsoft.com/office/officeart/2005/8/layout/list1"/>
    <dgm:cxn modelId="{2F56721C-9F08-48DB-B4D8-B8E218A44D75}" type="presParOf" srcId="{ACA6F972-2D14-4A5F-B465-686DE2836A65}" destId="{4185AF4A-72C2-4B0D-9560-FA6D578E3A75}" srcOrd="1" destOrd="0" presId="urn:microsoft.com/office/officeart/2005/8/layout/list1"/>
    <dgm:cxn modelId="{3A269EFB-0AD6-47C7-8552-7C0FB4F1A15A}" type="presParOf" srcId="{ACA6F972-2D14-4A5F-B465-686DE2836A65}" destId="{DBB84B87-C6E6-4DE5-9AED-B1A928CCF9D7}" srcOrd="2" destOrd="0" presId="urn:microsoft.com/office/officeart/2005/8/layout/list1"/>
    <dgm:cxn modelId="{B3CF49C7-79BA-4A45-BB51-CFC248D8AF32}" type="presParOf" srcId="{ACA6F972-2D14-4A5F-B465-686DE2836A65}" destId="{BB8F154C-80BD-4E57-91F6-2558AE9B2095}" srcOrd="3" destOrd="0" presId="urn:microsoft.com/office/officeart/2005/8/layout/list1"/>
    <dgm:cxn modelId="{E20FF94E-7ECD-42E1-81BA-FCB098079FF9}" type="presParOf" srcId="{ACA6F972-2D14-4A5F-B465-686DE2836A65}" destId="{34721C9D-6DC7-432D-8889-44072BA712F6}" srcOrd="4" destOrd="0" presId="urn:microsoft.com/office/officeart/2005/8/layout/list1"/>
    <dgm:cxn modelId="{C4430117-D77B-4DB2-8101-193C76EB08DC}" type="presParOf" srcId="{34721C9D-6DC7-432D-8889-44072BA712F6}" destId="{85666AFF-C854-41F7-BDAB-0657E13C87FC}" srcOrd="0" destOrd="0" presId="urn:microsoft.com/office/officeart/2005/8/layout/list1"/>
    <dgm:cxn modelId="{2A7C6F91-750F-4278-BF19-0B585B085152}" type="presParOf" srcId="{34721C9D-6DC7-432D-8889-44072BA712F6}" destId="{54368F9E-22C9-4070-A65F-54575B82CD7F}" srcOrd="1" destOrd="0" presId="urn:microsoft.com/office/officeart/2005/8/layout/list1"/>
    <dgm:cxn modelId="{03FC1A13-7951-4F25-992C-DB7FBC80DE16}" type="presParOf" srcId="{ACA6F972-2D14-4A5F-B465-686DE2836A65}" destId="{4DAAABD2-652E-4CE7-8070-BAD2824B071A}" srcOrd="5" destOrd="0" presId="urn:microsoft.com/office/officeart/2005/8/layout/list1"/>
    <dgm:cxn modelId="{D0BC7399-8216-467F-B162-B9780B928479}" type="presParOf" srcId="{ACA6F972-2D14-4A5F-B465-686DE2836A65}" destId="{3B0F2C58-618E-49A1-ABC2-69782223EABC}" srcOrd="6" destOrd="0" presId="urn:microsoft.com/office/officeart/2005/8/layout/list1"/>
    <dgm:cxn modelId="{8F6A99CA-674D-430B-922E-EA6A7C88C2F8}" type="presParOf" srcId="{ACA6F972-2D14-4A5F-B465-686DE2836A65}" destId="{BBEC1862-882B-4BBF-A5DC-B41154D8B454}" srcOrd="7" destOrd="0" presId="urn:microsoft.com/office/officeart/2005/8/layout/list1"/>
    <dgm:cxn modelId="{1D88ED13-89C0-4939-A824-8B0C631C8DBF}" type="presParOf" srcId="{ACA6F972-2D14-4A5F-B465-686DE2836A65}" destId="{DB7B8906-94FC-4E97-9F98-09CA8603493D}" srcOrd="8" destOrd="0" presId="urn:microsoft.com/office/officeart/2005/8/layout/list1"/>
    <dgm:cxn modelId="{BDEF97E5-460C-47EE-A351-E03FD5E8AC13}" type="presParOf" srcId="{DB7B8906-94FC-4E97-9F98-09CA8603493D}" destId="{4D5743F8-85B6-4F00-BFD3-9FD5CDC8EFD3}" srcOrd="0" destOrd="0" presId="urn:microsoft.com/office/officeart/2005/8/layout/list1"/>
    <dgm:cxn modelId="{9B14B21D-EB8E-4559-9A1A-B69DF4CB5962}" type="presParOf" srcId="{DB7B8906-94FC-4E97-9F98-09CA8603493D}" destId="{D1E8BFD3-470A-4437-B50F-54EA2DB425F1}" srcOrd="1" destOrd="0" presId="urn:microsoft.com/office/officeart/2005/8/layout/list1"/>
    <dgm:cxn modelId="{E3463696-CC1A-4CFE-A332-40602BC05511}" type="presParOf" srcId="{ACA6F972-2D14-4A5F-B465-686DE2836A65}" destId="{2658AD8E-B99E-4604-8F1E-40FA9D3904C9}" srcOrd="9" destOrd="0" presId="urn:microsoft.com/office/officeart/2005/8/layout/list1"/>
    <dgm:cxn modelId="{8E17CB52-F735-4648-9FB4-E52257428E9A}" type="presParOf" srcId="{ACA6F972-2D14-4A5F-B465-686DE2836A65}" destId="{4DB1DC7E-1173-4296-8A9D-CE1DBFF92B1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296D44-6A7A-47A6-894D-CA1AF7D59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11F3AC-5F31-48F3-9B7C-FCDD45079134}">
      <dgm:prSet phldrT="[Text]"/>
      <dgm:spPr>
        <a:solidFill>
          <a:schemeClr val="bg1">
            <a:lumMod val="65000"/>
          </a:schemeClr>
        </a:solidFill>
        <a:ln>
          <a:solidFill>
            <a:schemeClr val="bg1">
              <a:lumMod val="50000"/>
            </a:schemeClr>
          </a:solidFill>
        </a:ln>
      </dgm:spPr>
      <dgm:t>
        <a:bodyPr/>
        <a:lstStyle/>
        <a:p>
          <a:r>
            <a:rPr lang="en-US" dirty="0" err="1" smtClean="0"/>
            <a:t>Compan</a:t>
          </a:r>
          <a:r>
            <a:rPr lang="bs-Latn-BA" dirty="0" smtClean="0"/>
            <a:t>ija</a:t>
          </a:r>
          <a:r>
            <a:rPr lang="en-US" dirty="0" smtClean="0"/>
            <a:t> (m</a:t>
          </a:r>
          <a:r>
            <a:rPr lang="bs-Latn-BA" dirty="0" smtClean="0"/>
            <a:t>enadžment</a:t>
          </a:r>
          <a:r>
            <a:rPr lang="en-US" dirty="0" smtClean="0"/>
            <a:t>)</a:t>
          </a:r>
          <a:endParaRPr lang="en-US" dirty="0"/>
        </a:p>
      </dgm:t>
    </dgm:pt>
    <dgm:pt modelId="{480F932F-4641-49E7-A883-879D23B1BB08}" type="parTrans" cxnId="{382DA3BD-C31E-4F60-BEB2-D5CB619C30E3}">
      <dgm:prSet/>
      <dgm:spPr/>
      <dgm:t>
        <a:bodyPr/>
        <a:lstStyle/>
        <a:p>
          <a:endParaRPr lang="en-US"/>
        </a:p>
      </dgm:t>
    </dgm:pt>
    <dgm:pt modelId="{3E447B92-B05D-4B9E-8F28-F616DAB017C1}" type="sibTrans" cxnId="{382DA3BD-C31E-4F60-BEB2-D5CB619C30E3}">
      <dgm:prSet/>
      <dgm:spPr/>
      <dgm:t>
        <a:bodyPr/>
        <a:lstStyle/>
        <a:p>
          <a:endParaRPr lang="en-US"/>
        </a:p>
      </dgm:t>
    </dgm:pt>
    <dgm:pt modelId="{E1C41EF1-83D2-435F-8538-008308AE5DD2}">
      <dgm:prSet phldrT="[Text]" custT="1"/>
      <dgm:spPr>
        <a:solidFill>
          <a:schemeClr val="bg1">
            <a:lumMod val="65000"/>
          </a:schemeClr>
        </a:solidFill>
        <a:ln>
          <a:solidFill>
            <a:schemeClr val="bg1">
              <a:lumMod val="50000"/>
            </a:schemeClr>
          </a:solidFill>
        </a:ln>
      </dgm:spPr>
      <dgm:t>
        <a:bodyPr/>
        <a:lstStyle/>
        <a:p>
          <a:r>
            <a:rPr lang="bs-Latn-BA" sz="600" dirty="0" smtClean="0"/>
            <a:t>Investitori</a:t>
          </a:r>
          <a:endParaRPr lang="en-US" sz="1600" dirty="0"/>
        </a:p>
      </dgm:t>
    </dgm:pt>
    <dgm:pt modelId="{F0D4BFB0-C69A-4DD2-B730-24C420953BC6}" type="parTrans" cxnId="{B7E4706C-5634-4795-B6B0-227E1853C2D1}">
      <dgm:prSet/>
      <dgm:spPr>
        <a:solidFill>
          <a:schemeClr val="bg1">
            <a:lumMod val="65000"/>
          </a:schemeClr>
        </a:solidFill>
        <a:ln>
          <a:solidFill>
            <a:schemeClr val="bg1">
              <a:lumMod val="50000"/>
            </a:schemeClr>
          </a:solidFill>
        </a:ln>
      </dgm:spPr>
      <dgm:t>
        <a:bodyPr/>
        <a:lstStyle/>
        <a:p>
          <a:endParaRPr lang="en-US" dirty="0"/>
        </a:p>
      </dgm:t>
    </dgm:pt>
    <dgm:pt modelId="{2A8E9369-6690-4399-B2FC-DE4726A699EA}" type="sibTrans" cxnId="{B7E4706C-5634-4795-B6B0-227E1853C2D1}">
      <dgm:prSet/>
      <dgm:spPr/>
      <dgm:t>
        <a:bodyPr/>
        <a:lstStyle/>
        <a:p>
          <a:endParaRPr lang="en-US"/>
        </a:p>
      </dgm:t>
    </dgm:pt>
    <dgm:pt modelId="{4878907E-E878-403A-96C3-A266366C8127}">
      <dgm:prSet phldrT="[Text]" custT="1"/>
      <dgm:spPr>
        <a:solidFill>
          <a:schemeClr val="bg1">
            <a:lumMod val="65000"/>
          </a:schemeClr>
        </a:solidFill>
        <a:ln>
          <a:solidFill>
            <a:schemeClr val="bg1">
              <a:lumMod val="50000"/>
            </a:schemeClr>
          </a:solidFill>
        </a:ln>
      </dgm:spPr>
      <dgm:t>
        <a:bodyPr/>
        <a:lstStyle/>
        <a:p>
          <a:r>
            <a:rPr lang="bs-Latn-BA" sz="500" dirty="0" smtClean="0"/>
            <a:t>Legislativa i nadzor</a:t>
          </a:r>
          <a:endParaRPr lang="en-US" sz="500" dirty="0"/>
        </a:p>
      </dgm:t>
    </dgm:pt>
    <dgm:pt modelId="{A34982AF-2477-4D5C-869E-7F583137CCF6}" type="parTrans" cxnId="{EBA62C2B-5CBC-4F37-B30A-A6104F5D6542}">
      <dgm:prSet/>
      <dgm:spPr>
        <a:solidFill>
          <a:schemeClr val="bg1">
            <a:lumMod val="65000"/>
          </a:schemeClr>
        </a:solidFill>
        <a:ln>
          <a:solidFill>
            <a:schemeClr val="bg1">
              <a:lumMod val="50000"/>
            </a:schemeClr>
          </a:solidFill>
        </a:ln>
      </dgm:spPr>
      <dgm:t>
        <a:bodyPr/>
        <a:lstStyle/>
        <a:p>
          <a:endParaRPr lang="en-US" dirty="0"/>
        </a:p>
      </dgm:t>
    </dgm:pt>
    <dgm:pt modelId="{7A714BF0-7651-4AFD-B11D-EB7582BB7130}" type="sibTrans" cxnId="{EBA62C2B-5CBC-4F37-B30A-A6104F5D6542}">
      <dgm:prSet/>
      <dgm:spPr/>
      <dgm:t>
        <a:bodyPr/>
        <a:lstStyle/>
        <a:p>
          <a:endParaRPr lang="en-US"/>
        </a:p>
      </dgm:t>
    </dgm:pt>
    <dgm:pt modelId="{6C40C58F-1A99-4DBB-BB1D-248388A85589}">
      <dgm:prSet phldrT="[Text]" custT="1"/>
      <dgm:spPr>
        <a:solidFill>
          <a:schemeClr val="bg1">
            <a:lumMod val="65000"/>
          </a:schemeClr>
        </a:solidFill>
        <a:ln>
          <a:solidFill>
            <a:schemeClr val="bg1">
              <a:lumMod val="50000"/>
            </a:schemeClr>
          </a:solidFill>
        </a:ln>
      </dgm:spPr>
      <dgm:t>
        <a:bodyPr/>
        <a:lstStyle/>
        <a:p>
          <a:r>
            <a:rPr lang="bs-Latn-BA" sz="600" dirty="0" smtClean="0"/>
            <a:t>Odbor</a:t>
          </a:r>
          <a:endParaRPr lang="en-US" sz="600" dirty="0"/>
        </a:p>
      </dgm:t>
    </dgm:pt>
    <dgm:pt modelId="{BAD7EFDB-36E2-4AFD-AB4C-CFEEA173B913}" type="parTrans" cxnId="{1043E482-5DE1-48D5-BB26-7E569E9683F9}">
      <dgm:prSet/>
      <dgm:spPr>
        <a:solidFill>
          <a:schemeClr val="bg1">
            <a:lumMod val="65000"/>
          </a:schemeClr>
        </a:solidFill>
        <a:ln>
          <a:solidFill>
            <a:schemeClr val="bg1">
              <a:lumMod val="50000"/>
            </a:schemeClr>
          </a:solidFill>
        </a:ln>
      </dgm:spPr>
      <dgm:t>
        <a:bodyPr/>
        <a:lstStyle/>
        <a:p>
          <a:endParaRPr lang="en-US" dirty="0"/>
        </a:p>
      </dgm:t>
    </dgm:pt>
    <dgm:pt modelId="{85034D91-9610-46F1-A2A5-924689F8B745}" type="sibTrans" cxnId="{1043E482-5DE1-48D5-BB26-7E569E9683F9}">
      <dgm:prSet/>
      <dgm:spPr/>
      <dgm:t>
        <a:bodyPr/>
        <a:lstStyle/>
        <a:p>
          <a:endParaRPr lang="en-US"/>
        </a:p>
      </dgm:t>
    </dgm:pt>
    <dgm:pt modelId="{AA06B49B-3BE2-4692-B721-4663B07E1EA7}">
      <dgm:prSet phldrT="[Text]" custT="1"/>
      <dgm:spPr>
        <a:solidFill>
          <a:srgbClr val="FF0000"/>
        </a:solidFill>
        <a:ln>
          <a:solidFill>
            <a:schemeClr val="bg1">
              <a:lumMod val="50000"/>
            </a:schemeClr>
          </a:solidFill>
        </a:ln>
      </dgm:spPr>
      <dgm:t>
        <a:bodyPr/>
        <a:lstStyle/>
        <a:p>
          <a:r>
            <a:rPr lang="bs-Latn-BA" sz="600" dirty="0" smtClean="0"/>
            <a:t>Interesne skupine</a:t>
          </a:r>
          <a:endParaRPr lang="en-US" sz="600" dirty="0"/>
        </a:p>
      </dgm:t>
    </dgm:pt>
    <dgm:pt modelId="{024C2787-3DA6-476F-861D-578D9B4A088A}" type="parTrans" cxnId="{7FF56257-96B6-4364-8086-8873685726A9}">
      <dgm:prSet/>
      <dgm:spPr>
        <a:solidFill>
          <a:schemeClr val="bg1">
            <a:lumMod val="65000"/>
          </a:schemeClr>
        </a:solidFill>
        <a:ln>
          <a:solidFill>
            <a:schemeClr val="bg1">
              <a:lumMod val="50000"/>
            </a:schemeClr>
          </a:solidFill>
        </a:ln>
      </dgm:spPr>
      <dgm:t>
        <a:bodyPr/>
        <a:lstStyle/>
        <a:p>
          <a:endParaRPr lang="en-US" dirty="0"/>
        </a:p>
      </dgm:t>
    </dgm:pt>
    <dgm:pt modelId="{8E07FE97-D6A1-426D-9DB3-B43E9917AEE3}" type="sibTrans" cxnId="{7FF56257-96B6-4364-8086-8873685726A9}">
      <dgm:prSet/>
      <dgm:spPr/>
      <dgm:t>
        <a:bodyPr/>
        <a:lstStyle/>
        <a:p>
          <a:endParaRPr lang="en-US"/>
        </a:p>
      </dgm:t>
    </dgm:pt>
    <dgm:pt modelId="{1D3DC195-30DF-449D-961B-E6D10EE5AFC1}" type="pres">
      <dgm:prSet presAssocID="{49296D44-6A7A-47A6-894D-CA1AF7D59C1B}" presName="cycle" presStyleCnt="0">
        <dgm:presLayoutVars>
          <dgm:chMax val="1"/>
          <dgm:dir/>
          <dgm:animLvl val="ctr"/>
          <dgm:resizeHandles val="exact"/>
        </dgm:presLayoutVars>
      </dgm:prSet>
      <dgm:spPr/>
      <dgm:t>
        <a:bodyPr/>
        <a:lstStyle/>
        <a:p>
          <a:endParaRPr lang="en-US"/>
        </a:p>
      </dgm:t>
    </dgm:pt>
    <dgm:pt modelId="{BAFD9C90-8DEC-4714-8F7A-36DC277F2299}" type="pres">
      <dgm:prSet presAssocID="{4311F3AC-5F31-48F3-9B7C-FCDD45079134}" presName="centerShape" presStyleLbl="node0" presStyleIdx="0" presStyleCnt="1" custScaleX="149574" custScaleY="138890"/>
      <dgm:spPr/>
      <dgm:t>
        <a:bodyPr/>
        <a:lstStyle/>
        <a:p>
          <a:endParaRPr lang="en-US"/>
        </a:p>
      </dgm:t>
    </dgm:pt>
    <dgm:pt modelId="{344C1527-C0C3-487C-AA2F-088D876C8A3C}" type="pres">
      <dgm:prSet presAssocID="{F0D4BFB0-C69A-4DD2-B730-24C420953BC6}" presName="Name9" presStyleLbl="parChTrans1D2" presStyleIdx="0" presStyleCnt="4"/>
      <dgm:spPr/>
      <dgm:t>
        <a:bodyPr/>
        <a:lstStyle/>
        <a:p>
          <a:endParaRPr lang="en-US"/>
        </a:p>
      </dgm:t>
    </dgm:pt>
    <dgm:pt modelId="{8DB62511-1FE5-47C8-9F6E-D49FB735D046}" type="pres">
      <dgm:prSet presAssocID="{F0D4BFB0-C69A-4DD2-B730-24C420953BC6}" presName="connTx" presStyleLbl="parChTrans1D2" presStyleIdx="0" presStyleCnt="4"/>
      <dgm:spPr/>
      <dgm:t>
        <a:bodyPr/>
        <a:lstStyle/>
        <a:p>
          <a:endParaRPr lang="en-US"/>
        </a:p>
      </dgm:t>
    </dgm:pt>
    <dgm:pt modelId="{7C4AB7A6-690C-4F3B-8026-6D6B7A32487A}" type="pres">
      <dgm:prSet presAssocID="{E1C41EF1-83D2-435F-8538-008308AE5DD2}" presName="node" presStyleLbl="node1" presStyleIdx="0" presStyleCnt="4" custScaleX="92115" custScaleY="85471">
        <dgm:presLayoutVars>
          <dgm:bulletEnabled val="1"/>
        </dgm:presLayoutVars>
      </dgm:prSet>
      <dgm:spPr/>
      <dgm:t>
        <a:bodyPr/>
        <a:lstStyle/>
        <a:p>
          <a:endParaRPr lang="en-US"/>
        </a:p>
      </dgm:t>
    </dgm:pt>
    <dgm:pt modelId="{A74205CA-AD2F-4978-AE97-98F6295DEB27}" type="pres">
      <dgm:prSet presAssocID="{A34982AF-2477-4D5C-869E-7F583137CCF6}" presName="Name9" presStyleLbl="parChTrans1D2" presStyleIdx="1" presStyleCnt="4"/>
      <dgm:spPr/>
      <dgm:t>
        <a:bodyPr/>
        <a:lstStyle/>
        <a:p>
          <a:endParaRPr lang="en-US"/>
        </a:p>
      </dgm:t>
    </dgm:pt>
    <dgm:pt modelId="{F14F373C-32E6-4598-A6AA-EFB310D18D03}" type="pres">
      <dgm:prSet presAssocID="{A34982AF-2477-4D5C-869E-7F583137CCF6}" presName="connTx" presStyleLbl="parChTrans1D2" presStyleIdx="1" presStyleCnt="4"/>
      <dgm:spPr/>
      <dgm:t>
        <a:bodyPr/>
        <a:lstStyle/>
        <a:p>
          <a:endParaRPr lang="en-US"/>
        </a:p>
      </dgm:t>
    </dgm:pt>
    <dgm:pt modelId="{2016426A-36FB-45A3-91C9-0C36A21B6632}" type="pres">
      <dgm:prSet presAssocID="{4878907E-E878-403A-96C3-A266366C8127}" presName="node" presStyleLbl="node1" presStyleIdx="1" presStyleCnt="4" custScaleX="92115" custScaleY="85471">
        <dgm:presLayoutVars>
          <dgm:bulletEnabled val="1"/>
        </dgm:presLayoutVars>
      </dgm:prSet>
      <dgm:spPr/>
      <dgm:t>
        <a:bodyPr/>
        <a:lstStyle/>
        <a:p>
          <a:endParaRPr lang="en-US"/>
        </a:p>
      </dgm:t>
    </dgm:pt>
    <dgm:pt modelId="{D6287D13-245D-4427-AF7E-6988E467E1F2}" type="pres">
      <dgm:prSet presAssocID="{BAD7EFDB-36E2-4AFD-AB4C-CFEEA173B913}" presName="Name9" presStyleLbl="parChTrans1D2" presStyleIdx="2" presStyleCnt="4"/>
      <dgm:spPr/>
      <dgm:t>
        <a:bodyPr/>
        <a:lstStyle/>
        <a:p>
          <a:endParaRPr lang="en-US"/>
        </a:p>
      </dgm:t>
    </dgm:pt>
    <dgm:pt modelId="{55E3241E-D9EE-4AE4-8013-EF36E71A7D31}" type="pres">
      <dgm:prSet presAssocID="{BAD7EFDB-36E2-4AFD-AB4C-CFEEA173B913}" presName="connTx" presStyleLbl="parChTrans1D2" presStyleIdx="2" presStyleCnt="4"/>
      <dgm:spPr/>
      <dgm:t>
        <a:bodyPr/>
        <a:lstStyle/>
        <a:p>
          <a:endParaRPr lang="en-US"/>
        </a:p>
      </dgm:t>
    </dgm:pt>
    <dgm:pt modelId="{6E70E365-1065-42CA-BAFE-672C036257B9}" type="pres">
      <dgm:prSet presAssocID="{6C40C58F-1A99-4DBB-BB1D-248388A85589}" presName="node" presStyleLbl="node1" presStyleIdx="2" presStyleCnt="4" custScaleX="92115" custScaleY="85471">
        <dgm:presLayoutVars>
          <dgm:bulletEnabled val="1"/>
        </dgm:presLayoutVars>
      </dgm:prSet>
      <dgm:spPr/>
      <dgm:t>
        <a:bodyPr/>
        <a:lstStyle/>
        <a:p>
          <a:endParaRPr lang="en-US"/>
        </a:p>
      </dgm:t>
    </dgm:pt>
    <dgm:pt modelId="{607C7A2B-272B-46AB-B160-386E848CC281}" type="pres">
      <dgm:prSet presAssocID="{024C2787-3DA6-476F-861D-578D9B4A088A}" presName="Name9" presStyleLbl="parChTrans1D2" presStyleIdx="3" presStyleCnt="4"/>
      <dgm:spPr/>
      <dgm:t>
        <a:bodyPr/>
        <a:lstStyle/>
        <a:p>
          <a:endParaRPr lang="en-US"/>
        </a:p>
      </dgm:t>
    </dgm:pt>
    <dgm:pt modelId="{221E585B-08CD-49D5-A08F-B53F6625CF51}" type="pres">
      <dgm:prSet presAssocID="{024C2787-3DA6-476F-861D-578D9B4A088A}" presName="connTx" presStyleLbl="parChTrans1D2" presStyleIdx="3" presStyleCnt="4"/>
      <dgm:spPr/>
      <dgm:t>
        <a:bodyPr/>
        <a:lstStyle/>
        <a:p>
          <a:endParaRPr lang="en-US"/>
        </a:p>
      </dgm:t>
    </dgm:pt>
    <dgm:pt modelId="{F4A4ACD7-3EF9-4442-8F7C-BAD713C46D09}" type="pres">
      <dgm:prSet presAssocID="{AA06B49B-3BE2-4692-B721-4663B07E1EA7}" presName="node" presStyleLbl="node1" presStyleIdx="3" presStyleCnt="4" custScaleX="92115" custScaleY="85471">
        <dgm:presLayoutVars>
          <dgm:bulletEnabled val="1"/>
        </dgm:presLayoutVars>
      </dgm:prSet>
      <dgm:spPr/>
      <dgm:t>
        <a:bodyPr/>
        <a:lstStyle/>
        <a:p>
          <a:endParaRPr lang="en-US"/>
        </a:p>
      </dgm:t>
    </dgm:pt>
  </dgm:ptLst>
  <dgm:cxnLst>
    <dgm:cxn modelId="{A62F5976-E38D-46FF-BABB-0D781534A7A5}" type="presOf" srcId="{49296D44-6A7A-47A6-894D-CA1AF7D59C1B}" destId="{1D3DC195-30DF-449D-961B-E6D10EE5AFC1}" srcOrd="0" destOrd="0" presId="urn:microsoft.com/office/officeart/2005/8/layout/radial1"/>
    <dgm:cxn modelId="{B5965A6A-1A80-46C3-8DFE-7F10AAEA76C6}" type="presOf" srcId="{AA06B49B-3BE2-4692-B721-4663B07E1EA7}" destId="{F4A4ACD7-3EF9-4442-8F7C-BAD713C46D09}" srcOrd="0" destOrd="0" presId="urn:microsoft.com/office/officeart/2005/8/layout/radial1"/>
    <dgm:cxn modelId="{04F32173-F5A4-4CA4-A302-5361BDFF1C75}" type="presOf" srcId="{BAD7EFDB-36E2-4AFD-AB4C-CFEEA173B913}" destId="{D6287D13-245D-4427-AF7E-6988E467E1F2}" srcOrd="0" destOrd="0" presId="urn:microsoft.com/office/officeart/2005/8/layout/radial1"/>
    <dgm:cxn modelId="{7785B907-FF01-4575-8C62-462219CD5DBD}" type="presOf" srcId="{024C2787-3DA6-476F-861D-578D9B4A088A}" destId="{221E585B-08CD-49D5-A08F-B53F6625CF51}" srcOrd="1" destOrd="0" presId="urn:microsoft.com/office/officeart/2005/8/layout/radial1"/>
    <dgm:cxn modelId="{CE082D85-A001-472B-A9BE-222B53C3F511}" type="presOf" srcId="{A34982AF-2477-4D5C-869E-7F583137CCF6}" destId="{F14F373C-32E6-4598-A6AA-EFB310D18D03}" srcOrd="1" destOrd="0" presId="urn:microsoft.com/office/officeart/2005/8/layout/radial1"/>
    <dgm:cxn modelId="{7FF56257-96B6-4364-8086-8873685726A9}" srcId="{4311F3AC-5F31-48F3-9B7C-FCDD45079134}" destId="{AA06B49B-3BE2-4692-B721-4663B07E1EA7}" srcOrd="3" destOrd="0" parTransId="{024C2787-3DA6-476F-861D-578D9B4A088A}" sibTransId="{8E07FE97-D6A1-426D-9DB3-B43E9917AEE3}"/>
    <dgm:cxn modelId="{76F0FF97-EB0D-4074-8257-0706822BBE24}" type="presOf" srcId="{BAD7EFDB-36E2-4AFD-AB4C-CFEEA173B913}" destId="{55E3241E-D9EE-4AE4-8013-EF36E71A7D31}" srcOrd="1" destOrd="0" presId="urn:microsoft.com/office/officeart/2005/8/layout/radial1"/>
    <dgm:cxn modelId="{16EF5B94-FDF3-445B-9973-C5BA575F377B}" type="presOf" srcId="{6C40C58F-1A99-4DBB-BB1D-248388A85589}" destId="{6E70E365-1065-42CA-BAFE-672C036257B9}" srcOrd="0" destOrd="0" presId="urn:microsoft.com/office/officeart/2005/8/layout/radial1"/>
    <dgm:cxn modelId="{EBA62C2B-5CBC-4F37-B30A-A6104F5D6542}" srcId="{4311F3AC-5F31-48F3-9B7C-FCDD45079134}" destId="{4878907E-E878-403A-96C3-A266366C8127}" srcOrd="1" destOrd="0" parTransId="{A34982AF-2477-4D5C-869E-7F583137CCF6}" sibTransId="{7A714BF0-7651-4AFD-B11D-EB7582BB7130}"/>
    <dgm:cxn modelId="{D4783E74-DEA4-457D-BDDC-24E11E478CD2}" type="presOf" srcId="{024C2787-3DA6-476F-861D-578D9B4A088A}" destId="{607C7A2B-272B-46AB-B160-386E848CC281}" srcOrd="0" destOrd="0" presId="urn:microsoft.com/office/officeart/2005/8/layout/radial1"/>
    <dgm:cxn modelId="{1043E482-5DE1-48D5-BB26-7E569E9683F9}" srcId="{4311F3AC-5F31-48F3-9B7C-FCDD45079134}" destId="{6C40C58F-1A99-4DBB-BB1D-248388A85589}" srcOrd="2" destOrd="0" parTransId="{BAD7EFDB-36E2-4AFD-AB4C-CFEEA173B913}" sibTransId="{85034D91-9610-46F1-A2A5-924689F8B745}"/>
    <dgm:cxn modelId="{B7E4706C-5634-4795-B6B0-227E1853C2D1}" srcId="{4311F3AC-5F31-48F3-9B7C-FCDD45079134}" destId="{E1C41EF1-83D2-435F-8538-008308AE5DD2}" srcOrd="0" destOrd="0" parTransId="{F0D4BFB0-C69A-4DD2-B730-24C420953BC6}" sibTransId="{2A8E9369-6690-4399-B2FC-DE4726A699EA}"/>
    <dgm:cxn modelId="{47322B5F-A649-47FA-B46F-903CA182F22E}" type="presOf" srcId="{A34982AF-2477-4D5C-869E-7F583137CCF6}" destId="{A74205CA-AD2F-4978-AE97-98F6295DEB27}" srcOrd="0" destOrd="0" presId="urn:microsoft.com/office/officeart/2005/8/layout/radial1"/>
    <dgm:cxn modelId="{93C7850D-539A-4A0D-99BE-2D0DF40B63C8}" type="presOf" srcId="{F0D4BFB0-C69A-4DD2-B730-24C420953BC6}" destId="{344C1527-C0C3-487C-AA2F-088D876C8A3C}" srcOrd="0" destOrd="0" presId="urn:microsoft.com/office/officeart/2005/8/layout/radial1"/>
    <dgm:cxn modelId="{DD71D731-05D2-4A33-8DB6-E25AEC9C0775}" type="presOf" srcId="{4311F3AC-5F31-48F3-9B7C-FCDD45079134}" destId="{BAFD9C90-8DEC-4714-8F7A-36DC277F2299}" srcOrd="0" destOrd="0" presId="urn:microsoft.com/office/officeart/2005/8/layout/radial1"/>
    <dgm:cxn modelId="{5DA7F938-B2F2-46E8-A77E-C52C81E2214C}" type="presOf" srcId="{E1C41EF1-83D2-435F-8538-008308AE5DD2}" destId="{7C4AB7A6-690C-4F3B-8026-6D6B7A32487A}" srcOrd="0" destOrd="0" presId="urn:microsoft.com/office/officeart/2005/8/layout/radial1"/>
    <dgm:cxn modelId="{CC970545-317E-4A4E-82C9-323D38CD2E56}" type="presOf" srcId="{F0D4BFB0-C69A-4DD2-B730-24C420953BC6}" destId="{8DB62511-1FE5-47C8-9F6E-D49FB735D046}" srcOrd="1" destOrd="0" presId="urn:microsoft.com/office/officeart/2005/8/layout/radial1"/>
    <dgm:cxn modelId="{9964E13A-BA21-4FF0-8643-2791D0F66AAC}" type="presOf" srcId="{4878907E-E878-403A-96C3-A266366C8127}" destId="{2016426A-36FB-45A3-91C9-0C36A21B6632}" srcOrd="0" destOrd="0" presId="urn:microsoft.com/office/officeart/2005/8/layout/radial1"/>
    <dgm:cxn modelId="{382DA3BD-C31E-4F60-BEB2-D5CB619C30E3}" srcId="{49296D44-6A7A-47A6-894D-CA1AF7D59C1B}" destId="{4311F3AC-5F31-48F3-9B7C-FCDD45079134}" srcOrd="0" destOrd="0" parTransId="{480F932F-4641-49E7-A883-879D23B1BB08}" sibTransId="{3E447B92-B05D-4B9E-8F28-F616DAB017C1}"/>
    <dgm:cxn modelId="{6F37EBEC-808C-4402-859B-51FEA2AA7343}" type="presParOf" srcId="{1D3DC195-30DF-449D-961B-E6D10EE5AFC1}" destId="{BAFD9C90-8DEC-4714-8F7A-36DC277F2299}" srcOrd="0" destOrd="0" presId="urn:microsoft.com/office/officeart/2005/8/layout/radial1"/>
    <dgm:cxn modelId="{EFFA03F0-84DF-4169-9D47-3F0F5E65268C}" type="presParOf" srcId="{1D3DC195-30DF-449D-961B-E6D10EE5AFC1}" destId="{344C1527-C0C3-487C-AA2F-088D876C8A3C}" srcOrd="1" destOrd="0" presId="urn:microsoft.com/office/officeart/2005/8/layout/radial1"/>
    <dgm:cxn modelId="{7B5475F3-616F-4452-8F60-C554CD0421EB}" type="presParOf" srcId="{344C1527-C0C3-487C-AA2F-088D876C8A3C}" destId="{8DB62511-1FE5-47C8-9F6E-D49FB735D046}" srcOrd="0" destOrd="0" presId="urn:microsoft.com/office/officeart/2005/8/layout/radial1"/>
    <dgm:cxn modelId="{2B541AE1-4357-44ED-B25D-36393283CAF5}" type="presParOf" srcId="{1D3DC195-30DF-449D-961B-E6D10EE5AFC1}" destId="{7C4AB7A6-690C-4F3B-8026-6D6B7A32487A}" srcOrd="2" destOrd="0" presId="urn:microsoft.com/office/officeart/2005/8/layout/radial1"/>
    <dgm:cxn modelId="{474AB28C-E8B1-4541-A03B-4CE5188B3F52}" type="presParOf" srcId="{1D3DC195-30DF-449D-961B-E6D10EE5AFC1}" destId="{A74205CA-AD2F-4978-AE97-98F6295DEB27}" srcOrd="3" destOrd="0" presId="urn:microsoft.com/office/officeart/2005/8/layout/radial1"/>
    <dgm:cxn modelId="{2D3A349E-271D-48A4-8EED-FB6D402F5377}" type="presParOf" srcId="{A74205CA-AD2F-4978-AE97-98F6295DEB27}" destId="{F14F373C-32E6-4598-A6AA-EFB310D18D03}" srcOrd="0" destOrd="0" presId="urn:microsoft.com/office/officeart/2005/8/layout/radial1"/>
    <dgm:cxn modelId="{1E46313E-001F-4807-BD0E-F5E3DA887459}" type="presParOf" srcId="{1D3DC195-30DF-449D-961B-E6D10EE5AFC1}" destId="{2016426A-36FB-45A3-91C9-0C36A21B6632}" srcOrd="4" destOrd="0" presId="urn:microsoft.com/office/officeart/2005/8/layout/radial1"/>
    <dgm:cxn modelId="{E23B5B1E-9D0F-405D-B302-3839FA8EDE1C}" type="presParOf" srcId="{1D3DC195-30DF-449D-961B-E6D10EE5AFC1}" destId="{D6287D13-245D-4427-AF7E-6988E467E1F2}" srcOrd="5" destOrd="0" presId="urn:microsoft.com/office/officeart/2005/8/layout/radial1"/>
    <dgm:cxn modelId="{F7BBA41F-16DF-4026-807A-2E15E1B4F40E}" type="presParOf" srcId="{D6287D13-245D-4427-AF7E-6988E467E1F2}" destId="{55E3241E-D9EE-4AE4-8013-EF36E71A7D31}" srcOrd="0" destOrd="0" presId="urn:microsoft.com/office/officeart/2005/8/layout/radial1"/>
    <dgm:cxn modelId="{9BBA3BF6-7200-4432-BA92-20B5AF850272}" type="presParOf" srcId="{1D3DC195-30DF-449D-961B-E6D10EE5AFC1}" destId="{6E70E365-1065-42CA-BAFE-672C036257B9}" srcOrd="6" destOrd="0" presId="urn:microsoft.com/office/officeart/2005/8/layout/radial1"/>
    <dgm:cxn modelId="{4EAB053F-63D7-40A5-9D23-AB3BA8139B8E}" type="presParOf" srcId="{1D3DC195-30DF-449D-961B-E6D10EE5AFC1}" destId="{607C7A2B-272B-46AB-B160-386E848CC281}" srcOrd="7" destOrd="0" presId="urn:microsoft.com/office/officeart/2005/8/layout/radial1"/>
    <dgm:cxn modelId="{62A3D889-8C67-498A-B367-78FDB6D32D47}" type="presParOf" srcId="{607C7A2B-272B-46AB-B160-386E848CC281}" destId="{221E585B-08CD-49D5-A08F-B53F6625CF51}" srcOrd="0" destOrd="0" presId="urn:microsoft.com/office/officeart/2005/8/layout/radial1"/>
    <dgm:cxn modelId="{4FF97169-9AED-40F3-A0D0-3B4533226CD4}" type="presParOf" srcId="{1D3DC195-30DF-449D-961B-E6D10EE5AFC1}" destId="{F4A4ACD7-3EF9-4442-8F7C-BAD713C46D09}" srcOrd="8" destOrd="0" presId="urn:microsoft.com/office/officeart/2005/8/layout/radia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6703AD-0C74-49F6-BFC2-39D115F3D2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B1A9121-260E-4D84-B2ED-E94C6FE36B16}">
      <dgm:prSet phldrT="[Text]" custT="1"/>
      <dgm:spPr>
        <a:solidFill>
          <a:schemeClr val="bg1"/>
        </a:solidFill>
        <a:ln>
          <a:solidFill>
            <a:schemeClr val="bg1">
              <a:lumMod val="50000"/>
            </a:schemeClr>
          </a:solidFill>
        </a:ln>
      </dgm:spPr>
      <dgm:t>
        <a:bodyPr/>
        <a:lstStyle/>
        <a:p>
          <a:r>
            <a:rPr lang="bs-Latn-BA" sz="2000" u="none" baseline="0" dirty="0" smtClean="0">
              <a:solidFill>
                <a:schemeClr val="tx1"/>
              </a:solidFill>
            </a:rPr>
            <a:t>Povezanost sa  svim akterima (revizija, kontrola, nadzor)</a:t>
          </a:r>
          <a:endParaRPr lang="en-US" sz="2000" baseline="0" dirty="0">
            <a:solidFill>
              <a:schemeClr val="tx1"/>
            </a:solidFill>
          </a:endParaRPr>
        </a:p>
      </dgm:t>
    </dgm:pt>
    <dgm:pt modelId="{478346A4-DC1D-4DEF-986F-7DEC40462E95}" type="parTrans" cxnId="{15C9625E-A134-49EE-A3BE-DF9955E16099}">
      <dgm:prSet/>
      <dgm:spPr/>
      <dgm:t>
        <a:bodyPr/>
        <a:lstStyle/>
        <a:p>
          <a:endParaRPr lang="en-US"/>
        </a:p>
      </dgm:t>
    </dgm:pt>
    <dgm:pt modelId="{A5A301BC-F350-4C5C-838E-490DD1CE9AA8}" type="sibTrans" cxnId="{15C9625E-A134-49EE-A3BE-DF9955E16099}">
      <dgm:prSet/>
      <dgm:spPr/>
      <dgm:t>
        <a:bodyPr/>
        <a:lstStyle/>
        <a:p>
          <a:endParaRPr lang="en-US"/>
        </a:p>
      </dgm:t>
    </dgm:pt>
    <dgm:pt modelId="{1495D092-7C7E-492D-9E52-D45DD530997C}">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Obavezujuće za kompaniju</a:t>
          </a:r>
          <a:endParaRPr lang="en-US" sz="2000" baseline="0" dirty="0">
            <a:solidFill>
              <a:schemeClr val="tx1"/>
            </a:solidFill>
          </a:endParaRPr>
        </a:p>
      </dgm:t>
    </dgm:pt>
    <dgm:pt modelId="{57F437E8-1629-49C9-BF6F-E3A7DAA20C78}" type="parTrans" cxnId="{EAA49F74-8D92-429D-8092-0B597363F1C8}">
      <dgm:prSet/>
      <dgm:spPr/>
      <dgm:t>
        <a:bodyPr/>
        <a:lstStyle/>
        <a:p>
          <a:endParaRPr lang="en-US"/>
        </a:p>
      </dgm:t>
    </dgm:pt>
    <dgm:pt modelId="{D41D664E-6722-40B7-85D4-BB6F056F2CA3}" type="sibTrans" cxnId="{EAA49F74-8D92-429D-8092-0B597363F1C8}">
      <dgm:prSet/>
      <dgm:spPr/>
      <dgm:t>
        <a:bodyPr/>
        <a:lstStyle/>
        <a:p>
          <a:endParaRPr lang="en-US"/>
        </a:p>
      </dgm:t>
    </dgm:pt>
    <dgm:pt modelId="{C1C80F29-CF46-4DDA-9578-0810BF505BF7}">
      <dgm:prSet phldrT="[Text]" custT="1"/>
      <dgm:spPr>
        <a:solidFill>
          <a:schemeClr val="bg1"/>
        </a:solidFill>
        <a:ln>
          <a:solidFill>
            <a:schemeClr val="bg1">
              <a:lumMod val="65000"/>
            </a:schemeClr>
          </a:solidFill>
        </a:ln>
      </dgm:spPr>
      <dgm:t>
        <a:bodyPr/>
        <a:lstStyle/>
        <a:p>
          <a:r>
            <a:rPr lang="bs-Latn-BA" sz="2000" u="none" baseline="0" dirty="0" smtClean="0">
              <a:solidFill>
                <a:schemeClr val="tx1"/>
              </a:solidFill>
            </a:rPr>
            <a:t>Max. moći na sve nivoe operacija</a:t>
          </a:r>
          <a:endParaRPr lang="en-US" sz="2000" baseline="0" dirty="0">
            <a:solidFill>
              <a:schemeClr val="tx1"/>
            </a:solidFill>
          </a:endParaRPr>
        </a:p>
      </dgm:t>
    </dgm:pt>
    <dgm:pt modelId="{3BFB2B4D-BEB2-4BFA-B0DD-3A63D63E244A}" type="parTrans" cxnId="{766103D8-A379-40D1-8D22-7E3C9477F6AC}">
      <dgm:prSet/>
      <dgm:spPr/>
      <dgm:t>
        <a:bodyPr/>
        <a:lstStyle/>
        <a:p>
          <a:endParaRPr lang="en-US"/>
        </a:p>
      </dgm:t>
    </dgm:pt>
    <dgm:pt modelId="{2ACE1D02-A1A9-4CB2-9DCD-7AD4303A44ED}" type="sibTrans" cxnId="{766103D8-A379-40D1-8D22-7E3C9477F6AC}">
      <dgm:prSet/>
      <dgm:spPr/>
      <dgm:t>
        <a:bodyPr/>
        <a:lstStyle/>
        <a:p>
          <a:endParaRPr lang="en-US"/>
        </a:p>
      </dgm:t>
    </dgm:pt>
    <dgm:pt modelId="{ACA6F972-2D14-4A5F-B465-686DE2836A65}" type="pres">
      <dgm:prSet presAssocID="{7D6703AD-0C74-49F6-BFC2-39D115F3D21C}" presName="linear" presStyleCnt="0">
        <dgm:presLayoutVars>
          <dgm:dir/>
          <dgm:animLvl val="lvl"/>
          <dgm:resizeHandles val="exact"/>
        </dgm:presLayoutVars>
      </dgm:prSet>
      <dgm:spPr/>
      <dgm:t>
        <a:bodyPr/>
        <a:lstStyle/>
        <a:p>
          <a:endParaRPr lang="en-US"/>
        </a:p>
      </dgm:t>
    </dgm:pt>
    <dgm:pt modelId="{F640CB25-C186-4726-B0B7-7C3D3D548297}" type="pres">
      <dgm:prSet presAssocID="{7B1A9121-260E-4D84-B2ED-E94C6FE36B16}" presName="parentLin" presStyleCnt="0"/>
      <dgm:spPr/>
    </dgm:pt>
    <dgm:pt modelId="{9B936A81-E4F3-4447-8558-035DF73D0DFB}" type="pres">
      <dgm:prSet presAssocID="{7B1A9121-260E-4D84-B2ED-E94C6FE36B16}" presName="parentLeftMargin" presStyleLbl="node1" presStyleIdx="0" presStyleCnt="3"/>
      <dgm:spPr/>
      <dgm:t>
        <a:bodyPr/>
        <a:lstStyle/>
        <a:p>
          <a:endParaRPr lang="en-US"/>
        </a:p>
      </dgm:t>
    </dgm:pt>
    <dgm:pt modelId="{13E9903A-EE22-429D-A03B-EC6631BE08A7}" type="pres">
      <dgm:prSet presAssocID="{7B1A9121-260E-4D84-B2ED-E94C6FE36B16}" presName="parentText" presStyleLbl="node1" presStyleIdx="0" presStyleCnt="3" custScaleX="113770" custScaleY="121951" custLinFactNeighborX="0">
        <dgm:presLayoutVars>
          <dgm:chMax val="0"/>
          <dgm:bulletEnabled val="1"/>
        </dgm:presLayoutVars>
      </dgm:prSet>
      <dgm:spPr/>
      <dgm:t>
        <a:bodyPr/>
        <a:lstStyle/>
        <a:p>
          <a:endParaRPr lang="en-US"/>
        </a:p>
      </dgm:t>
    </dgm:pt>
    <dgm:pt modelId="{4185AF4A-72C2-4B0D-9560-FA6D578E3A75}" type="pres">
      <dgm:prSet presAssocID="{7B1A9121-260E-4D84-B2ED-E94C6FE36B16}" presName="negativeSpace" presStyleCnt="0"/>
      <dgm:spPr/>
    </dgm:pt>
    <dgm:pt modelId="{DBB84B87-C6E6-4DE5-9AED-B1A928CCF9D7}" type="pres">
      <dgm:prSet presAssocID="{7B1A9121-260E-4D84-B2ED-E94C6FE36B16}" presName="childText" presStyleLbl="conFgAcc1" presStyleIdx="0" presStyleCnt="3">
        <dgm:presLayoutVars>
          <dgm:bulletEnabled val="1"/>
        </dgm:presLayoutVars>
      </dgm:prSet>
      <dgm:spPr>
        <a:solidFill>
          <a:schemeClr val="bg1">
            <a:lumMod val="65000"/>
            <a:alpha val="90000"/>
          </a:schemeClr>
        </a:solidFill>
        <a:ln>
          <a:solidFill>
            <a:schemeClr val="tx1">
              <a:lumMod val="95000"/>
              <a:lumOff val="5000"/>
            </a:schemeClr>
          </a:solidFill>
        </a:ln>
      </dgm:spPr>
    </dgm:pt>
    <dgm:pt modelId="{BB8F154C-80BD-4E57-91F6-2558AE9B2095}" type="pres">
      <dgm:prSet presAssocID="{A5A301BC-F350-4C5C-838E-490DD1CE9AA8}" presName="spaceBetweenRectangles" presStyleCnt="0"/>
      <dgm:spPr/>
    </dgm:pt>
    <dgm:pt modelId="{34721C9D-6DC7-432D-8889-44072BA712F6}" type="pres">
      <dgm:prSet presAssocID="{1495D092-7C7E-492D-9E52-D45DD530997C}" presName="parentLin" presStyleCnt="0"/>
      <dgm:spPr/>
    </dgm:pt>
    <dgm:pt modelId="{85666AFF-C854-41F7-BDAB-0657E13C87FC}" type="pres">
      <dgm:prSet presAssocID="{1495D092-7C7E-492D-9E52-D45DD530997C}" presName="parentLeftMargin" presStyleLbl="node1" presStyleIdx="0" presStyleCnt="3"/>
      <dgm:spPr/>
      <dgm:t>
        <a:bodyPr/>
        <a:lstStyle/>
        <a:p>
          <a:endParaRPr lang="en-US"/>
        </a:p>
      </dgm:t>
    </dgm:pt>
    <dgm:pt modelId="{54368F9E-22C9-4070-A65F-54575B82CD7F}" type="pres">
      <dgm:prSet presAssocID="{1495D092-7C7E-492D-9E52-D45DD530997C}" presName="parentText" presStyleLbl="node1" presStyleIdx="1" presStyleCnt="3" custScaleX="113770" custScaleY="121951" custLinFactNeighborX="-3614" custLinFactNeighborY="-646">
        <dgm:presLayoutVars>
          <dgm:chMax val="0"/>
          <dgm:bulletEnabled val="1"/>
        </dgm:presLayoutVars>
      </dgm:prSet>
      <dgm:spPr/>
      <dgm:t>
        <a:bodyPr/>
        <a:lstStyle/>
        <a:p>
          <a:endParaRPr lang="en-US"/>
        </a:p>
      </dgm:t>
    </dgm:pt>
    <dgm:pt modelId="{4DAAABD2-652E-4CE7-8070-BAD2824B071A}" type="pres">
      <dgm:prSet presAssocID="{1495D092-7C7E-492D-9E52-D45DD530997C}" presName="negativeSpace" presStyleCnt="0"/>
      <dgm:spPr/>
    </dgm:pt>
    <dgm:pt modelId="{3B0F2C58-618E-49A1-ABC2-69782223EABC}" type="pres">
      <dgm:prSet presAssocID="{1495D092-7C7E-492D-9E52-D45DD530997C}" presName="childText" presStyleLbl="conFgAcc1" presStyleIdx="1" presStyleCnt="3" custLinFactNeighborX="-1250">
        <dgm:presLayoutVars>
          <dgm:bulletEnabled val="1"/>
        </dgm:presLayoutVars>
      </dgm:prSet>
      <dgm:spPr>
        <a:solidFill>
          <a:schemeClr val="bg1">
            <a:lumMod val="65000"/>
            <a:alpha val="90000"/>
          </a:schemeClr>
        </a:solidFill>
        <a:ln>
          <a:solidFill>
            <a:schemeClr val="tx1"/>
          </a:solidFill>
        </a:ln>
      </dgm:spPr>
    </dgm:pt>
    <dgm:pt modelId="{BBEC1862-882B-4BBF-A5DC-B41154D8B454}" type="pres">
      <dgm:prSet presAssocID="{D41D664E-6722-40B7-85D4-BB6F056F2CA3}" presName="spaceBetweenRectangles" presStyleCnt="0"/>
      <dgm:spPr/>
    </dgm:pt>
    <dgm:pt modelId="{DB7B8906-94FC-4E97-9F98-09CA8603493D}" type="pres">
      <dgm:prSet presAssocID="{C1C80F29-CF46-4DDA-9578-0810BF505BF7}" presName="parentLin" presStyleCnt="0"/>
      <dgm:spPr/>
    </dgm:pt>
    <dgm:pt modelId="{4D5743F8-85B6-4F00-BFD3-9FD5CDC8EFD3}" type="pres">
      <dgm:prSet presAssocID="{C1C80F29-CF46-4DDA-9578-0810BF505BF7}" presName="parentLeftMargin" presStyleLbl="node1" presStyleIdx="1" presStyleCnt="3"/>
      <dgm:spPr/>
      <dgm:t>
        <a:bodyPr/>
        <a:lstStyle/>
        <a:p>
          <a:endParaRPr lang="en-US"/>
        </a:p>
      </dgm:t>
    </dgm:pt>
    <dgm:pt modelId="{D1E8BFD3-470A-4437-B50F-54EA2DB425F1}" type="pres">
      <dgm:prSet presAssocID="{C1C80F29-CF46-4DDA-9578-0810BF505BF7}" presName="parentText" presStyleLbl="node1" presStyleIdx="2" presStyleCnt="3" custScaleX="113770" custScaleY="121951">
        <dgm:presLayoutVars>
          <dgm:chMax val="0"/>
          <dgm:bulletEnabled val="1"/>
        </dgm:presLayoutVars>
      </dgm:prSet>
      <dgm:spPr/>
      <dgm:t>
        <a:bodyPr/>
        <a:lstStyle/>
        <a:p>
          <a:endParaRPr lang="en-US"/>
        </a:p>
      </dgm:t>
    </dgm:pt>
    <dgm:pt modelId="{2658AD8E-B99E-4604-8F1E-40FA9D3904C9}" type="pres">
      <dgm:prSet presAssocID="{C1C80F29-CF46-4DDA-9578-0810BF505BF7}" presName="negativeSpace" presStyleCnt="0"/>
      <dgm:spPr/>
    </dgm:pt>
    <dgm:pt modelId="{4DB1DC7E-1173-4296-8A9D-CE1DBFF92B16}" type="pres">
      <dgm:prSet presAssocID="{C1C80F29-CF46-4DDA-9578-0810BF505BF7}" presName="childText" presStyleLbl="conFgAcc1" presStyleIdx="2" presStyleCnt="3">
        <dgm:presLayoutVars>
          <dgm:bulletEnabled val="1"/>
        </dgm:presLayoutVars>
      </dgm:prSet>
      <dgm:spPr>
        <a:solidFill>
          <a:schemeClr val="bg1">
            <a:lumMod val="65000"/>
          </a:schemeClr>
        </a:solidFill>
        <a:ln>
          <a:solidFill>
            <a:schemeClr val="tx1"/>
          </a:solidFill>
        </a:ln>
      </dgm:spPr>
      <dgm:t>
        <a:bodyPr/>
        <a:lstStyle/>
        <a:p>
          <a:endParaRPr lang="en-US"/>
        </a:p>
      </dgm:t>
    </dgm:pt>
  </dgm:ptLst>
  <dgm:cxnLst>
    <dgm:cxn modelId="{75273BA8-C458-472A-BC7F-1D9DCC0502E4}" type="presOf" srcId="{7D6703AD-0C74-49F6-BFC2-39D115F3D21C}" destId="{ACA6F972-2D14-4A5F-B465-686DE2836A65}" srcOrd="0" destOrd="0" presId="urn:microsoft.com/office/officeart/2005/8/layout/list1"/>
    <dgm:cxn modelId="{6E6193D2-89D8-4CA9-9B8B-024B3DFEE4AA}" type="presOf" srcId="{7B1A9121-260E-4D84-B2ED-E94C6FE36B16}" destId="{13E9903A-EE22-429D-A03B-EC6631BE08A7}" srcOrd="1" destOrd="0" presId="urn:microsoft.com/office/officeart/2005/8/layout/list1"/>
    <dgm:cxn modelId="{155D5B0C-EADD-442A-A35B-220E473E390E}" type="presOf" srcId="{C1C80F29-CF46-4DDA-9578-0810BF505BF7}" destId="{4D5743F8-85B6-4F00-BFD3-9FD5CDC8EFD3}" srcOrd="0" destOrd="0" presId="urn:microsoft.com/office/officeart/2005/8/layout/list1"/>
    <dgm:cxn modelId="{FF0BFE36-0ECB-4268-B0E2-1C729F56E5BE}" type="presOf" srcId="{C1C80F29-CF46-4DDA-9578-0810BF505BF7}" destId="{D1E8BFD3-470A-4437-B50F-54EA2DB425F1}" srcOrd="1" destOrd="0" presId="urn:microsoft.com/office/officeart/2005/8/layout/list1"/>
    <dgm:cxn modelId="{39A24D3C-1833-431F-ADB3-240947E330DF}" type="presOf" srcId="{1495D092-7C7E-492D-9E52-D45DD530997C}" destId="{85666AFF-C854-41F7-BDAB-0657E13C87FC}" srcOrd="0" destOrd="0" presId="urn:microsoft.com/office/officeart/2005/8/layout/list1"/>
    <dgm:cxn modelId="{15C9625E-A134-49EE-A3BE-DF9955E16099}" srcId="{7D6703AD-0C74-49F6-BFC2-39D115F3D21C}" destId="{7B1A9121-260E-4D84-B2ED-E94C6FE36B16}" srcOrd="0" destOrd="0" parTransId="{478346A4-DC1D-4DEF-986F-7DEC40462E95}" sibTransId="{A5A301BC-F350-4C5C-838E-490DD1CE9AA8}"/>
    <dgm:cxn modelId="{766103D8-A379-40D1-8D22-7E3C9477F6AC}" srcId="{7D6703AD-0C74-49F6-BFC2-39D115F3D21C}" destId="{C1C80F29-CF46-4DDA-9578-0810BF505BF7}" srcOrd="2" destOrd="0" parTransId="{3BFB2B4D-BEB2-4BFA-B0DD-3A63D63E244A}" sibTransId="{2ACE1D02-A1A9-4CB2-9DCD-7AD4303A44ED}"/>
    <dgm:cxn modelId="{854D8E64-A544-4320-AA63-48E5FAB70DF9}" type="presOf" srcId="{7B1A9121-260E-4D84-B2ED-E94C6FE36B16}" destId="{9B936A81-E4F3-4447-8558-035DF73D0DFB}" srcOrd="0" destOrd="0" presId="urn:microsoft.com/office/officeart/2005/8/layout/list1"/>
    <dgm:cxn modelId="{1E6FAC68-CFA4-48DC-96DC-33F9C4E58943}" type="presOf" srcId="{1495D092-7C7E-492D-9E52-D45DD530997C}" destId="{54368F9E-22C9-4070-A65F-54575B82CD7F}" srcOrd="1" destOrd="0" presId="urn:microsoft.com/office/officeart/2005/8/layout/list1"/>
    <dgm:cxn modelId="{EAA49F74-8D92-429D-8092-0B597363F1C8}" srcId="{7D6703AD-0C74-49F6-BFC2-39D115F3D21C}" destId="{1495D092-7C7E-492D-9E52-D45DD530997C}" srcOrd="1" destOrd="0" parTransId="{57F437E8-1629-49C9-BF6F-E3A7DAA20C78}" sibTransId="{D41D664E-6722-40B7-85D4-BB6F056F2CA3}"/>
    <dgm:cxn modelId="{F94F2357-A1DC-4D15-B9CF-997ABDA391A5}" type="presParOf" srcId="{ACA6F972-2D14-4A5F-B465-686DE2836A65}" destId="{F640CB25-C186-4726-B0B7-7C3D3D548297}" srcOrd="0" destOrd="0" presId="urn:microsoft.com/office/officeart/2005/8/layout/list1"/>
    <dgm:cxn modelId="{9E2C41EA-CF48-474E-BDD7-6EF4FDBCF710}" type="presParOf" srcId="{F640CB25-C186-4726-B0B7-7C3D3D548297}" destId="{9B936A81-E4F3-4447-8558-035DF73D0DFB}" srcOrd="0" destOrd="0" presId="urn:microsoft.com/office/officeart/2005/8/layout/list1"/>
    <dgm:cxn modelId="{BC1F27ED-BC35-4D53-BC30-6295042C5CE7}" type="presParOf" srcId="{F640CB25-C186-4726-B0B7-7C3D3D548297}" destId="{13E9903A-EE22-429D-A03B-EC6631BE08A7}" srcOrd="1" destOrd="0" presId="urn:microsoft.com/office/officeart/2005/8/layout/list1"/>
    <dgm:cxn modelId="{5DFE5EA6-4997-4AE6-B21D-684923DABD38}" type="presParOf" srcId="{ACA6F972-2D14-4A5F-B465-686DE2836A65}" destId="{4185AF4A-72C2-4B0D-9560-FA6D578E3A75}" srcOrd="1" destOrd="0" presId="urn:microsoft.com/office/officeart/2005/8/layout/list1"/>
    <dgm:cxn modelId="{038F8BEA-E421-4CFC-9B77-81633696331A}" type="presParOf" srcId="{ACA6F972-2D14-4A5F-B465-686DE2836A65}" destId="{DBB84B87-C6E6-4DE5-9AED-B1A928CCF9D7}" srcOrd="2" destOrd="0" presId="urn:microsoft.com/office/officeart/2005/8/layout/list1"/>
    <dgm:cxn modelId="{71737ED2-10A1-4BB1-9906-A2852063E60F}" type="presParOf" srcId="{ACA6F972-2D14-4A5F-B465-686DE2836A65}" destId="{BB8F154C-80BD-4E57-91F6-2558AE9B2095}" srcOrd="3" destOrd="0" presId="urn:microsoft.com/office/officeart/2005/8/layout/list1"/>
    <dgm:cxn modelId="{A12F0CB5-F11E-4A64-884A-9B05C624844A}" type="presParOf" srcId="{ACA6F972-2D14-4A5F-B465-686DE2836A65}" destId="{34721C9D-6DC7-432D-8889-44072BA712F6}" srcOrd="4" destOrd="0" presId="urn:microsoft.com/office/officeart/2005/8/layout/list1"/>
    <dgm:cxn modelId="{DEC4FDFD-69A3-4966-A45C-45D88FD3C819}" type="presParOf" srcId="{34721C9D-6DC7-432D-8889-44072BA712F6}" destId="{85666AFF-C854-41F7-BDAB-0657E13C87FC}" srcOrd="0" destOrd="0" presId="urn:microsoft.com/office/officeart/2005/8/layout/list1"/>
    <dgm:cxn modelId="{8932A75D-DF6E-40CB-A5A5-097BA62517AA}" type="presParOf" srcId="{34721C9D-6DC7-432D-8889-44072BA712F6}" destId="{54368F9E-22C9-4070-A65F-54575B82CD7F}" srcOrd="1" destOrd="0" presId="urn:microsoft.com/office/officeart/2005/8/layout/list1"/>
    <dgm:cxn modelId="{E97FD1C7-EBCE-4134-AB2E-E1DB0918B954}" type="presParOf" srcId="{ACA6F972-2D14-4A5F-B465-686DE2836A65}" destId="{4DAAABD2-652E-4CE7-8070-BAD2824B071A}" srcOrd="5" destOrd="0" presId="urn:microsoft.com/office/officeart/2005/8/layout/list1"/>
    <dgm:cxn modelId="{34597590-4DC3-409A-B723-9F1D1B7D378C}" type="presParOf" srcId="{ACA6F972-2D14-4A5F-B465-686DE2836A65}" destId="{3B0F2C58-618E-49A1-ABC2-69782223EABC}" srcOrd="6" destOrd="0" presId="urn:microsoft.com/office/officeart/2005/8/layout/list1"/>
    <dgm:cxn modelId="{A75A1A29-D24B-4976-BED4-50AC3FBC2233}" type="presParOf" srcId="{ACA6F972-2D14-4A5F-B465-686DE2836A65}" destId="{BBEC1862-882B-4BBF-A5DC-B41154D8B454}" srcOrd="7" destOrd="0" presId="urn:microsoft.com/office/officeart/2005/8/layout/list1"/>
    <dgm:cxn modelId="{9AE1B69B-8786-4FF2-958C-468B83D7784F}" type="presParOf" srcId="{ACA6F972-2D14-4A5F-B465-686DE2836A65}" destId="{DB7B8906-94FC-4E97-9F98-09CA8603493D}" srcOrd="8" destOrd="0" presId="urn:microsoft.com/office/officeart/2005/8/layout/list1"/>
    <dgm:cxn modelId="{33EDE8EE-A829-4C31-97C3-146920A95B81}" type="presParOf" srcId="{DB7B8906-94FC-4E97-9F98-09CA8603493D}" destId="{4D5743F8-85B6-4F00-BFD3-9FD5CDC8EFD3}" srcOrd="0" destOrd="0" presId="urn:microsoft.com/office/officeart/2005/8/layout/list1"/>
    <dgm:cxn modelId="{1499586C-6836-402B-BEBA-DBDF9B7BD0F9}" type="presParOf" srcId="{DB7B8906-94FC-4E97-9F98-09CA8603493D}" destId="{D1E8BFD3-470A-4437-B50F-54EA2DB425F1}" srcOrd="1" destOrd="0" presId="urn:microsoft.com/office/officeart/2005/8/layout/list1"/>
    <dgm:cxn modelId="{74CD8F11-222C-4CDD-960C-48C0B800586E}" type="presParOf" srcId="{ACA6F972-2D14-4A5F-B465-686DE2836A65}" destId="{2658AD8E-B99E-4604-8F1E-40FA9D3904C9}" srcOrd="9" destOrd="0" presId="urn:microsoft.com/office/officeart/2005/8/layout/list1"/>
    <dgm:cxn modelId="{6B256D0B-213E-41AC-B4B9-DE6D84224AF9}" type="presParOf" srcId="{ACA6F972-2D14-4A5F-B465-686DE2836A65}" destId="{4DB1DC7E-1173-4296-8A9D-CE1DBFF92B1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296D44-6A7A-47A6-894D-CA1AF7D59C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11F3AC-5F31-48F3-9B7C-FCDD45079134}">
      <dgm:prSet phldrT="[Text]"/>
      <dgm:spPr>
        <a:solidFill>
          <a:schemeClr val="bg1">
            <a:lumMod val="65000"/>
          </a:schemeClr>
        </a:solidFill>
        <a:ln>
          <a:solidFill>
            <a:schemeClr val="bg1">
              <a:lumMod val="50000"/>
            </a:schemeClr>
          </a:solidFill>
        </a:ln>
      </dgm:spPr>
      <dgm:t>
        <a:bodyPr/>
        <a:lstStyle/>
        <a:p>
          <a:r>
            <a:rPr lang="en-US" dirty="0" err="1" smtClean="0"/>
            <a:t>Compan</a:t>
          </a:r>
          <a:r>
            <a:rPr lang="bs-Latn-BA" dirty="0" smtClean="0"/>
            <a:t>ija</a:t>
          </a:r>
          <a:r>
            <a:rPr lang="en-US" dirty="0" smtClean="0"/>
            <a:t> (m</a:t>
          </a:r>
          <a:r>
            <a:rPr lang="bs-Latn-BA" dirty="0" smtClean="0"/>
            <a:t>enadžment</a:t>
          </a:r>
          <a:r>
            <a:rPr lang="en-US" dirty="0" smtClean="0"/>
            <a:t>)</a:t>
          </a:r>
          <a:endParaRPr lang="en-US" dirty="0"/>
        </a:p>
      </dgm:t>
    </dgm:pt>
    <dgm:pt modelId="{480F932F-4641-49E7-A883-879D23B1BB08}" type="parTrans" cxnId="{382DA3BD-C31E-4F60-BEB2-D5CB619C30E3}">
      <dgm:prSet/>
      <dgm:spPr/>
      <dgm:t>
        <a:bodyPr/>
        <a:lstStyle/>
        <a:p>
          <a:endParaRPr lang="en-US"/>
        </a:p>
      </dgm:t>
    </dgm:pt>
    <dgm:pt modelId="{3E447B92-B05D-4B9E-8F28-F616DAB017C1}" type="sibTrans" cxnId="{382DA3BD-C31E-4F60-BEB2-D5CB619C30E3}">
      <dgm:prSet/>
      <dgm:spPr/>
      <dgm:t>
        <a:bodyPr/>
        <a:lstStyle/>
        <a:p>
          <a:endParaRPr lang="en-US"/>
        </a:p>
      </dgm:t>
    </dgm:pt>
    <dgm:pt modelId="{E1C41EF1-83D2-435F-8538-008308AE5DD2}">
      <dgm:prSet phldrT="[Text]" custT="1"/>
      <dgm:spPr>
        <a:solidFill>
          <a:schemeClr val="bg1">
            <a:lumMod val="65000"/>
          </a:schemeClr>
        </a:solidFill>
        <a:ln>
          <a:solidFill>
            <a:schemeClr val="bg1">
              <a:lumMod val="50000"/>
            </a:schemeClr>
          </a:solidFill>
        </a:ln>
      </dgm:spPr>
      <dgm:t>
        <a:bodyPr/>
        <a:lstStyle/>
        <a:p>
          <a:r>
            <a:rPr lang="bs-Latn-BA" sz="600" dirty="0" smtClean="0"/>
            <a:t>Investitori</a:t>
          </a:r>
          <a:endParaRPr lang="en-US" sz="1600" dirty="0"/>
        </a:p>
      </dgm:t>
    </dgm:pt>
    <dgm:pt modelId="{F0D4BFB0-C69A-4DD2-B730-24C420953BC6}" type="parTrans" cxnId="{B7E4706C-5634-4795-B6B0-227E1853C2D1}">
      <dgm:prSet/>
      <dgm:spPr>
        <a:solidFill>
          <a:schemeClr val="bg1">
            <a:lumMod val="65000"/>
          </a:schemeClr>
        </a:solidFill>
        <a:ln>
          <a:solidFill>
            <a:schemeClr val="bg1">
              <a:lumMod val="50000"/>
            </a:schemeClr>
          </a:solidFill>
        </a:ln>
      </dgm:spPr>
      <dgm:t>
        <a:bodyPr/>
        <a:lstStyle/>
        <a:p>
          <a:endParaRPr lang="en-US" dirty="0"/>
        </a:p>
      </dgm:t>
    </dgm:pt>
    <dgm:pt modelId="{2A8E9369-6690-4399-B2FC-DE4726A699EA}" type="sibTrans" cxnId="{B7E4706C-5634-4795-B6B0-227E1853C2D1}">
      <dgm:prSet/>
      <dgm:spPr/>
      <dgm:t>
        <a:bodyPr/>
        <a:lstStyle/>
        <a:p>
          <a:endParaRPr lang="en-US"/>
        </a:p>
      </dgm:t>
    </dgm:pt>
    <dgm:pt modelId="{4878907E-E878-403A-96C3-A266366C8127}">
      <dgm:prSet phldrT="[Text]" custT="1"/>
      <dgm:spPr>
        <a:solidFill>
          <a:srgbClr val="FF0000"/>
        </a:solidFill>
        <a:ln>
          <a:solidFill>
            <a:schemeClr val="bg1">
              <a:lumMod val="50000"/>
            </a:schemeClr>
          </a:solidFill>
        </a:ln>
      </dgm:spPr>
      <dgm:t>
        <a:bodyPr/>
        <a:lstStyle/>
        <a:p>
          <a:r>
            <a:rPr lang="bs-Latn-BA" sz="500" dirty="0" smtClean="0"/>
            <a:t>Legislativa i nadzor</a:t>
          </a:r>
          <a:endParaRPr lang="en-US" sz="500" dirty="0"/>
        </a:p>
      </dgm:t>
    </dgm:pt>
    <dgm:pt modelId="{A34982AF-2477-4D5C-869E-7F583137CCF6}" type="parTrans" cxnId="{EBA62C2B-5CBC-4F37-B30A-A6104F5D6542}">
      <dgm:prSet/>
      <dgm:spPr>
        <a:solidFill>
          <a:schemeClr val="bg1">
            <a:lumMod val="65000"/>
          </a:schemeClr>
        </a:solidFill>
        <a:ln>
          <a:solidFill>
            <a:schemeClr val="bg1">
              <a:lumMod val="50000"/>
            </a:schemeClr>
          </a:solidFill>
        </a:ln>
      </dgm:spPr>
      <dgm:t>
        <a:bodyPr/>
        <a:lstStyle/>
        <a:p>
          <a:endParaRPr lang="en-US" dirty="0"/>
        </a:p>
      </dgm:t>
    </dgm:pt>
    <dgm:pt modelId="{7A714BF0-7651-4AFD-B11D-EB7582BB7130}" type="sibTrans" cxnId="{EBA62C2B-5CBC-4F37-B30A-A6104F5D6542}">
      <dgm:prSet/>
      <dgm:spPr/>
      <dgm:t>
        <a:bodyPr/>
        <a:lstStyle/>
        <a:p>
          <a:endParaRPr lang="en-US"/>
        </a:p>
      </dgm:t>
    </dgm:pt>
    <dgm:pt modelId="{6C40C58F-1A99-4DBB-BB1D-248388A85589}">
      <dgm:prSet phldrT="[Text]" custT="1"/>
      <dgm:spPr>
        <a:solidFill>
          <a:schemeClr val="bg1">
            <a:lumMod val="65000"/>
          </a:schemeClr>
        </a:solidFill>
        <a:ln>
          <a:solidFill>
            <a:schemeClr val="bg1">
              <a:lumMod val="50000"/>
            </a:schemeClr>
          </a:solidFill>
        </a:ln>
      </dgm:spPr>
      <dgm:t>
        <a:bodyPr/>
        <a:lstStyle/>
        <a:p>
          <a:r>
            <a:rPr lang="bs-Latn-BA" sz="600" dirty="0" smtClean="0"/>
            <a:t>Odbor</a:t>
          </a:r>
          <a:endParaRPr lang="en-US" sz="600" dirty="0"/>
        </a:p>
      </dgm:t>
    </dgm:pt>
    <dgm:pt modelId="{BAD7EFDB-36E2-4AFD-AB4C-CFEEA173B913}" type="parTrans" cxnId="{1043E482-5DE1-48D5-BB26-7E569E9683F9}">
      <dgm:prSet/>
      <dgm:spPr>
        <a:solidFill>
          <a:schemeClr val="bg1">
            <a:lumMod val="65000"/>
          </a:schemeClr>
        </a:solidFill>
        <a:ln>
          <a:solidFill>
            <a:schemeClr val="bg1">
              <a:lumMod val="50000"/>
            </a:schemeClr>
          </a:solidFill>
        </a:ln>
      </dgm:spPr>
      <dgm:t>
        <a:bodyPr/>
        <a:lstStyle/>
        <a:p>
          <a:endParaRPr lang="en-US" dirty="0"/>
        </a:p>
      </dgm:t>
    </dgm:pt>
    <dgm:pt modelId="{85034D91-9610-46F1-A2A5-924689F8B745}" type="sibTrans" cxnId="{1043E482-5DE1-48D5-BB26-7E569E9683F9}">
      <dgm:prSet/>
      <dgm:spPr/>
      <dgm:t>
        <a:bodyPr/>
        <a:lstStyle/>
        <a:p>
          <a:endParaRPr lang="en-US"/>
        </a:p>
      </dgm:t>
    </dgm:pt>
    <dgm:pt modelId="{AA06B49B-3BE2-4692-B721-4663B07E1EA7}">
      <dgm:prSet phldrT="[Text]" custT="1"/>
      <dgm:spPr>
        <a:solidFill>
          <a:schemeClr val="bg1">
            <a:lumMod val="65000"/>
          </a:schemeClr>
        </a:solidFill>
        <a:ln>
          <a:solidFill>
            <a:schemeClr val="bg1">
              <a:lumMod val="50000"/>
            </a:schemeClr>
          </a:solidFill>
        </a:ln>
      </dgm:spPr>
      <dgm:t>
        <a:bodyPr/>
        <a:lstStyle/>
        <a:p>
          <a:r>
            <a:rPr lang="bs-Latn-BA" sz="600" dirty="0" smtClean="0"/>
            <a:t>Interesne skupine</a:t>
          </a:r>
          <a:endParaRPr lang="en-US" sz="600" dirty="0"/>
        </a:p>
      </dgm:t>
    </dgm:pt>
    <dgm:pt modelId="{024C2787-3DA6-476F-861D-578D9B4A088A}" type="parTrans" cxnId="{7FF56257-96B6-4364-8086-8873685726A9}">
      <dgm:prSet/>
      <dgm:spPr>
        <a:solidFill>
          <a:schemeClr val="bg1">
            <a:lumMod val="65000"/>
          </a:schemeClr>
        </a:solidFill>
        <a:ln>
          <a:solidFill>
            <a:schemeClr val="bg1">
              <a:lumMod val="50000"/>
            </a:schemeClr>
          </a:solidFill>
        </a:ln>
      </dgm:spPr>
      <dgm:t>
        <a:bodyPr/>
        <a:lstStyle/>
        <a:p>
          <a:endParaRPr lang="en-US" dirty="0"/>
        </a:p>
      </dgm:t>
    </dgm:pt>
    <dgm:pt modelId="{8E07FE97-D6A1-426D-9DB3-B43E9917AEE3}" type="sibTrans" cxnId="{7FF56257-96B6-4364-8086-8873685726A9}">
      <dgm:prSet/>
      <dgm:spPr/>
      <dgm:t>
        <a:bodyPr/>
        <a:lstStyle/>
        <a:p>
          <a:endParaRPr lang="en-US"/>
        </a:p>
      </dgm:t>
    </dgm:pt>
    <dgm:pt modelId="{1D3DC195-30DF-449D-961B-E6D10EE5AFC1}" type="pres">
      <dgm:prSet presAssocID="{49296D44-6A7A-47A6-894D-CA1AF7D59C1B}" presName="cycle" presStyleCnt="0">
        <dgm:presLayoutVars>
          <dgm:chMax val="1"/>
          <dgm:dir/>
          <dgm:animLvl val="ctr"/>
          <dgm:resizeHandles val="exact"/>
        </dgm:presLayoutVars>
      </dgm:prSet>
      <dgm:spPr/>
      <dgm:t>
        <a:bodyPr/>
        <a:lstStyle/>
        <a:p>
          <a:endParaRPr lang="en-US"/>
        </a:p>
      </dgm:t>
    </dgm:pt>
    <dgm:pt modelId="{BAFD9C90-8DEC-4714-8F7A-36DC277F2299}" type="pres">
      <dgm:prSet presAssocID="{4311F3AC-5F31-48F3-9B7C-FCDD45079134}" presName="centerShape" presStyleLbl="node0" presStyleIdx="0" presStyleCnt="1" custScaleX="149574" custScaleY="138890"/>
      <dgm:spPr/>
      <dgm:t>
        <a:bodyPr/>
        <a:lstStyle/>
        <a:p>
          <a:endParaRPr lang="en-US"/>
        </a:p>
      </dgm:t>
    </dgm:pt>
    <dgm:pt modelId="{344C1527-C0C3-487C-AA2F-088D876C8A3C}" type="pres">
      <dgm:prSet presAssocID="{F0D4BFB0-C69A-4DD2-B730-24C420953BC6}" presName="Name9" presStyleLbl="parChTrans1D2" presStyleIdx="0" presStyleCnt="4"/>
      <dgm:spPr/>
      <dgm:t>
        <a:bodyPr/>
        <a:lstStyle/>
        <a:p>
          <a:endParaRPr lang="en-US"/>
        </a:p>
      </dgm:t>
    </dgm:pt>
    <dgm:pt modelId="{8DB62511-1FE5-47C8-9F6E-D49FB735D046}" type="pres">
      <dgm:prSet presAssocID="{F0D4BFB0-C69A-4DD2-B730-24C420953BC6}" presName="connTx" presStyleLbl="parChTrans1D2" presStyleIdx="0" presStyleCnt="4"/>
      <dgm:spPr/>
      <dgm:t>
        <a:bodyPr/>
        <a:lstStyle/>
        <a:p>
          <a:endParaRPr lang="en-US"/>
        </a:p>
      </dgm:t>
    </dgm:pt>
    <dgm:pt modelId="{7C4AB7A6-690C-4F3B-8026-6D6B7A32487A}" type="pres">
      <dgm:prSet presAssocID="{E1C41EF1-83D2-435F-8538-008308AE5DD2}" presName="node" presStyleLbl="node1" presStyleIdx="0" presStyleCnt="4" custScaleX="92115" custScaleY="85471">
        <dgm:presLayoutVars>
          <dgm:bulletEnabled val="1"/>
        </dgm:presLayoutVars>
      </dgm:prSet>
      <dgm:spPr/>
      <dgm:t>
        <a:bodyPr/>
        <a:lstStyle/>
        <a:p>
          <a:endParaRPr lang="en-US"/>
        </a:p>
      </dgm:t>
    </dgm:pt>
    <dgm:pt modelId="{A74205CA-AD2F-4978-AE97-98F6295DEB27}" type="pres">
      <dgm:prSet presAssocID="{A34982AF-2477-4D5C-869E-7F583137CCF6}" presName="Name9" presStyleLbl="parChTrans1D2" presStyleIdx="1" presStyleCnt="4"/>
      <dgm:spPr/>
      <dgm:t>
        <a:bodyPr/>
        <a:lstStyle/>
        <a:p>
          <a:endParaRPr lang="en-US"/>
        </a:p>
      </dgm:t>
    </dgm:pt>
    <dgm:pt modelId="{F14F373C-32E6-4598-A6AA-EFB310D18D03}" type="pres">
      <dgm:prSet presAssocID="{A34982AF-2477-4D5C-869E-7F583137CCF6}" presName="connTx" presStyleLbl="parChTrans1D2" presStyleIdx="1" presStyleCnt="4"/>
      <dgm:spPr/>
      <dgm:t>
        <a:bodyPr/>
        <a:lstStyle/>
        <a:p>
          <a:endParaRPr lang="en-US"/>
        </a:p>
      </dgm:t>
    </dgm:pt>
    <dgm:pt modelId="{2016426A-36FB-45A3-91C9-0C36A21B6632}" type="pres">
      <dgm:prSet presAssocID="{4878907E-E878-403A-96C3-A266366C8127}" presName="node" presStyleLbl="node1" presStyleIdx="1" presStyleCnt="4" custScaleX="92115" custScaleY="85471">
        <dgm:presLayoutVars>
          <dgm:bulletEnabled val="1"/>
        </dgm:presLayoutVars>
      </dgm:prSet>
      <dgm:spPr/>
      <dgm:t>
        <a:bodyPr/>
        <a:lstStyle/>
        <a:p>
          <a:endParaRPr lang="en-US"/>
        </a:p>
      </dgm:t>
    </dgm:pt>
    <dgm:pt modelId="{D6287D13-245D-4427-AF7E-6988E467E1F2}" type="pres">
      <dgm:prSet presAssocID="{BAD7EFDB-36E2-4AFD-AB4C-CFEEA173B913}" presName="Name9" presStyleLbl="parChTrans1D2" presStyleIdx="2" presStyleCnt="4"/>
      <dgm:spPr/>
      <dgm:t>
        <a:bodyPr/>
        <a:lstStyle/>
        <a:p>
          <a:endParaRPr lang="en-US"/>
        </a:p>
      </dgm:t>
    </dgm:pt>
    <dgm:pt modelId="{55E3241E-D9EE-4AE4-8013-EF36E71A7D31}" type="pres">
      <dgm:prSet presAssocID="{BAD7EFDB-36E2-4AFD-AB4C-CFEEA173B913}" presName="connTx" presStyleLbl="parChTrans1D2" presStyleIdx="2" presStyleCnt="4"/>
      <dgm:spPr/>
      <dgm:t>
        <a:bodyPr/>
        <a:lstStyle/>
        <a:p>
          <a:endParaRPr lang="en-US"/>
        </a:p>
      </dgm:t>
    </dgm:pt>
    <dgm:pt modelId="{6E70E365-1065-42CA-BAFE-672C036257B9}" type="pres">
      <dgm:prSet presAssocID="{6C40C58F-1A99-4DBB-BB1D-248388A85589}" presName="node" presStyleLbl="node1" presStyleIdx="2" presStyleCnt="4" custScaleX="92115" custScaleY="85471">
        <dgm:presLayoutVars>
          <dgm:bulletEnabled val="1"/>
        </dgm:presLayoutVars>
      </dgm:prSet>
      <dgm:spPr/>
      <dgm:t>
        <a:bodyPr/>
        <a:lstStyle/>
        <a:p>
          <a:endParaRPr lang="en-US"/>
        </a:p>
      </dgm:t>
    </dgm:pt>
    <dgm:pt modelId="{607C7A2B-272B-46AB-B160-386E848CC281}" type="pres">
      <dgm:prSet presAssocID="{024C2787-3DA6-476F-861D-578D9B4A088A}" presName="Name9" presStyleLbl="parChTrans1D2" presStyleIdx="3" presStyleCnt="4"/>
      <dgm:spPr/>
      <dgm:t>
        <a:bodyPr/>
        <a:lstStyle/>
        <a:p>
          <a:endParaRPr lang="en-US"/>
        </a:p>
      </dgm:t>
    </dgm:pt>
    <dgm:pt modelId="{221E585B-08CD-49D5-A08F-B53F6625CF51}" type="pres">
      <dgm:prSet presAssocID="{024C2787-3DA6-476F-861D-578D9B4A088A}" presName="connTx" presStyleLbl="parChTrans1D2" presStyleIdx="3" presStyleCnt="4"/>
      <dgm:spPr/>
      <dgm:t>
        <a:bodyPr/>
        <a:lstStyle/>
        <a:p>
          <a:endParaRPr lang="en-US"/>
        </a:p>
      </dgm:t>
    </dgm:pt>
    <dgm:pt modelId="{F4A4ACD7-3EF9-4442-8F7C-BAD713C46D09}" type="pres">
      <dgm:prSet presAssocID="{AA06B49B-3BE2-4692-B721-4663B07E1EA7}" presName="node" presStyleLbl="node1" presStyleIdx="3" presStyleCnt="4" custScaleX="92115" custScaleY="85471">
        <dgm:presLayoutVars>
          <dgm:bulletEnabled val="1"/>
        </dgm:presLayoutVars>
      </dgm:prSet>
      <dgm:spPr/>
      <dgm:t>
        <a:bodyPr/>
        <a:lstStyle/>
        <a:p>
          <a:endParaRPr lang="en-US"/>
        </a:p>
      </dgm:t>
    </dgm:pt>
  </dgm:ptLst>
  <dgm:cxnLst>
    <dgm:cxn modelId="{6CA25D55-CED0-4B63-A64D-66F0CD8113D5}" type="presOf" srcId="{024C2787-3DA6-476F-861D-578D9B4A088A}" destId="{607C7A2B-272B-46AB-B160-386E848CC281}" srcOrd="0" destOrd="0" presId="urn:microsoft.com/office/officeart/2005/8/layout/radial1"/>
    <dgm:cxn modelId="{D478CC9F-7B4E-402C-9F20-52000B44E503}" type="presOf" srcId="{E1C41EF1-83D2-435F-8538-008308AE5DD2}" destId="{7C4AB7A6-690C-4F3B-8026-6D6B7A32487A}" srcOrd="0" destOrd="0" presId="urn:microsoft.com/office/officeart/2005/8/layout/radial1"/>
    <dgm:cxn modelId="{33460EA6-95AB-4003-BA08-0677BFBAB970}" type="presOf" srcId="{4878907E-E878-403A-96C3-A266366C8127}" destId="{2016426A-36FB-45A3-91C9-0C36A21B6632}" srcOrd="0" destOrd="0" presId="urn:microsoft.com/office/officeart/2005/8/layout/radial1"/>
    <dgm:cxn modelId="{F5890BE8-E6F2-4308-9066-57449EAFC6A8}" type="presOf" srcId="{F0D4BFB0-C69A-4DD2-B730-24C420953BC6}" destId="{344C1527-C0C3-487C-AA2F-088D876C8A3C}" srcOrd="0" destOrd="0" presId="urn:microsoft.com/office/officeart/2005/8/layout/radial1"/>
    <dgm:cxn modelId="{7FF56257-96B6-4364-8086-8873685726A9}" srcId="{4311F3AC-5F31-48F3-9B7C-FCDD45079134}" destId="{AA06B49B-3BE2-4692-B721-4663B07E1EA7}" srcOrd="3" destOrd="0" parTransId="{024C2787-3DA6-476F-861D-578D9B4A088A}" sibTransId="{8E07FE97-D6A1-426D-9DB3-B43E9917AEE3}"/>
    <dgm:cxn modelId="{D4DCB691-CA32-4FAD-9926-116DF95DD5C1}" type="presOf" srcId="{BAD7EFDB-36E2-4AFD-AB4C-CFEEA173B913}" destId="{55E3241E-D9EE-4AE4-8013-EF36E71A7D31}" srcOrd="1" destOrd="0" presId="urn:microsoft.com/office/officeart/2005/8/layout/radial1"/>
    <dgm:cxn modelId="{A675775A-B64C-4527-B46A-85CC5DC7A285}" type="presOf" srcId="{AA06B49B-3BE2-4692-B721-4663B07E1EA7}" destId="{F4A4ACD7-3EF9-4442-8F7C-BAD713C46D09}" srcOrd="0" destOrd="0" presId="urn:microsoft.com/office/officeart/2005/8/layout/radial1"/>
    <dgm:cxn modelId="{EBA62C2B-5CBC-4F37-B30A-A6104F5D6542}" srcId="{4311F3AC-5F31-48F3-9B7C-FCDD45079134}" destId="{4878907E-E878-403A-96C3-A266366C8127}" srcOrd="1" destOrd="0" parTransId="{A34982AF-2477-4D5C-869E-7F583137CCF6}" sibTransId="{7A714BF0-7651-4AFD-B11D-EB7582BB7130}"/>
    <dgm:cxn modelId="{1043E482-5DE1-48D5-BB26-7E569E9683F9}" srcId="{4311F3AC-5F31-48F3-9B7C-FCDD45079134}" destId="{6C40C58F-1A99-4DBB-BB1D-248388A85589}" srcOrd="2" destOrd="0" parTransId="{BAD7EFDB-36E2-4AFD-AB4C-CFEEA173B913}" sibTransId="{85034D91-9610-46F1-A2A5-924689F8B745}"/>
    <dgm:cxn modelId="{B7E4706C-5634-4795-B6B0-227E1853C2D1}" srcId="{4311F3AC-5F31-48F3-9B7C-FCDD45079134}" destId="{E1C41EF1-83D2-435F-8538-008308AE5DD2}" srcOrd="0" destOrd="0" parTransId="{F0D4BFB0-C69A-4DD2-B730-24C420953BC6}" sibTransId="{2A8E9369-6690-4399-B2FC-DE4726A699EA}"/>
    <dgm:cxn modelId="{382212B8-17BB-4276-84D5-7E368FC9AC86}" type="presOf" srcId="{A34982AF-2477-4D5C-869E-7F583137CCF6}" destId="{A74205CA-AD2F-4978-AE97-98F6295DEB27}" srcOrd="0" destOrd="0" presId="urn:microsoft.com/office/officeart/2005/8/layout/radial1"/>
    <dgm:cxn modelId="{96F8C7C1-BF44-49BC-A70E-DFA34DA6FEA0}" type="presOf" srcId="{4311F3AC-5F31-48F3-9B7C-FCDD45079134}" destId="{BAFD9C90-8DEC-4714-8F7A-36DC277F2299}" srcOrd="0" destOrd="0" presId="urn:microsoft.com/office/officeart/2005/8/layout/radial1"/>
    <dgm:cxn modelId="{7CCA4E1D-22BC-4F6A-936E-77A44BA80537}" type="presOf" srcId="{F0D4BFB0-C69A-4DD2-B730-24C420953BC6}" destId="{8DB62511-1FE5-47C8-9F6E-D49FB735D046}" srcOrd="1" destOrd="0" presId="urn:microsoft.com/office/officeart/2005/8/layout/radial1"/>
    <dgm:cxn modelId="{00C59365-A721-48E7-9FD8-A85915707845}" type="presOf" srcId="{49296D44-6A7A-47A6-894D-CA1AF7D59C1B}" destId="{1D3DC195-30DF-449D-961B-E6D10EE5AFC1}" srcOrd="0" destOrd="0" presId="urn:microsoft.com/office/officeart/2005/8/layout/radial1"/>
    <dgm:cxn modelId="{23607BF8-759C-4866-BB2B-0A47EBD8EFEC}" type="presOf" srcId="{BAD7EFDB-36E2-4AFD-AB4C-CFEEA173B913}" destId="{D6287D13-245D-4427-AF7E-6988E467E1F2}" srcOrd="0" destOrd="0" presId="urn:microsoft.com/office/officeart/2005/8/layout/radial1"/>
    <dgm:cxn modelId="{961C57C6-7805-4598-8D8C-F081A3ACD440}" type="presOf" srcId="{6C40C58F-1A99-4DBB-BB1D-248388A85589}" destId="{6E70E365-1065-42CA-BAFE-672C036257B9}" srcOrd="0" destOrd="0" presId="urn:microsoft.com/office/officeart/2005/8/layout/radial1"/>
    <dgm:cxn modelId="{8A638ECB-5779-4EE9-9F90-EFDF9D151196}" type="presOf" srcId="{A34982AF-2477-4D5C-869E-7F583137CCF6}" destId="{F14F373C-32E6-4598-A6AA-EFB310D18D03}" srcOrd="1" destOrd="0" presId="urn:microsoft.com/office/officeart/2005/8/layout/radial1"/>
    <dgm:cxn modelId="{B1B5FEB7-F16D-4B3D-A576-71BF3F939C5D}" type="presOf" srcId="{024C2787-3DA6-476F-861D-578D9B4A088A}" destId="{221E585B-08CD-49D5-A08F-B53F6625CF51}" srcOrd="1" destOrd="0" presId="urn:microsoft.com/office/officeart/2005/8/layout/radial1"/>
    <dgm:cxn modelId="{382DA3BD-C31E-4F60-BEB2-D5CB619C30E3}" srcId="{49296D44-6A7A-47A6-894D-CA1AF7D59C1B}" destId="{4311F3AC-5F31-48F3-9B7C-FCDD45079134}" srcOrd="0" destOrd="0" parTransId="{480F932F-4641-49E7-A883-879D23B1BB08}" sibTransId="{3E447B92-B05D-4B9E-8F28-F616DAB017C1}"/>
    <dgm:cxn modelId="{D82B93A4-A1C4-4EB7-BABD-293B5C51018E}" type="presParOf" srcId="{1D3DC195-30DF-449D-961B-E6D10EE5AFC1}" destId="{BAFD9C90-8DEC-4714-8F7A-36DC277F2299}" srcOrd="0" destOrd="0" presId="urn:microsoft.com/office/officeart/2005/8/layout/radial1"/>
    <dgm:cxn modelId="{10658C89-EEB7-48CA-AA28-B0EA1E245F71}" type="presParOf" srcId="{1D3DC195-30DF-449D-961B-E6D10EE5AFC1}" destId="{344C1527-C0C3-487C-AA2F-088D876C8A3C}" srcOrd="1" destOrd="0" presId="urn:microsoft.com/office/officeart/2005/8/layout/radial1"/>
    <dgm:cxn modelId="{26B4DC7E-33A1-425A-93A8-F6982EAEB151}" type="presParOf" srcId="{344C1527-C0C3-487C-AA2F-088D876C8A3C}" destId="{8DB62511-1FE5-47C8-9F6E-D49FB735D046}" srcOrd="0" destOrd="0" presId="urn:microsoft.com/office/officeart/2005/8/layout/radial1"/>
    <dgm:cxn modelId="{F3C478C2-B368-4F1C-A4F4-ED21E55BB8FD}" type="presParOf" srcId="{1D3DC195-30DF-449D-961B-E6D10EE5AFC1}" destId="{7C4AB7A6-690C-4F3B-8026-6D6B7A32487A}" srcOrd="2" destOrd="0" presId="urn:microsoft.com/office/officeart/2005/8/layout/radial1"/>
    <dgm:cxn modelId="{09A28E0C-8BBA-4616-B785-6687414806E1}" type="presParOf" srcId="{1D3DC195-30DF-449D-961B-E6D10EE5AFC1}" destId="{A74205CA-AD2F-4978-AE97-98F6295DEB27}" srcOrd="3" destOrd="0" presId="urn:microsoft.com/office/officeart/2005/8/layout/radial1"/>
    <dgm:cxn modelId="{E4068107-824A-4A71-90E0-E73BF2F29A77}" type="presParOf" srcId="{A74205CA-AD2F-4978-AE97-98F6295DEB27}" destId="{F14F373C-32E6-4598-A6AA-EFB310D18D03}" srcOrd="0" destOrd="0" presId="urn:microsoft.com/office/officeart/2005/8/layout/radial1"/>
    <dgm:cxn modelId="{321A90BB-A2B9-4D4A-95D2-11986BF28BF8}" type="presParOf" srcId="{1D3DC195-30DF-449D-961B-E6D10EE5AFC1}" destId="{2016426A-36FB-45A3-91C9-0C36A21B6632}" srcOrd="4" destOrd="0" presId="urn:microsoft.com/office/officeart/2005/8/layout/radial1"/>
    <dgm:cxn modelId="{A21423FA-F681-4750-9A25-236859AECDFD}" type="presParOf" srcId="{1D3DC195-30DF-449D-961B-E6D10EE5AFC1}" destId="{D6287D13-245D-4427-AF7E-6988E467E1F2}" srcOrd="5" destOrd="0" presId="urn:microsoft.com/office/officeart/2005/8/layout/radial1"/>
    <dgm:cxn modelId="{4B9DDAD9-6314-4425-924D-301F3500E73A}" type="presParOf" srcId="{D6287D13-245D-4427-AF7E-6988E467E1F2}" destId="{55E3241E-D9EE-4AE4-8013-EF36E71A7D31}" srcOrd="0" destOrd="0" presId="urn:microsoft.com/office/officeart/2005/8/layout/radial1"/>
    <dgm:cxn modelId="{A856AB23-C6ED-4BCA-A86D-38013FEFA271}" type="presParOf" srcId="{1D3DC195-30DF-449D-961B-E6D10EE5AFC1}" destId="{6E70E365-1065-42CA-BAFE-672C036257B9}" srcOrd="6" destOrd="0" presId="urn:microsoft.com/office/officeart/2005/8/layout/radial1"/>
    <dgm:cxn modelId="{6A1AC53E-C20C-41D5-91D7-9E62A0188EE4}" type="presParOf" srcId="{1D3DC195-30DF-449D-961B-E6D10EE5AFC1}" destId="{607C7A2B-272B-46AB-B160-386E848CC281}" srcOrd="7" destOrd="0" presId="urn:microsoft.com/office/officeart/2005/8/layout/radial1"/>
    <dgm:cxn modelId="{A4AC2FB9-BF85-4506-8E95-57B79538E25B}" type="presParOf" srcId="{607C7A2B-272B-46AB-B160-386E848CC281}" destId="{221E585B-08CD-49D5-A08F-B53F6625CF51}" srcOrd="0" destOrd="0" presId="urn:microsoft.com/office/officeart/2005/8/layout/radial1"/>
    <dgm:cxn modelId="{C18901E5-AACA-4E2F-BB89-961D026C44C7}" type="presParOf" srcId="{1D3DC195-30DF-449D-961B-E6D10EE5AFC1}" destId="{F4A4ACD7-3EF9-4442-8F7C-BAD713C46D09}" srcOrd="8" destOrd="0" presId="urn:microsoft.com/office/officeart/2005/8/layout/radia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D9C90-8DEC-4714-8F7A-36DC277F2299}">
      <dsp:nvSpPr>
        <dsp:cNvPr id="0" name=""/>
        <dsp:cNvSpPr/>
      </dsp:nvSpPr>
      <dsp:spPr>
        <a:xfrm>
          <a:off x="2590802" y="1600203"/>
          <a:ext cx="2133595" cy="1981193"/>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Compan</a:t>
          </a:r>
          <a:r>
            <a:rPr lang="bs-Latn-BA" sz="1800" kern="1200" dirty="0" smtClean="0"/>
            <a:t>ija</a:t>
          </a:r>
          <a:r>
            <a:rPr lang="en-US" sz="1800" kern="1200" dirty="0" smtClean="0"/>
            <a:t> (m</a:t>
          </a:r>
          <a:r>
            <a:rPr lang="bs-Latn-BA" sz="1800" kern="1200" dirty="0" smtClean="0"/>
            <a:t>enadžment</a:t>
          </a:r>
          <a:r>
            <a:rPr lang="en-US" sz="1800" kern="1200" dirty="0" smtClean="0"/>
            <a:t>)</a:t>
          </a:r>
          <a:endParaRPr lang="en-US" sz="1800" kern="1200" dirty="0"/>
        </a:p>
      </dsp:txBody>
      <dsp:txXfrm>
        <a:off x="2590802" y="1600203"/>
        <a:ext cx="2133595" cy="1981193"/>
      </dsp:txXfrm>
    </dsp:sp>
    <dsp:sp modelId="{344C1527-C0C3-487C-AA2F-088D876C8A3C}">
      <dsp:nvSpPr>
        <dsp:cNvPr id="0" name=""/>
        <dsp:cNvSpPr/>
      </dsp:nvSpPr>
      <dsp:spPr>
        <a:xfrm rot="16200000">
          <a:off x="3528891" y="1453945"/>
          <a:ext cx="257417" cy="35099"/>
        </a:xfrm>
        <a:custGeom>
          <a:avLst/>
          <a:gdLst/>
          <a:ahLst/>
          <a:cxnLst/>
          <a:rect l="0" t="0" r="0" b="0"/>
          <a:pathLst>
            <a:path>
              <a:moveTo>
                <a:pt x="0" y="17549"/>
              </a:moveTo>
              <a:lnTo>
                <a:pt x="257417" y="17549"/>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3651164" y="1465059"/>
        <a:ext cx="12870" cy="12870"/>
      </dsp:txXfrm>
    </dsp:sp>
    <dsp:sp modelId="{7C4AB7A6-690C-4F3B-8026-6D6B7A32487A}">
      <dsp:nvSpPr>
        <dsp:cNvPr id="0" name=""/>
        <dsp:cNvSpPr/>
      </dsp:nvSpPr>
      <dsp:spPr>
        <a:xfrm>
          <a:off x="3000613" y="123587"/>
          <a:ext cx="1313972" cy="121919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s-Latn-BA" sz="1600" kern="1200" dirty="0" smtClean="0"/>
            <a:t>Investitori</a:t>
          </a:r>
          <a:endParaRPr lang="en-US" sz="1600" kern="1200" dirty="0"/>
        </a:p>
      </dsp:txBody>
      <dsp:txXfrm>
        <a:off x="3000613" y="123587"/>
        <a:ext cx="1313972" cy="1219199"/>
      </dsp:txXfrm>
    </dsp:sp>
    <dsp:sp modelId="{A74205CA-AD2F-4978-AE97-98F6295DEB27}">
      <dsp:nvSpPr>
        <dsp:cNvPr id="0" name=""/>
        <dsp:cNvSpPr/>
      </dsp:nvSpPr>
      <dsp:spPr>
        <a:xfrm>
          <a:off x="4724397" y="2573250"/>
          <a:ext cx="133829" cy="35099"/>
        </a:xfrm>
        <a:custGeom>
          <a:avLst/>
          <a:gdLst/>
          <a:ahLst/>
          <a:cxnLst/>
          <a:rect l="0" t="0" r="0" b="0"/>
          <a:pathLst>
            <a:path>
              <a:moveTo>
                <a:pt x="0" y="17549"/>
              </a:moveTo>
              <a:lnTo>
                <a:pt x="133829" y="17549"/>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787966" y="2587454"/>
        <a:ext cx="6691" cy="6691"/>
      </dsp:txXfrm>
    </dsp:sp>
    <dsp:sp modelId="{2016426A-36FB-45A3-91C9-0C36A21B6632}">
      <dsp:nvSpPr>
        <dsp:cNvPr id="0" name=""/>
        <dsp:cNvSpPr/>
      </dsp:nvSpPr>
      <dsp:spPr>
        <a:xfrm>
          <a:off x="4858227" y="1981200"/>
          <a:ext cx="1313972" cy="121919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s-Latn-BA" sz="1600" kern="1200" dirty="0" smtClean="0"/>
            <a:t>Legislativa i nadzor</a:t>
          </a:r>
          <a:endParaRPr lang="en-US" sz="1600" kern="1200" dirty="0"/>
        </a:p>
      </dsp:txBody>
      <dsp:txXfrm>
        <a:off x="4858227" y="1981200"/>
        <a:ext cx="1313972" cy="1219199"/>
      </dsp:txXfrm>
    </dsp:sp>
    <dsp:sp modelId="{D6287D13-245D-4427-AF7E-6988E467E1F2}">
      <dsp:nvSpPr>
        <dsp:cNvPr id="0" name=""/>
        <dsp:cNvSpPr/>
      </dsp:nvSpPr>
      <dsp:spPr>
        <a:xfrm rot="5400000">
          <a:off x="3528891" y="3692555"/>
          <a:ext cx="257417" cy="35099"/>
        </a:xfrm>
        <a:custGeom>
          <a:avLst/>
          <a:gdLst/>
          <a:ahLst/>
          <a:cxnLst/>
          <a:rect l="0" t="0" r="0" b="0"/>
          <a:pathLst>
            <a:path>
              <a:moveTo>
                <a:pt x="0" y="17549"/>
              </a:moveTo>
              <a:lnTo>
                <a:pt x="257417" y="17549"/>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3651164" y="3703669"/>
        <a:ext cx="12870" cy="12870"/>
      </dsp:txXfrm>
    </dsp:sp>
    <dsp:sp modelId="{6E70E365-1065-42CA-BAFE-672C036257B9}">
      <dsp:nvSpPr>
        <dsp:cNvPr id="0" name=""/>
        <dsp:cNvSpPr/>
      </dsp:nvSpPr>
      <dsp:spPr>
        <a:xfrm>
          <a:off x="3000613" y="3838813"/>
          <a:ext cx="1313972" cy="121919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s-Latn-BA" sz="1600" kern="1200" dirty="0" smtClean="0"/>
            <a:t>Odbor</a:t>
          </a:r>
          <a:endParaRPr lang="en-US" sz="1600" kern="1200" dirty="0"/>
        </a:p>
      </dsp:txBody>
      <dsp:txXfrm>
        <a:off x="3000613" y="3838813"/>
        <a:ext cx="1313972" cy="1219199"/>
      </dsp:txXfrm>
    </dsp:sp>
    <dsp:sp modelId="{607C7A2B-272B-46AB-B160-386E848CC281}">
      <dsp:nvSpPr>
        <dsp:cNvPr id="0" name=""/>
        <dsp:cNvSpPr/>
      </dsp:nvSpPr>
      <dsp:spPr>
        <a:xfrm rot="10800000">
          <a:off x="2456972" y="2573250"/>
          <a:ext cx="133829" cy="35099"/>
        </a:xfrm>
        <a:custGeom>
          <a:avLst/>
          <a:gdLst/>
          <a:ahLst/>
          <a:cxnLst/>
          <a:rect l="0" t="0" r="0" b="0"/>
          <a:pathLst>
            <a:path>
              <a:moveTo>
                <a:pt x="0" y="17549"/>
              </a:moveTo>
              <a:lnTo>
                <a:pt x="133829" y="17549"/>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20541" y="2587454"/>
        <a:ext cx="6691" cy="6691"/>
      </dsp:txXfrm>
    </dsp:sp>
    <dsp:sp modelId="{F4A4ACD7-3EF9-4442-8F7C-BAD713C46D09}">
      <dsp:nvSpPr>
        <dsp:cNvPr id="0" name=""/>
        <dsp:cNvSpPr/>
      </dsp:nvSpPr>
      <dsp:spPr>
        <a:xfrm>
          <a:off x="1143000" y="1981200"/>
          <a:ext cx="1313972" cy="121919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s-Latn-BA" sz="1600" kern="1200" dirty="0" smtClean="0"/>
            <a:t>Interesne skupine</a:t>
          </a:r>
          <a:endParaRPr lang="en-US" sz="1600" kern="1200" dirty="0"/>
        </a:p>
      </dsp:txBody>
      <dsp:txXfrm>
        <a:off x="1143000" y="1981200"/>
        <a:ext cx="1313972" cy="12191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B84B87-C6E6-4DE5-9AED-B1A928CCF9D7}">
      <dsp:nvSpPr>
        <dsp:cNvPr id="0" name=""/>
        <dsp:cNvSpPr/>
      </dsp:nvSpPr>
      <dsp:spPr>
        <a:xfrm>
          <a:off x="0" y="450659"/>
          <a:ext cx="6324600" cy="705600"/>
        </a:xfrm>
        <a:prstGeom prst="rect">
          <a:avLst/>
        </a:prstGeom>
        <a:solidFill>
          <a:schemeClr val="bg1">
            <a:lumMod val="65000"/>
            <a:alpha val="90000"/>
          </a:schemeClr>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13E9903A-EE22-429D-A03B-EC6631BE08A7}">
      <dsp:nvSpPr>
        <dsp:cNvPr id="0" name=""/>
        <dsp:cNvSpPr/>
      </dsp:nvSpPr>
      <dsp:spPr>
        <a:xfrm>
          <a:off x="316230" y="37379"/>
          <a:ext cx="4846300" cy="826560"/>
        </a:xfrm>
        <a:prstGeom prst="round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Najveći autoritet u Kompaniji</a:t>
          </a:r>
          <a:endParaRPr lang="en-US" sz="2000" kern="1200" baseline="0" dirty="0">
            <a:solidFill>
              <a:schemeClr val="tx1"/>
            </a:solidFill>
          </a:endParaRPr>
        </a:p>
      </dsp:txBody>
      <dsp:txXfrm>
        <a:off x="316230" y="37379"/>
        <a:ext cx="4846300" cy="826560"/>
      </dsp:txXfrm>
    </dsp:sp>
    <dsp:sp modelId="{3B0F2C58-618E-49A1-ABC2-69782223EABC}">
      <dsp:nvSpPr>
        <dsp:cNvPr id="0" name=""/>
        <dsp:cNvSpPr/>
      </dsp:nvSpPr>
      <dsp:spPr>
        <a:xfrm>
          <a:off x="0" y="1720740"/>
          <a:ext cx="6324600" cy="7056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4368F9E-22C9-4070-A65F-54575B82CD7F}">
      <dsp:nvSpPr>
        <dsp:cNvPr id="0" name=""/>
        <dsp:cNvSpPr/>
      </dsp:nvSpPr>
      <dsp:spPr>
        <a:xfrm>
          <a:off x="316230" y="1280158"/>
          <a:ext cx="4846300" cy="82656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Zastupa dioničare</a:t>
          </a:r>
          <a:endParaRPr lang="en-US" sz="2000" kern="1200" baseline="0" dirty="0">
            <a:solidFill>
              <a:schemeClr val="tx1"/>
            </a:solidFill>
          </a:endParaRPr>
        </a:p>
      </dsp:txBody>
      <dsp:txXfrm>
        <a:off x="316230" y="1280158"/>
        <a:ext cx="4846300" cy="826560"/>
      </dsp:txXfrm>
    </dsp:sp>
    <dsp:sp modelId="{4DB1DC7E-1173-4296-8A9D-CE1DBFF92B16}">
      <dsp:nvSpPr>
        <dsp:cNvPr id="0" name=""/>
        <dsp:cNvSpPr/>
      </dsp:nvSpPr>
      <dsp:spPr>
        <a:xfrm>
          <a:off x="0" y="2990820"/>
          <a:ext cx="6324600" cy="705600"/>
        </a:xfrm>
        <a:prstGeom prst="rect">
          <a:avLst/>
        </a:prstGeom>
        <a:solidFill>
          <a:schemeClr val="bg1">
            <a:lumMod val="6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1E8BFD3-470A-4437-B50F-54EA2DB425F1}">
      <dsp:nvSpPr>
        <dsp:cNvPr id="0" name=""/>
        <dsp:cNvSpPr/>
      </dsp:nvSpPr>
      <dsp:spPr>
        <a:xfrm>
          <a:off x="316230" y="2577540"/>
          <a:ext cx="4846300" cy="82656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Moć uticaja na operativne aktivnosti</a:t>
          </a:r>
          <a:endParaRPr lang="en-US" sz="2000" kern="1200" baseline="0" dirty="0">
            <a:solidFill>
              <a:schemeClr val="tx1"/>
            </a:solidFill>
          </a:endParaRPr>
        </a:p>
      </dsp:txBody>
      <dsp:txXfrm>
        <a:off x="316230" y="2577540"/>
        <a:ext cx="4846300" cy="8265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D9C90-8DEC-4714-8F7A-36DC277F2299}">
      <dsp:nvSpPr>
        <dsp:cNvPr id="0" name=""/>
        <dsp:cNvSpPr/>
      </dsp:nvSpPr>
      <dsp:spPr>
        <a:xfrm>
          <a:off x="718651" y="529546"/>
          <a:ext cx="705836" cy="65541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Compan</a:t>
          </a:r>
          <a:r>
            <a:rPr lang="bs-Latn-BA" sz="600" kern="1200" dirty="0" smtClean="0"/>
            <a:t>ija</a:t>
          </a:r>
          <a:r>
            <a:rPr lang="en-US" sz="600" kern="1200" dirty="0" smtClean="0"/>
            <a:t> (m</a:t>
          </a:r>
          <a:r>
            <a:rPr lang="bs-Latn-BA" sz="600" kern="1200" dirty="0" smtClean="0"/>
            <a:t>enadžment</a:t>
          </a:r>
          <a:r>
            <a:rPr lang="en-US" sz="600" kern="1200" dirty="0" smtClean="0"/>
            <a:t>)</a:t>
          </a:r>
          <a:endParaRPr lang="en-US" sz="600" kern="1200" dirty="0"/>
        </a:p>
      </dsp:txBody>
      <dsp:txXfrm>
        <a:off x="718651" y="529546"/>
        <a:ext cx="705836" cy="655419"/>
      </dsp:txXfrm>
    </dsp:sp>
    <dsp:sp modelId="{344C1527-C0C3-487C-AA2F-088D876C8A3C}">
      <dsp:nvSpPr>
        <dsp:cNvPr id="0" name=""/>
        <dsp:cNvSpPr/>
      </dsp:nvSpPr>
      <dsp:spPr>
        <a:xfrm rot="16200000">
          <a:off x="1029065" y="467224"/>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1069444" y="484916"/>
        <a:ext cx="4250" cy="4250"/>
      </dsp:txXfrm>
    </dsp:sp>
    <dsp:sp modelId="{7C4AB7A6-690C-4F3B-8026-6D6B7A32487A}">
      <dsp:nvSpPr>
        <dsp:cNvPr id="0" name=""/>
        <dsp:cNvSpPr/>
      </dsp:nvSpPr>
      <dsp:spPr>
        <a:xfrm>
          <a:off x="854225" y="41201"/>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Investitori</a:t>
          </a:r>
          <a:endParaRPr lang="en-US" sz="1600" kern="1200" dirty="0"/>
        </a:p>
      </dsp:txBody>
      <dsp:txXfrm>
        <a:off x="854225" y="41201"/>
        <a:ext cx="434688" cy="403336"/>
      </dsp:txXfrm>
    </dsp:sp>
    <dsp:sp modelId="{A74205CA-AD2F-4978-AE97-98F6295DEB27}">
      <dsp:nvSpPr>
        <dsp:cNvPr id="0" name=""/>
        <dsp:cNvSpPr/>
      </dsp:nvSpPr>
      <dsp:spPr>
        <a:xfrm>
          <a:off x="142448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45447" y="856152"/>
        <a:ext cx="2206" cy="2206"/>
      </dsp:txXfrm>
    </dsp:sp>
    <dsp:sp modelId="{2016426A-36FB-45A3-91C9-0C36A21B6632}">
      <dsp:nvSpPr>
        <dsp:cNvPr id="0" name=""/>
        <dsp:cNvSpPr/>
      </dsp:nvSpPr>
      <dsp:spPr>
        <a:xfrm>
          <a:off x="1468611"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bs-Latn-BA" sz="500" kern="1200" dirty="0" smtClean="0"/>
            <a:t>Legislativa i nadzor</a:t>
          </a:r>
          <a:endParaRPr lang="en-US" sz="500" kern="1200" dirty="0"/>
        </a:p>
      </dsp:txBody>
      <dsp:txXfrm>
        <a:off x="1468611" y="655587"/>
        <a:ext cx="434688" cy="403336"/>
      </dsp:txXfrm>
    </dsp:sp>
    <dsp:sp modelId="{D6287D13-245D-4427-AF7E-6988E467E1F2}">
      <dsp:nvSpPr>
        <dsp:cNvPr id="0" name=""/>
        <dsp:cNvSpPr/>
      </dsp:nvSpPr>
      <dsp:spPr>
        <a:xfrm rot="5400000">
          <a:off x="1029065" y="1207652"/>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1069444" y="1225344"/>
        <a:ext cx="4250" cy="4250"/>
      </dsp:txXfrm>
    </dsp:sp>
    <dsp:sp modelId="{6E70E365-1065-42CA-BAFE-672C036257B9}">
      <dsp:nvSpPr>
        <dsp:cNvPr id="0" name=""/>
        <dsp:cNvSpPr/>
      </dsp:nvSpPr>
      <dsp:spPr>
        <a:xfrm>
          <a:off x="854225" y="1269974"/>
          <a:ext cx="434688" cy="403336"/>
        </a:xfrm>
        <a:prstGeom prst="ellipse">
          <a:avLst/>
        </a:prstGeom>
        <a:solidFill>
          <a:srgbClr val="FF0000"/>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Odbor</a:t>
          </a:r>
          <a:endParaRPr lang="en-US" sz="600" kern="1200" dirty="0"/>
        </a:p>
      </dsp:txBody>
      <dsp:txXfrm>
        <a:off x="854225" y="1269974"/>
        <a:ext cx="434688" cy="403336"/>
      </dsp:txXfrm>
    </dsp:sp>
    <dsp:sp modelId="{607C7A2B-272B-46AB-B160-386E848CC281}">
      <dsp:nvSpPr>
        <dsp:cNvPr id="0" name=""/>
        <dsp:cNvSpPr/>
      </dsp:nvSpPr>
      <dsp:spPr>
        <a:xfrm rot="10800000">
          <a:off x="67452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695486" y="856152"/>
        <a:ext cx="2206" cy="2206"/>
      </dsp:txXfrm>
    </dsp:sp>
    <dsp:sp modelId="{F4A4ACD7-3EF9-4442-8F7C-BAD713C46D09}">
      <dsp:nvSpPr>
        <dsp:cNvPr id="0" name=""/>
        <dsp:cNvSpPr/>
      </dsp:nvSpPr>
      <dsp:spPr>
        <a:xfrm>
          <a:off x="239839"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Interesne skupine</a:t>
          </a:r>
          <a:endParaRPr lang="en-US" sz="600" kern="1200" dirty="0"/>
        </a:p>
      </dsp:txBody>
      <dsp:txXfrm>
        <a:off x="239839" y="655587"/>
        <a:ext cx="434688" cy="40333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790D0-0735-422B-A0FF-6AE27F5E3059}">
      <dsp:nvSpPr>
        <dsp:cNvPr id="0" name=""/>
        <dsp:cNvSpPr/>
      </dsp:nvSpPr>
      <dsp:spPr>
        <a:xfrm>
          <a:off x="1025" y="1352599"/>
          <a:ext cx="1358800" cy="1358800"/>
        </a:xfrm>
        <a:prstGeom prst="ellipse">
          <a:avLst/>
        </a:prstGeom>
        <a:solidFill>
          <a:schemeClr val="accent2">
            <a:lumMod val="40000"/>
            <a:lumOff val="60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s-Latn-BA" sz="2000" kern="1200" dirty="0" smtClean="0"/>
            <a:t>više učesnika</a:t>
          </a:r>
          <a:endParaRPr lang="en-US" sz="2000" kern="1200" dirty="0"/>
        </a:p>
      </dsp:txBody>
      <dsp:txXfrm>
        <a:off x="1025" y="1352599"/>
        <a:ext cx="1358800" cy="1358800"/>
      </dsp:txXfrm>
    </dsp:sp>
    <dsp:sp modelId="{149174BB-9B18-4BB8-9726-AE6DD2629C71}">
      <dsp:nvSpPr>
        <dsp:cNvPr id="0" name=""/>
        <dsp:cNvSpPr/>
      </dsp:nvSpPr>
      <dsp:spPr>
        <a:xfrm>
          <a:off x="1470160" y="1637947"/>
          <a:ext cx="788104" cy="788104"/>
        </a:xfrm>
        <a:prstGeom prst="mathPlus">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1470160" y="1637947"/>
        <a:ext cx="788104" cy="788104"/>
      </dsp:txXfrm>
    </dsp:sp>
    <dsp:sp modelId="{B216ECC1-60C7-4077-A613-4BF27538AB69}">
      <dsp:nvSpPr>
        <dsp:cNvPr id="0" name=""/>
        <dsp:cNvSpPr/>
      </dsp:nvSpPr>
      <dsp:spPr>
        <a:xfrm>
          <a:off x="2368599" y="1352599"/>
          <a:ext cx="1358800" cy="1358800"/>
        </a:xfrm>
        <a:prstGeom prst="ellipse">
          <a:avLst/>
        </a:prstGeom>
        <a:solidFill>
          <a:schemeClr val="accent5">
            <a:lumMod val="7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s-Latn-BA" sz="2000" kern="1200" dirty="0" smtClean="0"/>
            <a:t>Različiti ciljevi</a:t>
          </a:r>
          <a:endParaRPr lang="en-US" sz="2000" kern="1200" dirty="0"/>
        </a:p>
      </dsp:txBody>
      <dsp:txXfrm>
        <a:off x="2368599" y="1352599"/>
        <a:ext cx="1358800" cy="1358800"/>
      </dsp:txXfrm>
    </dsp:sp>
    <dsp:sp modelId="{996FA742-9578-4299-B9A7-DA87A14F0C86}">
      <dsp:nvSpPr>
        <dsp:cNvPr id="0" name=""/>
        <dsp:cNvSpPr/>
      </dsp:nvSpPr>
      <dsp:spPr>
        <a:xfrm>
          <a:off x="3837735" y="1637947"/>
          <a:ext cx="788104" cy="788104"/>
        </a:xfrm>
        <a:prstGeom prst="mathEqual">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837735" y="1637947"/>
        <a:ext cx="788104" cy="788104"/>
      </dsp:txXfrm>
    </dsp:sp>
    <dsp:sp modelId="{6C8030B1-AB1B-4062-9E49-826053FED16D}">
      <dsp:nvSpPr>
        <dsp:cNvPr id="0" name=""/>
        <dsp:cNvSpPr/>
      </dsp:nvSpPr>
      <dsp:spPr>
        <a:xfrm>
          <a:off x="4736174" y="1352599"/>
          <a:ext cx="1358800" cy="1358800"/>
        </a:xfrm>
        <a:prstGeom prst="ellipse">
          <a:avLst/>
        </a:prstGeom>
        <a:solidFill>
          <a:srgbClr val="F3847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s-Latn-BA" sz="2000" kern="1200" dirty="0" smtClean="0"/>
            <a:t>Konflikt interesa</a:t>
          </a:r>
          <a:endParaRPr lang="en-US" sz="2000" kern="1200" dirty="0"/>
        </a:p>
      </dsp:txBody>
      <dsp:txXfrm>
        <a:off x="4736174" y="1352599"/>
        <a:ext cx="1358800" cy="13588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D9C90-8DEC-4714-8F7A-36DC277F2299}">
      <dsp:nvSpPr>
        <dsp:cNvPr id="0" name=""/>
        <dsp:cNvSpPr/>
      </dsp:nvSpPr>
      <dsp:spPr>
        <a:xfrm>
          <a:off x="718651" y="529546"/>
          <a:ext cx="705836" cy="65541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Compan</a:t>
          </a:r>
          <a:r>
            <a:rPr lang="bs-Latn-BA" sz="600" kern="1200" dirty="0" smtClean="0"/>
            <a:t>ija</a:t>
          </a:r>
          <a:r>
            <a:rPr lang="en-US" sz="600" kern="1200" dirty="0" smtClean="0"/>
            <a:t> (m</a:t>
          </a:r>
          <a:r>
            <a:rPr lang="bs-Latn-BA" sz="600" kern="1200" dirty="0" smtClean="0"/>
            <a:t>enadžment</a:t>
          </a:r>
          <a:r>
            <a:rPr lang="en-US" sz="600" kern="1200" dirty="0" smtClean="0"/>
            <a:t>)</a:t>
          </a:r>
          <a:endParaRPr lang="en-US" sz="600" kern="1200" dirty="0"/>
        </a:p>
      </dsp:txBody>
      <dsp:txXfrm>
        <a:off x="718651" y="529546"/>
        <a:ext cx="705836" cy="655419"/>
      </dsp:txXfrm>
    </dsp:sp>
    <dsp:sp modelId="{344C1527-C0C3-487C-AA2F-088D876C8A3C}">
      <dsp:nvSpPr>
        <dsp:cNvPr id="0" name=""/>
        <dsp:cNvSpPr/>
      </dsp:nvSpPr>
      <dsp:spPr>
        <a:xfrm rot="16200000">
          <a:off x="1029065" y="467224"/>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1069444" y="484916"/>
        <a:ext cx="4250" cy="4250"/>
      </dsp:txXfrm>
    </dsp:sp>
    <dsp:sp modelId="{7C4AB7A6-690C-4F3B-8026-6D6B7A32487A}">
      <dsp:nvSpPr>
        <dsp:cNvPr id="0" name=""/>
        <dsp:cNvSpPr/>
      </dsp:nvSpPr>
      <dsp:spPr>
        <a:xfrm>
          <a:off x="854225" y="41201"/>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Investitori</a:t>
          </a:r>
          <a:endParaRPr lang="en-US" sz="1600" kern="1200" dirty="0"/>
        </a:p>
      </dsp:txBody>
      <dsp:txXfrm>
        <a:off x="854225" y="41201"/>
        <a:ext cx="434688" cy="403336"/>
      </dsp:txXfrm>
    </dsp:sp>
    <dsp:sp modelId="{A74205CA-AD2F-4978-AE97-98F6295DEB27}">
      <dsp:nvSpPr>
        <dsp:cNvPr id="0" name=""/>
        <dsp:cNvSpPr/>
      </dsp:nvSpPr>
      <dsp:spPr>
        <a:xfrm>
          <a:off x="142448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45447" y="856152"/>
        <a:ext cx="2206" cy="2206"/>
      </dsp:txXfrm>
    </dsp:sp>
    <dsp:sp modelId="{2016426A-36FB-45A3-91C9-0C36A21B6632}">
      <dsp:nvSpPr>
        <dsp:cNvPr id="0" name=""/>
        <dsp:cNvSpPr/>
      </dsp:nvSpPr>
      <dsp:spPr>
        <a:xfrm>
          <a:off x="1468611"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bs-Latn-BA" sz="500" kern="1200" dirty="0" smtClean="0"/>
            <a:t>Legislativa i nadzor</a:t>
          </a:r>
          <a:endParaRPr lang="en-US" sz="500" kern="1200" dirty="0"/>
        </a:p>
      </dsp:txBody>
      <dsp:txXfrm>
        <a:off x="1468611" y="655587"/>
        <a:ext cx="434688" cy="403336"/>
      </dsp:txXfrm>
    </dsp:sp>
    <dsp:sp modelId="{D6287D13-245D-4427-AF7E-6988E467E1F2}">
      <dsp:nvSpPr>
        <dsp:cNvPr id="0" name=""/>
        <dsp:cNvSpPr/>
      </dsp:nvSpPr>
      <dsp:spPr>
        <a:xfrm rot="5400000">
          <a:off x="1029065" y="1207652"/>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1069444" y="1225344"/>
        <a:ext cx="4250" cy="4250"/>
      </dsp:txXfrm>
    </dsp:sp>
    <dsp:sp modelId="{6E70E365-1065-42CA-BAFE-672C036257B9}">
      <dsp:nvSpPr>
        <dsp:cNvPr id="0" name=""/>
        <dsp:cNvSpPr/>
      </dsp:nvSpPr>
      <dsp:spPr>
        <a:xfrm>
          <a:off x="854225" y="1269974"/>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Odbor</a:t>
          </a:r>
          <a:endParaRPr lang="en-US" sz="600" kern="1200" dirty="0"/>
        </a:p>
      </dsp:txBody>
      <dsp:txXfrm>
        <a:off x="854225" y="1269974"/>
        <a:ext cx="434688" cy="403336"/>
      </dsp:txXfrm>
    </dsp:sp>
    <dsp:sp modelId="{607C7A2B-272B-46AB-B160-386E848CC281}">
      <dsp:nvSpPr>
        <dsp:cNvPr id="0" name=""/>
        <dsp:cNvSpPr/>
      </dsp:nvSpPr>
      <dsp:spPr>
        <a:xfrm rot="10800000">
          <a:off x="67452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695486" y="856152"/>
        <a:ext cx="2206" cy="2206"/>
      </dsp:txXfrm>
    </dsp:sp>
    <dsp:sp modelId="{F4A4ACD7-3EF9-4442-8F7C-BAD713C46D09}">
      <dsp:nvSpPr>
        <dsp:cNvPr id="0" name=""/>
        <dsp:cNvSpPr/>
      </dsp:nvSpPr>
      <dsp:spPr>
        <a:xfrm>
          <a:off x="239839"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Interesne skupine</a:t>
          </a:r>
          <a:endParaRPr lang="en-US" sz="600" kern="1200" dirty="0"/>
        </a:p>
      </dsp:txBody>
      <dsp:txXfrm>
        <a:off x="239839" y="655587"/>
        <a:ext cx="434688" cy="4033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B84B87-C6E6-4DE5-9AED-B1A928CCF9D7}">
      <dsp:nvSpPr>
        <dsp:cNvPr id="0" name=""/>
        <dsp:cNvSpPr/>
      </dsp:nvSpPr>
      <dsp:spPr>
        <a:xfrm>
          <a:off x="0" y="425039"/>
          <a:ext cx="6096000" cy="680400"/>
        </a:xfrm>
        <a:prstGeom prst="rect">
          <a:avLst/>
        </a:prstGeom>
        <a:solidFill>
          <a:schemeClr val="bg1">
            <a:lumMod val="65000"/>
            <a:alpha val="90000"/>
          </a:schemeClr>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13E9903A-EE22-429D-A03B-EC6631BE08A7}">
      <dsp:nvSpPr>
        <dsp:cNvPr id="0" name=""/>
        <dsp:cNvSpPr/>
      </dsp:nvSpPr>
      <dsp:spPr>
        <a:xfrm>
          <a:off x="304800" y="26519"/>
          <a:ext cx="4267200" cy="797040"/>
        </a:xfrm>
        <a:prstGeom prst="round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bs-Latn-BA" sz="2000" kern="1200" baseline="0" dirty="0" smtClean="0">
              <a:solidFill>
                <a:schemeClr val="tx1"/>
              </a:solidFill>
            </a:rPr>
            <a:t>Menadžment </a:t>
          </a:r>
          <a:endParaRPr lang="en-US" sz="2000" kern="1200" baseline="0" dirty="0">
            <a:solidFill>
              <a:schemeClr val="tx1"/>
            </a:solidFill>
          </a:endParaRPr>
        </a:p>
      </dsp:txBody>
      <dsp:txXfrm>
        <a:off x="304800" y="26519"/>
        <a:ext cx="4267200" cy="797040"/>
      </dsp:txXfrm>
    </dsp:sp>
    <dsp:sp modelId="{3B0F2C58-618E-49A1-ABC2-69782223EABC}">
      <dsp:nvSpPr>
        <dsp:cNvPr id="0" name=""/>
        <dsp:cNvSpPr/>
      </dsp:nvSpPr>
      <dsp:spPr>
        <a:xfrm>
          <a:off x="0" y="1649759"/>
          <a:ext cx="6096000" cy="6804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4368F9E-22C9-4070-A65F-54575B82CD7F}">
      <dsp:nvSpPr>
        <dsp:cNvPr id="0" name=""/>
        <dsp:cNvSpPr/>
      </dsp:nvSpPr>
      <dsp:spPr>
        <a:xfrm>
          <a:off x="304800" y="1224913"/>
          <a:ext cx="4267200" cy="79704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Predstavlja kompaniju</a:t>
          </a:r>
          <a:endParaRPr lang="en-US" sz="2000" kern="1200" baseline="0" dirty="0">
            <a:solidFill>
              <a:schemeClr val="tx1"/>
            </a:solidFill>
          </a:endParaRPr>
        </a:p>
      </dsp:txBody>
      <dsp:txXfrm>
        <a:off x="304800" y="1224913"/>
        <a:ext cx="4267200" cy="797040"/>
      </dsp:txXfrm>
    </dsp:sp>
    <dsp:sp modelId="{4DB1DC7E-1173-4296-8A9D-CE1DBFF92B16}">
      <dsp:nvSpPr>
        <dsp:cNvPr id="0" name=""/>
        <dsp:cNvSpPr/>
      </dsp:nvSpPr>
      <dsp:spPr>
        <a:xfrm>
          <a:off x="0" y="2874480"/>
          <a:ext cx="6096000" cy="680400"/>
        </a:xfrm>
        <a:prstGeom prst="rect">
          <a:avLst/>
        </a:prstGeom>
        <a:solidFill>
          <a:schemeClr val="bg1">
            <a:lumMod val="6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1E8BFD3-470A-4437-B50F-54EA2DB425F1}">
      <dsp:nvSpPr>
        <dsp:cNvPr id="0" name=""/>
        <dsp:cNvSpPr/>
      </dsp:nvSpPr>
      <dsp:spPr>
        <a:xfrm>
          <a:off x="304800" y="2475960"/>
          <a:ext cx="4267200" cy="79704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bs-Latn-BA" sz="2000" u="none" kern="1200" dirty="0" smtClean="0">
              <a:solidFill>
                <a:schemeClr val="tx1"/>
              </a:solidFill>
            </a:rPr>
            <a:t>Organizacija dnevnih aktivnosti</a:t>
          </a:r>
          <a:endParaRPr lang="en-US" sz="2000" kern="1200" baseline="0" dirty="0">
            <a:solidFill>
              <a:schemeClr val="tx1"/>
            </a:solidFill>
          </a:endParaRPr>
        </a:p>
      </dsp:txBody>
      <dsp:txXfrm>
        <a:off x="304800" y="2475960"/>
        <a:ext cx="4267200" cy="7970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D9C90-8DEC-4714-8F7A-36DC277F2299}">
      <dsp:nvSpPr>
        <dsp:cNvPr id="0" name=""/>
        <dsp:cNvSpPr/>
      </dsp:nvSpPr>
      <dsp:spPr>
        <a:xfrm>
          <a:off x="718651" y="529546"/>
          <a:ext cx="705836" cy="655419"/>
        </a:xfrm>
        <a:prstGeom prst="ellipse">
          <a:avLst/>
        </a:prstGeom>
        <a:solidFill>
          <a:srgbClr val="FF0000"/>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Compan</a:t>
          </a:r>
          <a:r>
            <a:rPr lang="bs-Latn-BA" sz="600" kern="1200" dirty="0" smtClean="0"/>
            <a:t>ija</a:t>
          </a:r>
          <a:r>
            <a:rPr lang="en-US" sz="600" kern="1200" dirty="0" smtClean="0"/>
            <a:t> (m</a:t>
          </a:r>
          <a:r>
            <a:rPr lang="bs-Latn-BA" sz="600" kern="1200" dirty="0" smtClean="0"/>
            <a:t>enadžment</a:t>
          </a:r>
          <a:r>
            <a:rPr lang="en-US" sz="600" kern="1200" dirty="0" smtClean="0"/>
            <a:t>)</a:t>
          </a:r>
          <a:endParaRPr lang="en-US" sz="600" kern="1200" dirty="0"/>
        </a:p>
      </dsp:txBody>
      <dsp:txXfrm>
        <a:off x="718651" y="529546"/>
        <a:ext cx="705836" cy="655419"/>
      </dsp:txXfrm>
    </dsp:sp>
    <dsp:sp modelId="{344C1527-C0C3-487C-AA2F-088D876C8A3C}">
      <dsp:nvSpPr>
        <dsp:cNvPr id="0" name=""/>
        <dsp:cNvSpPr/>
      </dsp:nvSpPr>
      <dsp:spPr>
        <a:xfrm rot="16200000">
          <a:off x="1029065" y="467224"/>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1069444" y="484916"/>
        <a:ext cx="4250" cy="4250"/>
      </dsp:txXfrm>
    </dsp:sp>
    <dsp:sp modelId="{7C4AB7A6-690C-4F3B-8026-6D6B7A32487A}">
      <dsp:nvSpPr>
        <dsp:cNvPr id="0" name=""/>
        <dsp:cNvSpPr/>
      </dsp:nvSpPr>
      <dsp:spPr>
        <a:xfrm>
          <a:off x="854225" y="41201"/>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Investitori</a:t>
          </a:r>
          <a:endParaRPr lang="en-US" sz="1600" kern="1200" dirty="0"/>
        </a:p>
      </dsp:txBody>
      <dsp:txXfrm>
        <a:off x="854225" y="41201"/>
        <a:ext cx="434688" cy="403336"/>
      </dsp:txXfrm>
    </dsp:sp>
    <dsp:sp modelId="{A74205CA-AD2F-4978-AE97-98F6295DEB27}">
      <dsp:nvSpPr>
        <dsp:cNvPr id="0" name=""/>
        <dsp:cNvSpPr/>
      </dsp:nvSpPr>
      <dsp:spPr>
        <a:xfrm>
          <a:off x="142448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45447" y="856152"/>
        <a:ext cx="2206" cy="2206"/>
      </dsp:txXfrm>
    </dsp:sp>
    <dsp:sp modelId="{2016426A-36FB-45A3-91C9-0C36A21B6632}">
      <dsp:nvSpPr>
        <dsp:cNvPr id="0" name=""/>
        <dsp:cNvSpPr/>
      </dsp:nvSpPr>
      <dsp:spPr>
        <a:xfrm>
          <a:off x="1468611"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bs-Latn-BA" sz="500" kern="1200" dirty="0" smtClean="0"/>
            <a:t>Legislativa i nadzor</a:t>
          </a:r>
          <a:endParaRPr lang="en-US" sz="500" kern="1200" dirty="0"/>
        </a:p>
      </dsp:txBody>
      <dsp:txXfrm>
        <a:off x="1468611" y="655587"/>
        <a:ext cx="434688" cy="403336"/>
      </dsp:txXfrm>
    </dsp:sp>
    <dsp:sp modelId="{D6287D13-245D-4427-AF7E-6988E467E1F2}">
      <dsp:nvSpPr>
        <dsp:cNvPr id="0" name=""/>
        <dsp:cNvSpPr/>
      </dsp:nvSpPr>
      <dsp:spPr>
        <a:xfrm rot="5400000">
          <a:off x="1029065" y="1207652"/>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1069444" y="1225344"/>
        <a:ext cx="4250" cy="4250"/>
      </dsp:txXfrm>
    </dsp:sp>
    <dsp:sp modelId="{6E70E365-1065-42CA-BAFE-672C036257B9}">
      <dsp:nvSpPr>
        <dsp:cNvPr id="0" name=""/>
        <dsp:cNvSpPr/>
      </dsp:nvSpPr>
      <dsp:spPr>
        <a:xfrm>
          <a:off x="854225" y="1269974"/>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Odbor</a:t>
          </a:r>
          <a:endParaRPr lang="en-US" sz="600" kern="1200" dirty="0"/>
        </a:p>
      </dsp:txBody>
      <dsp:txXfrm>
        <a:off x="854225" y="1269974"/>
        <a:ext cx="434688" cy="403336"/>
      </dsp:txXfrm>
    </dsp:sp>
    <dsp:sp modelId="{607C7A2B-272B-46AB-B160-386E848CC281}">
      <dsp:nvSpPr>
        <dsp:cNvPr id="0" name=""/>
        <dsp:cNvSpPr/>
      </dsp:nvSpPr>
      <dsp:spPr>
        <a:xfrm rot="10800000">
          <a:off x="67452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695486" y="856152"/>
        <a:ext cx="2206" cy="2206"/>
      </dsp:txXfrm>
    </dsp:sp>
    <dsp:sp modelId="{F4A4ACD7-3EF9-4442-8F7C-BAD713C46D09}">
      <dsp:nvSpPr>
        <dsp:cNvPr id="0" name=""/>
        <dsp:cNvSpPr/>
      </dsp:nvSpPr>
      <dsp:spPr>
        <a:xfrm>
          <a:off x="239839"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Interesne skupine</a:t>
          </a:r>
          <a:endParaRPr lang="en-US" sz="600" kern="1200" dirty="0"/>
        </a:p>
      </dsp:txBody>
      <dsp:txXfrm>
        <a:off x="239839" y="655587"/>
        <a:ext cx="434688" cy="40333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B84B87-C6E6-4DE5-9AED-B1A928CCF9D7}">
      <dsp:nvSpPr>
        <dsp:cNvPr id="0" name=""/>
        <dsp:cNvSpPr/>
      </dsp:nvSpPr>
      <dsp:spPr>
        <a:xfrm>
          <a:off x="0" y="425039"/>
          <a:ext cx="6096000" cy="680400"/>
        </a:xfrm>
        <a:prstGeom prst="rect">
          <a:avLst/>
        </a:prstGeom>
        <a:solidFill>
          <a:schemeClr val="bg1">
            <a:lumMod val="65000"/>
            <a:alpha val="90000"/>
          </a:schemeClr>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13E9903A-EE22-429D-A03B-EC6631BE08A7}">
      <dsp:nvSpPr>
        <dsp:cNvPr id="0" name=""/>
        <dsp:cNvSpPr/>
      </dsp:nvSpPr>
      <dsp:spPr>
        <a:xfrm>
          <a:off x="304800" y="26519"/>
          <a:ext cx="4267200" cy="797040"/>
        </a:xfrm>
        <a:prstGeom prst="round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bs-Latn-BA" sz="2000" kern="1200" baseline="0" dirty="0" smtClean="0">
              <a:solidFill>
                <a:schemeClr val="tx1"/>
              </a:solidFill>
            </a:rPr>
            <a:t>Slaba međusobna povezanost</a:t>
          </a:r>
          <a:endParaRPr lang="en-US" sz="2000" kern="1200" baseline="0" dirty="0">
            <a:solidFill>
              <a:schemeClr val="tx1"/>
            </a:solidFill>
          </a:endParaRPr>
        </a:p>
      </dsp:txBody>
      <dsp:txXfrm>
        <a:off x="304800" y="26519"/>
        <a:ext cx="4267200" cy="797040"/>
      </dsp:txXfrm>
    </dsp:sp>
    <dsp:sp modelId="{3B0F2C58-618E-49A1-ABC2-69782223EABC}">
      <dsp:nvSpPr>
        <dsp:cNvPr id="0" name=""/>
        <dsp:cNvSpPr/>
      </dsp:nvSpPr>
      <dsp:spPr>
        <a:xfrm>
          <a:off x="0" y="1649759"/>
          <a:ext cx="6096000" cy="6804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4368F9E-22C9-4070-A65F-54575B82CD7F}">
      <dsp:nvSpPr>
        <dsp:cNvPr id="0" name=""/>
        <dsp:cNvSpPr/>
      </dsp:nvSpPr>
      <dsp:spPr>
        <a:xfrm>
          <a:off x="304800" y="1224913"/>
          <a:ext cx="4267200" cy="79704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Bez operativnih uplitanja</a:t>
          </a:r>
          <a:endParaRPr lang="en-US" sz="2000" kern="1200" baseline="0" dirty="0">
            <a:solidFill>
              <a:schemeClr val="tx1"/>
            </a:solidFill>
          </a:endParaRPr>
        </a:p>
      </dsp:txBody>
      <dsp:txXfrm>
        <a:off x="304800" y="1224913"/>
        <a:ext cx="4267200" cy="797040"/>
      </dsp:txXfrm>
    </dsp:sp>
    <dsp:sp modelId="{4DB1DC7E-1173-4296-8A9D-CE1DBFF92B16}">
      <dsp:nvSpPr>
        <dsp:cNvPr id="0" name=""/>
        <dsp:cNvSpPr/>
      </dsp:nvSpPr>
      <dsp:spPr>
        <a:xfrm>
          <a:off x="0" y="2874480"/>
          <a:ext cx="6096000" cy="680400"/>
        </a:xfrm>
        <a:prstGeom prst="rect">
          <a:avLst/>
        </a:prstGeom>
        <a:solidFill>
          <a:schemeClr val="bg1">
            <a:lumMod val="6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1E8BFD3-470A-4437-B50F-54EA2DB425F1}">
      <dsp:nvSpPr>
        <dsp:cNvPr id="0" name=""/>
        <dsp:cNvSpPr/>
      </dsp:nvSpPr>
      <dsp:spPr>
        <a:xfrm>
          <a:off x="304800" y="2475960"/>
          <a:ext cx="4267200" cy="79704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Ograničen uticaj na odluke</a:t>
          </a:r>
          <a:endParaRPr lang="en-US" sz="2000" kern="1200" baseline="0" dirty="0">
            <a:solidFill>
              <a:schemeClr val="tx1"/>
            </a:solidFill>
          </a:endParaRPr>
        </a:p>
      </dsp:txBody>
      <dsp:txXfrm>
        <a:off x="304800" y="2475960"/>
        <a:ext cx="4267200" cy="7970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D9C90-8DEC-4714-8F7A-36DC277F2299}">
      <dsp:nvSpPr>
        <dsp:cNvPr id="0" name=""/>
        <dsp:cNvSpPr/>
      </dsp:nvSpPr>
      <dsp:spPr>
        <a:xfrm>
          <a:off x="718651" y="529546"/>
          <a:ext cx="705836" cy="65541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Compan</a:t>
          </a:r>
          <a:r>
            <a:rPr lang="bs-Latn-BA" sz="600" kern="1200" dirty="0" smtClean="0"/>
            <a:t>ija</a:t>
          </a:r>
          <a:r>
            <a:rPr lang="en-US" sz="600" kern="1200" dirty="0" smtClean="0"/>
            <a:t> (m</a:t>
          </a:r>
          <a:r>
            <a:rPr lang="bs-Latn-BA" sz="600" kern="1200" dirty="0" smtClean="0"/>
            <a:t>enadžment</a:t>
          </a:r>
          <a:r>
            <a:rPr lang="en-US" sz="600" kern="1200" dirty="0" smtClean="0"/>
            <a:t>)</a:t>
          </a:r>
          <a:endParaRPr lang="en-US" sz="600" kern="1200" dirty="0"/>
        </a:p>
      </dsp:txBody>
      <dsp:txXfrm>
        <a:off x="718651" y="529546"/>
        <a:ext cx="705836" cy="655419"/>
      </dsp:txXfrm>
    </dsp:sp>
    <dsp:sp modelId="{344C1527-C0C3-487C-AA2F-088D876C8A3C}">
      <dsp:nvSpPr>
        <dsp:cNvPr id="0" name=""/>
        <dsp:cNvSpPr/>
      </dsp:nvSpPr>
      <dsp:spPr>
        <a:xfrm rot="16200000">
          <a:off x="1029065" y="467224"/>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1069444" y="484916"/>
        <a:ext cx="4250" cy="4250"/>
      </dsp:txXfrm>
    </dsp:sp>
    <dsp:sp modelId="{7C4AB7A6-690C-4F3B-8026-6D6B7A32487A}">
      <dsp:nvSpPr>
        <dsp:cNvPr id="0" name=""/>
        <dsp:cNvSpPr/>
      </dsp:nvSpPr>
      <dsp:spPr>
        <a:xfrm>
          <a:off x="854225" y="41201"/>
          <a:ext cx="434688" cy="403336"/>
        </a:xfrm>
        <a:prstGeom prst="ellipse">
          <a:avLst/>
        </a:prstGeom>
        <a:solidFill>
          <a:srgbClr val="FF0000"/>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Investitori</a:t>
          </a:r>
          <a:endParaRPr lang="en-US" sz="1600" kern="1200" dirty="0"/>
        </a:p>
      </dsp:txBody>
      <dsp:txXfrm>
        <a:off x="854225" y="41201"/>
        <a:ext cx="434688" cy="403336"/>
      </dsp:txXfrm>
    </dsp:sp>
    <dsp:sp modelId="{A74205CA-AD2F-4978-AE97-98F6295DEB27}">
      <dsp:nvSpPr>
        <dsp:cNvPr id="0" name=""/>
        <dsp:cNvSpPr/>
      </dsp:nvSpPr>
      <dsp:spPr>
        <a:xfrm>
          <a:off x="142448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45447" y="856152"/>
        <a:ext cx="2206" cy="2206"/>
      </dsp:txXfrm>
    </dsp:sp>
    <dsp:sp modelId="{2016426A-36FB-45A3-91C9-0C36A21B6632}">
      <dsp:nvSpPr>
        <dsp:cNvPr id="0" name=""/>
        <dsp:cNvSpPr/>
      </dsp:nvSpPr>
      <dsp:spPr>
        <a:xfrm>
          <a:off x="1468611"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bs-Latn-BA" sz="500" kern="1200" dirty="0" smtClean="0"/>
            <a:t>Legislativa i nadzor</a:t>
          </a:r>
          <a:endParaRPr lang="en-US" sz="500" kern="1200" dirty="0"/>
        </a:p>
      </dsp:txBody>
      <dsp:txXfrm>
        <a:off x="1468611" y="655587"/>
        <a:ext cx="434688" cy="403336"/>
      </dsp:txXfrm>
    </dsp:sp>
    <dsp:sp modelId="{D6287D13-245D-4427-AF7E-6988E467E1F2}">
      <dsp:nvSpPr>
        <dsp:cNvPr id="0" name=""/>
        <dsp:cNvSpPr/>
      </dsp:nvSpPr>
      <dsp:spPr>
        <a:xfrm rot="5400000">
          <a:off x="1029065" y="1207652"/>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1069444" y="1225344"/>
        <a:ext cx="4250" cy="4250"/>
      </dsp:txXfrm>
    </dsp:sp>
    <dsp:sp modelId="{6E70E365-1065-42CA-BAFE-672C036257B9}">
      <dsp:nvSpPr>
        <dsp:cNvPr id="0" name=""/>
        <dsp:cNvSpPr/>
      </dsp:nvSpPr>
      <dsp:spPr>
        <a:xfrm>
          <a:off x="854225" y="1269974"/>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Odbor</a:t>
          </a:r>
          <a:endParaRPr lang="en-US" sz="600" kern="1200" dirty="0"/>
        </a:p>
      </dsp:txBody>
      <dsp:txXfrm>
        <a:off x="854225" y="1269974"/>
        <a:ext cx="434688" cy="403336"/>
      </dsp:txXfrm>
    </dsp:sp>
    <dsp:sp modelId="{607C7A2B-272B-46AB-B160-386E848CC281}">
      <dsp:nvSpPr>
        <dsp:cNvPr id="0" name=""/>
        <dsp:cNvSpPr/>
      </dsp:nvSpPr>
      <dsp:spPr>
        <a:xfrm rot="10800000">
          <a:off x="67452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695486" y="856152"/>
        <a:ext cx="2206" cy="2206"/>
      </dsp:txXfrm>
    </dsp:sp>
    <dsp:sp modelId="{F4A4ACD7-3EF9-4442-8F7C-BAD713C46D09}">
      <dsp:nvSpPr>
        <dsp:cNvPr id="0" name=""/>
        <dsp:cNvSpPr/>
      </dsp:nvSpPr>
      <dsp:spPr>
        <a:xfrm>
          <a:off x="239839"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Interesne skupine</a:t>
          </a:r>
          <a:endParaRPr lang="en-US" sz="600" kern="1200" dirty="0"/>
        </a:p>
      </dsp:txBody>
      <dsp:txXfrm>
        <a:off x="239839" y="655587"/>
        <a:ext cx="434688" cy="40333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B84B87-C6E6-4DE5-9AED-B1A928CCF9D7}">
      <dsp:nvSpPr>
        <dsp:cNvPr id="0" name=""/>
        <dsp:cNvSpPr/>
      </dsp:nvSpPr>
      <dsp:spPr>
        <a:xfrm>
          <a:off x="0" y="450659"/>
          <a:ext cx="6324600" cy="705600"/>
        </a:xfrm>
        <a:prstGeom prst="rect">
          <a:avLst/>
        </a:prstGeom>
        <a:solidFill>
          <a:schemeClr val="bg1">
            <a:lumMod val="65000"/>
            <a:alpha val="90000"/>
          </a:schemeClr>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13E9903A-EE22-429D-A03B-EC6631BE08A7}">
      <dsp:nvSpPr>
        <dsp:cNvPr id="0" name=""/>
        <dsp:cNvSpPr/>
      </dsp:nvSpPr>
      <dsp:spPr>
        <a:xfrm>
          <a:off x="316230" y="37379"/>
          <a:ext cx="4846300" cy="826560"/>
        </a:xfrm>
        <a:prstGeom prst="round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Zainteresovani za održivost kompanije</a:t>
          </a:r>
          <a:endParaRPr lang="en-US" sz="2000" kern="1200" baseline="0" dirty="0">
            <a:solidFill>
              <a:schemeClr val="tx1"/>
            </a:solidFill>
          </a:endParaRPr>
        </a:p>
      </dsp:txBody>
      <dsp:txXfrm>
        <a:off x="316230" y="37379"/>
        <a:ext cx="4846300" cy="826560"/>
      </dsp:txXfrm>
    </dsp:sp>
    <dsp:sp modelId="{3B0F2C58-618E-49A1-ABC2-69782223EABC}">
      <dsp:nvSpPr>
        <dsp:cNvPr id="0" name=""/>
        <dsp:cNvSpPr/>
      </dsp:nvSpPr>
      <dsp:spPr>
        <a:xfrm>
          <a:off x="0" y="1720740"/>
          <a:ext cx="6324600" cy="7056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4368F9E-22C9-4070-A65F-54575B82CD7F}">
      <dsp:nvSpPr>
        <dsp:cNvPr id="0" name=""/>
        <dsp:cNvSpPr/>
      </dsp:nvSpPr>
      <dsp:spPr>
        <a:xfrm>
          <a:off x="316230" y="1280158"/>
          <a:ext cx="4846300" cy="82656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Diverzifikovani interesi (ugovorni, finasijski, društveni)</a:t>
          </a:r>
          <a:endParaRPr lang="en-US" sz="2000" kern="1200" baseline="0" dirty="0">
            <a:solidFill>
              <a:schemeClr val="tx1"/>
            </a:solidFill>
          </a:endParaRPr>
        </a:p>
      </dsp:txBody>
      <dsp:txXfrm>
        <a:off x="316230" y="1280158"/>
        <a:ext cx="4846300" cy="826560"/>
      </dsp:txXfrm>
    </dsp:sp>
    <dsp:sp modelId="{4DB1DC7E-1173-4296-8A9D-CE1DBFF92B16}">
      <dsp:nvSpPr>
        <dsp:cNvPr id="0" name=""/>
        <dsp:cNvSpPr/>
      </dsp:nvSpPr>
      <dsp:spPr>
        <a:xfrm>
          <a:off x="0" y="2990820"/>
          <a:ext cx="6324600" cy="705600"/>
        </a:xfrm>
        <a:prstGeom prst="rect">
          <a:avLst/>
        </a:prstGeom>
        <a:solidFill>
          <a:schemeClr val="bg1">
            <a:lumMod val="6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1E8BFD3-470A-4437-B50F-54EA2DB425F1}">
      <dsp:nvSpPr>
        <dsp:cNvPr id="0" name=""/>
        <dsp:cNvSpPr/>
      </dsp:nvSpPr>
      <dsp:spPr>
        <a:xfrm>
          <a:off x="316230" y="2577540"/>
          <a:ext cx="4846300" cy="826560"/>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Mogu imati uticaja na operacije</a:t>
          </a:r>
          <a:endParaRPr lang="en-US" sz="2000" kern="1200" baseline="0" dirty="0">
            <a:solidFill>
              <a:schemeClr val="tx1"/>
            </a:solidFill>
          </a:endParaRPr>
        </a:p>
      </dsp:txBody>
      <dsp:txXfrm>
        <a:off x="316230" y="2577540"/>
        <a:ext cx="4846300" cy="8265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D9C90-8DEC-4714-8F7A-36DC277F2299}">
      <dsp:nvSpPr>
        <dsp:cNvPr id="0" name=""/>
        <dsp:cNvSpPr/>
      </dsp:nvSpPr>
      <dsp:spPr>
        <a:xfrm>
          <a:off x="718651" y="529546"/>
          <a:ext cx="705836" cy="65541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Compan</a:t>
          </a:r>
          <a:r>
            <a:rPr lang="bs-Latn-BA" sz="600" kern="1200" dirty="0" smtClean="0"/>
            <a:t>ija</a:t>
          </a:r>
          <a:r>
            <a:rPr lang="en-US" sz="600" kern="1200" dirty="0" smtClean="0"/>
            <a:t> (m</a:t>
          </a:r>
          <a:r>
            <a:rPr lang="bs-Latn-BA" sz="600" kern="1200" dirty="0" smtClean="0"/>
            <a:t>enadžment</a:t>
          </a:r>
          <a:r>
            <a:rPr lang="en-US" sz="600" kern="1200" dirty="0" smtClean="0"/>
            <a:t>)</a:t>
          </a:r>
          <a:endParaRPr lang="en-US" sz="600" kern="1200" dirty="0"/>
        </a:p>
      </dsp:txBody>
      <dsp:txXfrm>
        <a:off x="718651" y="529546"/>
        <a:ext cx="705836" cy="655419"/>
      </dsp:txXfrm>
    </dsp:sp>
    <dsp:sp modelId="{344C1527-C0C3-487C-AA2F-088D876C8A3C}">
      <dsp:nvSpPr>
        <dsp:cNvPr id="0" name=""/>
        <dsp:cNvSpPr/>
      </dsp:nvSpPr>
      <dsp:spPr>
        <a:xfrm rot="16200000">
          <a:off x="1029065" y="467224"/>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1069444" y="484916"/>
        <a:ext cx="4250" cy="4250"/>
      </dsp:txXfrm>
    </dsp:sp>
    <dsp:sp modelId="{7C4AB7A6-690C-4F3B-8026-6D6B7A32487A}">
      <dsp:nvSpPr>
        <dsp:cNvPr id="0" name=""/>
        <dsp:cNvSpPr/>
      </dsp:nvSpPr>
      <dsp:spPr>
        <a:xfrm>
          <a:off x="854225" y="41201"/>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Investitori</a:t>
          </a:r>
          <a:endParaRPr lang="en-US" sz="1600" kern="1200" dirty="0"/>
        </a:p>
      </dsp:txBody>
      <dsp:txXfrm>
        <a:off x="854225" y="41201"/>
        <a:ext cx="434688" cy="403336"/>
      </dsp:txXfrm>
    </dsp:sp>
    <dsp:sp modelId="{A74205CA-AD2F-4978-AE97-98F6295DEB27}">
      <dsp:nvSpPr>
        <dsp:cNvPr id="0" name=""/>
        <dsp:cNvSpPr/>
      </dsp:nvSpPr>
      <dsp:spPr>
        <a:xfrm>
          <a:off x="142448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45447" y="856152"/>
        <a:ext cx="2206" cy="2206"/>
      </dsp:txXfrm>
    </dsp:sp>
    <dsp:sp modelId="{2016426A-36FB-45A3-91C9-0C36A21B6632}">
      <dsp:nvSpPr>
        <dsp:cNvPr id="0" name=""/>
        <dsp:cNvSpPr/>
      </dsp:nvSpPr>
      <dsp:spPr>
        <a:xfrm>
          <a:off x="1468611"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bs-Latn-BA" sz="500" kern="1200" dirty="0" smtClean="0"/>
            <a:t>Legislativa i nadzor</a:t>
          </a:r>
          <a:endParaRPr lang="en-US" sz="500" kern="1200" dirty="0"/>
        </a:p>
      </dsp:txBody>
      <dsp:txXfrm>
        <a:off x="1468611" y="655587"/>
        <a:ext cx="434688" cy="403336"/>
      </dsp:txXfrm>
    </dsp:sp>
    <dsp:sp modelId="{D6287D13-245D-4427-AF7E-6988E467E1F2}">
      <dsp:nvSpPr>
        <dsp:cNvPr id="0" name=""/>
        <dsp:cNvSpPr/>
      </dsp:nvSpPr>
      <dsp:spPr>
        <a:xfrm rot="5400000">
          <a:off x="1029065" y="1207652"/>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1069444" y="1225344"/>
        <a:ext cx="4250" cy="4250"/>
      </dsp:txXfrm>
    </dsp:sp>
    <dsp:sp modelId="{6E70E365-1065-42CA-BAFE-672C036257B9}">
      <dsp:nvSpPr>
        <dsp:cNvPr id="0" name=""/>
        <dsp:cNvSpPr/>
      </dsp:nvSpPr>
      <dsp:spPr>
        <a:xfrm>
          <a:off x="854225" y="1269974"/>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Odbor</a:t>
          </a:r>
          <a:endParaRPr lang="en-US" sz="600" kern="1200" dirty="0"/>
        </a:p>
      </dsp:txBody>
      <dsp:txXfrm>
        <a:off x="854225" y="1269974"/>
        <a:ext cx="434688" cy="403336"/>
      </dsp:txXfrm>
    </dsp:sp>
    <dsp:sp modelId="{607C7A2B-272B-46AB-B160-386E848CC281}">
      <dsp:nvSpPr>
        <dsp:cNvPr id="0" name=""/>
        <dsp:cNvSpPr/>
      </dsp:nvSpPr>
      <dsp:spPr>
        <a:xfrm rot="10800000">
          <a:off x="67452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695486" y="856152"/>
        <a:ext cx="2206" cy="2206"/>
      </dsp:txXfrm>
    </dsp:sp>
    <dsp:sp modelId="{F4A4ACD7-3EF9-4442-8F7C-BAD713C46D09}">
      <dsp:nvSpPr>
        <dsp:cNvPr id="0" name=""/>
        <dsp:cNvSpPr/>
      </dsp:nvSpPr>
      <dsp:spPr>
        <a:xfrm>
          <a:off x="239839" y="655587"/>
          <a:ext cx="434688" cy="403336"/>
        </a:xfrm>
        <a:prstGeom prst="ellipse">
          <a:avLst/>
        </a:prstGeom>
        <a:solidFill>
          <a:srgbClr val="FF0000"/>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Interesne skupine</a:t>
          </a:r>
          <a:endParaRPr lang="en-US" sz="600" kern="1200" dirty="0"/>
        </a:p>
      </dsp:txBody>
      <dsp:txXfrm>
        <a:off x="239839" y="655587"/>
        <a:ext cx="434688" cy="40333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B84B87-C6E6-4DE5-9AED-B1A928CCF9D7}">
      <dsp:nvSpPr>
        <dsp:cNvPr id="0" name=""/>
        <dsp:cNvSpPr/>
      </dsp:nvSpPr>
      <dsp:spPr>
        <a:xfrm>
          <a:off x="0" y="575220"/>
          <a:ext cx="6324600" cy="604800"/>
        </a:xfrm>
        <a:prstGeom prst="rect">
          <a:avLst/>
        </a:prstGeom>
        <a:solidFill>
          <a:schemeClr val="bg1">
            <a:lumMod val="65000"/>
            <a:alpha val="90000"/>
          </a:schemeClr>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13E9903A-EE22-429D-A03B-EC6631BE08A7}">
      <dsp:nvSpPr>
        <dsp:cNvPr id="0" name=""/>
        <dsp:cNvSpPr/>
      </dsp:nvSpPr>
      <dsp:spPr>
        <a:xfrm>
          <a:off x="316230" y="65462"/>
          <a:ext cx="5036848" cy="863998"/>
        </a:xfrm>
        <a:prstGeom prst="round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Povezanost sa  svim akterima (revizija, kontrola, nadzor)</a:t>
          </a:r>
          <a:endParaRPr lang="en-US" sz="2000" kern="1200" baseline="0" dirty="0">
            <a:solidFill>
              <a:schemeClr val="tx1"/>
            </a:solidFill>
          </a:endParaRPr>
        </a:p>
      </dsp:txBody>
      <dsp:txXfrm>
        <a:off x="316230" y="65462"/>
        <a:ext cx="5036848" cy="863998"/>
      </dsp:txXfrm>
    </dsp:sp>
    <dsp:sp modelId="{3B0F2C58-618E-49A1-ABC2-69782223EABC}">
      <dsp:nvSpPr>
        <dsp:cNvPr id="0" name=""/>
        <dsp:cNvSpPr/>
      </dsp:nvSpPr>
      <dsp:spPr>
        <a:xfrm>
          <a:off x="0" y="1819379"/>
          <a:ext cx="6324600" cy="604800"/>
        </a:xfrm>
        <a:prstGeom prst="rect">
          <a:avLst/>
        </a:prstGeom>
        <a:solidFill>
          <a:schemeClr val="bg1">
            <a:lumMod val="6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4368F9E-22C9-4070-A65F-54575B82CD7F}">
      <dsp:nvSpPr>
        <dsp:cNvPr id="0" name=""/>
        <dsp:cNvSpPr/>
      </dsp:nvSpPr>
      <dsp:spPr>
        <a:xfrm>
          <a:off x="304801" y="1305043"/>
          <a:ext cx="5036848" cy="863998"/>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Obavezujuće za kompaniju</a:t>
          </a:r>
          <a:endParaRPr lang="en-US" sz="2000" kern="1200" baseline="0" dirty="0">
            <a:solidFill>
              <a:schemeClr val="tx1"/>
            </a:solidFill>
          </a:endParaRPr>
        </a:p>
      </dsp:txBody>
      <dsp:txXfrm>
        <a:off x="304801" y="1305043"/>
        <a:ext cx="5036848" cy="863998"/>
      </dsp:txXfrm>
    </dsp:sp>
    <dsp:sp modelId="{4DB1DC7E-1173-4296-8A9D-CE1DBFF92B16}">
      <dsp:nvSpPr>
        <dsp:cNvPr id="0" name=""/>
        <dsp:cNvSpPr/>
      </dsp:nvSpPr>
      <dsp:spPr>
        <a:xfrm>
          <a:off x="0" y="3063537"/>
          <a:ext cx="6324600" cy="604800"/>
        </a:xfrm>
        <a:prstGeom prst="rect">
          <a:avLst/>
        </a:prstGeom>
        <a:solidFill>
          <a:schemeClr val="bg1">
            <a:lumMod val="6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1E8BFD3-470A-4437-B50F-54EA2DB425F1}">
      <dsp:nvSpPr>
        <dsp:cNvPr id="0" name=""/>
        <dsp:cNvSpPr/>
      </dsp:nvSpPr>
      <dsp:spPr>
        <a:xfrm>
          <a:off x="316230" y="2553779"/>
          <a:ext cx="5036848" cy="863998"/>
        </a:xfrm>
        <a:prstGeom prst="roundRect">
          <a:avLst/>
        </a:prstGeom>
        <a:solidFill>
          <a:schemeClr val="bg1"/>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338" tIns="0" rIns="167338" bIns="0" numCol="1" spcCol="1270" anchor="ctr" anchorCtr="0">
          <a:noAutofit/>
        </a:bodyPr>
        <a:lstStyle/>
        <a:p>
          <a:pPr lvl="0" algn="l" defTabSz="889000">
            <a:lnSpc>
              <a:spcPct val="90000"/>
            </a:lnSpc>
            <a:spcBef>
              <a:spcPct val="0"/>
            </a:spcBef>
            <a:spcAft>
              <a:spcPct val="35000"/>
            </a:spcAft>
          </a:pPr>
          <a:r>
            <a:rPr lang="bs-Latn-BA" sz="2000" u="none" kern="1200" baseline="0" dirty="0" smtClean="0">
              <a:solidFill>
                <a:schemeClr val="tx1"/>
              </a:solidFill>
            </a:rPr>
            <a:t>Max. moći na sve nivoe operacija</a:t>
          </a:r>
          <a:endParaRPr lang="en-US" sz="2000" kern="1200" baseline="0" dirty="0">
            <a:solidFill>
              <a:schemeClr val="tx1"/>
            </a:solidFill>
          </a:endParaRPr>
        </a:p>
      </dsp:txBody>
      <dsp:txXfrm>
        <a:off x="316230" y="2553779"/>
        <a:ext cx="5036848" cy="86399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D9C90-8DEC-4714-8F7A-36DC277F2299}">
      <dsp:nvSpPr>
        <dsp:cNvPr id="0" name=""/>
        <dsp:cNvSpPr/>
      </dsp:nvSpPr>
      <dsp:spPr>
        <a:xfrm>
          <a:off x="718651" y="529546"/>
          <a:ext cx="705836" cy="655419"/>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err="1" smtClean="0"/>
            <a:t>Compan</a:t>
          </a:r>
          <a:r>
            <a:rPr lang="bs-Latn-BA" sz="600" kern="1200" dirty="0" smtClean="0"/>
            <a:t>ija</a:t>
          </a:r>
          <a:r>
            <a:rPr lang="en-US" sz="600" kern="1200" dirty="0" smtClean="0"/>
            <a:t> (m</a:t>
          </a:r>
          <a:r>
            <a:rPr lang="bs-Latn-BA" sz="600" kern="1200" dirty="0" smtClean="0"/>
            <a:t>enadžment</a:t>
          </a:r>
          <a:r>
            <a:rPr lang="en-US" sz="600" kern="1200" dirty="0" smtClean="0"/>
            <a:t>)</a:t>
          </a:r>
          <a:endParaRPr lang="en-US" sz="600" kern="1200" dirty="0"/>
        </a:p>
      </dsp:txBody>
      <dsp:txXfrm>
        <a:off x="718651" y="529546"/>
        <a:ext cx="705836" cy="655419"/>
      </dsp:txXfrm>
    </dsp:sp>
    <dsp:sp modelId="{344C1527-C0C3-487C-AA2F-088D876C8A3C}">
      <dsp:nvSpPr>
        <dsp:cNvPr id="0" name=""/>
        <dsp:cNvSpPr/>
      </dsp:nvSpPr>
      <dsp:spPr>
        <a:xfrm rot="16200000">
          <a:off x="1029065" y="467224"/>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1069444" y="484916"/>
        <a:ext cx="4250" cy="4250"/>
      </dsp:txXfrm>
    </dsp:sp>
    <dsp:sp modelId="{7C4AB7A6-690C-4F3B-8026-6D6B7A32487A}">
      <dsp:nvSpPr>
        <dsp:cNvPr id="0" name=""/>
        <dsp:cNvSpPr/>
      </dsp:nvSpPr>
      <dsp:spPr>
        <a:xfrm>
          <a:off x="854225" y="41201"/>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Investitori</a:t>
          </a:r>
          <a:endParaRPr lang="en-US" sz="1600" kern="1200" dirty="0"/>
        </a:p>
      </dsp:txBody>
      <dsp:txXfrm>
        <a:off x="854225" y="41201"/>
        <a:ext cx="434688" cy="403336"/>
      </dsp:txXfrm>
    </dsp:sp>
    <dsp:sp modelId="{A74205CA-AD2F-4978-AE97-98F6295DEB27}">
      <dsp:nvSpPr>
        <dsp:cNvPr id="0" name=""/>
        <dsp:cNvSpPr/>
      </dsp:nvSpPr>
      <dsp:spPr>
        <a:xfrm>
          <a:off x="142448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445447" y="856152"/>
        <a:ext cx="2206" cy="2206"/>
      </dsp:txXfrm>
    </dsp:sp>
    <dsp:sp modelId="{2016426A-36FB-45A3-91C9-0C36A21B6632}">
      <dsp:nvSpPr>
        <dsp:cNvPr id="0" name=""/>
        <dsp:cNvSpPr/>
      </dsp:nvSpPr>
      <dsp:spPr>
        <a:xfrm>
          <a:off x="1468611" y="655587"/>
          <a:ext cx="434688" cy="403336"/>
        </a:xfrm>
        <a:prstGeom prst="ellipse">
          <a:avLst/>
        </a:prstGeom>
        <a:solidFill>
          <a:srgbClr val="FF0000"/>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bs-Latn-BA" sz="500" kern="1200" dirty="0" smtClean="0"/>
            <a:t>Legislativa i nadzor</a:t>
          </a:r>
          <a:endParaRPr lang="en-US" sz="500" kern="1200" dirty="0"/>
        </a:p>
      </dsp:txBody>
      <dsp:txXfrm>
        <a:off x="1468611" y="655587"/>
        <a:ext cx="434688" cy="403336"/>
      </dsp:txXfrm>
    </dsp:sp>
    <dsp:sp modelId="{D6287D13-245D-4427-AF7E-6988E467E1F2}">
      <dsp:nvSpPr>
        <dsp:cNvPr id="0" name=""/>
        <dsp:cNvSpPr/>
      </dsp:nvSpPr>
      <dsp:spPr>
        <a:xfrm rot="5400000">
          <a:off x="1029065" y="1207652"/>
          <a:ext cx="85008" cy="39634"/>
        </a:xfrm>
        <a:custGeom>
          <a:avLst/>
          <a:gdLst/>
          <a:ahLst/>
          <a:cxnLst/>
          <a:rect l="0" t="0" r="0" b="0"/>
          <a:pathLst>
            <a:path>
              <a:moveTo>
                <a:pt x="0" y="19817"/>
              </a:moveTo>
              <a:lnTo>
                <a:pt x="85008"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1069444" y="1225344"/>
        <a:ext cx="4250" cy="4250"/>
      </dsp:txXfrm>
    </dsp:sp>
    <dsp:sp modelId="{6E70E365-1065-42CA-BAFE-672C036257B9}">
      <dsp:nvSpPr>
        <dsp:cNvPr id="0" name=""/>
        <dsp:cNvSpPr/>
      </dsp:nvSpPr>
      <dsp:spPr>
        <a:xfrm>
          <a:off x="854225" y="1269974"/>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Odbor</a:t>
          </a:r>
          <a:endParaRPr lang="en-US" sz="600" kern="1200" dirty="0"/>
        </a:p>
      </dsp:txBody>
      <dsp:txXfrm>
        <a:off x="854225" y="1269974"/>
        <a:ext cx="434688" cy="403336"/>
      </dsp:txXfrm>
    </dsp:sp>
    <dsp:sp modelId="{607C7A2B-272B-46AB-B160-386E848CC281}">
      <dsp:nvSpPr>
        <dsp:cNvPr id="0" name=""/>
        <dsp:cNvSpPr/>
      </dsp:nvSpPr>
      <dsp:spPr>
        <a:xfrm rot="10800000">
          <a:off x="674528" y="837438"/>
          <a:ext cx="44123" cy="39634"/>
        </a:xfrm>
        <a:custGeom>
          <a:avLst/>
          <a:gdLst/>
          <a:ahLst/>
          <a:cxnLst/>
          <a:rect l="0" t="0" r="0" b="0"/>
          <a:pathLst>
            <a:path>
              <a:moveTo>
                <a:pt x="0" y="19817"/>
              </a:moveTo>
              <a:lnTo>
                <a:pt x="44123" y="19817"/>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695486" y="856152"/>
        <a:ext cx="2206" cy="2206"/>
      </dsp:txXfrm>
    </dsp:sp>
    <dsp:sp modelId="{F4A4ACD7-3EF9-4442-8F7C-BAD713C46D09}">
      <dsp:nvSpPr>
        <dsp:cNvPr id="0" name=""/>
        <dsp:cNvSpPr/>
      </dsp:nvSpPr>
      <dsp:spPr>
        <a:xfrm>
          <a:off x="239839" y="655587"/>
          <a:ext cx="434688" cy="403336"/>
        </a:xfrm>
        <a:prstGeom prst="ellipse">
          <a:avLst/>
        </a:prstGeom>
        <a:solidFill>
          <a:schemeClr val="bg1">
            <a:lumMod val="65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bs-Latn-BA" sz="600" kern="1200" dirty="0" smtClean="0"/>
            <a:t>Interesne skupine</a:t>
          </a:r>
          <a:endParaRPr lang="en-US" sz="600" kern="1200" dirty="0"/>
        </a:p>
      </dsp:txBody>
      <dsp:txXfrm>
        <a:off x="239839" y="655587"/>
        <a:ext cx="434688" cy="40333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55ECC-8B00-40BB-B943-11D4B1FFA97E}" type="datetimeFigureOut">
              <a:rPr lang="en-GB" smtClean="0"/>
              <a:pPr/>
              <a:t>12/01/2018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72386-C1A5-4906-BC21-10616649826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Information_asymmetr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8D66A2E-4CA0-403B-A254-0F3150EACBB1}"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7966CA9B-5395-4C6E-A839-BD9F3C3BE9ED}" type="slidenum">
              <a:rPr lang="en-GB" smtClean="0"/>
              <a:pPr>
                <a:defRPr/>
              </a:pPr>
              <a:t>25</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91E00204-C179-4DC1-A726-98D3FE903957}" type="slidenum">
              <a:rPr lang="en-GB" smtClean="0"/>
              <a:pPr>
                <a:defRPr/>
              </a:pPr>
              <a:t>26</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4756A7B1-7C32-4398-8564-D83A934A110C}" type="slidenum">
              <a:rPr lang="en-GB" smtClean="0"/>
              <a:pPr>
                <a:defRPr/>
              </a:pPr>
              <a:t>27</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GB" smtClean="0"/>
              <a:t> </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“Corporate governance deals </a:t>
            </a:r>
            <a:r>
              <a:rPr lang="en-US" smtClean="0"/>
              <a:t>with the ways in which suppliers of finance to corporations assure themselves of</a:t>
            </a:r>
          </a:p>
          <a:p>
            <a:r>
              <a:rPr lang="en-US" smtClean="0"/>
              <a:t>getting a return on their investment” (p. 737).</a:t>
            </a:r>
          </a:p>
          <a:p>
            <a:r>
              <a:rPr lang="en-US" smtClean="0"/>
              <a:t>Although not fundamentally wrong, this notion of governance seems rather simplistic. First, it is limited to the sole control exercised by shareholders and overlooks the rights and privileges of all the other stakeholders in the company— creditors, suppliers, customers, employees, and ultimately, the State and society in general. Indeed, in addition to the shareholders, all these parties exercise some form of power and impose limits in varying degrees that affect value creation.</a:t>
            </a:r>
          </a:p>
          <a:p>
            <a:r>
              <a:rPr lang="en-US" smtClean="0"/>
              <a:t>Second, the traditional definition of governance fails to take into account the implicit rules, standards, and agreements that, in addition to legislation, regulations, and contracts, actually have an influence on decision making.</a:t>
            </a:r>
            <a:endParaRPr lang="en-GB" smtClean="0"/>
          </a:p>
          <a:p>
            <a:r>
              <a:rPr lang="en-GB" smtClean="0"/>
              <a:t>In public corporations, </a:t>
            </a:r>
            <a:r>
              <a:rPr lang="en-US" smtClean="0"/>
              <a:t>the purpose of power is the creation of value, and the structure of shareholder owned</a:t>
            </a:r>
          </a:p>
          <a:p>
            <a:r>
              <a:rPr lang="en-US" smtClean="0"/>
              <a:t>corporations means that the value created must be shared. Therefore, a comprehensive definition of corporate governance will cover all the activities involved in creating and sharing value.</a:t>
            </a:r>
            <a:endParaRPr lang="en-GB" smtClean="0"/>
          </a:p>
        </p:txBody>
      </p:sp>
      <p:sp>
        <p:nvSpPr>
          <p:cNvPr id="4" name="Slide Number Placeholder 3"/>
          <p:cNvSpPr>
            <a:spLocks noGrp="1"/>
          </p:cNvSpPr>
          <p:nvPr>
            <p:ph type="sldNum" sz="quarter" idx="5"/>
          </p:nvPr>
        </p:nvSpPr>
        <p:spPr/>
        <p:txBody>
          <a:bodyPr/>
          <a:lstStyle/>
          <a:p>
            <a:pPr>
              <a:defRPr/>
            </a:pPr>
            <a:fld id="{D9685BB5-586F-4ABD-B9ED-90A979B0E9D1}" type="slidenum">
              <a:rPr lang="en-GB" smtClean="0"/>
              <a:pPr>
                <a:defRPr/>
              </a:pPr>
              <a:t>33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Serving to complete the legal and contractual frameworks, the implicit framework</a:t>
            </a:r>
            <a:r>
              <a:rPr lang="sr-Latn-BA" smtClean="0"/>
              <a:t> </a:t>
            </a:r>
            <a:r>
              <a:rPr lang="en-US" smtClean="0"/>
              <a:t>makes it possible to explain many of the distinct behaviors of employees or other</a:t>
            </a:r>
            <a:r>
              <a:rPr lang="sr-Latn-BA" smtClean="0"/>
              <a:t> </a:t>
            </a:r>
            <a:r>
              <a:rPr lang="en-US" smtClean="0"/>
              <a:t>individuals who interact with companies. This framework involves a complex set of</a:t>
            </a:r>
            <a:r>
              <a:rPr lang="sr-Latn-BA" smtClean="0"/>
              <a:t> </a:t>
            </a:r>
            <a:r>
              <a:rPr lang="en-US" smtClean="0"/>
              <a:t>rules, tacit agreements, and vague principles concerning the sharing of various</a:t>
            </a:r>
            <a:r>
              <a:rPr lang="sr-Latn-BA" smtClean="0"/>
              <a:t> </a:t>
            </a:r>
            <a:r>
              <a:rPr lang="en-GB" smtClean="0"/>
              <a:t>responsibilities.</a:t>
            </a:r>
          </a:p>
          <a:p>
            <a:r>
              <a:rPr lang="en-US" smtClean="0"/>
              <a:t>The company’s social role and the resulting obligation to be a good corporate</a:t>
            </a:r>
            <a:r>
              <a:rPr lang="sr-Latn-BA" smtClean="0"/>
              <a:t> </a:t>
            </a:r>
            <a:r>
              <a:rPr lang="en-US" smtClean="0"/>
              <a:t>citizen are a good example. How does one explain corporate charitable donations</a:t>
            </a:r>
            <a:r>
              <a:rPr lang="sr-Latn-BA" smtClean="0"/>
              <a:t> </a:t>
            </a:r>
            <a:r>
              <a:rPr lang="en-US" smtClean="0"/>
              <a:t>when they are required neither by law nor by contract? The answer is simply that such</a:t>
            </a:r>
            <a:r>
              <a:rPr lang="sr-Latn-BA" smtClean="0"/>
              <a:t> </a:t>
            </a:r>
            <a:r>
              <a:rPr lang="en-US" smtClean="0"/>
              <a:t>behavior, although it may start as public relations, gradually evolves into the norm.</a:t>
            </a:r>
          </a:p>
          <a:p>
            <a:r>
              <a:rPr lang="en-US" smtClean="0"/>
              <a:t>Implicit rules in the form of principles and abstract statements of corporate</a:t>
            </a:r>
            <a:r>
              <a:rPr lang="sr-Latn-BA" smtClean="0"/>
              <a:t> </a:t>
            </a:r>
            <a:r>
              <a:rPr lang="en-US" smtClean="0"/>
              <a:t>values are, in fact, decision-making tools that act as benchmarks when unpredictable</a:t>
            </a:r>
            <a:r>
              <a:rPr lang="sr-Latn-BA" smtClean="0"/>
              <a:t> </a:t>
            </a:r>
            <a:r>
              <a:rPr lang="en-US" smtClean="0"/>
              <a:t>circumstances arise. Over time, the rules lead people to behave in “acceptable” ways.</a:t>
            </a:r>
            <a:endParaRPr lang="en-GB" smtClean="0"/>
          </a:p>
        </p:txBody>
      </p:sp>
      <p:sp>
        <p:nvSpPr>
          <p:cNvPr id="4" name="Slide Number Placeholder 3"/>
          <p:cNvSpPr>
            <a:spLocks noGrp="1"/>
          </p:cNvSpPr>
          <p:nvPr>
            <p:ph type="sldNum" sz="quarter" idx="5"/>
          </p:nvPr>
        </p:nvSpPr>
        <p:spPr/>
        <p:txBody>
          <a:bodyPr/>
          <a:lstStyle/>
          <a:p>
            <a:pPr>
              <a:defRPr/>
            </a:pPr>
            <a:fld id="{00791B42-277F-47B8-A40A-066CCEA7031A}" type="slidenum">
              <a:rPr lang="en-GB" smtClean="0"/>
              <a:pPr>
                <a:defRPr/>
              </a:pPr>
              <a:t>34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sr-Latn-BA" dirty="0" smtClean="0"/>
              <a:t>Non-executive shareholders - neizvršni akcionari</a:t>
            </a:r>
          </a:p>
          <a:p>
            <a:pPr eaLnBrk="1" hangingPunct="1">
              <a:defRPr/>
            </a:pPr>
            <a:r>
              <a:rPr lang="sr-Latn-CS" dirty="0" smtClean="0"/>
              <a:t>Uprаvlјаčki lanac mоze biti оd pоmоći u rаzumеvаnju оrgаnizаcije i njene svrhe  i </a:t>
            </a:r>
            <a:r>
              <a:rPr lang="sr-Latn-CS" b="1" dirty="0" smtClean="0"/>
              <a:t>strаtеgiја</a:t>
            </a:r>
            <a:r>
              <a:rPr lang="sr-Latn-CS" dirty="0" smtClean="0"/>
              <a:t> mоžе biti pоd uticајеm rаzličitih grupа u lаncu. Kоnkrеtnо, principаl-аgеnt mоdеlа mоžе biti kоrisnа u оbјаšnjаvаnju kаkо svi odnosi u lаncu kоrpоrаtivnоm uprаvlјаnju funkciоnišе. Nајјеdnоstаvniјi lаnаc (nа primеr, u mаlоm pоrоdičnоm pred) оdbоr su dirеktni "аgеnt" zа аkciоnаri ( "glаvni"). Моždа pоstојi mаli brој pоrоdičnih аkciоnаrа, nеki оd njih ćе biti izаbrаn kао člаnоvi оdbоrа a drugi se brnuti o kompaniju iz dana u dan. Dirеktnо Nеizvršni аkciоnаri (kоrisnici) direktno nadgledaju rad upravnog odbora pružајući im finаnsiјski pоvrat.  U vеćim оrgаnizаciјаmа situаciја је kоmplikоvаniја јеr pоstојi pоtrеbа dа sе zаpоšlјаvајu </a:t>
            </a:r>
            <a:r>
              <a:rPr lang="sr-Latn-CS" b="1" dirty="0" smtClean="0"/>
              <a:t>prоfеsiоnаlni mеnаdžеri  </a:t>
            </a:r>
            <a:r>
              <a:rPr lang="sr-Latn-CS" dirty="0" smtClean="0"/>
              <a:t>dа vоdi оrgаnizаciјu bеz da su аkciоnаri ili člаnоvi оdbоrа. Dаklе, u slоžеniјеm lаncu prikаzаnom na slici pоstоје dоdаtne vеzе u lаncu, pоštо su оvi mеnаdžеri "аgеnti" zа оdbоr - Zаistа ćе biti nеkоlikо slојеvа uprаvlјаnjа kао štо је prikаzаnо.</a:t>
            </a:r>
          </a:p>
          <a:p>
            <a:pPr eaLnBrk="1" hangingPunct="1">
              <a:defRPr/>
            </a:pPr>
            <a:r>
              <a:rPr lang="sr-Latn-CS" dirty="0" smtClean="0"/>
              <a:t>U vеćim јаvnim kompanijama ili udruzenjima građana  lаncа ćе tаkоđе imаti i dоdаtnе linkоvе nа strаni аkciоnara,  јеr tu postoji puno pојеdinаčnih аkciоnаrа. Аli vеćinа оd tih kоrisnika nеćе   dirеktnо investirati u prеduzеćа (vidi dоkаzni 4.2). vеćinа ce zadrzati finаnsiјskа ulаgаnjа - pоsеbnо u pеnziоnim fоndоvimа kојi investiraju u veliki broj kompanija. Оvа srеdstvа su pоd kоntrоlоm pоvеrеnikа a svakodnevne invеsticiоne аktivnоst prеduzimајu invеsticiоni mеnаdžеri. Dаklе krајnji kоrisnici nе mоgu ni znаti dа prеduzеćа kоја imајu finаnsiјski udео imајu mаlu mоć dа dirеktnо utiču nа оdbоrе kоmpаniја.</a:t>
            </a:r>
          </a:p>
          <a:p>
            <a:pPr eaLnBrk="1" hangingPunct="1">
              <a:defRPr/>
            </a:pPr>
            <a:r>
              <a:rPr lang="sr-Latn-CS" dirty="0" smtClean="0"/>
              <a:t>Principаl-аgеnt оdnоs je na strаni аkciоnаrа kао štо је prikаzаnо na slici. Оdbоr su аgеnti zа invеsticiоnе mеnаdžеrе kојi su zаuzvrаt аgеnti zа pоvеrеnike i nа krајu su krajnji kоrisnici. Intеrеsаntnо је, kао štо је prikаzаnо u diјаgrаm, korisnici pеrfоrmаnsi kompanije su zаpоslеni u  firmi čiје pеnziје zаvise оd kоnkurеnciје i uspеšаnosti privаtnоg sеktоrа u еkоnоmiјi. Dаklе, uprаvlјаnjе lаncеm је, u tеоriјi, krug - pоčinjе i zаvršаvа sа mnоgim miliоnimа pојеdinаčnih zаpоslеnih i njihоvih pоrоdicа.</a:t>
            </a:r>
          </a:p>
          <a:p>
            <a:pPr eaLnBrk="1" hangingPunct="1">
              <a:defRPr/>
            </a:pPr>
            <a:r>
              <a:rPr lang="sr-Latn-CS" dirty="0" smtClean="0"/>
              <a:t>Principаl-аgеnt tеоriја prеtpоstаvlја dа pоstојi pоdsticај zа svаki оd njih "аgеnata" da mаrlјivо rаdе u nајbоlјеm intеrеsu 'pоslоdаvаca' u svаkоm trеnutku u оvај lаnаc</a:t>
            </a:r>
            <a:endParaRPr lang="sr-Latn-BA" dirty="0" smtClean="0"/>
          </a:p>
          <a:p>
            <a:pPr eaLnBrk="1" hangingPunct="1">
              <a:defRPr/>
            </a:pPr>
            <a:endParaRPr lang="sr-Latn-BA" dirty="0" smtClean="0"/>
          </a:p>
          <a:p>
            <a:pPr eaLnBrk="1" hangingPunct="1">
              <a:defRPr/>
            </a:pPr>
            <a:endParaRPr lang="sr-Latn-BA" dirty="0"/>
          </a:p>
        </p:txBody>
      </p:sp>
      <p:sp>
        <p:nvSpPr>
          <p:cNvPr id="4" name="Slide Number Placeholder 3"/>
          <p:cNvSpPr>
            <a:spLocks noGrp="1"/>
          </p:cNvSpPr>
          <p:nvPr>
            <p:ph type="sldNum" sz="quarter" idx="5"/>
          </p:nvPr>
        </p:nvSpPr>
        <p:spPr/>
        <p:txBody>
          <a:bodyPr/>
          <a:lstStyle/>
          <a:p>
            <a:pPr>
              <a:defRPr/>
            </a:pPr>
            <a:fld id="{2264400B-82D8-495E-B2A2-6E8DE3AC0B98}" type="slidenum">
              <a:rPr lang="sr-Latn-BA" smtClean="0"/>
              <a:pPr>
                <a:defRPr/>
              </a:pPr>
              <a:t>37</a:t>
            </a:fld>
            <a:endParaRPr lang="sr-Latn-B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r-Latn-BA"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B4BAE-41E1-4BC7-BE53-57ADF44EBFA7}" type="slidenum">
              <a:rPr lang="sr-Latn-BA" smtClean="0"/>
              <a:pPr fontAlgn="base">
                <a:spcBef>
                  <a:spcPct val="0"/>
                </a:spcBef>
                <a:spcAft>
                  <a:spcPct val="0"/>
                </a:spcAft>
                <a:defRPr/>
              </a:pPr>
              <a:t>38</a:t>
            </a:fld>
            <a:endParaRPr lang="sr-Latn-B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An arrangement in which one entity legally appoints another to act on its behalf. In a principal-agent relationship, the agent acts on behalf of the principal and should not have a conflict of interest in carrying out the act. </a:t>
            </a:r>
            <a:br>
              <a:rPr lang="en-US" smtClean="0"/>
            </a:br>
            <a:r>
              <a:rPr lang="en-US" b="1" smtClean="0"/>
              <a:t>Investopedia explains 'Principal-Agent Relationship'</a:t>
            </a:r>
          </a:p>
          <a:p>
            <a:pPr eaLnBrk="1" hangingPunct="1"/>
            <a:r>
              <a:rPr lang="en-US" smtClean="0"/>
              <a:t>The relationship between the principal and the agent is called the “agency,” and the law of agency establishes guidelines for such a relationship. The formal terms of a specific principal-agent relationship are often described in a contract. </a:t>
            </a:r>
            <a:br>
              <a:rPr lang="en-US" smtClean="0"/>
            </a:br>
            <a:r>
              <a:rPr lang="en-US" smtClean="0"/>
              <a:t/>
            </a:r>
            <a:br>
              <a:rPr lang="en-US" smtClean="0"/>
            </a:br>
            <a:r>
              <a:rPr lang="en-US" smtClean="0"/>
              <a:t>For example, when an investor buys shares of an index fund, he is the principal, and the fund manager becomes his agent. As an agent, the index fund manager must manage the fund, which consists of many principals' assets, in a way that will maximize returns for a given level of risk in accordance with the fund’s prospectus. </a:t>
            </a:r>
            <a:br>
              <a:rPr lang="en-US" smtClean="0"/>
            </a:br>
            <a:r>
              <a:rPr lang="en-US" smtClean="0"/>
              <a:t/>
            </a:r>
            <a:br>
              <a:rPr lang="en-US" smtClean="0"/>
            </a:br>
            <a:r>
              <a:rPr lang="en-US" smtClean="0"/>
              <a:t>The two parties have different interests and </a:t>
            </a:r>
            <a:r>
              <a:rPr lang="en-US" smtClean="0">
                <a:hlinkClick r:id="rId3" tooltip="Information asymmetry"/>
              </a:rPr>
              <a:t>asymmetric information</a:t>
            </a:r>
            <a:r>
              <a:rPr lang="en-US" smtClean="0"/>
              <a:t> (the agent having more information), such that the principal cannot directly ensure that the agents are always acting in its (the principals') best interests</a:t>
            </a:r>
            <a:r>
              <a:rPr lang="sr-Latn-BA" smtClean="0"/>
              <a:t>...</a:t>
            </a:r>
            <a:r>
              <a:rPr lang="en-US" smtClean="0"/>
              <a:t/>
            </a:r>
            <a:br>
              <a:rPr lang="en-US" smtClean="0"/>
            </a:br>
            <a:r>
              <a:rPr lang="sr-Latn-BA" smtClean="0"/>
              <a:t> </a:t>
            </a:r>
            <a:endParaRPr lang="en-GB" smtClean="0"/>
          </a:p>
        </p:txBody>
      </p:sp>
      <p:sp>
        <p:nvSpPr>
          <p:cNvPr id="4" name="Slide Number Placeholder 3"/>
          <p:cNvSpPr>
            <a:spLocks noGrp="1"/>
          </p:cNvSpPr>
          <p:nvPr>
            <p:ph type="sldNum" sz="quarter" idx="5"/>
          </p:nvPr>
        </p:nvSpPr>
        <p:spPr/>
        <p:txBody>
          <a:bodyPr/>
          <a:lstStyle/>
          <a:p>
            <a:pPr>
              <a:defRPr/>
            </a:pPr>
            <a:fld id="{555126EE-02D6-4EEF-839D-82E585401B06}" type="slidenum">
              <a:rPr lang="en-GB" smtClean="0"/>
              <a:pPr>
                <a:defRPr/>
              </a:pPr>
              <a:t>39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r-Cyrl-CS" dirty="0" smtClean="0">
                <a:latin typeface="Arial" charset="0"/>
              </a:rPr>
              <a:t>Аnаlizirајući dеfiniciје strаtеgiјskоg mеnаdžmеntа u pоslјеdnjih 50 gоdinа vidlјivо је dа su sviјеst о еtičnоm pоnаšаnju </a:t>
            </a:r>
            <a:r>
              <a:rPr lang="sr-Latn-BA" dirty="0" smtClean="0">
                <a:latin typeface="Arial" charset="0"/>
              </a:rPr>
              <a:t>kompanija (privrednih društava)</a:t>
            </a:r>
            <a:r>
              <a:rPr lang="sr-Cyrl-CS" dirty="0" smtClean="0">
                <a:latin typeface="Arial" charset="0"/>
              </a:rPr>
              <a:t>i njihоvој društvеnој оdgоvоrnоsti pоstаli sаstаvni </a:t>
            </a:r>
            <a:r>
              <a:rPr lang="sr-Cyrl-CS" b="1" dirty="0" smtClean="0">
                <a:latin typeface="Arial" charset="0"/>
              </a:rPr>
              <a:t>diо uspјеšnе strаtеgiје pоslоvаnjа </a:t>
            </a:r>
            <a:r>
              <a:rPr lang="sr-Latn-BA" b="1" dirty="0" smtClean="0">
                <a:latin typeface="Arial" charset="0"/>
              </a:rPr>
              <a:t>kompanije </a:t>
            </a:r>
            <a:r>
              <a:rPr lang="sr-Cyrl-CS" b="1" dirty="0" smtClean="0">
                <a:latin typeface="Arial" charset="0"/>
              </a:rPr>
              <a:t>tеk pоslјеdnih 15 gоdinа</a:t>
            </a:r>
            <a:r>
              <a:rPr lang="sr-Cyrl-CS" dirty="0" smtClean="0">
                <a:latin typeface="Arial" charset="0"/>
              </a:rPr>
              <a:t>, štо nе umаnjuје kоncеptuаlnu vаžnоst prоcеsа kоrpоrаtivnе društvеnе оdgоvоrnоsti, vеć nаprоtiv gоvоri о njеgоvоm kоnstаtnоm rаzvојu. </a:t>
            </a:r>
            <a:endParaRPr lang="sr-Latn-BA" dirty="0" smtClean="0">
              <a:latin typeface="Arial" charset="0"/>
            </a:endParaRPr>
          </a:p>
          <a:p>
            <a:pPr eaLnBrk="1" hangingPunct="1">
              <a:spcBef>
                <a:spcPct val="0"/>
              </a:spcBef>
            </a:pPr>
            <a:r>
              <a:rPr lang="en-US" dirty="0" smtClean="0">
                <a:latin typeface="Arial" charset="0"/>
              </a:rPr>
              <a:t> </a:t>
            </a:r>
            <a:endParaRPr lang="sr-Latn-BA" dirty="0" smtClean="0">
              <a:latin typeface="Arial" charset="0"/>
            </a:endParaRPr>
          </a:p>
          <a:p>
            <a:pPr eaLnBrk="1" hangingPunct="1">
              <a:spcBef>
                <a:spcPct val="0"/>
              </a:spcBef>
            </a:pPr>
            <a:r>
              <a:rPr lang="sr-Cyrl-CS" dirty="0" smtClean="0">
                <a:latin typeface="Arial" charset="0"/>
              </a:rPr>
              <a:t>      </a:t>
            </a:r>
            <a:r>
              <a:rPr lang="en-US" dirty="0" smtClean="0">
                <a:latin typeface="Arial" charset="0"/>
              </a:rPr>
              <a:t> Mel</a:t>
            </a:r>
            <a:r>
              <a:rPr lang="sr-Cyrl-CS" dirty="0" smtClean="0">
                <a:latin typeface="Arial" charset="0"/>
              </a:rPr>
              <a:t>é </a:t>
            </a:r>
            <a:r>
              <a:rPr lang="en-US" dirty="0" smtClean="0">
                <a:latin typeface="Arial" charset="0"/>
              </a:rPr>
              <a:t>D</a:t>
            </a:r>
            <a:r>
              <a:rPr lang="sr-Cyrl-CS" dirty="0" smtClean="0">
                <a:latin typeface="Arial" charset="0"/>
              </a:rPr>
              <a:t>.; </a:t>
            </a:r>
            <a:r>
              <a:rPr lang="en-US" dirty="0" err="1" smtClean="0">
                <a:latin typeface="Arial" charset="0"/>
              </a:rPr>
              <a:t>Guill</a:t>
            </a:r>
            <a:r>
              <a:rPr lang="sr-Cyrl-CS" dirty="0" smtClean="0">
                <a:latin typeface="Arial" charset="0"/>
              </a:rPr>
              <a:t>é</a:t>
            </a:r>
            <a:r>
              <a:rPr lang="en-US" dirty="0" smtClean="0">
                <a:latin typeface="Arial" charset="0"/>
              </a:rPr>
              <a:t>n M</a:t>
            </a:r>
            <a:r>
              <a:rPr lang="sr-Cyrl-CS" dirty="0" smtClean="0">
                <a:latin typeface="Arial" charset="0"/>
              </a:rPr>
              <a:t>.; "</a:t>
            </a:r>
            <a:r>
              <a:rPr lang="en-US" dirty="0" smtClean="0">
                <a:latin typeface="Arial" charset="0"/>
              </a:rPr>
              <a:t>The intellectual evolution of strategic </a:t>
            </a:r>
            <a:r>
              <a:rPr lang="en-US" dirty="0" err="1" smtClean="0">
                <a:latin typeface="Arial" charset="0"/>
              </a:rPr>
              <a:t>menagment</a:t>
            </a:r>
            <a:r>
              <a:rPr lang="en-US" dirty="0" smtClean="0">
                <a:latin typeface="Arial" charset="0"/>
              </a:rPr>
              <a:t> and its relationship </a:t>
            </a:r>
            <a:endParaRPr lang="sr-Latn-BA" dirty="0" smtClean="0">
              <a:latin typeface="Arial" charset="0"/>
            </a:endParaRPr>
          </a:p>
          <a:p>
            <a:pPr eaLnBrk="1" hangingPunct="1">
              <a:spcBef>
                <a:spcPct val="0"/>
              </a:spcBef>
            </a:pPr>
            <a:r>
              <a:rPr lang="sr-Cyrl-CS" dirty="0" smtClean="0">
                <a:latin typeface="Arial" charset="0"/>
              </a:rPr>
              <a:t>        </a:t>
            </a:r>
            <a:r>
              <a:rPr lang="en-US" dirty="0" smtClean="0">
                <a:latin typeface="Arial" charset="0"/>
              </a:rPr>
              <a:t>with  ethics and social responsibility</a:t>
            </a:r>
            <a:r>
              <a:rPr lang="sr-Cyrl-CS" dirty="0" smtClean="0">
                <a:latin typeface="Arial" charset="0"/>
              </a:rPr>
              <a:t>", </a:t>
            </a:r>
            <a:r>
              <a:rPr lang="en-US" dirty="0" smtClean="0">
                <a:latin typeface="Arial" charset="0"/>
              </a:rPr>
              <a:t>IESE Business School</a:t>
            </a:r>
            <a:r>
              <a:rPr lang="sr-Cyrl-CS" dirty="0" smtClean="0">
                <a:latin typeface="Arial" charset="0"/>
              </a:rPr>
              <a:t>˗</a:t>
            </a:r>
            <a:r>
              <a:rPr lang="en-US" dirty="0" smtClean="0">
                <a:latin typeface="Arial" charset="0"/>
              </a:rPr>
              <a:t>University of Navarra</a:t>
            </a:r>
            <a:r>
              <a:rPr lang="sr-Cyrl-CS" dirty="0" smtClean="0">
                <a:latin typeface="Arial" charset="0"/>
              </a:rPr>
              <a:t>, 2006. стр. 13   </a:t>
            </a:r>
            <a:endParaRPr lang="sr-Latn-BA" dirty="0" smtClean="0">
              <a:latin typeface="Arial" charset="0"/>
            </a:endParaRPr>
          </a:p>
          <a:p>
            <a:pPr eaLnBrk="1" hangingPunct="1"/>
            <a:endParaRPr lang="en-GB" dirty="0" smtClean="0"/>
          </a:p>
        </p:txBody>
      </p:sp>
      <p:sp>
        <p:nvSpPr>
          <p:cNvPr id="4" name="Slide Number Placeholder 3"/>
          <p:cNvSpPr>
            <a:spLocks noGrp="1"/>
          </p:cNvSpPr>
          <p:nvPr>
            <p:ph type="sldNum" sz="quarter" idx="5"/>
          </p:nvPr>
        </p:nvSpPr>
        <p:spPr/>
        <p:txBody>
          <a:bodyPr/>
          <a:lstStyle/>
          <a:p>
            <a:pPr>
              <a:defRPr/>
            </a:pPr>
            <a:fld id="{EF497123-4059-4C3E-8F46-FFC87D4A1078}"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3AF957-F510-499D-B618-728FDAE6405D}" type="slidenum">
              <a:rPr lang="en-GB" smtClean="0"/>
              <a:pPr fontAlgn="base">
                <a:spcBef>
                  <a:spcPct val="0"/>
                </a:spcBef>
                <a:spcAft>
                  <a:spcPct val="0"/>
                </a:spcAft>
                <a:defRPr/>
              </a:pPr>
              <a:t>40</a:t>
            </a:fld>
            <a:endParaRPr lang="en-GB"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So during the last </a:t>
            </a:r>
            <a:r>
              <a:rPr lang="sr-Latn-BA" dirty="0" smtClean="0"/>
              <a:t>15</a:t>
            </a:r>
            <a:r>
              <a:rPr lang="en-US" dirty="0" smtClean="0"/>
              <a:t>years many</a:t>
            </a:r>
            <a:r>
              <a:rPr lang="sr-Latn-BA" dirty="0" smtClean="0"/>
              <a:t> </a:t>
            </a:r>
            <a:r>
              <a:rPr lang="en-US" dirty="0" smtClean="0"/>
              <a:t>governments have felt a need to be seen to be proactive in reforming various</a:t>
            </a:r>
            <a:r>
              <a:rPr lang="sr-Latn-BA" dirty="0" smtClean="0"/>
              <a:t> </a:t>
            </a:r>
            <a:r>
              <a:rPr lang="en-US" dirty="0" smtClean="0"/>
              <a:t>aspects of corporate governance. They have tended to do this by ‘sponsoring’</a:t>
            </a:r>
            <a:r>
              <a:rPr lang="sr-Latn-BA" dirty="0" smtClean="0"/>
              <a:t> </a:t>
            </a:r>
            <a:r>
              <a:rPr lang="en-US" dirty="0" smtClean="0"/>
              <a:t>committees to advise on specific issues of corporate governance.8 Initially they</a:t>
            </a:r>
            <a:r>
              <a:rPr lang="sr-Latn-BA" dirty="0" smtClean="0"/>
              <a:t> </a:t>
            </a:r>
            <a:r>
              <a:rPr lang="en-US" dirty="0" smtClean="0"/>
              <a:t>concentrated on internal financial controls and external disclosure of information.</a:t>
            </a:r>
            <a:r>
              <a:rPr lang="sr-Latn-BA" dirty="0" smtClean="0"/>
              <a:t> </a:t>
            </a:r>
            <a:r>
              <a:rPr lang="en-US" dirty="0" smtClean="0"/>
              <a:t>9 Later committees focused on the broadening of internal control requirements</a:t>
            </a:r>
          </a:p>
          <a:p>
            <a:pPr eaLnBrk="1" hangingPunct="1">
              <a:defRPr/>
            </a:pPr>
            <a:r>
              <a:rPr lang="en-US" dirty="0" smtClean="0"/>
              <a:t>beyond simply financial controls and looked at the role and effectiveness</a:t>
            </a:r>
            <a:r>
              <a:rPr lang="sr-Latn-BA" dirty="0" smtClean="0"/>
              <a:t> of non-executive directors.10</a:t>
            </a:r>
          </a:p>
          <a:p>
            <a:pPr eaLnBrk="1" hangingPunct="1">
              <a:defRPr/>
            </a:pPr>
            <a:r>
              <a:rPr lang="en-US" dirty="0" smtClean="0"/>
              <a:t>The public sector in the UK picked up a similar</a:t>
            </a:r>
            <a:r>
              <a:rPr lang="sr-Latn-BA" dirty="0" smtClean="0"/>
              <a:t> </a:t>
            </a:r>
            <a:r>
              <a:rPr lang="en-US" dirty="0" smtClean="0"/>
              <a:t>agenda and also showed a particular interest in risk management of their </a:t>
            </a:r>
            <a:r>
              <a:rPr lang="en-US" dirty="0" err="1" smtClean="0"/>
              <a:t>organisation’s</a:t>
            </a:r>
            <a:r>
              <a:rPr lang="sr-Latn-BA" dirty="0" smtClean="0"/>
              <a:t> </a:t>
            </a:r>
            <a:r>
              <a:rPr lang="en-US" dirty="0" smtClean="0"/>
              <a:t>strategies – a traditionally weak area.11 This is concerned with demonstrating</a:t>
            </a:r>
            <a:r>
              <a:rPr lang="sr-Latn-BA" dirty="0" smtClean="0"/>
              <a:t> </a:t>
            </a:r>
            <a:r>
              <a:rPr lang="en-US" dirty="0" smtClean="0"/>
              <a:t>(in advance) that the risks associated with any strategy have been properly</a:t>
            </a:r>
            <a:r>
              <a:rPr lang="sr-Latn-BA" dirty="0" smtClean="0"/>
              <a:t> </a:t>
            </a:r>
            <a:r>
              <a:rPr lang="en-US" dirty="0" smtClean="0"/>
              <a:t>identified and, where possible, there are contingencies to cover these risks.</a:t>
            </a:r>
            <a:r>
              <a:rPr lang="sr-Latn-BA" dirty="0" smtClean="0"/>
              <a:t> </a:t>
            </a:r>
            <a:r>
              <a:rPr lang="en-US" dirty="0" smtClean="0"/>
              <a:t>More widely for the public sector in Europe there have been concerns to review</a:t>
            </a:r>
            <a:r>
              <a:rPr lang="sr-Latn-BA" dirty="0" smtClean="0"/>
              <a:t> </a:t>
            </a:r>
            <a:r>
              <a:rPr lang="en-US" dirty="0" smtClean="0"/>
              <a:t>and change the governance arrangements of the EU in anticipation of a major</a:t>
            </a:r>
            <a:r>
              <a:rPr lang="sr-Latn-BA" dirty="0" smtClean="0"/>
              <a:t> </a:t>
            </a:r>
            <a:r>
              <a:rPr lang="en-US" dirty="0" smtClean="0"/>
              <a:t>expansion in member states.12 In turn these changes will affect the business</a:t>
            </a:r>
            <a:r>
              <a:rPr lang="sr-Latn-BA" dirty="0" smtClean="0"/>
              <a:t> </a:t>
            </a:r>
            <a:r>
              <a:rPr lang="en-US" dirty="0" smtClean="0"/>
              <a:t>environment within which European companies and public sector </a:t>
            </a:r>
            <a:r>
              <a:rPr lang="en-US" dirty="0" err="1" smtClean="0"/>
              <a:t>organisations</a:t>
            </a:r>
            <a:r>
              <a:rPr lang="sr-Latn-BA" dirty="0" smtClean="0"/>
              <a:t> </a:t>
            </a:r>
            <a:r>
              <a:rPr lang="en-US" dirty="0" smtClean="0"/>
              <a:t>are developing and delivering their strategies.</a:t>
            </a:r>
            <a:endParaRPr lang="sr-Latn-BA" dirty="0" smtClean="0"/>
          </a:p>
          <a:p>
            <a:pPr eaLnBrk="1" fontAlgn="auto" hangingPunct="1">
              <a:spcBef>
                <a:spcPts val="0"/>
              </a:spcBef>
              <a:spcAft>
                <a:spcPts val="0"/>
              </a:spcAft>
              <a:defRPr/>
            </a:pPr>
            <a:endParaRPr lang="sr-Latn-BA" dirty="0" smtClean="0"/>
          </a:p>
          <a:p>
            <a:pPr eaLnBrk="1" fontAlgn="auto" hangingPunct="1">
              <a:spcBef>
                <a:spcPts val="0"/>
              </a:spcBef>
              <a:spcAft>
                <a:spcPts val="0"/>
              </a:spcAft>
              <a:defRPr/>
            </a:pPr>
            <a:r>
              <a:rPr lang="en-US" dirty="0" smtClean="0"/>
              <a:t>In the UK, the USA and Australia, the wide spread of shareholdings tends to limit</a:t>
            </a:r>
            <a:r>
              <a:rPr lang="sr-Latn-BA" dirty="0" smtClean="0"/>
              <a:t> </a:t>
            </a:r>
            <a:r>
              <a:rPr lang="en-US" dirty="0" smtClean="0"/>
              <a:t>the power of the individual shareholders and heighten that of intermediaries</a:t>
            </a:r>
            <a:r>
              <a:rPr lang="sr-Latn-BA" dirty="0" smtClean="0"/>
              <a:t> </a:t>
            </a:r>
            <a:r>
              <a:rPr lang="en-US" dirty="0" smtClean="0"/>
              <a:t>(such as pension fund managers). In most other European countries (e.g.</a:t>
            </a:r>
            <a:r>
              <a:rPr lang="sr-Latn-BA" dirty="0" smtClean="0"/>
              <a:t> </a:t>
            </a:r>
            <a:r>
              <a:rPr lang="en-US" dirty="0" smtClean="0"/>
              <a:t>Belgium, The Netherlands and France), shareholding is more closely held and</a:t>
            </a:r>
            <a:r>
              <a:rPr lang="sr-Latn-BA" dirty="0" smtClean="0"/>
              <a:t> </a:t>
            </a:r>
            <a:r>
              <a:rPr lang="en-US" dirty="0" smtClean="0"/>
              <a:t>often minority led – perhaps by the founding family, financial institutions or</a:t>
            </a:r>
            <a:r>
              <a:rPr lang="sr-Latn-BA" dirty="0" smtClean="0"/>
              <a:t> </a:t>
            </a:r>
            <a:r>
              <a:rPr lang="en-US" dirty="0" smtClean="0"/>
              <a:t>other interests either acting together or using protective mechanisms such as</a:t>
            </a:r>
            <a:r>
              <a:rPr lang="sr-Latn-BA" dirty="0" smtClean="0"/>
              <a:t> </a:t>
            </a:r>
            <a:r>
              <a:rPr lang="en-US" dirty="0" smtClean="0"/>
              <a:t>preference shares. The board are strongly controlled by these particular shareholder</a:t>
            </a:r>
          </a:p>
          <a:p>
            <a:pPr eaLnBrk="1" fontAlgn="auto" hangingPunct="1">
              <a:spcBef>
                <a:spcPts val="0"/>
              </a:spcBef>
              <a:spcAft>
                <a:spcPts val="0"/>
              </a:spcAft>
              <a:defRPr/>
            </a:pPr>
            <a:r>
              <a:rPr lang="en-US" dirty="0" smtClean="0"/>
              <a:t>interests. In Japan, the board tend to be viewed as just one part of a</a:t>
            </a:r>
            <a:r>
              <a:rPr lang="sr-Latn-BA" dirty="0" smtClean="0"/>
              <a:t> </a:t>
            </a:r>
            <a:r>
              <a:rPr lang="en-US" dirty="0" smtClean="0"/>
              <a:t>multi-layered corporate decision-making process, and hence are usually dominated</a:t>
            </a:r>
            <a:r>
              <a:rPr lang="sr-Latn-BA" dirty="0" smtClean="0"/>
              <a:t> </a:t>
            </a:r>
            <a:r>
              <a:rPr lang="en-US" dirty="0" smtClean="0"/>
              <a:t>by corporate executives. Japanese banks tend to have shareholdings in</a:t>
            </a:r>
            <a:r>
              <a:rPr lang="sr-Latn-BA" dirty="0" smtClean="0"/>
              <a:t> </a:t>
            </a:r>
            <a:r>
              <a:rPr lang="en-US" dirty="0" err="1" smtClean="0"/>
              <a:t>organisations</a:t>
            </a:r>
            <a:r>
              <a:rPr lang="en-US" dirty="0" smtClean="0"/>
              <a:t>, as against simply providing loan capital. There is also likely to</a:t>
            </a:r>
            <a:r>
              <a:rPr lang="sr-Latn-BA" dirty="0" smtClean="0"/>
              <a:t> </a:t>
            </a:r>
            <a:r>
              <a:rPr lang="en-US" dirty="0" smtClean="0"/>
              <a:t>be a complex web of cross-shareholdings between companies. These latter two</a:t>
            </a:r>
            <a:r>
              <a:rPr lang="sr-Latn-BA" dirty="0" smtClean="0"/>
              <a:t> </a:t>
            </a:r>
            <a:r>
              <a:rPr lang="en-US" dirty="0" smtClean="0"/>
              <a:t>factors tend to reduce the pressure for short-term results</a:t>
            </a:r>
            <a:endParaRPr lang="sr-Latn-BA"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5A871-E52F-4096-93CC-9A8B748C3DF9}" type="slidenum">
              <a:rPr lang="sr-Latn-BA"/>
              <a:pPr fontAlgn="base">
                <a:spcBef>
                  <a:spcPct val="0"/>
                </a:spcBef>
                <a:spcAft>
                  <a:spcPct val="0"/>
                </a:spcAft>
                <a:defRPr/>
              </a:pPr>
              <a:t>41</a:t>
            </a:fld>
            <a:endParaRPr lang="sr-Latn-B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sr-Cyrl-CS" dirty="0" smtClean="0">
                <a:latin typeface="Arial" charset="0"/>
              </a:rPr>
              <a:t>Аnаlizirајući dеfiniciје strаtеgiјskоg mеnаdžmеntа u pоslјеdnjih 50 gоdinа vidlјivо је dа su sviјеst о еtičnоm pоnаšаnju </a:t>
            </a:r>
            <a:r>
              <a:rPr lang="sr-Latn-BA" dirty="0" smtClean="0">
                <a:latin typeface="Arial" charset="0"/>
              </a:rPr>
              <a:t>kompanija (privrednih društava)</a:t>
            </a:r>
            <a:r>
              <a:rPr lang="sr-Cyrl-CS" dirty="0" smtClean="0">
                <a:latin typeface="Arial" charset="0"/>
              </a:rPr>
              <a:t>i njihоvој društvеnој оdgоvоrnоsti pоstаli sаstаvni </a:t>
            </a:r>
            <a:r>
              <a:rPr lang="sr-Cyrl-CS" b="1" dirty="0" smtClean="0">
                <a:latin typeface="Arial" charset="0"/>
              </a:rPr>
              <a:t>diо uspјеšnе strаtеgiје pоslоvаnjа </a:t>
            </a:r>
            <a:r>
              <a:rPr lang="sr-Latn-BA" b="1" dirty="0" smtClean="0">
                <a:latin typeface="Arial" charset="0"/>
              </a:rPr>
              <a:t>kompanije </a:t>
            </a:r>
            <a:r>
              <a:rPr lang="sr-Cyrl-CS" b="1" dirty="0" smtClean="0">
                <a:latin typeface="Arial" charset="0"/>
              </a:rPr>
              <a:t>tеk pоslјеdnih 15 gоdinа</a:t>
            </a:r>
            <a:r>
              <a:rPr lang="sr-Cyrl-CS" dirty="0" smtClean="0">
                <a:latin typeface="Arial" charset="0"/>
              </a:rPr>
              <a:t>, štо nе umаnjuје kоncеptuаlnu vаžnоst prоcеsа kоrpоrаtivnе društvеnе оdgоvоrnоsti, vеć nаprоtiv gоvоri о njеgоvоm kоnstаtnоm rаzvојu. </a:t>
            </a:r>
            <a:endParaRPr lang="sr-Latn-BA" dirty="0" smtClean="0">
              <a:latin typeface="Arial" charset="0"/>
            </a:endParaRPr>
          </a:p>
          <a:p>
            <a:pPr eaLnBrk="1" hangingPunct="1">
              <a:spcBef>
                <a:spcPct val="0"/>
              </a:spcBef>
            </a:pPr>
            <a:r>
              <a:rPr lang="en-US" dirty="0" smtClean="0">
                <a:latin typeface="Arial" charset="0"/>
              </a:rPr>
              <a:t> </a:t>
            </a:r>
            <a:endParaRPr lang="sr-Latn-BA" dirty="0" smtClean="0">
              <a:latin typeface="Arial" charset="0"/>
            </a:endParaRPr>
          </a:p>
          <a:p>
            <a:pPr eaLnBrk="1" hangingPunct="1">
              <a:spcBef>
                <a:spcPct val="0"/>
              </a:spcBef>
            </a:pPr>
            <a:r>
              <a:rPr lang="sr-Cyrl-CS" dirty="0" smtClean="0">
                <a:latin typeface="Arial" charset="0"/>
              </a:rPr>
              <a:t>      </a:t>
            </a:r>
            <a:r>
              <a:rPr lang="en-US" dirty="0" smtClean="0">
                <a:latin typeface="Arial" charset="0"/>
              </a:rPr>
              <a:t> Mel</a:t>
            </a:r>
            <a:r>
              <a:rPr lang="sr-Cyrl-CS" dirty="0" smtClean="0">
                <a:latin typeface="Arial" charset="0"/>
              </a:rPr>
              <a:t>é </a:t>
            </a:r>
            <a:r>
              <a:rPr lang="en-US" dirty="0" smtClean="0">
                <a:latin typeface="Arial" charset="0"/>
              </a:rPr>
              <a:t>D</a:t>
            </a:r>
            <a:r>
              <a:rPr lang="sr-Cyrl-CS" dirty="0" smtClean="0">
                <a:latin typeface="Arial" charset="0"/>
              </a:rPr>
              <a:t>.; </a:t>
            </a:r>
            <a:r>
              <a:rPr lang="en-US" dirty="0" err="1" smtClean="0">
                <a:latin typeface="Arial" charset="0"/>
              </a:rPr>
              <a:t>Guill</a:t>
            </a:r>
            <a:r>
              <a:rPr lang="sr-Cyrl-CS" dirty="0" smtClean="0">
                <a:latin typeface="Arial" charset="0"/>
              </a:rPr>
              <a:t>é</a:t>
            </a:r>
            <a:r>
              <a:rPr lang="en-US" dirty="0" smtClean="0">
                <a:latin typeface="Arial" charset="0"/>
              </a:rPr>
              <a:t>n M</a:t>
            </a:r>
            <a:r>
              <a:rPr lang="sr-Cyrl-CS" dirty="0" smtClean="0">
                <a:latin typeface="Arial" charset="0"/>
              </a:rPr>
              <a:t>.; "</a:t>
            </a:r>
            <a:r>
              <a:rPr lang="en-US" dirty="0" smtClean="0">
                <a:latin typeface="Arial" charset="0"/>
              </a:rPr>
              <a:t>The intellectual evolution of strategic </a:t>
            </a:r>
            <a:r>
              <a:rPr lang="en-US" dirty="0" err="1" smtClean="0">
                <a:latin typeface="Arial" charset="0"/>
              </a:rPr>
              <a:t>menagment</a:t>
            </a:r>
            <a:r>
              <a:rPr lang="en-US" dirty="0" smtClean="0">
                <a:latin typeface="Arial" charset="0"/>
              </a:rPr>
              <a:t> and its relationship </a:t>
            </a:r>
            <a:endParaRPr lang="sr-Latn-BA" dirty="0" smtClean="0">
              <a:latin typeface="Arial" charset="0"/>
            </a:endParaRPr>
          </a:p>
          <a:p>
            <a:pPr eaLnBrk="1" hangingPunct="1">
              <a:spcBef>
                <a:spcPct val="0"/>
              </a:spcBef>
            </a:pPr>
            <a:r>
              <a:rPr lang="sr-Cyrl-CS" dirty="0" smtClean="0">
                <a:latin typeface="Arial" charset="0"/>
              </a:rPr>
              <a:t>        </a:t>
            </a:r>
            <a:r>
              <a:rPr lang="en-US" dirty="0" smtClean="0">
                <a:latin typeface="Arial" charset="0"/>
              </a:rPr>
              <a:t>with  ethics and social responsibility</a:t>
            </a:r>
            <a:r>
              <a:rPr lang="sr-Cyrl-CS" dirty="0" smtClean="0">
                <a:latin typeface="Arial" charset="0"/>
              </a:rPr>
              <a:t>", </a:t>
            </a:r>
            <a:r>
              <a:rPr lang="en-US" dirty="0" smtClean="0">
                <a:latin typeface="Arial" charset="0"/>
              </a:rPr>
              <a:t>IESE Business School</a:t>
            </a:r>
            <a:r>
              <a:rPr lang="sr-Cyrl-CS" dirty="0" smtClean="0">
                <a:latin typeface="Arial" charset="0"/>
              </a:rPr>
              <a:t>˗</a:t>
            </a:r>
            <a:r>
              <a:rPr lang="en-US" dirty="0" smtClean="0">
                <a:latin typeface="Arial" charset="0"/>
              </a:rPr>
              <a:t>University of Navarra</a:t>
            </a:r>
            <a:r>
              <a:rPr lang="sr-Cyrl-CS" dirty="0" smtClean="0">
                <a:latin typeface="Arial" charset="0"/>
              </a:rPr>
              <a:t>, 2006. стр. 13   </a:t>
            </a:r>
            <a:endParaRPr lang="sr-Latn-BA" dirty="0" smtClean="0">
              <a:latin typeface="Arial" charset="0"/>
            </a:endParaRPr>
          </a:p>
          <a:p>
            <a:pPr eaLnBrk="1" hangingPunct="1"/>
            <a:endParaRPr lang="en-GB" dirty="0" smtClean="0"/>
          </a:p>
          <a:p>
            <a:pPr eaLnBrk="1" hangingPunct="1"/>
            <a:endParaRPr lang="en-GB" dirty="0" smtClean="0"/>
          </a:p>
          <a:p>
            <a:pPr eaLnBrk="1" hangingPunct="1"/>
            <a:endParaRPr lang="en-GB" dirty="0" smtClean="0"/>
          </a:p>
        </p:txBody>
      </p:sp>
      <p:sp>
        <p:nvSpPr>
          <p:cNvPr id="4" name="Slide Number Placeholder 3"/>
          <p:cNvSpPr>
            <a:spLocks noGrp="1"/>
          </p:cNvSpPr>
          <p:nvPr>
            <p:ph type="sldNum" sz="quarter" idx="5"/>
          </p:nvPr>
        </p:nvSpPr>
        <p:spPr/>
        <p:txBody>
          <a:bodyPr/>
          <a:lstStyle/>
          <a:p>
            <a:pPr>
              <a:defRPr/>
            </a:pPr>
            <a:fld id="{3BFF0FD4-AD94-4114-90E0-9CAA07EE93A7}" type="slidenum">
              <a:rPr lang="en-GB" smtClean="0"/>
              <a:pPr>
                <a:defRPr/>
              </a:pPr>
              <a:t>51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615795-ED6B-458A-94BB-F378A36E7BBD}" type="slidenum">
              <a:rPr lang="en-GB"/>
              <a:pPr>
                <a:defRPr/>
              </a:pPr>
              <a:t>53</a:t>
            </a:fld>
            <a:endParaRPr lang="en-GB"/>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b="1" smtClean="0"/>
              <a:t> </a:t>
            </a: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C8EDB3-6E71-4E6A-9B6F-E8A93D71E5CB}" type="slidenum">
              <a:rPr lang="en-GB"/>
              <a:pPr>
                <a:defRPr/>
              </a:pPr>
              <a:t>56</a:t>
            </a:fld>
            <a:endParaRPr lang="en-GB"/>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sr-Latn-C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105954-7A0C-4BB1-BC36-7980DF0711DB}" type="slidenum">
              <a:rPr lang="en-GB"/>
              <a:pPr>
                <a:defRPr/>
              </a:pPr>
              <a:t>58</a:t>
            </a:fld>
            <a:endParaRPr lang="en-GB"/>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sr-Latn-CS" sz="8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6CF10-8390-4173-87A6-E3D87A80D02D}" type="slidenum">
              <a:rPr lang="en-GB"/>
              <a:pPr/>
              <a:t>64</a:t>
            </a:fld>
            <a:endParaRPr lang="en-GB"/>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GB"/>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A0D47-5734-465B-A7F3-95EC94BD1D3F}" type="slidenum">
              <a:rPr lang="en-GB"/>
              <a:pPr/>
              <a:t>65</a:t>
            </a:fld>
            <a:endParaRPr lang="en-GB"/>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a:lnSpc>
                <a:spcPct val="80000"/>
              </a:lnSpc>
            </a:pPr>
            <a:endParaRPr lang="sr-Latn-CS" sz="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D72386-C1A5-4906-BC21-10616649826B}" type="slidenum">
              <a:rPr lang="en-GB" smtClean="0"/>
              <a:pPr/>
              <a:t>67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most fundamental expectations are concerned with </a:t>
            </a:r>
            <a:r>
              <a:rPr lang="en-US" sz="1200" i="1" kern="1200" baseline="0" dirty="0" smtClean="0">
                <a:solidFill>
                  <a:schemeClr val="tx1"/>
                </a:solidFill>
                <a:latin typeface="Arial" charset="0"/>
                <a:ea typeface="+mn-ea"/>
                <a:cs typeface="+mn-cs"/>
              </a:rPr>
              <a:t>whom should the</a:t>
            </a:r>
            <a:r>
              <a:rPr lang="sr-Latn-BA" sz="1200" i="1" kern="1200" baseline="0" dirty="0" smtClean="0">
                <a:solidFill>
                  <a:schemeClr val="tx1"/>
                </a:solidFill>
                <a:latin typeface="Arial" charset="0"/>
                <a:ea typeface="+mn-ea"/>
                <a:cs typeface="+mn-cs"/>
              </a:rPr>
              <a:t> </a:t>
            </a:r>
            <a:r>
              <a:rPr lang="en-US" sz="1200" kern="1200" baseline="0" dirty="0" err="1" smtClean="0">
                <a:solidFill>
                  <a:schemeClr val="tx1"/>
                </a:solidFill>
                <a:latin typeface="Arial" charset="0"/>
                <a:ea typeface="+mn-ea"/>
                <a:cs typeface="+mn-cs"/>
              </a:rPr>
              <a:t>organisation</a:t>
            </a:r>
            <a:r>
              <a:rPr lang="en-US" sz="1200" kern="1200" baseline="0" dirty="0" smtClean="0">
                <a:solidFill>
                  <a:schemeClr val="tx1"/>
                </a:solidFill>
                <a:latin typeface="Arial" charset="0"/>
                <a:ea typeface="+mn-ea"/>
                <a:cs typeface="+mn-cs"/>
              </a:rPr>
              <a:t> be there to serve and </a:t>
            </a:r>
            <a:r>
              <a:rPr lang="en-US" sz="1200" i="1" kern="1200" baseline="0" dirty="0" smtClean="0">
                <a:solidFill>
                  <a:schemeClr val="tx1"/>
                </a:solidFill>
                <a:latin typeface="Arial" charset="0"/>
                <a:ea typeface="+mn-ea"/>
                <a:cs typeface="+mn-cs"/>
              </a:rPr>
              <a:t>how should the direction and purposes of</a:t>
            </a:r>
            <a:r>
              <a:rPr lang="sr-Latn-BA" sz="1200" i="1"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an </a:t>
            </a:r>
            <a:r>
              <a:rPr lang="en-US" sz="1200" kern="1200" baseline="0" dirty="0" err="1" smtClean="0">
                <a:solidFill>
                  <a:schemeClr val="tx1"/>
                </a:solidFill>
                <a:latin typeface="Arial" charset="0"/>
                <a:ea typeface="+mn-ea"/>
                <a:cs typeface="+mn-cs"/>
              </a:rPr>
              <a:t>organisation</a:t>
            </a:r>
            <a:r>
              <a:rPr lang="en-US" sz="1200" kern="1200" baseline="0" dirty="0" smtClean="0">
                <a:solidFill>
                  <a:schemeClr val="tx1"/>
                </a:solidFill>
                <a:latin typeface="Arial" charset="0"/>
                <a:ea typeface="+mn-ea"/>
                <a:cs typeface="+mn-cs"/>
              </a:rPr>
              <a:t> be determined? This is the province of </a:t>
            </a:r>
            <a:r>
              <a:rPr lang="en-US" sz="1200" i="1" kern="1200" baseline="0" dirty="0" smtClean="0">
                <a:solidFill>
                  <a:schemeClr val="tx1"/>
                </a:solidFill>
                <a:latin typeface="Arial" charset="0"/>
                <a:ea typeface="+mn-ea"/>
                <a:cs typeface="+mn-cs"/>
              </a:rPr>
              <a:t>corporate governance and</a:t>
            </a:r>
            <a:r>
              <a:rPr lang="sr-Latn-BA" sz="1200" i="1"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the </a:t>
            </a:r>
            <a:r>
              <a:rPr lang="en-US" sz="1200" i="1" kern="1200" baseline="0" dirty="0" smtClean="0">
                <a:solidFill>
                  <a:schemeClr val="tx1"/>
                </a:solidFill>
                <a:latin typeface="Arial" charset="0"/>
                <a:ea typeface="+mn-ea"/>
                <a:cs typeface="+mn-cs"/>
              </a:rPr>
              <a:t>regulatory framework within which </a:t>
            </a:r>
            <a:r>
              <a:rPr lang="en-US" sz="1200" i="1" kern="1200" baseline="0" dirty="0" err="1" smtClean="0">
                <a:solidFill>
                  <a:schemeClr val="tx1"/>
                </a:solidFill>
                <a:latin typeface="Arial" charset="0"/>
                <a:ea typeface="+mn-ea"/>
                <a:cs typeface="+mn-cs"/>
              </a:rPr>
              <a:t>organisations</a:t>
            </a:r>
            <a:r>
              <a:rPr lang="en-US" sz="1200" i="1" kern="1200" baseline="0" dirty="0" smtClean="0">
                <a:solidFill>
                  <a:schemeClr val="tx1"/>
                </a:solidFill>
                <a:latin typeface="Arial" charset="0"/>
                <a:ea typeface="+mn-ea"/>
                <a:cs typeface="+mn-cs"/>
              </a:rPr>
              <a:t> operate. This relates</a:t>
            </a:r>
            <a:r>
              <a:rPr lang="sr-Latn-BA" sz="1200" i="1"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not only to the power to influence purposes, but also to the processes of</a:t>
            </a:r>
            <a:endParaRPr lang="en-GB" dirty="0"/>
          </a:p>
        </p:txBody>
      </p:sp>
      <p:sp>
        <p:nvSpPr>
          <p:cNvPr id="4" name="Slide Number Placeholder 3"/>
          <p:cNvSpPr>
            <a:spLocks noGrp="1"/>
          </p:cNvSpPr>
          <p:nvPr>
            <p:ph type="sldNum" sz="quarter" idx="10"/>
          </p:nvPr>
        </p:nvSpPr>
        <p:spPr/>
        <p:txBody>
          <a:bodyPr/>
          <a:lstStyle/>
          <a:p>
            <a:pPr>
              <a:defRPr/>
            </a:pPr>
            <a:fld id="{48D66A2E-4CA0-403B-A254-0F3150EACBB1}"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3" name="Notes Placeholder 2"/>
          <p:cNvSpPr>
            <a:spLocks noGrp="1"/>
          </p:cNvSpPr>
          <p:nvPr>
            <p:ph type="body" idx="1"/>
          </p:nvPr>
        </p:nvSpPr>
        <p:spPr bwMode="auto">
          <a:xfrm>
            <a:off x="685637" y="4343913"/>
            <a:ext cx="5486727" cy="4114361"/>
          </a:xfrm>
          <a:prstGeom prst="rect">
            <a:avLst/>
          </a:prstGeom>
          <a:noFill/>
          <a:ln>
            <a:solidFill>
              <a:srgbClr val="000000"/>
            </a:solidFill>
            <a:miter lim="800000"/>
            <a:headEnd/>
            <a:tailEnd/>
          </a:ln>
        </p:spPr>
        <p:txBody>
          <a:bodyPr/>
          <a:lstStyle/>
          <a:p>
            <a:pPr eaLnBrk="1" hangingPunct="1">
              <a:spcBef>
                <a:spcPct val="0"/>
              </a:spcBef>
            </a:pPr>
            <a:endParaRPr lang="en-US" smtClean="0">
              <a:ea typeface="ＭＳ Ｐゴシック" pitchFamily="34" charset="-128"/>
            </a:endParaRPr>
          </a:p>
        </p:txBody>
      </p:sp>
      <p:sp>
        <p:nvSpPr>
          <p:cNvPr id="30724" name="Slide Number Placeholder 3"/>
          <p:cNvSpPr txBox="1">
            <a:spLocks noGrp="1"/>
          </p:cNvSpPr>
          <p:nvPr/>
        </p:nvSpPr>
        <p:spPr bwMode="auto">
          <a:xfrm>
            <a:off x="3885275" y="8684899"/>
            <a:ext cx="2971092" cy="457639"/>
          </a:xfrm>
          <a:prstGeom prst="rect">
            <a:avLst/>
          </a:prstGeom>
          <a:noFill/>
          <a:ln w="9525">
            <a:noFill/>
            <a:miter lim="800000"/>
            <a:headEnd/>
            <a:tailEnd/>
          </a:ln>
        </p:spPr>
        <p:txBody>
          <a:bodyPr anchor="b"/>
          <a:lstStyle/>
          <a:p>
            <a:pPr algn="r" eaLnBrk="1" hangingPunct="1"/>
            <a:fld id="{CAA67C2C-FEEC-4258-8448-C49D88923F99}" type="slidenum">
              <a:rPr lang="en-US" sz="1200">
                <a:latin typeface="Calibri" pitchFamily="34" charset="0"/>
              </a:rPr>
              <a:pPr algn="r" eaLnBrk="1" hangingPunct="1"/>
              <a:t>10</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otes Placeholder 1"/>
          <p:cNvSpPr>
            <a:spLocks noGrp="1"/>
          </p:cNvSpPr>
          <p:nvPr>
            <p:ph type="body" idx="1"/>
          </p:nvPr>
        </p:nvSpPr>
        <p:spPr bwMode="auto">
          <a:xfrm>
            <a:off x="685637" y="4342450"/>
            <a:ext cx="5486727" cy="4114361"/>
          </a:xfrm>
          <a:prstGeom prst="rect">
            <a:avLst/>
          </a:prstGeom>
          <a:noFill/>
          <a:ln>
            <a:solidFill>
              <a:srgbClr val="000000"/>
            </a:solidFill>
            <a:miter lim="800000"/>
            <a:headEnd/>
            <a:tailEnd/>
          </a:ln>
        </p:spPr>
        <p:txBody>
          <a:bodyPr lIns="94838" tIns="47419" rIns="94838" bIns="47419"/>
          <a:lstStyle/>
          <a:p>
            <a:r>
              <a:rPr lang="en-US" smtClean="0">
                <a:ea typeface="ＭＳ Ｐゴシック" pitchFamily="34" charset="-128"/>
              </a:rPr>
              <a:t>To define the notion of corporate governance, it is necessary to first</a:t>
            </a:r>
          </a:p>
          <a:p>
            <a:r>
              <a:rPr lang="en-US" smtClean="0">
                <a:ea typeface="ＭＳ Ｐゴシック" pitchFamily="34" charset="-128"/>
              </a:rPr>
              <a:t>introduce the problem from which it originates.</a:t>
            </a:r>
          </a:p>
          <a:p>
            <a:r>
              <a:rPr lang="en-US" smtClean="0">
                <a:ea typeface="ＭＳ Ｐゴシック" pitchFamily="34" charset="-128"/>
              </a:rPr>
              <a:t>􀂄 This problem is the separation of ownership and control that exists in certain</a:t>
            </a:r>
          </a:p>
          <a:p>
            <a:r>
              <a:rPr lang="en-US" smtClean="0">
                <a:ea typeface="ＭＳ Ｐゴシック" pitchFamily="34" charset="-128"/>
              </a:rPr>
              <a:t>firms.</a:t>
            </a:r>
          </a:p>
          <a:p>
            <a:r>
              <a:rPr lang="en-US" smtClean="0">
                <a:ea typeface="ＭＳ Ｐゴシック" pitchFamily="34" charset="-128"/>
              </a:rPr>
              <a:t>􀂄 This problem arises only in a specific type of firm: the corporation.</a:t>
            </a:r>
          </a:p>
          <a:p>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E28BBE-083A-4AE0-A3DB-4517BB6BD5C6}" type="datetime1">
              <a:rPr lang="sr-Latn-CS" smtClean="0"/>
              <a:pPr/>
              <a:t>12.1.2018.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72E478-7E30-4467-A90D-93C5109A5800}" type="datetime1">
              <a:rPr lang="sr-Latn-CS" smtClean="0"/>
              <a:pPr/>
              <a:t>12.1.2018.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6B609A-774A-4CBA-8C7E-43989E4920DA}" type="datetime1">
              <a:rPr lang="sr-Latn-CS" smtClean="0"/>
              <a:pPr/>
              <a:t>12.1.2018.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260350"/>
            <a:ext cx="8229600" cy="6477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981075"/>
            <a:ext cx="8569325" cy="5688013"/>
          </a:xfrm>
        </p:spPr>
        <p:txBody>
          <a:bodyPr/>
          <a:lstStyle/>
          <a:p>
            <a:endParaRPr lang="en-GB"/>
          </a:p>
        </p:txBody>
      </p:sp>
      <p:sp>
        <p:nvSpPr>
          <p:cNvPr id="4" name="Footer Placeholder 3"/>
          <p:cNvSpPr>
            <a:spLocks noGrp="1"/>
          </p:cNvSpPr>
          <p:nvPr>
            <p:ph type="ftr" sz="quarter" idx="10"/>
          </p:nvPr>
        </p:nvSpPr>
        <p:spPr>
          <a:xfrm>
            <a:off x="3132138" y="6661150"/>
            <a:ext cx="2895600" cy="196850"/>
          </a:xfrm>
        </p:spPr>
        <p:txBody>
          <a:bodyPr/>
          <a:lstStyle>
            <a:lvl1pPr>
              <a:defRPr/>
            </a:lvl1p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fld id="{E1B5CBB4-E5C0-476A-AC31-AD1914298D94}" type="datetime1">
              <a:rPr lang="sr-Latn-CS" smtClean="0"/>
              <a:pPr>
                <a:defRPr/>
              </a:pPr>
              <a:t>12.1.2018.</a:t>
            </a:fld>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82019EEA-FEA8-4222-B1DE-DA08A1A6EAA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2DBF67-989E-4F26-93CB-75EA07CCE26F}" type="datetime1">
              <a:rPr lang="sr-Latn-CS" smtClean="0"/>
              <a:pPr/>
              <a:t>12.1.2018.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3E791-5397-43F4-B8EE-07D62A50F13B}" type="datetime1">
              <a:rPr lang="sr-Latn-CS" smtClean="0"/>
              <a:pPr/>
              <a:t>12.1.2018.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969AC7-ED84-40D4-BC07-7B8D7BB3BC8D}" type="datetime1">
              <a:rPr lang="sr-Latn-CS" smtClean="0"/>
              <a:pPr/>
              <a:t>12.1.2018.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86F7BD-F30A-4EF7-9913-B40831F80737}" type="datetime1">
              <a:rPr lang="sr-Latn-CS" smtClean="0"/>
              <a:pPr/>
              <a:t>12.1.2018.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95DA56-6BF6-4347-A789-7DA90E5B4079}" type="datetime1">
              <a:rPr lang="sr-Latn-CS" smtClean="0"/>
              <a:pPr/>
              <a:t>12.1.2018.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F7FFE-ABC3-40EF-BD71-1C1EDA40B45E}" type="datetime1">
              <a:rPr lang="sr-Latn-CS" smtClean="0"/>
              <a:pPr/>
              <a:t>12.1.2018.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E0E18-CA83-4B88-8806-4DD5EC51E503}" type="datetime1">
              <a:rPr lang="sr-Latn-CS" smtClean="0"/>
              <a:pPr/>
              <a:t>12.1.2018.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A8DDC-45A2-47F9-8BEA-00A0BDD8DF47}" type="datetime1">
              <a:rPr lang="sr-Latn-CS" smtClean="0"/>
              <a:pPr/>
              <a:t>12.1.2018.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D04165-4F36-4A27-B480-24CEC3DC63D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7023E-8C3F-4B8B-BFF2-174A93D11D88}" type="datetime1">
              <a:rPr lang="sr-Latn-CS" smtClean="0"/>
              <a:pPr/>
              <a:t>12.1.2018.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04165-4F36-4A27-B480-24CEC3DC63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forbes.com/lists/2008/18/biz_2000global08_The-Global-2000_Assets.html" TargetMode="External"/><Relationship Id="rId13" Type="http://schemas.openxmlformats.org/officeDocument/2006/relationships/hyperlink" Target="http://finapps.forbes.com/finapps/jsp/finance/compinfo/CIAtAGlance.jsp?sedol=2190385" TargetMode="External"/><Relationship Id="rId18" Type="http://schemas.openxmlformats.org/officeDocument/2006/relationships/hyperlink" Target="http://finapps.forbes.com/finapps/jsp/finance/compinfo/CIAtAGlance.jsp?sedol=7154182" TargetMode="External"/><Relationship Id="rId3" Type="http://schemas.openxmlformats.org/officeDocument/2006/relationships/hyperlink" Target="http://www.forbes.com/lists/2008/18/biz_2000global08_The-Global-2000_Company.html" TargetMode="External"/><Relationship Id="rId7" Type="http://schemas.openxmlformats.org/officeDocument/2006/relationships/hyperlink" Target="http://www.forbes.com/lists/2008/18/biz_2000global08_The-Global-2000_Prof.html" TargetMode="External"/><Relationship Id="rId12" Type="http://schemas.openxmlformats.org/officeDocument/2006/relationships/hyperlink" Target="http://finapps.forbes.com/finapps/jsp/finance/compinfo/CIAtAGlance.jsp?sedol=2295677" TargetMode="External"/><Relationship Id="rId17" Type="http://schemas.openxmlformats.org/officeDocument/2006/relationships/hyperlink" Target="http://finapps.forbes.com/finapps/jsp/finance/compinfo/CIAtAGlance.jsp?sedol=6900643" TargetMode="External"/><Relationship Id="rId2" Type="http://schemas.openxmlformats.org/officeDocument/2006/relationships/hyperlink" Target="http://www.forbes.com/" TargetMode="External"/><Relationship Id="rId16" Type="http://schemas.openxmlformats.org/officeDocument/2006/relationships/hyperlink" Target="http://finapps.forbes.com/finapps/jsp/finance/compinfo/CIAtAGlance.jsp?sedol=0798059" TargetMode="External"/><Relationship Id="rId1" Type="http://schemas.openxmlformats.org/officeDocument/2006/relationships/slideLayout" Target="../slideLayouts/slideLayout7.xml"/><Relationship Id="rId6" Type="http://schemas.openxmlformats.org/officeDocument/2006/relationships/hyperlink" Target="http://www.forbes.com/lists/2008/18/biz_2000global08_The-Global-2000_Sales.html" TargetMode="External"/><Relationship Id="rId11" Type="http://schemas.openxmlformats.org/officeDocument/2006/relationships/hyperlink" Target="http://finapps.forbes.com/finapps/jsp/finance/compinfo/CIAtAGlance.jsp?sedol=2380498" TargetMode="External"/><Relationship Id="rId5" Type="http://schemas.openxmlformats.org/officeDocument/2006/relationships/hyperlink" Target="http://www.forbes.com/lists/2008/18/biz_2000global08_The-Global-2000_IndName.html" TargetMode="External"/><Relationship Id="rId15" Type="http://schemas.openxmlformats.org/officeDocument/2006/relationships/hyperlink" Target="http://finapps.forbes.com/finapps/jsp/finance/compinfo/CIAtAGlance.jsp?sedol=B09CBL4" TargetMode="External"/><Relationship Id="rId10" Type="http://schemas.openxmlformats.org/officeDocument/2006/relationships/hyperlink" Target="http://finapps.forbes.com/finapps/jsp/finance/compinfo/CIAtAGlance.jsp?sedol=0540528" TargetMode="External"/><Relationship Id="rId19" Type="http://schemas.openxmlformats.org/officeDocument/2006/relationships/hyperlink" Target="http://finapps.forbes.com/finapps/jsp/finance/compinfo/CIAtAGlance.jsp?sedol=2093666" TargetMode="External"/><Relationship Id="rId4" Type="http://schemas.openxmlformats.org/officeDocument/2006/relationships/hyperlink" Target="http://www.forbes.com/lists/2008/18/biz_2000global08_The-Global-2000_Counrty.html" TargetMode="External"/><Relationship Id="rId9" Type="http://schemas.openxmlformats.org/officeDocument/2006/relationships/hyperlink" Target="http://www.forbes.com/lists/2008/18/biz_2000global08_The-Global-2000_MktVal.html" TargetMode="External"/><Relationship Id="rId14" Type="http://schemas.openxmlformats.org/officeDocument/2006/relationships/hyperlink" Target="http://finapps.forbes.com/finapps/jsp/finance/compinfo/CIAtAGlance.jsp?sedol=2326618"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ecgi.org/codes/documents/cadbury.pdf/1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preduzetnik.com/magazine/2010/05/drustvena-odgovornost-kao-imperativ/18"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forbes.com/global200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0" y="1772817"/>
            <a:ext cx="9144000" cy="1827634"/>
          </a:xfrm>
        </p:spPr>
        <p:txBody>
          <a:bodyPr>
            <a:noAutofit/>
          </a:bodyPr>
          <a:lstStyle/>
          <a:p>
            <a:pPr eaLnBrk="1" hangingPunct="1"/>
            <a:r>
              <a:rPr lang="sr-Latn-BA" b="1" dirty="0" smtClean="0">
                <a:solidFill>
                  <a:schemeClr val="accent1"/>
                </a:solidFill>
              </a:rPr>
              <a:t>Strateško pozicioniranje, svrha </a:t>
            </a:r>
            <a:r>
              <a:rPr lang="en-US" b="1" dirty="0" err="1" smtClean="0">
                <a:solidFill>
                  <a:schemeClr val="accent1"/>
                </a:solidFill>
              </a:rPr>
              <a:t>organizacije</a:t>
            </a:r>
            <a:r>
              <a:rPr lang="sr-Latn-BA" b="1" dirty="0" smtClean="0">
                <a:solidFill>
                  <a:schemeClr val="accent1"/>
                </a:solidFill>
              </a:rPr>
              <a:t>/korporacije i korporativna društvena odgovornost </a:t>
            </a:r>
            <a:r>
              <a:rPr lang="en-US" b="1" dirty="0" smtClean="0">
                <a:solidFill>
                  <a:schemeClr val="accent1"/>
                </a:solidFill>
              </a:rPr>
              <a:t/>
            </a:r>
            <a:br>
              <a:rPr lang="en-US" b="1" dirty="0" smtClean="0">
                <a:solidFill>
                  <a:schemeClr val="accent1"/>
                </a:solidFill>
              </a:rPr>
            </a:br>
            <a:r>
              <a:rPr lang="sr-Latn-BA" b="1" dirty="0" smtClean="0">
                <a:solidFill>
                  <a:schemeClr val="accent1"/>
                </a:solidFill>
              </a:rPr>
              <a:t> </a:t>
            </a:r>
            <a:endParaRPr lang="en-GB" b="1" i="1" dirty="0" smtClean="0">
              <a:solidFill>
                <a:schemeClr val="accent1"/>
              </a:solidFill>
            </a:endParaRPr>
          </a:p>
        </p:txBody>
      </p:sp>
      <p:sp>
        <p:nvSpPr>
          <p:cNvPr id="3076" name="Rectangle 3"/>
          <p:cNvSpPr>
            <a:spLocks noGrp="1" noChangeArrowheads="1"/>
          </p:cNvSpPr>
          <p:nvPr>
            <p:ph type="subTitle" idx="1"/>
          </p:nvPr>
        </p:nvSpPr>
        <p:spPr>
          <a:xfrm>
            <a:off x="1187624" y="4797152"/>
            <a:ext cx="6400800" cy="1752600"/>
          </a:xfrm>
        </p:spPr>
        <p:txBody>
          <a:bodyPr/>
          <a:lstStyle/>
          <a:p>
            <a:pPr eaLnBrk="1" hangingPunct="1"/>
            <a:r>
              <a:rPr lang="en-US" b="1" dirty="0" smtClean="0"/>
              <a:t>EFBL</a:t>
            </a:r>
          </a:p>
          <a:p>
            <a:pPr eaLnBrk="1" hangingPunct="1"/>
            <a:r>
              <a:rPr lang="en-US" b="1" dirty="0" smtClean="0"/>
              <a:t>W7, </a:t>
            </a:r>
            <a:r>
              <a:rPr lang="en-US" b="1" dirty="0" smtClean="0"/>
              <a:t>11/0</a:t>
            </a:r>
            <a:r>
              <a:rPr lang="sr-Latn-BA" b="1" dirty="0" smtClean="0"/>
              <a:t>1</a:t>
            </a:r>
            <a:r>
              <a:rPr lang="sr-Latn-BA" b="1" dirty="0" smtClean="0"/>
              <a:t>7</a:t>
            </a:r>
            <a:endParaRPr lang="en-GB" b="1" dirty="0" smtClean="0"/>
          </a:p>
        </p:txBody>
      </p:sp>
      <p:sp>
        <p:nvSpPr>
          <p:cNvPr id="5" name="Date Placeholder 4"/>
          <p:cNvSpPr>
            <a:spLocks noGrp="1"/>
          </p:cNvSpPr>
          <p:nvPr>
            <p:ph type="dt" sz="half" idx="10"/>
          </p:nvPr>
        </p:nvSpPr>
        <p:spPr/>
        <p:txBody>
          <a:bodyPr/>
          <a:lstStyle/>
          <a:p>
            <a:fld id="{086FC04E-54D8-4ABB-84A5-42F2362E61EB}" type="datetime1">
              <a:rPr lang="sr-Latn-CS" smtClean="0"/>
              <a:pPr/>
              <a:t>12.1.2018.</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r>
              <a:rPr lang="sr-Latn-CS" smtClean="0">
                <a:ea typeface="ＭＳ Ｐゴシック" pitchFamily="34" charset="-128"/>
              </a:rPr>
              <a:t>Apple: dva rođendana</a:t>
            </a:r>
            <a:endParaRPr lang="en-US" smtClean="0">
              <a:ea typeface="ＭＳ Ｐゴシック" pitchFamily="34" charset="-128"/>
            </a:endParaRPr>
          </a:p>
        </p:txBody>
      </p:sp>
      <p:sp>
        <p:nvSpPr>
          <p:cNvPr id="7171" name="Content Placeholder 2"/>
          <p:cNvSpPr>
            <a:spLocks noGrp="1"/>
          </p:cNvSpPr>
          <p:nvPr>
            <p:ph idx="4294967295"/>
          </p:nvPr>
        </p:nvSpPr>
        <p:spPr>
          <a:xfrm>
            <a:off x="228600" y="1295400"/>
            <a:ext cx="8686800" cy="4830763"/>
          </a:xfrm>
        </p:spPr>
        <p:txBody>
          <a:bodyPr/>
          <a:lstStyle/>
          <a:p>
            <a:pPr eaLnBrk="1" hangingPunct="1"/>
            <a:r>
              <a:rPr lang="hr-HR" sz="2800" smtClean="0">
                <a:ea typeface="ＭＳ Ｐゴシック" pitchFamily="34" charset="-128"/>
              </a:rPr>
              <a:t>Apple: osnovan 1976. (prvi rođendan) kao partnerstvo</a:t>
            </a:r>
          </a:p>
          <a:p>
            <a:pPr lvl="1" eaLnBrk="1" hangingPunct="1"/>
            <a:r>
              <a:rPr lang="hr-HR" sz="2400" smtClean="0">
                <a:ea typeface="ＭＳ Ｐゴシック" pitchFamily="34" charset="-128"/>
              </a:rPr>
              <a:t>Tri partnera: </a:t>
            </a:r>
            <a:r>
              <a:rPr lang="en-US" sz="2400" smtClean="0">
                <a:ea typeface="ＭＳ Ｐゴシック" pitchFamily="34" charset="-128"/>
              </a:rPr>
              <a:t>Steve Jobs, Steve Wozniak </a:t>
            </a:r>
            <a:r>
              <a:rPr lang="hr-HR" sz="2400" smtClean="0">
                <a:ea typeface="ＭＳ Ｐゴシック" pitchFamily="34" charset="-128"/>
              </a:rPr>
              <a:t>i</a:t>
            </a:r>
            <a:r>
              <a:rPr lang="en-US" sz="2400" smtClean="0">
                <a:ea typeface="ＭＳ Ｐゴシック" pitchFamily="34" charset="-128"/>
              </a:rPr>
              <a:t> Mike Markkul</a:t>
            </a:r>
            <a:r>
              <a:rPr lang="hr-HR" sz="2400" smtClean="0">
                <a:ea typeface="ＭＳ Ｐゴシック" pitchFamily="34" charset="-128"/>
              </a:rPr>
              <a:t>e </a:t>
            </a:r>
          </a:p>
          <a:p>
            <a:pPr lvl="1" eaLnBrk="1" hangingPunct="1"/>
            <a:r>
              <a:rPr lang="hr-HR" sz="2400" smtClean="0">
                <a:ea typeface="ＭＳ Ｐゴシック" pitchFamily="34" charset="-128"/>
              </a:rPr>
              <a:t>Rast finansirali na način da je Jobs prodao svoje auto, a </a:t>
            </a:r>
            <a:r>
              <a:rPr lang="en-US" sz="2400" smtClean="0">
                <a:ea typeface="ＭＳ Ｐゴシック" pitchFamily="34" charset="-128"/>
              </a:rPr>
              <a:t>Wozniak</a:t>
            </a:r>
            <a:r>
              <a:rPr lang="hr-HR" sz="2400" smtClean="0">
                <a:ea typeface="ＭＳ Ｐゴシック" pitchFamily="34" charset="-128"/>
              </a:rPr>
              <a:t> svoj HP kompjuter</a:t>
            </a:r>
          </a:p>
          <a:p>
            <a:pPr eaLnBrk="1" hangingPunct="1"/>
            <a:r>
              <a:rPr lang="hr-HR" sz="2800" smtClean="0">
                <a:ea typeface="ＭＳ Ｐゴシック" pitchFamily="34" charset="-128"/>
              </a:rPr>
              <a:t>Kako bi pronašli nove izvore za finansiranje rasta kompanije, Apple je napravio javnu ponudu dionica u decembru 1980. (drugi rođendan)</a:t>
            </a:r>
          </a:p>
          <a:p>
            <a:pPr lvl="1" eaLnBrk="1" hangingPunct="1"/>
            <a:r>
              <a:rPr lang="hr-HR" sz="2400" smtClean="0">
                <a:ea typeface="ＭＳ Ｐゴシック" pitchFamily="34" charset="-128"/>
              </a:rPr>
              <a:t>Prodali su 4.6 mil. dionica po cijeni od 22 USD (povećali su kapital za 101.2 mil. USD koji su uložili u rast kompanije)</a:t>
            </a:r>
          </a:p>
          <a:p>
            <a:pPr lvl="1" eaLnBrk="1" hangingPunct="1"/>
            <a:r>
              <a:rPr lang="hr-HR" sz="2400" smtClean="0">
                <a:ea typeface="ＭＳ Ｐゴシック" pitchFamily="34" charset="-128"/>
              </a:rPr>
              <a:t>da je Apple ostao partnersko društvo nikad ne bi postao to što je danas</a:t>
            </a:r>
            <a:endParaRPr lang="en-US" sz="2400" smtClean="0">
              <a:ea typeface="ＭＳ Ｐゴシック" pitchFamily="34" charset="-128"/>
            </a:endParaRPr>
          </a:p>
        </p:txBody>
      </p:sp>
      <p:sp>
        <p:nvSpPr>
          <p:cNvPr id="7172"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6BEC6DAE-2695-4F68-A298-086A29186B7D}" type="slidenum">
              <a:rPr lang="en-US" sz="1200">
                <a:solidFill>
                  <a:srgbClr val="898989"/>
                </a:solidFill>
                <a:latin typeface="Calibri" pitchFamily="34" charset="0"/>
              </a:rPr>
              <a:pPr algn="r" eaLnBrk="1" hangingPunct="1"/>
              <a:t>10</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sr-Latn-CS" smtClean="0">
                <a:ea typeface="ＭＳ Ｐゴシック" pitchFamily="34" charset="-128"/>
              </a:rPr>
              <a:t>Pojam korporacije</a:t>
            </a:r>
            <a:endParaRPr lang="en-US" smtClean="0">
              <a:ea typeface="ＭＳ Ｐゴシック" pitchFamily="34" charset="-128"/>
            </a:endParaRPr>
          </a:p>
        </p:txBody>
      </p:sp>
      <p:sp>
        <p:nvSpPr>
          <p:cNvPr id="9219" name="Content Placeholder 2"/>
          <p:cNvSpPr>
            <a:spLocks noGrp="1"/>
          </p:cNvSpPr>
          <p:nvPr>
            <p:ph idx="4294967295"/>
          </p:nvPr>
        </p:nvSpPr>
        <p:spPr>
          <a:xfrm>
            <a:off x="457200" y="1676400"/>
            <a:ext cx="8458200" cy="4876800"/>
          </a:xfrm>
        </p:spPr>
        <p:txBody>
          <a:bodyPr/>
          <a:lstStyle/>
          <a:p>
            <a:pPr eaLnBrk="1" hangingPunct="1"/>
            <a:r>
              <a:rPr lang="sr-Latn-CS" smtClean="0">
                <a:ea typeface="ＭＳ Ｐゴシック" pitchFamily="34" charset="-128"/>
              </a:rPr>
              <a:t>Korporacija – dioničarsko društvo</a:t>
            </a:r>
          </a:p>
          <a:p>
            <a:pPr marL="1257300" lvl="2" indent="-342900" eaLnBrk="1" hangingPunct="1"/>
            <a:r>
              <a:rPr lang="sr-Latn-CS" sz="3200" smtClean="0">
                <a:ea typeface="ＭＳ Ｐゴシック" pitchFamily="34" charset="-128"/>
              </a:rPr>
              <a:t>Corpus – latinska riječ (tijelo)</a:t>
            </a:r>
          </a:p>
          <a:p>
            <a:pPr marL="1257300" lvl="2" indent="-342900" eaLnBrk="1" hangingPunct="1"/>
            <a:r>
              <a:rPr lang="sr-Latn-CS" sz="3200" smtClean="0">
                <a:ea typeface="ＭＳ Ｐゴシック" pitchFamily="34" charset="-128"/>
              </a:rPr>
              <a:t>Više </a:t>
            </a:r>
            <a:r>
              <a:rPr lang="sr-Latn-CS" altLang="en-US" sz="3200" smtClean="0">
                <a:ea typeface="ＭＳ Ｐゴシック" pitchFamily="34" charset="-128"/>
              </a:rPr>
              <a:t>“</a:t>
            </a:r>
            <a:r>
              <a:rPr lang="sr-Latn-CS" sz="3200" smtClean="0">
                <a:ea typeface="ＭＳ Ｐゴシック" pitchFamily="34" charset="-128"/>
              </a:rPr>
              <a:t>tijela</a:t>
            </a:r>
            <a:r>
              <a:rPr lang="sr-Latn-CS" altLang="en-US" sz="3200" smtClean="0">
                <a:ea typeface="ＭＳ Ｐゴシック" pitchFamily="34" charset="-128"/>
              </a:rPr>
              <a:t>”</a:t>
            </a:r>
            <a:r>
              <a:rPr lang="sr-Latn-CS" sz="3200" smtClean="0">
                <a:ea typeface="ＭＳ Ｐゴシック" pitchFamily="34" charset="-128"/>
              </a:rPr>
              <a:t>... više vlasnika, dionica, berza</a:t>
            </a:r>
          </a:p>
          <a:p>
            <a:pPr eaLnBrk="1" hangingPunct="1">
              <a:buFontTx/>
              <a:buChar char="•"/>
            </a:pPr>
            <a:r>
              <a:rPr lang="en-US" smtClean="0">
                <a:ea typeface="ＭＳ Ｐゴシック" pitchFamily="34" charset="-128"/>
              </a:rPr>
              <a:t>Korporacija je </a:t>
            </a:r>
            <a:r>
              <a:rPr lang="en-US" altLang="en-US" smtClean="0">
                <a:ea typeface="ＭＳ Ｐゴシック" pitchFamily="34" charset="-128"/>
              </a:rPr>
              <a:t>“</a:t>
            </a:r>
            <a:r>
              <a:rPr lang="en-US" smtClean="0">
                <a:ea typeface="ＭＳ Ｐゴシック" pitchFamily="34" charset="-128"/>
              </a:rPr>
              <a:t>… vještačko biće, nevidljivo, nedodirljivo i koje postoji samo u mislima pravnika i zakona</a:t>
            </a:r>
            <a:r>
              <a:rPr lang="en-US" altLang="en-US" smtClean="0">
                <a:ea typeface="ＭＳ Ｐゴシック" pitchFamily="34" charset="-128"/>
              </a:rPr>
              <a:t>”</a:t>
            </a:r>
            <a:r>
              <a:rPr lang="en-US" smtClean="0">
                <a:ea typeface="ＭＳ Ｐゴシック" pitchFamily="34" charset="-128"/>
              </a:rPr>
              <a:t> </a:t>
            </a:r>
            <a:endParaRPr lang="hr-HR" sz="2400" smtClean="0">
              <a:ea typeface="ＭＳ Ｐゴシック" pitchFamily="34" charset="-128"/>
            </a:endParaRPr>
          </a:p>
          <a:p>
            <a:pPr lvl="4" eaLnBrk="1" hangingPunct="1">
              <a:buFontTx/>
              <a:buChar char="»"/>
            </a:pPr>
            <a:r>
              <a:rPr lang="en-US" sz="1600" smtClean="0">
                <a:ea typeface="ＭＳ Ｐゴシック" pitchFamily="34" charset="-128"/>
              </a:rPr>
              <a:t>Marshall, 1819.</a:t>
            </a:r>
            <a:endParaRPr lang="sr-Latn-CS" smtClean="0">
              <a:ea typeface="ＭＳ Ｐゴシック" pitchFamily="34" charset="-128"/>
            </a:endParaRPr>
          </a:p>
          <a:p>
            <a:pPr eaLnBrk="1" hangingPunct="1">
              <a:buFontTx/>
              <a:buChar char="•"/>
            </a:pPr>
            <a:r>
              <a:rPr lang="sr-Latn-CS" smtClean="0">
                <a:ea typeface="ＭＳ Ｐゴシック" pitchFamily="34" charset="-128"/>
              </a:rPr>
              <a:t>Korporacija je </a:t>
            </a:r>
            <a:r>
              <a:rPr lang="sr-Latn-CS" altLang="en-US" smtClean="0">
                <a:ea typeface="ＭＳ Ｐゴシック" pitchFamily="34" charset="-128"/>
              </a:rPr>
              <a:t>“</a:t>
            </a:r>
            <a:r>
              <a:rPr lang="sr-Latn-CS" smtClean="0">
                <a:ea typeface="ＭＳ Ｐゴシック" pitchFamily="34" charset="-128"/>
              </a:rPr>
              <a:t>društvo kapitala</a:t>
            </a:r>
            <a:r>
              <a:rPr lang="sr-Latn-CS" altLang="en-US" smtClean="0">
                <a:ea typeface="ＭＳ Ｐゴシック" pitchFamily="34" charset="-128"/>
              </a:rPr>
              <a:t>”</a:t>
            </a:r>
            <a:endParaRPr lang="sr-Latn-CS" smtClean="0">
              <a:ea typeface="ＭＳ Ｐゴシック" pitchFamily="34" charset="-128"/>
            </a:endParaRPr>
          </a:p>
          <a:p>
            <a:pPr lvl="1" eaLnBrk="1" hangingPunct="1">
              <a:buFontTx/>
              <a:buChar char="•"/>
            </a:pPr>
            <a:r>
              <a:rPr lang="sr-Latn-CS" smtClean="0">
                <a:ea typeface="ＭＳ Ｐゴシック" pitchFamily="34" charset="-128"/>
              </a:rPr>
              <a:t>... ne društvo osoba</a:t>
            </a:r>
          </a:p>
          <a:p>
            <a:pPr eaLnBrk="1" hangingPunct="1"/>
            <a:endParaRPr lang="sr-Latn-CS" smtClean="0">
              <a:ea typeface="ＭＳ Ｐゴシック" pitchFamily="34" charset="-128"/>
            </a:endParaRPr>
          </a:p>
        </p:txBody>
      </p:sp>
      <p:sp>
        <p:nvSpPr>
          <p:cNvPr id="9220"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24F0EAE7-CEE8-48AF-84A2-91E5E3081571}" type="slidenum">
              <a:rPr lang="en-US" sz="1200">
                <a:solidFill>
                  <a:srgbClr val="898989"/>
                </a:solidFill>
                <a:latin typeface="Calibri" pitchFamily="34" charset="0"/>
              </a:rPr>
              <a:pPr algn="r" eaLnBrk="1" hangingPunct="1"/>
              <a:t>11</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33400" y="228600"/>
            <a:ext cx="8229600" cy="762000"/>
          </a:xfrm>
        </p:spPr>
        <p:txBody>
          <a:bodyPr/>
          <a:lstStyle/>
          <a:p>
            <a:pPr eaLnBrk="1" hangingPunct="1"/>
            <a:r>
              <a:rPr lang="hr-HR" smtClean="0">
                <a:ea typeface="ＭＳ Ｐゴシック" pitchFamily="34" charset="-128"/>
              </a:rPr>
              <a:t>Društva kapitala - korporacije</a:t>
            </a:r>
          </a:p>
        </p:txBody>
      </p:sp>
      <p:sp>
        <p:nvSpPr>
          <p:cNvPr id="10243" name="Rectangle 3"/>
          <p:cNvSpPr>
            <a:spLocks noGrp="1" noChangeArrowheads="1"/>
          </p:cNvSpPr>
          <p:nvPr>
            <p:ph type="body" idx="4294967295"/>
          </p:nvPr>
        </p:nvSpPr>
        <p:spPr>
          <a:xfrm>
            <a:off x="228600" y="1066800"/>
            <a:ext cx="8686800" cy="5181600"/>
          </a:xfrm>
        </p:spPr>
        <p:txBody>
          <a:bodyPr/>
          <a:lstStyle/>
          <a:p>
            <a:pPr eaLnBrk="1" hangingPunct="1">
              <a:lnSpc>
                <a:spcPct val="90000"/>
              </a:lnSpc>
            </a:pPr>
            <a:r>
              <a:rPr lang="hr-HR" sz="2200" smtClean="0">
                <a:ea typeface="ＭＳ Ｐゴシック" pitchFamily="34" charset="-128"/>
              </a:rPr>
              <a:t>Kapital je osnov udruživanja i povezivanja interesa – nisu od neposrednog značaja osobna svojstva i međusobni odnosi članova</a:t>
            </a:r>
          </a:p>
          <a:p>
            <a:pPr eaLnBrk="1" hangingPunct="1">
              <a:lnSpc>
                <a:spcPct val="90000"/>
              </a:lnSpc>
            </a:pPr>
            <a:r>
              <a:rPr lang="hr-HR" sz="2200" smtClean="0">
                <a:ea typeface="ＭＳ Ｐゴシック" pitchFamily="34" charset="-128"/>
              </a:rPr>
              <a:t>Za osnivanje društva dovoljna</a:t>
            </a:r>
            <a:r>
              <a:rPr lang="ta-IN" sz="2200" smtClean="0">
                <a:ea typeface="ＭＳ Ｐゴシック" pitchFamily="34" charset="-128"/>
              </a:rPr>
              <a:t> je</a:t>
            </a:r>
            <a:r>
              <a:rPr lang="hr-HR" sz="2200" smtClean="0">
                <a:ea typeface="ＭＳ Ｐゴシック" pitchFamily="34" charset="-128"/>
              </a:rPr>
              <a:t> jedna osoba</a:t>
            </a:r>
          </a:p>
          <a:p>
            <a:pPr eaLnBrk="1" hangingPunct="1">
              <a:lnSpc>
                <a:spcPct val="90000"/>
              </a:lnSpc>
            </a:pPr>
            <a:r>
              <a:rPr lang="hr-HR" sz="2200" smtClean="0">
                <a:ea typeface="ＭＳ Ｐゴシック" pitchFamily="34" charset="-128"/>
              </a:rPr>
              <a:t>Zakonom utvrđen minimalni osnovni kapital za osnivanje i poslovanje</a:t>
            </a:r>
          </a:p>
          <a:p>
            <a:pPr eaLnBrk="1" hangingPunct="1">
              <a:lnSpc>
                <a:spcPct val="90000"/>
              </a:lnSpc>
            </a:pPr>
            <a:r>
              <a:rPr lang="hr-HR" sz="2200" smtClean="0">
                <a:ea typeface="ＭＳ Ｐゴシック" pitchFamily="34" charset="-128"/>
              </a:rPr>
              <a:t>Društvo svojom imovinom odgovara za svoje obaveze u pravnom prometu</a:t>
            </a:r>
          </a:p>
          <a:p>
            <a:pPr eaLnBrk="1" hangingPunct="1">
              <a:lnSpc>
                <a:spcPct val="90000"/>
              </a:lnSpc>
            </a:pPr>
            <a:r>
              <a:rPr lang="hr-HR" sz="2200" smtClean="0">
                <a:ea typeface="ＭＳ Ｐゴシック" pitchFamily="34" charset="-128"/>
              </a:rPr>
              <a:t>Članovi (vlasnici </a:t>
            </a:r>
            <a:r>
              <a:rPr lang="en-US" sz="2200" smtClean="0">
                <a:ea typeface="ＭＳ Ｐゴシック" pitchFamily="34" charset="-128"/>
              </a:rPr>
              <a:t>dijela</a:t>
            </a:r>
            <a:r>
              <a:rPr lang="hr-HR" sz="2200" smtClean="0">
                <a:ea typeface="ＭＳ Ｐゴシック" pitchFamily="34" charset="-128"/>
              </a:rPr>
              <a:t>/dioničari) ne odgovaraju za obaveze društva svojom imovinom, izuzev u slučajevima zloupotrebe izričito određenim zakonom</a:t>
            </a:r>
          </a:p>
          <a:p>
            <a:pPr eaLnBrk="1" hangingPunct="1">
              <a:lnSpc>
                <a:spcPct val="90000"/>
              </a:lnSpc>
            </a:pPr>
            <a:r>
              <a:rPr lang="hr-HR" sz="2200" smtClean="0">
                <a:ea typeface="ＭＳ Ｐゴシック" pitchFamily="34" charset="-128"/>
              </a:rPr>
              <a:t>Prava na učešće u upravljanju i raspodjeli dobiti srazmjerna</a:t>
            </a:r>
            <a:r>
              <a:rPr lang="ta-IN" sz="2200" smtClean="0">
                <a:ea typeface="ＭＳ Ｐゴシック" pitchFamily="34" charset="-128"/>
              </a:rPr>
              <a:t> su</a:t>
            </a:r>
            <a:r>
              <a:rPr lang="hr-HR" sz="2200" smtClean="0">
                <a:ea typeface="ＭＳ Ｐゴシック" pitchFamily="34" charset="-128"/>
              </a:rPr>
              <a:t> udjelu u osnovnom kapitalu društva</a:t>
            </a:r>
          </a:p>
          <a:p>
            <a:pPr eaLnBrk="1" hangingPunct="1">
              <a:lnSpc>
                <a:spcPct val="90000"/>
              </a:lnSpc>
            </a:pPr>
            <a:r>
              <a:rPr lang="hr-HR" sz="2200" smtClean="0">
                <a:ea typeface="ＭＳ Ｐゴシック" pitchFamily="34" charset="-128"/>
              </a:rPr>
              <a:t>Društvom upravljaju organi koji se obavezno formiraju u skladu sa zakonom, među kojima samo </a:t>
            </a:r>
            <a:r>
              <a:rPr lang="hr-HR" sz="2200" u="sng" smtClean="0">
                <a:ea typeface="ＭＳ Ｐゴシック" pitchFamily="34" charset="-128"/>
              </a:rPr>
              <a:t>skupština</a:t>
            </a:r>
            <a:r>
              <a:rPr lang="hr-HR" sz="2200" smtClean="0">
                <a:ea typeface="ＭＳ Ｐゴシック" pitchFamily="34" charset="-128"/>
              </a:rPr>
              <a:t> podrazumjeva pravo, ali ne i obavezu, učešća članova društva u donošenju odluka</a:t>
            </a:r>
          </a:p>
          <a:p>
            <a:pPr eaLnBrk="1" hangingPunct="1">
              <a:lnSpc>
                <a:spcPct val="90000"/>
              </a:lnSpc>
            </a:pPr>
            <a:r>
              <a:rPr lang="hr-HR" sz="2200" smtClean="0">
                <a:ea typeface="ＭＳ Ｐゴシック" pitchFamily="34" charset="-128"/>
              </a:rPr>
              <a:t>U principu slobodan</a:t>
            </a:r>
            <a:r>
              <a:rPr lang="ta-IN" sz="2200" smtClean="0">
                <a:ea typeface="ＭＳ Ｐゴシック" pitchFamily="34" charset="-128"/>
              </a:rPr>
              <a:t> je</a:t>
            </a:r>
            <a:r>
              <a:rPr lang="hr-HR" sz="2200" smtClean="0">
                <a:ea typeface="ＭＳ Ｐゴシック" pitchFamily="34" charset="-128"/>
              </a:rPr>
              <a:t> ulazak u društvo i izlazak iz njega</a:t>
            </a:r>
          </a:p>
        </p:txBody>
      </p:sp>
      <p:sp>
        <p:nvSpPr>
          <p:cNvPr id="10244"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1" hangingPunct="1"/>
            <a:r>
              <a:rPr lang="sr-Latn-CS" sz="1200">
                <a:solidFill>
                  <a:srgbClr val="898989"/>
                </a:solidFill>
                <a:latin typeface="Calibri" pitchFamily="34" charset="0"/>
              </a:rPr>
              <a:t>Sarajevo, 2011.</a:t>
            </a:r>
            <a:endParaRPr lang="en-US" sz="1200">
              <a:solidFill>
                <a:srgbClr val="898989"/>
              </a:solidFill>
              <a:latin typeface="Calibri" pitchFamily="34" charset="0"/>
            </a:endParaRPr>
          </a:p>
        </p:txBody>
      </p:sp>
      <p:sp>
        <p:nvSpPr>
          <p:cNvPr id="10245"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94823874-268D-4D72-BA97-2ECE972C7DBA}" type="slidenum">
              <a:rPr lang="en-US" sz="1200">
                <a:solidFill>
                  <a:srgbClr val="898989"/>
                </a:solidFill>
                <a:latin typeface="Calibri" pitchFamily="34" charset="0"/>
              </a:rPr>
              <a:pPr algn="r" eaLnBrk="1" hangingPunct="1"/>
              <a:t>12</a:t>
            </a:fld>
            <a:endParaRPr lang="en-US" sz="1200">
              <a:solidFill>
                <a:srgbClr val="898989"/>
              </a:solidFill>
              <a:latin typeface="Calibri" pitchFamily="34" charset="0"/>
            </a:endParaRPr>
          </a:p>
        </p:txBody>
      </p:sp>
      <p:sp>
        <p:nvSpPr>
          <p:cNvPr id="10246" name="Footer Placeholder 5"/>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1" hangingPunct="1"/>
            <a:r>
              <a:rPr lang="en-US" sz="1200">
                <a:solidFill>
                  <a:srgbClr val="898989"/>
                </a:solidFill>
                <a:latin typeface="Calibri" pitchFamily="34" charset="0"/>
              </a:rPr>
              <a:t>Prof. dr. Aziz Šunje</a:t>
            </a:r>
          </a:p>
        </p:txBody>
      </p:sp>
      <p:sp>
        <p:nvSpPr>
          <p:cNvPr id="10247" name="Date Placeholder 1"/>
          <p:cNvSpPr>
            <a:spLocks noGrp="1"/>
          </p:cNvSpPr>
          <p:nvPr>
            <p:ph type="dt" sz="quarter" idx="10"/>
          </p:nvPr>
        </p:nvSpPr>
        <p:spPr bwMode="auto">
          <a:noFill/>
          <a:ln>
            <a:miter lim="800000"/>
            <a:headEnd/>
            <a:tailEnd/>
          </a:ln>
        </p:spPr>
        <p:txBody>
          <a:bodyPr/>
          <a:lstStyle/>
          <a:p>
            <a:fld id="{20DC16CE-2826-46D7-8465-033A1A0A439C}" type="datetime1">
              <a:rPr lang="sr-Latn-CS" smtClean="0"/>
              <a:pPr/>
              <a:t>12.1.2018.</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sr-Latn-CS" sz="4000" smtClean="0">
                <a:ea typeface="ＭＳ Ｐゴシック" pitchFamily="34" charset="-128"/>
              </a:rPr>
              <a:t>Korporacija (Berle-Meansov model)</a:t>
            </a:r>
            <a:endParaRPr lang="en-US" sz="4000" smtClean="0">
              <a:ea typeface="ＭＳ Ｐゴシック" pitchFamily="34" charset="-128"/>
            </a:endParaRPr>
          </a:p>
        </p:txBody>
      </p:sp>
      <p:pic>
        <p:nvPicPr>
          <p:cNvPr id="11267" name="Picture 2"/>
          <p:cNvPicPr>
            <a:picLocks noChangeAspect="1" noChangeArrowheads="1"/>
          </p:cNvPicPr>
          <p:nvPr/>
        </p:nvPicPr>
        <p:blipFill>
          <a:blip r:embed="rId2" cstate="print"/>
          <a:srcRect/>
          <a:stretch>
            <a:fillRect/>
          </a:stretch>
        </p:blipFill>
        <p:spPr bwMode="auto">
          <a:xfrm>
            <a:off x="47625" y="1219200"/>
            <a:ext cx="9048750" cy="5067300"/>
          </a:xfrm>
          <a:prstGeom prst="rect">
            <a:avLst/>
          </a:prstGeom>
          <a:noFill/>
          <a:ln w="9525">
            <a:noFill/>
            <a:miter lim="800000"/>
            <a:headEnd/>
            <a:tailEnd/>
          </a:ln>
        </p:spPr>
      </p:pic>
      <p:sp>
        <p:nvSpPr>
          <p:cNvPr id="11268"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BEB86237-F006-4DD2-8F67-4AEDD751E0A6}" type="slidenum">
              <a:rPr lang="en-US" sz="1200">
                <a:solidFill>
                  <a:srgbClr val="898989"/>
                </a:solidFill>
                <a:latin typeface="Calibri" pitchFamily="34" charset="0"/>
              </a:rPr>
              <a:pPr algn="r" eaLnBrk="1" hangingPunct="1"/>
              <a:t>13</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sr-Latn-CS" smtClean="0">
                <a:ea typeface="ＭＳ Ｐゴシック" pitchFamily="34" charset="-128"/>
              </a:rPr>
              <a:t>Vrste korporacija – razni kriteriji</a:t>
            </a:r>
            <a:endParaRPr lang="en-US" smtClean="0">
              <a:ea typeface="ＭＳ Ｐゴシック" pitchFamily="34" charset="-128"/>
            </a:endParaRPr>
          </a:p>
        </p:txBody>
      </p:sp>
      <p:sp>
        <p:nvSpPr>
          <p:cNvPr id="12291" name="Content Placeholder 2"/>
          <p:cNvSpPr>
            <a:spLocks noGrp="1"/>
          </p:cNvSpPr>
          <p:nvPr>
            <p:ph idx="4294967295"/>
          </p:nvPr>
        </p:nvSpPr>
        <p:spPr>
          <a:xfrm>
            <a:off x="457200" y="2132013"/>
            <a:ext cx="8229600" cy="4297362"/>
          </a:xfrm>
        </p:spPr>
        <p:txBody>
          <a:bodyPr/>
          <a:lstStyle/>
          <a:p>
            <a:pPr eaLnBrk="1" hangingPunct="1"/>
            <a:r>
              <a:rPr lang="sr-Latn-CS" smtClean="0">
                <a:ea typeface="ＭＳ Ｐゴシック" pitchFamily="34" charset="-128"/>
              </a:rPr>
              <a:t>Profitna i neprofitna</a:t>
            </a:r>
          </a:p>
          <a:p>
            <a:pPr eaLnBrk="1" hangingPunct="1"/>
            <a:r>
              <a:rPr lang="sr-Latn-CS" smtClean="0">
                <a:ea typeface="ＭＳ Ｐゴシック" pitchFamily="34" charset="-128"/>
              </a:rPr>
              <a:t>Američka i zapadnoevropska</a:t>
            </a:r>
          </a:p>
          <a:p>
            <a:pPr lvl="1" eaLnBrk="1" hangingPunct="1"/>
            <a:r>
              <a:rPr lang="sr-Latn-CS" smtClean="0">
                <a:ea typeface="ＭＳ Ｐゴシック" pitchFamily="34" charset="-128"/>
              </a:rPr>
              <a:t>Shareholders orijentirana korporacija</a:t>
            </a:r>
          </a:p>
          <a:p>
            <a:pPr lvl="1" eaLnBrk="1" hangingPunct="1"/>
            <a:r>
              <a:rPr lang="sr-Latn-CS" smtClean="0">
                <a:ea typeface="ＭＳ Ｐゴシック" pitchFamily="34" charset="-128"/>
              </a:rPr>
              <a:t>Stakeholders orijentirana korporacija</a:t>
            </a:r>
          </a:p>
          <a:p>
            <a:pPr eaLnBrk="1" hangingPunct="1"/>
            <a:r>
              <a:rPr lang="sr-Latn-CS" smtClean="0">
                <a:ea typeface="ＭＳ Ｐゴシック" pitchFamily="34" charset="-128"/>
              </a:rPr>
              <a:t>...</a:t>
            </a:r>
            <a:endParaRPr lang="en-US" smtClean="0">
              <a:ea typeface="ＭＳ Ｐゴシック" pitchFamily="34" charset="-128"/>
            </a:endParaRPr>
          </a:p>
          <a:p>
            <a:pPr eaLnBrk="1" hangingPunct="1"/>
            <a:endParaRPr lang="en-US" smtClean="0">
              <a:ea typeface="ＭＳ Ｐゴシック" pitchFamily="34" charset="-128"/>
            </a:endParaRPr>
          </a:p>
        </p:txBody>
      </p:sp>
      <p:sp>
        <p:nvSpPr>
          <p:cNvPr id="12292"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6FDD497D-3A7C-4210-92B8-F34D7AA60B45}" type="slidenum">
              <a:rPr lang="en-US" sz="1200">
                <a:solidFill>
                  <a:srgbClr val="898989"/>
                </a:solidFill>
                <a:latin typeface="Calibri" pitchFamily="34" charset="0"/>
              </a:rPr>
              <a:pPr algn="r" eaLnBrk="1" hangingPunct="1"/>
              <a:t>14</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457200"/>
            <a:ext cx="7685088" cy="1066800"/>
          </a:xfrm>
          <a:prstGeom prst="rect">
            <a:avLst/>
          </a:prstGeom>
          <a:noFill/>
          <a:ln w="9525">
            <a:noFill/>
            <a:miter lim="800000"/>
            <a:headEnd/>
            <a:tailEnd/>
          </a:ln>
        </p:spPr>
        <p:txBody>
          <a:bodyPr lIns="92075" tIns="46038" rIns="92075" bIns="46038" anchor="ctr"/>
          <a:lstStyle/>
          <a:p>
            <a:pPr algn="ctr" eaLnBrk="1" hangingPunct="1"/>
            <a:r>
              <a:rPr lang="sr-Latn-CS" sz="4000">
                <a:solidFill>
                  <a:schemeClr val="tx2"/>
                </a:solidFill>
                <a:latin typeface="Calibri" pitchFamily="34" charset="0"/>
              </a:rPr>
              <a:t>Temeljne k</a:t>
            </a:r>
            <a:r>
              <a:rPr lang="en-US" sz="4000">
                <a:solidFill>
                  <a:schemeClr val="tx2"/>
                </a:solidFill>
                <a:latin typeface="Calibri" pitchFamily="34" charset="0"/>
              </a:rPr>
              <a:t>arakteristike korporacije</a:t>
            </a:r>
          </a:p>
        </p:txBody>
      </p:sp>
      <p:sp>
        <p:nvSpPr>
          <p:cNvPr id="13315" name="Rectangle 3"/>
          <p:cNvSpPr>
            <a:spLocks noChangeArrowheads="1"/>
          </p:cNvSpPr>
          <p:nvPr/>
        </p:nvSpPr>
        <p:spPr bwMode="auto">
          <a:xfrm>
            <a:off x="381000" y="1524000"/>
            <a:ext cx="8458200" cy="4495800"/>
          </a:xfrm>
          <a:prstGeom prst="rect">
            <a:avLst/>
          </a:prstGeom>
          <a:noFill/>
          <a:ln w="9525">
            <a:noFill/>
            <a:miter lim="800000"/>
            <a:headEnd/>
            <a:tailEnd/>
          </a:ln>
        </p:spPr>
        <p:txBody>
          <a:bodyPr lIns="92075" tIns="46038" rIns="92075" bIns="46038"/>
          <a:lstStyle/>
          <a:p>
            <a:pPr marL="342900" indent="-342900" eaLnBrk="1" hangingPunct="1">
              <a:spcBef>
                <a:spcPct val="20000"/>
              </a:spcBef>
              <a:buFontTx/>
              <a:buChar char="•"/>
            </a:pPr>
            <a:r>
              <a:rPr lang="en-US" sz="3200">
                <a:latin typeface="Calibri" pitchFamily="34" charset="0"/>
              </a:rPr>
              <a:t>ograničeno jemstvo (dionice)</a:t>
            </a:r>
          </a:p>
          <a:p>
            <a:pPr marL="342900" indent="-342900" eaLnBrk="1" hangingPunct="1">
              <a:spcBef>
                <a:spcPct val="20000"/>
              </a:spcBef>
              <a:buFontTx/>
              <a:buChar char="•"/>
            </a:pPr>
            <a:r>
              <a:rPr lang="en-US" sz="3200">
                <a:latin typeface="Calibri" pitchFamily="34" charset="0"/>
              </a:rPr>
              <a:t>odvojenost vlasničke i menadžerske funkcije </a:t>
            </a:r>
            <a:endParaRPr lang="sr-Latn-CS" sz="3200">
              <a:latin typeface="Calibri" pitchFamily="34" charset="0"/>
            </a:endParaRPr>
          </a:p>
          <a:p>
            <a:pPr marL="800100" lvl="1" indent="-342900" eaLnBrk="1" hangingPunct="1">
              <a:spcBef>
                <a:spcPct val="20000"/>
              </a:spcBef>
              <a:buFontTx/>
              <a:buChar char="•"/>
            </a:pPr>
            <a:r>
              <a:rPr lang="sr-Latn-CS" sz="3200">
                <a:latin typeface="Calibri" pitchFamily="34" charset="0"/>
              </a:rPr>
              <a:t>profesionalni menadžment</a:t>
            </a:r>
            <a:endParaRPr lang="en-US" sz="3200">
              <a:latin typeface="Calibri" pitchFamily="34" charset="0"/>
            </a:endParaRPr>
          </a:p>
          <a:p>
            <a:pPr marL="342900" indent="-342900" eaLnBrk="1" hangingPunct="1">
              <a:spcBef>
                <a:spcPct val="20000"/>
              </a:spcBef>
              <a:buFontTx/>
              <a:buChar char="•"/>
            </a:pPr>
            <a:r>
              <a:rPr lang="en-US" sz="3200">
                <a:latin typeface="Calibri" pitchFamily="34" charset="0"/>
              </a:rPr>
              <a:t>prenosivost vlasništva (berz</a:t>
            </a:r>
            <a:r>
              <a:rPr lang="hr-HR" sz="3200">
                <a:latin typeface="Calibri" pitchFamily="34" charset="0"/>
              </a:rPr>
              <a:t>a</a:t>
            </a:r>
            <a:r>
              <a:rPr lang="en-US" sz="3200">
                <a:latin typeface="Calibri" pitchFamily="34" charset="0"/>
              </a:rPr>
              <a:t>)</a:t>
            </a:r>
            <a:r>
              <a:rPr lang="sr-Latn-CS" sz="3200">
                <a:latin typeface="Calibri" pitchFamily="34" charset="0"/>
              </a:rPr>
              <a:t> ... javna kompanija</a:t>
            </a:r>
            <a:endParaRPr lang="en-US" sz="3200">
              <a:latin typeface="Calibri" pitchFamily="34" charset="0"/>
            </a:endParaRPr>
          </a:p>
          <a:p>
            <a:pPr marL="342900" indent="-342900" eaLnBrk="1" hangingPunct="1">
              <a:spcBef>
                <a:spcPct val="20000"/>
              </a:spcBef>
              <a:buFontTx/>
              <a:buChar char="•"/>
            </a:pPr>
            <a:r>
              <a:rPr lang="en-US" sz="3200">
                <a:latin typeface="Calibri" pitchFamily="34" charset="0"/>
              </a:rPr>
              <a:t>dugoročnost i stabilnost</a:t>
            </a:r>
            <a:r>
              <a:rPr lang="sr-Latn-CS" sz="3200">
                <a:latin typeface="Calibri" pitchFamily="34" charset="0"/>
              </a:rPr>
              <a:t> ... (trebala bi da bude)</a:t>
            </a:r>
            <a:endParaRPr lang="en-US" sz="3200">
              <a:latin typeface="Calibri" pitchFamily="34" charset="0"/>
            </a:endParaRPr>
          </a:p>
          <a:p>
            <a:pPr marL="342900" indent="-342900" eaLnBrk="1" hangingPunct="1">
              <a:spcBef>
                <a:spcPct val="20000"/>
              </a:spcBef>
              <a:buFontTx/>
              <a:buChar char="•"/>
            </a:pPr>
            <a:r>
              <a:rPr lang="en-US" sz="3200">
                <a:latin typeface="Calibri" pitchFamily="34" charset="0"/>
              </a:rPr>
              <a:t>veći obim poslovanja</a:t>
            </a:r>
            <a:r>
              <a:rPr lang="sr-Latn-CS" sz="3200">
                <a:latin typeface="Calibri" pitchFamily="34" charset="0"/>
              </a:rPr>
              <a:t> ... (okvir za veliki biznis)</a:t>
            </a:r>
            <a:endParaRPr lang="en-US" sz="3200">
              <a:latin typeface="Calibri" pitchFamily="34" charset="0"/>
            </a:endParaRPr>
          </a:p>
          <a:p>
            <a:pPr marL="342900" indent="-342900" eaLnBrk="1" hangingPunct="1">
              <a:spcBef>
                <a:spcPct val="20000"/>
              </a:spcBef>
              <a:buFontTx/>
              <a:buChar char="•"/>
            </a:pPr>
            <a:r>
              <a:rPr lang="en-US" sz="3200">
                <a:latin typeface="Calibri" pitchFamily="34" charset="0"/>
              </a:rPr>
              <a:t>ograničena kontrola od strane vlasnika</a:t>
            </a:r>
          </a:p>
        </p:txBody>
      </p:sp>
      <p:sp>
        <p:nvSpPr>
          <p:cNvPr id="1331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AB52CCB5-FA10-4793-BC4B-AD495BF61FC1}" type="slidenum">
              <a:rPr lang="en-US" sz="1200">
                <a:solidFill>
                  <a:srgbClr val="898989"/>
                </a:solidFill>
                <a:latin typeface="Calibri" pitchFamily="34" charset="0"/>
              </a:rPr>
              <a:pPr algn="r" eaLnBrk="1" hangingPunct="1"/>
              <a:t>15</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ormAutofit fontScale="90000"/>
          </a:bodyPr>
          <a:lstStyle/>
          <a:p>
            <a:pPr eaLnBrk="1" hangingPunct="1"/>
            <a:r>
              <a:rPr lang="sr-Latn-CS" smtClean="0">
                <a:ea typeface="ＭＳ Ｐゴシック" pitchFamily="34" charset="-128"/>
              </a:rPr>
              <a:t>Najveće korporacije na svijetu (</a:t>
            </a:r>
            <a:r>
              <a:rPr lang="sr-Latn-CS" smtClean="0">
                <a:ea typeface="ＭＳ Ｐゴシック" pitchFamily="34" charset="-128"/>
                <a:hlinkClick r:id="rId2"/>
              </a:rPr>
              <a:t>www.forbes.com/lists/</a:t>
            </a:r>
            <a:r>
              <a:rPr lang="sr-Latn-CS" smtClean="0">
                <a:ea typeface="ＭＳ Ｐゴシック" pitchFamily="34" charset="-128"/>
              </a:rPr>
              <a:t>)</a:t>
            </a:r>
            <a:endParaRPr lang="en-US" smtClean="0">
              <a:ea typeface="ＭＳ Ｐゴシック" pitchFamily="34" charset="-128"/>
            </a:endParaRPr>
          </a:p>
        </p:txBody>
      </p:sp>
      <p:sp>
        <p:nvSpPr>
          <p:cNvPr id="3" name="Content Placeholder 2"/>
          <p:cNvSpPr>
            <a:spLocks noGrp="1"/>
          </p:cNvSpPr>
          <p:nvPr>
            <p:ph idx="4294967295"/>
          </p:nvPr>
        </p:nvSpPr>
        <p:spPr>
          <a:xfrm>
            <a:off x="457200" y="1447800"/>
            <a:ext cx="8229600" cy="5562600"/>
          </a:xfrm>
          <a:extLst>
            <a:ext uri="{909E8E84-426E-40dd-AFC4-6F175D3DCCD1}"/>
            <a:ext uri="{91240B29-F687-4f45-9708-019B960494DF}"/>
            <a:ext uri="{FAA26D3D-D897-4be2-8F04-BA451C77F1D7}"/>
          </a:extLst>
        </p:spPr>
        <p:txBody>
          <a:bodyPr rtlCol="0">
            <a:normAutofit/>
          </a:bodyPr>
          <a:lstStyle/>
          <a:p>
            <a:pPr eaLnBrk="1" fontAlgn="auto" hangingPunct="1">
              <a:spcAft>
                <a:spcPts val="0"/>
              </a:spcAft>
              <a:buFont typeface="Arial" pitchFamily="34" charset="0"/>
              <a:buChar char="•"/>
              <a:defRPr/>
            </a:pPr>
            <a:endParaRPr lang="bs-Latn-BA" dirty="0" smtClean="0">
              <a:solidFill>
                <a:schemeClr val="tx1"/>
              </a:solidFill>
              <a:ea typeface="+mn-ea"/>
              <a:cs typeface="+mn-cs"/>
            </a:endParaRPr>
          </a:p>
          <a:p>
            <a:pPr eaLnBrk="1" fontAlgn="auto" hangingPunct="1">
              <a:spcAft>
                <a:spcPts val="0"/>
              </a:spcAft>
              <a:buFont typeface="Arial" pitchFamily="34" charset="0"/>
              <a:buNone/>
              <a:defRPr/>
            </a:pPr>
            <a:endParaRPr lang="bs-Latn-BA" dirty="0" smtClean="0">
              <a:solidFill>
                <a:schemeClr val="tx1"/>
              </a:solidFill>
              <a:ea typeface="+mn-ea"/>
              <a:cs typeface="+mn-cs"/>
            </a:endParaRPr>
          </a:p>
          <a:p>
            <a:pPr eaLnBrk="1" fontAlgn="auto" hangingPunct="1">
              <a:spcAft>
                <a:spcPts val="0"/>
              </a:spcAft>
              <a:buFont typeface="Arial" pitchFamily="34" charset="0"/>
              <a:buChar char="•"/>
              <a:defRPr/>
            </a:pPr>
            <a:endParaRPr lang="bs-Latn-BA" dirty="0" smtClean="0">
              <a:solidFill>
                <a:schemeClr val="tx1"/>
              </a:solidFill>
              <a:ea typeface="+mn-ea"/>
              <a:cs typeface="+mn-cs"/>
            </a:endParaRPr>
          </a:p>
          <a:p>
            <a:pPr eaLnBrk="1" fontAlgn="auto" hangingPunct="1">
              <a:spcAft>
                <a:spcPts val="0"/>
              </a:spcAft>
              <a:buFont typeface="Arial" pitchFamily="34" charset="0"/>
              <a:buChar char="•"/>
              <a:defRPr/>
            </a:pPr>
            <a:endParaRPr lang="bs-Latn-BA" dirty="0" smtClean="0">
              <a:solidFill>
                <a:schemeClr val="tx1"/>
              </a:solidFill>
              <a:ea typeface="+mn-ea"/>
              <a:cs typeface="+mn-cs"/>
            </a:endParaRPr>
          </a:p>
          <a:p>
            <a:pPr eaLnBrk="1" fontAlgn="auto" hangingPunct="1">
              <a:spcAft>
                <a:spcPts val="0"/>
              </a:spcAft>
              <a:buFont typeface="Arial" pitchFamily="34" charset="0"/>
              <a:buChar char="•"/>
              <a:defRPr/>
            </a:pPr>
            <a:endParaRPr lang="bs-Latn-BA" dirty="0" smtClean="0">
              <a:solidFill>
                <a:schemeClr val="tx1"/>
              </a:solidFill>
              <a:ea typeface="+mn-ea"/>
              <a:cs typeface="+mn-cs"/>
            </a:endParaRPr>
          </a:p>
          <a:p>
            <a:pPr eaLnBrk="1" fontAlgn="auto" hangingPunct="1">
              <a:spcAft>
                <a:spcPts val="0"/>
              </a:spcAft>
              <a:buFont typeface="Arial" pitchFamily="34" charset="0"/>
              <a:buChar char="•"/>
              <a:defRPr/>
            </a:pPr>
            <a:endParaRPr lang="bs-Latn-BA" dirty="0" smtClean="0">
              <a:solidFill>
                <a:schemeClr val="tx1"/>
              </a:solidFill>
              <a:ea typeface="+mn-ea"/>
              <a:cs typeface="+mn-cs"/>
            </a:endParaRPr>
          </a:p>
          <a:p>
            <a:pPr eaLnBrk="1" fontAlgn="auto" hangingPunct="1">
              <a:spcAft>
                <a:spcPts val="0"/>
              </a:spcAft>
              <a:buFont typeface="Arial" pitchFamily="34" charset="0"/>
              <a:buChar char="•"/>
              <a:defRPr/>
            </a:pPr>
            <a:endParaRPr lang="bs-Latn-BA" dirty="0" smtClean="0">
              <a:solidFill>
                <a:schemeClr val="tx1"/>
              </a:solidFill>
              <a:ea typeface="+mn-ea"/>
              <a:cs typeface="+mn-cs"/>
            </a:endParaRPr>
          </a:p>
          <a:p>
            <a:pPr lvl="8">
              <a:defRPr/>
            </a:pPr>
            <a:endParaRPr lang="bs-Latn-BA" dirty="0" smtClean="0"/>
          </a:p>
          <a:p>
            <a:pPr lvl="8">
              <a:defRPr/>
            </a:pPr>
            <a:endParaRPr lang="bs-Latn-BA" dirty="0" smtClean="0"/>
          </a:p>
          <a:p>
            <a:pPr lvl="8">
              <a:defRPr/>
            </a:pPr>
            <a:r>
              <a:rPr lang="bs-Latn-BA" dirty="0" smtClean="0"/>
              <a:t>www.forbes.com/lists/</a:t>
            </a:r>
            <a:endParaRPr lang="en-US" dirty="0"/>
          </a:p>
        </p:txBody>
      </p:sp>
      <p:graphicFrame>
        <p:nvGraphicFramePr>
          <p:cNvPr id="5" name="Table 4"/>
          <p:cNvGraphicFramePr>
            <a:graphicFrameLocks noGrp="1"/>
          </p:cNvGraphicFramePr>
          <p:nvPr/>
        </p:nvGraphicFramePr>
        <p:xfrm>
          <a:off x="381000" y="1219200"/>
          <a:ext cx="8382000" cy="5135566"/>
        </p:xfrm>
        <a:graphic>
          <a:graphicData uri="http://schemas.openxmlformats.org/drawingml/2006/table">
            <a:tbl>
              <a:tblPr/>
              <a:tblGrid>
                <a:gridCol w="477838"/>
                <a:gridCol w="1443037"/>
                <a:gridCol w="1076325"/>
                <a:gridCol w="1077913"/>
                <a:gridCol w="1076325"/>
                <a:gridCol w="1076325"/>
                <a:gridCol w="1077912"/>
                <a:gridCol w="1076325"/>
              </a:tblGrid>
              <a:tr h="6048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Rang</a:t>
                      </a:r>
                      <a:endParaRPr kumimoji="0" lang="en-US" sz="1400" b="0" i="0" u="none" strike="noStrike" cap="none" normalizeH="0" baseline="0" dirty="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a:ln>
                            <a:noFill/>
                          </a:ln>
                          <a:solidFill>
                            <a:srgbClr val="003399"/>
                          </a:solidFill>
                          <a:effectLst/>
                          <a:latin typeface="Times New Roman" charset="0"/>
                          <a:ea typeface="ＭＳ Ｐゴシック" charset="0"/>
                          <a:cs typeface="Times New Roman" charset="0"/>
                          <a:hlinkClick r:id="rId3"/>
                        </a:rPr>
                        <a:t>Kompanija</a:t>
                      </a:r>
                      <a:endParaRPr kumimoji="0" lang="en-US" sz="1400" b="0" i="0" u="none" strike="noStrike" cap="none" normalizeH="0" baseline="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a:ln>
                            <a:noFill/>
                          </a:ln>
                          <a:solidFill>
                            <a:srgbClr val="003399"/>
                          </a:solidFill>
                          <a:effectLst/>
                          <a:latin typeface="Times New Roman" charset="0"/>
                          <a:ea typeface="ＭＳ Ｐゴシック" charset="0"/>
                          <a:cs typeface="Times New Roman" charset="0"/>
                          <a:hlinkClick r:id="rId4"/>
                        </a:rPr>
                        <a:t>Zemlja</a:t>
                      </a:r>
                      <a:endParaRPr kumimoji="0" lang="en-US" sz="1400" b="0" i="0" u="none" strike="noStrike" cap="none" normalizeH="0" baseline="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a:ln>
                            <a:noFill/>
                          </a:ln>
                          <a:solidFill>
                            <a:srgbClr val="003399"/>
                          </a:solidFill>
                          <a:effectLst/>
                          <a:latin typeface="Times New Roman" charset="0"/>
                          <a:ea typeface="ＭＳ Ｐゴシック" charset="0"/>
                          <a:cs typeface="Times New Roman" charset="0"/>
                          <a:hlinkClick r:id="rId5"/>
                        </a:rPr>
                        <a:t>Ind</a:t>
                      </a:r>
                      <a:r>
                        <a:rPr kumimoji="0" lang="sr-Latn-CS" sz="1400" b="0" i="0" u="sng" strike="noStrike" cap="none" normalizeH="0" baseline="0">
                          <a:ln>
                            <a:noFill/>
                          </a:ln>
                          <a:solidFill>
                            <a:srgbClr val="003399"/>
                          </a:solidFill>
                          <a:effectLst/>
                          <a:latin typeface="Times New Roman" charset="0"/>
                          <a:ea typeface="ＭＳ Ｐゴシック" charset="0"/>
                          <a:cs typeface="Times New Roman" charset="0"/>
                          <a:hlinkClick r:id="rId5"/>
                        </a:rPr>
                        <a:t>ustrija</a:t>
                      </a:r>
                      <a:endParaRPr kumimoji="0" lang="en-US" sz="1400" b="0" i="0" u="none" strike="noStrike" cap="none" normalizeH="0" baseline="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a:ln>
                            <a:noFill/>
                          </a:ln>
                          <a:solidFill>
                            <a:srgbClr val="003399"/>
                          </a:solidFill>
                          <a:effectLst/>
                          <a:latin typeface="Times New Roman" charset="0"/>
                          <a:ea typeface="ＭＳ Ｐゴシック" charset="0"/>
                          <a:cs typeface="Times New Roman" charset="0"/>
                          <a:hlinkClick r:id="rId6"/>
                        </a:rPr>
                        <a:t>Sales ($bil)</a:t>
                      </a:r>
                      <a:endParaRPr kumimoji="0" lang="en-US" sz="1400" b="0" i="0" u="none" strike="noStrike" cap="none" normalizeH="0" baseline="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a:ln>
                            <a:noFill/>
                          </a:ln>
                          <a:solidFill>
                            <a:srgbClr val="003399"/>
                          </a:solidFill>
                          <a:effectLst/>
                          <a:latin typeface="Times New Roman" charset="0"/>
                          <a:ea typeface="ＭＳ Ｐゴシック" charset="0"/>
                          <a:cs typeface="Times New Roman" charset="0"/>
                          <a:hlinkClick r:id="rId7"/>
                        </a:rPr>
                        <a:t>Profits ($bil)</a:t>
                      </a:r>
                      <a:endParaRPr kumimoji="0" lang="en-US" sz="1400" b="0" i="0" u="none" strike="noStrike" cap="none" normalizeH="0" baseline="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a:ln>
                            <a:noFill/>
                          </a:ln>
                          <a:solidFill>
                            <a:srgbClr val="003399"/>
                          </a:solidFill>
                          <a:effectLst/>
                          <a:latin typeface="Times New Roman" charset="0"/>
                          <a:ea typeface="ＭＳ Ｐゴシック" charset="0"/>
                          <a:cs typeface="Times New Roman" charset="0"/>
                          <a:hlinkClick r:id="rId8"/>
                        </a:rPr>
                        <a:t>Assets ($bil)</a:t>
                      </a:r>
                      <a:endParaRPr kumimoji="0" lang="en-US" sz="1400" b="0" i="0" u="none" strike="noStrike" cap="none" normalizeH="0" baseline="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sng" strike="noStrike" cap="none" normalizeH="0" baseline="0">
                          <a:ln>
                            <a:noFill/>
                          </a:ln>
                          <a:solidFill>
                            <a:srgbClr val="003399"/>
                          </a:solidFill>
                          <a:effectLst/>
                          <a:latin typeface="Times New Roman" charset="0"/>
                          <a:ea typeface="ＭＳ Ｐゴシック" charset="0"/>
                          <a:cs typeface="Times New Roman" charset="0"/>
                          <a:hlinkClick r:id="rId9"/>
                        </a:rPr>
                        <a:t>Market Value ($bil)</a:t>
                      </a:r>
                      <a:endParaRPr kumimoji="0" lang="en-US" sz="1400" b="0" i="0" u="none" strike="noStrike" cap="none" normalizeH="0" baseline="0">
                        <a:ln>
                          <a:noFill/>
                        </a:ln>
                        <a:solidFill>
                          <a:srgbClr val="595959"/>
                        </a:solidFill>
                        <a:effectLst/>
                        <a:latin typeface="Calibri" charset="0"/>
                        <a:ea typeface="ＭＳ Ｐゴシック" charset="0"/>
                      </a:endParaRPr>
                    </a:p>
                  </a:txBody>
                  <a:tcPr marL="14162" marR="14162" marT="14162" marB="14162" anchor="b" horzOverflow="overflow">
                    <a:lnL>
                      <a:noFill/>
                    </a:lnL>
                    <a:lnR>
                      <a:noFill/>
                    </a:lnR>
                    <a:lnT>
                      <a:noFill/>
                    </a:lnT>
                    <a:lnB>
                      <a:noFill/>
                    </a:lnB>
                    <a:lnTlToBr>
                      <a:noFill/>
                    </a:lnTlToBr>
                    <a:lnBlToTr>
                      <a:noFill/>
                    </a:lnBlToTr>
                    <a:noFill/>
                  </a:tcPr>
                </a:tc>
              </a:tr>
              <a:tr h="4143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0"/>
                        </a:rPr>
                        <a:t>HSBC Holdings</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United Kingdom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Banking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146.50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19.13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2,348.98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180.81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143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1"/>
                        </a:rPr>
                        <a:t>General Electric</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United States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Conglomerates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172.74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22.21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795.34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330.93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143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3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2"/>
                        </a:rPr>
                        <a:t>Bank of America</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United States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Banking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119.19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14.98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1,715.75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176.53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143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4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3"/>
                        </a:rPr>
                        <a:t>JPMorgan Chase</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United States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Banking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116.35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15.37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1,562.15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136.88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63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4"/>
                        </a:rPr>
                        <a:t>ExxonMobil</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United States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Oil &amp; Gas Operations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358.60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40.61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242.08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465.51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6048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6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5"/>
                        </a:rPr>
                        <a:t>Royal Dutch Shell</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Netherlands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Oil &amp; Gas Operations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355.78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31.33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266.22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221.09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63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7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6"/>
                        </a:rPr>
                        <a:t>BP</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United Kingdom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Oil &amp; Gas Operations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281.03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20.60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236.08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204.94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63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7"/>
                        </a:rPr>
                        <a:t>Toyota Motor</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Japan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Consumer Durables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203.80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13.99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276.38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175.08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143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9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a:ln>
                            <a:noFill/>
                          </a:ln>
                          <a:solidFill>
                            <a:srgbClr val="003399"/>
                          </a:solidFill>
                          <a:effectLst/>
                          <a:latin typeface="Times New Roman" charset="0"/>
                          <a:ea typeface="ＭＳ Ｐゴシック" charset="0"/>
                          <a:cs typeface="Times New Roman" charset="0"/>
                          <a:hlinkClick r:id="rId18"/>
                        </a:rPr>
                        <a:t>ING Group</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Netherlands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Insurance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197.93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12.65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1,932.15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75.78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r h="463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10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sng" strike="noStrike" cap="none" normalizeH="0" baseline="0" dirty="0">
                          <a:ln>
                            <a:noFill/>
                          </a:ln>
                          <a:solidFill>
                            <a:srgbClr val="003399"/>
                          </a:solidFill>
                          <a:effectLst/>
                          <a:latin typeface="Times New Roman" charset="0"/>
                          <a:ea typeface="ＭＳ Ｐゴシック" charset="0"/>
                          <a:cs typeface="Times New Roman" charset="0"/>
                          <a:hlinkClick r:id="rId19"/>
                        </a:rPr>
                        <a:t>Berkshire Hathaway</a:t>
                      </a:r>
                      <a:endParaRPr kumimoji="0" lang="en-US" sz="1200" b="0" i="0" u="none" strike="noStrike" cap="none" normalizeH="0" baseline="0" dirty="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United States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Diversified Financials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118.25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13.21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273.16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New Roman" charset="0"/>
                          <a:ea typeface="ＭＳ Ｐゴシック" charset="0"/>
                          <a:cs typeface="Times New Roman" charset="0"/>
                        </a:rPr>
                        <a:t>216.65 </a:t>
                      </a:r>
                      <a:endParaRPr kumimoji="0" lang="en-US" sz="1200" b="0" i="0" u="none" strike="noStrike" cap="none" normalizeH="0" baseline="0">
                        <a:ln>
                          <a:noFill/>
                        </a:ln>
                        <a:solidFill>
                          <a:srgbClr val="595959"/>
                        </a:solidFill>
                        <a:effectLst/>
                        <a:latin typeface="Calibri" charset="0"/>
                        <a:ea typeface="ＭＳ Ｐゴシック" charset="0"/>
                      </a:endParaRPr>
                    </a:p>
                  </a:txBody>
                  <a:tcPr marL="14162" marR="14162" marT="14162" marB="14162" horzOverflow="overflow">
                    <a:lnL>
                      <a:noFill/>
                    </a:lnL>
                    <a:lnR>
                      <a:noFill/>
                    </a:lnR>
                    <a:lnT>
                      <a:noFill/>
                    </a:lnT>
                    <a:lnB>
                      <a:noFill/>
                    </a:lnB>
                    <a:lnTlToBr>
                      <a:noFill/>
                    </a:lnTlToBr>
                    <a:lnBlToTr>
                      <a:noFill/>
                    </a:lnBlToTr>
                    <a:noFill/>
                  </a:tcPr>
                </a:tc>
              </a:tr>
            </a:tbl>
          </a:graphicData>
        </a:graphic>
      </p:graphicFrame>
      <p:sp>
        <p:nvSpPr>
          <p:cNvPr id="1442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6A75B02F-317B-4683-AB6B-C9C90765A3BD}" type="slidenum">
              <a:rPr lang="en-US" sz="1200">
                <a:solidFill>
                  <a:srgbClr val="898989"/>
                </a:solidFill>
                <a:latin typeface="Calibri" pitchFamily="34" charset="0"/>
              </a:rPr>
              <a:pPr algn="r" eaLnBrk="1" hangingPunct="1"/>
              <a:t>16</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r>
              <a:rPr lang="en-US" sz="1200">
                <a:solidFill>
                  <a:srgbClr val="898989"/>
                </a:solidFill>
                <a:latin typeface="Calibri" pitchFamily="34" charset="0"/>
                <a:cs typeface="Arial" charset="0"/>
              </a:rPr>
              <a:t>Slide</a:t>
            </a:r>
            <a:r>
              <a:rPr lang="en-US" sz="1400">
                <a:solidFill>
                  <a:srgbClr val="898989"/>
                </a:solidFill>
                <a:cs typeface="Arial" charset="0"/>
              </a:rPr>
              <a:t> </a:t>
            </a:r>
            <a:fld id="{644ABB5A-BF28-49F8-894B-0C21012B280A}" type="slidenum">
              <a:rPr lang="en-US" sz="1400">
                <a:solidFill>
                  <a:srgbClr val="898989"/>
                </a:solidFill>
                <a:cs typeface="Arial" charset="0"/>
              </a:rPr>
              <a:pPr algn="r" eaLnBrk="1" hangingPunct="1"/>
              <a:t>17</a:t>
            </a:fld>
            <a:endParaRPr lang="en-US" sz="1400">
              <a:solidFill>
                <a:srgbClr val="898989"/>
              </a:solidFill>
              <a:cs typeface="Arial" charset="0"/>
            </a:endParaRPr>
          </a:p>
        </p:txBody>
      </p:sp>
      <p:sp>
        <p:nvSpPr>
          <p:cNvPr id="16387" name="Rectangle 2"/>
          <p:cNvSpPr>
            <a:spLocks noGrp="1" noChangeArrowheads="1"/>
          </p:cNvSpPr>
          <p:nvPr>
            <p:ph type="title" idx="4294967295"/>
          </p:nvPr>
        </p:nvSpPr>
        <p:spPr>
          <a:xfrm>
            <a:off x="250825" y="0"/>
            <a:ext cx="8893175" cy="908050"/>
          </a:xfrm>
        </p:spPr>
        <p:txBody>
          <a:bodyPr/>
          <a:lstStyle/>
          <a:p>
            <a:pPr eaLnBrk="1" hangingPunct="1"/>
            <a:r>
              <a:rPr lang="en-US" smtClean="0">
                <a:ea typeface="ＭＳ Ｐゴシック" pitchFamily="34" charset="-128"/>
              </a:rPr>
              <a:t>Ključni korporativni uticaji (KKU)</a:t>
            </a:r>
          </a:p>
        </p:txBody>
      </p:sp>
      <p:sp>
        <p:nvSpPr>
          <p:cNvPr id="16388" name="Rectangle 4"/>
          <p:cNvSpPr>
            <a:spLocks noChangeArrowheads="1"/>
          </p:cNvSpPr>
          <p:nvPr/>
        </p:nvSpPr>
        <p:spPr bwMode="auto">
          <a:xfrm>
            <a:off x="1447800" y="5867400"/>
            <a:ext cx="914400" cy="914400"/>
          </a:xfrm>
          <a:prstGeom prst="rect">
            <a:avLst/>
          </a:prstGeom>
          <a:noFill/>
          <a:ln w="9525">
            <a:noFill/>
            <a:miter lim="800000"/>
            <a:headEnd/>
            <a:tailEnd/>
          </a:ln>
        </p:spPr>
        <p:txBody>
          <a:bodyPr wrap="none" anchor="ctr">
            <a:spAutoFit/>
          </a:bodyPr>
          <a:lstStyle/>
          <a:p>
            <a:pPr algn="ctr" eaLnBrk="1" hangingPunct="1">
              <a:spcBef>
                <a:spcPct val="50000"/>
              </a:spcBef>
            </a:pPr>
            <a:endParaRPr lang="en-US" sz="1800">
              <a:latin typeface="Arial" charset="0"/>
              <a:cs typeface="Arial" charset="0"/>
            </a:endParaRPr>
          </a:p>
        </p:txBody>
      </p:sp>
      <p:graphicFrame>
        <p:nvGraphicFramePr>
          <p:cNvPr id="10" name="Diagram 9"/>
          <p:cNvGraphicFramePr/>
          <p:nvPr/>
        </p:nvGraphicFramePr>
        <p:xfrm>
          <a:off x="685800" y="1219200"/>
          <a:ext cx="7315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250825" y="0"/>
            <a:ext cx="8893175" cy="908050"/>
          </a:xfrm>
        </p:spPr>
        <p:txBody>
          <a:bodyPr/>
          <a:lstStyle/>
          <a:p>
            <a:pPr eaLnBrk="1" hangingPunct="1"/>
            <a:r>
              <a:rPr lang="en-US" smtClean="0">
                <a:ea typeface="ＭＳ Ｐゴシック" pitchFamily="34" charset="-128"/>
              </a:rPr>
              <a:t>KKU: na nivou kompanije</a:t>
            </a:r>
          </a:p>
        </p:txBody>
      </p:sp>
      <p:sp>
        <p:nvSpPr>
          <p:cNvPr id="17412" name="Rectangle 11"/>
          <p:cNvSpPr>
            <a:spLocks noChangeArrowheads="1"/>
          </p:cNvSpPr>
          <p:nvPr/>
        </p:nvSpPr>
        <p:spPr bwMode="auto">
          <a:xfrm>
            <a:off x="1447800" y="5867400"/>
            <a:ext cx="914400" cy="914400"/>
          </a:xfrm>
          <a:prstGeom prst="rect">
            <a:avLst/>
          </a:prstGeom>
          <a:noFill/>
          <a:ln w="9525">
            <a:noFill/>
            <a:miter lim="800000"/>
            <a:headEnd/>
            <a:tailEnd/>
          </a:ln>
        </p:spPr>
        <p:txBody>
          <a:bodyPr wrap="none" anchor="ctr">
            <a:spAutoFit/>
          </a:bodyPr>
          <a:lstStyle/>
          <a:p>
            <a:pPr algn="ctr" eaLnBrk="1" hangingPunct="1">
              <a:spcBef>
                <a:spcPct val="50000"/>
              </a:spcBef>
            </a:pPr>
            <a:endParaRPr lang="en-US" sz="1800">
              <a:latin typeface="Arial" charset="0"/>
              <a:cs typeface="Arial" charset="0"/>
            </a:endParaRPr>
          </a:p>
        </p:txBody>
      </p:sp>
      <p:graphicFrame>
        <p:nvGraphicFramePr>
          <p:cNvPr id="18" name="Diagram 17"/>
          <p:cNvGraphicFramePr/>
          <p:nvPr/>
        </p:nvGraphicFramePr>
        <p:xfrm>
          <a:off x="2667000" y="1295400"/>
          <a:ext cx="6096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Notched Right Arrow 18"/>
          <p:cNvSpPr/>
          <p:nvPr/>
        </p:nvSpPr>
        <p:spPr bwMode="auto">
          <a:xfrm>
            <a:off x="609600" y="4953000"/>
            <a:ext cx="1905000" cy="733663"/>
          </a:xfrm>
          <a:prstGeom prst="notchedRightArrow">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spAutoFit/>
          </a:bodyPr>
          <a:lstStyle/>
          <a:p>
            <a:pPr algn="ctr" eaLnBrk="1" hangingPunct="1">
              <a:spcBef>
                <a:spcPct val="50000"/>
              </a:spcBef>
              <a:defRPr/>
            </a:pPr>
            <a:r>
              <a:rPr lang="bs-Latn-BA" sz="1800" dirty="0">
                <a:latin typeface="+mn-lt"/>
                <a:ea typeface="+mn-ea"/>
                <a:cs typeface="Arial" pitchFamily="34" charset="0"/>
              </a:rPr>
              <a:t>Cilj</a:t>
            </a:r>
            <a:endParaRPr lang="en-US" sz="1800" dirty="0">
              <a:latin typeface="+mn-lt"/>
              <a:ea typeface="+mn-ea"/>
              <a:cs typeface="Arial" pitchFamily="34" charset="0"/>
            </a:endParaRPr>
          </a:p>
        </p:txBody>
      </p:sp>
      <p:sp>
        <p:nvSpPr>
          <p:cNvPr id="20" name="TextBox 19"/>
          <p:cNvSpPr txBox="1"/>
          <p:nvPr/>
        </p:nvSpPr>
        <p:spPr>
          <a:xfrm>
            <a:off x="2743200" y="5167610"/>
            <a:ext cx="4953000" cy="369332"/>
          </a:xfrm>
          <a:prstGeom prst="rect">
            <a:avLst/>
          </a:prstGeom>
          <a:noFill/>
          <a:ln>
            <a:solidFill>
              <a:schemeClr val="bg1">
                <a:lumMod val="65000"/>
              </a:schemeClr>
            </a:solidFill>
          </a:ln>
          <a:scene3d>
            <a:camera prst="perspectiveFront"/>
            <a:lightRig rig="threePt" dir="t"/>
          </a:scene3d>
        </p:spPr>
        <p:txBody>
          <a:bodyPr>
            <a:spAutoFit/>
          </a:bodyPr>
          <a:lstStyle/>
          <a:p>
            <a:pPr algn="ctr" eaLnBrk="1" hangingPunct="1">
              <a:spcBef>
                <a:spcPct val="50000"/>
              </a:spcBef>
              <a:defRPr/>
            </a:pPr>
            <a:r>
              <a:rPr lang="bs-Latn-BA" sz="1800" dirty="0">
                <a:latin typeface="+mn-lt"/>
                <a:ea typeface="+mn-ea"/>
                <a:cs typeface="Arial" pitchFamily="34" charset="0"/>
              </a:rPr>
              <a:t>Osiguranje profitabinosti kompanije</a:t>
            </a:r>
            <a:endParaRPr lang="en-US" sz="1800" dirty="0">
              <a:latin typeface="+mn-lt"/>
              <a:ea typeface="+mn-ea"/>
              <a:cs typeface="Arial" pitchFamily="34" charset="0"/>
            </a:endParaRPr>
          </a:p>
        </p:txBody>
      </p:sp>
      <p:graphicFrame>
        <p:nvGraphicFramePr>
          <p:cNvPr id="9" name="Diagram 8"/>
          <p:cNvGraphicFramePr/>
          <p:nvPr/>
        </p:nvGraphicFramePr>
        <p:xfrm>
          <a:off x="214282" y="714356"/>
          <a:ext cx="2143140" cy="1714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250825" y="0"/>
            <a:ext cx="8893175" cy="908050"/>
          </a:xfrm>
        </p:spPr>
        <p:txBody>
          <a:bodyPr/>
          <a:lstStyle/>
          <a:p>
            <a:pPr eaLnBrk="1" hangingPunct="1"/>
            <a:r>
              <a:rPr lang="en-US" smtClean="0">
                <a:ea typeface="ＭＳ Ｐゴシック" pitchFamily="34" charset="-128"/>
              </a:rPr>
              <a:t>KKU: investiori (dioničari)</a:t>
            </a:r>
          </a:p>
        </p:txBody>
      </p:sp>
      <p:sp>
        <p:nvSpPr>
          <p:cNvPr id="18436" name="Rectangle 5"/>
          <p:cNvSpPr>
            <a:spLocks noChangeArrowheads="1"/>
          </p:cNvSpPr>
          <p:nvPr/>
        </p:nvSpPr>
        <p:spPr bwMode="auto">
          <a:xfrm>
            <a:off x="1447800" y="5867400"/>
            <a:ext cx="914400" cy="914400"/>
          </a:xfrm>
          <a:prstGeom prst="rect">
            <a:avLst/>
          </a:prstGeom>
          <a:noFill/>
          <a:ln w="9525">
            <a:noFill/>
            <a:miter lim="800000"/>
            <a:headEnd/>
            <a:tailEnd/>
          </a:ln>
        </p:spPr>
        <p:txBody>
          <a:bodyPr wrap="none" anchor="ctr">
            <a:spAutoFit/>
          </a:bodyPr>
          <a:lstStyle/>
          <a:p>
            <a:pPr algn="ctr" eaLnBrk="1" hangingPunct="1">
              <a:spcBef>
                <a:spcPct val="50000"/>
              </a:spcBef>
            </a:pPr>
            <a:endParaRPr lang="en-US" sz="1800">
              <a:latin typeface="Arial" charset="0"/>
              <a:cs typeface="Arial" charset="0"/>
            </a:endParaRPr>
          </a:p>
        </p:txBody>
      </p:sp>
      <p:graphicFrame>
        <p:nvGraphicFramePr>
          <p:cNvPr id="29" name="Diagram 28"/>
          <p:cNvGraphicFramePr/>
          <p:nvPr/>
        </p:nvGraphicFramePr>
        <p:xfrm>
          <a:off x="2667000" y="1219200"/>
          <a:ext cx="6096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Notched Right Arrow 29"/>
          <p:cNvSpPr/>
          <p:nvPr/>
        </p:nvSpPr>
        <p:spPr bwMode="auto">
          <a:xfrm>
            <a:off x="609600" y="4953000"/>
            <a:ext cx="1905000" cy="733663"/>
          </a:xfrm>
          <a:prstGeom prst="notchedRightArrow">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spAutoFit/>
          </a:bodyPr>
          <a:lstStyle/>
          <a:p>
            <a:pPr algn="ctr" eaLnBrk="1" hangingPunct="1">
              <a:spcBef>
                <a:spcPct val="50000"/>
              </a:spcBef>
              <a:defRPr/>
            </a:pPr>
            <a:r>
              <a:rPr lang="bs-Latn-BA" sz="1800" dirty="0">
                <a:latin typeface="+mn-lt"/>
                <a:ea typeface="+mn-ea"/>
                <a:cs typeface="Arial" pitchFamily="34" charset="0"/>
              </a:rPr>
              <a:t>cilj</a:t>
            </a:r>
            <a:endParaRPr lang="en-US" sz="1800" dirty="0">
              <a:latin typeface="+mn-lt"/>
              <a:ea typeface="+mn-ea"/>
              <a:cs typeface="Arial" pitchFamily="34" charset="0"/>
            </a:endParaRPr>
          </a:p>
        </p:txBody>
      </p:sp>
      <p:sp>
        <p:nvSpPr>
          <p:cNvPr id="31" name="TextBox 30"/>
          <p:cNvSpPr txBox="1"/>
          <p:nvPr/>
        </p:nvSpPr>
        <p:spPr>
          <a:xfrm>
            <a:off x="2743200" y="5167610"/>
            <a:ext cx="4953000" cy="369332"/>
          </a:xfrm>
          <a:prstGeom prst="rect">
            <a:avLst/>
          </a:prstGeom>
          <a:noFill/>
          <a:ln>
            <a:solidFill>
              <a:schemeClr val="bg1">
                <a:lumMod val="65000"/>
              </a:schemeClr>
            </a:solidFill>
          </a:ln>
          <a:scene3d>
            <a:camera prst="perspectiveFront"/>
            <a:lightRig rig="threePt" dir="t"/>
          </a:scene3d>
        </p:spPr>
        <p:txBody>
          <a:bodyPr>
            <a:spAutoFit/>
          </a:bodyPr>
          <a:lstStyle/>
          <a:p>
            <a:pPr algn="ctr" eaLnBrk="1" hangingPunct="1">
              <a:spcBef>
                <a:spcPct val="50000"/>
              </a:spcBef>
              <a:defRPr/>
            </a:pPr>
            <a:r>
              <a:rPr lang="bs-Latn-BA" sz="1800" dirty="0">
                <a:latin typeface="+mn-lt"/>
                <a:ea typeface="+mn-ea"/>
                <a:cs typeface="Arial" pitchFamily="34" charset="0"/>
              </a:rPr>
              <a:t>Osigurati povrat na investiciju</a:t>
            </a:r>
            <a:endParaRPr lang="en-US" sz="1800" dirty="0">
              <a:latin typeface="+mn-lt"/>
              <a:ea typeface="+mn-ea"/>
              <a:cs typeface="Arial" pitchFamily="34" charset="0"/>
            </a:endParaRPr>
          </a:p>
        </p:txBody>
      </p:sp>
      <p:graphicFrame>
        <p:nvGraphicFramePr>
          <p:cNvPr id="9" name="Diagram 8"/>
          <p:cNvGraphicFramePr/>
          <p:nvPr/>
        </p:nvGraphicFramePr>
        <p:xfrm>
          <a:off x="214282" y="714356"/>
          <a:ext cx="2143140" cy="1714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36563" y="388938"/>
            <a:ext cx="8291512" cy="850900"/>
          </a:xfrm>
          <a:noFill/>
          <a:ln/>
        </p:spPr>
        <p:txBody>
          <a:bodyPr>
            <a:normAutofit/>
          </a:bodyPr>
          <a:lstStyle/>
          <a:p>
            <a:r>
              <a:rPr lang="sr-Latn-BA" dirty="0" smtClean="0">
                <a:solidFill>
                  <a:srgbClr val="0B51A1"/>
                </a:solidFill>
              </a:rPr>
              <a:t>Struktura predavanja </a:t>
            </a:r>
            <a:endParaRPr lang="en-GB" dirty="0">
              <a:solidFill>
                <a:srgbClr val="0B51A1"/>
              </a:solidFill>
            </a:endParaRPr>
          </a:p>
        </p:txBody>
      </p:sp>
      <p:sp>
        <p:nvSpPr>
          <p:cNvPr id="187395" name="Rectangle 3"/>
          <p:cNvSpPr>
            <a:spLocks noGrp="1" noChangeArrowheads="1"/>
          </p:cNvSpPr>
          <p:nvPr>
            <p:ph type="body" idx="1"/>
          </p:nvPr>
        </p:nvSpPr>
        <p:spPr>
          <a:xfrm>
            <a:off x="251520" y="1196752"/>
            <a:ext cx="8569325" cy="5256213"/>
          </a:xfrm>
          <a:noFill/>
          <a:ln/>
        </p:spPr>
        <p:txBody>
          <a:bodyPr>
            <a:normAutofit/>
          </a:bodyPr>
          <a:lstStyle/>
          <a:p>
            <a:pPr>
              <a:spcBef>
                <a:spcPts val="0"/>
              </a:spcBef>
            </a:pPr>
            <a:r>
              <a:rPr lang="en-US" sz="3600" dirty="0" err="1" smtClean="0"/>
              <a:t>Svrha</a:t>
            </a:r>
            <a:r>
              <a:rPr lang="en-US" sz="3600" dirty="0" smtClean="0"/>
              <a:t> </a:t>
            </a:r>
            <a:r>
              <a:rPr lang="en-US" sz="3600" dirty="0" err="1" smtClean="0"/>
              <a:t>organizacije</a:t>
            </a:r>
            <a:r>
              <a:rPr lang="sr-Latn-BA" sz="3600" dirty="0" smtClean="0"/>
              <a:t>/preduzeća</a:t>
            </a:r>
            <a:r>
              <a:rPr lang="en-US" sz="3600" dirty="0" smtClean="0"/>
              <a:t> u </a:t>
            </a:r>
            <a:r>
              <a:rPr lang="en-US" sz="3600" dirty="0" err="1" smtClean="0"/>
              <a:t>dru</a:t>
            </a:r>
            <a:r>
              <a:rPr lang="sr-Latn-BA" sz="3600" dirty="0" smtClean="0"/>
              <a:t>š</a:t>
            </a:r>
            <a:r>
              <a:rPr lang="en-US" sz="3600" dirty="0" err="1" smtClean="0"/>
              <a:t>tvu</a:t>
            </a:r>
            <a:r>
              <a:rPr lang="en-US" sz="3600" dirty="0" smtClean="0"/>
              <a:t> </a:t>
            </a:r>
          </a:p>
          <a:p>
            <a:pPr>
              <a:spcBef>
                <a:spcPts val="0"/>
              </a:spcBef>
            </a:pPr>
            <a:r>
              <a:rPr lang="sr-Latn-BA" sz="3600" dirty="0" smtClean="0"/>
              <a:t>Korportivno upravljanje </a:t>
            </a:r>
            <a:endParaRPr lang="en-GB" sz="3600" dirty="0"/>
          </a:p>
          <a:p>
            <a:pPr>
              <a:spcBef>
                <a:spcPts val="0"/>
              </a:spcBef>
            </a:pPr>
            <a:r>
              <a:rPr lang="sr-Latn-BA" sz="3600" dirty="0" smtClean="0"/>
              <a:t>Interesne grupe organizacije </a:t>
            </a:r>
            <a:endParaRPr lang="en-GB" sz="3600" dirty="0"/>
          </a:p>
          <a:p>
            <a:pPr>
              <a:spcBef>
                <a:spcPts val="0"/>
              </a:spcBef>
            </a:pPr>
            <a:r>
              <a:rPr lang="sr-Latn-BA" sz="3600" dirty="0" smtClean="0"/>
              <a:t>Mapiranje interesnih grupa </a:t>
            </a:r>
            <a:endParaRPr lang="en-GB" sz="3600" dirty="0"/>
          </a:p>
          <a:p>
            <a:pPr>
              <a:spcBef>
                <a:spcPts val="0"/>
              </a:spcBef>
            </a:pPr>
            <a:r>
              <a:rPr lang="sr-Latn-BA" sz="3600" dirty="0" smtClean="0"/>
              <a:t>Pitanja poslovno / org. etike</a:t>
            </a:r>
            <a:endParaRPr lang="en-GB" sz="3600" dirty="0"/>
          </a:p>
          <a:p>
            <a:pPr>
              <a:spcBef>
                <a:spcPts val="0"/>
              </a:spcBef>
            </a:pPr>
            <a:r>
              <a:rPr lang="sr-Latn-BA" sz="3600" dirty="0" smtClean="0"/>
              <a:t>Organizaciona kultura </a:t>
            </a:r>
            <a:endParaRPr lang="en-GB" sz="3600" dirty="0"/>
          </a:p>
          <a:p>
            <a:pPr>
              <a:spcBef>
                <a:spcPts val="0"/>
              </a:spcBef>
            </a:pPr>
            <a:r>
              <a:rPr lang="sr-Latn-BA" sz="3600" dirty="0" smtClean="0"/>
              <a:t>Komunikacija svrhe organizacije </a:t>
            </a:r>
            <a:endParaRPr lang="en-GB" sz="3600" dirty="0"/>
          </a:p>
        </p:txBody>
      </p:sp>
      <p:sp>
        <p:nvSpPr>
          <p:cNvPr id="4" name="Date Placeholder 3"/>
          <p:cNvSpPr>
            <a:spLocks noGrp="1"/>
          </p:cNvSpPr>
          <p:nvPr>
            <p:ph type="dt" sz="half" idx="10"/>
          </p:nvPr>
        </p:nvSpPr>
        <p:spPr/>
        <p:txBody>
          <a:bodyPr/>
          <a:lstStyle/>
          <a:p>
            <a:fld id="{1CD9D2AE-AFC5-4559-A624-517571EEF605}"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7395">
                                            <p:txEl>
                                              <p:pRg st="4" end="4"/>
                                            </p:txEl>
                                          </p:spTgt>
                                        </p:tgtEl>
                                        <p:attrNameLst>
                                          <p:attrName>style.visibility</p:attrName>
                                        </p:attrNameLst>
                                      </p:cBhvr>
                                      <p:to>
                                        <p:strVal val="visible"/>
                                      </p:to>
                                    </p:set>
                                    <p:anim calcmode="lin" valueType="num">
                                      <p:cBhvr additive="base">
                                        <p:cTn id="31" dur="500" fill="hold"/>
                                        <p:tgtEl>
                                          <p:spTgt spid="187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7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7395">
                                            <p:txEl>
                                              <p:pRg st="5" end="5"/>
                                            </p:txEl>
                                          </p:spTgt>
                                        </p:tgtEl>
                                        <p:attrNameLst>
                                          <p:attrName>style.visibility</p:attrName>
                                        </p:attrNameLst>
                                      </p:cBhvr>
                                      <p:to>
                                        <p:strVal val="visible"/>
                                      </p:to>
                                    </p:set>
                                    <p:anim calcmode="lin" valueType="num">
                                      <p:cBhvr additive="base">
                                        <p:cTn id="37" dur="500" fill="hold"/>
                                        <p:tgtEl>
                                          <p:spTgt spid="1873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7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7395">
                                            <p:txEl>
                                              <p:pRg st="6" end="6"/>
                                            </p:txEl>
                                          </p:spTgt>
                                        </p:tgtEl>
                                        <p:attrNameLst>
                                          <p:attrName>style.visibility</p:attrName>
                                        </p:attrNameLst>
                                      </p:cBhvr>
                                      <p:to>
                                        <p:strVal val="visible"/>
                                      </p:to>
                                    </p:set>
                                    <p:anim calcmode="lin" valueType="num">
                                      <p:cBhvr additive="base">
                                        <p:cTn id="43" dur="500" fill="hold"/>
                                        <p:tgtEl>
                                          <p:spTgt spid="1873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73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250825" y="0"/>
            <a:ext cx="8893175" cy="908050"/>
          </a:xfrm>
        </p:spPr>
        <p:txBody>
          <a:bodyPr/>
          <a:lstStyle/>
          <a:p>
            <a:pPr eaLnBrk="1" hangingPunct="1"/>
            <a:r>
              <a:rPr lang="en-US" smtClean="0">
                <a:ea typeface="ＭＳ Ｐゴシック" pitchFamily="34" charset="-128"/>
              </a:rPr>
              <a:t>KKU: interesne skupine</a:t>
            </a:r>
          </a:p>
        </p:txBody>
      </p:sp>
      <p:sp>
        <p:nvSpPr>
          <p:cNvPr id="19460" name="Rectangle 4"/>
          <p:cNvSpPr>
            <a:spLocks noChangeArrowheads="1"/>
          </p:cNvSpPr>
          <p:nvPr/>
        </p:nvSpPr>
        <p:spPr bwMode="auto">
          <a:xfrm>
            <a:off x="1447800" y="5867400"/>
            <a:ext cx="914400" cy="914400"/>
          </a:xfrm>
          <a:prstGeom prst="rect">
            <a:avLst/>
          </a:prstGeom>
          <a:noFill/>
          <a:ln w="9525">
            <a:noFill/>
            <a:miter lim="800000"/>
            <a:headEnd/>
            <a:tailEnd/>
          </a:ln>
        </p:spPr>
        <p:txBody>
          <a:bodyPr wrap="none" anchor="ctr">
            <a:spAutoFit/>
          </a:bodyPr>
          <a:lstStyle/>
          <a:p>
            <a:pPr algn="ctr" eaLnBrk="1" hangingPunct="1">
              <a:spcBef>
                <a:spcPct val="50000"/>
              </a:spcBef>
            </a:pPr>
            <a:endParaRPr lang="en-US" sz="1800">
              <a:latin typeface="Arial" charset="0"/>
              <a:cs typeface="Arial" charset="0"/>
            </a:endParaRPr>
          </a:p>
        </p:txBody>
      </p:sp>
      <p:graphicFrame>
        <p:nvGraphicFramePr>
          <p:cNvPr id="16" name="Diagram 15"/>
          <p:cNvGraphicFramePr/>
          <p:nvPr/>
        </p:nvGraphicFramePr>
        <p:xfrm>
          <a:off x="2438400" y="1066800"/>
          <a:ext cx="6324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Notched Right Arrow 16"/>
          <p:cNvSpPr/>
          <p:nvPr/>
        </p:nvSpPr>
        <p:spPr bwMode="auto">
          <a:xfrm>
            <a:off x="609600" y="4953000"/>
            <a:ext cx="1905000" cy="733663"/>
          </a:xfrm>
          <a:prstGeom prst="notchedRightArrow">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spAutoFit/>
          </a:bodyPr>
          <a:lstStyle/>
          <a:p>
            <a:pPr algn="ctr" eaLnBrk="1" hangingPunct="1">
              <a:spcBef>
                <a:spcPct val="50000"/>
              </a:spcBef>
              <a:defRPr/>
            </a:pPr>
            <a:r>
              <a:rPr lang="bs-Latn-BA" sz="1800" dirty="0">
                <a:latin typeface="+mn-lt"/>
                <a:ea typeface="+mn-ea"/>
                <a:cs typeface="Arial" pitchFamily="34" charset="0"/>
              </a:rPr>
              <a:t>Cilj</a:t>
            </a:r>
            <a:endParaRPr lang="en-US" sz="1800" dirty="0">
              <a:latin typeface="+mn-lt"/>
              <a:ea typeface="+mn-ea"/>
              <a:cs typeface="Arial" pitchFamily="34" charset="0"/>
            </a:endParaRPr>
          </a:p>
        </p:txBody>
      </p:sp>
      <p:sp>
        <p:nvSpPr>
          <p:cNvPr id="18" name="TextBox 17"/>
          <p:cNvSpPr txBox="1"/>
          <p:nvPr/>
        </p:nvSpPr>
        <p:spPr>
          <a:xfrm>
            <a:off x="2743200" y="5131370"/>
            <a:ext cx="4953000" cy="369332"/>
          </a:xfrm>
          <a:prstGeom prst="rect">
            <a:avLst/>
          </a:prstGeom>
          <a:noFill/>
          <a:ln>
            <a:solidFill>
              <a:schemeClr val="bg1">
                <a:lumMod val="65000"/>
              </a:schemeClr>
            </a:solidFill>
          </a:ln>
          <a:scene3d>
            <a:camera prst="perspectiveFront"/>
            <a:lightRig rig="threePt" dir="t"/>
          </a:scene3d>
        </p:spPr>
        <p:txBody>
          <a:bodyPr>
            <a:spAutoFit/>
          </a:bodyPr>
          <a:lstStyle/>
          <a:p>
            <a:pPr algn="ctr" eaLnBrk="1" hangingPunct="1">
              <a:spcBef>
                <a:spcPct val="50000"/>
              </a:spcBef>
              <a:defRPr/>
            </a:pPr>
            <a:r>
              <a:rPr lang="bs-Latn-BA" sz="1800" dirty="0">
                <a:latin typeface="+mn-lt"/>
                <a:ea typeface="+mn-ea"/>
                <a:cs typeface="Arial" pitchFamily="34" charset="0"/>
              </a:rPr>
              <a:t>Osiguranje kontinuiteta odnosa s kompanijom</a:t>
            </a:r>
            <a:endParaRPr lang="en-US" sz="1800" dirty="0">
              <a:latin typeface="+mn-lt"/>
              <a:ea typeface="+mn-ea"/>
              <a:cs typeface="Arial" pitchFamily="34" charset="0"/>
            </a:endParaRPr>
          </a:p>
        </p:txBody>
      </p:sp>
      <p:graphicFrame>
        <p:nvGraphicFramePr>
          <p:cNvPr id="9" name="Diagram 8"/>
          <p:cNvGraphicFramePr/>
          <p:nvPr/>
        </p:nvGraphicFramePr>
        <p:xfrm>
          <a:off x="214282" y="714356"/>
          <a:ext cx="2143140" cy="1714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r>
              <a:rPr lang="en-US" sz="1200">
                <a:solidFill>
                  <a:srgbClr val="898989"/>
                </a:solidFill>
                <a:latin typeface="Calibri" pitchFamily="34" charset="0"/>
                <a:cs typeface="Arial" charset="0"/>
              </a:rPr>
              <a:t>Slide</a:t>
            </a:r>
            <a:r>
              <a:rPr lang="en-US" sz="1400">
                <a:solidFill>
                  <a:srgbClr val="898989"/>
                </a:solidFill>
                <a:cs typeface="Arial" charset="0"/>
              </a:rPr>
              <a:t> </a:t>
            </a:r>
            <a:fld id="{E84E28AC-58CF-407F-B6F0-380BE5726531}" type="slidenum">
              <a:rPr lang="en-US" sz="1400">
                <a:solidFill>
                  <a:srgbClr val="898989"/>
                </a:solidFill>
                <a:cs typeface="Arial" charset="0"/>
              </a:rPr>
              <a:pPr algn="r" eaLnBrk="1" hangingPunct="1"/>
              <a:t>21</a:t>
            </a:fld>
            <a:endParaRPr lang="en-US" sz="1400">
              <a:solidFill>
                <a:srgbClr val="898989"/>
              </a:solidFill>
              <a:cs typeface="Arial" charset="0"/>
            </a:endParaRPr>
          </a:p>
        </p:txBody>
      </p:sp>
      <p:sp>
        <p:nvSpPr>
          <p:cNvPr id="20483" name="Rectangle 2"/>
          <p:cNvSpPr>
            <a:spLocks noGrp="1" noChangeArrowheads="1"/>
          </p:cNvSpPr>
          <p:nvPr>
            <p:ph type="title" idx="4294967295"/>
          </p:nvPr>
        </p:nvSpPr>
        <p:spPr>
          <a:xfrm>
            <a:off x="250825" y="0"/>
            <a:ext cx="8893175" cy="908050"/>
          </a:xfrm>
        </p:spPr>
        <p:txBody>
          <a:bodyPr/>
          <a:lstStyle/>
          <a:p>
            <a:pPr eaLnBrk="1" hangingPunct="1"/>
            <a:r>
              <a:rPr lang="en-US" smtClean="0">
                <a:ea typeface="ＭＳ Ｐゴシック" pitchFamily="34" charset="-128"/>
              </a:rPr>
              <a:t>KKU: legislativa (nadzor)</a:t>
            </a:r>
          </a:p>
        </p:txBody>
      </p:sp>
      <p:sp>
        <p:nvSpPr>
          <p:cNvPr id="20484" name="Rectangle 4"/>
          <p:cNvSpPr>
            <a:spLocks noChangeArrowheads="1"/>
          </p:cNvSpPr>
          <p:nvPr/>
        </p:nvSpPr>
        <p:spPr bwMode="auto">
          <a:xfrm>
            <a:off x="1447800" y="5867400"/>
            <a:ext cx="914400" cy="914400"/>
          </a:xfrm>
          <a:prstGeom prst="rect">
            <a:avLst/>
          </a:prstGeom>
          <a:noFill/>
          <a:ln w="9525">
            <a:noFill/>
            <a:miter lim="800000"/>
            <a:headEnd/>
            <a:tailEnd/>
          </a:ln>
        </p:spPr>
        <p:txBody>
          <a:bodyPr wrap="none" anchor="ctr">
            <a:spAutoFit/>
          </a:bodyPr>
          <a:lstStyle/>
          <a:p>
            <a:pPr algn="ctr" eaLnBrk="1" hangingPunct="1">
              <a:spcBef>
                <a:spcPct val="50000"/>
              </a:spcBef>
            </a:pPr>
            <a:endParaRPr lang="en-US" sz="1800">
              <a:latin typeface="Arial" charset="0"/>
              <a:cs typeface="Arial" charset="0"/>
            </a:endParaRPr>
          </a:p>
        </p:txBody>
      </p:sp>
      <p:graphicFrame>
        <p:nvGraphicFramePr>
          <p:cNvPr id="21" name="Diagram 20"/>
          <p:cNvGraphicFramePr/>
          <p:nvPr/>
        </p:nvGraphicFramePr>
        <p:xfrm>
          <a:off x="2438400" y="1066800"/>
          <a:ext cx="6324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Notched Right Arrow 22"/>
          <p:cNvSpPr/>
          <p:nvPr/>
        </p:nvSpPr>
        <p:spPr bwMode="auto">
          <a:xfrm>
            <a:off x="609600" y="4953000"/>
            <a:ext cx="1905000" cy="733663"/>
          </a:xfrm>
          <a:prstGeom prst="notchedRightArrow">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spAutoFit/>
          </a:bodyPr>
          <a:lstStyle/>
          <a:p>
            <a:pPr algn="ctr" eaLnBrk="1" hangingPunct="1">
              <a:spcBef>
                <a:spcPct val="50000"/>
              </a:spcBef>
              <a:defRPr/>
            </a:pPr>
            <a:r>
              <a:rPr lang="bs-Latn-BA" sz="1800" dirty="0">
                <a:latin typeface="+mn-lt"/>
                <a:ea typeface="+mn-ea"/>
                <a:cs typeface="Arial" pitchFamily="34" charset="0"/>
              </a:rPr>
              <a:t>Cilj</a:t>
            </a:r>
            <a:endParaRPr lang="en-US" sz="1800" dirty="0">
              <a:latin typeface="+mn-lt"/>
              <a:ea typeface="+mn-ea"/>
              <a:cs typeface="Arial" pitchFamily="34" charset="0"/>
            </a:endParaRPr>
          </a:p>
        </p:txBody>
      </p:sp>
      <p:sp>
        <p:nvSpPr>
          <p:cNvPr id="24" name="TextBox 23"/>
          <p:cNvSpPr txBox="1"/>
          <p:nvPr/>
        </p:nvSpPr>
        <p:spPr>
          <a:xfrm>
            <a:off x="2743200" y="5181600"/>
            <a:ext cx="4953000" cy="369332"/>
          </a:xfrm>
          <a:prstGeom prst="rect">
            <a:avLst/>
          </a:prstGeom>
          <a:noFill/>
          <a:ln>
            <a:solidFill>
              <a:schemeClr val="bg1">
                <a:lumMod val="65000"/>
              </a:schemeClr>
            </a:solidFill>
          </a:ln>
          <a:scene3d>
            <a:camera prst="perspectiveFront"/>
            <a:lightRig rig="threePt" dir="t"/>
          </a:scene3d>
        </p:spPr>
        <p:txBody>
          <a:bodyPr>
            <a:spAutoFit/>
          </a:bodyPr>
          <a:lstStyle/>
          <a:p>
            <a:pPr algn="ctr" eaLnBrk="1" hangingPunct="1">
              <a:spcBef>
                <a:spcPct val="50000"/>
              </a:spcBef>
              <a:defRPr/>
            </a:pPr>
            <a:r>
              <a:rPr lang="bs-Latn-BA" sz="1800" dirty="0">
                <a:latin typeface="+mn-lt"/>
                <a:ea typeface="+mn-ea"/>
                <a:cs typeface="Arial" pitchFamily="34" charset="0"/>
              </a:rPr>
              <a:t>Generalna zaštita interesa svih aktera</a:t>
            </a:r>
            <a:endParaRPr lang="en-US" sz="1800" dirty="0">
              <a:latin typeface="+mn-lt"/>
              <a:ea typeface="+mn-ea"/>
              <a:cs typeface="Arial" pitchFamily="34" charset="0"/>
            </a:endParaRPr>
          </a:p>
        </p:txBody>
      </p:sp>
      <p:graphicFrame>
        <p:nvGraphicFramePr>
          <p:cNvPr id="9" name="Diagram 8"/>
          <p:cNvGraphicFramePr/>
          <p:nvPr/>
        </p:nvGraphicFramePr>
        <p:xfrm>
          <a:off x="214282" y="714356"/>
          <a:ext cx="2143140" cy="1714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r>
              <a:rPr lang="en-US" sz="1200">
                <a:solidFill>
                  <a:srgbClr val="898989"/>
                </a:solidFill>
                <a:latin typeface="Calibri" pitchFamily="34" charset="0"/>
                <a:cs typeface="Arial" charset="0"/>
              </a:rPr>
              <a:t>Slide</a:t>
            </a:r>
            <a:r>
              <a:rPr lang="en-US" sz="1400">
                <a:solidFill>
                  <a:srgbClr val="898989"/>
                </a:solidFill>
                <a:cs typeface="Arial" charset="0"/>
              </a:rPr>
              <a:t> </a:t>
            </a:r>
            <a:fld id="{BAE8F624-E404-4A1D-8BA1-18C3BD07B7F8}" type="slidenum">
              <a:rPr lang="en-US" sz="1400">
                <a:solidFill>
                  <a:srgbClr val="898989"/>
                </a:solidFill>
                <a:cs typeface="Arial" charset="0"/>
              </a:rPr>
              <a:pPr algn="r" eaLnBrk="1" hangingPunct="1"/>
              <a:t>22</a:t>
            </a:fld>
            <a:endParaRPr lang="en-US" sz="1400">
              <a:solidFill>
                <a:srgbClr val="898989"/>
              </a:solidFill>
              <a:cs typeface="Arial" charset="0"/>
            </a:endParaRPr>
          </a:p>
        </p:txBody>
      </p:sp>
      <p:sp>
        <p:nvSpPr>
          <p:cNvPr id="21507" name="Rectangle 2"/>
          <p:cNvSpPr>
            <a:spLocks noGrp="1" noChangeArrowheads="1"/>
          </p:cNvSpPr>
          <p:nvPr>
            <p:ph type="title" idx="4294967295"/>
          </p:nvPr>
        </p:nvSpPr>
        <p:spPr>
          <a:xfrm>
            <a:off x="250825" y="0"/>
            <a:ext cx="8893175" cy="908050"/>
          </a:xfrm>
        </p:spPr>
        <p:txBody>
          <a:bodyPr/>
          <a:lstStyle/>
          <a:p>
            <a:pPr eaLnBrk="1" hangingPunct="1"/>
            <a:r>
              <a:rPr lang="en-US" smtClean="0">
                <a:ea typeface="ＭＳ Ｐゴシック" pitchFamily="34" charset="-128"/>
              </a:rPr>
              <a:t>KKU: Odbor direktora(nadzorni odbor) </a:t>
            </a:r>
          </a:p>
        </p:txBody>
      </p:sp>
      <p:sp>
        <p:nvSpPr>
          <p:cNvPr id="11" name="Notched Right Arrow 10"/>
          <p:cNvSpPr/>
          <p:nvPr/>
        </p:nvSpPr>
        <p:spPr bwMode="auto">
          <a:xfrm>
            <a:off x="609600" y="4953000"/>
            <a:ext cx="1905000" cy="705088"/>
          </a:xfrm>
          <a:prstGeom prst="notchedRightArrow">
            <a:avLst>
              <a:gd name="adj1" fmla="val 52077"/>
              <a:gd name="adj2" fmla="val 50000"/>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spAutoFit/>
          </a:bodyPr>
          <a:lstStyle/>
          <a:p>
            <a:pPr algn="ctr" eaLnBrk="1" hangingPunct="1">
              <a:spcBef>
                <a:spcPct val="50000"/>
              </a:spcBef>
              <a:defRPr/>
            </a:pPr>
            <a:r>
              <a:rPr lang="bs-Latn-BA" sz="1800" dirty="0">
                <a:latin typeface="+mn-lt"/>
                <a:ea typeface="+mn-ea"/>
                <a:cs typeface="Arial" pitchFamily="34" charset="0"/>
              </a:rPr>
              <a:t>Cilj</a:t>
            </a:r>
            <a:endParaRPr lang="en-US" sz="1800" dirty="0">
              <a:latin typeface="+mn-lt"/>
              <a:ea typeface="+mn-ea"/>
              <a:cs typeface="Arial" pitchFamily="34" charset="0"/>
            </a:endParaRPr>
          </a:p>
        </p:txBody>
      </p:sp>
      <p:sp>
        <p:nvSpPr>
          <p:cNvPr id="12" name="TextBox 11"/>
          <p:cNvSpPr txBox="1"/>
          <p:nvPr/>
        </p:nvSpPr>
        <p:spPr>
          <a:xfrm>
            <a:off x="2743200" y="5202808"/>
            <a:ext cx="4953000" cy="369332"/>
          </a:xfrm>
          <a:prstGeom prst="rect">
            <a:avLst/>
          </a:prstGeom>
          <a:noFill/>
          <a:ln>
            <a:solidFill>
              <a:schemeClr val="bg1">
                <a:lumMod val="65000"/>
              </a:schemeClr>
            </a:solidFill>
          </a:ln>
          <a:scene3d>
            <a:camera prst="perspectiveFront"/>
            <a:lightRig rig="threePt" dir="t"/>
          </a:scene3d>
        </p:spPr>
        <p:txBody>
          <a:bodyPr>
            <a:spAutoFit/>
          </a:bodyPr>
          <a:lstStyle/>
          <a:p>
            <a:pPr algn="ctr" eaLnBrk="1" hangingPunct="1">
              <a:spcBef>
                <a:spcPct val="50000"/>
              </a:spcBef>
              <a:defRPr/>
            </a:pPr>
            <a:r>
              <a:rPr lang="bs-Latn-BA" sz="1800" dirty="0">
                <a:latin typeface="+mn-lt"/>
                <a:ea typeface="+mn-ea"/>
                <a:cs typeface="Arial" pitchFamily="34" charset="0"/>
              </a:rPr>
              <a:t>Kontrola i nadzor menadžmenta</a:t>
            </a:r>
            <a:endParaRPr lang="en-US" sz="1800" dirty="0">
              <a:latin typeface="+mn-lt"/>
              <a:ea typeface="+mn-ea"/>
              <a:cs typeface="Arial" pitchFamily="34" charset="0"/>
            </a:endParaRPr>
          </a:p>
        </p:txBody>
      </p:sp>
      <p:graphicFrame>
        <p:nvGraphicFramePr>
          <p:cNvPr id="13" name="Diagram 12"/>
          <p:cNvGraphicFramePr/>
          <p:nvPr/>
        </p:nvGraphicFramePr>
        <p:xfrm>
          <a:off x="2438400" y="1066800"/>
          <a:ext cx="6324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214282" y="714356"/>
          <a:ext cx="2143140" cy="1714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r>
              <a:rPr lang="en-US" sz="1200">
                <a:solidFill>
                  <a:srgbClr val="898989"/>
                </a:solidFill>
                <a:latin typeface="Calibri" pitchFamily="34" charset="0"/>
                <a:cs typeface="Arial" charset="0"/>
              </a:rPr>
              <a:t>Slide</a:t>
            </a:r>
            <a:r>
              <a:rPr lang="en-US" sz="1400">
                <a:solidFill>
                  <a:srgbClr val="898989"/>
                </a:solidFill>
                <a:cs typeface="Arial" charset="0"/>
              </a:rPr>
              <a:t> </a:t>
            </a:r>
            <a:fld id="{C607FB1D-6402-461D-95FA-C97002CB0261}" type="slidenum">
              <a:rPr lang="en-US" sz="1400">
                <a:solidFill>
                  <a:srgbClr val="898989"/>
                </a:solidFill>
                <a:cs typeface="Arial" charset="0"/>
              </a:rPr>
              <a:pPr algn="r" eaLnBrk="1" hangingPunct="1"/>
              <a:t>23</a:t>
            </a:fld>
            <a:endParaRPr lang="en-US" sz="1400">
              <a:solidFill>
                <a:srgbClr val="898989"/>
              </a:solidFill>
              <a:cs typeface="Arial" charset="0"/>
            </a:endParaRPr>
          </a:p>
        </p:txBody>
      </p:sp>
      <p:sp>
        <p:nvSpPr>
          <p:cNvPr id="22531" name="Rectangle 2"/>
          <p:cNvSpPr>
            <a:spLocks noGrp="1" noChangeArrowheads="1"/>
          </p:cNvSpPr>
          <p:nvPr>
            <p:ph type="title" idx="4294967295"/>
          </p:nvPr>
        </p:nvSpPr>
        <p:spPr>
          <a:xfrm>
            <a:off x="250825" y="0"/>
            <a:ext cx="8893175" cy="908050"/>
          </a:xfrm>
        </p:spPr>
        <p:txBody>
          <a:bodyPr/>
          <a:lstStyle/>
          <a:p>
            <a:pPr eaLnBrk="1" hangingPunct="1"/>
            <a:r>
              <a:rPr lang="en-US" sz="3200" smtClean="0">
                <a:ea typeface="ＭＳ Ｐゴシック" pitchFamily="34" charset="-128"/>
              </a:rPr>
              <a:t>Ključni korporativni uticaji: konflikt interesa</a:t>
            </a:r>
          </a:p>
        </p:txBody>
      </p:sp>
      <p:graphicFrame>
        <p:nvGraphicFramePr>
          <p:cNvPr id="9" name="Diagram 8"/>
          <p:cNvGraphicFramePr/>
          <p:nvPr/>
        </p:nvGraphicFramePr>
        <p:xfrm>
          <a:off x="1676400" y="1955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214282" y="714356"/>
          <a:ext cx="2143140" cy="1714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sr-Latn-CS" smtClean="0">
                <a:ea typeface="ＭＳ Ｐゴシック" pitchFamily="34" charset="-128"/>
              </a:rPr>
              <a:t>(Konceptualni) pristupi korporaciji</a:t>
            </a:r>
            <a:endParaRPr lang="en-US" smtClean="0">
              <a:ea typeface="ＭＳ Ｐゴシック" pitchFamily="34" charset="-128"/>
            </a:endParaRPr>
          </a:p>
        </p:txBody>
      </p:sp>
      <p:sp>
        <p:nvSpPr>
          <p:cNvPr id="23555" name="Content Placeholder 2"/>
          <p:cNvSpPr>
            <a:spLocks noGrp="1"/>
          </p:cNvSpPr>
          <p:nvPr>
            <p:ph idx="4294967295"/>
          </p:nvPr>
        </p:nvSpPr>
        <p:spPr>
          <a:xfrm>
            <a:off x="457200" y="1447800"/>
            <a:ext cx="8686800" cy="4678363"/>
          </a:xfrm>
        </p:spPr>
        <p:txBody>
          <a:bodyPr/>
          <a:lstStyle/>
          <a:p>
            <a:pPr eaLnBrk="1" hangingPunct="1"/>
            <a:r>
              <a:rPr lang="sr-Latn-CS" smtClean="0">
                <a:ea typeface="ＭＳ Ｐゴシック" pitchFamily="34" charset="-128"/>
              </a:rPr>
              <a:t>Menadžerski kapitalizam</a:t>
            </a:r>
          </a:p>
          <a:p>
            <a:pPr lvl="1" eaLnBrk="1" hangingPunct="1"/>
            <a:r>
              <a:rPr lang="sr-Latn-CS" smtClean="0">
                <a:ea typeface="ＭＳ Ｐゴシック" pitchFamily="34" charset="-128"/>
              </a:rPr>
              <a:t>Cilj: rast i širenje korporacije ... dividenda kao </a:t>
            </a:r>
            <a:r>
              <a:rPr lang="sr-Latn-CS" altLang="en-US" smtClean="0">
                <a:ea typeface="ＭＳ Ｐゴシック" pitchFamily="34" charset="-128"/>
              </a:rPr>
              <a:t>“</a:t>
            </a:r>
            <a:r>
              <a:rPr lang="sr-Latn-CS" smtClean="0">
                <a:ea typeface="ＭＳ Ｐゴシック" pitchFamily="34" charset="-128"/>
              </a:rPr>
              <a:t>šteta</a:t>
            </a:r>
            <a:r>
              <a:rPr lang="sr-Latn-CS" altLang="en-US" smtClean="0">
                <a:ea typeface="ＭＳ Ｐゴシック" pitchFamily="34" charset="-128"/>
              </a:rPr>
              <a:t>”</a:t>
            </a:r>
            <a:endParaRPr lang="sr-Latn-CS" smtClean="0">
              <a:ea typeface="ＭＳ Ｐゴシック" pitchFamily="34" charset="-128"/>
            </a:endParaRPr>
          </a:p>
          <a:p>
            <a:pPr lvl="1" eaLnBrk="1" hangingPunct="1"/>
            <a:r>
              <a:rPr lang="sr-Latn-CS" smtClean="0">
                <a:ea typeface="ＭＳ Ｐゴシック" pitchFamily="34" charset="-128"/>
              </a:rPr>
              <a:t>Menadžeri kao </a:t>
            </a:r>
            <a:r>
              <a:rPr lang="sr-Latn-CS" altLang="en-US" smtClean="0">
                <a:ea typeface="ＭＳ Ｐゴシック" pitchFamily="34" charset="-128"/>
              </a:rPr>
              <a:t>“</a:t>
            </a:r>
            <a:r>
              <a:rPr lang="sr-Latn-CS" smtClean="0">
                <a:ea typeface="ＭＳ Ｐゴシック" pitchFamily="34" charset="-128"/>
              </a:rPr>
              <a:t>integratori interesa</a:t>
            </a:r>
            <a:r>
              <a:rPr lang="sr-Latn-CS" altLang="en-US" smtClean="0">
                <a:ea typeface="ＭＳ Ｐゴシック" pitchFamily="34" charset="-128"/>
              </a:rPr>
              <a:t>”</a:t>
            </a:r>
            <a:r>
              <a:rPr lang="sr-Latn-CS" smtClean="0">
                <a:ea typeface="ＭＳ Ｐゴシック" pitchFamily="34" charset="-128"/>
              </a:rPr>
              <a:t> svih korporacijskih aktera ... velika moć menadžera</a:t>
            </a:r>
          </a:p>
          <a:p>
            <a:pPr eaLnBrk="1" hangingPunct="1"/>
            <a:r>
              <a:rPr lang="sr-Latn-CS" smtClean="0">
                <a:ea typeface="ＭＳ Ｐゴシック" pitchFamily="34" charset="-128"/>
              </a:rPr>
              <a:t>Vlasnički pristup</a:t>
            </a:r>
          </a:p>
          <a:p>
            <a:pPr lvl="1" eaLnBrk="1" hangingPunct="1"/>
            <a:r>
              <a:rPr lang="sr-Latn-CS" smtClean="0">
                <a:ea typeface="ＭＳ Ｐゴシック" pitchFamily="34" charset="-128"/>
              </a:rPr>
              <a:t>Cilj: maksimiziranje bogatstva dioničara</a:t>
            </a:r>
          </a:p>
          <a:p>
            <a:pPr eaLnBrk="1" hangingPunct="1"/>
            <a:r>
              <a:rPr lang="sr-Latn-CS" i="1" smtClean="0">
                <a:ea typeface="ＭＳ Ｐゴシック" pitchFamily="34" charset="-128"/>
              </a:rPr>
              <a:t>Stakeholder</a:t>
            </a:r>
            <a:r>
              <a:rPr lang="sr-Latn-CS" smtClean="0">
                <a:ea typeface="ＭＳ Ｐゴシック" pitchFamily="34" charset="-128"/>
              </a:rPr>
              <a:t>-ski pristup </a:t>
            </a:r>
          </a:p>
          <a:p>
            <a:pPr lvl="1" eaLnBrk="1" hangingPunct="1"/>
            <a:r>
              <a:rPr lang="sr-Latn-CS" smtClean="0">
                <a:ea typeface="ＭＳ Ｐゴシック" pitchFamily="34" charset="-128"/>
              </a:rPr>
              <a:t>Cilj: optimiziranje interesa svih interesno-uticajnih skupina (engl. stakeholders)</a:t>
            </a:r>
          </a:p>
          <a:p>
            <a:pPr eaLnBrk="1" hangingPunct="1"/>
            <a:endParaRPr lang="en-US" smtClean="0">
              <a:ea typeface="ＭＳ Ｐゴシック" pitchFamily="34" charset="-128"/>
            </a:endParaRPr>
          </a:p>
        </p:txBody>
      </p:sp>
      <p:sp>
        <p:nvSpPr>
          <p:cNvPr id="23556" name="Date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eaLnBrk="1" hangingPunct="1"/>
            <a:r>
              <a:rPr lang="sr-Latn-CS" sz="1200">
                <a:solidFill>
                  <a:srgbClr val="898989"/>
                </a:solidFill>
                <a:latin typeface="Calibri" pitchFamily="34" charset="0"/>
              </a:rPr>
              <a:t>Sarajevo, 2011.</a:t>
            </a:r>
            <a:endParaRPr lang="en-US" sz="1200">
              <a:solidFill>
                <a:srgbClr val="898989"/>
              </a:solidFill>
              <a:latin typeface="Calibri" pitchFamily="34" charset="0"/>
            </a:endParaRPr>
          </a:p>
        </p:txBody>
      </p:sp>
      <p:sp>
        <p:nvSpPr>
          <p:cNvPr id="23557"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eaLnBrk="1" hangingPunct="1"/>
            <a:r>
              <a:rPr lang="en-US" sz="1200">
                <a:solidFill>
                  <a:srgbClr val="898989"/>
                </a:solidFill>
                <a:latin typeface="Calibri" pitchFamily="34" charset="0"/>
              </a:rPr>
              <a:t>Prof. dr. Aziz Šunje</a:t>
            </a:r>
          </a:p>
        </p:txBody>
      </p:sp>
      <p:sp>
        <p:nvSpPr>
          <p:cNvPr id="2355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84FB6A5F-5A04-4F6E-931B-E87AF283ADA2}" type="slidenum">
              <a:rPr lang="en-US" sz="1200">
                <a:solidFill>
                  <a:srgbClr val="898989"/>
                </a:solidFill>
                <a:latin typeface="Calibri" pitchFamily="34" charset="0"/>
              </a:rPr>
              <a:pPr algn="r" eaLnBrk="1" hangingPunct="1"/>
              <a:t>24</a:t>
            </a:fld>
            <a:endParaRPr lang="en-US" sz="1200">
              <a:solidFill>
                <a:srgbClr val="898989"/>
              </a:solidFill>
              <a:latin typeface="Calibri" pitchFamily="34" charset="0"/>
            </a:endParaRPr>
          </a:p>
        </p:txBody>
      </p:sp>
      <p:sp>
        <p:nvSpPr>
          <p:cNvPr id="23559" name="Date Placeholder 1"/>
          <p:cNvSpPr>
            <a:spLocks noGrp="1"/>
          </p:cNvSpPr>
          <p:nvPr>
            <p:ph type="dt" sz="quarter" idx="10"/>
          </p:nvPr>
        </p:nvSpPr>
        <p:spPr bwMode="auto">
          <a:noFill/>
          <a:ln>
            <a:miter lim="800000"/>
            <a:headEnd/>
            <a:tailEnd/>
          </a:ln>
        </p:spPr>
        <p:txBody>
          <a:bodyPr/>
          <a:lstStyle/>
          <a:p>
            <a:fld id="{55C41264-4A8E-49C0-8D9B-414FD595263C}" type="datetime1">
              <a:rPr lang="sr-Latn-CS" smtClean="0"/>
              <a:pPr/>
              <a:t>12.1.2018.</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67544" y="0"/>
            <a:ext cx="8676456" cy="1143000"/>
          </a:xfrm>
        </p:spPr>
        <p:txBody>
          <a:bodyPr>
            <a:normAutofit fontScale="90000"/>
          </a:bodyPr>
          <a:lstStyle/>
          <a:p>
            <a:pPr eaLnBrk="1" hangingPunct="1"/>
            <a:r>
              <a:rPr lang="en-GB" dirty="0" smtClean="0"/>
              <a:t>Who are Stakeholders of an Organisation?</a:t>
            </a:r>
          </a:p>
        </p:txBody>
      </p:sp>
      <p:sp>
        <p:nvSpPr>
          <p:cNvPr id="12291" name="Rectangle 3"/>
          <p:cNvSpPr>
            <a:spLocks noGrp="1" noChangeArrowheads="1"/>
          </p:cNvSpPr>
          <p:nvPr>
            <p:ph type="body" sz="half" idx="1"/>
          </p:nvPr>
        </p:nvSpPr>
        <p:spPr>
          <a:xfrm>
            <a:off x="0" y="1412776"/>
            <a:ext cx="8964488" cy="4546848"/>
          </a:xfrm>
        </p:spPr>
        <p:txBody>
          <a:bodyPr>
            <a:noAutofit/>
          </a:bodyPr>
          <a:lstStyle/>
          <a:p>
            <a:pPr indent="7938" eaLnBrk="1" hangingPunct="1">
              <a:lnSpc>
                <a:spcPct val="80000"/>
              </a:lnSpc>
              <a:buFont typeface="Wingdings" pitchFamily="2" charset="2"/>
              <a:buNone/>
            </a:pPr>
            <a:r>
              <a:rPr lang="en-GB" b="1" dirty="0" smtClean="0">
                <a:solidFill>
                  <a:srgbClr val="CC0099"/>
                </a:solidFill>
              </a:rPr>
              <a:t>Stakeholders</a:t>
            </a:r>
            <a:r>
              <a:rPr lang="en-GB" b="1" dirty="0" smtClean="0"/>
              <a:t> </a:t>
            </a:r>
            <a:r>
              <a:rPr lang="en-GB" dirty="0" smtClean="0"/>
              <a:t>are those individuals or groups who depend on an organisation to fulfil their own goals and on whom, in turn, the organisation depends.</a:t>
            </a:r>
          </a:p>
          <a:p>
            <a:pPr indent="7938" eaLnBrk="1" hangingPunct="1">
              <a:lnSpc>
                <a:spcPct val="80000"/>
              </a:lnSpc>
              <a:buFont typeface="Wingdings" pitchFamily="2" charset="2"/>
              <a:buChar char="§"/>
            </a:pPr>
            <a:r>
              <a:rPr lang="en-US" dirty="0" smtClean="0"/>
              <a:t>Stakeholder : “Any individual or group who can affect or is affected by the actions, decision, policies, or goals of the organization”</a:t>
            </a:r>
          </a:p>
          <a:p>
            <a:pPr indent="7938" eaLnBrk="1" hangingPunct="1">
              <a:lnSpc>
                <a:spcPct val="80000"/>
              </a:lnSpc>
              <a:buFont typeface="Wingdings" pitchFamily="2" charset="2"/>
              <a:buChar char="§"/>
            </a:pPr>
            <a:r>
              <a:rPr lang="en-GB" dirty="0" smtClean="0"/>
              <a:t>Under the narrowly defined version, stakeholders appear to be those who are instrumental, one way or another, to the firm and its well-being.</a:t>
            </a:r>
            <a:endParaRPr lang="en-US" dirty="0" smtClean="0"/>
          </a:p>
        </p:txBody>
      </p:sp>
      <p:sp>
        <p:nvSpPr>
          <p:cNvPr id="5" name="Date Placeholder 4"/>
          <p:cNvSpPr>
            <a:spLocks noGrp="1"/>
          </p:cNvSpPr>
          <p:nvPr>
            <p:ph type="dt" sz="half" idx="10"/>
          </p:nvPr>
        </p:nvSpPr>
        <p:spPr/>
        <p:txBody>
          <a:bodyPr/>
          <a:lstStyle/>
          <a:p>
            <a:pPr>
              <a:defRPr/>
            </a:pPr>
            <a:fld id="{2CA2D877-828B-4146-9BB7-00173980D66B}" type="datetime1">
              <a:rPr lang="sr-Latn-CS" smtClean="0"/>
              <a:pPr>
                <a:defRPr/>
              </a:pPr>
              <a:t>12.1.2018.</a:t>
            </a:fld>
            <a:endParaRPr lang="en-GB"/>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dirty="0" smtClean="0"/>
              <a:t> </a:t>
            </a:r>
            <a:r>
              <a:rPr lang="en-GB" dirty="0" smtClean="0">
                <a:solidFill>
                  <a:schemeClr val="accent1"/>
                </a:solidFill>
              </a:rPr>
              <a:t>what is a stake? </a:t>
            </a:r>
            <a:endParaRPr lang="en-US" dirty="0" smtClean="0">
              <a:solidFill>
                <a:schemeClr val="accent1"/>
              </a:solidFill>
            </a:endParaRPr>
          </a:p>
        </p:txBody>
      </p:sp>
      <p:sp>
        <p:nvSpPr>
          <p:cNvPr id="2" name="Rectangle 3"/>
          <p:cNvSpPr>
            <a:spLocks noGrp="1" noChangeArrowheads="1"/>
          </p:cNvSpPr>
          <p:nvPr>
            <p:ph type="body" idx="1"/>
          </p:nvPr>
        </p:nvSpPr>
        <p:spPr>
          <a:xfrm>
            <a:off x="179513" y="1268760"/>
            <a:ext cx="8964488" cy="4946303"/>
          </a:xfrm>
        </p:spPr>
        <p:txBody>
          <a:bodyPr>
            <a:normAutofit/>
          </a:bodyPr>
          <a:lstStyle/>
          <a:p>
            <a:pPr eaLnBrk="1" hangingPunct="1">
              <a:lnSpc>
                <a:spcPct val="90000"/>
              </a:lnSpc>
            </a:pPr>
            <a:r>
              <a:rPr lang="en-US" sz="3600" dirty="0" smtClean="0"/>
              <a:t> ….</a:t>
            </a:r>
            <a:r>
              <a:rPr lang="en-GB" sz="3600" dirty="0" smtClean="0"/>
              <a:t>an interest or a share in an undertaking, or a claim. A claim is more than an interest; it is an assertion to a title, or to a right.</a:t>
            </a:r>
          </a:p>
          <a:p>
            <a:pPr eaLnBrk="1" hangingPunct="1">
              <a:lnSpc>
                <a:spcPct val="90000"/>
              </a:lnSpc>
            </a:pPr>
            <a:r>
              <a:rPr lang="en-GB" sz="3600" dirty="0" smtClean="0"/>
              <a:t> The concept of a stake, can range from a simple interest to the extreme of a legal claim of ownership and all the value between  </a:t>
            </a:r>
            <a:endParaRPr lang="en-US" sz="3600" dirty="0" smtClean="0"/>
          </a:p>
        </p:txBody>
      </p:sp>
      <p:sp>
        <p:nvSpPr>
          <p:cNvPr id="5" name="Date Placeholder 4"/>
          <p:cNvSpPr>
            <a:spLocks noGrp="1"/>
          </p:cNvSpPr>
          <p:nvPr>
            <p:ph type="dt" sz="half" idx="10"/>
          </p:nvPr>
        </p:nvSpPr>
        <p:spPr/>
        <p:txBody>
          <a:bodyPr/>
          <a:lstStyle/>
          <a:p>
            <a:fld id="{C92F63D8-E511-4E82-88C9-30C3175E1596}" type="datetime1">
              <a:rPr lang="sr-Latn-CS" smtClean="0"/>
              <a:pPr/>
              <a:t>12.1.2018.</a:t>
            </a:fld>
            <a:endParaRPr lang="en-GB"/>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9552" y="0"/>
            <a:ext cx="8229600" cy="1143000"/>
          </a:xfrm>
        </p:spPr>
        <p:txBody>
          <a:bodyPr/>
          <a:lstStyle/>
          <a:p>
            <a:pPr eaLnBrk="1" hangingPunct="1"/>
            <a:r>
              <a:rPr lang="en-US" sz="3200" dirty="0" smtClean="0"/>
              <a:t>Exhibit 4.7 Stakeholders of a </a:t>
            </a:r>
            <a:br>
              <a:rPr lang="en-US" sz="3200" dirty="0" smtClean="0"/>
            </a:br>
            <a:r>
              <a:rPr lang="en-US" sz="3200" dirty="0" smtClean="0"/>
              <a:t>Large </a:t>
            </a:r>
            <a:r>
              <a:rPr lang="en-US" sz="3200" dirty="0" err="1" smtClean="0"/>
              <a:t>Organisation</a:t>
            </a:r>
            <a:endParaRPr lang="en-US" sz="3200" dirty="0" smtClean="0"/>
          </a:p>
        </p:txBody>
      </p:sp>
      <p:pic>
        <p:nvPicPr>
          <p:cNvPr id="8196" name="Picture 3"/>
          <p:cNvPicPr>
            <a:picLocks noGrp="1" noChangeAspect="1" noChangeArrowheads="1"/>
          </p:cNvPicPr>
          <p:nvPr>
            <p:ph sz="half" idx="1"/>
          </p:nvPr>
        </p:nvPicPr>
        <p:blipFill>
          <a:blip r:embed="rId3" cstate="print">
            <a:clrChange>
              <a:clrFrom>
                <a:srgbClr val="E5F7F7"/>
              </a:clrFrom>
              <a:clrTo>
                <a:srgbClr val="E5F7F7">
                  <a:alpha val="0"/>
                </a:srgbClr>
              </a:clrTo>
            </a:clrChange>
          </a:blip>
          <a:srcRect/>
          <a:stretch>
            <a:fillRect/>
          </a:stretch>
        </p:blipFill>
        <p:spPr>
          <a:xfrm>
            <a:off x="755576" y="1124744"/>
            <a:ext cx="7560840" cy="5428456"/>
          </a:xfrm>
        </p:spPr>
      </p:pic>
      <p:sp>
        <p:nvSpPr>
          <p:cNvPr id="5" name="Date Placeholder 4"/>
          <p:cNvSpPr>
            <a:spLocks noGrp="1"/>
          </p:cNvSpPr>
          <p:nvPr>
            <p:ph type="dt" sz="half" idx="10"/>
          </p:nvPr>
        </p:nvSpPr>
        <p:spPr/>
        <p:txBody>
          <a:bodyPr/>
          <a:lstStyle/>
          <a:p>
            <a:fld id="{1B414729-728E-4986-9DAA-A9DCAC3C9B47}" type="datetime1">
              <a:rPr lang="sr-Latn-CS" smtClean="0"/>
              <a:pPr/>
              <a:t>12.1.2018.</a:t>
            </a:fld>
            <a:endParaRPr lang="en-GB"/>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sr-Latn-CS" smtClean="0">
                <a:ea typeface="ＭＳ Ｐゴシック" pitchFamily="34" charset="-128"/>
              </a:rPr>
              <a:t>Stakeholderski pristup</a:t>
            </a:r>
            <a:endParaRPr lang="en-US" smtClean="0">
              <a:ea typeface="ＭＳ Ｐゴシック" pitchFamily="34" charset="-128"/>
            </a:endParaRPr>
          </a:p>
        </p:txBody>
      </p:sp>
      <p:sp>
        <p:nvSpPr>
          <p:cNvPr id="25603" name="Content Placeholder 2"/>
          <p:cNvSpPr>
            <a:spLocks noGrp="1"/>
          </p:cNvSpPr>
          <p:nvPr>
            <p:ph idx="4294967295"/>
          </p:nvPr>
        </p:nvSpPr>
        <p:spPr/>
        <p:txBody>
          <a:bodyPr/>
          <a:lstStyle/>
          <a:p>
            <a:pPr eaLnBrk="1" hangingPunct="1"/>
            <a:r>
              <a:rPr lang="sr-Latn-CS" dirty="0" smtClean="0">
                <a:ea typeface="ＭＳ Ｐゴシック" pitchFamily="34" charset="-128"/>
              </a:rPr>
              <a:t>Redefinirano shvatanje uloge korporacije</a:t>
            </a:r>
          </a:p>
          <a:p>
            <a:pPr lvl="1" eaLnBrk="1" hangingPunct="1"/>
            <a:r>
              <a:rPr lang="sr-Latn-CS" dirty="0" smtClean="0">
                <a:ea typeface="ＭＳ Ｐゴシック" pitchFamily="34" charset="-128"/>
              </a:rPr>
              <a:t>Korporacija kao društveni entitet</a:t>
            </a:r>
          </a:p>
          <a:p>
            <a:pPr lvl="1" eaLnBrk="1" hangingPunct="1"/>
            <a:r>
              <a:rPr lang="sr-Latn-CS" i="1" dirty="0" smtClean="0">
                <a:ea typeface="ＭＳ Ｐゴシック" pitchFamily="34" charset="-128"/>
              </a:rPr>
              <a:t>Stakeholders</a:t>
            </a:r>
            <a:r>
              <a:rPr lang="sr-Latn-CS" dirty="0" smtClean="0">
                <a:ea typeface="ＭＳ Ｐゴシック" pitchFamily="34" charset="-128"/>
              </a:rPr>
              <a:t>-i isto tako investiraju u korporaciju – nevlasničko investiranje koje treba biti tretirano kao vlasnički interes</a:t>
            </a:r>
          </a:p>
          <a:p>
            <a:pPr eaLnBrk="1" hangingPunct="1"/>
            <a:r>
              <a:rPr lang="sr-Latn-CS" dirty="0" smtClean="0">
                <a:ea typeface="ＭＳ Ｐゴシック" pitchFamily="34" charset="-128"/>
              </a:rPr>
              <a:t>Korporacija i interesno-uticajne skupine </a:t>
            </a:r>
          </a:p>
          <a:p>
            <a:pPr eaLnBrk="1" hangingPunct="1"/>
            <a:r>
              <a:rPr lang="sr-Latn-CS" dirty="0" smtClean="0">
                <a:ea typeface="ＭＳ Ｐゴシック" pitchFamily="34" charset="-128"/>
              </a:rPr>
              <a:t>Optimiziranje interesa svih interesno-uticajnih skupina</a:t>
            </a:r>
            <a:endParaRPr lang="en-US" dirty="0" smtClean="0">
              <a:ea typeface="ＭＳ Ｐゴシック" pitchFamily="34" charset="-128"/>
            </a:endParaRPr>
          </a:p>
        </p:txBody>
      </p:sp>
      <p:sp>
        <p:nvSpPr>
          <p:cNvPr id="25604"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E75C4EA0-E74A-4506-96C6-67B302CBD3BA}" type="slidenum">
              <a:rPr lang="en-US" sz="1200">
                <a:solidFill>
                  <a:srgbClr val="898989"/>
                </a:solidFill>
                <a:latin typeface="Calibri" pitchFamily="34" charset="0"/>
              </a:rPr>
              <a:pPr algn="r" eaLnBrk="1" hangingPunct="1"/>
              <a:t>28</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sr-Latn-CS" smtClean="0">
                <a:ea typeface="ＭＳ Ｐゴシック" pitchFamily="34" charset="-128"/>
              </a:rPr>
              <a:t>Stakeholder-ski model korporacije</a:t>
            </a:r>
            <a:endParaRPr lang="en-US" smtClean="0">
              <a:ea typeface="ＭＳ Ｐゴシック" pitchFamily="34" charset="-128"/>
            </a:endParaRPr>
          </a:p>
        </p:txBody>
      </p:sp>
      <p:pic>
        <p:nvPicPr>
          <p:cNvPr id="26630" name="Picture 2"/>
          <p:cNvPicPr>
            <a:picLocks noChangeAspect="1" noChangeArrowheads="1"/>
          </p:cNvPicPr>
          <p:nvPr/>
        </p:nvPicPr>
        <p:blipFill>
          <a:blip r:embed="rId2" cstate="print"/>
          <a:srcRect/>
          <a:stretch>
            <a:fillRect/>
          </a:stretch>
        </p:blipFill>
        <p:spPr bwMode="auto">
          <a:xfrm>
            <a:off x="457200" y="1143000"/>
            <a:ext cx="8229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67544" y="188640"/>
            <a:ext cx="8153400" cy="747713"/>
          </a:xfrm>
        </p:spPr>
        <p:txBody>
          <a:bodyPr>
            <a:normAutofit fontScale="90000"/>
          </a:bodyPr>
          <a:lstStyle/>
          <a:p>
            <a:pPr eaLnBrk="1" hangingPunct="1">
              <a:defRPr/>
            </a:pPr>
            <a:r>
              <a:rPr lang="sr-Latn-BA" dirty="0" smtClean="0">
                <a:solidFill>
                  <a:srgbClr val="0B51A1"/>
                </a:solidFill>
              </a:rPr>
              <a:t>Upravljanje org./korporaciojm:</a:t>
            </a:r>
            <a:br>
              <a:rPr lang="sr-Latn-BA" dirty="0" smtClean="0">
                <a:solidFill>
                  <a:srgbClr val="0B51A1"/>
                </a:solidFill>
              </a:rPr>
            </a:br>
            <a:r>
              <a:rPr lang="sr-Latn-BA" dirty="0" smtClean="0">
                <a:solidFill>
                  <a:srgbClr val="0B51A1"/>
                </a:solidFill>
              </a:rPr>
              <a:t>Okvir Korporativnog Upravljanja  </a:t>
            </a:r>
            <a:endParaRPr lang="en-GB" dirty="0">
              <a:solidFill>
                <a:srgbClr val="0B51A1"/>
              </a:solidFill>
            </a:endParaRPr>
          </a:p>
        </p:txBody>
      </p:sp>
      <p:sp>
        <p:nvSpPr>
          <p:cNvPr id="270339" name="Rectangle 3"/>
          <p:cNvSpPr>
            <a:spLocks noGrp="1" noChangeArrowheads="1"/>
          </p:cNvSpPr>
          <p:nvPr>
            <p:ph type="body" idx="1"/>
          </p:nvPr>
        </p:nvSpPr>
        <p:spPr>
          <a:xfrm>
            <a:off x="611188" y="1196975"/>
            <a:ext cx="8093075" cy="5170488"/>
          </a:xfrm>
        </p:spPr>
        <p:txBody>
          <a:bodyPr/>
          <a:lstStyle/>
          <a:p>
            <a:pPr eaLnBrk="1" hangingPunct="1"/>
            <a:r>
              <a:rPr lang="sr-Latn-BA" sz="3600" dirty="0" smtClean="0"/>
              <a:t>Koja je svrha organizacije u društvu?</a:t>
            </a:r>
          </a:p>
          <a:p>
            <a:pPr eaLnBrk="1" hangingPunct="1"/>
            <a:r>
              <a:rPr lang="sr-Latn-BA" sz="3600" dirty="0" smtClean="0"/>
              <a:t>Strateški men. strateško odlučivanje  </a:t>
            </a:r>
            <a:endParaRPr lang="en-GB" sz="3600" dirty="0" smtClean="0"/>
          </a:p>
          <a:p>
            <a:pPr eaLnBrk="1" hangingPunct="1"/>
            <a:r>
              <a:rPr lang="sr-Latn-BA" sz="3600" dirty="0" smtClean="0"/>
              <a:t>kako org. funkcioniše, kako se utvrđuju prioriteti?</a:t>
            </a:r>
          </a:p>
          <a:p>
            <a:pPr eaLnBrk="1" hangingPunct="1"/>
            <a:r>
              <a:rPr lang="sr-Latn-BA" sz="3600" dirty="0" smtClean="0"/>
              <a:t>Distribucija moći među interesnim grupama </a:t>
            </a:r>
          </a:p>
          <a:p>
            <a:pPr eaLnBrk="1" hangingPunct="1"/>
            <a:r>
              <a:rPr lang="sr-Latn-BA" sz="3600" dirty="0" smtClean="0"/>
              <a:t>Mehanizmi za kontrolu, podjela odgovornosti..,</a:t>
            </a:r>
          </a:p>
          <a:p>
            <a:pPr lvl="1" eaLnBrk="1" hangingPunct="1"/>
            <a:endParaRPr lang="en-GB" sz="2400" dirty="0" smtClean="0"/>
          </a:p>
        </p:txBody>
      </p:sp>
      <p:sp>
        <p:nvSpPr>
          <p:cNvPr id="4" name="Date Placeholder 3"/>
          <p:cNvSpPr>
            <a:spLocks noGrp="1"/>
          </p:cNvSpPr>
          <p:nvPr>
            <p:ph type="dt" sz="half" idx="10"/>
          </p:nvPr>
        </p:nvSpPr>
        <p:spPr/>
        <p:txBody>
          <a:bodyPr/>
          <a:lstStyle/>
          <a:p>
            <a:fld id="{72C87495-53EF-416C-8688-4038B48538A5}"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additive="base">
                                        <p:cTn id="7" dur="500" fill="hold"/>
                                        <p:tgtEl>
                                          <p:spTgt spid="270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0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additive="base">
                                        <p:cTn id="13" dur="500" fill="hold"/>
                                        <p:tgtEl>
                                          <p:spTgt spid="270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0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0339">
                                            <p:txEl>
                                              <p:pRg st="2" end="2"/>
                                            </p:txEl>
                                          </p:spTgt>
                                        </p:tgtEl>
                                        <p:attrNameLst>
                                          <p:attrName>style.visibility</p:attrName>
                                        </p:attrNameLst>
                                      </p:cBhvr>
                                      <p:to>
                                        <p:strVal val="visible"/>
                                      </p:to>
                                    </p:set>
                                    <p:anim calcmode="lin" valueType="num">
                                      <p:cBhvr additive="base">
                                        <p:cTn id="19" dur="500" fill="hold"/>
                                        <p:tgtEl>
                                          <p:spTgt spid="270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0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0339">
                                            <p:txEl>
                                              <p:pRg st="3" end="3"/>
                                            </p:txEl>
                                          </p:spTgt>
                                        </p:tgtEl>
                                        <p:attrNameLst>
                                          <p:attrName>style.visibility</p:attrName>
                                        </p:attrNameLst>
                                      </p:cBhvr>
                                      <p:to>
                                        <p:strVal val="visible"/>
                                      </p:to>
                                    </p:set>
                                    <p:anim calcmode="lin" valueType="num">
                                      <p:cBhvr additive="base">
                                        <p:cTn id="25" dur="500" fill="hold"/>
                                        <p:tgtEl>
                                          <p:spTgt spid="270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0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0339">
                                            <p:txEl>
                                              <p:pRg st="4" end="4"/>
                                            </p:txEl>
                                          </p:spTgt>
                                        </p:tgtEl>
                                        <p:attrNameLst>
                                          <p:attrName>style.visibility</p:attrName>
                                        </p:attrNameLst>
                                      </p:cBhvr>
                                      <p:to>
                                        <p:strVal val="visible"/>
                                      </p:to>
                                    </p:set>
                                    <p:anim calcmode="lin" valueType="num">
                                      <p:cBhvr additive="base">
                                        <p:cTn id="31" dur="500" fill="hold"/>
                                        <p:tgtEl>
                                          <p:spTgt spid="2703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03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sr-Latn-CS" smtClean="0">
                <a:ea typeface="ＭＳ Ｐゴシック" pitchFamily="34" charset="-128"/>
              </a:rPr>
              <a:t>Stakeholdersko određenje ciljeva</a:t>
            </a:r>
            <a:endParaRPr lang="en-US" smtClean="0">
              <a:ea typeface="ＭＳ Ｐゴシック" pitchFamily="34" charset="-128"/>
            </a:endParaRPr>
          </a:p>
        </p:txBody>
      </p:sp>
      <p:pic>
        <p:nvPicPr>
          <p:cNvPr id="27651" name="Picture 2"/>
          <p:cNvPicPr>
            <a:picLocks noChangeAspect="1" noChangeArrowheads="1"/>
          </p:cNvPicPr>
          <p:nvPr/>
        </p:nvPicPr>
        <p:blipFill>
          <a:blip r:embed="rId2" cstate="print"/>
          <a:srcRect/>
          <a:stretch>
            <a:fillRect/>
          </a:stretch>
        </p:blipFill>
        <p:spPr bwMode="auto">
          <a:xfrm>
            <a:off x="381000" y="1371600"/>
            <a:ext cx="84391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sr-Latn-CS" sz="4000" smtClean="0">
                <a:ea typeface="ＭＳ Ｐゴシック" pitchFamily="34" charset="-128"/>
              </a:rPr>
              <a:t>Korporativno upravljanje u 21. vijeku</a:t>
            </a:r>
            <a:endParaRPr lang="en-US" sz="4000" smtClean="0">
              <a:ea typeface="ＭＳ Ｐゴシック" pitchFamily="34" charset="-128"/>
            </a:endParaRPr>
          </a:p>
        </p:txBody>
      </p:sp>
      <p:pic>
        <p:nvPicPr>
          <p:cNvPr id="28675" name="Picture 2"/>
          <p:cNvPicPr>
            <a:picLocks noChangeAspect="1" noChangeArrowheads="1"/>
          </p:cNvPicPr>
          <p:nvPr/>
        </p:nvPicPr>
        <p:blipFill>
          <a:blip r:embed="rId2" cstate="print"/>
          <a:srcRect/>
          <a:stretch>
            <a:fillRect/>
          </a:stretch>
        </p:blipFill>
        <p:spPr bwMode="auto">
          <a:xfrm>
            <a:off x="95250" y="1447800"/>
            <a:ext cx="87439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892480" cy="6669360"/>
          </a:xfrm>
        </p:spPr>
        <p:txBody>
          <a:bodyPr>
            <a:normAutofit/>
          </a:bodyPr>
          <a:lstStyle/>
          <a:p>
            <a:pPr lvl="0">
              <a:buNone/>
            </a:pPr>
            <a:r>
              <a:rPr lang="sr-Latn-BA" b="1" dirty="0" smtClean="0"/>
              <a:t>Dakle: </a:t>
            </a:r>
            <a:r>
              <a:rPr lang="sr-Cyrl-CS" b="1" dirty="0" smtClean="0"/>
              <a:t>"Kоrpоrаtivnо </a:t>
            </a:r>
            <a:r>
              <a:rPr lang="sr-Cyrl-CS" b="1" dirty="0"/>
              <a:t>uprаvlјаnjе је sistеm kојim sе kоmpаniја usmјеrаvа i kоntrоlišе</a:t>
            </a:r>
            <a:r>
              <a:rPr lang="sr-Latn-BA" b="1" dirty="0"/>
              <a:t>...</a:t>
            </a:r>
            <a:r>
              <a:rPr lang="sr-Cyrl-CS" b="1" dirty="0"/>
              <a:t>. </a:t>
            </a:r>
            <a:endParaRPr lang="sr-Latn-BA" dirty="0" smtClean="0"/>
          </a:p>
          <a:p>
            <a:r>
              <a:rPr lang="en-US" dirty="0"/>
              <a:t> </a:t>
            </a:r>
            <a:r>
              <a:rPr lang="en-GB" dirty="0" smtClean="0">
                <a:latin typeface="Arial Narrow" pitchFamily="34" charset="0"/>
              </a:rPr>
              <a:t> ...</a:t>
            </a:r>
            <a:r>
              <a:rPr lang="en-GB" dirty="0" err="1" smtClean="0">
                <a:latin typeface="Arial Narrow" pitchFamily="34" charset="0"/>
              </a:rPr>
              <a:t>Strukturа</a:t>
            </a:r>
            <a:r>
              <a:rPr lang="en-GB" dirty="0" smtClean="0">
                <a:latin typeface="Arial Narrow" pitchFamily="34" charset="0"/>
              </a:rPr>
              <a:t> </a:t>
            </a:r>
            <a:r>
              <a:rPr lang="en-GB" dirty="0" err="1" smtClean="0">
                <a:latin typeface="Arial Narrow" pitchFamily="34" charset="0"/>
              </a:rPr>
              <a:t>kоrpоrаtivnоg</a:t>
            </a:r>
            <a:r>
              <a:rPr lang="en-GB" dirty="0" smtClean="0">
                <a:latin typeface="Arial Narrow" pitchFamily="34" charset="0"/>
              </a:rPr>
              <a:t> </a:t>
            </a:r>
            <a:r>
              <a:rPr lang="en-GB" dirty="0" err="1" smtClean="0">
                <a:latin typeface="Arial Narrow" pitchFamily="34" charset="0"/>
              </a:rPr>
              <a:t>uprаvlјаnjа</a:t>
            </a:r>
            <a:r>
              <a:rPr lang="en-GB" dirty="0" smtClean="0">
                <a:latin typeface="Arial Narrow" pitchFamily="34" charset="0"/>
              </a:rPr>
              <a:t> </a:t>
            </a:r>
            <a:r>
              <a:rPr lang="en-GB" dirty="0" err="1" smtClean="0">
                <a:latin typeface="Arial Narrow" pitchFamily="34" charset="0"/>
              </a:rPr>
              <a:t>оdrеđuје</a:t>
            </a:r>
            <a:r>
              <a:rPr lang="en-GB" dirty="0" smtClean="0">
                <a:latin typeface="Arial Narrow" pitchFamily="34" charset="0"/>
              </a:rPr>
              <a:t> </a:t>
            </a:r>
            <a:r>
              <a:rPr lang="en-GB" dirty="0" err="1" smtClean="0">
                <a:latin typeface="Arial Narrow" pitchFamily="34" charset="0"/>
              </a:rPr>
              <a:t>rаspоdјеlu</a:t>
            </a:r>
            <a:r>
              <a:rPr lang="en-GB" dirty="0" smtClean="0">
                <a:latin typeface="Arial Narrow" pitchFamily="34" charset="0"/>
              </a:rPr>
              <a:t> </a:t>
            </a:r>
            <a:r>
              <a:rPr lang="en-GB" dirty="0" err="1" smtClean="0">
                <a:latin typeface="Arial Narrow" pitchFamily="34" charset="0"/>
              </a:rPr>
              <a:t>prаvа</a:t>
            </a:r>
            <a:r>
              <a:rPr lang="en-GB" dirty="0" smtClean="0">
                <a:latin typeface="Arial Narrow" pitchFamily="34" charset="0"/>
              </a:rPr>
              <a:t> </a:t>
            </a:r>
            <a:r>
              <a:rPr lang="en-GB" dirty="0" err="1" smtClean="0">
                <a:latin typeface="Arial Narrow" pitchFamily="34" charset="0"/>
              </a:rPr>
              <a:t>i</a:t>
            </a:r>
            <a:r>
              <a:rPr lang="en-GB" dirty="0" smtClean="0">
                <a:latin typeface="Arial Narrow" pitchFamily="34" charset="0"/>
              </a:rPr>
              <a:t> </a:t>
            </a:r>
            <a:r>
              <a:rPr lang="en-GB" dirty="0" err="1" smtClean="0">
                <a:latin typeface="Arial Narrow" pitchFamily="34" charset="0"/>
              </a:rPr>
              <a:t>оbаvеzа</a:t>
            </a:r>
            <a:r>
              <a:rPr lang="en-GB" dirty="0" smtClean="0">
                <a:latin typeface="Arial Narrow" pitchFamily="34" charset="0"/>
              </a:rPr>
              <a:t> </a:t>
            </a:r>
            <a:r>
              <a:rPr lang="en-GB" dirty="0" err="1" smtClean="0">
                <a:latin typeface="Arial Narrow" pitchFamily="34" charset="0"/>
              </a:rPr>
              <a:t>izmеđu</a:t>
            </a:r>
            <a:r>
              <a:rPr lang="en-GB" dirty="0" smtClean="0">
                <a:latin typeface="Arial Narrow" pitchFamily="34" charset="0"/>
              </a:rPr>
              <a:t> </a:t>
            </a:r>
            <a:r>
              <a:rPr lang="en-GB" dirty="0" err="1" smtClean="0">
                <a:latin typeface="Arial Narrow" pitchFamily="34" charset="0"/>
              </a:rPr>
              <a:t>rаzličitih</a:t>
            </a:r>
            <a:r>
              <a:rPr lang="en-GB" dirty="0" smtClean="0">
                <a:latin typeface="Arial Narrow" pitchFamily="34" charset="0"/>
              </a:rPr>
              <a:t> </a:t>
            </a:r>
            <a:r>
              <a:rPr lang="en-GB" dirty="0" err="1" smtClean="0">
                <a:latin typeface="Arial Narrow" pitchFamily="34" charset="0"/>
              </a:rPr>
              <a:t>subјеkаtа</a:t>
            </a:r>
            <a:r>
              <a:rPr lang="en-GB" dirty="0" smtClean="0">
                <a:latin typeface="Arial Narrow" pitchFamily="34" charset="0"/>
              </a:rPr>
              <a:t> </a:t>
            </a:r>
            <a:r>
              <a:rPr lang="en-GB" dirty="0" err="1" smtClean="0">
                <a:latin typeface="Arial Narrow" pitchFamily="34" charset="0"/>
              </a:rPr>
              <a:t>unutаr</a:t>
            </a:r>
            <a:r>
              <a:rPr lang="en-GB" dirty="0" smtClean="0">
                <a:latin typeface="Arial Narrow" pitchFamily="34" charset="0"/>
              </a:rPr>
              <a:t> </a:t>
            </a:r>
            <a:r>
              <a:rPr lang="en-GB" dirty="0" err="1" smtClean="0">
                <a:latin typeface="Arial Narrow" pitchFamily="34" charset="0"/>
              </a:rPr>
              <a:t>prеduzеćа</a:t>
            </a:r>
            <a:r>
              <a:rPr lang="en-GB" dirty="0" smtClean="0">
                <a:latin typeface="Arial Narrow" pitchFamily="34" charset="0"/>
              </a:rPr>
              <a:t>, </a:t>
            </a:r>
            <a:r>
              <a:rPr lang="en-GB" dirty="0" err="1" smtClean="0">
                <a:latin typeface="Arial Narrow" pitchFamily="34" charset="0"/>
              </a:rPr>
              <a:t>kао</a:t>
            </a:r>
            <a:r>
              <a:rPr lang="en-GB" dirty="0" smtClean="0">
                <a:latin typeface="Arial Narrow" pitchFamily="34" charset="0"/>
              </a:rPr>
              <a:t> </a:t>
            </a:r>
            <a:r>
              <a:rPr lang="en-GB" dirty="0" err="1" smtClean="0">
                <a:latin typeface="Arial Narrow" pitchFamily="34" charset="0"/>
              </a:rPr>
              <a:t>štо</a:t>
            </a:r>
            <a:r>
              <a:rPr lang="en-GB" dirty="0" smtClean="0">
                <a:latin typeface="Arial Narrow" pitchFamily="34" charset="0"/>
              </a:rPr>
              <a:t> </a:t>
            </a:r>
            <a:r>
              <a:rPr lang="en-GB" dirty="0" err="1" smtClean="0">
                <a:latin typeface="Arial Narrow" pitchFamily="34" charset="0"/>
              </a:rPr>
              <a:t>su</a:t>
            </a:r>
            <a:r>
              <a:rPr lang="en-GB" dirty="0" smtClean="0">
                <a:latin typeface="Arial Narrow" pitchFamily="34" charset="0"/>
              </a:rPr>
              <a:t> </a:t>
            </a:r>
            <a:r>
              <a:rPr lang="en-GB" dirty="0" err="1" smtClean="0">
                <a:latin typeface="Arial Narrow" pitchFamily="34" charset="0"/>
              </a:rPr>
              <a:t>člаnоvi</a:t>
            </a:r>
            <a:r>
              <a:rPr lang="en-GB" dirty="0" smtClean="0">
                <a:latin typeface="Arial Narrow" pitchFamily="34" charset="0"/>
              </a:rPr>
              <a:t> </a:t>
            </a:r>
            <a:r>
              <a:rPr lang="en-GB" dirty="0" err="1" smtClean="0">
                <a:latin typeface="Arial Narrow" pitchFamily="34" charset="0"/>
              </a:rPr>
              <a:t>uprаvе</a:t>
            </a:r>
            <a:r>
              <a:rPr lang="en-GB" dirty="0" smtClean="0">
                <a:latin typeface="Arial Narrow" pitchFamily="34" charset="0"/>
              </a:rPr>
              <a:t>, </a:t>
            </a:r>
            <a:r>
              <a:rPr lang="en-GB" dirty="0" err="1" smtClean="0">
                <a:latin typeface="Arial Narrow" pitchFamily="34" charset="0"/>
              </a:rPr>
              <a:t>аkciоnаri</a:t>
            </a:r>
            <a:r>
              <a:rPr lang="en-GB" dirty="0" smtClean="0">
                <a:latin typeface="Arial Narrow" pitchFamily="34" charset="0"/>
              </a:rPr>
              <a:t> </a:t>
            </a:r>
            <a:r>
              <a:rPr lang="en-GB" dirty="0" err="1" smtClean="0">
                <a:latin typeface="Arial Narrow" pitchFamily="34" charset="0"/>
              </a:rPr>
              <a:t>i</a:t>
            </a:r>
            <a:r>
              <a:rPr lang="en-GB" dirty="0" smtClean="0">
                <a:latin typeface="Arial Narrow" pitchFamily="34" charset="0"/>
              </a:rPr>
              <a:t> </a:t>
            </a:r>
            <a:r>
              <a:rPr lang="en-GB" dirty="0" err="1" smtClean="0">
                <a:latin typeface="Arial Narrow" pitchFamily="34" charset="0"/>
              </a:rPr>
              <a:t>drugа</a:t>
            </a:r>
            <a:r>
              <a:rPr lang="en-GB" dirty="0" smtClean="0">
                <a:latin typeface="Arial Narrow" pitchFamily="34" charset="0"/>
              </a:rPr>
              <a:t> </a:t>
            </a:r>
            <a:r>
              <a:rPr lang="en-GB" dirty="0" err="1" smtClean="0">
                <a:latin typeface="Arial Narrow" pitchFamily="34" charset="0"/>
              </a:rPr>
              <a:t>licа</a:t>
            </a:r>
            <a:r>
              <a:rPr lang="en-GB" dirty="0" smtClean="0">
                <a:latin typeface="Arial Narrow" pitchFamily="34" charset="0"/>
              </a:rPr>
              <a:t> </a:t>
            </a:r>
            <a:r>
              <a:rPr lang="en-GB" dirty="0" err="1" smtClean="0">
                <a:latin typeface="Arial Narrow" pitchFamily="34" charset="0"/>
              </a:rPr>
              <a:t>kоја</a:t>
            </a:r>
            <a:r>
              <a:rPr lang="en-GB" dirty="0" smtClean="0">
                <a:latin typeface="Arial Narrow" pitchFamily="34" charset="0"/>
              </a:rPr>
              <a:t> </a:t>
            </a:r>
            <a:r>
              <a:rPr lang="en-GB" dirty="0" err="1" smtClean="0">
                <a:latin typeface="Arial Narrow" pitchFamily="34" charset="0"/>
              </a:rPr>
              <a:t>su</a:t>
            </a:r>
            <a:r>
              <a:rPr lang="en-GB" dirty="0" smtClean="0">
                <a:latin typeface="Arial Narrow" pitchFamily="34" charset="0"/>
              </a:rPr>
              <a:t> </a:t>
            </a:r>
            <a:r>
              <a:rPr lang="en-GB" dirty="0" err="1" smtClean="0">
                <a:latin typeface="Arial Narrow" pitchFamily="34" charset="0"/>
              </a:rPr>
              <a:t>intеrеsnо</a:t>
            </a:r>
            <a:r>
              <a:rPr lang="en-GB" dirty="0" smtClean="0">
                <a:latin typeface="Arial Narrow" pitchFamily="34" charset="0"/>
              </a:rPr>
              <a:t> </a:t>
            </a:r>
            <a:r>
              <a:rPr lang="en-GB" dirty="0" err="1" smtClean="0">
                <a:latin typeface="Arial Narrow" pitchFamily="34" charset="0"/>
              </a:rPr>
              <a:t>pоvеzаnа</a:t>
            </a:r>
            <a:r>
              <a:rPr lang="en-GB" dirty="0" smtClean="0">
                <a:latin typeface="Arial Narrow" pitchFamily="34" charset="0"/>
              </a:rPr>
              <a:t> </a:t>
            </a:r>
            <a:r>
              <a:rPr lang="en-GB" dirty="0" err="1" smtClean="0">
                <a:latin typeface="Arial Narrow" pitchFamily="34" charset="0"/>
              </a:rPr>
              <a:t>sа</a:t>
            </a:r>
            <a:r>
              <a:rPr lang="en-GB" dirty="0" smtClean="0">
                <a:latin typeface="Arial Narrow" pitchFamily="34" charset="0"/>
              </a:rPr>
              <a:t> </a:t>
            </a:r>
            <a:r>
              <a:rPr lang="en-GB" dirty="0" err="1" smtClean="0">
                <a:latin typeface="Arial Narrow" pitchFamily="34" charset="0"/>
              </a:rPr>
              <a:t>prеduzеćеm</a:t>
            </a:r>
            <a:r>
              <a:rPr lang="en-GB" dirty="0" smtClean="0">
                <a:latin typeface="Arial Narrow" pitchFamily="34" charset="0"/>
              </a:rPr>
              <a:t> </a:t>
            </a:r>
            <a:r>
              <a:rPr lang="en-GB" dirty="0" err="1" smtClean="0">
                <a:latin typeface="Arial Narrow" pitchFamily="34" charset="0"/>
              </a:rPr>
              <a:t>i</a:t>
            </a:r>
            <a:r>
              <a:rPr lang="en-GB" dirty="0" smtClean="0">
                <a:latin typeface="Arial Narrow" pitchFamily="34" charset="0"/>
              </a:rPr>
              <a:t> </a:t>
            </a:r>
            <a:r>
              <a:rPr lang="en-GB" dirty="0" err="1" smtClean="0">
                <a:latin typeface="Arial Narrow" pitchFamily="34" charset="0"/>
              </a:rPr>
              <a:t>dеfinišе</a:t>
            </a:r>
            <a:r>
              <a:rPr lang="en-GB" dirty="0" smtClean="0">
                <a:latin typeface="Arial Narrow" pitchFamily="34" charset="0"/>
              </a:rPr>
              <a:t> </a:t>
            </a:r>
            <a:r>
              <a:rPr lang="en-GB" dirty="0" err="1" smtClean="0">
                <a:latin typeface="Arial Narrow" pitchFamily="34" charset="0"/>
              </a:rPr>
              <a:t>prаvilа</a:t>
            </a:r>
            <a:r>
              <a:rPr lang="en-GB" dirty="0" smtClean="0">
                <a:latin typeface="Arial Narrow" pitchFamily="34" charset="0"/>
              </a:rPr>
              <a:t> </a:t>
            </a:r>
            <a:r>
              <a:rPr lang="en-GB" dirty="0" err="1" smtClean="0">
                <a:latin typeface="Arial Narrow" pitchFamily="34" charset="0"/>
              </a:rPr>
              <a:t>i</a:t>
            </a:r>
            <a:r>
              <a:rPr lang="en-GB" dirty="0" smtClean="0">
                <a:latin typeface="Arial Narrow" pitchFamily="34" charset="0"/>
              </a:rPr>
              <a:t> </a:t>
            </a:r>
            <a:r>
              <a:rPr lang="en-GB" dirty="0" err="1" smtClean="0">
                <a:latin typeface="Arial Narrow" pitchFamily="34" charset="0"/>
              </a:rPr>
              <a:t>prоcеdurе</a:t>
            </a:r>
            <a:r>
              <a:rPr lang="en-GB" dirty="0" smtClean="0">
                <a:latin typeface="Arial Narrow" pitchFamily="34" charset="0"/>
              </a:rPr>
              <a:t> </a:t>
            </a:r>
            <a:r>
              <a:rPr lang="en-GB" dirty="0" err="1" smtClean="0">
                <a:latin typeface="Arial Narrow" pitchFamily="34" charset="0"/>
              </a:rPr>
              <a:t>zа</a:t>
            </a:r>
            <a:r>
              <a:rPr lang="en-GB" dirty="0" smtClean="0">
                <a:latin typeface="Arial Narrow" pitchFamily="34" charset="0"/>
              </a:rPr>
              <a:t> </a:t>
            </a:r>
            <a:r>
              <a:rPr lang="en-GB" dirty="0" err="1" smtClean="0">
                <a:latin typeface="Arial Narrow" pitchFamily="34" charset="0"/>
              </a:rPr>
              <a:t>dоnоšеnjе</a:t>
            </a:r>
            <a:r>
              <a:rPr lang="en-GB" dirty="0" smtClean="0">
                <a:latin typeface="Arial Narrow" pitchFamily="34" charset="0"/>
              </a:rPr>
              <a:t> </a:t>
            </a:r>
            <a:r>
              <a:rPr lang="en-GB" dirty="0" err="1" smtClean="0">
                <a:latin typeface="Arial Narrow" pitchFamily="34" charset="0"/>
              </a:rPr>
              <a:t>pоslоvnih</a:t>
            </a:r>
            <a:r>
              <a:rPr lang="en-GB" dirty="0" smtClean="0">
                <a:latin typeface="Arial Narrow" pitchFamily="34" charset="0"/>
              </a:rPr>
              <a:t> </a:t>
            </a:r>
            <a:r>
              <a:rPr lang="en-GB" dirty="0" err="1" smtClean="0">
                <a:latin typeface="Arial Narrow" pitchFamily="34" charset="0"/>
              </a:rPr>
              <a:t>оdlukа</a:t>
            </a:r>
            <a:r>
              <a:rPr lang="en-GB" dirty="0" smtClean="0">
                <a:latin typeface="Arial Narrow" pitchFamily="34" charset="0"/>
              </a:rPr>
              <a:t>." Report of the committee on, </a:t>
            </a:r>
            <a:r>
              <a:rPr lang="en-GB" i="1" dirty="0" smtClean="0">
                <a:latin typeface="Arial Narrow" pitchFamily="34" charset="0"/>
              </a:rPr>
              <a:t>The Financial Aspects of Corporate Governance</a:t>
            </a:r>
            <a:r>
              <a:rPr lang="en-GB" dirty="0" smtClean="0">
                <a:latin typeface="Arial Narrow" pitchFamily="34" charset="0"/>
              </a:rPr>
              <a:t>, </a:t>
            </a:r>
            <a:r>
              <a:rPr lang="en-GB" dirty="0" err="1" smtClean="0">
                <a:latin typeface="Arial Narrow" pitchFamily="34" charset="0"/>
              </a:rPr>
              <a:t>Lоndоn</a:t>
            </a:r>
            <a:r>
              <a:rPr lang="en-GB" dirty="0" smtClean="0">
                <a:latin typeface="Arial Narrow" pitchFamily="34" charset="0"/>
              </a:rPr>
              <a:t>, 1992, str.14  (</a:t>
            </a:r>
            <a:r>
              <a:rPr lang="en-GB" dirty="0" err="1" smtClean="0">
                <a:latin typeface="Arial Narrow" pitchFamily="34" charset="0"/>
              </a:rPr>
              <a:t>izvоr</a:t>
            </a:r>
            <a:r>
              <a:rPr lang="en-GB" dirty="0" smtClean="0">
                <a:latin typeface="Arial Narrow" pitchFamily="34" charset="0"/>
              </a:rPr>
              <a:t>:</a:t>
            </a:r>
          </a:p>
          <a:p>
            <a:r>
              <a:rPr lang="en-GB" sz="3200" u="sng" dirty="0" smtClean="0">
                <a:solidFill>
                  <a:schemeClr val="tx1"/>
                </a:solidFill>
                <a:latin typeface="Arial Narrow" pitchFamily="34" charset="0"/>
                <a:hlinkClick r:id="rId2"/>
              </a:rPr>
              <a:t>http://www.ecgi.org/codes/documents/cadbury.pdf/16</a:t>
            </a:r>
            <a:r>
              <a:rPr lang="en-GB" sz="3200" dirty="0" smtClean="0">
                <a:solidFill>
                  <a:schemeClr val="tx1"/>
                </a:solidFill>
                <a:latin typeface="Arial Narrow" pitchFamily="34" charset="0"/>
              </a:rPr>
              <a:t>. mart 2011)</a:t>
            </a:r>
          </a:p>
          <a:p>
            <a:endParaRPr lang="en-GB" dirty="0"/>
          </a:p>
        </p:txBody>
      </p:sp>
      <p:sp>
        <p:nvSpPr>
          <p:cNvPr id="5" name="Date Placeholder 4"/>
          <p:cNvSpPr>
            <a:spLocks noGrp="1"/>
          </p:cNvSpPr>
          <p:nvPr>
            <p:ph type="dt" sz="half" idx="10"/>
          </p:nvPr>
        </p:nvSpPr>
        <p:spPr/>
        <p:txBody>
          <a:bodyPr/>
          <a:lstStyle/>
          <a:p>
            <a:fld id="{872836C2-67D6-4859-90E5-5313872AFFF9}" type="datetime1">
              <a:rPr lang="sr-Latn-CS" smtClean="0"/>
              <a:pPr/>
              <a:t>12.1.2018.</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95288" y="0"/>
            <a:ext cx="8229600" cy="620713"/>
          </a:xfrm>
        </p:spPr>
        <p:txBody>
          <a:bodyPr>
            <a:normAutofit fontScale="90000"/>
          </a:bodyPr>
          <a:lstStyle/>
          <a:p>
            <a:pPr eaLnBrk="1" hangingPunct="1"/>
            <a:r>
              <a:rPr lang="sr-Latn-BA" dirty="0" smtClean="0"/>
              <a:t> </a:t>
            </a:r>
            <a:r>
              <a:rPr lang="en-US" dirty="0" smtClean="0"/>
              <a:t> </a:t>
            </a:r>
            <a:r>
              <a:rPr lang="sr-Latn-BA" dirty="0" smtClean="0"/>
              <a:t>Šta je korporativno upravljanaje?</a:t>
            </a:r>
            <a:endParaRPr lang="en-GB" dirty="0" smtClean="0"/>
          </a:p>
        </p:txBody>
      </p:sp>
      <p:sp>
        <p:nvSpPr>
          <p:cNvPr id="26627" name="Content Placeholder 2"/>
          <p:cNvSpPr>
            <a:spLocks noGrp="1"/>
          </p:cNvSpPr>
          <p:nvPr>
            <p:ph idx="1"/>
          </p:nvPr>
        </p:nvSpPr>
        <p:spPr>
          <a:xfrm>
            <a:off x="0" y="620713"/>
            <a:ext cx="9144000" cy="6237287"/>
          </a:xfrm>
        </p:spPr>
        <p:txBody>
          <a:bodyPr/>
          <a:lstStyle/>
          <a:p>
            <a:pPr eaLnBrk="1" hangingPunct="1"/>
            <a:r>
              <a:rPr lang="en-GB" dirty="0" err="1" smtClean="0">
                <a:cs typeface="Arial" charset="0"/>
              </a:rPr>
              <a:t>Korporativno</a:t>
            </a:r>
            <a:r>
              <a:rPr lang="en-GB" dirty="0" smtClean="0">
                <a:cs typeface="Arial" charset="0"/>
              </a:rPr>
              <a:t> </a:t>
            </a:r>
            <a:r>
              <a:rPr lang="en-GB" dirty="0" err="1" smtClean="0">
                <a:cs typeface="Arial" charset="0"/>
              </a:rPr>
              <a:t>upravljanje</a:t>
            </a:r>
            <a:r>
              <a:rPr lang="en-GB" dirty="0" smtClean="0">
                <a:cs typeface="Arial" charset="0"/>
              </a:rPr>
              <a:t> (KU) je </a:t>
            </a:r>
            <a:r>
              <a:rPr lang="en-GB" dirty="0" err="1" smtClean="0">
                <a:cs typeface="Arial" charset="0"/>
              </a:rPr>
              <a:t>skup</a:t>
            </a:r>
            <a:r>
              <a:rPr lang="en-GB" dirty="0" smtClean="0">
                <a:cs typeface="Arial" charset="0"/>
              </a:rPr>
              <a:t> </a:t>
            </a:r>
            <a:r>
              <a:rPr lang="en-GB" dirty="0" err="1" smtClean="0">
                <a:cs typeface="Arial" charset="0"/>
              </a:rPr>
              <a:t>odnosa</a:t>
            </a:r>
            <a:r>
              <a:rPr lang="en-GB" dirty="0" smtClean="0">
                <a:cs typeface="Arial" charset="0"/>
              </a:rPr>
              <a:t> </a:t>
            </a:r>
            <a:r>
              <a:rPr lang="en-GB" dirty="0" err="1" smtClean="0">
                <a:cs typeface="Arial" charset="0"/>
              </a:rPr>
              <a:t>između</a:t>
            </a:r>
            <a:r>
              <a:rPr lang="en-GB" dirty="0" smtClean="0">
                <a:cs typeface="Arial" charset="0"/>
              </a:rPr>
              <a:t> </a:t>
            </a:r>
            <a:r>
              <a:rPr lang="en-GB" dirty="0" err="1" smtClean="0">
                <a:cs typeface="Arial" charset="0"/>
              </a:rPr>
              <a:t>menadžmenta</a:t>
            </a:r>
            <a:r>
              <a:rPr lang="en-GB" dirty="0" smtClean="0">
                <a:cs typeface="Arial" charset="0"/>
              </a:rPr>
              <a:t> </a:t>
            </a:r>
            <a:r>
              <a:rPr lang="en-GB" dirty="0" err="1" smtClean="0">
                <a:cs typeface="Arial" charset="0"/>
              </a:rPr>
              <a:t>kompanije</a:t>
            </a:r>
            <a:r>
              <a:rPr lang="en-GB" dirty="0" smtClean="0">
                <a:cs typeface="Arial" charset="0"/>
              </a:rPr>
              <a:t>, </a:t>
            </a:r>
            <a:r>
              <a:rPr lang="en-GB" dirty="0" err="1" smtClean="0">
                <a:cs typeface="Arial" charset="0"/>
              </a:rPr>
              <a:t>njenih</a:t>
            </a:r>
            <a:r>
              <a:rPr lang="en-GB" dirty="0" smtClean="0">
                <a:cs typeface="Arial" charset="0"/>
              </a:rPr>
              <a:t> </a:t>
            </a:r>
            <a:r>
              <a:rPr lang="en-GB" dirty="0" err="1" smtClean="0">
                <a:cs typeface="Arial" charset="0"/>
              </a:rPr>
              <a:t>odbora</a:t>
            </a:r>
            <a:r>
              <a:rPr lang="en-GB" dirty="0" smtClean="0">
                <a:cs typeface="Arial" charset="0"/>
              </a:rPr>
              <a:t>, </a:t>
            </a:r>
            <a:r>
              <a:rPr lang="en-GB" dirty="0" err="1" smtClean="0">
                <a:cs typeface="Arial" charset="0"/>
              </a:rPr>
              <a:t>akcionara</a:t>
            </a:r>
            <a:r>
              <a:rPr lang="en-GB" dirty="0" smtClean="0">
                <a:cs typeface="Arial" charset="0"/>
              </a:rPr>
              <a:t> </a:t>
            </a:r>
            <a:r>
              <a:rPr lang="en-GB" dirty="0" err="1" smtClean="0">
                <a:cs typeface="Arial" charset="0"/>
              </a:rPr>
              <a:t>i</a:t>
            </a:r>
            <a:r>
              <a:rPr lang="en-GB" dirty="0" smtClean="0">
                <a:cs typeface="Arial" charset="0"/>
              </a:rPr>
              <a:t> </a:t>
            </a:r>
            <a:r>
              <a:rPr lang="en-GB" dirty="0" err="1" smtClean="0">
                <a:cs typeface="Arial" charset="0"/>
              </a:rPr>
              <a:t>drugih</a:t>
            </a:r>
            <a:r>
              <a:rPr lang="en-GB" dirty="0" smtClean="0">
                <a:cs typeface="Arial" charset="0"/>
              </a:rPr>
              <a:t> </a:t>
            </a:r>
            <a:r>
              <a:rPr lang="en-GB" i="1" dirty="0" err="1" smtClean="0">
                <a:cs typeface="Arial" charset="0"/>
              </a:rPr>
              <a:t>stakeholdera</a:t>
            </a:r>
            <a:endParaRPr lang="en-GB" i="1" dirty="0" smtClean="0">
              <a:cs typeface="Arial" charset="0"/>
            </a:endParaRPr>
          </a:p>
          <a:p>
            <a:r>
              <a:rPr lang="en-GB" dirty="0" smtClean="0">
                <a:cs typeface="Arial" charset="0"/>
              </a:rPr>
              <a:t>“Corporate governance deals with the ways in which suppliers of finance to corporations assure themselves of getting a return on their investment” (</a:t>
            </a:r>
            <a:r>
              <a:rPr lang="en-GB" dirty="0" err="1" smtClean="0"/>
              <a:t>Shleifer</a:t>
            </a:r>
            <a:r>
              <a:rPr lang="en-GB" dirty="0" smtClean="0"/>
              <a:t> and </a:t>
            </a:r>
            <a:r>
              <a:rPr lang="en-GB" dirty="0" err="1" smtClean="0"/>
              <a:t>Vishny</a:t>
            </a:r>
            <a:r>
              <a:rPr lang="en-GB" dirty="0" smtClean="0"/>
              <a:t> (1997, </a:t>
            </a:r>
            <a:r>
              <a:rPr lang="en-GB" dirty="0" smtClean="0">
                <a:cs typeface="Arial" charset="0"/>
              </a:rPr>
              <a:t>p. 737).</a:t>
            </a:r>
          </a:p>
          <a:p>
            <a:pPr>
              <a:spcBef>
                <a:spcPct val="0"/>
              </a:spcBef>
            </a:pPr>
            <a:r>
              <a:rPr lang="en-GB" dirty="0" smtClean="0"/>
              <a:t>What</a:t>
            </a:r>
            <a:r>
              <a:rPr lang="sr-Latn-BA" dirty="0" smtClean="0"/>
              <a:t>’</a:t>
            </a:r>
            <a:r>
              <a:rPr lang="en-GB" dirty="0" smtClean="0"/>
              <a:t>s missing in these definitions?</a:t>
            </a:r>
          </a:p>
          <a:p>
            <a:pPr>
              <a:spcBef>
                <a:spcPct val="0"/>
              </a:spcBef>
            </a:pPr>
            <a:r>
              <a:rPr lang="en-GB" dirty="0" smtClean="0"/>
              <a:t>…contracts, regulations, and laws are incomplete because they cannot foresee every eventuality....</a:t>
            </a:r>
            <a:endParaRPr lang="sr-Latn-BA" dirty="0" smtClean="0"/>
          </a:p>
          <a:p>
            <a:pPr>
              <a:spcBef>
                <a:spcPct val="0"/>
              </a:spcBef>
            </a:pPr>
            <a:r>
              <a:rPr lang="sr-Latn-BA" dirty="0" smtClean="0"/>
              <a:t>Other activities  involves in creating and sharing vales...</a:t>
            </a:r>
            <a:endParaRPr lang="en-GB" dirty="0" smtClean="0"/>
          </a:p>
          <a:p>
            <a:pPr>
              <a:buFont typeface="Arial" charset="0"/>
              <a:buNone/>
            </a:pPr>
            <a:endParaRPr lang="en-US" dirty="0" smtClean="0">
              <a:cs typeface="Arial" charset="0"/>
            </a:endParaRPr>
          </a:p>
          <a:p>
            <a:endParaRPr lang="en-US" dirty="0" smtClean="0">
              <a:cs typeface="Arial" charset="0"/>
            </a:endParaRPr>
          </a:p>
          <a:p>
            <a:pPr eaLnBrk="1" hangingPunct="1"/>
            <a:endParaRPr lang="en-GB" dirty="0" smtClean="0"/>
          </a:p>
        </p:txBody>
      </p:sp>
      <p:sp>
        <p:nvSpPr>
          <p:cNvPr id="4" name="Date Placeholder 3"/>
          <p:cNvSpPr>
            <a:spLocks noGrp="1"/>
          </p:cNvSpPr>
          <p:nvPr>
            <p:ph type="dt" sz="half" idx="10"/>
          </p:nvPr>
        </p:nvSpPr>
        <p:spPr/>
        <p:txBody>
          <a:bodyPr/>
          <a:lstStyle/>
          <a:p>
            <a:fld id="{C5CDD243-5875-47D1-B2EA-5DF48B1CBBBC}" type="datetime1">
              <a:rPr lang="sr-Latn-CS" smtClean="0"/>
              <a:pPr/>
              <a:t>12.1.2018.</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0"/>
            <a:ext cx="8229600" cy="571500"/>
          </a:xfrm>
        </p:spPr>
        <p:txBody>
          <a:bodyPr>
            <a:normAutofit fontScale="90000"/>
          </a:bodyPr>
          <a:lstStyle/>
          <a:p>
            <a:r>
              <a:rPr lang="sr-Latn-BA" dirty="0" smtClean="0"/>
              <a:t>Plus </a:t>
            </a:r>
            <a:endParaRPr lang="en-GB" dirty="0" smtClean="0"/>
          </a:p>
        </p:txBody>
      </p:sp>
      <p:sp>
        <p:nvSpPr>
          <p:cNvPr id="27651" name="Content Placeholder 2"/>
          <p:cNvSpPr>
            <a:spLocks noGrp="1"/>
          </p:cNvSpPr>
          <p:nvPr>
            <p:ph idx="1"/>
          </p:nvPr>
        </p:nvSpPr>
        <p:spPr>
          <a:xfrm>
            <a:off x="0" y="476250"/>
            <a:ext cx="9540875" cy="6381750"/>
          </a:xfrm>
        </p:spPr>
        <p:txBody>
          <a:bodyPr/>
          <a:lstStyle/>
          <a:p>
            <a:r>
              <a:rPr lang="en-US" i="1" smtClean="0"/>
              <a:t>Corporate governance consists of the legal, contractual, and implicit frameworks that</a:t>
            </a:r>
            <a:r>
              <a:rPr lang="sr-Latn-BA" i="1" smtClean="0"/>
              <a:t> </a:t>
            </a:r>
            <a:r>
              <a:rPr lang="en-US" i="1" smtClean="0"/>
              <a:t>define the exercise of power within a company, that influence decision making, that allow</a:t>
            </a:r>
            <a:r>
              <a:rPr lang="sr-Latn-BA" i="1" smtClean="0"/>
              <a:t>  </a:t>
            </a:r>
            <a:r>
              <a:rPr lang="en-US" i="1" smtClean="0"/>
              <a:t>the stakeholders to assume their responsibilities, and that ensure that their rights and</a:t>
            </a:r>
            <a:r>
              <a:rPr lang="sr-Latn-BA" i="1" smtClean="0"/>
              <a:t> </a:t>
            </a:r>
            <a:r>
              <a:rPr lang="en-GB" i="1" smtClean="0"/>
              <a:t>privileges are respected.</a:t>
            </a:r>
            <a:r>
              <a:rPr lang="sr-Latn-BA" i="1" smtClean="0"/>
              <a:t> (</a:t>
            </a:r>
            <a:r>
              <a:rPr lang="en-US" b="1" smtClean="0"/>
              <a:t>2005 The Research Foundation of CFA Institute</a:t>
            </a:r>
            <a:r>
              <a:rPr lang="sr-Latn-BA" b="1" smtClean="0"/>
              <a:t>)</a:t>
            </a:r>
          </a:p>
          <a:p>
            <a:r>
              <a:rPr lang="en-GB" smtClean="0"/>
              <a:t>KU se sastoji od zakonskih, ugovornih, i implicitnih okvira koji definišu primjenu moći unutar društva , i uticaj na donošenje odluka, te da definiše odgovornost svih IG,  i da </a:t>
            </a:r>
            <a:r>
              <a:rPr lang="sr-Latn-BA" smtClean="0"/>
              <a:t>osigura </a:t>
            </a:r>
            <a:r>
              <a:rPr lang="en-GB" smtClean="0"/>
              <a:t>pošt</a:t>
            </a:r>
            <a:r>
              <a:rPr lang="sr-Latn-BA" smtClean="0"/>
              <a:t>ovanje </a:t>
            </a:r>
            <a:r>
              <a:rPr lang="en-GB" smtClean="0"/>
              <a:t>njihov</a:t>
            </a:r>
            <a:r>
              <a:rPr lang="sr-Latn-BA" smtClean="0"/>
              <a:t>ih </a:t>
            </a:r>
            <a:r>
              <a:rPr lang="en-GB" smtClean="0"/>
              <a:t> prava i privilegij</a:t>
            </a:r>
            <a:r>
              <a:rPr lang="sr-Latn-BA" smtClean="0"/>
              <a:t>a</a:t>
            </a:r>
            <a:r>
              <a:rPr lang="en-GB" smtClean="0"/>
              <a:t> .</a:t>
            </a:r>
            <a:endParaRPr lang="sr-Latn-BA" smtClean="0"/>
          </a:p>
          <a:p>
            <a:pPr>
              <a:buFont typeface="Arial" charset="0"/>
              <a:buNone/>
            </a:pPr>
            <a:endParaRPr lang="sr-Latn-BA" i="1" smtClean="0"/>
          </a:p>
        </p:txBody>
      </p:sp>
      <p:sp>
        <p:nvSpPr>
          <p:cNvPr id="4" name="Date Placeholder 3"/>
          <p:cNvSpPr>
            <a:spLocks noGrp="1"/>
          </p:cNvSpPr>
          <p:nvPr>
            <p:ph type="dt" sz="half" idx="10"/>
          </p:nvPr>
        </p:nvSpPr>
        <p:spPr/>
        <p:txBody>
          <a:bodyPr/>
          <a:lstStyle/>
          <a:p>
            <a:fld id="{75B3591D-298C-47FF-8A22-30C7227BFABE}" type="datetime1">
              <a:rPr lang="sr-Latn-CS" smtClean="0"/>
              <a:pPr/>
              <a:t>12.1.2018.</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363272" cy="633412"/>
          </a:xfrm>
        </p:spPr>
        <p:txBody>
          <a:bodyPr>
            <a:normAutofit fontScale="90000"/>
          </a:bodyPr>
          <a:lstStyle/>
          <a:p>
            <a:pPr eaLnBrk="1" fontAlgn="auto" hangingPunct="1">
              <a:spcAft>
                <a:spcPts val="0"/>
              </a:spcAft>
              <a:defRPr/>
            </a:pPr>
            <a:r>
              <a:rPr lang="sr-Latn-BA" sz="3600" b="1" dirty="0" smtClean="0">
                <a:solidFill>
                  <a:schemeClr val="tx2">
                    <a:satMod val="130000"/>
                  </a:schemeClr>
                </a:solidFill>
              </a:rPr>
              <a:t>Prednosti sistema korporativnog upravljanja </a:t>
            </a:r>
          </a:p>
        </p:txBody>
      </p:sp>
      <p:sp>
        <p:nvSpPr>
          <p:cNvPr id="20483" name="Content Placeholder 2"/>
          <p:cNvSpPr>
            <a:spLocks noGrp="1"/>
          </p:cNvSpPr>
          <p:nvPr>
            <p:ph idx="1"/>
          </p:nvPr>
        </p:nvSpPr>
        <p:spPr>
          <a:xfrm>
            <a:off x="539750" y="1052512"/>
            <a:ext cx="8229600" cy="4752751"/>
          </a:xfrm>
        </p:spPr>
        <p:txBody>
          <a:bodyPr>
            <a:noAutofit/>
          </a:bodyPr>
          <a:lstStyle/>
          <a:p>
            <a:pPr eaLnBrk="1" hangingPunct="1">
              <a:defRPr/>
            </a:pPr>
            <a:r>
              <a:rPr lang="vi-VN" sz="2800" dirty="0" smtClean="0">
                <a:latin typeface="+mj-lt"/>
              </a:rPr>
              <a:t>Unapr</a:t>
            </a:r>
            <a:r>
              <a:rPr lang="sr-Latn-BA" sz="2800" dirty="0" smtClean="0">
                <a:latin typeface="+mj-lt"/>
              </a:rPr>
              <a:t>ij</a:t>
            </a:r>
            <a:r>
              <a:rPr lang="vi-VN" sz="2800" dirty="0" smtClean="0">
                <a:latin typeface="+mj-lt"/>
              </a:rPr>
              <a:t>eđen proces donošenja odluka</a:t>
            </a:r>
          </a:p>
          <a:p>
            <a:pPr eaLnBrk="1" hangingPunct="1">
              <a:defRPr/>
            </a:pPr>
            <a:r>
              <a:rPr lang="vi-VN" sz="2800" dirty="0" smtClean="0">
                <a:latin typeface="+mj-lt"/>
              </a:rPr>
              <a:t>Izbalansirani centri donošenja odluka</a:t>
            </a:r>
          </a:p>
          <a:p>
            <a:pPr eaLnBrk="1" hangingPunct="1">
              <a:defRPr/>
            </a:pPr>
            <a:r>
              <a:rPr lang="vi-VN" sz="2800" dirty="0" smtClean="0">
                <a:latin typeface="+mj-lt"/>
              </a:rPr>
              <a:t>Ispunjava zahtjeve regulatora i poboljšava reputaciju</a:t>
            </a:r>
            <a:endParaRPr lang="sr-Latn-BA" sz="2800" dirty="0" smtClean="0">
              <a:latin typeface="+mj-lt"/>
            </a:endParaRPr>
          </a:p>
          <a:p>
            <a:pPr eaLnBrk="1" hangingPunct="1">
              <a:defRPr/>
            </a:pPr>
            <a:r>
              <a:rPr lang="sr-Latn-BA" sz="2800" dirty="0" smtClean="0">
                <a:latin typeface="+mj-lt"/>
              </a:rPr>
              <a:t>Osigurava efikasnu strategiju i strateške smjernice i monitoring </a:t>
            </a:r>
          </a:p>
          <a:p>
            <a:pPr eaLnBrk="1" hangingPunct="1">
              <a:defRPr/>
            </a:pPr>
            <a:r>
              <a:rPr lang="vi-VN" sz="2800" dirty="0" smtClean="0">
                <a:latin typeface="+mj-lt"/>
              </a:rPr>
              <a:t>Informacije o poslovanju su lako dostupne svima</a:t>
            </a:r>
          </a:p>
          <a:p>
            <a:pPr eaLnBrk="1" hangingPunct="1">
              <a:defRPr/>
            </a:pPr>
            <a:r>
              <a:rPr lang="vi-VN" sz="2800" dirty="0" smtClean="0">
                <a:latin typeface="+mj-lt"/>
              </a:rPr>
              <a:t>Ohrabruje investitore</a:t>
            </a:r>
          </a:p>
          <a:p>
            <a:pPr eaLnBrk="1" hangingPunct="1">
              <a:defRPr/>
            </a:pPr>
            <a:r>
              <a:rPr lang="sr-Latn-BA" sz="2800" dirty="0" smtClean="0">
                <a:latin typeface="+mj-lt"/>
              </a:rPr>
              <a:t>Eliminiše mogućnosti k</a:t>
            </a:r>
            <a:r>
              <a:rPr lang="vi-VN" sz="2800" dirty="0" smtClean="0">
                <a:latin typeface="+mj-lt"/>
              </a:rPr>
              <a:t>orupcij</a:t>
            </a:r>
            <a:r>
              <a:rPr lang="sr-Latn-BA" sz="2800" dirty="0" smtClean="0">
                <a:latin typeface="+mj-lt"/>
              </a:rPr>
              <a:t>e </a:t>
            </a:r>
          </a:p>
          <a:p>
            <a:pPr eaLnBrk="1" hangingPunct="1">
              <a:defRPr/>
            </a:pPr>
            <a:r>
              <a:rPr lang="vi-VN" sz="2800" dirty="0" smtClean="0">
                <a:latin typeface="+mj-lt"/>
              </a:rPr>
              <a:t>Pomaže svim stakeholderima</a:t>
            </a:r>
            <a:r>
              <a:rPr lang="sr-Latn-BA" sz="2800" dirty="0" smtClean="0">
                <a:latin typeface="+mj-lt"/>
              </a:rPr>
              <a:t> (interesnim grupama)</a:t>
            </a:r>
            <a:endParaRPr lang="vi-VN" sz="2800" dirty="0" smtClean="0">
              <a:latin typeface="+mj-lt"/>
            </a:endParaRPr>
          </a:p>
        </p:txBody>
      </p:sp>
      <p:sp>
        <p:nvSpPr>
          <p:cNvPr id="4" name="Date Placeholder 3"/>
          <p:cNvSpPr>
            <a:spLocks noGrp="1"/>
          </p:cNvSpPr>
          <p:nvPr>
            <p:ph type="dt" sz="half" idx="10"/>
          </p:nvPr>
        </p:nvSpPr>
        <p:spPr/>
        <p:txBody>
          <a:bodyPr/>
          <a:lstStyle/>
          <a:p>
            <a:fld id="{AF0891E5-BF14-41DE-875B-27D828C66A69}" type="datetime1">
              <a:rPr lang="sr-Latn-CS" smtClean="0"/>
              <a:pPr/>
              <a:t>12.1.2018.</a:t>
            </a:fld>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1026"/>
          <p:cNvSpPr>
            <a:spLocks noGrp="1" noChangeArrowheads="1"/>
          </p:cNvSpPr>
          <p:nvPr>
            <p:ph type="title"/>
          </p:nvPr>
        </p:nvSpPr>
        <p:spPr>
          <a:xfrm>
            <a:off x="492125" y="482600"/>
            <a:ext cx="8229600" cy="647700"/>
          </a:xfrm>
        </p:spPr>
        <p:txBody>
          <a:bodyPr>
            <a:normAutofit fontScale="90000"/>
          </a:bodyPr>
          <a:lstStyle/>
          <a:p>
            <a:r>
              <a:rPr lang="en-GB">
                <a:solidFill>
                  <a:srgbClr val="0B51A1"/>
                </a:solidFill>
              </a:rPr>
              <a:t>Conflict of Expectations</a:t>
            </a:r>
          </a:p>
        </p:txBody>
      </p:sp>
      <p:sp>
        <p:nvSpPr>
          <p:cNvPr id="306179" name="Rectangle 1027"/>
          <p:cNvSpPr>
            <a:spLocks noGrp="1" noChangeArrowheads="1"/>
          </p:cNvSpPr>
          <p:nvPr>
            <p:ph type="body" idx="1"/>
          </p:nvPr>
        </p:nvSpPr>
        <p:spPr>
          <a:xfrm>
            <a:off x="323850" y="1377950"/>
            <a:ext cx="8569325" cy="5251450"/>
          </a:xfrm>
        </p:spPr>
        <p:txBody>
          <a:bodyPr/>
          <a:lstStyle/>
          <a:p>
            <a:pPr>
              <a:lnSpc>
                <a:spcPct val="90000"/>
              </a:lnSpc>
            </a:pPr>
            <a:r>
              <a:rPr lang="en-GB" sz="2800"/>
              <a:t>Short-term profitability versus growth</a:t>
            </a:r>
          </a:p>
          <a:p>
            <a:pPr>
              <a:lnSpc>
                <a:spcPct val="90000"/>
              </a:lnSpc>
            </a:pPr>
            <a:r>
              <a:rPr lang="en-GB" sz="2800"/>
              <a:t>Family control versus professional managers</a:t>
            </a:r>
          </a:p>
          <a:p>
            <a:pPr>
              <a:lnSpc>
                <a:spcPct val="90000"/>
              </a:lnSpc>
            </a:pPr>
            <a:r>
              <a:rPr lang="en-GB" sz="2800"/>
              <a:t>Financial independence versus share/loan funding</a:t>
            </a:r>
          </a:p>
          <a:p>
            <a:pPr>
              <a:lnSpc>
                <a:spcPct val="90000"/>
              </a:lnSpc>
            </a:pPr>
            <a:r>
              <a:rPr lang="en-GB" sz="2800"/>
              <a:t>Public share ownership demands openness and accountability</a:t>
            </a:r>
          </a:p>
          <a:p>
            <a:pPr>
              <a:lnSpc>
                <a:spcPct val="90000"/>
              </a:lnSpc>
            </a:pPr>
            <a:r>
              <a:rPr lang="en-GB" sz="2800"/>
              <a:t>Cost efficiency may mean job losses</a:t>
            </a:r>
          </a:p>
          <a:p>
            <a:pPr>
              <a:lnSpc>
                <a:spcPct val="90000"/>
              </a:lnSpc>
            </a:pPr>
            <a:r>
              <a:rPr lang="en-GB" sz="2800"/>
              <a:t>Mass markets may compromise quality</a:t>
            </a:r>
          </a:p>
          <a:p>
            <a:pPr>
              <a:lnSpc>
                <a:spcPct val="90000"/>
              </a:lnSpc>
            </a:pPr>
            <a:r>
              <a:rPr lang="en-GB" sz="2800"/>
              <a:t>Mass public service provision versus specialist services</a:t>
            </a:r>
          </a:p>
          <a:p>
            <a:pPr>
              <a:lnSpc>
                <a:spcPct val="90000"/>
              </a:lnSpc>
            </a:pPr>
            <a:r>
              <a:rPr lang="en-GB" sz="2800"/>
              <a:t>Multinational division loyalty versus host country loyalty</a:t>
            </a:r>
          </a:p>
        </p:txBody>
      </p:sp>
      <p:sp>
        <p:nvSpPr>
          <p:cNvPr id="5" name="Date Placeholder 4"/>
          <p:cNvSpPr>
            <a:spLocks noGrp="1"/>
          </p:cNvSpPr>
          <p:nvPr>
            <p:ph type="dt" sz="half" idx="10"/>
          </p:nvPr>
        </p:nvSpPr>
        <p:spPr/>
        <p:txBody>
          <a:bodyPr/>
          <a:lstStyle/>
          <a:p>
            <a:fld id="{3979BAA4-AA42-4773-B50E-EF6EE550CDB4}"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6179">
                                            <p:txEl>
                                              <p:pRg st="4" end="4"/>
                                            </p:txEl>
                                          </p:spTgt>
                                        </p:tgtEl>
                                        <p:attrNameLst>
                                          <p:attrName>style.visibility</p:attrName>
                                        </p:attrNameLst>
                                      </p:cBhvr>
                                      <p:to>
                                        <p:strVal val="visible"/>
                                      </p:to>
                                    </p:set>
                                    <p:anim calcmode="lin" valueType="num">
                                      <p:cBhvr additive="base">
                                        <p:cTn id="31" dur="500" fill="hold"/>
                                        <p:tgtEl>
                                          <p:spTgt spid="306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6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6179">
                                            <p:txEl>
                                              <p:pRg st="5" end="5"/>
                                            </p:txEl>
                                          </p:spTgt>
                                        </p:tgtEl>
                                        <p:attrNameLst>
                                          <p:attrName>style.visibility</p:attrName>
                                        </p:attrNameLst>
                                      </p:cBhvr>
                                      <p:to>
                                        <p:strVal val="visible"/>
                                      </p:to>
                                    </p:set>
                                    <p:anim calcmode="lin" valueType="num">
                                      <p:cBhvr additive="base">
                                        <p:cTn id="37" dur="500" fill="hold"/>
                                        <p:tgtEl>
                                          <p:spTgt spid="3061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6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6179">
                                            <p:txEl>
                                              <p:pRg st="6" end="6"/>
                                            </p:txEl>
                                          </p:spTgt>
                                        </p:tgtEl>
                                        <p:attrNameLst>
                                          <p:attrName>style.visibility</p:attrName>
                                        </p:attrNameLst>
                                      </p:cBhvr>
                                      <p:to>
                                        <p:strVal val="visible"/>
                                      </p:to>
                                    </p:set>
                                    <p:anim calcmode="lin" valueType="num">
                                      <p:cBhvr additive="base">
                                        <p:cTn id="43" dur="500" fill="hold"/>
                                        <p:tgtEl>
                                          <p:spTgt spid="3061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61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6179">
                                            <p:txEl>
                                              <p:pRg st="7" end="7"/>
                                            </p:txEl>
                                          </p:spTgt>
                                        </p:tgtEl>
                                        <p:attrNameLst>
                                          <p:attrName>style.visibility</p:attrName>
                                        </p:attrNameLst>
                                      </p:cBhvr>
                                      <p:to>
                                        <p:strVal val="visible"/>
                                      </p:to>
                                    </p:set>
                                    <p:anim calcmode="lin" valueType="num">
                                      <p:cBhvr additive="base">
                                        <p:cTn id="49" dur="500" fill="hold"/>
                                        <p:tgtEl>
                                          <p:spTgt spid="30617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617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260350"/>
            <a:ext cx="8229600" cy="792163"/>
          </a:xfrm>
        </p:spPr>
        <p:txBody>
          <a:bodyPr>
            <a:normAutofit fontScale="90000"/>
          </a:bodyPr>
          <a:lstStyle/>
          <a:p>
            <a:pPr eaLnBrk="1" fontAlgn="auto" hangingPunct="1">
              <a:spcAft>
                <a:spcPts val="0"/>
              </a:spcAft>
              <a:defRPr/>
            </a:pPr>
            <a:r>
              <a:rPr lang="sr-Latn-BA" dirty="0" smtClean="0">
                <a:solidFill>
                  <a:schemeClr val="tx2">
                    <a:satMod val="130000"/>
                  </a:schemeClr>
                </a:solidFill>
              </a:rPr>
              <a:t>Upravljački Lanac kao mehanizam korportaivnog  upravljanja </a:t>
            </a:r>
          </a:p>
        </p:txBody>
      </p:sp>
      <p:sp>
        <p:nvSpPr>
          <p:cNvPr id="29699" name="Content Placeholder 2"/>
          <p:cNvSpPr>
            <a:spLocks noGrp="1"/>
          </p:cNvSpPr>
          <p:nvPr>
            <p:ph idx="1"/>
          </p:nvPr>
        </p:nvSpPr>
        <p:spPr>
          <a:xfrm>
            <a:off x="539750" y="1268413"/>
            <a:ext cx="8101013" cy="4800600"/>
          </a:xfrm>
        </p:spPr>
        <p:txBody>
          <a:bodyPr/>
          <a:lstStyle/>
          <a:p>
            <a:pPr eaLnBrk="1" hangingPunct="1"/>
            <a:r>
              <a:rPr lang="hr-HR" smtClean="0"/>
              <a:t>U(L)anac predstavlja sve interesne grupe koje imaju uticaj na organizaciju kroz njihovu direktnu uključenost bilo u vlasništvu ili upravljanju</a:t>
            </a:r>
          </a:p>
          <a:p>
            <a:pPr eaLnBrk="1" hangingPunct="1"/>
            <a:r>
              <a:rPr lang="hr-HR" smtClean="0"/>
              <a:t> Kako UL funkcioniše? </a:t>
            </a:r>
          </a:p>
          <a:p>
            <a:pPr eaLnBrk="1" hangingPunct="1"/>
            <a:r>
              <a:rPr lang="hr-HR" smtClean="0"/>
              <a:t>U malim firmama odnos investitora i agenta je jednostavan dok u većim (privatnim i mješovitim) kompleksan sa puno pojedinčanih lanaca u UL </a:t>
            </a:r>
            <a:endParaRPr lang="en-GB" smtClean="0"/>
          </a:p>
          <a:p>
            <a:pPr eaLnBrk="1" hangingPunct="1"/>
            <a:endParaRPr lang="sr-Latn-BA" smtClean="0"/>
          </a:p>
        </p:txBody>
      </p:sp>
      <p:sp>
        <p:nvSpPr>
          <p:cNvPr id="4" name="Date Placeholder 3"/>
          <p:cNvSpPr>
            <a:spLocks noGrp="1"/>
          </p:cNvSpPr>
          <p:nvPr>
            <p:ph type="dt" sz="half" idx="10"/>
          </p:nvPr>
        </p:nvSpPr>
        <p:spPr/>
        <p:txBody>
          <a:bodyPr/>
          <a:lstStyle/>
          <a:p>
            <a:fld id="{734080D4-A1F3-4EC0-9C28-E1C1F507C4A9}" type="datetime1">
              <a:rPr lang="sr-Latn-CS" smtClean="0"/>
              <a:pPr/>
              <a:t>12.1.2018.</a:t>
            </a:fld>
            <a:endParaRPr lang="en-GB"/>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539750" y="0"/>
            <a:ext cx="8229600" cy="647700"/>
          </a:xfrm>
          <a:prstGeom prst="rect">
            <a:avLst/>
          </a:prstGeom>
          <a:noFill/>
          <a:ln w="9525">
            <a:noFill/>
            <a:miter lim="800000"/>
            <a:headEnd/>
            <a:tailEnd/>
          </a:ln>
        </p:spPr>
        <p:txBody>
          <a:bodyPr anchor="ctr"/>
          <a:lstStyle/>
          <a:p>
            <a:pPr algn="ctr"/>
            <a:r>
              <a:rPr lang="sr-Latn-BA" sz="3200">
                <a:solidFill>
                  <a:srgbClr val="0B51A1"/>
                </a:solidFill>
                <a:latin typeface="Calibri" pitchFamily="34" charset="0"/>
              </a:rPr>
              <a:t>Lanac korporativnog upravljanja  </a:t>
            </a:r>
            <a:endParaRPr lang="en-GB" sz="3200">
              <a:solidFill>
                <a:srgbClr val="0B51A1"/>
              </a:solidFill>
              <a:latin typeface="Calibri" pitchFamily="34" charset="0"/>
            </a:endParaRPr>
          </a:p>
        </p:txBody>
      </p:sp>
      <p:pic>
        <p:nvPicPr>
          <p:cNvPr id="30723" name="Picture 8" descr="G:\books\Pe_uk\Powerpoint-Sample job\JOHNSON\Final\New 200 d &amp; 200 Co with White Bak\C04NF02.gif"/>
          <p:cNvPicPr>
            <a:picLocks noChangeAspect="1" noChangeArrowheads="1"/>
          </p:cNvPicPr>
          <p:nvPr/>
        </p:nvPicPr>
        <p:blipFill>
          <a:blip r:embed="rId3" cstate="print"/>
          <a:srcRect/>
          <a:stretch>
            <a:fillRect/>
          </a:stretch>
        </p:blipFill>
        <p:spPr bwMode="auto">
          <a:xfrm>
            <a:off x="1763713" y="620713"/>
            <a:ext cx="6121400" cy="5545137"/>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A0A2E801-627C-4017-A815-33D39D056C5A}" type="datetime1">
              <a:rPr lang="sr-Latn-CS" smtClean="0"/>
              <a:pPr/>
              <a:t>12.1.2018.</a:t>
            </a:fld>
            <a:endParaRPr lang="en-GB"/>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0375" y="466725"/>
            <a:ext cx="8229600" cy="647700"/>
          </a:xfrm>
        </p:spPr>
        <p:txBody>
          <a:bodyPr/>
          <a:lstStyle/>
          <a:p>
            <a:pPr eaLnBrk="1" hangingPunct="1"/>
            <a:r>
              <a:rPr lang="sr-Latn-BA" sz="3200" smtClean="0">
                <a:solidFill>
                  <a:srgbClr val="0B51A1"/>
                </a:solidFill>
              </a:rPr>
              <a:t>UL </a:t>
            </a:r>
            <a:endParaRPr lang="en-GB" sz="3200" smtClean="0">
              <a:solidFill>
                <a:srgbClr val="0B51A1"/>
              </a:solidFill>
            </a:endParaRPr>
          </a:p>
        </p:txBody>
      </p:sp>
      <p:sp>
        <p:nvSpPr>
          <p:cNvPr id="294915" name="Rectangle 3"/>
          <p:cNvSpPr>
            <a:spLocks noGrp="1" noChangeArrowheads="1"/>
          </p:cNvSpPr>
          <p:nvPr>
            <p:ph type="body" idx="1"/>
          </p:nvPr>
        </p:nvSpPr>
        <p:spPr>
          <a:xfrm>
            <a:off x="323850" y="1268413"/>
            <a:ext cx="8569325" cy="4968875"/>
          </a:xfrm>
        </p:spPr>
        <p:txBody>
          <a:bodyPr/>
          <a:lstStyle/>
          <a:p>
            <a:pPr eaLnBrk="1" hangingPunct="1"/>
            <a:r>
              <a:rPr lang="sr-Latn-BA" smtClean="0"/>
              <a:t>Organizacija funkcioniše  na bazi hijerarhije </a:t>
            </a:r>
          </a:p>
          <a:p>
            <a:pPr eaLnBrk="1" hangingPunct="1"/>
            <a:r>
              <a:rPr lang="sr-Latn-BA" smtClean="0"/>
              <a:t>Hijerarhija kontrole </a:t>
            </a:r>
            <a:endParaRPr lang="en-GB" smtClean="0"/>
          </a:p>
          <a:p>
            <a:pPr lvl="1" eaLnBrk="1" hangingPunct="1"/>
            <a:r>
              <a:rPr lang="sr-Latn-BA" smtClean="0"/>
              <a:t>Odvojenost vlasništva od menadžmenta </a:t>
            </a:r>
            <a:endParaRPr lang="en-GB" smtClean="0"/>
          </a:p>
          <a:p>
            <a:pPr lvl="1" eaLnBrk="1" hangingPunct="1"/>
            <a:r>
              <a:rPr lang="sr-Latn-BA" smtClean="0"/>
              <a:t>Korisnici,  povjerenici fondova (</a:t>
            </a:r>
            <a:r>
              <a:rPr lang="en-GB" smtClean="0"/>
              <a:t>trustees of funds</a:t>
            </a:r>
            <a:r>
              <a:rPr lang="sr-Latn-BA" smtClean="0"/>
              <a:t>)</a:t>
            </a:r>
            <a:r>
              <a:rPr lang="en-GB" smtClean="0"/>
              <a:t>, </a:t>
            </a:r>
            <a:r>
              <a:rPr lang="sr-Latn-BA" smtClean="0"/>
              <a:t>investicioni menadžeri</a:t>
            </a:r>
            <a:r>
              <a:rPr lang="en-GB" smtClean="0"/>
              <a:t>, </a:t>
            </a:r>
            <a:r>
              <a:rPr lang="sr-Latn-BA" smtClean="0"/>
              <a:t>upravni odbor, izvršni direktori,  stariji izvršni direktori, menadžeri </a:t>
            </a:r>
            <a:endParaRPr lang="en-GB" smtClean="0"/>
          </a:p>
          <a:p>
            <a:pPr eaLnBrk="1" hangingPunct="1"/>
            <a:r>
              <a:rPr lang="sr-Latn-BA" smtClean="0"/>
              <a:t>Odgovornost i angažovanost </a:t>
            </a:r>
          </a:p>
          <a:p>
            <a:pPr lvl="1" eaLnBrk="1" hangingPunct="1"/>
            <a:r>
              <a:rPr lang="sr-Latn-BA" sz="2200" smtClean="0"/>
              <a:t>Veliki broj interesnih grupa </a:t>
            </a:r>
            <a:endParaRPr lang="en-GB" sz="3100" smtClean="0"/>
          </a:p>
          <a:p>
            <a:pPr eaLnBrk="1" hangingPunct="1"/>
            <a:endParaRPr lang="en-GB" sz="2800" smtClean="0"/>
          </a:p>
        </p:txBody>
      </p:sp>
      <p:sp>
        <p:nvSpPr>
          <p:cNvPr id="4" name="Date Placeholder 3"/>
          <p:cNvSpPr>
            <a:spLocks noGrp="1"/>
          </p:cNvSpPr>
          <p:nvPr>
            <p:ph type="dt" sz="half" idx="10"/>
          </p:nvPr>
        </p:nvSpPr>
        <p:spPr/>
        <p:txBody>
          <a:bodyPr/>
          <a:lstStyle/>
          <a:p>
            <a:fld id="{2F536695-D478-4F3B-957B-F64A9E7A6632}"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 calcmode="lin" valueType="num">
                                      <p:cBhvr additive="base">
                                        <p:cTn id="7" dur="500" fill="hold"/>
                                        <p:tgtEl>
                                          <p:spTgt spid="294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4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4915">
                                            <p:txEl>
                                              <p:pRg st="1" end="1"/>
                                            </p:txEl>
                                          </p:spTgt>
                                        </p:tgtEl>
                                        <p:attrNameLst>
                                          <p:attrName>style.visibility</p:attrName>
                                        </p:attrNameLst>
                                      </p:cBhvr>
                                      <p:to>
                                        <p:strVal val="visible"/>
                                      </p:to>
                                    </p:set>
                                    <p:anim calcmode="lin" valueType="num">
                                      <p:cBhvr additive="base">
                                        <p:cTn id="13" dur="500" fill="hold"/>
                                        <p:tgtEl>
                                          <p:spTgt spid="294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4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4915">
                                            <p:txEl>
                                              <p:pRg st="2" end="2"/>
                                            </p:txEl>
                                          </p:spTgt>
                                        </p:tgtEl>
                                        <p:attrNameLst>
                                          <p:attrName>style.visibility</p:attrName>
                                        </p:attrNameLst>
                                      </p:cBhvr>
                                      <p:to>
                                        <p:strVal val="visible"/>
                                      </p:to>
                                    </p:set>
                                    <p:anim calcmode="lin" valueType="num">
                                      <p:cBhvr additive="base">
                                        <p:cTn id="19" dur="500" fill="hold"/>
                                        <p:tgtEl>
                                          <p:spTgt spid="294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4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4915">
                                            <p:txEl>
                                              <p:pRg st="3" end="3"/>
                                            </p:txEl>
                                          </p:spTgt>
                                        </p:tgtEl>
                                        <p:attrNameLst>
                                          <p:attrName>style.visibility</p:attrName>
                                        </p:attrNameLst>
                                      </p:cBhvr>
                                      <p:to>
                                        <p:strVal val="visible"/>
                                      </p:to>
                                    </p:set>
                                    <p:anim calcmode="lin" valueType="num">
                                      <p:cBhvr additive="base">
                                        <p:cTn id="25" dur="500" fill="hold"/>
                                        <p:tgtEl>
                                          <p:spTgt spid="294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4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4915">
                                            <p:txEl>
                                              <p:pRg st="4" end="4"/>
                                            </p:txEl>
                                          </p:spTgt>
                                        </p:tgtEl>
                                        <p:attrNameLst>
                                          <p:attrName>style.visibility</p:attrName>
                                        </p:attrNameLst>
                                      </p:cBhvr>
                                      <p:to>
                                        <p:strVal val="visible"/>
                                      </p:to>
                                    </p:set>
                                    <p:anim calcmode="lin" valueType="num">
                                      <p:cBhvr additive="base">
                                        <p:cTn id="31" dur="500" fill="hold"/>
                                        <p:tgtEl>
                                          <p:spTgt spid="294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4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4915">
                                            <p:txEl>
                                              <p:pRg st="5" end="5"/>
                                            </p:txEl>
                                          </p:spTgt>
                                        </p:tgtEl>
                                        <p:attrNameLst>
                                          <p:attrName>style.visibility</p:attrName>
                                        </p:attrNameLst>
                                      </p:cBhvr>
                                      <p:to>
                                        <p:strVal val="visible"/>
                                      </p:to>
                                    </p:set>
                                    <p:anim calcmode="lin" valueType="num">
                                      <p:cBhvr additive="base">
                                        <p:cTn id="37" dur="500" fill="hold"/>
                                        <p:tgtEl>
                                          <p:spTgt spid="294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49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7" name="Rectangle 3"/>
          <p:cNvSpPr>
            <a:spLocks noGrp="1" noChangeArrowheads="1"/>
          </p:cNvSpPr>
          <p:nvPr>
            <p:ph type="body" idx="1"/>
          </p:nvPr>
        </p:nvSpPr>
        <p:spPr>
          <a:xfrm>
            <a:off x="366713" y="1268413"/>
            <a:ext cx="7737475" cy="4800600"/>
          </a:xfrm>
          <a:noFill/>
          <a:ln/>
        </p:spPr>
        <p:txBody>
          <a:bodyPr>
            <a:normAutofit/>
          </a:bodyPr>
          <a:lstStyle/>
          <a:p>
            <a:pPr>
              <a:spcAft>
                <a:spcPct val="30000"/>
              </a:spcAft>
            </a:pPr>
            <a:r>
              <a:rPr lang="en-GB" sz="3600" dirty="0"/>
              <a:t>Complex role that people play in strategy development</a:t>
            </a:r>
          </a:p>
          <a:p>
            <a:pPr>
              <a:spcAft>
                <a:spcPct val="30000"/>
              </a:spcAft>
            </a:pPr>
            <a:r>
              <a:rPr lang="en-GB" sz="3600" dirty="0"/>
              <a:t>Strategy is about</a:t>
            </a:r>
          </a:p>
          <a:p>
            <a:pPr lvl="1">
              <a:spcAft>
                <a:spcPct val="30000"/>
              </a:spcAft>
            </a:pPr>
            <a:r>
              <a:rPr lang="en-GB" sz="3600" dirty="0"/>
              <a:t>what people expect an organisation to achieve </a:t>
            </a:r>
          </a:p>
          <a:p>
            <a:pPr lvl="1">
              <a:spcAft>
                <a:spcPct val="30000"/>
              </a:spcAft>
            </a:pPr>
            <a:r>
              <a:rPr lang="en-GB" sz="3600" dirty="0"/>
              <a:t>what influence people can have over an organisation’s purposes</a:t>
            </a:r>
          </a:p>
        </p:txBody>
      </p:sp>
      <p:sp>
        <p:nvSpPr>
          <p:cNvPr id="267268" name="Rectangle 4"/>
          <p:cNvSpPr>
            <a:spLocks noGrp="1" noChangeArrowheads="1"/>
          </p:cNvSpPr>
          <p:nvPr>
            <p:ph type="title"/>
          </p:nvPr>
        </p:nvSpPr>
        <p:spPr>
          <a:xfrm>
            <a:off x="539750" y="482600"/>
            <a:ext cx="8229600" cy="647700"/>
          </a:xfrm>
        </p:spPr>
        <p:txBody>
          <a:bodyPr>
            <a:normAutofit fontScale="90000"/>
          </a:bodyPr>
          <a:lstStyle/>
          <a:p>
            <a:r>
              <a:rPr lang="en-GB" dirty="0" smtClean="0">
                <a:solidFill>
                  <a:srgbClr val="0B51A1"/>
                </a:solidFill>
              </a:rPr>
              <a:t>Role of People</a:t>
            </a:r>
            <a:r>
              <a:rPr lang="sr-Latn-BA" dirty="0" smtClean="0">
                <a:solidFill>
                  <a:srgbClr val="0B51A1"/>
                </a:solidFill>
              </a:rPr>
              <a:t> </a:t>
            </a:r>
            <a:endParaRPr lang="en-GB" dirty="0">
              <a:solidFill>
                <a:srgbClr val="0B51A1"/>
              </a:solidFill>
            </a:endParaRPr>
          </a:p>
        </p:txBody>
      </p:sp>
      <p:sp>
        <p:nvSpPr>
          <p:cNvPr id="4" name="Date Placeholder 3"/>
          <p:cNvSpPr>
            <a:spLocks noGrp="1"/>
          </p:cNvSpPr>
          <p:nvPr>
            <p:ph type="dt" sz="half" idx="10"/>
          </p:nvPr>
        </p:nvSpPr>
        <p:spPr/>
        <p:txBody>
          <a:bodyPr/>
          <a:lstStyle/>
          <a:p>
            <a:fld id="{175B0029-F372-4554-B859-7A05AA981286}"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 calcmode="lin" valueType="num">
                                      <p:cBhvr additive="base">
                                        <p:cTn id="7" dur="500" fill="hold"/>
                                        <p:tgtEl>
                                          <p:spTgt spid="267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7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7267">
                                            <p:txEl>
                                              <p:pRg st="1" end="1"/>
                                            </p:txEl>
                                          </p:spTgt>
                                        </p:tgtEl>
                                        <p:attrNameLst>
                                          <p:attrName>style.visibility</p:attrName>
                                        </p:attrNameLst>
                                      </p:cBhvr>
                                      <p:to>
                                        <p:strVal val="visible"/>
                                      </p:to>
                                    </p:set>
                                    <p:anim calcmode="lin" valueType="num">
                                      <p:cBhvr additive="base">
                                        <p:cTn id="13" dur="500" fill="hold"/>
                                        <p:tgtEl>
                                          <p:spTgt spid="267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7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7267">
                                            <p:txEl>
                                              <p:pRg st="2" end="2"/>
                                            </p:txEl>
                                          </p:spTgt>
                                        </p:tgtEl>
                                        <p:attrNameLst>
                                          <p:attrName>style.visibility</p:attrName>
                                        </p:attrNameLst>
                                      </p:cBhvr>
                                      <p:to>
                                        <p:strVal val="visible"/>
                                      </p:to>
                                    </p:set>
                                    <p:anim calcmode="lin" valueType="num">
                                      <p:cBhvr additive="base">
                                        <p:cTn id="19" dur="500" fill="hold"/>
                                        <p:tgtEl>
                                          <p:spTgt spid="267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7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7267">
                                            <p:txEl>
                                              <p:pRg st="3" end="3"/>
                                            </p:txEl>
                                          </p:spTgt>
                                        </p:tgtEl>
                                        <p:attrNameLst>
                                          <p:attrName>style.visibility</p:attrName>
                                        </p:attrNameLst>
                                      </p:cBhvr>
                                      <p:to>
                                        <p:strVal val="visible"/>
                                      </p:to>
                                    </p:set>
                                    <p:anim calcmode="lin" valueType="num">
                                      <p:cBhvr additive="base">
                                        <p:cTn id="25" dur="500" fill="hold"/>
                                        <p:tgtEl>
                                          <p:spTgt spid="267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7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74638"/>
            <a:ext cx="8229600" cy="922337"/>
          </a:xfrm>
        </p:spPr>
        <p:txBody>
          <a:bodyPr>
            <a:normAutofit fontScale="90000"/>
          </a:bodyPr>
          <a:lstStyle/>
          <a:p>
            <a:pPr eaLnBrk="1" fontAlgn="auto" hangingPunct="1">
              <a:spcAft>
                <a:spcPts val="0"/>
              </a:spcAft>
              <a:defRPr/>
            </a:pPr>
            <a:r>
              <a:rPr lang="sr-Latn-BA" sz="3600" b="1" dirty="0" smtClean="0">
                <a:solidFill>
                  <a:schemeClr val="tx2">
                    <a:satMod val="130000"/>
                  </a:schemeClr>
                </a:solidFill>
                <a:latin typeface="Arial" charset="0"/>
                <a:cs typeface="Arial" charset="0"/>
              </a:rPr>
              <a:t>Razlozi  nesavršenog funkcijonisanja upravljačkog  lanaca </a:t>
            </a:r>
            <a:endParaRPr lang="en-US" sz="3600" b="1" dirty="0" smtClean="0">
              <a:solidFill>
                <a:schemeClr val="tx2">
                  <a:satMod val="130000"/>
                </a:schemeClr>
              </a:solidFill>
              <a:latin typeface="Arial" charset="0"/>
              <a:cs typeface="Arial" charset="0"/>
            </a:endParaRPr>
          </a:p>
        </p:txBody>
      </p:sp>
      <p:sp>
        <p:nvSpPr>
          <p:cNvPr id="20483" name="Rectangle 3"/>
          <p:cNvSpPr>
            <a:spLocks noGrp="1" noChangeArrowheads="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sr-Latn-BA" dirty="0" smtClean="0">
                <a:latin typeface="Arial" charset="0"/>
                <a:cs typeface="Arial" charset="0"/>
              </a:rPr>
              <a:t>Krajnji korisnici nemaju jasne/tačne informacije  </a:t>
            </a:r>
            <a:endParaRPr lang="en-US" dirty="0" smtClean="0">
              <a:latin typeface="Arial" charset="0"/>
              <a:cs typeface="Arial" charset="0"/>
            </a:endParaRPr>
          </a:p>
          <a:p>
            <a:pPr marL="365760" indent="-283464" eaLnBrk="1" fontAlgn="auto" hangingPunct="1">
              <a:spcAft>
                <a:spcPts val="0"/>
              </a:spcAft>
              <a:buFont typeface="Wingdings 2"/>
              <a:buChar char=""/>
              <a:defRPr/>
            </a:pPr>
            <a:r>
              <a:rPr lang="sr-Latn-BA" dirty="0" smtClean="0">
                <a:latin typeface="Arial" charset="0"/>
                <a:cs typeface="Arial" charset="0"/>
              </a:rPr>
              <a:t>Neadkvatna/nejednaka distribucija moći </a:t>
            </a:r>
            <a:r>
              <a:rPr lang="en-US" dirty="0" smtClean="0">
                <a:latin typeface="Arial" charset="0"/>
                <a:cs typeface="Arial" charset="0"/>
              </a:rPr>
              <a:t> </a:t>
            </a:r>
          </a:p>
          <a:p>
            <a:pPr marL="365760" indent="-283464" eaLnBrk="1" fontAlgn="auto" hangingPunct="1">
              <a:spcAft>
                <a:spcPts val="0"/>
              </a:spcAft>
              <a:buFont typeface="Wingdings 2"/>
              <a:buChar char=""/>
              <a:defRPr/>
            </a:pPr>
            <a:r>
              <a:rPr lang="sr-Latn-BA" dirty="0" smtClean="0">
                <a:latin typeface="Arial" charset="0"/>
                <a:cs typeface="Arial" charset="0"/>
              </a:rPr>
              <a:t>Različiti nivoi ili selektivan pristup informacijama  </a:t>
            </a:r>
            <a:endParaRPr lang="en-US" dirty="0" smtClean="0">
              <a:latin typeface="Arial" charset="0"/>
              <a:cs typeface="Arial" charset="0"/>
            </a:endParaRPr>
          </a:p>
          <a:p>
            <a:pPr marL="365760" indent="-283464" eaLnBrk="1" fontAlgn="auto" hangingPunct="1">
              <a:spcAft>
                <a:spcPts val="0"/>
              </a:spcAft>
              <a:buFont typeface="Wingdings 2"/>
              <a:buChar char=""/>
              <a:defRPr/>
            </a:pPr>
            <a:r>
              <a:rPr lang="sr-Latn-BA" dirty="0" smtClean="0">
                <a:latin typeface="Arial" charset="0"/>
                <a:cs typeface="Arial" charset="0"/>
              </a:rPr>
              <a:t>Lični interes među ‘agentima’ – direktorima</a:t>
            </a:r>
            <a:endParaRPr lang="en-US" dirty="0" smtClean="0">
              <a:latin typeface="Arial" charset="0"/>
              <a:cs typeface="Arial" charset="0"/>
            </a:endParaRPr>
          </a:p>
          <a:p>
            <a:pPr marL="365760" indent="-283464" eaLnBrk="1" fontAlgn="auto" hangingPunct="1">
              <a:spcAft>
                <a:spcPts val="0"/>
              </a:spcAft>
              <a:buFont typeface="Wingdings 2"/>
              <a:buChar char=""/>
              <a:defRPr/>
            </a:pPr>
            <a:r>
              <a:rPr lang="sr-Latn-BA" dirty="0" smtClean="0">
                <a:latin typeface="Arial" charset="0"/>
                <a:cs typeface="Arial" charset="0"/>
              </a:rPr>
              <a:t>Mjerenje rezultata i poslovnih ciljeva su u skladu sa ličnim iteresima direktorima a ne krajnjim korisnicima  </a:t>
            </a:r>
            <a:endParaRPr lang="en-US" dirty="0" smtClean="0">
              <a:latin typeface="Arial" charset="0"/>
              <a:cs typeface="Arial" charset="0"/>
            </a:endParaRPr>
          </a:p>
        </p:txBody>
      </p:sp>
      <p:sp>
        <p:nvSpPr>
          <p:cNvPr id="5" name="Date Placeholder 4"/>
          <p:cNvSpPr>
            <a:spLocks noGrp="1"/>
          </p:cNvSpPr>
          <p:nvPr>
            <p:ph type="dt" sz="half" idx="10"/>
          </p:nvPr>
        </p:nvSpPr>
        <p:spPr/>
        <p:txBody>
          <a:bodyPr/>
          <a:lstStyle/>
          <a:p>
            <a:fld id="{45F70439-7089-4B92-9A8A-E4929C2129EB}" type="datetime1">
              <a:rPr lang="sr-Latn-CS" smtClean="0"/>
              <a:pPr/>
              <a:t>12.1.2018.</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396413" cy="908050"/>
          </a:xfrm>
        </p:spPr>
        <p:txBody>
          <a:bodyPr rtlCol="0"/>
          <a:lstStyle/>
          <a:p>
            <a:pPr eaLnBrk="1" fontAlgn="auto" hangingPunct="1">
              <a:spcBef>
                <a:spcPts val="0"/>
              </a:spcBef>
              <a:spcAft>
                <a:spcPts val="0"/>
              </a:spcAft>
              <a:defRPr/>
            </a:pPr>
            <a:r>
              <a:rPr lang="sr-Latn-BA" sz="3600" b="1" dirty="0" smtClean="0">
                <a:solidFill>
                  <a:schemeClr val="tx2">
                    <a:satMod val="130000"/>
                  </a:schemeClr>
                </a:solidFill>
              </a:rPr>
              <a:t>Međunarodni modeli korporativnog upravljanja </a:t>
            </a:r>
          </a:p>
        </p:txBody>
      </p:sp>
      <p:sp>
        <p:nvSpPr>
          <p:cNvPr id="22531" name="Content Placeholder 2"/>
          <p:cNvSpPr>
            <a:spLocks noGrp="1"/>
          </p:cNvSpPr>
          <p:nvPr>
            <p:ph idx="1"/>
          </p:nvPr>
        </p:nvSpPr>
        <p:spPr>
          <a:xfrm>
            <a:off x="539750" y="765175"/>
            <a:ext cx="8604250" cy="4927600"/>
          </a:xfrm>
        </p:spPr>
        <p:txBody>
          <a:bodyPr rtlCol="0">
            <a:normAutofit fontScale="85000" lnSpcReduction="20000"/>
          </a:bodyPr>
          <a:lstStyle/>
          <a:p>
            <a:pPr eaLnBrk="1" fontAlgn="auto" hangingPunct="1">
              <a:spcAft>
                <a:spcPts val="0"/>
              </a:spcAft>
              <a:buFont typeface="Arial" charset="0"/>
              <a:buNone/>
              <a:defRPr/>
            </a:pPr>
            <a:endParaRPr lang="sr-Latn-BA" b="1" dirty="0" smtClean="0">
              <a:latin typeface="Arial" charset="0"/>
              <a:cs typeface="Arial" charset="0"/>
            </a:endParaRPr>
          </a:p>
          <a:p>
            <a:pPr eaLnBrk="1" fontAlgn="auto" hangingPunct="1">
              <a:spcAft>
                <a:spcPts val="0"/>
              </a:spcAft>
              <a:buFont typeface="Arial" pitchFamily="34" charset="0"/>
              <a:buChar char="•"/>
              <a:defRPr/>
            </a:pPr>
            <a:r>
              <a:rPr lang="sr-Latn-BA" b="1" dirty="0" smtClean="0">
                <a:latin typeface="Arial" charset="0"/>
                <a:cs typeface="Arial" charset="0"/>
              </a:rPr>
              <a:t>Anglo-saksonski</a:t>
            </a:r>
            <a:r>
              <a:rPr lang="sr-Latn-BA" dirty="0" smtClean="0">
                <a:latin typeface="Arial" charset="0"/>
                <a:cs typeface="Arial" charset="0"/>
              </a:rPr>
              <a:t>- tržišna orjentacija, veliko učešće akcinara -limitira moć individualnih akcionara ,  jačanje zastupnika (posrednika- npr. mendžeti pemzionih fondova)  </a:t>
            </a:r>
          </a:p>
          <a:p>
            <a:pPr eaLnBrk="1" fontAlgn="auto" hangingPunct="1">
              <a:spcAft>
                <a:spcPts val="0"/>
              </a:spcAft>
              <a:buFont typeface="Arial" pitchFamily="34" charset="0"/>
              <a:buChar char="•"/>
              <a:defRPr/>
            </a:pPr>
            <a:r>
              <a:rPr lang="sr-Latn-BA" b="1" dirty="0" smtClean="0">
                <a:latin typeface="Arial" charset="0"/>
                <a:cs typeface="Arial" charset="0"/>
              </a:rPr>
              <a:t>Evropski – germanski  (Rhine model )- </a:t>
            </a:r>
            <a:r>
              <a:rPr lang="sr-Latn-BA" dirty="0" smtClean="0">
                <a:latin typeface="Arial" charset="0"/>
                <a:cs typeface="Arial" charset="0"/>
              </a:rPr>
              <a:t> striktna procedura...veći uticaj ključnih akcionara </a:t>
            </a:r>
          </a:p>
          <a:p>
            <a:pPr eaLnBrk="1" fontAlgn="auto" hangingPunct="1">
              <a:spcAft>
                <a:spcPts val="0"/>
              </a:spcAft>
              <a:buFont typeface="Arial" pitchFamily="34" charset="0"/>
              <a:buChar char="•"/>
              <a:defRPr/>
            </a:pPr>
            <a:r>
              <a:rPr lang="sr-Latn-BA" b="1" dirty="0" smtClean="0">
                <a:latin typeface="Arial" charset="0"/>
                <a:cs typeface="Arial" charset="0"/>
              </a:rPr>
              <a:t>Japanski</a:t>
            </a:r>
            <a:r>
              <a:rPr lang="sr-Latn-BA" dirty="0" smtClean="0">
                <a:latin typeface="Arial" charset="0"/>
                <a:cs typeface="Arial" charset="0"/>
              </a:rPr>
              <a:t> – višeslojni proces odlučivanja, banke su česti dioničari,  veliki uticaj izvrsnih direktora važnost dugoročnih ciljeva, veliki uticaj tradicije – </a:t>
            </a:r>
            <a:r>
              <a:rPr lang="sr-Latn-BA" b="1" dirty="0" smtClean="0">
                <a:latin typeface="Arial" charset="0"/>
                <a:cs typeface="Arial" charset="0"/>
              </a:rPr>
              <a:t>multislojno upravljanje</a:t>
            </a:r>
          </a:p>
          <a:p>
            <a:pPr eaLnBrk="1" fontAlgn="auto" hangingPunct="1">
              <a:spcAft>
                <a:spcPts val="0"/>
              </a:spcAft>
              <a:buFont typeface="Arial" pitchFamily="34" charset="0"/>
              <a:buChar char="•"/>
              <a:defRPr/>
            </a:pPr>
            <a:r>
              <a:rPr lang="sr-Latn-BA" b="1" dirty="0" smtClean="0">
                <a:latin typeface="Arial" charset="0"/>
                <a:cs typeface="Arial" charset="0"/>
              </a:rPr>
              <a:t>Latinski </a:t>
            </a:r>
            <a:r>
              <a:rPr lang="sr-Latn-BA" dirty="0" smtClean="0">
                <a:latin typeface="Arial" charset="0"/>
                <a:cs typeface="Arial" charset="0"/>
              </a:rPr>
              <a:t>– uticaj države,  veliki politički uticaj na odlučivanje po pitanju prioriteta  ekonomskog razvoja </a:t>
            </a:r>
          </a:p>
        </p:txBody>
      </p:sp>
      <p:sp>
        <p:nvSpPr>
          <p:cNvPr id="4" name="Date Placeholder 3"/>
          <p:cNvSpPr>
            <a:spLocks noGrp="1"/>
          </p:cNvSpPr>
          <p:nvPr>
            <p:ph type="dt" sz="half" idx="10"/>
          </p:nvPr>
        </p:nvSpPr>
        <p:spPr/>
        <p:txBody>
          <a:bodyPr/>
          <a:lstStyle/>
          <a:p>
            <a:fld id="{443824F3-9794-4E8B-BE35-0FEEF8B15C07}" type="datetime1">
              <a:rPr lang="sr-Latn-CS" smtClean="0"/>
              <a:pPr/>
              <a:t>12.1.2018.</a:t>
            </a:fld>
            <a:endParaRPr lang="en-GB"/>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88640"/>
            <a:ext cx="9144000" cy="792163"/>
          </a:xfrm>
        </p:spPr>
        <p:txBody>
          <a:bodyPr/>
          <a:lstStyle/>
          <a:p>
            <a:pPr eaLnBrk="1" hangingPunct="1"/>
            <a:r>
              <a:rPr lang="sr-Latn-BA" sz="3200" dirty="0" smtClean="0">
                <a:solidFill>
                  <a:srgbClr val="0B51A1"/>
                </a:solidFill>
              </a:rPr>
              <a:t>Snage i slabosti  sistema KU </a:t>
            </a:r>
            <a:endParaRPr lang="en-GB" sz="3200" dirty="0" smtClean="0">
              <a:solidFill>
                <a:srgbClr val="0B51A1"/>
              </a:solidFill>
            </a:endParaRPr>
          </a:p>
        </p:txBody>
      </p:sp>
      <p:pic>
        <p:nvPicPr>
          <p:cNvPr id="34819" name="Picture 5" descr="G:\books\Pe_uk\Powerpoint-Sample job\JOHNSON\Final\200 dpi 200 color-ch02 -ch11\C04NF03.gif"/>
          <p:cNvPicPr>
            <a:picLocks noChangeAspect="1" noChangeArrowheads="1"/>
          </p:cNvPicPr>
          <p:nvPr/>
        </p:nvPicPr>
        <p:blipFill>
          <a:blip r:embed="rId2" cstate="print"/>
          <a:srcRect/>
          <a:stretch>
            <a:fillRect/>
          </a:stretch>
        </p:blipFill>
        <p:spPr bwMode="auto">
          <a:xfrm>
            <a:off x="395536" y="1052736"/>
            <a:ext cx="8197850" cy="3792537"/>
          </a:xfrm>
          <a:prstGeom prst="rect">
            <a:avLst/>
          </a:prstGeom>
          <a:noFill/>
          <a:ln w="9525">
            <a:noFill/>
            <a:miter lim="800000"/>
            <a:headEnd/>
            <a:tailEnd/>
          </a:ln>
        </p:spPr>
      </p:pic>
      <p:sp>
        <p:nvSpPr>
          <p:cNvPr id="34820" name="Rectangle 6"/>
          <p:cNvSpPr>
            <a:spLocks noChangeArrowheads="1"/>
          </p:cNvSpPr>
          <p:nvPr/>
        </p:nvSpPr>
        <p:spPr bwMode="auto">
          <a:xfrm>
            <a:off x="419100" y="6342063"/>
            <a:ext cx="1292225" cy="328612"/>
          </a:xfrm>
          <a:prstGeom prst="rect">
            <a:avLst/>
          </a:prstGeom>
          <a:noFill/>
          <a:ln w="9525">
            <a:noFill/>
            <a:miter lim="800000"/>
            <a:headEnd/>
            <a:tailEnd/>
          </a:ln>
        </p:spPr>
        <p:txBody>
          <a:bodyPr wrap="none" lIns="92075" tIns="46038" rIns="92075" bIns="46038"/>
          <a:lstStyle/>
          <a:p>
            <a:pPr algn="ctr"/>
            <a:r>
              <a:rPr lang="en-US" sz="1600">
                <a:solidFill>
                  <a:srgbClr val="0B51A1"/>
                </a:solidFill>
              </a:rPr>
              <a:t>Exhibit 4.3a</a:t>
            </a:r>
          </a:p>
        </p:txBody>
      </p:sp>
      <p:sp>
        <p:nvSpPr>
          <p:cNvPr id="34821" name="Rectangle 8"/>
          <p:cNvSpPr>
            <a:spLocks noChangeArrowheads="1"/>
          </p:cNvSpPr>
          <p:nvPr/>
        </p:nvSpPr>
        <p:spPr bwMode="auto">
          <a:xfrm>
            <a:off x="376238" y="5927725"/>
            <a:ext cx="8270875" cy="457200"/>
          </a:xfrm>
          <a:prstGeom prst="rect">
            <a:avLst/>
          </a:prstGeom>
          <a:noFill/>
          <a:ln w="9525">
            <a:noFill/>
            <a:miter lim="800000"/>
            <a:headEnd/>
            <a:tailEnd/>
          </a:ln>
        </p:spPr>
        <p:txBody>
          <a:bodyPr lIns="92075" tIns="46038" rIns="92075" bIns="46038">
            <a:spAutoFit/>
          </a:bodyPr>
          <a:lstStyle/>
          <a:p>
            <a:pPr>
              <a:spcBef>
                <a:spcPct val="50000"/>
              </a:spcBef>
              <a:tabLst>
                <a:tab pos="7545388" algn="l"/>
              </a:tabLst>
            </a:pPr>
            <a:r>
              <a:rPr lang="en-US" sz="1200" i="1"/>
              <a:t>Source:</a:t>
            </a:r>
            <a:r>
              <a:rPr lang="en-US" sz="1200"/>
              <a:t> Adapted from T. Clarke and S. Clegg, </a:t>
            </a:r>
            <a:r>
              <a:rPr lang="en-US" sz="1200" i="1"/>
              <a:t>Changing Paradigms: The transformation of management knowledge for</a:t>
            </a:r>
            <a:r>
              <a:rPr lang="en-US" sz="1200"/>
              <a:t> </a:t>
            </a:r>
            <a:r>
              <a:rPr lang="en-US" sz="1200" i="1"/>
              <a:t>the 21</a:t>
            </a:r>
            <a:r>
              <a:rPr lang="en-US" sz="800"/>
              <a:t>  </a:t>
            </a:r>
            <a:r>
              <a:rPr lang="en-US" sz="1200"/>
              <a:t> </a:t>
            </a:r>
            <a:r>
              <a:rPr lang="en-US" sz="1200" i="1"/>
              <a:t>century</a:t>
            </a:r>
            <a:r>
              <a:rPr lang="en-US" sz="1200"/>
              <a:t>, HarperCollins Business, 2000, Table 6.5, p. 324.</a:t>
            </a:r>
          </a:p>
        </p:txBody>
      </p:sp>
      <p:sp>
        <p:nvSpPr>
          <p:cNvPr id="34822" name="Rectangle 9"/>
          <p:cNvSpPr>
            <a:spLocks noChangeArrowheads="1"/>
          </p:cNvSpPr>
          <p:nvPr/>
        </p:nvSpPr>
        <p:spPr bwMode="auto">
          <a:xfrm>
            <a:off x="781050" y="6119813"/>
            <a:ext cx="263525" cy="190500"/>
          </a:xfrm>
          <a:prstGeom prst="rect">
            <a:avLst/>
          </a:prstGeom>
          <a:noFill/>
          <a:ln w="9525">
            <a:noFill/>
            <a:miter lim="800000"/>
            <a:headEnd/>
            <a:tailEnd/>
          </a:ln>
        </p:spPr>
        <p:txBody>
          <a:bodyPr wrap="none">
            <a:spAutoFit/>
          </a:bodyPr>
          <a:lstStyle/>
          <a:p>
            <a:pPr>
              <a:lnSpc>
                <a:spcPct val="80000"/>
              </a:lnSpc>
              <a:spcBef>
                <a:spcPct val="50000"/>
              </a:spcBef>
            </a:pPr>
            <a:r>
              <a:rPr lang="en-US" sz="800" i="1"/>
              <a:t>st</a:t>
            </a:r>
          </a:p>
        </p:txBody>
      </p:sp>
      <p:sp>
        <p:nvSpPr>
          <p:cNvPr id="7" name="Date Placeholder 6"/>
          <p:cNvSpPr>
            <a:spLocks noGrp="1"/>
          </p:cNvSpPr>
          <p:nvPr>
            <p:ph type="dt" sz="half" idx="10"/>
          </p:nvPr>
        </p:nvSpPr>
        <p:spPr/>
        <p:txBody>
          <a:bodyPr/>
          <a:lstStyle/>
          <a:p>
            <a:fld id="{E25EAF69-C413-4EBA-90DE-28756C8593BF}" type="datetime1">
              <a:rPr lang="sr-Latn-CS" smtClean="0"/>
              <a:pPr/>
              <a:t>12.1.2018.</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34975" y="6342063"/>
            <a:ext cx="1292225" cy="328612"/>
          </a:xfrm>
          <a:prstGeom prst="rect">
            <a:avLst/>
          </a:prstGeom>
          <a:noFill/>
          <a:ln w="9525">
            <a:noFill/>
            <a:miter lim="800000"/>
            <a:headEnd/>
            <a:tailEnd/>
          </a:ln>
        </p:spPr>
        <p:txBody>
          <a:bodyPr wrap="none" lIns="92075" tIns="46038" rIns="92075" bIns="46038"/>
          <a:lstStyle/>
          <a:p>
            <a:pPr algn="ctr"/>
            <a:r>
              <a:rPr lang="en-US" sz="1600">
                <a:solidFill>
                  <a:srgbClr val="0B51A1"/>
                </a:solidFill>
              </a:rPr>
              <a:t>Exhibit 4.3b</a:t>
            </a:r>
          </a:p>
        </p:txBody>
      </p:sp>
      <p:sp>
        <p:nvSpPr>
          <p:cNvPr id="35843" name="Rectangle 4"/>
          <p:cNvSpPr>
            <a:spLocks noChangeArrowheads="1"/>
          </p:cNvSpPr>
          <p:nvPr/>
        </p:nvSpPr>
        <p:spPr bwMode="auto">
          <a:xfrm>
            <a:off x="376238" y="5927725"/>
            <a:ext cx="8270875" cy="457200"/>
          </a:xfrm>
          <a:prstGeom prst="rect">
            <a:avLst/>
          </a:prstGeom>
          <a:noFill/>
          <a:ln w="9525">
            <a:noFill/>
            <a:miter lim="800000"/>
            <a:headEnd/>
            <a:tailEnd/>
          </a:ln>
        </p:spPr>
        <p:txBody>
          <a:bodyPr lIns="92075" tIns="46038" rIns="92075" bIns="46038">
            <a:spAutoFit/>
          </a:bodyPr>
          <a:lstStyle/>
          <a:p>
            <a:pPr>
              <a:spcBef>
                <a:spcPct val="50000"/>
              </a:spcBef>
              <a:tabLst>
                <a:tab pos="7545388" algn="l"/>
              </a:tabLst>
            </a:pPr>
            <a:r>
              <a:rPr lang="en-US" sz="1200" i="1"/>
              <a:t>Source:</a:t>
            </a:r>
            <a:r>
              <a:rPr lang="en-US" sz="1200"/>
              <a:t> Adapted from T. Clarke and S. Clegg, </a:t>
            </a:r>
            <a:r>
              <a:rPr lang="en-US" sz="1200" i="1"/>
              <a:t>Changing Paradigms: The transformation of management knowledge for</a:t>
            </a:r>
            <a:r>
              <a:rPr lang="en-US" sz="1200"/>
              <a:t> </a:t>
            </a:r>
            <a:r>
              <a:rPr lang="en-US" sz="1200" i="1"/>
              <a:t>the 21</a:t>
            </a:r>
            <a:r>
              <a:rPr lang="en-US" sz="800"/>
              <a:t>  </a:t>
            </a:r>
            <a:r>
              <a:rPr lang="en-US" sz="1200"/>
              <a:t> </a:t>
            </a:r>
            <a:r>
              <a:rPr lang="en-US" sz="1200" i="1"/>
              <a:t>century</a:t>
            </a:r>
            <a:r>
              <a:rPr lang="en-US" sz="1200"/>
              <a:t>, HarperCollins Business, 2000, Table 6.5, p. 324.</a:t>
            </a:r>
          </a:p>
        </p:txBody>
      </p:sp>
      <p:pic>
        <p:nvPicPr>
          <p:cNvPr id="35844" name="Picture 5" descr="G:\books\Pe_uk\Powerpoint-Sample job\JOHNSON\Final\200 dpi 200 color-ch02 -ch11\C04NF03b.gif"/>
          <p:cNvPicPr>
            <a:picLocks noChangeAspect="1" noChangeArrowheads="1"/>
          </p:cNvPicPr>
          <p:nvPr/>
        </p:nvPicPr>
        <p:blipFill>
          <a:blip r:embed="rId2" cstate="print"/>
          <a:srcRect/>
          <a:stretch>
            <a:fillRect/>
          </a:stretch>
        </p:blipFill>
        <p:spPr bwMode="auto">
          <a:xfrm>
            <a:off x="901700" y="620713"/>
            <a:ext cx="7323138" cy="5227637"/>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380D2FA3-5F29-4BF3-938A-C615BCFDA2D7}" type="datetime1">
              <a:rPr lang="sr-Latn-CS" smtClean="0"/>
              <a:pPr/>
              <a:t>12.1.2018.</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ChangeArrowheads="1"/>
          </p:cNvSpPr>
          <p:nvPr/>
        </p:nvSpPr>
        <p:spPr bwMode="auto">
          <a:xfrm>
            <a:off x="467544" y="0"/>
            <a:ext cx="8229600" cy="647700"/>
          </a:xfrm>
          <a:prstGeom prst="rect">
            <a:avLst/>
          </a:prstGeom>
          <a:noFill/>
          <a:ln w="9525">
            <a:noFill/>
            <a:miter lim="800000"/>
            <a:headEnd/>
            <a:tailEnd/>
          </a:ln>
          <a:effectLst/>
        </p:spPr>
        <p:txBody>
          <a:bodyPr anchor="ctr"/>
          <a:lstStyle/>
          <a:p>
            <a:pPr algn="ctr"/>
            <a:r>
              <a:rPr lang="en-GB" sz="3600" dirty="0">
                <a:solidFill>
                  <a:srgbClr val="0B51A1"/>
                </a:solidFill>
              </a:rPr>
              <a:t>Sources and indicators of power</a:t>
            </a:r>
          </a:p>
        </p:txBody>
      </p:sp>
      <p:sp>
        <p:nvSpPr>
          <p:cNvPr id="326660" name="Rectangle 4"/>
          <p:cNvSpPr>
            <a:spLocks noChangeArrowheads="1"/>
          </p:cNvSpPr>
          <p:nvPr/>
        </p:nvSpPr>
        <p:spPr bwMode="auto">
          <a:xfrm>
            <a:off x="412750"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4.6</a:t>
            </a:r>
          </a:p>
        </p:txBody>
      </p:sp>
      <p:pic>
        <p:nvPicPr>
          <p:cNvPr id="326662" name="Picture 6" descr="G:\books\Pe_uk\Powerpoint-Sample job\JOHNSON\Final\200 dpi 200 color-ch02 -ch11\C04NF06.gif"/>
          <p:cNvPicPr>
            <a:picLocks noChangeAspect="1" noChangeArrowheads="1"/>
          </p:cNvPicPr>
          <p:nvPr/>
        </p:nvPicPr>
        <p:blipFill>
          <a:blip r:embed="rId2" cstate="print"/>
          <a:srcRect/>
          <a:stretch>
            <a:fillRect/>
          </a:stretch>
        </p:blipFill>
        <p:spPr bwMode="auto">
          <a:xfrm>
            <a:off x="1403648" y="620688"/>
            <a:ext cx="6192688" cy="5328592"/>
          </a:xfrm>
          <a:prstGeom prst="rect">
            <a:avLst/>
          </a:prstGeom>
          <a:noFill/>
        </p:spPr>
      </p:pic>
      <p:sp>
        <p:nvSpPr>
          <p:cNvPr id="5" name="Date Placeholder 4"/>
          <p:cNvSpPr>
            <a:spLocks noGrp="1"/>
          </p:cNvSpPr>
          <p:nvPr>
            <p:ph type="dt" sz="half" idx="10"/>
          </p:nvPr>
        </p:nvSpPr>
        <p:spPr/>
        <p:txBody>
          <a:bodyPr/>
          <a:lstStyle/>
          <a:p>
            <a:fld id="{34A1359D-3546-47A6-BE21-4BD1743A5387}" type="datetime1">
              <a:rPr lang="sr-Latn-CS" smtClean="0"/>
              <a:pPr/>
              <a:t>12.1.2018.</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539750" y="466725"/>
            <a:ext cx="8229600" cy="647700"/>
          </a:xfrm>
        </p:spPr>
        <p:txBody>
          <a:bodyPr>
            <a:normAutofit fontScale="90000"/>
          </a:bodyPr>
          <a:lstStyle/>
          <a:p>
            <a:r>
              <a:rPr lang="en-GB">
                <a:solidFill>
                  <a:srgbClr val="0B51A1"/>
                </a:solidFill>
              </a:rPr>
              <a:t>Sources of Power</a:t>
            </a:r>
          </a:p>
        </p:txBody>
      </p:sp>
      <p:graphicFrame>
        <p:nvGraphicFramePr>
          <p:cNvPr id="308277" name="Rectangle 53"/>
          <p:cNvGraphicFramePr>
            <a:graphicFrameLocks noGrp="1"/>
          </p:cNvGraphicFramePr>
          <p:nvPr>
            <p:ph idx="1"/>
          </p:nvPr>
        </p:nvGraphicFramePr>
        <p:xfrm>
          <a:off x="276225" y="1247775"/>
          <a:ext cx="8589963" cy="5074603"/>
        </p:xfrm>
        <a:graphic>
          <a:graphicData uri="http://schemas.openxmlformats.org/drawingml/2006/table">
            <a:tbl>
              <a:tblPr/>
              <a:tblGrid>
                <a:gridCol w="4295775"/>
                <a:gridCol w="4294188"/>
              </a:tblGrid>
              <a:tr h="593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bg1"/>
                          </a:solidFill>
                          <a:effectLst/>
                          <a:latin typeface="Helvetica" pitchFamily="34" charset="0"/>
                        </a:rPr>
                        <a:t>Within organisations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51A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bg1"/>
                          </a:solidFill>
                          <a:effectLst/>
                          <a:latin typeface="Helvetica" pitchFamily="34" charset="0"/>
                        </a:rPr>
                        <a:t>External stakeholders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51A1"/>
                    </a:solidFill>
                  </a:tcPr>
                </a:tc>
              </a:tr>
              <a:tr h="593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Hierarchy (formal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Control of strategic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Influence (informal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Involvement in strategy 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Control of strategic resources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Possession of knowledge (skills)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Possession of knowledge and skills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Through internal links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Control of the 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Involvement in strategy implementation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274" name="Rectangle 50"/>
          <p:cNvSpPr>
            <a:spLocks noChangeArrowheads="1"/>
          </p:cNvSpPr>
          <p:nvPr/>
        </p:nvSpPr>
        <p:spPr bwMode="auto">
          <a:xfrm>
            <a:off x="228600" y="6338888"/>
            <a:ext cx="3427413" cy="287337"/>
          </a:xfrm>
          <a:prstGeom prst="rect">
            <a:avLst/>
          </a:prstGeom>
          <a:solidFill>
            <a:srgbClr val="E5B8FE"/>
          </a:solidFill>
          <a:ln w="9525">
            <a:solidFill>
              <a:schemeClr val="tx1"/>
            </a:solidFill>
            <a:miter lim="800000"/>
            <a:headEnd/>
            <a:tailEnd/>
          </a:ln>
          <a:effectLst/>
        </p:spPr>
        <p:txBody>
          <a:bodyPr wrap="none" anchor="ctr"/>
          <a:lstStyle/>
          <a:p>
            <a:pPr algn="ctr"/>
            <a:r>
              <a:rPr lang="en-GB" sz="1600"/>
              <a:t>Adapted from Exh. 4.6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539750" y="482600"/>
            <a:ext cx="8229600" cy="647700"/>
          </a:xfrm>
        </p:spPr>
        <p:txBody>
          <a:bodyPr>
            <a:normAutofit fontScale="90000"/>
          </a:bodyPr>
          <a:lstStyle/>
          <a:p>
            <a:r>
              <a:rPr lang="en-GB">
                <a:solidFill>
                  <a:srgbClr val="0B51A1"/>
                </a:solidFill>
              </a:rPr>
              <a:t>Indicators of Power</a:t>
            </a:r>
          </a:p>
        </p:txBody>
      </p:sp>
      <p:graphicFrame>
        <p:nvGraphicFramePr>
          <p:cNvPr id="310308" name="Rectangle 36"/>
          <p:cNvGraphicFramePr>
            <a:graphicFrameLocks noGrp="1"/>
          </p:cNvGraphicFramePr>
          <p:nvPr>
            <p:ph idx="1"/>
          </p:nvPr>
        </p:nvGraphicFramePr>
        <p:xfrm>
          <a:off x="323850" y="1700213"/>
          <a:ext cx="8569325" cy="3160713"/>
        </p:xfrm>
        <a:graphic>
          <a:graphicData uri="http://schemas.openxmlformats.org/drawingml/2006/table">
            <a:tbl>
              <a:tblPr/>
              <a:tblGrid>
                <a:gridCol w="4284663"/>
                <a:gridCol w="4284662"/>
              </a:tblGrid>
              <a:tr h="63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bg1"/>
                          </a:solidFill>
                          <a:effectLst/>
                          <a:latin typeface="Helvetica" pitchFamily="34" charset="0"/>
                        </a:rPr>
                        <a:t>Within organisations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51A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bg1"/>
                          </a:solidFill>
                          <a:effectLst/>
                          <a:latin typeface="Helvetica" pitchFamily="34" charset="0"/>
                        </a:rPr>
                        <a:t>External stakeholders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51A1"/>
                    </a:solidFill>
                  </a:tcPr>
                </a:tc>
              </a:tr>
              <a:tr h="63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Status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Claim on resources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Resource dependence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Representation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Negotiating arrangements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Symbols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Symbols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307" name="Rectangle 35"/>
          <p:cNvSpPr>
            <a:spLocks noChangeArrowheads="1"/>
          </p:cNvSpPr>
          <p:nvPr/>
        </p:nvSpPr>
        <p:spPr bwMode="auto">
          <a:xfrm>
            <a:off x="280988" y="6337300"/>
            <a:ext cx="3360737" cy="287338"/>
          </a:xfrm>
          <a:prstGeom prst="rect">
            <a:avLst/>
          </a:prstGeom>
          <a:solidFill>
            <a:srgbClr val="E5B8FE"/>
          </a:solidFill>
          <a:ln w="9525">
            <a:solidFill>
              <a:schemeClr val="tx1"/>
            </a:solidFill>
            <a:miter lim="800000"/>
            <a:headEnd/>
            <a:tailEnd/>
          </a:ln>
          <a:effectLst/>
        </p:spPr>
        <p:txBody>
          <a:bodyPr wrap="none" anchor="ctr"/>
          <a:lstStyle/>
          <a:p>
            <a:pPr algn="ctr"/>
            <a:r>
              <a:rPr lang="en-GB" sz="1600"/>
              <a:t>Adapted from Exh. 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50875" y="279400"/>
            <a:ext cx="7813675" cy="973138"/>
          </a:xfrm>
          <a:noFill/>
          <a:ln/>
        </p:spPr>
        <p:txBody>
          <a:bodyPr/>
          <a:lstStyle/>
          <a:p>
            <a:pPr algn="l"/>
            <a:r>
              <a:rPr lang="en-US" sz="2800">
                <a:solidFill>
                  <a:srgbClr val="0B51A1"/>
                </a:solidFill>
              </a:rPr>
              <a:t>Stakeholder Mapping: the Power/Interest Matrix</a:t>
            </a:r>
          </a:p>
        </p:txBody>
      </p:sp>
      <p:sp>
        <p:nvSpPr>
          <p:cNvPr id="278541" name="Rectangle 13"/>
          <p:cNvSpPr>
            <a:spLocks noChangeArrowheads="1"/>
          </p:cNvSpPr>
          <p:nvPr/>
        </p:nvSpPr>
        <p:spPr bwMode="auto">
          <a:xfrm>
            <a:off x="387350"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4.5</a:t>
            </a:r>
          </a:p>
        </p:txBody>
      </p:sp>
      <p:sp>
        <p:nvSpPr>
          <p:cNvPr id="278542" name="Rectangle 14"/>
          <p:cNvSpPr>
            <a:spLocks noChangeArrowheads="1"/>
          </p:cNvSpPr>
          <p:nvPr/>
        </p:nvSpPr>
        <p:spPr bwMode="auto">
          <a:xfrm>
            <a:off x="376238" y="5924550"/>
            <a:ext cx="8270875" cy="457200"/>
          </a:xfrm>
          <a:prstGeom prst="rect">
            <a:avLst/>
          </a:prstGeom>
          <a:noFill/>
          <a:ln w="9525">
            <a:noFill/>
            <a:miter lim="800000"/>
            <a:headEnd/>
            <a:tailEnd/>
          </a:ln>
          <a:effectLst/>
        </p:spPr>
        <p:txBody>
          <a:bodyPr lIns="92075" tIns="46038" rIns="92075" bIns="46038">
            <a:spAutoFit/>
          </a:bodyPr>
          <a:lstStyle/>
          <a:p>
            <a:pPr>
              <a:spcBef>
                <a:spcPct val="50000"/>
              </a:spcBef>
              <a:tabLst>
                <a:tab pos="7545388" algn="l"/>
              </a:tabLst>
            </a:pPr>
            <a:r>
              <a:rPr lang="en-US" sz="1200" i="1"/>
              <a:t>Source:</a:t>
            </a:r>
            <a:r>
              <a:rPr lang="en-US" sz="1200"/>
              <a:t> Adapted from A. Mendelow, </a:t>
            </a:r>
            <a:r>
              <a:rPr lang="en-US" sz="1200" i="1"/>
              <a:t>Proceedings of the Second International Conference on Information Systems,</a:t>
            </a:r>
            <a:r>
              <a:rPr lang="en-US" sz="1200"/>
              <a:t> Cambridge, MA, 1991.</a:t>
            </a:r>
          </a:p>
        </p:txBody>
      </p:sp>
      <p:pic>
        <p:nvPicPr>
          <p:cNvPr id="278543" name="Picture 15" descr="G:\books\Pe_uk\Powerpoint-Sample job\JOHNSON\Final\New 200 d &amp; 200 Co with White Bak\C04NF05.gif"/>
          <p:cNvPicPr>
            <a:picLocks noChangeAspect="1" noChangeArrowheads="1"/>
          </p:cNvPicPr>
          <p:nvPr/>
        </p:nvPicPr>
        <p:blipFill>
          <a:blip r:embed="rId2" cstate="print"/>
          <a:srcRect/>
          <a:stretch>
            <a:fillRect/>
          </a:stretch>
        </p:blipFill>
        <p:spPr bwMode="auto">
          <a:xfrm>
            <a:off x="1524000" y="1108075"/>
            <a:ext cx="6143625" cy="4714875"/>
          </a:xfrm>
          <a:prstGeom prst="rect">
            <a:avLst/>
          </a:prstGeom>
          <a:noFill/>
        </p:spPr>
      </p:pic>
      <p:sp>
        <p:nvSpPr>
          <p:cNvPr id="6" name="Date Placeholder 5"/>
          <p:cNvSpPr>
            <a:spLocks noGrp="1"/>
          </p:cNvSpPr>
          <p:nvPr>
            <p:ph type="dt" sz="half" idx="10"/>
          </p:nvPr>
        </p:nvSpPr>
        <p:spPr/>
        <p:txBody>
          <a:bodyPr/>
          <a:lstStyle/>
          <a:p>
            <a:fld id="{4F25CC0F-7BA5-449C-8C7F-7A8930865565}" type="datetime1">
              <a:rPr lang="sr-Latn-CS" smtClean="0"/>
              <a:pPr/>
              <a:t>12.1.2018.</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76250" y="482600"/>
            <a:ext cx="8229600" cy="647700"/>
          </a:xfrm>
        </p:spPr>
        <p:txBody>
          <a:bodyPr>
            <a:normAutofit fontScale="90000"/>
          </a:bodyPr>
          <a:lstStyle/>
          <a:p>
            <a:r>
              <a:rPr lang="en-GB">
                <a:solidFill>
                  <a:srgbClr val="0B51A1"/>
                </a:solidFill>
              </a:rPr>
              <a:t>Use of Stakeholder Mapping</a:t>
            </a:r>
          </a:p>
        </p:txBody>
      </p:sp>
      <p:sp>
        <p:nvSpPr>
          <p:cNvPr id="307203" name="Rectangle 3"/>
          <p:cNvSpPr>
            <a:spLocks noGrp="1" noChangeArrowheads="1"/>
          </p:cNvSpPr>
          <p:nvPr>
            <p:ph type="body" idx="1"/>
          </p:nvPr>
        </p:nvSpPr>
        <p:spPr>
          <a:xfrm>
            <a:off x="355600" y="1220788"/>
            <a:ext cx="8569325" cy="5038725"/>
          </a:xfrm>
        </p:spPr>
        <p:txBody>
          <a:bodyPr>
            <a:normAutofit fontScale="92500"/>
          </a:bodyPr>
          <a:lstStyle/>
          <a:p>
            <a:r>
              <a:rPr lang="en-GB" dirty="0"/>
              <a:t>Do actual levels of interest and power reflect corporate governance framework</a:t>
            </a:r>
            <a:r>
              <a:rPr lang="en-GB" dirty="0" smtClean="0"/>
              <a:t>? (</a:t>
            </a:r>
            <a:r>
              <a:rPr lang="sr-Latn-BA" dirty="0" smtClean="0"/>
              <a:t>e.g. </a:t>
            </a:r>
            <a:r>
              <a:rPr lang="en-GB" dirty="0" smtClean="0"/>
              <a:t>non-executive directors, community groups)</a:t>
            </a:r>
            <a:endParaRPr lang="en-GB" dirty="0"/>
          </a:p>
          <a:p>
            <a:r>
              <a:rPr lang="en-GB" dirty="0"/>
              <a:t>Who are key blockers and facilitators of a strategy</a:t>
            </a:r>
            <a:r>
              <a:rPr lang="en-GB" dirty="0" smtClean="0"/>
              <a:t>? (e.g. In terms of education or persuasion)</a:t>
            </a:r>
            <a:endParaRPr lang="en-GB" dirty="0"/>
          </a:p>
          <a:p>
            <a:r>
              <a:rPr lang="en-GB" dirty="0"/>
              <a:t>Is repositioning of stakeholders desirable/feasible</a:t>
            </a:r>
            <a:r>
              <a:rPr lang="en-GB" dirty="0" smtClean="0"/>
              <a:t>?</a:t>
            </a:r>
            <a:r>
              <a:rPr lang="sr-Latn-BA" dirty="0" smtClean="0"/>
              <a:t> (critical in the public sector)</a:t>
            </a:r>
            <a:endParaRPr lang="en-GB" dirty="0"/>
          </a:p>
          <a:p>
            <a:r>
              <a:rPr lang="en-GB" dirty="0"/>
              <a:t>Which are the key stakeholders whose interest and power must be maintained to support the strategy</a:t>
            </a:r>
            <a:r>
              <a:rPr lang="en-GB" dirty="0" smtClean="0"/>
              <a:t>?</a:t>
            </a:r>
            <a:endParaRPr lang="en-GB" dirty="0"/>
          </a:p>
        </p:txBody>
      </p:sp>
      <p:sp>
        <p:nvSpPr>
          <p:cNvPr id="4" name="Date Placeholder 3"/>
          <p:cNvSpPr>
            <a:spLocks noGrp="1"/>
          </p:cNvSpPr>
          <p:nvPr>
            <p:ph type="dt" sz="half" idx="10"/>
          </p:nvPr>
        </p:nvSpPr>
        <p:spPr/>
        <p:txBody>
          <a:bodyPr/>
          <a:lstStyle/>
          <a:p>
            <a:fld id="{F72ED99B-3598-47FF-8E04-C7859A1650FF}"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 calcmode="lin" valueType="num">
                                      <p:cBhvr additive="base">
                                        <p:cTn id="7" dur="500" fill="hold"/>
                                        <p:tgtEl>
                                          <p:spTgt spid="307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03">
                                            <p:txEl>
                                              <p:pRg st="1" end="1"/>
                                            </p:txEl>
                                          </p:spTgt>
                                        </p:tgtEl>
                                        <p:attrNameLst>
                                          <p:attrName>style.visibility</p:attrName>
                                        </p:attrNameLst>
                                      </p:cBhvr>
                                      <p:to>
                                        <p:strVal val="visible"/>
                                      </p:to>
                                    </p:set>
                                    <p:anim calcmode="lin" valueType="num">
                                      <p:cBhvr additive="base">
                                        <p:cTn id="13" dur="500" fill="hold"/>
                                        <p:tgtEl>
                                          <p:spTgt spid="307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03">
                                            <p:txEl>
                                              <p:pRg st="2" end="2"/>
                                            </p:txEl>
                                          </p:spTgt>
                                        </p:tgtEl>
                                        <p:attrNameLst>
                                          <p:attrName>style.visibility</p:attrName>
                                        </p:attrNameLst>
                                      </p:cBhvr>
                                      <p:to>
                                        <p:strVal val="visible"/>
                                      </p:to>
                                    </p:set>
                                    <p:anim calcmode="lin" valueType="num">
                                      <p:cBhvr additive="base">
                                        <p:cTn id="19" dur="500" fill="hold"/>
                                        <p:tgtEl>
                                          <p:spTgt spid="307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03">
                                            <p:txEl>
                                              <p:pRg st="3" end="3"/>
                                            </p:txEl>
                                          </p:spTgt>
                                        </p:tgtEl>
                                        <p:attrNameLst>
                                          <p:attrName>style.visibility</p:attrName>
                                        </p:attrNameLst>
                                      </p:cBhvr>
                                      <p:to>
                                        <p:strVal val="visible"/>
                                      </p:to>
                                    </p:set>
                                    <p:anim calcmode="lin" valueType="num">
                                      <p:cBhvr additive="base">
                                        <p:cTn id="25" dur="500" fill="hold"/>
                                        <p:tgtEl>
                                          <p:spTgt spid="307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sr-Latn-BA" sz="3600" dirty="0" smtClean="0"/>
              <a:t>Stakeholders mapping at Tallman GmbH (1)</a:t>
            </a:r>
            <a:endParaRPr lang="en-GB"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268760"/>
            <a:ext cx="7992888" cy="4799459"/>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954497A6-6DAE-4B50-9F55-B7DF184138E4}" type="datetime1">
              <a:rPr lang="sr-Latn-CS" smtClean="0"/>
              <a:pPr/>
              <a:t>12.1.2018.</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2" y="1052736"/>
            <a:ext cx="9073008" cy="1143000"/>
          </a:xfrm>
        </p:spPr>
        <p:txBody>
          <a:bodyPr>
            <a:noAutofit/>
          </a:bodyPr>
          <a:lstStyle/>
          <a:p>
            <a:r>
              <a:rPr lang="en-GB" sz="3200" b="1" i="1" kern="1200" dirty="0" smtClean="0">
                <a:solidFill>
                  <a:schemeClr val="tx1"/>
                </a:solidFill>
                <a:latin typeface="Arial" charset="0"/>
                <a:ea typeface="+mj-ea"/>
                <a:cs typeface="+mj-cs"/>
              </a:rPr>
              <a:t>Key question</a:t>
            </a:r>
            <a:r>
              <a:rPr lang="sr-Latn-BA" sz="3200" b="1" i="1" kern="1200" dirty="0" smtClean="0">
                <a:solidFill>
                  <a:schemeClr val="tx1"/>
                </a:solidFill>
                <a:latin typeface="Arial" charset="0"/>
                <a:ea typeface="+mj-ea"/>
                <a:cs typeface="+mj-cs"/>
              </a:rPr>
              <a:t>/ključno pitanje</a:t>
            </a:r>
            <a:r>
              <a:rPr lang="en-GB" sz="3200" i="1" kern="1200" dirty="0" smtClean="0">
                <a:solidFill>
                  <a:schemeClr val="tx1"/>
                </a:solidFill>
                <a:latin typeface="Arial" charset="0"/>
                <a:ea typeface="+mj-ea"/>
                <a:cs typeface="+mj-cs"/>
              </a:rPr>
              <a:t> </a:t>
            </a:r>
            <a:r>
              <a:rPr lang="sr-Latn-BA" sz="3200" i="1" kern="1200" dirty="0" smtClean="0">
                <a:solidFill>
                  <a:schemeClr val="tx1"/>
                </a:solidFill>
                <a:latin typeface="Arial" charset="0"/>
                <a:ea typeface="+mj-ea"/>
                <a:cs typeface="+mj-cs"/>
              </a:rPr>
              <a:t/>
            </a:r>
            <a:br>
              <a:rPr lang="sr-Latn-BA" sz="3200" i="1" kern="1200" dirty="0" smtClean="0">
                <a:solidFill>
                  <a:schemeClr val="tx1"/>
                </a:solidFill>
                <a:latin typeface="Arial" charset="0"/>
                <a:ea typeface="+mj-ea"/>
                <a:cs typeface="+mj-cs"/>
              </a:rPr>
            </a:br>
            <a:r>
              <a:rPr lang="sr-Latn-BA" sz="3200" i="1" kern="1200" dirty="0" smtClean="0">
                <a:solidFill>
                  <a:schemeClr val="tx1"/>
                </a:solidFill>
                <a:latin typeface="Arial" charset="0"/>
                <a:ea typeface="+mj-ea"/>
                <a:cs typeface="+mj-cs"/>
              </a:rPr>
              <a:t/>
            </a:r>
            <a:br>
              <a:rPr lang="sr-Latn-BA" sz="3200" i="1" kern="1200" dirty="0" smtClean="0">
                <a:solidFill>
                  <a:schemeClr val="tx1"/>
                </a:solidFill>
                <a:latin typeface="Arial" charset="0"/>
                <a:ea typeface="+mj-ea"/>
                <a:cs typeface="+mj-cs"/>
              </a:rPr>
            </a:br>
            <a:r>
              <a:rPr lang="en-GB" sz="3200" i="1" kern="1200" dirty="0" smtClean="0">
                <a:solidFill>
                  <a:schemeClr val="tx1"/>
                </a:solidFill>
                <a:latin typeface="Arial" charset="0"/>
                <a:ea typeface="+mj-ea"/>
                <a:cs typeface="+mj-cs"/>
              </a:rPr>
              <a:t>whom should the </a:t>
            </a:r>
            <a:r>
              <a:rPr lang="en-GB" sz="3200" kern="1200" dirty="0" smtClean="0">
                <a:solidFill>
                  <a:schemeClr val="tx1"/>
                </a:solidFill>
                <a:latin typeface="Arial" charset="0"/>
                <a:ea typeface="+mj-ea"/>
                <a:cs typeface="+mj-cs"/>
              </a:rPr>
              <a:t>organisation be there to serve and </a:t>
            </a:r>
            <a:r>
              <a:rPr lang="en-GB" sz="3200" i="1" kern="1200" dirty="0" smtClean="0">
                <a:solidFill>
                  <a:schemeClr val="tx1"/>
                </a:solidFill>
                <a:latin typeface="Arial" charset="0"/>
                <a:ea typeface="+mj-ea"/>
                <a:cs typeface="+mj-cs"/>
              </a:rPr>
              <a:t>how should the direction and purposes of </a:t>
            </a:r>
            <a:r>
              <a:rPr lang="en-GB" sz="3200" kern="1200" dirty="0" smtClean="0">
                <a:solidFill>
                  <a:schemeClr val="tx1"/>
                </a:solidFill>
                <a:latin typeface="Arial" charset="0"/>
                <a:ea typeface="+mj-ea"/>
                <a:cs typeface="+mj-cs"/>
              </a:rPr>
              <a:t>an organisation be determined?</a:t>
            </a:r>
            <a:endParaRPr lang="en-GB" sz="3200" dirty="0"/>
          </a:p>
        </p:txBody>
      </p:sp>
      <p:sp>
        <p:nvSpPr>
          <p:cNvPr id="3" name="Content Placeholder 2"/>
          <p:cNvSpPr>
            <a:spLocks noGrp="1"/>
          </p:cNvSpPr>
          <p:nvPr>
            <p:ph idx="1"/>
          </p:nvPr>
        </p:nvSpPr>
        <p:spPr>
          <a:xfrm>
            <a:off x="0" y="1827213"/>
            <a:ext cx="8683625" cy="4114800"/>
          </a:xfrm>
        </p:spPr>
        <p:txBody>
          <a:bodyPr/>
          <a:lstStyle/>
          <a:p>
            <a:endParaRPr lang="sr-Latn-BA" dirty="0" smtClean="0"/>
          </a:p>
          <a:p>
            <a:endParaRPr lang="hr-HR" sz="3600" dirty="0" smtClean="0">
              <a:latin typeface="Arial" pitchFamily="34" charset="0"/>
              <a:cs typeface="Arial" pitchFamily="34" charset="0"/>
            </a:endParaRPr>
          </a:p>
          <a:p>
            <a:r>
              <a:rPr lang="hr-HR" sz="3600" dirty="0" smtClean="0">
                <a:latin typeface="Arial" pitchFamily="34" charset="0"/>
                <a:cs typeface="Arial" pitchFamily="34" charset="0"/>
              </a:rPr>
              <a:t>Kome jedna org. treba da služi i na koji način bi trebali da se odrede svraha i pravac iste?</a:t>
            </a:r>
            <a:endParaRPr lang="en-GB" sz="3600" dirty="0">
              <a:latin typeface="Arial" pitchFamily="34" charset="0"/>
              <a:cs typeface="Arial" pitchFamily="34" charset="0"/>
            </a:endParaRPr>
          </a:p>
        </p:txBody>
      </p:sp>
      <p:sp>
        <p:nvSpPr>
          <p:cNvPr id="5" name="Date Placeholder 4"/>
          <p:cNvSpPr>
            <a:spLocks noGrp="1"/>
          </p:cNvSpPr>
          <p:nvPr>
            <p:ph type="dt" sz="half" idx="10"/>
          </p:nvPr>
        </p:nvSpPr>
        <p:spPr/>
        <p:txBody>
          <a:bodyPr/>
          <a:lstStyle/>
          <a:p>
            <a:fld id="{AE649120-FB4F-4BDB-B531-8560FE030CFC}" type="datetime1">
              <a:rPr lang="sr-Latn-CS" smtClean="0"/>
              <a:pPr/>
              <a:t>12.1.2018.</a:t>
            </a:fld>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z="3600" dirty="0" smtClean="0"/>
              <a:t>Stakeholders mapping at Tallman GmbH (2)</a:t>
            </a:r>
            <a:endParaRPr lang="en-GB"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331640" y="1340768"/>
            <a:ext cx="6696744" cy="511256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43CB6EDC-2D6A-4587-A0B8-232720E0B666}" type="datetime1">
              <a:rPr lang="sr-Latn-CS" smtClean="0"/>
              <a:pPr/>
              <a:t>12.1.2018.</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sr-Latn-BA" smtClean="0"/>
              <a:t>Društvena odgovornost privrednih društava  </a:t>
            </a:r>
            <a:endParaRPr lang="en-GB" smtClean="0"/>
          </a:p>
        </p:txBody>
      </p:sp>
      <p:sp>
        <p:nvSpPr>
          <p:cNvPr id="38915" name="Content Placeholder 2"/>
          <p:cNvSpPr>
            <a:spLocks noGrp="1"/>
          </p:cNvSpPr>
          <p:nvPr>
            <p:ph idx="1"/>
          </p:nvPr>
        </p:nvSpPr>
        <p:spPr>
          <a:xfrm>
            <a:off x="0" y="1600200"/>
            <a:ext cx="8893175" cy="4525963"/>
          </a:xfrm>
        </p:spPr>
        <p:txBody>
          <a:bodyPr>
            <a:normAutofit/>
          </a:bodyPr>
          <a:lstStyle/>
          <a:p>
            <a:pPr eaLnBrk="1" hangingPunct="1"/>
            <a:r>
              <a:rPr lang="sr-Latn-BA" dirty="0" smtClean="0">
                <a:latin typeface="Arial" charset="0"/>
              </a:rPr>
              <a:t>Mijenja se svijest o etičnom ponašanju u pslednjih 20-25 godina</a:t>
            </a:r>
          </a:p>
          <a:p>
            <a:pPr eaLnBrk="1" hangingPunct="1"/>
            <a:r>
              <a:rPr lang="sr-Latn-BA" dirty="0" smtClean="0">
                <a:latin typeface="Arial" charset="0"/>
              </a:rPr>
              <a:t>Brojni su razlozi</a:t>
            </a:r>
          </a:p>
          <a:p>
            <a:pPr eaLnBrk="1" hangingPunct="1"/>
            <a:r>
              <a:rPr lang="sr-Latn-BA" sz="2800" dirty="0" smtClean="0">
                <a:latin typeface="Arial" charset="0"/>
              </a:rPr>
              <a:t>Pogledati : </a:t>
            </a:r>
            <a:r>
              <a:rPr lang="en-US" sz="2400" i="1" dirty="0" smtClean="0">
                <a:latin typeface="Arial" charset="0"/>
              </a:rPr>
              <a:t>Mel</a:t>
            </a:r>
            <a:r>
              <a:rPr lang="sr-Cyrl-CS" sz="2400" i="1" dirty="0" smtClean="0">
                <a:latin typeface="Arial" charset="0"/>
              </a:rPr>
              <a:t>é </a:t>
            </a:r>
            <a:r>
              <a:rPr lang="en-US" sz="2400" i="1" dirty="0" smtClean="0">
                <a:latin typeface="Arial" charset="0"/>
              </a:rPr>
              <a:t>D</a:t>
            </a:r>
            <a:r>
              <a:rPr lang="sr-Cyrl-CS" sz="2400" i="1" dirty="0" smtClean="0">
                <a:latin typeface="Arial" charset="0"/>
              </a:rPr>
              <a:t>.; </a:t>
            </a:r>
            <a:r>
              <a:rPr lang="en-US" sz="2400" i="1" dirty="0" err="1" smtClean="0">
                <a:latin typeface="Arial" charset="0"/>
              </a:rPr>
              <a:t>Guill</a:t>
            </a:r>
            <a:r>
              <a:rPr lang="sr-Cyrl-CS" sz="2400" i="1" dirty="0" smtClean="0">
                <a:latin typeface="Arial" charset="0"/>
              </a:rPr>
              <a:t>é</a:t>
            </a:r>
            <a:r>
              <a:rPr lang="en-US" sz="2400" i="1" dirty="0" smtClean="0">
                <a:latin typeface="Arial" charset="0"/>
              </a:rPr>
              <a:t>n M</a:t>
            </a:r>
            <a:r>
              <a:rPr lang="sr-Cyrl-CS" sz="2400" i="1" dirty="0" smtClean="0">
                <a:latin typeface="Arial" charset="0"/>
              </a:rPr>
              <a:t>.; "</a:t>
            </a:r>
            <a:r>
              <a:rPr lang="en-US" sz="2400" i="1" dirty="0" smtClean="0">
                <a:latin typeface="Arial" charset="0"/>
              </a:rPr>
              <a:t>The intellectual evolution of strategic management and its relationship</a:t>
            </a:r>
            <a:r>
              <a:rPr lang="sr-Latn-BA" sz="2400" i="1" dirty="0" smtClean="0">
                <a:latin typeface="Arial" charset="0"/>
              </a:rPr>
              <a:t> </a:t>
            </a:r>
            <a:r>
              <a:rPr lang="en-US" sz="2400" i="1" dirty="0" smtClean="0">
                <a:latin typeface="Arial" charset="0"/>
              </a:rPr>
              <a:t>with  ethics and social responsibility</a:t>
            </a:r>
            <a:r>
              <a:rPr lang="sr-Cyrl-CS" sz="2400" i="1" dirty="0" smtClean="0">
                <a:latin typeface="Arial" charset="0"/>
              </a:rPr>
              <a:t>", </a:t>
            </a:r>
            <a:r>
              <a:rPr lang="en-US" sz="2400" i="1" dirty="0" smtClean="0">
                <a:latin typeface="Arial" charset="0"/>
              </a:rPr>
              <a:t>IESE Business School</a:t>
            </a:r>
            <a:r>
              <a:rPr lang="sr-Cyrl-CS" sz="2400" i="1" dirty="0" smtClean="0">
                <a:latin typeface="Arial" charset="0"/>
              </a:rPr>
              <a:t>˗</a:t>
            </a:r>
            <a:r>
              <a:rPr lang="en-US" sz="2400" i="1" dirty="0" smtClean="0">
                <a:latin typeface="Arial" charset="0"/>
              </a:rPr>
              <a:t>University of Navarra</a:t>
            </a:r>
            <a:r>
              <a:rPr lang="sr-Cyrl-CS" sz="2400" i="1" dirty="0" smtClean="0">
                <a:latin typeface="Arial" charset="0"/>
              </a:rPr>
              <a:t>, 2006. стр. 13   </a:t>
            </a:r>
            <a:endParaRPr lang="sr-Latn-BA" sz="2400" i="1" dirty="0" smtClean="0">
              <a:latin typeface="Arial" charset="0"/>
            </a:endParaRPr>
          </a:p>
          <a:p>
            <a:pPr eaLnBrk="1" hangingPunct="1"/>
            <a:endParaRPr lang="en-GB" dirty="0" smtClean="0"/>
          </a:p>
        </p:txBody>
      </p:sp>
      <p:sp>
        <p:nvSpPr>
          <p:cNvPr id="4" name="Date Placeholder 3"/>
          <p:cNvSpPr>
            <a:spLocks noGrp="1"/>
          </p:cNvSpPr>
          <p:nvPr>
            <p:ph type="dt" sz="half" idx="10"/>
          </p:nvPr>
        </p:nvSpPr>
        <p:spPr/>
        <p:txBody>
          <a:bodyPr/>
          <a:lstStyle/>
          <a:p>
            <a:fld id="{948BBCC3-D613-4EEA-A889-3C2D47CB210C}" type="datetime1">
              <a:rPr lang="sr-Latn-CS" smtClean="0"/>
              <a:pPr/>
              <a:t>12.1.2018.</a:t>
            </a:fld>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1412875"/>
            <a:ext cx="7313613" cy="4330700"/>
          </a:xfrm>
        </p:spPr>
        <p:txBody>
          <a:bodyPr>
            <a:normAutofit lnSpcReduction="10000"/>
          </a:bodyPr>
          <a:lstStyle/>
          <a:p>
            <a:pPr eaLnBrk="1" hangingPunct="1">
              <a:defRPr/>
            </a:pPr>
            <a:r>
              <a:rPr lang="sr-Cyrl-BA" dirty="0" smtClean="0">
                <a:latin typeface="Arial Narrow" pitchFamily="34" charset="0"/>
              </a:rPr>
              <a:t>"</a:t>
            </a:r>
            <a:r>
              <a:rPr lang="sr-Cyrl-CS" dirty="0" smtClean="0">
                <a:latin typeface="Arial Narrow" pitchFamily="34" charset="0"/>
              </a:rPr>
              <a:t>kоncеpt pо kојеm privrеdni subјеkti kојi gа usvајајu sv</a:t>
            </a:r>
            <a:r>
              <a:rPr lang="sr-Latn-BA" dirty="0" smtClean="0">
                <a:latin typeface="Arial Narrow" pitchFamily="34" charset="0"/>
              </a:rPr>
              <a:t>j</a:t>
            </a:r>
            <a:r>
              <a:rPr lang="sr-Cyrl-CS" dirty="0" smtClean="0">
                <a:latin typeface="Arial Narrow" pitchFamily="34" charset="0"/>
              </a:rPr>
              <a:t>еsnо i dоbrоvоlјnо nаdilаzе svојu primаrnu funkciјu sticаnjа i rаspоdеlе prоfitа i оstvаruјu pоzitivаn uticај nа svоје rаdnо, društvеnо i prirоdnо оkružеnjе, čimе sе pоslоvni sеktоr uklјučuје u prоcеs rеšаvаnjа sаvrеmеnih društvеnih prоblеmа."</a:t>
            </a:r>
            <a:endParaRPr lang="sr-Latn-BA" dirty="0" smtClean="0">
              <a:latin typeface="Arial Narrow" pitchFamily="34" charset="0"/>
            </a:endParaRPr>
          </a:p>
          <a:p>
            <a:pPr eaLnBrk="1" hangingPunct="1">
              <a:defRPr/>
            </a:pPr>
            <a:r>
              <a:rPr lang="sr-Cyrl-CS" sz="2000" dirty="0" smtClean="0">
                <a:latin typeface="Arial Narrow" pitchFamily="34" charset="0"/>
              </a:rPr>
              <a:t>Сечујски</a:t>
            </a:r>
            <a:r>
              <a:rPr lang="sr-Cyrl-BA" sz="2000" dirty="0" smtClean="0">
                <a:latin typeface="Arial Narrow" pitchFamily="34" charset="0"/>
              </a:rPr>
              <a:t>, </a:t>
            </a:r>
            <a:r>
              <a:rPr lang="sr-Cyrl-BA" sz="2000" i="1" dirty="0" smtClean="0">
                <a:latin typeface="Arial Narrow" pitchFamily="34" charset="0"/>
              </a:rPr>
              <a:t>Друштвена одговорност компанија као императив</a:t>
            </a:r>
            <a:r>
              <a:rPr lang="sr-Cyrl-BA" sz="2000" dirty="0" smtClean="0">
                <a:latin typeface="Arial Narrow" pitchFamily="34" charset="0"/>
              </a:rPr>
              <a:t>, (извор: </a:t>
            </a:r>
            <a:r>
              <a:rPr lang="sr-Cyrl-BA" sz="2000" u="sng" dirty="0" smtClean="0">
                <a:latin typeface="Arial Narrow" pitchFamily="34" charset="0"/>
                <a:hlinkClick r:id="rId2"/>
              </a:rPr>
              <a:t>http://www.preduzetnik.com/magazine/2010/05/drustvena-odgovornost-kao-imperativ/18</a:t>
            </a:r>
            <a:r>
              <a:rPr lang="sr-Cyrl-BA" sz="2000" dirty="0" smtClean="0">
                <a:latin typeface="Arial Narrow" pitchFamily="34" charset="0"/>
              </a:rPr>
              <a:t>. март 2011)</a:t>
            </a:r>
            <a:endParaRPr lang="sr-Latn-BA" sz="2000" dirty="0" smtClean="0">
              <a:latin typeface="Arial Narrow" pitchFamily="34" charset="0"/>
            </a:endParaRPr>
          </a:p>
          <a:p>
            <a:pPr eaLnBrk="1" hangingPunct="1">
              <a:defRPr/>
            </a:pPr>
            <a:endParaRPr lang="en-GB" dirty="0"/>
          </a:p>
        </p:txBody>
      </p:sp>
      <p:sp>
        <p:nvSpPr>
          <p:cNvPr id="41988" name="Rectangle 4"/>
          <p:cNvSpPr>
            <a:spLocks noChangeArrowheads="1"/>
          </p:cNvSpPr>
          <p:nvPr/>
        </p:nvSpPr>
        <p:spPr bwMode="auto">
          <a:xfrm>
            <a:off x="1187450" y="260350"/>
            <a:ext cx="7272338" cy="1077913"/>
          </a:xfrm>
          <a:prstGeom prst="rect">
            <a:avLst/>
          </a:prstGeom>
          <a:noFill/>
          <a:ln w="9525">
            <a:noFill/>
            <a:miter lim="800000"/>
            <a:headEnd/>
            <a:tailEnd/>
          </a:ln>
        </p:spPr>
        <p:txBody>
          <a:bodyPr>
            <a:spAutoFit/>
          </a:bodyPr>
          <a:lstStyle/>
          <a:p>
            <a:r>
              <a:rPr lang="sr-Cyrl-CS" sz="3200">
                <a:solidFill>
                  <a:schemeClr val="accent1"/>
                </a:solidFill>
                <a:latin typeface="Arial Narrow" pitchFamily="34" charset="0"/>
              </a:rPr>
              <a:t>Kоrpоrаtivnа društvеnа оdgоvоrnоst </a:t>
            </a:r>
            <a:r>
              <a:rPr lang="sr-Cyrl-BA" sz="3200">
                <a:solidFill>
                  <a:schemeClr val="accent1"/>
                </a:solidFill>
                <a:latin typeface="Arial Narrow" pitchFamily="34" charset="0"/>
              </a:rPr>
              <a:t>prеdstаvlја</a:t>
            </a:r>
            <a:r>
              <a:rPr lang="sr-Cyrl-CS" sz="3200">
                <a:solidFill>
                  <a:schemeClr val="accent1"/>
                </a:solidFill>
                <a:latin typeface="Arial Narrow" pitchFamily="34" charset="0"/>
              </a:rPr>
              <a:t>: </a:t>
            </a:r>
            <a:endParaRPr lang="en-GB" sz="3200">
              <a:solidFill>
                <a:schemeClr val="accent1"/>
              </a:solidFill>
            </a:endParaRPr>
          </a:p>
        </p:txBody>
      </p:sp>
      <p:sp>
        <p:nvSpPr>
          <p:cNvPr id="5" name="Date Placeholder 4"/>
          <p:cNvSpPr>
            <a:spLocks noGrp="1"/>
          </p:cNvSpPr>
          <p:nvPr>
            <p:ph type="dt" sz="half" idx="10"/>
          </p:nvPr>
        </p:nvSpPr>
        <p:spPr/>
        <p:txBody>
          <a:bodyPr/>
          <a:lstStyle/>
          <a:p>
            <a:fld id="{85B8202F-7BF5-42E5-BCE6-46E0B306C824}" type="datetime1">
              <a:rPr lang="sr-Latn-CS" smtClean="0"/>
              <a:pPr/>
              <a:t>12.1.2018.</a:t>
            </a:fld>
            <a:endParaRPr lang="en-GB"/>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5B70BFD-32AB-4914-91ED-C124D3FA2D44}" type="datetime1">
              <a:rPr lang="sr-Latn-CS" smtClean="0"/>
              <a:pPr>
                <a:defRPr/>
              </a:pPr>
              <a:t>12.1.2018.</a:t>
            </a:fld>
            <a:endParaRPr lang="en-GB"/>
          </a:p>
        </p:txBody>
      </p:sp>
      <p:sp>
        <p:nvSpPr>
          <p:cNvPr id="43012" name="Rectangle 2"/>
          <p:cNvSpPr>
            <a:spLocks noGrp="1" noChangeArrowheads="1"/>
          </p:cNvSpPr>
          <p:nvPr>
            <p:ph type="title"/>
          </p:nvPr>
        </p:nvSpPr>
        <p:spPr>
          <a:xfrm>
            <a:off x="0" y="0"/>
            <a:ext cx="9756775" cy="908050"/>
          </a:xfrm>
        </p:spPr>
        <p:txBody>
          <a:bodyPr/>
          <a:lstStyle/>
          <a:p>
            <a:pPr algn="l" eaLnBrk="1" hangingPunct="1"/>
            <a:r>
              <a:rPr lang="en-GB" sz="3600" smtClean="0"/>
              <a:t>Corp. responsibility: related concepts and issues</a:t>
            </a:r>
            <a:r>
              <a:rPr lang="en-GB" sz="4000" smtClean="0"/>
              <a:t>   </a:t>
            </a:r>
          </a:p>
        </p:txBody>
      </p:sp>
      <p:sp>
        <p:nvSpPr>
          <p:cNvPr id="4100" name="Text Box 4"/>
          <p:cNvSpPr txBox="1">
            <a:spLocks noGrp="1" noChangeArrowheads="1"/>
          </p:cNvSpPr>
          <p:nvPr>
            <p:ph type="body" idx="1"/>
          </p:nvPr>
        </p:nvSpPr>
        <p:spPr>
          <a:xfrm>
            <a:off x="0" y="981075"/>
            <a:ext cx="9144000" cy="6480175"/>
          </a:xfrm>
        </p:spPr>
        <p:txBody>
          <a:bodyPr>
            <a:normAutofit fontScale="77500" lnSpcReduction="20000"/>
          </a:bodyPr>
          <a:lstStyle/>
          <a:p>
            <a:pPr eaLnBrk="1" hangingPunct="1">
              <a:lnSpc>
                <a:spcPct val="80000"/>
              </a:lnSpc>
              <a:defRPr/>
            </a:pPr>
            <a:r>
              <a:rPr lang="en-US" sz="3400" b="1" dirty="0"/>
              <a:t>Corporate social responsibility: </a:t>
            </a:r>
            <a:r>
              <a:rPr lang="en-US" sz="3400" i="1" dirty="0"/>
              <a:t>accountability for the business action that affects people, their community and the environment.</a:t>
            </a:r>
            <a:r>
              <a:rPr lang="en-US" sz="3400" b="1" dirty="0"/>
              <a:t> </a:t>
            </a:r>
          </a:p>
          <a:p>
            <a:pPr eaLnBrk="1" hangingPunct="1">
              <a:lnSpc>
                <a:spcPct val="80000"/>
              </a:lnSpc>
              <a:defRPr/>
            </a:pPr>
            <a:r>
              <a:rPr lang="en-GB" sz="3400" dirty="0"/>
              <a:t>‘…doing more than is required by law’ (</a:t>
            </a:r>
            <a:r>
              <a:rPr lang="en-GB" sz="3400" dirty="0" err="1"/>
              <a:t>Buhmann</a:t>
            </a:r>
            <a:r>
              <a:rPr lang="en-GB" sz="3400" dirty="0"/>
              <a:t>, 2006)</a:t>
            </a:r>
          </a:p>
          <a:p>
            <a:pPr eaLnBrk="1" hangingPunct="1">
              <a:lnSpc>
                <a:spcPct val="80000"/>
              </a:lnSpc>
              <a:defRPr/>
            </a:pPr>
            <a:r>
              <a:rPr lang="en-GB" sz="3400" dirty="0"/>
              <a:t>encompasses the economic legal ethical and discretionary (philanthropic) expectation that society has of organisations at a given point in time (Carroll, 2004)</a:t>
            </a:r>
            <a:endParaRPr lang="en-US" sz="3400" b="1" dirty="0"/>
          </a:p>
          <a:p>
            <a:pPr eaLnBrk="1" hangingPunct="1">
              <a:lnSpc>
                <a:spcPct val="80000"/>
              </a:lnSpc>
              <a:defRPr/>
            </a:pPr>
            <a:r>
              <a:rPr lang="en-US" sz="3400" b="1" dirty="0"/>
              <a:t>It encompasses a number of subjects including: </a:t>
            </a:r>
            <a:r>
              <a:rPr lang="en-US" sz="3400" dirty="0"/>
              <a:t>business ethics, corporate governance, business and the environment, and corporate citizenship (businesses in the community), business culture</a:t>
            </a:r>
          </a:p>
          <a:p>
            <a:pPr eaLnBrk="1" hangingPunct="1">
              <a:lnSpc>
                <a:spcPct val="80000"/>
              </a:lnSpc>
              <a:defRPr/>
            </a:pPr>
            <a:r>
              <a:rPr lang="en-US" sz="3400" dirty="0"/>
              <a:t>There has been an </a:t>
            </a:r>
            <a:r>
              <a:rPr lang="en-US" sz="3400" b="1" dirty="0"/>
              <a:t>historical shift</a:t>
            </a:r>
            <a:r>
              <a:rPr lang="en-US" sz="3400" dirty="0"/>
              <a:t> from profit maximization to fulfilling social values</a:t>
            </a:r>
            <a:r>
              <a:rPr lang="en-US" sz="3400" b="1" dirty="0"/>
              <a:t> </a:t>
            </a:r>
          </a:p>
          <a:p>
            <a:pPr eaLnBrk="1" hangingPunct="1">
              <a:lnSpc>
                <a:spcPct val="80000"/>
              </a:lnSpc>
              <a:defRPr/>
            </a:pPr>
            <a:r>
              <a:rPr lang="en-US" sz="3400" b="1" dirty="0"/>
              <a:t>Corporate responsibility and the power of business stakeholders</a:t>
            </a:r>
          </a:p>
          <a:p>
            <a:pPr eaLnBrk="1" hangingPunct="1">
              <a:lnSpc>
                <a:spcPct val="80000"/>
              </a:lnSpc>
              <a:defRPr/>
            </a:pPr>
            <a:r>
              <a:rPr lang="en-US" sz="3400" b="1" dirty="0"/>
              <a:t>Sustainable development: </a:t>
            </a:r>
            <a:r>
              <a:rPr lang="en-US" sz="3400" dirty="0"/>
              <a:t>a framework  for balancing social and environmental reproduction</a:t>
            </a:r>
          </a:p>
          <a:p>
            <a:pPr eaLnBrk="1" hangingPunct="1">
              <a:lnSpc>
                <a:spcPct val="80000"/>
              </a:lnSpc>
              <a:defRPr/>
            </a:pPr>
            <a:r>
              <a:rPr lang="en-GB" sz="3400" b="1" dirty="0"/>
              <a:t>Sustainability</a:t>
            </a:r>
            <a:r>
              <a:rPr lang="en-GB" sz="3400" dirty="0"/>
              <a:t> - to minimise the organisation's negative impacts on and maximise its positive contribution to the social, economic and environmental wellbeing of wider society </a:t>
            </a:r>
          </a:p>
          <a:p>
            <a:pPr eaLnBrk="1" hangingPunct="1">
              <a:lnSpc>
                <a:spcPct val="80000"/>
              </a:lnSpc>
              <a:defRPr/>
            </a:pPr>
            <a:r>
              <a:rPr lang="en-US" sz="3400" b="1" dirty="0"/>
              <a:t>Top down versus </a:t>
            </a:r>
            <a:r>
              <a:rPr lang="en-US" sz="3400" dirty="0" smtClean="0"/>
              <a:t>approach </a:t>
            </a:r>
            <a:r>
              <a:rPr lang="en-US" sz="3400" dirty="0"/>
              <a:t>to sustainable development and CSR    </a:t>
            </a:r>
          </a:p>
          <a:p>
            <a:pPr eaLnBrk="1" hangingPunct="1">
              <a:lnSpc>
                <a:spcPct val="80000"/>
              </a:lnSpc>
              <a:buFont typeface="Wingdings" pitchFamily="2" charset="2"/>
              <a:buNone/>
              <a:defRPr/>
            </a:pPr>
            <a:r>
              <a:rPr lang="en-US" sz="2800" b="1" dirty="0"/>
              <a:t>   </a:t>
            </a:r>
          </a:p>
          <a:p>
            <a:pPr eaLnBrk="1" hangingPunct="1">
              <a:lnSpc>
                <a:spcPct val="80000"/>
              </a:lnSpc>
              <a:spcBef>
                <a:spcPct val="0"/>
              </a:spcBef>
              <a:buClr>
                <a:schemeClr val="bg1"/>
              </a:buClr>
              <a:buFontTx/>
              <a:buNone/>
              <a:defRPr/>
            </a:pPr>
            <a:endParaRPr lang="en-US"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8313" y="260350"/>
            <a:ext cx="8229600" cy="647700"/>
          </a:xfrm>
          <a:prstGeom prst="rect">
            <a:avLst/>
          </a:prstGeom>
          <a:noFill/>
          <a:ln w="9525">
            <a:noFill/>
            <a:miter lim="800000"/>
            <a:headEnd/>
            <a:tailEnd/>
          </a:ln>
        </p:spPr>
        <p:txBody>
          <a:bodyPr anchor="ctr"/>
          <a:lstStyle/>
          <a:p>
            <a:pPr algn="ctr"/>
            <a:r>
              <a:rPr lang="en-GB" sz="3600">
                <a:solidFill>
                  <a:srgbClr val="0B51A1"/>
                </a:solidFill>
              </a:rPr>
              <a:t>Some questions of corporate social responsibility</a:t>
            </a:r>
          </a:p>
        </p:txBody>
      </p:sp>
      <p:pic>
        <p:nvPicPr>
          <p:cNvPr id="44035" name="Picture 3" descr="G:\books\Pe_uk\Powerpoint-Sample job\JOHNSON\Final\200 dpi 200 color-ch02 -ch11\C04NF08a.gif"/>
          <p:cNvPicPr>
            <a:picLocks noChangeAspect="1" noChangeArrowheads="1"/>
          </p:cNvPicPr>
          <p:nvPr/>
        </p:nvPicPr>
        <p:blipFill>
          <a:blip r:embed="rId2" cstate="print"/>
          <a:srcRect/>
          <a:stretch>
            <a:fillRect/>
          </a:stretch>
        </p:blipFill>
        <p:spPr bwMode="auto">
          <a:xfrm>
            <a:off x="684213" y="1412875"/>
            <a:ext cx="7775575" cy="4464050"/>
          </a:xfrm>
          <a:prstGeom prst="rect">
            <a:avLst/>
          </a:prstGeom>
          <a:noFill/>
          <a:ln w="9525">
            <a:noFill/>
            <a:miter lim="800000"/>
            <a:headEnd/>
            <a:tailEnd/>
          </a:ln>
        </p:spPr>
      </p:pic>
      <p:sp>
        <p:nvSpPr>
          <p:cNvPr id="44036" name="Rectangle 4"/>
          <p:cNvSpPr>
            <a:spLocks noChangeArrowheads="1"/>
          </p:cNvSpPr>
          <p:nvPr/>
        </p:nvSpPr>
        <p:spPr bwMode="auto">
          <a:xfrm>
            <a:off x="415925" y="6342063"/>
            <a:ext cx="1292225" cy="328612"/>
          </a:xfrm>
          <a:prstGeom prst="rect">
            <a:avLst/>
          </a:prstGeom>
          <a:noFill/>
          <a:ln w="9525">
            <a:noFill/>
            <a:miter lim="800000"/>
            <a:headEnd/>
            <a:tailEnd/>
          </a:ln>
        </p:spPr>
        <p:txBody>
          <a:bodyPr wrap="none" lIns="92075" tIns="46038" rIns="92075" bIns="46038"/>
          <a:lstStyle/>
          <a:p>
            <a:pPr algn="ctr"/>
            <a:r>
              <a:rPr lang="en-US" sz="1600">
                <a:solidFill>
                  <a:srgbClr val="0B51A1"/>
                </a:solidFill>
              </a:rPr>
              <a:t>Exhibit 4.8a</a:t>
            </a:r>
          </a:p>
        </p:txBody>
      </p:sp>
      <p:sp>
        <p:nvSpPr>
          <p:cNvPr id="5" name="Date Placeholder 4"/>
          <p:cNvSpPr>
            <a:spLocks noGrp="1"/>
          </p:cNvSpPr>
          <p:nvPr>
            <p:ph type="dt" sz="half" idx="10"/>
          </p:nvPr>
        </p:nvSpPr>
        <p:spPr/>
        <p:txBody>
          <a:bodyPr/>
          <a:lstStyle/>
          <a:p>
            <a:fld id="{CD50F818-6788-41FF-A2A4-78D1A09FA128}" type="datetime1">
              <a:rPr lang="sr-Latn-CS" smtClean="0"/>
              <a:pPr/>
              <a:t>12.1.2018.</a:t>
            </a:fld>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68313" y="260350"/>
            <a:ext cx="8229600" cy="647700"/>
          </a:xfrm>
          <a:prstGeom prst="rect">
            <a:avLst/>
          </a:prstGeom>
          <a:noFill/>
          <a:ln w="9525">
            <a:noFill/>
            <a:miter lim="800000"/>
            <a:headEnd/>
            <a:tailEnd/>
          </a:ln>
        </p:spPr>
        <p:txBody>
          <a:bodyPr anchor="ctr"/>
          <a:lstStyle/>
          <a:p>
            <a:pPr algn="ctr"/>
            <a:r>
              <a:rPr lang="en-GB" sz="3600">
                <a:solidFill>
                  <a:srgbClr val="0B51A1"/>
                </a:solidFill>
              </a:rPr>
              <a:t>Some questions of corporate social responsibility</a:t>
            </a:r>
          </a:p>
        </p:txBody>
      </p:sp>
      <p:pic>
        <p:nvPicPr>
          <p:cNvPr id="45059" name="Picture 3" descr="G:\books\Pe_uk\Powerpoint-Sample job\JOHNSON\Final\200 dpi 200 color-ch02 -ch11\C04NF08b.gif"/>
          <p:cNvPicPr>
            <a:picLocks noChangeAspect="1" noChangeArrowheads="1"/>
          </p:cNvPicPr>
          <p:nvPr/>
        </p:nvPicPr>
        <p:blipFill>
          <a:blip r:embed="rId2" cstate="print"/>
          <a:srcRect/>
          <a:stretch>
            <a:fillRect/>
          </a:stretch>
        </p:blipFill>
        <p:spPr bwMode="auto">
          <a:xfrm>
            <a:off x="971550" y="1196975"/>
            <a:ext cx="7200900" cy="4752975"/>
          </a:xfrm>
          <a:prstGeom prst="rect">
            <a:avLst/>
          </a:prstGeom>
          <a:noFill/>
          <a:ln w="9525">
            <a:noFill/>
            <a:miter lim="800000"/>
            <a:headEnd/>
            <a:tailEnd/>
          </a:ln>
        </p:spPr>
      </p:pic>
      <p:sp>
        <p:nvSpPr>
          <p:cNvPr id="45060" name="Rectangle 4"/>
          <p:cNvSpPr>
            <a:spLocks noChangeArrowheads="1"/>
          </p:cNvSpPr>
          <p:nvPr/>
        </p:nvSpPr>
        <p:spPr bwMode="auto">
          <a:xfrm>
            <a:off x="419100" y="6342063"/>
            <a:ext cx="1292225" cy="328612"/>
          </a:xfrm>
          <a:prstGeom prst="rect">
            <a:avLst/>
          </a:prstGeom>
          <a:noFill/>
          <a:ln w="9525">
            <a:noFill/>
            <a:miter lim="800000"/>
            <a:headEnd/>
            <a:tailEnd/>
          </a:ln>
        </p:spPr>
        <p:txBody>
          <a:bodyPr wrap="none" lIns="92075" tIns="46038" rIns="92075" bIns="46038"/>
          <a:lstStyle/>
          <a:p>
            <a:pPr algn="ctr"/>
            <a:r>
              <a:rPr lang="en-US" sz="1600">
                <a:solidFill>
                  <a:srgbClr val="0B51A1"/>
                </a:solidFill>
              </a:rPr>
              <a:t>Exhibit 4.8b</a:t>
            </a:r>
          </a:p>
        </p:txBody>
      </p:sp>
      <p:sp>
        <p:nvSpPr>
          <p:cNvPr id="5" name="Date Placeholder 4"/>
          <p:cNvSpPr>
            <a:spLocks noGrp="1"/>
          </p:cNvSpPr>
          <p:nvPr>
            <p:ph type="dt" sz="half" idx="10"/>
          </p:nvPr>
        </p:nvSpPr>
        <p:spPr/>
        <p:txBody>
          <a:bodyPr/>
          <a:lstStyle/>
          <a:p>
            <a:fld id="{90245367-E040-41AB-A739-2108F6BE7DA2}" type="datetime1">
              <a:rPr lang="sr-Latn-CS" smtClean="0"/>
              <a:pPr/>
              <a:t>12.1.2018.</a:t>
            </a:fld>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7A18A89F-AB3F-41F4-BD00-070DC75E6879}" type="datetime1">
              <a:rPr lang="sr-Latn-CS" smtClean="0"/>
              <a:pPr>
                <a:defRPr/>
              </a:pPr>
              <a:t>12.1.2018.</a:t>
            </a:fld>
            <a:endParaRPr lang="en-GB"/>
          </a:p>
        </p:txBody>
      </p:sp>
      <p:sp>
        <p:nvSpPr>
          <p:cNvPr id="46084" name="Rectangle 2"/>
          <p:cNvSpPr>
            <a:spLocks noGrp="1" noChangeArrowheads="1"/>
          </p:cNvSpPr>
          <p:nvPr>
            <p:ph type="title"/>
          </p:nvPr>
        </p:nvSpPr>
        <p:spPr>
          <a:xfrm>
            <a:off x="539750" y="0"/>
            <a:ext cx="8229600" cy="1143000"/>
          </a:xfrm>
        </p:spPr>
        <p:txBody>
          <a:bodyPr/>
          <a:lstStyle/>
          <a:p>
            <a:pPr eaLnBrk="1" hangingPunct="1"/>
            <a:r>
              <a:rPr lang="en-GB" sz="3600" smtClean="0"/>
              <a:t>Global corporate jets and their power</a:t>
            </a:r>
          </a:p>
        </p:txBody>
      </p:sp>
      <p:sp>
        <p:nvSpPr>
          <p:cNvPr id="46085" name="Rectangle 3"/>
          <p:cNvSpPr>
            <a:spLocks noGrp="1" noChangeArrowheads="1"/>
          </p:cNvSpPr>
          <p:nvPr>
            <p:ph type="body" idx="1"/>
          </p:nvPr>
        </p:nvSpPr>
        <p:spPr>
          <a:xfrm>
            <a:off x="900113" y="981075"/>
            <a:ext cx="7693025" cy="5445125"/>
          </a:xfrm>
        </p:spPr>
        <p:txBody>
          <a:bodyPr/>
          <a:lstStyle/>
          <a:p>
            <a:pPr eaLnBrk="1" hangingPunct="1">
              <a:lnSpc>
                <a:spcPct val="80000"/>
              </a:lnSpc>
            </a:pPr>
            <a:r>
              <a:rPr lang="en-US" sz="2400" dirty="0" smtClean="0">
                <a:latin typeface="Arial" pitchFamily="34" charset="0"/>
                <a:cs typeface="Arial" pitchFamily="34" charset="0"/>
              </a:rPr>
              <a:t>‘New world’ is centered around multinational corporations, global financial markets and a highly concentrated system of technological research and development</a:t>
            </a:r>
          </a:p>
          <a:p>
            <a:pPr eaLnBrk="1" hangingPunct="1">
              <a:lnSpc>
                <a:spcPct val="80000"/>
              </a:lnSpc>
            </a:pPr>
            <a:r>
              <a:rPr lang="en-GB" sz="2400" dirty="0" smtClean="0">
                <a:latin typeface="Arial" pitchFamily="34" charset="0"/>
                <a:cs typeface="Arial" pitchFamily="34" charset="0"/>
              </a:rPr>
              <a:t>The number of global corporations in the world has increased from 7.000 in 1979 to 40.000 in 1995.</a:t>
            </a:r>
          </a:p>
          <a:p>
            <a:pPr eaLnBrk="1" hangingPunct="1">
              <a:lnSpc>
                <a:spcPct val="80000"/>
              </a:lnSpc>
            </a:pPr>
            <a:r>
              <a:rPr lang="en-GB" sz="2400" dirty="0" smtClean="0">
                <a:latin typeface="Arial" pitchFamily="34" charset="0"/>
                <a:cs typeface="Arial" pitchFamily="34" charset="0"/>
              </a:rPr>
              <a:t>These corporations and their 250.000 foreign affiliates account for most of the world’s industrial capacity, technological knowledge and international financial transactions.</a:t>
            </a:r>
          </a:p>
          <a:p>
            <a:pPr eaLnBrk="1" hangingPunct="1">
              <a:lnSpc>
                <a:spcPct val="80000"/>
              </a:lnSpc>
            </a:pPr>
            <a:r>
              <a:rPr lang="en-GB" sz="2400" dirty="0" smtClean="0">
                <a:latin typeface="Arial" pitchFamily="34" charset="0"/>
                <a:cs typeface="Arial" pitchFamily="34" charset="0"/>
              </a:rPr>
              <a:t>Global companies hold 90 percent of all technology and product patents worldwide and are involved in 70 percent of world trade.</a:t>
            </a:r>
          </a:p>
          <a:p>
            <a:pPr eaLnBrk="1" hangingPunct="1">
              <a:lnSpc>
                <a:spcPct val="80000"/>
              </a:lnSpc>
            </a:pPr>
            <a:r>
              <a:rPr lang="en-GB" sz="2400" dirty="0" smtClean="0">
                <a:latin typeface="Arial" pitchFamily="34" charset="0"/>
                <a:cs typeface="Arial" pitchFamily="34" charset="0"/>
              </a:rPr>
              <a:t>While the world economy is growing by 2 and 3 percent per year, the biggest global companies are, as a group, growing at a rate of 8 and 10 percent.</a:t>
            </a:r>
          </a:p>
          <a:p>
            <a:pPr eaLnBrk="1" hangingPunct="1">
              <a:lnSpc>
                <a:spcPct val="80000"/>
              </a:lnSpc>
            </a:pPr>
            <a:endParaRPr lang="en-GB" sz="2400" dirty="0" smtClean="0"/>
          </a:p>
        </p:txBody>
      </p:sp>
      <p:sp>
        <p:nvSpPr>
          <p:cNvPr id="46086" name="Rectangle 4"/>
          <p:cNvSpPr>
            <a:spLocks noChangeArrowheads="1"/>
          </p:cNvSpPr>
          <p:nvPr/>
        </p:nvSpPr>
        <p:spPr bwMode="auto">
          <a:xfrm>
            <a:off x="5795963" y="6491288"/>
            <a:ext cx="2520950" cy="396875"/>
          </a:xfrm>
          <a:prstGeom prst="rect">
            <a:avLst/>
          </a:prstGeom>
          <a:noFill/>
          <a:ln w="9525">
            <a:noFill/>
            <a:miter lim="800000"/>
            <a:headEnd/>
            <a:tailEnd/>
          </a:ln>
        </p:spPr>
        <p:txBody>
          <a:bodyPr>
            <a:spAutoFit/>
          </a:bodyPr>
          <a:lstStyle/>
          <a:p>
            <a:r>
              <a:rPr lang="en-GB">
                <a:solidFill>
                  <a:schemeClr val="tx2"/>
                </a:solidFill>
              </a:rPr>
              <a:t> </a:t>
            </a:r>
            <a:r>
              <a:rPr lang="en-GB" sz="2000" b="1">
                <a:solidFill>
                  <a:schemeClr val="tx2"/>
                </a:solidFill>
              </a:rPr>
              <a:t>Karliner, J.1997, 5</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549275"/>
            <a:ext cx="8229600" cy="5576888"/>
          </a:xfrm>
        </p:spPr>
        <p:txBody>
          <a:bodyPr/>
          <a:lstStyle/>
          <a:p>
            <a:pPr eaLnBrk="1" hangingPunct="1"/>
            <a:r>
              <a:rPr lang="en-US" smtClean="0"/>
              <a:t>the Global 2000 companies now account for $36 trillion in revenues (up 12%), $2.64 trillion in profits (up 11%), $149 trillion in assets (up 8%) and $37 trillion in market value (down 0.5%). These firms also employ 83 million people worldwide.</a:t>
            </a:r>
            <a:endParaRPr lang="sr-Latn-BA" smtClean="0"/>
          </a:p>
          <a:p>
            <a:pPr eaLnBrk="1" hangingPunct="1"/>
            <a:r>
              <a:rPr lang="en-GB" smtClean="0">
                <a:hlinkClick r:id="rId2"/>
              </a:rPr>
              <a:t>http://www.forbes.com/global2000/</a:t>
            </a:r>
            <a:r>
              <a:rPr lang="sr-Latn-BA" smtClean="0"/>
              <a:t> </a:t>
            </a:r>
            <a:endParaRPr lang="en-GB" smtClean="0"/>
          </a:p>
        </p:txBody>
      </p:sp>
      <p:sp>
        <p:nvSpPr>
          <p:cNvPr id="3" name="Date Placeholder 2"/>
          <p:cNvSpPr>
            <a:spLocks noGrp="1"/>
          </p:cNvSpPr>
          <p:nvPr>
            <p:ph type="dt" sz="half" idx="10"/>
          </p:nvPr>
        </p:nvSpPr>
        <p:spPr/>
        <p:txBody>
          <a:bodyPr/>
          <a:lstStyle/>
          <a:p>
            <a:fld id="{F25DD33D-858B-43F4-88E6-DD8996A90EAD}" type="datetime1">
              <a:rPr lang="sr-Latn-CS" smtClean="0"/>
              <a:pPr/>
              <a:t>12.1.2018.</a:t>
            </a:fld>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099F773-9597-4148-AC3F-4AD06E5B0E93}" type="datetime1">
              <a:rPr lang="sr-Latn-CS" smtClean="0"/>
              <a:pPr>
                <a:defRPr/>
              </a:pPr>
              <a:t>12.1.2018.</a:t>
            </a:fld>
            <a:endParaRPr lang="en-GB"/>
          </a:p>
        </p:txBody>
      </p:sp>
      <p:sp>
        <p:nvSpPr>
          <p:cNvPr id="55298" name="Rectangle 2"/>
          <p:cNvSpPr>
            <a:spLocks noGrp="1" noChangeArrowheads="1"/>
          </p:cNvSpPr>
          <p:nvPr>
            <p:ph type="title"/>
          </p:nvPr>
        </p:nvSpPr>
        <p:spPr>
          <a:xfrm>
            <a:off x="-396875" y="0"/>
            <a:ext cx="9864725" cy="908050"/>
          </a:xfrm>
        </p:spPr>
        <p:txBody>
          <a:bodyPr>
            <a:normAutofit fontScale="90000"/>
          </a:bodyPr>
          <a:lstStyle/>
          <a:p>
            <a:pPr eaLnBrk="1" hangingPunct="1">
              <a:defRPr/>
            </a:pPr>
            <a:r>
              <a:rPr lang="en-GB" sz="4000" dirty="0" err="1" smtClean="0"/>
              <a:t>Corpor</a:t>
            </a:r>
            <a:r>
              <a:rPr lang="en-GB" sz="4000" dirty="0" smtClean="0"/>
              <a:t>. behaviour </a:t>
            </a:r>
            <a:r>
              <a:rPr lang="en-GB" sz="4000" dirty="0"/>
              <a:t>– how ethical they should be? </a:t>
            </a:r>
          </a:p>
        </p:txBody>
      </p:sp>
      <p:sp>
        <p:nvSpPr>
          <p:cNvPr id="55299" name="Rectangle 3"/>
          <p:cNvSpPr>
            <a:spLocks noGrp="1" noChangeArrowheads="1"/>
          </p:cNvSpPr>
          <p:nvPr>
            <p:ph type="body" idx="1"/>
          </p:nvPr>
        </p:nvSpPr>
        <p:spPr>
          <a:xfrm>
            <a:off x="457200" y="908050"/>
            <a:ext cx="8229600" cy="6337300"/>
          </a:xfrm>
        </p:spPr>
        <p:txBody>
          <a:bodyPr>
            <a:normAutofit lnSpcReduction="10000"/>
          </a:bodyPr>
          <a:lstStyle/>
          <a:p>
            <a:pPr eaLnBrk="1" hangingPunct="1">
              <a:lnSpc>
                <a:spcPct val="90000"/>
              </a:lnSpc>
              <a:defRPr/>
            </a:pPr>
            <a:r>
              <a:rPr lang="en-GB" sz="2800" dirty="0"/>
              <a:t>According (Milton) Friedman a corporation is the property of its stockholders </a:t>
            </a:r>
          </a:p>
          <a:p>
            <a:pPr eaLnBrk="1" hangingPunct="1">
              <a:lnSpc>
                <a:spcPct val="90000"/>
              </a:lnSpc>
              <a:defRPr/>
            </a:pPr>
            <a:r>
              <a:rPr lang="en-GB" sz="2800" dirty="0"/>
              <a:t>The question is should it spend the stockholders money for purposes regarded as socially responsible? Friedman’s answer is NO ‘corporate executives must make as much many as possible for their shareholders..,’</a:t>
            </a:r>
          </a:p>
          <a:p>
            <a:pPr eaLnBrk="1" hangingPunct="1">
              <a:lnSpc>
                <a:spcPct val="90000"/>
              </a:lnSpc>
              <a:defRPr/>
            </a:pPr>
            <a:r>
              <a:rPr lang="en-GB" sz="2800" dirty="0"/>
              <a:t>Peter </a:t>
            </a:r>
            <a:r>
              <a:rPr lang="en-GB" sz="2800" dirty="0" err="1"/>
              <a:t>Drucker</a:t>
            </a:r>
            <a:r>
              <a:rPr lang="en-GB" sz="2800" dirty="0"/>
              <a:t> arguments are in line with the above; he believes that CSR is dangerous distortion of the business principle ‘if you find an executive who wants to take on social responsibilities, fire him.’</a:t>
            </a:r>
          </a:p>
          <a:p>
            <a:pPr eaLnBrk="1" hangingPunct="1">
              <a:lnSpc>
                <a:spcPct val="90000"/>
              </a:lnSpc>
              <a:defRPr/>
            </a:pPr>
            <a:r>
              <a:rPr lang="en-GB" sz="2800" dirty="0"/>
              <a:t>The part of the above arguments are supported by the fact that </a:t>
            </a:r>
            <a:r>
              <a:rPr lang="en-GB" sz="2800" b="1" dirty="0"/>
              <a:t>corporate are created by law</a:t>
            </a:r>
            <a:r>
              <a:rPr lang="en-GB" sz="2800" dirty="0"/>
              <a:t> therefore  law dictates what their directors / managers can or cannot or must do  (Henry Ford example)      </a:t>
            </a:r>
          </a:p>
          <a:p>
            <a:pPr eaLnBrk="1" hangingPunct="1">
              <a:lnSpc>
                <a:spcPct val="90000"/>
              </a:lnSpc>
              <a:buFont typeface="Wingdings" pitchFamily="2" charset="2"/>
              <a:buNone/>
              <a:defRPr/>
            </a:pPr>
            <a:r>
              <a:rPr lang="en-GB" dirty="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7844D60-DAE4-49F3-8A81-BB25078777C1}" type="datetime1">
              <a:rPr lang="sr-Latn-CS" smtClean="0"/>
              <a:pPr>
                <a:defRPr/>
              </a:pPr>
              <a:t>12.1.2018.</a:t>
            </a:fld>
            <a:endParaRPr lang="en-GB"/>
          </a:p>
        </p:txBody>
      </p:sp>
      <p:sp>
        <p:nvSpPr>
          <p:cNvPr id="49156" name="Rectangle 2"/>
          <p:cNvSpPr>
            <a:spLocks noGrp="1" noChangeArrowheads="1"/>
          </p:cNvSpPr>
          <p:nvPr>
            <p:ph type="title"/>
          </p:nvPr>
        </p:nvSpPr>
        <p:spPr/>
        <p:txBody>
          <a:bodyPr>
            <a:normAutofit fontScale="90000"/>
          </a:bodyPr>
          <a:lstStyle/>
          <a:p>
            <a:pPr eaLnBrk="1" hangingPunct="1"/>
            <a:r>
              <a:rPr lang="en-GB" sz="3600" i="1" smtClean="0"/>
              <a:t>Friedman places primary importance on profit maximization as the role of business</a:t>
            </a:r>
            <a:endParaRPr lang="sr-Latn-CS" sz="3600" smtClean="0"/>
          </a:p>
        </p:txBody>
      </p:sp>
      <p:sp>
        <p:nvSpPr>
          <p:cNvPr id="49157" name="Rectangle 3"/>
          <p:cNvSpPr>
            <a:spLocks noGrp="1" noChangeArrowheads="1"/>
          </p:cNvSpPr>
          <p:nvPr>
            <p:ph type="body" idx="1"/>
          </p:nvPr>
        </p:nvSpPr>
        <p:spPr/>
        <p:txBody>
          <a:bodyPr/>
          <a:lstStyle/>
          <a:p>
            <a:pPr eaLnBrk="1" hangingPunct="1"/>
            <a:r>
              <a:rPr lang="en-GB" i="1" smtClean="0"/>
              <a:t>There is one and only one social responsibility of business—to use its resources and engage in activities designed to increase its profits so long as it stays within the rules of the game, which is to say, engages in open and free competition without deception or fraud.</a:t>
            </a:r>
            <a:r>
              <a:rPr lang="en-GB" smtClean="0"/>
              <a:t> </a:t>
            </a:r>
            <a:endParaRPr lang="sr-Latn-BA" smtClean="0"/>
          </a:p>
          <a:p>
            <a:pPr lvl="2" eaLnBrk="1" hangingPunct="1">
              <a:buFont typeface="Arial" charset="0"/>
              <a:buNone/>
            </a:pPr>
            <a:r>
              <a:rPr lang="en-GB" smtClean="0"/>
              <a:t>(Milton Friedman, 1979 p.126)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539552" y="0"/>
            <a:ext cx="8229600" cy="647700"/>
          </a:xfrm>
        </p:spPr>
        <p:txBody>
          <a:bodyPr>
            <a:normAutofit fontScale="90000"/>
          </a:bodyPr>
          <a:lstStyle/>
          <a:p>
            <a:r>
              <a:rPr lang="en-GB" dirty="0">
                <a:solidFill>
                  <a:srgbClr val="0B51A1"/>
                </a:solidFill>
              </a:rPr>
              <a:t>Expectations and</a:t>
            </a:r>
            <a:r>
              <a:rPr lang="en-GB" dirty="0"/>
              <a:t> </a:t>
            </a:r>
            <a:r>
              <a:rPr lang="en-GB" dirty="0">
                <a:solidFill>
                  <a:srgbClr val="0B51A1"/>
                </a:solidFill>
              </a:rPr>
              <a:t>Purposes</a:t>
            </a:r>
          </a:p>
        </p:txBody>
      </p:sp>
      <p:sp>
        <p:nvSpPr>
          <p:cNvPr id="293894" name="Rectangle 6"/>
          <p:cNvSpPr>
            <a:spLocks noChangeArrowheads="1"/>
          </p:cNvSpPr>
          <p:nvPr/>
        </p:nvSpPr>
        <p:spPr bwMode="auto">
          <a:xfrm>
            <a:off x="371475"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4.1</a:t>
            </a:r>
          </a:p>
        </p:txBody>
      </p:sp>
      <p:pic>
        <p:nvPicPr>
          <p:cNvPr id="293895" name="Picture 7" descr="G:\books\Pe_uk\Powerpoint-Sample job\JOHNSON\Final\New 200 d &amp; 200 Co with White Bak\C04NF01.gif"/>
          <p:cNvPicPr>
            <a:picLocks noChangeAspect="1" noChangeArrowheads="1"/>
          </p:cNvPicPr>
          <p:nvPr/>
        </p:nvPicPr>
        <p:blipFill>
          <a:blip r:embed="rId2" cstate="print"/>
          <a:srcRect/>
          <a:stretch>
            <a:fillRect/>
          </a:stretch>
        </p:blipFill>
        <p:spPr bwMode="auto">
          <a:xfrm>
            <a:off x="539552" y="836712"/>
            <a:ext cx="7776864" cy="5325963"/>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EBA38D04-DDA7-4021-A4EC-8CA126AD40C3}" type="datetime1">
              <a:rPr lang="sr-Latn-CS" smtClean="0"/>
              <a:pPr/>
              <a:t>12.1.2018.</a:t>
            </a:fld>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p:cNvPicPr>
          <p:nvPr/>
        </p:nvPicPr>
        <p:blipFill>
          <a:blip r:embed="rId2" cstate="print"/>
          <a:srcRect/>
          <a:stretch>
            <a:fillRect/>
          </a:stretch>
        </p:blipFill>
        <p:spPr bwMode="auto">
          <a:xfrm>
            <a:off x="241300" y="609600"/>
            <a:ext cx="8648700" cy="59182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250825" y="606425"/>
            <a:ext cx="8713788" cy="804863"/>
          </a:xfrm>
          <a:ln/>
        </p:spPr>
        <p:txBody>
          <a:bodyPr>
            <a:normAutofit fontScale="90000"/>
          </a:bodyPr>
          <a:lstStyle/>
          <a:p>
            <a:r>
              <a:rPr lang="en-GB" sz="3200">
                <a:solidFill>
                  <a:srgbClr val="0B51A1"/>
                </a:solidFill>
              </a:rPr>
              <a:t>Business ethics – </a:t>
            </a:r>
            <a:br>
              <a:rPr lang="en-GB" sz="3200">
                <a:solidFill>
                  <a:srgbClr val="0B51A1"/>
                </a:solidFill>
              </a:rPr>
            </a:br>
            <a:r>
              <a:rPr lang="en-GB" sz="3200">
                <a:solidFill>
                  <a:srgbClr val="0B51A1"/>
                </a:solidFill>
              </a:rPr>
              <a:t>the societal expectations of organisations (1)</a:t>
            </a:r>
          </a:p>
        </p:txBody>
      </p:sp>
      <p:sp>
        <p:nvSpPr>
          <p:cNvPr id="281603" name="Rectangle 3"/>
          <p:cNvSpPr>
            <a:spLocks noGrp="1" noChangeArrowheads="1"/>
          </p:cNvSpPr>
          <p:nvPr>
            <p:ph type="body" idx="1"/>
          </p:nvPr>
        </p:nvSpPr>
        <p:spPr>
          <a:xfrm>
            <a:off x="368300" y="1714500"/>
            <a:ext cx="8093075" cy="4914900"/>
          </a:xfrm>
          <a:ln/>
        </p:spPr>
        <p:txBody>
          <a:bodyPr/>
          <a:lstStyle/>
          <a:p>
            <a:pPr>
              <a:lnSpc>
                <a:spcPct val="80000"/>
              </a:lnSpc>
            </a:pPr>
            <a:r>
              <a:rPr lang="en-GB" dirty="0"/>
              <a:t>Macro level</a:t>
            </a:r>
          </a:p>
          <a:p>
            <a:pPr lvl="1"/>
            <a:r>
              <a:rPr lang="en-GB" sz="2400" dirty="0"/>
              <a:t>Range from </a:t>
            </a:r>
            <a:r>
              <a:rPr lang="en-GB" sz="2400" i="1" dirty="0"/>
              <a:t>laissez faire </a:t>
            </a:r>
            <a:r>
              <a:rPr lang="en-GB" sz="2400" dirty="0"/>
              <a:t>to shapers of society</a:t>
            </a:r>
          </a:p>
          <a:p>
            <a:pPr lvl="1"/>
            <a:r>
              <a:rPr lang="en-GB" sz="2400" dirty="0"/>
              <a:t>Ethical stance of organisation in society</a:t>
            </a:r>
          </a:p>
          <a:p>
            <a:pPr lvl="1"/>
            <a:r>
              <a:rPr lang="en-GB" sz="2400" dirty="0"/>
              <a:t>Extent an organisation exceeds its minimum obligations to stakeholders and society</a:t>
            </a:r>
          </a:p>
          <a:p>
            <a:pPr>
              <a:lnSpc>
                <a:spcPct val="80000"/>
              </a:lnSpc>
            </a:pPr>
            <a:r>
              <a:rPr lang="en-GB" dirty="0"/>
              <a:t>Corporate social responsibility</a:t>
            </a:r>
          </a:p>
          <a:p>
            <a:pPr lvl="1"/>
            <a:r>
              <a:rPr lang="en-GB" sz="2400" dirty="0"/>
              <a:t>Specific ways to exceed minimum obligations imposed by legislation/corporate governance</a:t>
            </a:r>
          </a:p>
          <a:p>
            <a:pPr lvl="1"/>
            <a:r>
              <a:rPr lang="en-GB" sz="2400" dirty="0"/>
              <a:t>Reconcile conflicting demands of stakeholders</a:t>
            </a:r>
          </a:p>
          <a:p>
            <a:endParaRPr lang="en-GB" sz="2800" dirty="0"/>
          </a:p>
        </p:txBody>
      </p:sp>
      <p:sp>
        <p:nvSpPr>
          <p:cNvPr id="4" name="Date Placeholder 3"/>
          <p:cNvSpPr>
            <a:spLocks noGrp="1"/>
          </p:cNvSpPr>
          <p:nvPr>
            <p:ph type="dt" sz="half" idx="10"/>
          </p:nvPr>
        </p:nvSpPr>
        <p:spPr/>
        <p:txBody>
          <a:bodyPr/>
          <a:lstStyle/>
          <a:p>
            <a:fld id="{C44462EE-7CB4-4DCE-BFB4-08BAD1005E42}"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500" fill="hold"/>
                                        <p:tgtEl>
                                          <p:spTgt spid="281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500" fill="hold"/>
                                        <p:tgtEl>
                                          <p:spTgt spid="281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5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500" fill="hold"/>
                                        <p:tgtEl>
                                          <p:spTgt spid="281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3">
                                            <p:txEl>
                                              <p:pRg st="4" end="4"/>
                                            </p:txEl>
                                          </p:spTgt>
                                        </p:tgtEl>
                                        <p:attrNameLst>
                                          <p:attrName>style.visibility</p:attrName>
                                        </p:attrNameLst>
                                      </p:cBhvr>
                                      <p:to>
                                        <p:strVal val="visible"/>
                                      </p:to>
                                    </p:set>
                                    <p:anim calcmode="lin" valueType="num">
                                      <p:cBhvr additive="base">
                                        <p:cTn id="31" dur="500" fill="hold"/>
                                        <p:tgtEl>
                                          <p:spTgt spid="281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3">
                                            <p:txEl>
                                              <p:pRg st="5" end="5"/>
                                            </p:txEl>
                                          </p:spTgt>
                                        </p:tgtEl>
                                        <p:attrNameLst>
                                          <p:attrName>style.visibility</p:attrName>
                                        </p:attrNameLst>
                                      </p:cBhvr>
                                      <p:to>
                                        <p:strVal val="visible"/>
                                      </p:to>
                                    </p:set>
                                    <p:anim calcmode="lin" valueType="num">
                                      <p:cBhvr additive="base">
                                        <p:cTn id="37" dur="500" fill="hold"/>
                                        <p:tgtEl>
                                          <p:spTgt spid="2816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3">
                                            <p:txEl>
                                              <p:pRg st="6" end="6"/>
                                            </p:txEl>
                                          </p:spTgt>
                                        </p:tgtEl>
                                        <p:attrNameLst>
                                          <p:attrName>style.visibility</p:attrName>
                                        </p:attrNameLst>
                                      </p:cBhvr>
                                      <p:to>
                                        <p:strVal val="visible"/>
                                      </p:to>
                                    </p:set>
                                    <p:anim calcmode="lin" valueType="num">
                                      <p:cBhvr additive="base">
                                        <p:cTn id="43" dur="500" fill="hold"/>
                                        <p:tgtEl>
                                          <p:spTgt spid="2816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82600" y="488950"/>
            <a:ext cx="8229600" cy="647700"/>
          </a:xfrm>
        </p:spPr>
        <p:txBody>
          <a:bodyPr>
            <a:normAutofit fontScale="90000"/>
          </a:bodyPr>
          <a:lstStyle/>
          <a:p>
            <a:r>
              <a:rPr lang="en-GB">
                <a:solidFill>
                  <a:srgbClr val="0B51A1"/>
                </a:solidFill>
              </a:rPr>
              <a:t>Four Possible Ethical Stances</a:t>
            </a:r>
          </a:p>
        </p:txBody>
      </p:sp>
      <p:sp>
        <p:nvSpPr>
          <p:cNvPr id="311302" name="Rectangle 6"/>
          <p:cNvSpPr>
            <a:spLocks noChangeArrowheads="1"/>
          </p:cNvSpPr>
          <p:nvPr/>
        </p:nvSpPr>
        <p:spPr bwMode="auto">
          <a:xfrm>
            <a:off x="384175"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4.7</a:t>
            </a:r>
          </a:p>
        </p:txBody>
      </p:sp>
      <p:pic>
        <p:nvPicPr>
          <p:cNvPr id="311303" name="Picture 7" descr="G:\books\Pe_uk\Powerpoint-Sample job\JOHNSON\Final\New 200 d &amp; 200 Co with White Bak\C04NF07.gif"/>
          <p:cNvPicPr>
            <a:picLocks noChangeAspect="1" noChangeArrowheads="1"/>
          </p:cNvPicPr>
          <p:nvPr/>
        </p:nvPicPr>
        <p:blipFill>
          <a:blip r:embed="rId2" cstate="print"/>
          <a:srcRect/>
          <a:stretch>
            <a:fillRect/>
          </a:stretch>
        </p:blipFill>
        <p:spPr bwMode="auto">
          <a:xfrm>
            <a:off x="1274763" y="1651000"/>
            <a:ext cx="6589712" cy="4368800"/>
          </a:xfrm>
          <a:prstGeom prst="rect">
            <a:avLst/>
          </a:prstGeom>
          <a:noFill/>
        </p:spPr>
      </p:pic>
      <p:sp>
        <p:nvSpPr>
          <p:cNvPr id="5" name="Date Placeholder 4"/>
          <p:cNvSpPr>
            <a:spLocks noGrp="1"/>
          </p:cNvSpPr>
          <p:nvPr>
            <p:ph type="dt" sz="half" idx="10"/>
          </p:nvPr>
        </p:nvSpPr>
        <p:spPr/>
        <p:txBody>
          <a:bodyPr/>
          <a:lstStyle/>
          <a:p>
            <a:fld id="{3A3C56F3-26E5-4DA0-A430-29650260BC3D}" type="datetime1">
              <a:rPr lang="sr-Latn-CS" smtClean="0"/>
              <a:pPr/>
              <a:t>12.1.2018.</a:t>
            </a:fld>
            <a:endParaRPr lang="en-GB"/>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93C05A-8FF9-4418-8A80-45BE9482063D}" type="datetime1">
              <a:rPr lang="sr-Latn-CS" smtClean="0"/>
              <a:pPr/>
              <a:t>12.1.2018.</a:t>
            </a:fld>
            <a:endParaRPr lang="en-GB"/>
          </a:p>
        </p:txBody>
      </p:sp>
      <p:sp>
        <p:nvSpPr>
          <p:cNvPr id="36866" name="Rectangle 2"/>
          <p:cNvSpPr>
            <a:spLocks noGrp="1" noChangeArrowheads="1"/>
          </p:cNvSpPr>
          <p:nvPr>
            <p:ph type="title"/>
          </p:nvPr>
        </p:nvSpPr>
        <p:spPr/>
        <p:txBody>
          <a:bodyPr>
            <a:normAutofit fontScale="90000"/>
          </a:bodyPr>
          <a:lstStyle/>
          <a:p>
            <a:r>
              <a:rPr lang="en-GB" sz="3600"/>
              <a:t>Business </a:t>
            </a:r>
            <a:br>
              <a:rPr lang="en-GB" sz="3600"/>
            </a:br>
            <a:r>
              <a:rPr lang="en-GB" sz="3600"/>
              <a:t>Legal vs. ethical</a:t>
            </a:r>
            <a:r>
              <a:rPr lang="en-GB" sz="4000"/>
              <a:t> </a:t>
            </a:r>
            <a:r>
              <a:rPr lang="en-GB" sz="3600"/>
              <a:t>issues </a:t>
            </a:r>
          </a:p>
        </p:txBody>
      </p:sp>
      <p:sp>
        <p:nvSpPr>
          <p:cNvPr id="36867" name="Rectangle 3"/>
          <p:cNvSpPr>
            <a:spLocks noGrp="1" noChangeArrowheads="1"/>
          </p:cNvSpPr>
          <p:nvPr>
            <p:ph type="body" idx="1"/>
          </p:nvPr>
        </p:nvSpPr>
        <p:spPr/>
        <p:txBody>
          <a:bodyPr/>
          <a:lstStyle/>
          <a:p>
            <a:pPr>
              <a:lnSpc>
                <a:spcPct val="90000"/>
              </a:lnSpc>
            </a:pPr>
            <a:r>
              <a:rPr lang="en-GB" sz="2800"/>
              <a:t>Legal – law is enacted by govt developed thru case procedures (common law) it’s a rule governing the act </a:t>
            </a:r>
          </a:p>
          <a:p>
            <a:pPr>
              <a:lnSpc>
                <a:spcPct val="90000"/>
              </a:lnSpc>
            </a:pPr>
            <a:r>
              <a:rPr lang="en-GB" sz="2800"/>
              <a:t>If person break a rule, it’s an illegal act and will be punished by the legal system </a:t>
            </a:r>
          </a:p>
          <a:p>
            <a:pPr>
              <a:lnSpc>
                <a:spcPct val="90000"/>
              </a:lnSpc>
            </a:pPr>
            <a:r>
              <a:rPr lang="en-GB" sz="2800"/>
              <a:t>Ethics is dealing with what is considered to be right and wrong </a:t>
            </a:r>
          </a:p>
          <a:p>
            <a:pPr>
              <a:lnSpc>
                <a:spcPct val="90000"/>
              </a:lnSpc>
            </a:pPr>
            <a:r>
              <a:rPr lang="en-GB" sz="2800"/>
              <a:t>Globalisation and the Internet open up an increasing number of new and unregulated activities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C935E6-E12D-4E52-8615-595260539D4A}" type="datetime1">
              <a:rPr lang="sr-Latn-CS" smtClean="0"/>
              <a:pPr/>
              <a:t>12.1.2018.</a:t>
            </a:fld>
            <a:endParaRPr lang="en-GB"/>
          </a:p>
        </p:txBody>
      </p:sp>
      <p:sp>
        <p:nvSpPr>
          <p:cNvPr id="59394" name="Rectangle 2"/>
          <p:cNvSpPr>
            <a:spLocks noGrp="1" noChangeArrowheads="1"/>
          </p:cNvSpPr>
          <p:nvPr>
            <p:ph type="title"/>
          </p:nvPr>
        </p:nvSpPr>
        <p:spPr/>
        <p:txBody>
          <a:bodyPr/>
          <a:lstStyle/>
          <a:p>
            <a:r>
              <a:rPr lang="en-GB"/>
              <a:t>Business Ethics and values  </a:t>
            </a:r>
          </a:p>
        </p:txBody>
      </p:sp>
      <p:sp>
        <p:nvSpPr>
          <p:cNvPr id="59395" name="Rectangle 3"/>
          <p:cNvSpPr>
            <a:spLocks noGrp="1" noChangeArrowheads="1"/>
          </p:cNvSpPr>
          <p:nvPr>
            <p:ph type="body" idx="1"/>
          </p:nvPr>
        </p:nvSpPr>
        <p:spPr/>
        <p:txBody>
          <a:bodyPr/>
          <a:lstStyle/>
          <a:p>
            <a:pPr>
              <a:lnSpc>
                <a:spcPct val="90000"/>
              </a:lnSpc>
            </a:pPr>
            <a:r>
              <a:rPr lang="en-GB" sz="2400" b="1"/>
              <a:t>Organisation values</a:t>
            </a:r>
            <a:r>
              <a:rPr lang="en-GB" sz="2400"/>
              <a:t> - to embed a set of ethical values into the organisations goals and strategies and the way it seeks to do what it does </a:t>
            </a:r>
          </a:p>
          <a:p>
            <a:pPr>
              <a:lnSpc>
                <a:spcPct val="90000"/>
              </a:lnSpc>
            </a:pPr>
            <a:r>
              <a:rPr lang="en-GB" sz="2400" b="1"/>
              <a:t>Ethical behaviour</a:t>
            </a:r>
            <a:r>
              <a:rPr lang="en-GB" sz="2400"/>
              <a:t> - to provide guidance and support to staff for making decisions and carrying out their work in a way that is compatible with the organisation's ethical values and standards </a:t>
            </a:r>
          </a:p>
          <a:p>
            <a:pPr>
              <a:lnSpc>
                <a:spcPct val="90000"/>
              </a:lnSpc>
            </a:pPr>
            <a:r>
              <a:rPr lang="en-GB" sz="2400" b="1"/>
              <a:t>Corporate Culture</a:t>
            </a:r>
            <a:r>
              <a:rPr lang="en-GB" sz="2400"/>
              <a:t> - to consolidate and strengthen a culture of integrity and openness so as to facilitate a sustainable business </a:t>
            </a:r>
          </a:p>
          <a:p>
            <a:pPr>
              <a:lnSpc>
                <a:spcPct val="90000"/>
              </a:lnSpc>
            </a:pPr>
            <a:r>
              <a:rPr lang="en-GB" sz="2400" b="1"/>
              <a:t>Reputation </a:t>
            </a:r>
            <a:r>
              <a:rPr lang="en-GB" sz="2400"/>
              <a:t>- to create trust among stakeholders and to facilitate business success </a:t>
            </a:r>
          </a:p>
          <a:p>
            <a:pPr>
              <a:lnSpc>
                <a:spcPct val="90000"/>
              </a:lnSpc>
            </a:pPr>
            <a:endParaRPr lang="en-GB" sz="2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A66AB3-3DD1-4C08-BEE6-A7450CD3588C}" type="datetime1">
              <a:rPr lang="sr-Latn-CS" smtClean="0"/>
              <a:pPr/>
              <a:t>12.1.2018.</a:t>
            </a:fld>
            <a:endParaRPr lang="en-GB"/>
          </a:p>
        </p:txBody>
      </p:sp>
      <p:sp>
        <p:nvSpPr>
          <p:cNvPr id="55298" name="Rectangle 2"/>
          <p:cNvSpPr>
            <a:spLocks noGrp="1" noChangeArrowheads="1"/>
          </p:cNvSpPr>
          <p:nvPr>
            <p:ph type="title"/>
          </p:nvPr>
        </p:nvSpPr>
        <p:spPr>
          <a:xfrm>
            <a:off x="467544" y="0"/>
            <a:ext cx="8229600" cy="908720"/>
          </a:xfrm>
        </p:spPr>
        <p:txBody>
          <a:bodyPr>
            <a:normAutofit fontScale="90000"/>
          </a:bodyPr>
          <a:lstStyle/>
          <a:p>
            <a:r>
              <a:rPr lang="en-GB" sz="4000" dirty="0"/>
              <a:t>Corporate behaviour – how ethical they should be? </a:t>
            </a:r>
          </a:p>
        </p:txBody>
      </p:sp>
      <p:sp>
        <p:nvSpPr>
          <p:cNvPr id="55299" name="Rectangle 3"/>
          <p:cNvSpPr>
            <a:spLocks noGrp="1" noChangeArrowheads="1"/>
          </p:cNvSpPr>
          <p:nvPr>
            <p:ph type="body" idx="1"/>
          </p:nvPr>
        </p:nvSpPr>
        <p:spPr>
          <a:xfrm>
            <a:off x="457200" y="1124744"/>
            <a:ext cx="8229600" cy="5001419"/>
          </a:xfrm>
        </p:spPr>
        <p:txBody>
          <a:bodyPr>
            <a:normAutofit fontScale="92500" lnSpcReduction="20000"/>
          </a:bodyPr>
          <a:lstStyle/>
          <a:p>
            <a:pPr>
              <a:lnSpc>
                <a:spcPct val="90000"/>
              </a:lnSpc>
            </a:pPr>
            <a:r>
              <a:rPr lang="en-GB" sz="2800" dirty="0"/>
              <a:t>According (Milton) Friedman a corporation is the property of its stockholders </a:t>
            </a:r>
          </a:p>
          <a:p>
            <a:pPr>
              <a:lnSpc>
                <a:spcPct val="90000"/>
              </a:lnSpc>
            </a:pPr>
            <a:r>
              <a:rPr lang="en-GB" sz="2800" dirty="0"/>
              <a:t>The question is should it spend the stockholders money for purposes regarded as socially responsible? Friedman’s answer is NO ‘corporate executives must make as much many as possible for their shareholders..,’</a:t>
            </a:r>
          </a:p>
          <a:p>
            <a:pPr>
              <a:lnSpc>
                <a:spcPct val="90000"/>
              </a:lnSpc>
            </a:pPr>
            <a:r>
              <a:rPr lang="en-GB" sz="2800" dirty="0"/>
              <a:t>Peter </a:t>
            </a:r>
            <a:r>
              <a:rPr lang="en-GB" sz="2800" dirty="0" err="1"/>
              <a:t>Drucker</a:t>
            </a:r>
            <a:r>
              <a:rPr lang="en-GB" sz="2800" dirty="0"/>
              <a:t> arguments are in line with the above; he believes that CSR is dangerous distortion of the business principle ‘if you find an executive who wants to take on social responsibilities, fire him.’</a:t>
            </a:r>
          </a:p>
          <a:p>
            <a:pPr>
              <a:lnSpc>
                <a:spcPct val="90000"/>
              </a:lnSpc>
            </a:pPr>
            <a:r>
              <a:rPr lang="en-GB" sz="2800" dirty="0"/>
              <a:t>The part of the above arguments are supported by the fact that </a:t>
            </a:r>
            <a:r>
              <a:rPr lang="en-GB" sz="2800" b="1" dirty="0"/>
              <a:t>corporate are created by law</a:t>
            </a:r>
            <a:r>
              <a:rPr lang="en-GB" sz="2800" dirty="0"/>
              <a:t> therefore  law dictates what their directors / managers can or cannot or must do  (Henry Ford example)      </a:t>
            </a:r>
          </a:p>
          <a:p>
            <a:pPr>
              <a:lnSpc>
                <a:spcPct val="90000"/>
              </a:lnSpc>
              <a:buFont typeface="Wingdings" pitchFamily="2" charset="2"/>
              <a:buNone/>
            </a:pPr>
            <a:r>
              <a:rPr lang="en-GB" dirty="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050C11-274A-46FC-B675-0BBCAA912B22}" type="datetime1">
              <a:rPr lang="sr-Latn-CS" smtClean="0"/>
              <a:pPr/>
              <a:t>12.1.2018.</a:t>
            </a:fld>
            <a:endParaRPr lang="en-GB"/>
          </a:p>
        </p:txBody>
      </p:sp>
      <p:sp>
        <p:nvSpPr>
          <p:cNvPr id="68610" name="Rectangle 2"/>
          <p:cNvSpPr>
            <a:spLocks noGrp="1" noChangeArrowheads="1"/>
          </p:cNvSpPr>
          <p:nvPr>
            <p:ph type="title"/>
          </p:nvPr>
        </p:nvSpPr>
        <p:spPr/>
        <p:txBody>
          <a:bodyPr>
            <a:noAutofit/>
          </a:bodyPr>
          <a:lstStyle/>
          <a:p>
            <a:r>
              <a:rPr lang="en-GB" sz="3600" i="1" dirty="0" smtClean="0"/>
              <a:t>Friedman places primary importance on profit maximization as the role of business</a:t>
            </a:r>
            <a:endParaRPr lang="sr-Latn-CS" sz="3600" dirty="0"/>
          </a:p>
        </p:txBody>
      </p:sp>
      <p:sp>
        <p:nvSpPr>
          <p:cNvPr id="68611" name="Rectangle 3"/>
          <p:cNvSpPr>
            <a:spLocks noGrp="1" noChangeArrowheads="1"/>
          </p:cNvSpPr>
          <p:nvPr>
            <p:ph type="body" idx="1"/>
          </p:nvPr>
        </p:nvSpPr>
        <p:spPr/>
        <p:txBody>
          <a:bodyPr/>
          <a:lstStyle/>
          <a:p>
            <a:r>
              <a:rPr lang="en-GB" i="1" dirty="0"/>
              <a:t>There is one and only one social responsibility of business—to use its resources and engage in activities designed to increase its profits so long as it stays within the rules of the game, which is to say, engages in open and free competition without deception or fraud.</a:t>
            </a:r>
            <a:r>
              <a:rPr lang="en-GB" dirty="0"/>
              <a:t> </a:t>
            </a:r>
            <a:endParaRPr lang="sr-Latn-BA" dirty="0" smtClean="0"/>
          </a:p>
          <a:p>
            <a:pPr lvl="2">
              <a:buNone/>
            </a:pPr>
            <a:r>
              <a:rPr lang="en-GB" dirty="0" smtClean="0"/>
              <a:t>(</a:t>
            </a:r>
            <a:r>
              <a:rPr lang="en-GB" dirty="0"/>
              <a:t>Milton Friedman, 1979 p.126)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76250" y="466725"/>
            <a:ext cx="8229600" cy="647700"/>
          </a:xfrm>
        </p:spPr>
        <p:txBody>
          <a:bodyPr>
            <a:normAutofit fontScale="90000"/>
          </a:bodyPr>
          <a:lstStyle/>
          <a:p>
            <a:r>
              <a:rPr lang="en-GB">
                <a:solidFill>
                  <a:srgbClr val="0B51A1"/>
                </a:solidFill>
              </a:rPr>
              <a:t>Organisational Culture</a:t>
            </a:r>
          </a:p>
        </p:txBody>
      </p:sp>
      <p:sp>
        <p:nvSpPr>
          <p:cNvPr id="314372" name="Text Box 4"/>
          <p:cNvSpPr txBox="1">
            <a:spLocks noChangeArrowheads="1"/>
          </p:cNvSpPr>
          <p:nvPr/>
        </p:nvSpPr>
        <p:spPr bwMode="auto">
          <a:xfrm>
            <a:off x="395536" y="1988840"/>
            <a:ext cx="8496944" cy="3416320"/>
          </a:xfrm>
          <a:prstGeom prst="rect">
            <a:avLst/>
          </a:prstGeom>
          <a:solidFill>
            <a:srgbClr val="8473FF"/>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p>
            <a:r>
              <a:rPr lang="en-GB" sz="3600" dirty="0">
                <a:solidFill>
                  <a:schemeClr val="bg1"/>
                </a:solidFill>
              </a:rPr>
              <a:t>“The basic</a:t>
            </a:r>
            <a:r>
              <a:rPr lang="en-GB" sz="3600" dirty="0"/>
              <a:t> </a:t>
            </a:r>
            <a:r>
              <a:rPr lang="en-GB" sz="3600" dirty="0">
                <a:solidFill>
                  <a:srgbClr val="0B51A1"/>
                </a:solidFill>
              </a:rPr>
              <a:t>assumptions and beliefs</a:t>
            </a:r>
            <a:r>
              <a:rPr lang="en-GB" sz="3600" dirty="0"/>
              <a:t> </a:t>
            </a:r>
            <a:r>
              <a:rPr lang="en-GB" sz="3600" dirty="0">
                <a:solidFill>
                  <a:schemeClr val="bg1"/>
                </a:solidFill>
              </a:rPr>
              <a:t>that </a:t>
            </a:r>
            <a:r>
              <a:rPr lang="en-GB" sz="3600" dirty="0" smtClean="0">
                <a:solidFill>
                  <a:schemeClr val="bg1"/>
                </a:solidFill>
              </a:rPr>
              <a:t>are</a:t>
            </a:r>
            <a:r>
              <a:rPr lang="sr-Latn-BA" sz="3600" dirty="0" smtClean="0">
                <a:solidFill>
                  <a:schemeClr val="bg1"/>
                </a:solidFill>
              </a:rPr>
              <a:t> </a:t>
            </a:r>
            <a:r>
              <a:rPr lang="en-GB" sz="3600" dirty="0" smtClean="0">
                <a:solidFill>
                  <a:schemeClr val="bg1"/>
                </a:solidFill>
              </a:rPr>
              <a:t>shared </a:t>
            </a:r>
            <a:r>
              <a:rPr lang="en-GB" sz="3600" dirty="0">
                <a:solidFill>
                  <a:schemeClr val="bg1"/>
                </a:solidFill>
              </a:rPr>
              <a:t>by members of an organisation,</a:t>
            </a:r>
            <a:r>
              <a:rPr lang="en-GB" sz="3600" dirty="0"/>
              <a:t> </a:t>
            </a:r>
            <a:r>
              <a:rPr lang="en-GB" sz="3600" dirty="0" smtClean="0">
                <a:solidFill>
                  <a:schemeClr val="bg1"/>
                </a:solidFill>
              </a:rPr>
              <a:t>that</a:t>
            </a:r>
            <a:r>
              <a:rPr lang="sr-Latn-BA" sz="3600" dirty="0" smtClean="0">
                <a:solidFill>
                  <a:schemeClr val="bg1"/>
                </a:solidFill>
              </a:rPr>
              <a:t> </a:t>
            </a:r>
            <a:r>
              <a:rPr lang="en-GB" sz="3600" dirty="0" smtClean="0">
                <a:solidFill>
                  <a:schemeClr val="bg1"/>
                </a:solidFill>
              </a:rPr>
              <a:t>operate</a:t>
            </a:r>
            <a:r>
              <a:rPr lang="en-GB" sz="3600" dirty="0" smtClean="0"/>
              <a:t> </a:t>
            </a:r>
            <a:r>
              <a:rPr lang="en-GB" sz="3600" dirty="0">
                <a:solidFill>
                  <a:srgbClr val="0B51A1"/>
                </a:solidFill>
              </a:rPr>
              <a:t>unconsciously</a:t>
            </a:r>
            <a:r>
              <a:rPr lang="en-GB" sz="3600" dirty="0"/>
              <a:t> </a:t>
            </a:r>
            <a:r>
              <a:rPr lang="en-GB" sz="3600" dirty="0">
                <a:solidFill>
                  <a:schemeClr val="bg1"/>
                </a:solidFill>
              </a:rPr>
              <a:t>and define in a </a:t>
            </a:r>
            <a:r>
              <a:rPr lang="en-GB" sz="3600" dirty="0" smtClean="0">
                <a:solidFill>
                  <a:schemeClr val="bg1"/>
                </a:solidFill>
              </a:rPr>
              <a:t>basic</a:t>
            </a:r>
            <a:r>
              <a:rPr lang="sr-Latn-BA" sz="3600" dirty="0" smtClean="0">
                <a:solidFill>
                  <a:schemeClr val="bg1"/>
                </a:solidFill>
              </a:rPr>
              <a:t> </a:t>
            </a:r>
            <a:r>
              <a:rPr lang="en-GB" sz="3600" dirty="0" smtClean="0">
                <a:solidFill>
                  <a:srgbClr val="0B51A1"/>
                </a:solidFill>
              </a:rPr>
              <a:t>taken-for-granted</a:t>
            </a:r>
            <a:r>
              <a:rPr lang="en-GB" sz="3600" dirty="0" smtClean="0"/>
              <a:t> </a:t>
            </a:r>
            <a:r>
              <a:rPr lang="en-GB" sz="3600" dirty="0">
                <a:solidFill>
                  <a:schemeClr val="bg1"/>
                </a:solidFill>
              </a:rPr>
              <a:t>fashion an </a:t>
            </a:r>
            <a:r>
              <a:rPr lang="en-GB" sz="3600" dirty="0" smtClean="0">
                <a:solidFill>
                  <a:schemeClr val="bg1"/>
                </a:solidFill>
              </a:rPr>
              <a:t>organisation’s</a:t>
            </a:r>
            <a:r>
              <a:rPr lang="sr-Latn-BA" sz="3600" dirty="0" smtClean="0">
                <a:solidFill>
                  <a:schemeClr val="bg1"/>
                </a:solidFill>
              </a:rPr>
              <a:t> </a:t>
            </a:r>
            <a:r>
              <a:rPr lang="en-GB" sz="3600" dirty="0" smtClean="0">
                <a:solidFill>
                  <a:schemeClr val="bg1"/>
                </a:solidFill>
              </a:rPr>
              <a:t>view </a:t>
            </a:r>
            <a:r>
              <a:rPr lang="en-GB" sz="3600" dirty="0">
                <a:solidFill>
                  <a:schemeClr val="bg1"/>
                </a:solidFill>
              </a:rPr>
              <a:t>of itself and its environment”</a:t>
            </a:r>
          </a:p>
          <a:p>
            <a:r>
              <a:rPr lang="en-GB" sz="3600" dirty="0">
                <a:solidFill>
                  <a:schemeClr val="bg1"/>
                </a:solidFill>
              </a:rPr>
              <a:t>				</a:t>
            </a:r>
            <a:r>
              <a:rPr lang="en-GB" sz="3600" dirty="0" smtClean="0">
                <a:solidFill>
                  <a:schemeClr val="bg1"/>
                </a:solidFill>
              </a:rPr>
              <a:t>       </a:t>
            </a:r>
            <a:r>
              <a:rPr lang="sr-Latn-BA" sz="3600" dirty="0" smtClean="0">
                <a:solidFill>
                  <a:schemeClr val="bg1"/>
                </a:solidFill>
              </a:rPr>
              <a:t>		</a:t>
            </a:r>
            <a:r>
              <a:rPr lang="en-GB" sz="3200" i="1" dirty="0" smtClean="0">
                <a:solidFill>
                  <a:schemeClr val="bg1"/>
                </a:solidFill>
              </a:rPr>
              <a:t>Schein </a:t>
            </a:r>
            <a:r>
              <a:rPr lang="en-GB" sz="3200" i="1" dirty="0">
                <a:solidFill>
                  <a:schemeClr val="bg1"/>
                </a:solidFill>
              </a:rPr>
              <a:t>1997</a:t>
            </a:r>
          </a:p>
        </p:txBody>
      </p:sp>
      <p:sp>
        <p:nvSpPr>
          <p:cNvPr id="4" name="Date Placeholder 3"/>
          <p:cNvSpPr>
            <a:spLocks noGrp="1"/>
          </p:cNvSpPr>
          <p:nvPr>
            <p:ph type="dt" sz="half" idx="10"/>
          </p:nvPr>
        </p:nvSpPr>
        <p:spPr/>
        <p:txBody>
          <a:bodyPr/>
          <a:lstStyle/>
          <a:p>
            <a:fld id="{F8BE23D0-72D7-4419-9D1D-50188DAC2CE6}" type="datetime1">
              <a:rPr lang="sr-Latn-CS" smtClean="0"/>
              <a:pPr/>
              <a:t>12.1.2018.</a:t>
            </a:fld>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76250" y="482600"/>
            <a:ext cx="8229600" cy="647700"/>
          </a:xfrm>
        </p:spPr>
        <p:txBody>
          <a:bodyPr>
            <a:normAutofit fontScale="90000"/>
          </a:bodyPr>
          <a:lstStyle/>
          <a:p>
            <a:r>
              <a:rPr lang="en-GB">
                <a:solidFill>
                  <a:srgbClr val="0B51A1"/>
                </a:solidFill>
              </a:rPr>
              <a:t>Cultural Frames of Reference</a:t>
            </a:r>
          </a:p>
        </p:txBody>
      </p:sp>
      <p:sp>
        <p:nvSpPr>
          <p:cNvPr id="315398" name="Rectangle 6"/>
          <p:cNvSpPr>
            <a:spLocks noChangeArrowheads="1"/>
          </p:cNvSpPr>
          <p:nvPr/>
        </p:nvSpPr>
        <p:spPr bwMode="auto">
          <a:xfrm>
            <a:off x="371475"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4.9</a:t>
            </a:r>
          </a:p>
        </p:txBody>
      </p:sp>
      <p:pic>
        <p:nvPicPr>
          <p:cNvPr id="315400" name="Picture 8" descr="G:\books\Pe_uk\Powerpoint-Sample job\JOHNSON\Final\New 200 d &amp; 200 Co with White Bak\C04NF09.gif"/>
          <p:cNvPicPr>
            <a:picLocks noChangeAspect="1" noChangeArrowheads="1"/>
          </p:cNvPicPr>
          <p:nvPr/>
        </p:nvPicPr>
        <p:blipFill>
          <a:blip r:embed="rId2" cstate="print"/>
          <a:srcRect/>
          <a:stretch>
            <a:fillRect/>
          </a:stretch>
        </p:blipFill>
        <p:spPr bwMode="auto">
          <a:xfrm>
            <a:off x="2136775" y="1295400"/>
            <a:ext cx="4897438" cy="4941888"/>
          </a:xfrm>
          <a:prstGeom prst="rect">
            <a:avLst/>
          </a:prstGeom>
          <a:noFill/>
        </p:spPr>
      </p:pic>
      <p:sp>
        <p:nvSpPr>
          <p:cNvPr id="5" name="Date Placeholder 4"/>
          <p:cNvSpPr>
            <a:spLocks noGrp="1"/>
          </p:cNvSpPr>
          <p:nvPr>
            <p:ph type="dt" sz="half" idx="10"/>
          </p:nvPr>
        </p:nvSpPr>
        <p:spPr/>
        <p:txBody>
          <a:bodyPr/>
          <a:lstStyle/>
          <a:p>
            <a:fld id="{BB2BA855-F85C-43CD-B43B-CE5239278EE0}" type="datetime1">
              <a:rPr lang="sr-Latn-CS" smtClean="0"/>
              <a:pPr/>
              <a:t>12.1.2018.</a:t>
            </a:fld>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76250" y="482600"/>
            <a:ext cx="8229600" cy="647700"/>
          </a:xfrm>
        </p:spPr>
        <p:txBody>
          <a:bodyPr>
            <a:normAutofit fontScale="90000"/>
          </a:bodyPr>
          <a:lstStyle/>
          <a:p>
            <a:r>
              <a:rPr lang="en-GB">
                <a:solidFill>
                  <a:srgbClr val="0B51A1"/>
                </a:solidFill>
              </a:rPr>
              <a:t>Organisational Culture</a:t>
            </a:r>
          </a:p>
        </p:txBody>
      </p:sp>
      <p:sp>
        <p:nvSpPr>
          <p:cNvPr id="317446" name="Rectangle 6"/>
          <p:cNvSpPr>
            <a:spLocks noChangeArrowheads="1"/>
          </p:cNvSpPr>
          <p:nvPr/>
        </p:nvSpPr>
        <p:spPr bwMode="auto">
          <a:xfrm>
            <a:off x="434975"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4.10</a:t>
            </a:r>
          </a:p>
        </p:txBody>
      </p:sp>
      <p:pic>
        <p:nvPicPr>
          <p:cNvPr id="317448" name="Picture 8" descr="G:\books\Pe_uk\Powerpoint-Sample job\JOHNSON\Final\New 200 d &amp; 200 Co with White Bak\C04NF10.gif"/>
          <p:cNvPicPr>
            <a:picLocks noChangeAspect="1" noChangeArrowheads="1"/>
          </p:cNvPicPr>
          <p:nvPr/>
        </p:nvPicPr>
        <p:blipFill>
          <a:blip r:embed="rId2" cstate="print"/>
          <a:srcRect/>
          <a:stretch>
            <a:fillRect/>
          </a:stretch>
        </p:blipFill>
        <p:spPr bwMode="auto">
          <a:xfrm>
            <a:off x="1546225" y="1600200"/>
            <a:ext cx="6046788" cy="4387850"/>
          </a:xfrm>
          <a:prstGeom prst="rect">
            <a:avLst/>
          </a:prstGeom>
          <a:noFill/>
        </p:spPr>
      </p:pic>
      <p:sp>
        <p:nvSpPr>
          <p:cNvPr id="5" name="Date Placeholder 4"/>
          <p:cNvSpPr>
            <a:spLocks noGrp="1"/>
          </p:cNvSpPr>
          <p:nvPr>
            <p:ph type="dt" sz="half" idx="10"/>
          </p:nvPr>
        </p:nvSpPr>
        <p:spPr/>
        <p:txBody>
          <a:bodyPr/>
          <a:lstStyle/>
          <a:p>
            <a:fld id="{17AA3C7F-2AE6-48AB-A3A2-010347440ED0}" type="datetime1">
              <a:rPr lang="sr-Latn-CS" smtClean="0"/>
              <a:pPr/>
              <a:t>12.1.2018.</a:t>
            </a:fld>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395536" y="692696"/>
            <a:ext cx="8229600" cy="647700"/>
          </a:xfrm>
        </p:spPr>
        <p:txBody>
          <a:bodyPr>
            <a:normAutofit fontScale="90000"/>
          </a:bodyPr>
          <a:lstStyle/>
          <a:p>
            <a:r>
              <a:rPr lang="sr-Latn-BA" dirty="0" smtClean="0">
                <a:solidFill>
                  <a:srgbClr val="0B51A1"/>
                </a:solidFill>
              </a:rPr>
              <a:t> </a:t>
            </a:r>
            <a:r>
              <a:rPr lang="en-GB" sz="4000" dirty="0" smtClean="0"/>
              <a:t>Ownership has fundamental effect on organisational purpose and strategies</a:t>
            </a:r>
            <a:br>
              <a:rPr lang="en-GB" sz="4000" dirty="0" smtClean="0"/>
            </a:br>
            <a:endParaRPr lang="en-GB" sz="4000" dirty="0">
              <a:solidFill>
                <a:srgbClr val="0B51A1"/>
              </a:solidFill>
            </a:endParaRPr>
          </a:p>
        </p:txBody>
      </p:sp>
      <p:sp>
        <p:nvSpPr>
          <p:cNvPr id="301059" name="Rectangle 3"/>
          <p:cNvSpPr>
            <a:spLocks noGrp="1" noChangeArrowheads="1"/>
          </p:cNvSpPr>
          <p:nvPr>
            <p:ph type="body" idx="1"/>
          </p:nvPr>
        </p:nvSpPr>
        <p:spPr>
          <a:xfrm>
            <a:off x="251520" y="1844824"/>
            <a:ext cx="8569325" cy="5732462"/>
          </a:xfrm>
        </p:spPr>
        <p:txBody>
          <a:bodyPr/>
          <a:lstStyle/>
          <a:p>
            <a:pPr lvl="1"/>
            <a:r>
              <a:rPr lang="en-GB" dirty="0" smtClean="0"/>
              <a:t>Private/public </a:t>
            </a:r>
            <a:r>
              <a:rPr lang="en-GB" dirty="0"/>
              <a:t>ownership of equity</a:t>
            </a:r>
          </a:p>
          <a:p>
            <a:pPr lvl="2"/>
            <a:r>
              <a:rPr lang="en-GB" dirty="0"/>
              <a:t>Public equity often required for growth</a:t>
            </a:r>
          </a:p>
          <a:p>
            <a:pPr lvl="1"/>
            <a:r>
              <a:rPr lang="en-GB" dirty="0"/>
              <a:t>Sale of all or part of the company</a:t>
            </a:r>
          </a:p>
          <a:p>
            <a:pPr lvl="2"/>
            <a:r>
              <a:rPr lang="en-GB" dirty="0"/>
              <a:t>To a more suitable corporate parent</a:t>
            </a:r>
          </a:p>
          <a:p>
            <a:pPr lvl="1"/>
            <a:r>
              <a:rPr lang="en-GB" dirty="0"/>
              <a:t>Target for acquisitions</a:t>
            </a:r>
          </a:p>
          <a:p>
            <a:pPr lvl="2"/>
            <a:r>
              <a:rPr lang="en-GB" dirty="0"/>
              <a:t>Compare offer with expected future returns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 calcmode="lin" valueType="num">
                                      <p:cBhvr additive="base">
                                        <p:cTn id="7" dur="500" fill="hold"/>
                                        <p:tgtEl>
                                          <p:spTgt spid="301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1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1059">
                                            <p:txEl>
                                              <p:pRg st="1" end="1"/>
                                            </p:txEl>
                                          </p:spTgt>
                                        </p:tgtEl>
                                        <p:attrNameLst>
                                          <p:attrName>style.visibility</p:attrName>
                                        </p:attrNameLst>
                                      </p:cBhvr>
                                      <p:to>
                                        <p:strVal val="visible"/>
                                      </p:to>
                                    </p:set>
                                    <p:anim calcmode="lin" valueType="num">
                                      <p:cBhvr additive="base">
                                        <p:cTn id="13" dur="500" fill="hold"/>
                                        <p:tgtEl>
                                          <p:spTgt spid="301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1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1059">
                                            <p:txEl>
                                              <p:pRg st="2" end="2"/>
                                            </p:txEl>
                                          </p:spTgt>
                                        </p:tgtEl>
                                        <p:attrNameLst>
                                          <p:attrName>style.visibility</p:attrName>
                                        </p:attrNameLst>
                                      </p:cBhvr>
                                      <p:to>
                                        <p:strVal val="visible"/>
                                      </p:to>
                                    </p:set>
                                    <p:anim calcmode="lin" valueType="num">
                                      <p:cBhvr additive="base">
                                        <p:cTn id="19" dur="500" fill="hold"/>
                                        <p:tgtEl>
                                          <p:spTgt spid="301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1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1059">
                                            <p:txEl>
                                              <p:pRg st="3" end="3"/>
                                            </p:txEl>
                                          </p:spTgt>
                                        </p:tgtEl>
                                        <p:attrNameLst>
                                          <p:attrName>style.visibility</p:attrName>
                                        </p:attrNameLst>
                                      </p:cBhvr>
                                      <p:to>
                                        <p:strVal val="visible"/>
                                      </p:to>
                                    </p:set>
                                    <p:anim calcmode="lin" valueType="num">
                                      <p:cBhvr additive="base">
                                        <p:cTn id="25" dur="500" fill="hold"/>
                                        <p:tgtEl>
                                          <p:spTgt spid="301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1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1059">
                                            <p:txEl>
                                              <p:pRg st="4" end="4"/>
                                            </p:txEl>
                                          </p:spTgt>
                                        </p:tgtEl>
                                        <p:attrNameLst>
                                          <p:attrName>style.visibility</p:attrName>
                                        </p:attrNameLst>
                                      </p:cBhvr>
                                      <p:to>
                                        <p:strVal val="visible"/>
                                      </p:to>
                                    </p:set>
                                    <p:anim calcmode="lin" valueType="num">
                                      <p:cBhvr additive="base">
                                        <p:cTn id="31" dur="500" fill="hold"/>
                                        <p:tgtEl>
                                          <p:spTgt spid="301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1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1059">
                                            <p:txEl>
                                              <p:pRg st="5" end="5"/>
                                            </p:txEl>
                                          </p:spTgt>
                                        </p:tgtEl>
                                        <p:attrNameLst>
                                          <p:attrName>style.visibility</p:attrName>
                                        </p:attrNameLst>
                                      </p:cBhvr>
                                      <p:to>
                                        <p:strVal val="visible"/>
                                      </p:to>
                                    </p:set>
                                    <p:anim calcmode="lin" valueType="num">
                                      <p:cBhvr additive="base">
                                        <p:cTn id="37" dur="500" fill="hold"/>
                                        <p:tgtEl>
                                          <p:spTgt spid="3010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10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bldLvl="3"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92125" y="447675"/>
            <a:ext cx="7948613" cy="676275"/>
          </a:xfrm>
          <a:noFill/>
          <a:ln/>
        </p:spPr>
        <p:txBody>
          <a:bodyPr/>
          <a:lstStyle/>
          <a:p>
            <a:r>
              <a:rPr lang="en-US" sz="3200">
                <a:solidFill>
                  <a:srgbClr val="0B51A1"/>
                </a:solidFill>
              </a:rPr>
              <a:t>The Cultural Web</a:t>
            </a:r>
          </a:p>
        </p:txBody>
      </p:sp>
      <p:sp>
        <p:nvSpPr>
          <p:cNvPr id="288780" name="Rectangle 12"/>
          <p:cNvSpPr>
            <a:spLocks noChangeArrowheads="1"/>
          </p:cNvSpPr>
          <p:nvPr/>
        </p:nvSpPr>
        <p:spPr bwMode="auto">
          <a:xfrm>
            <a:off x="434975"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4.11</a:t>
            </a:r>
          </a:p>
        </p:txBody>
      </p:sp>
      <p:pic>
        <p:nvPicPr>
          <p:cNvPr id="288783" name="Picture 15" descr="G:\books\Pe_uk\Powerpoint-Sample job\JOHNSON\Final\New 200 d &amp; 200 Co with White Bak\C04NF11.gif"/>
          <p:cNvPicPr>
            <a:picLocks noChangeAspect="1" noChangeArrowheads="1"/>
          </p:cNvPicPr>
          <p:nvPr/>
        </p:nvPicPr>
        <p:blipFill>
          <a:blip r:embed="rId2" cstate="print"/>
          <a:srcRect/>
          <a:stretch>
            <a:fillRect/>
          </a:stretch>
        </p:blipFill>
        <p:spPr bwMode="auto">
          <a:xfrm>
            <a:off x="2119313" y="1420813"/>
            <a:ext cx="4902200" cy="4522787"/>
          </a:xfrm>
          <a:prstGeom prst="rect">
            <a:avLst/>
          </a:prstGeom>
          <a:noFill/>
        </p:spPr>
      </p:pic>
      <p:sp>
        <p:nvSpPr>
          <p:cNvPr id="5" name="Date Placeholder 4"/>
          <p:cNvSpPr>
            <a:spLocks noGrp="1"/>
          </p:cNvSpPr>
          <p:nvPr>
            <p:ph type="dt" sz="half" idx="10"/>
          </p:nvPr>
        </p:nvSpPr>
        <p:spPr/>
        <p:txBody>
          <a:bodyPr/>
          <a:lstStyle/>
          <a:p>
            <a:fld id="{3F64FB29-F57A-4301-A78C-0A1972B88B79}" type="datetime1">
              <a:rPr lang="sr-Latn-CS" smtClean="0"/>
              <a:pPr/>
              <a:t>12.1.2018.</a:t>
            </a:fld>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ChangeArrowheads="1"/>
          </p:cNvSpPr>
          <p:nvPr/>
        </p:nvSpPr>
        <p:spPr bwMode="auto">
          <a:xfrm>
            <a:off x="492125" y="447675"/>
            <a:ext cx="7948613" cy="676275"/>
          </a:xfrm>
          <a:prstGeom prst="rect">
            <a:avLst/>
          </a:prstGeom>
          <a:noFill/>
          <a:ln w="9525">
            <a:noFill/>
            <a:miter lim="800000"/>
            <a:headEnd/>
            <a:tailEnd/>
          </a:ln>
          <a:effectLst/>
        </p:spPr>
        <p:txBody>
          <a:bodyPr anchor="ctr"/>
          <a:lstStyle/>
          <a:p>
            <a:pPr algn="ctr"/>
            <a:r>
              <a:rPr lang="en-US" sz="3200">
                <a:solidFill>
                  <a:srgbClr val="0B51A1"/>
                </a:solidFill>
              </a:rPr>
              <a:t>The Cultural Web: some useful questions</a:t>
            </a:r>
          </a:p>
        </p:txBody>
      </p:sp>
      <p:sp>
        <p:nvSpPr>
          <p:cNvPr id="329732" name="Rectangle 4"/>
          <p:cNvSpPr>
            <a:spLocks noChangeArrowheads="1"/>
          </p:cNvSpPr>
          <p:nvPr/>
        </p:nvSpPr>
        <p:spPr bwMode="auto">
          <a:xfrm>
            <a:off x="403225" y="6342063"/>
            <a:ext cx="1292225" cy="328612"/>
          </a:xfrm>
          <a:prstGeom prst="rect">
            <a:avLst/>
          </a:prstGeom>
          <a:noFill/>
          <a:ln w="9525">
            <a:noFill/>
            <a:miter lim="800000"/>
            <a:headEnd/>
            <a:tailEnd/>
          </a:ln>
          <a:effectLst/>
        </p:spPr>
        <p:txBody>
          <a:bodyPr wrap="none" lIns="92075" tIns="46038" rIns="92075" bIns="46038"/>
          <a:lstStyle/>
          <a:p>
            <a:pPr algn="ctr"/>
            <a:r>
              <a:rPr lang="en-US" sz="1600">
                <a:solidFill>
                  <a:srgbClr val="0B51A1"/>
                </a:solidFill>
              </a:rPr>
              <a:t>Exhibit 4.12</a:t>
            </a:r>
          </a:p>
        </p:txBody>
      </p:sp>
      <p:pic>
        <p:nvPicPr>
          <p:cNvPr id="329734" name="Picture 6" descr="G:\books\Pe_uk\Powerpoint\JOHNSON\Final\Gif-New 200 d &amp; 200 Co with White Bak\C04NF12.gif"/>
          <p:cNvPicPr>
            <a:picLocks noChangeAspect="1" noChangeArrowheads="1"/>
          </p:cNvPicPr>
          <p:nvPr/>
        </p:nvPicPr>
        <p:blipFill>
          <a:blip r:embed="rId2" cstate="print"/>
          <a:srcRect/>
          <a:stretch>
            <a:fillRect/>
          </a:stretch>
        </p:blipFill>
        <p:spPr bwMode="auto">
          <a:xfrm>
            <a:off x="899592" y="1030288"/>
            <a:ext cx="7200800" cy="5370512"/>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3DDC111-FE88-4D99-969D-694E7504BFB4}" type="datetime1">
              <a:rPr lang="sr-Latn-CS" smtClean="0"/>
              <a:pPr/>
              <a:t>12.1.2018.</a:t>
            </a:fld>
            <a:endParaRPr lang="en-GB"/>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76250" y="450850"/>
            <a:ext cx="8229600" cy="647700"/>
          </a:xfrm>
        </p:spPr>
        <p:txBody>
          <a:bodyPr/>
          <a:lstStyle/>
          <a:p>
            <a:r>
              <a:rPr lang="en-GB" sz="3200">
                <a:solidFill>
                  <a:srgbClr val="0B51A1"/>
                </a:solidFill>
              </a:rPr>
              <a:t>Communicating Organisational Purposes</a:t>
            </a:r>
          </a:p>
        </p:txBody>
      </p:sp>
      <p:sp>
        <p:nvSpPr>
          <p:cNvPr id="318467" name="Rectangle 3"/>
          <p:cNvSpPr>
            <a:spLocks noGrp="1" noChangeArrowheads="1"/>
          </p:cNvSpPr>
          <p:nvPr>
            <p:ph type="body" idx="1"/>
          </p:nvPr>
        </p:nvSpPr>
        <p:spPr>
          <a:xfrm>
            <a:off x="387350" y="1139825"/>
            <a:ext cx="8569325" cy="5260975"/>
          </a:xfrm>
        </p:spPr>
        <p:txBody>
          <a:bodyPr/>
          <a:lstStyle/>
          <a:p>
            <a:r>
              <a:rPr lang="en-GB"/>
              <a:t>Corporate Values</a:t>
            </a:r>
          </a:p>
          <a:p>
            <a:pPr lvl="1"/>
            <a:r>
              <a:rPr lang="en-GB"/>
              <a:t>Core values, the principles guiding actions</a:t>
            </a:r>
          </a:p>
          <a:p>
            <a:r>
              <a:rPr lang="en-GB"/>
              <a:t>Vision/Mission</a:t>
            </a:r>
          </a:p>
          <a:p>
            <a:pPr lvl="1"/>
            <a:r>
              <a:rPr lang="en-GB"/>
              <a:t>Statement of overriding direction and purpose of organisation</a:t>
            </a:r>
          </a:p>
          <a:p>
            <a:r>
              <a:rPr lang="en-GB"/>
              <a:t>Objectives</a:t>
            </a:r>
          </a:p>
          <a:p>
            <a:pPr lvl="1"/>
            <a:r>
              <a:rPr lang="en-GB"/>
              <a:t>Statement of specific outcomes to be achieved</a:t>
            </a:r>
          </a:p>
          <a:p>
            <a:pPr lvl="2"/>
            <a:r>
              <a:rPr lang="en-GB"/>
              <a:t>Financial, market-based</a:t>
            </a:r>
          </a:p>
          <a:p>
            <a:pPr lvl="2"/>
            <a:r>
              <a:rPr lang="en-GB"/>
              <a:t>Sometimes measurable</a:t>
            </a:r>
          </a:p>
          <a:p>
            <a:pPr lvl="2"/>
            <a:r>
              <a:rPr lang="en-GB"/>
              <a:t>Relevant</a:t>
            </a:r>
          </a:p>
        </p:txBody>
      </p:sp>
      <p:sp>
        <p:nvSpPr>
          <p:cNvPr id="4" name="Date Placeholder 3"/>
          <p:cNvSpPr>
            <a:spLocks noGrp="1"/>
          </p:cNvSpPr>
          <p:nvPr>
            <p:ph type="dt" sz="half" idx="10"/>
          </p:nvPr>
        </p:nvSpPr>
        <p:spPr/>
        <p:txBody>
          <a:bodyPr/>
          <a:lstStyle/>
          <a:p>
            <a:fld id="{94BC5831-0FFA-4446-A60A-95C3403D531D}"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 calcmode="lin" valueType="num">
                                      <p:cBhvr additive="base">
                                        <p:cTn id="7" dur="500" fill="hold"/>
                                        <p:tgtEl>
                                          <p:spTgt spid="318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8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8467">
                                            <p:txEl>
                                              <p:pRg st="1" end="1"/>
                                            </p:txEl>
                                          </p:spTgt>
                                        </p:tgtEl>
                                        <p:attrNameLst>
                                          <p:attrName>style.visibility</p:attrName>
                                        </p:attrNameLst>
                                      </p:cBhvr>
                                      <p:to>
                                        <p:strVal val="visible"/>
                                      </p:to>
                                    </p:set>
                                    <p:anim calcmode="lin" valueType="num">
                                      <p:cBhvr additive="base">
                                        <p:cTn id="13" dur="500" fill="hold"/>
                                        <p:tgtEl>
                                          <p:spTgt spid="3184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8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8467">
                                            <p:txEl>
                                              <p:pRg st="2" end="2"/>
                                            </p:txEl>
                                          </p:spTgt>
                                        </p:tgtEl>
                                        <p:attrNameLst>
                                          <p:attrName>style.visibility</p:attrName>
                                        </p:attrNameLst>
                                      </p:cBhvr>
                                      <p:to>
                                        <p:strVal val="visible"/>
                                      </p:to>
                                    </p:set>
                                    <p:anim calcmode="lin" valueType="num">
                                      <p:cBhvr additive="base">
                                        <p:cTn id="19" dur="500" fill="hold"/>
                                        <p:tgtEl>
                                          <p:spTgt spid="3184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8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8467">
                                            <p:txEl>
                                              <p:pRg st="3" end="3"/>
                                            </p:txEl>
                                          </p:spTgt>
                                        </p:tgtEl>
                                        <p:attrNameLst>
                                          <p:attrName>style.visibility</p:attrName>
                                        </p:attrNameLst>
                                      </p:cBhvr>
                                      <p:to>
                                        <p:strVal val="visible"/>
                                      </p:to>
                                    </p:set>
                                    <p:anim calcmode="lin" valueType="num">
                                      <p:cBhvr additive="base">
                                        <p:cTn id="25" dur="500" fill="hold"/>
                                        <p:tgtEl>
                                          <p:spTgt spid="3184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8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8467">
                                            <p:txEl>
                                              <p:pRg st="4" end="4"/>
                                            </p:txEl>
                                          </p:spTgt>
                                        </p:tgtEl>
                                        <p:attrNameLst>
                                          <p:attrName>style.visibility</p:attrName>
                                        </p:attrNameLst>
                                      </p:cBhvr>
                                      <p:to>
                                        <p:strVal val="visible"/>
                                      </p:to>
                                    </p:set>
                                    <p:anim calcmode="lin" valueType="num">
                                      <p:cBhvr additive="base">
                                        <p:cTn id="31" dur="500" fill="hold"/>
                                        <p:tgtEl>
                                          <p:spTgt spid="3184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8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8467">
                                            <p:txEl>
                                              <p:pRg st="5" end="5"/>
                                            </p:txEl>
                                          </p:spTgt>
                                        </p:tgtEl>
                                        <p:attrNameLst>
                                          <p:attrName>style.visibility</p:attrName>
                                        </p:attrNameLst>
                                      </p:cBhvr>
                                      <p:to>
                                        <p:strVal val="visible"/>
                                      </p:to>
                                    </p:set>
                                    <p:anim calcmode="lin" valueType="num">
                                      <p:cBhvr additive="base">
                                        <p:cTn id="37" dur="500" fill="hold"/>
                                        <p:tgtEl>
                                          <p:spTgt spid="3184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84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8467">
                                            <p:txEl>
                                              <p:pRg st="6" end="6"/>
                                            </p:txEl>
                                          </p:spTgt>
                                        </p:tgtEl>
                                        <p:attrNameLst>
                                          <p:attrName>style.visibility</p:attrName>
                                        </p:attrNameLst>
                                      </p:cBhvr>
                                      <p:to>
                                        <p:strVal val="visible"/>
                                      </p:to>
                                    </p:set>
                                    <p:anim calcmode="lin" valueType="num">
                                      <p:cBhvr additive="base">
                                        <p:cTn id="43" dur="500" fill="hold"/>
                                        <p:tgtEl>
                                          <p:spTgt spid="3184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84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8467">
                                            <p:txEl>
                                              <p:pRg st="7" end="7"/>
                                            </p:txEl>
                                          </p:spTgt>
                                        </p:tgtEl>
                                        <p:attrNameLst>
                                          <p:attrName>style.visibility</p:attrName>
                                        </p:attrNameLst>
                                      </p:cBhvr>
                                      <p:to>
                                        <p:strVal val="visible"/>
                                      </p:to>
                                    </p:set>
                                    <p:anim calcmode="lin" valueType="num">
                                      <p:cBhvr additive="base">
                                        <p:cTn id="49" dur="500" fill="hold"/>
                                        <p:tgtEl>
                                          <p:spTgt spid="3184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184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8467">
                                            <p:txEl>
                                              <p:pRg st="8" end="8"/>
                                            </p:txEl>
                                          </p:spTgt>
                                        </p:tgtEl>
                                        <p:attrNameLst>
                                          <p:attrName>style.visibility</p:attrName>
                                        </p:attrNameLst>
                                      </p:cBhvr>
                                      <p:to>
                                        <p:strVal val="visible"/>
                                      </p:to>
                                    </p:set>
                                    <p:anim calcmode="lin" valueType="num">
                                      <p:cBhvr additive="base">
                                        <p:cTn id="55" dur="500" fill="hold"/>
                                        <p:tgtEl>
                                          <p:spTgt spid="3184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184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bldLvl="3"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539750" y="482600"/>
            <a:ext cx="8229600" cy="647700"/>
          </a:xfrm>
        </p:spPr>
        <p:txBody>
          <a:bodyPr>
            <a:normAutofit fontScale="90000"/>
          </a:bodyPr>
          <a:lstStyle/>
          <a:p>
            <a:r>
              <a:rPr lang="en-GB">
                <a:solidFill>
                  <a:srgbClr val="0B51A1"/>
                </a:solidFill>
              </a:rPr>
              <a:t>Key Points (1)</a:t>
            </a:r>
          </a:p>
        </p:txBody>
      </p:sp>
      <p:sp>
        <p:nvSpPr>
          <p:cNvPr id="227331" name="Rectangle 3"/>
          <p:cNvSpPr>
            <a:spLocks noGrp="1" noChangeArrowheads="1"/>
          </p:cNvSpPr>
          <p:nvPr>
            <p:ph type="body" idx="1"/>
          </p:nvPr>
        </p:nvSpPr>
        <p:spPr>
          <a:xfrm>
            <a:off x="403225" y="1285875"/>
            <a:ext cx="8510588" cy="5648325"/>
          </a:xfrm>
        </p:spPr>
        <p:txBody>
          <a:bodyPr/>
          <a:lstStyle/>
          <a:p>
            <a:pPr>
              <a:lnSpc>
                <a:spcPct val="70000"/>
              </a:lnSpc>
            </a:pPr>
            <a:r>
              <a:rPr lang="en-GB"/>
              <a:t>Expectations and purposes</a:t>
            </a:r>
            <a:r>
              <a:rPr lang="en-GB">
                <a:solidFill>
                  <a:srgbClr val="BC47FD"/>
                </a:solidFill>
              </a:rPr>
              <a:t> </a:t>
            </a:r>
            <a:r>
              <a:rPr lang="en-GB"/>
              <a:t>influenced by:</a:t>
            </a:r>
          </a:p>
          <a:p>
            <a:pPr lvl="1"/>
            <a:r>
              <a:rPr lang="en-GB"/>
              <a:t>Corporate governance, stakeholder expectations, business ethics and culture</a:t>
            </a:r>
          </a:p>
          <a:p>
            <a:pPr>
              <a:lnSpc>
                <a:spcPct val="70000"/>
              </a:lnSpc>
            </a:pPr>
            <a:r>
              <a:rPr lang="en-GB"/>
              <a:t>Corporate governance</a:t>
            </a:r>
          </a:p>
          <a:p>
            <a:pPr lvl="1"/>
            <a:r>
              <a:rPr lang="en-GB"/>
              <a:t>Whom organisation serves, how purposes/priorities decided</a:t>
            </a:r>
          </a:p>
          <a:p>
            <a:pPr>
              <a:lnSpc>
                <a:spcPct val="70000"/>
              </a:lnSpc>
            </a:pPr>
            <a:r>
              <a:rPr lang="en-GB"/>
              <a:t>Stakeholders’ power and influence</a:t>
            </a:r>
          </a:p>
          <a:p>
            <a:pPr lvl="1"/>
            <a:r>
              <a:rPr lang="en-GB"/>
              <a:t>Stakeholder mapping</a:t>
            </a:r>
          </a:p>
          <a:p>
            <a:pPr>
              <a:lnSpc>
                <a:spcPct val="70000"/>
              </a:lnSpc>
            </a:pPr>
            <a:r>
              <a:rPr lang="en-GB"/>
              <a:t>Ethical stance</a:t>
            </a:r>
          </a:p>
          <a:p>
            <a:pPr lvl="1"/>
            <a:r>
              <a:rPr lang="en-GB"/>
              <a:t>Corporate social responsibility</a:t>
            </a:r>
          </a:p>
        </p:txBody>
      </p:sp>
      <p:sp>
        <p:nvSpPr>
          <p:cNvPr id="4" name="Date Placeholder 3"/>
          <p:cNvSpPr>
            <a:spLocks noGrp="1"/>
          </p:cNvSpPr>
          <p:nvPr>
            <p:ph type="dt" sz="half" idx="10"/>
          </p:nvPr>
        </p:nvSpPr>
        <p:spPr/>
        <p:txBody>
          <a:bodyPr/>
          <a:lstStyle/>
          <a:p>
            <a:fld id="{A7484D29-9733-4D81-8AFC-852E1A019D80}"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additive="base">
                                        <p:cTn id="7" dur="500" fill="hold"/>
                                        <p:tgtEl>
                                          <p:spTgt spid="227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7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7331">
                                            <p:txEl>
                                              <p:pRg st="1" end="1"/>
                                            </p:txEl>
                                          </p:spTgt>
                                        </p:tgtEl>
                                        <p:attrNameLst>
                                          <p:attrName>style.visibility</p:attrName>
                                        </p:attrNameLst>
                                      </p:cBhvr>
                                      <p:to>
                                        <p:strVal val="visible"/>
                                      </p:to>
                                    </p:set>
                                    <p:anim calcmode="lin" valueType="num">
                                      <p:cBhvr additive="base">
                                        <p:cTn id="13" dur="500" fill="hold"/>
                                        <p:tgtEl>
                                          <p:spTgt spid="2273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7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7331">
                                            <p:txEl>
                                              <p:pRg st="2" end="2"/>
                                            </p:txEl>
                                          </p:spTgt>
                                        </p:tgtEl>
                                        <p:attrNameLst>
                                          <p:attrName>style.visibility</p:attrName>
                                        </p:attrNameLst>
                                      </p:cBhvr>
                                      <p:to>
                                        <p:strVal val="visible"/>
                                      </p:to>
                                    </p:set>
                                    <p:anim calcmode="lin" valueType="num">
                                      <p:cBhvr additive="base">
                                        <p:cTn id="19" dur="500" fill="hold"/>
                                        <p:tgtEl>
                                          <p:spTgt spid="2273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7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7331">
                                            <p:txEl>
                                              <p:pRg st="3" end="3"/>
                                            </p:txEl>
                                          </p:spTgt>
                                        </p:tgtEl>
                                        <p:attrNameLst>
                                          <p:attrName>style.visibility</p:attrName>
                                        </p:attrNameLst>
                                      </p:cBhvr>
                                      <p:to>
                                        <p:strVal val="visible"/>
                                      </p:to>
                                    </p:set>
                                    <p:anim calcmode="lin" valueType="num">
                                      <p:cBhvr additive="base">
                                        <p:cTn id="25" dur="500" fill="hold"/>
                                        <p:tgtEl>
                                          <p:spTgt spid="227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73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7331">
                                            <p:txEl>
                                              <p:pRg st="4" end="4"/>
                                            </p:txEl>
                                          </p:spTgt>
                                        </p:tgtEl>
                                        <p:attrNameLst>
                                          <p:attrName>style.visibility</p:attrName>
                                        </p:attrNameLst>
                                      </p:cBhvr>
                                      <p:to>
                                        <p:strVal val="visible"/>
                                      </p:to>
                                    </p:set>
                                    <p:anim calcmode="lin" valueType="num">
                                      <p:cBhvr additive="base">
                                        <p:cTn id="31" dur="500" fill="hold"/>
                                        <p:tgtEl>
                                          <p:spTgt spid="227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73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7331">
                                            <p:txEl>
                                              <p:pRg st="5" end="5"/>
                                            </p:txEl>
                                          </p:spTgt>
                                        </p:tgtEl>
                                        <p:attrNameLst>
                                          <p:attrName>style.visibility</p:attrName>
                                        </p:attrNameLst>
                                      </p:cBhvr>
                                      <p:to>
                                        <p:strVal val="visible"/>
                                      </p:to>
                                    </p:set>
                                    <p:anim calcmode="lin" valueType="num">
                                      <p:cBhvr additive="base">
                                        <p:cTn id="37" dur="500" fill="hold"/>
                                        <p:tgtEl>
                                          <p:spTgt spid="2273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73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7331">
                                            <p:txEl>
                                              <p:pRg st="6" end="6"/>
                                            </p:txEl>
                                          </p:spTgt>
                                        </p:tgtEl>
                                        <p:attrNameLst>
                                          <p:attrName>style.visibility</p:attrName>
                                        </p:attrNameLst>
                                      </p:cBhvr>
                                      <p:to>
                                        <p:strVal val="visible"/>
                                      </p:to>
                                    </p:set>
                                    <p:anim calcmode="lin" valueType="num">
                                      <p:cBhvr additive="base">
                                        <p:cTn id="43" dur="500" fill="hold"/>
                                        <p:tgtEl>
                                          <p:spTgt spid="2273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73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7331">
                                            <p:txEl>
                                              <p:pRg st="7" end="7"/>
                                            </p:txEl>
                                          </p:spTgt>
                                        </p:tgtEl>
                                        <p:attrNameLst>
                                          <p:attrName>style.visibility</p:attrName>
                                        </p:attrNameLst>
                                      </p:cBhvr>
                                      <p:to>
                                        <p:strVal val="visible"/>
                                      </p:to>
                                    </p:set>
                                    <p:anim calcmode="lin" valueType="num">
                                      <p:cBhvr additive="base">
                                        <p:cTn id="49" dur="500" fill="hold"/>
                                        <p:tgtEl>
                                          <p:spTgt spid="22733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73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539750" y="495300"/>
            <a:ext cx="8229600" cy="647700"/>
          </a:xfrm>
        </p:spPr>
        <p:txBody>
          <a:bodyPr>
            <a:normAutofit fontScale="90000"/>
          </a:bodyPr>
          <a:lstStyle/>
          <a:p>
            <a:r>
              <a:rPr lang="en-GB">
                <a:solidFill>
                  <a:srgbClr val="0B51A1"/>
                </a:solidFill>
              </a:rPr>
              <a:t>Key Points (2)</a:t>
            </a:r>
          </a:p>
        </p:txBody>
      </p:sp>
      <p:sp>
        <p:nvSpPr>
          <p:cNvPr id="338947" name="Rectangle 3"/>
          <p:cNvSpPr>
            <a:spLocks noGrp="1" noChangeArrowheads="1"/>
          </p:cNvSpPr>
          <p:nvPr>
            <p:ph type="body" idx="1"/>
          </p:nvPr>
        </p:nvSpPr>
        <p:spPr>
          <a:xfrm>
            <a:off x="403225" y="904875"/>
            <a:ext cx="8510588" cy="5648325"/>
          </a:xfrm>
        </p:spPr>
        <p:txBody>
          <a:bodyPr/>
          <a:lstStyle/>
          <a:p>
            <a:pPr>
              <a:lnSpc>
                <a:spcPct val="70000"/>
              </a:lnSpc>
            </a:pPr>
            <a:endParaRPr lang="en-GB"/>
          </a:p>
          <a:p>
            <a:pPr>
              <a:lnSpc>
                <a:spcPct val="70000"/>
              </a:lnSpc>
            </a:pPr>
            <a:r>
              <a:rPr lang="en-GB"/>
              <a:t>Culture </a:t>
            </a:r>
          </a:p>
          <a:p>
            <a:pPr lvl="1"/>
            <a:r>
              <a:rPr lang="en-GB"/>
              <a:t>Levels of cultural frames of reference</a:t>
            </a:r>
          </a:p>
          <a:p>
            <a:pPr lvl="1"/>
            <a:r>
              <a:rPr lang="en-GB"/>
              <a:t>Layers of values, beliefs, behaviours and taken-for-granted assumptions</a:t>
            </a:r>
          </a:p>
          <a:p>
            <a:pPr lvl="1">
              <a:lnSpc>
                <a:spcPct val="90000"/>
              </a:lnSpc>
            </a:pPr>
            <a:r>
              <a:rPr lang="en-GB"/>
              <a:t>Cultural web</a:t>
            </a:r>
          </a:p>
          <a:p>
            <a:pPr>
              <a:lnSpc>
                <a:spcPct val="70000"/>
              </a:lnSpc>
            </a:pPr>
            <a:r>
              <a:rPr lang="en-GB"/>
              <a:t>Communication of organisational purposes</a:t>
            </a:r>
          </a:p>
          <a:p>
            <a:pPr lvl="1">
              <a:lnSpc>
                <a:spcPct val="90000"/>
              </a:lnSpc>
            </a:pPr>
            <a:r>
              <a:rPr lang="en-GB"/>
              <a:t>Values, mission, objectives</a:t>
            </a:r>
          </a:p>
          <a:p>
            <a:pPr lvl="1"/>
            <a:endParaRPr lang="en-GB"/>
          </a:p>
        </p:txBody>
      </p:sp>
      <p:sp>
        <p:nvSpPr>
          <p:cNvPr id="4" name="Date Placeholder 3"/>
          <p:cNvSpPr>
            <a:spLocks noGrp="1"/>
          </p:cNvSpPr>
          <p:nvPr>
            <p:ph type="dt" sz="half" idx="10"/>
          </p:nvPr>
        </p:nvSpPr>
        <p:spPr/>
        <p:txBody>
          <a:bodyPr/>
          <a:lstStyle/>
          <a:p>
            <a:fld id="{DAF6898F-0DEE-43B0-8C93-692BA8BD0088}"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8947">
                                            <p:txEl>
                                              <p:pRg st="1" end="1"/>
                                            </p:txEl>
                                          </p:spTgt>
                                        </p:tgtEl>
                                        <p:attrNameLst>
                                          <p:attrName>style.visibility</p:attrName>
                                        </p:attrNameLst>
                                      </p:cBhvr>
                                      <p:to>
                                        <p:strVal val="visible"/>
                                      </p:to>
                                    </p:set>
                                    <p:anim calcmode="lin" valueType="num">
                                      <p:cBhvr additive="base">
                                        <p:cTn id="7" dur="500" fill="hold"/>
                                        <p:tgtEl>
                                          <p:spTgt spid="3389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8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8947">
                                            <p:txEl>
                                              <p:pRg st="2" end="2"/>
                                            </p:txEl>
                                          </p:spTgt>
                                        </p:tgtEl>
                                        <p:attrNameLst>
                                          <p:attrName>style.visibility</p:attrName>
                                        </p:attrNameLst>
                                      </p:cBhvr>
                                      <p:to>
                                        <p:strVal val="visible"/>
                                      </p:to>
                                    </p:set>
                                    <p:anim calcmode="lin" valueType="num">
                                      <p:cBhvr additive="base">
                                        <p:cTn id="13" dur="500" fill="hold"/>
                                        <p:tgtEl>
                                          <p:spTgt spid="3389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8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8947">
                                            <p:txEl>
                                              <p:pRg st="3" end="3"/>
                                            </p:txEl>
                                          </p:spTgt>
                                        </p:tgtEl>
                                        <p:attrNameLst>
                                          <p:attrName>style.visibility</p:attrName>
                                        </p:attrNameLst>
                                      </p:cBhvr>
                                      <p:to>
                                        <p:strVal val="visible"/>
                                      </p:to>
                                    </p:set>
                                    <p:anim calcmode="lin" valueType="num">
                                      <p:cBhvr additive="base">
                                        <p:cTn id="19" dur="500" fill="hold"/>
                                        <p:tgtEl>
                                          <p:spTgt spid="3389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8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8947">
                                            <p:txEl>
                                              <p:pRg st="4" end="4"/>
                                            </p:txEl>
                                          </p:spTgt>
                                        </p:tgtEl>
                                        <p:attrNameLst>
                                          <p:attrName>style.visibility</p:attrName>
                                        </p:attrNameLst>
                                      </p:cBhvr>
                                      <p:to>
                                        <p:strVal val="visible"/>
                                      </p:to>
                                    </p:set>
                                    <p:anim calcmode="lin" valueType="num">
                                      <p:cBhvr additive="base">
                                        <p:cTn id="25" dur="500" fill="hold"/>
                                        <p:tgtEl>
                                          <p:spTgt spid="3389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8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8947">
                                            <p:txEl>
                                              <p:pRg st="5" end="5"/>
                                            </p:txEl>
                                          </p:spTgt>
                                        </p:tgtEl>
                                        <p:attrNameLst>
                                          <p:attrName>style.visibility</p:attrName>
                                        </p:attrNameLst>
                                      </p:cBhvr>
                                      <p:to>
                                        <p:strVal val="visible"/>
                                      </p:to>
                                    </p:set>
                                    <p:anim calcmode="lin" valueType="num">
                                      <p:cBhvr additive="base">
                                        <p:cTn id="31" dur="500" fill="hold"/>
                                        <p:tgtEl>
                                          <p:spTgt spid="33894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8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8947">
                                            <p:txEl>
                                              <p:pRg st="6" end="6"/>
                                            </p:txEl>
                                          </p:spTgt>
                                        </p:tgtEl>
                                        <p:attrNameLst>
                                          <p:attrName>style.visibility</p:attrName>
                                        </p:attrNameLst>
                                      </p:cBhvr>
                                      <p:to>
                                        <p:strVal val="visible"/>
                                      </p:to>
                                    </p:set>
                                    <p:anim calcmode="lin" valueType="num">
                                      <p:cBhvr additive="base">
                                        <p:cTn id="37" dur="500" fill="hold"/>
                                        <p:tgtEl>
                                          <p:spTgt spid="3389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89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323850" y="1277938"/>
            <a:ext cx="8569325" cy="5732462"/>
          </a:xfrm>
        </p:spPr>
        <p:txBody>
          <a:bodyPr/>
          <a:lstStyle/>
          <a:p>
            <a:r>
              <a:rPr lang="en-GB"/>
              <a:t>Ownership has fundamental effect on organisational purpose and strategies</a:t>
            </a:r>
          </a:p>
          <a:p>
            <a:pPr lvl="1"/>
            <a:r>
              <a:rPr lang="en-GB"/>
              <a:t>Mutual ownership</a:t>
            </a:r>
          </a:p>
          <a:p>
            <a:pPr lvl="2"/>
            <a:r>
              <a:rPr lang="en-GB"/>
              <a:t>Customers are owners rather than shareholders</a:t>
            </a:r>
          </a:p>
          <a:p>
            <a:pPr lvl="1"/>
            <a:r>
              <a:rPr lang="en-GB"/>
              <a:t>Privatisation </a:t>
            </a:r>
          </a:p>
          <a:p>
            <a:pPr lvl="2"/>
            <a:r>
              <a:rPr lang="en-GB"/>
              <a:t>Market forces, customer needs, access to capital</a:t>
            </a:r>
          </a:p>
        </p:txBody>
      </p:sp>
      <p:sp>
        <p:nvSpPr>
          <p:cNvPr id="3" name="Date Placeholder 2"/>
          <p:cNvSpPr>
            <a:spLocks noGrp="1"/>
          </p:cNvSpPr>
          <p:nvPr>
            <p:ph type="dt" sz="half" idx="10"/>
          </p:nvPr>
        </p:nvSpPr>
        <p:spPr/>
        <p:txBody>
          <a:bodyPr/>
          <a:lstStyle/>
          <a:p>
            <a:fld id="{EA9CFA39-8092-4867-9357-ECFA8275605B}" type="datetime1">
              <a:rPr lang="sr-Latn-CS" smtClean="0"/>
              <a:pPr/>
              <a:t>12.1.2018.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 calcmode="lin" valueType="num">
                                      <p:cBhvr additive="base">
                                        <p:cTn id="7" dur="500" fill="hold"/>
                                        <p:tgtEl>
                                          <p:spTgt spid="335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5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5875">
                                            <p:txEl>
                                              <p:pRg st="1" end="1"/>
                                            </p:txEl>
                                          </p:spTgt>
                                        </p:tgtEl>
                                        <p:attrNameLst>
                                          <p:attrName>style.visibility</p:attrName>
                                        </p:attrNameLst>
                                      </p:cBhvr>
                                      <p:to>
                                        <p:strVal val="visible"/>
                                      </p:to>
                                    </p:set>
                                    <p:anim calcmode="lin" valueType="num">
                                      <p:cBhvr additive="base">
                                        <p:cTn id="13" dur="500" fill="hold"/>
                                        <p:tgtEl>
                                          <p:spTgt spid="335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5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5875">
                                            <p:txEl>
                                              <p:pRg st="2" end="2"/>
                                            </p:txEl>
                                          </p:spTgt>
                                        </p:tgtEl>
                                        <p:attrNameLst>
                                          <p:attrName>style.visibility</p:attrName>
                                        </p:attrNameLst>
                                      </p:cBhvr>
                                      <p:to>
                                        <p:strVal val="visible"/>
                                      </p:to>
                                    </p:set>
                                    <p:anim calcmode="lin" valueType="num">
                                      <p:cBhvr additive="base">
                                        <p:cTn id="19" dur="500" fill="hold"/>
                                        <p:tgtEl>
                                          <p:spTgt spid="335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5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5875">
                                            <p:txEl>
                                              <p:pRg st="3" end="3"/>
                                            </p:txEl>
                                          </p:spTgt>
                                        </p:tgtEl>
                                        <p:attrNameLst>
                                          <p:attrName>style.visibility</p:attrName>
                                        </p:attrNameLst>
                                      </p:cBhvr>
                                      <p:to>
                                        <p:strVal val="visible"/>
                                      </p:to>
                                    </p:set>
                                    <p:anim calcmode="lin" valueType="num">
                                      <p:cBhvr additive="base">
                                        <p:cTn id="25" dur="500" fill="hold"/>
                                        <p:tgtEl>
                                          <p:spTgt spid="335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58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5875">
                                            <p:txEl>
                                              <p:pRg st="4" end="4"/>
                                            </p:txEl>
                                          </p:spTgt>
                                        </p:tgtEl>
                                        <p:attrNameLst>
                                          <p:attrName>style.visibility</p:attrName>
                                        </p:attrNameLst>
                                      </p:cBhvr>
                                      <p:to>
                                        <p:strVal val="visible"/>
                                      </p:to>
                                    </p:set>
                                    <p:anim calcmode="lin" valueType="num">
                                      <p:cBhvr additive="base">
                                        <p:cTn id="31" dur="500" fill="hold"/>
                                        <p:tgtEl>
                                          <p:spTgt spid="3358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58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62000" y="228600"/>
            <a:ext cx="7608888" cy="1447800"/>
          </a:xfrm>
          <a:prstGeom prst="rect">
            <a:avLst/>
          </a:prstGeom>
          <a:noFill/>
          <a:ln w="9525">
            <a:noFill/>
            <a:miter lim="800000"/>
            <a:headEnd/>
            <a:tailEnd/>
          </a:ln>
        </p:spPr>
        <p:txBody>
          <a:bodyPr lIns="92075" tIns="46038" rIns="92075" bIns="46038" anchor="ctr"/>
          <a:lstStyle/>
          <a:p>
            <a:pPr algn="ctr" eaLnBrk="1" hangingPunct="1"/>
            <a:r>
              <a:rPr lang="sr-Latn-CS" sz="4000">
                <a:solidFill>
                  <a:schemeClr val="tx2"/>
                </a:solidFill>
                <a:latin typeface="Calibri" pitchFamily="34" charset="0"/>
              </a:rPr>
              <a:t>Vrste biznisa/ Korporacija kao oblik organizovanja biznisa</a:t>
            </a:r>
            <a:endParaRPr lang="en-US" sz="4000">
              <a:solidFill>
                <a:schemeClr val="tx2"/>
              </a:solidFill>
              <a:latin typeface="Calibri" pitchFamily="34" charset="0"/>
            </a:endParaRPr>
          </a:p>
        </p:txBody>
      </p:sp>
      <p:sp>
        <p:nvSpPr>
          <p:cNvPr id="6147" name="Rectangle 3"/>
          <p:cNvSpPr>
            <a:spLocks noChangeArrowheads="1"/>
          </p:cNvSpPr>
          <p:nvPr/>
        </p:nvSpPr>
        <p:spPr bwMode="auto">
          <a:xfrm>
            <a:off x="457200" y="1524000"/>
            <a:ext cx="8305800" cy="4572000"/>
          </a:xfrm>
          <a:prstGeom prst="rect">
            <a:avLst/>
          </a:prstGeom>
          <a:noFill/>
          <a:ln w="9525">
            <a:noFill/>
            <a:miter lim="800000"/>
            <a:headEnd/>
            <a:tailEnd/>
          </a:ln>
        </p:spPr>
        <p:txBody>
          <a:bodyPr lIns="92075" tIns="46038" rIns="92075" bIns="46038"/>
          <a:lstStyle/>
          <a:p>
            <a:pPr marL="800100" lvl="1" indent="-342900" eaLnBrk="1" hangingPunct="1">
              <a:spcBef>
                <a:spcPct val="20000"/>
              </a:spcBef>
              <a:buFontTx/>
              <a:buChar char="•"/>
            </a:pPr>
            <a:r>
              <a:rPr lang="sr-Latn-CS" sz="3200" u="sng">
                <a:latin typeface="Calibri" pitchFamily="34" charset="0"/>
              </a:rPr>
              <a:t>Mali biznis ... Društvo osoba</a:t>
            </a:r>
            <a:endParaRPr lang="sr-Latn-CS" sz="3200">
              <a:latin typeface="Calibri" pitchFamily="34" charset="0"/>
            </a:endParaRPr>
          </a:p>
          <a:p>
            <a:pPr marL="1257300" lvl="2" indent="-342900" eaLnBrk="1" hangingPunct="1">
              <a:spcBef>
                <a:spcPct val="20000"/>
              </a:spcBef>
              <a:buFontTx/>
              <a:buChar char="•"/>
            </a:pPr>
            <a:r>
              <a:rPr lang="sr-Latn-CS" sz="3200">
                <a:latin typeface="Calibri" pitchFamily="34" charset="0"/>
              </a:rPr>
              <a:t>Privatno preduzeće, </a:t>
            </a:r>
          </a:p>
          <a:p>
            <a:pPr marL="1257300" lvl="2" indent="-342900" eaLnBrk="1" hangingPunct="1">
              <a:spcBef>
                <a:spcPct val="20000"/>
              </a:spcBef>
              <a:buFontTx/>
              <a:buChar char="•"/>
            </a:pPr>
            <a:r>
              <a:rPr lang="sr-Latn-CS" sz="3200">
                <a:latin typeface="Calibri" pitchFamily="34" charset="0"/>
              </a:rPr>
              <a:t>Partnerstvo, ... (</a:t>
            </a:r>
            <a:r>
              <a:rPr lang="sr-Latn-CS" sz="3200" u="sng">
                <a:latin typeface="Calibri" pitchFamily="34" charset="0"/>
              </a:rPr>
              <a:t>privatna kompanija</a:t>
            </a:r>
            <a:r>
              <a:rPr lang="sr-Latn-CS" sz="3200">
                <a:latin typeface="Calibri" pitchFamily="34" charset="0"/>
              </a:rPr>
              <a:t>)</a:t>
            </a:r>
          </a:p>
          <a:p>
            <a:pPr marL="800100" lvl="1" indent="-342900" eaLnBrk="1" hangingPunct="1">
              <a:spcBef>
                <a:spcPct val="20000"/>
              </a:spcBef>
              <a:buFontTx/>
              <a:buChar char="•"/>
            </a:pPr>
            <a:r>
              <a:rPr lang="sr-Latn-CS" sz="3200" u="sng">
                <a:latin typeface="Calibri" pitchFamily="34" charset="0"/>
              </a:rPr>
              <a:t>Veliki biznis </a:t>
            </a:r>
            <a:r>
              <a:rPr lang="sr-Latn-CS" sz="3200">
                <a:latin typeface="Calibri" pitchFamily="34" charset="0"/>
              </a:rPr>
              <a:t>– korporacija (</a:t>
            </a:r>
            <a:r>
              <a:rPr lang="sr-Latn-CS" sz="3200" u="sng">
                <a:latin typeface="Calibri" pitchFamily="34" charset="0"/>
              </a:rPr>
              <a:t>javna kompanija</a:t>
            </a:r>
            <a:r>
              <a:rPr lang="sr-Latn-CS" sz="3200">
                <a:latin typeface="Calibri" pitchFamily="34" charset="0"/>
              </a:rPr>
              <a:t>) ... </a:t>
            </a:r>
            <a:r>
              <a:rPr lang="sr-Latn-CS" sz="3200" u="sng">
                <a:latin typeface="Calibri" pitchFamily="34" charset="0"/>
              </a:rPr>
              <a:t>Društva kapitala</a:t>
            </a:r>
          </a:p>
          <a:p>
            <a:pPr marL="1257300" lvl="2" indent="-342900" eaLnBrk="1" hangingPunct="1">
              <a:spcBef>
                <a:spcPct val="20000"/>
              </a:spcBef>
              <a:buFontTx/>
              <a:buChar char="•"/>
            </a:pPr>
            <a:r>
              <a:rPr lang="sr-Latn-CS" sz="3200">
                <a:latin typeface="Calibri" pitchFamily="34" charset="0"/>
              </a:rPr>
              <a:t>Prirodan rast: iz malog u veliki </a:t>
            </a:r>
          </a:p>
          <a:p>
            <a:pPr marL="1714500" lvl="3" indent="-342900" eaLnBrk="1" hangingPunct="1">
              <a:spcBef>
                <a:spcPct val="20000"/>
              </a:spcBef>
              <a:buFontTx/>
              <a:buChar char="•"/>
            </a:pPr>
            <a:r>
              <a:rPr lang="sr-Latn-CS" sz="3200">
                <a:latin typeface="Calibri" pitchFamily="34" charset="0"/>
              </a:rPr>
              <a:t>Unutrašnja inicijacija ... Vizija ... odgovor na prepoznate </a:t>
            </a:r>
            <a:r>
              <a:rPr lang="sr-Latn-CS" altLang="en-US" sz="3200">
                <a:latin typeface="Calibri" pitchFamily="34" charset="0"/>
              </a:rPr>
              <a:t>“</a:t>
            </a:r>
            <a:r>
              <a:rPr lang="sr-Latn-CS" sz="3200">
                <a:latin typeface="Calibri" pitchFamily="34" charset="0"/>
              </a:rPr>
              <a:t>prilike</a:t>
            </a:r>
            <a:r>
              <a:rPr lang="sr-Latn-CS" altLang="en-US" sz="3200">
                <a:latin typeface="Calibri" pitchFamily="34" charset="0"/>
              </a:rPr>
              <a:t>”</a:t>
            </a:r>
            <a:endParaRPr lang="sr-Latn-CS" sz="3200">
              <a:latin typeface="Calibri" pitchFamily="34" charset="0"/>
            </a:endParaRPr>
          </a:p>
          <a:p>
            <a:pPr marL="1257300" lvl="2" indent="-342900" eaLnBrk="1" hangingPunct="1">
              <a:spcBef>
                <a:spcPct val="20000"/>
              </a:spcBef>
              <a:buFontTx/>
              <a:buChar char="•"/>
            </a:pPr>
            <a:r>
              <a:rPr lang="sr-Latn-CS" sz="3200">
                <a:latin typeface="Calibri" pitchFamily="34" charset="0"/>
              </a:rPr>
              <a:t>Dva rođendana</a:t>
            </a:r>
          </a:p>
        </p:txBody>
      </p:sp>
      <p:sp>
        <p:nvSpPr>
          <p:cNvPr id="614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E737B3B7-566C-4C20-A185-9AE9C71CDAA0}" type="slidenum">
              <a:rPr lang="en-US" sz="1200">
                <a:solidFill>
                  <a:srgbClr val="898989"/>
                </a:solidFill>
                <a:latin typeface="Calibri" pitchFamily="34" charset="0"/>
              </a:rPr>
              <a:pPr algn="r" eaLnBrk="1" hangingPunct="1"/>
              <a:t>9</a:t>
            </a:fld>
            <a:endParaRPr lang="en-US" sz="1200">
              <a:solidFill>
                <a:srgbClr val="898989"/>
              </a:solidFill>
              <a:latin typeface="Calibri" pitchFamily="34" charset="0"/>
            </a:endParaRPr>
          </a:p>
        </p:txBody>
      </p:sp>
      <p:sp>
        <p:nvSpPr>
          <p:cNvPr id="5" name="Date Placeholder 4"/>
          <p:cNvSpPr>
            <a:spLocks noGrp="1"/>
          </p:cNvSpPr>
          <p:nvPr>
            <p:ph type="dt" sz="half" idx="10"/>
          </p:nvPr>
        </p:nvSpPr>
        <p:spPr/>
        <p:txBody>
          <a:bodyPr/>
          <a:lstStyle/>
          <a:p>
            <a:fld id="{15B2FA35-14E6-474D-84A3-B322CA3D8A56}" type="datetime1">
              <a:rPr lang="sr-Latn-CS" smtClean="0"/>
              <a:pPr/>
              <a:t>12.1.2018.</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4845</Words>
  <Application>Microsoft Office PowerPoint</Application>
  <PresentationFormat>On-screen Show (4:3)</PresentationFormat>
  <Paragraphs>619</Paragraphs>
  <Slides>74</Slides>
  <Notes>28</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Strateško pozicioniranje, svrha organizacije/korporacije i korporativna društvena odgovornost   </vt:lpstr>
      <vt:lpstr>Struktura predavanja </vt:lpstr>
      <vt:lpstr>Upravljanje org./korporaciojm: Okvir Korporativnog Upravljanja  </vt:lpstr>
      <vt:lpstr>Role of People </vt:lpstr>
      <vt:lpstr>Key question/ključno pitanje   whom should the organisation be there to serve and how should the direction and purposes of an organisation be determined?</vt:lpstr>
      <vt:lpstr>Expectations and Purposes</vt:lpstr>
      <vt:lpstr> Ownership has fundamental effect on organisational purpose and strategies </vt:lpstr>
      <vt:lpstr>Slide 8</vt:lpstr>
      <vt:lpstr>Slide 9</vt:lpstr>
      <vt:lpstr>Apple: dva rođendana</vt:lpstr>
      <vt:lpstr>Pojam korporacije</vt:lpstr>
      <vt:lpstr>Društva kapitala - korporacije</vt:lpstr>
      <vt:lpstr>Korporacija (Berle-Meansov model)</vt:lpstr>
      <vt:lpstr>Vrste korporacija – razni kriteriji</vt:lpstr>
      <vt:lpstr>Slide 15</vt:lpstr>
      <vt:lpstr>Najveće korporacije na svijetu (www.forbes.com/lists/)</vt:lpstr>
      <vt:lpstr>Ključni korporativni uticaji (KKU)</vt:lpstr>
      <vt:lpstr>KKU: na nivou kompanije</vt:lpstr>
      <vt:lpstr>KKU: investiori (dioničari)</vt:lpstr>
      <vt:lpstr>KKU: interesne skupine</vt:lpstr>
      <vt:lpstr>KKU: legislativa (nadzor)</vt:lpstr>
      <vt:lpstr>KKU: Odbor direktora(nadzorni odbor) </vt:lpstr>
      <vt:lpstr>Ključni korporativni uticaji: konflikt interesa</vt:lpstr>
      <vt:lpstr>(Konceptualni) pristupi korporaciji</vt:lpstr>
      <vt:lpstr>Who are Stakeholders of an Organisation?</vt:lpstr>
      <vt:lpstr> what is a stake? </vt:lpstr>
      <vt:lpstr>Exhibit 4.7 Stakeholders of a  Large Organisation</vt:lpstr>
      <vt:lpstr>Stakeholderski pristup</vt:lpstr>
      <vt:lpstr>Stakeholder-ski model korporacije</vt:lpstr>
      <vt:lpstr>Stakeholdersko određenje ciljeva</vt:lpstr>
      <vt:lpstr>Korporativno upravljanje u 21. vijeku</vt:lpstr>
      <vt:lpstr>Slide 32</vt:lpstr>
      <vt:lpstr>  Šta je korporativno upravljanaje?</vt:lpstr>
      <vt:lpstr>Plus </vt:lpstr>
      <vt:lpstr>Prednosti sistema korporativnog upravljanja </vt:lpstr>
      <vt:lpstr>Conflict of Expectations</vt:lpstr>
      <vt:lpstr>Upravljački Lanac kao mehanizam korportaivnog  upravljanja </vt:lpstr>
      <vt:lpstr>Slide 38</vt:lpstr>
      <vt:lpstr>UL </vt:lpstr>
      <vt:lpstr>Razlozi  nesavršenog funkcijonisanja upravljačkog  lanaca </vt:lpstr>
      <vt:lpstr>Međunarodni modeli korporativnog upravljanja </vt:lpstr>
      <vt:lpstr>Snage i slabosti  sistema KU </vt:lpstr>
      <vt:lpstr>Slide 43</vt:lpstr>
      <vt:lpstr>Slide 44</vt:lpstr>
      <vt:lpstr>Sources of Power</vt:lpstr>
      <vt:lpstr>Indicators of Power</vt:lpstr>
      <vt:lpstr>Stakeholder Mapping: the Power/Interest Matrix</vt:lpstr>
      <vt:lpstr>Use of Stakeholder Mapping</vt:lpstr>
      <vt:lpstr>Stakeholders mapping at Tallman GmbH (1)</vt:lpstr>
      <vt:lpstr>Stakeholders mapping at Tallman GmbH (2)</vt:lpstr>
      <vt:lpstr>Društvena odgovornost privrednih društava  </vt:lpstr>
      <vt:lpstr>Slide 52</vt:lpstr>
      <vt:lpstr>Corp. responsibility: related concepts and issues   </vt:lpstr>
      <vt:lpstr>Slide 54</vt:lpstr>
      <vt:lpstr>Slide 55</vt:lpstr>
      <vt:lpstr>Global corporate jets and their power</vt:lpstr>
      <vt:lpstr>Slide 57</vt:lpstr>
      <vt:lpstr>Corpor. behaviour – how ethical they should be? </vt:lpstr>
      <vt:lpstr>Friedman places primary importance on profit maximization as the role of business</vt:lpstr>
      <vt:lpstr>Slide 60</vt:lpstr>
      <vt:lpstr>Business ethics –  the societal expectations of organisations (1)</vt:lpstr>
      <vt:lpstr>Four Possible Ethical Stances</vt:lpstr>
      <vt:lpstr>Business  Legal vs. ethical issues </vt:lpstr>
      <vt:lpstr>Business Ethics and values  </vt:lpstr>
      <vt:lpstr>Corporate behaviour – how ethical they should be? </vt:lpstr>
      <vt:lpstr>Friedman places primary importance on profit maximization as the role of business</vt:lpstr>
      <vt:lpstr>Organisational Culture</vt:lpstr>
      <vt:lpstr>Cultural Frames of Reference</vt:lpstr>
      <vt:lpstr>Organisational Culture</vt:lpstr>
      <vt:lpstr>The Cultural Web</vt:lpstr>
      <vt:lpstr>Slide 71</vt:lpstr>
      <vt:lpstr>Communicating Organisational Purposes</vt:lpstr>
      <vt:lpstr>Key Points (1)</vt:lpstr>
      <vt:lpstr>Key Points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Expectations and Purposes - Outline</dc:title>
  <dc:creator>efbl</dc:creator>
  <cp:lastModifiedBy>JAteljevic</cp:lastModifiedBy>
  <cp:revision>80</cp:revision>
  <dcterms:created xsi:type="dcterms:W3CDTF">2012-11-13T20:33:00Z</dcterms:created>
  <dcterms:modified xsi:type="dcterms:W3CDTF">2018-01-11T23:14:51Z</dcterms:modified>
</cp:coreProperties>
</file>