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6" r:id="rId4"/>
    <p:sldId id="265" r:id="rId5"/>
    <p:sldId id="264" r:id="rId6"/>
    <p:sldId id="263" r:id="rId7"/>
    <p:sldId id="262" r:id="rId8"/>
    <p:sldId id="261" r:id="rId9"/>
    <p:sldId id="260" r:id="rId10"/>
    <p:sldId id="259" r:id="rId11"/>
    <p:sldId id="258" r:id="rId12"/>
    <p:sldId id="257" r:id="rId13"/>
    <p:sldId id="268" r:id="rId14"/>
    <p:sldId id="272" r:id="rId15"/>
    <p:sldId id="271" r:id="rId16"/>
    <p:sldId id="269" r:id="rId17"/>
    <p:sldId id="278" r:id="rId18"/>
    <p:sldId id="270" r:id="rId19"/>
    <p:sldId id="273" r:id="rId20"/>
    <p:sldId id="279" r:id="rId21"/>
    <p:sldId id="277" r:id="rId22"/>
    <p:sldId id="276" r:id="rId23"/>
    <p:sldId id="274" r:id="rId24"/>
    <p:sldId id="280" r:id="rId25"/>
    <p:sldId id="284" r:id="rId26"/>
    <p:sldId id="283" r:id="rId27"/>
    <p:sldId id="281" r:id="rId28"/>
    <p:sldId id="282" r:id="rId29"/>
    <p:sldId id="288" r:id="rId30"/>
    <p:sldId id="287" r:id="rId31"/>
    <p:sldId id="286" r:id="rId32"/>
    <p:sldId id="285" r:id="rId33"/>
    <p:sldId id="289" r:id="rId34"/>
    <p:sldId id="296" r:id="rId35"/>
    <p:sldId id="295" r:id="rId36"/>
    <p:sldId id="294" r:id="rId37"/>
    <p:sldId id="293" r:id="rId38"/>
    <p:sldId id="292" r:id="rId39"/>
    <p:sldId id="290" r:id="rId40"/>
    <p:sldId id="291" r:id="rId41"/>
    <p:sldId id="298" r:id="rId42"/>
    <p:sldId id="299" r:id="rId43"/>
    <p:sldId id="297" r:id="rId44"/>
    <p:sldId id="303" r:id="rId45"/>
    <p:sldId id="302" r:id="rId46"/>
    <p:sldId id="301" r:id="rId47"/>
    <p:sldId id="300" r:id="rId48"/>
    <p:sldId id="305" r:id="rId49"/>
    <p:sldId id="316" r:id="rId50"/>
    <p:sldId id="319" r:id="rId51"/>
    <p:sldId id="313" r:id="rId52"/>
    <p:sldId id="314" r:id="rId53"/>
    <p:sldId id="317" r:id="rId54"/>
    <p:sldId id="323" r:id="rId55"/>
    <p:sldId id="320" r:id="rId56"/>
    <p:sldId id="318" r:id="rId57"/>
    <p:sldId id="321" r:id="rId58"/>
    <p:sldId id="322" r:id="rId59"/>
    <p:sldId id="306" r:id="rId60"/>
    <p:sldId id="304" r:id="rId61"/>
    <p:sldId id="307" r:id="rId62"/>
    <p:sldId id="309" r:id="rId63"/>
    <p:sldId id="310" r:id="rId64"/>
    <p:sldId id="308" r:id="rId65"/>
    <p:sldId id="311" r:id="rId66"/>
    <p:sldId id="31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3" d="100"/>
          <a:sy n="83" d="100"/>
        </p:scale>
        <p:origin x="14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94BEE65-10F4-43DA-9B3C-0EFE55AA9A86}" type="datetimeFigureOut">
              <a:rPr lang="en-US" smtClean="0"/>
              <a:pPr/>
              <a:t>11/27/2019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0A3B4AA-F6D6-4FDD-92F3-B9FBB0645F0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4BEE65-10F4-43DA-9B3C-0EFE55AA9A8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4AA-F6D6-4FDD-92F3-B9FBB0645F0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4BEE65-10F4-43DA-9B3C-0EFE55AA9A8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4AA-F6D6-4FDD-92F3-B9FBB0645F0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4BEE65-10F4-43DA-9B3C-0EFE55AA9A8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4AA-F6D6-4FDD-92F3-B9FBB0645F04}"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4BEE65-10F4-43DA-9B3C-0EFE55AA9A86}" type="datetimeFigureOut">
              <a:rPr lang="en-US" smtClean="0"/>
              <a:pPr/>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3B4AA-F6D6-4FDD-92F3-B9FBB0645F0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4BEE65-10F4-43DA-9B3C-0EFE55AA9A86}" type="datetimeFigureOut">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3B4AA-F6D6-4FDD-92F3-B9FBB0645F04}"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94BEE65-10F4-43DA-9B3C-0EFE55AA9A86}" type="datetimeFigureOut">
              <a:rPr lang="en-US" smtClean="0"/>
              <a:pPr/>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A3B4AA-F6D6-4FDD-92F3-B9FBB0645F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94BEE65-10F4-43DA-9B3C-0EFE55AA9A86}" type="datetimeFigureOut">
              <a:rPr lang="en-US" smtClean="0"/>
              <a:pPr/>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A3B4AA-F6D6-4FDD-92F3-B9FBB0645F04}"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BEE65-10F4-43DA-9B3C-0EFE55AA9A86}" type="datetimeFigureOut">
              <a:rPr lang="en-US" smtClean="0"/>
              <a:pPr/>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A3B4AA-F6D6-4FDD-92F3-B9FBB0645F0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94BEE65-10F4-43DA-9B3C-0EFE55AA9A86}" type="datetimeFigureOut">
              <a:rPr lang="en-US" smtClean="0"/>
              <a:pPr/>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3B4AA-F6D6-4FDD-92F3-B9FBB0645F0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94BEE65-10F4-43DA-9B3C-0EFE55AA9A86}" type="datetimeFigureOut">
              <a:rPr lang="en-US" smtClean="0"/>
              <a:pPr/>
              <a:t>11/27/2019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0A3B4AA-F6D6-4FDD-92F3-B9FBB0645F0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94BEE65-10F4-43DA-9B3C-0EFE55AA9A86}" type="datetimeFigureOut">
              <a:rPr lang="en-US" smtClean="0"/>
              <a:pPr/>
              <a:t>11/27/2019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0A3B4AA-F6D6-4FDD-92F3-B9FBB0645F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2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33.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34.emf"/></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267200"/>
            <a:ext cx="7772400" cy="1829761"/>
          </a:xfrm>
        </p:spPr>
        <p:txBody>
          <a:bodyPr>
            <a:normAutofit/>
          </a:bodyPr>
          <a:lstStyle/>
          <a:p>
            <a:pPr algn="ctr"/>
            <a:r>
              <a:rPr lang="en-US" dirty="0" smtClean="0"/>
              <a:t> </a:t>
            </a:r>
            <a:r>
              <a:rPr lang="sr-Latn-BA" dirty="0" smtClean="0"/>
              <a:t>POTRAŽNJA,CIJENA I PRIHODI</a:t>
            </a:r>
            <a:endParaRPr lang="en-US" dirty="0"/>
          </a:p>
        </p:txBody>
      </p:sp>
      <p:pic>
        <p:nvPicPr>
          <p:cNvPr id="3" name="Picture 2" descr="http://bif.rs/wp-content/uploads/2013/10/prihodi.jpg"/>
          <p:cNvPicPr/>
          <p:nvPr/>
        </p:nvPicPr>
        <p:blipFill>
          <a:blip r:embed="rId2" cstate="print"/>
          <a:srcRect l="3500" t="9500" b="13250"/>
          <a:stretch>
            <a:fillRect/>
          </a:stretch>
        </p:blipFill>
        <p:spPr bwMode="auto">
          <a:xfrm>
            <a:off x="685800" y="533400"/>
            <a:ext cx="7772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sr-Latn-BA" dirty="0" smtClean="0"/>
              <a:t>U ekonomici preduzeća prvenstveno smo zainteresovani za potražnju sa kojom se suočava preduzeće</a:t>
            </a:r>
          </a:p>
          <a:p>
            <a:r>
              <a:rPr lang="sr-Latn-BA" dirty="0" smtClean="0"/>
              <a:t>Od tržišne potražnje zavisi i potražnja sa kojom se suočava preduzeće</a:t>
            </a:r>
            <a:endParaRPr lang="en-US" dirty="0" smtClean="0"/>
          </a:p>
          <a:p>
            <a:r>
              <a:rPr lang="sr-Latn-BA" dirty="0" smtClean="0"/>
              <a:t>Potražnja za dobrom proističe iz volje i sposobnosti potrošača (iz želje ili potrebe za dobrom uz odgovarajuću kupovnu moć) da dobro kupi</a:t>
            </a:r>
          </a:p>
          <a:p>
            <a:r>
              <a:rPr lang="sr-Latn-BA" dirty="0" smtClean="0"/>
              <a:t>Prema </a:t>
            </a:r>
            <a:r>
              <a:rPr lang="sr-Latn-BA" b="1" dirty="0" smtClean="0"/>
              <a:t>teoriji potražnje potrošača</a:t>
            </a:r>
            <a:r>
              <a:rPr lang="sr-Latn-BA" dirty="0" smtClean="0"/>
              <a:t>, količina dobara koja se potražuje je funkcija cijene dobra, dohotka potrošača, cijene povezanih (komplementarnih ili suplementarnih) dobara i ukusa potrošača</a:t>
            </a:r>
            <a:endParaRPr lang="en-US" dirty="0"/>
          </a:p>
        </p:txBody>
      </p:sp>
      <p:sp>
        <p:nvSpPr>
          <p:cNvPr id="3" name="Title 2"/>
          <p:cNvSpPr>
            <a:spLocks noGrp="1"/>
          </p:cNvSpPr>
          <p:nvPr>
            <p:ph type="title"/>
          </p:nvPr>
        </p:nvSpPr>
        <p:spPr/>
        <p:txBody>
          <a:bodyPr/>
          <a:lstStyle/>
          <a:p>
            <a:r>
              <a:rPr lang="sr-Latn-BA" dirty="0" smtClean="0"/>
              <a:t>Potražnja za dobrom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05800" cy="4843272"/>
          </a:xfrm>
        </p:spPr>
        <p:txBody>
          <a:bodyPr>
            <a:normAutofit fontScale="47500" lnSpcReduction="20000"/>
          </a:bodyPr>
          <a:lstStyle/>
          <a:p>
            <a:r>
              <a:rPr lang="sr-Latn-BA" sz="4200" dirty="0" smtClean="0"/>
              <a:t>Funkcija potražnje potrošača glasi:</a:t>
            </a:r>
          </a:p>
          <a:p>
            <a:pPr>
              <a:buNone/>
            </a:pPr>
            <a:endParaRPr lang="sr-Latn-BA" sz="4200" dirty="0" smtClean="0"/>
          </a:p>
          <a:p>
            <a:pPr>
              <a:buNone/>
            </a:pPr>
            <a:endParaRPr lang="sr-Latn-BA" sz="4200" dirty="0" smtClean="0"/>
          </a:p>
          <a:p>
            <a:pPr>
              <a:buNone/>
            </a:pPr>
            <a:r>
              <a:rPr lang="sr-Latn-BA" sz="4200" dirty="0" smtClean="0"/>
              <a:t>	</a:t>
            </a:r>
          </a:p>
          <a:p>
            <a:pPr>
              <a:buNone/>
            </a:pPr>
            <a:r>
              <a:rPr lang="sr-Latn-BA" sz="4200" dirty="0" smtClean="0"/>
              <a:t>pri čemu su:</a:t>
            </a:r>
            <a:endParaRPr lang="en-US" sz="4200" dirty="0" smtClean="0"/>
          </a:p>
          <a:p>
            <a:pPr>
              <a:buNone/>
            </a:pPr>
            <a:endParaRPr lang="sr-Latn-BA" sz="4200" dirty="0" smtClean="0"/>
          </a:p>
          <a:p>
            <a:pPr lvl="1"/>
            <a:r>
              <a:rPr lang="sr-Latn-BA" sz="4200" dirty="0" smtClean="0"/>
              <a:t>Qd</a:t>
            </a:r>
            <a:r>
              <a:rPr lang="sr-Latn-BA" sz="4200" baseline="-25000" dirty="0" smtClean="0"/>
              <a:t>x </a:t>
            </a:r>
            <a:r>
              <a:rPr lang="en-US" sz="4200" dirty="0" smtClean="0"/>
              <a:t>-</a:t>
            </a:r>
            <a:r>
              <a:rPr lang="sr-Latn-BA" sz="4200" dirty="0" smtClean="0"/>
              <a:t> količina dobra X koju pojedinac potražuje u </a:t>
            </a:r>
            <a:r>
              <a:rPr lang="en-US" sz="4200" dirty="0" smtClean="0"/>
              <a:t>     	     </a:t>
            </a:r>
            <a:r>
              <a:rPr lang="sr-Latn-BA" sz="4200" dirty="0" smtClean="0"/>
              <a:t>određenom vremenskom razdoblju (godina, mjesec, </a:t>
            </a:r>
            <a:r>
              <a:rPr lang="en-US" sz="4200" dirty="0" smtClean="0"/>
              <a:t>         	     </a:t>
            </a:r>
            <a:r>
              <a:rPr lang="sr-Latn-BA" sz="4200" dirty="0" smtClean="0"/>
              <a:t>sedmica, dan ili druga vremenska jedinica)</a:t>
            </a:r>
            <a:endParaRPr lang="en-US" sz="4200" dirty="0" smtClean="0"/>
          </a:p>
          <a:p>
            <a:pPr lvl="1"/>
            <a:r>
              <a:rPr lang="sr-Latn-BA" sz="4200" dirty="0" smtClean="0"/>
              <a:t>P</a:t>
            </a:r>
            <a:r>
              <a:rPr lang="sr-Latn-BA" sz="4200" baseline="-25000" dirty="0" smtClean="0"/>
              <a:t>x</a:t>
            </a:r>
            <a:r>
              <a:rPr lang="sr-Latn-BA" sz="4200" dirty="0" smtClean="0"/>
              <a:t> </a:t>
            </a:r>
            <a:r>
              <a:rPr lang="en-US" sz="4200" dirty="0" smtClean="0"/>
              <a:t>-</a:t>
            </a:r>
            <a:r>
              <a:rPr lang="sr-Latn-BA" sz="4200" dirty="0" smtClean="0"/>
              <a:t> </a:t>
            </a:r>
            <a:r>
              <a:rPr lang="en-US" sz="4200" dirty="0" smtClean="0"/>
              <a:t>  </a:t>
            </a:r>
            <a:r>
              <a:rPr lang="sr-Latn-BA" sz="4200" dirty="0" smtClean="0"/>
              <a:t>jedinična cijena dobra X</a:t>
            </a:r>
            <a:endParaRPr lang="en-US" sz="4200" dirty="0" smtClean="0"/>
          </a:p>
          <a:p>
            <a:pPr lvl="1"/>
            <a:r>
              <a:rPr lang="sr-Latn-BA" sz="4200" dirty="0" smtClean="0"/>
              <a:t>I </a:t>
            </a:r>
            <a:r>
              <a:rPr lang="en-US" sz="4200" dirty="0" smtClean="0"/>
              <a:t>-</a:t>
            </a:r>
            <a:r>
              <a:rPr lang="sr-Latn-BA" sz="4200" dirty="0" smtClean="0"/>
              <a:t> </a:t>
            </a:r>
            <a:r>
              <a:rPr lang="en-US" sz="4200" dirty="0" smtClean="0"/>
              <a:t>    </a:t>
            </a:r>
            <a:r>
              <a:rPr lang="sr-Latn-BA" sz="4200" dirty="0" smtClean="0"/>
              <a:t>dohodak potrošača</a:t>
            </a:r>
            <a:endParaRPr lang="en-US" sz="4200" dirty="0" smtClean="0"/>
          </a:p>
          <a:p>
            <a:pPr lvl="1"/>
            <a:r>
              <a:rPr lang="sr-Latn-BA" sz="4200" dirty="0" smtClean="0"/>
              <a:t>P</a:t>
            </a:r>
            <a:r>
              <a:rPr lang="sr-Latn-BA" sz="4200" baseline="-25000" dirty="0" smtClean="0"/>
              <a:t>y</a:t>
            </a:r>
            <a:r>
              <a:rPr lang="sr-Latn-BA" sz="4200" dirty="0" smtClean="0"/>
              <a:t> </a:t>
            </a:r>
            <a:r>
              <a:rPr lang="en-US" sz="4200" dirty="0" smtClean="0"/>
              <a:t>-</a:t>
            </a:r>
            <a:r>
              <a:rPr lang="sr-Latn-BA" sz="4200" dirty="0" smtClean="0"/>
              <a:t> </a:t>
            </a:r>
            <a:r>
              <a:rPr lang="en-US" sz="4200" dirty="0" smtClean="0"/>
              <a:t>  </a:t>
            </a:r>
            <a:r>
              <a:rPr lang="sr-Latn-BA" sz="4200" dirty="0" smtClean="0"/>
              <a:t>cijena povezanog (</a:t>
            </a:r>
            <a:r>
              <a:rPr lang="en-US" sz="4200" dirty="0" err="1" smtClean="0"/>
              <a:t>komplementi</a:t>
            </a:r>
            <a:r>
              <a:rPr lang="en-US" sz="4200" dirty="0" smtClean="0"/>
              <a:t> </a:t>
            </a:r>
            <a:r>
              <a:rPr lang="en-US" sz="4200" dirty="0" err="1" smtClean="0"/>
              <a:t>ili</a:t>
            </a:r>
            <a:r>
              <a:rPr lang="en-US" sz="4200" dirty="0" smtClean="0"/>
              <a:t> </a:t>
            </a:r>
            <a:r>
              <a:rPr lang="en-US" sz="4200" dirty="0" err="1" smtClean="0"/>
              <a:t>supstituti</a:t>
            </a:r>
            <a:r>
              <a:rPr lang="sr-Latn-BA" sz="4200" dirty="0" smtClean="0"/>
              <a:t>) dobra</a:t>
            </a:r>
            <a:endParaRPr lang="en-US" sz="4200" dirty="0" smtClean="0"/>
          </a:p>
          <a:p>
            <a:pPr lvl="1"/>
            <a:r>
              <a:rPr lang="sr-Latn-BA" sz="4200" dirty="0" smtClean="0"/>
              <a:t>T </a:t>
            </a:r>
            <a:r>
              <a:rPr lang="en-US" sz="4200" dirty="0" smtClean="0"/>
              <a:t>-</a:t>
            </a:r>
            <a:r>
              <a:rPr lang="sr-Latn-BA" sz="4200" dirty="0" smtClean="0"/>
              <a:t> </a:t>
            </a:r>
            <a:r>
              <a:rPr lang="en-US" sz="4200" dirty="0" smtClean="0"/>
              <a:t>   </a:t>
            </a:r>
            <a:r>
              <a:rPr lang="sr-Latn-BA" sz="4200" dirty="0" smtClean="0"/>
              <a:t>ukusi potrošača</a:t>
            </a:r>
            <a:endParaRPr lang="en-US" sz="4200" dirty="0" smtClean="0"/>
          </a:p>
          <a:p>
            <a:pPr>
              <a:buNone/>
            </a:pPr>
            <a:endParaRPr lang="sr-Latn-BA" dirty="0" smtClean="0"/>
          </a:p>
          <a:p>
            <a:pPr>
              <a:buNone/>
            </a:pPr>
            <a:r>
              <a:rPr lang="sr-Latn-BA" dirty="0" smtClean="0"/>
              <a:t>	</a:t>
            </a:r>
          </a:p>
        </p:txBody>
      </p:sp>
      <p:sp>
        <p:nvSpPr>
          <p:cNvPr id="3" name="Title 2"/>
          <p:cNvSpPr>
            <a:spLocks noGrp="1"/>
          </p:cNvSpPr>
          <p:nvPr>
            <p:ph type="title"/>
          </p:nvPr>
        </p:nvSpPr>
        <p:spPr/>
        <p:txBody>
          <a:bodyPr/>
          <a:lstStyle/>
          <a:p>
            <a:r>
              <a:rPr lang="sr-Latn-BA" dirty="0" smtClean="0"/>
              <a:t>Potražnja za dobrom</a:t>
            </a:r>
            <a:endParaRPr lang="en-US" dirty="0"/>
          </a:p>
        </p:txBody>
      </p:sp>
      <p:pic>
        <p:nvPicPr>
          <p:cNvPr id="5" name="Picture 4"/>
          <p:cNvPicPr/>
          <p:nvPr/>
        </p:nvPicPr>
        <p:blipFill>
          <a:blip r:embed="rId2" cstate="print">
            <a:clrChange>
              <a:clrFrom>
                <a:srgbClr val="FFFFFF"/>
              </a:clrFrom>
              <a:clrTo>
                <a:srgbClr val="FFFFFF">
                  <a:alpha val="0"/>
                </a:srgbClr>
              </a:clrTo>
            </a:clrChange>
          </a:blip>
          <a:srcRect/>
          <a:stretch>
            <a:fillRect/>
          </a:stretch>
        </p:blipFill>
        <p:spPr bwMode="auto">
          <a:xfrm>
            <a:off x="2133600" y="1828800"/>
            <a:ext cx="34290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Determinante potražnje:</a:t>
            </a:r>
          </a:p>
          <a:p>
            <a:pPr>
              <a:buNone/>
            </a:pPr>
            <a:endParaRPr lang="sr-Latn-BA" dirty="0" smtClean="0"/>
          </a:p>
          <a:p>
            <a:pPr lvl="1"/>
            <a:r>
              <a:rPr lang="hr-HR" dirty="0" smtClean="0"/>
              <a:t>Dohodak potrošača</a:t>
            </a:r>
          </a:p>
          <a:p>
            <a:pPr lvl="2"/>
            <a:r>
              <a:rPr lang="hr-HR" dirty="0" smtClean="0"/>
              <a:t>S porastom dohotka raste potražnja </a:t>
            </a:r>
          </a:p>
          <a:p>
            <a:pPr lvl="2"/>
            <a:r>
              <a:rPr lang="hr-HR" dirty="0" smtClean="0"/>
              <a:t>Ako za nekim dobrom pada potražnja kad dohodak raste, takvo dobro je inferiorno dobro (npr. jeftine stvari loše</a:t>
            </a:r>
            <a:r>
              <a:rPr lang="en-US" dirty="0" smtClean="0"/>
              <a:t>g</a:t>
            </a:r>
            <a:r>
              <a:rPr lang="hr-HR" dirty="0" smtClean="0"/>
              <a:t> kvalitet</a:t>
            </a:r>
            <a:r>
              <a:rPr lang="en-US" dirty="0" smtClean="0"/>
              <a:t>a</a:t>
            </a:r>
            <a:r>
              <a:rPr lang="hr-HR" dirty="0" smtClean="0"/>
              <a:t>)</a:t>
            </a:r>
          </a:p>
          <a:p>
            <a:pPr lvl="2"/>
            <a:endParaRPr lang="hr-HR" dirty="0" smtClean="0"/>
          </a:p>
          <a:p>
            <a:pPr lvl="1"/>
            <a:r>
              <a:rPr lang="hr-HR" dirty="0" smtClean="0"/>
              <a:t>Ukusi potrošača</a:t>
            </a:r>
          </a:p>
          <a:p>
            <a:pPr lvl="1"/>
            <a:endParaRPr lang="hr-HR" dirty="0" smtClean="0"/>
          </a:p>
          <a:p>
            <a:pPr lvl="1"/>
            <a:endParaRPr lang="hr-HR" dirty="0" smtClean="0"/>
          </a:p>
          <a:p>
            <a:endParaRPr lang="en-US" dirty="0"/>
          </a:p>
        </p:txBody>
      </p:sp>
      <p:sp>
        <p:nvSpPr>
          <p:cNvPr id="3" name="Title 2"/>
          <p:cNvSpPr>
            <a:spLocks noGrp="1"/>
          </p:cNvSpPr>
          <p:nvPr>
            <p:ph type="title"/>
          </p:nvPr>
        </p:nvSpPr>
        <p:spPr/>
        <p:txBody>
          <a:bodyPr/>
          <a:lstStyle/>
          <a:p>
            <a:r>
              <a:rPr lang="en-US" dirty="0" err="1" smtClean="0"/>
              <a:t>Potra</a:t>
            </a:r>
            <a:r>
              <a:rPr lang="sr-Latn-BA" dirty="0" smtClean="0"/>
              <a:t>žnja za dobrom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229600" cy="4525963"/>
          </a:xfrm>
        </p:spPr>
        <p:txBody>
          <a:bodyPr/>
          <a:lstStyle/>
          <a:p>
            <a:pPr lvl="1"/>
            <a:r>
              <a:rPr lang="hr-HR" smtClean="0"/>
              <a:t>Cijena </a:t>
            </a:r>
            <a:r>
              <a:rPr lang="hr-HR" smtClean="0"/>
              <a:t>srodni</a:t>
            </a:r>
            <a:r>
              <a:rPr lang="hr-HR" smtClean="0"/>
              <a:t>h </a:t>
            </a:r>
            <a:r>
              <a:rPr lang="hr-HR" dirty="0" smtClean="0"/>
              <a:t>proizvoda</a:t>
            </a:r>
          </a:p>
          <a:p>
            <a:pPr lvl="1"/>
            <a:endParaRPr lang="hr-HR" dirty="0" smtClean="0"/>
          </a:p>
          <a:p>
            <a:pPr lvl="2"/>
            <a:r>
              <a:rPr lang="hr-HR" dirty="0" smtClean="0"/>
              <a:t>Supstituti (proizvodi koji se koriste u istu svrhu, alternative)</a:t>
            </a:r>
          </a:p>
          <a:p>
            <a:pPr lvl="3"/>
            <a:r>
              <a:rPr lang="hr-HR" i="1" dirty="0" smtClean="0"/>
              <a:t>Povećanje</a:t>
            </a:r>
            <a:r>
              <a:rPr lang="hr-HR" dirty="0" smtClean="0"/>
              <a:t> cijena supstituta dovodi do </a:t>
            </a:r>
            <a:r>
              <a:rPr lang="hr-HR" i="1" dirty="0" smtClean="0"/>
              <a:t>povećanja</a:t>
            </a:r>
            <a:r>
              <a:rPr lang="hr-HR" dirty="0" smtClean="0"/>
              <a:t> potražnje za našim proizvodom</a:t>
            </a:r>
          </a:p>
          <a:p>
            <a:pPr lvl="3">
              <a:buNone/>
            </a:pPr>
            <a:endParaRPr lang="hr-HR" dirty="0" smtClean="0"/>
          </a:p>
          <a:p>
            <a:pPr lvl="3">
              <a:buNone/>
            </a:pPr>
            <a:endParaRPr lang="hr-HR" dirty="0" smtClean="0"/>
          </a:p>
          <a:p>
            <a:pPr lvl="3">
              <a:buNone/>
            </a:pPr>
            <a:endParaRPr lang="hr-HR" dirty="0" smtClean="0"/>
          </a:p>
          <a:p>
            <a:pPr lvl="2"/>
            <a:r>
              <a:rPr lang="hr-HR" dirty="0" smtClean="0"/>
              <a:t>Komplementarni proizvodi (koji se konzumiraju zajedno)</a:t>
            </a:r>
          </a:p>
          <a:p>
            <a:pPr lvl="3"/>
            <a:r>
              <a:rPr lang="hr-HR" i="1" dirty="0" smtClean="0"/>
              <a:t>Povećanje</a:t>
            </a:r>
            <a:r>
              <a:rPr lang="hr-HR" dirty="0" smtClean="0"/>
              <a:t> cijene komplementarnog proizvoda dovodi do </a:t>
            </a:r>
            <a:r>
              <a:rPr lang="hr-HR" i="1" dirty="0" smtClean="0"/>
              <a:t>smanjenja</a:t>
            </a:r>
            <a:r>
              <a:rPr lang="hr-HR" dirty="0" smtClean="0"/>
              <a:t> potražnje za našim proizvodom</a:t>
            </a:r>
          </a:p>
          <a:p>
            <a:endParaRPr lang="en-US" dirty="0"/>
          </a:p>
        </p:txBody>
      </p:sp>
      <p:sp>
        <p:nvSpPr>
          <p:cNvPr id="3" name="Title 2"/>
          <p:cNvSpPr>
            <a:spLocks noGrp="1"/>
          </p:cNvSpPr>
          <p:nvPr>
            <p:ph type="title"/>
          </p:nvPr>
        </p:nvSpPr>
        <p:spPr/>
        <p:txBody>
          <a:bodyPr/>
          <a:lstStyle/>
          <a:p>
            <a:r>
              <a:rPr lang="en-US" dirty="0" err="1" smtClean="0"/>
              <a:t>Potra</a:t>
            </a:r>
            <a:r>
              <a:rPr lang="sr-Latn-BA" dirty="0" smtClean="0"/>
              <a:t>žnja za dobrom</a:t>
            </a:r>
            <a:endParaRPr lang="en-US" dirty="0"/>
          </a:p>
        </p:txBody>
      </p:sp>
      <p:pic>
        <p:nvPicPr>
          <p:cNvPr id="4" name="Picture 3" descr="http://www.chococaffe.com/ponuda/kafe/10v.jpg"/>
          <p:cNvPicPr/>
          <p:nvPr/>
        </p:nvPicPr>
        <p:blipFill>
          <a:blip r:embed="rId2" cstate="print"/>
          <a:srcRect l="801" t="2108"/>
          <a:stretch>
            <a:fillRect/>
          </a:stretch>
        </p:blipFill>
        <p:spPr bwMode="auto">
          <a:xfrm>
            <a:off x="6477000" y="5791200"/>
            <a:ext cx="1583773" cy="823913"/>
          </a:xfrm>
          <a:prstGeom prst="rect">
            <a:avLst/>
          </a:prstGeom>
          <a:noFill/>
          <a:ln w="9525">
            <a:noFill/>
            <a:miter lim="800000"/>
            <a:headEnd/>
            <a:tailEnd/>
          </a:ln>
        </p:spPr>
      </p:pic>
      <p:pic>
        <p:nvPicPr>
          <p:cNvPr id="5" name="Picture 4" descr="http://polpix.sueddeutsche.com/bild/1.1005973.1355790369/640x360/autofahren.jpg"/>
          <p:cNvPicPr/>
          <p:nvPr/>
        </p:nvPicPr>
        <p:blipFill>
          <a:blip r:embed="rId3" cstate="print"/>
          <a:srcRect/>
          <a:stretch>
            <a:fillRect/>
          </a:stretch>
        </p:blipFill>
        <p:spPr bwMode="auto">
          <a:xfrm>
            <a:off x="4419600" y="5791200"/>
            <a:ext cx="1676400" cy="838200"/>
          </a:xfrm>
          <a:prstGeom prst="rect">
            <a:avLst/>
          </a:prstGeom>
          <a:noFill/>
          <a:ln w="9525">
            <a:noFill/>
            <a:miter lim="800000"/>
            <a:headEnd/>
            <a:tailEnd/>
          </a:ln>
        </p:spPr>
      </p:pic>
      <p:pic>
        <p:nvPicPr>
          <p:cNvPr id="6" name="Picture 5" descr="http://www.gondeee.com/wp-content/uploads/2014/02/Coke-vs-Pepsi.jpg"/>
          <p:cNvPicPr/>
          <p:nvPr/>
        </p:nvPicPr>
        <p:blipFill>
          <a:blip r:embed="rId4" cstate="print"/>
          <a:srcRect l="6891" t="8120" r="5769" b="2564"/>
          <a:stretch>
            <a:fillRect/>
          </a:stretch>
        </p:blipFill>
        <p:spPr bwMode="auto">
          <a:xfrm>
            <a:off x="6553200" y="3048000"/>
            <a:ext cx="1628775" cy="1249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Primjer:</a:t>
            </a:r>
          </a:p>
          <a:p>
            <a:pPr lvl="1"/>
            <a:r>
              <a:rPr lang="sr-Latn-BA" dirty="0" smtClean="0"/>
              <a:t>Potražnja za automobilima može biti predstavljena na sljedeće načine:</a:t>
            </a:r>
          </a:p>
          <a:p>
            <a:pPr lvl="1">
              <a:buNone/>
            </a:pPr>
            <a:endParaRPr lang="sr-Latn-BA" dirty="0" smtClean="0"/>
          </a:p>
          <a:p>
            <a:pPr lvl="2"/>
            <a:r>
              <a:rPr lang="sr-Latn-BA" dirty="0" smtClean="0"/>
              <a:t> kao funkcija cijene automobila</a:t>
            </a:r>
            <a:r>
              <a:rPr lang="en-US" dirty="0" smtClean="0"/>
              <a:t> (</a:t>
            </a:r>
            <a:r>
              <a:rPr lang="sr-Latn-BA" dirty="0" smtClean="0"/>
              <a:t>inverzna funkcija cijene</a:t>
            </a:r>
            <a:r>
              <a:rPr lang="en-US" dirty="0" smtClean="0"/>
              <a:t>)</a:t>
            </a:r>
            <a:endParaRPr lang="sr-Latn-BA" dirty="0" smtClean="0"/>
          </a:p>
          <a:p>
            <a:pPr lvl="2">
              <a:buNone/>
            </a:pPr>
            <a:r>
              <a:rPr lang="sr-Latn-BA" dirty="0" smtClean="0"/>
              <a:t>			Q</a:t>
            </a:r>
            <a:r>
              <a:rPr lang="sr-Latn-BA" baseline="-25000" dirty="0" smtClean="0"/>
              <a:t>D</a:t>
            </a:r>
            <a:r>
              <a:rPr lang="sr-Latn-BA" dirty="0" smtClean="0"/>
              <a:t>=f(P)	Q</a:t>
            </a:r>
            <a:r>
              <a:rPr lang="sr-Latn-BA" baseline="-25000" dirty="0" smtClean="0"/>
              <a:t>D</a:t>
            </a:r>
            <a:r>
              <a:rPr lang="sr-Latn-BA" dirty="0" smtClean="0"/>
              <a:t>=20 500 000 – 500P</a:t>
            </a:r>
          </a:p>
          <a:p>
            <a:pPr lvl="2">
              <a:buNone/>
            </a:pPr>
            <a:endParaRPr lang="sr-Latn-BA" dirty="0" smtClean="0"/>
          </a:p>
          <a:p>
            <a:pPr lvl="2"/>
            <a:r>
              <a:rPr lang="sr-Latn-BA" dirty="0" smtClean="0"/>
              <a:t> kao cijena u funciji tražene količine automobila (inverzna funkcija tražnje≡</a:t>
            </a:r>
            <a:r>
              <a:rPr lang="en-US" dirty="0" smtClean="0"/>
              <a:t> </a:t>
            </a:r>
            <a:r>
              <a:rPr lang="en-US" dirty="0" err="1" smtClean="0"/>
              <a:t>funkcija</a:t>
            </a:r>
            <a:r>
              <a:rPr lang="en-US" dirty="0" smtClean="0"/>
              <a:t> </a:t>
            </a:r>
            <a:r>
              <a:rPr lang="en-US" dirty="0" err="1" smtClean="0"/>
              <a:t>cijene</a:t>
            </a:r>
            <a:r>
              <a:rPr lang="sr-Latn-BA" dirty="0" smtClean="0"/>
              <a:t>)</a:t>
            </a:r>
          </a:p>
          <a:p>
            <a:pPr lvl="3">
              <a:buNone/>
            </a:pPr>
            <a:r>
              <a:rPr lang="sr-Latn-BA" dirty="0" smtClean="0"/>
              <a:t>		P= f (Q</a:t>
            </a:r>
            <a:r>
              <a:rPr lang="sr-Latn-BA" baseline="-25000" dirty="0" smtClean="0"/>
              <a:t>D</a:t>
            </a:r>
            <a:r>
              <a:rPr lang="sr-Latn-BA" dirty="0" smtClean="0"/>
              <a:t>)	P=41 000 – 0,002Q</a:t>
            </a:r>
            <a:r>
              <a:rPr lang="sr-Latn-BA" baseline="-25000" dirty="0" smtClean="0"/>
              <a:t>D</a:t>
            </a:r>
            <a:endParaRPr lang="en-US" dirty="0"/>
          </a:p>
        </p:txBody>
      </p:sp>
      <p:sp>
        <p:nvSpPr>
          <p:cNvPr id="3" name="Title 2"/>
          <p:cNvSpPr>
            <a:spLocks noGrp="1"/>
          </p:cNvSpPr>
          <p:nvPr>
            <p:ph type="title"/>
          </p:nvPr>
        </p:nvSpPr>
        <p:spPr/>
        <p:txBody>
          <a:bodyPr/>
          <a:lstStyle/>
          <a:p>
            <a:r>
              <a:rPr lang="en-US" dirty="0" err="1" smtClean="0"/>
              <a:t>Potra</a:t>
            </a:r>
            <a:r>
              <a:rPr lang="sr-Latn-BA" dirty="0" smtClean="0"/>
              <a:t>žnja za dobrom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Q</a:t>
            </a:r>
            <a:r>
              <a:rPr lang="sr-Latn-BA" baseline="-25000" dirty="0" smtClean="0"/>
              <a:t>D</a:t>
            </a:r>
            <a:r>
              <a:rPr lang="sr-Latn-BA" dirty="0" smtClean="0"/>
              <a:t>=20 500 000 – 500P, nacrtana kao     P=41 000 – 0,002Q</a:t>
            </a:r>
            <a:r>
              <a:rPr lang="sr-Latn-BA" baseline="-25000" dirty="0" smtClean="0"/>
              <a:t>D</a:t>
            </a:r>
            <a:r>
              <a:rPr lang="sr-Latn-BA" dirty="0" smtClean="0"/>
              <a:t>, pokazuje da povećanje cijene automobila za 1 n.j. uzrokuje smanjenje tražene količine automobila za 500 jedinica</a:t>
            </a:r>
          </a:p>
          <a:p>
            <a:pPr>
              <a:buNone/>
            </a:pPr>
            <a:endParaRPr lang="en-US" dirty="0"/>
          </a:p>
        </p:txBody>
      </p:sp>
      <p:sp>
        <p:nvSpPr>
          <p:cNvPr id="3" name="Title 2"/>
          <p:cNvSpPr>
            <a:spLocks noGrp="1"/>
          </p:cNvSpPr>
          <p:nvPr>
            <p:ph type="title"/>
          </p:nvPr>
        </p:nvSpPr>
        <p:spPr/>
        <p:txBody>
          <a:bodyPr/>
          <a:lstStyle/>
          <a:p>
            <a:r>
              <a:rPr lang="en-US" dirty="0" err="1" smtClean="0"/>
              <a:t>Potra</a:t>
            </a:r>
            <a:r>
              <a:rPr lang="sr-Latn-BA" dirty="0" smtClean="0"/>
              <a:t>žnja za dobrom</a:t>
            </a:r>
            <a:endParaRPr lang="en-US" dirty="0"/>
          </a:p>
        </p:txBody>
      </p:sp>
      <p:pic>
        <p:nvPicPr>
          <p:cNvPr id="4" name="Picture 4" descr="Picture6"/>
          <p:cNvPicPr>
            <a:picLocks noChangeAspect="1" noChangeArrowheads="1"/>
          </p:cNvPicPr>
          <p:nvPr/>
        </p:nvPicPr>
        <p:blipFill>
          <a:blip r:embed="rId2" cstate="print"/>
          <a:srcRect l="4615" t="20489" r="18462" b="5750"/>
          <a:stretch>
            <a:fillRect/>
          </a:stretch>
        </p:blipFill>
        <p:spPr bwMode="auto">
          <a:xfrm>
            <a:off x="2438399" y="3581400"/>
            <a:ext cx="5717117"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1143000"/>
          </a:xfrm>
        </p:spPr>
        <p:txBody>
          <a:bodyPr>
            <a:normAutofit/>
          </a:bodyPr>
          <a:lstStyle/>
          <a:p>
            <a:r>
              <a:rPr lang="sr-Latn-BA" dirty="0" smtClean="0"/>
              <a:t>Potražnja za dobrom</a:t>
            </a:r>
            <a:endParaRPr lang="en-US" dirty="0"/>
          </a:p>
        </p:txBody>
      </p:sp>
      <p:sp>
        <p:nvSpPr>
          <p:cNvPr id="5" name="Content Placeholder 4"/>
          <p:cNvSpPr>
            <a:spLocks noGrp="1"/>
          </p:cNvSpPr>
          <p:nvPr>
            <p:ph idx="1"/>
          </p:nvPr>
        </p:nvSpPr>
        <p:spPr/>
        <p:txBody>
          <a:bodyPr/>
          <a:lstStyle/>
          <a:p>
            <a:r>
              <a:rPr lang="sr-Latn-BA" dirty="0" smtClean="0"/>
              <a:t>Individualna kriva tražnje za dobrom</a:t>
            </a:r>
          </a:p>
          <a:p>
            <a:endParaRPr lang="en-US" dirty="0"/>
          </a:p>
        </p:txBody>
      </p:sp>
      <p:pic>
        <p:nvPicPr>
          <p:cNvPr id="6" name="Picture 4" descr="Eko-menadz 009"/>
          <p:cNvPicPr>
            <a:picLocks noChangeAspect="1" noChangeArrowheads="1"/>
          </p:cNvPicPr>
          <p:nvPr/>
        </p:nvPicPr>
        <p:blipFill>
          <a:blip r:embed="rId2" cstate="print"/>
          <a:srcRect/>
          <a:stretch>
            <a:fillRect/>
          </a:stretch>
        </p:blipFill>
        <p:spPr>
          <a:xfrm>
            <a:off x="1066800" y="1981200"/>
            <a:ext cx="6553200" cy="414708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sr-Latn-BA" dirty="0" smtClean="0"/>
              <a:t>Tržišna kriva tražnje predstavlja različite kombinacije tražene količine dobara u posmatranom vremenskom periodu i jedinične cijene tog dobra, pod pretpostavkom da se svi ostali faktori ne mijenjaju</a:t>
            </a:r>
          </a:p>
          <a:p>
            <a:r>
              <a:rPr lang="sr-Latn-BA" dirty="0" smtClean="0"/>
              <a:t>Opšti oblik tržišne krive tražnje za dobrom je:</a:t>
            </a:r>
          </a:p>
          <a:p>
            <a:pPr>
              <a:buNone/>
            </a:pPr>
            <a:r>
              <a:rPr lang="sr-Latn-BA" dirty="0" smtClean="0"/>
              <a:t>			 </a:t>
            </a:r>
            <a:r>
              <a:rPr lang="sr-Latn-BA" sz="3200" dirty="0" smtClean="0"/>
              <a:t>Q</a:t>
            </a:r>
            <a:r>
              <a:rPr lang="sr-Latn-BA" sz="3200" baseline="-25000" dirty="0" smtClean="0"/>
              <a:t>D</a:t>
            </a:r>
            <a:r>
              <a:rPr lang="sr-Latn-BA" sz="3200" baseline="-50000" dirty="0" smtClean="0"/>
              <a:t>X</a:t>
            </a:r>
            <a:r>
              <a:rPr lang="sr-Latn-BA" sz="3200" dirty="0" smtClean="0"/>
              <a:t>= f (P</a:t>
            </a:r>
            <a:r>
              <a:rPr lang="sr-Latn-BA" sz="3200" baseline="-25000" dirty="0" smtClean="0"/>
              <a:t>X</a:t>
            </a:r>
            <a:r>
              <a:rPr lang="sr-Latn-BA" sz="3200" dirty="0" smtClean="0"/>
              <a:t>, N, I, P</a:t>
            </a:r>
            <a:r>
              <a:rPr lang="sr-Latn-BA" sz="3200" baseline="-25000" dirty="0" smtClean="0"/>
              <a:t>Y</a:t>
            </a:r>
            <a:r>
              <a:rPr lang="sr-Latn-BA" sz="3200" dirty="0" smtClean="0"/>
              <a:t>, T)</a:t>
            </a:r>
          </a:p>
          <a:p>
            <a:pPr>
              <a:buNone/>
            </a:pPr>
            <a:endParaRPr lang="sr-Latn-BA" dirty="0" smtClean="0"/>
          </a:p>
          <a:p>
            <a:r>
              <a:rPr lang="sr-Latn-BA" dirty="0" smtClean="0"/>
              <a:t>Gif</a:t>
            </a:r>
            <a:r>
              <a:rPr lang="en-US" dirty="0" smtClean="0"/>
              <a:t>f</a:t>
            </a:r>
            <a:r>
              <a:rPr lang="sr-Latn-BA" dirty="0" smtClean="0"/>
              <a:t>en</a:t>
            </a:r>
            <a:r>
              <a:rPr lang="en-US" dirty="0" smtClean="0"/>
              <a:t>-</a:t>
            </a:r>
            <a:r>
              <a:rPr lang="sr-Latn-BA" dirty="0" smtClean="0"/>
              <a:t>ov paradoks (</a:t>
            </a:r>
            <a:r>
              <a:rPr lang="en-US" dirty="0" err="1" smtClean="0"/>
              <a:t>kod</a:t>
            </a:r>
            <a:r>
              <a:rPr lang="en-US" dirty="0" smtClean="0"/>
              <a:t> </a:t>
            </a:r>
            <a:r>
              <a:rPr lang="en-US" dirty="0" err="1" smtClean="0"/>
              <a:t>tzv</a:t>
            </a:r>
            <a:r>
              <a:rPr lang="en-US" dirty="0" smtClean="0"/>
              <a:t>.</a:t>
            </a:r>
            <a:r>
              <a:rPr lang="sr-Latn-BA" dirty="0" smtClean="0"/>
              <a:t>inferiorn</a:t>
            </a:r>
            <a:r>
              <a:rPr lang="en-US" dirty="0" err="1" smtClean="0"/>
              <a:t>ih</a:t>
            </a:r>
            <a:r>
              <a:rPr lang="sr-Latn-BA" dirty="0" smtClean="0"/>
              <a:t> dob</a:t>
            </a:r>
            <a:r>
              <a:rPr lang="en-US" dirty="0" smtClean="0"/>
              <a:t>a</a:t>
            </a:r>
            <a:r>
              <a:rPr lang="sr-Latn-BA" dirty="0" smtClean="0"/>
              <a:t>ra)</a:t>
            </a:r>
          </a:p>
          <a:p>
            <a:r>
              <a:rPr lang="sr-Latn-BA" dirty="0" smtClean="0"/>
              <a:t>Veblen-ov efekat (“efekat snobova”</a:t>
            </a:r>
            <a:r>
              <a:rPr lang="en-US" dirty="0" smtClean="0"/>
              <a:t> </a:t>
            </a:r>
            <a:r>
              <a:rPr lang="en-US" dirty="0" err="1" smtClean="0"/>
              <a:t>kod</a:t>
            </a:r>
            <a:r>
              <a:rPr lang="en-US" dirty="0" smtClean="0"/>
              <a:t> </a:t>
            </a:r>
            <a:r>
              <a:rPr lang="en-US" dirty="0" err="1" smtClean="0"/>
              <a:t>tzv</a:t>
            </a:r>
            <a:r>
              <a:rPr lang="en-US" dirty="0" smtClean="0"/>
              <a:t>.</a:t>
            </a:r>
            <a:r>
              <a:rPr lang="sr-Latn-BA" dirty="0" smtClean="0"/>
              <a:t> luksuzn</a:t>
            </a:r>
            <a:r>
              <a:rPr lang="en-US" dirty="0" err="1" smtClean="0"/>
              <a:t>ih</a:t>
            </a:r>
            <a:r>
              <a:rPr lang="sr-Latn-BA" dirty="0" smtClean="0"/>
              <a:t> dob</a:t>
            </a:r>
            <a:r>
              <a:rPr lang="en-US" dirty="0" smtClean="0"/>
              <a:t>a</a:t>
            </a:r>
            <a:r>
              <a:rPr lang="sr-Latn-BA" dirty="0" smtClean="0"/>
              <a:t>ra)</a:t>
            </a:r>
          </a:p>
        </p:txBody>
      </p:sp>
      <p:sp>
        <p:nvSpPr>
          <p:cNvPr id="3" name="Title 2"/>
          <p:cNvSpPr>
            <a:spLocks noGrp="1"/>
          </p:cNvSpPr>
          <p:nvPr>
            <p:ph type="title"/>
          </p:nvPr>
        </p:nvSpPr>
        <p:spPr/>
        <p:txBody>
          <a:bodyPr/>
          <a:lstStyle/>
          <a:p>
            <a:r>
              <a:rPr lang="sr-Latn-BA" dirty="0" smtClean="0"/>
              <a:t>Potražnja za dobrom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r-Latn-BA" dirty="0" smtClean="0"/>
              <a:t>Potražnja za dobrom</a:t>
            </a:r>
            <a:endParaRPr lang="en-US" dirty="0"/>
          </a:p>
        </p:txBody>
      </p:sp>
      <p:sp>
        <p:nvSpPr>
          <p:cNvPr id="5" name="Content Placeholder 4"/>
          <p:cNvSpPr>
            <a:spLocks noGrp="1"/>
          </p:cNvSpPr>
          <p:nvPr>
            <p:ph idx="1"/>
          </p:nvPr>
        </p:nvSpPr>
        <p:spPr/>
        <p:txBody>
          <a:bodyPr/>
          <a:lstStyle/>
          <a:p>
            <a:r>
              <a:rPr lang="sr-Latn-BA" dirty="0" smtClean="0"/>
              <a:t>Od individualne ka tržišnoj krivoj tražnje</a:t>
            </a:r>
          </a:p>
          <a:p>
            <a:pPr>
              <a:buNone/>
            </a:pPr>
            <a:endParaRPr lang="en-US" dirty="0"/>
          </a:p>
        </p:txBody>
      </p:sp>
      <p:pic>
        <p:nvPicPr>
          <p:cNvPr id="6" name="Picture 4" descr="Eko-menadz 010"/>
          <p:cNvPicPr>
            <a:picLocks noChangeAspect="1" noChangeArrowheads="1"/>
          </p:cNvPicPr>
          <p:nvPr/>
        </p:nvPicPr>
        <p:blipFill>
          <a:blip r:embed="rId2" cstate="print"/>
          <a:srcRect/>
          <a:stretch>
            <a:fillRect/>
          </a:stretch>
        </p:blipFill>
        <p:spPr>
          <a:xfrm>
            <a:off x="1066800" y="2133600"/>
            <a:ext cx="6553200" cy="387842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525963"/>
          </a:xfrm>
        </p:spPr>
        <p:txBody>
          <a:bodyPr>
            <a:normAutofit fontScale="85000" lnSpcReduction="20000"/>
          </a:bodyPr>
          <a:lstStyle/>
          <a:p>
            <a:r>
              <a:rPr lang="sr-Latn-BA" sz="3000" dirty="0" smtClean="0"/>
              <a:t>Potražnja za dobrom sa kojom se neko preduzeće suočava, zavisi od veličine tržišta ili od granske potražnje, organizacionog oblika grane i broju preduzeća u toj grani</a:t>
            </a:r>
          </a:p>
          <a:p>
            <a:r>
              <a:rPr lang="hr-HR" sz="3000" dirty="0" smtClean="0"/>
              <a:t>Tržište se sastoji od stvarnih i potencijalnih kupaca i prodavaca određenog proizvoda</a:t>
            </a:r>
          </a:p>
          <a:p>
            <a:r>
              <a:rPr lang="hr-HR" sz="3000" dirty="0" smtClean="0"/>
              <a:t>Struktura tržišta odnosi se na konkretno okruženje u kojem djeluju kupci i prodavci proizvoda</a:t>
            </a:r>
          </a:p>
          <a:p>
            <a:r>
              <a:rPr lang="hr-HR" sz="3000" dirty="0" smtClean="0"/>
              <a:t>Obično se prepoznaju četiri različite vrste strukture tržišta, i to: savršena konkurencija, monopol, monopolistička konkurencija i oligopol</a:t>
            </a:r>
            <a:endParaRPr lang="en-US" sz="3000" dirty="0" smtClean="0"/>
          </a:p>
          <a:p>
            <a:endParaRPr lang="hr-HR" dirty="0" smtClean="0"/>
          </a:p>
          <a:p>
            <a:endParaRPr lang="en-US" dirty="0"/>
          </a:p>
        </p:txBody>
      </p:sp>
      <p:sp>
        <p:nvSpPr>
          <p:cNvPr id="3" name="Title 2"/>
          <p:cNvSpPr>
            <a:spLocks noGrp="1"/>
          </p:cNvSpPr>
          <p:nvPr>
            <p:ph type="title"/>
          </p:nvPr>
        </p:nvSpPr>
        <p:spPr/>
        <p:txBody>
          <a:bodyPr>
            <a:normAutofit/>
          </a:bodyPr>
          <a:lstStyle/>
          <a:p>
            <a:r>
              <a:rPr lang="sr-Latn-BA" dirty="0" smtClean="0"/>
              <a:t>Tržište i tržišna struktura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Teorija</a:t>
            </a:r>
            <a:r>
              <a:rPr lang="en-US" dirty="0" smtClean="0"/>
              <a:t> </a:t>
            </a:r>
            <a:r>
              <a:rPr lang="en-US" dirty="0" err="1" smtClean="0"/>
              <a:t>pred</a:t>
            </a:r>
            <a:r>
              <a:rPr lang="sr-Latn-BA" dirty="0" smtClean="0"/>
              <a:t>uzeća</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548737" y="2029197"/>
            <a:ext cx="6046525" cy="3429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Ako je preduzeće jedini proizvođač dobara za koje ne postoje odgovarajući supstituti (preduzeće je monopolist), to preduzeće predstavlja granu i suočava se sa cijelom granom ili tržišnom potražnjom za svojim dobrom</a:t>
            </a:r>
          </a:p>
          <a:p>
            <a:r>
              <a:rPr lang="sr-Latn-BA" dirty="0" smtClean="0"/>
              <a:t>Primjeri monopola su elekt</a:t>
            </a:r>
            <a:r>
              <a:rPr lang="en-US" dirty="0" smtClean="0"/>
              <a:t>r</a:t>
            </a:r>
            <a:r>
              <a:rPr lang="sr-Latn-BA" dirty="0" smtClean="0"/>
              <a:t>odistibucija, javni prevoz i druga javna komunalna preduzeća</a:t>
            </a:r>
            <a:endParaRPr lang="en-US" dirty="0" smtClean="0"/>
          </a:p>
          <a:p>
            <a:endParaRPr lang="en-US" dirty="0"/>
          </a:p>
        </p:txBody>
      </p:sp>
      <p:sp>
        <p:nvSpPr>
          <p:cNvPr id="3" name="Title 2"/>
          <p:cNvSpPr>
            <a:spLocks noGrp="1"/>
          </p:cNvSpPr>
          <p:nvPr>
            <p:ph type="title"/>
          </p:nvPr>
        </p:nvSpPr>
        <p:spPr/>
        <p:txBody>
          <a:bodyPr>
            <a:normAutofit/>
          </a:bodyPr>
          <a:lstStyle/>
          <a:p>
            <a:r>
              <a:rPr lang="sr-Latn-BA" dirty="0" smtClean="0"/>
              <a:t>Monopol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sr-Latn-BA" dirty="0" smtClean="0"/>
              <a:t>Karakteristike monopola:</a:t>
            </a:r>
          </a:p>
          <a:p>
            <a:pPr lvl="1"/>
            <a:r>
              <a:rPr lang="hr-HR" dirty="0" smtClean="0"/>
              <a:t>Jedan prodavač – puno kupaca</a:t>
            </a:r>
          </a:p>
          <a:p>
            <a:pPr lvl="1"/>
            <a:r>
              <a:rPr lang="hr-HR" dirty="0" smtClean="0"/>
              <a:t>Jedan proizvod  (nema bliskih supstituta)</a:t>
            </a:r>
          </a:p>
          <a:p>
            <a:pPr lvl="1"/>
            <a:r>
              <a:rPr lang="hr-HR" dirty="0" smtClean="0"/>
              <a:t>Postojanje prepreka ulasku u prozvodnju</a:t>
            </a:r>
          </a:p>
          <a:p>
            <a:pPr lvl="1"/>
            <a:r>
              <a:rPr lang="hr-HR" dirty="0" smtClean="0"/>
              <a:t>Monopolist u</a:t>
            </a:r>
            <a:r>
              <a:rPr lang="en-US" dirty="0" err="1" smtClean="0"/>
              <a:t>ti</a:t>
            </a:r>
            <a:r>
              <a:rPr lang="hr-HR" dirty="0" smtClean="0"/>
              <a:t>če na formiranje cijene – “price maker”</a:t>
            </a:r>
          </a:p>
          <a:p>
            <a:r>
              <a:rPr lang="hr-HR" sz="2800" dirty="0" smtClean="0"/>
              <a:t>M</a:t>
            </a:r>
            <a:r>
              <a:rPr lang="en-US" sz="2800" dirty="0" err="1" smtClean="0"/>
              <a:t>onopolist</a:t>
            </a:r>
            <a:r>
              <a:rPr lang="sr-Latn-BA" sz="2800" dirty="0" smtClean="0"/>
              <a:t>a</a:t>
            </a:r>
            <a:r>
              <a:rPr lang="en-US" sz="2800" dirty="0" smtClean="0"/>
              <a:t> </a:t>
            </a:r>
            <a:r>
              <a:rPr lang="hr-HR" sz="2800" dirty="0" smtClean="0"/>
              <a:t>određuje koju količinu ponuditi na tržištu</a:t>
            </a:r>
            <a:endParaRPr lang="en-US" sz="2800" dirty="0" smtClean="0"/>
          </a:p>
          <a:p>
            <a:r>
              <a:rPr lang="en-US" sz="2800" dirty="0" err="1" smtClean="0"/>
              <a:t>Monopolista</a:t>
            </a:r>
            <a:r>
              <a:rPr lang="en-US" sz="2800" dirty="0" smtClean="0"/>
              <a:t> </a:t>
            </a:r>
            <a:r>
              <a:rPr lang="hr-HR" sz="2800" dirty="0" smtClean="0"/>
              <a:t>ima uticaj na cijenu ali mora uzeti u obzir potražnju</a:t>
            </a:r>
          </a:p>
          <a:p>
            <a:r>
              <a:rPr lang="hr-HR" sz="2800" dirty="0" smtClean="0"/>
              <a:t>Kriva potražnje u monopolu je opadajuća</a:t>
            </a:r>
          </a:p>
          <a:p>
            <a:r>
              <a:rPr lang="hr-HR" sz="2800" dirty="0" smtClean="0"/>
              <a:t>Profiti će biti maksimalni pri nivou proizvodnje kod koje je granični prihod jednak graničnom trošku</a:t>
            </a:r>
            <a:endParaRPr lang="en-US" dirty="0" smtClean="0"/>
          </a:p>
          <a:p>
            <a:pPr lvl="1"/>
            <a:endParaRPr lang="en-US" dirty="0"/>
          </a:p>
        </p:txBody>
      </p:sp>
      <p:sp>
        <p:nvSpPr>
          <p:cNvPr id="3" name="Title 2"/>
          <p:cNvSpPr>
            <a:spLocks noGrp="1"/>
          </p:cNvSpPr>
          <p:nvPr>
            <p:ph type="title"/>
          </p:nvPr>
        </p:nvSpPr>
        <p:spPr/>
        <p:txBody>
          <a:bodyPr>
            <a:normAutofit/>
          </a:bodyPr>
          <a:lstStyle/>
          <a:p>
            <a:r>
              <a:rPr lang="sr-Latn-BA" dirty="0" smtClean="0"/>
              <a:t>Monopol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hr-HR" sz="2800" dirty="0" smtClean="0">
                <a:latin typeface="Arial" pitchFamily="34" charset="0"/>
              </a:rPr>
              <a:t>Savršena konkurencija je oblik organizacije tržišta u kome:</a:t>
            </a:r>
          </a:p>
          <a:p>
            <a:pPr lvl="1"/>
            <a:r>
              <a:rPr lang="hr-HR" sz="2400" dirty="0" smtClean="0">
                <a:latin typeface="Arial" pitchFamily="34" charset="0"/>
              </a:rPr>
              <a:t>postoji mnogo kupaca i prodavaca proizvoda koji su pojedinačno premali da bi mogli uticati na cijenu proizvoda (“price takers”);</a:t>
            </a:r>
          </a:p>
          <a:p>
            <a:pPr lvl="1"/>
            <a:r>
              <a:rPr lang="hr-HR" sz="2400" dirty="0" smtClean="0">
                <a:latin typeface="Arial" pitchFamily="34" charset="0"/>
              </a:rPr>
              <a:t>proizvod je homogen;</a:t>
            </a:r>
          </a:p>
          <a:p>
            <a:pPr lvl="1"/>
            <a:r>
              <a:rPr lang="hr-HR" sz="2400" dirty="0" smtClean="0">
                <a:latin typeface="Arial" pitchFamily="34" charset="0"/>
              </a:rPr>
              <a:t>postoji savršena pokretljivost proizvodnih faktora i</a:t>
            </a:r>
          </a:p>
          <a:p>
            <a:pPr lvl="1"/>
            <a:r>
              <a:rPr lang="hr-HR" sz="2400" dirty="0" smtClean="0">
                <a:latin typeface="Arial" pitchFamily="34" charset="0"/>
              </a:rPr>
              <a:t>privredni su subjekti savršeno obavješteni o tržišnim uslovima</a:t>
            </a:r>
          </a:p>
          <a:p>
            <a:r>
              <a:rPr lang="hr-HR" sz="2800" dirty="0" smtClean="0">
                <a:latin typeface="Arial" pitchFamily="34" charset="0"/>
              </a:rPr>
              <a:t>U savršenoj konkurenciji tržišnu cijenu i količinu nekog proizvoda određuju isključivo sile tržišne potražnje i tržišne ponude proizvoda, te je preduzeću cijena zadana (tj. može prodati neograničenu količinu proizvoda po toj cijeni).</a:t>
            </a:r>
          </a:p>
          <a:p>
            <a:endParaRPr lang="en-US" dirty="0"/>
          </a:p>
        </p:txBody>
      </p:sp>
      <p:sp>
        <p:nvSpPr>
          <p:cNvPr id="3" name="Title 2"/>
          <p:cNvSpPr>
            <a:spLocks noGrp="1"/>
          </p:cNvSpPr>
          <p:nvPr>
            <p:ph type="title"/>
          </p:nvPr>
        </p:nvSpPr>
        <p:spPr/>
        <p:txBody>
          <a:bodyPr>
            <a:normAutofit fontScale="90000"/>
          </a:bodyPr>
          <a:lstStyle/>
          <a:p>
            <a:r>
              <a:rPr lang="sr-Latn-BA" dirty="0" smtClean="0"/>
              <a:t>Potražnja sa kojom se suočava preduzeće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r-Latn-BA" dirty="0" smtClean="0"/>
              <a:t>Monopolistička konkurencija predstavlja tržišnu strukturu koja je slična savršenoj konkurenciji po tome što postoji velik broj preduzeća koja su konkurentna u datoj djelatnosti </a:t>
            </a:r>
          </a:p>
          <a:p>
            <a:r>
              <a:rPr lang="sr-Latn-BA" dirty="0" smtClean="0"/>
              <a:t>Ipak, svako preduzeće prodaje drugačiji proizvod i može iskoristiti prednost robne marke, što mu daje mogućnost da se ponaša kao monopolist u odnosu na svoje klijente</a:t>
            </a:r>
          </a:p>
          <a:p>
            <a:r>
              <a:rPr lang="sr-Latn-BA" dirty="0" smtClean="0"/>
              <a:t>Vrlo česta u uslužnom sektoru privrede, npr. benzinske pumpe</a:t>
            </a:r>
            <a:endParaRPr lang="en-US" dirty="0" smtClean="0"/>
          </a:p>
          <a:p>
            <a:endParaRPr lang="en-US" dirty="0"/>
          </a:p>
        </p:txBody>
      </p:sp>
      <p:sp>
        <p:nvSpPr>
          <p:cNvPr id="3" name="Title 2"/>
          <p:cNvSpPr>
            <a:spLocks noGrp="1"/>
          </p:cNvSpPr>
          <p:nvPr>
            <p:ph type="title"/>
          </p:nvPr>
        </p:nvSpPr>
        <p:spPr/>
        <p:txBody>
          <a:bodyPr>
            <a:normAutofit fontScale="90000"/>
          </a:bodyPr>
          <a:lstStyle/>
          <a:p>
            <a:r>
              <a:rPr lang="sr-Latn-BA" dirty="0" smtClean="0"/>
              <a:t>Potražnja sa kojom se suočava preduzeće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r-Latn-BA" dirty="0" smtClean="0"/>
              <a:t>Na osnovu potražnje sa kojom se suočava preduzeće odrediće se vrsta i količina faktora proizvodnje ili sredstava (proizvođačkih dobara) koje preduzeće treba kupiti ili unajmiti kako bi proizvelo robu ili uslugu kojima će zadovoljiti potražnju, odnosno utvrdiće se izvedena tražnja za faktorima proizvodnje</a:t>
            </a:r>
          </a:p>
        </p:txBody>
      </p:sp>
      <p:sp>
        <p:nvSpPr>
          <p:cNvPr id="3" name="Title 2"/>
          <p:cNvSpPr>
            <a:spLocks noGrp="1"/>
          </p:cNvSpPr>
          <p:nvPr>
            <p:ph type="title"/>
          </p:nvPr>
        </p:nvSpPr>
        <p:spPr/>
        <p:txBody>
          <a:bodyPr/>
          <a:lstStyle/>
          <a:p>
            <a:r>
              <a:rPr lang="sr-Latn-BA" dirty="0" smtClean="0"/>
              <a:t>Izvedena potražnja</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Cijena predstavlja količinu novca koju treba platiti za određenu jedinicu dobra ili usluge</a:t>
            </a:r>
          </a:p>
          <a:p>
            <a:r>
              <a:rPr lang="sr-Latn-BA" dirty="0" smtClean="0"/>
              <a:t>Nivoi i dinamika cijena određeni su brojnim faktorima, internim (troškovi, profitni ciljevi, rast preduzeća) i eksternim (konkurencija, kupci, zakonodavstvo, tehnologija...)</a:t>
            </a:r>
          </a:p>
          <a:p>
            <a:r>
              <a:rPr lang="sr-Latn-BA" dirty="0" smtClean="0"/>
              <a:t>Dva osnovna pojavna oblika cijena u praksi poslovanja su cijena koštanja (ulazna cijena) i prodajna cijena (izlazna cijena)</a:t>
            </a:r>
            <a:endParaRPr lang="en-US" dirty="0" smtClean="0"/>
          </a:p>
          <a:p>
            <a:endParaRPr lang="sr-Latn-BA" dirty="0" smtClean="0"/>
          </a:p>
          <a:p>
            <a:endParaRPr lang="sr-Latn-BA" dirty="0" smtClean="0"/>
          </a:p>
          <a:p>
            <a:endParaRPr lang="en-US" dirty="0"/>
          </a:p>
        </p:txBody>
      </p:sp>
      <p:sp>
        <p:nvSpPr>
          <p:cNvPr id="3" name="Title 2"/>
          <p:cNvSpPr>
            <a:spLocks noGrp="1"/>
          </p:cNvSpPr>
          <p:nvPr>
            <p:ph type="title"/>
          </p:nvPr>
        </p:nvSpPr>
        <p:spPr/>
        <p:txBody>
          <a:bodyPr/>
          <a:lstStyle/>
          <a:p>
            <a:r>
              <a:rPr lang="sr-Latn-BA" dirty="0" smtClean="0"/>
              <a:t>Cijena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2" pitchFamily="18" charset="2"/>
              <a:buNone/>
            </a:pPr>
            <a:r>
              <a:rPr lang="sr-Latn-CS" sz="3600" b="1" dirty="0" smtClean="0">
                <a:latin typeface="Arial" pitchFamily="34" charset="0"/>
              </a:rPr>
              <a:t>P= a - bQ </a:t>
            </a:r>
            <a:r>
              <a:rPr lang="sr-Latn-CS" dirty="0" smtClean="0">
                <a:latin typeface="Arial" pitchFamily="34" charset="0"/>
              </a:rPr>
              <a:t> (ili Q=a-bP)</a:t>
            </a:r>
          </a:p>
          <a:p>
            <a:pPr>
              <a:buFont typeface="Wingdings 2" pitchFamily="18" charset="2"/>
              <a:buNone/>
            </a:pPr>
            <a:endParaRPr lang="sr-Latn-CS" dirty="0" smtClean="0">
              <a:latin typeface="Arial" pitchFamily="34" charset="0"/>
            </a:endParaRPr>
          </a:p>
          <a:p>
            <a:pPr>
              <a:buFont typeface="Wingdings 2" pitchFamily="18" charset="2"/>
              <a:buNone/>
            </a:pPr>
            <a:r>
              <a:rPr lang="sr-Latn-CS" dirty="0" smtClean="0">
                <a:latin typeface="Arial" pitchFamily="34" charset="0"/>
              </a:rPr>
              <a:t>P - prodajna cijena</a:t>
            </a:r>
          </a:p>
          <a:p>
            <a:pPr>
              <a:buFont typeface="Wingdings 2" pitchFamily="18" charset="2"/>
              <a:buNone/>
            </a:pPr>
            <a:r>
              <a:rPr lang="sr-Latn-CS" dirty="0" smtClean="0">
                <a:latin typeface="Arial" pitchFamily="34" charset="0"/>
              </a:rPr>
              <a:t>a - fiksna ili konstantna cijena</a:t>
            </a:r>
          </a:p>
          <a:p>
            <a:pPr>
              <a:buFont typeface="Wingdings 2" pitchFamily="18" charset="2"/>
              <a:buNone/>
            </a:pPr>
            <a:r>
              <a:rPr lang="sr-Latn-CS" dirty="0" smtClean="0">
                <a:latin typeface="Arial" pitchFamily="34" charset="0"/>
              </a:rPr>
              <a:t>b - umanjenje cijene (diskont)</a:t>
            </a:r>
          </a:p>
          <a:p>
            <a:pPr>
              <a:buFont typeface="Wingdings 2" pitchFamily="18" charset="2"/>
              <a:buNone/>
            </a:pPr>
            <a:r>
              <a:rPr lang="sr-Latn-CS" dirty="0" smtClean="0">
                <a:latin typeface="Arial" pitchFamily="34" charset="0"/>
              </a:rPr>
              <a:t>Q - količina proizvoda</a:t>
            </a:r>
          </a:p>
          <a:p>
            <a:pPr>
              <a:buFont typeface="Wingdings 2" pitchFamily="18" charset="2"/>
              <a:buNone/>
            </a:pPr>
            <a:endParaRPr lang="sr-Latn-CS" dirty="0" smtClean="0">
              <a:latin typeface="Arial" pitchFamily="34" charset="0"/>
            </a:endParaRPr>
          </a:p>
          <a:p>
            <a:pPr>
              <a:buFont typeface="Wingdings 2" pitchFamily="18" charset="2"/>
              <a:buNone/>
            </a:pPr>
            <a:r>
              <a:rPr lang="sr-Latn-CS" dirty="0" smtClean="0">
                <a:latin typeface="Arial" pitchFamily="34" charset="0"/>
              </a:rPr>
              <a:t>Primjer</a:t>
            </a:r>
          </a:p>
          <a:p>
            <a:pPr>
              <a:buFont typeface="Wingdings 2" pitchFamily="18" charset="2"/>
              <a:buNone/>
            </a:pPr>
            <a:r>
              <a:rPr lang="sr-Latn-CS" dirty="0" smtClean="0">
                <a:latin typeface="Arial" pitchFamily="34" charset="0"/>
              </a:rPr>
              <a:t>P=170-10Q</a:t>
            </a:r>
            <a:endParaRPr lang="en-US" dirty="0" smtClean="0">
              <a:latin typeface="Arial" pitchFamily="34" charset="0"/>
            </a:endParaRPr>
          </a:p>
          <a:p>
            <a:endParaRPr lang="en-US" dirty="0"/>
          </a:p>
        </p:txBody>
      </p:sp>
      <p:sp>
        <p:nvSpPr>
          <p:cNvPr id="3" name="Title 2"/>
          <p:cNvSpPr>
            <a:spLocks noGrp="1"/>
          </p:cNvSpPr>
          <p:nvPr>
            <p:ph type="title"/>
          </p:nvPr>
        </p:nvSpPr>
        <p:spPr/>
        <p:txBody>
          <a:bodyPr/>
          <a:lstStyle/>
          <a:p>
            <a:r>
              <a:rPr lang="sr-Latn-BA" dirty="0" smtClean="0"/>
              <a:t>Cijena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6248400" cy="3776472"/>
          </a:xfrm>
        </p:spPr>
        <p:txBody>
          <a:bodyPr/>
          <a:lstStyle/>
          <a:p>
            <a:r>
              <a:rPr lang="sr-Latn-BA" dirty="0" smtClean="0"/>
              <a:t>Grafički prikaz funkcije cijene P=170-10Q</a:t>
            </a:r>
          </a:p>
          <a:p>
            <a:pPr>
              <a:buNone/>
            </a:pPr>
            <a:endParaRPr lang="en-US" dirty="0"/>
          </a:p>
        </p:txBody>
      </p:sp>
      <p:sp>
        <p:nvSpPr>
          <p:cNvPr id="3" name="Title 2"/>
          <p:cNvSpPr>
            <a:spLocks noGrp="1"/>
          </p:cNvSpPr>
          <p:nvPr>
            <p:ph type="title"/>
          </p:nvPr>
        </p:nvSpPr>
        <p:spPr/>
        <p:txBody>
          <a:bodyPr/>
          <a:lstStyle/>
          <a:p>
            <a:r>
              <a:rPr lang="sr-Latn-BA" dirty="0" smtClean="0"/>
              <a:t>Cijena </a:t>
            </a: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990600" y="2438400"/>
            <a:ext cx="6831904" cy="358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Tabelarni prikaz funkcije cijene P=170-10Q</a:t>
            </a:r>
          </a:p>
          <a:p>
            <a:pPr>
              <a:buNone/>
            </a:pPr>
            <a:endParaRPr lang="sr-Latn-BA" dirty="0" smtClean="0"/>
          </a:p>
        </p:txBody>
      </p:sp>
      <p:sp>
        <p:nvSpPr>
          <p:cNvPr id="3" name="Title 2"/>
          <p:cNvSpPr>
            <a:spLocks noGrp="1"/>
          </p:cNvSpPr>
          <p:nvPr>
            <p:ph type="title"/>
          </p:nvPr>
        </p:nvSpPr>
        <p:spPr/>
        <p:txBody>
          <a:bodyPr/>
          <a:lstStyle/>
          <a:p>
            <a:r>
              <a:rPr lang="sr-Latn-BA" dirty="0" smtClean="0"/>
              <a:t>Cijena </a:t>
            </a:r>
            <a:endParaRPr lang="en-US" dirty="0"/>
          </a:p>
        </p:txBody>
      </p:sp>
      <p:pic>
        <p:nvPicPr>
          <p:cNvPr id="4" name="Picture 7"/>
          <p:cNvPicPr>
            <a:picLocks noChangeAspect="1" noChangeArrowheads="1"/>
          </p:cNvPicPr>
          <p:nvPr/>
        </p:nvPicPr>
        <p:blipFill>
          <a:blip r:embed="rId2" cstate="print"/>
          <a:srcRect/>
          <a:stretch>
            <a:fillRect/>
          </a:stretch>
        </p:blipFill>
        <p:spPr bwMode="auto">
          <a:xfrm>
            <a:off x="2209800" y="1971676"/>
            <a:ext cx="4495800" cy="42365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5148072"/>
          </a:xfrm>
        </p:spPr>
        <p:txBody>
          <a:bodyPr>
            <a:normAutofit/>
          </a:bodyPr>
          <a:lstStyle/>
          <a:p>
            <a:r>
              <a:rPr lang="sr-Latn-BA" dirty="0" smtClean="0"/>
              <a:t>Primjer</a:t>
            </a:r>
          </a:p>
          <a:p>
            <a:pPr>
              <a:buNone/>
            </a:pPr>
            <a:r>
              <a:rPr lang="sr-Latn-BA" dirty="0" smtClean="0"/>
              <a:t>	Neka je fiksna cijena 170.000 KM.Proizvođač kamiona je odredio politiku cijena da za svaki kupljeni kamion odobri popust u iznosu od 5,88 %. Kako glasi funkcija cijene? </a:t>
            </a:r>
          </a:p>
          <a:p>
            <a:pPr>
              <a:buNone/>
            </a:pPr>
            <a:endParaRPr lang="en-US" dirty="0" smtClean="0"/>
          </a:p>
          <a:p>
            <a:pPr>
              <a:buNone/>
            </a:pPr>
            <a:endParaRPr lang="sr-Latn-BA" dirty="0" smtClean="0"/>
          </a:p>
          <a:p>
            <a:pPr>
              <a:buNone/>
            </a:pPr>
            <a:r>
              <a:rPr lang="sr-Latn-BA" dirty="0" smtClean="0"/>
              <a:t>	P=170.000 – 10.000Q</a:t>
            </a:r>
          </a:p>
          <a:p>
            <a:pPr>
              <a:buNone/>
            </a:pPr>
            <a:r>
              <a:rPr lang="sr-Latn-BA" dirty="0" smtClean="0"/>
              <a:t>	</a:t>
            </a:r>
            <a:endParaRPr lang="en-US" dirty="0"/>
          </a:p>
        </p:txBody>
      </p:sp>
      <p:sp>
        <p:nvSpPr>
          <p:cNvPr id="3" name="Title 2"/>
          <p:cNvSpPr>
            <a:spLocks noGrp="1"/>
          </p:cNvSpPr>
          <p:nvPr>
            <p:ph type="title"/>
          </p:nvPr>
        </p:nvSpPr>
        <p:spPr/>
        <p:txBody>
          <a:bodyPr/>
          <a:lstStyle/>
          <a:p>
            <a:r>
              <a:rPr lang="sr-Latn-BA" dirty="0" smtClean="0"/>
              <a:t>Cijena</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Prihodi </a:t>
            </a:r>
            <a:r>
              <a:rPr lang="en-US" dirty="0" err="1" smtClean="0"/>
              <a:t>predstavljaju</a:t>
            </a:r>
            <a:r>
              <a:rPr lang="en-US" dirty="0" smtClean="0"/>
              <a:t> </a:t>
            </a:r>
            <a:r>
              <a:rPr lang="sr-Latn-BA" dirty="0" smtClean="0"/>
              <a:t>novčani izraz rezultata poslovanja koji se ostvaruju u završnoj fazi reprodukcije</a:t>
            </a:r>
            <a:endParaRPr lang="en-US" dirty="0" smtClean="0"/>
          </a:p>
          <a:p>
            <a:r>
              <a:rPr lang="en-US" dirty="0" err="1" smtClean="0"/>
              <a:t>Ukupan</a:t>
            </a:r>
            <a:r>
              <a:rPr lang="en-US" dirty="0" smtClean="0"/>
              <a:t> </a:t>
            </a:r>
            <a:r>
              <a:rPr lang="en-US" dirty="0" err="1" smtClean="0"/>
              <a:t>prihod</a:t>
            </a:r>
            <a:r>
              <a:rPr lang="en-US" dirty="0" smtClean="0"/>
              <a:t> - s</a:t>
            </a:r>
            <a:r>
              <a:rPr lang="sr-Latn-BA" dirty="0" smtClean="0"/>
              <a:t>vi realizovani prihodi jednog obračunskog perioda </a:t>
            </a:r>
            <a:endParaRPr lang="en-US" dirty="0" smtClean="0"/>
          </a:p>
          <a:p>
            <a:r>
              <a:rPr lang="en-US" dirty="0" smtClean="0"/>
              <a:t>U</a:t>
            </a:r>
            <a:r>
              <a:rPr lang="sr-Latn-BA" dirty="0" smtClean="0"/>
              <a:t>kupni prihodi se javljaju u tri oblika:</a:t>
            </a:r>
            <a:endParaRPr lang="en-US" dirty="0" smtClean="0"/>
          </a:p>
          <a:p>
            <a:pPr lvl="1"/>
            <a:r>
              <a:rPr lang="sr-Latn-BA" dirty="0" smtClean="0"/>
              <a:t>poslovni prihodi,</a:t>
            </a:r>
            <a:endParaRPr lang="en-US" dirty="0" smtClean="0"/>
          </a:p>
          <a:p>
            <a:pPr lvl="1"/>
            <a:r>
              <a:rPr lang="sr-Latn-BA" dirty="0" smtClean="0"/>
              <a:t>finansijski prihodi </a:t>
            </a:r>
            <a:r>
              <a:rPr lang="en-US" dirty="0" err="1" smtClean="0"/>
              <a:t>i</a:t>
            </a:r>
            <a:r>
              <a:rPr lang="en-US" dirty="0" smtClean="0"/>
              <a:t> </a:t>
            </a:r>
          </a:p>
          <a:p>
            <a:pPr lvl="1"/>
            <a:r>
              <a:rPr lang="sr-Latn-BA" dirty="0" smtClean="0"/>
              <a:t>ostali prihodi</a:t>
            </a:r>
            <a:endParaRPr lang="en-US" dirty="0" smtClean="0"/>
          </a:p>
          <a:p>
            <a:endParaRPr lang="en-US" dirty="0"/>
          </a:p>
        </p:txBody>
      </p:sp>
      <p:sp>
        <p:nvSpPr>
          <p:cNvPr id="3" name="Title 2"/>
          <p:cNvSpPr>
            <a:spLocks noGrp="1"/>
          </p:cNvSpPr>
          <p:nvPr>
            <p:ph type="title"/>
          </p:nvPr>
        </p:nvSpPr>
        <p:spPr/>
        <p:txBody>
          <a:bodyPr/>
          <a:lstStyle/>
          <a:p>
            <a:r>
              <a:rPr lang="en-US" dirty="0" err="1" smtClean="0"/>
              <a:t>Prihodi</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r-HR" dirty="0" smtClean="0">
                <a:latin typeface="Arial" pitchFamily="34" charset="0"/>
              </a:rPr>
              <a:t>U savršenoj konkurenciji cijene proizvoda određuju se u tački presjeka tržišne krive potražnje i tržišne krive ponude proizvoda</a:t>
            </a:r>
          </a:p>
          <a:p>
            <a:pPr>
              <a:buNone/>
            </a:pPr>
            <a:endParaRPr lang="hr-HR" dirty="0" smtClean="0">
              <a:latin typeface="Arial" pitchFamily="34" charset="0"/>
            </a:endParaRPr>
          </a:p>
          <a:p>
            <a:r>
              <a:rPr lang="hr-HR" dirty="0" smtClean="0">
                <a:latin typeface="Arial" pitchFamily="34" charset="0"/>
              </a:rPr>
              <a:t>Primjer</a:t>
            </a:r>
          </a:p>
          <a:p>
            <a:pPr>
              <a:buNone/>
            </a:pPr>
            <a:r>
              <a:rPr lang="hr-HR" dirty="0" smtClean="0">
                <a:latin typeface="Arial" pitchFamily="34" charset="0"/>
              </a:rPr>
              <a:t>	Date su kriva tražnje predstavljena kao kriva cijene P=125-0,2Q</a:t>
            </a:r>
            <a:r>
              <a:rPr lang="en-US" baseline="-25000" dirty="0" smtClean="0">
                <a:latin typeface="Arial" pitchFamily="34" charset="0"/>
              </a:rPr>
              <a:t>D</a:t>
            </a:r>
            <a:r>
              <a:rPr lang="hr-HR" dirty="0" smtClean="0">
                <a:latin typeface="Arial" pitchFamily="34" charset="0"/>
              </a:rPr>
              <a:t> i kriva ponude Qs=175+5P.</a:t>
            </a:r>
          </a:p>
          <a:p>
            <a:pPr>
              <a:buNone/>
            </a:pPr>
            <a:r>
              <a:rPr lang="hr-HR" dirty="0" smtClean="0">
                <a:latin typeface="Arial" pitchFamily="34" charset="0"/>
              </a:rPr>
              <a:t>	Izračunati ravnotežnu tržišnu cijenu. Dati grafički</a:t>
            </a:r>
            <a:r>
              <a:rPr lang="en-US" dirty="0" smtClean="0">
                <a:latin typeface="Arial" pitchFamily="34" charset="0"/>
              </a:rPr>
              <a:t> </a:t>
            </a:r>
            <a:r>
              <a:rPr lang="en-US" dirty="0" err="1" smtClean="0">
                <a:latin typeface="Arial" pitchFamily="34" charset="0"/>
              </a:rPr>
              <a:t>i</a:t>
            </a:r>
            <a:r>
              <a:rPr lang="en-US" dirty="0" smtClean="0">
                <a:latin typeface="Arial" pitchFamily="34" charset="0"/>
              </a:rPr>
              <a:t> </a:t>
            </a:r>
            <a:r>
              <a:rPr lang="hr-HR" dirty="0" smtClean="0">
                <a:latin typeface="Arial" pitchFamily="34" charset="0"/>
              </a:rPr>
              <a:t> tabelarni prikaz.</a:t>
            </a:r>
          </a:p>
          <a:p>
            <a:endParaRPr lang="en-US" dirty="0"/>
          </a:p>
        </p:txBody>
      </p:sp>
      <p:sp>
        <p:nvSpPr>
          <p:cNvPr id="3" name="Title 2"/>
          <p:cNvSpPr>
            <a:spLocks noGrp="1"/>
          </p:cNvSpPr>
          <p:nvPr>
            <p:ph type="title"/>
          </p:nvPr>
        </p:nvSpPr>
        <p:spPr/>
        <p:txBody>
          <a:bodyPr>
            <a:normAutofit fontScale="90000"/>
          </a:bodyPr>
          <a:lstStyle/>
          <a:p>
            <a:r>
              <a:rPr lang="sr-Latn-BA" dirty="0" smtClean="0"/>
              <a:t>Određivanje cijena u savršenoj konkurenciji</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r-HR" dirty="0" smtClean="0">
                <a:latin typeface="Arial" pitchFamily="34" charset="0"/>
              </a:rPr>
              <a:t>Qs=175+5P</a:t>
            </a:r>
          </a:p>
          <a:p>
            <a:r>
              <a:rPr lang="hr-HR" dirty="0" smtClean="0">
                <a:latin typeface="Arial" pitchFamily="34" charset="0"/>
              </a:rPr>
              <a:t>P=125-0,2</a:t>
            </a:r>
            <a:r>
              <a:rPr lang="sr-Latn-BA" dirty="0" smtClean="0"/>
              <a:t>Q</a:t>
            </a:r>
            <a:r>
              <a:rPr lang="sr-Latn-BA" baseline="-25000" dirty="0" smtClean="0"/>
              <a:t>D</a:t>
            </a:r>
            <a:r>
              <a:rPr lang="hr-HR" dirty="0" smtClean="0">
                <a:latin typeface="Arial" pitchFamily="34" charset="0"/>
              </a:rPr>
              <a:t> → </a:t>
            </a:r>
            <a:r>
              <a:rPr lang="sr-Latn-BA" dirty="0" smtClean="0"/>
              <a:t>Q</a:t>
            </a:r>
            <a:r>
              <a:rPr lang="sr-Latn-BA" baseline="-25000" dirty="0" smtClean="0"/>
              <a:t>D</a:t>
            </a:r>
            <a:r>
              <a:rPr lang="sr-Latn-BA" dirty="0" smtClean="0"/>
              <a:t>=625-5P</a:t>
            </a:r>
          </a:p>
          <a:p>
            <a:r>
              <a:rPr lang="sr-Latn-BA" dirty="0" smtClean="0"/>
              <a:t>Q</a:t>
            </a:r>
            <a:r>
              <a:rPr lang="sr-Latn-BA" baseline="-25000" dirty="0" smtClean="0"/>
              <a:t>D</a:t>
            </a:r>
            <a:r>
              <a:rPr lang="sr-Latn-BA" dirty="0" smtClean="0"/>
              <a:t> = Q</a:t>
            </a:r>
            <a:r>
              <a:rPr lang="sr-Latn-BA" baseline="-25000" dirty="0" smtClean="0"/>
              <a:t>S </a:t>
            </a:r>
            <a:r>
              <a:rPr lang="hr-HR" dirty="0" smtClean="0">
                <a:latin typeface="Arial" pitchFamily="34" charset="0"/>
              </a:rPr>
              <a:t>→ P=45</a:t>
            </a:r>
            <a:endParaRPr lang="en-US" baseline="-25000" dirty="0" smtClean="0"/>
          </a:p>
          <a:p>
            <a:r>
              <a:rPr lang="sr-Latn-BA" dirty="0" smtClean="0"/>
              <a:t>Ako uvrstimo ravnotežnu cijenu P=45 u funkciju potražnje ili ponude i riješimo za Q</a:t>
            </a:r>
            <a:r>
              <a:rPr lang="en-US" dirty="0" smtClean="0"/>
              <a:t>,</a:t>
            </a:r>
            <a:r>
              <a:rPr lang="sr-Latn-BA" dirty="0" smtClean="0"/>
              <a:t> dobićemo ravnotežnu količinu proizvoda</a:t>
            </a:r>
            <a:endParaRPr lang="en-US" dirty="0" smtClean="0"/>
          </a:p>
          <a:p>
            <a:r>
              <a:rPr lang="sr-Latn-BA" dirty="0" smtClean="0"/>
              <a:t>Q</a:t>
            </a:r>
            <a:r>
              <a:rPr lang="sr-Latn-BA" baseline="-25000" dirty="0" smtClean="0"/>
              <a:t>D</a:t>
            </a:r>
            <a:r>
              <a:rPr lang="sr-Latn-BA" dirty="0" smtClean="0"/>
              <a:t>=625-5P=625-5(45)=400 jedinica proizvoda</a:t>
            </a:r>
            <a:endParaRPr lang="en-US" dirty="0" smtClean="0"/>
          </a:p>
          <a:p>
            <a:r>
              <a:rPr lang="sr-Latn-BA" dirty="0" smtClean="0"/>
              <a:t>Q</a:t>
            </a:r>
            <a:r>
              <a:rPr lang="sr-Latn-BA" baseline="-25000" dirty="0" smtClean="0"/>
              <a:t>S</a:t>
            </a:r>
            <a:r>
              <a:rPr lang="sr-Latn-BA" dirty="0" smtClean="0"/>
              <a:t>=175+5P=175+5(45)=400 jedinica proizvoda </a:t>
            </a:r>
            <a:endParaRPr lang="en-US" dirty="0" smtClean="0"/>
          </a:p>
          <a:p>
            <a:endParaRPr lang="hr-HR" dirty="0" smtClean="0">
              <a:latin typeface="Arial" pitchFamily="34" charset="0"/>
            </a:endParaRPr>
          </a:p>
          <a:p>
            <a:endParaRPr lang="en-US" dirty="0"/>
          </a:p>
        </p:txBody>
      </p:sp>
      <p:sp>
        <p:nvSpPr>
          <p:cNvPr id="3" name="Title 2"/>
          <p:cNvSpPr>
            <a:spLocks noGrp="1"/>
          </p:cNvSpPr>
          <p:nvPr>
            <p:ph type="title"/>
          </p:nvPr>
        </p:nvSpPr>
        <p:spPr/>
        <p:txBody>
          <a:bodyPr>
            <a:normAutofit fontScale="90000"/>
          </a:bodyPr>
          <a:lstStyle/>
          <a:p>
            <a:r>
              <a:rPr lang="sr-Latn-BA" dirty="0" smtClean="0"/>
              <a:t>Određivanje cijena u savršenoj konkurenciji</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BA" dirty="0" smtClean="0"/>
              <a:t>Određivanje cijena u savršenoj konkurenciji</a:t>
            </a:r>
            <a:endParaRPr lang="en-US" dirty="0"/>
          </a:p>
        </p:txBody>
      </p:sp>
      <p:sp>
        <p:nvSpPr>
          <p:cNvPr id="5" name="Content Placeholder 4"/>
          <p:cNvSpPr>
            <a:spLocks noGrp="1"/>
          </p:cNvSpPr>
          <p:nvPr>
            <p:ph idx="1"/>
          </p:nvPr>
        </p:nvSpPr>
        <p:spPr/>
        <p:txBody>
          <a:bodyPr/>
          <a:lstStyle/>
          <a:p>
            <a:r>
              <a:rPr lang="sr-Latn-BA" dirty="0" smtClean="0"/>
              <a:t>Tržišna ravnoteža</a:t>
            </a:r>
          </a:p>
          <a:p>
            <a:pPr>
              <a:buNone/>
            </a:pPr>
            <a:endParaRPr lang="en-US" dirty="0"/>
          </a:p>
        </p:txBody>
      </p:sp>
      <p:pic>
        <p:nvPicPr>
          <p:cNvPr id="7" name="Picture 7"/>
          <p:cNvPicPr>
            <a:picLocks noChangeAspect="1" noChangeArrowheads="1"/>
          </p:cNvPicPr>
          <p:nvPr/>
        </p:nvPicPr>
        <p:blipFill>
          <a:blip r:embed="rId2" cstate="print"/>
          <a:srcRect/>
          <a:stretch>
            <a:fillRect/>
          </a:stretch>
        </p:blipFill>
        <p:spPr bwMode="auto">
          <a:xfrm>
            <a:off x="1142999" y="2133600"/>
            <a:ext cx="7520473"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BA" dirty="0" smtClean="0"/>
              <a:t>Određivanje cijena u savršenoj konkurenciji</a:t>
            </a:r>
            <a:endParaRPr lang="en-US" dirty="0"/>
          </a:p>
        </p:txBody>
      </p:sp>
      <p:sp>
        <p:nvSpPr>
          <p:cNvPr id="5" name="Content Placeholder 4"/>
          <p:cNvSpPr>
            <a:spLocks noGrp="1"/>
          </p:cNvSpPr>
          <p:nvPr>
            <p:ph idx="1"/>
          </p:nvPr>
        </p:nvSpPr>
        <p:spPr/>
        <p:txBody>
          <a:bodyPr/>
          <a:lstStyle/>
          <a:p>
            <a:r>
              <a:rPr lang="sr-Latn-BA" dirty="0" smtClean="0"/>
              <a:t>Grafički i tabelarni prikaz ravnotežne tržišne cijene P=45</a:t>
            </a:r>
          </a:p>
          <a:p>
            <a:pPr>
              <a:buNone/>
            </a:pPr>
            <a:endParaRPr lang="en-US" dirty="0"/>
          </a:p>
        </p:txBody>
      </p:sp>
      <p:pic>
        <p:nvPicPr>
          <p:cNvPr id="6" name="Picture 2"/>
          <p:cNvPicPr>
            <a:picLocks noChangeAspect="1" noChangeArrowheads="1"/>
          </p:cNvPicPr>
          <p:nvPr/>
        </p:nvPicPr>
        <p:blipFill>
          <a:blip r:embed="rId2" cstate="print"/>
          <a:srcRect l="32015" t="37986" r="36748" b="28341"/>
          <a:stretch>
            <a:fillRect/>
          </a:stretch>
        </p:blipFill>
        <p:spPr bwMode="auto">
          <a:xfrm>
            <a:off x="1295400" y="2507673"/>
            <a:ext cx="6553200" cy="34359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Primjer</a:t>
            </a:r>
          </a:p>
          <a:p>
            <a:pPr>
              <a:buNone/>
            </a:pPr>
            <a:r>
              <a:rPr lang="sr-Latn-BA" dirty="0" smtClean="0"/>
              <a:t>	Neka je monopolista odredio cijenu proizvoda jednačinom P=170-10Q. Izračuna</a:t>
            </a:r>
            <a:r>
              <a:rPr lang="en-US" dirty="0" err="1" smtClean="0"/>
              <a:t>ti</a:t>
            </a:r>
            <a:r>
              <a:rPr lang="sr-Latn-BA" dirty="0" smtClean="0"/>
              <a:t> cijenu za određenu količinu i predstavit</a:t>
            </a:r>
            <a:r>
              <a:rPr lang="en-US" dirty="0" err="1" smtClean="0"/>
              <a:t>i</a:t>
            </a:r>
            <a:r>
              <a:rPr lang="sr-Latn-BA" dirty="0" smtClean="0"/>
              <a:t> tabelarno i grafički.</a:t>
            </a:r>
            <a:endParaRPr lang="en-US" dirty="0" smtClean="0"/>
          </a:p>
          <a:p>
            <a:pPr>
              <a:buNone/>
            </a:pPr>
            <a:endParaRPr lang="en-US" dirty="0"/>
          </a:p>
        </p:txBody>
      </p:sp>
      <p:sp>
        <p:nvSpPr>
          <p:cNvPr id="3" name="Title 2"/>
          <p:cNvSpPr>
            <a:spLocks noGrp="1"/>
          </p:cNvSpPr>
          <p:nvPr>
            <p:ph type="title"/>
          </p:nvPr>
        </p:nvSpPr>
        <p:spPr/>
        <p:txBody>
          <a:bodyPr>
            <a:normAutofit/>
          </a:bodyPr>
          <a:lstStyle/>
          <a:p>
            <a:r>
              <a:rPr lang="sr-Latn-BA" dirty="0" smtClean="0"/>
              <a:t>Određivanje cijene u monopolu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smtClean="0"/>
              <a:t>Određivanje cijene u monopolu </a:t>
            </a:r>
            <a:endParaRPr lang="en-US" dirty="0"/>
          </a:p>
        </p:txBody>
      </p:sp>
      <p:pic>
        <p:nvPicPr>
          <p:cNvPr id="3074" name="Picture 2"/>
          <p:cNvPicPr>
            <a:picLocks noGrp="1" noChangeAspect="1" noChangeArrowheads="1"/>
          </p:cNvPicPr>
          <p:nvPr>
            <p:ph idx="1"/>
          </p:nvPr>
        </p:nvPicPr>
        <p:blipFill>
          <a:blip r:embed="rId2" cstate="print"/>
          <a:srcRect l="32962" t="31252" r="37694" b="33392"/>
          <a:stretch>
            <a:fillRect/>
          </a:stretch>
        </p:blipFill>
        <p:spPr bwMode="auto">
          <a:xfrm>
            <a:off x="1143000" y="1828799"/>
            <a:ext cx="6553200" cy="4129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BA" dirty="0" smtClean="0"/>
              <a:t>Kriva tražnje u savršenoj konkurenciji i u monopolu</a:t>
            </a:r>
            <a:endParaRPr lang="en-US" dirty="0"/>
          </a:p>
        </p:txBody>
      </p:sp>
      <p:pic>
        <p:nvPicPr>
          <p:cNvPr id="6" name="Picture 3"/>
          <p:cNvPicPr>
            <a:picLocks noGrp="1" noChangeAspect="1" noChangeArrowheads="1"/>
          </p:cNvPicPr>
          <p:nvPr>
            <p:ph idx="1"/>
          </p:nvPr>
        </p:nvPicPr>
        <p:blipFill>
          <a:blip r:embed="rId2" cstate="print"/>
          <a:srcRect/>
          <a:stretch>
            <a:fillRect/>
          </a:stretch>
        </p:blipFill>
        <p:spPr bwMode="auto">
          <a:xfrm>
            <a:off x="685800" y="1905000"/>
            <a:ext cx="7450249"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U</a:t>
            </a:r>
            <a:r>
              <a:rPr lang="sr-Latn-BA" sz="2800" dirty="0" smtClean="0"/>
              <a:t>kupan prihod (TR) </a:t>
            </a:r>
            <a:r>
              <a:rPr lang="en-US" sz="2800" dirty="0" smtClean="0"/>
              <a:t>je </a:t>
            </a:r>
            <a:r>
              <a:rPr lang="sr-Latn-BA" sz="2800" dirty="0" smtClean="0"/>
              <a:t>ukupna realizovana količina proizvoda i usluga, ili ukupna suma, koju preduzeće ostvaruje prodajom proizvoda i usluga </a:t>
            </a:r>
          </a:p>
          <a:p>
            <a:r>
              <a:rPr lang="sr-Latn-BA" sz="2800" dirty="0" smtClean="0"/>
              <a:t>Ukupan prihod se izračunava kao proizvod ukupne količine proizvoda i jedinične cijene proizvoda</a:t>
            </a:r>
            <a:r>
              <a:rPr lang="en-US" sz="2800" dirty="0" smtClean="0"/>
              <a:t> (TR=</a:t>
            </a:r>
            <a:r>
              <a:rPr lang="en-US" sz="2800" dirty="0" err="1" smtClean="0"/>
              <a:t>QxP</a:t>
            </a:r>
            <a:r>
              <a:rPr lang="en-US" sz="2800" dirty="0" smtClean="0"/>
              <a:t>)</a:t>
            </a:r>
            <a:endParaRPr lang="sr-Latn-BA" sz="2800" dirty="0" smtClean="0"/>
          </a:p>
          <a:p>
            <a:r>
              <a:rPr lang="sr-Latn-BA" sz="2800" dirty="0" smtClean="0"/>
              <a:t>Prihod je pokazatelj efikasnosti, ali i preduslov opstanka preduzeća</a:t>
            </a:r>
          </a:p>
          <a:p>
            <a:endParaRPr lang="en-US" dirty="0"/>
          </a:p>
        </p:txBody>
      </p:sp>
      <p:sp>
        <p:nvSpPr>
          <p:cNvPr id="3" name="Title 2"/>
          <p:cNvSpPr>
            <a:spLocks noGrp="1"/>
          </p:cNvSpPr>
          <p:nvPr>
            <p:ph type="title"/>
          </p:nvPr>
        </p:nvSpPr>
        <p:spPr/>
        <p:txBody>
          <a:bodyPr/>
          <a:lstStyle/>
          <a:p>
            <a:r>
              <a:rPr lang="sr-Latn-BA" dirty="0" smtClean="0"/>
              <a:t>Ukupan prihod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r>
              <a:rPr lang="sr-Latn-CS" sz="2800" dirty="0" smtClean="0"/>
              <a:t>R</a:t>
            </a:r>
            <a:r>
              <a:rPr lang="en-US" sz="2800" dirty="0" err="1" smtClean="0"/>
              <a:t>azmatranje</a:t>
            </a:r>
            <a:r>
              <a:rPr lang="en-US" sz="2800" dirty="0" smtClean="0"/>
              <a:t> </a:t>
            </a:r>
            <a:r>
              <a:rPr lang="en-US" sz="2800" dirty="0" err="1" smtClean="0"/>
              <a:t>odnosa</a:t>
            </a:r>
            <a:r>
              <a:rPr lang="en-US" sz="2800" dirty="0" smtClean="0"/>
              <a:t> </a:t>
            </a:r>
            <a:r>
              <a:rPr lang="en-US" sz="2800" dirty="0" err="1" smtClean="0"/>
              <a:t>izme</a:t>
            </a:r>
            <a:r>
              <a:rPr lang="sr-Latn-CS" sz="2800" dirty="0" smtClean="0"/>
              <a:t>đ</a:t>
            </a:r>
            <a:r>
              <a:rPr lang="en-US" sz="2800" dirty="0" smtClean="0"/>
              <a:t>u </a:t>
            </a:r>
            <a:r>
              <a:rPr lang="en-US" sz="2800" dirty="0" err="1" smtClean="0"/>
              <a:t>izlaza</a:t>
            </a:r>
            <a:r>
              <a:rPr lang="en-US" sz="2800" dirty="0" smtClean="0"/>
              <a:t> (Q) </a:t>
            </a:r>
            <a:r>
              <a:rPr lang="en-US" sz="2800" dirty="0" err="1" smtClean="0"/>
              <a:t>i</a:t>
            </a:r>
            <a:r>
              <a:rPr lang="en-US" sz="2800" dirty="0" smtClean="0"/>
              <a:t> </a:t>
            </a:r>
            <a:r>
              <a:rPr lang="en-US" sz="2800" dirty="0" err="1" smtClean="0"/>
              <a:t>ukupnih</a:t>
            </a:r>
            <a:r>
              <a:rPr lang="en-US" sz="2800" dirty="0" smtClean="0"/>
              <a:t> </a:t>
            </a:r>
            <a:r>
              <a:rPr lang="en-US" sz="2800" dirty="0" err="1" smtClean="0"/>
              <a:t>prihoda</a:t>
            </a:r>
            <a:r>
              <a:rPr lang="en-US" sz="2800" dirty="0" smtClean="0"/>
              <a:t> (TR) mo</a:t>
            </a:r>
            <a:r>
              <a:rPr lang="sr-Latn-CS" sz="2800" dirty="0" smtClean="0"/>
              <a:t>ž</a:t>
            </a:r>
            <a:r>
              <a:rPr lang="en-US" sz="2800" dirty="0" smtClean="0"/>
              <a:t>e se pre</a:t>
            </a:r>
            <a:r>
              <a:rPr lang="sr-Latn-BA" sz="2800" dirty="0" smtClean="0"/>
              <a:t>d</a:t>
            </a:r>
            <a:r>
              <a:rPr lang="en-US" sz="2800" dirty="0" err="1" smtClean="0"/>
              <a:t>staviti</a:t>
            </a:r>
            <a:r>
              <a:rPr lang="en-US" sz="2800" dirty="0" smtClean="0"/>
              <a:t> u </a:t>
            </a:r>
            <a:r>
              <a:rPr lang="en-US" sz="2800" dirty="0" err="1" smtClean="0"/>
              <a:t>obliku</a:t>
            </a:r>
            <a:r>
              <a:rPr lang="en-US" sz="2800" dirty="0" smtClean="0"/>
              <a:t> </a:t>
            </a:r>
            <a:r>
              <a:rPr lang="en-US" sz="2800" dirty="0" err="1" smtClean="0"/>
              <a:t>jedna</a:t>
            </a:r>
            <a:r>
              <a:rPr lang="sr-Latn-CS" sz="2800" dirty="0" smtClean="0"/>
              <a:t>č</a:t>
            </a:r>
            <a:r>
              <a:rPr lang="en-US" sz="2800" dirty="0" err="1" smtClean="0"/>
              <a:t>ine</a:t>
            </a:r>
            <a:r>
              <a:rPr lang="sr-Latn-CS" sz="2800" dirty="0" smtClean="0"/>
              <a:t>:</a:t>
            </a:r>
          </a:p>
          <a:p>
            <a:pPr>
              <a:lnSpc>
                <a:spcPct val="90000"/>
              </a:lnSpc>
              <a:buNone/>
            </a:pPr>
            <a:r>
              <a:rPr lang="sr-Latn-CS" sz="2800" dirty="0" smtClean="0"/>
              <a:t>	</a:t>
            </a:r>
            <a:r>
              <a:rPr lang="en-US" sz="2800" dirty="0" smtClean="0"/>
              <a:t>						</a:t>
            </a:r>
          </a:p>
          <a:p>
            <a:pPr>
              <a:lnSpc>
                <a:spcPct val="90000"/>
              </a:lnSpc>
              <a:buNone/>
            </a:pPr>
            <a:endParaRPr lang="sr-Latn-CS" sz="2800" dirty="0" smtClean="0"/>
          </a:p>
          <a:p>
            <a:pPr>
              <a:lnSpc>
                <a:spcPct val="90000"/>
              </a:lnSpc>
              <a:buNone/>
            </a:pPr>
            <a:endParaRPr lang="sr-Latn-CS" sz="2800" dirty="0" smtClean="0"/>
          </a:p>
          <a:p>
            <a:pPr>
              <a:lnSpc>
                <a:spcPct val="90000"/>
              </a:lnSpc>
            </a:pPr>
            <a:r>
              <a:rPr lang="en-US" sz="2800" dirty="0" err="1" smtClean="0"/>
              <a:t>Jedna</a:t>
            </a:r>
            <a:r>
              <a:rPr lang="sr-Latn-CS" sz="2800" dirty="0" smtClean="0"/>
              <a:t>či</a:t>
            </a:r>
            <a:r>
              <a:rPr lang="en-US" sz="2800" dirty="0" err="1" smtClean="0"/>
              <a:t>na</a:t>
            </a:r>
            <a:r>
              <a:rPr lang="en-US" sz="2800" dirty="0" smtClean="0"/>
              <a:t> se </a:t>
            </a:r>
            <a:r>
              <a:rPr lang="sr-Latn-CS" sz="2800" dirty="0" smtClean="0"/>
              <a:t>č</a:t>
            </a:r>
            <a:r>
              <a:rPr lang="en-US" sz="2800" dirty="0" err="1" smtClean="0"/>
              <a:t>ita</a:t>
            </a:r>
            <a:r>
              <a:rPr lang="en-US" sz="2800" dirty="0" smtClean="0"/>
              <a:t>: "</a:t>
            </a:r>
            <a:r>
              <a:rPr lang="en-US" sz="2800" dirty="0" err="1" smtClean="0"/>
              <a:t>Ukupni</a:t>
            </a:r>
            <a:r>
              <a:rPr lang="en-US" sz="2800" dirty="0" smtClean="0"/>
              <a:t> </a:t>
            </a:r>
            <a:r>
              <a:rPr lang="en-US" sz="2800" dirty="0" err="1" smtClean="0"/>
              <a:t>prihod</a:t>
            </a:r>
            <a:r>
              <a:rPr lang="en-US" sz="2800" dirty="0" smtClean="0"/>
              <a:t> je </a:t>
            </a:r>
            <a:r>
              <a:rPr lang="en-US" sz="2800" dirty="0" err="1" smtClean="0"/>
              <a:t>funkcija</a:t>
            </a:r>
            <a:r>
              <a:rPr lang="en-US" sz="2800" dirty="0" smtClean="0"/>
              <a:t> </a:t>
            </a:r>
            <a:r>
              <a:rPr lang="en-US" sz="2800" dirty="0" err="1" smtClean="0"/>
              <a:t>od</a:t>
            </a:r>
            <a:r>
              <a:rPr lang="en-US" sz="2800" dirty="0" smtClean="0"/>
              <a:t> </a:t>
            </a:r>
            <a:r>
              <a:rPr lang="en-US" sz="2800" dirty="0" err="1" smtClean="0"/>
              <a:t>izlaza</a:t>
            </a:r>
            <a:r>
              <a:rPr lang="en-US" sz="2800" dirty="0" smtClean="0"/>
              <a:t>"</a:t>
            </a:r>
          </a:p>
          <a:p>
            <a:endParaRPr lang="en-US" dirty="0"/>
          </a:p>
        </p:txBody>
      </p:sp>
      <p:sp>
        <p:nvSpPr>
          <p:cNvPr id="3" name="Title 2"/>
          <p:cNvSpPr>
            <a:spLocks noGrp="1"/>
          </p:cNvSpPr>
          <p:nvPr>
            <p:ph type="title"/>
          </p:nvPr>
        </p:nvSpPr>
        <p:spPr/>
        <p:txBody>
          <a:bodyPr/>
          <a:lstStyle/>
          <a:p>
            <a:r>
              <a:rPr lang="sr-Latn-BA" dirty="0" smtClean="0"/>
              <a:t>Ukupan prihod</a:t>
            </a:r>
            <a:endParaRPr lang="en-US" dirty="0"/>
          </a:p>
        </p:txBody>
      </p:sp>
      <p:pic>
        <p:nvPicPr>
          <p:cNvPr id="4" name="Picture 3"/>
          <p:cNvPicPr/>
          <p:nvPr/>
        </p:nvPicPr>
        <p:blipFill>
          <a:blip r:embed="rId2" cstate="print">
            <a:clrChange>
              <a:clrFrom>
                <a:srgbClr val="FFFFFF"/>
              </a:clrFrom>
              <a:clrTo>
                <a:srgbClr val="FFFFFF">
                  <a:alpha val="0"/>
                </a:srgbClr>
              </a:clrTo>
            </a:clrChange>
          </a:blip>
          <a:srcRect/>
          <a:stretch>
            <a:fillRect/>
          </a:stretch>
        </p:blipFill>
        <p:spPr bwMode="auto">
          <a:xfrm>
            <a:off x="1524000" y="2819400"/>
            <a:ext cx="3085147" cy="68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Opšta jednačina ne daje precizan izraz funkcionalnog odnosa pa je bolje taj odnos opisati:</a:t>
            </a:r>
          </a:p>
          <a:p>
            <a:pPr>
              <a:buNone/>
            </a:pPr>
            <a:r>
              <a:rPr lang="sr-Latn-BA" dirty="0" smtClean="0"/>
              <a:t>	</a:t>
            </a:r>
          </a:p>
          <a:p>
            <a:pPr>
              <a:buNone/>
            </a:pPr>
            <a:endParaRPr lang="en-US" dirty="0" smtClean="0"/>
          </a:p>
          <a:p>
            <a:r>
              <a:rPr lang="sr-Latn-BA" dirty="0" smtClean="0"/>
              <a:t>gdje su:</a:t>
            </a:r>
            <a:endParaRPr lang="en-US" dirty="0" smtClean="0"/>
          </a:p>
          <a:p>
            <a:pPr lvl="1"/>
            <a:r>
              <a:rPr lang="sr-Latn-BA" dirty="0" smtClean="0"/>
              <a:t>TR - ukupan prihod</a:t>
            </a:r>
            <a:endParaRPr lang="en-US" dirty="0" smtClean="0"/>
          </a:p>
          <a:p>
            <a:pPr lvl="1"/>
            <a:r>
              <a:rPr lang="sr-Latn-BA" dirty="0" smtClean="0"/>
              <a:t> P - prodajna cijena</a:t>
            </a:r>
          </a:p>
          <a:p>
            <a:pPr lvl="1"/>
            <a:r>
              <a:rPr lang="sr-Latn-BA" dirty="0" smtClean="0"/>
              <a:t>Q - količina proizvoda</a:t>
            </a:r>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sr-Latn-BA" dirty="0" smtClean="0"/>
              <a:t>Ukupan prihod</a:t>
            </a:r>
            <a:endParaRPr lang="en-US" dirty="0"/>
          </a:p>
        </p:txBody>
      </p:sp>
      <p:pic>
        <p:nvPicPr>
          <p:cNvPr id="4" name="Picture 3"/>
          <p:cNvPicPr/>
          <p:nvPr/>
        </p:nvPicPr>
        <p:blipFill>
          <a:blip r:embed="rId2" cstate="print">
            <a:clrChange>
              <a:clrFrom>
                <a:srgbClr val="FFFFFF"/>
              </a:clrFrom>
              <a:clrTo>
                <a:srgbClr val="FFFFFF">
                  <a:alpha val="0"/>
                </a:srgbClr>
              </a:clrTo>
            </a:clrChange>
          </a:blip>
          <a:srcRect/>
          <a:stretch>
            <a:fillRect/>
          </a:stretch>
        </p:blipFill>
        <p:spPr bwMode="auto">
          <a:xfrm>
            <a:off x="1981200" y="2743200"/>
            <a:ext cx="2924175" cy="909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r-Latn-BA" dirty="0" smtClean="0"/>
              <a:t>Postoje različite polazne osnove za utvrđivanje nastanka prihoda poput:</a:t>
            </a:r>
          </a:p>
          <a:p>
            <a:pPr lvl="1"/>
            <a:r>
              <a:rPr lang="sr-Latn-BA" dirty="0" smtClean="0"/>
              <a:t>momenta pr</a:t>
            </a:r>
            <a:r>
              <a:rPr lang="en-US" dirty="0" smtClean="0"/>
              <a:t>o</a:t>
            </a:r>
            <a:r>
              <a:rPr lang="sr-Latn-BA" dirty="0" smtClean="0"/>
              <a:t>izvodnje proizvoda</a:t>
            </a:r>
          </a:p>
          <a:p>
            <a:pPr lvl="1"/>
            <a:r>
              <a:rPr lang="sr-Latn-BA" i="1" dirty="0" smtClean="0"/>
              <a:t>momenta fakturisanja proizvoda ( primopredaja proizvoda) kupcu i </a:t>
            </a:r>
          </a:p>
          <a:p>
            <a:pPr lvl="1"/>
            <a:r>
              <a:rPr lang="sr-Latn-BA" dirty="0" smtClean="0"/>
              <a:t>momenat naplate proizvoda od kupca</a:t>
            </a:r>
          </a:p>
          <a:p>
            <a:r>
              <a:rPr lang="sr-Latn-BA" dirty="0" smtClean="0"/>
              <a:t>Prema našim računovodstvenim propisima, utvrđivanje nastanka prihoda se vrši na osnovu </a:t>
            </a:r>
            <a:r>
              <a:rPr lang="sr-Latn-BA" i="1" dirty="0" smtClean="0"/>
              <a:t>principa fakturisane realizacije</a:t>
            </a:r>
          </a:p>
        </p:txBody>
      </p:sp>
      <p:sp>
        <p:nvSpPr>
          <p:cNvPr id="3" name="Title 2"/>
          <p:cNvSpPr>
            <a:spLocks noGrp="1"/>
          </p:cNvSpPr>
          <p:nvPr>
            <p:ph type="title"/>
          </p:nvPr>
        </p:nvSpPr>
        <p:spPr/>
        <p:txBody>
          <a:bodyPr/>
          <a:lstStyle/>
          <a:p>
            <a:r>
              <a:rPr lang="sr-Latn-BA" dirty="0" smtClean="0"/>
              <a:t>Prihodi</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r-Latn-BA" dirty="0" smtClean="0"/>
              <a:t>Iz ovog opšteg oblika funkcije ukupnog prihoda izvodimo alternativne oblike funkcije ukupnog prihoda:</a:t>
            </a:r>
            <a:endParaRPr lang="en-US" dirty="0" smtClean="0"/>
          </a:p>
          <a:p>
            <a:pPr lvl="0"/>
            <a:r>
              <a:rPr lang="sr-Latn-BA" sz="2400" dirty="0" smtClean="0"/>
              <a:t>linearna funkcija ukupnog prihoda</a:t>
            </a:r>
            <a:r>
              <a:rPr lang="en-US" sz="2400" dirty="0" smtClean="0"/>
              <a:t> (P=a)</a:t>
            </a:r>
            <a:r>
              <a:rPr lang="sr-Latn-BA" dirty="0" smtClean="0"/>
              <a:t> </a:t>
            </a:r>
          </a:p>
          <a:p>
            <a:pPr lvl="0">
              <a:buNone/>
            </a:pPr>
            <a:endParaRPr lang="sr-Latn-BA" dirty="0" smtClean="0"/>
          </a:p>
          <a:p>
            <a:pPr lvl="0">
              <a:buNone/>
            </a:pPr>
            <a:r>
              <a:rPr lang="sr-Latn-BA" dirty="0" smtClean="0"/>
              <a:t>		</a:t>
            </a:r>
            <a:r>
              <a:rPr lang="sr-Latn-BA" sz="2400" dirty="0" smtClean="0"/>
              <a:t>TR=P*Q</a:t>
            </a:r>
            <a:r>
              <a:rPr lang="en-US" sz="2400" dirty="0" smtClean="0"/>
              <a:t>=a*Q</a:t>
            </a:r>
            <a:r>
              <a:rPr lang="sr-Latn-BA" sz="2400" dirty="0" smtClean="0"/>
              <a:t> – </a:t>
            </a:r>
            <a:r>
              <a:rPr lang="sr-Latn-BA" sz="2400" i="1" dirty="0" smtClean="0">
                <a:solidFill>
                  <a:srgbClr val="FF0000"/>
                </a:solidFill>
              </a:rPr>
              <a:t>savršena konkurencija</a:t>
            </a:r>
          </a:p>
          <a:p>
            <a:pPr lvl="0">
              <a:buNone/>
            </a:pPr>
            <a:endParaRPr lang="en-US" dirty="0" smtClean="0"/>
          </a:p>
          <a:p>
            <a:pPr lvl="0"/>
            <a:r>
              <a:rPr lang="sr-Latn-BA" sz="2400" dirty="0" smtClean="0"/>
              <a:t>kvadratna funkcija ukupnog prihoda</a:t>
            </a:r>
            <a:r>
              <a:rPr lang="en-US" sz="2400" dirty="0" smtClean="0"/>
              <a:t> (P=a-b*Q)</a:t>
            </a:r>
            <a:endParaRPr lang="sr-Latn-BA" sz="2400" dirty="0" smtClean="0"/>
          </a:p>
          <a:p>
            <a:pPr lvl="0"/>
            <a:endParaRPr lang="sr-Latn-BA" dirty="0" smtClean="0"/>
          </a:p>
          <a:p>
            <a:pPr lvl="0">
              <a:buNone/>
            </a:pPr>
            <a:r>
              <a:rPr lang="sr-Latn-BA" dirty="0" smtClean="0"/>
              <a:t>		</a:t>
            </a:r>
            <a:r>
              <a:rPr lang="sr-Latn-BA" sz="2400" dirty="0" smtClean="0"/>
              <a:t>TR=P*Q</a:t>
            </a:r>
            <a:r>
              <a:rPr lang="en-US" sz="2400" dirty="0" smtClean="0"/>
              <a:t>=(a-b*Q)*Q=a*Q</a:t>
            </a:r>
            <a:r>
              <a:rPr lang="sr-Latn-BA" sz="2400" dirty="0" smtClean="0"/>
              <a:t> </a:t>
            </a:r>
            <a:r>
              <a:rPr lang="en-US" sz="2400" dirty="0" smtClean="0"/>
              <a:t>– b</a:t>
            </a:r>
            <a:r>
              <a:rPr lang="en-US" sz="2400" dirty="0" smtClean="0">
                <a:latin typeface="Monotype Corsiva" pitchFamily="66" charset="0"/>
              </a:rPr>
              <a:t>* </a:t>
            </a:r>
            <a:r>
              <a:rPr lang="sr-Latn-BA" sz="2400" dirty="0" smtClean="0"/>
              <a:t>Q</a:t>
            </a:r>
            <a:r>
              <a:rPr lang="sr-Latn-BA" sz="2400" baseline="30000" dirty="0" smtClean="0"/>
              <a:t>2 </a:t>
            </a:r>
            <a:r>
              <a:rPr lang="sr-Latn-BA" sz="2400" dirty="0" smtClean="0"/>
              <a:t>- </a:t>
            </a:r>
            <a:r>
              <a:rPr lang="sr-Latn-BA" sz="2400" i="1" dirty="0" smtClean="0">
                <a:solidFill>
                  <a:srgbClr val="FF0000"/>
                </a:solidFill>
              </a:rPr>
              <a:t>monopol</a:t>
            </a:r>
            <a:endParaRPr lang="en-US" sz="2400" i="1" baseline="30000" dirty="0" smtClean="0">
              <a:solidFill>
                <a:srgbClr val="FF0000"/>
              </a:solidFill>
            </a:endParaRPr>
          </a:p>
          <a:p>
            <a:endParaRPr lang="en-US" dirty="0"/>
          </a:p>
        </p:txBody>
      </p:sp>
      <p:sp>
        <p:nvSpPr>
          <p:cNvPr id="3" name="Title 2"/>
          <p:cNvSpPr>
            <a:spLocks noGrp="1"/>
          </p:cNvSpPr>
          <p:nvPr>
            <p:ph type="title"/>
          </p:nvPr>
        </p:nvSpPr>
        <p:spPr/>
        <p:txBody>
          <a:bodyPr/>
          <a:lstStyle/>
          <a:p>
            <a:r>
              <a:rPr lang="sr-Latn-BA" dirty="0" smtClean="0"/>
              <a:t>Ukupan prihod</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BA" dirty="0" smtClean="0"/>
              <a:t>Ukupan prihod – savršena konkurencija</a:t>
            </a:r>
            <a:endParaRPr lang="en-US" dirty="0"/>
          </a:p>
        </p:txBody>
      </p:sp>
      <p:pic>
        <p:nvPicPr>
          <p:cNvPr id="4098" name="Picture 2"/>
          <p:cNvPicPr>
            <a:picLocks noGrp="1" noChangeAspect="1" noChangeArrowheads="1"/>
          </p:cNvPicPr>
          <p:nvPr>
            <p:ph sz="quarter" idx="2"/>
          </p:nvPr>
        </p:nvPicPr>
        <p:blipFill>
          <a:blip r:embed="rId2" cstate="print"/>
          <a:srcRect l="39212" t="35661" r="38491" b="33462"/>
          <a:stretch>
            <a:fillRect/>
          </a:stretch>
        </p:blipFill>
        <p:spPr bwMode="auto">
          <a:xfrm>
            <a:off x="381000" y="1391656"/>
            <a:ext cx="5410200" cy="4698258"/>
          </a:xfrm>
          <a:prstGeom prst="rect">
            <a:avLst/>
          </a:prstGeom>
          <a:noFill/>
          <a:ln w="9525">
            <a:noFill/>
            <a:miter lim="800000"/>
            <a:headEnd/>
            <a:tailEnd/>
          </a:ln>
        </p:spPr>
      </p:pic>
      <p:pic>
        <p:nvPicPr>
          <p:cNvPr id="4099" name="Picture 3"/>
          <p:cNvPicPr>
            <a:picLocks noGrp="1" noChangeAspect="1" noChangeArrowheads="1"/>
          </p:cNvPicPr>
          <p:nvPr>
            <p:ph sz="quarter" idx="4"/>
          </p:nvPr>
        </p:nvPicPr>
        <p:blipFill>
          <a:blip r:embed="rId3" cstate="print"/>
          <a:srcRect l="32489" t="54727" r="58823" b="19679"/>
          <a:stretch>
            <a:fillRect/>
          </a:stretch>
        </p:blipFill>
        <p:spPr bwMode="auto">
          <a:xfrm>
            <a:off x="6172200" y="1447800"/>
            <a:ext cx="2622430" cy="4343400"/>
          </a:xfrm>
          <a:prstGeom prst="rect">
            <a:avLst/>
          </a:prstGeom>
          <a:noFill/>
          <a:ln w="9525">
            <a:noFill/>
            <a:miter lim="800000"/>
            <a:headEnd/>
            <a:tailEnd/>
          </a:ln>
        </p:spPr>
      </p:pic>
      <p:sp>
        <p:nvSpPr>
          <p:cNvPr id="12" name="TextBox 11"/>
          <p:cNvSpPr txBox="1"/>
          <p:nvPr/>
        </p:nvSpPr>
        <p:spPr>
          <a:xfrm>
            <a:off x="7772400" y="1524000"/>
            <a:ext cx="762000" cy="369332"/>
          </a:xfrm>
          <a:prstGeom prst="rect">
            <a:avLst/>
          </a:prstGeom>
          <a:solidFill>
            <a:schemeClr val="accent5">
              <a:lumMod val="20000"/>
              <a:lumOff val="80000"/>
            </a:schemeClr>
          </a:solidFill>
        </p:spPr>
        <p:txBody>
          <a:bodyPr wrap="square" rtlCol="0">
            <a:spAutoFit/>
          </a:bodyPr>
          <a:lstStyle/>
          <a:p>
            <a:r>
              <a:rPr lang="sr-Latn-BA" b="1" dirty="0" smtClean="0"/>
              <a:t>TR</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r-Latn-BA" dirty="0" smtClean="0"/>
              <a:t>Ukupan prihod – monopol</a:t>
            </a:r>
            <a:endParaRPr lang="en-US" dirty="0"/>
          </a:p>
        </p:txBody>
      </p:sp>
      <p:pic>
        <p:nvPicPr>
          <p:cNvPr id="5122" name="Picture 2"/>
          <p:cNvPicPr>
            <a:picLocks noGrp="1" noChangeAspect="1" noChangeArrowheads="1"/>
          </p:cNvPicPr>
          <p:nvPr>
            <p:ph sz="quarter" idx="2"/>
          </p:nvPr>
        </p:nvPicPr>
        <p:blipFill>
          <a:blip r:embed="rId2" cstate="print"/>
          <a:srcRect l="38889" t="31953" r="35185" b="31815"/>
          <a:stretch>
            <a:fillRect/>
          </a:stretch>
        </p:blipFill>
        <p:spPr bwMode="auto">
          <a:xfrm>
            <a:off x="381001" y="1371600"/>
            <a:ext cx="4952999" cy="4648200"/>
          </a:xfrm>
          <a:prstGeom prst="rect">
            <a:avLst/>
          </a:prstGeom>
          <a:noFill/>
          <a:ln w="9525">
            <a:noFill/>
            <a:miter lim="800000"/>
            <a:headEnd/>
            <a:tailEnd/>
          </a:ln>
        </p:spPr>
      </p:pic>
      <p:pic>
        <p:nvPicPr>
          <p:cNvPr id="5123" name="Picture 3"/>
          <p:cNvPicPr>
            <a:picLocks noGrp="1" noChangeAspect="1" noChangeArrowheads="1"/>
          </p:cNvPicPr>
          <p:nvPr>
            <p:ph sz="quarter" idx="4"/>
          </p:nvPr>
        </p:nvPicPr>
        <p:blipFill>
          <a:blip r:embed="rId3" cstate="print"/>
          <a:srcRect l="31745" t="48028" r="60000" b="29068"/>
          <a:stretch>
            <a:fillRect/>
          </a:stretch>
        </p:blipFill>
        <p:spPr bwMode="auto">
          <a:xfrm>
            <a:off x="5476631" y="1379975"/>
            <a:ext cx="2752969" cy="448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Prosječan prihod je količnik ukupnog prihoda i ukupne količine prodatih proizvoda, odnosno</a:t>
            </a:r>
          </a:p>
          <a:p>
            <a:pPr>
              <a:buFont typeface="Wingdings 2" pitchFamily="18" charset="2"/>
              <a:buNone/>
            </a:pPr>
            <a:r>
              <a:rPr lang="sr-Latn-BA" dirty="0" smtClean="0"/>
              <a:t> 				AR=TR/Q</a:t>
            </a:r>
          </a:p>
          <a:p>
            <a:pPr>
              <a:buFont typeface="Wingdings 2" pitchFamily="18" charset="2"/>
              <a:buNone/>
            </a:pPr>
            <a:endParaRPr lang="sr-Latn-BA" dirty="0" smtClean="0"/>
          </a:p>
          <a:p>
            <a:r>
              <a:rPr lang="sr-Latn-BA" dirty="0" smtClean="0"/>
              <a:t>U slučaju </a:t>
            </a:r>
            <a:r>
              <a:rPr lang="en-US" dirty="0" err="1" smtClean="0"/>
              <a:t>monopola</a:t>
            </a:r>
            <a:r>
              <a:rPr lang="en-US" dirty="0" smtClean="0"/>
              <a:t> </a:t>
            </a:r>
            <a:r>
              <a:rPr lang="en-US" dirty="0" err="1" smtClean="0"/>
              <a:t>i</a:t>
            </a:r>
            <a:r>
              <a:rPr lang="en-US" dirty="0" smtClean="0"/>
              <a:t> </a:t>
            </a:r>
            <a:r>
              <a:rPr lang="sr-Latn-BA" dirty="0" smtClean="0"/>
              <a:t>savršene konkurencije, AR=P</a:t>
            </a:r>
          </a:p>
        </p:txBody>
      </p:sp>
      <p:sp>
        <p:nvSpPr>
          <p:cNvPr id="3" name="Title 2"/>
          <p:cNvSpPr>
            <a:spLocks noGrp="1"/>
          </p:cNvSpPr>
          <p:nvPr>
            <p:ph type="title"/>
          </p:nvPr>
        </p:nvSpPr>
        <p:spPr/>
        <p:txBody>
          <a:bodyPr/>
          <a:lstStyle/>
          <a:p>
            <a:r>
              <a:rPr lang="sr-Latn-BA" dirty="0" smtClean="0"/>
              <a:t>Prosječan prihod</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BA" dirty="0" smtClean="0"/>
              <a:t>Prosječan prihod- savršena konkurencija</a:t>
            </a:r>
            <a:endParaRPr lang="en-US" dirty="0"/>
          </a:p>
        </p:txBody>
      </p:sp>
      <p:pic>
        <p:nvPicPr>
          <p:cNvPr id="6146" name="Picture 2"/>
          <p:cNvPicPr>
            <a:picLocks noGrp="1" noChangeAspect="1" noChangeArrowheads="1"/>
          </p:cNvPicPr>
          <p:nvPr>
            <p:ph idx="1"/>
          </p:nvPr>
        </p:nvPicPr>
        <p:blipFill>
          <a:blip r:embed="rId2" cstate="print"/>
          <a:srcRect l="32962" t="44721" r="33908" b="23290"/>
          <a:stretch>
            <a:fillRect/>
          </a:stretch>
        </p:blipFill>
        <p:spPr bwMode="auto">
          <a:xfrm>
            <a:off x="762000" y="1600200"/>
            <a:ext cx="6793832" cy="406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smtClean="0"/>
              <a:t>Prosječan prihod- monopol</a:t>
            </a:r>
            <a:endParaRPr lang="en-US" dirty="0"/>
          </a:p>
        </p:txBody>
      </p:sp>
      <p:pic>
        <p:nvPicPr>
          <p:cNvPr id="7170" name="Picture 2"/>
          <p:cNvPicPr>
            <a:picLocks noGrp="1" noChangeAspect="1" noChangeArrowheads="1"/>
          </p:cNvPicPr>
          <p:nvPr>
            <p:ph idx="1"/>
          </p:nvPr>
        </p:nvPicPr>
        <p:blipFill>
          <a:blip r:embed="rId2" cstate="print"/>
          <a:srcRect l="32015" t="27885" r="34855" b="38443"/>
          <a:stretch>
            <a:fillRect/>
          </a:stretch>
        </p:blipFill>
        <p:spPr bwMode="auto">
          <a:xfrm>
            <a:off x="723900" y="1676400"/>
            <a:ext cx="6934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BA" dirty="0" smtClean="0"/>
              <a:t>Granični prihod mjeri promjen</a:t>
            </a:r>
            <a:r>
              <a:rPr lang="en-US" dirty="0" smtClean="0"/>
              <a:t>u</a:t>
            </a:r>
            <a:r>
              <a:rPr lang="sr-Latn-BA" dirty="0" smtClean="0"/>
              <a:t> ukupnog prihoda </a:t>
            </a:r>
            <a:r>
              <a:rPr lang="en-US" dirty="0" err="1" smtClean="0"/>
              <a:t>po</a:t>
            </a:r>
            <a:r>
              <a:rPr lang="sr-Latn-BA" dirty="0" smtClean="0"/>
              <a:t> jedinic</a:t>
            </a:r>
            <a:r>
              <a:rPr lang="en-US" dirty="0" err="1" smtClean="0"/>
              <a:t>i</a:t>
            </a:r>
            <a:r>
              <a:rPr lang="sr-Latn-BA" dirty="0" smtClean="0"/>
              <a:t> promjena prodate količine</a:t>
            </a:r>
          </a:p>
          <a:p>
            <a:pPr>
              <a:buNone/>
            </a:pPr>
            <a:r>
              <a:rPr lang="sr-Latn-BA" dirty="0" smtClean="0"/>
              <a:t>	</a:t>
            </a:r>
          </a:p>
          <a:p>
            <a:pPr>
              <a:buFont typeface="Wingdings 2" pitchFamily="18" charset="2"/>
              <a:buNone/>
            </a:pPr>
            <a:endParaRPr lang="sr-Latn-BA" dirty="0" smtClean="0"/>
          </a:p>
          <a:p>
            <a:pPr>
              <a:buFont typeface="Wingdings 2" pitchFamily="18" charset="2"/>
              <a:buNone/>
            </a:pPr>
            <a:endParaRPr lang="sr-Latn-BA" dirty="0" smtClean="0"/>
          </a:p>
          <a:p>
            <a:r>
              <a:rPr lang="en-US" dirty="0" smtClean="0"/>
              <a:t>MR=</a:t>
            </a:r>
            <a:r>
              <a:rPr lang="sr-Latn-BA" dirty="0" smtClean="0"/>
              <a:t>AR=P</a:t>
            </a:r>
            <a:r>
              <a:rPr lang="en-US" dirty="0" smtClean="0"/>
              <a:t> – </a:t>
            </a:r>
            <a:r>
              <a:rPr lang="en-US" dirty="0" err="1" smtClean="0"/>
              <a:t>savr</a:t>
            </a:r>
            <a:r>
              <a:rPr lang="sr-Latn-BA" dirty="0" smtClean="0"/>
              <a:t>šena konkurencija</a:t>
            </a:r>
          </a:p>
          <a:p>
            <a:r>
              <a:rPr lang="sr-Latn-BA" dirty="0" smtClean="0"/>
              <a:t>MR dvostruko veći nagib po apso</a:t>
            </a:r>
            <a:r>
              <a:rPr lang="en-US" dirty="0" smtClean="0"/>
              <a:t>l</a:t>
            </a:r>
            <a:r>
              <a:rPr lang="sr-Latn-BA" dirty="0" smtClean="0"/>
              <a:t>u</a:t>
            </a:r>
            <a:r>
              <a:rPr lang="en-US" dirty="0" smtClean="0"/>
              <a:t>t</a:t>
            </a:r>
            <a:r>
              <a:rPr lang="sr-Latn-BA" dirty="0" smtClean="0"/>
              <a:t>noj vrijednosti u odnosu na nagib AR - monopol </a:t>
            </a:r>
            <a:endParaRPr lang="en-US" dirty="0"/>
          </a:p>
        </p:txBody>
      </p:sp>
      <p:sp>
        <p:nvSpPr>
          <p:cNvPr id="3" name="Title 2"/>
          <p:cNvSpPr>
            <a:spLocks noGrp="1"/>
          </p:cNvSpPr>
          <p:nvPr>
            <p:ph type="title"/>
          </p:nvPr>
        </p:nvSpPr>
        <p:spPr/>
        <p:txBody>
          <a:bodyPr/>
          <a:lstStyle/>
          <a:p>
            <a:r>
              <a:rPr lang="sr-Latn-BA" dirty="0" smtClean="0"/>
              <a:t>Granični prihod</a:t>
            </a:r>
            <a:endParaRPr lang="en-US" dirty="0"/>
          </a:p>
        </p:txBody>
      </p:sp>
      <p:pic>
        <p:nvPicPr>
          <p:cNvPr id="5" name="Picture 4"/>
          <p:cNvPicPr/>
          <p:nvPr/>
        </p:nvPicPr>
        <p:blipFill>
          <a:blip r:embed="rId2" cstate="print">
            <a:clrChange>
              <a:clrFrom>
                <a:srgbClr val="FFFFFF"/>
              </a:clrFrom>
              <a:clrTo>
                <a:srgbClr val="FFFFFF">
                  <a:alpha val="0"/>
                </a:srgbClr>
              </a:clrTo>
            </a:clrChange>
          </a:blip>
          <a:srcRect/>
          <a:stretch>
            <a:fillRect/>
          </a:stretch>
        </p:blipFill>
        <p:spPr bwMode="auto">
          <a:xfrm>
            <a:off x="2286000" y="2590800"/>
            <a:ext cx="35814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BA" dirty="0" smtClean="0"/>
              <a:t>Granični prihod-savršena konkurencija</a:t>
            </a:r>
            <a:endParaRPr lang="en-US" dirty="0"/>
          </a:p>
        </p:txBody>
      </p:sp>
      <p:pic>
        <p:nvPicPr>
          <p:cNvPr id="8194" name="Picture 2"/>
          <p:cNvPicPr>
            <a:picLocks noGrp="1" noChangeAspect="1" noChangeArrowheads="1"/>
          </p:cNvPicPr>
          <p:nvPr>
            <p:ph idx="1"/>
          </p:nvPr>
        </p:nvPicPr>
        <p:blipFill>
          <a:blip r:embed="rId2" cstate="print"/>
          <a:srcRect l="31847" t="48825" r="35023" b="17503"/>
          <a:stretch>
            <a:fillRect/>
          </a:stretch>
        </p:blipFill>
        <p:spPr bwMode="auto">
          <a:xfrm>
            <a:off x="914400" y="1752600"/>
            <a:ext cx="66675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r-Latn-BA" dirty="0" smtClean="0"/>
              <a:t>Granični prihod-monopol</a:t>
            </a:r>
            <a:endParaRPr lang="en-US" dirty="0"/>
          </a:p>
        </p:txBody>
      </p:sp>
      <p:pic>
        <p:nvPicPr>
          <p:cNvPr id="9218" name="Picture 2"/>
          <p:cNvPicPr>
            <a:picLocks noGrp="1" noChangeAspect="1" noChangeArrowheads="1"/>
          </p:cNvPicPr>
          <p:nvPr>
            <p:ph idx="1"/>
          </p:nvPr>
        </p:nvPicPr>
        <p:blipFill>
          <a:blip r:embed="rId2" cstate="print"/>
          <a:srcRect l="32015" t="37987" r="32015" b="26657"/>
          <a:stretch>
            <a:fillRect/>
          </a:stretch>
        </p:blipFill>
        <p:spPr bwMode="auto">
          <a:xfrm>
            <a:off x="1143000" y="1676399"/>
            <a:ext cx="7010400" cy="393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r-Latn-BA" dirty="0" smtClean="0"/>
              <a:t>Cjenovna elastičnost tražnje</a:t>
            </a:r>
            <a:endParaRPr lang="en-US" dirty="0"/>
          </a:p>
        </p:txBody>
      </p:sp>
      <p:sp>
        <p:nvSpPr>
          <p:cNvPr id="8" name="Content Placeholder 7"/>
          <p:cNvSpPr>
            <a:spLocks noGrp="1"/>
          </p:cNvSpPr>
          <p:nvPr>
            <p:ph sz="quarter" idx="2"/>
          </p:nvPr>
        </p:nvSpPr>
        <p:spPr>
          <a:xfrm>
            <a:off x="457200" y="1444295"/>
            <a:ext cx="8382000" cy="2822906"/>
          </a:xfrm>
        </p:spPr>
        <p:txBody>
          <a:bodyPr>
            <a:normAutofit/>
          </a:bodyPr>
          <a:lstStyle/>
          <a:p>
            <a:r>
              <a:rPr lang="sr-Latn-BA" sz="2800" dirty="0" smtClean="0"/>
              <a:t>Cjenovna elastičnost tražnje – odnos procentualne promjene količine dobra i procentualne promjene cijene dobra</a:t>
            </a:r>
          </a:p>
          <a:p>
            <a:r>
              <a:rPr lang="sr-Latn-BA" sz="2800" dirty="0" smtClean="0"/>
              <a:t>Obično negativan broj zbog inverznog odnosa između Q i P</a:t>
            </a:r>
          </a:p>
        </p:txBody>
      </p:sp>
      <p:graphicFrame>
        <p:nvGraphicFramePr>
          <p:cNvPr id="3075" name="Object 3"/>
          <p:cNvGraphicFramePr>
            <a:graphicFrameLocks noGrp="1" noChangeAspect="1"/>
          </p:cNvGraphicFramePr>
          <p:nvPr>
            <p:ph sz="quarter" idx="4"/>
          </p:nvPr>
        </p:nvGraphicFramePr>
        <p:xfrm>
          <a:off x="1905000" y="4495800"/>
          <a:ext cx="5370808" cy="1219200"/>
        </p:xfrm>
        <a:graphic>
          <a:graphicData uri="http://schemas.openxmlformats.org/presentationml/2006/ole">
            <mc:AlternateContent xmlns:mc="http://schemas.openxmlformats.org/markup-compatibility/2006">
              <mc:Choice xmlns:v="urn:schemas-microsoft-com:vml" Requires="v">
                <p:oleObj spid="_x0000_s3076" name="Equation" r:id="rId3" imgW="1346040" imgH="431640" progId="Equation.3">
                  <p:embed/>
                </p:oleObj>
              </mc:Choice>
              <mc:Fallback>
                <p:oleObj name="Equation" r:id="rId3" imgW="1346040" imgH="431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4495800"/>
                        <a:ext cx="5370808" cy="1219200"/>
                      </a:xfrm>
                      <a:prstGeom prst="rect">
                        <a:avLst/>
                      </a:prstGeom>
                      <a:solidFill>
                        <a:srgbClr val="CCCCFF"/>
                      </a:solidFill>
                      <a:ln w="9525">
                        <a:solidFill>
                          <a:schemeClr val="tx1"/>
                        </a:solidFill>
                        <a:miter lim="800000"/>
                        <a:headEnd/>
                        <a:tailEnd/>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hr-HR" sz="2400" dirty="0" smtClean="0"/>
              <a:t>Preduzeće najveći dio prihoda ostvaruje svojim poslovanjem, odnosno prodajom svojih proizvoda i usluga</a:t>
            </a:r>
            <a:endParaRPr lang="sr-Latn-BA" dirty="0" smtClean="0"/>
          </a:p>
          <a:p>
            <a:r>
              <a:rPr lang="sr-Latn-BA" dirty="0" smtClean="0"/>
              <a:t>Vrste poslovnih prihoda:</a:t>
            </a:r>
          </a:p>
          <a:p>
            <a:pPr lvl="1"/>
            <a:r>
              <a:rPr lang="sr-Latn-BA" dirty="0" smtClean="0"/>
              <a:t>prihodi od realizacije robe, proizvoda i usluga </a:t>
            </a:r>
            <a:endParaRPr lang="en-US" dirty="0" smtClean="0"/>
          </a:p>
          <a:p>
            <a:pPr lvl="1"/>
            <a:r>
              <a:rPr lang="sr-Latn-BA" dirty="0" smtClean="0"/>
              <a:t>prihodi od aktiviranja učinaka i robe za sopstvene potrebe </a:t>
            </a:r>
            <a:endParaRPr lang="en-US" dirty="0" smtClean="0"/>
          </a:p>
          <a:p>
            <a:pPr lvl="1"/>
            <a:r>
              <a:rPr lang="sr-Latn-BA" dirty="0" smtClean="0"/>
              <a:t>povećanje/smanjenje vrijednosti zaliha nedovršene proizvodnje i gotovih proizvoda </a:t>
            </a:r>
            <a:endParaRPr lang="en-US" dirty="0" smtClean="0"/>
          </a:p>
          <a:p>
            <a:pPr lvl="1"/>
            <a:r>
              <a:rPr lang="sr-Latn-BA" dirty="0" smtClean="0"/>
              <a:t>prihodi od premija, subvencija, dotacija, donacija od državnih organa i </a:t>
            </a:r>
            <a:endParaRPr lang="en-US" dirty="0" smtClean="0"/>
          </a:p>
          <a:p>
            <a:pPr lvl="1"/>
            <a:r>
              <a:rPr lang="sr-Latn-BA" dirty="0" smtClean="0"/>
              <a:t>drugi poslovni prihodi </a:t>
            </a:r>
            <a:endParaRPr lang="en-US" dirty="0" smtClean="0"/>
          </a:p>
          <a:p>
            <a:endParaRPr lang="en-US" dirty="0"/>
          </a:p>
        </p:txBody>
      </p:sp>
      <p:sp>
        <p:nvSpPr>
          <p:cNvPr id="3" name="Title 2"/>
          <p:cNvSpPr>
            <a:spLocks noGrp="1"/>
          </p:cNvSpPr>
          <p:nvPr>
            <p:ph type="title"/>
          </p:nvPr>
        </p:nvSpPr>
        <p:spPr/>
        <p:txBody>
          <a:bodyPr>
            <a:normAutofit/>
          </a:bodyPr>
          <a:lstStyle/>
          <a:p>
            <a:r>
              <a:rPr lang="sr-Latn-BA" dirty="0" smtClean="0"/>
              <a:t>Poslovni prihodi</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r-Latn-BA" dirty="0" smtClean="0"/>
              <a:t>Cjenovna elastičnost tražnje</a:t>
            </a:r>
            <a:endParaRPr lang="en-US" dirty="0"/>
          </a:p>
        </p:txBody>
      </p:sp>
      <p:sp>
        <p:nvSpPr>
          <p:cNvPr id="6" name="Content Placeholder 5"/>
          <p:cNvSpPr>
            <a:spLocks noGrp="1"/>
          </p:cNvSpPr>
          <p:nvPr>
            <p:ph sz="quarter" idx="2"/>
          </p:nvPr>
        </p:nvSpPr>
        <p:spPr>
          <a:xfrm>
            <a:off x="457200" y="1444294"/>
            <a:ext cx="8153400" cy="5185106"/>
          </a:xfrm>
        </p:spPr>
        <p:txBody>
          <a:bodyPr>
            <a:normAutofit fontScale="47500" lnSpcReduction="20000"/>
          </a:bodyPr>
          <a:lstStyle/>
          <a:p>
            <a:r>
              <a:rPr lang="sr-Latn-BA" sz="6000" dirty="0" smtClean="0"/>
              <a:t>Koeficijent elastičnost tražnje se uvijek razmatra u apsolutnoj vrijednosti lE</a:t>
            </a:r>
            <a:r>
              <a:rPr lang="sr-Latn-BA" sz="6000" baseline="-25000" dirty="0" smtClean="0"/>
              <a:t>d</a:t>
            </a:r>
            <a:r>
              <a:rPr lang="sr-Latn-BA" sz="6000" dirty="0" smtClean="0"/>
              <a:t>l</a:t>
            </a:r>
          </a:p>
          <a:p>
            <a:r>
              <a:rPr lang="sr-Latn-BA" sz="6000" dirty="0" smtClean="0"/>
              <a:t>Koeficijent elastičnosti se izračunava:</a:t>
            </a:r>
          </a:p>
          <a:p>
            <a:endParaRPr lang="sr-Latn-BA" sz="6000" dirty="0" smtClean="0"/>
          </a:p>
          <a:p>
            <a:pPr>
              <a:buNone/>
            </a:pPr>
            <a:r>
              <a:rPr lang="sr-Latn-BA" sz="6000" dirty="0" smtClean="0"/>
              <a:t>	Ed= ∆Q/</a:t>
            </a:r>
            <a:r>
              <a:rPr lang="en-US" sz="6000" dirty="0" smtClean="0"/>
              <a:t>[(</a:t>
            </a:r>
            <a:r>
              <a:rPr lang="sr-Latn-BA" sz="6000" dirty="0" smtClean="0"/>
              <a:t>Q1+Q2</a:t>
            </a:r>
            <a:r>
              <a:rPr lang="en-US" sz="6000" dirty="0" smtClean="0"/>
              <a:t>)</a:t>
            </a:r>
            <a:r>
              <a:rPr lang="sr-Latn-BA" sz="6000" dirty="0" smtClean="0"/>
              <a:t>/2</a:t>
            </a:r>
            <a:r>
              <a:rPr lang="en-US" sz="6000" dirty="0" smtClean="0"/>
              <a:t>]</a:t>
            </a:r>
            <a:r>
              <a:rPr lang="sr-Latn-BA" sz="6000" dirty="0" smtClean="0"/>
              <a:t> </a:t>
            </a:r>
            <a:r>
              <a:rPr lang="en-US" sz="6000" dirty="0" smtClean="0"/>
              <a:t>/</a:t>
            </a:r>
            <a:r>
              <a:rPr lang="sr-Latn-BA" sz="6000" dirty="0" smtClean="0"/>
              <a:t> ∆P/</a:t>
            </a:r>
            <a:r>
              <a:rPr lang="en-US" sz="6000" dirty="0" smtClean="0"/>
              <a:t>[(</a:t>
            </a:r>
            <a:r>
              <a:rPr lang="sr-Latn-BA" sz="6000" dirty="0" smtClean="0"/>
              <a:t>P1+P2</a:t>
            </a:r>
            <a:r>
              <a:rPr lang="en-US" sz="6000" dirty="0" smtClean="0"/>
              <a:t>)</a:t>
            </a:r>
            <a:r>
              <a:rPr lang="sr-Latn-BA" sz="6000" dirty="0" smtClean="0"/>
              <a:t>/2</a:t>
            </a:r>
            <a:r>
              <a:rPr lang="en-US" sz="6000" dirty="0" smtClean="0"/>
              <a:t>]</a:t>
            </a:r>
          </a:p>
          <a:p>
            <a:pPr>
              <a:buNone/>
            </a:pPr>
            <a:endParaRPr lang="en-US" sz="6000" dirty="0" smtClean="0"/>
          </a:p>
          <a:p>
            <a:r>
              <a:rPr lang="sr-Latn-BA" sz="6000" dirty="0" smtClean="0"/>
              <a:t>E – koeficijent elastičnosti tražnje</a:t>
            </a:r>
          </a:p>
          <a:p>
            <a:r>
              <a:rPr lang="sr-Latn-BA" sz="6000" dirty="0" smtClean="0"/>
              <a:t>E&lt;1 – neelastična tražnja</a:t>
            </a:r>
          </a:p>
          <a:p>
            <a:r>
              <a:rPr lang="sr-Latn-BA" sz="6000" dirty="0" smtClean="0"/>
              <a:t>E&gt;1 - elastična tražnja</a:t>
            </a:r>
          </a:p>
          <a:p>
            <a:r>
              <a:rPr lang="sr-Latn-BA" sz="6000" dirty="0" smtClean="0"/>
              <a:t>E=1 – jedinično elastična tražnja</a:t>
            </a:r>
          </a:p>
          <a:p>
            <a:r>
              <a:rPr lang="sr-Latn-BA" sz="6000" dirty="0" smtClean="0"/>
              <a:t>E=0 – savršeno neelastična tražnja</a:t>
            </a:r>
          </a:p>
          <a:p>
            <a:r>
              <a:rPr lang="sr-Latn-BA" sz="6000" dirty="0" smtClean="0"/>
              <a:t>E=</a:t>
            </a:r>
            <a:r>
              <a:rPr lang="sr-Latn-CS" sz="6000" dirty="0" smtClean="0">
                <a:cs typeface="Arial" charset="0"/>
              </a:rPr>
              <a:t>∞ - savršeno elastična tražnja</a:t>
            </a:r>
            <a:endParaRPr lang="en-US" sz="6000" dirty="0" smtClean="0"/>
          </a:p>
          <a:p>
            <a:pPr>
              <a:buNone/>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25963"/>
          </a:xfrm>
        </p:spPr>
        <p:txBody>
          <a:bodyPr/>
          <a:lstStyle/>
          <a:p>
            <a:r>
              <a:rPr lang="sr-Latn-BA" dirty="0" smtClean="0"/>
              <a:t>Nagib krive tražnje ≠ elastičnost tražnje</a:t>
            </a:r>
          </a:p>
          <a:p>
            <a:r>
              <a:rPr lang="hr-HR" sz="2800" dirty="0" smtClean="0"/>
              <a:t>Nagib krive tražnje- apsolutna promjena tražene količine uzrokovane jediničnom promjenom cijene</a:t>
            </a:r>
          </a:p>
          <a:p>
            <a:r>
              <a:rPr lang="hr-HR" sz="2800" dirty="0" smtClean="0"/>
              <a:t>Cjenovna elastičnost tražnje – relativna (% promjena) promjena tražene količine uzrokovane % promjenom cijene</a:t>
            </a:r>
          </a:p>
          <a:p>
            <a:r>
              <a:rPr lang="hr-HR" sz="2800" dirty="0" smtClean="0"/>
              <a:t>Dokaz – Na osnovu Q=a-b*P ⇒ . . .</a:t>
            </a:r>
            <a:endParaRPr lang="en-GB" sz="2800" dirty="0" smtClean="0"/>
          </a:p>
          <a:p>
            <a:endParaRPr lang="en-US" dirty="0"/>
          </a:p>
        </p:txBody>
      </p:sp>
      <p:sp>
        <p:nvSpPr>
          <p:cNvPr id="3" name="Title 2"/>
          <p:cNvSpPr>
            <a:spLocks noGrp="1"/>
          </p:cNvSpPr>
          <p:nvPr>
            <p:ph type="title"/>
          </p:nvPr>
        </p:nvSpPr>
        <p:spPr/>
        <p:txBody>
          <a:bodyPr>
            <a:normAutofit fontScale="90000"/>
          </a:bodyPr>
          <a:lstStyle/>
          <a:p>
            <a:r>
              <a:rPr lang="sr-Latn-BA" dirty="0" smtClean="0"/>
              <a:t>Elastičnost tražnje i nagib krive tražnje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BA" dirty="0" smtClean="0"/>
              <a:t>Monopol – cjenovna elastičnost tražnje</a:t>
            </a:r>
            <a:endParaRPr lang="en-US" dirty="0"/>
          </a:p>
        </p:txBody>
      </p:sp>
      <p:pic>
        <p:nvPicPr>
          <p:cNvPr id="1026" name="Picture 2"/>
          <p:cNvPicPr>
            <a:picLocks noChangeAspect="1" noChangeArrowheads="1"/>
          </p:cNvPicPr>
          <p:nvPr/>
        </p:nvPicPr>
        <p:blipFill>
          <a:blip r:embed="rId2" cstate="print"/>
          <a:srcRect l="29868" t="39583" r="24451" b="20833"/>
          <a:stretch>
            <a:fillRect/>
          </a:stretch>
        </p:blipFill>
        <p:spPr bwMode="auto">
          <a:xfrm>
            <a:off x="457200" y="1905000"/>
            <a:ext cx="8289758"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BA" dirty="0" smtClean="0"/>
              <a:t>Savršena konkurencija – cjenovna elastičnost tražnje</a:t>
            </a:r>
            <a:endParaRPr lang="en-US" dirty="0"/>
          </a:p>
        </p:txBody>
      </p:sp>
      <p:pic>
        <p:nvPicPr>
          <p:cNvPr id="4098" name="Picture 2"/>
          <p:cNvPicPr>
            <a:picLocks noGrp="1" noChangeAspect="1" noChangeArrowheads="1"/>
          </p:cNvPicPr>
          <p:nvPr>
            <p:ph idx="1"/>
          </p:nvPr>
        </p:nvPicPr>
        <p:blipFill>
          <a:blip r:embed="rId2" cstate="print"/>
          <a:srcRect l="45267" t="37987" r="27282" b="21606"/>
          <a:stretch>
            <a:fillRect/>
          </a:stretch>
        </p:blipFill>
        <p:spPr bwMode="auto">
          <a:xfrm>
            <a:off x="1828800" y="1905000"/>
            <a:ext cx="5181600" cy="428822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81328"/>
            <a:ext cx="8229600" cy="4690872"/>
          </a:xfrm>
        </p:spPr>
        <p:txBody>
          <a:bodyPr>
            <a:normAutofit fontScale="92500"/>
          </a:bodyPr>
          <a:lstStyle/>
          <a:p>
            <a:pPr>
              <a:buNone/>
            </a:pPr>
            <a:r>
              <a:rPr lang="en-US" dirty="0" smtClean="0"/>
              <a:t>H: </a:t>
            </a:r>
            <a:r>
              <a:rPr lang="en-US" i="1" dirty="0" err="1" smtClean="0"/>
              <a:t>Predu</a:t>
            </a:r>
            <a:r>
              <a:rPr lang="sr-Latn-BA" i="1" dirty="0" smtClean="0"/>
              <a:t>zeće se suočava sa krivom tražnje </a:t>
            </a:r>
            <a:r>
              <a:rPr lang="en-US" i="1" dirty="0" smtClean="0"/>
              <a:t> </a:t>
            </a:r>
          </a:p>
          <a:p>
            <a:pPr>
              <a:buNone/>
            </a:pPr>
            <a:r>
              <a:rPr lang="en-US" i="1" dirty="0" smtClean="0"/>
              <a:t>    </a:t>
            </a:r>
            <a:r>
              <a:rPr lang="sr-Latn-BA" i="1" dirty="0" smtClean="0"/>
              <a:t>negativnog nagiba Q</a:t>
            </a:r>
            <a:r>
              <a:rPr lang="en-US" i="1" dirty="0" smtClean="0"/>
              <a:t>=f(P</a:t>
            </a:r>
            <a:r>
              <a:rPr lang="en-US" dirty="0" smtClean="0"/>
              <a:t>)</a:t>
            </a:r>
          </a:p>
          <a:p>
            <a:pPr>
              <a:buNone/>
            </a:pPr>
            <a:endParaRPr lang="en-US" dirty="0" smtClean="0"/>
          </a:p>
          <a:p>
            <a:pPr>
              <a:buNone/>
            </a:pPr>
            <a:r>
              <a:rPr lang="en-US" dirty="0" smtClean="0"/>
              <a:t>				TR=P*Q</a:t>
            </a:r>
          </a:p>
          <a:p>
            <a:pPr>
              <a:buNone/>
            </a:pPr>
            <a:endParaRPr lang="en-US" dirty="0" smtClean="0"/>
          </a:p>
          <a:p>
            <a:r>
              <a:rPr lang="en-US" dirty="0" smtClean="0"/>
              <a:t>2 </a:t>
            </a:r>
            <a:r>
              <a:rPr lang="en-US" dirty="0" err="1" smtClean="0"/>
              <a:t>efekta</a:t>
            </a:r>
            <a:r>
              <a:rPr lang="en-US" dirty="0" smtClean="0"/>
              <a:t> </a:t>
            </a:r>
            <a:r>
              <a:rPr lang="en-US" dirty="0" err="1" smtClean="0"/>
              <a:t>usljed</a:t>
            </a:r>
            <a:r>
              <a:rPr lang="en-US" dirty="0" smtClean="0"/>
              <a:t> </a:t>
            </a:r>
            <a:r>
              <a:rPr lang="en-US" dirty="0" err="1" smtClean="0"/>
              <a:t>rasta</a:t>
            </a:r>
            <a:r>
              <a:rPr lang="sr-Latn-BA" dirty="0" smtClean="0"/>
              <a:t>/smanjenja</a:t>
            </a:r>
            <a:r>
              <a:rPr lang="en-US" dirty="0" smtClean="0"/>
              <a:t> </a:t>
            </a:r>
            <a:r>
              <a:rPr lang="en-US" dirty="0" err="1" smtClean="0"/>
              <a:t>cijena</a:t>
            </a:r>
            <a:r>
              <a:rPr lang="en-US" dirty="0" smtClean="0"/>
              <a:t> </a:t>
            </a:r>
            <a:r>
              <a:rPr lang="en-US" dirty="0" err="1" smtClean="0"/>
              <a:t>proizvoda</a:t>
            </a:r>
            <a:r>
              <a:rPr lang="en-US" dirty="0" smtClean="0"/>
              <a:t>:</a:t>
            </a:r>
          </a:p>
          <a:p>
            <a:pPr lvl="1">
              <a:buNone/>
            </a:pPr>
            <a:r>
              <a:rPr lang="sr-Latn-BA" dirty="0" smtClean="0"/>
              <a:t>   1. e</a:t>
            </a:r>
            <a:r>
              <a:rPr lang="en-US" dirty="0" err="1" smtClean="0"/>
              <a:t>fekat</a:t>
            </a:r>
            <a:r>
              <a:rPr lang="en-US" dirty="0" smtClean="0"/>
              <a:t> </a:t>
            </a:r>
            <a:r>
              <a:rPr lang="en-US" dirty="0" err="1" smtClean="0"/>
              <a:t>cijene</a:t>
            </a:r>
            <a:r>
              <a:rPr lang="sr-Latn-BA" dirty="0" smtClean="0"/>
              <a:t>                  2. e</a:t>
            </a:r>
            <a:r>
              <a:rPr lang="en-US" dirty="0" err="1" smtClean="0"/>
              <a:t>fekat</a:t>
            </a:r>
            <a:r>
              <a:rPr lang="en-US" dirty="0" smtClean="0"/>
              <a:t> </a:t>
            </a:r>
            <a:r>
              <a:rPr lang="en-US" dirty="0" err="1" smtClean="0"/>
              <a:t>koli</a:t>
            </a:r>
            <a:r>
              <a:rPr lang="sr-Latn-BA" dirty="0" smtClean="0"/>
              <a:t>čine</a:t>
            </a:r>
          </a:p>
          <a:p>
            <a:pPr lvl="1">
              <a:buNone/>
            </a:pPr>
            <a:endParaRPr lang="sr-Latn-BA" dirty="0" smtClean="0"/>
          </a:p>
          <a:p>
            <a:pPr lvl="1">
              <a:buNone/>
            </a:pPr>
            <a:endParaRPr lang="sr-Latn-BA" dirty="0" smtClean="0"/>
          </a:p>
          <a:p>
            <a:pPr lvl="1">
              <a:buNone/>
            </a:pPr>
            <a:endParaRPr lang="en-US" dirty="0" smtClean="0"/>
          </a:p>
          <a:p>
            <a:pPr lvl="1">
              <a:buNone/>
            </a:pPr>
            <a:r>
              <a:rPr lang="sr-Latn-BA" dirty="0" smtClean="0"/>
              <a:t>               TR                                     </a:t>
            </a:r>
            <a:r>
              <a:rPr lang="en-US" dirty="0" smtClean="0"/>
              <a:t>     </a:t>
            </a:r>
            <a:r>
              <a:rPr lang="sr-Latn-BA" dirty="0" smtClean="0"/>
              <a:t>TR</a:t>
            </a:r>
            <a:endParaRPr lang="en-US" dirty="0" smtClean="0"/>
          </a:p>
        </p:txBody>
      </p:sp>
      <p:sp>
        <p:nvSpPr>
          <p:cNvPr id="7" name="Title 6"/>
          <p:cNvSpPr>
            <a:spLocks noGrp="1"/>
          </p:cNvSpPr>
          <p:nvPr>
            <p:ph type="title"/>
          </p:nvPr>
        </p:nvSpPr>
        <p:spPr/>
        <p:txBody>
          <a:bodyPr/>
          <a:lstStyle/>
          <a:p>
            <a:r>
              <a:rPr lang="sr-Latn-BA" dirty="0" smtClean="0"/>
              <a:t>Elastičnost tražnje i TR</a:t>
            </a:r>
            <a:endParaRPr lang="en-US" dirty="0"/>
          </a:p>
        </p:txBody>
      </p:sp>
      <p:sp>
        <p:nvSpPr>
          <p:cNvPr id="9" name="Right Arrow 8"/>
          <p:cNvSpPr/>
          <p:nvPr/>
        </p:nvSpPr>
        <p:spPr>
          <a:xfrm rot="5400000">
            <a:off x="2019300" y="4762500"/>
            <a:ext cx="762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5829300" y="4762500"/>
            <a:ext cx="7620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43200" y="5181600"/>
            <a:ext cx="381000" cy="457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6553200" y="5715000"/>
            <a:ext cx="457200" cy="3810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dirty="0" smtClean="0"/>
              <a:t>Elastičnost tražnje i TR</a:t>
            </a:r>
            <a:endParaRPr lang="en-US" dirty="0"/>
          </a:p>
        </p:txBody>
      </p:sp>
      <p:sp>
        <p:nvSpPr>
          <p:cNvPr id="5" name="Content Placeholder 4"/>
          <p:cNvSpPr>
            <a:spLocks noGrp="1"/>
          </p:cNvSpPr>
          <p:nvPr>
            <p:ph sz="quarter" idx="2"/>
          </p:nvPr>
        </p:nvSpPr>
        <p:spPr>
          <a:xfrm>
            <a:off x="457200" y="1444295"/>
            <a:ext cx="7467600" cy="1298906"/>
          </a:xfrm>
        </p:spPr>
        <p:txBody>
          <a:bodyPr>
            <a:normAutofit fontScale="92500" lnSpcReduction="20000"/>
          </a:bodyPr>
          <a:lstStyle/>
          <a:p>
            <a:r>
              <a:rPr lang="sr-Latn-BA" dirty="0" smtClean="0"/>
              <a:t>Elastična tražnja – smanjenje cijena uzrokuje rast TR</a:t>
            </a:r>
          </a:p>
          <a:p>
            <a:r>
              <a:rPr lang="sr-Latn-BA" dirty="0" smtClean="0"/>
              <a:t>Neelastična tražnja – smanjenje cijena uzrokuje pad TR</a:t>
            </a:r>
          </a:p>
        </p:txBody>
      </p:sp>
      <p:pic>
        <p:nvPicPr>
          <p:cNvPr id="7170" name="Picture 2"/>
          <p:cNvPicPr>
            <a:picLocks noGrp="1" noChangeAspect="1" noChangeArrowheads="1"/>
          </p:cNvPicPr>
          <p:nvPr>
            <p:ph sz="quarter" idx="4"/>
          </p:nvPr>
        </p:nvPicPr>
        <p:blipFill>
          <a:blip r:embed="rId2" cstate="print"/>
          <a:srcRect l="30244" t="40534" r="24509" b="22580"/>
          <a:stretch>
            <a:fillRect/>
          </a:stretch>
        </p:blipFill>
        <p:spPr bwMode="auto">
          <a:xfrm>
            <a:off x="990600" y="2590800"/>
            <a:ext cx="7236334" cy="39624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r-Latn-BA" dirty="0" smtClean="0"/>
              <a:t>Elastičnost tražnje i TR</a:t>
            </a:r>
            <a:endParaRPr lang="en-US" dirty="0"/>
          </a:p>
        </p:txBody>
      </p:sp>
      <p:graphicFrame>
        <p:nvGraphicFramePr>
          <p:cNvPr id="6146" name="Object 3"/>
          <p:cNvGraphicFramePr>
            <a:graphicFrameLocks noGrp="1" noChangeAspect="1"/>
          </p:cNvGraphicFramePr>
          <p:nvPr>
            <p:ph sz="quarter" idx="4"/>
          </p:nvPr>
        </p:nvGraphicFramePr>
        <p:xfrm>
          <a:off x="990600" y="2743200"/>
          <a:ext cx="7675724" cy="3943838"/>
        </p:xfrm>
        <a:graphic>
          <a:graphicData uri="http://schemas.openxmlformats.org/presentationml/2006/ole">
            <mc:AlternateContent xmlns:mc="http://schemas.openxmlformats.org/markup-compatibility/2006">
              <mc:Choice xmlns:v="urn:schemas-microsoft-com:vml" Requires="v">
                <p:oleObj spid="_x0000_s6147" name="Visio" r:id="rId3" imgW="4560458" imgH="4557207" progId="">
                  <p:embed/>
                </p:oleObj>
              </mc:Choice>
              <mc:Fallback>
                <p:oleObj name="Visio" r:id="rId3" imgW="4560458" imgH="4557207"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743200"/>
                        <a:ext cx="7675724" cy="3943838"/>
                      </a:xfrm>
                      <a:prstGeom prst="rect">
                        <a:avLst/>
                      </a:prstGeom>
                      <a:solidFill>
                        <a:srgbClr val="FFFFFF"/>
                      </a:solidFill>
                    </p:spPr>
                  </p:pic>
                </p:oleObj>
              </mc:Fallback>
            </mc:AlternateContent>
          </a:graphicData>
        </a:graphic>
      </p:graphicFrame>
      <p:sp>
        <p:nvSpPr>
          <p:cNvPr id="10" name="Text Box 5"/>
          <p:cNvSpPr txBox="1">
            <a:spLocks noGrp="1" noChangeArrowheads="1"/>
          </p:cNvSpPr>
          <p:nvPr>
            <p:ph sz="quarter" idx="2"/>
          </p:nvPr>
        </p:nvSpPr>
        <p:spPr bwMode="auto">
          <a:xfrm>
            <a:off x="457200" y="1219200"/>
            <a:ext cx="8458200" cy="1323439"/>
          </a:xfrm>
          <a:prstGeom prst="rect">
            <a:avLst/>
          </a:prstGeom>
          <a:noFill/>
          <a:ln w="9525">
            <a:noFill/>
            <a:miter lim="800000"/>
            <a:headEnd/>
            <a:tailEnd/>
          </a:ln>
        </p:spPr>
        <p:txBody>
          <a:bodyPr wrap="square">
            <a:spAutoFit/>
          </a:bodyPr>
          <a:lstStyle/>
          <a:p>
            <a:pPr>
              <a:spcBef>
                <a:spcPct val="50000"/>
              </a:spcBef>
            </a:pPr>
            <a:r>
              <a:rPr lang="sr-Latn-CS" sz="1600" b="1" dirty="0"/>
              <a:t> </a:t>
            </a:r>
            <a:r>
              <a:rPr lang="sr-Latn-CS" sz="2000" dirty="0"/>
              <a:t>Tačka </a:t>
            </a:r>
            <a:r>
              <a:rPr lang="en-US" sz="2000" dirty="0" smtClean="0"/>
              <a:t>A:</a:t>
            </a:r>
            <a:r>
              <a:rPr lang="sr-Latn-CS" sz="2000" dirty="0" smtClean="0"/>
              <a:t> </a:t>
            </a:r>
            <a:r>
              <a:rPr lang="en-US" sz="2000" dirty="0" smtClean="0"/>
              <a:t>TR=</a:t>
            </a:r>
            <a:r>
              <a:rPr lang="sr-Latn-CS" sz="2000" dirty="0" smtClean="0"/>
              <a:t>12</a:t>
            </a:r>
            <a:r>
              <a:rPr lang="en-US" sz="2000" dirty="0" smtClean="0"/>
              <a:t>*</a:t>
            </a:r>
            <a:r>
              <a:rPr lang="sr-Latn-CS" sz="2000" dirty="0" smtClean="0"/>
              <a:t>4 </a:t>
            </a:r>
            <a:r>
              <a:rPr lang="sr-Latn-CS" sz="2000" dirty="0"/>
              <a:t>= 48 </a:t>
            </a:r>
            <a:r>
              <a:rPr lang="en-US" sz="2000" dirty="0"/>
              <a:t> </a:t>
            </a:r>
            <a:r>
              <a:rPr lang="en-US" sz="2000" dirty="0" err="1" smtClean="0"/>
              <a:t>nj</a:t>
            </a:r>
            <a:r>
              <a:rPr lang="en-US" sz="2000" dirty="0"/>
              <a:t> </a:t>
            </a:r>
            <a:r>
              <a:rPr lang="en-US" sz="2000" dirty="0" smtClean="0"/>
              <a:t>– </a:t>
            </a:r>
            <a:r>
              <a:rPr lang="sr-Latn-BA" sz="2000" dirty="0" smtClean="0"/>
              <a:t>žuti </a:t>
            </a:r>
            <a:r>
              <a:rPr lang="en-US" sz="2000" dirty="0" err="1" smtClean="0"/>
              <a:t>pravougaonik</a:t>
            </a:r>
            <a:r>
              <a:rPr lang="en-US" sz="2000" dirty="0" smtClean="0"/>
              <a:t> OQ</a:t>
            </a:r>
            <a:r>
              <a:rPr lang="en-US" sz="2000" baseline="-25000" dirty="0" smtClean="0"/>
              <a:t>A</a:t>
            </a:r>
            <a:r>
              <a:rPr lang="en-US" sz="2000" dirty="0" smtClean="0"/>
              <a:t>AP</a:t>
            </a:r>
            <a:r>
              <a:rPr lang="en-US" sz="2000" baseline="-25000" dirty="0" smtClean="0"/>
              <a:t>A</a:t>
            </a:r>
            <a:endParaRPr lang="sr-Latn-CS" sz="2000" baseline="-25000" dirty="0"/>
          </a:p>
          <a:p>
            <a:pPr>
              <a:spcBef>
                <a:spcPct val="50000"/>
              </a:spcBef>
            </a:pPr>
            <a:r>
              <a:rPr lang="sr-Latn-CS" sz="2000" dirty="0"/>
              <a:t> Tačka </a:t>
            </a:r>
            <a:r>
              <a:rPr lang="sr-Latn-CS" sz="2000" dirty="0" smtClean="0"/>
              <a:t>B</a:t>
            </a:r>
            <a:r>
              <a:rPr lang="en-US" sz="2000" dirty="0"/>
              <a:t>:</a:t>
            </a:r>
            <a:r>
              <a:rPr lang="sr-Latn-CS" sz="2000" dirty="0" smtClean="0"/>
              <a:t> </a:t>
            </a:r>
            <a:r>
              <a:rPr lang="en-US" sz="2000" dirty="0" smtClean="0"/>
              <a:t>TR=</a:t>
            </a:r>
            <a:r>
              <a:rPr lang="sr-Latn-CS" sz="2000" dirty="0" smtClean="0"/>
              <a:t>10</a:t>
            </a:r>
            <a:r>
              <a:rPr lang="en-US" sz="2000" dirty="0" smtClean="0"/>
              <a:t>*</a:t>
            </a:r>
            <a:r>
              <a:rPr lang="sr-Latn-CS" sz="2000" dirty="0" smtClean="0"/>
              <a:t>6 </a:t>
            </a:r>
            <a:r>
              <a:rPr lang="sr-Latn-CS" sz="2000" dirty="0"/>
              <a:t>= 60 </a:t>
            </a:r>
            <a:r>
              <a:rPr lang="en-US" sz="2000" dirty="0" err="1" smtClean="0"/>
              <a:t>nj</a:t>
            </a:r>
            <a:r>
              <a:rPr lang="en-US" sz="2000" dirty="0" smtClean="0"/>
              <a:t> – </a:t>
            </a:r>
            <a:r>
              <a:rPr lang="sr-Latn-BA" sz="2000" dirty="0" smtClean="0"/>
              <a:t> </a:t>
            </a:r>
            <a:r>
              <a:rPr lang="en-US" sz="2000" dirty="0" err="1" smtClean="0"/>
              <a:t>pravougaonik</a:t>
            </a:r>
            <a:r>
              <a:rPr lang="sr-Latn-BA" sz="2000" dirty="0" smtClean="0"/>
              <a:t> </a:t>
            </a:r>
            <a:r>
              <a:rPr lang="en-US" sz="2000" dirty="0" smtClean="0"/>
              <a:t>OQ</a:t>
            </a:r>
            <a:r>
              <a:rPr lang="en-US" sz="2000" baseline="-25000" dirty="0" smtClean="0"/>
              <a:t>B</a:t>
            </a:r>
            <a:r>
              <a:rPr lang="en-US" sz="2000" dirty="0" smtClean="0"/>
              <a:t>BP</a:t>
            </a:r>
            <a:r>
              <a:rPr lang="en-US" sz="2000" baseline="-25000" dirty="0" smtClean="0"/>
              <a:t>B</a:t>
            </a:r>
            <a:r>
              <a:rPr lang="sr-Latn-BA" sz="2000" baseline="-25000" dirty="0" smtClean="0"/>
              <a:t> </a:t>
            </a:r>
          </a:p>
          <a:p>
            <a:pPr>
              <a:spcBef>
                <a:spcPct val="50000"/>
              </a:spcBef>
            </a:pPr>
            <a:r>
              <a:rPr lang="sr-Latn-BA" sz="2000" dirty="0" smtClean="0"/>
              <a:t>Smanjenje cijena dovodi do rasta</a:t>
            </a:r>
            <a:r>
              <a:rPr lang="en-US" sz="2000" dirty="0" smtClean="0"/>
              <a:t> TR</a:t>
            </a:r>
            <a:r>
              <a:rPr lang="sr-Latn-BA" sz="2000" dirty="0" smtClean="0"/>
              <a:t> (E&lt;G)</a:t>
            </a:r>
          </a:p>
        </p:txBody>
      </p:sp>
      <p:sp>
        <p:nvSpPr>
          <p:cNvPr id="5" name="TextBox 4"/>
          <p:cNvSpPr txBox="1"/>
          <p:nvPr/>
        </p:nvSpPr>
        <p:spPr>
          <a:xfrm>
            <a:off x="2209800" y="3962401"/>
            <a:ext cx="762000" cy="369332"/>
          </a:xfrm>
          <a:prstGeom prst="rect">
            <a:avLst/>
          </a:prstGeom>
          <a:noFill/>
        </p:spPr>
        <p:txBody>
          <a:bodyPr wrap="square" rtlCol="0">
            <a:spAutoFit/>
          </a:bodyPr>
          <a:lstStyle/>
          <a:p>
            <a:r>
              <a:rPr lang="sr-Latn-BA" b="1" dirty="0" smtClean="0"/>
              <a:t>E -</a:t>
            </a:r>
            <a:endParaRPr lang="en-US" b="1" dirty="0"/>
          </a:p>
        </p:txBody>
      </p:sp>
      <p:sp>
        <p:nvSpPr>
          <p:cNvPr id="6" name="TextBox 5"/>
          <p:cNvSpPr txBox="1"/>
          <p:nvPr/>
        </p:nvSpPr>
        <p:spPr>
          <a:xfrm>
            <a:off x="3505200" y="4800601"/>
            <a:ext cx="685800" cy="381000"/>
          </a:xfrm>
          <a:prstGeom prst="rect">
            <a:avLst/>
          </a:prstGeom>
          <a:noFill/>
        </p:spPr>
        <p:txBody>
          <a:bodyPr wrap="square" rtlCol="0">
            <a:spAutoFit/>
          </a:bodyPr>
          <a:lstStyle/>
          <a:p>
            <a:r>
              <a:rPr lang="sr-Latn-BA" b="1" dirty="0" smtClean="0"/>
              <a:t>G +</a:t>
            </a:r>
            <a:endParaRPr lang="en-US" b="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BA" dirty="0" smtClean="0"/>
              <a:t>Nelastičnost tražnje i TR</a:t>
            </a:r>
            <a:endParaRPr lang="en-US" dirty="0"/>
          </a:p>
        </p:txBody>
      </p:sp>
      <p:sp>
        <p:nvSpPr>
          <p:cNvPr id="5" name="Content Placeholder 4"/>
          <p:cNvSpPr>
            <a:spLocks noGrp="1"/>
          </p:cNvSpPr>
          <p:nvPr>
            <p:ph sz="quarter" idx="2"/>
          </p:nvPr>
        </p:nvSpPr>
        <p:spPr>
          <a:xfrm>
            <a:off x="457200" y="1444295"/>
            <a:ext cx="8305800" cy="841706"/>
          </a:xfrm>
        </p:spPr>
        <p:txBody>
          <a:bodyPr/>
          <a:lstStyle/>
          <a:p>
            <a:r>
              <a:rPr lang="sr-Latn-BA" dirty="0" smtClean="0"/>
              <a:t>Smanjenje cijena uzrokuje pad TR (E&gt;G)</a:t>
            </a:r>
            <a:endParaRPr lang="en-US" dirty="0"/>
          </a:p>
        </p:txBody>
      </p:sp>
      <p:graphicFrame>
        <p:nvGraphicFramePr>
          <p:cNvPr id="8194" name="Object 3"/>
          <p:cNvGraphicFramePr>
            <a:graphicFrameLocks noGrp="1" noChangeAspect="1"/>
          </p:cNvGraphicFramePr>
          <p:nvPr>
            <p:ph sz="quarter" idx="4"/>
          </p:nvPr>
        </p:nvGraphicFramePr>
        <p:xfrm>
          <a:off x="1600200" y="1905000"/>
          <a:ext cx="5486400" cy="4572000"/>
        </p:xfrm>
        <a:graphic>
          <a:graphicData uri="http://schemas.openxmlformats.org/presentationml/2006/ole">
            <mc:AlternateContent xmlns:mc="http://schemas.openxmlformats.org/markup-compatibility/2006">
              <mc:Choice xmlns:v="urn:schemas-microsoft-com:vml" Requires="v">
                <p:oleObj spid="_x0000_s8195" name="Visio" r:id="rId3" imgW="5609946" imgH="4675876" progId="">
                  <p:embed/>
                </p:oleObj>
              </mc:Choice>
              <mc:Fallback>
                <p:oleObj name="Visio" r:id="rId3" imgW="5609946" imgH="4675876"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05000"/>
                        <a:ext cx="5486400" cy="4572000"/>
                      </a:xfrm>
                      <a:prstGeom prst="rect">
                        <a:avLst/>
                      </a:prstGeom>
                      <a:solidFill>
                        <a:srgbClr val="FFFFFF"/>
                      </a:solidFill>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sr-Latn-BA" dirty="0" smtClean="0"/>
              <a:t>Elastičnost tražnje i MR</a:t>
            </a:r>
            <a:endParaRPr lang="en-US" dirty="0"/>
          </a:p>
        </p:txBody>
      </p:sp>
      <p:sp>
        <p:nvSpPr>
          <p:cNvPr id="5" name="Content Placeholder 4"/>
          <p:cNvSpPr>
            <a:spLocks noGrp="1"/>
          </p:cNvSpPr>
          <p:nvPr>
            <p:ph sz="quarter" idx="2"/>
          </p:nvPr>
        </p:nvSpPr>
        <p:spPr>
          <a:xfrm>
            <a:off x="685800" y="1371600"/>
            <a:ext cx="6629400" cy="1451306"/>
          </a:xfrm>
        </p:spPr>
        <p:txBody>
          <a:bodyPr>
            <a:normAutofit/>
          </a:bodyPr>
          <a:lstStyle/>
          <a:p>
            <a:r>
              <a:rPr lang="sr-Latn-BA" sz="2800" dirty="0" smtClean="0"/>
              <a:t>MR=P*</a:t>
            </a:r>
            <a:r>
              <a:rPr lang="en-US" sz="2800" dirty="0" smtClean="0"/>
              <a:t>[</a:t>
            </a:r>
            <a:r>
              <a:rPr lang="sr-Latn-BA" sz="2800" dirty="0" smtClean="0"/>
              <a:t>(</a:t>
            </a:r>
            <a:r>
              <a:rPr lang="en-US" sz="2800" dirty="0" smtClean="0"/>
              <a:t>1+E</a:t>
            </a:r>
            <a:r>
              <a:rPr lang="sr-Latn-BA" sz="2800" dirty="0" smtClean="0"/>
              <a:t>)</a:t>
            </a:r>
            <a:r>
              <a:rPr lang="en-US" sz="2800" dirty="0" smtClean="0"/>
              <a:t>/E]</a:t>
            </a:r>
          </a:p>
          <a:p>
            <a:pPr lvl="1"/>
            <a:r>
              <a:rPr lang="en-US" dirty="0" smtClean="0"/>
              <a:t>MR≥0  - </a:t>
            </a:r>
            <a:r>
              <a:rPr lang="en-US" dirty="0" err="1" smtClean="0"/>
              <a:t>elasti</a:t>
            </a:r>
            <a:r>
              <a:rPr lang="sr-Latn-BA" dirty="0" smtClean="0"/>
              <a:t>čna tražnja</a:t>
            </a:r>
          </a:p>
          <a:p>
            <a:pPr lvl="1"/>
            <a:r>
              <a:rPr lang="sr-Latn-BA" dirty="0" smtClean="0"/>
              <a:t>MR&lt;0 – neelastična tražnja</a:t>
            </a:r>
            <a:endParaRPr lang="en-US" dirty="0" smtClean="0"/>
          </a:p>
        </p:txBody>
      </p:sp>
      <p:pic>
        <p:nvPicPr>
          <p:cNvPr id="9218" name="Picture 2"/>
          <p:cNvPicPr>
            <a:picLocks noGrp="1" noChangeAspect="1" noChangeArrowheads="1"/>
          </p:cNvPicPr>
          <p:nvPr>
            <p:ph sz="quarter" idx="4"/>
          </p:nvPr>
        </p:nvPicPr>
        <p:blipFill>
          <a:blip r:embed="rId2" cstate="print"/>
          <a:srcRect l="25145" t="46859" r="31965" b="16483"/>
          <a:stretch>
            <a:fillRect/>
          </a:stretch>
        </p:blipFill>
        <p:spPr bwMode="auto">
          <a:xfrm>
            <a:off x="1219200" y="2895601"/>
            <a:ext cx="6400800" cy="3532908"/>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sr-Latn-CS" dirty="0" smtClean="0"/>
              <a:t>Neka je cijena fiksna i iznosi 1,5 KM. Izračunati ukupni i granični prihod.Dati tabelarni i grafički prikaz.</a:t>
            </a:r>
          </a:p>
          <a:p>
            <a:pPr>
              <a:buNone/>
            </a:pPr>
            <a:r>
              <a:rPr lang="sr-Latn-CS" dirty="0" smtClean="0"/>
              <a:t>	</a:t>
            </a:r>
          </a:p>
          <a:p>
            <a:pPr>
              <a:buNone/>
            </a:pPr>
            <a:r>
              <a:rPr lang="sr-Latn-CS" dirty="0" smtClean="0"/>
              <a:t>     P=1,5</a:t>
            </a:r>
          </a:p>
          <a:p>
            <a:pPr>
              <a:buFont typeface="Wingdings 2" pitchFamily="18" charset="2"/>
              <a:buNone/>
            </a:pPr>
            <a:r>
              <a:rPr lang="sr-Latn-CS" dirty="0" smtClean="0"/>
              <a:t>     TR=PxQ=1,5Q</a:t>
            </a:r>
          </a:p>
          <a:p>
            <a:pPr>
              <a:buFont typeface="Wingdings 2" pitchFamily="18" charset="2"/>
              <a:buNone/>
            </a:pPr>
            <a:r>
              <a:rPr lang="sr-Latn-CS" dirty="0" smtClean="0"/>
              <a:t>     MR=1,5</a:t>
            </a:r>
          </a:p>
          <a:p>
            <a:endParaRPr lang="en-US" dirty="0"/>
          </a:p>
        </p:txBody>
      </p:sp>
      <p:sp>
        <p:nvSpPr>
          <p:cNvPr id="3" name="Title 2"/>
          <p:cNvSpPr>
            <a:spLocks noGrp="1"/>
          </p:cNvSpPr>
          <p:nvPr>
            <p:ph type="title"/>
          </p:nvPr>
        </p:nvSpPr>
        <p:spPr/>
        <p:txBody>
          <a:bodyPr>
            <a:normAutofit/>
          </a:bodyPr>
          <a:lstStyle/>
          <a:p>
            <a:r>
              <a:rPr lang="sr-Latn-BA" dirty="0" smtClean="0"/>
              <a:t>Zadaci</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hr-HR" dirty="0" smtClean="0"/>
              <a:t>Preduzeće može svoja sredstva dati na korištenje drugima i tako ostvarivati finansijske prihode</a:t>
            </a:r>
          </a:p>
          <a:p>
            <a:r>
              <a:rPr lang="sr-Latn-BA" dirty="0" smtClean="0"/>
              <a:t>Finansijski prihodi nastaju na osnovu dugoročno  i kratkoročno plasiranih novčanih sredstava a pojavljuju se u obliku:</a:t>
            </a:r>
          </a:p>
          <a:p>
            <a:pPr lvl="1"/>
            <a:r>
              <a:rPr lang="sr-Latn-BA" dirty="0" smtClean="0"/>
              <a:t>Finansijski prihodi iz odnosa sa povezanim pravnim licima </a:t>
            </a:r>
            <a:endParaRPr lang="en-US" dirty="0" smtClean="0"/>
          </a:p>
          <a:p>
            <a:pPr lvl="1"/>
            <a:r>
              <a:rPr lang="sr-Latn-BA" dirty="0" smtClean="0"/>
              <a:t>Prihodi od kamata </a:t>
            </a:r>
            <a:endParaRPr lang="en-US" dirty="0" smtClean="0"/>
          </a:p>
          <a:p>
            <a:pPr lvl="1"/>
            <a:r>
              <a:rPr lang="sr-Latn-BA" dirty="0" smtClean="0"/>
              <a:t>Pozitivne kursne razlike </a:t>
            </a:r>
            <a:endParaRPr lang="en-US" dirty="0" smtClean="0"/>
          </a:p>
          <a:p>
            <a:endParaRPr lang="hr-HR" dirty="0" smtClean="0"/>
          </a:p>
        </p:txBody>
      </p:sp>
      <p:sp>
        <p:nvSpPr>
          <p:cNvPr id="3" name="Title 2"/>
          <p:cNvSpPr>
            <a:spLocks noGrp="1"/>
          </p:cNvSpPr>
          <p:nvPr>
            <p:ph type="title"/>
          </p:nvPr>
        </p:nvSpPr>
        <p:spPr/>
        <p:txBody>
          <a:bodyPr/>
          <a:lstStyle/>
          <a:p>
            <a:r>
              <a:rPr lang="sr-Latn-BA" dirty="0" smtClean="0"/>
              <a:t>Finansijski prihodi</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r-Latn-BA" dirty="0" smtClean="0"/>
              <a:t>Zadaci</a:t>
            </a:r>
            <a:endParaRPr lang="en-US" dirty="0"/>
          </a:p>
        </p:txBody>
      </p:sp>
      <p:pic>
        <p:nvPicPr>
          <p:cNvPr id="4" name="Picture 4"/>
          <p:cNvPicPr>
            <a:picLocks noGrp="1" noChangeAspect="1" noChangeArrowheads="1"/>
          </p:cNvPicPr>
          <p:nvPr>
            <p:ph sz="quarter" idx="2"/>
          </p:nvPr>
        </p:nvPicPr>
        <p:blipFill>
          <a:blip r:embed="rId2" cstate="print"/>
          <a:stretch>
            <a:fillRect/>
          </a:stretch>
        </p:blipFill>
        <p:spPr bwMode="auto">
          <a:xfrm>
            <a:off x="457200" y="1752600"/>
            <a:ext cx="4800600" cy="4114800"/>
          </a:xfrm>
          <a:prstGeom prst="rect">
            <a:avLst/>
          </a:prstGeom>
          <a:noFill/>
          <a:ln w="9525">
            <a:noFill/>
            <a:miter lim="800000"/>
            <a:headEnd/>
            <a:tailEnd/>
          </a:ln>
        </p:spPr>
      </p:pic>
      <p:pic>
        <p:nvPicPr>
          <p:cNvPr id="10242" name="Picture 2"/>
          <p:cNvPicPr>
            <a:picLocks noGrp="1" noChangeAspect="1" noChangeArrowheads="1"/>
          </p:cNvPicPr>
          <p:nvPr>
            <p:ph sz="quarter" idx="4"/>
          </p:nvPr>
        </p:nvPicPr>
        <p:blipFill>
          <a:blip r:embed="rId3" cstate="print"/>
          <a:srcRect l="35073" t="24764" r="21429" b="22385"/>
          <a:stretch>
            <a:fillRect/>
          </a:stretch>
        </p:blipFill>
        <p:spPr bwMode="auto">
          <a:xfrm>
            <a:off x="5334000" y="1676400"/>
            <a:ext cx="38100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buFont typeface="+mj-lt"/>
              <a:buAutoNum type="arabicPeriod" startAt="2"/>
            </a:pPr>
            <a:r>
              <a:rPr lang="en-US" dirty="0" smtClean="0"/>
              <a:t>Na osnovu </a:t>
            </a:r>
            <a:r>
              <a:rPr lang="en-US" dirty="0" err="1" smtClean="0"/>
              <a:t>funkcije</a:t>
            </a:r>
            <a:r>
              <a:rPr lang="en-US" dirty="0" smtClean="0"/>
              <a:t> </a:t>
            </a:r>
            <a:r>
              <a:rPr lang="en-US" dirty="0" err="1" smtClean="0"/>
              <a:t>tražnje</a:t>
            </a:r>
            <a:r>
              <a:rPr lang="en-US" dirty="0" smtClean="0"/>
              <a:t> </a:t>
            </a:r>
            <a:r>
              <a:rPr lang="sr-Latn-BA" dirty="0" smtClean="0"/>
              <a:t>Q</a:t>
            </a:r>
            <a:r>
              <a:rPr lang="en-US" baseline="-25000" dirty="0" smtClean="0"/>
              <a:t>D</a:t>
            </a:r>
            <a:r>
              <a:rPr lang="en-US" dirty="0" smtClean="0"/>
              <a:t> = 54-1,5 Q, </a:t>
            </a:r>
            <a:r>
              <a:rPr lang="en-US" dirty="0" err="1" smtClean="0"/>
              <a:t>izračunati</a:t>
            </a:r>
            <a:r>
              <a:rPr lang="en-US" dirty="0" smtClean="0"/>
              <a:t> </a:t>
            </a:r>
            <a:r>
              <a:rPr lang="en-US" dirty="0" err="1" smtClean="0"/>
              <a:t>funkcije</a:t>
            </a:r>
            <a:r>
              <a:rPr lang="en-US" dirty="0" smtClean="0"/>
              <a:t> TR, AR </a:t>
            </a:r>
            <a:r>
              <a:rPr lang="en-US" dirty="0" err="1" smtClean="0"/>
              <a:t>i</a:t>
            </a:r>
            <a:r>
              <a:rPr lang="en-US" dirty="0" smtClean="0"/>
              <a:t> MR,</a:t>
            </a:r>
          </a:p>
          <a:p>
            <a:pPr>
              <a:buNone/>
            </a:pPr>
            <a:r>
              <a:rPr lang="sr-Latn-BA" dirty="0" smtClean="0"/>
              <a:t>     </a:t>
            </a:r>
            <a:r>
              <a:rPr lang="en-US" dirty="0" err="1" smtClean="0"/>
              <a:t>te</a:t>
            </a:r>
            <a:r>
              <a:rPr lang="en-US" dirty="0" smtClean="0"/>
              <a:t> </a:t>
            </a:r>
            <a:r>
              <a:rPr lang="en-US" dirty="0" err="1" smtClean="0"/>
              <a:t>izračunati</a:t>
            </a:r>
            <a:r>
              <a:rPr lang="en-US" dirty="0" smtClean="0"/>
              <a:t> </a:t>
            </a:r>
            <a:r>
              <a:rPr lang="en-US" dirty="0" err="1" smtClean="0"/>
              <a:t>vrijednosti</a:t>
            </a:r>
            <a:r>
              <a:rPr lang="en-US" dirty="0" smtClean="0"/>
              <a:t> gore </a:t>
            </a:r>
            <a:r>
              <a:rPr lang="en-US" dirty="0" err="1" smtClean="0"/>
              <a:t>navedenih</a:t>
            </a:r>
            <a:r>
              <a:rPr lang="en-US" dirty="0" smtClean="0"/>
              <a:t> </a:t>
            </a:r>
            <a:endParaRPr lang="sr-Latn-BA" dirty="0" smtClean="0"/>
          </a:p>
          <a:p>
            <a:pPr>
              <a:buNone/>
            </a:pPr>
            <a:r>
              <a:rPr lang="sr-Latn-BA" dirty="0" smtClean="0"/>
              <a:t>     </a:t>
            </a:r>
            <a:r>
              <a:rPr lang="en-US" dirty="0" err="1" smtClean="0"/>
              <a:t>funkcija</a:t>
            </a:r>
            <a:r>
              <a:rPr lang="en-US" dirty="0" smtClean="0"/>
              <a:t> </a:t>
            </a:r>
            <a:r>
              <a:rPr lang="en-US" dirty="0" err="1" smtClean="0"/>
              <a:t>za</a:t>
            </a:r>
            <a:r>
              <a:rPr lang="en-US" dirty="0" smtClean="0"/>
              <a:t> </a:t>
            </a:r>
            <a:r>
              <a:rPr lang="en-US" dirty="0" err="1" smtClean="0"/>
              <a:t>vrijednosti</a:t>
            </a:r>
            <a:r>
              <a:rPr lang="en-US" dirty="0" smtClean="0"/>
              <a:t> Q = 0 do 6, </a:t>
            </a:r>
            <a:r>
              <a:rPr lang="en-US" dirty="0" err="1" smtClean="0"/>
              <a:t>i</a:t>
            </a:r>
            <a:endParaRPr lang="en-US" dirty="0" smtClean="0"/>
          </a:p>
          <a:p>
            <a:pPr>
              <a:buNone/>
            </a:pPr>
            <a:r>
              <a:rPr lang="sr-Latn-BA" dirty="0" smtClean="0"/>
              <a:t>     </a:t>
            </a:r>
            <a:r>
              <a:rPr lang="en-US" dirty="0" err="1" smtClean="0"/>
              <a:t>nacrtati</a:t>
            </a:r>
            <a:r>
              <a:rPr lang="en-US" dirty="0" smtClean="0"/>
              <a:t> </a:t>
            </a:r>
            <a:r>
              <a:rPr lang="en-US" dirty="0" err="1" smtClean="0"/>
              <a:t>funkcije</a:t>
            </a:r>
            <a:r>
              <a:rPr lang="en-US" dirty="0" smtClean="0"/>
              <a:t>.</a:t>
            </a:r>
            <a:endParaRPr lang="sr-Latn-BA" dirty="0" smtClean="0"/>
          </a:p>
          <a:p>
            <a:pPr>
              <a:buNone/>
            </a:pPr>
            <a:endParaRPr lang="sr-Latn-BA" dirty="0" smtClean="0"/>
          </a:p>
          <a:p>
            <a:pPr lvl="1"/>
            <a:r>
              <a:rPr lang="pt-BR" dirty="0" smtClean="0"/>
              <a:t>P = 54 KM - 1,5 Q</a:t>
            </a:r>
          </a:p>
          <a:p>
            <a:pPr lvl="1"/>
            <a:r>
              <a:rPr lang="en-US" dirty="0" smtClean="0"/>
              <a:t>TR = P · Q = (54 KM - 1,5 Q) · Q = 54 Q-1,5 Q</a:t>
            </a:r>
            <a:r>
              <a:rPr lang="en-US" baseline="30000" dirty="0" smtClean="0"/>
              <a:t>2</a:t>
            </a:r>
          </a:p>
          <a:p>
            <a:pPr lvl="1"/>
            <a:r>
              <a:rPr lang="pt-BR" dirty="0" smtClean="0"/>
              <a:t>AR = TR/Q = 54 – 1,5 Q</a:t>
            </a:r>
          </a:p>
          <a:p>
            <a:pPr lvl="1"/>
            <a:r>
              <a:rPr lang="es-ES" dirty="0" smtClean="0"/>
              <a:t>MR = d Y / d X = 54 – 3 Q</a:t>
            </a:r>
            <a:endParaRPr lang="en-US" dirty="0"/>
          </a:p>
        </p:txBody>
      </p:sp>
      <p:sp>
        <p:nvSpPr>
          <p:cNvPr id="3" name="Title 2"/>
          <p:cNvSpPr>
            <a:spLocks noGrp="1"/>
          </p:cNvSpPr>
          <p:nvPr>
            <p:ph type="title"/>
          </p:nvPr>
        </p:nvSpPr>
        <p:spPr/>
        <p:txBody>
          <a:bodyPr/>
          <a:lstStyle/>
          <a:p>
            <a:r>
              <a:rPr lang="sr-Latn-BA" dirty="0" smtClean="0"/>
              <a:t>Zadaci</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smtClean="0"/>
              <a:t>Zadaci</a:t>
            </a:r>
            <a:endParaRPr lang="en-US" dirty="0"/>
          </a:p>
        </p:txBody>
      </p:sp>
      <p:pic>
        <p:nvPicPr>
          <p:cNvPr id="11266" name="Picture 2"/>
          <p:cNvPicPr>
            <a:picLocks noGrp="1" noChangeAspect="1" noChangeArrowheads="1"/>
          </p:cNvPicPr>
          <p:nvPr>
            <p:ph idx="1"/>
          </p:nvPr>
        </p:nvPicPr>
        <p:blipFill>
          <a:blip r:embed="rId2" cstate="print"/>
          <a:srcRect l="37695" t="46405" r="12137" b="26657"/>
          <a:stretch>
            <a:fillRect/>
          </a:stretch>
        </p:blipFill>
        <p:spPr bwMode="auto">
          <a:xfrm>
            <a:off x="685800" y="1905000"/>
            <a:ext cx="7881124"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624078" indent="-514350">
              <a:buFont typeface="+mj-lt"/>
              <a:buAutoNum type="arabicPeriod" startAt="3"/>
            </a:pPr>
            <a:r>
              <a:rPr lang="en-US" dirty="0" smtClean="0"/>
              <a:t>Na osnovu </a:t>
            </a:r>
            <a:r>
              <a:rPr lang="en-US" dirty="0" err="1" smtClean="0"/>
              <a:t>istih</a:t>
            </a:r>
            <a:r>
              <a:rPr lang="en-US" dirty="0" smtClean="0"/>
              <a:t> </a:t>
            </a:r>
            <a:r>
              <a:rPr lang="en-US" dirty="0" err="1" smtClean="0"/>
              <a:t>parametara</a:t>
            </a:r>
            <a:r>
              <a:rPr lang="sr-Latn-BA" dirty="0" smtClean="0"/>
              <a:t> iz prethodnog zadatka</a:t>
            </a:r>
            <a:r>
              <a:rPr lang="en-US" dirty="0" smtClean="0"/>
              <a:t>, </a:t>
            </a:r>
            <a:r>
              <a:rPr lang="en-US" dirty="0" err="1" smtClean="0"/>
              <a:t>izračunati</a:t>
            </a:r>
            <a:r>
              <a:rPr lang="en-US" dirty="0" smtClean="0"/>
              <a:t> </a:t>
            </a:r>
            <a:r>
              <a:rPr lang="en-US" dirty="0" err="1" smtClean="0"/>
              <a:t>vrijednost</a:t>
            </a:r>
            <a:r>
              <a:rPr lang="en-US" dirty="0" smtClean="0"/>
              <a:t> </a:t>
            </a:r>
            <a:r>
              <a:rPr lang="en-US" dirty="0" err="1" smtClean="0"/>
              <a:t>maksimalnog</a:t>
            </a:r>
            <a:r>
              <a:rPr lang="en-US" dirty="0" smtClean="0"/>
              <a:t> </a:t>
            </a:r>
            <a:r>
              <a:rPr lang="en-US" dirty="0" err="1" smtClean="0"/>
              <a:t>ukupnog</a:t>
            </a:r>
            <a:r>
              <a:rPr lang="en-US" dirty="0" smtClean="0"/>
              <a:t> </a:t>
            </a:r>
            <a:r>
              <a:rPr lang="en-US" dirty="0" err="1" smtClean="0"/>
              <a:t>prihoda</a:t>
            </a:r>
            <a:r>
              <a:rPr lang="sr-Latn-BA" dirty="0" smtClean="0"/>
              <a:t> </a:t>
            </a:r>
            <a:r>
              <a:rPr lang="en-US" dirty="0" smtClean="0"/>
              <a:t>TR </a:t>
            </a:r>
            <a:r>
              <a:rPr lang="en-US" dirty="0" err="1" smtClean="0"/>
              <a:t>i</a:t>
            </a:r>
            <a:r>
              <a:rPr lang="en-US" dirty="0" smtClean="0"/>
              <a:t> </a:t>
            </a:r>
            <a:r>
              <a:rPr lang="en-US" dirty="0" err="1" smtClean="0"/>
              <a:t>grafički</a:t>
            </a:r>
            <a:r>
              <a:rPr lang="en-US" dirty="0" smtClean="0"/>
              <a:t> </a:t>
            </a:r>
            <a:r>
              <a:rPr lang="en-US" dirty="0" err="1" smtClean="0"/>
              <a:t>predstaviti</a:t>
            </a:r>
            <a:r>
              <a:rPr lang="sr-Latn-BA" dirty="0" smtClean="0"/>
              <a:t>,</a:t>
            </a:r>
            <a:r>
              <a:rPr lang="en-US" dirty="0" smtClean="0"/>
              <a:t> </a:t>
            </a:r>
            <a:r>
              <a:rPr lang="en-US" dirty="0" err="1" smtClean="0"/>
              <a:t>primjenom</a:t>
            </a:r>
            <a:r>
              <a:rPr lang="en-US" dirty="0" smtClean="0"/>
              <a:t> graph </a:t>
            </a:r>
            <a:r>
              <a:rPr lang="sr-Latn-BA" dirty="0" smtClean="0"/>
              <a:t>programa,</a:t>
            </a:r>
            <a:r>
              <a:rPr lang="en-US" dirty="0" smtClean="0"/>
              <a:t> </a:t>
            </a:r>
            <a:r>
              <a:rPr lang="en-US" dirty="0" err="1" smtClean="0"/>
              <a:t>dobijene</a:t>
            </a:r>
            <a:r>
              <a:rPr lang="en-US" dirty="0" smtClean="0"/>
              <a:t> </a:t>
            </a:r>
            <a:r>
              <a:rPr lang="en-US" dirty="0" err="1" smtClean="0"/>
              <a:t>rezultate</a:t>
            </a:r>
            <a:r>
              <a:rPr lang="en-US" dirty="0" smtClean="0"/>
              <a:t>.</a:t>
            </a:r>
            <a:endParaRPr lang="sr-Latn-BA" dirty="0" smtClean="0"/>
          </a:p>
          <a:p>
            <a:endParaRPr lang="sr-Latn-BA" dirty="0" smtClean="0"/>
          </a:p>
          <a:p>
            <a:pPr lvl="1"/>
            <a:r>
              <a:rPr lang="en-US" dirty="0" smtClean="0"/>
              <a:t>MR = 0</a:t>
            </a:r>
          </a:p>
          <a:p>
            <a:pPr lvl="1"/>
            <a:r>
              <a:rPr lang="en-US" dirty="0" smtClean="0"/>
              <a:t>MR = 54 – 3 Q = 0, Q = 54 / 3 = 18 </a:t>
            </a:r>
            <a:r>
              <a:rPr lang="en-US" dirty="0" err="1" smtClean="0"/>
              <a:t>jedinica</a:t>
            </a:r>
            <a:r>
              <a:rPr lang="en-US" dirty="0" smtClean="0"/>
              <a:t> </a:t>
            </a:r>
            <a:r>
              <a:rPr lang="en-US" dirty="0" err="1" smtClean="0"/>
              <a:t>proizvoda</a:t>
            </a:r>
            <a:endParaRPr lang="en-US" dirty="0" smtClean="0"/>
          </a:p>
          <a:p>
            <a:pPr lvl="1"/>
            <a:r>
              <a:rPr lang="pl-PL" dirty="0" smtClean="0"/>
              <a:t>Maksimalni prihod TR = 54Q-1,5Q</a:t>
            </a:r>
            <a:r>
              <a:rPr lang="pl-PL" baseline="30000" dirty="0" smtClean="0"/>
              <a:t>2</a:t>
            </a:r>
            <a:r>
              <a:rPr lang="pl-PL" dirty="0" smtClean="0"/>
              <a:t>=54 ·18-1,5·182 = =486 KM</a:t>
            </a:r>
          </a:p>
          <a:p>
            <a:pPr lvl="1"/>
            <a:r>
              <a:rPr lang="sr-Latn-BA" dirty="0" smtClean="0"/>
              <a:t>Prilikom </a:t>
            </a:r>
            <a:r>
              <a:rPr lang="en-US" dirty="0" smtClean="0"/>
              <a:t>crtanja, uzimamo raspon kod x (-10,50), a kod y (-10, 500)</a:t>
            </a:r>
            <a:endParaRPr lang="en-US" dirty="0"/>
          </a:p>
        </p:txBody>
      </p:sp>
      <p:sp>
        <p:nvSpPr>
          <p:cNvPr id="3" name="Title 2"/>
          <p:cNvSpPr>
            <a:spLocks noGrp="1"/>
          </p:cNvSpPr>
          <p:nvPr>
            <p:ph type="title"/>
          </p:nvPr>
        </p:nvSpPr>
        <p:spPr/>
        <p:txBody>
          <a:bodyPr/>
          <a:lstStyle/>
          <a:p>
            <a:r>
              <a:rPr lang="sr-Latn-BA" dirty="0" smtClean="0"/>
              <a:t>Zadaci</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r-Latn-BA" dirty="0" smtClean="0"/>
              <a:t>Zadaci</a:t>
            </a:r>
            <a:endParaRPr lang="en-US" dirty="0"/>
          </a:p>
        </p:txBody>
      </p:sp>
      <p:pic>
        <p:nvPicPr>
          <p:cNvPr id="12290" name="Picture 2"/>
          <p:cNvPicPr>
            <a:picLocks noGrp="1" noChangeAspect="1" noChangeArrowheads="1"/>
          </p:cNvPicPr>
          <p:nvPr>
            <p:ph idx="1"/>
          </p:nvPr>
        </p:nvPicPr>
        <p:blipFill>
          <a:blip r:embed="rId2" cstate="print"/>
          <a:srcRect l="38641" t="19467" r="10244" b="14872"/>
          <a:stretch>
            <a:fillRect/>
          </a:stretch>
        </p:blipFill>
        <p:spPr bwMode="auto">
          <a:xfrm>
            <a:off x="609600" y="1600200"/>
            <a:ext cx="7879282" cy="41899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startAt="4"/>
            </a:pPr>
            <a:r>
              <a:rPr lang="en-US" dirty="0" smtClean="0"/>
              <a:t>Na osnovu </a:t>
            </a:r>
            <a:r>
              <a:rPr lang="en-US" dirty="0" err="1" smtClean="0"/>
              <a:t>funkcije</a:t>
            </a:r>
            <a:r>
              <a:rPr lang="en-US" dirty="0" smtClean="0"/>
              <a:t> </a:t>
            </a:r>
            <a:r>
              <a:rPr lang="en-US" dirty="0" err="1" smtClean="0"/>
              <a:t>marginalnog</a:t>
            </a:r>
            <a:r>
              <a:rPr lang="en-US" dirty="0" smtClean="0"/>
              <a:t> </a:t>
            </a:r>
            <a:r>
              <a:rPr lang="en-US" dirty="0" err="1" smtClean="0"/>
              <a:t>prihoda</a:t>
            </a:r>
            <a:r>
              <a:rPr lang="en-US" dirty="0" smtClean="0"/>
              <a:t> MR=100-20Q, </a:t>
            </a:r>
            <a:r>
              <a:rPr lang="en-US" dirty="0" err="1" smtClean="0"/>
              <a:t>izračunati</a:t>
            </a:r>
            <a:r>
              <a:rPr lang="en-US" dirty="0" smtClean="0"/>
              <a:t> </a:t>
            </a:r>
            <a:r>
              <a:rPr lang="en-US" dirty="0" err="1" smtClean="0"/>
              <a:t>funkcije</a:t>
            </a:r>
            <a:r>
              <a:rPr lang="sr-Latn-BA" dirty="0" smtClean="0"/>
              <a:t> </a:t>
            </a:r>
            <a:r>
              <a:rPr lang="en-US" dirty="0" err="1" smtClean="0"/>
              <a:t>ukupnog</a:t>
            </a:r>
            <a:r>
              <a:rPr lang="en-US" dirty="0" smtClean="0"/>
              <a:t> </a:t>
            </a:r>
            <a:r>
              <a:rPr lang="en-US" dirty="0" err="1" smtClean="0"/>
              <a:t>prihoda</a:t>
            </a:r>
            <a:r>
              <a:rPr lang="en-US" dirty="0" smtClean="0"/>
              <a:t> TR </a:t>
            </a:r>
            <a:r>
              <a:rPr lang="en-US" dirty="0" err="1" smtClean="0"/>
              <a:t>i</a:t>
            </a:r>
            <a:r>
              <a:rPr lang="en-US" dirty="0" smtClean="0"/>
              <a:t> </a:t>
            </a:r>
            <a:r>
              <a:rPr lang="en-US" dirty="0" err="1" smtClean="0"/>
              <a:t>prosječnog</a:t>
            </a:r>
            <a:r>
              <a:rPr lang="en-US" dirty="0" smtClean="0"/>
              <a:t> </a:t>
            </a:r>
            <a:r>
              <a:rPr lang="en-US" dirty="0" err="1" smtClean="0"/>
              <a:t>prihoda</a:t>
            </a:r>
            <a:r>
              <a:rPr lang="en-US" dirty="0" smtClean="0"/>
              <a:t> AR, </a:t>
            </a:r>
            <a:r>
              <a:rPr lang="en-US" dirty="0" err="1" smtClean="0"/>
              <a:t>te</a:t>
            </a:r>
            <a:r>
              <a:rPr lang="en-US" dirty="0" smtClean="0"/>
              <a:t> </a:t>
            </a:r>
            <a:r>
              <a:rPr lang="en-US" dirty="0" err="1" smtClean="0"/>
              <a:t>izračunati</a:t>
            </a:r>
            <a:r>
              <a:rPr lang="en-US" dirty="0" smtClean="0"/>
              <a:t> </a:t>
            </a:r>
            <a:r>
              <a:rPr lang="en-US" dirty="0" err="1" smtClean="0"/>
              <a:t>vrijednost</a:t>
            </a:r>
            <a:r>
              <a:rPr lang="en-US" dirty="0" smtClean="0"/>
              <a:t> gore</a:t>
            </a:r>
            <a:r>
              <a:rPr lang="sr-Latn-BA" dirty="0" smtClean="0"/>
              <a:t> </a:t>
            </a:r>
            <a:r>
              <a:rPr lang="pl-PL" dirty="0" smtClean="0"/>
              <a:t>navedenih funkcija za vrijednosti Q = 0 do 6, i nacrta</a:t>
            </a:r>
            <a:r>
              <a:rPr lang="en-US" dirty="0" err="1" smtClean="0"/>
              <a:t>ti</a:t>
            </a:r>
            <a:r>
              <a:rPr lang="pl-PL" dirty="0" smtClean="0"/>
              <a:t> funkcije.</a:t>
            </a:r>
            <a:endParaRPr lang="en-US" dirty="0"/>
          </a:p>
        </p:txBody>
      </p:sp>
      <p:sp>
        <p:nvSpPr>
          <p:cNvPr id="3" name="Title 2"/>
          <p:cNvSpPr>
            <a:spLocks noGrp="1"/>
          </p:cNvSpPr>
          <p:nvPr>
            <p:ph type="title"/>
          </p:nvPr>
        </p:nvSpPr>
        <p:spPr/>
        <p:txBody>
          <a:bodyPr/>
          <a:lstStyle/>
          <a:p>
            <a:r>
              <a:rPr lang="sr-Latn-BA" dirty="0" smtClean="0"/>
              <a:t>Zadaci</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startAt="5"/>
            </a:pPr>
            <a:r>
              <a:rPr lang="en-US" dirty="0" err="1" smtClean="0"/>
              <a:t>Zada</a:t>
            </a:r>
            <a:r>
              <a:rPr lang="sr-Latn-BA" dirty="0" smtClean="0"/>
              <a:t>ta</a:t>
            </a:r>
            <a:r>
              <a:rPr lang="en-US" dirty="0" smtClean="0"/>
              <a:t> </a:t>
            </a:r>
            <a:r>
              <a:rPr lang="sr-Latn-BA" dirty="0" smtClean="0"/>
              <a:t>je </a:t>
            </a:r>
            <a:r>
              <a:rPr lang="en-US" dirty="0" err="1" smtClean="0"/>
              <a:t>funkcij</a:t>
            </a:r>
            <a:r>
              <a:rPr lang="sr-Latn-BA" dirty="0" smtClean="0"/>
              <a:t>a</a:t>
            </a:r>
            <a:r>
              <a:rPr lang="en-US" dirty="0" smtClean="0"/>
              <a:t> </a:t>
            </a:r>
            <a:r>
              <a:rPr lang="en-US" dirty="0" err="1" smtClean="0"/>
              <a:t>prosječnog</a:t>
            </a:r>
            <a:r>
              <a:rPr lang="en-US" dirty="0" smtClean="0"/>
              <a:t> </a:t>
            </a:r>
            <a:r>
              <a:rPr lang="en-US" dirty="0" err="1" smtClean="0"/>
              <a:t>prihoda</a:t>
            </a:r>
            <a:r>
              <a:rPr lang="en-US" dirty="0" smtClean="0"/>
              <a:t> AR=160– </a:t>
            </a:r>
            <a:r>
              <a:rPr lang="sr-Latn-BA" dirty="0" smtClean="0"/>
              <a:t>1</a:t>
            </a:r>
            <a:r>
              <a:rPr lang="en-US" dirty="0" smtClean="0"/>
              <a:t>0</a:t>
            </a:r>
            <a:r>
              <a:rPr lang="sr-Latn-BA" dirty="0" smtClean="0"/>
              <a:t>Q. Izračunati ukupni i granični prihod, te grafički predstaviti funkcije. Definisati o kom tržišnom stanju je riječ.</a:t>
            </a:r>
          </a:p>
          <a:p>
            <a:pPr marL="624078" indent="-514350">
              <a:buFont typeface="+mj-lt"/>
              <a:buAutoNum type="arabicPeriod" startAt="5"/>
            </a:pPr>
            <a:r>
              <a:rPr lang="en-US" dirty="0" err="1" smtClean="0"/>
              <a:t>Zadate</a:t>
            </a:r>
            <a:r>
              <a:rPr lang="en-US" dirty="0" smtClean="0"/>
              <a:t> </a:t>
            </a:r>
            <a:r>
              <a:rPr lang="en-US" dirty="0" err="1" smtClean="0"/>
              <a:t>su</a:t>
            </a:r>
            <a:r>
              <a:rPr lang="en-US" dirty="0" smtClean="0"/>
              <a:t> </a:t>
            </a:r>
            <a:r>
              <a:rPr lang="en-US" dirty="0" err="1" smtClean="0"/>
              <a:t>funkcija</a:t>
            </a:r>
            <a:r>
              <a:rPr lang="en-US" dirty="0" smtClean="0"/>
              <a:t> </a:t>
            </a:r>
            <a:r>
              <a:rPr lang="en-US" dirty="0" err="1" smtClean="0"/>
              <a:t>ponude</a:t>
            </a:r>
            <a:r>
              <a:rPr lang="en-US" dirty="0" smtClean="0"/>
              <a:t> Q</a:t>
            </a:r>
            <a:r>
              <a:rPr lang="en-US" baseline="-25000" dirty="0" smtClean="0"/>
              <a:t>S</a:t>
            </a:r>
            <a:r>
              <a:rPr lang="en-US" dirty="0" smtClean="0"/>
              <a:t> = 100 + P , </a:t>
            </a:r>
            <a:r>
              <a:rPr lang="en-US" dirty="0" err="1" smtClean="0"/>
              <a:t>funkcija</a:t>
            </a:r>
            <a:r>
              <a:rPr lang="en-US" dirty="0" smtClean="0"/>
              <a:t> </a:t>
            </a:r>
            <a:r>
              <a:rPr lang="en-US" dirty="0" err="1" smtClean="0"/>
              <a:t>tražnje</a:t>
            </a:r>
            <a:r>
              <a:rPr lang="en-US" dirty="0" smtClean="0"/>
              <a:t> Q</a:t>
            </a:r>
            <a:r>
              <a:rPr lang="en-US" baseline="-25000" dirty="0" smtClean="0"/>
              <a:t>D</a:t>
            </a:r>
            <a:r>
              <a:rPr lang="en-US" dirty="0" smtClean="0"/>
              <a:t> = 250 – P</a:t>
            </a:r>
            <a:r>
              <a:rPr lang="sr-Latn-BA" dirty="0" smtClean="0"/>
              <a:t>. Na osnovu datih funkcija, odrediti ukupni, prosječni i granični prihod.Dati grafički prikaz ,utvrditi vrijednost maksimalnog prihoda i definisati o kom tržišnom stanju je riječ.</a:t>
            </a:r>
            <a:endParaRPr lang="en-US" dirty="0"/>
          </a:p>
        </p:txBody>
      </p:sp>
      <p:sp>
        <p:nvSpPr>
          <p:cNvPr id="3" name="Title 2"/>
          <p:cNvSpPr>
            <a:spLocks noGrp="1"/>
          </p:cNvSpPr>
          <p:nvPr>
            <p:ph type="title"/>
          </p:nvPr>
        </p:nvSpPr>
        <p:spPr/>
        <p:txBody>
          <a:bodyPr/>
          <a:lstStyle/>
          <a:p>
            <a:r>
              <a:rPr lang="sr-Latn-BA" dirty="0" smtClean="0"/>
              <a:t>Zadaci</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r-Latn-BA" dirty="0" smtClean="0"/>
              <a:t>Ostali prihodi obuhvataju neuobičajene stavke i stavke razdoblja koje u tekućem periodu predstavljaju dobitke pa samim tim i povećavaju rezultat redovnog poslovanja</a:t>
            </a:r>
          </a:p>
          <a:p>
            <a:r>
              <a:rPr lang="sr-Latn-BA" dirty="0" smtClean="0"/>
              <a:t>Ostali prihodi obuhvataju:</a:t>
            </a:r>
          </a:p>
          <a:p>
            <a:pPr lvl="1"/>
            <a:r>
              <a:rPr lang="sr-Latn-BA" dirty="0" smtClean="0"/>
              <a:t>Dobici od prodaje nematerijalnih ulaganja nekretnina, postrojenja i opreme </a:t>
            </a:r>
            <a:endParaRPr lang="en-US" dirty="0" smtClean="0"/>
          </a:p>
          <a:p>
            <a:pPr lvl="1"/>
            <a:r>
              <a:rPr lang="sr-Latn-BA" dirty="0" smtClean="0"/>
              <a:t>Dobici od prodaje materijala </a:t>
            </a:r>
            <a:endParaRPr lang="en-US" dirty="0" smtClean="0"/>
          </a:p>
          <a:p>
            <a:pPr lvl="1"/>
            <a:r>
              <a:rPr lang="sr-Latn-BA" dirty="0" smtClean="0"/>
              <a:t>Viškovi </a:t>
            </a:r>
            <a:endParaRPr lang="en-US" dirty="0" smtClean="0"/>
          </a:p>
          <a:p>
            <a:pPr lvl="1"/>
            <a:r>
              <a:rPr lang="sr-Latn-BA" dirty="0" smtClean="0"/>
              <a:t>Naplaćena otpisana potraživanja</a:t>
            </a:r>
            <a:endParaRPr lang="en-US" dirty="0" smtClean="0"/>
          </a:p>
          <a:p>
            <a:pPr lvl="1"/>
            <a:r>
              <a:rPr lang="sr-Latn-BA" dirty="0" smtClean="0"/>
              <a:t>Prihodi od smanjenja obaveza </a:t>
            </a:r>
            <a:endParaRPr lang="en-US" dirty="0" smtClean="0"/>
          </a:p>
          <a:p>
            <a:endParaRPr lang="en-US" dirty="0"/>
          </a:p>
        </p:txBody>
      </p:sp>
      <p:sp>
        <p:nvSpPr>
          <p:cNvPr id="3" name="Title 2"/>
          <p:cNvSpPr>
            <a:spLocks noGrp="1"/>
          </p:cNvSpPr>
          <p:nvPr>
            <p:ph type="title"/>
          </p:nvPr>
        </p:nvSpPr>
        <p:spPr/>
        <p:txBody>
          <a:bodyPr/>
          <a:lstStyle/>
          <a:p>
            <a:r>
              <a:rPr lang="sr-Latn-BA" dirty="0" smtClean="0"/>
              <a:t>Ostali prihodi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r-Latn-BA" dirty="0" smtClean="0"/>
              <a:t>Potražnja i ponuda su dvostruke pokretačke snage tržišne ekonomije</a:t>
            </a:r>
          </a:p>
          <a:p>
            <a:r>
              <a:rPr lang="sr-Latn-BA" dirty="0" smtClean="0"/>
              <a:t>Potražnja nije samo mjerenje onoga šta ljudi žele; za ekonomiste, potražnja je iznos roba i usluga koje su ljudi voljni i sposobni da kupe</a:t>
            </a:r>
          </a:p>
          <a:p>
            <a:r>
              <a:rPr lang="sr-Latn-CS" dirty="0" smtClean="0"/>
              <a:t>Nepostojanje ili nemogućnost izazivanja dovoljne potražnje za nekim proizvodom, dovodi u pitanje poslovanje postojećih i osnivanje novih preduzeća</a:t>
            </a:r>
          </a:p>
          <a:p>
            <a:r>
              <a:rPr lang="sr-Latn-CS" dirty="0" smtClean="0"/>
              <a:t>Potražnja je ključna za osnivanje, opstanak i profitabilnost preduzeća</a:t>
            </a:r>
          </a:p>
          <a:p>
            <a:endParaRPr lang="en-US" dirty="0" smtClean="0"/>
          </a:p>
          <a:p>
            <a:endParaRPr lang="en-US" dirty="0"/>
          </a:p>
        </p:txBody>
      </p:sp>
      <p:sp>
        <p:nvSpPr>
          <p:cNvPr id="3" name="Title 2"/>
          <p:cNvSpPr>
            <a:spLocks noGrp="1"/>
          </p:cNvSpPr>
          <p:nvPr>
            <p:ph type="title"/>
          </p:nvPr>
        </p:nvSpPr>
        <p:spPr/>
        <p:txBody>
          <a:bodyPr/>
          <a:lstStyle/>
          <a:p>
            <a:r>
              <a:rPr lang="sr-Latn-BA" dirty="0" smtClean="0"/>
              <a:t>Potražnja za dobrom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r-Latn-CS" sz="2800" b="1" dirty="0" smtClean="0"/>
              <a:t>Kriva potražnje</a:t>
            </a:r>
            <a:r>
              <a:rPr lang="sr-Latn-CS" sz="2800" dirty="0" smtClean="0"/>
              <a:t>  je linija koja pokazuje povezanost između cijene proizvoda ili faktora proizvodnje i kvantitativne potražnje po periodima</a:t>
            </a:r>
          </a:p>
          <a:p>
            <a:pPr>
              <a:buNone/>
            </a:pPr>
            <a:endParaRPr lang="en-US" dirty="0"/>
          </a:p>
        </p:txBody>
      </p:sp>
      <p:sp>
        <p:nvSpPr>
          <p:cNvPr id="3" name="Title 2"/>
          <p:cNvSpPr>
            <a:spLocks noGrp="1"/>
          </p:cNvSpPr>
          <p:nvPr>
            <p:ph type="title"/>
          </p:nvPr>
        </p:nvSpPr>
        <p:spPr/>
        <p:txBody>
          <a:bodyPr/>
          <a:lstStyle/>
          <a:p>
            <a:r>
              <a:rPr lang="sr-Latn-BA" dirty="0" smtClean="0"/>
              <a:t>Potražnja za dobrom</a:t>
            </a:r>
            <a:endParaRPr lang="en-US" dirty="0"/>
          </a:p>
        </p:txBody>
      </p:sp>
      <p:pic>
        <p:nvPicPr>
          <p:cNvPr id="4" name="Picture 7" descr="Eko-menadz 011"/>
          <p:cNvPicPr>
            <a:picLocks noChangeAspect="1" noChangeArrowheads="1"/>
          </p:cNvPicPr>
          <p:nvPr/>
        </p:nvPicPr>
        <p:blipFill>
          <a:blip r:embed="rId2" cstate="print"/>
          <a:srcRect/>
          <a:stretch>
            <a:fillRect/>
          </a:stretch>
        </p:blipFill>
        <p:spPr>
          <a:xfrm>
            <a:off x="1905000" y="3352800"/>
            <a:ext cx="3886200" cy="283754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984</TotalTime>
  <Words>1959</Words>
  <Application>Microsoft Office PowerPoint</Application>
  <PresentationFormat>On-screen Show (4:3)</PresentationFormat>
  <Paragraphs>309</Paragraphs>
  <Slides>66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5" baseType="lpstr">
      <vt:lpstr>Arial</vt:lpstr>
      <vt:lpstr>Lucida Sans Unicode</vt:lpstr>
      <vt:lpstr>Monotype Corsiva</vt:lpstr>
      <vt:lpstr>Verdana</vt:lpstr>
      <vt:lpstr>Wingdings 2</vt:lpstr>
      <vt:lpstr>Wingdings 3</vt:lpstr>
      <vt:lpstr>Concourse</vt:lpstr>
      <vt:lpstr>Equation</vt:lpstr>
      <vt:lpstr>Visio</vt:lpstr>
      <vt:lpstr> POTRAŽNJA,CIJENA I PRIHODI</vt:lpstr>
      <vt:lpstr>Teorija preduzeća</vt:lpstr>
      <vt:lpstr>Prihodi</vt:lpstr>
      <vt:lpstr>Prihodi</vt:lpstr>
      <vt:lpstr>Poslovni prihodi</vt:lpstr>
      <vt:lpstr>Finansijski prihodi</vt:lpstr>
      <vt:lpstr>Ostali prihodi</vt:lpstr>
      <vt:lpstr>Potražnja za dobrom</vt:lpstr>
      <vt:lpstr>Potražnja za dobrom</vt:lpstr>
      <vt:lpstr>Potražnja za dobrom</vt:lpstr>
      <vt:lpstr>Potražnja za dobrom</vt:lpstr>
      <vt:lpstr>Potražnja za dobrom</vt:lpstr>
      <vt:lpstr>Potražnja za dobrom</vt:lpstr>
      <vt:lpstr>Potražnja za dobrom</vt:lpstr>
      <vt:lpstr>Potražnja za dobrom</vt:lpstr>
      <vt:lpstr>Potražnja za dobrom</vt:lpstr>
      <vt:lpstr>Potražnja za dobrom</vt:lpstr>
      <vt:lpstr>Potražnja za dobrom</vt:lpstr>
      <vt:lpstr>Tržište i tržišna struktura</vt:lpstr>
      <vt:lpstr>Monopol</vt:lpstr>
      <vt:lpstr>Monopol</vt:lpstr>
      <vt:lpstr>Potražnja sa kojom se suočava preduzeće</vt:lpstr>
      <vt:lpstr>Potražnja sa kojom se suočava preduzeće</vt:lpstr>
      <vt:lpstr>Izvedena potražnja</vt:lpstr>
      <vt:lpstr>Cijena </vt:lpstr>
      <vt:lpstr>Cijena </vt:lpstr>
      <vt:lpstr>Cijena </vt:lpstr>
      <vt:lpstr>Cijena </vt:lpstr>
      <vt:lpstr>Cijena</vt:lpstr>
      <vt:lpstr>Određivanje cijena u savršenoj konkurenciji</vt:lpstr>
      <vt:lpstr>Određivanje cijena u savršenoj konkurenciji</vt:lpstr>
      <vt:lpstr>Određivanje cijena u savršenoj konkurenciji</vt:lpstr>
      <vt:lpstr>Određivanje cijena u savršenoj konkurenciji</vt:lpstr>
      <vt:lpstr>Određivanje cijene u monopolu </vt:lpstr>
      <vt:lpstr>Određivanje cijene u monopolu </vt:lpstr>
      <vt:lpstr>Kriva tražnje u savršenoj konkurenciji i u monopolu</vt:lpstr>
      <vt:lpstr>Ukupan prihod</vt:lpstr>
      <vt:lpstr>Ukupan prihod</vt:lpstr>
      <vt:lpstr>Ukupan prihod</vt:lpstr>
      <vt:lpstr>Ukupan prihod</vt:lpstr>
      <vt:lpstr>Ukupan prihod – savršena konkurencija</vt:lpstr>
      <vt:lpstr>Ukupan prihod – monopol</vt:lpstr>
      <vt:lpstr>Prosječan prihod</vt:lpstr>
      <vt:lpstr>Prosječan prihod- savršena konkurencija</vt:lpstr>
      <vt:lpstr>Prosječan prihod- monopol</vt:lpstr>
      <vt:lpstr>Granični prihod</vt:lpstr>
      <vt:lpstr>Granični prihod-savršena konkurencija</vt:lpstr>
      <vt:lpstr>Granični prihod-monopol</vt:lpstr>
      <vt:lpstr>Cjenovna elastičnost tražnje</vt:lpstr>
      <vt:lpstr>Cjenovna elastičnost tražnje</vt:lpstr>
      <vt:lpstr>Elastičnost tražnje i nagib krive tražnje</vt:lpstr>
      <vt:lpstr>Monopol – cjenovna elastičnost tražnje</vt:lpstr>
      <vt:lpstr>Savršena konkurencija – cjenovna elastičnost tražnje</vt:lpstr>
      <vt:lpstr>Elastičnost tražnje i TR</vt:lpstr>
      <vt:lpstr>Elastičnost tražnje i TR</vt:lpstr>
      <vt:lpstr>Elastičnost tražnje i TR</vt:lpstr>
      <vt:lpstr>Nelastičnost tražnje i TR</vt:lpstr>
      <vt:lpstr>Elastičnost tražnje i MR</vt:lpstr>
      <vt:lpstr>Zadaci</vt:lpstr>
      <vt:lpstr>Zadaci</vt:lpstr>
      <vt:lpstr>Zadaci</vt:lpstr>
      <vt:lpstr>Zadaci</vt:lpstr>
      <vt:lpstr>Zadaci</vt:lpstr>
      <vt:lpstr>Zadaci</vt:lpstr>
      <vt:lpstr>Zadaci</vt:lpstr>
      <vt:lpstr>Zadaci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Matea</cp:lastModifiedBy>
  <cp:revision>93</cp:revision>
  <dcterms:created xsi:type="dcterms:W3CDTF">2012-12-03T08:10:03Z</dcterms:created>
  <dcterms:modified xsi:type="dcterms:W3CDTF">2019-11-27T18:40:27Z</dcterms:modified>
</cp:coreProperties>
</file>