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52"/>
  </p:notesMasterIdLst>
  <p:sldIdLst>
    <p:sldId id="268" r:id="rId2"/>
    <p:sldId id="383" r:id="rId3"/>
    <p:sldId id="521" r:id="rId4"/>
    <p:sldId id="294" r:id="rId5"/>
    <p:sldId id="295" r:id="rId6"/>
    <p:sldId id="297" r:id="rId7"/>
    <p:sldId id="384" r:id="rId8"/>
    <p:sldId id="314" r:id="rId9"/>
    <p:sldId id="331" r:id="rId10"/>
    <p:sldId id="523" r:id="rId11"/>
    <p:sldId id="262" r:id="rId12"/>
    <p:sldId id="524" r:id="rId13"/>
    <p:sldId id="525" r:id="rId14"/>
    <p:sldId id="526" r:id="rId15"/>
    <p:sldId id="527" r:id="rId16"/>
    <p:sldId id="267" r:id="rId17"/>
    <p:sldId id="528" r:id="rId18"/>
    <p:sldId id="269" r:id="rId19"/>
    <p:sldId id="299" r:id="rId20"/>
    <p:sldId id="300" r:id="rId21"/>
    <p:sldId id="270" r:id="rId22"/>
    <p:sldId id="271" r:id="rId23"/>
    <p:sldId id="272" r:id="rId24"/>
    <p:sldId id="273" r:id="rId25"/>
    <p:sldId id="274" r:id="rId26"/>
    <p:sldId id="307" r:id="rId27"/>
    <p:sldId id="308" r:id="rId28"/>
    <p:sldId id="275" r:id="rId29"/>
    <p:sldId id="276" r:id="rId30"/>
    <p:sldId id="277" r:id="rId31"/>
    <p:sldId id="278" r:id="rId32"/>
    <p:sldId id="279" r:id="rId33"/>
    <p:sldId id="305" r:id="rId34"/>
    <p:sldId id="306" r:id="rId35"/>
    <p:sldId id="280" r:id="rId36"/>
    <p:sldId id="281" r:id="rId37"/>
    <p:sldId id="282" r:id="rId38"/>
    <p:sldId id="283" r:id="rId39"/>
    <p:sldId id="309" r:id="rId40"/>
    <p:sldId id="310" r:id="rId41"/>
    <p:sldId id="284" r:id="rId42"/>
    <p:sldId id="285" r:id="rId43"/>
    <p:sldId id="286" r:id="rId44"/>
    <p:sldId id="551" r:id="rId45"/>
    <p:sldId id="553" r:id="rId46"/>
    <p:sldId id="555" r:id="rId47"/>
    <p:sldId id="556" r:id="rId48"/>
    <p:sldId id="558" r:id="rId49"/>
    <p:sldId id="559" r:id="rId50"/>
    <p:sldId id="560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88DEF-C947-4BE3-B09E-B4A3A578A446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71FC2-8B5C-4B46-9CC2-BC93FF183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4616F931-8D0E-D00F-4C1F-C106DE43ED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A98544-6CD5-44D4-A5FB-BEFE24B044A2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829AB299-A726-86C5-EB07-D1D1A38B5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17ECC9A3-38FD-4100-219A-DEF948BAD7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B0E8B01A-5B77-5EE9-06FB-3FE8E66372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ECF132-966B-4555-B62F-23C19DCFC4F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8595A8EF-5889-2278-51CB-950D4C1545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E48D47C6-0981-BB5E-181C-E1EC4CB82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8A8E4B3C-990E-9B57-AABC-3AC61D880E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ACC9A5-5BB9-4E87-BF29-99D3162FA99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E576747A-4E39-691D-5A0A-2535CA197D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168EC16C-2AD8-BE69-C1E6-B32D2C19AF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C9D66D80-8B23-B497-C2C3-F723FA4BFA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D739EA6C-CDA6-E5A6-42FA-FAD606DB6D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r-Latn-BA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30685C07-3167-C4B3-C290-EB4E187B7D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E133E3-624D-40EB-A02D-4B1B0878637A}" type="slidenum">
              <a:rPr lang="sr-Latn-BA" altLang="en-US"/>
              <a:pPr/>
              <a:t>17</a:t>
            </a:fld>
            <a:endParaRPr lang="sr-Latn-BA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2F71F7ED-3800-EB47-DB9F-1AA7CC8F43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B8C15221-2DA6-204C-E653-AE0FB2C39F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r-Latn-BA" altLang="en-US"/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7961FC73-BFD4-39AB-904B-09F3638289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EF99F5-265D-4240-97CC-13ED610C8985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B82FC208-3B58-3F60-947E-BE46EE3145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645ABE66-0A7B-2005-F428-4FDB80A485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r-Latn-BA" altLang="en-US"/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5405042F-935E-68F3-8D32-ABC3F01906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F90501F-644C-4586-824A-C7C8C7CC9C70}" type="slidenum">
              <a:rPr lang="sr-Latn-BA" altLang="en-US"/>
              <a:pPr/>
              <a:t>33</a:t>
            </a:fld>
            <a:endParaRPr lang="sr-Latn-BA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7769D62D-9B5C-0AA3-CBAF-8B57A0E0D9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654162AA-2E4F-8EDA-182B-CB08C9D02C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r-Latn-BA" altLang="en-US"/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CA7774F4-58D1-BB7E-4D88-3DBD383AD5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816FD2-0F80-4CEF-9F12-22CDF52D555C}" type="slidenum">
              <a:rPr lang="sr-Latn-BA" altLang="en-US"/>
              <a:pPr/>
              <a:t>40</a:t>
            </a:fld>
            <a:endParaRPr lang="sr-Latn-B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1306-B2B0-4D6E-8369-0904BB9261A5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5FD7B02-5DB6-45F0-B818-76FB158F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9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1306-B2B0-4D6E-8369-0904BB9261A5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7B02-5DB6-45F0-B818-76FB158F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1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1306-B2B0-4D6E-8369-0904BB9261A5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7B02-5DB6-45F0-B818-76FB158F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46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66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152400"/>
            <a:ext cx="1039071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20800" y="1524000"/>
            <a:ext cx="508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604000" y="1524000"/>
            <a:ext cx="5080000" cy="4572000"/>
          </a:xfrm>
        </p:spPr>
        <p:txBody>
          <a:bodyPr/>
          <a:lstStyle/>
          <a:p>
            <a:pPr lvl="0"/>
            <a:endParaRPr lang="sr-Latn-BA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DAC4C-A89F-41E0-C6EC-EC0C0A529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7A26F0-8EFD-AE3B-BD1A-C8FBFE57F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DAD50-EA7E-5308-3EAC-DC8108813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2DAB479-FE05-4A60-90B7-21F0BB2589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75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1306-B2B0-4D6E-8369-0904BB9261A5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7B02-5DB6-45F0-B818-76FB158F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8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8E11306-B2B0-4D6E-8369-0904BB9261A5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5FD7B02-5DB6-45F0-B818-76FB158F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8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1306-B2B0-4D6E-8369-0904BB9261A5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7B02-5DB6-45F0-B818-76FB158F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4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1306-B2B0-4D6E-8369-0904BB9261A5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7B02-5DB6-45F0-B818-76FB158F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1306-B2B0-4D6E-8369-0904BB9261A5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7B02-5DB6-45F0-B818-76FB158F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1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1306-B2B0-4D6E-8369-0904BB9261A5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7B02-5DB6-45F0-B818-76FB158F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1306-B2B0-4D6E-8369-0904BB9261A5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7B02-5DB6-45F0-B818-76FB158F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7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1306-B2B0-4D6E-8369-0904BB9261A5}" type="datetimeFigureOut">
              <a:rPr lang="en-US" smtClean="0"/>
              <a:t>10/17/2025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7B02-5DB6-45F0-B818-76FB158F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5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8E11306-B2B0-4D6E-8369-0904BB9261A5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5FD7B02-5DB6-45F0-B818-76FB158F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5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9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0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2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Analiza proizvodnje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sr-Latn-BA" dirty="0" smtClean="0"/>
              <a:t>Analiza proizvodnje u kratkom roku. Značaj analize proizvodnje u procesu odlučivanja menadžera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2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A0B2ED94-D668-F8F6-77E8-209A8917D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/>
              <a:t>Oblici proizvodne funkcije</a:t>
            </a:r>
            <a:endParaRPr lang="sr-Latn-BA" altLang="en-US"/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66025AA4-82EF-2BD1-E63B-535B525B9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hr-BA" altLang="en-US" sz="3000" dirty="0"/>
              <a:t>Odnos između količine proizvoda (outputa) i količine jednog promjenljivog proizvodnog resursa (inputa), pod uslovom da su svi ostali resursi nepromjenljivi, može biti:</a:t>
            </a:r>
            <a:endParaRPr lang="sr-Latn-BA" altLang="en-US" sz="30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hr-BA" altLang="en-US" sz="3000" b="1" dirty="0"/>
              <a:t>1. proporcionalni (linearna proizvodna funkcija),</a:t>
            </a:r>
            <a:endParaRPr lang="sr-Latn-BA" altLang="en-US" sz="30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hr-BA" altLang="en-US" sz="3000" b="1" dirty="0"/>
              <a:t>2. </a:t>
            </a:r>
            <a:r>
              <a:rPr lang="hr-BA" altLang="en-US" sz="3000" b="1" dirty="0" smtClean="0"/>
              <a:t>ispodproporcionalna</a:t>
            </a:r>
            <a:r>
              <a:rPr lang="hr-BA" altLang="en-US" sz="3000" dirty="0" smtClean="0"/>
              <a:t> </a:t>
            </a:r>
            <a:r>
              <a:rPr lang="hr-BA" altLang="en-US" sz="3000" b="1" dirty="0"/>
              <a:t>(degresivna proizvodna funkcija)</a:t>
            </a:r>
            <a:endParaRPr lang="sr-Latn-BA" altLang="en-US" sz="30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hr-BA" altLang="en-US" sz="3000" b="1" dirty="0"/>
              <a:t>3. </a:t>
            </a:r>
            <a:r>
              <a:rPr lang="hr-BA" altLang="en-US" sz="3000" b="1" dirty="0" smtClean="0"/>
              <a:t>iznadproporcionalna</a:t>
            </a:r>
            <a:r>
              <a:rPr lang="hr-BA" altLang="en-US" sz="3000" dirty="0" smtClean="0"/>
              <a:t> </a:t>
            </a:r>
            <a:r>
              <a:rPr lang="hr-BA" altLang="en-US" sz="3000" b="1" dirty="0"/>
              <a:t>(progresivna proizvodna funkcija).</a:t>
            </a:r>
            <a:endParaRPr lang="sr-Latn-BA" altLang="en-US" sz="3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sr-Latn-BA" alt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9E53-0E6B-2D2C-2700-3345AF7BA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r-BA" sz="4000"/>
              <a:t>Proporcionalni oblik (linearna proizvodna funkcija)</a:t>
            </a:r>
            <a:endParaRPr lang="sr-Latn-BA" sz="4000"/>
          </a:p>
        </p:txBody>
      </p:sp>
      <p:graphicFrame>
        <p:nvGraphicFramePr>
          <p:cNvPr id="2050" name="Object 2">
            <a:extLst>
              <a:ext uri="{FF2B5EF4-FFF2-40B4-BE49-F238E27FC236}">
                <a16:creationId xmlns:a16="http://schemas.microsoft.com/office/drawing/2014/main" id="{BE2D4E21-1580-CB0B-EBB3-6994C27BCB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1451" y="1928813"/>
          <a:ext cx="6264275" cy="452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Graph System" r:id="rId3" imgW="0" imgH="0" progId="GraphFile">
                  <p:embed/>
                </p:oleObj>
              </mc:Choice>
              <mc:Fallback>
                <p:oleObj name="Graph System" r:id="rId3" imgW="0" imgH="0" progId="GraphFile">
                  <p:embed/>
                  <p:pic>
                    <p:nvPicPr>
                      <p:cNvPr id="2050" name="Object 2">
                        <a:extLst>
                          <a:ext uri="{FF2B5EF4-FFF2-40B4-BE49-F238E27FC236}">
                            <a16:creationId xmlns:a16="http://schemas.microsoft.com/office/drawing/2014/main" id="{BE2D4E21-1580-CB0B-EBB3-6994C27BCB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1" y="1928813"/>
                        <a:ext cx="6264275" cy="452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50C89-7A2D-CCD2-51DB-976D4C5A7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r-BA" sz="4000"/>
              <a:t>Konstantni odnos (linearna proizvodna funkcija)</a:t>
            </a:r>
            <a:endParaRPr lang="sr-Latn-BA" sz="40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B40D72-B2E1-74D0-D67B-51B1A911EE42}"/>
              </a:ext>
            </a:extLst>
          </p:cNvPr>
          <p:cNvGraphicFramePr>
            <a:graphicFrameLocks noGrp="1"/>
          </p:cNvGraphicFramePr>
          <p:nvPr/>
        </p:nvGraphicFramePr>
        <p:xfrm>
          <a:off x="4583114" y="1916114"/>
          <a:ext cx="3095625" cy="3435096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TP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MP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150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250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95026-54BB-6D30-9C74-C68A043EE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r-BA" sz="4000" dirty="0"/>
              <a:t>Ispodproporcionalni oblik (degresivna proizvodna funkcija)</a:t>
            </a:r>
            <a:endParaRPr lang="sr-Latn-BA" sz="4000" dirty="0"/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94C24D7F-89C4-5266-E36D-1754C59B2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graphicFrame>
        <p:nvGraphicFramePr>
          <p:cNvPr id="3074" name="Object 1">
            <a:extLst>
              <a:ext uri="{FF2B5EF4-FFF2-40B4-BE49-F238E27FC236}">
                <a16:creationId xmlns:a16="http://schemas.microsoft.com/office/drawing/2014/main" id="{5A39D671-300F-74E2-0D6E-4F8E735FD3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1814" y="1989138"/>
          <a:ext cx="5686425" cy="417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Graph System" r:id="rId3" imgW="0" imgH="0" progId="GraphFile">
                  <p:embed/>
                </p:oleObj>
              </mc:Choice>
              <mc:Fallback>
                <p:oleObj name="Graph System" r:id="rId3" imgW="0" imgH="0" progId="GraphFile">
                  <p:embed/>
                  <p:pic>
                    <p:nvPicPr>
                      <p:cNvPr id="3074" name="Object 1">
                        <a:extLst>
                          <a:ext uri="{FF2B5EF4-FFF2-40B4-BE49-F238E27FC236}">
                            <a16:creationId xmlns:a16="http://schemas.microsoft.com/office/drawing/2014/main" id="{5A39D671-300F-74E2-0D6E-4F8E735FD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4" y="1989138"/>
                        <a:ext cx="5686425" cy="417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F8E055-01CC-3794-42C7-59B41A0B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r-BA" sz="4000"/>
              <a:t>Opadajući odnos (degresivna proizvodna funkcija)</a:t>
            </a:r>
            <a:endParaRPr lang="sr-Latn-BA" sz="40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888907-060A-C15C-AF29-F0E54572EBA5}"/>
              </a:ext>
            </a:extLst>
          </p:cNvPr>
          <p:cNvGraphicFramePr>
            <a:graphicFrameLocks noGrp="1"/>
          </p:cNvGraphicFramePr>
          <p:nvPr/>
        </p:nvGraphicFramePr>
        <p:xfrm>
          <a:off x="3503614" y="2060576"/>
          <a:ext cx="5184775" cy="3100391"/>
        </p:xfrm>
        <a:graphic>
          <a:graphicData uri="http://schemas.openxmlformats.org/drawingml/2006/table">
            <a:tbl>
              <a:tblPr/>
              <a:tblGrid>
                <a:gridCol w="115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</a:t>
                      </a:r>
                      <a:endParaRPr kumimoji="0" lang="sr-Latn-BA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TP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MP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48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46</a:t>
                      </a:r>
                      <a:endParaRPr kumimoji="0" lang="sr-Latn-BA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92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42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132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38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168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</a:t>
                      </a:r>
                      <a:endParaRPr kumimoji="0" lang="sr-Latn-BA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EF998-4029-A05D-838D-02B04FE5E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r-BA" sz="4000" dirty="0"/>
              <a:t>Iznadproporcionalni oblik (progresivna proizvodna funkcija)</a:t>
            </a:r>
            <a:endParaRPr lang="sr-Latn-BA" sz="4000" dirty="0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7449181-E0DE-D2E5-00C9-07C23CAC3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graphicFrame>
        <p:nvGraphicFramePr>
          <p:cNvPr id="4098" name="Object 1">
            <a:extLst>
              <a:ext uri="{FF2B5EF4-FFF2-40B4-BE49-F238E27FC236}">
                <a16:creationId xmlns:a16="http://schemas.microsoft.com/office/drawing/2014/main" id="{E6D548C2-712A-E22D-D040-A5B647F8B3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2888" y="2060576"/>
          <a:ext cx="5199062" cy="374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Graph System" r:id="rId3" imgW="0" imgH="0" progId="GraphFile">
                  <p:embed/>
                </p:oleObj>
              </mc:Choice>
              <mc:Fallback>
                <p:oleObj name="Graph System" r:id="rId3" imgW="0" imgH="0" progId="GraphFile">
                  <p:embed/>
                  <p:pic>
                    <p:nvPicPr>
                      <p:cNvPr id="4098" name="Object 1">
                        <a:extLst>
                          <a:ext uri="{FF2B5EF4-FFF2-40B4-BE49-F238E27FC236}">
                            <a16:creationId xmlns:a16="http://schemas.microsoft.com/office/drawing/2014/main" id="{E6D548C2-712A-E22D-D040-A5B647F8B3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2060576"/>
                        <a:ext cx="5199062" cy="374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F7BDA-76F8-4F06-1230-92E0524D8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r-BA" sz="4000"/>
              <a:t>Rastući odnos (progresivna proizvodna funkcija)</a:t>
            </a:r>
            <a:endParaRPr lang="sr-Latn-BA" sz="40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B2F44FC-38C7-7A72-24E3-017317A3469B}"/>
              </a:ext>
            </a:extLst>
          </p:cNvPr>
          <p:cNvGraphicFramePr>
            <a:graphicFrameLocks noGrp="1"/>
          </p:cNvGraphicFramePr>
          <p:nvPr/>
        </p:nvGraphicFramePr>
        <p:xfrm>
          <a:off x="3648076" y="2276476"/>
          <a:ext cx="4321175" cy="3311525"/>
        </p:xfrm>
        <a:graphic>
          <a:graphicData uri="http://schemas.openxmlformats.org/drawingml/2006/table">
            <a:tbl>
              <a:tblPr/>
              <a:tblGrid>
                <a:gridCol w="84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TP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MP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52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54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108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58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168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62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232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66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5C102D3A-379B-AA7E-624C-9D4F4957B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 dirty="0"/>
              <a:t>Zakon opadajućih prinosa</a:t>
            </a:r>
            <a:endParaRPr lang="sr-Latn-BA" altLang="en-US" dirty="0"/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CD6BBC86-AB0D-525B-2AF2-0D3F2A398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9354312" cy="412538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hr-BA" altLang="en-US" sz="2600" b="1" dirty="0"/>
              <a:t>Zakon opadajućih </a:t>
            </a:r>
            <a:r>
              <a:rPr lang="en-US" altLang="en-US" sz="2600" b="1" dirty="0"/>
              <a:t>(</a:t>
            </a:r>
            <a:r>
              <a:rPr lang="en-US" altLang="en-US" sz="2600" b="1" dirty="0" err="1"/>
              <a:t>graničnih</a:t>
            </a:r>
            <a:r>
              <a:rPr lang="en-US" altLang="en-US" sz="2600" b="1" dirty="0"/>
              <a:t>) </a:t>
            </a:r>
            <a:r>
              <a:rPr lang="hr-BA" altLang="en-US" sz="2600" b="1" dirty="0"/>
              <a:t>prinosa </a:t>
            </a:r>
            <a:r>
              <a:rPr lang="hr-BA" altLang="en-US" sz="2600" dirty="0"/>
              <a:t>– (engl. </a:t>
            </a:r>
            <a:r>
              <a:rPr lang="hr-BA" altLang="en-US" sz="2600" i="1" dirty="0"/>
              <a:t>Law of diminishing returns</a:t>
            </a:r>
            <a:r>
              <a:rPr lang="hr-BA" altLang="en-US" sz="2600" dirty="0"/>
              <a:t>)</a:t>
            </a:r>
            <a:r>
              <a:rPr lang="en-US" altLang="en-US" sz="2600" dirty="0" err="1"/>
              <a:t>ili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Zakon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opadajućeg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graničnog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proizvoda</a:t>
            </a:r>
            <a:r>
              <a:rPr lang="en-US" altLang="en-US" sz="2600" dirty="0"/>
              <a:t> -</a:t>
            </a:r>
            <a:r>
              <a:rPr lang="hr-BA" altLang="en-US" sz="2600" dirty="0"/>
              <a:t> govori o dodatom proizvodu koji je rezultat doda</a:t>
            </a:r>
            <a:r>
              <a:rPr lang="en-US" altLang="en-US" sz="2600" dirty="0"/>
              <a:t>t</a:t>
            </a:r>
            <a:r>
              <a:rPr lang="hr-BA" altLang="en-US" sz="2600" dirty="0"/>
              <a:t>nog ulaganj</a:t>
            </a:r>
            <a:r>
              <a:rPr lang="en-US" altLang="en-US" sz="2600" dirty="0"/>
              <a:t>a </a:t>
            </a:r>
            <a:r>
              <a:rPr lang="hr-BA" altLang="en-US" sz="2600" dirty="0"/>
              <a:t>promjenljivog faktora (npr. rada)</a:t>
            </a:r>
            <a:r>
              <a:rPr lang="en-US" altLang="en-US" sz="2600" dirty="0"/>
              <a:t>,</a:t>
            </a:r>
            <a:r>
              <a:rPr lang="en-US" altLang="en-US" sz="2600" dirty="0" err="1"/>
              <a:t>pri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čemu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svi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drugi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faktori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proizvodnje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konstantni</a:t>
            </a:r>
            <a:r>
              <a:rPr lang="en-US" altLang="en-US" sz="2600" dirty="0"/>
              <a:t>.</a:t>
            </a:r>
            <a:r>
              <a:rPr lang="hr-BA" altLang="en-US" sz="2600" dirty="0"/>
              <a:t>(npr. kapitala)</a:t>
            </a:r>
          </a:p>
          <a:p>
            <a:pPr>
              <a:lnSpc>
                <a:spcPct val="80000"/>
              </a:lnSpc>
            </a:pPr>
            <a:r>
              <a:rPr lang="hr-BA" altLang="en-US" sz="2600" dirty="0"/>
              <a:t>Ovaj zakon zasnovan je na pretpostavci da se ne mijenja tehničko-tehnološki nivo proizvodnje, kao i da se stvara homogen proizvod</a:t>
            </a:r>
          </a:p>
          <a:p>
            <a:pPr>
              <a:lnSpc>
                <a:spcPct val="80000"/>
              </a:lnSpc>
            </a:pPr>
            <a:r>
              <a:rPr lang="en-US" altLang="en-US" sz="2600" dirty="0" err="1"/>
              <a:t>Prema</a:t>
            </a:r>
            <a:r>
              <a:rPr lang="en-US" altLang="en-US" sz="2600" dirty="0"/>
              <a:t> tome, </a:t>
            </a:r>
            <a:r>
              <a:rPr lang="hr-BA" altLang="en-US" sz="2600" dirty="0"/>
              <a:t>graničnog proizvoda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faktora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proizvodnje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će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opadati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kako</a:t>
            </a:r>
            <a:r>
              <a:rPr lang="en-US" altLang="en-US" sz="2600" dirty="0"/>
              <a:t> se </a:t>
            </a:r>
            <a:r>
              <a:rPr lang="en-US" altLang="en-US" sz="2600" dirty="0" err="1"/>
              <a:t>koristi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sve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veća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količina</a:t>
            </a:r>
            <a:r>
              <a:rPr lang="en-US" altLang="en-US" sz="2600" dirty="0"/>
              <a:t> tog </a:t>
            </a:r>
            <a:r>
              <a:rPr lang="en-US" altLang="en-US" sz="2600" dirty="0" err="1"/>
              <a:t>faktora</a:t>
            </a:r>
            <a:r>
              <a:rPr lang="en-US" altLang="en-US" sz="2600" dirty="0"/>
              <a:t> </a:t>
            </a:r>
            <a:r>
              <a:rPr lang="hr-BA" altLang="en-US" sz="2600" dirty="0"/>
              <a:t>(teorijski – sve do nule).</a:t>
            </a:r>
            <a:endParaRPr lang="sr-Latn-BA" altLang="en-US" sz="26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sr-Latn-BA" alt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>
            <a:extLst>
              <a:ext uri="{FF2B5EF4-FFF2-40B4-BE49-F238E27FC236}">
                <a16:creationId xmlns:a16="http://schemas.microsoft.com/office/drawing/2014/main" id="{B0D0A660-F3FD-1C7A-3B2C-9592CF4A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 sz="4000" dirty="0"/>
              <a:t>Djelovanje zakona opadajućih </a:t>
            </a:r>
            <a:r>
              <a:rPr lang="en-US" altLang="en-US" sz="4000" dirty="0"/>
              <a:t>(</a:t>
            </a:r>
            <a:r>
              <a:rPr lang="en-US" altLang="en-US" sz="4000" dirty="0" err="1"/>
              <a:t>graničnih</a:t>
            </a:r>
            <a:r>
              <a:rPr lang="en-US" altLang="en-US" sz="4000" dirty="0"/>
              <a:t>) </a:t>
            </a:r>
            <a:r>
              <a:rPr lang="hr-BA" altLang="en-US" sz="4000" dirty="0"/>
              <a:t>prinosa</a:t>
            </a:r>
            <a:endParaRPr lang="sr-Latn-BA" altLang="en-US" sz="4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57B0A9-C097-38EC-2466-DAF16610A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958859"/>
              </p:ext>
            </p:extLst>
          </p:nvPr>
        </p:nvGraphicFramePr>
        <p:xfrm>
          <a:off x="8001000" y="1700213"/>
          <a:ext cx="2971799" cy="4790286"/>
        </p:xfrm>
        <a:graphic>
          <a:graphicData uri="http://schemas.openxmlformats.org/drawingml/2006/table">
            <a:tbl>
              <a:tblPr/>
              <a:tblGrid>
                <a:gridCol w="1079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6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BA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9" marR="91449" marT="49707" marB="49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TP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MP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55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120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68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190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72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264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74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337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72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408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68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472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528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571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600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</a:t>
                      </a:r>
                      <a:endParaRPr kumimoji="0" lang="sr-Latn-B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610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600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-22</a:t>
                      </a:r>
                      <a:endParaRPr kumimoji="0" lang="sr-Latn-B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5122" name="Object 1">
            <a:extLst>
              <a:ext uri="{FF2B5EF4-FFF2-40B4-BE49-F238E27FC236}">
                <a16:creationId xmlns:a16="http://schemas.microsoft.com/office/drawing/2014/main" id="{543CDBB6-8251-C1AA-CE4F-F1631C59E5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533530"/>
              </p:ext>
            </p:extLst>
          </p:nvPr>
        </p:nvGraphicFramePr>
        <p:xfrm>
          <a:off x="1992314" y="1844676"/>
          <a:ext cx="5846627" cy="4194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Graph System" r:id="rId3" imgW="0" imgH="0" progId="GraphFile">
                  <p:embed/>
                </p:oleObj>
              </mc:Choice>
              <mc:Fallback>
                <p:oleObj name="Graph System" r:id="rId3" imgW="0" imgH="0" progId="GraphFile">
                  <p:embed/>
                  <p:pic>
                    <p:nvPicPr>
                      <p:cNvPr id="5122" name="Object 1">
                        <a:extLst>
                          <a:ext uri="{FF2B5EF4-FFF2-40B4-BE49-F238E27FC236}">
                            <a16:creationId xmlns:a16="http://schemas.microsoft.com/office/drawing/2014/main" id="{543CDBB6-8251-C1AA-CE4F-F1631C59E5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1844676"/>
                        <a:ext cx="5846627" cy="4194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A787831-3DB1-5F7F-F601-632BE367F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810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sr-Latn-BA" altLang="en-US" sz="4000" dirty="0"/>
              <a:t>Zakon opadajućih </a:t>
            </a:r>
            <a:r>
              <a:rPr lang="en-US" altLang="en-US" sz="4000" dirty="0"/>
              <a:t>(</a:t>
            </a:r>
            <a:r>
              <a:rPr lang="sr-Latn-BA" altLang="en-US" sz="4000" dirty="0"/>
              <a:t>graničnih</a:t>
            </a:r>
            <a:r>
              <a:rPr lang="en-US" altLang="en-US" sz="4000" dirty="0"/>
              <a:t>)</a:t>
            </a:r>
            <a:r>
              <a:rPr lang="sr-Latn-BA" altLang="en-US" sz="4000" dirty="0"/>
              <a:t> prinosa</a:t>
            </a:r>
            <a:endParaRPr lang="en-US" altLang="en-US" sz="4000" dirty="0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812FA2C-408C-3D25-AE0C-B2B5BAD00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8213" y="1371600"/>
            <a:ext cx="7772400" cy="4724400"/>
          </a:xfrm>
        </p:spPr>
        <p:txBody>
          <a:bodyPr/>
          <a:lstStyle/>
          <a:p>
            <a:pPr lvl="1">
              <a:buFontTx/>
              <a:buNone/>
            </a:pPr>
            <a:endParaRPr lang="en-US" altLang="en-US" dirty="0"/>
          </a:p>
          <a:p>
            <a:pPr lvl="1"/>
            <a:endParaRPr lang="en-US" altLang="en-US" dirty="0"/>
          </a:p>
        </p:txBody>
      </p:sp>
      <p:grpSp>
        <p:nvGrpSpPr>
          <p:cNvPr id="49156" name="Group 16">
            <a:extLst>
              <a:ext uri="{FF2B5EF4-FFF2-40B4-BE49-F238E27FC236}">
                <a16:creationId xmlns:a16="http://schemas.microsoft.com/office/drawing/2014/main" id="{10DBD345-5F96-CBDB-6301-74CDE10ABC7C}"/>
              </a:ext>
            </a:extLst>
          </p:cNvPr>
          <p:cNvGrpSpPr>
            <a:grpSpLocks/>
          </p:cNvGrpSpPr>
          <p:nvPr/>
        </p:nvGrpSpPr>
        <p:grpSpPr bwMode="auto">
          <a:xfrm>
            <a:off x="2278064" y="1268413"/>
            <a:ext cx="8975866" cy="4793240"/>
            <a:chOff x="1152" y="1178"/>
            <a:chExt cx="4799" cy="2652"/>
          </a:xfrm>
        </p:grpSpPr>
        <p:grpSp>
          <p:nvGrpSpPr>
            <p:cNvPr id="49157" name="Group 10">
              <a:extLst>
                <a:ext uri="{FF2B5EF4-FFF2-40B4-BE49-F238E27FC236}">
                  <a16:creationId xmlns:a16="http://schemas.microsoft.com/office/drawing/2014/main" id="{A3705E96-61F3-8404-8471-390F86A8C0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680"/>
              <a:ext cx="3198" cy="2086"/>
              <a:chOff x="710" y="1610"/>
              <a:chExt cx="3198" cy="2086"/>
            </a:xfrm>
          </p:grpSpPr>
          <p:sp>
            <p:nvSpPr>
              <p:cNvPr id="49163" name="Line 4">
                <a:extLst>
                  <a:ext uri="{FF2B5EF4-FFF2-40B4-BE49-F238E27FC236}">
                    <a16:creationId xmlns:a16="http://schemas.microsoft.com/office/drawing/2014/main" id="{44B0013E-B0C8-2B13-9D44-748C8C390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1728"/>
                <a:ext cx="0" cy="15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4" name="Line 5">
                <a:extLst>
                  <a:ext uri="{FF2B5EF4-FFF2-40B4-BE49-F238E27FC236}">
                    <a16:creationId xmlns:a16="http://schemas.microsoft.com/office/drawing/2014/main" id="{966F9509-64FA-F8B3-85B2-F6E9CE9B9D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3312"/>
                <a:ext cx="26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5" name="Text Box 6">
                <a:extLst>
                  <a:ext uri="{FF2B5EF4-FFF2-40B4-BE49-F238E27FC236}">
                    <a16:creationId xmlns:a16="http://schemas.microsoft.com/office/drawing/2014/main" id="{39D1B467-BE86-E507-CD2E-206DE523D1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4" y="3194"/>
                <a:ext cx="174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 New Roman" panose="02020603050405020304" pitchFamily="18" charset="0"/>
                  </a:rPr>
                  <a:t>L</a:t>
                </a:r>
              </a:p>
            </p:txBody>
          </p:sp>
          <p:sp>
            <p:nvSpPr>
              <p:cNvPr id="49166" name="Text Box 7">
                <a:extLst>
                  <a:ext uri="{FF2B5EF4-FFF2-40B4-BE49-F238E27FC236}">
                    <a16:creationId xmlns:a16="http://schemas.microsoft.com/office/drawing/2014/main" id="{F2C3A16A-185C-2D78-C858-F1051A2C25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0" y="1610"/>
                <a:ext cx="277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 New Roman" panose="02020603050405020304" pitchFamily="18" charset="0"/>
                  </a:rPr>
                  <a:t>MP</a:t>
                </a:r>
              </a:p>
            </p:txBody>
          </p:sp>
          <p:sp>
            <p:nvSpPr>
              <p:cNvPr id="49167" name="Freeform 9">
                <a:extLst>
                  <a:ext uri="{FF2B5EF4-FFF2-40B4-BE49-F238E27FC236}">
                    <a16:creationId xmlns:a16="http://schemas.microsoft.com/office/drawing/2014/main" id="{BB7125A1-FD52-370E-4838-D31CEEE99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2008"/>
                <a:ext cx="2256" cy="1688"/>
              </a:xfrm>
              <a:custGeom>
                <a:avLst/>
                <a:gdLst>
                  <a:gd name="T0" fmla="*/ 0 w 2256"/>
                  <a:gd name="T1" fmla="*/ 776 h 1688"/>
                  <a:gd name="T2" fmla="*/ 912 w 2256"/>
                  <a:gd name="T3" fmla="*/ 152 h 1688"/>
                  <a:gd name="T4" fmla="*/ 2256 w 2256"/>
                  <a:gd name="T5" fmla="*/ 1688 h 1688"/>
                  <a:gd name="T6" fmla="*/ 0 60000 65536"/>
                  <a:gd name="T7" fmla="*/ 0 60000 65536"/>
                  <a:gd name="T8" fmla="*/ 0 60000 65536"/>
                  <a:gd name="T9" fmla="*/ 0 w 2256"/>
                  <a:gd name="T10" fmla="*/ 0 h 1688"/>
                  <a:gd name="T11" fmla="*/ 2256 w 2256"/>
                  <a:gd name="T12" fmla="*/ 1688 h 16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6" h="1688">
                    <a:moveTo>
                      <a:pt x="0" y="776"/>
                    </a:moveTo>
                    <a:cubicBezTo>
                      <a:pt x="268" y="388"/>
                      <a:pt x="536" y="0"/>
                      <a:pt x="912" y="152"/>
                    </a:cubicBezTo>
                    <a:cubicBezTo>
                      <a:pt x="1288" y="304"/>
                      <a:pt x="1772" y="996"/>
                      <a:pt x="2256" y="16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158" name="Line 11">
              <a:extLst>
                <a:ext uri="{FF2B5EF4-FFF2-40B4-BE49-F238E27FC236}">
                  <a16:creationId xmlns:a16="http://schemas.microsoft.com/office/drawing/2014/main" id="{72FE90AD-4108-CC7B-1603-5379343FDA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72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59" name="Text Box 12">
              <a:extLst>
                <a:ext uri="{FF2B5EF4-FFF2-40B4-BE49-F238E27FC236}">
                  <a16:creationId xmlns:a16="http://schemas.microsoft.com/office/drawing/2014/main" id="{E2869384-1DA3-4A5A-1DFC-E39F49B17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0" y="1178"/>
              <a:ext cx="1912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u="sng" dirty="0" err="1">
                  <a:latin typeface="Times New Roman" panose="02020603050405020304" pitchFamily="18" charset="0"/>
                </a:rPr>
                <a:t>Rastući</a:t>
              </a:r>
              <a:r>
                <a:rPr lang="sr-Latn-BA" altLang="en-US" sz="2400" u="sng" dirty="0">
                  <a:latin typeface="Times New Roman" panose="02020603050405020304" pitchFamily="18" charset="0"/>
                </a:rPr>
                <a:t> prinos</a:t>
              </a:r>
              <a:r>
                <a:rPr lang="en-US" altLang="en-US" sz="2400" u="sng" dirty="0" err="1">
                  <a:latin typeface="Times New Roman" panose="02020603050405020304" pitchFamily="18" charset="0"/>
                </a:rPr>
                <a:t>i</a:t>
              </a:r>
              <a:r>
                <a:rPr lang="en-US" altLang="en-US" sz="2400" u="sng" dirty="0">
                  <a:latin typeface="Times New Roman" panose="02020603050405020304" pitchFamily="18" charset="0"/>
                </a:rPr>
                <a:t> (</a:t>
              </a:r>
              <a:r>
                <a:rPr lang="en-US" altLang="en-US" sz="2400" u="sng" dirty="0" err="1">
                  <a:latin typeface="Times New Roman" panose="02020603050405020304" pitchFamily="18" charset="0"/>
                </a:rPr>
                <a:t>Rast</a:t>
              </a:r>
              <a:r>
                <a:rPr lang="en-US" altLang="en-US" sz="2400" u="sng" dirty="0">
                  <a:latin typeface="Times New Roman" panose="02020603050405020304" pitchFamily="18" charset="0"/>
                </a:rPr>
                <a:t> MP</a:t>
              </a:r>
              <a:r>
                <a:rPr lang="en-US" altLang="en-US" sz="1600" u="sng" dirty="0">
                  <a:latin typeface="Times New Roman" panose="02020603050405020304" pitchFamily="18" charset="0"/>
                </a:rPr>
                <a:t>L</a:t>
              </a:r>
              <a:r>
                <a:rPr lang="en-US" altLang="en-US" sz="2400" u="sng" dirty="0">
                  <a:latin typeface="Times New Roman" panose="02020603050405020304" pitchFamily="18" charset="0"/>
                </a:rPr>
                <a:t>)</a:t>
              </a:r>
            </a:p>
            <a:p>
              <a:pPr eaLnBrk="1" hangingPunct="1"/>
              <a:r>
                <a:rPr lang="sr-Latn-BA" altLang="en-US" sz="2400" dirty="0">
                  <a:latin typeface="Times New Roman" panose="02020603050405020304" pitchFamily="18" charset="0"/>
                </a:rPr>
                <a:t>Timski rad i specijalizacija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49160" name="Line 13">
              <a:extLst>
                <a:ext uri="{FF2B5EF4-FFF2-40B4-BE49-F238E27FC236}">
                  <a16:creationId xmlns:a16="http://schemas.microsoft.com/office/drawing/2014/main" id="{18923887-E117-E5D5-FA22-72FDC110F2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196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1" name="Text Box 14">
              <a:extLst>
                <a:ext uri="{FF2B5EF4-FFF2-40B4-BE49-F238E27FC236}">
                  <a16:creationId xmlns:a16="http://schemas.microsoft.com/office/drawing/2014/main" id="{261FDA01-6D0D-D93D-DC67-1E12631415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8" y="1754"/>
              <a:ext cx="3033" cy="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sr-Latn-BA" altLang="en-US" sz="2400" u="sng" dirty="0">
                  <a:latin typeface="Times New Roman" panose="02020603050405020304" pitchFamily="18" charset="0"/>
                </a:rPr>
                <a:t>Početak opadajućih prinosa </a:t>
              </a:r>
              <a:r>
                <a:rPr lang="en-US" altLang="en-US" sz="2400" u="sng" dirty="0">
                  <a:latin typeface="Times New Roman" panose="02020603050405020304" pitchFamily="18" charset="0"/>
                </a:rPr>
                <a:t>(</a:t>
              </a:r>
              <a:r>
                <a:rPr lang="en-US" altLang="en-US" sz="2400" u="sng" dirty="0" err="1">
                  <a:latin typeface="Times New Roman" panose="02020603050405020304" pitchFamily="18" charset="0"/>
                </a:rPr>
                <a:t>Opadanje</a:t>
              </a:r>
              <a:r>
                <a:rPr lang="en-US" altLang="en-US" sz="2400" u="sng" dirty="0">
                  <a:latin typeface="Times New Roman" panose="02020603050405020304" pitchFamily="18" charset="0"/>
                </a:rPr>
                <a:t> MP</a:t>
              </a:r>
              <a:r>
                <a:rPr lang="en-US" altLang="en-US" sz="1600" u="sng" dirty="0">
                  <a:latin typeface="Times New Roman" panose="02020603050405020304" pitchFamily="18" charset="0"/>
                </a:rPr>
                <a:t>L</a:t>
              </a:r>
              <a:r>
                <a:rPr lang="en-US" altLang="en-US" sz="2400" u="sng" dirty="0">
                  <a:latin typeface="Times New Roman" panose="02020603050405020304" pitchFamily="18" charset="0"/>
                </a:rPr>
                <a:t>)</a:t>
              </a:r>
            </a:p>
            <a:p>
              <a:pPr eaLnBrk="1" hangingPunct="1"/>
              <a:r>
                <a:rPr lang="sr-Latn-BA" altLang="en-US" sz="2400" dirty="0">
                  <a:latin typeface="Times New Roman" panose="02020603050405020304" pitchFamily="18" charset="0"/>
                </a:rPr>
                <a:t>Manje mogućnosti za timski rad </a:t>
              </a:r>
            </a:p>
            <a:p>
              <a:pPr eaLnBrk="1" hangingPunct="1"/>
              <a:r>
                <a:rPr lang="sr-Latn-BA" altLang="en-US" sz="2400" dirty="0">
                  <a:latin typeface="Times New Roman" panose="02020603050405020304" pitchFamily="18" charset="0"/>
                </a:rPr>
                <a:t>i specijalizaciju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49162" name="Text Box 15">
              <a:extLst>
                <a:ext uri="{FF2B5EF4-FFF2-40B4-BE49-F238E27FC236}">
                  <a16:creationId xmlns:a16="http://schemas.microsoft.com/office/drawing/2014/main" id="{07F2884E-93D7-2483-9F71-DD1A99B5F6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2" y="3626"/>
              <a:ext cx="27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MP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025D5166-14AE-D99D-A624-18C414C6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altLang="en-US" dirty="0">
                <a:ea typeface="ＭＳ Ｐゴシック" panose="020B0600070205080204" pitchFamily="34" charset="-128"/>
              </a:rPr>
              <a:t>Analiza proizvodnje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D2A71307-4FC9-A6B5-E7A0-0DAF027C7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sr-Latn-RS" altLang="en-US" sz="2800" dirty="0">
                <a:ea typeface="ＭＳ Ｐゴシック" panose="020B0600070205080204" pitchFamily="34" charset="-128"/>
              </a:rPr>
              <a:t>Proizvodna funkcija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Q = F(K,L)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Q </a:t>
            </a:r>
            <a:r>
              <a:rPr lang="sr-Latn-RS" altLang="en-US" sz="2000" dirty="0">
                <a:ea typeface="ＭＳ Ｐゴシック" panose="020B0600070205080204" pitchFamily="34" charset="-128"/>
              </a:rPr>
              <a:t>količina proizvedenih jedinica (obim proizvodnje) - autput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K </a:t>
            </a:r>
            <a:r>
              <a:rPr lang="sr-Latn-RS" altLang="en-US" sz="2000" dirty="0">
                <a:ea typeface="ＭＳ Ｐゴシック" panose="020B0600070205080204" pitchFamily="34" charset="-128"/>
              </a:rPr>
              <a:t>kapital kao faktor proizvodnje - input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L </a:t>
            </a:r>
            <a:r>
              <a:rPr lang="sr-Latn-RS" altLang="en-US" sz="2000" dirty="0">
                <a:ea typeface="ＭＳ Ｐゴシック" panose="020B0600070205080204" pitchFamily="34" charset="-128"/>
              </a:rPr>
              <a:t>rad kao faktor proizvodnje - input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F</a:t>
            </a:r>
            <a:r>
              <a:rPr lang="sr-Latn-RS" altLang="en-US" sz="2000" dirty="0">
                <a:ea typeface="ＭＳ Ｐゴシック" panose="020B0600070205080204" pitchFamily="34" charset="-128"/>
              </a:rPr>
              <a:t> oblik funkcije koja iskazuje odnos inputa i autputa</a:t>
            </a:r>
          </a:p>
          <a:p>
            <a:pPr lvl="2" eaLnBrk="1" hangingPunct="1">
              <a:lnSpc>
                <a:spcPct val="90000"/>
              </a:lnSpc>
            </a:pPr>
            <a:r>
              <a:rPr lang="sr-Latn-RS" altLang="en-US" sz="2000" dirty="0">
                <a:ea typeface="ＭＳ Ｐゴシック" panose="020B0600070205080204" pitchFamily="34" charset="-128"/>
              </a:rPr>
              <a:t>Maksimalna količina jedinica proizvodnje koja može biti proizvedena upotrebom K jedinica kapitala i L jedinica rada.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endParaRPr lang="sr-Latn-RS" altLang="en-US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sr-Latn-RS" altLang="en-US" sz="2800" dirty="0">
                <a:ea typeface="ＭＳ Ｐゴシック" panose="020B0600070205080204" pitchFamily="34" charset="-128"/>
              </a:rPr>
              <a:t>Kratki i dugi rok</a:t>
            </a:r>
          </a:p>
          <a:p>
            <a:pPr eaLnBrk="1" hangingPunct="1">
              <a:lnSpc>
                <a:spcPct val="90000"/>
              </a:lnSpc>
            </a:pPr>
            <a:r>
              <a:rPr lang="sr-Latn-RS" altLang="en-US" sz="2800" dirty="0">
                <a:ea typeface="ＭＳ Ｐゴシック" panose="020B0600070205080204" pitchFamily="34" charset="-128"/>
              </a:rPr>
              <a:t>Fiksni i varijabilni faktori proizvodnje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">
            <a:extLst>
              <a:ext uri="{FF2B5EF4-FFF2-40B4-BE49-F238E27FC236}">
                <a16:creationId xmlns:a16="http://schemas.microsoft.com/office/drawing/2014/main" id="{D2BA64D6-8EDB-1196-8C94-050CC9856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57598"/>
            <a:ext cx="10058400" cy="1609344"/>
          </a:xfrm>
        </p:spPr>
        <p:txBody>
          <a:bodyPr/>
          <a:lstStyle/>
          <a:p>
            <a:r>
              <a:rPr lang="sr-Latn-BA" altLang="en-US" sz="4000" dirty="0"/>
              <a:t>Zašto se javlja smanjenje marginalnih prinoSA?</a:t>
            </a:r>
          </a:p>
        </p:txBody>
      </p:sp>
      <p:sp>
        <p:nvSpPr>
          <p:cNvPr id="50179" name="Content Placeholder 4">
            <a:extLst>
              <a:ext uri="{FF2B5EF4-FFF2-40B4-BE49-F238E27FC236}">
                <a16:creationId xmlns:a16="http://schemas.microsoft.com/office/drawing/2014/main" id="{C531BD05-9ADC-9AFB-FC43-739D7D637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015" y="1375794"/>
            <a:ext cx="10146233" cy="486561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200" dirty="0" err="1" smtClean="0"/>
              <a:t>Pretpostavimo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da </a:t>
            </a:r>
            <a:r>
              <a:rPr lang="en-US" altLang="en-US" sz="2200" dirty="0" err="1" smtClean="0"/>
              <a:t>ima</a:t>
            </a:r>
            <a:r>
              <a:rPr lang="sr-Latn-RS" altLang="en-US" sz="2200" dirty="0"/>
              <a:t>m</a:t>
            </a:r>
            <a:r>
              <a:rPr lang="en-US" altLang="en-US" sz="2200" dirty="0" smtClean="0"/>
              <a:t>o </a:t>
            </a:r>
            <a:r>
              <a:rPr lang="en-US" altLang="en-US" sz="2200" dirty="0" err="1"/>
              <a:t>izvjesnu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količinu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faktora</a:t>
            </a:r>
            <a:r>
              <a:rPr lang="en-US" altLang="en-US" sz="2200" dirty="0"/>
              <a:t> 1 (L) </a:t>
            </a:r>
            <a:r>
              <a:rPr lang="en-US" altLang="en-US" sz="2200" dirty="0" err="1"/>
              <a:t>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faktora</a:t>
            </a:r>
            <a:r>
              <a:rPr lang="en-US" altLang="en-US" sz="2200" dirty="0"/>
              <a:t> 2 (K) </a:t>
            </a:r>
            <a:r>
              <a:rPr lang="en-US" altLang="en-US" sz="2200" dirty="0" err="1"/>
              <a:t>i</a:t>
            </a:r>
            <a:r>
              <a:rPr lang="en-US" altLang="en-US" sz="2200" dirty="0"/>
              <a:t> da se </a:t>
            </a:r>
            <a:r>
              <a:rPr lang="en-US" altLang="en-US" sz="2200" dirty="0" err="1"/>
              <a:t>razmatra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mogućnost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povećanja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faktora</a:t>
            </a:r>
            <a:r>
              <a:rPr lang="en-US" altLang="en-US" sz="2200" dirty="0"/>
              <a:t> 1, </a:t>
            </a:r>
            <a:r>
              <a:rPr lang="en-US" altLang="en-US" sz="2200" dirty="0" err="1"/>
              <a:t>pri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čemu</a:t>
            </a:r>
            <a:r>
              <a:rPr lang="en-US" altLang="en-US" sz="2200" dirty="0"/>
              <a:t> </a:t>
            </a:r>
            <a:r>
              <a:rPr lang="en-US" altLang="en-US" sz="2200" dirty="0" err="1" smtClean="0"/>
              <a:t>faktor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2 </a:t>
            </a:r>
            <a:r>
              <a:rPr lang="en-US" altLang="en-US" sz="2200" dirty="0" err="1"/>
              <a:t>ostaje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istom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nivou</a:t>
            </a:r>
            <a:r>
              <a:rPr lang="en-US" altLang="en-US" sz="2200" dirty="0"/>
              <a:t>. </a:t>
            </a:r>
            <a:r>
              <a:rPr lang="en-US" altLang="en-US" sz="2200" dirty="0" err="1"/>
              <a:t>Šta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će</a:t>
            </a:r>
            <a:r>
              <a:rPr lang="en-US" altLang="en-US" sz="2200" dirty="0"/>
              <a:t> se </a:t>
            </a:r>
            <a:r>
              <a:rPr lang="en-US" altLang="en-US" sz="2200" dirty="0" err="1"/>
              <a:t>desiti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sa</a:t>
            </a:r>
            <a:r>
              <a:rPr lang="en-US" altLang="en-US" sz="2200" dirty="0"/>
              <a:t> MP </a:t>
            </a:r>
            <a:r>
              <a:rPr lang="en-US" altLang="en-US" sz="2200" dirty="0" err="1"/>
              <a:t>faktora</a:t>
            </a:r>
            <a:r>
              <a:rPr lang="en-US" altLang="en-US" sz="2200" dirty="0"/>
              <a:t> 1 (</a:t>
            </a:r>
            <a:r>
              <a:rPr lang="en-US" altLang="en-US" dirty="0">
                <a:latin typeface="Times New Roman" panose="02020603050405020304" pitchFamily="18" charset="0"/>
              </a:rPr>
              <a:t>MP</a:t>
            </a:r>
            <a:r>
              <a:rPr lang="en-US" altLang="en-US" sz="1400" dirty="0">
                <a:latin typeface="Times New Roman" panose="02020603050405020304" pitchFamily="18" charset="0"/>
              </a:rPr>
              <a:t>L</a:t>
            </a:r>
            <a:r>
              <a:rPr lang="en-US" altLang="en-US" sz="2200" dirty="0"/>
              <a:t>)?</a:t>
            </a:r>
          </a:p>
          <a:p>
            <a:r>
              <a:rPr lang="sr-Latn-CS" altLang="en-US" sz="2200" dirty="0"/>
              <a:t>Kada se broj radnika povećava uz odgovarajući iznos fiksnih faktora</a:t>
            </a:r>
            <a:r>
              <a:rPr lang="en-US" altLang="en-US" sz="2200" dirty="0"/>
              <a:t> (K)</a:t>
            </a:r>
            <a:r>
              <a:rPr lang="sr-Latn-CS" altLang="en-US" sz="2200" dirty="0"/>
              <a:t>, fiksni faktori</a:t>
            </a:r>
            <a:r>
              <a:rPr lang="en-US" altLang="en-US" sz="2200" dirty="0"/>
              <a:t> (K)</a:t>
            </a:r>
            <a:r>
              <a:rPr lang="sr-Latn-CS" altLang="en-US" sz="2200" dirty="0"/>
              <a:t> su bolje iskorišteni usljed čega granični proizvod (MP</a:t>
            </a:r>
            <a:r>
              <a:rPr lang="sr-Latn-CS" altLang="en-US" sz="2200" baseline="-25000" dirty="0"/>
              <a:t>L</a:t>
            </a:r>
            <a:r>
              <a:rPr lang="sr-Latn-CS" altLang="en-US" sz="2200" dirty="0"/>
              <a:t>) rada raste </a:t>
            </a:r>
            <a:r>
              <a:rPr lang="en-US" altLang="en-US" sz="2200" dirty="0" err="1"/>
              <a:t>pri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početnim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nivoima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faktora</a:t>
            </a:r>
            <a:r>
              <a:rPr lang="en-US" altLang="en-US" sz="2200" dirty="0"/>
              <a:t> 1 (L)</a:t>
            </a:r>
            <a:r>
              <a:rPr lang="sr-Latn-CS" altLang="en-US" sz="2200" dirty="0"/>
              <a:t>.</a:t>
            </a:r>
          </a:p>
          <a:p>
            <a:endParaRPr lang="sr-Latn-CS" altLang="en-US" sz="2200" dirty="0"/>
          </a:p>
          <a:p>
            <a:endParaRPr lang="sr-Latn-CS" altLang="en-US" sz="2200" dirty="0"/>
          </a:p>
          <a:p>
            <a:endParaRPr lang="sr-Latn-CS" altLang="en-US" sz="2200" dirty="0"/>
          </a:p>
          <a:p>
            <a:pPr>
              <a:buFont typeface="Wingdings 2" panose="05020102010507070707" pitchFamily="18" charset="2"/>
              <a:buNone/>
            </a:pPr>
            <a:endParaRPr lang="sr-Latn-CS" altLang="en-US" sz="2200" dirty="0"/>
          </a:p>
          <a:p>
            <a:pPr>
              <a:buFont typeface="Wingdings 2" panose="05020102010507070707" pitchFamily="18" charset="2"/>
              <a:buNone/>
            </a:pPr>
            <a:endParaRPr lang="sr-Latn-CS" altLang="en-US" sz="2200" dirty="0"/>
          </a:p>
          <a:p>
            <a:endParaRPr lang="sr-Latn-CS" altLang="en-US" sz="2200" dirty="0"/>
          </a:p>
          <a:p>
            <a:r>
              <a:rPr lang="hr-HR" altLang="en-US" sz="2200" dirty="0"/>
              <a:t>Kasnije, kada se angažuje sve više i više radnika u određenom trenutku postaje previše radnika u odnosu na iznos fiksnih faktora</a:t>
            </a:r>
            <a:r>
              <a:rPr lang="en-US" altLang="en-US" sz="2200" dirty="0"/>
              <a:t> (K)</a:t>
            </a:r>
            <a:r>
              <a:rPr lang="hr-HR" altLang="en-US" sz="2200" dirty="0"/>
              <a:t> što uzrokuje pad graničnog proizvoda rada</a:t>
            </a:r>
            <a:r>
              <a:rPr lang="en-US" altLang="en-US" sz="2200" dirty="0"/>
              <a:t> (</a:t>
            </a:r>
            <a:r>
              <a:rPr lang="en-US" altLang="en-US" dirty="0">
                <a:latin typeface="Times New Roman" panose="02020603050405020304" pitchFamily="18" charset="0"/>
              </a:rPr>
              <a:t>MP</a:t>
            </a:r>
            <a:r>
              <a:rPr lang="en-US" altLang="en-US" sz="1400" dirty="0">
                <a:latin typeface="Times New Roman" panose="02020603050405020304" pitchFamily="18" charset="0"/>
              </a:rPr>
              <a:t>L</a:t>
            </a:r>
            <a:r>
              <a:rPr lang="en-US" altLang="en-US" sz="2200" dirty="0"/>
              <a:t>)</a:t>
            </a:r>
            <a:r>
              <a:rPr lang="hr-HR" altLang="en-US" sz="2200" dirty="0"/>
              <a:t>.</a:t>
            </a:r>
            <a:endParaRPr lang="sr-Latn-CS" altLang="en-US" sz="2200" dirty="0"/>
          </a:p>
          <a:p>
            <a:pPr>
              <a:buFont typeface="Wingdings 2" panose="05020102010507070707" pitchFamily="18" charset="2"/>
              <a:buNone/>
            </a:pPr>
            <a:endParaRPr lang="sr-Latn-CS" altLang="en-US" dirty="0"/>
          </a:p>
        </p:txBody>
      </p:sp>
      <p:pic>
        <p:nvPicPr>
          <p:cNvPr id="6" name="Picture 27">
            <a:extLst>
              <a:ext uri="{FF2B5EF4-FFF2-40B4-BE49-F238E27FC236}">
                <a16:creationId xmlns:a16="http://schemas.microsoft.com/office/drawing/2014/main" id="{06E4545C-6B5B-729A-5D13-B8F2185EC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39452"/>
            <a:ext cx="3733800" cy="132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8">
            <a:extLst>
              <a:ext uri="{FF2B5EF4-FFF2-40B4-BE49-F238E27FC236}">
                <a16:creationId xmlns:a16="http://schemas.microsoft.com/office/drawing/2014/main" id="{6E81581C-40FF-7E56-0854-4628F33BE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22762"/>
            <a:ext cx="35814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C4EC12BE-D4EA-A0FC-8614-FDF2B5A7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/>
              <a:t>Ukupni proizvod</a:t>
            </a:r>
            <a:endParaRPr lang="sr-Latn-BA" altLang="en-US"/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329EE1D8-382E-105C-E61E-5D7C83FD0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26669"/>
            <a:ext cx="10058400" cy="4545531"/>
          </a:xfrm>
        </p:spPr>
        <p:txBody>
          <a:bodyPr/>
          <a:lstStyle/>
          <a:p>
            <a:r>
              <a:rPr lang="hr-BA" altLang="en-US" sz="2800" b="1" dirty="0"/>
              <a:t>Ukupni proizvod (TP) –</a:t>
            </a:r>
            <a:r>
              <a:rPr lang="hr-BA" altLang="en-US" sz="2800" dirty="0"/>
              <a:t> (engl. Total product) </a:t>
            </a:r>
            <a:r>
              <a:rPr lang="hr-BA" altLang="en-US" sz="2800" b="1" dirty="0"/>
              <a:t> </a:t>
            </a:r>
            <a:r>
              <a:rPr lang="hr-BA" altLang="en-US" sz="2800" dirty="0"/>
              <a:t>je izlaz iz proizvodnog sistema. To je sinonim za Q u jednačeni Q=f(X,Y). </a:t>
            </a:r>
          </a:p>
          <a:p>
            <a:r>
              <a:rPr lang="hr-BA" altLang="en-US" sz="2800" dirty="0"/>
              <a:t>Ukupni proizvod je mjera ukupne proizvodnje ili proizvoda koji proizlazi iz zapošljavaju određene količine resursa u određenom sistemu proizvodnje. </a:t>
            </a:r>
          </a:p>
          <a:p>
            <a:r>
              <a:rPr lang="hr-BA" altLang="en-US" sz="2800" dirty="0"/>
              <a:t>TP - ukupna proizvodnja iskazana u fizičkim jedinicama.</a:t>
            </a:r>
          </a:p>
          <a:p>
            <a:r>
              <a:rPr lang="hr-BA" altLang="en-US" sz="2800" dirty="0"/>
              <a:t>Opšti oblike funkcije ukupnog proizvoda može se izraziti jednačinom: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hr-BA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hr-BA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sr-Latn-BA" altLang="en-US" dirty="0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27E83E4D-8738-0094-5BAA-49245E46D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sp>
        <p:nvSpPr>
          <p:cNvPr id="51205" name="Rectangle 4">
            <a:extLst>
              <a:ext uri="{FF2B5EF4-FFF2-40B4-BE49-F238E27FC236}">
                <a16:creationId xmlns:a16="http://schemas.microsoft.com/office/drawing/2014/main" id="{7AA49AAF-A9C0-262B-B32B-699824626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pic>
        <p:nvPicPr>
          <p:cNvPr id="51206" name="Picture 3">
            <a:extLst>
              <a:ext uri="{FF2B5EF4-FFF2-40B4-BE49-F238E27FC236}">
                <a16:creationId xmlns:a16="http://schemas.microsoft.com/office/drawing/2014/main" id="{FCD324F3-0246-76BA-5AB2-C9BD0D54B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29" y="5628089"/>
            <a:ext cx="4156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Rectangle 5">
            <a:extLst>
              <a:ext uri="{FF2B5EF4-FFF2-40B4-BE49-F238E27FC236}">
                <a16:creationId xmlns:a16="http://schemas.microsoft.com/office/drawing/2014/main" id="{EC2280F5-7D3C-448F-2AC7-2FFE52027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5487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39887204-16DE-4B0E-BC35-57C2C837C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/>
              <a:t>Oblici funkcije ukupnog proizvoda</a:t>
            </a:r>
            <a:endParaRPr lang="sr-Latn-BA" altLang="en-US"/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D152D827-C06D-92C2-5B0A-91A400A8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BA" altLang="en-US" dirty="0"/>
              <a:t>Linearna funkcija ukupnog proizvoda </a:t>
            </a:r>
            <a:endParaRPr lang="sr-Latn-BA" altLang="en-US" dirty="0"/>
          </a:p>
          <a:p>
            <a:pPr eaLnBrk="1" hangingPunct="1"/>
            <a:r>
              <a:rPr lang="hr-BA" altLang="en-US" dirty="0"/>
              <a:t>Kvadratna funkcija ukupnog proizvoda </a:t>
            </a:r>
            <a:endParaRPr lang="sr-Latn-BA" altLang="en-US" dirty="0"/>
          </a:p>
          <a:p>
            <a:pPr eaLnBrk="1" hangingPunct="1"/>
            <a:r>
              <a:rPr lang="hr-BA" altLang="en-US" dirty="0"/>
              <a:t>Kubna funkcija ukupnog proizvoda</a:t>
            </a:r>
            <a:endParaRPr lang="sr-Latn-BA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sr-Latn-BA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3">
            <a:extLst>
              <a:ext uri="{FF2B5EF4-FFF2-40B4-BE49-F238E27FC236}">
                <a16:creationId xmlns:a16="http://schemas.microsoft.com/office/drawing/2014/main" id="{69E342C3-76FD-D4E2-5295-D6E362279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 sz="4000" dirty="0"/>
              <a:t>Grafik linearne funkcija ukupnog proizvoda</a:t>
            </a:r>
            <a:endParaRPr lang="sr-Latn-BA" altLang="en-US" sz="4000" dirty="0"/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8F6F39FC-0761-CE2F-1888-C4F72E110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graphicFrame>
        <p:nvGraphicFramePr>
          <p:cNvPr id="6146" name="Object 1">
            <a:extLst>
              <a:ext uri="{FF2B5EF4-FFF2-40B4-BE49-F238E27FC236}">
                <a16:creationId xmlns:a16="http://schemas.microsoft.com/office/drawing/2014/main" id="{825D8CA0-DAF1-8BEF-5281-2803EC728C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952529"/>
              </p:ext>
            </p:extLst>
          </p:nvPr>
        </p:nvGraphicFramePr>
        <p:xfrm>
          <a:off x="2705101" y="2060574"/>
          <a:ext cx="5476874" cy="4016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Graph System" r:id="rId3" imgW="0" imgH="0" progId="GraphFile">
                  <p:embed/>
                </p:oleObj>
              </mc:Choice>
              <mc:Fallback>
                <p:oleObj name="Graph System" r:id="rId3" imgW="0" imgH="0" progId="GraphFile">
                  <p:embed/>
                  <p:pic>
                    <p:nvPicPr>
                      <p:cNvPr id="6146" name="Object 1">
                        <a:extLst>
                          <a:ext uri="{FF2B5EF4-FFF2-40B4-BE49-F238E27FC236}">
                            <a16:creationId xmlns:a16="http://schemas.microsoft.com/office/drawing/2014/main" id="{825D8CA0-DAF1-8BEF-5281-2803EC728C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1" y="2060574"/>
                        <a:ext cx="5476874" cy="40164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>
            <a:extLst>
              <a:ext uri="{FF2B5EF4-FFF2-40B4-BE49-F238E27FC236}">
                <a16:creationId xmlns:a16="http://schemas.microsoft.com/office/drawing/2014/main" id="{3CF80417-077F-0A41-F8F5-ECB3DDC3D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 sz="4000"/>
              <a:t>Grafički oblik funkcija ukupnog proizvoda</a:t>
            </a:r>
            <a:endParaRPr lang="sr-Latn-BA" altLang="en-US" sz="400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EEC9B0E7-4775-CD27-32CE-AD2E93D18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graphicFrame>
        <p:nvGraphicFramePr>
          <p:cNvPr id="7170" name="Object 1">
            <a:extLst>
              <a:ext uri="{FF2B5EF4-FFF2-40B4-BE49-F238E27FC236}">
                <a16:creationId xmlns:a16="http://schemas.microsoft.com/office/drawing/2014/main" id="{0910CC0A-4635-42AE-D862-02B9FFBD55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6275" y="1773239"/>
          <a:ext cx="6108700" cy="433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Graph System" r:id="rId3" imgW="0" imgH="0" progId="GraphFile">
                  <p:embed/>
                </p:oleObj>
              </mc:Choice>
              <mc:Fallback>
                <p:oleObj name="Graph System" r:id="rId3" imgW="0" imgH="0" progId="GraphFile">
                  <p:embed/>
                  <p:pic>
                    <p:nvPicPr>
                      <p:cNvPr id="7170" name="Object 1">
                        <a:extLst>
                          <a:ext uri="{FF2B5EF4-FFF2-40B4-BE49-F238E27FC236}">
                            <a16:creationId xmlns:a16="http://schemas.microsoft.com/office/drawing/2014/main" id="{0910CC0A-4635-42AE-D862-02B9FFBD55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1773239"/>
                        <a:ext cx="6108700" cy="433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B345F1BE-1D44-EAE5-078E-6EC256980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/>
              <a:t>Prosječni proizvod</a:t>
            </a:r>
            <a:endParaRPr lang="sr-Latn-BA" altLang="en-US"/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67F75866-E2D2-7CCE-EE57-76902F644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hr-BA" altLang="en-US" b="1" i="1"/>
              <a:t>Prosječni proizvod (AP) </a:t>
            </a:r>
            <a:r>
              <a:rPr lang="hr-BA" altLang="en-US" i="1"/>
              <a:t>– (engl. Avarage product)</a:t>
            </a:r>
            <a:r>
              <a:rPr lang="hr-BA" altLang="en-US" b="1" i="1"/>
              <a:t> </a:t>
            </a:r>
            <a:r>
              <a:rPr lang="hr-BA" altLang="en-US" i="1"/>
              <a:t>je ukupan proizvod podijeljen sa brojem jedinica upotrebljene količine varijabilnog faktora. </a:t>
            </a:r>
            <a:endParaRPr lang="sr-Latn-BA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sr-Latn-BA" altLang="en-US"/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6A424C45-8E0F-F0D2-791B-5CEAB5659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pic>
        <p:nvPicPr>
          <p:cNvPr id="53253" name="Picture 1">
            <a:extLst>
              <a:ext uri="{FF2B5EF4-FFF2-40B4-BE49-F238E27FC236}">
                <a16:creationId xmlns:a16="http://schemas.microsoft.com/office/drawing/2014/main" id="{09744E53-CC82-3784-E714-C7E180078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4076700"/>
            <a:ext cx="13684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5">
            <a:extLst>
              <a:ext uri="{FF2B5EF4-FFF2-40B4-BE49-F238E27FC236}">
                <a16:creationId xmlns:a16="http://schemas.microsoft.com/office/drawing/2014/main" id="{B8E047F9-ECEF-A2C3-73E3-180B6C3FB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381001"/>
            <a:ext cx="7250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BA" altLang="en-US" sz="3600">
                <a:latin typeface="Times New Roman" panose="02020603050405020304" pitchFamily="18" charset="0"/>
              </a:rPr>
              <a:t>Računanje prosječnog proizvoda (AP)</a:t>
            </a:r>
            <a:endParaRPr lang="en-US" altLang="en-US" sz="3600">
              <a:latin typeface="Times New Roman" panose="02020603050405020304" pitchFamily="18" charset="0"/>
            </a:endParaRPr>
          </a:p>
        </p:txBody>
      </p:sp>
      <p:grpSp>
        <p:nvGrpSpPr>
          <p:cNvPr id="8197" name="Group 14">
            <a:extLst>
              <a:ext uri="{FF2B5EF4-FFF2-40B4-BE49-F238E27FC236}">
                <a16:creationId xmlns:a16="http://schemas.microsoft.com/office/drawing/2014/main" id="{CE33F087-C2BD-9205-3C6A-0B2F08B19FCC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1295400"/>
            <a:ext cx="5486400" cy="4876800"/>
            <a:chOff x="960" y="576"/>
            <a:chExt cx="3456" cy="3360"/>
          </a:xfrm>
        </p:grpSpPr>
        <p:graphicFrame>
          <p:nvGraphicFramePr>
            <p:cNvPr id="8194" name="Object 2">
              <a:extLst>
                <a:ext uri="{FF2B5EF4-FFF2-40B4-BE49-F238E27FC236}">
                  <a16:creationId xmlns:a16="http://schemas.microsoft.com/office/drawing/2014/main" id="{DEA72969-9288-7D70-062B-333DEE59D18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0" y="576"/>
            <a:ext cx="3456" cy="3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8" name="Worksheet" r:id="rId3" imgW="0" imgH="0" progId="Excel.Sheet.8">
                    <p:embed/>
                  </p:oleObj>
                </mc:Choice>
                <mc:Fallback>
                  <p:oleObj name="Worksheet" r:id="rId3" imgW="0" imgH="0" progId="Excel.Sheet.8">
                    <p:embed/>
                    <p:pic>
                      <p:nvPicPr>
                        <p:cNvPr id="8194" name="Object 2">
                          <a:extLst>
                            <a:ext uri="{FF2B5EF4-FFF2-40B4-BE49-F238E27FC236}">
                              <a16:creationId xmlns:a16="http://schemas.microsoft.com/office/drawing/2014/main" id="{DEA72969-9288-7D70-062B-333DEE59D18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576"/>
                          <a:ext cx="3456" cy="3360"/>
                        </a:xfrm>
                        <a:prstGeom prst="rect">
                          <a:avLst/>
                        </a:prstGeom>
                        <a:solidFill>
                          <a:srgbClr val="99CC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5" name="Object 3">
              <a:extLst>
                <a:ext uri="{FF2B5EF4-FFF2-40B4-BE49-F238E27FC236}">
                  <a16:creationId xmlns:a16="http://schemas.microsoft.com/office/drawing/2014/main" id="{9D5670AC-DC9A-D042-08C5-06F8C4CA168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56" y="1632"/>
            <a:ext cx="960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9" name="Equation" r:id="rId5" imgW="0" imgH="0" progId="Equation.3">
                    <p:embed/>
                  </p:oleObj>
                </mc:Choice>
                <mc:Fallback>
                  <p:oleObj name="Equation" r:id="rId5" imgW="0" imgH="0" progId="Equation.3">
                    <p:embed/>
                    <p:pic>
                      <p:nvPicPr>
                        <p:cNvPr id="8195" name="Object 3">
                          <a:extLst>
                            <a:ext uri="{FF2B5EF4-FFF2-40B4-BE49-F238E27FC236}">
                              <a16:creationId xmlns:a16="http://schemas.microsoft.com/office/drawing/2014/main" id="{9D5670AC-DC9A-D042-08C5-06F8C4CA168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1632"/>
                          <a:ext cx="960" cy="480"/>
                        </a:xfrm>
                        <a:prstGeom prst="rect">
                          <a:avLst/>
                        </a:prstGeom>
                        <a:solidFill>
                          <a:srgbClr val="99CC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198" name="Oval 9">
              <a:extLst>
                <a:ext uri="{FF2B5EF4-FFF2-40B4-BE49-F238E27FC236}">
                  <a16:creationId xmlns:a16="http://schemas.microsoft.com/office/drawing/2014/main" id="{9F12843A-0F9A-878A-020A-9CDAAF859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728"/>
              <a:ext cx="432" cy="240"/>
            </a:xfrm>
            <a:prstGeom prst="ellipse">
              <a:avLst/>
            </a:prstGeom>
            <a:solidFill>
              <a:srgbClr val="99CC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199" name="Oval 10">
              <a:extLst>
                <a:ext uri="{FF2B5EF4-FFF2-40B4-BE49-F238E27FC236}">
                  <a16:creationId xmlns:a16="http://schemas.microsoft.com/office/drawing/2014/main" id="{353B7E99-843C-A8EB-ECFF-32BC157D7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728"/>
              <a:ext cx="432" cy="240"/>
            </a:xfrm>
            <a:prstGeom prst="ellipse">
              <a:avLst/>
            </a:prstGeom>
            <a:solidFill>
              <a:srgbClr val="99CC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8200" name="Oval 11">
              <a:extLst>
                <a:ext uri="{FF2B5EF4-FFF2-40B4-BE49-F238E27FC236}">
                  <a16:creationId xmlns:a16="http://schemas.microsoft.com/office/drawing/2014/main" id="{A3488E63-055E-3FF0-A0EC-81D2249B3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632"/>
              <a:ext cx="336" cy="192"/>
            </a:xfrm>
            <a:prstGeom prst="ellipse">
              <a:avLst/>
            </a:prstGeom>
            <a:solidFill>
              <a:srgbClr val="99CC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8201" name="Oval 12">
              <a:extLst>
                <a:ext uri="{FF2B5EF4-FFF2-40B4-BE49-F238E27FC236}">
                  <a16:creationId xmlns:a16="http://schemas.microsoft.com/office/drawing/2014/main" id="{B4EDBC31-14ED-A27A-C5C3-A1BE9D6D4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920"/>
              <a:ext cx="336" cy="192"/>
            </a:xfrm>
            <a:prstGeom prst="ellipse">
              <a:avLst/>
            </a:prstGeom>
            <a:solidFill>
              <a:srgbClr val="99CC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CC3CE1B5-2E74-85B7-9976-C808F5FEA2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0" y="457200"/>
            <a:ext cx="7793038" cy="533400"/>
          </a:xfrm>
        </p:spPr>
        <p:txBody>
          <a:bodyPr>
            <a:normAutofit fontScale="90000"/>
          </a:bodyPr>
          <a:lstStyle/>
          <a:p>
            <a:r>
              <a:rPr lang="sr-Latn-BA" altLang="en-US" sz="4000">
                <a:latin typeface="Times New Roman" panose="02020603050405020304" pitchFamily="18" charset="0"/>
              </a:rPr>
              <a:t>Računanje prosječnog proizvoda (AP)</a:t>
            </a:r>
            <a:endParaRPr lang="en-US" altLang="en-US" sz="4000">
              <a:latin typeface="Times New Roman" panose="02020603050405020304" pitchFamily="18" charset="0"/>
            </a:endParaRPr>
          </a:p>
        </p:txBody>
      </p:sp>
      <p:graphicFrame>
        <p:nvGraphicFramePr>
          <p:cNvPr id="9218" name="Object 2">
            <a:extLst>
              <a:ext uri="{FF2B5EF4-FFF2-40B4-BE49-F238E27FC236}">
                <a16:creationId xmlns:a16="http://schemas.microsoft.com/office/drawing/2014/main" id="{D9CCBAE6-D1EB-FE5D-C772-F7F5FEE3B0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1447801"/>
          <a:ext cx="4876800" cy="463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Worksheet" r:id="rId3" imgW="0" imgH="0" progId="Excel.Sheet.8">
                  <p:embed/>
                </p:oleObj>
              </mc:Choice>
              <mc:Fallback>
                <p:oleObj name="Worksheet" r:id="rId3" imgW="0" imgH="0" progId="Excel.Sheet.8">
                  <p:embed/>
                  <p:pic>
                    <p:nvPicPr>
                      <p:cNvPr id="9218" name="Object 2">
                        <a:extLst>
                          <a:ext uri="{FF2B5EF4-FFF2-40B4-BE49-F238E27FC236}">
                            <a16:creationId xmlns:a16="http://schemas.microsoft.com/office/drawing/2014/main" id="{D9CCBAE6-D1EB-FE5D-C772-F7F5FEE3B0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447801"/>
                        <a:ext cx="4876800" cy="463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>
            <a:extLst>
              <a:ext uri="{FF2B5EF4-FFF2-40B4-BE49-F238E27FC236}">
                <a16:creationId xmlns:a16="http://schemas.microsoft.com/office/drawing/2014/main" id="{A4CB1F6C-D57E-EF3D-7F3E-33186232B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 sz="4000" dirty="0" smtClean="0"/>
              <a:t>Grafik </a:t>
            </a:r>
            <a:r>
              <a:rPr lang="hr-BA" altLang="en-US" sz="4000" dirty="0"/>
              <a:t>linearne funkcija prosječnog proizvoda</a:t>
            </a:r>
            <a:endParaRPr lang="sr-Latn-BA" altLang="en-US" sz="4000" dirty="0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C807C464-C7D6-BBE2-931D-DAE256068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graphicFrame>
        <p:nvGraphicFramePr>
          <p:cNvPr id="10242" name="Object 1">
            <a:extLst>
              <a:ext uri="{FF2B5EF4-FFF2-40B4-BE49-F238E27FC236}">
                <a16:creationId xmlns:a16="http://schemas.microsoft.com/office/drawing/2014/main" id="{52EA0F39-BADE-4767-078E-EE4CEBE1A9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362836"/>
              </p:ext>
            </p:extLst>
          </p:nvPr>
        </p:nvGraphicFramePr>
        <p:xfrm>
          <a:off x="3216276" y="1989138"/>
          <a:ext cx="5661024" cy="4110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Graph System" r:id="rId3" imgW="0" imgH="0" progId="GraphFile">
                  <p:embed/>
                </p:oleObj>
              </mc:Choice>
              <mc:Fallback>
                <p:oleObj name="Graph System" r:id="rId3" imgW="0" imgH="0" progId="GraphFile">
                  <p:embed/>
                  <p:pic>
                    <p:nvPicPr>
                      <p:cNvPr id="10242" name="Object 1">
                        <a:extLst>
                          <a:ext uri="{FF2B5EF4-FFF2-40B4-BE49-F238E27FC236}">
                            <a16:creationId xmlns:a16="http://schemas.microsoft.com/office/drawing/2014/main" id="{52EA0F39-BADE-4767-078E-EE4CEBE1A9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6" y="1989138"/>
                        <a:ext cx="5661024" cy="4110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>
            <a:extLst>
              <a:ext uri="{FF2B5EF4-FFF2-40B4-BE49-F238E27FC236}">
                <a16:creationId xmlns:a16="http://schemas.microsoft.com/office/drawing/2014/main" id="{C4D5FE3C-B317-CC33-4344-154BE47C0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/>
              <a:t>Prosječna proizvodnja</a:t>
            </a:r>
            <a:endParaRPr lang="sr-Latn-BA" altLang="en-US"/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FA466D59-87F1-EE79-F1DD-70CA5DC2E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graphicFrame>
        <p:nvGraphicFramePr>
          <p:cNvPr id="11266" name="Object 1">
            <a:extLst>
              <a:ext uri="{FF2B5EF4-FFF2-40B4-BE49-F238E27FC236}">
                <a16:creationId xmlns:a16="http://schemas.microsoft.com/office/drawing/2014/main" id="{B40CE1AE-73C2-BF7C-4A3A-21F2B57CD2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145488"/>
              </p:ext>
            </p:extLst>
          </p:nvPr>
        </p:nvGraphicFramePr>
        <p:xfrm>
          <a:off x="3143250" y="1844674"/>
          <a:ext cx="5772150" cy="4152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Graph System" r:id="rId3" imgW="0" imgH="0" progId="GraphFile">
                  <p:embed/>
                </p:oleObj>
              </mc:Choice>
              <mc:Fallback>
                <p:oleObj name="Graph System" r:id="rId3" imgW="0" imgH="0" progId="GraphFile">
                  <p:embed/>
                  <p:pic>
                    <p:nvPicPr>
                      <p:cNvPr id="11266" name="Object 1">
                        <a:extLst>
                          <a:ext uri="{FF2B5EF4-FFF2-40B4-BE49-F238E27FC236}">
                            <a16:creationId xmlns:a16="http://schemas.microsoft.com/office/drawing/2014/main" id="{B40CE1AE-73C2-BF7C-4A3A-21F2B57CD2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1844674"/>
                        <a:ext cx="5772150" cy="41527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025D5166-14AE-D99D-A624-18C414C6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altLang="en-US" dirty="0">
                <a:ea typeface="ＭＳ Ｐゴシック" panose="020B0600070205080204" pitchFamily="34" charset="-128"/>
              </a:rPr>
              <a:t>Analiza proizvodnje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D2A71307-4FC9-A6B5-E7A0-0DAF027C7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sr-Latn-RS" altLang="en-US" sz="2800" dirty="0">
                <a:ea typeface="ＭＳ Ｐゴシック" panose="020B0600070205080204" pitchFamily="34" charset="-128"/>
              </a:rPr>
              <a:t>Proizvodna funkcija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Q = F(K,L)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Q </a:t>
            </a:r>
            <a:r>
              <a:rPr lang="sr-Latn-RS" altLang="en-US" sz="2000" dirty="0">
                <a:ea typeface="ＭＳ Ｐゴシック" panose="020B0600070205080204" pitchFamily="34" charset="-128"/>
              </a:rPr>
              <a:t>količina proizvedenih jedinica (obim proizvodnje) - autput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K </a:t>
            </a:r>
            <a:r>
              <a:rPr lang="sr-Latn-RS" altLang="en-US" sz="2000" dirty="0">
                <a:ea typeface="ＭＳ Ｐゴシック" panose="020B0600070205080204" pitchFamily="34" charset="-128"/>
              </a:rPr>
              <a:t>kapital kao faktor proizvodnje - input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L </a:t>
            </a:r>
            <a:r>
              <a:rPr lang="sr-Latn-RS" altLang="en-US" sz="2000" dirty="0">
                <a:ea typeface="ＭＳ Ｐゴシック" panose="020B0600070205080204" pitchFamily="34" charset="-128"/>
              </a:rPr>
              <a:t>rad kao faktor proizvodnje - input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F</a:t>
            </a:r>
            <a:r>
              <a:rPr lang="sr-Latn-RS" altLang="en-US" sz="2000" dirty="0">
                <a:ea typeface="ＭＳ Ｐゴシック" panose="020B0600070205080204" pitchFamily="34" charset="-128"/>
              </a:rPr>
              <a:t> oblik funkcije koja iskazuje odnos inputa i autputa</a:t>
            </a:r>
          </a:p>
          <a:p>
            <a:pPr lvl="2" eaLnBrk="1" hangingPunct="1">
              <a:lnSpc>
                <a:spcPct val="90000"/>
              </a:lnSpc>
            </a:pPr>
            <a:r>
              <a:rPr lang="sr-Latn-RS" altLang="en-US" sz="2000" dirty="0">
                <a:ea typeface="ＭＳ Ｐゴシック" panose="020B0600070205080204" pitchFamily="34" charset="-128"/>
              </a:rPr>
              <a:t>Maksimalna količina jedinica proizvodnje koja može biti proizvedena upotrebom K jedinica kapitala i L jedinica rada.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endParaRPr lang="sr-Latn-RS" altLang="en-US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sr-Latn-RS" altLang="en-US" sz="2800" dirty="0">
                <a:ea typeface="ＭＳ Ｐゴシック" panose="020B0600070205080204" pitchFamily="34" charset="-128"/>
              </a:rPr>
              <a:t>Kratki i dugi rok</a:t>
            </a:r>
          </a:p>
          <a:p>
            <a:pPr eaLnBrk="1" hangingPunct="1">
              <a:lnSpc>
                <a:spcPct val="90000"/>
              </a:lnSpc>
            </a:pPr>
            <a:r>
              <a:rPr lang="sr-Latn-RS" altLang="en-US" sz="2800" dirty="0">
                <a:ea typeface="ＭＳ Ｐゴシック" panose="020B0600070205080204" pitchFamily="34" charset="-128"/>
              </a:rPr>
              <a:t>Fiksni i varijabilni faktori proizvodnje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7845172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BB591E27-CD74-8B2C-8945-A3F1CEEB3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/>
              <a:t>Prosječni proizvod</a:t>
            </a:r>
            <a:endParaRPr lang="sr-Latn-BA" alt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3444B3-6246-90F6-7587-23FFFBAF7A34}"/>
              </a:ext>
            </a:extLst>
          </p:cNvPr>
          <p:cNvGraphicFramePr>
            <a:graphicFrameLocks noGrp="1"/>
          </p:cNvGraphicFramePr>
          <p:nvPr/>
        </p:nvGraphicFramePr>
        <p:xfrm>
          <a:off x="3792539" y="2420939"/>
          <a:ext cx="4321175" cy="3311525"/>
        </p:xfrm>
        <a:graphic>
          <a:graphicData uri="http://schemas.openxmlformats.org/drawingml/2006/table">
            <a:tbl>
              <a:tblPr/>
              <a:tblGrid>
                <a:gridCol w="86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TP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AP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55,5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55,5/1=55,5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120,0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120,0/2=60,0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190,5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190,5/3=63,50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264,0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264,0/4=66,0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337,5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337,5/5=67,5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>
            <a:extLst>
              <a:ext uri="{FF2B5EF4-FFF2-40B4-BE49-F238E27FC236}">
                <a16:creationId xmlns:a16="http://schemas.microsoft.com/office/drawing/2014/main" id="{EE55474B-7EFC-3F49-1509-A4ED119D9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 sz="4000"/>
              <a:t>Analiza funkcije prosječnog proizvoda</a:t>
            </a:r>
            <a:endParaRPr lang="sr-Latn-BA" altLang="en-US" sz="4000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4F2DC483-9301-4595-571E-27C7401AF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graphicFrame>
        <p:nvGraphicFramePr>
          <p:cNvPr id="12290" name="Object 1">
            <a:extLst>
              <a:ext uri="{FF2B5EF4-FFF2-40B4-BE49-F238E27FC236}">
                <a16:creationId xmlns:a16="http://schemas.microsoft.com/office/drawing/2014/main" id="{5E4F2EDD-3C07-89D2-23C2-E3EC8BEFB9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614659"/>
              </p:ext>
            </p:extLst>
          </p:nvPr>
        </p:nvGraphicFramePr>
        <p:xfrm>
          <a:off x="3143250" y="2276476"/>
          <a:ext cx="5657850" cy="4106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Graph System" r:id="rId3" imgW="0" imgH="0" progId="GraphFile">
                  <p:embed/>
                </p:oleObj>
              </mc:Choice>
              <mc:Fallback>
                <p:oleObj name="Graph System" r:id="rId3" imgW="0" imgH="0" progId="GraphFile">
                  <p:embed/>
                  <p:pic>
                    <p:nvPicPr>
                      <p:cNvPr id="12290" name="Object 1">
                        <a:extLst>
                          <a:ext uri="{FF2B5EF4-FFF2-40B4-BE49-F238E27FC236}">
                            <a16:creationId xmlns:a16="http://schemas.microsoft.com/office/drawing/2014/main" id="{5E4F2EDD-3C07-89D2-23C2-E3EC8BEFB9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2276476"/>
                        <a:ext cx="5657850" cy="4106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A8AE8212-6172-236E-F12E-4AC18231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/>
              <a:t>Granični proizvod</a:t>
            </a:r>
            <a:endParaRPr lang="sr-Latn-BA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299" name="Content Placeholder 3">
                <a:extLst>
                  <a:ext uri="{FF2B5EF4-FFF2-40B4-BE49-F238E27FC236}">
                    <a16:creationId xmlns:a16="http://schemas.microsoft.com/office/drawing/2014/main" id="{515387A8-BF54-C401-4399-A1CA3DF204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hr-BA" altLang="en-US" b="1" dirty="0"/>
                  <a:t>Granična proizvodnja (MP) </a:t>
                </a:r>
                <a:r>
                  <a:rPr lang="hr-BA" altLang="en-US" dirty="0"/>
                  <a:t>– (engl. Marginal product) promjena ukupnog proizvoda na jedinicu promjene ukupnog varijabilnog faktora</a:t>
                </a:r>
                <a:r>
                  <a:rPr lang="en-US" altLang="en-US" dirty="0"/>
                  <a:t> x</a:t>
                </a:r>
                <a:r>
                  <a:rPr lang="hr-BA" altLang="en-US" dirty="0"/>
                  <a:t>.</a:t>
                </a:r>
                <a:endParaRPr lang="en-US" altLang="en-US" dirty="0"/>
              </a:p>
              <a:p>
                <a:pPr eaLnBrk="1" hangingPunct="1">
                  <a:buFont typeface="Arial" panose="020B0604020202020204" pitchFamily="34" charset="0"/>
                  <a:buNone/>
                </a:pPr>
                <a:endParaRPr lang="en-US" altLang="en-US" dirty="0"/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en-US" sz="3000" dirty="0" err="1"/>
                  <a:t>MPx</a:t>
                </a:r>
                <a:r>
                  <a:rPr lang="en-US" altLang="en-US" sz="3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en-US" sz="300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altLang="en-US" sz="300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sr-Latn-BA" altLang="en-US" sz="3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sr-Latn-BA" altLang="en-US" sz="3000" dirty="0"/>
              </a:p>
            </p:txBody>
          </p:sp>
        </mc:Choice>
        <mc:Fallback xmlns="">
          <p:sp>
            <p:nvSpPr>
              <p:cNvPr id="55299" name="Content Placeholder 3">
                <a:extLst>
                  <a:ext uri="{FF2B5EF4-FFF2-40B4-BE49-F238E27FC236}">
                    <a16:creationId xmlns:a16="http://schemas.microsoft.com/office/drawing/2014/main" id="{515387A8-BF54-C401-4399-A1CA3DF204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Group 17">
            <a:extLst>
              <a:ext uri="{FF2B5EF4-FFF2-40B4-BE49-F238E27FC236}">
                <a16:creationId xmlns:a16="http://schemas.microsoft.com/office/drawing/2014/main" id="{0C1B8491-4FA7-1300-C169-18F204A43F45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447800"/>
            <a:ext cx="6553200" cy="4724400"/>
            <a:chOff x="960" y="624"/>
            <a:chExt cx="3888" cy="3255"/>
          </a:xfrm>
        </p:grpSpPr>
        <p:graphicFrame>
          <p:nvGraphicFramePr>
            <p:cNvPr id="13314" name="Object 2">
              <a:extLst>
                <a:ext uri="{FF2B5EF4-FFF2-40B4-BE49-F238E27FC236}">
                  <a16:creationId xmlns:a16="http://schemas.microsoft.com/office/drawing/2014/main" id="{E43B6BA2-B531-E28D-3E9F-A744643F678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0" y="624"/>
            <a:ext cx="3744" cy="3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8" name="Worksheet" r:id="rId4" imgW="0" imgH="0" progId="Excel.Sheet.8">
                    <p:embed/>
                  </p:oleObj>
                </mc:Choice>
                <mc:Fallback>
                  <p:oleObj name="Worksheet" r:id="rId4" imgW="0" imgH="0" progId="Excel.Sheet.8">
                    <p:embed/>
                    <p:pic>
                      <p:nvPicPr>
                        <p:cNvPr id="13314" name="Object 2">
                          <a:extLst>
                            <a:ext uri="{FF2B5EF4-FFF2-40B4-BE49-F238E27FC236}">
                              <a16:creationId xmlns:a16="http://schemas.microsoft.com/office/drawing/2014/main" id="{E43B6BA2-B531-E28D-3E9F-A744643F678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624"/>
                          <a:ext cx="3744" cy="3255"/>
                        </a:xfrm>
                        <a:prstGeom prst="rect">
                          <a:avLst/>
                        </a:prstGeom>
                        <a:solidFill>
                          <a:srgbClr val="99CC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18" name="AutoShape 6">
              <a:extLst>
                <a:ext uri="{FF2B5EF4-FFF2-40B4-BE49-F238E27FC236}">
                  <a16:creationId xmlns:a16="http://schemas.microsoft.com/office/drawing/2014/main" id="{15CF235F-F447-3606-32DA-67DBA01DB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536"/>
              <a:ext cx="48" cy="480"/>
            </a:xfrm>
            <a:prstGeom prst="rightBrace">
              <a:avLst>
                <a:gd name="adj1" fmla="val 83333"/>
                <a:gd name="adj2" fmla="val 50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13319" name="AutoShape 7">
              <a:extLst>
                <a:ext uri="{FF2B5EF4-FFF2-40B4-BE49-F238E27FC236}">
                  <a16:creationId xmlns:a16="http://schemas.microsoft.com/office/drawing/2014/main" id="{C5212700-4D8E-3359-C55E-8D323AFF9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1536"/>
              <a:ext cx="48" cy="480"/>
            </a:xfrm>
            <a:prstGeom prst="rightBrace">
              <a:avLst>
                <a:gd name="adj1" fmla="val 83333"/>
                <a:gd name="adj2" fmla="val 50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13320" name="Text Box 8">
              <a:extLst>
                <a:ext uri="{FF2B5EF4-FFF2-40B4-BE49-F238E27FC236}">
                  <a16:creationId xmlns:a16="http://schemas.microsoft.com/office/drawing/2014/main" id="{AD464CB8-D2F4-8E89-5F8F-791811E403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" y="1561"/>
              <a:ext cx="442" cy="254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Math1" pitchFamily="2" charset="2"/>
                </a:rPr>
                <a:t>Δ</a:t>
              </a:r>
              <a:r>
                <a:rPr lang="en-US" altLang="en-US">
                  <a:latin typeface="Times New Roman" panose="02020603050405020304" pitchFamily="18" charset="0"/>
                  <a:sym typeface="Math1" pitchFamily="2" charset="2"/>
                </a:rPr>
                <a:t>X=1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3321" name="Text Box 9">
              <a:extLst>
                <a:ext uri="{FF2B5EF4-FFF2-40B4-BE49-F238E27FC236}">
                  <a16:creationId xmlns:a16="http://schemas.microsoft.com/office/drawing/2014/main" id="{8AD5BB53-8533-5341-4EEE-FAB5E38EF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584"/>
              <a:ext cx="442" cy="254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Math1" pitchFamily="2" charset="2"/>
                </a:rPr>
                <a:t>Δ</a:t>
              </a:r>
              <a:r>
                <a:rPr lang="en-US" altLang="en-US">
                  <a:latin typeface="Times New Roman" panose="02020603050405020304" pitchFamily="18" charset="0"/>
                  <a:sym typeface="Math1" pitchFamily="2" charset="2"/>
                </a:rPr>
                <a:t>Q=8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3315" name="Object 3">
              <a:extLst>
                <a:ext uri="{FF2B5EF4-FFF2-40B4-BE49-F238E27FC236}">
                  <a16:creationId xmlns:a16="http://schemas.microsoft.com/office/drawing/2014/main" id="{ADD0260B-17F1-19C0-A988-B59B671BCC1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36" y="1536"/>
            <a:ext cx="912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9" name="Equation" r:id="rId6" imgW="0" imgH="0" progId="Equation.3">
                    <p:embed/>
                  </p:oleObj>
                </mc:Choice>
                <mc:Fallback>
                  <p:oleObj name="Equation" r:id="rId6" imgW="0" imgH="0" progId="Equation.3">
                    <p:embed/>
                    <p:pic>
                      <p:nvPicPr>
                        <p:cNvPr id="13315" name="Object 3">
                          <a:extLst>
                            <a:ext uri="{FF2B5EF4-FFF2-40B4-BE49-F238E27FC236}">
                              <a16:creationId xmlns:a16="http://schemas.microsoft.com/office/drawing/2014/main" id="{ADD0260B-17F1-19C0-A988-B59B671BCC1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1536"/>
                          <a:ext cx="912" cy="480"/>
                        </a:xfrm>
                        <a:prstGeom prst="rect">
                          <a:avLst/>
                        </a:prstGeom>
                        <a:solidFill>
                          <a:srgbClr val="99CC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17" name="Text Box 16">
            <a:extLst>
              <a:ext uri="{FF2B5EF4-FFF2-40B4-BE49-F238E27FC236}">
                <a16:creationId xmlns:a16="http://schemas.microsoft.com/office/drawing/2014/main" id="{49F09BB1-782A-BEE3-4EB9-D0173EE73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381001"/>
            <a:ext cx="7148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BA" altLang="en-US" sz="3600">
                <a:latin typeface="Times New Roman" panose="02020603050405020304" pitchFamily="18" charset="0"/>
              </a:rPr>
              <a:t>Računanje graničnog proizvoda (MP)</a:t>
            </a:r>
            <a:endParaRPr lang="en-US" altLang="en-US" sz="36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0" name="Group 18">
            <a:extLst>
              <a:ext uri="{FF2B5EF4-FFF2-40B4-BE49-F238E27FC236}">
                <a16:creationId xmlns:a16="http://schemas.microsoft.com/office/drawing/2014/main" id="{728A6F82-3B68-70AC-4D64-7D6F63EB0B55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447800"/>
            <a:ext cx="5943600" cy="4800600"/>
            <a:chOff x="960" y="624"/>
            <a:chExt cx="3744" cy="3255"/>
          </a:xfrm>
        </p:grpSpPr>
        <p:grpSp>
          <p:nvGrpSpPr>
            <p:cNvPr id="14342" name="Group 17">
              <a:extLst>
                <a:ext uri="{FF2B5EF4-FFF2-40B4-BE49-F238E27FC236}">
                  <a16:creationId xmlns:a16="http://schemas.microsoft.com/office/drawing/2014/main" id="{F646A26E-F231-0855-3A43-2888C25487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624"/>
              <a:ext cx="3744" cy="3255"/>
              <a:chOff x="960" y="624"/>
              <a:chExt cx="3744" cy="3255"/>
            </a:xfrm>
          </p:grpSpPr>
          <p:graphicFrame>
            <p:nvGraphicFramePr>
              <p:cNvPr id="14338" name="Object 2">
                <a:extLst>
                  <a:ext uri="{FF2B5EF4-FFF2-40B4-BE49-F238E27FC236}">
                    <a16:creationId xmlns:a16="http://schemas.microsoft.com/office/drawing/2014/main" id="{D3122CDC-1E53-4A2E-B65F-B425C3A097B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60" y="624"/>
              <a:ext cx="3744" cy="32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42" name="Worksheet" r:id="rId3" imgW="0" imgH="0" progId="Excel.Sheet.8">
                      <p:embed/>
                    </p:oleObj>
                  </mc:Choice>
                  <mc:Fallback>
                    <p:oleObj name="Worksheet" r:id="rId3" imgW="0" imgH="0" progId="Excel.Sheet.8">
                      <p:embed/>
                      <p:pic>
                        <p:nvPicPr>
                          <p:cNvPr id="14338" name="Object 2">
                            <a:extLst>
                              <a:ext uri="{FF2B5EF4-FFF2-40B4-BE49-F238E27FC236}">
                                <a16:creationId xmlns:a16="http://schemas.microsoft.com/office/drawing/2014/main" id="{D3122CDC-1E53-4A2E-B65F-B425C3A097B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60" y="624"/>
                            <a:ext cx="3744" cy="3255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350" name="AutoShape 3">
                <a:extLst>
                  <a:ext uri="{FF2B5EF4-FFF2-40B4-BE49-F238E27FC236}">
                    <a16:creationId xmlns:a16="http://schemas.microsoft.com/office/drawing/2014/main" id="{9B293D68-257C-D72F-089A-4BC4A7885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0" y="2832"/>
                <a:ext cx="48" cy="480"/>
              </a:xfrm>
              <a:prstGeom prst="rightBrace">
                <a:avLst>
                  <a:gd name="adj1" fmla="val 83333"/>
                  <a:gd name="adj2" fmla="val 50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sr-Latn-BA" altLang="en-US"/>
              </a:p>
            </p:txBody>
          </p:sp>
          <p:sp>
            <p:nvSpPr>
              <p:cNvPr id="14351" name="AutoShape 4">
                <a:extLst>
                  <a:ext uri="{FF2B5EF4-FFF2-40B4-BE49-F238E27FC236}">
                    <a16:creationId xmlns:a16="http://schemas.microsoft.com/office/drawing/2014/main" id="{5B4E336A-204F-732F-4607-CA40CBE0A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2832"/>
                <a:ext cx="48" cy="480"/>
              </a:xfrm>
              <a:prstGeom prst="rightBrace">
                <a:avLst>
                  <a:gd name="adj1" fmla="val 83333"/>
                  <a:gd name="adj2" fmla="val 50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sr-Latn-BA" altLang="en-US"/>
              </a:p>
            </p:txBody>
          </p:sp>
          <p:sp>
            <p:nvSpPr>
              <p:cNvPr id="14352" name="Text Box 5">
                <a:extLst>
                  <a:ext uri="{FF2B5EF4-FFF2-40B4-BE49-F238E27FC236}">
                    <a16:creationId xmlns:a16="http://schemas.microsoft.com/office/drawing/2014/main" id="{E4B5D176-6799-52E6-C5CF-CF465279DC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927"/>
                <a:ext cx="470" cy="250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1" pitchFamily="2" charset="2"/>
                  </a:rPr>
                  <a:t>Δ</a:t>
                </a:r>
                <a:r>
                  <a:rPr lang="en-US" altLang="en-US">
                    <a:solidFill>
                      <a:srgbClr val="FF3300"/>
                    </a:solidFill>
                    <a:latin typeface="Times New Roman" panose="02020603050405020304" pitchFamily="18" charset="0"/>
                    <a:sym typeface="Math1" pitchFamily="2" charset="2"/>
                  </a:rPr>
                  <a:t>X=1</a:t>
                </a:r>
                <a:endParaRPr lang="en-US" altLang="en-US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53" name="Text Box 6">
                <a:extLst>
                  <a:ext uri="{FF2B5EF4-FFF2-40B4-BE49-F238E27FC236}">
                    <a16:creationId xmlns:a16="http://schemas.microsoft.com/office/drawing/2014/main" id="{59BCFBEC-8B34-1A2A-CA4B-0128AEB2B8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0" y="2927"/>
                <a:ext cx="470" cy="250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1" pitchFamily="2" charset="2"/>
                  </a:rPr>
                  <a:t>Δ</a:t>
                </a:r>
                <a:r>
                  <a:rPr lang="en-US" altLang="en-US">
                    <a:solidFill>
                      <a:srgbClr val="FF3300"/>
                    </a:solidFill>
                    <a:latin typeface="Times New Roman" panose="02020603050405020304" pitchFamily="18" charset="0"/>
                    <a:sym typeface="Math1" pitchFamily="2" charset="2"/>
                  </a:rPr>
                  <a:t>Q=5</a:t>
                </a:r>
                <a:endParaRPr lang="en-US" altLang="en-US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  <p:graphicFrame>
            <p:nvGraphicFramePr>
              <p:cNvPr id="14339" name="Object 3">
                <a:extLst>
                  <a:ext uri="{FF2B5EF4-FFF2-40B4-BE49-F238E27FC236}">
                    <a16:creationId xmlns:a16="http://schemas.microsoft.com/office/drawing/2014/main" id="{D001895C-1D33-6BAE-8A80-C56EF93BDDC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840" y="2832"/>
              <a:ext cx="864" cy="4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43" name="Equation" r:id="rId5" imgW="0" imgH="0" progId="Equation.3">
                      <p:embed/>
                    </p:oleObj>
                  </mc:Choice>
                  <mc:Fallback>
                    <p:oleObj name="Equation" r:id="rId5" imgW="0" imgH="0" progId="Equation.3">
                      <p:embed/>
                      <p:pic>
                        <p:nvPicPr>
                          <p:cNvPr id="14339" name="Object 3">
                            <a:extLst>
                              <a:ext uri="{FF2B5EF4-FFF2-40B4-BE49-F238E27FC236}">
                                <a16:creationId xmlns:a16="http://schemas.microsoft.com/office/drawing/2014/main" id="{D001895C-1D33-6BAE-8A80-C56EF93BDDC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0" y="2832"/>
                            <a:ext cx="864" cy="455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 w="31750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343" name="Text Box 8">
              <a:extLst>
                <a:ext uri="{FF2B5EF4-FFF2-40B4-BE49-F238E27FC236}">
                  <a16:creationId xmlns:a16="http://schemas.microsoft.com/office/drawing/2014/main" id="{ECB088A8-E53A-C72B-1D2B-0A8A98AE89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536"/>
              <a:ext cx="189" cy="25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4344" name="Text Box 9">
              <a:extLst>
                <a:ext uri="{FF2B5EF4-FFF2-40B4-BE49-F238E27FC236}">
                  <a16:creationId xmlns:a16="http://schemas.microsoft.com/office/drawing/2014/main" id="{B691D90F-2513-4183-93E8-1690DBA17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776"/>
              <a:ext cx="262" cy="25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345" name="Text Box 10">
              <a:extLst>
                <a:ext uri="{FF2B5EF4-FFF2-40B4-BE49-F238E27FC236}">
                  <a16:creationId xmlns:a16="http://schemas.microsoft.com/office/drawing/2014/main" id="{70637EC2-67B7-77A1-7F32-2DED614CAA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064"/>
              <a:ext cx="256" cy="25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14346" name="Text Box 11">
              <a:extLst>
                <a:ext uri="{FF2B5EF4-FFF2-40B4-BE49-F238E27FC236}">
                  <a16:creationId xmlns:a16="http://schemas.microsoft.com/office/drawing/2014/main" id="{D48B34C1-D6A7-F6EC-A730-22DE7E600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352"/>
              <a:ext cx="262" cy="25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347" name="Text Box 12">
              <a:extLst>
                <a:ext uri="{FF2B5EF4-FFF2-40B4-BE49-F238E27FC236}">
                  <a16:creationId xmlns:a16="http://schemas.microsoft.com/office/drawing/2014/main" id="{83E0633B-A255-9166-CC53-63E0FE738E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2592"/>
              <a:ext cx="189" cy="25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4348" name="Text Box 13">
              <a:extLst>
                <a:ext uri="{FF2B5EF4-FFF2-40B4-BE49-F238E27FC236}">
                  <a16:creationId xmlns:a16="http://schemas.microsoft.com/office/drawing/2014/main" id="{88904CC6-A01A-EAF9-9952-872FFB4C17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3216"/>
              <a:ext cx="189" cy="25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4349" name="Text Box 14">
              <a:extLst>
                <a:ext uri="{FF2B5EF4-FFF2-40B4-BE49-F238E27FC236}">
                  <a16:creationId xmlns:a16="http://schemas.microsoft.com/office/drawing/2014/main" id="{411E3990-719C-280B-D654-6D57DE0F7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3456"/>
              <a:ext cx="237" cy="25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-4</a:t>
              </a:r>
            </a:p>
          </p:txBody>
        </p:sp>
      </p:grpSp>
      <p:sp>
        <p:nvSpPr>
          <p:cNvPr id="14341" name="Text Box 16">
            <a:extLst>
              <a:ext uri="{FF2B5EF4-FFF2-40B4-BE49-F238E27FC236}">
                <a16:creationId xmlns:a16="http://schemas.microsoft.com/office/drawing/2014/main" id="{5FCAC783-E547-B418-D83C-A4C87CED5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457201"/>
            <a:ext cx="7148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BA" altLang="en-US" sz="3600">
                <a:latin typeface="Times New Roman" panose="02020603050405020304" pitchFamily="18" charset="0"/>
              </a:rPr>
              <a:t>Računanje graničnog proizvoda (MP)</a:t>
            </a:r>
            <a:endParaRPr lang="en-US" altLang="en-US" sz="36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>
            <a:extLst>
              <a:ext uri="{FF2B5EF4-FFF2-40B4-BE49-F238E27FC236}">
                <a16:creationId xmlns:a16="http://schemas.microsoft.com/office/drawing/2014/main" id="{50BDF959-7850-33C8-1A4D-0D778C80A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 sz="4000" dirty="0" smtClean="0"/>
              <a:t>Grafik </a:t>
            </a:r>
            <a:r>
              <a:rPr lang="hr-BA" altLang="en-US" sz="4000" dirty="0"/>
              <a:t>linearne </a:t>
            </a:r>
            <a:r>
              <a:rPr lang="hr-BA" altLang="en-US" sz="4000" dirty="0" smtClean="0"/>
              <a:t>funkcij</a:t>
            </a:r>
            <a:r>
              <a:rPr lang="en-US" altLang="en-US" sz="4000" dirty="0" smtClean="0"/>
              <a:t>e</a:t>
            </a:r>
            <a:r>
              <a:rPr lang="hr-BA" altLang="en-US" sz="4000" dirty="0" smtClean="0"/>
              <a:t> </a:t>
            </a:r>
            <a:r>
              <a:rPr lang="hr-BA" altLang="en-US" sz="4000" dirty="0"/>
              <a:t>graničnog proizvoda</a:t>
            </a:r>
            <a:endParaRPr lang="sr-Latn-BA" altLang="en-US" sz="4000" dirty="0"/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1DFF6E9B-1782-1D69-38C4-3A5F78CB4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graphicFrame>
        <p:nvGraphicFramePr>
          <p:cNvPr id="15362" name="Object 1">
            <a:extLst>
              <a:ext uri="{FF2B5EF4-FFF2-40B4-BE49-F238E27FC236}">
                <a16:creationId xmlns:a16="http://schemas.microsoft.com/office/drawing/2014/main" id="{DBB40F34-D0C0-7F22-350C-BD9781914E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0375" y="1916113"/>
          <a:ext cx="5975350" cy="431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Graph System" r:id="rId3" imgW="0" imgH="0" progId="GraphFile">
                  <p:embed/>
                </p:oleObj>
              </mc:Choice>
              <mc:Fallback>
                <p:oleObj name="Graph System" r:id="rId3" imgW="0" imgH="0" progId="GraphFile">
                  <p:embed/>
                  <p:pic>
                    <p:nvPicPr>
                      <p:cNvPr id="15362" name="Object 1">
                        <a:extLst>
                          <a:ext uri="{FF2B5EF4-FFF2-40B4-BE49-F238E27FC236}">
                            <a16:creationId xmlns:a16="http://schemas.microsoft.com/office/drawing/2014/main" id="{DBB40F34-D0C0-7F22-350C-BD9781914E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1916113"/>
                        <a:ext cx="5975350" cy="431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>
            <a:extLst>
              <a:ext uri="{FF2B5EF4-FFF2-40B4-BE49-F238E27FC236}">
                <a16:creationId xmlns:a16="http://schemas.microsoft.com/office/drawing/2014/main" id="{C342EA31-1608-A90F-5286-ABDEB786D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/>
              <a:t>Granična proizvodnja</a:t>
            </a:r>
            <a:endParaRPr lang="sr-Latn-BA" altLang="en-US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9A8F76FC-65B6-D3BC-C33E-B8F3FECCF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graphicFrame>
        <p:nvGraphicFramePr>
          <p:cNvPr id="16386" name="Object 1">
            <a:extLst>
              <a:ext uri="{FF2B5EF4-FFF2-40B4-BE49-F238E27FC236}">
                <a16:creationId xmlns:a16="http://schemas.microsoft.com/office/drawing/2014/main" id="{3F4D4C86-5A57-2ABE-1FF8-2C0085862E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5914" y="1628776"/>
          <a:ext cx="6264275" cy="451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Graph System" r:id="rId3" imgW="0" imgH="0" progId="GraphFile">
                  <p:embed/>
                </p:oleObj>
              </mc:Choice>
              <mc:Fallback>
                <p:oleObj name="Graph System" r:id="rId3" imgW="0" imgH="0" progId="GraphFile">
                  <p:embed/>
                  <p:pic>
                    <p:nvPicPr>
                      <p:cNvPr id="16386" name="Object 1">
                        <a:extLst>
                          <a:ext uri="{FF2B5EF4-FFF2-40B4-BE49-F238E27FC236}">
                            <a16:creationId xmlns:a16="http://schemas.microsoft.com/office/drawing/2014/main" id="{3F4D4C86-5A57-2ABE-1FF8-2C0085862E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4" y="1628776"/>
                        <a:ext cx="6264275" cy="451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6206B101-8DB3-50F3-3A74-904748F5A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11" y="293614"/>
            <a:ext cx="8229600" cy="1143000"/>
          </a:xfrm>
        </p:spPr>
        <p:txBody>
          <a:bodyPr/>
          <a:lstStyle/>
          <a:p>
            <a:pPr eaLnBrk="1" hangingPunct="1"/>
            <a:r>
              <a:rPr lang="hr-BA" altLang="en-US" sz="4000" dirty="0"/>
              <a:t>Granični proizvod</a:t>
            </a:r>
            <a:endParaRPr lang="sr-Latn-BA" altLang="en-US" sz="4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2D27C2-0D3D-94BC-34F1-7117DEE8A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522011"/>
              </p:ext>
            </p:extLst>
          </p:nvPr>
        </p:nvGraphicFramePr>
        <p:xfrm>
          <a:off x="2827090" y="1610686"/>
          <a:ext cx="5360565" cy="5012436"/>
        </p:xfrm>
        <a:graphic>
          <a:graphicData uri="http://schemas.openxmlformats.org/drawingml/2006/table">
            <a:tbl>
              <a:tblPr/>
              <a:tblGrid>
                <a:gridCol w="1192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3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TP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MP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55,5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60,5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120,0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68,0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190,5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72,5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264,0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74,0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337,5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72,5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408,0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68,0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472,5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60,5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528,0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50,0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571,5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36,5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600,0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20,0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610,5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0,5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>
            <a:extLst>
              <a:ext uri="{FF2B5EF4-FFF2-40B4-BE49-F238E27FC236}">
                <a16:creationId xmlns:a16="http://schemas.microsoft.com/office/drawing/2014/main" id="{31DECBD6-D267-A1FD-ABAF-2840659EF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 sz="4000"/>
              <a:t>Analiza funkcije graničnog proizvoda</a:t>
            </a:r>
            <a:endParaRPr lang="sr-Latn-BA" altLang="en-US" sz="4000"/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2C0D4F51-4803-A6CB-6BF2-32A243A81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graphicFrame>
        <p:nvGraphicFramePr>
          <p:cNvPr id="17410" name="Object 1">
            <a:extLst>
              <a:ext uri="{FF2B5EF4-FFF2-40B4-BE49-F238E27FC236}">
                <a16:creationId xmlns:a16="http://schemas.microsoft.com/office/drawing/2014/main" id="{02B2FE69-4299-0959-DF8C-5AD774C0F4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6989" y="1700213"/>
          <a:ext cx="6408737" cy="465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Graph System" r:id="rId3" imgW="0" imgH="0" progId="GraphFile">
                  <p:embed/>
                </p:oleObj>
              </mc:Choice>
              <mc:Fallback>
                <p:oleObj name="Graph System" r:id="rId3" imgW="0" imgH="0" progId="GraphFile">
                  <p:embed/>
                  <p:pic>
                    <p:nvPicPr>
                      <p:cNvPr id="17410" name="Object 1">
                        <a:extLst>
                          <a:ext uri="{FF2B5EF4-FFF2-40B4-BE49-F238E27FC236}">
                            <a16:creationId xmlns:a16="http://schemas.microsoft.com/office/drawing/2014/main" id="{02B2FE69-4299-0959-DF8C-5AD774C0F4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9" y="1700213"/>
                        <a:ext cx="6408737" cy="465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>
            <a:extLst>
              <a:ext uri="{FF2B5EF4-FFF2-40B4-BE49-F238E27FC236}">
                <a16:creationId xmlns:a16="http://schemas.microsoft.com/office/drawing/2014/main" id="{955BF998-AF84-3005-584E-03750E11337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22758" y="952500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r-Latn-BA" altLang="en-US" sz="2800" dirty="0"/>
              <a:t>Ako je</a:t>
            </a:r>
            <a:r>
              <a:rPr lang="en-US" altLang="en-US" sz="2800" dirty="0"/>
              <a:t> MP </a:t>
            </a:r>
            <a:r>
              <a:rPr lang="sr-Latn-BA" altLang="en-US" sz="2800" dirty="0"/>
              <a:t>pozitivan tada</a:t>
            </a:r>
            <a:r>
              <a:rPr lang="en-US" altLang="en-US" sz="2800" dirty="0"/>
              <a:t> se TP </a:t>
            </a:r>
            <a:r>
              <a:rPr lang="sr-Latn-BA" altLang="en-US" sz="2800" dirty="0"/>
              <a:t>povećava.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sr-Latn-BA" altLang="en-US" sz="2800" dirty="0"/>
              <a:t>Ako je </a:t>
            </a:r>
            <a:r>
              <a:rPr lang="en-US" altLang="en-US" sz="2800" dirty="0"/>
              <a:t>MP </a:t>
            </a:r>
            <a:r>
              <a:rPr lang="sr-Latn-BA" altLang="en-US" sz="2800" dirty="0"/>
              <a:t>negativan tada </a:t>
            </a:r>
            <a:r>
              <a:rPr lang="en-US" altLang="en-US" sz="2800" dirty="0"/>
              <a:t>se TP </a:t>
            </a:r>
            <a:r>
              <a:rPr lang="sr-Latn-BA" altLang="en-US" sz="2800" dirty="0"/>
              <a:t>smanjuje</a:t>
            </a:r>
            <a:r>
              <a:rPr lang="en-US" alt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TP </a:t>
            </a:r>
            <a:r>
              <a:rPr lang="sr-Latn-BA" altLang="en-US" sz="2800" dirty="0"/>
              <a:t>dostiže maksimum kada je </a:t>
            </a:r>
            <a:r>
              <a:rPr lang="en-US" altLang="en-US" sz="2800" dirty="0"/>
              <a:t>MP=0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pic>
        <p:nvPicPr>
          <p:cNvPr id="57347" name="Picture 6">
            <a:extLst>
              <a:ext uri="{FF2B5EF4-FFF2-40B4-BE49-F238E27FC236}">
                <a16:creationId xmlns:a16="http://schemas.microsoft.com/office/drawing/2014/main" id="{EFB86ACC-86FA-18DD-948B-1E5DD82A49F4}"/>
              </a:ext>
            </a:extLst>
          </p:cNvPr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975371" y="304800"/>
            <a:ext cx="5302105" cy="59436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AE18F6E-32D8-BC00-1FD7-854F6740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229" y="512064"/>
            <a:ext cx="10058400" cy="1609344"/>
          </a:xfrm>
        </p:spPr>
        <p:txBody>
          <a:bodyPr>
            <a:spAutoFit/>
          </a:bodyPr>
          <a:lstStyle/>
          <a:p>
            <a:r>
              <a:rPr lang="sr-Latn-BA" altLang="en-US" sz="3600" dirty="0">
                <a:solidFill>
                  <a:schemeClr val="accent2"/>
                </a:solidFill>
              </a:rPr>
              <a:t>KRATKI I DUGI ROK</a:t>
            </a:r>
            <a:endParaRPr lang="en-GB" altLang="en-US" sz="3600" dirty="0">
              <a:solidFill>
                <a:schemeClr val="accent2"/>
              </a:solidFill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C73C929-692A-3825-94F6-5BA7FCB07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9267685" cy="4050792"/>
          </a:xfr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r-Latn-BA" altLang="en-US" sz="2600" dirty="0"/>
              <a:t>Kratki rok je vremenski period u kome su varijabilni ulazni faktori poput materijala i rad mogu biti prilagođeni, ali je prekratak da bi se svi ulazi promjenili. </a:t>
            </a:r>
          </a:p>
          <a:p>
            <a:r>
              <a:rPr lang="sr-Latn-BA" altLang="en-US" sz="2600" dirty="0"/>
              <a:t>U kratkom roku, fiksni faktori, kao što su zgrade i oprema, ne mogu se promijeniti ili prilagoditi.</a:t>
            </a:r>
          </a:p>
          <a:p>
            <a:r>
              <a:rPr lang="sr-Latn-BA" altLang="en-US" sz="2600" dirty="0"/>
              <a:t>Kratki rok je vremenski period u kome su svi faktori proizvodnje varijabilni</a:t>
            </a:r>
          </a:p>
          <a:p>
            <a:endParaRPr lang="sr-Latn-BA" altLang="en-US" sz="2600" dirty="0"/>
          </a:p>
          <a:p>
            <a:pPr marL="0" indent="0">
              <a:buNone/>
            </a:pPr>
            <a:endParaRPr lang="en-GB" altLang="en-US" sz="2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898039D8-B9CA-3404-AD5F-647F991A37E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366707" y="929780"/>
            <a:ext cx="3810000" cy="4343400"/>
          </a:xfrm>
        </p:spPr>
        <p:txBody>
          <a:bodyPr/>
          <a:lstStyle/>
          <a:p>
            <a:r>
              <a:rPr lang="sr-Latn-BA" altLang="en-US" sz="2800" dirty="0"/>
              <a:t>Ako</a:t>
            </a:r>
            <a:r>
              <a:rPr lang="en-US" altLang="en-US" sz="2800" dirty="0"/>
              <a:t> </a:t>
            </a:r>
            <a:r>
              <a:rPr lang="sr-Latn-BA" altLang="en-US" sz="2800" dirty="0"/>
              <a:t>je </a:t>
            </a:r>
            <a:r>
              <a:rPr lang="en-US" altLang="en-US" sz="2800" dirty="0"/>
              <a:t>MP &gt; AP </a:t>
            </a:r>
            <a:r>
              <a:rPr lang="sr-Latn-BA" altLang="en-US" sz="2800" dirty="0"/>
              <a:t>tada</a:t>
            </a:r>
            <a:r>
              <a:rPr lang="en-US" altLang="en-US" sz="2800" dirty="0"/>
              <a:t> AP </a:t>
            </a:r>
            <a:r>
              <a:rPr lang="sr-Latn-BA" altLang="en-US" sz="2800" dirty="0"/>
              <a:t>raste</a:t>
            </a:r>
            <a:r>
              <a:rPr lang="en-US" altLang="en-US" sz="2800" dirty="0"/>
              <a:t>. </a:t>
            </a:r>
          </a:p>
          <a:p>
            <a:r>
              <a:rPr lang="sr-Latn-BA" altLang="en-US" sz="2800" dirty="0"/>
              <a:t>Ako</a:t>
            </a:r>
            <a:r>
              <a:rPr lang="en-US" altLang="en-US" sz="2800" dirty="0"/>
              <a:t> </a:t>
            </a:r>
            <a:r>
              <a:rPr lang="sr-Latn-BA" altLang="en-US" sz="2800" dirty="0"/>
              <a:t>je </a:t>
            </a:r>
            <a:r>
              <a:rPr lang="en-US" altLang="en-US" sz="2800" dirty="0"/>
              <a:t>MP &lt; AP </a:t>
            </a:r>
            <a:r>
              <a:rPr lang="sr-Latn-BA" altLang="en-US" sz="2800" dirty="0"/>
              <a:t>tada</a:t>
            </a:r>
            <a:r>
              <a:rPr lang="en-US" altLang="en-US" sz="2800" dirty="0"/>
              <a:t> AP </a:t>
            </a:r>
            <a:r>
              <a:rPr lang="sr-Latn-BA" altLang="en-US" sz="2800" dirty="0"/>
              <a:t>pada</a:t>
            </a:r>
            <a:r>
              <a:rPr lang="en-US" altLang="en-US" sz="2800" dirty="0"/>
              <a:t>.</a:t>
            </a:r>
          </a:p>
          <a:p>
            <a:r>
              <a:rPr lang="en-US" altLang="en-US" sz="2800" dirty="0"/>
              <a:t>MP=AP </a:t>
            </a:r>
            <a:r>
              <a:rPr lang="sr-Latn-BA" altLang="en-US" sz="2800" dirty="0"/>
              <a:t>kada je</a:t>
            </a:r>
            <a:r>
              <a:rPr lang="en-US" altLang="en-US" sz="2800" dirty="0"/>
              <a:t> AP </a:t>
            </a:r>
            <a:r>
              <a:rPr lang="en-US" altLang="en-US" sz="2800" dirty="0" err="1"/>
              <a:t>doseže</a:t>
            </a:r>
            <a:r>
              <a:rPr lang="sr-Latn-BA" altLang="en-US" sz="2800" dirty="0"/>
              <a:t> maksimum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tačka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maksimalne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produktivnosti</a:t>
            </a:r>
            <a:r>
              <a:rPr lang="en-US" altLang="en-US" sz="2800" dirty="0"/>
              <a:t>).</a:t>
            </a:r>
          </a:p>
        </p:txBody>
      </p:sp>
      <p:pic>
        <p:nvPicPr>
          <p:cNvPr id="58371" name="Picture 5">
            <a:extLst>
              <a:ext uri="{FF2B5EF4-FFF2-40B4-BE49-F238E27FC236}">
                <a16:creationId xmlns:a16="http://schemas.microsoft.com/office/drawing/2014/main" id="{9FAE6472-45BD-658A-2C4C-72CBE51AD73E}"/>
              </a:ext>
            </a:extLst>
          </p:cNvPr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94121" y="838898"/>
            <a:ext cx="5280171" cy="4956495"/>
          </a:xfr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>
            <a:extLst>
              <a:ext uri="{FF2B5EF4-FFF2-40B4-BE49-F238E27FC236}">
                <a16:creationId xmlns:a16="http://schemas.microsoft.com/office/drawing/2014/main" id="{EF1207C6-1FC1-C1A8-377B-73CB61547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 sz="3600"/>
              <a:t>Međuzavisnost ukupnog, prosječnog i graničnog proizvoda</a:t>
            </a:r>
            <a:endParaRPr lang="sr-Latn-BA" altLang="en-US" sz="3600"/>
          </a:p>
        </p:txBody>
      </p:sp>
      <p:graphicFrame>
        <p:nvGraphicFramePr>
          <p:cNvPr id="18434" name="Object 1">
            <a:extLst>
              <a:ext uri="{FF2B5EF4-FFF2-40B4-BE49-F238E27FC236}">
                <a16:creationId xmlns:a16="http://schemas.microsoft.com/office/drawing/2014/main" id="{693D70D8-ADA4-C4A7-1073-74CEF42D46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47850" y="1557338"/>
          <a:ext cx="6046788" cy="443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0" name="Graph System" r:id="rId3" imgW="0" imgH="0" progId="GraphFile">
                  <p:embed/>
                </p:oleObj>
              </mc:Choice>
              <mc:Fallback>
                <p:oleObj name="Graph System" r:id="rId3" imgW="0" imgH="0" progId="GraphFile">
                  <p:embed/>
                  <p:pic>
                    <p:nvPicPr>
                      <p:cNvPr id="18434" name="Object 1">
                        <a:extLst>
                          <a:ext uri="{FF2B5EF4-FFF2-40B4-BE49-F238E27FC236}">
                            <a16:creationId xmlns:a16="http://schemas.microsoft.com/office/drawing/2014/main" id="{693D70D8-ADA4-C4A7-1073-74CEF42D46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1557338"/>
                        <a:ext cx="6046788" cy="443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4108173-9AE7-9041-699A-AC93C3C33029}"/>
              </a:ext>
            </a:extLst>
          </p:cNvPr>
          <p:cNvGraphicFramePr>
            <a:graphicFrameLocks noGrp="1"/>
          </p:cNvGraphicFramePr>
          <p:nvPr/>
        </p:nvGraphicFramePr>
        <p:xfrm>
          <a:off x="7967663" y="2492375"/>
          <a:ext cx="2195512" cy="2587628"/>
        </p:xfrm>
        <a:graphic>
          <a:graphicData uri="http://schemas.openxmlformats.org/drawingml/2006/table">
            <a:tbl>
              <a:tblPr/>
              <a:tblGrid>
                <a:gridCol w="61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Tač.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TP,MP,AP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A*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74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264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B*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68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408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C*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610.5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17,66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2D634E39-DD52-AB37-90D9-66885A31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 dirty="0"/>
              <a:t>Slojevi proizvodnje</a:t>
            </a:r>
            <a:endParaRPr lang="sr-Latn-BA" altLang="en-US" dirty="0"/>
          </a:p>
        </p:txBody>
      </p:sp>
      <p:pic>
        <p:nvPicPr>
          <p:cNvPr id="59395" name="Picture 3">
            <a:extLst>
              <a:ext uri="{FF2B5EF4-FFF2-40B4-BE49-F238E27FC236}">
                <a16:creationId xmlns:a16="http://schemas.microsoft.com/office/drawing/2014/main" id="{4F55D4E2-5717-776E-027B-992489E68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2070200"/>
            <a:ext cx="59769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671836-3533-4560-5F67-F9FD1194AE43}"/>
              </a:ext>
            </a:extLst>
          </p:cNvPr>
          <p:cNvSpPr txBox="1"/>
          <p:nvPr/>
        </p:nvSpPr>
        <p:spPr>
          <a:xfrm>
            <a:off x="5361272" y="4558322"/>
            <a:ext cx="375385" cy="100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A7F671-A5B1-C0BE-BA0D-B4AF3A121B72}"/>
              </a:ext>
            </a:extLst>
          </p:cNvPr>
          <p:cNvSpPr txBox="1"/>
          <p:nvPr/>
        </p:nvSpPr>
        <p:spPr>
          <a:xfrm>
            <a:off x="4608897" y="4558321"/>
            <a:ext cx="375385" cy="100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AE349-E1D1-4D63-3D95-0FD0DDF67CC8}"/>
              </a:ext>
            </a:extLst>
          </p:cNvPr>
          <p:cNvSpPr txBox="1"/>
          <p:nvPr/>
        </p:nvSpPr>
        <p:spPr>
          <a:xfrm>
            <a:off x="6917605" y="4558321"/>
            <a:ext cx="375385" cy="100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1BAA0-8D7E-5ED3-A486-61842235E318}"/>
              </a:ext>
            </a:extLst>
          </p:cNvPr>
          <p:cNvSpPr txBox="1"/>
          <p:nvPr/>
        </p:nvSpPr>
        <p:spPr>
          <a:xfrm>
            <a:off x="3586261" y="4527418"/>
            <a:ext cx="375385" cy="100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DD7F1B32-47A1-976D-FE3E-5D366F89BA1A}"/>
              </a:ext>
            </a:extLst>
          </p:cNvPr>
          <p:cNvSpPr/>
          <p:nvPr/>
        </p:nvSpPr>
        <p:spPr>
          <a:xfrm rot="3784995">
            <a:off x="3781480" y="2851943"/>
            <a:ext cx="575193" cy="17607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D1B3E94C-0872-84E7-E537-D32D87C36F3E}"/>
              </a:ext>
            </a:extLst>
          </p:cNvPr>
          <p:cNvSpPr/>
          <p:nvPr/>
        </p:nvSpPr>
        <p:spPr>
          <a:xfrm rot="3784995">
            <a:off x="5329543" y="1705270"/>
            <a:ext cx="575193" cy="17607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065B11-860C-7DF9-4E18-36F01D5E3176}"/>
              </a:ext>
            </a:extLst>
          </p:cNvPr>
          <p:cNvSpPr txBox="1"/>
          <p:nvPr/>
        </p:nvSpPr>
        <p:spPr>
          <a:xfrm>
            <a:off x="3586261" y="2849078"/>
            <a:ext cx="90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</a:t>
            </a:r>
            <a:r>
              <a:rPr lang="en-US" dirty="0" err="1"/>
              <a:t>faza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6212E5-13EA-261E-8FA5-9C001FC9082A}"/>
              </a:ext>
            </a:extLst>
          </p:cNvPr>
          <p:cNvSpPr txBox="1"/>
          <p:nvPr/>
        </p:nvSpPr>
        <p:spPr>
          <a:xfrm>
            <a:off x="4691562" y="2048840"/>
            <a:ext cx="90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II </a:t>
            </a:r>
            <a:r>
              <a:rPr lang="en-US" dirty="0" err="1"/>
              <a:t>faza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0E371B-3CB7-44E4-E66E-379307B63E40}"/>
              </a:ext>
            </a:extLst>
          </p:cNvPr>
          <p:cNvSpPr txBox="1"/>
          <p:nvPr/>
        </p:nvSpPr>
        <p:spPr>
          <a:xfrm>
            <a:off x="7790608" y="2849078"/>
            <a:ext cx="90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III </a:t>
            </a:r>
            <a:r>
              <a:rPr lang="en-US" dirty="0" err="1"/>
              <a:t>faza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CF6A3-05E4-4EC6-9590-44B4B0E2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altLang="en-US" dirty="0"/>
              <a:t>Slojevi proizvodnje</a:t>
            </a:r>
            <a:endParaRPr lang="en-US" dirty="0"/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C5409CFD-473C-65C4-4F0F-43ED83210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altLang="sr-Latn-RS" dirty="0">
                <a:solidFill>
                  <a:srgbClr val="FF8181"/>
                </a:solidFill>
              </a:rPr>
              <a:t>I</a:t>
            </a:r>
            <a:r>
              <a:rPr lang="sr-Latn-BA" altLang="sr-Latn-RS" dirty="0"/>
              <a:t> faza (od tačke O do tačke </a:t>
            </a:r>
            <a:r>
              <a:rPr lang="en-US" altLang="sr-Latn-RS" dirty="0"/>
              <a:t>B</a:t>
            </a:r>
            <a:r>
              <a:rPr lang="sr-Latn-BA" altLang="sr-Latn-RS" dirty="0"/>
              <a:t>): TP raste progresivno pa potom </a:t>
            </a:r>
            <a:r>
              <a:rPr lang="sr-Latn-BA" altLang="sr-Latn-RS" dirty="0" smtClean="0"/>
              <a:t>degresivn</a:t>
            </a:r>
            <a:r>
              <a:rPr lang="en-US" altLang="sr-Latn-RS" dirty="0" smtClean="0"/>
              <a:t>o</a:t>
            </a:r>
            <a:r>
              <a:rPr lang="sr-Latn-BA" altLang="sr-Latn-RS" dirty="0" smtClean="0"/>
              <a:t> </a:t>
            </a:r>
            <a:r>
              <a:rPr lang="sr-Latn-BA" altLang="sr-Latn-RS" dirty="0"/>
              <a:t>(MP</a:t>
            </a:r>
            <a:r>
              <a:rPr lang="sr-Latn-BA" altLang="sr-Latn-RS" baseline="-25000" dirty="0"/>
              <a:t>L </a:t>
            </a:r>
            <a:r>
              <a:rPr lang="sr-Latn-BA" altLang="sr-Latn-RS" dirty="0"/>
              <a:t>raste, doseže max (</a:t>
            </a:r>
            <a:r>
              <a:rPr lang="en-US" altLang="sr-Latn-RS" dirty="0"/>
              <a:t>A*</a:t>
            </a:r>
            <a:r>
              <a:rPr lang="sr-Latn-BA" altLang="sr-Latn-RS" dirty="0"/>
              <a:t> - MP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 max) i potom opada), AP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 raste, MP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 iznad AP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, djelovanje zakona rastućih i opadajućih (marginalnih) prinosa </a:t>
            </a:r>
          </a:p>
          <a:p>
            <a:r>
              <a:rPr lang="sr-Latn-BA" altLang="sr-Latn-RS" dirty="0">
                <a:solidFill>
                  <a:srgbClr val="FF2121"/>
                </a:solidFill>
              </a:rPr>
              <a:t>II</a:t>
            </a:r>
            <a:r>
              <a:rPr lang="sr-Latn-BA" altLang="sr-Latn-RS" dirty="0"/>
              <a:t> faza (od tačke </a:t>
            </a:r>
            <a:r>
              <a:rPr lang="en-US" altLang="sr-Latn-RS" dirty="0"/>
              <a:t>B</a:t>
            </a:r>
            <a:r>
              <a:rPr lang="sr-Latn-BA" altLang="sr-Latn-RS" dirty="0"/>
              <a:t> do tačke </a:t>
            </a:r>
            <a:r>
              <a:rPr lang="en-US" altLang="sr-Latn-RS" dirty="0"/>
              <a:t>C</a:t>
            </a:r>
            <a:r>
              <a:rPr lang="sr-Latn-BA" altLang="sr-Latn-RS" dirty="0"/>
              <a:t>): TP raste degresivno (MP</a:t>
            </a:r>
            <a:r>
              <a:rPr lang="sr-Latn-BA" altLang="sr-Latn-RS" baseline="-25000" dirty="0"/>
              <a:t>L</a:t>
            </a:r>
            <a:r>
              <a:rPr lang="en-US" altLang="sr-Latn-RS" baseline="-25000" dirty="0"/>
              <a:t> </a:t>
            </a:r>
            <a:r>
              <a:rPr lang="sr-Latn-BA" altLang="sr-Latn-RS" dirty="0"/>
              <a:t>opada) do tačke C</a:t>
            </a:r>
            <a:r>
              <a:rPr lang="en-US" altLang="sr-Latn-RS" dirty="0"/>
              <a:t>*</a:t>
            </a:r>
            <a:r>
              <a:rPr lang="sr-Latn-BA" altLang="sr-Latn-RS" dirty="0"/>
              <a:t> gdje je TP</a:t>
            </a:r>
            <a:r>
              <a:rPr lang="sr-Latn-BA" altLang="sr-Latn-RS" baseline="-25000" dirty="0"/>
              <a:t>MAX</a:t>
            </a:r>
            <a:r>
              <a:rPr lang="sr-Latn-BA" altLang="sr-Latn-RS" dirty="0"/>
              <a:t> (MP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=0), tačka </a:t>
            </a:r>
            <a:r>
              <a:rPr lang="en-US" altLang="sr-Latn-RS" dirty="0"/>
              <a:t>B*</a:t>
            </a:r>
            <a:r>
              <a:rPr lang="sr-Latn-BA" altLang="sr-Latn-RS" dirty="0"/>
              <a:t> – AP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 max nakon čega AP počinje da opada, AP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 iznad MP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, djelovanje samo zakona opadajućih prinosa</a:t>
            </a:r>
          </a:p>
          <a:p>
            <a:r>
              <a:rPr lang="sr-Latn-BA" altLang="sr-Latn-RS" dirty="0">
                <a:solidFill>
                  <a:srgbClr val="B80000"/>
                </a:solidFill>
              </a:rPr>
              <a:t>III</a:t>
            </a:r>
            <a:r>
              <a:rPr lang="sr-Latn-BA" altLang="sr-Latn-RS" dirty="0"/>
              <a:t> faza: od tačke C gdje je TP max (MP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 =0) pa nadalje, MP</a:t>
            </a:r>
            <a:r>
              <a:rPr lang="sr-Latn-BA" altLang="sr-Latn-RS" baseline="-25000" dirty="0"/>
              <a:t>L  </a:t>
            </a:r>
            <a:r>
              <a:rPr lang="sr-Latn-BA" altLang="sr-Latn-RS" dirty="0"/>
              <a:t>i AP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 opada, AP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 iznad MP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, negativni prinosi</a:t>
            </a:r>
          </a:p>
          <a:p>
            <a:r>
              <a:rPr lang="sr-Latn-BA" altLang="sr-Latn-RS" dirty="0"/>
              <a:t>U </a:t>
            </a:r>
            <a:r>
              <a:rPr lang="sr-Latn-BA" altLang="sr-Latn-RS" dirty="0">
                <a:solidFill>
                  <a:srgbClr val="FF8181"/>
                </a:solidFill>
              </a:rPr>
              <a:t>I</a:t>
            </a:r>
            <a:r>
              <a:rPr lang="sr-Latn-BA" altLang="sr-Latn-RS" dirty="0"/>
              <a:t> i </a:t>
            </a:r>
            <a:r>
              <a:rPr lang="sr-Latn-BA" altLang="sr-Latn-RS" dirty="0">
                <a:solidFill>
                  <a:srgbClr val="FF2121"/>
                </a:solidFill>
              </a:rPr>
              <a:t>II</a:t>
            </a:r>
            <a:r>
              <a:rPr lang="sr-Latn-BA" altLang="sr-Latn-RS" dirty="0"/>
              <a:t> fazi MP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&gt;0 te </a:t>
            </a:r>
            <a:r>
              <a:rPr lang="en-US" altLang="sr-Latn-RS" dirty="0"/>
              <a:t>TP </a:t>
            </a:r>
            <a:r>
              <a:rPr lang="en-US" altLang="sr-Latn-RS" dirty="0" err="1"/>
              <a:t>raste</a:t>
            </a:r>
            <a:r>
              <a:rPr lang="en-US" altLang="sr-Latn-RS" dirty="0"/>
              <a:t> </a:t>
            </a:r>
            <a:r>
              <a:rPr lang="sr-Latn-BA" altLang="sr-Latn-RS" dirty="0"/>
              <a:t>(nagib TP pozitivan i postoje pozitivni prinosi) dok u </a:t>
            </a:r>
            <a:r>
              <a:rPr lang="sr-Latn-BA" altLang="sr-Latn-RS" dirty="0">
                <a:solidFill>
                  <a:srgbClr val="B80000"/>
                </a:solidFill>
              </a:rPr>
              <a:t>III</a:t>
            </a:r>
            <a:r>
              <a:rPr lang="sr-Latn-BA" altLang="sr-Latn-RS" dirty="0"/>
              <a:t> fazi MP&lt;0 te TP opada (nagib TP negativan i postoje negativni prinosi)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sr-Latn-BA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CF6A3-05E4-4EC6-9590-44B4B0E2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altLang="en-US" dirty="0"/>
              <a:t>Slojevi </a:t>
            </a:r>
            <a:r>
              <a:rPr lang="hr-BA" altLang="en-US" dirty="0" smtClean="0"/>
              <a:t>proizvodnje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racionalno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ponašanje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menadžera</a:t>
            </a:r>
            <a:endParaRPr lang="en-US" dirty="0"/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C5409CFD-473C-65C4-4F0F-43ED83210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err="1" smtClean="0"/>
              <a:t>Prema</a:t>
            </a:r>
            <a:r>
              <a:rPr lang="en-US" sz="2200" dirty="0" smtClean="0"/>
              <a:t> </a:t>
            </a:r>
            <a:r>
              <a:rPr lang="en-US" sz="2200" dirty="0" err="1"/>
              <a:t>ekonomskoj</a:t>
            </a:r>
            <a:r>
              <a:rPr lang="en-US" sz="2200" dirty="0"/>
              <a:t> </a:t>
            </a:r>
            <a:r>
              <a:rPr lang="en-US" sz="2200" dirty="0" err="1"/>
              <a:t>teoriji</a:t>
            </a:r>
            <a:r>
              <a:rPr lang="en-US" sz="2200" dirty="0"/>
              <a:t>, </a:t>
            </a:r>
            <a:r>
              <a:rPr lang="en-US" sz="2200" b="1" dirty="0" err="1"/>
              <a:t>racionalna</a:t>
            </a:r>
            <a:r>
              <a:rPr lang="en-US" sz="2200" b="1" dirty="0"/>
              <a:t> </a:t>
            </a:r>
            <a:r>
              <a:rPr lang="en-US" sz="2200" b="1" dirty="0" err="1"/>
              <a:t>preduzeća</a:t>
            </a:r>
            <a:r>
              <a:rPr lang="en-US" sz="2200" b="1" dirty="0"/>
              <a:t> u </a:t>
            </a:r>
            <a:r>
              <a:rPr lang="en-US" sz="2200" b="1" dirty="0" err="1"/>
              <a:t>kratkom</a:t>
            </a:r>
            <a:r>
              <a:rPr lang="en-US" sz="2200" b="1" dirty="0"/>
              <a:t> </a:t>
            </a:r>
            <a:r>
              <a:rPr lang="en-US" sz="2200" b="1" dirty="0" err="1"/>
              <a:t>roku</a:t>
            </a:r>
            <a:r>
              <a:rPr lang="en-US" sz="2200" b="1" dirty="0"/>
              <a:t> </a:t>
            </a:r>
            <a:r>
              <a:rPr lang="en-US" sz="2200" b="1" dirty="0" err="1"/>
              <a:t>djeluju</a:t>
            </a:r>
            <a:r>
              <a:rPr lang="en-US" sz="2200" b="1" dirty="0"/>
              <a:t> </a:t>
            </a:r>
            <a:r>
              <a:rPr lang="en-US" sz="2200" b="1" dirty="0" err="1"/>
              <a:t>isključivo</a:t>
            </a:r>
            <a:r>
              <a:rPr lang="en-US" sz="2200" b="1" dirty="0"/>
              <a:t> u </a:t>
            </a:r>
            <a:r>
              <a:rPr lang="en-US" sz="2200" b="1" dirty="0" err="1"/>
              <a:t>Fazi</a:t>
            </a:r>
            <a:r>
              <a:rPr lang="en-US" sz="2200" b="1" dirty="0"/>
              <a:t> </a:t>
            </a:r>
            <a:r>
              <a:rPr lang="en-US" sz="2200" b="1" dirty="0" smtClean="0"/>
              <a:t>II</a:t>
            </a:r>
            <a:r>
              <a:rPr lang="en-US" sz="2200" dirty="0" smtClean="0"/>
              <a:t>.</a:t>
            </a:r>
            <a:endParaRPr lang="sr-Latn-BA" sz="2200" dirty="0"/>
          </a:p>
          <a:p>
            <a:pPr lvl="1"/>
            <a:r>
              <a:rPr lang="en-US" sz="2200" b="1" dirty="0" smtClean="0"/>
              <a:t>Faza </a:t>
            </a:r>
            <a:r>
              <a:rPr lang="en-US" sz="2200" b="1" dirty="0"/>
              <a:t>III</a:t>
            </a:r>
            <a:r>
              <a:rPr lang="en-US" sz="2200" dirty="0"/>
              <a:t> je </a:t>
            </a:r>
            <a:r>
              <a:rPr lang="en-US" sz="2200" dirty="0" err="1"/>
              <a:t>neracionalna</a:t>
            </a:r>
            <a:r>
              <a:rPr lang="en-US" sz="2200" dirty="0"/>
              <a:t> </a:t>
            </a:r>
            <a:r>
              <a:rPr lang="en-US" sz="2200" dirty="0" err="1"/>
              <a:t>jer</a:t>
            </a:r>
            <a:r>
              <a:rPr lang="en-US" sz="2200" dirty="0"/>
              <a:t> </a:t>
            </a:r>
            <a:r>
              <a:rPr lang="en-US" sz="2200" dirty="0" err="1"/>
              <a:t>preduzeće</a:t>
            </a:r>
            <a:r>
              <a:rPr lang="en-US" sz="2200" dirty="0"/>
              <a:t> </a:t>
            </a:r>
            <a:r>
              <a:rPr lang="en-US" sz="2200" dirty="0" err="1"/>
              <a:t>povećava</a:t>
            </a:r>
            <a:r>
              <a:rPr lang="en-US" sz="2200" dirty="0"/>
              <a:t> </a:t>
            </a:r>
            <a:r>
              <a:rPr lang="en-US" sz="2200" dirty="0" err="1"/>
              <a:t>količinu</a:t>
            </a:r>
            <a:r>
              <a:rPr lang="en-US" sz="2200" dirty="0"/>
              <a:t> </a:t>
            </a:r>
            <a:r>
              <a:rPr lang="en-US" sz="2200" dirty="0" err="1"/>
              <a:t>varijabilnog</a:t>
            </a:r>
            <a:r>
              <a:rPr lang="en-US" sz="2200" dirty="0"/>
              <a:t> </a:t>
            </a:r>
            <a:r>
              <a:rPr lang="en-US" sz="2200" dirty="0" err="1"/>
              <a:t>inputa</a:t>
            </a:r>
            <a:r>
              <a:rPr lang="en-US" sz="2200" dirty="0"/>
              <a:t>, a </a:t>
            </a:r>
            <a:r>
              <a:rPr lang="en-US" sz="2200" dirty="0" err="1"/>
              <a:t>istovremeno</a:t>
            </a:r>
            <a:r>
              <a:rPr lang="en-US" sz="2200" dirty="0"/>
              <a:t> </a:t>
            </a:r>
            <a:r>
              <a:rPr lang="en-US" sz="2200" dirty="0" err="1"/>
              <a:t>smanjuje</a:t>
            </a:r>
            <a:r>
              <a:rPr lang="en-US" sz="2200" dirty="0"/>
              <a:t> </a:t>
            </a:r>
            <a:r>
              <a:rPr lang="en-US" sz="2200" dirty="0" err="1"/>
              <a:t>ukupni</a:t>
            </a:r>
            <a:r>
              <a:rPr lang="en-US" sz="2200" dirty="0"/>
              <a:t> </a:t>
            </a:r>
            <a:r>
              <a:rPr lang="en-US" sz="2200" dirty="0" err="1"/>
              <a:t>proizvod</a:t>
            </a:r>
            <a:r>
              <a:rPr lang="en-US" sz="2200" dirty="0"/>
              <a:t> — </a:t>
            </a:r>
            <a:r>
              <a:rPr lang="en-US" sz="2200" dirty="0" err="1"/>
              <a:t>dakle</a:t>
            </a:r>
            <a:r>
              <a:rPr lang="en-US" sz="2200" dirty="0"/>
              <a:t>, </a:t>
            </a:r>
            <a:r>
              <a:rPr lang="en-US" sz="2200" dirty="0" err="1"/>
              <a:t>dodavanje</a:t>
            </a:r>
            <a:r>
              <a:rPr lang="en-US" sz="2200" dirty="0"/>
              <a:t> </a:t>
            </a:r>
            <a:r>
              <a:rPr lang="en-US" sz="2200" dirty="0" err="1"/>
              <a:t>resursa</a:t>
            </a:r>
            <a:r>
              <a:rPr lang="en-US" sz="2200" dirty="0"/>
              <a:t> </a:t>
            </a:r>
            <a:r>
              <a:rPr lang="en-US" sz="2200" dirty="0" err="1"/>
              <a:t>dovodi</a:t>
            </a:r>
            <a:r>
              <a:rPr lang="en-US" sz="2200" dirty="0"/>
              <a:t> do </a:t>
            </a:r>
            <a:r>
              <a:rPr lang="en-US" sz="2200" dirty="0" err="1"/>
              <a:t>manjeg</a:t>
            </a:r>
            <a:r>
              <a:rPr lang="en-US" sz="2200" dirty="0"/>
              <a:t> </a:t>
            </a:r>
            <a:r>
              <a:rPr lang="en-US" sz="2200" dirty="0" err="1" smtClean="0"/>
              <a:t>učinka</a:t>
            </a:r>
            <a:endParaRPr lang="en-US" sz="2200" dirty="0"/>
          </a:p>
          <a:p>
            <a:pPr lvl="1" algn="just"/>
            <a:r>
              <a:rPr lang="en-US" sz="2200" b="1" dirty="0"/>
              <a:t>Faza I</a:t>
            </a:r>
            <a:r>
              <a:rPr lang="en-US" sz="2200" dirty="0"/>
              <a:t> </a:t>
            </a:r>
            <a:r>
              <a:rPr lang="sr-Latn-BA" sz="2200" dirty="0" smtClean="0"/>
              <a:t>- </a:t>
            </a:r>
            <a:r>
              <a:rPr lang="en-US" sz="2200" dirty="0" err="1" smtClean="0"/>
              <a:t>preduzeće</a:t>
            </a:r>
            <a:r>
              <a:rPr lang="en-US" sz="2200" dirty="0" smtClean="0"/>
              <a:t> </a:t>
            </a:r>
            <a:r>
              <a:rPr lang="en-US" sz="2200" b="1" dirty="0" err="1"/>
              <a:t>nedovoljno</a:t>
            </a:r>
            <a:r>
              <a:rPr lang="en-US" sz="2200" b="1" dirty="0"/>
              <a:t> </a:t>
            </a:r>
            <a:r>
              <a:rPr lang="en-US" sz="2200" b="1" dirty="0" err="1"/>
              <a:t>koristi</a:t>
            </a:r>
            <a:r>
              <a:rPr lang="en-US" sz="2200" b="1" dirty="0"/>
              <a:t> </a:t>
            </a:r>
            <a:r>
              <a:rPr lang="en-US" sz="2200" b="1" dirty="0" err="1"/>
              <a:t>svoje</a:t>
            </a:r>
            <a:r>
              <a:rPr lang="en-US" sz="2200" b="1" dirty="0"/>
              <a:t> </a:t>
            </a:r>
            <a:r>
              <a:rPr lang="en-US" sz="2200" b="1" dirty="0" err="1"/>
              <a:t>fiksne</a:t>
            </a:r>
            <a:r>
              <a:rPr lang="en-US" sz="2200" b="1" dirty="0"/>
              <a:t> </a:t>
            </a:r>
            <a:r>
              <a:rPr lang="en-US" sz="2200" b="1" dirty="0" err="1" smtClean="0"/>
              <a:t>kapacitete</a:t>
            </a:r>
            <a:r>
              <a:rPr lang="sr-Latn-BA" sz="2200" dirty="0"/>
              <a:t> </a:t>
            </a:r>
            <a:r>
              <a:rPr lang="sr-Latn-BA" sz="2200" dirty="0" smtClean="0"/>
              <a:t>(</a:t>
            </a:r>
            <a:r>
              <a:rPr lang="en-US" sz="2200" dirty="0" err="1" smtClean="0"/>
              <a:t>previše</a:t>
            </a:r>
            <a:r>
              <a:rPr lang="en-US" sz="2200" dirty="0" smtClean="0"/>
              <a:t> </a:t>
            </a:r>
            <a:r>
              <a:rPr lang="en-US" sz="2200" dirty="0" err="1"/>
              <a:t>fiksnih</a:t>
            </a:r>
            <a:r>
              <a:rPr lang="en-US" sz="2200" dirty="0"/>
              <a:t> </a:t>
            </a:r>
            <a:r>
              <a:rPr lang="en-US" sz="2200" dirty="0" err="1"/>
              <a:t>faktora</a:t>
            </a:r>
            <a:r>
              <a:rPr lang="en-US" sz="2200" dirty="0"/>
              <a:t> u </a:t>
            </a:r>
            <a:r>
              <a:rPr lang="en-US" sz="2200" dirty="0" err="1"/>
              <a:t>odnosu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varijabilne</a:t>
            </a:r>
            <a:r>
              <a:rPr lang="en-US" sz="2200" dirty="0"/>
              <a:t>, pa bi </a:t>
            </a:r>
            <a:r>
              <a:rPr lang="en-US" sz="2200" dirty="0" err="1"/>
              <a:t>moglo</a:t>
            </a:r>
            <a:r>
              <a:rPr lang="en-US" sz="2200" dirty="0"/>
              <a:t> </a:t>
            </a:r>
            <a:r>
              <a:rPr lang="en-US" sz="2200" dirty="0" err="1"/>
              <a:t>povećati</a:t>
            </a:r>
            <a:r>
              <a:rPr lang="en-US" sz="2200" dirty="0"/>
              <a:t> </a:t>
            </a:r>
            <a:r>
              <a:rPr lang="en-US" sz="2200" dirty="0" err="1"/>
              <a:t>proizvod</a:t>
            </a:r>
            <a:r>
              <a:rPr lang="en-US" sz="2200" dirty="0"/>
              <a:t> </a:t>
            </a:r>
            <a:r>
              <a:rPr lang="en-US" sz="2200" dirty="0" err="1"/>
              <a:t>po</a:t>
            </a:r>
            <a:r>
              <a:rPr lang="en-US" sz="2200" dirty="0"/>
              <a:t> </a:t>
            </a:r>
            <a:r>
              <a:rPr lang="en-US" sz="2200" dirty="0" err="1"/>
              <a:t>jedinici</a:t>
            </a:r>
            <a:r>
              <a:rPr lang="en-US" sz="2200" dirty="0"/>
              <a:t> </a:t>
            </a:r>
            <a:r>
              <a:rPr lang="en-US" sz="2200" dirty="0" err="1"/>
              <a:t>varijabilnog</a:t>
            </a:r>
            <a:r>
              <a:rPr lang="en-US" sz="2200" dirty="0"/>
              <a:t> </a:t>
            </a:r>
            <a:r>
              <a:rPr lang="en-US" sz="2200" dirty="0" err="1"/>
              <a:t>inputa</a:t>
            </a:r>
            <a:r>
              <a:rPr lang="en-US" sz="2200" dirty="0"/>
              <a:t> (</a:t>
            </a:r>
            <a:r>
              <a:rPr lang="en-US" sz="2200" dirty="0" err="1"/>
              <a:t>odnosno</a:t>
            </a:r>
            <a:r>
              <a:rPr lang="en-US" sz="2200" dirty="0"/>
              <a:t> </a:t>
            </a:r>
            <a:r>
              <a:rPr lang="en-US" sz="2200" dirty="0" err="1"/>
              <a:t>prosječan</a:t>
            </a:r>
            <a:r>
              <a:rPr lang="en-US" sz="2200" dirty="0"/>
              <a:t> </a:t>
            </a:r>
            <a:r>
              <a:rPr lang="en-US" sz="2200" dirty="0" err="1"/>
              <a:t>proizvod</a:t>
            </a:r>
            <a:r>
              <a:rPr lang="en-US" sz="2200" dirty="0"/>
              <a:t>) </a:t>
            </a:r>
            <a:r>
              <a:rPr lang="en-US" sz="2200" dirty="0" err="1"/>
              <a:t>jednostavno</a:t>
            </a:r>
            <a:r>
              <a:rPr lang="en-US" sz="2200" dirty="0"/>
              <a:t> </a:t>
            </a:r>
            <a:r>
              <a:rPr lang="en-US" sz="2200" dirty="0" err="1"/>
              <a:t>dodajući</a:t>
            </a:r>
            <a:r>
              <a:rPr lang="en-US" sz="2200" dirty="0"/>
              <a:t> </a:t>
            </a:r>
            <a:r>
              <a:rPr lang="en-US" sz="2200" dirty="0" err="1"/>
              <a:t>više</a:t>
            </a:r>
            <a:r>
              <a:rPr lang="en-US" sz="2200" dirty="0"/>
              <a:t> </a:t>
            </a:r>
            <a:r>
              <a:rPr lang="en-US" sz="2200" dirty="0" err="1"/>
              <a:t>varijabilnih</a:t>
            </a:r>
            <a:r>
              <a:rPr lang="en-US" sz="2200" dirty="0"/>
              <a:t> </a:t>
            </a:r>
            <a:r>
              <a:rPr lang="en-US" sz="2200" dirty="0" err="1" smtClean="0"/>
              <a:t>inputa</a:t>
            </a:r>
            <a:endParaRPr lang="en-US" sz="2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sr-Latn-BA" altLang="en-US" dirty="0"/>
          </a:p>
        </p:txBody>
      </p:sp>
    </p:spTree>
    <p:extLst>
      <p:ext uri="{BB962C8B-B14F-4D97-AF65-F5344CB8AC3E}">
        <p14:creationId xmlns:p14="http://schemas.microsoft.com/office/powerpoint/2010/main" val="36014866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CF6A3-05E4-4EC6-9590-44B4B0E2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altLang="en-US" dirty="0"/>
              <a:t>Slojevi </a:t>
            </a:r>
            <a:r>
              <a:rPr lang="hr-BA" altLang="en-US" dirty="0" smtClean="0"/>
              <a:t>proizvodnje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racionalno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ponašanje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menadžera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Neracionalnost</a:t>
            </a:r>
            <a:r>
              <a:rPr lang="en-US" dirty="0" smtClean="0"/>
              <a:t> </a:t>
            </a:r>
            <a:r>
              <a:rPr lang="en-US" dirty="0"/>
              <a:t>Faze </a:t>
            </a:r>
            <a:r>
              <a:rPr lang="en-US" dirty="0" smtClean="0"/>
              <a:t>I</a:t>
            </a:r>
            <a:r>
              <a:rPr lang="sr-Latn-BA" dirty="0"/>
              <a:t> </a:t>
            </a:r>
            <a:r>
              <a:rPr lang="sr-Latn-BA" dirty="0" smtClean="0"/>
              <a:t>– </a:t>
            </a:r>
            <a:r>
              <a:rPr lang="en-US" dirty="0" err="1" smtClean="0"/>
              <a:t>donji</a:t>
            </a:r>
            <a:r>
              <a:rPr lang="en-US" dirty="0" smtClean="0"/>
              <a:t> </a:t>
            </a:r>
            <a:r>
              <a:rPr lang="sr-Latn-BA" dirty="0" smtClean="0"/>
              <a:t>grafik </a:t>
            </a:r>
            <a:r>
              <a:rPr lang="sr-Latn-BA" dirty="0" smtClean="0"/>
              <a:t>gdje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/>
              <a:t>prikazana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nivoa</a:t>
            </a:r>
            <a:r>
              <a:rPr lang="en-US" dirty="0"/>
              <a:t> </a:t>
            </a:r>
            <a:r>
              <a:rPr lang="en-US" dirty="0" err="1"/>
              <a:t>upotrebe</a:t>
            </a:r>
            <a:r>
              <a:rPr lang="en-US" dirty="0"/>
              <a:t> </a:t>
            </a:r>
            <a:r>
              <a:rPr lang="en-US" dirty="0" err="1"/>
              <a:t>varijabilnog</a:t>
            </a:r>
            <a:r>
              <a:rPr lang="en-US" dirty="0"/>
              <a:t> </a:t>
            </a:r>
            <a:r>
              <a:rPr lang="en-US" dirty="0" err="1" smtClean="0"/>
              <a:t>inputa</a:t>
            </a:r>
            <a:r>
              <a:rPr lang="en-US" dirty="0" smtClean="0"/>
              <a:t> X </a:t>
            </a:r>
            <a:r>
              <a:rPr lang="en-US" dirty="0"/>
              <a:t>— X₁ </a:t>
            </a:r>
            <a:r>
              <a:rPr lang="en-US" dirty="0" err="1"/>
              <a:t>i</a:t>
            </a:r>
            <a:r>
              <a:rPr lang="en-US" dirty="0"/>
              <a:t> X₂. </a:t>
            </a:r>
            <a:r>
              <a:rPr lang="en-US" dirty="0" err="1"/>
              <a:t>Prosječan</a:t>
            </a:r>
            <a:r>
              <a:rPr lang="en-US" dirty="0"/>
              <a:t> </a:t>
            </a:r>
            <a:r>
              <a:rPr lang="en-US" dirty="0" err="1"/>
              <a:t>proizvod</a:t>
            </a:r>
            <a:r>
              <a:rPr lang="en-US" dirty="0"/>
              <a:t> (</a:t>
            </a:r>
            <a:r>
              <a:rPr lang="en-US" dirty="0" smtClean="0"/>
              <a:t>AP</a:t>
            </a:r>
            <a:r>
              <a:rPr lang="en-US" baseline="-25000" dirty="0" smtClean="0"/>
              <a:t>X</a:t>
            </a:r>
            <a:r>
              <a:rPr lang="en-US" dirty="0" smtClean="0"/>
              <a:t>) </a:t>
            </a:r>
            <a:r>
              <a:rPr lang="en-US" dirty="0"/>
              <a:t>je </a:t>
            </a:r>
            <a:r>
              <a:rPr lang="en-US" dirty="0" err="1"/>
              <a:t>isti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oba</a:t>
            </a:r>
            <a:r>
              <a:rPr lang="en-US" dirty="0"/>
              <a:t> </a:t>
            </a:r>
            <a:r>
              <a:rPr lang="en-US" dirty="0" err="1"/>
              <a:t>nivoa</a:t>
            </a:r>
            <a:r>
              <a:rPr lang="en-US" dirty="0"/>
              <a:t> </a:t>
            </a:r>
            <a:r>
              <a:rPr lang="en-US" dirty="0" err="1"/>
              <a:t>inputa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se </a:t>
            </a:r>
            <a:r>
              <a:rPr lang="en-US" b="1" dirty="0" err="1"/>
              <a:t>ukupan</a:t>
            </a:r>
            <a:r>
              <a:rPr lang="en-US" b="1" dirty="0"/>
              <a:t> </a:t>
            </a:r>
            <a:r>
              <a:rPr lang="en-US" b="1" dirty="0" err="1"/>
              <a:t>proizvod</a:t>
            </a:r>
            <a:r>
              <a:rPr lang="en-US" b="1" dirty="0"/>
              <a:t> (TP)</a:t>
            </a:r>
            <a:r>
              <a:rPr lang="en-US" dirty="0"/>
              <a:t> </a:t>
            </a:r>
            <a:r>
              <a:rPr lang="en-US" dirty="0" err="1"/>
              <a:t>povećava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X₂. </a:t>
            </a:r>
            <a:r>
              <a:rPr lang="en-US" dirty="0" err="1"/>
              <a:t>Dakle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preduzeće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postići</a:t>
            </a:r>
            <a:r>
              <a:rPr lang="en-US" dirty="0"/>
              <a:t> </a:t>
            </a:r>
            <a:r>
              <a:rPr lang="en-US" dirty="0" err="1"/>
              <a:t>isti</a:t>
            </a:r>
            <a:r>
              <a:rPr lang="en-US" dirty="0"/>
              <a:t> </a:t>
            </a:r>
            <a:r>
              <a:rPr lang="en-US" dirty="0"/>
              <a:t>AP</a:t>
            </a:r>
            <a:r>
              <a:rPr lang="en-US" baseline="-25000" dirty="0"/>
              <a:t>X</a:t>
            </a:r>
            <a:r>
              <a:rPr lang="en-US" dirty="0" smtClean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sr-Latn-BA" dirty="0" smtClean="0"/>
              <a:t>TP </a:t>
            </a:r>
            <a:r>
              <a:rPr lang="en-US" dirty="0" smtClean="0"/>
              <a:t>s </a:t>
            </a:r>
            <a:r>
              <a:rPr lang="en-US" dirty="0" err="1"/>
              <a:t>višim</a:t>
            </a:r>
            <a:r>
              <a:rPr lang="en-US" dirty="0"/>
              <a:t> </a:t>
            </a:r>
            <a:r>
              <a:rPr lang="en-US" dirty="0" err="1"/>
              <a:t>nivoom</a:t>
            </a:r>
            <a:r>
              <a:rPr lang="en-US" dirty="0"/>
              <a:t> </a:t>
            </a:r>
            <a:r>
              <a:rPr lang="en-US" dirty="0" err="1"/>
              <a:t>inputa</a:t>
            </a:r>
            <a:r>
              <a:rPr lang="en-US" dirty="0"/>
              <a:t>, </a:t>
            </a:r>
            <a:r>
              <a:rPr lang="en-US" dirty="0" err="1"/>
              <a:t>racionalno</a:t>
            </a:r>
            <a:r>
              <a:rPr lang="en-US" dirty="0"/>
              <a:t> je da </a:t>
            </a:r>
            <a:r>
              <a:rPr lang="en-US" dirty="0" err="1"/>
              <a:t>koristi</a:t>
            </a:r>
            <a:r>
              <a:rPr lang="en-US" dirty="0"/>
              <a:t> X₂.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37" t="1976" r="5466" b="1857"/>
          <a:stretch/>
        </p:blipFill>
        <p:spPr>
          <a:xfrm>
            <a:off x="1292157" y="2093976"/>
            <a:ext cx="4806891" cy="437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656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CF6A3-05E4-4EC6-9590-44B4B0E2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altLang="en-US" dirty="0" smtClean="0"/>
              <a:t>Značaj proizvodne funkcije u procesu odlučivajna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menadžera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6679" y="2194559"/>
            <a:ext cx="10112425" cy="3585455"/>
          </a:xfrm>
        </p:spPr>
        <p:txBody>
          <a:bodyPr>
            <a:normAutofit/>
          </a:bodyPr>
          <a:lstStyle/>
          <a:p>
            <a:pPr algn="just"/>
            <a:r>
              <a:rPr lang="en-US" sz="2600" dirty="0" err="1"/>
              <a:t>Osnova</a:t>
            </a:r>
            <a:r>
              <a:rPr lang="en-US" sz="2600" dirty="0"/>
              <a:t> </a:t>
            </a:r>
            <a:r>
              <a:rPr lang="en-US" sz="2600" dirty="0" err="1"/>
              <a:t>ekonomske</a:t>
            </a:r>
            <a:r>
              <a:rPr lang="en-US" sz="2600" dirty="0"/>
              <a:t> </a:t>
            </a:r>
            <a:r>
              <a:rPr lang="en-US" sz="2600" dirty="0" err="1"/>
              <a:t>analize</a:t>
            </a:r>
            <a:r>
              <a:rPr lang="en-US" sz="2600" dirty="0"/>
              <a:t> </a:t>
            </a:r>
            <a:r>
              <a:rPr lang="en-US" sz="2600" dirty="0" err="1" smtClean="0"/>
              <a:t>preduzeća</a:t>
            </a:r>
            <a:endParaRPr lang="sr-Latn-BA" sz="2600" dirty="0" smtClean="0"/>
          </a:p>
          <a:p>
            <a:pPr algn="just"/>
            <a:r>
              <a:rPr lang="en-US" sz="2600" dirty="0" err="1" smtClean="0"/>
              <a:t>Temelj</a:t>
            </a:r>
            <a:r>
              <a:rPr lang="en-US" sz="2600" dirty="0" smtClean="0"/>
              <a:t> </a:t>
            </a:r>
            <a:r>
              <a:rPr lang="en-US" sz="2600" dirty="0" err="1"/>
              <a:t>za</a:t>
            </a:r>
            <a:r>
              <a:rPr lang="en-US" sz="2600" dirty="0"/>
              <a:t> </a:t>
            </a:r>
            <a:r>
              <a:rPr lang="en-US" sz="2600" dirty="0" err="1"/>
              <a:t>analizu</a:t>
            </a:r>
            <a:r>
              <a:rPr lang="en-US" sz="2600" dirty="0"/>
              <a:t> </a:t>
            </a:r>
            <a:r>
              <a:rPr lang="en-US" sz="2600" dirty="0" err="1"/>
              <a:t>troškova</a:t>
            </a:r>
            <a:r>
              <a:rPr lang="en-US" sz="2600" dirty="0"/>
              <a:t> </a:t>
            </a:r>
            <a:endParaRPr lang="sr-Latn-BA" sz="2600" dirty="0" smtClean="0"/>
          </a:p>
          <a:p>
            <a:pPr algn="just"/>
            <a:r>
              <a:rPr lang="en-US" sz="2600" dirty="0" err="1" smtClean="0"/>
              <a:t>Pruža</a:t>
            </a:r>
            <a:r>
              <a:rPr lang="en-US" sz="2600" dirty="0" smtClean="0"/>
              <a:t> </a:t>
            </a:r>
            <a:r>
              <a:rPr lang="en-US" sz="2600" dirty="0" err="1"/>
              <a:t>okvir</a:t>
            </a:r>
            <a:r>
              <a:rPr lang="en-US" sz="2600" dirty="0"/>
              <a:t> </a:t>
            </a:r>
            <a:r>
              <a:rPr lang="en-US" sz="2600" dirty="0" err="1"/>
              <a:t>za</a:t>
            </a:r>
            <a:r>
              <a:rPr lang="en-US" sz="2600" dirty="0"/>
              <a:t> </a:t>
            </a:r>
            <a:r>
              <a:rPr lang="en-US" sz="2600" dirty="0" err="1"/>
              <a:t>donošenje</a:t>
            </a:r>
            <a:r>
              <a:rPr lang="en-US" sz="2600" dirty="0"/>
              <a:t> </a:t>
            </a:r>
            <a:r>
              <a:rPr lang="en-US" sz="2600" dirty="0" err="1"/>
              <a:t>odluka</a:t>
            </a:r>
            <a:r>
              <a:rPr lang="en-US" sz="2600" dirty="0"/>
              <a:t> o </a:t>
            </a:r>
            <a:r>
              <a:rPr lang="en-US" sz="2600" dirty="0" err="1"/>
              <a:t>raspodjeli</a:t>
            </a:r>
            <a:r>
              <a:rPr lang="en-US" sz="2600" dirty="0"/>
              <a:t> </a:t>
            </a:r>
            <a:r>
              <a:rPr lang="en-US" sz="2600" dirty="0" err="1"/>
              <a:t>resursa</a:t>
            </a:r>
            <a:r>
              <a:rPr lang="en-US" sz="2600" dirty="0" smtClean="0"/>
              <a:t>:</a:t>
            </a:r>
            <a:r>
              <a:rPr lang="sr-Latn-BA" sz="2600" dirty="0" smtClean="0"/>
              <a:t> k</a:t>
            </a:r>
            <a:r>
              <a:rPr lang="en-US" sz="2600" dirty="0" err="1" smtClean="0"/>
              <a:t>ratki</a:t>
            </a:r>
            <a:r>
              <a:rPr lang="en-US" sz="2600" dirty="0" smtClean="0"/>
              <a:t> </a:t>
            </a:r>
            <a:r>
              <a:rPr lang="en-US" sz="2600" dirty="0" err="1" smtClean="0"/>
              <a:t>rok</a:t>
            </a:r>
            <a:r>
              <a:rPr lang="sr-Latn-BA" sz="2600" dirty="0" smtClean="0"/>
              <a:t> i d</a:t>
            </a:r>
            <a:r>
              <a:rPr lang="en-US" sz="2600" dirty="0" err="1" smtClean="0"/>
              <a:t>ug</a:t>
            </a:r>
            <a:r>
              <a:rPr lang="sr-Latn-BA" sz="2600" dirty="0" smtClean="0"/>
              <a:t>i</a:t>
            </a:r>
            <a:r>
              <a:rPr lang="en-US" sz="2600" dirty="0" smtClean="0"/>
              <a:t> </a:t>
            </a:r>
            <a:r>
              <a:rPr lang="en-US" sz="2600" dirty="0" err="1" smtClean="0"/>
              <a:t>rok</a:t>
            </a:r>
            <a:endParaRPr lang="sr-Latn-BA" sz="2600" dirty="0" smtClean="0"/>
          </a:p>
          <a:p>
            <a:pPr algn="just"/>
            <a:r>
              <a:rPr lang="en-US" sz="2600" dirty="0" err="1" smtClean="0"/>
              <a:t>Ilustracija</a:t>
            </a:r>
            <a:r>
              <a:rPr lang="en-US" sz="2600" dirty="0" smtClean="0"/>
              <a:t> </a:t>
            </a:r>
            <a:r>
              <a:rPr lang="en-US" sz="2600" dirty="0" err="1"/>
              <a:t>menadžerskog</a:t>
            </a:r>
            <a:r>
              <a:rPr lang="en-US" sz="2600" dirty="0"/>
              <a:t> </a:t>
            </a:r>
            <a:r>
              <a:rPr lang="en-US" sz="2600" dirty="0" err="1" smtClean="0"/>
              <a:t>principa</a:t>
            </a:r>
            <a:r>
              <a:rPr lang="sr-Latn-BA" sz="2600" dirty="0" smtClean="0"/>
              <a:t> –</a:t>
            </a:r>
            <a:r>
              <a:rPr lang="en-US" sz="2600" dirty="0" smtClean="0"/>
              <a:t> </a:t>
            </a:r>
            <a:r>
              <a:rPr lang="en-US" sz="2600" dirty="0" err="1" smtClean="0"/>
              <a:t>planiranje</a:t>
            </a:r>
            <a:r>
              <a:rPr lang="sr-Latn-BA" sz="2600" dirty="0" smtClean="0"/>
              <a:t> kroz ekonomsku teoriju proizvodnje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783384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CF6A3-05E4-4EC6-9590-44B4B0E2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altLang="en-US" dirty="0" smtClean="0"/>
              <a:t>Značaj proizvodne funkcije u procesu odlučivajna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menadžera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534719"/>
              </p:ext>
            </p:extLst>
          </p:nvPr>
        </p:nvGraphicFramePr>
        <p:xfrm>
          <a:off x="1069975" y="2454910"/>
          <a:ext cx="10058400" cy="338328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338715623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502331667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0493295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Opis</a:t>
                      </a:r>
                      <a:endParaRPr lang="en-US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Efekat</a:t>
                      </a:r>
                      <a:r>
                        <a:rPr lang="en-US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</a:t>
                      </a:r>
                      <a:r>
                        <a:rPr lang="en-US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proizvodnju</a:t>
                      </a:r>
                      <a:endParaRPr lang="en-US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0878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Faza 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Nedovoljno iskorišteni fiksni inputi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Proizvod po jedinici varijabilnog inputa raste, ali ukupni proizvod nije maksimalan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75672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Faza 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Optimalno korištenje fiksnih inputa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/>
                        <a:t>Proizvod je maksimalan i racionalno je poslovati u ovoj fazi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937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Faza 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Prekomjerno korištenje fiksnih inputa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Dodavanje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varijabilnog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inputa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smanjuje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ukupni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proizvod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775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2357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CF6A3-05E4-4EC6-9590-44B4B0E2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altLang="en-US" dirty="0" smtClean="0"/>
              <a:t>Značaj proizvodne funkcije u procesu odlučivajna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menadžera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sr-Latn-BA" b="1" dirty="0" smtClean="0"/>
              <a:t>Z</a:t>
            </a:r>
            <a:r>
              <a:rPr lang="en-US" b="1" dirty="0" err="1" smtClean="0"/>
              <a:t>ašto</a:t>
            </a:r>
            <a:r>
              <a:rPr lang="en-US" b="1" dirty="0" smtClean="0"/>
              <a:t> </a:t>
            </a:r>
            <a:r>
              <a:rPr lang="en-US" b="1" dirty="0"/>
              <a:t>se </a:t>
            </a:r>
            <a:r>
              <a:rPr lang="en-US" b="1" dirty="0" err="1"/>
              <a:t>preduzeće</a:t>
            </a:r>
            <a:r>
              <a:rPr lang="en-US" b="1" dirty="0"/>
              <a:t> </a:t>
            </a:r>
            <a:r>
              <a:rPr lang="en-US" b="1" dirty="0" err="1"/>
              <a:t>ipak</a:t>
            </a:r>
            <a:r>
              <a:rPr lang="en-US" b="1" dirty="0"/>
              <a:t> </a:t>
            </a:r>
            <a:r>
              <a:rPr lang="en-US" b="1" dirty="0" err="1"/>
              <a:t>može</a:t>
            </a:r>
            <a:r>
              <a:rPr lang="en-US" b="1" dirty="0"/>
              <a:t> </a:t>
            </a:r>
            <a:r>
              <a:rPr lang="en-US" b="1" dirty="0" err="1"/>
              <a:t>naći</a:t>
            </a:r>
            <a:r>
              <a:rPr lang="en-US" b="1" dirty="0"/>
              <a:t> u </a:t>
            </a:r>
            <a:r>
              <a:rPr lang="en-US" b="1" dirty="0" err="1"/>
              <a:t>Fazi</a:t>
            </a:r>
            <a:r>
              <a:rPr lang="en-US" b="1" dirty="0"/>
              <a:t> I </a:t>
            </a:r>
            <a:r>
              <a:rPr lang="en-US" b="1" dirty="0" err="1"/>
              <a:t>ili</a:t>
            </a:r>
            <a:r>
              <a:rPr lang="en-US" b="1" dirty="0"/>
              <a:t> </a:t>
            </a:r>
            <a:r>
              <a:rPr lang="en-US" b="1" dirty="0" err="1"/>
              <a:t>Fazi</a:t>
            </a:r>
            <a:r>
              <a:rPr lang="en-US" b="1" dirty="0"/>
              <a:t> III?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Odgovor</a:t>
            </a:r>
            <a:r>
              <a:rPr lang="sr-Latn-BA" dirty="0" smtClean="0"/>
              <a:t> </a:t>
            </a:r>
            <a:r>
              <a:rPr lang="en-US" dirty="0" smtClean="0"/>
              <a:t>–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ne </a:t>
            </a:r>
            <a:r>
              <a:rPr lang="en-US" dirty="0" err="1"/>
              <a:t>zavisi</a:t>
            </a:r>
            <a:r>
              <a:rPr lang="en-US" dirty="0"/>
              <a:t> od </a:t>
            </a:r>
            <a:r>
              <a:rPr lang="en-US" dirty="0" err="1"/>
              <a:t>želje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proizvoditi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od toga </a:t>
            </a:r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kupci</a:t>
            </a:r>
            <a:r>
              <a:rPr lang="en-US" dirty="0"/>
              <a:t> </a:t>
            </a:r>
            <a:r>
              <a:rPr lang="en-US" dirty="0" err="1"/>
              <a:t>žele</a:t>
            </a:r>
            <a:r>
              <a:rPr lang="en-US" dirty="0"/>
              <a:t> da </a:t>
            </a:r>
            <a:r>
              <a:rPr lang="en-US" dirty="0" err="1"/>
              <a:t>kupe</a:t>
            </a:r>
            <a:r>
              <a:rPr lang="en-US" dirty="0"/>
              <a:t>.</a:t>
            </a:r>
          </a:p>
          <a:p>
            <a:pPr algn="just"/>
            <a:r>
              <a:rPr lang="sr-Latn-BA" dirty="0" smtClean="0"/>
              <a:t>K</a:t>
            </a:r>
            <a:r>
              <a:rPr lang="en-US" dirty="0" err="1" smtClean="0"/>
              <a:t>ratkoročn</a:t>
            </a:r>
            <a:r>
              <a:rPr lang="sr-Latn-BA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funkcij</a:t>
            </a:r>
            <a:r>
              <a:rPr lang="sr-Latn-BA" dirty="0" smtClean="0"/>
              <a:t>a</a:t>
            </a:r>
            <a:r>
              <a:rPr lang="en-US" dirty="0" smtClean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 smtClean="0"/>
              <a:t>prikazan</a:t>
            </a:r>
            <a:r>
              <a:rPr lang="sr-Latn-BA" dirty="0" smtClean="0"/>
              <a:t>a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sr-Latn-BA" dirty="0" smtClean="0"/>
              <a:t>grafiku- f</a:t>
            </a:r>
            <a:r>
              <a:rPr lang="en-US" dirty="0" err="1" smtClean="0"/>
              <a:t>aza</a:t>
            </a:r>
            <a:r>
              <a:rPr lang="en-US" dirty="0" smtClean="0"/>
              <a:t> </a:t>
            </a:r>
            <a:r>
              <a:rPr lang="en-US" dirty="0"/>
              <a:t>II </a:t>
            </a:r>
            <a:r>
              <a:rPr lang="en-US" dirty="0" err="1"/>
              <a:t>obuhvata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Q₁ = 200 </a:t>
            </a:r>
            <a:r>
              <a:rPr lang="en-US" dirty="0" err="1"/>
              <a:t>i</a:t>
            </a:r>
            <a:r>
              <a:rPr lang="en-US" dirty="0"/>
              <a:t> Q₂ = 275 </a:t>
            </a:r>
            <a:r>
              <a:rPr lang="en-US" dirty="0" err="1"/>
              <a:t>jedinica</a:t>
            </a:r>
            <a:r>
              <a:rPr lang="en-US" dirty="0" smtClean="0"/>
              <a:t>.</a:t>
            </a:r>
            <a:endParaRPr lang="sr-Latn-BA" dirty="0" smtClean="0"/>
          </a:p>
          <a:p>
            <a:pPr algn="just"/>
            <a:r>
              <a:rPr lang="en-US" dirty="0" err="1"/>
              <a:t>Ako</a:t>
            </a:r>
            <a:r>
              <a:rPr lang="en-US" dirty="0"/>
              <a:t> </a:t>
            </a:r>
            <a:r>
              <a:rPr lang="sr-Latn-BA" dirty="0" smtClean="0"/>
              <a:t>Q</a:t>
            </a:r>
            <a:r>
              <a:rPr lang="sr-Latn-BA" baseline="-25000" dirty="0" smtClean="0"/>
              <a:t>D</a:t>
            </a:r>
            <a:r>
              <a:rPr lang="sr-Latn-BA" dirty="0" smtClean="0"/>
              <a:t>&lt;</a:t>
            </a:r>
            <a:r>
              <a:rPr lang="en-US" dirty="0" smtClean="0"/>
              <a:t>200 </a:t>
            </a:r>
            <a:r>
              <a:rPr lang="sr-Latn-BA" dirty="0" smtClean="0"/>
              <a:t>– </a:t>
            </a:r>
            <a:r>
              <a:rPr lang="en-US" dirty="0" err="1" smtClean="0"/>
              <a:t>preduzeće</a:t>
            </a:r>
            <a:r>
              <a:rPr lang="en-US" dirty="0" smtClean="0"/>
              <a:t> </a:t>
            </a:r>
            <a:r>
              <a:rPr lang="sr-Latn-BA" dirty="0" smtClean="0"/>
              <a:t>posl</a:t>
            </a:r>
            <a:r>
              <a:rPr lang="en-US" dirty="0" err="1" smtClean="0"/>
              <a:t>uje</a:t>
            </a:r>
            <a:r>
              <a:rPr lang="sr-Latn-BA" dirty="0" smtClean="0"/>
              <a:t> </a:t>
            </a:r>
            <a:r>
              <a:rPr lang="sr-Latn-BA" dirty="0" smtClean="0"/>
              <a:t>u </a:t>
            </a:r>
            <a:r>
              <a:rPr lang="en-US" dirty="0" err="1" smtClean="0"/>
              <a:t>Fazi</a:t>
            </a:r>
            <a:r>
              <a:rPr lang="en-US" dirty="0" smtClean="0"/>
              <a:t> I</a:t>
            </a:r>
            <a:r>
              <a:rPr lang="sr-Latn-BA" dirty="0" smtClean="0"/>
              <a:t> (</a:t>
            </a:r>
            <a:r>
              <a:rPr lang="en-US" dirty="0" err="1" smtClean="0"/>
              <a:t>nedovoljno</a:t>
            </a:r>
            <a:r>
              <a:rPr lang="en-US" dirty="0" smtClean="0"/>
              <a:t> </a:t>
            </a:r>
            <a:r>
              <a:rPr lang="en-US" dirty="0" err="1" smtClean="0"/>
              <a:t>iskorišteni</a:t>
            </a:r>
            <a:r>
              <a:rPr lang="sr-Latn-BA" dirty="0" smtClean="0"/>
              <a:t> kapaciteti)</a:t>
            </a:r>
          </a:p>
          <a:p>
            <a:pPr algn="just"/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sr-Latn-BA" dirty="0" smtClean="0"/>
              <a:t>Q</a:t>
            </a:r>
            <a:r>
              <a:rPr lang="sr-Latn-BA" baseline="-25000" dirty="0" smtClean="0"/>
              <a:t>D</a:t>
            </a:r>
            <a:r>
              <a:rPr lang="sr-Latn-BA" dirty="0" smtClean="0"/>
              <a:t>&gt;</a:t>
            </a:r>
            <a:r>
              <a:rPr lang="en-US" dirty="0" smtClean="0"/>
              <a:t>275 </a:t>
            </a:r>
            <a:r>
              <a:rPr lang="en-US" dirty="0" err="1"/>
              <a:t>jedinica</a:t>
            </a:r>
            <a:r>
              <a:rPr lang="en-US" dirty="0"/>
              <a:t>, </a:t>
            </a:r>
            <a:r>
              <a:rPr lang="en-US" dirty="0" err="1"/>
              <a:t>preduzeće</a:t>
            </a:r>
            <a:r>
              <a:rPr lang="en-US" dirty="0"/>
              <a:t> </a:t>
            </a:r>
            <a:r>
              <a:rPr lang="en-US" dirty="0" err="1"/>
              <a:t>neće</a:t>
            </a:r>
            <a:r>
              <a:rPr lang="en-US" dirty="0"/>
              <a:t> </a:t>
            </a:r>
            <a:r>
              <a:rPr lang="en-US" dirty="0" err="1"/>
              <a:t>moći</a:t>
            </a:r>
            <a:r>
              <a:rPr lang="en-US" dirty="0"/>
              <a:t> da </a:t>
            </a:r>
            <a:r>
              <a:rPr lang="en-US" dirty="0" err="1"/>
              <a:t>zadovolji</a:t>
            </a:r>
            <a:r>
              <a:rPr lang="en-US" dirty="0"/>
              <a:t> </a:t>
            </a:r>
            <a:r>
              <a:rPr lang="en-US" dirty="0" err="1"/>
              <a:t>tražnju</a:t>
            </a:r>
            <a:r>
              <a:rPr lang="en-US" dirty="0"/>
              <a:t>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poveća</a:t>
            </a:r>
            <a:r>
              <a:rPr lang="en-US" dirty="0"/>
              <a:t> </a:t>
            </a:r>
            <a:r>
              <a:rPr lang="en-US" dirty="0" err="1"/>
              <a:t>varijabilne</a:t>
            </a:r>
            <a:r>
              <a:rPr lang="en-US" dirty="0"/>
              <a:t> </a:t>
            </a:r>
            <a:r>
              <a:rPr lang="en-US" dirty="0" err="1" smtClean="0"/>
              <a:t>inpute</a:t>
            </a:r>
            <a:r>
              <a:rPr lang="sr-Latn-BA" dirty="0" smtClean="0"/>
              <a:t> (ulazak u f</a:t>
            </a:r>
            <a:r>
              <a:rPr lang="en-US" dirty="0" err="1" smtClean="0"/>
              <a:t>azu</a:t>
            </a:r>
            <a:r>
              <a:rPr lang="en-US" dirty="0" smtClean="0"/>
              <a:t> III</a:t>
            </a:r>
            <a:r>
              <a:rPr lang="sr-Latn-BA" dirty="0" smtClean="0"/>
              <a:t>) =&gt;</a:t>
            </a:r>
            <a:r>
              <a:rPr lang="sr-Latn-BA" dirty="0"/>
              <a:t> </a:t>
            </a:r>
            <a:r>
              <a:rPr lang="en-US" dirty="0" smtClean="0"/>
              <a:t>pad </a:t>
            </a:r>
            <a:r>
              <a:rPr lang="en-US" dirty="0" err="1" smtClean="0"/>
              <a:t>produktivnosti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65487" y="2295525"/>
            <a:ext cx="4663189" cy="3976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8194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CF6A3-05E4-4EC6-9590-44B4B0E2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altLang="en-US" dirty="0" smtClean="0"/>
              <a:t>Značaj proizvodne funkcije u procesu odlučivajna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menadžera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sr-Latn-BA" dirty="0"/>
              <a:t>Da bi izbjeglo rad u neracionalnim fazama, preduzeće mora pažljivo planirati količinu fiksnih inputa koji će se koristiti zajedno s </a:t>
            </a:r>
            <a:r>
              <a:rPr lang="sr-Latn-BA" dirty="0" smtClean="0"/>
              <a:t>varijabilnim </a:t>
            </a:r>
            <a:r>
              <a:rPr lang="sr-Latn-BA" dirty="0" smtClean="0"/>
              <a:t>-</a:t>
            </a:r>
            <a:r>
              <a:rPr lang="en-US" dirty="0" smtClean="0"/>
              <a:t> </a:t>
            </a:r>
            <a:r>
              <a:rPr lang="sr-Latn-BA" i="1" dirty="0" smtClean="0">
                <a:solidFill>
                  <a:srgbClr val="FF0000"/>
                </a:solidFill>
              </a:rPr>
              <a:t>planiranje </a:t>
            </a:r>
            <a:r>
              <a:rPr lang="sr-Latn-BA" i="1" dirty="0">
                <a:solidFill>
                  <a:srgbClr val="FF0000"/>
                </a:solidFill>
              </a:rPr>
              <a:t>kapaciteta</a:t>
            </a:r>
            <a:r>
              <a:rPr lang="sr-Latn-BA" dirty="0" smtClean="0"/>
              <a:t>.</a:t>
            </a:r>
          </a:p>
          <a:p>
            <a:pPr algn="just"/>
            <a:r>
              <a:rPr lang="sr-Latn-BA" dirty="0" smtClean="0"/>
              <a:t>Ako preduzeće </a:t>
            </a:r>
            <a:r>
              <a:rPr lang="sr-Latn-BA" dirty="0"/>
              <a:t>procjenjuje da će 200 </a:t>
            </a:r>
            <a:r>
              <a:rPr lang="sr-Latn-BA" dirty="0" smtClean="0"/>
              <a:t>&lt;Q</a:t>
            </a:r>
            <a:r>
              <a:rPr lang="sr-Latn-BA" baseline="-25000" dirty="0" smtClean="0"/>
              <a:t>D</a:t>
            </a:r>
            <a:r>
              <a:rPr lang="sr-Latn-BA" dirty="0"/>
              <a:t>&lt;</a:t>
            </a:r>
            <a:r>
              <a:rPr lang="sr-Latn-BA" dirty="0" smtClean="0"/>
              <a:t> 275 jedinica - postojeći </a:t>
            </a:r>
            <a:r>
              <a:rPr lang="sr-Latn-BA" dirty="0"/>
              <a:t>kapacitet adekvatan</a:t>
            </a:r>
            <a:r>
              <a:rPr lang="sr-Latn-BA" dirty="0" smtClean="0"/>
              <a:t>.</a:t>
            </a:r>
          </a:p>
          <a:p>
            <a:pPr algn="just"/>
            <a:r>
              <a:rPr lang="sr-Latn-BA" dirty="0" smtClean="0"/>
              <a:t>Ako </a:t>
            </a:r>
            <a:r>
              <a:rPr lang="sr-Latn-BA" dirty="0"/>
              <a:t>se očekuje </a:t>
            </a:r>
            <a:r>
              <a:rPr lang="sr-Latn-BA" dirty="0" smtClean="0"/>
              <a:t>Q</a:t>
            </a:r>
            <a:r>
              <a:rPr lang="sr-Latn-BA" baseline="-25000" dirty="0" smtClean="0"/>
              <a:t>D </a:t>
            </a:r>
            <a:r>
              <a:rPr lang="sr-Latn-BA" dirty="0" smtClean="0"/>
              <a:t>&gt; 275 </a:t>
            </a:r>
            <a:r>
              <a:rPr lang="sr-Latn-BA" dirty="0"/>
              <a:t>jedinica, preduzeće mora povećati kapacitet, kako bi Faza II obuhvatila i viši nivo proizvodnje</a:t>
            </a:r>
            <a:r>
              <a:rPr lang="sr-Latn-BA" dirty="0" smtClean="0"/>
              <a:t>.</a:t>
            </a:r>
          </a:p>
          <a:p>
            <a:pPr algn="just"/>
            <a:r>
              <a:rPr lang="sr-Latn-BA" dirty="0" smtClean="0"/>
              <a:t>Ako </a:t>
            </a:r>
            <a:r>
              <a:rPr lang="sr-Latn-BA" dirty="0"/>
              <a:t>se očekuje Q</a:t>
            </a:r>
            <a:r>
              <a:rPr lang="sr-Latn-BA" baseline="-25000" dirty="0"/>
              <a:t>D </a:t>
            </a:r>
            <a:r>
              <a:rPr lang="sr-Latn-BA" dirty="0" smtClean="0"/>
              <a:t>&lt; 200 </a:t>
            </a:r>
            <a:r>
              <a:rPr lang="sr-Latn-BA" dirty="0"/>
              <a:t>jedinica, preduzeće bi trebalo smanjiti kapacitet da bi izbjeglo neiskorištenost resursa</a:t>
            </a:r>
            <a:r>
              <a:rPr lang="sr-Latn-BA" dirty="0" smtClean="0"/>
              <a:t>.</a:t>
            </a:r>
          </a:p>
          <a:p>
            <a:pPr algn="just"/>
            <a:r>
              <a:rPr lang="sr-Latn-BA" dirty="0" smtClean="0"/>
              <a:t>Grafik pokazuje </a:t>
            </a:r>
            <a:r>
              <a:rPr lang="sr-Latn-BA" dirty="0"/>
              <a:t>kako se promjene u kapacitetu odražavaju na proizvodnu </a:t>
            </a:r>
            <a:r>
              <a:rPr lang="sr-Latn-BA" dirty="0" smtClean="0"/>
              <a:t>efikasnost.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22978" y="2265343"/>
            <a:ext cx="5137150" cy="3836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378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id="{2D4F5915-48E7-0367-6EE8-BD5AEEEF1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590800"/>
            <a:ext cx="4648200" cy="3200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20" name="AutoShape 4">
            <a:extLst>
              <a:ext uri="{FF2B5EF4-FFF2-40B4-BE49-F238E27FC236}">
                <a16:creationId xmlns:a16="http://schemas.microsoft.com/office/drawing/2014/main" id="{01415160-1B9C-20AB-32DE-3A1E26FAA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8194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21" name="AutoShape 5">
            <a:extLst>
              <a:ext uri="{FF2B5EF4-FFF2-40B4-BE49-F238E27FC236}">
                <a16:creationId xmlns:a16="http://schemas.microsoft.com/office/drawing/2014/main" id="{B56F26D2-5F36-B8F2-A365-10ABE4A70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2766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22" name="AutoShape 6">
            <a:extLst>
              <a:ext uri="{FF2B5EF4-FFF2-40B4-BE49-F238E27FC236}">
                <a16:creationId xmlns:a16="http://schemas.microsoft.com/office/drawing/2014/main" id="{F5553669-CE5E-4D0B-8E42-96AA61D3A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8100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23" name="AutoShape 7">
            <a:extLst>
              <a:ext uri="{FF2B5EF4-FFF2-40B4-BE49-F238E27FC236}">
                <a16:creationId xmlns:a16="http://schemas.microsoft.com/office/drawing/2014/main" id="{9908E1D0-783B-F94A-8835-53BB645D8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800600"/>
            <a:ext cx="381000" cy="381000"/>
          </a:xfrm>
          <a:prstGeom prst="smileyFace">
            <a:avLst>
              <a:gd name="adj" fmla="val -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24" name="AutoShape 8">
            <a:extLst>
              <a:ext uri="{FF2B5EF4-FFF2-40B4-BE49-F238E27FC236}">
                <a16:creationId xmlns:a16="http://schemas.microsoft.com/office/drawing/2014/main" id="{EFC0BEB6-3A48-1B86-031C-5176BC842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8100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25" name="AutoShape 9">
            <a:extLst>
              <a:ext uri="{FF2B5EF4-FFF2-40B4-BE49-F238E27FC236}">
                <a16:creationId xmlns:a16="http://schemas.microsoft.com/office/drawing/2014/main" id="{2E285B9C-2A62-4807-E183-8BBB963B2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8100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26" name="AutoShape 10">
            <a:extLst>
              <a:ext uri="{FF2B5EF4-FFF2-40B4-BE49-F238E27FC236}">
                <a16:creationId xmlns:a16="http://schemas.microsoft.com/office/drawing/2014/main" id="{250EA544-8730-694C-C0AE-18521A355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8100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27" name="AutoShape 11">
            <a:extLst>
              <a:ext uri="{FF2B5EF4-FFF2-40B4-BE49-F238E27FC236}">
                <a16:creationId xmlns:a16="http://schemas.microsoft.com/office/drawing/2014/main" id="{63D57B27-EB4B-BC84-4278-D53409D00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8100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28" name="AutoShape 12">
            <a:extLst>
              <a:ext uri="{FF2B5EF4-FFF2-40B4-BE49-F238E27FC236}">
                <a16:creationId xmlns:a16="http://schemas.microsoft.com/office/drawing/2014/main" id="{404C177F-0FAD-B5CE-5C59-D670A1B32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8194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29" name="AutoShape 13">
            <a:extLst>
              <a:ext uri="{FF2B5EF4-FFF2-40B4-BE49-F238E27FC236}">
                <a16:creationId xmlns:a16="http://schemas.microsoft.com/office/drawing/2014/main" id="{58C9D177-07D4-5F10-6848-7AD146698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8194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30" name="AutoShape 14">
            <a:extLst>
              <a:ext uri="{FF2B5EF4-FFF2-40B4-BE49-F238E27FC236}">
                <a16:creationId xmlns:a16="http://schemas.microsoft.com/office/drawing/2014/main" id="{172839AA-9711-87C2-B074-D5A2F89F8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8194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31" name="AutoShape 15">
            <a:extLst>
              <a:ext uri="{FF2B5EF4-FFF2-40B4-BE49-F238E27FC236}">
                <a16:creationId xmlns:a16="http://schemas.microsoft.com/office/drawing/2014/main" id="{8B50FD17-8C58-B2DA-42F7-1A878F7D8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8194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32" name="AutoShape 16">
            <a:extLst>
              <a:ext uri="{FF2B5EF4-FFF2-40B4-BE49-F238E27FC236}">
                <a16:creationId xmlns:a16="http://schemas.microsoft.com/office/drawing/2014/main" id="{9C6044D5-618B-671D-3E80-9F597A01D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2672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33" name="AutoShape 17">
            <a:extLst>
              <a:ext uri="{FF2B5EF4-FFF2-40B4-BE49-F238E27FC236}">
                <a16:creationId xmlns:a16="http://schemas.microsoft.com/office/drawing/2014/main" id="{F9987292-D8AE-016E-DAA6-CBD43AE15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2672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34" name="AutoShape 18">
            <a:extLst>
              <a:ext uri="{FF2B5EF4-FFF2-40B4-BE49-F238E27FC236}">
                <a16:creationId xmlns:a16="http://schemas.microsoft.com/office/drawing/2014/main" id="{EF295995-E5DD-1863-B290-40D99E66C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2672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35" name="AutoShape 19">
            <a:extLst>
              <a:ext uri="{FF2B5EF4-FFF2-40B4-BE49-F238E27FC236}">
                <a16:creationId xmlns:a16="http://schemas.microsoft.com/office/drawing/2014/main" id="{56E3BF7D-DDDA-8E05-364D-DD6FBE86F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2672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36" name="AutoShape 20">
            <a:extLst>
              <a:ext uri="{FF2B5EF4-FFF2-40B4-BE49-F238E27FC236}">
                <a16:creationId xmlns:a16="http://schemas.microsoft.com/office/drawing/2014/main" id="{3D2B241C-CB5C-2C6E-47CC-A7F33C149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2766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37" name="AutoShape 21">
            <a:extLst>
              <a:ext uri="{FF2B5EF4-FFF2-40B4-BE49-F238E27FC236}">
                <a16:creationId xmlns:a16="http://schemas.microsoft.com/office/drawing/2014/main" id="{2634B8E4-3958-18C8-EF6A-C719116ED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2766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38" name="AutoShape 22">
            <a:extLst>
              <a:ext uri="{FF2B5EF4-FFF2-40B4-BE49-F238E27FC236}">
                <a16:creationId xmlns:a16="http://schemas.microsoft.com/office/drawing/2014/main" id="{CB2AC09B-5301-EB31-8F95-BDE298787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2766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39" name="AutoShape 23">
            <a:extLst>
              <a:ext uri="{FF2B5EF4-FFF2-40B4-BE49-F238E27FC236}">
                <a16:creationId xmlns:a16="http://schemas.microsoft.com/office/drawing/2014/main" id="{3C9ADDE9-9357-24D0-EF0A-2C27517C9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2766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40" name="AutoShape 24">
            <a:extLst>
              <a:ext uri="{FF2B5EF4-FFF2-40B4-BE49-F238E27FC236}">
                <a16:creationId xmlns:a16="http://schemas.microsoft.com/office/drawing/2014/main" id="{0FAF1ABE-38E9-ED06-AE54-D8017FE08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2672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41" name="AutoShape 25">
            <a:extLst>
              <a:ext uri="{FF2B5EF4-FFF2-40B4-BE49-F238E27FC236}">
                <a16:creationId xmlns:a16="http://schemas.microsoft.com/office/drawing/2014/main" id="{7B8FD830-98FD-F1F7-4A9F-52067678A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048000"/>
            <a:ext cx="838200" cy="762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AutoShape 26">
            <a:extLst>
              <a:ext uri="{FF2B5EF4-FFF2-40B4-BE49-F238E27FC236}">
                <a16:creationId xmlns:a16="http://schemas.microsoft.com/office/drawing/2014/main" id="{FB7D986D-99AE-9FBD-81B0-565D0435A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038600"/>
            <a:ext cx="838200" cy="762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Text Box 27">
            <a:extLst>
              <a:ext uri="{FF2B5EF4-FFF2-40B4-BE49-F238E27FC236}">
                <a16:creationId xmlns:a16="http://schemas.microsoft.com/office/drawing/2014/main" id="{7FBBC46B-C8B5-A441-F2B9-4F864D676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2819401"/>
            <a:ext cx="1905000" cy="310832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en-US" sz="1400"/>
              <a:t>U vrijeme porasta prodaje (potražnje) preduzeće može povećati rad i materijal, ali samo do određenog nivoa - oni će biti ograničen veličinom prostora. U ovom primjeru, zemljište, zgrade i oprema su fiksna faktor koji se ne mogu mijenjati u kratkom roku.</a:t>
            </a:r>
            <a:endParaRPr lang="en-GB" altLang="en-US" sz="1400">
              <a:latin typeface="Verdana" panose="020B0604030504040204" pitchFamily="34" charset="0"/>
            </a:endParaRPr>
          </a:p>
        </p:txBody>
      </p:sp>
      <p:sp>
        <p:nvSpPr>
          <p:cNvPr id="34844" name="AutoShape 28">
            <a:extLst>
              <a:ext uri="{FF2B5EF4-FFF2-40B4-BE49-F238E27FC236}">
                <a16:creationId xmlns:a16="http://schemas.microsoft.com/office/drawing/2014/main" id="{45F1C1A1-B75B-5D0F-FAB4-F72F39ED4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800600"/>
            <a:ext cx="381000" cy="381000"/>
          </a:xfrm>
          <a:prstGeom prst="smileyFace">
            <a:avLst>
              <a:gd name="adj" fmla="val -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45" name="AutoShape 29">
            <a:extLst>
              <a:ext uri="{FF2B5EF4-FFF2-40B4-BE49-F238E27FC236}">
                <a16:creationId xmlns:a16="http://schemas.microsoft.com/office/drawing/2014/main" id="{F9AB9319-C23A-6374-DC3E-1059BAA54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800600"/>
            <a:ext cx="381000" cy="381000"/>
          </a:xfrm>
          <a:prstGeom prst="smileyFace">
            <a:avLst>
              <a:gd name="adj" fmla="val -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46" name="AutoShape 30">
            <a:extLst>
              <a:ext uri="{FF2B5EF4-FFF2-40B4-BE49-F238E27FC236}">
                <a16:creationId xmlns:a16="http://schemas.microsoft.com/office/drawing/2014/main" id="{55C391A7-F728-AAF1-84A1-B7CEEDE96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800600"/>
            <a:ext cx="381000" cy="381000"/>
          </a:xfrm>
          <a:prstGeom prst="smileyFace">
            <a:avLst>
              <a:gd name="adj" fmla="val -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47" name="AutoShape 31">
            <a:extLst>
              <a:ext uri="{FF2B5EF4-FFF2-40B4-BE49-F238E27FC236}">
                <a16:creationId xmlns:a16="http://schemas.microsoft.com/office/drawing/2014/main" id="{40A3C487-8BC2-7256-9FAE-C511705B8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800600"/>
            <a:ext cx="381000" cy="381000"/>
          </a:xfrm>
          <a:prstGeom prst="smileyFace">
            <a:avLst>
              <a:gd name="adj" fmla="val -3125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48" name="AutoShape 32">
            <a:extLst>
              <a:ext uri="{FF2B5EF4-FFF2-40B4-BE49-F238E27FC236}">
                <a16:creationId xmlns:a16="http://schemas.microsoft.com/office/drawing/2014/main" id="{E7F1DE08-3747-D87E-33ED-B82EC4A43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2578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49" name="AutoShape 33">
            <a:extLst>
              <a:ext uri="{FF2B5EF4-FFF2-40B4-BE49-F238E27FC236}">
                <a16:creationId xmlns:a16="http://schemas.microsoft.com/office/drawing/2014/main" id="{86E1AC50-D36F-E376-7F19-ED3BFFB69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2578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50" name="AutoShape 34">
            <a:extLst>
              <a:ext uri="{FF2B5EF4-FFF2-40B4-BE49-F238E27FC236}">
                <a16:creationId xmlns:a16="http://schemas.microsoft.com/office/drawing/2014/main" id="{03748357-F9D8-C86B-8F92-B7BE5B678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2578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51" name="AutoShape 35">
            <a:extLst>
              <a:ext uri="{FF2B5EF4-FFF2-40B4-BE49-F238E27FC236}">
                <a16:creationId xmlns:a16="http://schemas.microsoft.com/office/drawing/2014/main" id="{A669E674-F9C3-BFDD-D458-77815D438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2578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52" name="AutoShape 36">
            <a:extLst>
              <a:ext uri="{FF2B5EF4-FFF2-40B4-BE49-F238E27FC236}">
                <a16:creationId xmlns:a16="http://schemas.microsoft.com/office/drawing/2014/main" id="{E4069170-75A0-9D54-E06A-8EA60A499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2578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56783-8EA7-F020-7A81-048D1425B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34716"/>
            <a:ext cx="8241632" cy="762000"/>
          </a:xfrm>
        </p:spPr>
        <p:txBody>
          <a:bodyPr>
            <a:normAutofit fontScale="90000"/>
          </a:bodyPr>
          <a:lstStyle/>
          <a:p>
            <a:r>
              <a:rPr lang="bs-Latn-BA" dirty="0"/>
              <a:t>Analiza proizvodne funkcije – kratak rok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3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CF6A3-05E4-4EC6-9590-44B4B0E2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altLang="en-US" dirty="0" smtClean="0"/>
              <a:t>Značaj proizvodne funkcije u procesu odlučivajna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menadžera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uspješnog</a:t>
            </a:r>
            <a:r>
              <a:rPr lang="en-US" dirty="0"/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planiranja</a:t>
            </a:r>
            <a:r>
              <a:rPr lang="sr-Latn-BA" i="1" dirty="0" smtClean="0">
                <a:solidFill>
                  <a:srgbClr val="FF0000"/>
                </a:solidFill>
              </a:rPr>
              <a:t> kapaciteta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b="1" dirty="0" err="1"/>
              <a:t>Precizne</a:t>
            </a:r>
            <a:r>
              <a:rPr lang="en-US" b="1" dirty="0"/>
              <a:t> </a:t>
            </a:r>
            <a:r>
              <a:rPr lang="en-US" b="1" dirty="0" err="1"/>
              <a:t>prognoze</a:t>
            </a:r>
            <a:r>
              <a:rPr lang="en-US" b="1" dirty="0"/>
              <a:t> </a:t>
            </a:r>
            <a:r>
              <a:rPr lang="en-US" b="1" dirty="0" err="1"/>
              <a:t>potražnje</a:t>
            </a:r>
            <a:r>
              <a:rPr lang="en-US" dirty="0"/>
              <a:t> – </a:t>
            </a:r>
            <a:r>
              <a:rPr lang="en-US" dirty="0" err="1"/>
              <a:t>teško</a:t>
            </a:r>
            <a:r>
              <a:rPr lang="en-US" dirty="0"/>
              <a:t> </a:t>
            </a:r>
            <a:r>
              <a:rPr lang="en-US" dirty="0" err="1"/>
              <a:t>ostvarivo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ključno</a:t>
            </a:r>
            <a:r>
              <a:rPr lang="en-US" dirty="0"/>
              <a:t>.</a:t>
            </a:r>
          </a:p>
          <a:p>
            <a:pPr lvl="1"/>
            <a:r>
              <a:rPr lang="en-US" b="1" dirty="0" err="1"/>
              <a:t>Efikasna</a:t>
            </a:r>
            <a:r>
              <a:rPr lang="en-US" b="1" dirty="0"/>
              <a:t> </a:t>
            </a:r>
            <a:r>
              <a:rPr lang="en-US" b="1" dirty="0" err="1"/>
              <a:t>komunikacija</a:t>
            </a:r>
            <a:r>
              <a:rPr lang="en-US" b="1" dirty="0"/>
              <a:t> </a:t>
            </a:r>
            <a:r>
              <a:rPr lang="en-US" b="1" dirty="0" err="1"/>
              <a:t>proizvodnje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marketinga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err="1"/>
              <a:t>Cilj</a:t>
            </a:r>
            <a:r>
              <a:rPr lang="en-US" dirty="0"/>
              <a:t>: </a:t>
            </a:r>
            <a:r>
              <a:rPr lang="en-US" dirty="0" err="1"/>
              <a:t>racionalno</a:t>
            </a:r>
            <a:r>
              <a:rPr lang="en-US" dirty="0"/>
              <a:t> </a:t>
            </a:r>
            <a:r>
              <a:rPr lang="en-US" dirty="0" err="1"/>
              <a:t>korištenje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optimalna</a:t>
            </a:r>
            <a:r>
              <a:rPr lang="en-US" dirty="0"/>
              <a:t> </a:t>
            </a:r>
            <a:r>
              <a:rPr lang="en-US" dirty="0" err="1"/>
              <a:t>proizvodnja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22978" y="2265343"/>
            <a:ext cx="5137150" cy="3836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065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6" name="Text Box 28">
            <a:extLst>
              <a:ext uri="{FF2B5EF4-FFF2-40B4-BE49-F238E27FC236}">
                <a16:creationId xmlns:a16="http://schemas.microsoft.com/office/drawing/2014/main" id="{A57126CB-DFBE-F66C-DEAF-ECC3DD41A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410200"/>
            <a:ext cx="8458200" cy="584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en-US" sz="1600"/>
              <a:t>U dugom roku, preduzeće može promijeniti sve svoje faktora proizvodnje što povećava njegovu ukupnu sposobnost. U ovom primjeru je udvostručilo svoj ​​kapacitet.</a:t>
            </a:r>
            <a:endParaRPr lang="en-GB" altLang="en-US" sz="1600" b="1">
              <a:latin typeface="Verdana" panose="020B0604030504040204" pitchFamily="34" charset="0"/>
            </a:endParaRPr>
          </a:p>
        </p:txBody>
      </p:sp>
      <p:grpSp>
        <p:nvGrpSpPr>
          <p:cNvPr id="36868" name="Group 104">
            <a:extLst>
              <a:ext uri="{FF2B5EF4-FFF2-40B4-BE49-F238E27FC236}">
                <a16:creationId xmlns:a16="http://schemas.microsoft.com/office/drawing/2014/main" id="{C1C611D7-CB6C-9D24-747C-8E3B270220CB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362200"/>
            <a:ext cx="3886200" cy="2743200"/>
            <a:chOff x="720" y="1632"/>
            <a:chExt cx="2928" cy="2016"/>
          </a:xfrm>
        </p:grpSpPr>
        <p:sp>
          <p:nvSpPr>
            <p:cNvPr id="36901" name="Rectangle 105">
              <a:extLst>
                <a:ext uri="{FF2B5EF4-FFF2-40B4-BE49-F238E27FC236}">
                  <a16:creationId xmlns:a16="http://schemas.microsoft.com/office/drawing/2014/main" id="{F850F7C7-0190-5E9E-CC36-60ACFD4F2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632"/>
              <a:ext cx="2928" cy="201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02" name="AutoShape 106">
              <a:extLst>
                <a:ext uri="{FF2B5EF4-FFF2-40B4-BE49-F238E27FC236}">
                  <a16:creationId xmlns:a16="http://schemas.microsoft.com/office/drawing/2014/main" id="{1E13A60C-5E38-159C-45F3-8591CE90D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776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03" name="AutoShape 107">
              <a:extLst>
                <a:ext uri="{FF2B5EF4-FFF2-40B4-BE49-F238E27FC236}">
                  <a16:creationId xmlns:a16="http://schemas.microsoft.com/office/drawing/2014/main" id="{E62252CB-685B-CE08-04E5-D5F96F32C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064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04" name="AutoShape 108">
              <a:extLst>
                <a:ext uri="{FF2B5EF4-FFF2-40B4-BE49-F238E27FC236}">
                  <a16:creationId xmlns:a16="http://schemas.microsoft.com/office/drawing/2014/main" id="{A23FB3BB-7DBF-8AB0-D5C6-47D527FFA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00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05" name="AutoShape 109">
              <a:extLst>
                <a:ext uri="{FF2B5EF4-FFF2-40B4-BE49-F238E27FC236}">
                  <a16:creationId xmlns:a16="http://schemas.microsoft.com/office/drawing/2014/main" id="{D9855EA8-EC2F-2D91-D121-AB2E7F7BF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024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06" name="AutoShape 110">
              <a:extLst>
                <a:ext uri="{FF2B5EF4-FFF2-40B4-BE49-F238E27FC236}">
                  <a16:creationId xmlns:a16="http://schemas.microsoft.com/office/drawing/2014/main" id="{45E5C441-B867-1B92-2069-861D4084F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400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07" name="AutoShape 111">
              <a:extLst>
                <a:ext uri="{FF2B5EF4-FFF2-40B4-BE49-F238E27FC236}">
                  <a16:creationId xmlns:a16="http://schemas.microsoft.com/office/drawing/2014/main" id="{DD51B00A-2008-4032-7AAA-EC933E16C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400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08" name="AutoShape 112">
              <a:extLst>
                <a:ext uri="{FF2B5EF4-FFF2-40B4-BE49-F238E27FC236}">
                  <a16:creationId xmlns:a16="http://schemas.microsoft.com/office/drawing/2014/main" id="{69BA1B62-14D3-5422-DB6A-44CBD867B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400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09" name="AutoShape 113">
              <a:extLst>
                <a:ext uri="{FF2B5EF4-FFF2-40B4-BE49-F238E27FC236}">
                  <a16:creationId xmlns:a16="http://schemas.microsoft.com/office/drawing/2014/main" id="{6C9589F7-ED27-AA64-8E0D-52D27B755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400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10" name="AutoShape 114">
              <a:extLst>
                <a:ext uri="{FF2B5EF4-FFF2-40B4-BE49-F238E27FC236}">
                  <a16:creationId xmlns:a16="http://schemas.microsoft.com/office/drawing/2014/main" id="{ABC4C666-8107-3CA0-22AA-36E965BFE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776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11" name="AutoShape 115">
              <a:extLst>
                <a:ext uri="{FF2B5EF4-FFF2-40B4-BE49-F238E27FC236}">
                  <a16:creationId xmlns:a16="http://schemas.microsoft.com/office/drawing/2014/main" id="{5A542C04-0780-E2CA-9680-DBBDB62CA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776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12" name="AutoShape 116">
              <a:extLst>
                <a:ext uri="{FF2B5EF4-FFF2-40B4-BE49-F238E27FC236}">
                  <a16:creationId xmlns:a16="http://schemas.microsoft.com/office/drawing/2014/main" id="{95C82894-0507-3236-53EE-8FC95980F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776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13" name="AutoShape 117">
              <a:extLst>
                <a:ext uri="{FF2B5EF4-FFF2-40B4-BE49-F238E27FC236}">
                  <a16:creationId xmlns:a16="http://schemas.microsoft.com/office/drawing/2014/main" id="{6EEF3EE9-A0B4-26B0-793B-91CA0EB8E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776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14" name="AutoShape 118">
              <a:extLst>
                <a:ext uri="{FF2B5EF4-FFF2-40B4-BE49-F238E27FC236}">
                  <a16:creationId xmlns:a16="http://schemas.microsoft.com/office/drawing/2014/main" id="{E2815707-F1E5-DD93-B7BA-63589DF48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68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15" name="AutoShape 119">
              <a:extLst>
                <a:ext uri="{FF2B5EF4-FFF2-40B4-BE49-F238E27FC236}">
                  <a16:creationId xmlns:a16="http://schemas.microsoft.com/office/drawing/2014/main" id="{7E5CFB49-84EB-7239-DBD7-11D0FD48C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68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16" name="AutoShape 120">
              <a:extLst>
                <a:ext uri="{FF2B5EF4-FFF2-40B4-BE49-F238E27FC236}">
                  <a16:creationId xmlns:a16="http://schemas.microsoft.com/office/drawing/2014/main" id="{C030A85E-0784-8205-7C16-298D7623C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68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17" name="AutoShape 121">
              <a:extLst>
                <a:ext uri="{FF2B5EF4-FFF2-40B4-BE49-F238E27FC236}">
                  <a16:creationId xmlns:a16="http://schemas.microsoft.com/office/drawing/2014/main" id="{D392038C-0132-6B3F-917F-6A3A7B4F0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68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18" name="AutoShape 122">
              <a:extLst>
                <a:ext uri="{FF2B5EF4-FFF2-40B4-BE49-F238E27FC236}">
                  <a16:creationId xmlns:a16="http://schemas.microsoft.com/office/drawing/2014/main" id="{B2B8C8BE-FFD2-2852-E0B4-72F5277CF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064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6919" name="AutoShape 123">
              <a:extLst>
                <a:ext uri="{FF2B5EF4-FFF2-40B4-BE49-F238E27FC236}">
                  <a16:creationId xmlns:a16="http://schemas.microsoft.com/office/drawing/2014/main" id="{134930AB-C758-97B7-0A52-974BC692B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064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20" name="AutoShape 124">
              <a:extLst>
                <a:ext uri="{FF2B5EF4-FFF2-40B4-BE49-F238E27FC236}">
                  <a16:creationId xmlns:a16="http://schemas.microsoft.com/office/drawing/2014/main" id="{8E176C1C-40B8-6707-9B01-0A75B287A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064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21" name="AutoShape 125">
              <a:extLst>
                <a:ext uri="{FF2B5EF4-FFF2-40B4-BE49-F238E27FC236}">
                  <a16:creationId xmlns:a16="http://schemas.microsoft.com/office/drawing/2014/main" id="{DFA63477-B683-83DD-B66F-6FBCC5985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064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22" name="AutoShape 126">
              <a:extLst>
                <a:ext uri="{FF2B5EF4-FFF2-40B4-BE49-F238E27FC236}">
                  <a16:creationId xmlns:a16="http://schemas.microsoft.com/office/drawing/2014/main" id="{8DF0F4E3-DCB8-9AEC-C2E4-91891CCA7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68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23" name="AutoShape 127">
              <a:extLst>
                <a:ext uri="{FF2B5EF4-FFF2-40B4-BE49-F238E27FC236}">
                  <a16:creationId xmlns:a16="http://schemas.microsoft.com/office/drawing/2014/main" id="{6F516559-E3B1-4BC5-BB85-CAD102781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024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24" name="AutoShape 128">
              <a:extLst>
                <a:ext uri="{FF2B5EF4-FFF2-40B4-BE49-F238E27FC236}">
                  <a16:creationId xmlns:a16="http://schemas.microsoft.com/office/drawing/2014/main" id="{26F7943D-0E7B-B7E5-1F38-24414F4AB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024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25" name="AutoShape 129">
              <a:extLst>
                <a:ext uri="{FF2B5EF4-FFF2-40B4-BE49-F238E27FC236}">
                  <a16:creationId xmlns:a16="http://schemas.microsoft.com/office/drawing/2014/main" id="{43E2C7B7-29E8-58FF-64DD-7C69FAF82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024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26" name="AutoShape 130">
              <a:extLst>
                <a:ext uri="{FF2B5EF4-FFF2-40B4-BE49-F238E27FC236}">
                  <a16:creationId xmlns:a16="http://schemas.microsoft.com/office/drawing/2014/main" id="{C4DBE44B-7FF1-E25A-ECA6-D38467314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024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27" name="AutoShape 131">
              <a:extLst>
                <a:ext uri="{FF2B5EF4-FFF2-40B4-BE49-F238E27FC236}">
                  <a16:creationId xmlns:a16="http://schemas.microsoft.com/office/drawing/2014/main" id="{E54AD5EC-D78A-DAEA-E325-64890153D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3312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28" name="AutoShape 132">
              <a:extLst>
                <a:ext uri="{FF2B5EF4-FFF2-40B4-BE49-F238E27FC236}">
                  <a16:creationId xmlns:a16="http://schemas.microsoft.com/office/drawing/2014/main" id="{4109BA19-073E-3A10-1D77-3FD532DAF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312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29" name="AutoShape 133">
              <a:extLst>
                <a:ext uri="{FF2B5EF4-FFF2-40B4-BE49-F238E27FC236}">
                  <a16:creationId xmlns:a16="http://schemas.microsoft.com/office/drawing/2014/main" id="{54000ADB-CF67-038C-B2CA-6FB5F4C7A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312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6930" name="AutoShape 134">
              <a:extLst>
                <a:ext uri="{FF2B5EF4-FFF2-40B4-BE49-F238E27FC236}">
                  <a16:creationId xmlns:a16="http://schemas.microsoft.com/office/drawing/2014/main" id="{018B6002-5D64-89AB-9930-8389CD399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312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31" name="AutoShape 135">
              <a:extLst>
                <a:ext uri="{FF2B5EF4-FFF2-40B4-BE49-F238E27FC236}">
                  <a16:creationId xmlns:a16="http://schemas.microsoft.com/office/drawing/2014/main" id="{6BB15EC1-38FE-A9EC-3AD9-C5F38AB64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312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</p:grpSp>
      <p:grpSp>
        <p:nvGrpSpPr>
          <p:cNvPr id="3" name="Group 136">
            <a:extLst>
              <a:ext uri="{FF2B5EF4-FFF2-40B4-BE49-F238E27FC236}">
                <a16:creationId xmlns:a16="http://schemas.microsoft.com/office/drawing/2014/main" id="{1ED4526E-E447-93E4-76F4-678BD6AE878C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2362200"/>
            <a:ext cx="3886200" cy="2743200"/>
            <a:chOff x="720" y="1632"/>
            <a:chExt cx="2928" cy="2016"/>
          </a:xfrm>
        </p:grpSpPr>
        <p:sp>
          <p:nvSpPr>
            <p:cNvPr id="36870" name="Rectangle 137">
              <a:extLst>
                <a:ext uri="{FF2B5EF4-FFF2-40B4-BE49-F238E27FC236}">
                  <a16:creationId xmlns:a16="http://schemas.microsoft.com/office/drawing/2014/main" id="{809D2DC8-8B2C-234C-7556-3B960A947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632"/>
              <a:ext cx="2928" cy="201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71" name="AutoShape 138">
              <a:extLst>
                <a:ext uri="{FF2B5EF4-FFF2-40B4-BE49-F238E27FC236}">
                  <a16:creationId xmlns:a16="http://schemas.microsoft.com/office/drawing/2014/main" id="{F30A383A-EFBB-23F7-6328-FC0E3FEDA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776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72" name="AutoShape 139">
              <a:extLst>
                <a:ext uri="{FF2B5EF4-FFF2-40B4-BE49-F238E27FC236}">
                  <a16:creationId xmlns:a16="http://schemas.microsoft.com/office/drawing/2014/main" id="{49AAFB9A-C42E-1B16-3083-C0F97DB99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064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73" name="AutoShape 140">
              <a:extLst>
                <a:ext uri="{FF2B5EF4-FFF2-40B4-BE49-F238E27FC236}">
                  <a16:creationId xmlns:a16="http://schemas.microsoft.com/office/drawing/2014/main" id="{3A838AF5-F87B-A20D-046D-05B0FDEB1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00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74" name="AutoShape 141">
              <a:extLst>
                <a:ext uri="{FF2B5EF4-FFF2-40B4-BE49-F238E27FC236}">
                  <a16:creationId xmlns:a16="http://schemas.microsoft.com/office/drawing/2014/main" id="{B16767B3-F4FB-AB1E-3C46-AB5997C6E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024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75" name="AutoShape 142">
              <a:extLst>
                <a:ext uri="{FF2B5EF4-FFF2-40B4-BE49-F238E27FC236}">
                  <a16:creationId xmlns:a16="http://schemas.microsoft.com/office/drawing/2014/main" id="{90EA0AB0-A6AE-2168-9CF4-048B78531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400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76" name="AutoShape 143">
              <a:extLst>
                <a:ext uri="{FF2B5EF4-FFF2-40B4-BE49-F238E27FC236}">
                  <a16:creationId xmlns:a16="http://schemas.microsoft.com/office/drawing/2014/main" id="{A9B50721-8591-5C3F-8523-5B2E585E5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400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77" name="AutoShape 144">
              <a:extLst>
                <a:ext uri="{FF2B5EF4-FFF2-40B4-BE49-F238E27FC236}">
                  <a16:creationId xmlns:a16="http://schemas.microsoft.com/office/drawing/2014/main" id="{F70A39C5-9A2C-EE4A-8FC6-2FFBB727F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400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78" name="AutoShape 145">
              <a:extLst>
                <a:ext uri="{FF2B5EF4-FFF2-40B4-BE49-F238E27FC236}">
                  <a16:creationId xmlns:a16="http://schemas.microsoft.com/office/drawing/2014/main" id="{45799A44-600A-0769-F3B7-F9CEBD636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400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79" name="AutoShape 146">
              <a:extLst>
                <a:ext uri="{FF2B5EF4-FFF2-40B4-BE49-F238E27FC236}">
                  <a16:creationId xmlns:a16="http://schemas.microsoft.com/office/drawing/2014/main" id="{32770540-7EB8-1A3A-E194-077A52958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776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80" name="AutoShape 147">
              <a:extLst>
                <a:ext uri="{FF2B5EF4-FFF2-40B4-BE49-F238E27FC236}">
                  <a16:creationId xmlns:a16="http://schemas.microsoft.com/office/drawing/2014/main" id="{FA39EAA6-FF52-60A7-EC1B-DF97C6BCD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776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81" name="AutoShape 148">
              <a:extLst>
                <a:ext uri="{FF2B5EF4-FFF2-40B4-BE49-F238E27FC236}">
                  <a16:creationId xmlns:a16="http://schemas.microsoft.com/office/drawing/2014/main" id="{BDC22C2E-317F-FE01-B28D-FD36CD021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776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82" name="AutoShape 149">
              <a:extLst>
                <a:ext uri="{FF2B5EF4-FFF2-40B4-BE49-F238E27FC236}">
                  <a16:creationId xmlns:a16="http://schemas.microsoft.com/office/drawing/2014/main" id="{E7A8D6DB-6F3C-34EF-F8A8-F90ACDD61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776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83" name="AutoShape 150">
              <a:extLst>
                <a:ext uri="{FF2B5EF4-FFF2-40B4-BE49-F238E27FC236}">
                  <a16:creationId xmlns:a16="http://schemas.microsoft.com/office/drawing/2014/main" id="{4C20533F-5393-C683-1C2D-75FF19321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68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84" name="AutoShape 151">
              <a:extLst>
                <a:ext uri="{FF2B5EF4-FFF2-40B4-BE49-F238E27FC236}">
                  <a16:creationId xmlns:a16="http://schemas.microsoft.com/office/drawing/2014/main" id="{91133914-DD6F-9CB9-08BC-823DC0CA3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68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85" name="AutoShape 152">
              <a:extLst>
                <a:ext uri="{FF2B5EF4-FFF2-40B4-BE49-F238E27FC236}">
                  <a16:creationId xmlns:a16="http://schemas.microsoft.com/office/drawing/2014/main" id="{39D4C8FA-3758-3776-DE79-9518F3FE8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68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86" name="AutoShape 153">
              <a:extLst>
                <a:ext uri="{FF2B5EF4-FFF2-40B4-BE49-F238E27FC236}">
                  <a16:creationId xmlns:a16="http://schemas.microsoft.com/office/drawing/2014/main" id="{A15BB7B9-9B2F-CCFC-B6DA-D0E3F70A5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68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87" name="AutoShape 154">
              <a:extLst>
                <a:ext uri="{FF2B5EF4-FFF2-40B4-BE49-F238E27FC236}">
                  <a16:creationId xmlns:a16="http://schemas.microsoft.com/office/drawing/2014/main" id="{4C58AC0B-AB48-DFEE-7A01-A6650F776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064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6888" name="AutoShape 155">
              <a:extLst>
                <a:ext uri="{FF2B5EF4-FFF2-40B4-BE49-F238E27FC236}">
                  <a16:creationId xmlns:a16="http://schemas.microsoft.com/office/drawing/2014/main" id="{333DAA35-06C2-5259-C2A1-3816645D1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064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89" name="AutoShape 156">
              <a:extLst>
                <a:ext uri="{FF2B5EF4-FFF2-40B4-BE49-F238E27FC236}">
                  <a16:creationId xmlns:a16="http://schemas.microsoft.com/office/drawing/2014/main" id="{745ED8A2-6F30-AE6B-58E9-354CEA329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064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90" name="AutoShape 157">
              <a:extLst>
                <a:ext uri="{FF2B5EF4-FFF2-40B4-BE49-F238E27FC236}">
                  <a16:creationId xmlns:a16="http://schemas.microsoft.com/office/drawing/2014/main" id="{B810DD5B-2F8D-767B-5D84-ADA228AD7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064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91" name="AutoShape 158">
              <a:extLst>
                <a:ext uri="{FF2B5EF4-FFF2-40B4-BE49-F238E27FC236}">
                  <a16:creationId xmlns:a16="http://schemas.microsoft.com/office/drawing/2014/main" id="{FC49A404-687A-0D96-2FC3-5396E8480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68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92" name="AutoShape 159">
              <a:extLst>
                <a:ext uri="{FF2B5EF4-FFF2-40B4-BE49-F238E27FC236}">
                  <a16:creationId xmlns:a16="http://schemas.microsoft.com/office/drawing/2014/main" id="{FDF7AD31-8B22-D1B2-5DF4-74C329B04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024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93" name="AutoShape 160">
              <a:extLst>
                <a:ext uri="{FF2B5EF4-FFF2-40B4-BE49-F238E27FC236}">
                  <a16:creationId xmlns:a16="http://schemas.microsoft.com/office/drawing/2014/main" id="{61CAF9EE-77AD-99F4-2926-5AF8DD58E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024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94" name="AutoShape 161">
              <a:extLst>
                <a:ext uri="{FF2B5EF4-FFF2-40B4-BE49-F238E27FC236}">
                  <a16:creationId xmlns:a16="http://schemas.microsoft.com/office/drawing/2014/main" id="{76244C02-4344-1E7E-17ED-1AF8EBCFD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024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95" name="AutoShape 162">
              <a:extLst>
                <a:ext uri="{FF2B5EF4-FFF2-40B4-BE49-F238E27FC236}">
                  <a16:creationId xmlns:a16="http://schemas.microsoft.com/office/drawing/2014/main" id="{B424C9E2-667F-71AE-B0CA-C4F42FAAC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024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96" name="AutoShape 163">
              <a:extLst>
                <a:ext uri="{FF2B5EF4-FFF2-40B4-BE49-F238E27FC236}">
                  <a16:creationId xmlns:a16="http://schemas.microsoft.com/office/drawing/2014/main" id="{D03D929F-7354-95A8-6C6B-7CAA93FCC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3312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97" name="AutoShape 164">
              <a:extLst>
                <a:ext uri="{FF2B5EF4-FFF2-40B4-BE49-F238E27FC236}">
                  <a16:creationId xmlns:a16="http://schemas.microsoft.com/office/drawing/2014/main" id="{7D476832-DCF4-0337-5836-B1C4D973E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312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98" name="AutoShape 165">
              <a:extLst>
                <a:ext uri="{FF2B5EF4-FFF2-40B4-BE49-F238E27FC236}">
                  <a16:creationId xmlns:a16="http://schemas.microsoft.com/office/drawing/2014/main" id="{3C2FAD0A-9C16-2CCD-BBCE-96AD38751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312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6899" name="AutoShape 166">
              <a:extLst>
                <a:ext uri="{FF2B5EF4-FFF2-40B4-BE49-F238E27FC236}">
                  <a16:creationId xmlns:a16="http://schemas.microsoft.com/office/drawing/2014/main" id="{7D70D182-F0A8-038D-730B-B568168ED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312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00" name="AutoShape 167">
              <a:extLst>
                <a:ext uri="{FF2B5EF4-FFF2-40B4-BE49-F238E27FC236}">
                  <a16:creationId xmlns:a16="http://schemas.microsoft.com/office/drawing/2014/main" id="{A68B26AA-04F1-D104-6BCA-524C0F9B0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312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5AFBA5-07F1-C1F1-270D-F9705AF09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419" y="575056"/>
            <a:ext cx="10058400" cy="1609344"/>
          </a:xfrm>
        </p:spPr>
        <p:txBody>
          <a:bodyPr/>
          <a:lstStyle/>
          <a:p>
            <a:r>
              <a:rPr lang="bs-Latn-BA" dirty="0"/>
              <a:t>Analiza proizvodne funkcije – dugi rok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6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AD8B7325-4500-87D3-E940-38D683423B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sr-Latn-RS" sz="4000" dirty="0"/>
              <a:t>Proizvodna funkcija – algebarski oblik</a:t>
            </a:r>
            <a:endParaRPr lang="en-US" sz="4000" dirty="0"/>
          </a:p>
        </p:txBody>
      </p:sp>
      <p:sp>
        <p:nvSpPr>
          <p:cNvPr id="122888" name="Rectangle 8">
            <a:extLst>
              <a:ext uri="{FF2B5EF4-FFF2-40B4-BE49-F238E27FC236}">
                <a16:creationId xmlns:a16="http://schemas.microsoft.com/office/drawing/2014/main" id="{BF5FCD54-B9EA-6505-C630-395E1C78FD1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25550" y="1922477"/>
            <a:ext cx="8001000" cy="4114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sr-Latn-R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Linearna proizvodna funkcija: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input</a:t>
            </a:r>
            <a:r>
              <a:rPr lang="sr-Latn-R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su savršeni supstituti</a:t>
            </a:r>
          </a:p>
          <a:p>
            <a:pPr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Leontief-ova </a:t>
            </a:r>
            <a:r>
              <a:rPr lang="sr-Latn-R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proizvodna funkcija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input</a:t>
            </a:r>
            <a:r>
              <a:rPr lang="sr-Latn-R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se koriste u fiksnoj propociji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Cobb-Douglas-ova </a:t>
            </a:r>
            <a:r>
              <a:rPr lang="sr-Latn-R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proizvodna funkcija: inpute karakteriše izvjestan stepen supstitucije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34148" name="Object 9">
            <a:extLst>
              <a:ext uri="{FF2B5EF4-FFF2-40B4-BE49-F238E27FC236}">
                <a16:creationId xmlns:a16="http://schemas.microsoft.com/office/drawing/2014/main" id="{285EAD1D-9119-B580-80CB-FB7E0A429094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47173181"/>
              </p:ext>
            </p:extLst>
          </p:nvPr>
        </p:nvGraphicFramePr>
        <p:xfrm>
          <a:off x="5167052" y="5892567"/>
          <a:ext cx="29035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Equation" r:id="rId3" imgW="1244600" imgH="228600" progId="Equation.3">
                  <p:embed/>
                </p:oleObj>
              </mc:Choice>
              <mc:Fallback>
                <p:oleObj name="Equation" r:id="rId3" imgW="1244600" imgH="228600" progId="Equation.3">
                  <p:embed/>
                  <p:pic>
                    <p:nvPicPr>
                      <p:cNvPr id="134148" name="Object 9">
                        <a:extLst>
                          <a:ext uri="{FF2B5EF4-FFF2-40B4-BE49-F238E27FC236}">
                            <a16:creationId xmlns:a16="http://schemas.microsoft.com/office/drawing/2014/main" id="{285EAD1D-9119-B580-80CB-FB7E0A42909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052" y="5892567"/>
                        <a:ext cx="290353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9" name="Object 4">
            <a:extLst>
              <a:ext uri="{FF2B5EF4-FFF2-40B4-BE49-F238E27FC236}">
                <a16:creationId xmlns:a16="http://schemas.microsoft.com/office/drawing/2014/main" id="{8FA7237C-1563-0A60-CE0E-D4BD83944B4A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96457804"/>
              </p:ext>
            </p:extLst>
          </p:nvPr>
        </p:nvGraphicFramePr>
        <p:xfrm>
          <a:off x="5285064" y="2833687"/>
          <a:ext cx="33528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Equation" r:id="rId5" imgW="1434477" imgH="215806" progId="Equation.3">
                  <p:embed/>
                </p:oleObj>
              </mc:Choice>
              <mc:Fallback>
                <p:oleObj name="Equation" r:id="rId5" imgW="1434477" imgH="215806" progId="Equation.3">
                  <p:embed/>
                  <p:pic>
                    <p:nvPicPr>
                      <p:cNvPr id="134149" name="Object 4">
                        <a:extLst>
                          <a:ext uri="{FF2B5EF4-FFF2-40B4-BE49-F238E27FC236}">
                            <a16:creationId xmlns:a16="http://schemas.microsoft.com/office/drawing/2014/main" id="{8FA7237C-1563-0A60-CE0E-D4BD83944B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5064" y="2833687"/>
                        <a:ext cx="33528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0" name="Object 6">
            <a:extLst>
              <a:ext uri="{FF2B5EF4-FFF2-40B4-BE49-F238E27FC236}">
                <a16:creationId xmlns:a16="http://schemas.microsoft.com/office/drawing/2014/main" id="{A4FD79D2-FE76-0107-012E-28E5A13767CE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7373807"/>
              </p:ext>
            </p:extLst>
          </p:nvPr>
        </p:nvGraphicFramePr>
        <p:xfrm>
          <a:off x="5226050" y="4194175"/>
          <a:ext cx="33528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Equation" r:id="rId7" imgW="1675673" imgH="215806" progId="Equation.3">
                  <p:embed/>
                </p:oleObj>
              </mc:Choice>
              <mc:Fallback>
                <p:oleObj name="Equation" r:id="rId7" imgW="1675673" imgH="215806" progId="Equation.3">
                  <p:embed/>
                  <p:pic>
                    <p:nvPicPr>
                      <p:cNvPr id="134150" name="Object 6">
                        <a:extLst>
                          <a:ext uri="{FF2B5EF4-FFF2-40B4-BE49-F238E27FC236}">
                            <a16:creationId xmlns:a16="http://schemas.microsoft.com/office/drawing/2014/main" id="{A4FD79D2-FE76-0107-012E-28E5A13767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050" y="4194175"/>
                        <a:ext cx="33528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5EFB2F7E-7317-A40D-E06A-DEE442EF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dirty="0"/>
              <a:t>Proizvodna funkcija </a:t>
            </a:r>
            <a:endParaRPr lang="sr-Latn-BA" altLang="en-US" dirty="0"/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1A0C94CE-7E2D-17CE-1887-85C53EE6E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altLang="en-US" sz="2200" dirty="0"/>
              <a:t>Proizvodna funkcija sa jednim varijabilnim inputom najjednostavniji je matematički izraz funkcionalne zavisnosti prinosa od utrošenog inputa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sr-Latn-BA" altLang="en-US" dirty="0"/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561AE9AE-C913-58AB-4DA3-BAB576613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4">
                <a:extLst>
                  <a:ext uri="{FF2B5EF4-FFF2-40B4-BE49-F238E27FC236}">
                    <a16:creationId xmlns:a16="http://schemas.microsoft.com/office/drawing/2014/main" id="{50024986-D4C1-E42F-6509-D0D6D5A557BA}"/>
                  </a:ext>
                </a:extLst>
              </p:cNvPr>
              <p:cNvSpPr txBox="1"/>
              <p:nvPr/>
            </p:nvSpPr>
            <p:spPr bwMode="auto">
              <a:xfrm>
                <a:off x="3816714" y="3580308"/>
                <a:ext cx="2743477" cy="74002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Object 4">
                <a:extLst>
                  <a:ext uri="{FF2B5EF4-FFF2-40B4-BE49-F238E27FC236}">
                    <a16:creationId xmlns:a16="http://schemas.microsoft.com/office/drawing/2014/main" id="{50024986-D4C1-E42F-6509-D0D6D5A55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6714" y="3580308"/>
                <a:ext cx="2743477" cy="740022"/>
              </a:xfrm>
              <a:prstGeom prst="rect">
                <a:avLst/>
              </a:prstGeom>
              <a:blipFill>
                <a:blip r:embed="rId2"/>
                <a:stretch>
                  <a:fillRect b="-163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>
            <a:extLst>
              <a:ext uri="{FF2B5EF4-FFF2-40B4-BE49-F238E27FC236}">
                <a16:creationId xmlns:a16="http://schemas.microsoft.com/office/drawing/2014/main" id="{160019C9-12C3-4DE1-470F-84F140C9A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altLang="en-US"/>
              <a:t>Proizvodna funkcija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F1C9A7F9-B8D6-7C10-94FF-BD1602F48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9383188" cy="4050792"/>
          </a:xfrm>
        </p:spPr>
        <p:txBody>
          <a:bodyPr/>
          <a:lstStyle/>
          <a:p>
            <a:r>
              <a:rPr lang="sr-Latn-BA" altLang="en-US" sz="2800" dirty="0"/>
              <a:t>Uobičajeno je da se iznos kapitala (sredstava) uzima kao stalni faktor, a mijenja se količina rada koja uslovljava različite efekte proizvodnje</a:t>
            </a:r>
            <a:endParaRPr lang="sr-Latn-BA" altLang="en-US" sz="2800" b="1" dirty="0"/>
          </a:p>
          <a:p>
            <a:pPr>
              <a:buFont typeface="Arial" panose="020B0604020202020204" pitchFamily="34" charset="0"/>
              <a:buNone/>
            </a:pPr>
            <a:r>
              <a:rPr lang="sr-Latn-BA" altLang="en-US" sz="3600" b="1" dirty="0"/>
              <a:t>                                 TP</a:t>
            </a:r>
            <a:r>
              <a:rPr lang="sr-Latn-BA" altLang="en-US" b="1" dirty="0"/>
              <a:t>L</a:t>
            </a:r>
            <a:r>
              <a:rPr lang="sr-Latn-BA" altLang="en-US" sz="3600" b="1" dirty="0"/>
              <a:t>=50 L, </a:t>
            </a:r>
          </a:p>
          <a:p>
            <a:pPr>
              <a:buFont typeface="Arial" panose="020B0604020202020204" pitchFamily="34" charset="0"/>
              <a:buNone/>
            </a:pPr>
            <a:r>
              <a:rPr lang="sr-Latn-BA" altLang="en-US" dirty="0"/>
              <a:t>   pri čemu vrijednost 50 - 50 jedinica je </a:t>
            </a:r>
            <a:r>
              <a:rPr lang="sr-Latn-BA" altLang="en-US" b="1" dirty="0"/>
              <a:t>norma po radniku </a:t>
            </a:r>
            <a:r>
              <a:rPr lang="sr-Latn-BA" altLang="en-US" dirty="0"/>
              <a:t>za određeni vremenski period npr. osmočasovno radno vijeme i</a:t>
            </a:r>
          </a:p>
          <a:p>
            <a:pPr>
              <a:buFont typeface="Arial" panose="020B0604020202020204" pitchFamily="34" charset="0"/>
              <a:buNone/>
            </a:pPr>
            <a:r>
              <a:rPr lang="sr-Latn-BA" altLang="en-US" dirty="0"/>
              <a:t>   L = broj radnika</a:t>
            </a:r>
          </a:p>
          <a:p>
            <a:pPr>
              <a:buFont typeface="Arial" panose="020B0604020202020204" pitchFamily="34" charset="0"/>
              <a:buNone/>
            </a:pPr>
            <a:endParaRPr lang="sr-Latn-BA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1098</TotalTime>
  <Words>1850</Words>
  <Application>Microsoft Office PowerPoint</Application>
  <PresentationFormat>Widescreen</PresentationFormat>
  <Paragraphs>376</Paragraphs>
  <Slides>50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65" baseType="lpstr">
      <vt:lpstr>ＭＳ Ｐゴシック</vt:lpstr>
      <vt:lpstr>Arial</vt:lpstr>
      <vt:lpstr>Calibri</vt:lpstr>
      <vt:lpstr>Cambria Math</vt:lpstr>
      <vt:lpstr>Math1</vt:lpstr>
      <vt:lpstr>Rockwell</vt:lpstr>
      <vt:lpstr>Rockwell Condensed</vt:lpstr>
      <vt:lpstr>Times New Roman</vt:lpstr>
      <vt:lpstr>Verdana</vt:lpstr>
      <vt:lpstr>Wingdings</vt:lpstr>
      <vt:lpstr>Wingdings 2</vt:lpstr>
      <vt:lpstr>Wood Type</vt:lpstr>
      <vt:lpstr>Equation</vt:lpstr>
      <vt:lpstr>Graph System</vt:lpstr>
      <vt:lpstr>Worksheet</vt:lpstr>
      <vt:lpstr>Analiza proizvodnje</vt:lpstr>
      <vt:lpstr>Analiza proizvodnje</vt:lpstr>
      <vt:lpstr>Analiza proizvodnje</vt:lpstr>
      <vt:lpstr>KRATKI I DUGI ROK</vt:lpstr>
      <vt:lpstr>Analiza proizvodne funkcije – kratak rok</vt:lpstr>
      <vt:lpstr>Analiza proizvodne funkcije – dugi rok</vt:lpstr>
      <vt:lpstr>Proizvodna funkcija – algebarski oblik</vt:lpstr>
      <vt:lpstr>Proizvodna funkcija </vt:lpstr>
      <vt:lpstr>Proizvodna funkcija</vt:lpstr>
      <vt:lpstr>Oblici proizvodne funkcije</vt:lpstr>
      <vt:lpstr>Proporcionalni oblik (linearna proizvodna funkcija)</vt:lpstr>
      <vt:lpstr>Konstantni odnos (linearna proizvodna funkcija)</vt:lpstr>
      <vt:lpstr>Ispodproporcionalni oblik (degresivna proizvodna funkcija)</vt:lpstr>
      <vt:lpstr>Opadajući odnos (degresivna proizvodna funkcija)</vt:lpstr>
      <vt:lpstr>Iznadproporcionalni oblik (progresivna proizvodna funkcija)</vt:lpstr>
      <vt:lpstr>Rastući odnos (progresivna proizvodna funkcija)</vt:lpstr>
      <vt:lpstr>Zakon opadajućih prinosa</vt:lpstr>
      <vt:lpstr>Djelovanje zakona opadajućih (graničnih) prinosa</vt:lpstr>
      <vt:lpstr>Zakon opadajućih (graničnih) prinosa</vt:lpstr>
      <vt:lpstr>Zašto se javlja smanjenje marginalnih prinoSA?</vt:lpstr>
      <vt:lpstr>Ukupni proizvod</vt:lpstr>
      <vt:lpstr>Oblici funkcije ukupnog proizvoda</vt:lpstr>
      <vt:lpstr>Grafik linearne funkcija ukupnog proizvoda</vt:lpstr>
      <vt:lpstr>Grafički oblik funkcija ukupnog proizvoda</vt:lpstr>
      <vt:lpstr>Prosječni proizvod</vt:lpstr>
      <vt:lpstr>PowerPoint Presentation</vt:lpstr>
      <vt:lpstr>Računanje prosječnog proizvoda (AP)</vt:lpstr>
      <vt:lpstr>Grafik linearne funkcija prosječnog proizvoda</vt:lpstr>
      <vt:lpstr>Prosječna proizvodnja</vt:lpstr>
      <vt:lpstr>Prosječni proizvod</vt:lpstr>
      <vt:lpstr>Analiza funkcije prosječnog proizvoda</vt:lpstr>
      <vt:lpstr>Granični proizvod</vt:lpstr>
      <vt:lpstr>PowerPoint Presentation</vt:lpstr>
      <vt:lpstr>PowerPoint Presentation</vt:lpstr>
      <vt:lpstr>Grafik linearne funkcije graničnog proizvoda</vt:lpstr>
      <vt:lpstr>Granična proizvodnja</vt:lpstr>
      <vt:lpstr>Granični proizvod</vt:lpstr>
      <vt:lpstr>Analiza funkcije graničnog proizvoda</vt:lpstr>
      <vt:lpstr>PowerPoint Presentation</vt:lpstr>
      <vt:lpstr>PowerPoint Presentation</vt:lpstr>
      <vt:lpstr>Međuzavisnost ukupnog, prosječnog i graničnog proizvoda</vt:lpstr>
      <vt:lpstr>Slojevi proizvodnje</vt:lpstr>
      <vt:lpstr>Slojevi proizvodnje</vt:lpstr>
      <vt:lpstr>Slojevi proizvodnje – racionalno ponašanje menadžera</vt:lpstr>
      <vt:lpstr>Slojevi proizvodnje – racionalno ponašanje menadžera</vt:lpstr>
      <vt:lpstr>Značaj proizvodne funkcije u procesu odlučivajna menadžera</vt:lpstr>
      <vt:lpstr>Značaj proizvodne funkcije u procesu odlučivajna menadžera</vt:lpstr>
      <vt:lpstr>Značaj proizvodne funkcije u procesu odlučivajna menadžera</vt:lpstr>
      <vt:lpstr>Značaj proizvodne funkcije u procesu odlučivajna menadžera</vt:lpstr>
      <vt:lpstr>Značaj proizvodne funkcije u procesu odlučivajna menadžera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TEORIJA PREDUZEĆA</dc:title>
  <dc:creator>Matea</dc:creator>
  <cp:lastModifiedBy>Author</cp:lastModifiedBy>
  <cp:revision>64</cp:revision>
  <dcterms:created xsi:type="dcterms:W3CDTF">2023-10-13T09:15:10Z</dcterms:created>
  <dcterms:modified xsi:type="dcterms:W3CDTF">2025-10-17T08:58:20Z</dcterms:modified>
</cp:coreProperties>
</file>