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4128" r:id="rId1"/>
  </p:sldMasterIdLst>
  <p:notesMasterIdLst>
    <p:notesMasterId r:id="rId41"/>
  </p:notesMasterIdLst>
  <p:sldIdLst>
    <p:sldId id="317" r:id="rId2"/>
    <p:sldId id="358" r:id="rId3"/>
    <p:sldId id="361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70" r:id="rId13"/>
    <p:sldId id="363" r:id="rId14"/>
    <p:sldId id="362" r:id="rId15"/>
    <p:sldId id="371" r:id="rId16"/>
    <p:sldId id="359" r:id="rId17"/>
    <p:sldId id="373" r:id="rId18"/>
    <p:sldId id="374" r:id="rId19"/>
    <p:sldId id="277" r:id="rId20"/>
    <p:sldId id="281" r:id="rId21"/>
    <p:sldId id="282" r:id="rId22"/>
    <p:sldId id="284" r:id="rId23"/>
    <p:sldId id="376" r:id="rId24"/>
    <p:sldId id="380" r:id="rId25"/>
    <p:sldId id="378" r:id="rId26"/>
    <p:sldId id="381" r:id="rId27"/>
    <p:sldId id="291" r:id="rId28"/>
    <p:sldId id="299" r:id="rId29"/>
    <p:sldId id="300" r:id="rId30"/>
    <p:sldId id="301" r:id="rId31"/>
    <p:sldId id="302" r:id="rId32"/>
    <p:sldId id="303" r:id="rId33"/>
    <p:sldId id="304" r:id="rId34"/>
    <p:sldId id="365" r:id="rId35"/>
    <p:sldId id="369" r:id="rId36"/>
    <p:sldId id="364" r:id="rId37"/>
    <p:sldId id="368" r:id="rId38"/>
    <p:sldId id="366" r:id="rId39"/>
    <p:sldId id="382" r:id="rId4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>
      <p:cViewPr varScale="1">
        <p:scale>
          <a:sx n="106" d="100"/>
          <a:sy n="106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D07077-4E3C-094D-A01E-CC02695676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10ADF-08ED-574E-89F3-C75C41A354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92929F-994C-CD4C-A2C2-863C3552DAF4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A3BD299-20D5-D84E-B19B-D356A9F031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B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71560F-CCC9-F142-A1A2-6572A31A7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r-Latn-B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3595C-E0EE-B548-BDE0-D62EDD7698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80348-7C6E-0B4A-A44C-7617EC64C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4F10F6-C15B-CE46-B95C-16E1459C9594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732CD07-DA24-2946-B055-4B36395D9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F7C4D9-40BC-BB46-9472-433C255FCAF1}" type="slidenum">
              <a:rPr lang="en-US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sr-Latn-R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5B144CD-5D4A-B946-B638-37BEB1BB0C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B544B37-D35E-AD44-851C-A9902D987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489FA91-7E1A-074A-964F-478B4FC820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A9E9FAC5-49C3-A54D-80A6-A954D35AA2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6FD1CA1-6BF4-3A4C-964F-DAEFD164A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2BE888-7826-EA44-9AB4-1726C448BCF7}" type="slidenum">
              <a:rPr lang="sr-Latn-BA" altLang="sr-Latn-RS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683C53C3-E79A-F746-A449-B4B21593CA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3B8680B-00E1-D44F-A275-68B26BD0DD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6F992F1-5757-AD4E-B22E-59CF14BF2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4DC0CA-C126-6F40-9F18-FEA7FA435A38}" type="slidenum">
              <a:rPr lang="sr-Latn-BA" altLang="sr-Latn-RS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857F9176-B6E7-3945-BF77-D19C91AA21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5905057A-393F-654D-8D36-9C56A9ECC1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73F4BDB2-A555-514F-9A4C-35EA2801B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92C817-0664-B24F-BBBE-556EF01879CC}" type="slidenum">
              <a:rPr lang="sr-Latn-BA" altLang="sr-Latn-RS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2E3B225F-1F3E-884C-86C6-8BCC490526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4F267D17-84E2-0544-A3EC-85305D7D0C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C0148986-1C12-4341-89DA-5C88161B5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846873-E522-E845-AD2F-0AE44D963B97}" type="slidenum">
              <a:rPr lang="sr-Latn-BA" altLang="sr-Latn-RS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1469EB51-CE83-354E-B0CD-9CF4F9F55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34A731F2-73CC-BC42-976C-A0640A5E98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982EDE3-1B70-AF40-9606-23385F5B1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022C47-5875-9B4C-85A2-61182B5AB9AE}" type="slidenum">
              <a:rPr lang="sr-Latn-BA" altLang="sr-Latn-RS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AE955AC-17E8-7B49-8BB0-CC6C22A7D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7E8C14-CFBD-A24A-98B6-B044F7827DE6}" type="slidenum">
              <a:rPr lang="en-US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sr-Latn-R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0DAAA6-FBD4-FB45-8B96-E5F9D68EB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9B390D8-4283-294E-A08E-486D967B8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C3393647-FFAD-114A-9F7A-DD1D941397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066A17C7-0F57-264F-A2F7-C02F0BD512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45874F5A-E604-B24E-B110-27FBDAEDC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77E0CF-08D4-6F4A-9CB5-7AAC5A3FBFE6}" type="slidenum">
              <a:rPr lang="sr-Latn-BA" altLang="sr-Latn-RS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298F6B-3EA4-9047-B017-BA0C220411FB}"/>
              </a:ext>
            </a:extLst>
          </p:cNvPr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CC04E1-3F9F-704E-9FB2-2DE77CD8CE20}"/>
              </a:ext>
            </a:extLst>
          </p:cNvPr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34B61E-3B0E-8A48-9E72-6B4E97461C3C}"/>
              </a:ext>
            </a:extLst>
          </p:cNvPr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4E9F42E4-BB9C-2849-8468-00BFFEEC0F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6B659BF-A1D0-9640-B191-D33CEC11146A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EF230354-7253-654D-88F5-1F9F51C61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1B276C4-CA4B-B544-B962-50A0AC0C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D125-A628-3A4B-A44F-080112B411E9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EE768BB-4218-474C-8D91-4DCE957A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C3E1BC7-F254-1E45-AAE1-095D1BDC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F51B9E91-DC32-9C4C-96C7-A0332264729F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228305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E0E83-26D9-5148-B54E-FC83DFF3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E0858-E2F3-4547-9B61-06722633B2D7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911CE-DD16-564B-9AA2-E7699687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B0561-0B21-2744-8DAD-2828ECF6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D0703-7414-1E4E-9F25-8C232D663DE3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100230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69363-D5B6-2149-8768-163269E4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4CF7-D1B4-8B4E-A22E-59C5842EB6A2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FE5E6-4549-884E-82A7-1959A861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49A6B-693C-D445-BCA5-97E4F57C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FE81D-8D06-9449-8B20-E860826867BD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36379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AAE4-820C-A94C-99B2-5BCFF414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37DE-02DD-4646-9466-3CA5F265006C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6C181-BFAE-684C-AEE2-02824C4F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3DB5B-5CBF-3441-AE08-88E1F1F9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5B20-8B8A-FF4A-9A81-2249D4C1B174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350620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D1DC9C-0BBF-6D4D-AC53-805D48B5203F}"/>
              </a:ext>
            </a:extLst>
          </p:cNvPr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A3C9AD78-F294-5D48-9F94-2A742A20CA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6BD7A7-F97D-0C46-A3BC-7F55A0B7CE1F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7471B05C-BD7A-F348-B418-0A7B30295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00DBA79-5C2B-AD46-8171-D755295D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E877A73-F3AA-8E48-B8DF-A614C5A7E3ED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84178AF-92F8-F24F-BFC6-9295E3FC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22BCAE-F49F-E842-9C96-F71DB4BB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28A71A1C-91D1-1E4D-AE55-DE09FAEBB368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108807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1805AE-3119-4946-8337-2DEEDB07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3F53-96D7-244F-8DF4-AC67AC863BEF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D1F92A-DA1A-894F-957B-2374955D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0ED5BE-5C1A-D44E-9B61-A1993174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DEF2-8DE1-0D4C-B44C-B86E4B270DD9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379141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E7B1DF-7712-584A-8585-8F944C0A8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618E-8141-6547-9D98-0165D0033343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699496-B3B4-2948-A94A-42299682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C47E91-D47E-A94A-B82A-E10BF0B4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CD97-4824-6343-80E8-2C453EFB40E5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83423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7917065-52BC-7B4A-A45A-13DB223A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DA5F-83E5-954D-8C55-5E1A97B79698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8F8F78-28B0-B548-B09D-B62D278B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710357-AD75-7147-866D-663FE43F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A0326-29D0-D94F-B56B-CFA9991211EE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222040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2D6CF5-E339-5B48-A5B0-65268A5B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5070-5A2C-2946-ACC9-3F008E68A995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AA3CC20-3AFD-244A-BD4B-5C251404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8683EB-6BEE-4F46-BA71-366350FC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5B3DC-1426-BB40-A41C-DB3306BCFB23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362506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AC8109-FE3A-644D-A796-30F3445D8DFA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92C0BA86-92A9-BF4E-9C75-57B7B217B801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1CB85F-8ABF-0549-9292-D3E658AFA0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D2779DCC-01DA-334C-8278-BC352F52F9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4948C18-0F65-6E40-9C30-0B427BA1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2A003-3C61-F045-A826-890FCA3E42B0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B69F07F-2EB7-A845-9C2E-6553BAE3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F309E3-21AA-AC42-9EEC-3B8E5AB0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3EDC2-103C-5343-B160-D391949E7885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183788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725270-DABD-FC45-A57C-4C8851CCD8D4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74D2DAC0-FDBA-B047-A664-136D4F3F17AC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17CEA74-007C-D244-AF6A-B8FB615754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5FC2EC16-9399-3746-B826-2E80D42143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15DECA65-C565-074C-B57B-DF716F9F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5AEB-436A-A44D-803A-3232F02D943B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6D8BC14-475E-0D43-8B56-D3E1AAE3DD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D93E-C05E-C64C-BDC6-7DD62AA35443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391252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>
            <a:extLst>
              <a:ext uri="{FF2B5EF4-FFF2-40B4-BE49-F238E27FC236}">
                <a16:creationId xmlns:a16="http://schemas.microsoft.com/office/drawing/2014/main" id="{C0CD2139-BEE6-2A40-8595-07E658925674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C39CD37-5415-5049-8E7B-AFEE2EF645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140F5ED2-C187-8840-9B9B-1E71CBC6C6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1ACC5E-65E7-4442-9A62-AC34052E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A926F0D-AEC9-FA48-94E8-7C5A6E1A5C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B7AAE-6184-0E4E-91F2-250ADF38B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4C914-3D65-CC43-BB4B-21F0098FA72C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8384B-6A9C-AF4A-8B10-2F228DF0B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8A24F-1AA9-7841-8117-A197AEB39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027A854-1474-374A-B064-05764047A6F3}" type="slidenum">
              <a:rPr lang="sr-Latn-BA" altLang="sr-Latn-RS"/>
              <a:pPr>
                <a:defRPr/>
              </a:pPr>
              <a:t>‹#›</a:t>
            </a:fld>
            <a:endParaRPr lang="sr-Latn-BA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04" r:id="rId2"/>
    <p:sldLayoutId id="2147484212" r:id="rId3"/>
    <p:sldLayoutId id="2147484205" r:id="rId4"/>
    <p:sldLayoutId id="2147484206" r:id="rId5"/>
    <p:sldLayoutId id="2147484207" r:id="rId6"/>
    <p:sldLayoutId id="2147484208" r:id="rId7"/>
    <p:sldLayoutId id="2147484213" r:id="rId8"/>
    <p:sldLayoutId id="2147484214" r:id="rId9"/>
    <p:sldLayoutId id="2147484209" r:id="rId10"/>
    <p:sldLayoutId id="21474842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1E7CD-F486-4748-9920-14850F0AAC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BA" dirty="0"/>
              <a:t>Određivanje cijene i obima proizvodnje</a:t>
            </a:r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B2140560-5F9A-B442-9C3D-44930E755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688" y="4389438"/>
            <a:ext cx="5919787" cy="1069975"/>
          </a:xfrm>
        </p:spPr>
        <p:txBody>
          <a:bodyPr/>
          <a:lstStyle/>
          <a:p>
            <a:r>
              <a:rPr lang="sr-Latn-BA" altLang="en-US"/>
              <a:t>Slučaj tržišnog stanja monopol</a:t>
            </a:r>
            <a:endParaRPr lang="en-US" altLang="en-US"/>
          </a:p>
        </p:txBody>
      </p:sp>
    </p:spTree>
  </p:cSld>
  <p:clrMapOvr>
    <a:masterClrMapping/>
  </p:clrMapOvr>
  <p:transition spd="slow" advTm="554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EF43-34B6-5448-B7D8-077FA474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17" y="163091"/>
            <a:ext cx="7772400" cy="1609725"/>
          </a:xfrm>
        </p:spPr>
        <p:txBody>
          <a:bodyPr/>
          <a:lstStyle/>
          <a:p>
            <a:pPr>
              <a:defRPr/>
            </a:pPr>
            <a:r>
              <a:rPr lang="sr-Latn-BA" dirty="0"/>
              <a:t>Razlikovanje maksimizacije profita od maksimizacije prihoda</a:t>
            </a:r>
            <a:endParaRPr lang="en-US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8C1015E-AF70-7942-AD1B-4FFA1AE47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38" y="1628775"/>
            <a:ext cx="2947987" cy="1223963"/>
          </a:xfrm>
        </p:spPr>
        <p:txBody>
          <a:bodyPr/>
          <a:lstStyle/>
          <a:p>
            <a:pPr algn="just"/>
            <a:r>
              <a:rPr lang="sr-Latn-BA" altLang="en-US"/>
              <a:t>Baumolov model – primarni cilj preduzeća maksimizacija prihoda, uslovljenog  postojanjem prihvatljivog pf</a:t>
            </a:r>
          </a:p>
          <a:p>
            <a:pPr algn="just"/>
            <a:r>
              <a:rPr lang="sr-Latn-BA" altLang="en-US"/>
              <a:t>Pretpostavke modela:</a:t>
            </a:r>
          </a:p>
          <a:p>
            <a:pPr lvl="1" algn="just"/>
            <a:r>
              <a:rPr lang="sr-Latn-BA" altLang="en-US"/>
              <a:t>Preduzeće više konkurentno ako dosegne visok prihod</a:t>
            </a:r>
          </a:p>
          <a:p>
            <a:pPr lvl="1" algn="just"/>
            <a:r>
              <a:rPr lang="sr-Latn-BA" altLang="en-US"/>
              <a:t>Naknada menadžera više povezana sa prihodom nego sa profitom</a:t>
            </a:r>
          </a:p>
          <a:p>
            <a:pPr algn="just"/>
            <a:endParaRPr lang="sr-Latn-BA" altLang="en-US" baseline="-25000"/>
          </a:p>
          <a:p>
            <a:pPr algn="just"/>
            <a:endParaRPr lang="en-US" altLang="en-US"/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D0691362-DA23-1B40-A395-C72BB4CC7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628775"/>
            <a:ext cx="482441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765C-5A19-3943-8842-DF461594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17" y="163091"/>
            <a:ext cx="7772400" cy="1609725"/>
          </a:xfrm>
        </p:spPr>
        <p:txBody>
          <a:bodyPr/>
          <a:lstStyle/>
          <a:p>
            <a:pPr>
              <a:defRPr/>
            </a:pPr>
            <a:r>
              <a:rPr lang="sr-Latn-BA" dirty="0"/>
              <a:t>Razlikovanje maksimizacije profita od maksimizacije prihoda</a:t>
            </a:r>
            <a:endParaRPr lang="en-US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ABDB62FF-ABE1-4341-AC7F-5BBAB8A7F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788" y="1658938"/>
            <a:ext cx="2947987" cy="1223962"/>
          </a:xfrm>
        </p:spPr>
        <p:txBody>
          <a:bodyPr/>
          <a:lstStyle/>
          <a:p>
            <a:pPr algn="just"/>
            <a:r>
              <a:rPr lang="sr-Latn-BA" altLang="en-US"/>
              <a:t>Q</a:t>
            </a:r>
            <a:r>
              <a:rPr lang="sr-Latn-BA" altLang="en-US" baseline="-25000"/>
              <a:t>pf </a:t>
            </a:r>
            <a:r>
              <a:rPr lang="sr-Latn-BA" altLang="en-US"/>
              <a:t> za pf</a:t>
            </a:r>
            <a:r>
              <a:rPr lang="sr-Latn-BA" altLang="en-US" baseline="-25000"/>
              <a:t>MAX</a:t>
            </a:r>
          </a:p>
          <a:p>
            <a:pPr algn="just"/>
            <a:r>
              <a:rPr lang="sr-Latn-BA" altLang="en-US"/>
              <a:t>Q</a:t>
            </a:r>
            <a:r>
              <a:rPr lang="sr-Latn-BA" altLang="en-US" baseline="-25000"/>
              <a:t>S </a:t>
            </a:r>
            <a:r>
              <a:rPr lang="sr-Latn-BA" altLang="en-US"/>
              <a:t> za TR</a:t>
            </a:r>
            <a:r>
              <a:rPr lang="sr-Latn-BA" altLang="en-US" baseline="-25000"/>
              <a:t>MAX</a:t>
            </a:r>
          </a:p>
          <a:p>
            <a:pPr algn="just"/>
            <a:r>
              <a:rPr lang="sr-Latn-BA" altLang="en-US"/>
              <a:t>Q</a:t>
            </a:r>
            <a:r>
              <a:rPr lang="sr-Latn-BA" altLang="en-US" baseline="-25000"/>
              <a:t>A </a:t>
            </a:r>
            <a:r>
              <a:rPr lang="sr-Latn-BA" altLang="en-US"/>
              <a:t> za pf</a:t>
            </a:r>
            <a:r>
              <a:rPr lang="sr-Latn-BA" altLang="en-US" baseline="-25000"/>
              <a:t>A</a:t>
            </a:r>
          </a:p>
          <a:p>
            <a:pPr algn="just"/>
            <a:r>
              <a:rPr lang="sr-Latn-BA" altLang="en-US"/>
              <a:t>Implikacija modela: efekat promjene fiksnih troškova</a:t>
            </a:r>
          </a:p>
          <a:p>
            <a:pPr lvl="1" algn="just"/>
            <a:r>
              <a:rPr lang="sr-Latn-BA" altLang="en-US"/>
              <a:t>Rast TFC dovodi do pomaka TC na gore i pf na dole</a:t>
            </a:r>
          </a:p>
          <a:p>
            <a:pPr lvl="1" algn="just"/>
            <a:r>
              <a:rPr lang="sr-Latn-BA" altLang="en-US"/>
              <a:t>Prihvatljivi nivo pf (pf</a:t>
            </a:r>
            <a:r>
              <a:rPr lang="sr-Latn-BA" altLang="en-US" baseline="-25000"/>
              <a:t>A</a:t>
            </a:r>
            <a:r>
              <a:rPr lang="sr-Latn-BA" altLang="en-US"/>
              <a:t>) se ostvaruje pri nižem obimu proizvodnje od Q</a:t>
            </a:r>
            <a:r>
              <a:rPr lang="sr-Latn-BA" altLang="en-US" baseline="-25000"/>
              <a:t>A</a:t>
            </a:r>
            <a:r>
              <a:rPr lang="sr-Latn-BA" altLang="en-US"/>
              <a:t>, odnosno pri Q</a:t>
            </a:r>
            <a:r>
              <a:rPr lang="sr-Latn-BA" altLang="en-US" baseline="-25000"/>
              <a:t>N</a:t>
            </a:r>
            <a:endParaRPr lang="sr-Latn-BA" altLang="en-US"/>
          </a:p>
          <a:p>
            <a:pPr algn="just"/>
            <a:endParaRPr lang="sr-Latn-BA" altLang="en-US" baseline="-25000"/>
          </a:p>
          <a:p>
            <a:pPr algn="just"/>
            <a:endParaRPr lang="en-US" altLang="en-US"/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3C601EFD-2336-074A-B988-E7D00C3DB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628775"/>
            <a:ext cx="482441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9660-9684-FA49-9075-01007D01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99" y="89884"/>
            <a:ext cx="893933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P i TR monopoliste vs savršenog konkurenta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1FF06260-7D27-6946-B0C5-4F0020477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" y="5516563"/>
            <a:ext cx="4337050" cy="1258887"/>
          </a:xfrm>
          <a:ln>
            <a:headEnd/>
            <a:tailEnd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/>
              <a:t>TR savršenog konkurenta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/>
              <a:t>(ravnotežna P* u kratkom roku vrijedi za savr.kon.)</a:t>
            </a:r>
          </a:p>
        </p:txBody>
      </p:sp>
      <p:pic>
        <p:nvPicPr>
          <p:cNvPr id="19460" name="Content Placeholder 6">
            <a:extLst>
              <a:ext uri="{FF2B5EF4-FFF2-40B4-BE49-F238E27FC236}">
                <a16:creationId xmlns:a16="http://schemas.microsoft.com/office/drawing/2014/main" id="{3054EB93-6916-B84D-833F-5D7593A3CB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6" t="50079" r="49060" b="31912"/>
          <a:stretch>
            <a:fillRect/>
          </a:stretch>
        </p:blipFill>
        <p:spPr>
          <a:xfrm>
            <a:off x="158750" y="1414463"/>
            <a:ext cx="4221163" cy="39211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Placeholder 3">
            <a:extLst>
              <a:ext uri="{FF2B5EF4-FFF2-40B4-BE49-F238E27FC236}">
                <a16:creationId xmlns:a16="http://schemas.microsoft.com/office/drawing/2014/main" id="{48D5C490-A2F8-5249-9CFA-CCC067629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813" y="5516563"/>
            <a:ext cx="4662487" cy="1258887"/>
          </a:xfrm>
          <a:ln>
            <a:headEnd/>
            <a:tailEnd/>
          </a:ln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/>
              <a:t>TR monopoliste (TR</a:t>
            </a:r>
            <a:r>
              <a:rPr lang="sr-Latn-BA" altLang="sr-Latn-RS" baseline="-25000"/>
              <a:t>max</a:t>
            </a:r>
            <a:r>
              <a:rPr lang="sr-Latn-BA" altLang="sr-Latn-RS"/>
              <a:t> kada vrijedi jedinična elastičnost tražnje </a:t>
            </a:r>
            <a:r>
              <a:rPr lang="en-GB" altLang="sr-Latn-RS" dirty="0"/>
              <a:t>|</a:t>
            </a:r>
            <a:r>
              <a:rPr lang="sr-Latn-BA" altLang="sr-Latn-RS"/>
              <a:t>E</a:t>
            </a:r>
            <a:r>
              <a:rPr lang="sr-Latn-BA" altLang="sr-Latn-RS" baseline="-25000"/>
              <a:t>d</a:t>
            </a:r>
            <a:r>
              <a:rPr lang="en-GB" altLang="sr-Latn-RS" dirty="0"/>
              <a:t>|</a:t>
            </a:r>
            <a:r>
              <a:rPr lang="sr-Latn-BA" altLang="sr-Latn-RS"/>
              <a:t>=1)</a:t>
            </a:r>
          </a:p>
        </p:txBody>
      </p:sp>
      <p:pic>
        <p:nvPicPr>
          <p:cNvPr id="19462" name="Content Placeholder 7">
            <a:extLst>
              <a:ext uri="{FF2B5EF4-FFF2-40B4-BE49-F238E27FC236}">
                <a16:creationId xmlns:a16="http://schemas.microsoft.com/office/drawing/2014/main" id="{2AA4EFAE-C12B-C844-914F-5156CC7299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4" t="16731" r="34840" b="23589"/>
          <a:stretch>
            <a:fillRect/>
          </a:stretch>
        </p:blipFill>
        <p:spPr>
          <a:xfrm>
            <a:off x="4675188" y="957263"/>
            <a:ext cx="4249737" cy="45593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9">
            <a:extLst>
              <a:ext uri="{FF2B5EF4-FFF2-40B4-BE49-F238E27FC236}">
                <a16:creationId xmlns:a16="http://schemas.microsoft.com/office/drawing/2014/main" id="{939B3706-3E33-334E-B8B9-B7F10A1F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899025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∊</a:t>
            </a:r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&gt;1</a:t>
            </a:r>
          </a:p>
        </p:txBody>
      </p:sp>
      <p:sp>
        <p:nvSpPr>
          <p:cNvPr id="19464" name="TextBox 11">
            <a:extLst>
              <a:ext uri="{FF2B5EF4-FFF2-40B4-BE49-F238E27FC236}">
                <a16:creationId xmlns:a16="http://schemas.microsoft.com/office/drawing/2014/main" id="{649DDF7F-83A0-B34D-8087-625609AA6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775" y="5113338"/>
            <a:ext cx="719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∊</a:t>
            </a:r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</a:p>
        </p:txBody>
      </p:sp>
      <p:sp>
        <p:nvSpPr>
          <p:cNvPr id="19465" name="TextBox 12">
            <a:extLst>
              <a:ext uri="{FF2B5EF4-FFF2-40B4-BE49-F238E27FC236}">
                <a16:creationId xmlns:a16="http://schemas.microsoft.com/office/drawing/2014/main" id="{798FAA69-C0B1-3A4E-AFF6-51820292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81965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∊</a:t>
            </a:r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&lt;1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DDD08A-B03D-3542-AE3C-90D9DEEC62C1}"/>
              </a:ext>
            </a:extLst>
          </p:cNvPr>
          <p:cNvCxnSpPr/>
          <p:nvPr/>
        </p:nvCxnSpPr>
        <p:spPr>
          <a:xfrm flipH="1">
            <a:off x="6711950" y="1212850"/>
            <a:ext cx="642938" cy="433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467" name="TextBox 15">
            <a:extLst>
              <a:ext uri="{FF2B5EF4-FFF2-40B4-BE49-F238E27FC236}">
                <a16:creationId xmlns:a16="http://schemas.microsoft.com/office/drawing/2014/main" id="{4E6AEAF0-1618-9F43-B3BB-FEBD9D82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888" y="922338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∊</a:t>
            </a:r>
            <a:r>
              <a:rPr lang="en-GB" altLang="sr-Latn-RS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sr-Latn-BA" altLang="sr-Latn-RS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5FD9D1-C8DE-654D-ABF9-949A04CFC7D4}"/>
              </a:ext>
            </a:extLst>
          </p:cNvPr>
          <p:cNvCxnSpPr/>
          <p:nvPr/>
        </p:nvCxnSpPr>
        <p:spPr>
          <a:xfrm flipH="1">
            <a:off x="6711950" y="1327150"/>
            <a:ext cx="812800" cy="138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9C2859-2196-2147-90C8-95F0CB404EC4}"/>
              </a:ext>
            </a:extLst>
          </p:cNvPr>
          <p:cNvCxnSpPr/>
          <p:nvPr/>
        </p:nvCxnSpPr>
        <p:spPr>
          <a:xfrm flipV="1">
            <a:off x="6588125" y="4899025"/>
            <a:ext cx="0" cy="28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470" name="TextBox 2">
            <a:extLst>
              <a:ext uri="{FF2B5EF4-FFF2-40B4-BE49-F238E27FC236}">
                <a16:creationId xmlns:a16="http://schemas.microsoft.com/office/drawing/2014/main" id="{6298B1FD-75DD-8B4B-BD52-2E77AD577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4538663"/>
            <a:ext cx="14414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r>
              <a:rPr lang="en-US" altLang="en-US"/>
              <a:t>Nagib= P*</a:t>
            </a:r>
          </a:p>
        </p:txBody>
      </p:sp>
    </p:spTree>
  </p:cSld>
  <p:clrMapOvr>
    <a:masterClrMapping/>
  </p:clrMapOvr>
  <p:transition spd="slow" advTm="20503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A6E8-5BBA-0549-AF65-4811F26F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Elastičnost tražnje i TR</a:t>
            </a:r>
            <a:endParaRPr lang="en-US" dirty="0"/>
          </a:p>
        </p:txBody>
      </p:sp>
      <p:sp>
        <p:nvSpPr>
          <p:cNvPr id="21507" name="Content Placeholder 4">
            <a:extLst>
              <a:ext uri="{FF2B5EF4-FFF2-40B4-BE49-F238E27FC236}">
                <a16:creationId xmlns:a16="http://schemas.microsoft.com/office/drawing/2014/main" id="{B6E45B29-2CEB-FE4F-A14A-A9E40D0F2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44625"/>
            <a:ext cx="7467600" cy="1298575"/>
          </a:xfrm>
        </p:spPr>
        <p:txBody>
          <a:bodyPr/>
          <a:lstStyle/>
          <a:p>
            <a:pPr eaLnBrk="1" hangingPunct="1"/>
            <a:r>
              <a:rPr lang="sr-Latn-BA" altLang="en-US"/>
              <a:t>Elastična tražnja – smanjenje cijena uzrokuje rast TR</a:t>
            </a:r>
          </a:p>
          <a:p>
            <a:pPr eaLnBrk="1" hangingPunct="1"/>
            <a:r>
              <a:rPr lang="sr-Latn-BA" altLang="en-US"/>
              <a:t>Neelastična tražnja – smanjenje cijena uzrokuje pad TR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4A60DA5B-BEFA-AC4F-B318-3C89B92CBF2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4" t="40533" r="24509" b="22580"/>
          <a:stretch>
            <a:fillRect/>
          </a:stretch>
        </p:blipFill>
        <p:spPr>
          <a:xfrm>
            <a:off x="990600" y="2590800"/>
            <a:ext cx="7235825" cy="3962400"/>
          </a:xfrm>
        </p:spPr>
      </p:pic>
    </p:spTree>
  </p:cSld>
  <p:clrMapOvr>
    <a:masterClrMapping/>
  </p:clrMapOvr>
  <p:transition spd="slow" advTm="6398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B422-AC25-884D-8A57-29A63C3F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Elastičnost tražnje i MR</a:t>
            </a:r>
            <a:endParaRPr lang="en-US" dirty="0"/>
          </a:p>
        </p:txBody>
      </p:sp>
      <p:sp>
        <p:nvSpPr>
          <p:cNvPr id="22531" name="Content Placeholder 4">
            <a:extLst>
              <a:ext uri="{FF2B5EF4-FFF2-40B4-BE49-F238E27FC236}">
                <a16:creationId xmlns:a16="http://schemas.microsoft.com/office/drawing/2014/main" id="{EB4338C9-8622-3A48-8DA7-C0AA633FA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371600"/>
            <a:ext cx="6629400" cy="1450975"/>
          </a:xfrm>
        </p:spPr>
        <p:txBody>
          <a:bodyPr/>
          <a:lstStyle/>
          <a:p>
            <a:pPr eaLnBrk="1" hangingPunct="1"/>
            <a:r>
              <a:rPr lang="sr-Latn-BA" altLang="sr-Latn-RS" sz="2800"/>
              <a:t>MR=P*</a:t>
            </a:r>
            <a:r>
              <a:rPr lang="en-US" altLang="sr-Latn-RS" sz="2800"/>
              <a:t>[</a:t>
            </a:r>
            <a:r>
              <a:rPr lang="sr-Latn-BA" altLang="sr-Latn-RS" sz="2800"/>
              <a:t>(</a:t>
            </a:r>
            <a:r>
              <a:rPr lang="en-US" altLang="sr-Latn-RS" sz="2800"/>
              <a:t>E-1</a:t>
            </a:r>
            <a:r>
              <a:rPr lang="sr-Latn-BA" altLang="sr-Latn-RS" sz="2800"/>
              <a:t>)</a:t>
            </a:r>
            <a:r>
              <a:rPr lang="en-US" altLang="sr-Latn-RS" sz="2800"/>
              <a:t>/E]  (P=MR*(E/E-1))</a:t>
            </a:r>
          </a:p>
          <a:p>
            <a:pPr lvl="1" eaLnBrk="1" hangingPunct="1"/>
            <a:r>
              <a:rPr lang="en-US" altLang="sr-Latn-RS"/>
              <a:t>MR≥0  - elasti</a:t>
            </a:r>
            <a:r>
              <a:rPr lang="sr-Latn-BA" altLang="sr-Latn-RS"/>
              <a:t>čna tražnja</a:t>
            </a:r>
          </a:p>
          <a:p>
            <a:pPr lvl="1" eaLnBrk="1" hangingPunct="1"/>
            <a:r>
              <a:rPr lang="sr-Latn-BA" altLang="sr-Latn-RS"/>
              <a:t>MR&lt;0 – neelastična tražnja</a:t>
            </a:r>
            <a:endParaRPr lang="en-US" altLang="sr-Latn-RS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162905D6-26A0-2141-8A2B-0A278F2C50C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5" t="46860" r="31966" b="16483"/>
          <a:stretch>
            <a:fillRect/>
          </a:stretch>
        </p:blipFill>
        <p:spPr>
          <a:xfrm>
            <a:off x="1219200" y="2895600"/>
            <a:ext cx="6400800" cy="3532188"/>
          </a:xfrm>
        </p:spPr>
      </p:pic>
    </p:spTree>
  </p:cSld>
  <p:clrMapOvr>
    <a:masterClrMapping/>
  </p:clrMapOvr>
  <p:transition spd="slow" advTm="10595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E3D2F3-D29D-394A-A38D-341CA94A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TR, TC i pf monopoliste</a:t>
            </a:r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60E536B7-EF16-BC43-8713-8DCABF0F1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0" t="41241" r="40907" b="16034"/>
          <a:stretch>
            <a:fillRect/>
          </a:stretch>
        </p:blipFill>
        <p:spPr>
          <a:xfrm>
            <a:off x="3924300" y="1341438"/>
            <a:ext cx="4638675" cy="3976687"/>
          </a:xfrm>
        </p:spPr>
      </p:pic>
      <p:sp>
        <p:nvSpPr>
          <p:cNvPr id="23556" name="TextBox 4">
            <a:extLst>
              <a:ext uri="{FF2B5EF4-FFF2-40B4-BE49-F238E27FC236}">
                <a16:creationId xmlns:a16="http://schemas.microsoft.com/office/drawing/2014/main" id="{282DD338-2C0B-0947-AEE7-936195104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3529012" cy="4892675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400">
                <a:latin typeface="Arial" panose="020B0604020202020204" pitchFamily="34" charset="0"/>
                <a:cs typeface="Arial" panose="020B0604020202020204" pitchFamily="34" charset="0"/>
              </a:rPr>
              <a:t>Razmatranje profita na osnovu odnosa TR i TC pri čemu za Q*=175 udaljenost između TR i TC je najveća (gornji dio slike) i tada je pf maksimalan (donji dio slike). </a:t>
            </a:r>
          </a:p>
          <a:p>
            <a:pPr eaLnBrk="1" hangingPunct="1"/>
            <a:r>
              <a:rPr lang="sr-Latn-BA" altLang="sr-Latn-RS" sz="2400">
                <a:latin typeface="Arial" panose="020B0604020202020204" pitchFamily="34" charset="0"/>
                <a:cs typeface="Arial" panose="020B0604020202020204" pitchFamily="34" charset="0"/>
              </a:rPr>
              <a:t>Može se primijetiti da se Q* pri kome je pf</a:t>
            </a:r>
            <a:r>
              <a:rPr lang="sr-Latn-BA" altLang="sr-Latn-RS" sz="2400" baseline="-25000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sr-Latn-BA" altLang="sr-Latn-RS" sz="2400">
                <a:latin typeface="Arial" panose="020B0604020202020204" pitchFamily="34" charset="0"/>
                <a:cs typeface="Arial" panose="020B0604020202020204" pitchFamily="34" charset="0"/>
              </a:rPr>
              <a:t> nalazi </a:t>
            </a:r>
            <a:r>
              <a:rPr lang="en-US" altLang="sr-Latn-RS" sz="2400">
                <a:latin typeface="Arial" panose="020B0604020202020204" pitchFamily="34" charset="0"/>
                <a:cs typeface="Arial" panose="020B0604020202020204" pitchFamily="34" charset="0"/>
              </a:rPr>
              <a:t>lijevo</a:t>
            </a:r>
            <a:r>
              <a:rPr lang="sr-Latn-BA" altLang="sr-Latn-RS" sz="2400">
                <a:latin typeface="Arial" panose="020B0604020202020204" pitchFamily="34" charset="0"/>
                <a:cs typeface="Arial" panose="020B0604020202020204" pitchFamily="34" charset="0"/>
              </a:rPr>
              <a:t> od Q (Q=</a:t>
            </a:r>
            <a:r>
              <a:rPr lang="en-US" altLang="sr-Latn-RS" sz="240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sr-Latn-BA" altLang="sr-Latn-RS" sz="2400">
                <a:latin typeface="Arial" panose="020B0604020202020204" pitchFamily="34" charset="0"/>
                <a:cs typeface="Arial" panose="020B0604020202020204" pitchFamily="34" charset="0"/>
              </a:rPr>
              <a:t>) pri kome je TR maksimalno (tačka A).</a:t>
            </a:r>
            <a:endParaRPr lang="sr-Latn-BA" altLang="sr-Latn-RS" sz="2400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EAE6A-662E-F346-8ADF-CBD840D791AE}"/>
              </a:ext>
            </a:extLst>
          </p:cNvPr>
          <p:cNvSpPr txBox="1"/>
          <p:nvPr/>
        </p:nvSpPr>
        <p:spPr>
          <a:xfrm>
            <a:off x="7956550" y="4868863"/>
            <a:ext cx="503238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B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pf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A4800F-D68B-8544-BD4E-78C4B4DF1A47}"/>
              </a:ext>
            </a:extLst>
          </p:cNvPr>
          <p:cNvSpPr/>
          <p:nvPr/>
        </p:nvSpPr>
        <p:spPr>
          <a:xfrm>
            <a:off x="6429375" y="1847850"/>
            <a:ext cx="460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F0440-E4BC-6543-99F4-C1B0098DDDED}"/>
              </a:ext>
            </a:extLst>
          </p:cNvPr>
          <p:cNvSpPr txBox="1"/>
          <p:nvPr/>
        </p:nvSpPr>
        <p:spPr>
          <a:xfrm>
            <a:off x="6418263" y="1462088"/>
            <a:ext cx="431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B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94FACD-10D0-B044-923D-07EFAF412DE1}"/>
              </a:ext>
            </a:extLst>
          </p:cNvPr>
          <p:cNvCxnSpPr/>
          <p:nvPr/>
        </p:nvCxnSpPr>
        <p:spPr>
          <a:xfrm flipV="1">
            <a:off x="6418263" y="1884363"/>
            <a:ext cx="25400" cy="24320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6781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5">
            <a:extLst>
              <a:ext uri="{FF2B5EF4-FFF2-40B4-BE49-F238E27FC236}">
                <a16:creationId xmlns:a16="http://schemas.microsoft.com/office/drawing/2014/main" id="{072E86C5-BC96-D640-AF1B-AE9C9D6F0B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2" t="50096" r="37592" b="22496"/>
          <a:stretch>
            <a:fillRect/>
          </a:stretch>
        </p:blipFill>
        <p:spPr>
          <a:xfrm>
            <a:off x="4284663" y="1557338"/>
            <a:ext cx="4833937" cy="4325937"/>
          </a:xfr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729C43B-8FEC-A04E-AC34-BD9F06D321C9}"/>
              </a:ext>
            </a:extLst>
          </p:cNvPr>
          <p:cNvSpPr txBox="1">
            <a:spLocks noChangeArrowheads="1"/>
          </p:cNvSpPr>
          <p:nvPr/>
        </p:nvSpPr>
        <p:spPr>
          <a:xfrm>
            <a:off x="477058" y="-69981"/>
            <a:ext cx="8472518" cy="1143000"/>
          </a:xfrm>
          <a:prstGeom prst="rect">
            <a:avLst/>
          </a:prstGeom>
        </p:spPr>
        <p:txBody>
          <a:bodyPr lIns="90488" tIns="44450" rIns="90488" bIns="4445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Odnos P i MR kod monopola</a:t>
            </a:r>
            <a:endParaRPr lang="en-US" dirty="0"/>
          </a:p>
        </p:txBody>
      </p:sp>
      <p:sp>
        <p:nvSpPr>
          <p:cNvPr id="24580" name="TextBox 7">
            <a:extLst>
              <a:ext uri="{FF2B5EF4-FFF2-40B4-BE49-F238E27FC236}">
                <a16:creationId xmlns:a16="http://schemas.microsoft.com/office/drawing/2014/main" id="{E4E15AA1-A53B-304B-B2C9-A0FBE045C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4008438" cy="4895850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Pravougaonik A (1000$/jed.autputa) pokazuje umanjenje TR nastalo usljed prodaje Q=100 pri novoj, nižoj cijeni P=50$. Pravougaonik B (2500 $/jed.autputa) predstavlja uvećanje TR usljed dodatne prodaje pri novoj, nižoj cijeni P=50$. MR je količnik razlike pravougaonika A i B (1500 $/jed.autputa) i </a:t>
            </a:r>
            <a:r>
              <a:rPr lang="el-GR" altLang="sr-Latn-RS" sz="220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Q. Ovdje MR je jednako 30</a:t>
            </a:r>
            <a:r>
              <a:rPr lang="sr-Latn-BA" altLang="sr-Latn-RS" sz="2000">
                <a:latin typeface="Arial" panose="020B0604020202020204" pitchFamily="34" charset="0"/>
                <a:cs typeface="Arial" panose="020B0604020202020204" pitchFamily="34" charset="0"/>
              </a:rPr>
              <a:t> $/jed.autputa</a:t>
            </a:r>
            <a:r>
              <a:rPr lang="sr-Latn-BA" altLang="sr-Latn-RS" sz="2200" baseline="-25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što je manje od nove, niže cijene P=50$.</a:t>
            </a:r>
          </a:p>
        </p:txBody>
      </p:sp>
      <p:sp>
        <p:nvSpPr>
          <p:cNvPr id="24581" name="TextBox 6">
            <a:extLst>
              <a:ext uri="{FF2B5EF4-FFF2-40B4-BE49-F238E27FC236}">
                <a16:creationId xmlns:a16="http://schemas.microsoft.com/office/drawing/2014/main" id="{21DC3419-0498-854A-B3F4-E96961B6A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205038"/>
            <a:ext cx="2303463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1400">
                <a:latin typeface="Arial" panose="020B0604020202020204" pitchFamily="34" charset="0"/>
                <a:cs typeface="Arial" panose="020B0604020202020204" pitchFamily="34" charset="0"/>
              </a:rPr>
              <a:t>Umanjenje TR zbog prodaje pri nižoj cijeni (P=50)</a:t>
            </a:r>
          </a:p>
        </p:txBody>
      </p:sp>
      <p:sp>
        <p:nvSpPr>
          <p:cNvPr id="24582" name="TextBox 9">
            <a:extLst>
              <a:ext uri="{FF2B5EF4-FFF2-40B4-BE49-F238E27FC236}">
                <a16:creationId xmlns:a16="http://schemas.microsoft.com/office/drawing/2014/main" id="{BDA30D88-BEC2-2943-B6C1-C68FCB050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063875"/>
            <a:ext cx="19256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1400">
                <a:latin typeface="Arial" panose="020B0604020202020204" pitchFamily="34" charset="0"/>
                <a:cs typeface="Arial" panose="020B0604020202020204" pitchFamily="34" charset="0"/>
              </a:rPr>
              <a:t>Uvećanje TR usljed dodatne prodaje</a:t>
            </a:r>
          </a:p>
        </p:txBody>
      </p:sp>
      <p:sp>
        <p:nvSpPr>
          <p:cNvPr id="24583" name="TextBox 10">
            <a:extLst>
              <a:ext uri="{FF2B5EF4-FFF2-40B4-BE49-F238E27FC236}">
                <a16:creationId xmlns:a16="http://schemas.microsoft.com/office/drawing/2014/main" id="{E63C2012-D6A1-8A4C-A715-D13290C83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650" y="3948113"/>
            <a:ext cx="11493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14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sr-Latn-BA" altLang="sr-Latn-RS" sz="1400" baseline="-25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p:transition spd="slow" advTm="11445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80A8849-8013-DD4D-9DB7-3A237920CC11}"/>
              </a:ext>
            </a:extLst>
          </p:cNvPr>
          <p:cNvSpPr txBox="1">
            <a:spLocks noChangeArrowheads="1"/>
          </p:cNvSpPr>
          <p:nvPr/>
        </p:nvSpPr>
        <p:spPr>
          <a:xfrm>
            <a:off x="477058" y="-69981"/>
            <a:ext cx="8472518" cy="1143000"/>
          </a:xfrm>
          <a:prstGeom prst="rect">
            <a:avLst/>
          </a:prstGeom>
        </p:spPr>
        <p:txBody>
          <a:bodyPr lIns="90488" tIns="44450" rIns="90488" bIns="4445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Odnos P i MR kod monopola</a:t>
            </a:r>
            <a:endParaRPr lang="en-US" dirty="0"/>
          </a:p>
        </p:txBody>
      </p:sp>
      <p:sp>
        <p:nvSpPr>
          <p:cNvPr id="26627" name="TextBox 7">
            <a:extLst>
              <a:ext uri="{FF2B5EF4-FFF2-40B4-BE49-F238E27FC236}">
                <a16:creationId xmlns:a16="http://schemas.microsoft.com/office/drawing/2014/main" id="{F1D92F50-663C-0E46-8BD2-356EE271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1069975"/>
            <a:ext cx="3673475" cy="4770438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Kada se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nalazi lijevo od tačke M funkcije Q</a:t>
            </a:r>
            <a:r>
              <a:rPr lang="sr-Latn-BA" altLang="sr-Latn-RS" sz="1900" baseline="-25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npr.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sr-Latn-RS" sz="19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),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uvećanje TR usljed dodatne prodaje (pravouganik B) premašuje umanjenje TR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zbog prodaje po nižoj cijeni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pravougaonik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A). 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Kada se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nalazi desno tačke M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npr.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sr-Latn-RS" sz="19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uvećanje TR usljed dodatne prodaje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pravougaonik 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je manje od umanjenja TR prodaje po novoj, nižoj cijeni. (pravougaonik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 C). 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U tački M funkcije Q</a:t>
            </a:r>
            <a:r>
              <a:rPr lang="sr-Latn-BA" altLang="sr-Latn-RS" sz="1900" baseline="-25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uvećanje i umanjenje TR je podjednako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BA" altLang="sr-Latn-RS" sz="1900">
                <a:latin typeface="Arial" panose="020B0604020202020204" pitchFamily="34" charset="0"/>
                <a:cs typeface="Arial" panose="020B0604020202020204" pitchFamily="34" charset="0"/>
              </a:rPr>
              <a:t>što implicira da je MR=0</a:t>
            </a:r>
            <a:r>
              <a:rPr lang="en-US" altLang="sr-Latn-RS" sz="19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BA" altLang="sr-Latn-RS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Content Placeholder 2">
            <a:extLst>
              <a:ext uri="{FF2B5EF4-FFF2-40B4-BE49-F238E27FC236}">
                <a16:creationId xmlns:a16="http://schemas.microsoft.com/office/drawing/2014/main" id="{945A8092-5713-0E4D-9E93-EC7BD0BC39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5" t="50221" r="45341" b="25426"/>
          <a:stretch>
            <a:fillRect/>
          </a:stretch>
        </p:blipFill>
        <p:spPr>
          <a:xfrm>
            <a:off x="3995738" y="1700213"/>
            <a:ext cx="5148262" cy="4032250"/>
          </a:xfrm>
        </p:spPr>
      </p:pic>
    </p:spTree>
  </p:cSld>
  <p:clrMapOvr>
    <a:masterClrMapping/>
  </p:clrMapOvr>
  <p:transition spd="slow" advTm="117552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17FD4AC-AE13-AC42-9C58-820E7885E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Odnos P i MR kod monopola</a:t>
            </a:r>
            <a:endParaRPr lang="en-US" dirty="0"/>
          </a:p>
        </p:txBody>
      </p:sp>
      <p:pic>
        <p:nvPicPr>
          <p:cNvPr id="28675" name="Content Placeholder 1">
            <a:extLst>
              <a:ext uri="{FF2B5EF4-FFF2-40B4-BE49-F238E27FC236}">
                <a16:creationId xmlns:a16="http://schemas.microsoft.com/office/drawing/2014/main" id="{4DA5138E-4379-7F45-ADED-3B86974A45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2" t="31993" r="45010" b="37791"/>
          <a:stretch>
            <a:fillRect/>
          </a:stretch>
        </p:blipFill>
        <p:spPr>
          <a:xfrm>
            <a:off x="4787900" y="1484313"/>
            <a:ext cx="4002088" cy="3581400"/>
          </a:xfrm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id="{E12017B2-837D-DA4D-9188-3346422EA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708275"/>
            <a:ext cx="8226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altLang="sr-Latn-RS" sz="2800">
              <a:latin typeface="Tahoma" panose="020B0604030504040204" pitchFamily="34" charset="0"/>
            </a:endParaRPr>
          </a:p>
        </p:txBody>
      </p:sp>
      <p:sp>
        <p:nvSpPr>
          <p:cNvPr id="28677" name="TextBox 6">
            <a:extLst>
              <a:ext uri="{FF2B5EF4-FFF2-40B4-BE49-F238E27FC236}">
                <a16:creationId xmlns:a16="http://schemas.microsoft.com/office/drawing/2014/main" id="{41FD9A7C-4D76-044F-AB70-EB3D6E5F2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484313"/>
            <a:ext cx="4227512" cy="4156075"/>
          </a:xfrm>
          <a:prstGeom prst="rect">
            <a:avLst/>
          </a:prstGeom>
          <a:noFill/>
          <a:ln w="412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Uopštena formula za funkciju cijene u slučaju monopola glasi:</a:t>
            </a:r>
          </a:p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   P=a-b*Q</a:t>
            </a:r>
          </a:p>
          <a:p>
            <a:pPr eaLnBrk="1" hangingPunct="1"/>
            <a:endParaRPr lang="sr-Latn-BA" altLang="sr-Latn-R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Odgovarajući prikaz MR glasi:</a:t>
            </a:r>
          </a:p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   MR=(TR)</a:t>
            </a:r>
            <a:r>
              <a:rPr lang="en-GB" altLang="sr-Latn-RS" sz="22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=(P*Q)</a:t>
            </a:r>
            <a:r>
              <a:rPr lang="en-GB" altLang="sr-Latn-RS" sz="22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sr-Latn-BA" altLang="sr-Latn-R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   MR=(a*Q-b*Q</a:t>
            </a:r>
            <a:r>
              <a:rPr lang="sr-Latn-BA" altLang="sr-Latn-RS" sz="22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sr-Latn-RS" sz="22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sr-Latn-BA" altLang="sr-Latn-R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   MR=a-2*b*Q</a:t>
            </a:r>
          </a:p>
          <a:p>
            <a:pPr eaLnBrk="1" hangingPunct="1"/>
            <a:endParaRPr lang="sr-Latn-BA" altLang="sr-Latn-R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BA" altLang="sr-Latn-RS" sz="2200">
                <a:latin typeface="Arial" panose="020B0604020202020204" pitchFamily="34" charset="0"/>
                <a:cs typeface="Arial" panose="020B0604020202020204" pitchFamily="34" charset="0"/>
              </a:rPr>
              <a:t>Prema tome, MR polazi sa istog nivoa na vertikalnoj osi kao i P i ima dvostruko manji nagib od P.</a:t>
            </a:r>
            <a:endParaRPr lang="sr-Latn-BA" altLang="sr-Latn-RS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5014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3AAA0CC-24AE-084D-9DF1-A140F893D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05" y="22385"/>
            <a:ext cx="8229600" cy="1143000"/>
          </a:xfrm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/>
              <a:t>Uslov maksimizacije profita monopoliste</a:t>
            </a:r>
            <a:endParaRPr lang="en-US" sz="4000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B50FB44-341D-B042-BA9B-1F519F347E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933" y="1124744"/>
            <a:ext cx="9005745" cy="5328592"/>
          </a:xfrm>
          <a:blipFill>
            <a:blip r:embed="rId3"/>
            <a:stretch>
              <a:fillRect t="-1144" r="-135"/>
            </a:stretch>
          </a:blipFill>
          <a:extLst/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>
                <a:noFill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ransition spd="slow" advTm="4864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5BC0B1E-F7E3-5749-9D5E-B7045101B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44563"/>
            <a:ext cx="7772400" cy="701675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Profit</a:t>
            </a:r>
          </a:p>
        </p:txBody>
      </p:sp>
      <p:pic>
        <p:nvPicPr>
          <p:cNvPr id="8195" name="Picture 7" descr="tf4">
            <a:extLst>
              <a:ext uri="{FF2B5EF4-FFF2-40B4-BE49-F238E27FC236}">
                <a16:creationId xmlns:a16="http://schemas.microsoft.com/office/drawing/2014/main" id="{05A740AD-89CA-3045-AC84-DFB88E93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5925"/>
            <a:ext cx="77724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705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79F6D64-427C-D043-A6F4-DF75A9031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Profit i monopol</a:t>
            </a:r>
            <a:endParaRPr lang="en-US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D959BB9-289B-5247-B22A-BD949AD70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Uslov maksimizacije profita - odrediti koju će količinu monopolista prodavati na osnovu presjeka MC i MR krive</a:t>
            </a:r>
            <a:endParaRPr lang="en-US" altLang="sr-Latn-RS"/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087CB45F-8DA5-6745-A60D-8D255597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1" t="45013" r="21474" b="15100"/>
          <a:stretch>
            <a:fillRect/>
          </a:stretch>
        </p:blipFill>
        <p:spPr bwMode="auto">
          <a:xfrm>
            <a:off x="1835150" y="2708275"/>
            <a:ext cx="63373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228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E4E98C9-BFD5-9D48-A43E-A89281540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Profit i monopol</a:t>
            </a:r>
            <a:endParaRPr lang="en-US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E0C10F0-3A8A-C34B-84FA-8BC227C62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Za Q za koje vrijedi MR=MC odrediti monopolsku cijenu P</a:t>
            </a:r>
            <a:r>
              <a:rPr lang="hr-HR" altLang="sr-Latn-RS" sz="32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sr-Latn-BA" altLang="sr-Latn-RS" sz="3200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r-Latn-BA" altLang="sr-Latn-RS" sz="3200">
                <a:latin typeface="Arial" panose="020B0604020202020204" pitchFamily="34" charset="0"/>
                <a:cs typeface="Arial" panose="020B0604020202020204" pitchFamily="34" charset="0"/>
              </a:rPr>
              <a:t>Odrediti ATC za optimalni obim prodaje Q za koji vrijedi MR=MC</a:t>
            </a:r>
          </a:p>
          <a:p>
            <a:pPr eaLnBrk="1" hangingPunct="1"/>
            <a:r>
              <a:rPr lang="hr-HR" altLang="sr-Latn-RS" sz="3200"/>
              <a:t>Odrediti dobit (gubitak) kod monopoliste oduzimanjem od </a:t>
            </a:r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altLang="sr-Latn-RS" sz="32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 sz="3200" baseline="-25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altLang="sr-Latn-RS" sz="3200">
                <a:latin typeface="Arial" panose="020B0604020202020204" pitchFamily="34" charset="0"/>
                <a:cs typeface="Arial" panose="020B0604020202020204" pitchFamily="34" charset="0"/>
              </a:rPr>
              <a:t>i ATC</a:t>
            </a:r>
            <a:r>
              <a:rPr lang="hr-HR" altLang="sr-Latn-RS" sz="3200"/>
              <a:t>– površina pravougaonika čija je dužina Q a širina </a:t>
            </a:r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altLang="sr-Latn-RS" sz="32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altLang="sr-Latn-RS" sz="3200"/>
              <a:t>-ATC </a:t>
            </a:r>
            <a:endParaRPr lang="en-US" altLang="sr-Latn-RS" sz="3200"/>
          </a:p>
          <a:p>
            <a:pPr eaLnBrk="1" hangingPunct="1"/>
            <a:endParaRPr lang="sr-Latn-BA" altLang="sr-Latn-R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hr-HR" altLang="sr-Latn-R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55754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3D1CD2C-9991-CD48-9404-396D45ADA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Profit i monopol</a:t>
            </a:r>
            <a:endParaRPr lang="en-US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4172C95-BC29-7C4A-A043-9A98F75EB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Monopolista će ostvariti supernormalan profit ako važi da je P</a:t>
            </a:r>
            <a:r>
              <a:rPr lang="hr-HR" altLang="sr-Latn-RS" sz="32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&gt;ATC</a:t>
            </a:r>
          </a:p>
          <a:p>
            <a:pPr eaLnBrk="1" hangingPunct="1"/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Monopolista će ostvariti normalan profit ako važi da je P</a:t>
            </a:r>
            <a:r>
              <a:rPr lang="hr-HR" altLang="sr-Latn-RS" sz="32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=ATC</a:t>
            </a:r>
          </a:p>
          <a:p>
            <a:pPr eaLnBrk="1" hangingPunct="1"/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Monopolista će ostvariti subnormalan profit ako važi da je P</a:t>
            </a:r>
            <a:r>
              <a:rPr lang="hr-HR" altLang="sr-Latn-RS" sz="32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altLang="sr-Latn-RS" sz="3200">
                <a:latin typeface="Arial" panose="020B0604020202020204" pitchFamily="34" charset="0"/>
                <a:cs typeface="Arial" panose="020B0604020202020204" pitchFamily="34" charset="0"/>
              </a:rPr>
              <a:t>&lt;ATC</a:t>
            </a:r>
            <a:endParaRPr lang="en-US" altLang="sr-Latn-R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Picture 2" descr="3d people word text max profit">
            <a:extLst>
              <a:ext uri="{FF2B5EF4-FFF2-40B4-BE49-F238E27FC236}">
                <a16:creationId xmlns:a16="http://schemas.microsoft.com/office/drawing/2014/main" id="{8B5187CE-5B95-334B-AD16-BC5DF7B72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t="15897" r="9007" b="23218"/>
          <a:stretch>
            <a:fillRect/>
          </a:stretch>
        </p:blipFill>
        <p:spPr bwMode="auto">
          <a:xfrm>
            <a:off x="4979988" y="5157788"/>
            <a:ext cx="2616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3219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5319FB-612D-194A-BBB6-FAB0B911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1602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4400" dirty="0"/>
              <a:t>Ostvarivanje dobiti u monopolu</a:t>
            </a:r>
            <a:br>
              <a:rPr lang="sr-Latn-BA" sz="4400" dirty="0"/>
            </a:br>
            <a:br>
              <a:rPr lang="sr-Latn-BA" sz="4400" dirty="0"/>
            </a:br>
            <a:endParaRPr lang="sr-Latn-BA" dirty="0"/>
          </a:p>
        </p:txBody>
      </p:sp>
      <p:pic>
        <p:nvPicPr>
          <p:cNvPr id="34819" name="Content Placeholder 3">
            <a:extLst>
              <a:ext uri="{FF2B5EF4-FFF2-40B4-BE49-F238E27FC236}">
                <a16:creationId xmlns:a16="http://schemas.microsoft.com/office/drawing/2014/main" id="{2B2BF09A-8700-3943-80D8-1EDBDF6D38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9184" r="23799" b="6050"/>
          <a:stretch>
            <a:fillRect/>
          </a:stretch>
        </p:blipFill>
        <p:spPr>
          <a:xfrm>
            <a:off x="755650" y="1606550"/>
            <a:ext cx="6840538" cy="5041900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E23257-CFF6-154A-8920-A096279DBB9D}"/>
              </a:ext>
            </a:extLst>
          </p:cNvPr>
          <p:cNvCxnSpPr/>
          <p:nvPr/>
        </p:nvCxnSpPr>
        <p:spPr>
          <a:xfrm flipV="1">
            <a:off x="2771775" y="3608388"/>
            <a:ext cx="0" cy="28098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F57DA6-AF15-624F-9260-BA000E47A09B}"/>
              </a:ext>
            </a:extLst>
          </p:cNvPr>
          <p:cNvCxnSpPr/>
          <p:nvPr/>
        </p:nvCxnSpPr>
        <p:spPr>
          <a:xfrm flipV="1">
            <a:off x="1195388" y="3632200"/>
            <a:ext cx="57785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28AD3C-D740-C24B-9F6E-9052AEDEF930}"/>
              </a:ext>
            </a:extLst>
          </p:cNvPr>
          <p:cNvCxnSpPr/>
          <p:nvPr/>
        </p:nvCxnSpPr>
        <p:spPr>
          <a:xfrm flipV="1">
            <a:off x="1668463" y="3630613"/>
            <a:ext cx="576262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26AAA1-7D21-E94A-81C7-EA4210D0C24F}"/>
              </a:ext>
            </a:extLst>
          </p:cNvPr>
          <p:cNvCxnSpPr/>
          <p:nvPr/>
        </p:nvCxnSpPr>
        <p:spPr>
          <a:xfrm flipV="1">
            <a:off x="2149475" y="3630613"/>
            <a:ext cx="576263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B7370F-1DE6-2743-982F-44B32778DF47}"/>
              </a:ext>
            </a:extLst>
          </p:cNvPr>
          <p:cNvCxnSpPr/>
          <p:nvPr/>
        </p:nvCxnSpPr>
        <p:spPr>
          <a:xfrm flipH="1">
            <a:off x="2254250" y="2917825"/>
            <a:ext cx="922338" cy="892175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5" name="TextBox 13">
            <a:extLst>
              <a:ext uri="{FF2B5EF4-FFF2-40B4-BE49-F238E27FC236}">
                <a16:creationId xmlns:a16="http://schemas.microsoft.com/office/drawing/2014/main" id="{BE46D054-22D5-E949-A84A-1B57159D8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2527300"/>
            <a:ext cx="1911350" cy="3698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ctr" eaLnBrk="1" hangingPunct="1"/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-ATC)*Q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&gt;0</a:t>
            </a:r>
          </a:p>
        </p:txBody>
      </p:sp>
      <p:sp>
        <p:nvSpPr>
          <p:cNvPr id="34826" name="Rectangle 1">
            <a:extLst>
              <a:ext uri="{FF2B5EF4-FFF2-40B4-BE49-F238E27FC236}">
                <a16:creationId xmlns:a16="http://schemas.microsoft.com/office/drawing/2014/main" id="{0A347851-B54F-C948-A2BA-AA2D38C8D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06488"/>
            <a:ext cx="88915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sr-Latn-BA" altLang="sr-Latn-RS" sz="2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Monopolista ostvaruje supernormalan profit – </a:t>
            </a:r>
            <a:r>
              <a:rPr lang="hr-HR" altLang="sr-Latn-RS" sz="27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altLang="sr-Latn-RS" sz="27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 sz="2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&gt;ATC</a:t>
            </a:r>
            <a:endParaRPr lang="en-US" altLang="sr-Latn-R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21588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3AC9-9F7F-0B47-B8C0-E80CF81A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18" y="348916"/>
            <a:ext cx="8229600" cy="6340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4400" dirty="0"/>
              <a:t>Normalan profit kod monopola</a:t>
            </a:r>
            <a:br>
              <a:rPr lang="sr-Latn-BA" sz="4400" dirty="0"/>
            </a:br>
            <a:endParaRPr lang="sr-Latn-BA" dirty="0"/>
          </a:p>
        </p:txBody>
      </p:sp>
      <p:pic>
        <p:nvPicPr>
          <p:cNvPr id="35843" name="Content Placeholder 3">
            <a:extLst>
              <a:ext uri="{FF2B5EF4-FFF2-40B4-BE49-F238E27FC236}">
                <a16:creationId xmlns:a16="http://schemas.microsoft.com/office/drawing/2014/main" id="{BCD2A36D-BC67-0C4F-9DA0-ACAFBC631A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9241" r="21362" b="6052"/>
          <a:stretch>
            <a:fillRect/>
          </a:stretch>
        </p:blipFill>
        <p:spPr>
          <a:xfrm>
            <a:off x="827088" y="1536700"/>
            <a:ext cx="7129462" cy="5060950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F7866E-93B6-DD4A-BAAB-0BFA7428165F}"/>
              </a:ext>
            </a:extLst>
          </p:cNvPr>
          <p:cNvCxnSpPr/>
          <p:nvPr/>
        </p:nvCxnSpPr>
        <p:spPr>
          <a:xfrm>
            <a:off x="3203575" y="3789363"/>
            <a:ext cx="0" cy="23764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45" name="TextBox 6">
            <a:extLst>
              <a:ext uri="{FF2B5EF4-FFF2-40B4-BE49-F238E27FC236}">
                <a16:creationId xmlns:a16="http://schemas.microsoft.com/office/drawing/2014/main" id="{85E479CA-19F0-494C-B428-D11E1318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450" y="3189288"/>
            <a:ext cx="1936750" cy="3698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ctr" eaLnBrk="1" hangingPunct="1"/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-ATC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)*Q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90F8F6-2CA7-AB49-AFEF-A31F8D8D163E}"/>
              </a:ext>
            </a:extLst>
          </p:cNvPr>
          <p:cNvCxnSpPr/>
          <p:nvPr/>
        </p:nvCxnSpPr>
        <p:spPr>
          <a:xfrm flipH="1">
            <a:off x="2890838" y="3586163"/>
            <a:ext cx="1176337" cy="82550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48B91D-D7DC-C94F-A30E-DC8C7C3C389C}"/>
              </a:ext>
            </a:extLst>
          </p:cNvPr>
          <p:cNvCxnSpPr/>
          <p:nvPr/>
        </p:nvCxnSpPr>
        <p:spPr>
          <a:xfrm>
            <a:off x="1331913" y="5373688"/>
            <a:ext cx="936625" cy="792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4E96C8-D7BA-0D4C-9735-73AE70F7990C}"/>
              </a:ext>
            </a:extLst>
          </p:cNvPr>
          <p:cNvCxnSpPr/>
          <p:nvPr/>
        </p:nvCxnSpPr>
        <p:spPr>
          <a:xfrm>
            <a:off x="1331913" y="4581525"/>
            <a:ext cx="1871662" cy="143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3FFD90-6B45-254D-B977-EE27C437B0F6}"/>
              </a:ext>
            </a:extLst>
          </p:cNvPr>
          <p:cNvCxnSpPr/>
          <p:nvPr/>
        </p:nvCxnSpPr>
        <p:spPr>
          <a:xfrm>
            <a:off x="1547813" y="3789363"/>
            <a:ext cx="1655762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169D42-B2CF-854D-BD5B-C1A3EA220891}"/>
              </a:ext>
            </a:extLst>
          </p:cNvPr>
          <p:cNvCxnSpPr/>
          <p:nvPr/>
        </p:nvCxnSpPr>
        <p:spPr>
          <a:xfrm flipV="1">
            <a:off x="1908175" y="5516563"/>
            <a:ext cx="1295400" cy="64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1441D1-4A98-7B43-918E-3CD45A92D24A}"/>
              </a:ext>
            </a:extLst>
          </p:cNvPr>
          <p:cNvCxnSpPr/>
          <p:nvPr/>
        </p:nvCxnSpPr>
        <p:spPr>
          <a:xfrm flipV="1">
            <a:off x="1331913" y="4581525"/>
            <a:ext cx="1871662" cy="1008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44E2A4-207A-3A4B-85B0-E557D12BCEED}"/>
              </a:ext>
            </a:extLst>
          </p:cNvPr>
          <p:cNvCxnSpPr/>
          <p:nvPr/>
        </p:nvCxnSpPr>
        <p:spPr>
          <a:xfrm flipV="1">
            <a:off x="1312863" y="3825875"/>
            <a:ext cx="16129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3" name="Rectangle 18">
            <a:extLst>
              <a:ext uri="{FF2B5EF4-FFF2-40B4-BE49-F238E27FC236}">
                <a16:creationId xmlns:a16="http://schemas.microsoft.com/office/drawing/2014/main" id="{D63BE02D-E74E-5E41-8024-014E8D85E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631825"/>
            <a:ext cx="91265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sr-Latn-BA" altLang="sr-Latn-RS" sz="2700">
                <a:latin typeface="Arial" panose="020B0604020202020204" pitchFamily="34" charset="0"/>
                <a:cs typeface="Arial" panose="020B0604020202020204" pitchFamily="34" charset="0"/>
              </a:rPr>
              <a:t>Monopolista može ostvariti nultni profit kada je </a:t>
            </a:r>
            <a:r>
              <a:rPr lang="hr-HR" altLang="sr-Latn-RS" sz="27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altLang="sr-Latn-RS" sz="27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 sz="2700">
                <a:latin typeface="Arial" panose="020B0604020202020204" pitchFamily="34" charset="0"/>
                <a:cs typeface="Arial" panose="020B0604020202020204" pitchFamily="34" charset="0"/>
              </a:rPr>
              <a:t>=ATC  ⇒ P funkcija se prikazuje kao tangenta na krivu ATC</a:t>
            </a:r>
          </a:p>
        </p:txBody>
      </p:sp>
    </p:spTree>
  </p:cSld>
  <p:clrMapOvr>
    <a:masterClrMapping/>
  </p:clrMapOvr>
  <p:transition spd="slow" advTm="148525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CDB1-E56F-8243-934C-D8767F96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92447"/>
            <a:ext cx="8867328" cy="6529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3600" dirty="0"/>
              <a:t>Ostvarivanje gubitka kod monopola</a:t>
            </a:r>
            <a:br>
              <a:rPr lang="sr-Latn-BA" sz="3600" dirty="0"/>
            </a:br>
            <a:endParaRPr lang="sr-Latn-BA" sz="3600" dirty="0"/>
          </a:p>
        </p:txBody>
      </p:sp>
      <p:pic>
        <p:nvPicPr>
          <p:cNvPr id="37891" name="Content Placeholder 3">
            <a:extLst>
              <a:ext uri="{FF2B5EF4-FFF2-40B4-BE49-F238E27FC236}">
                <a16:creationId xmlns:a16="http://schemas.microsoft.com/office/drawing/2014/main" id="{C67562C8-7A7E-D549-A736-D4FA3840EE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t="8575" r="941" b="10876"/>
          <a:stretch>
            <a:fillRect/>
          </a:stretch>
        </p:blipFill>
        <p:spPr>
          <a:xfrm>
            <a:off x="755650" y="1989138"/>
            <a:ext cx="7200900" cy="3671887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5198E5-B6FA-A840-9045-1AE137720D4E}"/>
              </a:ext>
            </a:extLst>
          </p:cNvPr>
          <p:cNvCxnSpPr/>
          <p:nvPr/>
        </p:nvCxnSpPr>
        <p:spPr>
          <a:xfrm>
            <a:off x="2468563" y="3554413"/>
            <a:ext cx="19050" cy="20351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462DF4-590F-6C43-887F-FD19F808F226}"/>
              </a:ext>
            </a:extLst>
          </p:cNvPr>
          <p:cNvCxnSpPr/>
          <p:nvPr/>
        </p:nvCxnSpPr>
        <p:spPr>
          <a:xfrm flipH="1">
            <a:off x="1655763" y="3427413"/>
            <a:ext cx="655637" cy="427037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894" name="TextBox 9">
            <a:extLst>
              <a:ext uri="{FF2B5EF4-FFF2-40B4-BE49-F238E27FC236}">
                <a16:creationId xmlns:a16="http://schemas.microsoft.com/office/drawing/2014/main" id="{ACAE8CA5-1AE2-D24A-BAAD-B290A2421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32125"/>
            <a:ext cx="1909762" cy="3698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ctr" eaLnBrk="1" hangingPunct="1"/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-ATC)*Q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</a:t>
            </a:r>
          </a:p>
        </p:txBody>
      </p:sp>
      <p:sp>
        <p:nvSpPr>
          <p:cNvPr id="37895" name="Rectangle 2">
            <a:extLst>
              <a:ext uri="{FF2B5EF4-FFF2-40B4-BE49-F238E27FC236}">
                <a16:creationId xmlns:a16="http://schemas.microsoft.com/office/drawing/2014/main" id="{5C4E52FD-8AC3-B84D-8350-FCDB85505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60425"/>
            <a:ext cx="856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sr-Latn-BA" altLang="sr-Latn-RS" sz="2700">
                <a:latin typeface="Arial" panose="020B0604020202020204" pitchFamily="34" charset="0"/>
                <a:cs typeface="Arial" panose="020B0604020202020204" pitchFamily="34" charset="0"/>
              </a:rPr>
              <a:t>I monopolista može ostvariti kratkoročno podnošljiv gubitak – AVC&lt;</a:t>
            </a:r>
            <a:r>
              <a:rPr lang="hr-HR" altLang="sr-Latn-RS" sz="27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altLang="sr-Latn-RS" sz="27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 sz="2700">
                <a:latin typeface="Arial" panose="020B0604020202020204" pitchFamily="34" charset="0"/>
                <a:cs typeface="Arial" panose="020B0604020202020204" pitchFamily="34" charset="0"/>
              </a:rPr>
              <a:t>&lt;ATC</a:t>
            </a:r>
            <a:endParaRPr lang="en-US" altLang="sr-Latn-R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168219-97F3-D944-BF9A-15AC43BC9AA7}"/>
              </a:ext>
            </a:extLst>
          </p:cNvPr>
          <p:cNvCxnSpPr/>
          <p:nvPr/>
        </p:nvCxnSpPr>
        <p:spPr>
          <a:xfrm flipV="1">
            <a:off x="900113" y="3789363"/>
            <a:ext cx="503237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3F04BE-43D3-8144-B970-0F0525B9B1FC}"/>
              </a:ext>
            </a:extLst>
          </p:cNvPr>
          <p:cNvCxnSpPr/>
          <p:nvPr/>
        </p:nvCxnSpPr>
        <p:spPr>
          <a:xfrm flipV="1">
            <a:off x="1412875" y="3789363"/>
            <a:ext cx="49530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945F5-AA08-5547-A0A5-E65F6FD27350}"/>
              </a:ext>
            </a:extLst>
          </p:cNvPr>
          <p:cNvCxnSpPr/>
          <p:nvPr/>
        </p:nvCxnSpPr>
        <p:spPr>
          <a:xfrm flipV="1">
            <a:off x="1960563" y="3860800"/>
            <a:ext cx="350837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23142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24AF-66D6-3342-8CFC-9ECC7C8C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63310"/>
            <a:ext cx="915536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4400" dirty="0"/>
              <a:t>Zatvaranje preduzeća monopoliste</a:t>
            </a:r>
            <a:br>
              <a:rPr lang="sr-Latn-BA" sz="4400" dirty="0"/>
            </a:br>
            <a:endParaRPr lang="sr-Latn-BA" dirty="0"/>
          </a:p>
        </p:txBody>
      </p:sp>
      <p:pic>
        <p:nvPicPr>
          <p:cNvPr id="38915" name="Content Placeholder 9">
            <a:extLst>
              <a:ext uri="{FF2B5EF4-FFF2-40B4-BE49-F238E27FC236}">
                <a16:creationId xmlns:a16="http://schemas.microsoft.com/office/drawing/2014/main" id="{CF1C86A5-4F69-8C4D-89A8-78EBDE975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9148" r="24504" b="7642"/>
          <a:stretch>
            <a:fillRect/>
          </a:stretch>
        </p:blipFill>
        <p:spPr>
          <a:xfrm>
            <a:off x="395288" y="1993900"/>
            <a:ext cx="8280400" cy="4891088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106C78-D7B3-164B-A83B-72BF7BED5945}"/>
              </a:ext>
            </a:extLst>
          </p:cNvPr>
          <p:cNvCxnSpPr/>
          <p:nvPr/>
        </p:nvCxnSpPr>
        <p:spPr>
          <a:xfrm flipH="1">
            <a:off x="2195513" y="1989138"/>
            <a:ext cx="792162" cy="576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7DC41-F6B6-C041-9158-787E50EF1142}"/>
              </a:ext>
            </a:extLst>
          </p:cNvPr>
          <p:cNvCxnSpPr/>
          <p:nvPr/>
        </p:nvCxnSpPr>
        <p:spPr>
          <a:xfrm>
            <a:off x="2124075" y="2901950"/>
            <a:ext cx="0" cy="37671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C7E81A-9F4A-334A-9A4A-C7E1783A53C5}"/>
              </a:ext>
            </a:extLst>
          </p:cNvPr>
          <p:cNvCxnSpPr/>
          <p:nvPr/>
        </p:nvCxnSpPr>
        <p:spPr>
          <a:xfrm flipH="1">
            <a:off x="1587500" y="3633788"/>
            <a:ext cx="815975" cy="655637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919" name="TextBox 14">
            <a:extLst>
              <a:ext uri="{FF2B5EF4-FFF2-40B4-BE49-F238E27FC236}">
                <a16:creationId xmlns:a16="http://schemas.microsoft.com/office/drawing/2014/main" id="{7516EAD1-81A0-C649-AD9A-F436F208B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3043238"/>
            <a:ext cx="1800225" cy="6461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ctr" eaLnBrk="1" hangingPunct="1"/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-ATC)*Q</a:t>
            </a:r>
            <a:r>
              <a:rPr lang="sr-Latn-BA" altLang="sr-Latn-RS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</a:t>
            </a:r>
          </a:p>
          <a:p>
            <a:pPr algn="ctr" eaLnBrk="1" hangingPunct="1"/>
            <a:r>
              <a:rPr lang="sr-Latn-BA" altLang="sr-Latn-R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Pf=TFC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3B9711-4300-7142-8991-24B7303F1375}"/>
              </a:ext>
            </a:extLst>
          </p:cNvPr>
          <p:cNvCxnSpPr/>
          <p:nvPr/>
        </p:nvCxnSpPr>
        <p:spPr>
          <a:xfrm flipV="1">
            <a:off x="933450" y="2901950"/>
            <a:ext cx="863600" cy="668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D0F4B1-5F25-6144-8BAE-7B32F630471B}"/>
              </a:ext>
            </a:extLst>
          </p:cNvPr>
          <p:cNvCxnSpPr/>
          <p:nvPr/>
        </p:nvCxnSpPr>
        <p:spPr>
          <a:xfrm flipV="1">
            <a:off x="904875" y="3089275"/>
            <a:ext cx="1204913" cy="909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F983A1-18E4-034E-A49B-D1F5FC8D79D8}"/>
              </a:ext>
            </a:extLst>
          </p:cNvPr>
          <p:cNvCxnSpPr/>
          <p:nvPr/>
        </p:nvCxnSpPr>
        <p:spPr>
          <a:xfrm flipV="1">
            <a:off x="904875" y="3630613"/>
            <a:ext cx="1231900" cy="950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D7F2AA-718E-2842-B529-20362F4B6826}"/>
              </a:ext>
            </a:extLst>
          </p:cNvPr>
          <p:cNvCxnSpPr/>
          <p:nvPr/>
        </p:nvCxnSpPr>
        <p:spPr>
          <a:xfrm flipV="1">
            <a:off x="1447800" y="4214813"/>
            <a:ext cx="647700" cy="503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Rectangle 12">
            <a:extLst>
              <a:ext uri="{FF2B5EF4-FFF2-40B4-BE49-F238E27FC236}">
                <a16:creationId xmlns:a16="http://schemas.microsoft.com/office/drawing/2014/main" id="{70A85302-4709-5D42-ABFE-6F8333F32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820738"/>
            <a:ext cx="94249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sr-Latn-BA" altLang="sr-Latn-RS" sz="2400">
                <a:latin typeface="Arial" panose="020B0604020202020204" pitchFamily="34" charset="0"/>
                <a:cs typeface="Arial" panose="020B0604020202020204" pitchFamily="34" charset="0"/>
              </a:rPr>
              <a:t>I monopolista može ostvariti gubitak koji signalizira neophodnost zatvaranja preduzeća – </a:t>
            </a:r>
            <a:r>
              <a:rPr lang="hr-HR" altLang="sr-Latn-RS" sz="24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altLang="sr-Latn-RS" sz="24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altLang="sr-Latn-RS" sz="2400">
                <a:latin typeface="Arial" panose="020B0604020202020204" pitchFamily="34" charset="0"/>
                <a:cs typeface="Arial" panose="020B0604020202020204" pitchFamily="34" charset="0"/>
              </a:rPr>
              <a:t>=AV</a:t>
            </a:r>
            <a:r>
              <a:rPr lang="sr-Latn-BA" altLang="sr-Latn-RS" sz="2400">
                <a:latin typeface="Arial" panose="020B0604020202020204" pitchFamily="34" charset="0"/>
                <a:cs typeface="Arial" panose="020B0604020202020204" pitchFamily="34" charset="0"/>
              </a:rPr>
              <a:t>C ⇒ P funkcija se prikazuje kao tangenta na krivu ATC</a:t>
            </a:r>
            <a:endParaRPr lang="en-US" altLang="sr-Latn-R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236037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95F95D5-3B60-E744-9A73-BAE8A2FD7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788" y="313050"/>
            <a:ext cx="8226425" cy="723275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Maksimizacija profita</a:t>
            </a:r>
            <a:endParaRPr lang="en-US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B9A233A-C520-F74C-B284-91F85EAD5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4452938"/>
          </a:xfrm>
        </p:spPr>
        <p:txBody>
          <a:bodyPr>
            <a:spAutoFit/>
          </a:bodyPr>
          <a:lstStyle/>
          <a:p>
            <a:pPr eaLnBrk="1" hangingPunct="1"/>
            <a:r>
              <a:rPr lang="sr-Latn-BA" altLang="sr-Latn-RS"/>
              <a:t>Savršena konkurencija  - P=MR=MC</a:t>
            </a:r>
          </a:p>
          <a:p>
            <a:pPr eaLnBrk="1" hangingPunct="1"/>
            <a:r>
              <a:rPr lang="sr-Latn-BA" altLang="sr-Latn-RS"/>
              <a:t>Monopol – MR&lt;P</a:t>
            </a:r>
          </a:p>
          <a:p>
            <a:pPr eaLnBrk="1" hangingPunct="1"/>
            <a:r>
              <a:rPr lang="sr-Latn-BA" altLang="sr-Latn-RS"/>
              <a:t>Savršena konkurencija – maksimizacija pf se postiže povećanjem Q sve dok P=MC</a:t>
            </a:r>
          </a:p>
          <a:p>
            <a:pPr eaLnBrk="1" hangingPunct="1"/>
            <a:r>
              <a:rPr lang="sr-Latn-BA" altLang="sr-Latn-RS"/>
              <a:t>Monopol – maksimizacija pf se postiže povećanje Q sve dok MR=MC te stoga Q</a:t>
            </a:r>
            <a:r>
              <a:rPr lang="sr-Latn-BA" altLang="sr-Latn-RS" baseline="-25000"/>
              <a:t>M</a:t>
            </a:r>
            <a:r>
              <a:rPr lang="sr-Latn-BA" altLang="sr-Latn-RS"/>
              <a:t> će biti na nižem nivou od Q</a:t>
            </a:r>
            <a:r>
              <a:rPr lang="sr-Latn-BA" altLang="sr-Latn-RS" baseline="-25000"/>
              <a:t>PC</a:t>
            </a:r>
            <a:r>
              <a:rPr lang="sr-Latn-BA" altLang="sr-Latn-RS"/>
              <a:t> </a:t>
            </a:r>
          </a:p>
          <a:p>
            <a:pPr eaLnBrk="1" hangingPunct="1"/>
            <a:r>
              <a:rPr lang="sr-Latn-BA" altLang="sr-Latn-RS"/>
              <a:t>Savršena konkurencija i monopol – zatvaranje preduzeća u kratkom roku ukoliko P≤AVC za sve nivoe Q</a:t>
            </a:r>
            <a:r>
              <a:rPr lang="en-US" altLang="sr-Latn-RS"/>
              <a:t>.</a:t>
            </a:r>
            <a:endParaRPr lang="hr-HR" altLang="sr-Latn-RS"/>
          </a:p>
        </p:txBody>
      </p:sp>
    </p:spTree>
  </p:cSld>
  <p:clrMapOvr>
    <a:masterClrMapping/>
  </p:clrMapOvr>
  <p:transition advTm="63765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7">
            <a:extLst>
              <a:ext uri="{FF2B5EF4-FFF2-40B4-BE49-F238E27FC236}">
                <a16:creationId xmlns:a16="http://schemas.microsoft.com/office/drawing/2014/main" id="{56DC8AD8-8184-CE43-831B-4395D03C68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82575"/>
          <a:ext cx="8915400" cy="646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Visio" r:id="rId3" imgW="5905500" imgH="4292600" progId="Visio.Drawing.11">
                  <p:embed/>
                </p:oleObj>
              </mc:Choice>
              <mc:Fallback>
                <p:oleObj name="Visio" r:id="rId3" imgW="5905500" imgH="429260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2575"/>
                        <a:ext cx="8915400" cy="646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5348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6">
            <a:extLst>
              <a:ext uri="{FF2B5EF4-FFF2-40B4-BE49-F238E27FC236}">
                <a16:creationId xmlns:a16="http://schemas.microsoft.com/office/drawing/2014/main" id="{8B609EC4-8444-DB4F-BD1D-5F75FD04E0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33400"/>
          <a:ext cx="20574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Equation" r:id="rId3" imgW="28092400" imgH="14630400" progId="Equation.3">
                  <p:embed/>
                </p:oleObj>
              </mc:Choice>
              <mc:Fallback>
                <p:oleObj name="Equation" r:id="rId3" imgW="28092400" imgH="14630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"/>
                        <a:ext cx="20574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7">
            <a:extLst>
              <a:ext uri="{FF2B5EF4-FFF2-40B4-BE49-F238E27FC236}">
                <a16:creationId xmlns:a16="http://schemas.microsoft.com/office/drawing/2014/main" id="{B6ED6DC8-2593-E543-B887-DB9A5E0ADE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685800"/>
          <a:ext cx="213360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Equation" r:id="rId5" imgW="26911300" imgH="14630400" progId="Equation.3">
                  <p:embed/>
                </p:oleObj>
              </mc:Choice>
              <mc:Fallback>
                <p:oleObj name="Equation" r:id="rId5" imgW="26911300" imgH="14630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85800"/>
                        <a:ext cx="213360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8">
            <a:extLst>
              <a:ext uri="{FF2B5EF4-FFF2-40B4-BE49-F238E27FC236}">
                <a16:creationId xmlns:a16="http://schemas.microsoft.com/office/drawing/2014/main" id="{C9B5C8D0-976C-7D42-86A0-4D12DE91AA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828800"/>
          <a:ext cx="36576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Equation" r:id="rId7" imgW="43891200" imgH="15798800" progId="Equation.3">
                  <p:embed/>
                </p:oleObj>
              </mc:Choice>
              <mc:Fallback>
                <p:oleObj name="Equation" r:id="rId7" imgW="43891200" imgH="15798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365760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9">
            <a:extLst>
              <a:ext uri="{FF2B5EF4-FFF2-40B4-BE49-F238E27FC236}">
                <a16:creationId xmlns:a16="http://schemas.microsoft.com/office/drawing/2014/main" id="{6D09B765-2906-8541-B599-DEFE247D7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000">
                <a:latin typeface="Arial" panose="020B0604020202020204" pitchFamily="34" charset="0"/>
              </a:rPr>
              <a:t>Tačka A - maksimalni profit </a:t>
            </a:r>
            <a:endParaRPr lang="en-US" altLang="sr-Latn-RS" sz="2000">
              <a:latin typeface="Arial" panose="020B0604020202020204" pitchFamily="34" charset="0"/>
            </a:endParaRPr>
          </a:p>
        </p:txBody>
      </p:sp>
      <p:sp>
        <p:nvSpPr>
          <p:cNvPr id="43014" name="Rectangle 10">
            <a:extLst>
              <a:ext uri="{FF2B5EF4-FFF2-40B4-BE49-F238E27FC236}">
                <a16:creationId xmlns:a16="http://schemas.microsoft.com/office/drawing/2014/main" id="{1320C531-EB84-0243-AD91-AD4D11E2F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48000"/>
            <a:ext cx="3732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000">
                <a:latin typeface="Arial" panose="020B0604020202020204" pitchFamily="34" charset="0"/>
              </a:rPr>
              <a:t>Tačka D - zatvaranje preduzeća</a:t>
            </a:r>
            <a:endParaRPr lang="en-US" altLang="sr-Latn-RS" sz="2000">
              <a:latin typeface="Arial" panose="020B0604020202020204" pitchFamily="34" charset="0"/>
            </a:endParaRPr>
          </a:p>
        </p:txBody>
      </p:sp>
      <p:graphicFrame>
        <p:nvGraphicFramePr>
          <p:cNvPr id="43015" name="Object 15">
            <a:extLst>
              <a:ext uri="{FF2B5EF4-FFF2-40B4-BE49-F238E27FC236}">
                <a16:creationId xmlns:a16="http://schemas.microsoft.com/office/drawing/2014/main" id="{6DDF4833-8807-A141-B1F7-3E00A9CE8D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4981575"/>
          <a:ext cx="4572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9" imgW="52666900" imgH="9944100" progId="Equation.3">
                  <p:embed/>
                </p:oleObj>
              </mc:Choice>
              <mc:Fallback>
                <p:oleObj name="Equation" r:id="rId9" imgW="52666900" imgH="99441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81575"/>
                        <a:ext cx="4572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19">
            <a:extLst>
              <a:ext uri="{FF2B5EF4-FFF2-40B4-BE49-F238E27FC236}">
                <a16:creationId xmlns:a16="http://schemas.microsoft.com/office/drawing/2014/main" id="{205AE99B-8EC8-7441-BCC3-6214E5BBD1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1168400"/>
          <a:ext cx="32004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11" imgW="42125900" imgH="25742900" progId="Equation.3">
                  <p:embed/>
                </p:oleObj>
              </mc:Choice>
              <mc:Fallback>
                <p:oleObj name="Equation" r:id="rId11" imgW="42125900" imgH="257429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68400"/>
                        <a:ext cx="3200400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20">
            <a:extLst>
              <a:ext uri="{FF2B5EF4-FFF2-40B4-BE49-F238E27FC236}">
                <a16:creationId xmlns:a16="http://schemas.microsoft.com/office/drawing/2014/main" id="{D62C395E-EACE-1D42-8A75-4D9593F8E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2438" y="3530600"/>
          <a:ext cx="2163762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13" imgW="28092400" imgH="36283900" progId="Equation.3">
                  <p:embed/>
                </p:oleObj>
              </mc:Choice>
              <mc:Fallback>
                <p:oleObj name="Equation" r:id="rId13" imgW="28092400" imgH="362839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3530600"/>
                        <a:ext cx="2163762" cy="279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6613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3F165A-56DA-9040-A293-FAD37493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Karakteristike monopola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BCF0A9-BDC3-014D-9EA5-C79F5695C4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8625" y="1714500"/>
          <a:ext cx="8429625" cy="4213225"/>
        </p:xfrm>
        <a:graphic>
          <a:graphicData uri="http://schemas.openxmlformats.org/drawingml/2006/table">
            <a:tbl>
              <a:tblPr/>
              <a:tblGrid>
                <a:gridCol w="421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Broj preduzeća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Samo jedno preduzeće, preduzeće=industrija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Vrsta proizvoda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Jedinstven proizvod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Barijere ulasku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Značajne barijere ulasku u industriju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Mogućnost formiranja cijene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Promjene u tražnji dovode do promjene cijena⇒price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m</a:t>
                      </a:r>
                      <a:r>
                        <a:rPr kumimoji="0" lang="sr-Latn-B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aker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Efikasnost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B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Ne postiže se alokativna niti produktivna efikasnost u dugom roku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49493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9" name="Rectangle 7">
            <a:extLst>
              <a:ext uri="{FF2B5EF4-FFF2-40B4-BE49-F238E27FC236}">
                <a16:creationId xmlns:a16="http://schemas.microsoft.com/office/drawing/2014/main" id="{CC67E90F-4A84-D646-B790-59163B606D56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867400" y="1371600"/>
            <a:ext cx="32766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</a:t>
            </a:r>
            <a:r>
              <a:rPr lang="sr-Latn-B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čke C i B – nultni profit 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035" name="Rectangle 19">
            <a:extLst>
              <a:ext uri="{FF2B5EF4-FFF2-40B4-BE49-F238E27FC236}">
                <a16:creationId xmlns:a16="http://schemas.microsoft.com/office/drawing/2014/main" id="{4BDC196C-04BD-A04F-A9BD-3C47F22C8094}"/>
              </a:ext>
            </a:extLst>
          </p:cNvPr>
          <p:cNvGraphicFramePr>
            <a:graphicFrameLocks/>
          </p:cNvGraphicFramePr>
          <p:nvPr>
            <p:ph sz="quarter" idx="4294967295"/>
          </p:nvPr>
        </p:nvGraphicFramePr>
        <p:xfrm>
          <a:off x="0" y="3946525"/>
          <a:ext cx="3241675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1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46525"/>
                        <a:ext cx="3241675" cy="217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25">
            <a:extLst>
              <a:ext uri="{FF2B5EF4-FFF2-40B4-BE49-F238E27FC236}">
                <a16:creationId xmlns:a16="http://schemas.microsoft.com/office/drawing/2014/main" id="{158E9D05-1F33-4B47-A468-6949821E1B7F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76200"/>
          <a:ext cx="58674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4" imgW="59982100" imgH="114693700" progId="Equation.3">
                  <p:embed/>
                </p:oleObj>
              </mc:Choice>
              <mc:Fallback>
                <p:oleObj name="Equation" r:id="rId4" imgW="59982100" imgH="1146937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"/>
                        <a:ext cx="58674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2123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4">
            <a:extLst>
              <a:ext uri="{FF2B5EF4-FFF2-40B4-BE49-F238E27FC236}">
                <a16:creationId xmlns:a16="http://schemas.microsoft.com/office/drawing/2014/main" id="{A3CF5DE3-DA30-C34C-A470-3EC91F4232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557213"/>
          <a:ext cx="8229600" cy="596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Visio" r:id="rId3" imgW="5511800" imgH="4000500" progId="Visio.Drawing.11">
                  <p:embed/>
                </p:oleObj>
              </mc:Choice>
              <mc:Fallback>
                <p:oleObj name="Visio" r:id="rId3" imgW="5511800" imgH="40005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57213"/>
                        <a:ext cx="8229600" cy="596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165587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>
            <a:extLst>
              <a:ext uri="{FF2B5EF4-FFF2-40B4-BE49-F238E27FC236}">
                <a16:creationId xmlns:a16="http://schemas.microsoft.com/office/drawing/2014/main" id="{7C0B05B2-91CE-DD43-9720-0DEFC03B5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000">
                <a:latin typeface="Arial" panose="020B0604020202020204" pitchFamily="34" charset="0"/>
              </a:rPr>
              <a:t>Tačka A - maksimalni profit </a:t>
            </a:r>
            <a:endParaRPr lang="en-US" altLang="sr-Latn-RS" sz="2000">
              <a:latin typeface="Arial" panose="020B0604020202020204" pitchFamily="34" charset="0"/>
            </a:endParaRP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C395432C-6707-FA49-8905-05746D2CE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48000"/>
            <a:ext cx="3732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000">
                <a:latin typeface="Arial" panose="020B0604020202020204" pitchFamily="34" charset="0"/>
              </a:rPr>
              <a:t>Tačka D - zatvaranje preduzeća</a:t>
            </a:r>
            <a:endParaRPr lang="en-US" altLang="sr-Latn-RS" sz="2000">
              <a:latin typeface="Arial" panose="020B0604020202020204" pitchFamily="34" charset="0"/>
            </a:endParaRPr>
          </a:p>
        </p:txBody>
      </p:sp>
      <p:graphicFrame>
        <p:nvGraphicFramePr>
          <p:cNvPr id="46084" name="Object 11">
            <a:extLst>
              <a:ext uri="{FF2B5EF4-FFF2-40B4-BE49-F238E27FC236}">
                <a16:creationId xmlns:a16="http://schemas.microsoft.com/office/drawing/2014/main" id="{FD2CF6EF-3969-A940-8744-581EB9F38B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66738"/>
          <a:ext cx="19050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3" imgW="28092400" imgH="14630400" progId="Equation.3">
                  <p:embed/>
                </p:oleObj>
              </mc:Choice>
              <mc:Fallback>
                <p:oleObj name="Equation" r:id="rId3" imgW="28092400" imgH="14630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66738"/>
                        <a:ext cx="19050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12">
            <a:extLst>
              <a:ext uri="{FF2B5EF4-FFF2-40B4-BE49-F238E27FC236}">
                <a16:creationId xmlns:a16="http://schemas.microsoft.com/office/drawing/2014/main" id="{252CC59B-CFBF-C044-B967-D38021853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685800"/>
          <a:ext cx="17526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Equation" r:id="rId5" imgW="24866600" imgH="14630400" progId="Equation.3">
                  <p:embed/>
                </p:oleObj>
              </mc:Choice>
              <mc:Fallback>
                <p:oleObj name="Equation" r:id="rId5" imgW="24866600" imgH="14630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85800"/>
                        <a:ext cx="175260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14">
            <a:extLst>
              <a:ext uri="{FF2B5EF4-FFF2-40B4-BE49-F238E27FC236}">
                <a16:creationId xmlns:a16="http://schemas.microsoft.com/office/drawing/2014/main" id="{BE933C89-4DE1-7A40-9216-AEFB12BA31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931988"/>
          <a:ext cx="3048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Equation" r:id="rId7" imgW="40081200" imgH="15798800" progId="Equation.3">
                  <p:embed/>
                </p:oleObj>
              </mc:Choice>
              <mc:Fallback>
                <p:oleObj name="Equation" r:id="rId7" imgW="40081200" imgH="15798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31988"/>
                        <a:ext cx="3048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15">
            <a:extLst>
              <a:ext uri="{FF2B5EF4-FFF2-40B4-BE49-F238E27FC236}">
                <a16:creationId xmlns:a16="http://schemas.microsoft.com/office/drawing/2014/main" id="{39383909-2B75-5944-AF97-A726BCFABC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762000"/>
          <a:ext cx="34290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Equation" r:id="rId9" imgW="42125900" imgH="20485100" progId="Equation.3">
                  <p:embed/>
                </p:oleObj>
              </mc:Choice>
              <mc:Fallback>
                <p:oleObj name="Equation" r:id="rId9" imgW="42125900" imgH="204851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62000"/>
                        <a:ext cx="34290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16">
            <a:extLst>
              <a:ext uri="{FF2B5EF4-FFF2-40B4-BE49-F238E27FC236}">
                <a16:creationId xmlns:a16="http://schemas.microsoft.com/office/drawing/2014/main" id="{5E549A57-FB74-6A43-9842-532E61B95A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9288" y="3505200"/>
          <a:ext cx="2347912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Equation" r:id="rId11" imgW="27495500" imgH="35699700" progId="Equation.3">
                  <p:embed/>
                </p:oleObj>
              </mc:Choice>
              <mc:Fallback>
                <p:oleObj name="Equation" r:id="rId11" imgW="27495500" imgH="356997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3505200"/>
                        <a:ext cx="2347912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17">
            <a:extLst>
              <a:ext uri="{FF2B5EF4-FFF2-40B4-BE49-F238E27FC236}">
                <a16:creationId xmlns:a16="http://schemas.microsoft.com/office/drawing/2014/main" id="{080FEB03-AFBC-CE4B-A377-D01CC9B316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343400"/>
          <a:ext cx="38100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Equation" r:id="rId13" imgW="46228000" imgH="9944100" progId="Equation.3">
                  <p:embed/>
                </p:oleObj>
              </mc:Choice>
              <mc:Fallback>
                <p:oleObj name="Equation" r:id="rId13" imgW="46228000" imgH="99441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43400"/>
                        <a:ext cx="38100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18524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68847B9D-4448-CE44-BD63-5579A686F0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19800" y="2835275"/>
            <a:ext cx="3124200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</a:t>
            </a:r>
            <a:r>
              <a:rPr lang="sr-Latn-B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čke C i B – nulti profit 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7107" name="Rectangle 3">
            <a:extLst>
              <a:ext uri="{FF2B5EF4-FFF2-40B4-BE49-F238E27FC236}">
                <a16:creationId xmlns:a16="http://schemas.microsoft.com/office/drawing/2014/main" id="{26303709-23A7-1445-8DDA-3C7863269647}"/>
              </a:ext>
            </a:extLst>
          </p:cNvPr>
          <p:cNvGraphicFramePr>
            <a:graphicFrameLocks/>
          </p:cNvGraphicFramePr>
          <p:nvPr>
            <p:ph sz="quarter" idx="4294967295"/>
          </p:nvPr>
        </p:nvGraphicFramePr>
        <p:xfrm>
          <a:off x="9144000" y="2689225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2689225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Rectangle 4">
            <a:extLst>
              <a:ext uri="{FF2B5EF4-FFF2-40B4-BE49-F238E27FC236}">
                <a16:creationId xmlns:a16="http://schemas.microsoft.com/office/drawing/2014/main" id="{6C7BC0E8-4044-A046-BB40-FE17421639EE}"/>
              </a:ext>
            </a:extLst>
          </p:cNvPr>
          <p:cNvGraphicFramePr>
            <a:graphicFrameLocks/>
          </p:cNvGraphicFramePr>
          <p:nvPr>
            <p:ph sz="quarter" idx="4294967295"/>
          </p:nvPr>
        </p:nvGraphicFramePr>
        <p:xfrm>
          <a:off x="9144000" y="503713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Rectangle 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503713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7">
            <a:extLst>
              <a:ext uri="{FF2B5EF4-FFF2-40B4-BE49-F238E27FC236}">
                <a16:creationId xmlns:a16="http://schemas.microsoft.com/office/drawing/2014/main" id="{0A150B3B-3F18-6A4F-9BD7-9F5E4ED380A4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381000"/>
          <a:ext cx="5181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5" imgW="66116200" imgH="114693700" progId="Equation.3">
                  <p:embed/>
                </p:oleObj>
              </mc:Choice>
              <mc:Fallback>
                <p:oleObj name="Equation" r:id="rId5" imgW="66116200" imgH="1146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000"/>
                        <a:ext cx="51816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7804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5C3BC-D90B-3244-B901-96EF1F88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Efikasnost u monopolu</a:t>
            </a:r>
            <a:endParaRPr lang="en-US" dirty="0"/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96D4A22F-1D90-F041-BC68-3657BAD74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BA" altLang="sr-Latn-RS"/>
              <a:t>Alokativna efikasnost  (P=MC)</a:t>
            </a:r>
          </a:p>
          <a:p>
            <a:pPr eaLnBrk="1" hangingPunct="1">
              <a:buFont typeface="Wingdings 3" pitchFamily="2" charset="2"/>
              <a:buNone/>
            </a:pPr>
            <a:endParaRPr lang="sr-Latn-BA" altLang="sr-Latn-RS"/>
          </a:p>
          <a:p>
            <a:pPr eaLnBrk="1" hangingPunct="1"/>
            <a:r>
              <a:rPr lang="sr-Latn-BA" altLang="sr-Latn-RS"/>
              <a:t>Produktivna efikasnost (P=ATC</a:t>
            </a:r>
            <a:r>
              <a:rPr lang="sr-Latn-BA" altLang="sr-Latn-RS" baseline="-25000"/>
              <a:t>min</a:t>
            </a:r>
            <a:r>
              <a:rPr lang="sr-Latn-BA" altLang="sr-Latn-RS"/>
              <a:t>)</a:t>
            </a:r>
          </a:p>
          <a:p>
            <a:pPr eaLnBrk="1" hangingPunct="1">
              <a:buFont typeface="Wingdings 3" pitchFamily="2" charset="2"/>
              <a:buNone/>
            </a:pPr>
            <a:endParaRPr lang="sr-Latn-BA" altLang="sr-Latn-RS"/>
          </a:p>
          <a:p>
            <a:pPr eaLnBrk="1" hangingPunct="1"/>
            <a:r>
              <a:rPr lang="sr-Latn-BA" altLang="sr-Latn-RS"/>
              <a:t>Preduzeća u savršenoj konkurenciju su alokativno </a:t>
            </a:r>
            <a:r>
              <a:rPr lang="en-US" altLang="sr-Latn-RS"/>
              <a:t>i</a:t>
            </a:r>
            <a:r>
              <a:rPr lang="sr-Latn-BA" altLang="sr-Latn-RS"/>
              <a:t> produktivno efikasna</a:t>
            </a:r>
          </a:p>
          <a:p>
            <a:pPr eaLnBrk="1" hangingPunct="1"/>
            <a:endParaRPr lang="sr-Latn-BA" altLang="sr-Latn-RS"/>
          </a:p>
          <a:p>
            <a:pPr eaLnBrk="1" hangingPunct="1"/>
            <a:r>
              <a:rPr lang="sr-Latn-BA" altLang="sr-Latn-RS"/>
              <a:t>Da li </a:t>
            </a:r>
            <a:r>
              <a:rPr lang="en-US" altLang="sr-Latn-RS"/>
              <a:t>u</a:t>
            </a:r>
            <a:r>
              <a:rPr lang="sr-Latn-BA" altLang="sr-Latn-RS"/>
              <a:t> monopolu </a:t>
            </a:r>
            <a:r>
              <a:rPr lang="en-US" altLang="sr-Latn-RS"/>
              <a:t>postoji </a:t>
            </a:r>
            <a:r>
              <a:rPr lang="sr-Latn-BA" altLang="sr-Latn-RS"/>
              <a:t>produktivn</a:t>
            </a:r>
            <a:r>
              <a:rPr lang="en-US" altLang="sr-Latn-RS"/>
              <a:t>a</a:t>
            </a:r>
            <a:r>
              <a:rPr lang="sr-Latn-BA" altLang="sr-Latn-RS"/>
              <a:t> i alokativn</a:t>
            </a:r>
            <a:r>
              <a:rPr lang="en-US" altLang="sr-Latn-RS"/>
              <a:t>a</a:t>
            </a:r>
            <a:r>
              <a:rPr lang="sr-Latn-BA" altLang="sr-Latn-RS"/>
              <a:t> efikasn</a:t>
            </a:r>
            <a:r>
              <a:rPr lang="en-US" altLang="sr-Latn-RS"/>
              <a:t>ost</a:t>
            </a:r>
            <a:r>
              <a:rPr lang="sr-Latn-BA" altLang="sr-Latn-RS"/>
              <a:t>?</a:t>
            </a:r>
            <a:endParaRPr lang="en-US" altLang="sr-Latn-RS"/>
          </a:p>
        </p:txBody>
      </p:sp>
    </p:spTree>
  </p:cSld>
  <p:clrMapOvr>
    <a:masterClrMapping/>
  </p:clrMapOvr>
  <p:transition spd="slow" advTm="31704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F17ED8-DF24-1345-AD94-3E4122E4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Alokativna efikasnost</a:t>
            </a:r>
            <a:endParaRPr lang="en-US" dirty="0"/>
          </a:p>
        </p:txBody>
      </p:sp>
      <p:sp>
        <p:nvSpPr>
          <p:cNvPr id="49155" name="Content Placeholder 1">
            <a:extLst>
              <a:ext uri="{FF2B5EF4-FFF2-40B4-BE49-F238E27FC236}">
                <a16:creationId xmlns:a16="http://schemas.microsoft.com/office/drawing/2014/main" id="{15688227-4DE1-E74D-B37A-2474E81F4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BA" altLang="sr-Latn-RS"/>
              <a:t>Alokativna efikasnost se postiže u slučaju kada se sa datim nivoom autputa maksimizira blagostanje (korisnost) potrošača i ostvaruje najveći potrošački višak</a:t>
            </a:r>
          </a:p>
          <a:p>
            <a:pPr eaLnBrk="1" hangingPunct="1"/>
            <a:r>
              <a:rPr lang="sr-Latn-BA" altLang="sr-Latn-RS"/>
              <a:t>Alokativna efikasnost – MB=MC</a:t>
            </a:r>
          </a:p>
          <a:p>
            <a:pPr eaLnBrk="1" hangingPunct="1"/>
            <a:r>
              <a:rPr lang="sr-Latn-BA" altLang="sr-Latn-RS"/>
              <a:t>Alokativna efikasnost u slučaju firme – P=MC</a:t>
            </a:r>
          </a:p>
          <a:p>
            <a:pPr eaLnBrk="1" hangingPunct="1">
              <a:buFont typeface="Wingdings 3" pitchFamily="2" charset="2"/>
              <a:buNone/>
            </a:pPr>
            <a:endParaRPr lang="en-US" altLang="sr-Latn-RS"/>
          </a:p>
        </p:txBody>
      </p:sp>
    </p:spTree>
  </p:cSld>
  <p:clrMapOvr>
    <a:masterClrMapping/>
  </p:clrMapOvr>
  <p:transition spd="slow" advTm="2913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7E01-3DF1-1145-B5D6-5D1C0C5F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184341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Alokativna efikasnost u monopolu</a:t>
            </a:r>
            <a:endParaRPr lang="en-US" dirty="0"/>
          </a:p>
        </p:txBody>
      </p:sp>
      <p:sp>
        <p:nvSpPr>
          <p:cNvPr id="50179" name="Content Placeholder 3">
            <a:extLst>
              <a:ext uri="{FF2B5EF4-FFF2-40B4-BE49-F238E27FC236}">
                <a16:creationId xmlns:a16="http://schemas.microsoft.com/office/drawing/2014/main" id="{70831919-1292-D84B-AF48-44752C618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063" y="1285875"/>
            <a:ext cx="7686675" cy="1341438"/>
          </a:xfrm>
        </p:spPr>
        <p:txBody>
          <a:bodyPr/>
          <a:lstStyle/>
          <a:p>
            <a:pPr eaLnBrk="1" hangingPunct="1"/>
            <a:r>
              <a:rPr lang="sr-Latn-BA" altLang="sr-Latn-RS"/>
              <a:t>U savršenoj konkurenciji – resursi efikasno raspodjeljeni na proizvode – Pareto optimum</a:t>
            </a:r>
          </a:p>
          <a:p>
            <a:pPr eaLnBrk="1" hangingPunct="1"/>
            <a:r>
              <a:rPr lang="sr-Latn-BA" altLang="sr-Latn-RS"/>
              <a:t>U monopolu – za Qm P&gt;MC – nedovoljna alokativna efikasnost</a:t>
            </a:r>
            <a:endParaRPr lang="en-US" altLang="sr-Latn-RS"/>
          </a:p>
        </p:txBody>
      </p:sp>
      <p:pic>
        <p:nvPicPr>
          <p:cNvPr id="50180" name="Picture 2">
            <a:extLst>
              <a:ext uri="{FF2B5EF4-FFF2-40B4-BE49-F238E27FC236}">
                <a16:creationId xmlns:a16="http://schemas.microsoft.com/office/drawing/2014/main" id="{46D1DDCE-C295-DB4A-B129-B87A27687A5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8" t="38962" r="23685" b="34630"/>
          <a:stretch>
            <a:fillRect/>
          </a:stretch>
        </p:blipFill>
        <p:spPr>
          <a:xfrm>
            <a:off x="684213" y="2924175"/>
            <a:ext cx="7886700" cy="3744913"/>
          </a:xfrm>
          <a:noFill/>
        </p:spPr>
      </p:pic>
    </p:spTree>
  </p:cSld>
  <p:clrMapOvr>
    <a:masterClrMapping/>
  </p:clrMapOvr>
  <p:transition spd="slow" advTm="133186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93E039-B357-F044-93AB-2D6EC29B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Produktivna efikasnost</a:t>
            </a:r>
            <a:endParaRPr lang="en-US" dirty="0"/>
          </a:p>
        </p:txBody>
      </p:sp>
      <p:sp>
        <p:nvSpPr>
          <p:cNvPr id="51203" name="Content Placeholder 7">
            <a:extLst>
              <a:ext uri="{FF2B5EF4-FFF2-40B4-BE49-F238E27FC236}">
                <a16:creationId xmlns:a16="http://schemas.microsoft.com/office/drawing/2014/main" id="{4B7F595B-05C3-934E-888D-66DE64151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BA" altLang="sr-Latn-RS"/>
              <a:t>Produktivna efikasnost se postiže pri proizvodnji autputa sa najnižim troškovima – P jednaka minimalnim prosječnim troškovima</a:t>
            </a:r>
          </a:p>
          <a:p>
            <a:pPr eaLnBrk="1" hangingPunct="1"/>
            <a:r>
              <a:rPr lang="sr-Latn-BA" altLang="sr-Latn-RS"/>
              <a:t>Da li preduzeće postiže produktivnu efikasnost? </a:t>
            </a:r>
            <a:r>
              <a:rPr lang="sr-Latn-BA" altLang="sr-Latn-RS">
                <a:cs typeface="Lucida Sans Unicode" panose="020B0602030504020204" pitchFamily="34" charset="0"/>
              </a:rPr>
              <a:t>⇒ poređenje P i AC</a:t>
            </a:r>
            <a:r>
              <a:rPr lang="sr-Latn-BA" altLang="sr-Latn-RS" baseline="-25000">
                <a:cs typeface="Lucida Sans Unicode" panose="020B0602030504020204" pitchFamily="34" charset="0"/>
              </a:rPr>
              <a:t>min</a:t>
            </a:r>
            <a:r>
              <a:rPr lang="sr-Latn-BA" altLang="sr-Latn-RS">
                <a:cs typeface="Lucida Sans Unicode" panose="020B0602030504020204" pitchFamily="34" charset="0"/>
              </a:rPr>
              <a:t> autputa</a:t>
            </a:r>
          </a:p>
          <a:p>
            <a:pPr eaLnBrk="1" hangingPunct="1"/>
            <a:r>
              <a:rPr lang="sr-Latn-BA" altLang="sr-Latn-RS"/>
              <a:t>U savršenoj konkurenciji – u kratkom roku </a:t>
            </a:r>
          </a:p>
          <a:p>
            <a:pPr eaLnBrk="1" hangingPunct="1">
              <a:buFont typeface="Wingdings 3" pitchFamily="2" charset="2"/>
              <a:buNone/>
            </a:pPr>
            <a:r>
              <a:rPr lang="sr-Latn-BA" altLang="sr-Latn-RS"/>
              <a:t>                                            ne postoji p.e. </a:t>
            </a:r>
            <a:r>
              <a:rPr lang="sr-Latn-BA" altLang="sr-Latn-RS" sz="4000">
                <a:solidFill>
                  <a:srgbClr val="FF0000"/>
                </a:solidFill>
              </a:rPr>
              <a:t>?</a:t>
            </a:r>
          </a:p>
          <a:p>
            <a:pPr eaLnBrk="1" hangingPunct="1">
              <a:buFont typeface="Wingdings 3" pitchFamily="2" charset="2"/>
              <a:buNone/>
            </a:pPr>
            <a:r>
              <a:rPr lang="sr-Latn-BA" altLang="sr-Latn-RS"/>
              <a:t>                                            u dugom roku      </a:t>
            </a:r>
          </a:p>
          <a:p>
            <a:pPr eaLnBrk="1" hangingPunct="1">
              <a:buFont typeface="Wingdings 3" pitchFamily="2" charset="2"/>
              <a:buNone/>
            </a:pPr>
            <a:r>
              <a:rPr lang="sr-Latn-BA" altLang="sr-Latn-RS"/>
              <a:t>                                            postoji p.e.</a:t>
            </a:r>
          </a:p>
          <a:p>
            <a:pPr eaLnBrk="1" hangingPunct="1">
              <a:buFont typeface="Wingdings 3" pitchFamily="2" charset="2"/>
              <a:buNone/>
            </a:pPr>
            <a:endParaRPr lang="en-US" altLang="sr-Latn-RS"/>
          </a:p>
        </p:txBody>
      </p:sp>
    </p:spTree>
  </p:cSld>
  <p:clrMapOvr>
    <a:masterClrMapping/>
  </p:clrMapOvr>
  <p:transition spd="slow" advTm="32043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5389-6035-2C44-B973-2E27E5F1A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084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Produktivna efikasnost u monopolu</a:t>
            </a:r>
            <a:endParaRPr lang="en-US" dirty="0"/>
          </a:p>
        </p:txBody>
      </p:sp>
      <p:sp>
        <p:nvSpPr>
          <p:cNvPr id="53251" name="Content Placeholder 4">
            <a:extLst>
              <a:ext uri="{FF2B5EF4-FFF2-40B4-BE49-F238E27FC236}">
                <a16:creationId xmlns:a16="http://schemas.microsoft.com/office/drawing/2014/main" id="{87552A45-AFE0-7F42-B32B-5F5158DC6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063" y="1285875"/>
            <a:ext cx="8248650" cy="1135063"/>
          </a:xfrm>
        </p:spPr>
        <p:txBody>
          <a:bodyPr rtlCol="0">
            <a:normAutofit fontScale="92500" lnSpcReduction="20000"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/>
              <a:t>U savršenoj konkurenciji – za Q</a:t>
            </a:r>
            <a:r>
              <a:rPr lang="sr-Latn-BA" altLang="sr-Latn-RS" baseline="-25000"/>
              <a:t>1</a:t>
            </a:r>
            <a:r>
              <a:rPr lang="sr-Latn-BA" altLang="sr-Latn-RS"/>
              <a:t> P=ATC</a:t>
            </a:r>
            <a:r>
              <a:rPr lang="sr-Latn-BA" altLang="sr-Latn-RS" baseline="-25000"/>
              <a:t>min</a:t>
            </a:r>
            <a:r>
              <a:rPr lang="sr-Latn-BA" altLang="sr-Latn-RS"/>
              <a:t> – produktivna efikasnost, u suprotnom gubici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/>
              <a:t>U monopolu – za Q</a:t>
            </a:r>
            <a:r>
              <a:rPr lang="sr-Latn-BA" altLang="sr-Latn-RS" baseline="-25000"/>
              <a:t>2</a:t>
            </a:r>
            <a:r>
              <a:rPr lang="sr-Latn-BA" altLang="sr-Latn-RS"/>
              <a:t> ATC&gt;ATC</a:t>
            </a:r>
            <a:r>
              <a:rPr lang="sr-Latn-BA" altLang="sr-Latn-RS" baseline="-25000"/>
              <a:t>min</a:t>
            </a:r>
            <a:r>
              <a:rPr lang="sr-Latn-BA" altLang="sr-Latn-RS"/>
              <a:t> – nije produktivno efikasan te prodaje po P iznad ATC</a:t>
            </a:r>
            <a:r>
              <a:rPr lang="sr-Latn-BA" altLang="sr-Latn-RS" baseline="-25000"/>
              <a:t>min</a:t>
            </a:r>
            <a:endParaRPr lang="en-US" altLang="sr-Latn-RS" baseline="-25000"/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C26CF86A-7530-1144-9C78-83DCFBFE941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8" t="32919" r="23730" b="36578"/>
          <a:stretch>
            <a:fillRect/>
          </a:stretch>
        </p:blipFill>
        <p:spPr>
          <a:xfrm>
            <a:off x="287338" y="2924175"/>
            <a:ext cx="8856662" cy="3673475"/>
          </a:xfrm>
          <a:noFill/>
        </p:spPr>
      </p:pic>
      <p:sp>
        <p:nvSpPr>
          <p:cNvPr id="52229" name="TextBox 2">
            <a:extLst>
              <a:ext uri="{FF2B5EF4-FFF2-40B4-BE49-F238E27FC236}">
                <a16:creationId xmlns:a16="http://schemas.microsoft.com/office/drawing/2014/main" id="{099D9845-5233-FF4B-AE8B-E106BED2CC3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0" y="4614863"/>
            <a:ext cx="608013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en-US" sz="1300">
                <a:latin typeface="Arial" panose="020B0604020202020204" pitchFamily="34" charset="0"/>
                <a:cs typeface="Arial" panose="020B0604020202020204" pitchFamily="34" charset="0"/>
              </a:rPr>
              <a:t>ATC</a:t>
            </a:r>
          </a:p>
        </p:txBody>
      </p:sp>
      <p:sp>
        <p:nvSpPr>
          <p:cNvPr id="52230" name="TextBox 5">
            <a:extLst>
              <a:ext uri="{FF2B5EF4-FFF2-40B4-BE49-F238E27FC236}">
                <a16:creationId xmlns:a16="http://schemas.microsoft.com/office/drawing/2014/main" id="{6C93AB15-9E62-8A43-B706-63A9EB3A99C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875463" y="5726113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en-US" sz="140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</a:p>
        </p:txBody>
      </p:sp>
    </p:spTree>
  </p:cSld>
  <p:clrMapOvr>
    <a:masterClrMapping/>
  </p:clrMapOvr>
  <p:transition spd="slow" advTm="4452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32E7493-483B-004F-8FF9-2C393A86B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BA" dirty="0"/>
              <a:t>Hvala na pažnji!</a:t>
            </a:r>
          </a:p>
        </p:txBody>
      </p:sp>
    </p:spTree>
  </p:cSld>
  <p:clrMapOvr>
    <a:masterClrMapping/>
  </p:clrMapOvr>
  <p:transition spd="slow" advTm="224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3061-DF99-CE48-AFA9-D2E517F7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BA" dirty="0"/>
              <a:t>monopola</a:t>
            </a:r>
            <a:endParaRPr lang="en-US" dirty="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A91C09C-58DF-974A-A3E5-C6B140E09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BA" altLang="en-US"/>
              <a:t>T</a:t>
            </a:r>
            <a:r>
              <a:rPr lang="en-US" altLang="en-US"/>
              <a:t>ržište monopola sastoji se od jedne firme</a:t>
            </a:r>
            <a:r>
              <a:rPr lang="sr-Latn-BA" altLang="en-US"/>
              <a:t> - f</a:t>
            </a:r>
            <a:r>
              <a:rPr lang="en-US" altLang="en-US"/>
              <a:t>irma je tržište. Primjeri</a:t>
            </a:r>
            <a:r>
              <a:rPr lang="sr-Latn-BA" altLang="en-US"/>
              <a:t>:</a:t>
            </a:r>
            <a:r>
              <a:rPr lang="en-US" altLang="en-US"/>
              <a:t> gasne i električne komunalne usluge i firme koje prodaju proizvode zaštićene patentnim zakonima</a:t>
            </a:r>
            <a:endParaRPr lang="sr-Latn-BA" altLang="en-US"/>
          </a:p>
          <a:p>
            <a:pPr algn="just"/>
            <a:r>
              <a:rPr lang="en-US" altLang="en-US"/>
              <a:t>Budući da regulacija značajno ograničava sposobnost </a:t>
            </a:r>
            <a:r>
              <a:rPr lang="sr-Latn-BA" altLang="en-US"/>
              <a:t>monop</a:t>
            </a:r>
            <a:r>
              <a:rPr lang="en-US" altLang="en-US"/>
              <a:t>o</a:t>
            </a:r>
            <a:r>
              <a:rPr lang="sr-Latn-BA" altLang="en-US"/>
              <a:t>l</a:t>
            </a:r>
            <a:r>
              <a:rPr lang="en-US" altLang="en-US"/>
              <a:t>is</a:t>
            </a:r>
            <a:r>
              <a:rPr lang="sr-Latn-BA" altLang="en-US"/>
              <a:t>tičkih firmi da</a:t>
            </a:r>
            <a:r>
              <a:rPr lang="en-US" altLang="en-US"/>
              <a:t> biraju cijene i nivoe proizvodnje, regulisani monopoli </a:t>
            </a:r>
            <a:r>
              <a:rPr lang="sr-Latn-BA" altLang="en-US"/>
              <a:t>se posebno analiziraju</a:t>
            </a:r>
          </a:p>
          <a:p>
            <a:pPr algn="just"/>
            <a:r>
              <a:rPr lang="en-US" altLang="en-US"/>
              <a:t>U odsustvu regulatornih ograničenja, monopol je u jasnom kontrastu sa firmom na tržištu savršene konkurencije</a:t>
            </a:r>
            <a:endParaRPr lang="sr-Latn-BA" altLang="en-US"/>
          </a:p>
          <a:p>
            <a:pPr algn="just"/>
            <a:r>
              <a:rPr lang="sr-Latn-BA" altLang="en-US"/>
              <a:t>Ako je monopolista </a:t>
            </a:r>
            <a:r>
              <a:rPr lang="en-US" altLang="en-US"/>
              <a:t>odgovor</a:t>
            </a:r>
            <a:r>
              <a:rPr lang="sr-Latn-BA" altLang="en-US"/>
              <a:t>an </a:t>
            </a:r>
            <a:r>
              <a:rPr lang="en-US" altLang="en-US"/>
              <a:t>za određivanje cijene proizvoda koji samo</a:t>
            </a:r>
            <a:r>
              <a:rPr lang="sr-Latn-BA" altLang="en-US"/>
              <a:t> on</a:t>
            </a:r>
            <a:r>
              <a:rPr lang="en-US" altLang="en-US"/>
              <a:t> prodaje na tržištu, koliko bi naplat</a:t>
            </a:r>
            <a:r>
              <a:rPr lang="sr-Latn-BA" altLang="en-US"/>
              <a:t>io proizvod</a:t>
            </a:r>
            <a:r>
              <a:rPr lang="en-US" altLang="en-US"/>
              <a:t>? </a:t>
            </a:r>
            <a:r>
              <a:rPr lang="en-US" altLang="en-US">
                <a:solidFill>
                  <a:srgbClr val="C00000"/>
                </a:solidFill>
              </a:rPr>
              <a:t>Najčešći odgovor laika je „koliko god </a:t>
            </a:r>
            <a:r>
              <a:rPr lang="sr-Latn-BA" altLang="en-US">
                <a:solidFill>
                  <a:srgbClr val="C00000"/>
                </a:solidFill>
              </a:rPr>
              <a:t>može</a:t>
            </a:r>
            <a:r>
              <a:rPr lang="en-US" altLang="en-US">
                <a:solidFill>
                  <a:srgbClr val="C00000"/>
                </a:solidFill>
              </a:rPr>
              <a:t>” ili „koliko god tržište može da podnese”.</a:t>
            </a:r>
            <a:r>
              <a:rPr lang="sr-Latn-BA" altLang="en-US">
                <a:solidFill>
                  <a:srgbClr val="C00000"/>
                </a:solidFill>
              </a:rPr>
              <a:t> </a:t>
            </a:r>
            <a:r>
              <a:rPr lang="sr-Latn-BA" altLang="en-US" sz="3000">
                <a:solidFill>
                  <a:srgbClr val="C00000"/>
                </a:solidFill>
              </a:rPr>
              <a:t>?</a:t>
            </a:r>
            <a:endParaRPr lang="en-US" altLang="en-US" sz="30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584F-6A5F-144D-9A47-61C08BA8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BA" dirty="0"/>
              <a:t>monopola</a:t>
            </a:r>
            <a:endParaRPr lang="en-US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24B7B79-346D-504F-9DEA-C71B90E64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3925"/>
            <a:ext cx="3094038" cy="3827463"/>
          </a:xfrm>
        </p:spPr>
        <p:txBody>
          <a:bodyPr/>
          <a:lstStyle/>
          <a:p>
            <a:pPr algn="just"/>
            <a:r>
              <a:rPr lang="sr-Latn-BA" altLang="en-US"/>
              <a:t>S</a:t>
            </a:r>
            <a:r>
              <a:rPr lang="en-US" altLang="en-US"/>
              <a:t>posobnost monopolističke firme da postavlja cijenu ograničena krivom tražnje za njenim proizvodom, </a:t>
            </a:r>
            <a:r>
              <a:rPr lang="sr-Latn-BA" altLang="en-US"/>
              <a:t>odnosno </a:t>
            </a:r>
            <a:r>
              <a:rPr lang="en-US" altLang="en-US"/>
              <a:t>cjenovnom elastičnošću tražnje</a:t>
            </a:r>
            <a:endParaRPr lang="sr-Latn-BA" altLang="en-US"/>
          </a:p>
          <a:p>
            <a:pPr algn="just"/>
            <a:r>
              <a:rPr lang="sr-Latn-BA" altLang="en-US"/>
              <a:t>Pretpostavlja se da vrijedi opadajuća kriva tražnje i  da  su MC konstantni u kratkom roku</a:t>
            </a:r>
            <a:endParaRPr lang="en-US" altLang="en-US"/>
          </a:p>
        </p:txBody>
      </p:sp>
      <p:pic>
        <p:nvPicPr>
          <p:cNvPr id="12292" name="Picture 9">
            <a:extLst>
              <a:ext uri="{FF2B5EF4-FFF2-40B4-BE49-F238E27FC236}">
                <a16:creationId xmlns:a16="http://schemas.microsoft.com/office/drawing/2014/main" id="{AF47946A-E45B-7145-A41C-6AFC216F5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1844675"/>
            <a:ext cx="50419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31D5-E178-D14A-8785-D10CE5F2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BA" dirty="0"/>
              <a:t>monopol</a:t>
            </a:r>
            <a:endParaRPr lang="en-US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E0D8D4E-1074-444F-B82B-1F314C0D8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2117725"/>
            <a:ext cx="3527425" cy="3832225"/>
          </a:xfrm>
        </p:spPr>
        <p:txBody>
          <a:bodyPr/>
          <a:lstStyle/>
          <a:p>
            <a:pPr algn="just"/>
            <a:r>
              <a:rPr lang="sr-Latn-BA" altLang="en-US"/>
              <a:t>S</a:t>
            </a:r>
            <a:r>
              <a:rPr lang="en-US" altLang="en-US"/>
              <a:t>posobnost monopolističke firme da postavlja cijenu ograničena </a:t>
            </a:r>
            <a:r>
              <a:rPr lang="sr-Latn-BA" altLang="en-US"/>
              <a:t>je dalje mogućnosti povećanja MC proizvodnje.</a:t>
            </a:r>
          </a:p>
          <a:p>
            <a:pPr algn="just"/>
            <a:r>
              <a:rPr lang="sr-Latn-BA" altLang="en-US"/>
              <a:t>Pri određenom obimu proizvodnje (počinje sa Q</a:t>
            </a:r>
            <a:r>
              <a:rPr lang="sr-Latn-BA" altLang="en-US" baseline="30000"/>
              <a:t>*</a:t>
            </a:r>
            <a:r>
              <a:rPr lang="sr-Latn-BA" altLang="en-US"/>
              <a:t>), rastući MC usljed proizvodnje dodatnih jedinica autputa će premašiti opadajuće MR usljed prodaje dodatnih jedinica autputa.</a:t>
            </a:r>
            <a:endParaRPr lang="en-US" altLang="en-US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D47AF929-73E7-EB4D-879C-793590CFC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117725"/>
            <a:ext cx="485775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012C-0E30-A541-BA8F-E9A7FCB2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BA" dirty="0"/>
              <a:t>monopola</a:t>
            </a:r>
            <a:endParaRPr lang="en-US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9C87064-FBEB-8844-B4C6-4A2EAA6AA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163" y="1844675"/>
            <a:ext cx="7705725" cy="1023938"/>
          </a:xfrm>
        </p:spPr>
        <p:txBody>
          <a:bodyPr/>
          <a:lstStyle/>
          <a:p>
            <a:pPr algn="just"/>
            <a:r>
              <a:rPr lang="sr-Latn-BA" altLang="en-US"/>
              <a:t>Zaključak – monopolista monopolskom moći ne određuje cijenu na najvišem mogućem nivou nego na „pravom“ nivou</a:t>
            </a:r>
          </a:p>
          <a:p>
            <a:pPr algn="just"/>
            <a:r>
              <a:rPr lang="sr-Latn-BA" altLang="en-US"/>
              <a:t>„Pravi“ nivo cijene – nivo P koji zadov</a:t>
            </a:r>
            <a:r>
              <a:rPr lang="en-US" altLang="en-US"/>
              <a:t>o</a:t>
            </a:r>
            <a:r>
              <a:rPr lang="sr-Latn-BA" altLang="en-US"/>
              <a:t>lj</a:t>
            </a:r>
            <a:r>
              <a:rPr lang="en-US" altLang="en-US"/>
              <a:t>ava</a:t>
            </a:r>
            <a:r>
              <a:rPr lang="sr-Latn-BA" altLang="en-US"/>
              <a:t> uslov MR=MC  (za Q&lt;6  da je MR &gt;MC te je potrebno odrediti P=120)</a:t>
            </a:r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FDA32-4542-8F42-93CD-3C5AC33CC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39" r="1067"/>
          <a:stretch/>
        </p:blipFill>
        <p:spPr>
          <a:xfrm>
            <a:off x="939800" y="3357563"/>
            <a:ext cx="7304088" cy="3167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6FB8-B915-E840-B1C7-79F4CFBF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BA" dirty="0"/>
              <a:t>Maksimizacija profita u monopolu</a:t>
            </a:r>
            <a:endParaRPr lang="en-US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0ACAB56-2EA5-2C43-8750-22FAB1F28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163" y="1844675"/>
            <a:ext cx="2738437" cy="1223963"/>
          </a:xfrm>
        </p:spPr>
        <p:txBody>
          <a:bodyPr/>
          <a:lstStyle/>
          <a:p>
            <a:pPr algn="just"/>
            <a:r>
              <a:rPr lang="sr-Latn-BA" altLang="en-US"/>
              <a:t>Za P* i Q* vrijedi da je MR=MC</a:t>
            </a:r>
          </a:p>
          <a:p>
            <a:pPr algn="just"/>
            <a:r>
              <a:rPr lang="sr-Latn-BA" altLang="en-US"/>
              <a:t>Ukupni pf, kao razlika površina TR i TC, jednak površini pravougaonika ABCD, odnosno    (P-AC)*Q</a:t>
            </a:r>
          </a:p>
          <a:p>
            <a:pPr algn="just"/>
            <a:endParaRPr lang="en-US" altLang="en-US"/>
          </a:p>
        </p:txBody>
      </p:sp>
      <p:pic>
        <p:nvPicPr>
          <p:cNvPr id="15364" name="Picture 12">
            <a:extLst>
              <a:ext uri="{FF2B5EF4-FFF2-40B4-BE49-F238E27FC236}">
                <a16:creationId xmlns:a16="http://schemas.microsoft.com/office/drawing/2014/main" id="{0474126B-BF98-6340-9BA7-71919C26C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1773238"/>
            <a:ext cx="4894263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8A09-6A3A-C44A-A582-AAA31B0B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BA" dirty="0"/>
              <a:t>Maksimizacija prihoda u monopolu</a:t>
            </a:r>
            <a:endParaRPr 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30F30D1-5374-8E45-B046-D39F0237D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2736850" cy="1225550"/>
          </a:xfrm>
        </p:spPr>
        <p:txBody>
          <a:bodyPr/>
          <a:lstStyle/>
          <a:p>
            <a:pPr algn="just"/>
            <a:r>
              <a:rPr lang="sr-Latn-BA" altLang="en-US"/>
              <a:t>Prisustvo dihotomije u određivanju cijene pri maksimalnom prihodu i cijene pri maksimalnom profitu</a:t>
            </a:r>
          </a:p>
          <a:p>
            <a:pPr algn="just"/>
            <a:r>
              <a:rPr lang="sr-Latn-BA" altLang="en-US"/>
              <a:t>TR</a:t>
            </a:r>
            <a:r>
              <a:rPr lang="sr-Latn-BA" altLang="en-US" baseline="-25000"/>
              <a:t>max</a:t>
            </a:r>
            <a:r>
              <a:rPr lang="sr-Latn-BA" altLang="en-US"/>
              <a:t> za P</a:t>
            </a:r>
            <a:r>
              <a:rPr lang="sr-Latn-BA" altLang="en-US" baseline="-25000"/>
              <a:t>TR</a:t>
            </a:r>
            <a:r>
              <a:rPr lang="sr-Latn-BA" altLang="en-US" sz="1400" baseline="-25000"/>
              <a:t>max</a:t>
            </a:r>
            <a:r>
              <a:rPr lang="sr-Latn-BA" altLang="en-US"/>
              <a:t>=90</a:t>
            </a:r>
          </a:p>
          <a:p>
            <a:pPr algn="just"/>
            <a:r>
              <a:rPr lang="sr-Latn-BA" altLang="en-US"/>
              <a:t>pf</a:t>
            </a:r>
            <a:r>
              <a:rPr lang="sr-Latn-BA" altLang="en-US" baseline="-25000"/>
              <a:t>max  </a:t>
            </a:r>
            <a:r>
              <a:rPr lang="sr-Latn-BA" altLang="en-US"/>
              <a:t>za P</a:t>
            </a:r>
            <a:r>
              <a:rPr lang="sr-Latn-BA" altLang="en-US" baseline="-25000"/>
              <a:t>pf</a:t>
            </a:r>
            <a:r>
              <a:rPr lang="sr-Latn-BA" altLang="en-US" sz="1400" baseline="-25000"/>
              <a:t>max</a:t>
            </a:r>
            <a:r>
              <a:rPr lang="sr-Latn-BA" altLang="en-US"/>
              <a:t>=120</a:t>
            </a:r>
            <a:endParaRPr lang="sr-Latn-BA" altLang="en-US" baseline="-25000"/>
          </a:p>
          <a:p>
            <a:pPr algn="just"/>
            <a:endParaRPr lang="sr-Latn-BA" altLang="en-US" baseline="-25000"/>
          </a:p>
          <a:p>
            <a:pPr algn="just"/>
            <a:endParaRPr lang="en-US" altLang="en-US"/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DC6E1737-CC61-274A-A064-86838DFDC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1916113"/>
            <a:ext cx="45037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6883</TotalTime>
  <Words>1490</Words>
  <Application>Microsoft Macintosh PowerPoint</Application>
  <PresentationFormat>On-screen Show (4:3)</PresentationFormat>
  <Paragraphs>158</Paragraphs>
  <Slides>39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Rockwell</vt:lpstr>
      <vt:lpstr>Arial</vt:lpstr>
      <vt:lpstr>Rockwell Condensed</vt:lpstr>
      <vt:lpstr>Wingdings</vt:lpstr>
      <vt:lpstr>Calibri</vt:lpstr>
      <vt:lpstr>Lucida Sans Unicode</vt:lpstr>
      <vt:lpstr>Tahoma</vt:lpstr>
      <vt:lpstr>Wingdings 3</vt:lpstr>
      <vt:lpstr>Wood Type</vt:lpstr>
      <vt:lpstr>Microsoft Visio Drawing</vt:lpstr>
      <vt:lpstr>Microsoft Equation 3.0</vt:lpstr>
      <vt:lpstr>Određivanje cijene i obima proizvodnje</vt:lpstr>
      <vt:lpstr>Profit</vt:lpstr>
      <vt:lpstr>Karakteristike monopola</vt:lpstr>
      <vt:lpstr>monopola</vt:lpstr>
      <vt:lpstr>monopola</vt:lpstr>
      <vt:lpstr>monopol</vt:lpstr>
      <vt:lpstr>monopola</vt:lpstr>
      <vt:lpstr>Maksimizacija profita u monopolu</vt:lpstr>
      <vt:lpstr>Maksimizacija prihoda u monopolu</vt:lpstr>
      <vt:lpstr>Razlikovanje maksimizacije profita od maksimizacije prihoda</vt:lpstr>
      <vt:lpstr>Razlikovanje maksimizacije profita od maksimizacije prihoda</vt:lpstr>
      <vt:lpstr>P i TR monopoliste vs savršenog konkurenta</vt:lpstr>
      <vt:lpstr>Elastičnost tražnje i TR</vt:lpstr>
      <vt:lpstr>Elastičnost tražnje i MR</vt:lpstr>
      <vt:lpstr>TR, TC i pf monopoliste</vt:lpstr>
      <vt:lpstr>PowerPoint Presentation</vt:lpstr>
      <vt:lpstr>PowerPoint Presentation</vt:lpstr>
      <vt:lpstr>Odnos P i MR kod monopola</vt:lpstr>
      <vt:lpstr>Uslov maksimizacije profita monopoliste</vt:lpstr>
      <vt:lpstr>Profit i monopol</vt:lpstr>
      <vt:lpstr>Profit i monopol</vt:lpstr>
      <vt:lpstr>Profit i monopol</vt:lpstr>
      <vt:lpstr>Ostvarivanje dobiti u monopolu  </vt:lpstr>
      <vt:lpstr>Normalan profit kod monopola </vt:lpstr>
      <vt:lpstr>Ostvarivanje gubitka kod monopola </vt:lpstr>
      <vt:lpstr>Zatvaranje preduzeća monopoliste </vt:lpstr>
      <vt:lpstr>Maksimizacija profita</vt:lpstr>
      <vt:lpstr>PowerPoint Presentation</vt:lpstr>
      <vt:lpstr>PowerPoint Presentation</vt:lpstr>
      <vt:lpstr>Tačke C i B – nultni profit </vt:lpstr>
      <vt:lpstr>PowerPoint Presentation</vt:lpstr>
      <vt:lpstr>PowerPoint Presentation</vt:lpstr>
      <vt:lpstr>Tačke C i B – nulti profit </vt:lpstr>
      <vt:lpstr>Efikasnost u monopolu</vt:lpstr>
      <vt:lpstr>Alokativna efikasnost</vt:lpstr>
      <vt:lpstr>Alokativna efikasnost u monopolu</vt:lpstr>
      <vt:lpstr>Produktivna efikasnost</vt:lpstr>
      <vt:lpstr>Produktivna efikasnost u monopolu</vt:lpstr>
      <vt:lpstr>Hvala na pažnji!</vt:lpstr>
    </vt:vector>
  </TitlesOfParts>
  <Company>Private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Matea ZR</dc:creator>
  <cp:lastModifiedBy>Milan Damjanović</cp:lastModifiedBy>
  <cp:revision>219</cp:revision>
  <dcterms:created xsi:type="dcterms:W3CDTF">2010-10-30T07:33:40Z</dcterms:created>
  <dcterms:modified xsi:type="dcterms:W3CDTF">2026-04-27T18:29:52Z</dcterms:modified>
</cp:coreProperties>
</file>