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9" r:id="rId2"/>
    <p:sldId id="272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474F1-28A1-4811-B4DF-841C7B600D09}" type="datetimeFigureOut">
              <a:rPr lang="sr-Latn-BA" smtClean="0"/>
              <a:pPr/>
              <a:t>21.5.2026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4F3D-78BA-44DD-90BF-388749398653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700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/>
              <a:t>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FORMIRAN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E MIŠL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IZVJEŠTAVAN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O FINANSIJSKIM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IZVJEŠTAJIMA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Odgovornost revizora</a:t>
            </a:r>
            <a:endParaRPr lang="sr-Latn-BA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Navesti pogrešne iskaze koji su rezultat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kriminalne radnje ili greške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CS" b="1" dirty="0" err="1" smtClean="0">
                <a:latin typeface="Times New Roman" pitchFamily="18" charset="0"/>
                <a:cs typeface="Times New Roman" pitchFamily="18" charset="0"/>
              </a:rPr>
              <a:t>Obezbjeđenje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 razumijevanja IK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koje su relevantne za reviziju kako bi odredio revizijske postupke koji su odgovarajući u datim okolnostima, ali ne u cilјu izražavanja mišlјenja o efikasnosti sistema internih kontrola pravnog lica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Procjena prikladnosti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prim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enjenih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računovodstvenih politika i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prihvatlјivosti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računovodstvenih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proc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ena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i srodnih ob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elodanjivanja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koje je izvršilo rukovodstvo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aklјučak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prikladnosti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upotrebe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od strane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rukovodstva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računovodstvene osnove zasnovane na 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načel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stalnosti i, na osnovu prikuplјenih dokaza, da li materijal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sr-Cyrl-CS" b="1" dirty="0" err="1" smtClean="0">
                <a:latin typeface="Times New Roman" pitchFamily="18" charset="0"/>
                <a:cs typeface="Times New Roman" pitchFamily="18" charset="0"/>
              </a:rPr>
              <a:t>neizvjesnost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postoji u vezi sa događajima ili uslovima koji mogu da izazovu značajnu sumnju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u pogledu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sposobnost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entiteta da nastavi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da posluje na osnovama načela stalnosti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IME ANGAŽOVANOG PARTNERA</a:t>
            </a:r>
            <a:r>
              <a:rPr lang="sr-Latn-BA" sz="2400" dirty="0" smtClean="0"/>
              <a:t/>
            </a:r>
            <a:br>
              <a:rPr lang="sr-Latn-BA" sz="2400" dirty="0" smtClean="0"/>
            </a:b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Ime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partnera angažovanog na reviziji FI treba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biti uklјučen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zv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eštaju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revizora za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revizij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komplet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nog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seta FI opšte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namj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kotiranih entiteta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, osim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r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etkim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slučajevima,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ako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se razumno može očekivati da takvo ob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elodanjivanje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dovede do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značajn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ličn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bezb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ednosne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pr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etnje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r-Cyrl-C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REVIZORSKI IZVJEŠTAJ O FI</a:t>
            </a:r>
            <a:endParaRPr lang="sr-Latn-B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r-Cyrl-CS" sz="2400" b="1" dirty="0" err="1" smtClean="0">
                <a:latin typeface="Times New Roman" pitchFamily="18" charset="0"/>
                <a:cs typeface="Times New Roman" pitchFamily="18" charset="0"/>
              </a:rPr>
              <a:t>Izmijenjen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err="1" smtClean="0">
                <a:latin typeface="Times New Roman" pitchFamily="18" charset="0"/>
                <a:cs typeface="Times New Roman" pitchFamily="18" charset="0"/>
              </a:rPr>
              <a:t>redoslijed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 osnovnih elemenata</a:t>
            </a:r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sr-Cyrl-CS" sz="2400" b="1" dirty="0" err="1" smtClean="0">
                <a:latin typeface="Times New Roman" pitchFamily="18" charset="0"/>
                <a:cs typeface="Times New Roman" pitchFamily="18" charset="0"/>
              </a:rPr>
              <a:t>Izmijenjen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 sadržaj – novi elementi:</a:t>
            </a:r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Mišlјenje revizora (elementi ranijeg uvodnog pasusa)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Osnova za mišlјenje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Stalnost poslovanja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Klјučna pitanja revizije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Odgovornost (rukovodstva) za FI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Odgovornost revizora za reviziju FI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Lokacija opisa odgovornosti revizora za reviziju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FI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Ime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angažovanog partnera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MIŠLЈENJE REVIZORA</a:t>
            </a:r>
            <a:r>
              <a:rPr lang="sr-Latn-BA" sz="2400" dirty="0" smtClean="0"/>
              <a:t/>
            </a:r>
            <a:br>
              <a:rPr lang="sr-Latn-BA" sz="2400" dirty="0" smtClean="0"/>
            </a:b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Mišlјenje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revizora:</a:t>
            </a:r>
            <a:endParaRPr lang="sr-Latn-B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Prvi pasus na početku Izvještaja !</a:t>
            </a:r>
            <a:endParaRPr lang="sr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Identifikuje FI entiteta koji su bili predmet revizije</a:t>
            </a:r>
            <a:endParaRPr lang="sr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Navodi da su FI bili predmet revizije</a:t>
            </a:r>
            <a:endParaRPr lang="sr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Identifikuje nazive svakog izvještaja u FI</a:t>
            </a:r>
            <a:endParaRPr lang="sr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Poziva se na napomene, uklјučujući sažet prikaz značajnih 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računovodstvenih </a:t>
            </a:r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politika</a:t>
            </a:r>
            <a:endParaRPr lang="sr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Cyrl-CS" sz="2000" dirty="0" smtClean="0">
                <a:latin typeface="Times New Roman" pitchFamily="18" charset="0"/>
                <a:cs typeface="Times New Roman" pitchFamily="18" charset="0"/>
              </a:rPr>
              <a:t>Precizira datum ili period na koji se odnosi svaki izvještaj sadržan u FI</a:t>
            </a:r>
            <a:endParaRPr lang="sr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Osnova za mišlјenje</a:t>
            </a:r>
            <a:endParaRPr lang="sr-Latn-BA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Osnova za mišlјenje:</a:t>
            </a:r>
            <a:endParaRPr lang="sr-Latn-B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zvještaj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revizora treba/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mora da sadrži dio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/”pasus”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odmah iza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“pasusa”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išlјenje 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revizora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", pod naslovom "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Osnov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za mišlјenje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koji: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avodi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da je revizija izvršena u skladu sa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</a:p>
          <a:p>
            <a:pPr lvl="2"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e odnosi na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“pasus”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izv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eštaja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revizor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koji opisuje odgovornosti revizora propisane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MSR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Sadrži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izjavu da je revizor nezavisan u odnosu na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entitet/klijenta revizije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 skladu sa relevantnim etičkim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zahtjevima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 vezi sa revizijom, kao i da je ispunio sve obaveze propisane ovim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zahtjevima /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jasno identifikovati državu porijekla važećih etičkih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zahtjeva ili se pozvati na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IESBA-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ov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Etički kodeks profesionalnih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računovođa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avodi da li je revizor uvjeren da li su revizorski dokazi, koj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e je pribavio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dovolјni i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adekvatni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/odgovarajući da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obezbijede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osnov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izražavanje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mišlјenja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revizora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KLЈUČNA PITANJA REVIZIJE</a:t>
            </a:r>
            <a:r>
              <a:rPr lang="sr-Latn-BA" sz="2400" dirty="0" smtClean="0"/>
              <a:t/>
            </a:r>
            <a:br>
              <a:rPr lang="sr-Latn-BA" sz="2400" dirty="0" smtClean="0"/>
            </a:b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 algn="just">
              <a:buNone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Klјučna pitanja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revizije:</a:t>
            </a:r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revizij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komplet</a:t>
            </a:r>
            <a:r>
              <a:rPr lang="sr-Cyrl-CS" b="1" dirty="0" err="1" smtClean="0">
                <a:latin typeface="Times New Roman" pitchFamily="18" charset="0"/>
                <a:cs typeface="Times New Roman" pitchFamily="18" charset="0"/>
              </a:rPr>
              <a:t>nog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 seta 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finansijsk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ih izvještaja opšte </a:t>
            </a:r>
            <a:r>
              <a:rPr lang="sr-Cyrl-CS" b="1" dirty="0" err="1" smtClean="0">
                <a:latin typeface="Times New Roman" pitchFamily="18" charset="0"/>
                <a:cs typeface="Times New Roman" pitchFamily="18" charset="0"/>
              </a:rPr>
              <a:t>namjene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kotiranih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entiteta /</a:t>
            </a:r>
            <a:r>
              <a:rPr lang="sr-Latn-CS" i="1" dirty="0" err="1" smtClean="0"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i="1" dirty="0" err="1" smtClean="0"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/, revizor treba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razmotriti/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komunicirati sa licima klijenta revizije zaduženim za upravlјanje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klјučna pitanja revizije u 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izv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eštaju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 revizora u skladu sa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novim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MSR 701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Kada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nije drugačije propisano zakonom ili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regulativom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ili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kada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odluči da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razmotri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klјučna pitanja revizije u izveštaju revizora, revizor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treba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to učiniti u skladu sa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701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Odgovornost (rukovodstva) za FI</a:t>
            </a:r>
            <a:endParaRPr lang="sr-Latn-B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 algn="just"/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Odgovornost (rukovodstva) za FI:</a:t>
            </a:r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Izveštaj revizora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mora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da sadrži d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/pasus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sa naslovom "</a:t>
            </a:r>
            <a:r>
              <a:rPr lang="sr-Cyrl-CS" b="1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CS" b="1" i="1" dirty="0" err="1" smtClean="0">
                <a:latin typeface="Times New Roman" pitchFamily="18" charset="0"/>
                <a:cs typeface="Times New Roman" pitchFamily="18" charset="0"/>
              </a:rPr>
              <a:t>dgovornost</a:t>
            </a: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 menadžmenta</a:t>
            </a:r>
            <a:r>
              <a:rPr lang="sr-Cyrl-CS" b="1" i="1" dirty="0" smtClean="0">
                <a:latin typeface="Times New Roman" pitchFamily="18" charset="0"/>
                <a:cs typeface="Times New Roman" pitchFamily="18" charset="0"/>
              </a:rPr>
              <a:t>/rukovodstva </a:t>
            </a: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za finansijske izveštaje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koristiti izraz koji je prikladan u kontekstu pravnog okvira u određeno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 jurisdikciji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 ne mora da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bude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posebno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navedeno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"menadžment“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- u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nekim pravnim sistemima, odgovarajući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naziv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že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biti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lica ovlašćena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za upravlјanje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graf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A39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Odgovornost (rukovodstva) za FI</a:t>
            </a:r>
            <a:endParaRPr lang="sr-Latn-B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 algn="just">
              <a:buNone/>
            </a:pP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evizor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treba da opiše odgovornost menadžmenta za: (Para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grafi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A40-A43)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3" algn="just"/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Priprem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u FI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u skladu sa važećim okvirom finansijskog izveštavanja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, kao i za one interne kontrole koje rukovodstvo utvrdi da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potrebn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da bi se omogućilo sastavlјanje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FI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koji ne sadrže materijalno značajne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pogreš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ne iskaze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, bilo zbog prevare ili grešaka; i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3" algn="just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roc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enu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 sposobnosti entiteta da nastavi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poslovati u skladu sa načelom stalnosti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u skladu sa MSR 570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/)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 da li je upotreba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obračunske osnove zasnovane na stalnosti poslovanja odgovarajuća kao i odgovarajuće objavlјivanje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ako je primjenlјivo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, pitanja koja se odnose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ovo načelo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(Para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graf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A43)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dentifikovati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lica ovlašćena 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za nadzor nad procesom 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, kada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su to druga  lica od onih koja su navedena u Paragrafu 33 (rukovodstvo entiteta) /u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ovom slučaju, naslov ovog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pasusa se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se i na “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lica ovlašćena 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za upravlјanje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" ili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termin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koji je prikladan u kontekstu pravnog okvira u određenoj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jurisdikciji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(Para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graf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A44)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Kada su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FI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sastavlјeni u skladu sa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okvirom za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fer prezentaciju, opis odgovornosti za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FI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izv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dirty="0" err="1" smtClean="0">
                <a:latin typeface="Times New Roman" pitchFamily="18" charset="0"/>
                <a:cs typeface="Times New Roman" pitchFamily="18" charset="0"/>
              </a:rPr>
              <a:t>eštaju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revizora odnosi se na "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pripremu i fer 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prezentaciju 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ovih 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" ili "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pripremu FI 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koji daju istinit i objektiv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CS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sr-Cyrl-CS" i="1" dirty="0" smtClean="0">
                <a:latin typeface="Times New Roman" pitchFamily="18" charset="0"/>
                <a:cs typeface="Times New Roman" pitchFamily="18" charset="0"/>
              </a:rPr>
              <a:t>prikaz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/šta je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odgovarajuće u datim okolnostima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Odgovornost (rukovodstva) za FI</a:t>
            </a:r>
            <a:endParaRPr lang="sr-Latn-B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Odgovornost revizora</a:t>
            </a:r>
            <a:endParaRPr lang="sr-Latn-B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15616" y="1600200"/>
            <a:ext cx="6809184" cy="4873752"/>
          </a:xfrm>
        </p:spPr>
        <p:txBody>
          <a:bodyPr>
            <a:normAutofit/>
          </a:bodyPr>
          <a:lstStyle/>
          <a:p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Da u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razumnoj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mjeri </a:t>
            </a:r>
            <a:r>
              <a:rPr lang="sr-Cyrl-CS" sz="2600" b="1" dirty="0" err="1" smtClean="0">
                <a:latin typeface="Times New Roman" pitchFamily="18" charset="0"/>
                <a:cs typeface="Times New Roman" pitchFamily="18" charset="0"/>
              </a:rPr>
              <a:t>obezbijedi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600" b="1" dirty="0" err="1" smtClean="0">
                <a:latin typeface="Times New Roman" pitchFamily="18" charset="0"/>
                <a:cs typeface="Times New Roman" pitchFamily="18" charset="0"/>
              </a:rPr>
              <a:t>uvjeravanje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FI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u c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sz="2600" b="1" dirty="0" err="1" smtClean="0">
                <a:latin typeface="Times New Roman" pitchFamily="18" charset="0"/>
                <a:cs typeface="Times New Roman" pitchFamily="18" charset="0"/>
              </a:rPr>
              <a:t>elini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sadrže materijalno značajne </a:t>
            </a:r>
            <a:r>
              <a:rPr lang="sr-Latn-CS" sz="2600" b="1" dirty="0" err="1" smtClean="0">
                <a:latin typeface="Times New Roman" pitchFamily="18" charset="0"/>
                <a:cs typeface="Times New Roman" pitchFamily="18" charset="0"/>
              </a:rPr>
              <a:t>pogreš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ne iskaze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, bilo zbog prevare ili grešaka; </a:t>
            </a:r>
            <a:endParaRPr lang="sr-Latn-BA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Sačini i izda I</a:t>
            </a:r>
            <a:r>
              <a:rPr lang="sr-Latn-CS" sz="2600" b="1" dirty="0" err="1" smtClean="0">
                <a:latin typeface="Times New Roman" pitchFamily="18" charset="0"/>
                <a:cs typeface="Times New Roman" pitchFamily="18" charset="0"/>
              </a:rPr>
              <a:t>zveštaj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 revizora, koji uklјučuje mišlјenje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revizora;</a:t>
            </a:r>
          </a:p>
          <a:p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Navesti 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da je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razumno uverenje visok nivo </a:t>
            </a:r>
            <a:r>
              <a:rPr lang="sr-Cyrl-CS" sz="2600" b="1" dirty="0" err="1" smtClean="0">
                <a:latin typeface="Times New Roman" pitchFamily="18" charset="0"/>
                <a:cs typeface="Times New Roman" pitchFamily="18" charset="0"/>
              </a:rPr>
              <a:t>uvjeravanja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, ali nije garancija da će revizija sprovedena u skladu sa MSR </a:t>
            </a:r>
            <a:r>
              <a:rPr lang="sr-Latn-CS" sz="2600" b="1" dirty="0" err="1" smtClean="0">
                <a:latin typeface="Times New Roman" pitchFamily="18" charset="0"/>
                <a:cs typeface="Times New Roman" pitchFamily="18" charset="0"/>
              </a:rPr>
              <a:t>uv</a:t>
            </a:r>
            <a:r>
              <a:rPr lang="sr-Cyrl-CS" sz="2600" b="1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sr-Latn-CS" sz="2600" b="1" dirty="0" err="1" smtClean="0">
                <a:latin typeface="Times New Roman" pitchFamily="18" charset="0"/>
                <a:cs typeface="Times New Roman" pitchFamily="18" charset="0"/>
              </a:rPr>
              <a:t>ek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 otkri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ti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materijalno </a:t>
            </a:r>
            <a:r>
              <a:rPr lang="sr-Latn-CS" sz="2600" b="1" dirty="0" err="1" smtClean="0">
                <a:latin typeface="Times New Roman" pitchFamily="18" charset="0"/>
                <a:cs typeface="Times New Roman" pitchFamily="18" charset="0"/>
              </a:rPr>
              <a:t>značajn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r-Latn-CS" sz="2600" b="1" dirty="0" err="1" smtClean="0">
                <a:latin typeface="Times New Roman" pitchFamily="18" charset="0"/>
                <a:cs typeface="Times New Roman" pitchFamily="18" charset="0"/>
              </a:rPr>
              <a:t>grešk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kada 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postoj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CS" sz="26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3"/>
            <a:endParaRPr lang="sr-Latn-BA" dirty="0" smtClean="0"/>
          </a:p>
          <a:p>
            <a:endParaRPr lang="sr-Latn-B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8139</TotalTime>
  <Words>947</Words>
  <Application>Microsoft Office PowerPoint</Application>
  <PresentationFormat>On-screen Show (4:3)</PresentationFormat>
  <Paragraphs>60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Slide 1</vt:lpstr>
      <vt:lpstr>REVIZORSKI IZVJEŠTAJ O FI</vt:lpstr>
      <vt:lpstr>MIŠLЈENJE REVIZORA </vt:lpstr>
      <vt:lpstr>Osnova za mišlјenje</vt:lpstr>
      <vt:lpstr>KLЈUČNA PITANJA REVIZIJE </vt:lpstr>
      <vt:lpstr>Odgovornost (rukovodstva) za FI</vt:lpstr>
      <vt:lpstr>Odgovornost (rukovodstva) za FI</vt:lpstr>
      <vt:lpstr>Odgovornost (rukovodstva) za FI</vt:lpstr>
      <vt:lpstr>Odgovornost revizora</vt:lpstr>
      <vt:lpstr>Odgovornost revizora</vt:lpstr>
      <vt:lpstr>IME ANGAŽOVANOG PARTNERA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MEĐUNARODNI STANDARD REVIZIJE 300</dc:title>
  <dc:creator>Branka</dc:creator>
  <cp:lastModifiedBy>Svetlana</cp:lastModifiedBy>
  <cp:revision>87</cp:revision>
  <dcterms:created xsi:type="dcterms:W3CDTF">2012-04-04T13:35:27Z</dcterms:created>
  <dcterms:modified xsi:type="dcterms:W3CDTF">2026-05-21T08:55:17Z</dcterms:modified>
</cp:coreProperties>
</file>