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76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  <p:sldId id="272" r:id="rId20"/>
    <p:sldId id="275" r:id="rId21"/>
    <p:sldId id="273" r:id="rId22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  <a:srgbClr val="3366FF"/>
    <a:srgbClr val="66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49" d="100"/>
          <a:sy n="49" d="100"/>
        </p:scale>
        <p:origin x="-14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BFBAB4-40A3-42CB-9B45-DF7C0495D540}" type="datetimeFigureOut">
              <a:rPr lang="en-US"/>
              <a:pPr>
                <a:defRPr/>
              </a:pPr>
              <a:t>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549BD0B-10F4-4B54-84A7-C5AD244664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4242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3246F474-B976-420E-8CDA-0553D2249CCF}" type="slidenum">
              <a:rPr lang="en-US" altLang="en-US">
                <a:latin typeface="Arial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5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6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9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48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974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0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4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44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3358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410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424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812088" y="6308725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b="1">
                <a:solidFill>
                  <a:srgbClr val="336699"/>
                </a:solidFill>
              </a:rPr>
              <a:t>Page </a:t>
            </a:r>
            <a:fld id="{9B524976-5804-4C69-AE59-67285901475E}" type="slidenum">
              <a:rPr lang="fr-FR" altLang="en-US" b="1">
                <a:solidFill>
                  <a:srgbClr val="336699"/>
                </a:solidFill>
              </a:rPr>
              <a:pPr eaLnBrk="1" hangingPunct="1"/>
              <a:t>‹#›</a:t>
            </a:fld>
            <a:endParaRPr lang="fr-FR" altLang="en-US" b="1">
              <a:solidFill>
                <a:srgbClr val="336699"/>
              </a:solidFill>
            </a:endParaRPr>
          </a:p>
        </p:txBody>
      </p:sp>
      <p:pic>
        <p:nvPicPr>
          <p:cNvPr id="1027" name="Picture 15" descr="Imcxwlezpage1fdslldsImage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4" descr="Imcxwlezpage1fdsll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23850" y="412750"/>
            <a:ext cx="55022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800" b="1"/>
              <a:t>AKTUELNA DU</a:t>
            </a:r>
            <a:r>
              <a:rPr lang="sr-Latn-CS" altLang="en-US" sz="2800" b="1"/>
              <a:t>ŽNIČKA KRIZA -</a:t>
            </a:r>
          </a:p>
          <a:p>
            <a:pPr eaLnBrk="1" hangingPunct="1"/>
            <a:r>
              <a:rPr lang="sr-Latn-CS" altLang="en-US" sz="2800" b="1"/>
              <a:t>OPASNOSTI I PERSPEKTIVE</a:t>
            </a:r>
          </a:p>
          <a:p>
            <a:pPr eaLnBrk="1" hangingPunct="1"/>
            <a:r>
              <a:rPr lang="sr-Latn-CS" altLang="en-US" sz="2800" b="1" i="1"/>
              <a:t>Doc. dr Dejan Mikerević</a:t>
            </a:r>
            <a:endParaRPr lang="fr-FR" altLang="en-US" sz="2800" b="1" i="1"/>
          </a:p>
          <a:p>
            <a:pPr eaLnBrk="1" hangingPunct="1"/>
            <a:endParaRPr lang="fr-FR" altLang="en-US" sz="2800" i="1"/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4857750" y="3929063"/>
            <a:ext cx="39243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CS" altLang="en-US" sz="2000" b="1" i="1"/>
              <a:t>“Gdje je, tj. kod koga je novac koji je ispario tokom krize?”</a:t>
            </a:r>
          </a:p>
          <a:p>
            <a:pPr eaLnBrk="1" hangingPunct="1">
              <a:spcBef>
                <a:spcPct val="50000"/>
              </a:spcBef>
            </a:pPr>
            <a:r>
              <a:rPr lang="sr-Latn-CS" altLang="en-US" sz="2000" b="1" i="1"/>
              <a:t>“Ne postoji ništa novo osim onoga što je zaboravljeno” – Rouz Bertin</a:t>
            </a:r>
            <a:endParaRPr lang="en-US" altLang="en-US" sz="2000" b="1" i="1"/>
          </a:p>
        </p:txBody>
      </p:sp>
      <p:sp>
        <p:nvSpPr>
          <p:cNvPr id="3077" name="Text Box 16"/>
          <p:cNvSpPr txBox="1">
            <a:spLocks noChangeArrowheads="1"/>
          </p:cNvSpPr>
          <p:nvPr/>
        </p:nvSpPr>
        <p:spPr bwMode="auto">
          <a:xfrm>
            <a:off x="1908175" y="6165850"/>
            <a:ext cx="53292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Latn-CS" altLang="en-US" b="1" i="1"/>
              <a:t>Banja Luka, Decembar 2017</a:t>
            </a:r>
            <a:endParaRPr lang="en-US" altLang="en-US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20110730_FNC28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133600"/>
            <a:ext cx="6913563" cy="308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971550" y="5300663"/>
            <a:ext cx="72009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v"/>
            </a:pPr>
            <a:r>
              <a:rPr lang="sr-Latn-BA" altLang="en-US" sz="1400" b="1"/>
              <a:t> </a:t>
            </a:r>
            <a:r>
              <a:rPr lang="sr-Latn-BA" altLang="en-US" b="1" i="1"/>
              <a:t>Evropski fond stabilnosti (EFSF) – potrebe zaduženih zemalja evrozone i raspoloživa sredstva Fonda</a:t>
            </a:r>
            <a:endParaRPr lang="en-US" altLang="en-US" b="1" i="1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1625"/>
            <a:ext cx="9144000" cy="528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200" b="1" smtClean="0"/>
              <a:t>Američka dužnička kriza</a:t>
            </a:r>
          </a:p>
          <a:p>
            <a:pPr eaLnBrk="1" hangingPunct="1">
              <a:lnSpc>
                <a:spcPct val="80000"/>
              </a:lnSpc>
            </a:pPr>
            <a:endParaRPr lang="sr-Latn-BA" alt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b="1" i="1" smtClean="0"/>
              <a:t>   -	</a:t>
            </a:r>
            <a:r>
              <a:rPr lang="sr-Latn-BA" altLang="en-US" sz="1800" b="1" u="sng" smtClean="0"/>
              <a:t>Konflikt između dvije političke partije oko načina rješavanja krize</a:t>
            </a:r>
            <a:r>
              <a:rPr lang="sr-Latn-BA" altLang="en-US" sz="1800" b="1" i="1" smtClean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	“Glasali ste za podijeljenu, ali ne i funkcionalnu vlast i kompromis je postao ružna riječ” izjavio je Barak Obama, dok je predsjednik republikanaca u Predstavničkom domu izjavio da “sva krivica za krizu leži na predsjedniku SAD i da on neće dobiti blanko ček za trošenje državnog novca.”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</a:t>
            </a:r>
            <a:r>
              <a:rPr lang="sr-Latn-BA" altLang="en-US" sz="1800" b="1" i="1" smtClean="0"/>
              <a:t>-	</a:t>
            </a:r>
            <a:r>
              <a:rPr lang="sr-Latn-BA" altLang="en-US" sz="1800" b="1" u="sng" smtClean="0"/>
              <a:t>Vrtoglave brojke najbolje ilustruju težinu problema</a:t>
            </a:r>
            <a:r>
              <a:rPr lang="sr-Latn-BA" altLang="en-US" sz="1800" b="1" i="1" smtClean="0"/>
              <a:t>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b="1" i="1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     -	Vlada SAD svakog dana pozajmljuje pet milijardi dolara da bi mogla bez problema ispunjavati svoje obaveze,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-	od svakog potrošenog dolara čak se 40 centi obezbjeđuje zaduživanjem,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-	godišnji budžetski deficit na federalnom nivou iznosi 1,6 biliona USD i to je oko 9% BNP,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-	 javni dug je dostigao skoro 100% bruto nacionalnog proizvoda,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-	svaki Amerikanac duguje oko 46.000 dolara (dug per capita),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-	američka vlada je prošle fiskalne godine imala budžetski prihod po glavi stanovnika od 7.000 dolara, a budžetski rashod od 11.000 dolara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	(per capita).”</a:t>
            </a:r>
            <a:endParaRPr lang="en-US" altLang="en-US" sz="1800" smtClean="0"/>
          </a:p>
          <a:p>
            <a:pPr eaLnBrk="1" hangingPunct="1">
              <a:lnSpc>
                <a:spcPct val="80000"/>
              </a:lnSpc>
            </a:pPr>
            <a:endParaRPr lang="en-US" altLang="en-US" sz="1800" i="1" smtClean="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pic>
        <p:nvPicPr>
          <p:cNvPr id="14340" name="Picture 6" descr="ANd9GcScZCJBc3PGTn70cETIoIRMmzgXsXBflTr3Fk1djX-JjVgts9mG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3357563"/>
            <a:ext cx="1285875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8" descr="ANd9GcRupGtNUE09KJKFy0zHls9PUDMOiSCUVnY_uO8Arza310rWOT5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1643063"/>
            <a:ext cx="1285875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9"/>
          <p:cNvSpPr>
            <a:spLocks noChangeArrowheads="1"/>
          </p:cNvSpPr>
          <p:nvPr/>
        </p:nvSpPr>
        <p:spPr bwMode="auto">
          <a:xfrm>
            <a:off x="7858125" y="6357938"/>
            <a:ext cx="647700" cy="288925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1625"/>
            <a:ext cx="9144000" cy="5072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200" b="1" smtClean="0"/>
              <a:t>Američka dužnička kriza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b="1" i="1" smtClean="0"/>
              <a:t>    </a:t>
            </a:r>
            <a:r>
              <a:rPr lang="sr-Latn-BA" altLang="en-US" sz="1800" b="1" i="1" smtClean="0"/>
              <a:t>- 	Problem Amerike se sastoji u katastrofalnim ekonomskim indikatorima,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b="1" i="1" smtClean="0"/>
              <a:t>  kao i lošim prognozama istih za naredni period: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</a:t>
            </a:r>
            <a:r>
              <a:rPr lang="sr-Latn-BA" altLang="en-US" sz="1800" i="1" smtClean="0"/>
              <a:t>1. rast privrede ispod 3% u naredne dvije godine i to 2,8% u 2011. i 2,9% 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 2012, dok je u 2010. iznosio 2,8%,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2. inflacija će se kretati od 2,25% u 2011. do 1,6% u 2012, dok je u 2011.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 iznosila 1,6%,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3. deficit tekućeg računa u 2011. će iznositi 3,2% BDP, u 2012.smanjiće 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 na 2,8%, dok je u 2010. bio 3,2%,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4. stopa nezaposlenosti će se smanjivati sa maksimalno dostignutog nivoa od 	   9,6% iz 2010. na 8,5% u 2011. i 7,8% u 2012,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5. budžetski deficit projektovan za ovu godinu iznosi 10,8% u odnosu na GDP, u 	  2012. se očekuje njegovo smanjenje na 7,5%, dok je u 2010. iznosio 10,6%,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6. ukupan javni dug neprestano se povećava, i to sa 91,6% BDP u 2010. na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 99,5% u 2011. i 102,9% u 2012, dok se očekuje da u 2016. dostigne čak 	  111,9%.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5364" name="Rectangle 8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00200"/>
            <a:ext cx="9144000" cy="4781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000" b="1" smtClean="0"/>
              <a:t>Američka dužnička kriza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- </a:t>
            </a:r>
            <a:r>
              <a:rPr lang="sr-Latn-BA" altLang="en-US" sz="1800" smtClean="0"/>
              <a:t>Dogovor o podizanju limita zaduživanja SAD u “minut do 12” – 1. avgusta 2011.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	</a:t>
            </a:r>
            <a:r>
              <a:rPr lang="sr-Latn-BA" altLang="en-US" sz="1800" u="sng" smtClean="0"/>
              <a:t>Elementi dogovora: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</a:t>
            </a:r>
            <a:r>
              <a:rPr lang="sr-Latn-BA" altLang="en-US" sz="1800" i="1" smtClean="0"/>
              <a:t>1. povećan limit zaduživanja za 2,4 biliona dolara (sa 14,3 na 16,7 biliona USD),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2. smanjenje troškova američke administracije za 2,1 bilion dolara tokom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narednih 10 godina,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3. osnivanje dvostranačke komisije u Kongresu sa zadatkom da pronađe način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za dodatne uštede između 1,2 i 1,5 biliona.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b="1" i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Latn-BA" altLang="en-US" sz="1800" b="1" i="1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b="1" i="1" smtClean="0"/>
              <a:t>    </a:t>
            </a:r>
            <a:r>
              <a:rPr lang="sr-Latn-BA" altLang="en-US" sz="1800" i="1" smtClean="0"/>
              <a:t>-</a:t>
            </a:r>
            <a:r>
              <a:rPr lang="sr-Latn-BA" altLang="en-US" sz="1800" b="1" i="1" smtClean="0"/>
              <a:t> Predsjednik Sjedinjenih Država </a:t>
            </a:r>
            <a:r>
              <a:rPr lang="sr-Latn-BA" altLang="en-US" sz="1800" i="1" smtClean="0"/>
              <a:t>je 8. septembra 2011. održao govor u američkom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      Kongresu gdje je predložio </a:t>
            </a:r>
            <a:r>
              <a:rPr lang="sr-Latn-BA" altLang="en-US" sz="1800" b="1" i="1" smtClean="0"/>
              <a:t>novi plan pomoći </a:t>
            </a:r>
            <a:r>
              <a:rPr lang="sr-Latn-BA" altLang="en-US" sz="1800" i="1" smtClean="0"/>
              <a:t>od </a:t>
            </a:r>
            <a:r>
              <a:rPr lang="sr-Latn-BA" altLang="en-US" sz="1800" b="1" i="1" smtClean="0"/>
              <a:t>447 milijardi dolara</a:t>
            </a:r>
            <a:r>
              <a:rPr lang="sr-Latn-BA" altLang="en-US" sz="1800" i="1" smtClean="0"/>
              <a:t>, koji bi trebao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r-Latn-BA" altLang="en-US" sz="1800" i="1" smtClean="0"/>
              <a:t>     da </a:t>
            </a:r>
            <a:r>
              <a:rPr lang="sr-Latn-BA" altLang="en-US" sz="1800" b="1" i="1" smtClean="0"/>
              <a:t>spasi privredu od ponovnog poniranja u recesiju</a:t>
            </a:r>
            <a:r>
              <a:rPr lang="sr-Latn-BA" altLang="en-US" sz="1800" i="1" smtClean="0"/>
              <a:t>. </a:t>
            </a:r>
            <a:endParaRPr lang="en-US" altLang="en-US" sz="1800" i="1" smtClean="0"/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214313" y="4286250"/>
            <a:ext cx="8713787" cy="1300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BA" altLang="en-US" b="1"/>
              <a:t>Međutim, problem koji ostaje neriješen je suštinsko restrukturiranje američkog </a:t>
            </a:r>
          </a:p>
          <a:p>
            <a:pPr eaLnBrk="1" hangingPunct="1"/>
            <a:r>
              <a:rPr lang="sr-Latn-BA" altLang="en-US" b="1"/>
              <a:t>duga i poreskog sistema, pošto navedenim dogovorom Sjedinjenim Državama</a:t>
            </a:r>
          </a:p>
          <a:p>
            <a:pPr eaLnBrk="1" hangingPunct="1"/>
            <a:r>
              <a:rPr lang="sr-Latn-BA" altLang="en-US" b="1"/>
              <a:t>je faktički samo povećan dozvoljen </a:t>
            </a:r>
            <a:r>
              <a:rPr lang="sr-Latn-BA" altLang="en-US" b="1" i="1"/>
              <a:t>„minus u banci“ </a:t>
            </a:r>
            <a:r>
              <a:rPr lang="sr-Latn-BA" altLang="en-US" b="1"/>
              <a:t>i time </a:t>
            </a:r>
            <a:r>
              <a:rPr lang="sr-Latn-BA" altLang="en-US" b="1" i="1"/>
              <a:t>izbjegnut tehnički </a:t>
            </a:r>
          </a:p>
          <a:p>
            <a:pPr eaLnBrk="1" hangingPunct="1"/>
            <a:r>
              <a:rPr lang="sr-Latn-BA" altLang="en-US" b="1" i="1"/>
              <a:t>bankrot, dok joj stvarni još uvijek visi nad glavom.</a:t>
            </a:r>
            <a:endParaRPr lang="en-US" altLang="en-US" b="1" i="1"/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773238"/>
            <a:ext cx="8483600" cy="4941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000" b="1" smtClean="0"/>
              <a:t>Refleksije snižavanja kreditnog rejtinga na svjetsku privredu - </a:t>
            </a:r>
            <a:r>
              <a:rPr lang="sr-Latn-BA" altLang="en-US" sz="2000" b="1" i="1" smtClean="0"/>
              <a:t>Standard &amp; Poors (sa AAA na AA+)</a:t>
            </a:r>
          </a:p>
          <a:p>
            <a:pPr eaLnBrk="1" hangingPunct="1">
              <a:lnSpc>
                <a:spcPct val="80000"/>
              </a:lnSpc>
            </a:pPr>
            <a:endParaRPr lang="sr-Latn-BA" altLang="en-US" sz="20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BA" altLang="en-US" sz="2000" b="1" smtClean="0"/>
              <a:t>Reakcija predsjednika SAD je bila veoma oštra: </a:t>
            </a:r>
            <a:r>
              <a:rPr lang="sr-Latn-BA" altLang="en-US" sz="2000" i="1" smtClean="0"/>
              <a:t>– “Što god rekla neka agencija za kreditni rejting, uvijek smo bili i bićemo zemlja trostrukog A. Problem nije u samom dugu i američkoj nesposobnosti da ga plaća, već u sposobnosti političkog sistema da riješi nagomilani budžetski deficit u dužem roku.“</a:t>
            </a:r>
          </a:p>
          <a:p>
            <a:pPr eaLnBrk="1" hangingPunct="1">
              <a:lnSpc>
                <a:spcPct val="80000"/>
              </a:lnSpc>
            </a:pPr>
            <a:endParaRPr lang="sr-Latn-BA" altLang="en-US" sz="20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BA" altLang="en-US" sz="2000" i="1" smtClean="0"/>
              <a:t>Trežeri SAD je smatrao da je S&amp;P napravio grešku prilikom proračuna državnog duga u iznosu od 2 biliona dolara, ali je direktor S&amp;P David Beers izjavio da je agencija samo izvršila svoju građansku dužnost</a:t>
            </a:r>
          </a:p>
          <a:p>
            <a:pPr eaLnBrk="1" hangingPunct="1">
              <a:lnSpc>
                <a:spcPct val="80000"/>
              </a:lnSpc>
            </a:pPr>
            <a:endParaRPr lang="sr-Latn-BA" altLang="en-US" sz="20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BA" altLang="en-US" sz="2000" i="1" smtClean="0"/>
              <a:t>Kineska agencija za ocjenu kreditnog rejtinga “Dangong” je smanjila ocjenu za SAD i drugi put, nakon što je to uradila prvi put u novembru 2010 – </a:t>
            </a:r>
            <a:r>
              <a:rPr lang="sr-Latn-BA" altLang="en-US" sz="2000" b="1" i="1" smtClean="0"/>
              <a:t>“rat kreditnim rejtinzima između država.”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i="1" smtClean="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7412" name="AutoShape 6" descr="2Q=="/>
          <p:cNvSpPr>
            <a:spLocks noChangeAspect="1" noChangeArrowheads="1"/>
          </p:cNvSpPr>
          <p:nvPr/>
        </p:nvSpPr>
        <p:spPr bwMode="auto">
          <a:xfrm>
            <a:off x="63500" y="-26988"/>
            <a:ext cx="2619375" cy="1743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3" name="AutoShape 8" descr="2Q=="/>
          <p:cNvSpPr>
            <a:spLocks noChangeAspect="1" noChangeArrowheads="1"/>
          </p:cNvSpPr>
          <p:nvPr/>
        </p:nvSpPr>
        <p:spPr bwMode="auto">
          <a:xfrm>
            <a:off x="3262313" y="2557463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4" name="AutoShape 12" descr="9k="/>
          <p:cNvSpPr>
            <a:spLocks noChangeAspect="1" noChangeArrowheads="1"/>
          </p:cNvSpPr>
          <p:nvPr/>
        </p:nvSpPr>
        <p:spPr bwMode="auto">
          <a:xfrm>
            <a:off x="63500" y="-26988"/>
            <a:ext cx="1581150" cy="1581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5" name="AutoShape 14" descr="9k="/>
          <p:cNvSpPr>
            <a:spLocks noChangeAspect="1" noChangeArrowheads="1"/>
          </p:cNvSpPr>
          <p:nvPr/>
        </p:nvSpPr>
        <p:spPr bwMode="auto">
          <a:xfrm>
            <a:off x="3781425" y="2638425"/>
            <a:ext cx="15811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6" name="AutoShape 16" descr="9k="/>
          <p:cNvSpPr>
            <a:spLocks noChangeAspect="1" noChangeArrowheads="1"/>
          </p:cNvSpPr>
          <p:nvPr/>
        </p:nvSpPr>
        <p:spPr bwMode="auto">
          <a:xfrm>
            <a:off x="3500438" y="2362200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7" name="AutoShape 18" descr="9k="/>
          <p:cNvSpPr>
            <a:spLocks noChangeAspect="1" noChangeArrowheads="1"/>
          </p:cNvSpPr>
          <p:nvPr/>
        </p:nvSpPr>
        <p:spPr bwMode="auto">
          <a:xfrm>
            <a:off x="3500438" y="2362200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8" name="AutoShape 20" descr="9k="/>
          <p:cNvSpPr>
            <a:spLocks noChangeAspect="1" noChangeArrowheads="1"/>
          </p:cNvSpPr>
          <p:nvPr/>
        </p:nvSpPr>
        <p:spPr bwMode="auto">
          <a:xfrm>
            <a:off x="3500438" y="2362200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9" name="AutoShape 22" descr="9k="/>
          <p:cNvSpPr>
            <a:spLocks noChangeAspect="1" noChangeArrowheads="1"/>
          </p:cNvSpPr>
          <p:nvPr/>
        </p:nvSpPr>
        <p:spPr bwMode="auto">
          <a:xfrm>
            <a:off x="63500" y="-26988"/>
            <a:ext cx="2143125" cy="2133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420" name="Picture 24" descr="arrow-down-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138" y="2071688"/>
            <a:ext cx="931862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Rectangle 2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00213"/>
            <a:ext cx="9144000" cy="4465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ü"/>
            </a:pPr>
            <a:r>
              <a:rPr lang="sr-Latn-BA" altLang="en-US" sz="1900" b="1" smtClean="0"/>
              <a:t>Moguća posljedica </a:t>
            </a:r>
            <a:r>
              <a:rPr lang="sr-Latn-BA" altLang="en-US" sz="1900" b="1" i="1" smtClean="0"/>
              <a:t>–</a:t>
            </a:r>
            <a:r>
              <a:rPr lang="sr-Latn-BA" altLang="en-US" sz="1900" i="1" smtClean="0"/>
              <a:t> rast pozajmica američke vlade, kompanija i potrošača koji predstavljaju najvećeg svjetskog zajmoprimca, što može uzdrmati međunarodna finansijsko-valutna tržišta i uticati na opšte povećanje kamatnih stopa. Međutim, ovaj scenario se do sada nije desio i prinosi na američke dugoročne državne obveznice su pale rekordno nizak nivo od oko 2%, dok je ponuda sredstava prilikom aukcija u stalnom porastu.</a:t>
            </a:r>
            <a:endParaRPr lang="en-US" altLang="en-US" sz="1900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sr-Latn-BA" altLang="en-US" sz="1900" b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v"/>
            </a:pPr>
            <a:r>
              <a:rPr lang="sr-Latn-BA" altLang="en-US" sz="1900" b="1" i="1" smtClean="0"/>
              <a:t>Stoga, smanjenje kreditnog rejtinga SAD može da donese i pozitivne efekte za američku i svjetsku privredu i donese otrežnjenje na finansijskim tržištima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v"/>
            </a:pPr>
            <a:endParaRPr lang="sr-Latn-BA" altLang="en-US" sz="1900" b="1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Latn-BA" altLang="en-US" sz="1900" i="1" smtClean="0"/>
              <a:t>Američka administracija će morati veoma ozbiljno da se pozabavi rješavanjem njenog ukupnog javnog duga, galopirajućeg budžetskog deficita i niskih stopa privrednog rasta, a investitori će da promijene razmišljanje o sigurnosti svojih investicija i razmotriti povećanje ulaganja u zemlje u razvoju koje su dobro odgovorile na izazove krize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en-US" altLang="en-US" sz="19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sr-Latn-BA" altLang="en-US" sz="1900" b="1" i="1" smtClean="0"/>
              <a:t>To bi moglo pomoći rebalansiranju svjetske ekonomije i uravnoteženju njenih globalnih dispoporcija koji su uzročnici kriza</a:t>
            </a:r>
            <a:endParaRPr lang="en-US" altLang="en-US" sz="1900" b="1" i="1" smtClean="0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643063"/>
            <a:ext cx="8786812" cy="5000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sr-Latn-BA" altLang="en-US" sz="2400" b="1" smtClean="0"/>
              <a:t>ZAKLJUČAK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sr-Latn-BA" altLang="en-US" sz="1000" b="1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sr-Latn-BA" altLang="en-US" sz="2000" b="1" i="1" smtClean="0"/>
              <a:t>Cjenovne oscilacije hartija od vrijednosti, dužnički problemi država i političke nesuglasice</a:t>
            </a:r>
            <a:r>
              <a:rPr lang="sr-Latn-BA" altLang="en-US" sz="2000" i="1" smtClean="0"/>
              <a:t> su događaji koji trenutno dominiraju globalnim finansijskim tržištima i prijete da dovedu najrazvijenije svjetske privrede na </a:t>
            </a:r>
            <a:r>
              <a:rPr lang="sr-Latn-BA" altLang="en-US" sz="2000" b="1" i="1" smtClean="0"/>
              <a:t>ivicu drugog kruga recesije (eng. „a double dip recession“)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sr-Latn-BA" altLang="en-US" sz="400" b="1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en-US" altLang="en-US" sz="4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sr-Latn-BA" altLang="en-US" sz="2000" i="1" smtClean="0"/>
              <a:t>Finansijska i ekonomska kriza je počela zbog preopterećenosti privatnog sektora dugovima i leveridžom.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2000" i="1" smtClean="0"/>
              <a:t>    -	Vlade država su finansijskom podrškom javnog sektora spriječile ponavljanje  „Velike depresije“ iz 1930-ih godina.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2000" i="1" smtClean="0"/>
              <a:t>     -	Dakle, kriza je počela sredinom 2008. sa dugovima privatnog biznisa, zatim su ti dugovi podruštvljeni i postali su javni dugovi država.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400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sr-Latn-BA" altLang="en-US" sz="2000" i="1" smtClean="0"/>
              <a:t>Zatim su države, kao što na primjer Grčka, Irska, Portugalija i ostali, došle u probleme sa </a:t>
            </a:r>
            <a:r>
              <a:rPr lang="sr-Latn-BA" altLang="en-US" sz="2000" b="1" i="1" smtClean="0"/>
              <a:t>enormnim povećanjem javnog duga i budžetskog deficita </a:t>
            </a:r>
            <a:r>
              <a:rPr lang="sr-Latn-BA" altLang="en-US" sz="2000" i="1" smtClean="0"/>
              <a:t>što ih direktno vodi u bankrot ukoliko ne bi mogli da monetizuju navedene deficite.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00200"/>
            <a:ext cx="9144000" cy="49006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sr-Latn-BA" altLang="en-US" sz="2200" b="1" smtClean="0"/>
              <a:t>Prijedlozi rješenja krize: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sr-Latn-BA" altLang="en-US" sz="1000" b="1" smtClean="0"/>
          </a:p>
          <a:p>
            <a:pPr eaLnBrk="1" hangingPunct="1">
              <a:lnSpc>
                <a:spcPct val="80000"/>
              </a:lnSpc>
            </a:pPr>
            <a:endParaRPr lang="sr-Latn-BA" altLang="en-US" sz="400" b="1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BA" altLang="en-US" sz="2000" b="1" i="1" smtClean="0"/>
              <a:t>Tržišno orijentisano, ali prinudno restrukturiranje ukupnog grčkog duga </a:t>
            </a:r>
            <a:r>
              <a:rPr lang="sr-Latn-BA" altLang="en-US" sz="2000" i="1" smtClean="0"/>
              <a:t>– zamjena starog duga za novi iste nominalne vrijednosti, prolongiranje roka dospjeća i snižavanje kamatnih stopa na nivo ispod trenutnih tržišnih koje prouzrokuju neizdržljivo dužničko stanje Grčke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sr-Latn-BA" altLang="en-US" sz="2000" i="1" smtClean="0"/>
              <a:t>Rekapitalizacija grčkih, ali i ostalih evropskih banaka kojima je neophodno povećanje kapitala i ECB mora obezbjediti izdašne resurse za banke sa problemima likvidnosti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Latn-BA" altLang="en-US" sz="2000" i="1" smtClean="0"/>
              <a:t>Smanjenje finansijskog pritiska na Španiju i Italiju, koje moraju provesti oštre mjere štednje i strukturne reforme. Servisiranje njihovih dugova mora biti podržano većim paketima pomoći EFSF-a i/ili emitovanjem evroobveznica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endParaRPr lang="sr-Latn-BA" altLang="en-US" sz="400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</a:pPr>
            <a:r>
              <a:rPr lang="sr-Latn-BA" altLang="en-US" sz="2000" i="1" smtClean="0"/>
              <a:t>Evrozona mora obnoviti snažan privredni rast na “periferiji” da bi predupredila socijalne nemire, političke tenzije i nestabilnost u Evropi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000" b="1" smtClean="0"/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b="1" smtClean="0"/>
              <a:t>      </a:t>
            </a:r>
            <a:r>
              <a:rPr lang="sr-Latn-BA" altLang="en-US" sz="2000" b="1" smtClean="0"/>
              <a:t>Roubini, N., 2010, </a:t>
            </a:r>
            <a:r>
              <a:rPr lang="sr-Latn-BA" altLang="en-US" sz="2000" b="1" i="1" smtClean="0"/>
              <a:t>Nouriel Roubini's view of the world in 2010</a:t>
            </a:r>
            <a:r>
              <a:rPr lang="sr-Latn-BA" altLang="en-US" sz="2000" b="1" smtClean="0"/>
              <a:t>.</a:t>
            </a:r>
            <a:endParaRPr lang="en-US" altLang="en-US" sz="2000" b="1" smtClean="0"/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643063"/>
            <a:ext cx="8785225" cy="4656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sr-Latn-BA" altLang="en-US" sz="2200" i="1" smtClean="0"/>
              <a:t>Transfer bogastva od bogatih (štediša) ka potrošačima (siromašnim) putem visokih stopa inflacije nekoliko narednih godina je jedan od prijedloga </a:t>
            </a:r>
            <a:r>
              <a:rPr lang="sr-Latn-BA" altLang="en-US" sz="2200" b="1" i="1" smtClean="0"/>
              <a:t>Kennetha Rogoffa.</a:t>
            </a:r>
            <a:endParaRPr lang="en-US" altLang="en-US" sz="2200" b="1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sr-Latn-BA" altLang="en-US" sz="2200" b="1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sr-Latn-BA" altLang="en-US" sz="1000" b="1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r>
              <a:rPr lang="sr-Latn-BA" altLang="en-US" sz="2200" b="1" i="1" smtClean="0"/>
              <a:t>Joseph Stiglitz </a:t>
            </a:r>
            <a:r>
              <a:rPr lang="sr-Latn-BA" altLang="en-US" sz="2200" i="1" smtClean="0"/>
              <a:t>ističe da je najveća opasnost za povratak u recesiju loše ideje koje dolaze iz vlada i centralnih banaka. Preoštre mjere štednje uz nedostatak stimulansa ekonomiji mogu imati katastrofalne posljedice po oporavak, jer slaba privredna aktivnost smanjuje prikupljanje poreza i obezbjeđenje sredstava neophodnih za izlazak iz krize.</a:t>
            </a:r>
            <a:endParaRPr lang="en-US" altLang="en-US" sz="2200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sr-Latn-BA" altLang="en-US" sz="2200" i="1" smtClean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Char char="q"/>
            </a:pPr>
            <a:endParaRPr lang="sr-Latn-BA" altLang="en-US" sz="1000" i="1" smtClean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q"/>
            </a:pPr>
            <a:r>
              <a:rPr lang="sr-Latn-BA" altLang="en-US" sz="2200" b="1" i="1" smtClean="0"/>
              <a:t>Rješenje sadašnje krize zavisi od realnog sučeljavanja političara sa dramatičnošću njenih dimenzija, stvarnom restrukturiranju dugova zemalja i reformama koje treba da doprinesu ojačavanju ekonomskih fundamenta, kako u Sjedinjenim Državama tako i u Evropi.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200" smtClean="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73238"/>
            <a:ext cx="9144000" cy="5299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sr-Latn-BA" altLang="en-US" sz="2100" u="sng" smtClean="0"/>
              <a:t>Prihvatanje realnosti od strane državnika, privatnih i institucionalnih investitora da: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sr-Latn-BA" altLang="en-US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smtClean="0"/>
              <a:t>     </a:t>
            </a:r>
            <a:r>
              <a:rPr lang="sr-Latn-BA" altLang="en-US" sz="2100" b="1" i="1" smtClean="0"/>
              <a:t>-	Grčka nema ni „matematičke“ mogućnosti za redovno izmirenje svojih dospjelih obaveza,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i="1" smtClean="0"/>
              <a:t>	-	da svi akteri moraju pokazati finansijsku solidarnost u cilju spašavanja evra i zemalja sa dužničkim nedaćama,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i="1" smtClean="0"/>
              <a:t>	-	da investitori na osnovu njihovih budućih privrednih uspjeha trebaju očekivati povrat uloženih sredstva u krizne programe,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i="1" smtClean="0"/>
              <a:t>	-	da moraju uzeti u obzir da mjere štednje i smanjenje javne potrošnje ne ugroze kratkoročne prospekte za privredni rast,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i="1" smtClean="0"/>
              <a:t>	-	neophodnost reformi u oblasti oporezivanja, poslovanja, regulative i supervizije bankarskih i finansijskih institucija, kao i stabilizacija međunarodnog finansijsko-valutnog tržišta“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2100" b="1" smtClean="0"/>
              <a:t>     </a:t>
            </a:r>
            <a:r>
              <a:rPr lang="sr-Latn-BA" altLang="en-US" sz="2100" u="sng" smtClean="0"/>
              <a:t>predstavljaju jedini mogući početak mukotrpnog procesa izlaska iz dubokog mračnog tunela u koji je svijet uronio sredinom 2008.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i="1" smtClean="0"/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250825" y="1916113"/>
            <a:ext cx="864235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Char char="Ø"/>
            </a:pPr>
            <a:r>
              <a:rPr lang="sr-Latn-BA" altLang="en-US" sz="2400" b="1" i="1"/>
              <a:t> </a:t>
            </a:r>
            <a:r>
              <a:rPr lang="sr-Latn-BA" altLang="en-US" sz="2400" b="1"/>
              <a:t>Velika ekonomska i finansijska kriza iz 2008. godine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BA" altLang="en-US" sz="2200" b="1" i="1"/>
              <a:t>     </a:t>
            </a:r>
            <a:r>
              <a:rPr lang="sr-Latn-BA" altLang="en-US" sz="2200" i="1"/>
              <a:t>prouzrokovala je drastičnu promjenu načina poslovanja u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BA" altLang="en-US" sz="2200" i="1"/>
              <a:t>     međunarodnim i nacionalnim finansijsko-ekonomskim odnosima</a:t>
            </a:r>
          </a:p>
          <a:p>
            <a:pPr eaLnBrk="1" hangingPunct="1">
              <a:buFont typeface="Wingdings" pitchFamily="2" charset="2"/>
              <a:buNone/>
            </a:pPr>
            <a:r>
              <a:rPr lang="sr-Latn-BA" altLang="en-US" sz="2200" i="1"/>
              <a:t>     između pojedinaca i zemalja</a:t>
            </a:r>
          </a:p>
          <a:p>
            <a:pPr eaLnBrk="1" hangingPunct="1"/>
            <a:endParaRPr lang="sr-Latn-BA" altLang="en-US" sz="2200"/>
          </a:p>
          <a:p>
            <a:pPr eaLnBrk="1" hangingPunct="1"/>
            <a:endParaRPr lang="sr-Latn-BA" altLang="en-US" sz="2400" b="1" u="sng"/>
          </a:p>
          <a:p>
            <a:pPr eaLnBrk="1" hangingPunct="1">
              <a:buFont typeface="Wingdings" pitchFamily="2" charset="2"/>
              <a:buChar char="Ø"/>
            </a:pPr>
            <a:r>
              <a:rPr lang="sr-Latn-BA" altLang="en-US" sz="2400" b="1"/>
              <a:t>  </a:t>
            </a:r>
            <a:r>
              <a:rPr lang="sr-Latn-BA" altLang="en-US" sz="2400" b="1" u="sng"/>
              <a:t>DILEMA koja zaokuplja stručnu i društvenu javnost:</a:t>
            </a:r>
          </a:p>
          <a:p>
            <a:pPr algn="just" eaLnBrk="1" hangingPunct="1"/>
            <a:r>
              <a:rPr lang="sr-Latn-BA" altLang="en-US" sz="2200" i="1"/>
              <a:t>    </a:t>
            </a:r>
            <a:endParaRPr lang="fr-FR" altLang="en-US" sz="2200" b="1">
              <a:solidFill>
                <a:srgbClr val="336699"/>
              </a:solidFill>
              <a:latin typeface="Verdana" pitchFamily="34" charset="0"/>
            </a:endParaRPr>
          </a:p>
        </p:txBody>
      </p:sp>
      <p:sp>
        <p:nvSpPr>
          <p:cNvPr id="4100" name="Rectangle 12"/>
          <p:cNvSpPr>
            <a:spLocks noChangeArrowheads="1"/>
          </p:cNvSpPr>
          <p:nvPr/>
        </p:nvSpPr>
        <p:spPr bwMode="auto">
          <a:xfrm>
            <a:off x="500063" y="5143500"/>
            <a:ext cx="8208962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BA" altLang="en-US" sz="2200" b="1" i="1"/>
              <a:t>“Da li su dužnički problemi sa kojima se susreću evropske i</a:t>
            </a:r>
          </a:p>
          <a:p>
            <a:pPr eaLnBrk="1" hangingPunct="1"/>
            <a:r>
              <a:rPr lang="sr-Latn-BA" altLang="en-US" sz="2200" b="1" i="1"/>
              <a:t>  svjetske zemlje novi talas krize ili je to samo nastavak krize</a:t>
            </a:r>
          </a:p>
          <a:p>
            <a:pPr eaLnBrk="1" hangingPunct="1"/>
            <a:r>
              <a:rPr lang="sr-Latn-BA" altLang="en-US" sz="2200" b="1" i="1"/>
              <a:t>  koja je počela prije tri godine?“</a:t>
            </a:r>
            <a:endParaRPr lang="en-US" altLang="en-US" b="1"/>
          </a:p>
        </p:txBody>
      </p:sp>
      <p:pic>
        <p:nvPicPr>
          <p:cNvPr id="4101" name="Picture 13" descr="1-123566475276T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068638"/>
            <a:ext cx="1223962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14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773238"/>
            <a:ext cx="9144000" cy="5299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800" b="1" i="1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BA" altLang="en-US" sz="2200" b="1" smtClean="0"/>
              <a:t>	</a:t>
            </a:r>
            <a:r>
              <a:rPr lang="sr-Latn-BA" altLang="en-US" sz="2400" b="1" u="sng" smtClean="0"/>
              <a:t>I konačno, ključno pitanje na koje bi volio da znam odgovor: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r-Latn-BA" altLang="en-US" sz="2200" b="1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BA" altLang="en-US" sz="2200" b="1" smtClean="0"/>
              <a:t> </a:t>
            </a:r>
            <a:r>
              <a:rPr lang="sr-Latn-BA" altLang="en-US" sz="2200" b="1" i="1" smtClean="0"/>
              <a:t>“Gdje je, tj. kod koga je novac koji je ispario tokom krize koja je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r-Latn-BA" altLang="en-US" sz="2200" b="1" i="1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BA" altLang="en-US" sz="2200" b="1" i="1" smtClean="0"/>
              <a:t>počela sredinom 2008. godine i još uvijek traje?” Kakva je sličnost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r-Latn-BA" altLang="en-US" sz="2200" b="1" i="1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BA" altLang="en-US" sz="2200" b="1" i="1" smtClean="0"/>
              <a:t>sadašnjih dešavanja sa događajima iz 30-ih godina prošlog vijeka 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r-Latn-BA" altLang="en-US" sz="2200" b="1" i="1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r-Latn-BA" altLang="en-US" sz="2200" b="1" i="1" smtClean="0"/>
              <a:t> vremena Velike depresije?</a:t>
            </a:r>
            <a:endParaRPr lang="en-US" altLang="en-US" sz="2200" b="1" i="1" smtClean="0"/>
          </a:p>
          <a:p>
            <a:pPr eaLnBrk="1" hangingPunct="1">
              <a:lnSpc>
                <a:spcPct val="80000"/>
              </a:lnSpc>
            </a:pPr>
            <a:endParaRPr lang="en-US" altLang="en-US" sz="1800" i="1" smtClean="0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sr-Latn-CS" altLang="en-US" smtClean="0"/>
          </a:p>
          <a:p>
            <a:pPr eaLnBrk="1" hangingPunct="1"/>
            <a:endParaRPr lang="sr-Latn-CS" altLang="en-US" smtClean="0"/>
          </a:p>
          <a:p>
            <a:pPr eaLnBrk="1" hangingPunct="1"/>
            <a:endParaRPr lang="sr-Latn-CS" altLang="en-US" smtClean="0"/>
          </a:p>
          <a:p>
            <a:pPr algn="ctr" eaLnBrk="1" hangingPunct="1">
              <a:buFontTx/>
              <a:buNone/>
            </a:pPr>
            <a:r>
              <a:rPr lang="sr-Latn-CS" altLang="en-US" sz="4400" b="1" smtClean="0"/>
              <a:t>HVALA NA PAŽNJI</a:t>
            </a:r>
            <a:endParaRPr lang="en-US" altLang="en-US" sz="4400" b="1" smtClean="0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82438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179388" y="1700213"/>
            <a:ext cx="87137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0" y="1571625"/>
            <a:ext cx="9144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Wingdings" pitchFamily="2" charset="2"/>
              <a:buChar char="Ø"/>
            </a:pPr>
            <a:r>
              <a:rPr lang="sr-Latn-BA" altLang="en-US" b="1"/>
              <a:t> </a:t>
            </a:r>
            <a:r>
              <a:rPr lang="sr-Latn-BA" altLang="en-US" sz="2400" b="1"/>
              <a:t>Tri značajna signala dužničke krize:</a:t>
            </a:r>
          </a:p>
          <a:p>
            <a:pPr eaLnBrk="1" hangingPunct="1"/>
            <a:endParaRPr lang="sr-Latn-BA" altLang="en-US" sz="400" b="1"/>
          </a:p>
          <a:p>
            <a:pPr eaLnBrk="1" hangingPunct="1">
              <a:buFontTx/>
              <a:buAutoNum type="arabicPeriod"/>
            </a:pPr>
            <a:r>
              <a:rPr lang="sr-Latn-BA" altLang="en-US" sz="2200" i="1"/>
              <a:t>Problemi Grčke prilikom redovnog izmirenja dospjelih obaveza </a:t>
            </a:r>
          </a:p>
          <a:p>
            <a:pPr eaLnBrk="1" hangingPunct="1"/>
            <a:r>
              <a:rPr lang="sr-Latn-BA" altLang="en-US" sz="2200" i="1"/>
              <a:t>    kako prema domaćim tako i prema međunarodnim povjeriocima</a:t>
            </a:r>
          </a:p>
          <a:p>
            <a:pPr eaLnBrk="1" hangingPunct="1"/>
            <a:endParaRPr lang="sr-Latn-BA" altLang="en-US" sz="400" i="1"/>
          </a:p>
          <a:p>
            <a:pPr eaLnBrk="1" hangingPunct="1"/>
            <a:r>
              <a:rPr lang="sr-Latn-BA" altLang="en-US" sz="2200" i="1"/>
              <a:t>2. Velike tenzije u Sjedinjenim Državama prilikom rasprave o</a:t>
            </a:r>
          </a:p>
          <a:p>
            <a:pPr eaLnBrk="1" hangingPunct="1"/>
            <a:r>
              <a:rPr lang="sr-Latn-BA" altLang="en-US" sz="2200" i="1"/>
              <a:t>    novom povećanju limita zaduživanja – sukob demokrata i</a:t>
            </a:r>
          </a:p>
          <a:p>
            <a:pPr eaLnBrk="1" hangingPunct="1"/>
            <a:r>
              <a:rPr lang="sr-Latn-BA" altLang="en-US" sz="2200" i="1"/>
              <a:t>    republikanaca</a:t>
            </a:r>
          </a:p>
          <a:p>
            <a:pPr eaLnBrk="1" hangingPunct="1"/>
            <a:endParaRPr lang="sr-Latn-BA" altLang="en-US" sz="400" i="1"/>
          </a:p>
          <a:p>
            <a:pPr eaLnBrk="1" hangingPunct="1"/>
            <a:r>
              <a:rPr lang="sr-Latn-BA" altLang="en-US" sz="2200" i="1"/>
              <a:t>3. Snižavanje kreditnog rejtinga Sjedinjenih Država sa AAA na AA+</a:t>
            </a:r>
          </a:p>
          <a:p>
            <a:pPr eaLnBrk="1" hangingPunct="1"/>
            <a:r>
              <a:rPr lang="sr-Latn-BA" altLang="en-US" sz="2200" i="1"/>
              <a:t>    od kreditne agencije Standards &amp; Poors</a:t>
            </a:r>
          </a:p>
          <a:p>
            <a:pPr eaLnBrk="1" hangingPunct="1"/>
            <a:endParaRPr lang="sr-Latn-BA" altLang="en-US" b="1"/>
          </a:p>
          <a:p>
            <a:pPr eaLnBrk="1" hangingPunct="1"/>
            <a:endParaRPr lang="sr-Latn-BA" altLang="en-US" sz="1000" b="1"/>
          </a:p>
          <a:p>
            <a:pPr eaLnBrk="1" hangingPunct="1">
              <a:buFont typeface="Wingdings" pitchFamily="2" charset="2"/>
              <a:buChar char="Ø"/>
            </a:pPr>
            <a:r>
              <a:rPr lang="sr-Latn-BA" altLang="en-US" sz="2400" b="1"/>
              <a:t>Zanimljivost  sadašnje krize</a:t>
            </a:r>
            <a:r>
              <a:rPr lang="sr-Latn-BA" altLang="en-US" sz="2200" b="1"/>
              <a:t> </a:t>
            </a:r>
            <a:r>
              <a:rPr lang="sr-Latn-BA" altLang="en-US" sz="2200" i="1"/>
              <a:t>– najviše je pogodila najrazvijenije svjetske ekonomije, kao što su Amerika, zemlje Zapadne Evrope, Japan i slični, dok su zemlje u razvoju i nerazvijene zemlje mnogo manje izložene negativnim uticajima krize koja je počela sredinom 2008. </a:t>
            </a:r>
            <a:endParaRPr lang="en-US" altLang="en-US" sz="2200" i="1"/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1625"/>
            <a:ext cx="9144000" cy="528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400" b="1" smtClean="0"/>
              <a:t>EVROPA U RALJAMA DUGOVA: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sr-Latn-BA" altLang="en-US" sz="400" b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000" smtClean="0"/>
              <a:t> </a:t>
            </a:r>
            <a:r>
              <a:rPr lang="sr-Latn-BA" altLang="en-US" sz="1000" i="1" smtClean="0"/>
              <a:t>	</a:t>
            </a:r>
            <a:r>
              <a:rPr lang="sr-Latn-BA" altLang="en-US" sz="1800" i="1" smtClean="0"/>
              <a:t>- </a:t>
            </a:r>
            <a:r>
              <a:rPr lang="sr-Latn-BA" altLang="en-US" sz="2000" i="1" smtClean="0"/>
              <a:t>Prvobitno u 2010, problemi Grčke, zatim Republike Irske i Portugala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2000" i="1" smtClean="0"/>
              <a:t>          sa servisiranjem dugovanja i zaduživanjem na finansijskim tržištima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1000" i="1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2000" i="1" smtClean="0"/>
              <a:t>        - Produbljivanje dužničkih problema na Španiju i Italiju u 2011. godini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1000" i="1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 - Opasnost proširenja krize i osjećaja nesigurnosti na ostale zemlje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    evrozone i svijeta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sr-Latn-BA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endParaRPr lang="sr-Latn-BA" altLang="en-US" sz="200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400" b="1" smtClean="0"/>
              <a:t>Preduzete mjere evropskih zemalja: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sr-Latn-BA" altLang="en-US" sz="400" b="1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1800" b="1" i="1" smtClean="0"/>
              <a:t>       </a:t>
            </a:r>
            <a:r>
              <a:rPr lang="sr-Latn-BA" altLang="en-US" sz="1800" i="1" smtClean="0"/>
              <a:t>-</a:t>
            </a:r>
            <a:r>
              <a:rPr lang="sr-Latn-BA" altLang="en-US" sz="1800" b="1" i="1" smtClean="0"/>
              <a:t> </a:t>
            </a:r>
            <a:r>
              <a:rPr lang="sr-Latn-BA" altLang="en-US" sz="2000" i="1" smtClean="0"/>
              <a:t>Implementirani paketi pomoći Grčkoj, Republici Irskoj i Portugalu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- Intervencije Evropske centralne banke na finansijskim tržištima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  kroz kupovinu državnih obveznica ugroženih zemalja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- Formiranje Evropskog fonda stabilnosti (EFSF – European Financial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sr-Latn-BA" altLang="en-US" sz="2000" i="1" smtClean="0"/>
              <a:t>         and Stability Facility) </a:t>
            </a:r>
            <a:endParaRPr lang="en-US" altLang="en-US" sz="2000" i="1" smtClean="0"/>
          </a:p>
          <a:p>
            <a:pPr marL="533400" indent="-533400" eaLnBrk="1" hangingPunct="1">
              <a:lnSpc>
                <a:spcPct val="80000"/>
              </a:lnSpc>
            </a:pPr>
            <a:endParaRPr lang="sr-Latn-BA" altLang="en-US" sz="2000" smtClean="0"/>
          </a:p>
          <a:p>
            <a:pPr marL="533400" indent="-533400" eaLnBrk="1" hangingPunct="1">
              <a:lnSpc>
                <a:spcPct val="80000"/>
              </a:lnSpc>
            </a:pPr>
            <a:endParaRPr lang="en-US" altLang="en-US" sz="100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pic>
        <p:nvPicPr>
          <p:cNvPr id="6148" name="Picture 6" descr="euro-cri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3571875"/>
            <a:ext cx="200025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72" name="Picture 7" descr="C:\Users\Lenovo\Desktop\Predavanja BG i rad Acta Economica 2012 RAD Kriza\Cijene na berzama 201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714500"/>
            <a:ext cx="8001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00200"/>
            <a:ext cx="9144000" cy="37004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000" b="1" smtClean="0"/>
              <a:t>Karakteristike grčkih dužničkih problema: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600" i="1" smtClean="0"/>
              <a:t>   </a:t>
            </a:r>
            <a:r>
              <a:rPr lang="sr-Latn-BA" altLang="en-US" sz="1400" i="1" smtClean="0"/>
              <a:t>-  </a:t>
            </a:r>
            <a:r>
              <a:rPr lang="sr-Latn-BA" altLang="en-US" sz="1800" i="1" smtClean="0"/>
              <a:t>Naknadno postala 12. član evrozone 2001, sa neproduktivnom privredom i lošim državnim administrativnim aparatom u odnosu na ostale evropske zemlje – pogotovo sjevernije članice Evropske Unije.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- Prihvatanjem evra odrekla se instrumenata samostalne monetarne politike, ali je obezbjedila jeftin izvor zaduživanja – investitorima privlačnije ulaganje u obveznice denominovane u evrima nego u drahmama pa su i njihovi zahtjevani prinosi, u tom slučaju, niži.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- Nastavila se snažno zaduživati, tako da su budžetski deficit i javni dug dostigli nivo od 13,6% i 113,6% BDP u 2009 (269,3 milijarde dolara).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- Agencija Fitch je objavila predviđanje da će javni dug dostići čak 172% u 2012,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dok je MMF smatrao da će to iznositi 159%.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- Izdašna socijalna izdvajanja, brojne povlastice za zaposlene, duga tradicija snažnog sindikalnog uticaja i revolucionarnog duha među stanovništvom.</a:t>
            </a:r>
          </a:p>
          <a:p>
            <a:pPr eaLnBrk="1" hangingPunct="1">
              <a:lnSpc>
                <a:spcPct val="80000"/>
              </a:lnSpc>
            </a:pPr>
            <a:endParaRPr lang="en-US" altLang="en-US" sz="1800" b="1" smtClean="0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214313" y="5786438"/>
            <a:ext cx="8572500" cy="1071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BA" altLang="en-US" sz="1900" b="1"/>
              <a:t>Grčka je osnivač Ekonomske i monetarne unije (EMU), pa bi njen bankrot </a:t>
            </a:r>
          </a:p>
          <a:p>
            <a:pPr eaLnBrk="1" hangingPunct="1"/>
            <a:r>
              <a:rPr lang="sr-Latn-BA" altLang="en-US" sz="1900" b="1"/>
              <a:t>ugrozio evropsku monetarnu integraciju i izazvao nestabilnost  u samoj </a:t>
            </a:r>
          </a:p>
          <a:p>
            <a:pPr eaLnBrk="1" hangingPunct="1"/>
            <a:r>
              <a:rPr lang="sr-Latn-BA" altLang="en-US" sz="1900" b="1"/>
              <a:t>Evropskoj uniji.</a:t>
            </a:r>
            <a:endParaRPr lang="en-US" altLang="en-US" sz="19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43063"/>
            <a:ext cx="9144000" cy="52149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000" b="1" smtClean="0"/>
              <a:t>Struktura pomoći Grčkoj u prevazilaženju dužničkih problema: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sr-Latn-BA" altLang="en-US" sz="4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800" i="1" smtClean="0"/>
              <a:t>   </a:t>
            </a:r>
            <a:r>
              <a:rPr lang="sr-Latn-BA" altLang="en-US" sz="1700" i="1" smtClean="0"/>
              <a:t>-	Prvi paket pomoći u formi kredita od 110 milijardi evra sa povoljnim uslovima – usvojen 2. maja 2010.godine.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    - Zauzvrat, Grčka se obavezala provesti neophodne reforme uobličene u “Srednjoročni plan razvoja” usvojen od Vlade pod vođstvom Jorgosa Papandreua.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    - Implementacija ovih reformi je bila preduslov za petu tranšu ovog kredita u iznosu od 12 milijardi evra (zemlje evrozone izuzev Portugala i Irske će platiti 8,7 milijardi evra, dok će MMF uplatiti ostatak od 3,3 milijarde), dok je šesta tranša planirana za Septembar 2011.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    - Drugi paket pomoći usvojen na Samitu zemalja evrozone 21. juna 2011 – 158 milijardi evra.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700" i="1" smtClean="0"/>
              <a:t> </a:t>
            </a:r>
            <a:r>
              <a:rPr lang="sr-Latn-BA" altLang="en-US" sz="1700" b="1" i="1" u="sng" smtClean="0"/>
              <a:t>Značajna karakteristika – uključivanje individualnih (privatnih) investitora u paket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700" b="1" i="1" u="sng" smtClean="0"/>
              <a:t>pomoći  na insistiranje Njemačke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r-Latn-BA" altLang="en-US" sz="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smtClean="0"/>
              <a:t>     </a:t>
            </a:r>
            <a:r>
              <a:rPr lang="sr-Latn-BA" altLang="en-US" sz="1700" i="1" smtClean="0"/>
              <a:t>- Sredstva se obezbjeđuju na sljedeći način: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400" i="1" smtClean="0"/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r-Latn-BA" altLang="en-US" sz="1700" i="1" smtClean="0"/>
              <a:t>EFSF će izdvojiti 109 milijardi evra,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sr-Latn-BA" altLang="en-US" sz="1700" i="1" smtClean="0"/>
              <a:t>prodaja novoemitovanih obveznica 12,6 milijardi evra,</a:t>
            </a:r>
          </a:p>
          <a:p>
            <a:pPr eaLnBrk="1" hangingPunct="1">
              <a:lnSpc>
                <a:spcPct val="80000"/>
              </a:lnSpc>
              <a:buFontTx/>
              <a:buAutoNum type="arabicPeriod" startAt="3"/>
            </a:pPr>
            <a:r>
              <a:rPr lang="sr-Latn-BA" altLang="en-US" sz="1700" i="1" smtClean="0"/>
              <a:t>individualni investitori učestvuju sa 37 milijardi,</a:t>
            </a:r>
          </a:p>
          <a:p>
            <a:pPr eaLnBrk="1" hangingPunct="1">
              <a:lnSpc>
                <a:spcPct val="80000"/>
              </a:lnSpc>
              <a:buFontTx/>
              <a:buAutoNum type="arabicPeriod" startAt="3"/>
            </a:pPr>
            <a:r>
              <a:rPr lang="sr-Latn-BA" altLang="en-US" sz="1700" i="1" smtClean="0"/>
              <a:t>promijenjeni uslovi kreditiranja Grčke – prolongirani rokovi otplate sa 7,5 na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	15 i 30 godina uz grejs period od 10 godina, snižavanje kamatnih stopa sa 5,5%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	na 3,5%, ponuđena opcija investitorima da odmah prodaju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700" i="1" smtClean="0"/>
              <a:t>	obveznice uz diskont.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700" smtClean="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pic>
        <p:nvPicPr>
          <p:cNvPr id="9220" name="Picture 6" descr="ANd9GcRLqYB162qU3a_QAKGVozx57vTViiI-ilnVW6sLsvkzyrNBVMJm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063" y="4429125"/>
            <a:ext cx="1120775" cy="112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7858125" y="6357938"/>
            <a:ext cx="576263" cy="357187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571625"/>
            <a:ext cx="9144000" cy="5286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200" b="1" smtClean="0"/>
              <a:t>Karakteristike dužničkih problema Španije i Italije:</a:t>
            </a:r>
            <a:r>
              <a:rPr lang="sr-Latn-BA" altLang="en-US" sz="1600" b="1" i="1" smtClean="0"/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sr-Latn-BA" altLang="en-US" sz="1800" b="1" i="1" smtClean="0"/>
              <a:t>        </a:t>
            </a:r>
            <a:r>
              <a:rPr lang="sr-Latn-BA" altLang="en-US" sz="1800" b="1" u="sng" smtClean="0"/>
              <a:t>Španija: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i="1" smtClean="0"/>
              <a:t>                          </a:t>
            </a:r>
            <a:r>
              <a:rPr lang="sr-Latn-BA" altLang="en-US" sz="1800" smtClean="0"/>
              <a:t>1. javni dug 68,1%,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2. budžetski deficit preko 6% BDP,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3. privredni rast od samo 0,7%,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4. stopa nezaposlenosti je kritična – 20,6%,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5. kamatne stope na desetogodišnje državne obveznice oko 6%.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4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b="1" i="1" smtClean="0"/>
              <a:t>          </a:t>
            </a:r>
            <a:r>
              <a:rPr lang="sr-Latn-BA" altLang="en-US" sz="1800" b="1" u="sng" smtClean="0"/>
              <a:t>Italija: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b="1" i="1" smtClean="0"/>
              <a:t>                       </a:t>
            </a:r>
            <a:r>
              <a:rPr lang="sr-Latn-BA" altLang="en-US" sz="1800" smtClean="0"/>
              <a:t>1. javni dug 120,3%,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2. budžetski deficit od 4% BDP,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3. privredni rast od samo 0,8%,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4. stopa nezaposlenosti je kritična – 8,4%,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800" smtClean="0"/>
              <a:t>                          5. kamatne stope na desetogodišnje državne obveznice oko 6%.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000" b="1" i="1" smtClean="0"/>
              <a:t>                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sr-Latn-BA" altLang="en-US" sz="14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400" b="1" smtClean="0"/>
              <a:t>  	</a:t>
            </a:r>
            <a:r>
              <a:rPr lang="sr-Latn-BA" altLang="en-US" sz="1600" b="1" i="1" smtClean="0"/>
              <a:t>Španija i Italija su usvojile mjere stroge štednje, strukturne reforme državnog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b="1" i="1" smtClean="0"/>
              <a:t>	sistema i administracije i najavile privatizaciju državnih kompanija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b="1" i="1" smtClean="0"/>
              <a:t>	 – reforme koje je uglavnom predložila Evropska centralna banka.</a:t>
            </a:r>
            <a:endParaRPr lang="en-US" altLang="en-US" sz="1600" b="1" i="1" smtClean="0"/>
          </a:p>
          <a:p>
            <a:pPr eaLnBrk="1" hangingPunct="1">
              <a:lnSpc>
                <a:spcPct val="80000"/>
              </a:lnSpc>
            </a:pPr>
            <a:endParaRPr lang="en-US" altLang="en-US" sz="1400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214313" y="5429250"/>
            <a:ext cx="8135937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sr-Latn-BA" altLang="en-US" sz="1600" b="1"/>
              <a:t>ECB – tokom ljeta počela da otkupljuje španske i italijanske obveznice</a:t>
            </a:r>
            <a:endParaRPr lang="en-US" altLang="en-US" sz="1600" b="1"/>
          </a:p>
        </p:txBody>
      </p:sp>
      <p:pic>
        <p:nvPicPr>
          <p:cNvPr id="10245" name="Picture 7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1928813"/>
            <a:ext cx="1135063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9" descr="ANd9GcRXEUzzDMVyOW9a-dLyTylT2xfHmxiQA-yX7yp2Yg_tmIQHFtKr1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3857625"/>
            <a:ext cx="1150938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7812088" y="6357938"/>
            <a:ext cx="647700" cy="311150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600200"/>
            <a:ext cx="9144000" cy="3916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sr-Latn-BA" altLang="en-US" sz="2000" b="1" smtClean="0"/>
              <a:t>EVROPSKI FOND STABILNOSTI (EFSF) – 9. maj 2010: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sr-Latn-BA" altLang="en-US" sz="1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400" i="1" smtClean="0"/>
              <a:t>      - </a:t>
            </a:r>
            <a:r>
              <a:rPr lang="sr-Latn-BA" altLang="en-US" sz="1600" i="1" smtClean="0"/>
              <a:t>Osnovan pod okriljem ECOFIN-a sa sjedištem u Luksemburgu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	 sa budžetom od 440 milijardi evra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- Dio široke mreže za pomoć u vrijeme kriza uz EFSM (European Financial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Stabilisation Mechanism) – 60 milijardi evra, BoP (Balance of Payments) i MMF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(Međunarodni monetarni fond) – 250 milijardi evra, što predstavlja ukupan budžet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od 750 milijardi evra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- Kompleksna procedura odobravanja zajmova – uključuje postizanje saglasnosti sa Evropskom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komisijom, MMF-om i uz direktno odobrenje Evrogrupe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- Budžet EFSF-a je garantovan sa 120% od zemalja članica evrozone, što mu obezbjeđuje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najbolji mogući kreditni rejting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- Sredstva prikuplja emitovanjem HoV na finansijskim tržištima – kupci bi trebali da budu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institucionalni investitori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- Podrška German Debt Management Office – snažan uticaj Njemačke na poslovanje Fonda 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sr-Latn-BA" altLang="en-US" sz="1600" i="1" smtClean="0"/>
              <a:t>        kompletnog procesa pomoći dužničkim zemljama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smtClean="0"/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179388" y="379413"/>
            <a:ext cx="39878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altLang="en-US" sz="2000" b="1"/>
              <a:t>AKTUELNA DU</a:t>
            </a:r>
            <a:r>
              <a:rPr lang="sr-Latn-CS" altLang="en-US" sz="2000" b="1"/>
              <a:t>ŽNIČKA KRIZA -</a:t>
            </a:r>
          </a:p>
          <a:p>
            <a:pPr eaLnBrk="1" hangingPunct="1"/>
            <a:r>
              <a:rPr lang="sr-Latn-CS" altLang="en-US" sz="2000" b="1"/>
              <a:t>OPASNOSTI I PERSPEKTIVE</a:t>
            </a:r>
          </a:p>
          <a:p>
            <a:pPr eaLnBrk="1" hangingPunct="1"/>
            <a:r>
              <a:rPr lang="sr-Latn-CS" altLang="en-US" sz="2000" b="1" i="1"/>
              <a:t>Doc. dr Dejan Mikerević</a:t>
            </a:r>
            <a:endParaRPr lang="fr-FR" altLang="en-US" sz="2000" b="1" i="1"/>
          </a:p>
          <a:p>
            <a:pPr eaLnBrk="1" hangingPunct="1"/>
            <a:endParaRPr lang="fr-FR" altLang="en-US" sz="2000"/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214313" y="5572125"/>
            <a:ext cx="8424862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sr-Latn-BA" altLang="en-US" sz="1600" b="1" i="1"/>
              <a:t>Sredstva se koriste za pakete pomoći zaduženim zemljama, rekapitalizaciju banaka</a:t>
            </a:r>
          </a:p>
          <a:p>
            <a:pPr eaLnBrk="1" hangingPunct="1"/>
            <a:r>
              <a:rPr lang="sr-Latn-BA" altLang="en-US" sz="1600" b="1" i="1"/>
              <a:t> i otkup državnih obveznica, tj. dugova.</a:t>
            </a:r>
            <a:endParaRPr lang="en-US" altLang="en-US" sz="1600" b="1" i="1"/>
          </a:p>
        </p:txBody>
      </p:sp>
      <p:pic>
        <p:nvPicPr>
          <p:cNvPr id="11269" name="Picture 7" descr="ANd9GcTXjlyrvGzjvKmFkhWxPh2XtkfdzOgCAS1bxIaVS3JQK7CRP2s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1643063"/>
            <a:ext cx="11938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Rectangle 8"/>
          <p:cNvSpPr>
            <a:spLocks noChangeArrowheads="1"/>
          </p:cNvSpPr>
          <p:nvPr/>
        </p:nvSpPr>
        <p:spPr bwMode="auto">
          <a:xfrm>
            <a:off x="7812088" y="6308725"/>
            <a:ext cx="647700" cy="360363"/>
          </a:xfrm>
          <a:prstGeom prst="rect">
            <a:avLst/>
          </a:prstGeom>
          <a:solidFill>
            <a:schemeClr val="bg1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1569</Words>
  <Application>Microsoft Office PowerPoint</Application>
  <PresentationFormat>On-screen Show (4:3)</PresentationFormat>
  <Paragraphs>317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Verdana</vt:lpstr>
      <vt:lpstr>Wingdings</vt:lpstr>
      <vt:lpstr>Modèle par défaut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 Earth</dc:title>
  <dc:creator>www.powerpointstyles.com</dc:creator>
  <cp:lastModifiedBy>Milan</cp:lastModifiedBy>
  <cp:revision>60</cp:revision>
  <dcterms:created xsi:type="dcterms:W3CDTF">2009-03-23T15:23:24Z</dcterms:created>
  <dcterms:modified xsi:type="dcterms:W3CDTF">2018-02-02T09:45:50Z</dcterms:modified>
</cp:coreProperties>
</file>