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6"/>
  </p:notesMasterIdLst>
  <p:sldIdLst>
    <p:sldId id="256" r:id="rId2"/>
    <p:sldId id="308" r:id="rId3"/>
    <p:sldId id="258" r:id="rId4"/>
    <p:sldId id="259" r:id="rId5"/>
    <p:sldId id="260" r:id="rId6"/>
    <p:sldId id="261" r:id="rId7"/>
    <p:sldId id="262" r:id="rId8"/>
    <p:sldId id="300" r:id="rId9"/>
    <p:sldId id="301"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321" r:id="rId27"/>
    <p:sldId id="257" r:id="rId28"/>
    <p:sldId id="319" r:id="rId29"/>
    <p:sldId id="320" r:id="rId30"/>
    <p:sldId id="303" r:id="rId31"/>
    <p:sldId id="304" r:id="rId32"/>
    <p:sldId id="306" r:id="rId33"/>
    <p:sldId id="322" r:id="rId34"/>
    <p:sldId id="323" r:id="rId35"/>
    <p:sldId id="325" r:id="rId36"/>
    <p:sldId id="326" r:id="rId37"/>
    <p:sldId id="327" r:id="rId38"/>
    <p:sldId id="328" r:id="rId39"/>
    <p:sldId id="305" r:id="rId40"/>
    <p:sldId id="309" r:id="rId41"/>
    <p:sldId id="310" r:id="rId42"/>
    <p:sldId id="311" r:id="rId43"/>
    <p:sldId id="312" r:id="rId44"/>
    <p:sldId id="313" r:id="rId45"/>
    <p:sldId id="314" r:id="rId46"/>
    <p:sldId id="315" r:id="rId47"/>
    <p:sldId id="316" r:id="rId48"/>
    <p:sldId id="317" r:id="rId49"/>
    <p:sldId id="318" r:id="rId50"/>
    <p:sldId id="329" r:id="rId51"/>
    <p:sldId id="330" r:id="rId52"/>
    <p:sldId id="331" r:id="rId53"/>
    <p:sldId id="332" r:id="rId54"/>
    <p:sldId id="333" r:id="rId55"/>
    <p:sldId id="334" r:id="rId56"/>
    <p:sldId id="335" r:id="rId57"/>
    <p:sldId id="336" r:id="rId58"/>
    <p:sldId id="337" r:id="rId59"/>
    <p:sldId id="338" r:id="rId60"/>
    <p:sldId id="339" r:id="rId61"/>
    <p:sldId id="340" r:id="rId62"/>
    <p:sldId id="341" r:id="rId63"/>
    <p:sldId id="342" r:id="rId64"/>
    <p:sldId id="324"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B2BEE8-1DC5-4647-8E5C-222C5174F3B8}" v="7" dt="2025-02-20T15:34:46.7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17"/>
    <p:restoredTop sz="94684"/>
  </p:normalViewPr>
  <p:slideViewPr>
    <p:cSldViewPr snapToGrid="0">
      <p:cViewPr varScale="1">
        <p:scale>
          <a:sx n="98" d="100"/>
          <a:sy n="98" d="100"/>
        </p:scale>
        <p:origin x="90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gor Todorovic" userId="b456dcb4c43cc0e5" providerId="LiveId" clId="{CE4E43AF-26A4-CB42-85CF-3D911CE6AFDC}"/>
    <pc:docChg chg="addSld modSld">
      <pc:chgData name="Igor Todorovic" userId="b456dcb4c43cc0e5" providerId="LiveId" clId="{CE4E43AF-26A4-CB42-85CF-3D911CE6AFDC}" dt="2024-03-01T17:06:15.442" v="69" actId="20577"/>
      <pc:docMkLst>
        <pc:docMk/>
      </pc:docMkLst>
      <pc:sldChg chg="modSp new mod">
        <pc:chgData name="Igor Todorovic" userId="b456dcb4c43cc0e5" providerId="LiveId" clId="{CE4E43AF-26A4-CB42-85CF-3D911CE6AFDC}" dt="2024-03-01T17:06:15.442" v="69" actId="20577"/>
        <pc:sldMkLst>
          <pc:docMk/>
          <pc:sldMk cId="4232797732" sldId="324"/>
        </pc:sldMkLst>
      </pc:sldChg>
    </pc:docChg>
  </pc:docChgLst>
  <pc:docChgLst>
    <pc:chgData name="Igor Todorovic" userId="b456dcb4c43cc0e5" providerId="LiveId" clId="{15B2BEE8-1DC5-4647-8E5C-222C5174F3B8}"/>
    <pc:docChg chg="undo custSel addSld modSld">
      <pc:chgData name="Igor Todorovic" userId="b456dcb4c43cc0e5" providerId="LiveId" clId="{15B2BEE8-1DC5-4647-8E5C-222C5174F3B8}" dt="2025-02-21T15:13:55.384" v="291" actId="20577"/>
      <pc:docMkLst>
        <pc:docMk/>
      </pc:docMkLst>
      <pc:sldChg chg="addSp modSp mod setBg">
        <pc:chgData name="Igor Todorovic" userId="b456dcb4c43cc0e5" providerId="LiveId" clId="{15B2BEE8-1DC5-4647-8E5C-222C5174F3B8}" dt="2025-02-21T14:14:44.780" v="280" actId="26606"/>
        <pc:sldMkLst>
          <pc:docMk/>
          <pc:sldMk cId="4232797732" sldId="324"/>
        </pc:sldMkLst>
        <pc:spChg chg="mod">
          <ac:chgData name="Igor Todorovic" userId="b456dcb4c43cc0e5" providerId="LiveId" clId="{15B2BEE8-1DC5-4647-8E5C-222C5174F3B8}" dt="2025-02-21T14:14:44.780" v="280" actId="26606"/>
          <ac:spMkLst>
            <pc:docMk/>
            <pc:sldMk cId="4232797732" sldId="324"/>
            <ac:spMk id="2" creationId="{2ACF847C-46A1-56B9-DDAC-C21D79CD83C3}"/>
          </ac:spMkLst>
        </pc:spChg>
        <pc:spChg chg="mod">
          <ac:chgData name="Igor Todorovic" userId="b456dcb4c43cc0e5" providerId="LiveId" clId="{15B2BEE8-1DC5-4647-8E5C-222C5174F3B8}" dt="2025-02-21T14:14:44.780" v="280" actId="26606"/>
          <ac:spMkLst>
            <pc:docMk/>
            <pc:sldMk cId="4232797732" sldId="324"/>
            <ac:spMk id="3" creationId="{AF338840-A6DF-D347-EF67-71A198EB5B83}"/>
          </ac:spMkLst>
        </pc:spChg>
        <pc:spChg chg="add">
          <ac:chgData name="Igor Todorovic" userId="b456dcb4c43cc0e5" providerId="LiveId" clId="{15B2BEE8-1DC5-4647-8E5C-222C5174F3B8}" dt="2025-02-21T14:14:44.780" v="280" actId="26606"/>
          <ac:spMkLst>
            <pc:docMk/>
            <pc:sldMk cId="4232797732" sldId="324"/>
            <ac:spMk id="8" creationId="{100EDD19-6802-4EC3-95CE-CFFAB042CFD6}"/>
          </ac:spMkLst>
        </pc:spChg>
        <pc:spChg chg="add">
          <ac:chgData name="Igor Todorovic" userId="b456dcb4c43cc0e5" providerId="LiveId" clId="{15B2BEE8-1DC5-4647-8E5C-222C5174F3B8}" dt="2025-02-21T14:14:44.780" v="280" actId="26606"/>
          <ac:spMkLst>
            <pc:docMk/>
            <pc:sldMk cId="4232797732" sldId="324"/>
            <ac:spMk id="10" creationId="{DB17E863-922E-4C26-BD64-E8FD41D28661}"/>
          </ac:spMkLst>
        </pc:spChg>
      </pc:sldChg>
      <pc:sldChg chg="addSp delSp modSp new mod setBg modClrScheme chgLayout">
        <pc:chgData name="Igor Todorovic" userId="b456dcb4c43cc0e5" providerId="LiveId" clId="{15B2BEE8-1DC5-4647-8E5C-222C5174F3B8}" dt="2025-02-20T15:24:26.608" v="11" actId="26606"/>
        <pc:sldMkLst>
          <pc:docMk/>
          <pc:sldMk cId="1747059125" sldId="325"/>
        </pc:sldMkLst>
        <pc:spChg chg="del">
          <ac:chgData name="Igor Todorovic" userId="b456dcb4c43cc0e5" providerId="LiveId" clId="{15B2BEE8-1DC5-4647-8E5C-222C5174F3B8}" dt="2025-02-20T15:24:20.072" v="4" actId="700"/>
          <ac:spMkLst>
            <pc:docMk/>
            <pc:sldMk cId="1747059125" sldId="325"/>
            <ac:spMk id="2" creationId="{6934FD79-AEE5-2D2B-D628-766BA8F7DD07}"/>
          </ac:spMkLst>
        </pc:spChg>
        <pc:spChg chg="del">
          <ac:chgData name="Igor Todorovic" userId="b456dcb4c43cc0e5" providerId="LiveId" clId="{15B2BEE8-1DC5-4647-8E5C-222C5174F3B8}" dt="2025-02-20T15:24:14.528" v="2"/>
          <ac:spMkLst>
            <pc:docMk/>
            <pc:sldMk cId="1747059125" sldId="325"/>
            <ac:spMk id="3" creationId="{B180F1DE-AAE1-0F91-FBEB-7B8FF0452549}"/>
          </ac:spMkLst>
        </pc:spChg>
        <pc:spChg chg="add del">
          <ac:chgData name="Igor Todorovic" userId="b456dcb4c43cc0e5" providerId="LiveId" clId="{15B2BEE8-1DC5-4647-8E5C-222C5174F3B8}" dt="2025-02-20T15:24:24.518" v="6" actId="26606"/>
          <ac:spMkLst>
            <pc:docMk/>
            <pc:sldMk cId="1747059125" sldId="325"/>
            <ac:spMk id="10" creationId="{42A4FC2C-047E-45A5-965D-8E1E3BF09BC6}"/>
          </ac:spMkLst>
        </pc:spChg>
        <pc:spChg chg="add del">
          <ac:chgData name="Igor Todorovic" userId="b456dcb4c43cc0e5" providerId="LiveId" clId="{15B2BEE8-1DC5-4647-8E5C-222C5174F3B8}" dt="2025-02-20T15:24:25.364" v="8" actId="26606"/>
          <ac:spMkLst>
            <pc:docMk/>
            <pc:sldMk cId="1747059125" sldId="325"/>
            <ac:spMk id="12" creationId="{E2384209-CB15-4CDF-9D31-C44FD9A3F20D}"/>
          </ac:spMkLst>
        </pc:spChg>
        <pc:spChg chg="add del">
          <ac:chgData name="Igor Todorovic" userId="b456dcb4c43cc0e5" providerId="LiveId" clId="{15B2BEE8-1DC5-4647-8E5C-222C5174F3B8}" dt="2025-02-20T15:24:25.364" v="8" actId="26606"/>
          <ac:spMkLst>
            <pc:docMk/>
            <pc:sldMk cId="1747059125" sldId="325"/>
            <ac:spMk id="13" creationId="{AB8C311F-7253-4AED-9701-7FC0708C41C7}"/>
          </ac:spMkLst>
        </pc:spChg>
        <pc:spChg chg="add del">
          <ac:chgData name="Igor Todorovic" userId="b456dcb4c43cc0e5" providerId="LiveId" clId="{15B2BEE8-1DC5-4647-8E5C-222C5174F3B8}" dt="2025-02-20T15:24:25.364" v="8" actId="26606"/>
          <ac:spMkLst>
            <pc:docMk/>
            <pc:sldMk cId="1747059125" sldId="325"/>
            <ac:spMk id="14" creationId="{2633B3B5-CC90-43F0-8714-D31D1F3F0209}"/>
          </ac:spMkLst>
        </pc:spChg>
        <pc:spChg chg="add del">
          <ac:chgData name="Igor Todorovic" userId="b456dcb4c43cc0e5" providerId="LiveId" clId="{15B2BEE8-1DC5-4647-8E5C-222C5174F3B8}" dt="2025-02-20T15:24:25.364" v="8" actId="26606"/>
          <ac:spMkLst>
            <pc:docMk/>
            <pc:sldMk cId="1747059125" sldId="325"/>
            <ac:spMk id="16" creationId="{A8D57A06-A426-446D-B02C-A2DC6B62E45E}"/>
          </ac:spMkLst>
        </pc:spChg>
        <pc:spChg chg="add del">
          <ac:chgData name="Igor Todorovic" userId="b456dcb4c43cc0e5" providerId="LiveId" clId="{15B2BEE8-1DC5-4647-8E5C-222C5174F3B8}" dt="2025-02-20T15:24:26.600" v="10" actId="26606"/>
          <ac:spMkLst>
            <pc:docMk/>
            <pc:sldMk cId="1747059125" sldId="325"/>
            <ac:spMk id="18" creationId="{42A4FC2C-047E-45A5-965D-8E1E3BF09BC6}"/>
          </ac:spMkLst>
        </pc:spChg>
        <pc:spChg chg="add">
          <ac:chgData name="Igor Todorovic" userId="b456dcb4c43cc0e5" providerId="LiveId" clId="{15B2BEE8-1DC5-4647-8E5C-222C5174F3B8}" dt="2025-02-20T15:24:26.608" v="11" actId="26606"/>
          <ac:spMkLst>
            <pc:docMk/>
            <pc:sldMk cId="1747059125" sldId="325"/>
            <ac:spMk id="20" creationId="{AB8C311F-7253-4AED-9701-7FC0708C41C7}"/>
          </ac:spMkLst>
        </pc:spChg>
        <pc:spChg chg="add">
          <ac:chgData name="Igor Todorovic" userId="b456dcb4c43cc0e5" providerId="LiveId" clId="{15B2BEE8-1DC5-4647-8E5C-222C5174F3B8}" dt="2025-02-20T15:24:26.608" v="11" actId="26606"/>
          <ac:spMkLst>
            <pc:docMk/>
            <pc:sldMk cId="1747059125" sldId="325"/>
            <ac:spMk id="21" creationId="{E2384209-CB15-4CDF-9D31-C44FD9A3F20D}"/>
          </ac:spMkLst>
        </pc:spChg>
        <pc:spChg chg="add">
          <ac:chgData name="Igor Todorovic" userId="b456dcb4c43cc0e5" providerId="LiveId" clId="{15B2BEE8-1DC5-4647-8E5C-222C5174F3B8}" dt="2025-02-20T15:24:26.608" v="11" actId="26606"/>
          <ac:spMkLst>
            <pc:docMk/>
            <pc:sldMk cId="1747059125" sldId="325"/>
            <ac:spMk id="22" creationId="{2633B3B5-CC90-43F0-8714-D31D1F3F0209}"/>
          </ac:spMkLst>
        </pc:spChg>
        <pc:spChg chg="add">
          <ac:chgData name="Igor Todorovic" userId="b456dcb4c43cc0e5" providerId="LiveId" clId="{15B2BEE8-1DC5-4647-8E5C-222C5174F3B8}" dt="2025-02-20T15:24:26.608" v="11" actId="26606"/>
          <ac:spMkLst>
            <pc:docMk/>
            <pc:sldMk cId="1747059125" sldId="325"/>
            <ac:spMk id="23" creationId="{A8D57A06-A426-446D-B02C-A2DC6B62E45E}"/>
          </ac:spMkLst>
        </pc:spChg>
        <pc:picChg chg="add mod ord">
          <ac:chgData name="Igor Todorovic" userId="b456dcb4c43cc0e5" providerId="LiveId" clId="{15B2BEE8-1DC5-4647-8E5C-222C5174F3B8}" dt="2025-02-20T15:24:26.608" v="11" actId="26606"/>
          <ac:picMkLst>
            <pc:docMk/>
            <pc:sldMk cId="1747059125" sldId="325"/>
            <ac:picMk id="5" creationId="{4D908D2C-4C89-13D8-067E-1B457E4759B6}"/>
          </ac:picMkLst>
        </pc:picChg>
      </pc:sldChg>
      <pc:sldChg chg="addSp delSp modSp new mod setBg chgLayout">
        <pc:chgData name="Igor Todorovic" userId="b456dcb4c43cc0e5" providerId="LiveId" clId="{15B2BEE8-1DC5-4647-8E5C-222C5174F3B8}" dt="2025-02-20T15:25:34.394" v="33" actId="26606"/>
        <pc:sldMkLst>
          <pc:docMk/>
          <pc:sldMk cId="958144212" sldId="326"/>
        </pc:sldMkLst>
        <pc:spChg chg="add del">
          <ac:chgData name="Igor Todorovic" userId="b456dcb4c43cc0e5" providerId="LiveId" clId="{15B2BEE8-1DC5-4647-8E5C-222C5174F3B8}" dt="2025-02-20T15:24:41.836" v="17" actId="26606"/>
          <ac:spMkLst>
            <pc:docMk/>
            <pc:sldMk cId="958144212" sldId="326"/>
            <ac:spMk id="8" creationId="{8950AD4C-6AF3-49F8-94E1-DBCAFB39478B}"/>
          </ac:spMkLst>
        </pc:spChg>
        <pc:spChg chg="add del">
          <ac:chgData name="Igor Todorovic" userId="b456dcb4c43cc0e5" providerId="LiveId" clId="{15B2BEE8-1DC5-4647-8E5C-222C5174F3B8}" dt="2025-02-20T15:24:41.836" v="17" actId="26606"/>
          <ac:spMkLst>
            <pc:docMk/>
            <pc:sldMk cId="958144212" sldId="326"/>
            <ac:spMk id="10" creationId="{2F0E00C3-4613-415F-BE3A-78FBAD9061C0}"/>
          </ac:spMkLst>
        </pc:spChg>
        <pc:spChg chg="add del">
          <ac:chgData name="Igor Todorovic" userId="b456dcb4c43cc0e5" providerId="LiveId" clId="{15B2BEE8-1DC5-4647-8E5C-222C5174F3B8}" dt="2025-02-20T15:24:41.836" v="17" actId="26606"/>
          <ac:spMkLst>
            <pc:docMk/>
            <pc:sldMk cId="958144212" sldId="326"/>
            <ac:spMk id="12" creationId="{8DBEAE55-3EA1-41D7-A212-5F7D8986C1F2}"/>
          </ac:spMkLst>
        </pc:spChg>
        <pc:spChg chg="add del">
          <ac:chgData name="Igor Todorovic" userId="b456dcb4c43cc0e5" providerId="LiveId" clId="{15B2BEE8-1DC5-4647-8E5C-222C5174F3B8}" dt="2025-02-20T15:24:41.836" v="17" actId="26606"/>
          <ac:spMkLst>
            <pc:docMk/>
            <pc:sldMk cId="958144212" sldId="326"/>
            <ac:spMk id="14" creationId="{CFC5F0E7-644F-4101-BE72-12825CF537E7}"/>
          </ac:spMkLst>
        </pc:spChg>
        <pc:spChg chg="add del">
          <ac:chgData name="Igor Todorovic" userId="b456dcb4c43cc0e5" providerId="LiveId" clId="{15B2BEE8-1DC5-4647-8E5C-222C5174F3B8}" dt="2025-02-20T15:24:42.832" v="19" actId="26606"/>
          <ac:spMkLst>
            <pc:docMk/>
            <pc:sldMk cId="958144212" sldId="326"/>
            <ac:spMk id="16" creationId="{8950AD4C-6AF3-49F8-94E1-DBCAFB39478B}"/>
          </ac:spMkLst>
        </pc:spChg>
        <pc:spChg chg="add del">
          <ac:chgData name="Igor Todorovic" userId="b456dcb4c43cc0e5" providerId="LiveId" clId="{15B2BEE8-1DC5-4647-8E5C-222C5174F3B8}" dt="2025-02-20T15:24:42.832" v="19" actId="26606"/>
          <ac:spMkLst>
            <pc:docMk/>
            <pc:sldMk cId="958144212" sldId="326"/>
            <ac:spMk id="17" creationId="{072DC3EE-C469-49E0-A83D-CA3BE525C59A}"/>
          </ac:spMkLst>
        </pc:spChg>
        <pc:spChg chg="add del">
          <ac:chgData name="Igor Todorovic" userId="b456dcb4c43cc0e5" providerId="LiveId" clId="{15B2BEE8-1DC5-4647-8E5C-222C5174F3B8}" dt="2025-02-20T15:24:42.832" v="19" actId="26606"/>
          <ac:spMkLst>
            <pc:docMk/>
            <pc:sldMk cId="958144212" sldId="326"/>
            <ac:spMk id="18" creationId="{8DBEAE55-3EA1-41D7-A212-5F7D8986C1F2}"/>
          </ac:spMkLst>
        </pc:spChg>
        <pc:spChg chg="add del">
          <ac:chgData name="Igor Todorovic" userId="b456dcb4c43cc0e5" providerId="LiveId" clId="{15B2BEE8-1DC5-4647-8E5C-222C5174F3B8}" dt="2025-02-20T15:24:42.832" v="19" actId="26606"/>
          <ac:spMkLst>
            <pc:docMk/>
            <pc:sldMk cId="958144212" sldId="326"/>
            <ac:spMk id="19" creationId="{CFC5F0E7-644F-4101-BE72-12825CF537E7}"/>
          </ac:spMkLst>
        </pc:spChg>
        <pc:spChg chg="add del">
          <ac:chgData name="Igor Todorovic" userId="b456dcb4c43cc0e5" providerId="LiveId" clId="{15B2BEE8-1DC5-4647-8E5C-222C5174F3B8}" dt="2025-02-20T15:24:43.546" v="21" actId="26606"/>
          <ac:spMkLst>
            <pc:docMk/>
            <pc:sldMk cId="958144212" sldId="326"/>
            <ac:spMk id="21" creationId="{C7F55EAC-550A-4BDD-9099-3F20B8FA0EBC}"/>
          </ac:spMkLst>
        </pc:spChg>
        <pc:spChg chg="add del">
          <ac:chgData name="Igor Todorovic" userId="b456dcb4c43cc0e5" providerId="LiveId" clId="{15B2BEE8-1DC5-4647-8E5C-222C5174F3B8}" dt="2025-02-20T15:24:43.546" v="21" actId="26606"/>
          <ac:spMkLst>
            <pc:docMk/>
            <pc:sldMk cId="958144212" sldId="326"/>
            <ac:spMk id="22" creationId="{DC4F5A5F-493F-49AE-89B6-D5AF5EBC8B0E}"/>
          </ac:spMkLst>
        </pc:spChg>
        <pc:spChg chg="add del">
          <ac:chgData name="Igor Todorovic" userId="b456dcb4c43cc0e5" providerId="LiveId" clId="{15B2BEE8-1DC5-4647-8E5C-222C5174F3B8}" dt="2025-02-20T15:24:44.052" v="23" actId="26606"/>
          <ac:spMkLst>
            <pc:docMk/>
            <pc:sldMk cId="958144212" sldId="326"/>
            <ac:spMk id="24" creationId="{8950AD4C-6AF3-49F8-94E1-DBCAFB39478B}"/>
          </ac:spMkLst>
        </pc:spChg>
        <pc:spChg chg="add del">
          <ac:chgData name="Igor Todorovic" userId="b456dcb4c43cc0e5" providerId="LiveId" clId="{15B2BEE8-1DC5-4647-8E5C-222C5174F3B8}" dt="2025-02-20T15:24:44.052" v="23" actId="26606"/>
          <ac:spMkLst>
            <pc:docMk/>
            <pc:sldMk cId="958144212" sldId="326"/>
            <ac:spMk id="25" creationId="{072DC3EE-C469-49E0-A83D-CA3BE525C59A}"/>
          </ac:spMkLst>
        </pc:spChg>
        <pc:spChg chg="add del">
          <ac:chgData name="Igor Todorovic" userId="b456dcb4c43cc0e5" providerId="LiveId" clId="{15B2BEE8-1DC5-4647-8E5C-222C5174F3B8}" dt="2025-02-20T15:24:44.052" v="23" actId="26606"/>
          <ac:spMkLst>
            <pc:docMk/>
            <pc:sldMk cId="958144212" sldId="326"/>
            <ac:spMk id="26" creationId="{8DBEAE55-3EA1-41D7-A212-5F7D8986C1F2}"/>
          </ac:spMkLst>
        </pc:spChg>
        <pc:spChg chg="add del">
          <ac:chgData name="Igor Todorovic" userId="b456dcb4c43cc0e5" providerId="LiveId" clId="{15B2BEE8-1DC5-4647-8E5C-222C5174F3B8}" dt="2025-02-20T15:24:44.052" v="23" actId="26606"/>
          <ac:spMkLst>
            <pc:docMk/>
            <pc:sldMk cId="958144212" sldId="326"/>
            <ac:spMk id="27" creationId="{CFC5F0E7-644F-4101-BE72-12825CF537E7}"/>
          </ac:spMkLst>
        </pc:spChg>
        <pc:spChg chg="add del">
          <ac:chgData name="Igor Todorovic" userId="b456dcb4c43cc0e5" providerId="LiveId" clId="{15B2BEE8-1DC5-4647-8E5C-222C5174F3B8}" dt="2025-02-20T15:24:45.515" v="25" actId="26606"/>
          <ac:spMkLst>
            <pc:docMk/>
            <pc:sldMk cId="958144212" sldId="326"/>
            <ac:spMk id="29" creationId="{8950AD4C-6AF3-49F8-94E1-DBCAFB39478B}"/>
          </ac:spMkLst>
        </pc:spChg>
        <pc:spChg chg="add del">
          <ac:chgData name="Igor Todorovic" userId="b456dcb4c43cc0e5" providerId="LiveId" clId="{15B2BEE8-1DC5-4647-8E5C-222C5174F3B8}" dt="2025-02-20T15:24:45.515" v="25" actId="26606"/>
          <ac:spMkLst>
            <pc:docMk/>
            <pc:sldMk cId="958144212" sldId="326"/>
            <ac:spMk id="30" creationId="{2F0E00C3-4613-415F-BE3A-78FBAD9061C0}"/>
          </ac:spMkLst>
        </pc:spChg>
        <pc:spChg chg="add del">
          <ac:chgData name="Igor Todorovic" userId="b456dcb4c43cc0e5" providerId="LiveId" clId="{15B2BEE8-1DC5-4647-8E5C-222C5174F3B8}" dt="2025-02-20T15:24:45.515" v="25" actId="26606"/>
          <ac:spMkLst>
            <pc:docMk/>
            <pc:sldMk cId="958144212" sldId="326"/>
            <ac:spMk id="31" creationId="{8DBEAE55-3EA1-41D7-A212-5F7D8986C1F2}"/>
          </ac:spMkLst>
        </pc:spChg>
        <pc:spChg chg="add del">
          <ac:chgData name="Igor Todorovic" userId="b456dcb4c43cc0e5" providerId="LiveId" clId="{15B2BEE8-1DC5-4647-8E5C-222C5174F3B8}" dt="2025-02-20T15:24:45.515" v="25" actId="26606"/>
          <ac:spMkLst>
            <pc:docMk/>
            <pc:sldMk cId="958144212" sldId="326"/>
            <ac:spMk id="32" creationId="{CFC5F0E7-644F-4101-BE72-12825CF537E7}"/>
          </ac:spMkLst>
        </pc:spChg>
        <pc:spChg chg="add del">
          <ac:chgData name="Igor Todorovic" userId="b456dcb4c43cc0e5" providerId="LiveId" clId="{15B2BEE8-1DC5-4647-8E5C-222C5174F3B8}" dt="2025-02-20T15:25:34.394" v="33" actId="26606"/>
          <ac:spMkLst>
            <pc:docMk/>
            <pc:sldMk cId="958144212" sldId="326"/>
            <ac:spMk id="34" creationId="{D153EDB2-4AAD-43F4-AE78-4D326C813369}"/>
          </ac:spMkLst>
        </pc:spChg>
        <pc:spChg chg="add del">
          <ac:chgData name="Igor Todorovic" userId="b456dcb4c43cc0e5" providerId="LiveId" clId="{15B2BEE8-1DC5-4647-8E5C-222C5174F3B8}" dt="2025-02-20T15:25:34.124" v="32" actId="26606"/>
          <ac:spMkLst>
            <pc:docMk/>
            <pc:sldMk cId="958144212" sldId="326"/>
            <ac:spMk id="42" creationId="{42A4FC2C-047E-45A5-965D-8E1E3BF09BC6}"/>
          </ac:spMkLst>
        </pc:spChg>
        <pc:spChg chg="add">
          <ac:chgData name="Igor Todorovic" userId="b456dcb4c43cc0e5" providerId="LiveId" clId="{15B2BEE8-1DC5-4647-8E5C-222C5174F3B8}" dt="2025-02-20T15:25:34.394" v="33" actId="26606"/>
          <ac:spMkLst>
            <pc:docMk/>
            <pc:sldMk cId="958144212" sldId="326"/>
            <ac:spMk id="44" creationId="{E2384209-CB15-4CDF-9D31-C44FD9A3F20D}"/>
          </ac:spMkLst>
        </pc:spChg>
        <pc:spChg chg="add">
          <ac:chgData name="Igor Todorovic" userId="b456dcb4c43cc0e5" providerId="LiveId" clId="{15B2BEE8-1DC5-4647-8E5C-222C5174F3B8}" dt="2025-02-20T15:25:34.394" v="33" actId="26606"/>
          <ac:spMkLst>
            <pc:docMk/>
            <pc:sldMk cId="958144212" sldId="326"/>
            <ac:spMk id="45" creationId="{AB8C311F-7253-4AED-9701-7FC0708C41C7}"/>
          </ac:spMkLst>
        </pc:spChg>
        <pc:spChg chg="add">
          <ac:chgData name="Igor Todorovic" userId="b456dcb4c43cc0e5" providerId="LiveId" clId="{15B2BEE8-1DC5-4647-8E5C-222C5174F3B8}" dt="2025-02-20T15:25:34.394" v="33" actId="26606"/>
          <ac:spMkLst>
            <pc:docMk/>
            <pc:sldMk cId="958144212" sldId="326"/>
            <ac:spMk id="46" creationId="{2633B3B5-CC90-43F0-8714-D31D1F3F0209}"/>
          </ac:spMkLst>
        </pc:spChg>
        <pc:spChg chg="add">
          <ac:chgData name="Igor Todorovic" userId="b456dcb4c43cc0e5" providerId="LiveId" clId="{15B2BEE8-1DC5-4647-8E5C-222C5174F3B8}" dt="2025-02-20T15:25:34.394" v="33" actId="26606"/>
          <ac:spMkLst>
            <pc:docMk/>
            <pc:sldMk cId="958144212" sldId="326"/>
            <ac:spMk id="48" creationId="{A8D57A06-A426-446D-B02C-A2DC6B62E45E}"/>
          </ac:spMkLst>
        </pc:spChg>
        <pc:grpChg chg="add del">
          <ac:chgData name="Igor Todorovic" userId="b456dcb4c43cc0e5" providerId="LiveId" clId="{15B2BEE8-1DC5-4647-8E5C-222C5174F3B8}" dt="2025-02-20T15:25:34.394" v="33" actId="26606"/>
          <ac:grpSpMkLst>
            <pc:docMk/>
            <pc:sldMk cId="958144212" sldId="326"/>
            <ac:grpSpMk id="35" creationId="{A3CB7779-72E2-4E92-AE18-6BBC335DD881}"/>
          </ac:grpSpMkLst>
        </pc:grpChg>
        <pc:picChg chg="add del mod">
          <ac:chgData name="Igor Todorovic" userId="b456dcb4c43cc0e5" providerId="LiveId" clId="{15B2BEE8-1DC5-4647-8E5C-222C5174F3B8}" dt="2025-02-20T15:24:46.811" v="27" actId="478"/>
          <ac:picMkLst>
            <pc:docMk/>
            <pc:sldMk cId="958144212" sldId="326"/>
            <ac:picMk id="3" creationId="{DA0AD3ED-D326-BDAC-9441-CE04939C530F}"/>
          </ac:picMkLst>
        </pc:picChg>
        <pc:picChg chg="add mod">
          <ac:chgData name="Igor Todorovic" userId="b456dcb4c43cc0e5" providerId="LiveId" clId="{15B2BEE8-1DC5-4647-8E5C-222C5174F3B8}" dt="2025-02-20T15:25:34.394" v="33" actId="26606"/>
          <ac:picMkLst>
            <pc:docMk/>
            <pc:sldMk cId="958144212" sldId="326"/>
            <ac:picMk id="5" creationId="{5176FB97-0BAE-AD24-EFBC-DF2372BE9584}"/>
          </ac:picMkLst>
        </pc:picChg>
      </pc:sldChg>
      <pc:sldChg chg="addSp modSp new mod setBg">
        <pc:chgData name="Igor Todorovic" userId="b456dcb4c43cc0e5" providerId="LiveId" clId="{15B2BEE8-1DC5-4647-8E5C-222C5174F3B8}" dt="2025-02-20T15:25:45.002" v="38" actId="26606"/>
        <pc:sldMkLst>
          <pc:docMk/>
          <pc:sldMk cId="2399293088" sldId="327"/>
        </pc:sldMkLst>
        <pc:spChg chg="add">
          <ac:chgData name="Igor Todorovic" userId="b456dcb4c43cc0e5" providerId="LiveId" clId="{15B2BEE8-1DC5-4647-8E5C-222C5174F3B8}" dt="2025-02-20T15:25:45.002" v="38" actId="26606"/>
          <ac:spMkLst>
            <pc:docMk/>
            <pc:sldMk cId="2399293088" sldId="327"/>
            <ac:spMk id="8" creationId="{AB8C311F-7253-4AED-9701-7FC0708C41C7}"/>
          </ac:spMkLst>
        </pc:spChg>
        <pc:spChg chg="add">
          <ac:chgData name="Igor Todorovic" userId="b456dcb4c43cc0e5" providerId="LiveId" clId="{15B2BEE8-1DC5-4647-8E5C-222C5174F3B8}" dt="2025-02-20T15:25:45.002" v="38" actId="26606"/>
          <ac:spMkLst>
            <pc:docMk/>
            <pc:sldMk cId="2399293088" sldId="327"/>
            <ac:spMk id="10" creationId="{E2384209-CB15-4CDF-9D31-C44FD9A3F20D}"/>
          </ac:spMkLst>
        </pc:spChg>
        <pc:spChg chg="add">
          <ac:chgData name="Igor Todorovic" userId="b456dcb4c43cc0e5" providerId="LiveId" clId="{15B2BEE8-1DC5-4647-8E5C-222C5174F3B8}" dt="2025-02-20T15:25:45.002" v="38" actId="26606"/>
          <ac:spMkLst>
            <pc:docMk/>
            <pc:sldMk cId="2399293088" sldId="327"/>
            <ac:spMk id="12" creationId="{2633B3B5-CC90-43F0-8714-D31D1F3F0209}"/>
          </ac:spMkLst>
        </pc:spChg>
        <pc:spChg chg="add">
          <ac:chgData name="Igor Todorovic" userId="b456dcb4c43cc0e5" providerId="LiveId" clId="{15B2BEE8-1DC5-4647-8E5C-222C5174F3B8}" dt="2025-02-20T15:25:45.002" v="38" actId="26606"/>
          <ac:spMkLst>
            <pc:docMk/>
            <pc:sldMk cId="2399293088" sldId="327"/>
            <ac:spMk id="14" creationId="{A8D57A06-A426-446D-B02C-A2DC6B62E45E}"/>
          </ac:spMkLst>
        </pc:spChg>
        <pc:picChg chg="add mod">
          <ac:chgData name="Igor Todorovic" userId="b456dcb4c43cc0e5" providerId="LiveId" clId="{15B2BEE8-1DC5-4647-8E5C-222C5174F3B8}" dt="2025-02-20T15:25:45.002" v="38" actId="26606"/>
          <ac:picMkLst>
            <pc:docMk/>
            <pc:sldMk cId="2399293088" sldId="327"/>
            <ac:picMk id="3" creationId="{413D897C-11C4-B9AA-76CD-2B71E82F5D2A}"/>
          </ac:picMkLst>
        </pc:picChg>
      </pc:sldChg>
      <pc:sldChg chg="addSp delSp modSp new mod setBg">
        <pc:chgData name="Igor Todorovic" userId="b456dcb4c43cc0e5" providerId="LiveId" clId="{15B2BEE8-1DC5-4647-8E5C-222C5174F3B8}" dt="2025-02-20T15:26:07.740" v="57" actId="26606"/>
        <pc:sldMkLst>
          <pc:docMk/>
          <pc:sldMk cId="2733002253" sldId="328"/>
        </pc:sldMkLst>
        <pc:spChg chg="add del">
          <ac:chgData name="Igor Todorovic" userId="b456dcb4c43cc0e5" providerId="LiveId" clId="{15B2BEE8-1DC5-4647-8E5C-222C5174F3B8}" dt="2025-02-20T15:25:59.880" v="44" actId="26606"/>
          <ac:spMkLst>
            <pc:docMk/>
            <pc:sldMk cId="2733002253" sldId="328"/>
            <ac:spMk id="8" creationId="{AB8C311F-7253-4AED-9701-7FC0708C41C7}"/>
          </ac:spMkLst>
        </pc:spChg>
        <pc:spChg chg="add del">
          <ac:chgData name="Igor Todorovic" userId="b456dcb4c43cc0e5" providerId="LiveId" clId="{15B2BEE8-1DC5-4647-8E5C-222C5174F3B8}" dt="2025-02-20T15:25:59.880" v="44" actId="26606"/>
          <ac:spMkLst>
            <pc:docMk/>
            <pc:sldMk cId="2733002253" sldId="328"/>
            <ac:spMk id="10" creationId="{E2384209-CB15-4CDF-9D31-C44FD9A3F20D}"/>
          </ac:spMkLst>
        </pc:spChg>
        <pc:spChg chg="add del">
          <ac:chgData name="Igor Todorovic" userId="b456dcb4c43cc0e5" providerId="LiveId" clId="{15B2BEE8-1DC5-4647-8E5C-222C5174F3B8}" dt="2025-02-20T15:25:59.880" v="44" actId="26606"/>
          <ac:spMkLst>
            <pc:docMk/>
            <pc:sldMk cId="2733002253" sldId="328"/>
            <ac:spMk id="12" creationId="{2633B3B5-CC90-43F0-8714-D31D1F3F0209}"/>
          </ac:spMkLst>
        </pc:spChg>
        <pc:spChg chg="add del">
          <ac:chgData name="Igor Todorovic" userId="b456dcb4c43cc0e5" providerId="LiveId" clId="{15B2BEE8-1DC5-4647-8E5C-222C5174F3B8}" dt="2025-02-20T15:25:59.880" v="44" actId="26606"/>
          <ac:spMkLst>
            <pc:docMk/>
            <pc:sldMk cId="2733002253" sldId="328"/>
            <ac:spMk id="14" creationId="{A8D57A06-A426-446D-B02C-A2DC6B62E45E}"/>
          </ac:spMkLst>
        </pc:spChg>
        <pc:spChg chg="add del">
          <ac:chgData name="Igor Todorovic" userId="b456dcb4c43cc0e5" providerId="LiveId" clId="{15B2BEE8-1DC5-4647-8E5C-222C5174F3B8}" dt="2025-02-20T15:26:00.891" v="46" actId="26606"/>
          <ac:spMkLst>
            <pc:docMk/>
            <pc:sldMk cId="2733002253" sldId="328"/>
            <ac:spMk id="16" creationId="{42A4FC2C-047E-45A5-965D-8E1E3BF09BC6}"/>
          </ac:spMkLst>
        </pc:spChg>
        <pc:spChg chg="add del">
          <ac:chgData name="Igor Todorovic" userId="b456dcb4c43cc0e5" providerId="LiveId" clId="{15B2BEE8-1DC5-4647-8E5C-222C5174F3B8}" dt="2025-02-20T15:26:02.439" v="48" actId="26606"/>
          <ac:spMkLst>
            <pc:docMk/>
            <pc:sldMk cId="2733002253" sldId="328"/>
            <ac:spMk id="18" creationId="{AB8C311F-7253-4AED-9701-7FC0708C41C7}"/>
          </ac:spMkLst>
        </pc:spChg>
        <pc:spChg chg="add del">
          <ac:chgData name="Igor Todorovic" userId="b456dcb4c43cc0e5" providerId="LiveId" clId="{15B2BEE8-1DC5-4647-8E5C-222C5174F3B8}" dt="2025-02-20T15:26:02.439" v="48" actId="26606"/>
          <ac:spMkLst>
            <pc:docMk/>
            <pc:sldMk cId="2733002253" sldId="328"/>
            <ac:spMk id="19" creationId="{FD073016-B734-483B-8953-5BADEE145112}"/>
          </ac:spMkLst>
        </pc:spChg>
        <pc:spChg chg="add del">
          <ac:chgData name="Igor Todorovic" userId="b456dcb4c43cc0e5" providerId="LiveId" clId="{15B2BEE8-1DC5-4647-8E5C-222C5174F3B8}" dt="2025-02-20T15:26:02.439" v="48" actId="26606"/>
          <ac:spMkLst>
            <pc:docMk/>
            <pc:sldMk cId="2733002253" sldId="328"/>
            <ac:spMk id="20" creationId="{90A7EAB6-59D3-4325-8DE6-E0CA4009CE53}"/>
          </ac:spMkLst>
        </pc:spChg>
        <pc:spChg chg="add del">
          <ac:chgData name="Igor Todorovic" userId="b456dcb4c43cc0e5" providerId="LiveId" clId="{15B2BEE8-1DC5-4647-8E5C-222C5174F3B8}" dt="2025-02-20T15:26:02.439" v="48" actId="26606"/>
          <ac:spMkLst>
            <pc:docMk/>
            <pc:sldMk cId="2733002253" sldId="328"/>
            <ac:spMk id="21" creationId="{A8D57A06-A426-446D-B02C-A2DC6B62E45E}"/>
          </ac:spMkLst>
        </pc:spChg>
        <pc:spChg chg="add del">
          <ac:chgData name="Igor Todorovic" userId="b456dcb4c43cc0e5" providerId="LiveId" clId="{15B2BEE8-1DC5-4647-8E5C-222C5174F3B8}" dt="2025-02-20T15:26:03.557" v="50" actId="26606"/>
          <ac:spMkLst>
            <pc:docMk/>
            <pc:sldMk cId="2733002253" sldId="328"/>
            <ac:spMk id="23" creationId="{92CC4BDB-5B81-4023-B967-7DF04BC13389}"/>
          </ac:spMkLst>
        </pc:spChg>
        <pc:spChg chg="add del">
          <ac:chgData name="Igor Todorovic" userId="b456dcb4c43cc0e5" providerId="LiveId" clId="{15B2BEE8-1DC5-4647-8E5C-222C5174F3B8}" dt="2025-02-20T15:26:04.119" v="52" actId="26606"/>
          <ac:spMkLst>
            <pc:docMk/>
            <pc:sldMk cId="2733002253" sldId="328"/>
            <ac:spMk id="25" creationId="{42A4FC2C-047E-45A5-965D-8E1E3BF09BC6}"/>
          </ac:spMkLst>
        </pc:spChg>
        <pc:spChg chg="add del">
          <ac:chgData name="Igor Todorovic" userId="b456dcb4c43cc0e5" providerId="LiveId" clId="{15B2BEE8-1DC5-4647-8E5C-222C5174F3B8}" dt="2025-02-20T15:26:06.422" v="54" actId="26606"/>
          <ac:spMkLst>
            <pc:docMk/>
            <pc:sldMk cId="2733002253" sldId="328"/>
            <ac:spMk id="27" creationId="{AB8C311F-7253-4AED-9701-7FC0708C41C7}"/>
          </ac:spMkLst>
        </pc:spChg>
        <pc:spChg chg="add del">
          <ac:chgData name="Igor Todorovic" userId="b456dcb4c43cc0e5" providerId="LiveId" clId="{15B2BEE8-1DC5-4647-8E5C-222C5174F3B8}" dt="2025-02-20T15:26:06.422" v="54" actId="26606"/>
          <ac:spMkLst>
            <pc:docMk/>
            <pc:sldMk cId="2733002253" sldId="328"/>
            <ac:spMk id="28" creationId="{E2384209-CB15-4CDF-9D31-C44FD9A3F20D}"/>
          </ac:spMkLst>
        </pc:spChg>
        <pc:spChg chg="add del">
          <ac:chgData name="Igor Todorovic" userId="b456dcb4c43cc0e5" providerId="LiveId" clId="{15B2BEE8-1DC5-4647-8E5C-222C5174F3B8}" dt="2025-02-20T15:26:06.422" v="54" actId="26606"/>
          <ac:spMkLst>
            <pc:docMk/>
            <pc:sldMk cId="2733002253" sldId="328"/>
            <ac:spMk id="29" creationId="{2633B3B5-CC90-43F0-8714-D31D1F3F0209}"/>
          </ac:spMkLst>
        </pc:spChg>
        <pc:spChg chg="add del">
          <ac:chgData name="Igor Todorovic" userId="b456dcb4c43cc0e5" providerId="LiveId" clId="{15B2BEE8-1DC5-4647-8E5C-222C5174F3B8}" dt="2025-02-20T15:26:06.422" v="54" actId="26606"/>
          <ac:spMkLst>
            <pc:docMk/>
            <pc:sldMk cId="2733002253" sldId="328"/>
            <ac:spMk id="30" creationId="{A8D57A06-A426-446D-B02C-A2DC6B62E45E}"/>
          </ac:spMkLst>
        </pc:spChg>
        <pc:spChg chg="add del">
          <ac:chgData name="Igor Todorovic" userId="b456dcb4c43cc0e5" providerId="LiveId" clId="{15B2BEE8-1DC5-4647-8E5C-222C5174F3B8}" dt="2025-02-20T15:26:07.732" v="56" actId="26606"/>
          <ac:spMkLst>
            <pc:docMk/>
            <pc:sldMk cId="2733002253" sldId="328"/>
            <ac:spMk id="32" creationId="{42A4FC2C-047E-45A5-965D-8E1E3BF09BC6}"/>
          </ac:spMkLst>
        </pc:spChg>
        <pc:spChg chg="add">
          <ac:chgData name="Igor Todorovic" userId="b456dcb4c43cc0e5" providerId="LiveId" clId="{15B2BEE8-1DC5-4647-8E5C-222C5174F3B8}" dt="2025-02-20T15:26:07.740" v="57" actId="26606"/>
          <ac:spMkLst>
            <pc:docMk/>
            <pc:sldMk cId="2733002253" sldId="328"/>
            <ac:spMk id="34" creationId="{AB8C311F-7253-4AED-9701-7FC0708C41C7}"/>
          </ac:spMkLst>
        </pc:spChg>
        <pc:spChg chg="add">
          <ac:chgData name="Igor Todorovic" userId="b456dcb4c43cc0e5" providerId="LiveId" clId="{15B2BEE8-1DC5-4647-8E5C-222C5174F3B8}" dt="2025-02-20T15:26:07.740" v="57" actId="26606"/>
          <ac:spMkLst>
            <pc:docMk/>
            <pc:sldMk cId="2733002253" sldId="328"/>
            <ac:spMk id="35" creationId="{E2384209-CB15-4CDF-9D31-C44FD9A3F20D}"/>
          </ac:spMkLst>
        </pc:spChg>
        <pc:spChg chg="add">
          <ac:chgData name="Igor Todorovic" userId="b456dcb4c43cc0e5" providerId="LiveId" clId="{15B2BEE8-1DC5-4647-8E5C-222C5174F3B8}" dt="2025-02-20T15:26:07.740" v="57" actId="26606"/>
          <ac:spMkLst>
            <pc:docMk/>
            <pc:sldMk cId="2733002253" sldId="328"/>
            <ac:spMk id="36" creationId="{2633B3B5-CC90-43F0-8714-D31D1F3F0209}"/>
          </ac:spMkLst>
        </pc:spChg>
        <pc:spChg chg="add">
          <ac:chgData name="Igor Todorovic" userId="b456dcb4c43cc0e5" providerId="LiveId" clId="{15B2BEE8-1DC5-4647-8E5C-222C5174F3B8}" dt="2025-02-20T15:26:07.740" v="57" actId="26606"/>
          <ac:spMkLst>
            <pc:docMk/>
            <pc:sldMk cId="2733002253" sldId="328"/>
            <ac:spMk id="37" creationId="{A8D57A06-A426-446D-B02C-A2DC6B62E45E}"/>
          </ac:spMkLst>
        </pc:spChg>
        <pc:picChg chg="add mod">
          <ac:chgData name="Igor Todorovic" userId="b456dcb4c43cc0e5" providerId="LiveId" clId="{15B2BEE8-1DC5-4647-8E5C-222C5174F3B8}" dt="2025-02-20T15:26:07.740" v="57" actId="26606"/>
          <ac:picMkLst>
            <pc:docMk/>
            <pc:sldMk cId="2733002253" sldId="328"/>
            <ac:picMk id="3" creationId="{16D1077D-0503-8862-80CC-E410E7101F23}"/>
          </ac:picMkLst>
        </pc:picChg>
      </pc:sldChg>
      <pc:sldChg chg="addSp delSp modSp new mod setBg modClrScheme chgLayout">
        <pc:chgData name="Igor Todorovic" userId="b456dcb4c43cc0e5" providerId="LiveId" clId="{15B2BEE8-1DC5-4647-8E5C-222C5174F3B8}" dt="2025-02-21T14:13:42.030" v="261" actId="26606"/>
        <pc:sldMkLst>
          <pc:docMk/>
          <pc:sldMk cId="3466124789" sldId="329"/>
        </pc:sldMkLst>
        <pc:spChg chg="del mod ord">
          <ac:chgData name="Igor Todorovic" userId="b456dcb4c43cc0e5" providerId="LiveId" clId="{15B2BEE8-1DC5-4647-8E5C-222C5174F3B8}" dt="2025-02-21T14:02:45.250" v="74" actId="700"/>
          <ac:spMkLst>
            <pc:docMk/>
            <pc:sldMk cId="3466124789" sldId="329"/>
            <ac:spMk id="2" creationId="{BAEA3C76-383B-676D-3EA3-40A9C146551D}"/>
          </ac:spMkLst>
        </pc:spChg>
        <pc:spChg chg="del mod ord">
          <ac:chgData name="Igor Todorovic" userId="b456dcb4c43cc0e5" providerId="LiveId" clId="{15B2BEE8-1DC5-4647-8E5C-222C5174F3B8}" dt="2025-02-21T14:02:45.250" v="74" actId="700"/>
          <ac:spMkLst>
            <pc:docMk/>
            <pc:sldMk cId="3466124789" sldId="329"/>
            <ac:spMk id="3" creationId="{81E92EC6-D0D6-8055-0454-5ABFA1C15008}"/>
          </ac:spMkLst>
        </pc:spChg>
        <pc:spChg chg="add mod ord">
          <ac:chgData name="Igor Todorovic" userId="b456dcb4c43cc0e5" providerId="LiveId" clId="{15B2BEE8-1DC5-4647-8E5C-222C5174F3B8}" dt="2025-02-21T14:13:42.030" v="261" actId="26606"/>
          <ac:spMkLst>
            <pc:docMk/>
            <pc:sldMk cId="3466124789" sldId="329"/>
            <ac:spMk id="4" creationId="{5AC63BC7-F3E4-30E6-03C2-EF661FC36CDD}"/>
          </ac:spMkLst>
        </pc:spChg>
        <pc:spChg chg="add mod ord">
          <ac:chgData name="Igor Todorovic" userId="b456dcb4c43cc0e5" providerId="LiveId" clId="{15B2BEE8-1DC5-4647-8E5C-222C5174F3B8}" dt="2025-02-21T14:13:42.030" v="261" actId="26606"/>
          <ac:spMkLst>
            <pc:docMk/>
            <pc:sldMk cId="3466124789" sldId="329"/>
            <ac:spMk id="5" creationId="{FAD3330A-5F0C-33F3-C6FB-2CB06FA39DCD}"/>
          </ac:spMkLst>
        </pc:spChg>
        <pc:spChg chg="add del">
          <ac:chgData name="Igor Todorovic" userId="b456dcb4c43cc0e5" providerId="LiveId" clId="{15B2BEE8-1DC5-4647-8E5C-222C5174F3B8}" dt="2025-02-21T14:13:42.019" v="260" actId="26606"/>
          <ac:spMkLst>
            <pc:docMk/>
            <pc:sldMk cId="3466124789" sldId="329"/>
            <ac:spMk id="10" creationId="{4522B21E-B2B9-4C72-9A71-C87EFD137480}"/>
          </ac:spMkLst>
        </pc:spChg>
        <pc:spChg chg="add del">
          <ac:chgData name="Igor Todorovic" userId="b456dcb4c43cc0e5" providerId="LiveId" clId="{15B2BEE8-1DC5-4647-8E5C-222C5174F3B8}" dt="2025-02-21T14:13:42.019" v="260" actId="26606"/>
          <ac:spMkLst>
            <pc:docMk/>
            <pc:sldMk cId="3466124789" sldId="329"/>
            <ac:spMk id="12" creationId="{5EB7D2A2-F448-44D4-938C-DC84CBCB3B1E}"/>
          </ac:spMkLst>
        </pc:spChg>
        <pc:spChg chg="add del">
          <ac:chgData name="Igor Todorovic" userId="b456dcb4c43cc0e5" providerId="LiveId" clId="{15B2BEE8-1DC5-4647-8E5C-222C5174F3B8}" dt="2025-02-21T14:13:42.019" v="260" actId="26606"/>
          <ac:spMkLst>
            <pc:docMk/>
            <pc:sldMk cId="3466124789" sldId="329"/>
            <ac:spMk id="14" creationId="{871AEA07-1E14-44B4-8E55-64EF049CD66F}"/>
          </ac:spMkLst>
        </pc:spChg>
        <pc:spChg chg="add">
          <ac:chgData name="Igor Todorovic" userId="b456dcb4c43cc0e5" providerId="LiveId" clId="{15B2BEE8-1DC5-4647-8E5C-222C5174F3B8}" dt="2025-02-21T14:13:42.030" v="261" actId="26606"/>
          <ac:spMkLst>
            <pc:docMk/>
            <pc:sldMk cId="3466124789" sldId="329"/>
            <ac:spMk id="18" creationId="{934F1179-B481-4F9E-BCA3-AFB972070F83}"/>
          </ac:spMkLst>
        </pc:spChg>
        <pc:spChg chg="add">
          <ac:chgData name="Igor Todorovic" userId="b456dcb4c43cc0e5" providerId="LiveId" clId="{15B2BEE8-1DC5-4647-8E5C-222C5174F3B8}" dt="2025-02-21T14:13:42.030" v="261" actId="26606"/>
          <ac:spMkLst>
            <pc:docMk/>
            <pc:sldMk cId="3466124789" sldId="329"/>
            <ac:spMk id="19" creationId="{827DC2C4-B485-428A-BF4A-472D2967F47F}"/>
          </ac:spMkLst>
        </pc:spChg>
        <pc:spChg chg="add">
          <ac:chgData name="Igor Todorovic" userId="b456dcb4c43cc0e5" providerId="LiveId" clId="{15B2BEE8-1DC5-4647-8E5C-222C5174F3B8}" dt="2025-02-21T14:13:42.030" v="261" actId="26606"/>
          <ac:spMkLst>
            <pc:docMk/>
            <pc:sldMk cId="3466124789" sldId="329"/>
            <ac:spMk id="20" creationId="{EE04B5EB-F158-4507-90DD-BD23620C7CC9}"/>
          </ac:spMkLst>
        </pc:spChg>
        <pc:cxnChg chg="add del">
          <ac:chgData name="Igor Todorovic" userId="b456dcb4c43cc0e5" providerId="LiveId" clId="{15B2BEE8-1DC5-4647-8E5C-222C5174F3B8}" dt="2025-02-21T14:13:42.019" v="260" actId="26606"/>
          <ac:cxnSpMkLst>
            <pc:docMk/>
            <pc:sldMk cId="3466124789" sldId="329"/>
            <ac:cxnSpMk id="16" creationId="{F7C8EA93-3210-4C62-99E9-153C275E3A87}"/>
          </ac:cxnSpMkLst>
        </pc:cxnChg>
      </pc:sldChg>
      <pc:sldChg chg="addSp modSp new mod setBg">
        <pc:chgData name="Igor Todorovic" userId="b456dcb4c43cc0e5" providerId="LiveId" clId="{15B2BEE8-1DC5-4647-8E5C-222C5174F3B8}" dt="2025-02-21T14:14:02.441" v="267" actId="403"/>
        <pc:sldMkLst>
          <pc:docMk/>
          <pc:sldMk cId="2531116039" sldId="330"/>
        </pc:sldMkLst>
        <pc:spChg chg="mod">
          <ac:chgData name="Igor Todorovic" userId="b456dcb4c43cc0e5" providerId="LiveId" clId="{15B2BEE8-1DC5-4647-8E5C-222C5174F3B8}" dt="2025-02-21T14:13:49.223" v="262" actId="26606"/>
          <ac:spMkLst>
            <pc:docMk/>
            <pc:sldMk cId="2531116039" sldId="330"/>
            <ac:spMk id="2" creationId="{E21E84F6-AE40-BC88-7185-2B0F0C64B260}"/>
          </ac:spMkLst>
        </pc:spChg>
        <pc:spChg chg="mod">
          <ac:chgData name="Igor Todorovic" userId="b456dcb4c43cc0e5" providerId="LiveId" clId="{15B2BEE8-1DC5-4647-8E5C-222C5174F3B8}" dt="2025-02-21T14:14:02.441" v="267" actId="403"/>
          <ac:spMkLst>
            <pc:docMk/>
            <pc:sldMk cId="2531116039" sldId="330"/>
            <ac:spMk id="3" creationId="{358DFC00-1DEC-861B-67C0-798C4A571BFC}"/>
          </ac:spMkLst>
        </pc:spChg>
        <pc:spChg chg="add">
          <ac:chgData name="Igor Todorovic" userId="b456dcb4c43cc0e5" providerId="LiveId" clId="{15B2BEE8-1DC5-4647-8E5C-222C5174F3B8}" dt="2025-02-21T14:13:49.223" v="262" actId="26606"/>
          <ac:spMkLst>
            <pc:docMk/>
            <pc:sldMk cId="2531116039" sldId="330"/>
            <ac:spMk id="8" creationId="{100EDD19-6802-4EC3-95CE-CFFAB042CFD6}"/>
          </ac:spMkLst>
        </pc:spChg>
        <pc:spChg chg="add">
          <ac:chgData name="Igor Todorovic" userId="b456dcb4c43cc0e5" providerId="LiveId" clId="{15B2BEE8-1DC5-4647-8E5C-222C5174F3B8}" dt="2025-02-21T14:13:49.223" v="262" actId="26606"/>
          <ac:spMkLst>
            <pc:docMk/>
            <pc:sldMk cId="2531116039" sldId="330"/>
            <ac:spMk id="10" creationId="{DB17E863-922E-4C26-BD64-E8FD41D28661}"/>
          </ac:spMkLst>
        </pc:spChg>
      </pc:sldChg>
      <pc:sldChg chg="addSp modSp new mod setBg">
        <pc:chgData name="Igor Todorovic" userId="b456dcb4c43cc0e5" providerId="LiveId" clId="{15B2BEE8-1DC5-4647-8E5C-222C5174F3B8}" dt="2025-02-21T14:13:59.149" v="266" actId="403"/>
        <pc:sldMkLst>
          <pc:docMk/>
          <pc:sldMk cId="4256648507" sldId="331"/>
        </pc:sldMkLst>
        <pc:spChg chg="mod">
          <ac:chgData name="Igor Todorovic" userId="b456dcb4c43cc0e5" providerId="LiveId" clId="{15B2BEE8-1DC5-4647-8E5C-222C5174F3B8}" dt="2025-02-21T14:13:54.926" v="263" actId="26606"/>
          <ac:spMkLst>
            <pc:docMk/>
            <pc:sldMk cId="4256648507" sldId="331"/>
            <ac:spMk id="2" creationId="{86E1B733-151B-6B86-80AD-1C05561BE2D7}"/>
          </ac:spMkLst>
        </pc:spChg>
        <pc:spChg chg="mod">
          <ac:chgData name="Igor Todorovic" userId="b456dcb4c43cc0e5" providerId="LiveId" clId="{15B2BEE8-1DC5-4647-8E5C-222C5174F3B8}" dt="2025-02-21T14:13:59.149" v="266" actId="403"/>
          <ac:spMkLst>
            <pc:docMk/>
            <pc:sldMk cId="4256648507" sldId="331"/>
            <ac:spMk id="3" creationId="{23CBF40C-FF38-382F-C2F8-8430B469CE10}"/>
          </ac:spMkLst>
        </pc:spChg>
        <pc:spChg chg="add">
          <ac:chgData name="Igor Todorovic" userId="b456dcb4c43cc0e5" providerId="LiveId" clId="{15B2BEE8-1DC5-4647-8E5C-222C5174F3B8}" dt="2025-02-21T14:13:54.926" v="263" actId="26606"/>
          <ac:spMkLst>
            <pc:docMk/>
            <pc:sldMk cId="4256648507" sldId="331"/>
            <ac:spMk id="8" creationId="{100EDD19-6802-4EC3-95CE-CFFAB042CFD6}"/>
          </ac:spMkLst>
        </pc:spChg>
        <pc:spChg chg="add">
          <ac:chgData name="Igor Todorovic" userId="b456dcb4c43cc0e5" providerId="LiveId" clId="{15B2BEE8-1DC5-4647-8E5C-222C5174F3B8}" dt="2025-02-21T14:13:54.926" v="263" actId="26606"/>
          <ac:spMkLst>
            <pc:docMk/>
            <pc:sldMk cId="4256648507" sldId="331"/>
            <ac:spMk id="10" creationId="{DB17E863-922E-4C26-BD64-E8FD41D28661}"/>
          </ac:spMkLst>
        </pc:spChg>
      </pc:sldChg>
      <pc:sldChg chg="addSp modSp new mod setBg">
        <pc:chgData name="Igor Todorovic" userId="b456dcb4c43cc0e5" providerId="LiveId" clId="{15B2BEE8-1DC5-4647-8E5C-222C5174F3B8}" dt="2025-02-21T15:13:55.384" v="291" actId="20577"/>
        <pc:sldMkLst>
          <pc:docMk/>
          <pc:sldMk cId="341281266" sldId="332"/>
        </pc:sldMkLst>
        <pc:spChg chg="mod">
          <ac:chgData name="Igor Todorovic" userId="b456dcb4c43cc0e5" providerId="LiveId" clId="{15B2BEE8-1DC5-4647-8E5C-222C5174F3B8}" dt="2025-02-21T14:14:06.782" v="268" actId="26606"/>
          <ac:spMkLst>
            <pc:docMk/>
            <pc:sldMk cId="341281266" sldId="332"/>
            <ac:spMk id="2" creationId="{95229FF7-C2F4-00AE-BB3B-7EB57C64387A}"/>
          </ac:spMkLst>
        </pc:spChg>
        <pc:spChg chg="mod">
          <ac:chgData name="Igor Todorovic" userId="b456dcb4c43cc0e5" providerId="LiveId" clId="{15B2BEE8-1DC5-4647-8E5C-222C5174F3B8}" dt="2025-02-21T15:13:55.384" v="291" actId="20577"/>
          <ac:spMkLst>
            <pc:docMk/>
            <pc:sldMk cId="341281266" sldId="332"/>
            <ac:spMk id="3" creationId="{2858A406-C2E3-84E8-9C6D-6008B2DEB8B5}"/>
          </ac:spMkLst>
        </pc:spChg>
        <pc:spChg chg="add">
          <ac:chgData name="Igor Todorovic" userId="b456dcb4c43cc0e5" providerId="LiveId" clId="{15B2BEE8-1DC5-4647-8E5C-222C5174F3B8}" dt="2025-02-21T14:14:06.782" v="268" actId="26606"/>
          <ac:spMkLst>
            <pc:docMk/>
            <pc:sldMk cId="341281266" sldId="332"/>
            <ac:spMk id="8" creationId="{100EDD19-6802-4EC3-95CE-CFFAB042CFD6}"/>
          </ac:spMkLst>
        </pc:spChg>
        <pc:spChg chg="add">
          <ac:chgData name="Igor Todorovic" userId="b456dcb4c43cc0e5" providerId="LiveId" clId="{15B2BEE8-1DC5-4647-8E5C-222C5174F3B8}" dt="2025-02-21T14:14:06.782" v="268" actId="26606"/>
          <ac:spMkLst>
            <pc:docMk/>
            <pc:sldMk cId="341281266" sldId="332"/>
            <ac:spMk id="10" creationId="{DB17E863-922E-4C26-BD64-E8FD41D28661}"/>
          </ac:spMkLst>
        </pc:spChg>
      </pc:sldChg>
      <pc:sldChg chg="addSp modSp new mod setBg">
        <pc:chgData name="Igor Todorovic" userId="b456dcb4c43cc0e5" providerId="LiveId" clId="{15B2BEE8-1DC5-4647-8E5C-222C5174F3B8}" dt="2025-02-21T14:14:52.797" v="281" actId="403"/>
        <pc:sldMkLst>
          <pc:docMk/>
          <pc:sldMk cId="52956657" sldId="333"/>
        </pc:sldMkLst>
        <pc:spChg chg="mod">
          <ac:chgData name="Igor Todorovic" userId="b456dcb4c43cc0e5" providerId="LiveId" clId="{15B2BEE8-1DC5-4647-8E5C-222C5174F3B8}" dt="2025-02-21T14:14:10.562" v="269" actId="26606"/>
          <ac:spMkLst>
            <pc:docMk/>
            <pc:sldMk cId="52956657" sldId="333"/>
            <ac:spMk id="2" creationId="{DCBDD9ED-1B7F-22A4-10AF-F1FA78AAE613}"/>
          </ac:spMkLst>
        </pc:spChg>
        <pc:spChg chg="mod">
          <ac:chgData name="Igor Todorovic" userId="b456dcb4c43cc0e5" providerId="LiveId" clId="{15B2BEE8-1DC5-4647-8E5C-222C5174F3B8}" dt="2025-02-21T14:14:52.797" v="281" actId="403"/>
          <ac:spMkLst>
            <pc:docMk/>
            <pc:sldMk cId="52956657" sldId="333"/>
            <ac:spMk id="3" creationId="{7222BF25-21AD-0A57-AAF4-7AF273E4C130}"/>
          </ac:spMkLst>
        </pc:spChg>
        <pc:spChg chg="add">
          <ac:chgData name="Igor Todorovic" userId="b456dcb4c43cc0e5" providerId="LiveId" clId="{15B2BEE8-1DC5-4647-8E5C-222C5174F3B8}" dt="2025-02-21T14:14:10.562" v="269" actId="26606"/>
          <ac:spMkLst>
            <pc:docMk/>
            <pc:sldMk cId="52956657" sldId="333"/>
            <ac:spMk id="8" creationId="{100EDD19-6802-4EC3-95CE-CFFAB042CFD6}"/>
          </ac:spMkLst>
        </pc:spChg>
        <pc:spChg chg="add">
          <ac:chgData name="Igor Todorovic" userId="b456dcb4c43cc0e5" providerId="LiveId" clId="{15B2BEE8-1DC5-4647-8E5C-222C5174F3B8}" dt="2025-02-21T14:14:10.562" v="269" actId="26606"/>
          <ac:spMkLst>
            <pc:docMk/>
            <pc:sldMk cId="52956657" sldId="333"/>
            <ac:spMk id="10" creationId="{DB17E863-922E-4C26-BD64-E8FD41D28661}"/>
          </ac:spMkLst>
        </pc:spChg>
      </pc:sldChg>
      <pc:sldChg chg="addSp modSp new mod setBg">
        <pc:chgData name="Igor Todorovic" userId="b456dcb4c43cc0e5" providerId="LiveId" clId="{15B2BEE8-1DC5-4647-8E5C-222C5174F3B8}" dt="2025-02-21T14:14:56.542" v="282" actId="403"/>
        <pc:sldMkLst>
          <pc:docMk/>
          <pc:sldMk cId="391657290" sldId="334"/>
        </pc:sldMkLst>
        <pc:spChg chg="mod">
          <ac:chgData name="Igor Todorovic" userId="b456dcb4c43cc0e5" providerId="LiveId" clId="{15B2BEE8-1DC5-4647-8E5C-222C5174F3B8}" dt="2025-02-21T14:14:15.604" v="270" actId="26606"/>
          <ac:spMkLst>
            <pc:docMk/>
            <pc:sldMk cId="391657290" sldId="334"/>
            <ac:spMk id="2" creationId="{72DDAFA8-C064-11AA-1A41-B9192B6FA7A0}"/>
          </ac:spMkLst>
        </pc:spChg>
        <pc:spChg chg="mod">
          <ac:chgData name="Igor Todorovic" userId="b456dcb4c43cc0e5" providerId="LiveId" clId="{15B2BEE8-1DC5-4647-8E5C-222C5174F3B8}" dt="2025-02-21T14:14:56.542" v="282" actId="403"/>
          <ac:spMkLst>
            <pc:docMk/>
            <pc:sldMk cId="391657290" sldId="334"/>
            <ac:spMk id="3" creationId="{EBF5C928-0C10-6E27-2280-EA20D7096B69}"/>
          </ac:spMkLst>
        </pc:spChg>
        <pc:spChg chg="add">
          <ac:chgData name="Igor Todorovic" userId="b456dcb4c43cc0e5" providerId="LiveId" clId="{15B2BEE8-1DC5-4647-8E5C-222C5174F3B8}" dt="2025-02-21T14:14:15.604" v="270" actId="26606"/>
          <ac:spMkLst>
            <pc:docMk/>
            <pc:sldMk cId="391657290" sldId="334"/>
            <ac:spMk id="8" creationId="{100EDD19-6802-4EC3-95CE-CFFAB042CFD6}"/>
          </ac:spMkLst>
        </pc:spChg>
        <pc:spChg chg="add">
          <ac:chgData name="Igor Todorovic" userId="b456dcb4c43cc0e5" providerId="LiveId" clId="{15B2BEE8-1DC5-4647-8E5C-222C5174F3B8}" dt="2025-02-21T14:14:15.604" v="270" actId="26606"/>
          <ac:spMkLst>
            <pc:docMk/>
            <pc:sldMk cId="391657290" sldId="334"/>
            <ac:spMk id="10" creationId="{DB17E863-922E-4C26-BD64-E8FD41D28661}"/>
          </ac:spMkLst>
        </pc:spChg>
      </pc:sldChg>
      <pc:sldChg chg="addSp modSp new mod setBg">
        <pc:chgData name="Igor Todorovic" userId="b456dcb4c43cc0e5" providerId="LiveId" clId="{15B2BEE8-1DC5-4647-8E5C-222C5174F3B8}" dt="2025-02-21T14:14:59.493" v="283" actId="403"/>
        <pc:sldMkLst>
          <pc:docMk/>
          <pc:sldMk cId="195112177" sldId="335"/>
        </pc:sldMkLst>
        <pc:spChg chg="mod">
          <ac:chgData name="Igor Todorovic" userId="b456dcb4c43cc0e5" providerId="LiveId" clId="{15B2BEE8-1DC5-4647-8E5C-222C5174F3B8}" dt="2025-02-21T14:14:18.258" v="272" actId="27636"/>
          <ac:spMkLst>
            <pc:docMk/>
            <pc:sldMk cId="195112177" sldId="335"/>
            <ac:spMk id="2" creationId="{51C06B1C-D156-74D3-572D-389912C67081}"/>
          </ac:spMkLst>
        </pc:spChg>
        <pc:spChg chg="mod">
          <ac:chgData name="Igor Todorovic" userId="b456dcb4c43cc0e5" providerId="LiveId" clId="{15B2BEE8-1DC5-4647-8E5C-222C5174F3B8}" dt="2025-02-21T14:14:59.493" v="283" actId="403"/>
          <ac:spMkLst>
            <pc:docMk/>
            <pc:sldMk cId="195112177" sldId="335"/>
            <ac:spMk id="3" creationId="{02683571-EFC7-1E68-4E14-260B9D3032F0}"/>
          </ac:spMkLst>
        </pc:spChg>
        <pc:spChg chg="add">
          <ac:chgData name="Igor Todorovic" userId="b456dcb4c43cc0e5" providerId="LiveId" clId="{15B2BEE8-1DC5-4647-8E5C-222C5174F3B8}" dt="2025-02-21T14:14:18.220" v="271" actId="26606"/>
          <ac:spMkLst>
            <pc:docMk/>
            <pc:sldMk cId="195112177" sldId="335"/>
            <ac:spMk id="8" creationId="{100EDD19-6802-4EC3-95CE-CFFAB042CFD6}"/>
          </ac:spMkLst>
        </pc:spChg>
        <pc:spChg chg="add">
          <ac:chgData name="Igor Todorovic" userId="b456dcb4c43cc0e5" providerId="LiveId" clId="{15B2BEE8-1DC5-4647-8E5C-222C5174F3B8}" dt="2025-02-21T14:14:18.220" v="271" actId="26606"/>
          <ac:spMkLst>
            <pc:docMk/>
            <pc:sldMk cId="195112177" sldId="335"/>
            <ac:spMk id="10" creationId="{DB17E863-922E-4C26-BD64-E8FD41D28661}"/>
          </ac:spMkLst>
        </pc:spChg>
      </pc:sldChg>
      <pc:sldChg chg="addSp modSp new mod setBg">
        <pc:chgData name="Igor Todorovic" userId="b456dcb4c43cc0e5" providerId="LiveId" clId="{15B2BEE8-1DC5-4647-8E5C-222C5174F3B8}" dt="2025-02-21T14:15:02.838" v="284" actId="403"/>
        <pc:sldMkLst>
          <pc:docMk/>
          <pc:sldMk cId="4157462261" sldId="336"/>
        </pc:sldMkLst>
        <pc:spChg chg="mod">
          <ac:chgData name="Igor Todorovic" userId="b456dcb4c43cc0e5" providerId="LiveId" clId="{15B2BEE8-1DC5-4647-8E5C-222C5174F3B8}" dt="2025-02-21T14:14:21.360" v="273" actId="26606"/>
          <ac:spMkLst>
            <pc:docMk/>
            <pc:sldMk cId="4157462261" sldId="336"/>
            <ac:spMk id="2" creationId="{3B024F4E-5492-3B16-811E-472317024E3A}"/>
          </ac:spMkLst>
        </pc:spChg>
        <pc:spChg chg="mod">
          <ac:chgData name="Igor Todorovic" userId="b456dcb4c43cc0e5" providerId="LiveId" clId="{15B2BEE8-1DC5-4647-8E5C-222C5174F3B8}" dt="2025-02-21T14:15:02.838" v="284" actId="403"/>
          <ac:spMkLst>
            <pc:docMk/>
            <pc:sldMk cId="4157462261" sldId="336"/>
            <ac:spMk id="3" creationId="{1DFFEADE-CD88-E9E3-D1F9-F0EFCF500CA1}"/>
          </ac:spMkLst>
        </pc:spChg>
        <pc:spChg chg="add">
          <ac:chgData name="Igor Todorovic" userId="b456dcb4c43cc0e5" providerId="LiveId" clId="{15B2BEE8-1DC5-4647-8E5C-222C5174F3B8}" dt="2025-02-21T14:14:21.360" v="273" actId="26606"/>
          <ac:spMkLst>
            <pc:docMk/>
            <pc:sldMk cId="4157462261" sldId="336"/>
            <ac:spMk id="8" creationId="{100EDD19-6802-4EC3-95CE-CFFAB042CFD6}"/>
          </ac:spMkLst>
        </pc:spChg>
        <pc:spChg chg="add">
          <ac:chgData name="Igor Todorovic" userId="b456dcb4c43cc0e5" providerId="LiveId" clId="{15B2BEE8-1DC5-4647-8E5C-222C5174F3B8}" dt="2025-02-21T14:14:21.360" v="273" actId="26606"/>
          <ac:spMkLst>
            <pc:docMk/>
            <pc:sldMk cId="4157462261" sldId="336"/>
            <ac:spMk id="10" creationId="{DB17E863-922E-4C26-BD64-E8FD41D28661}"/>
          </ac:spMkLst>
        </pc:spChg>
      </pc:sldChg>
      <pc:sldChg chg="addSp modSp new mod setBg">
        <pc:chgData name="Igor Todorovic" userId="b456dcb4c43cc0e5" providerId="LiveId" clId="{15B2BEE8-1DC5-4647-8E5C-222C5174F3B8}" dt="2025-02-21T14:15:05.410" v="285" actId="403"/>
        <pc:sldMkLst>
          <pc:docMk/>
          <pc:sldMk cId="608254" sldId="337"/>
        </pc:sldMkLst>
        <pc:spChg chg="mod">
          <ac:chgData name="Igor Todorovic" userId="b456dcb4c43cc0e5" providerId="LiveId" clId="{15B2BEE8-1DC5-4647-8E5C-222C5174F3B8}" dt="2025-02-21T14:14:24.105" v="274" actId="26606"/>
          <ac:spMkLst>
            <pc:docMk/>
            <pc:sldMk cId="608254" sldId="337"/>
            <ac:spMk id="2" creationId="{E9EAAE99-65C0-15AB-C317-17859C2535DA}"/>
          </ac:spMkLst>
        </pc:spChg>
        <pc:spChg chg="mod">
          <ac:chgData name="Igor Todorovic" userId="b456dcb4c43cc0e5" providerId="LiveId" clId="{15B2BEE8-1DC5-4647-8E5C-222C5174F3B8}" dt="2025-02-21T14:15:05.410" v="285" actId="403"/>
          <ac:spMkLst>
            <pc:docMk/>
            <pc:sldMk cId="608254" sldId="337"/>
            <ac:spMk id="3" creationId="{3AE7F944-FB9E-7DD4-603C-90EA065755BA}"/>
          </ac:spMkLst>
        </pc:spChg>
        <pc:spChg chg="add">
          <ac:chgData name="Igor Todorovic" userId="b456dcb4c43cc0e5" providerId="LiveId" clId="{15B2BEE8-1DC5-4647-8E5C-222C5174F3B8}" dt="2025-02-21T14:14:24.105" v="274" actId="26606"/>
          <ac:spMkLst>
            <pc:docMk/>
            <pc:sldMk cId="608254" sldId="337"/>
            <ac:spMk id="8" creationId="{100EDD19-6802-4EC3-95CE-CFFAB042CFD6}"/>
          </ac:spMkLst>
        </pc:spChg>
        <pc:spChg chg="add">
          <ac:chgData name="Igor Todorovic" userId="b456dcb4c43cc0e5" providerId="LiveId" clId="{15B2BEE8-1DC5-4647-8E5C-222C5174F3B8}" dt="2025-02-21T14:14:24.105" v="274" actId="26606"/>
          <ac:spMkLst>
            <pc:docMk/>
            <pc:sldMk cId="608254" sldId="337"/>
            <ac:spMk id="10" creationId="{DB17E863-922E-4C26-BD64-E8FD41D28661}"/>
          </ac:spMkLst>
        </pc:spChg>
      </pc:sldChg>
      <pc:sldChg chg="addSp modSp new mod setBg">
        <pc:chgData name="Igor Todorovic" userId="b456dcb4c43cc0e5" providerId="LiveId" clId="{15B2BEE8-1DC5-4647-8E5C-222C5174F3B8}" dt="2025-02-21T14:15:08.450" v="286" actId="403"/>
        <pc:sldMkLst>
          <pc:docMk/>
          <pc:sldMk cId="1973920895" sldId="338"/>
        </pc:sldMkLst>
        <pc:spChg chg="mod">
          <ac:chgData name="Igor Todorovic" userId="b456dcb4c43cc0e5" providerId="LiveId" clId="{15B2BEE8-1DC5-4647-8E5C-222C5174F3B8}" dt="2025-02-21T14:14:27.078" v="275" actId="26606"/>
          <ac:spMkLst>
            <pc:docMk/>
            <pc:sldMk cId="1973920895" sldId="338"/>
            <ac:spMk id="2" creationId="{DCF1B8CC-9F7E-CB89-C54C-FD9B7BEC92CE}"/>
          </ac:spMkLst>
        </pc:spChg>
        <pc:spChg chg="mod">
          <ac:chgData name="Igor Todorovic" userId="b456dcb4c43cc0e5" providerId="LiveId" clId="{15B2BEE8-1DC5-4647-8E5C-222C5174F3B8}" dt="2025-02-21T14:15:08.450" v="286" actId="403"/>
          <ac:spMkLst>
            <pc:docMk/>
            <pc:sldMk cId="1973920895" sldId="338"/>
            <ac:spMk id="3" creationId="{A2F223E8-5945-39AF-4CAA-A116131D0CCA}"/>
          </ac:spMkLst>
        </pc:spChg>
        <pc:spChg chg="add">
          <ac:chgData name="Igor Todorovic" userId="b456dcb4c43cc0e5" providerId="LiveId" clId="{15B2BEE8-1DC5-4647-8E5C-222C5174F3B8}" dt="2025-02-21T14:14:27.078" v="275" actId="26606"/>
          <ac:spMkLst>
            <pc:docMk/>
            <pc:sldMk cId="1973920895" sldId="338"/>
            <ac:spMk id="8" creationId="{100EDD19-6802-4EC3-95CE-CFFAB042CFD6}"/>
          </ac:spMkLst>
        </pc:spChg>
        <pc:spChg chg="add">
          <ac:chgData name="Igor Todorovic" userId="b456dcb4c43cc0e5" providerId="LiveId" clId="{15B2BEE8-1DC5-4647-8E5C-222C5174F3B8}" dt="2025-02-21T14:14:27.078" v="275" actId="26606"/>
          <ac:spMkLst>
            <pc:docMk/>
            <pc:sldMk cId="1973920895" sldId="338"/>
            <ac:spMk id="10" creationId="{DB17E863-922E-4C26-BD64-E8FD41D28661}"/>
          </ac:spMkLst>
        </pc:spChg>
      </pc:sldChg>
      <pc:sldChg chg="addSp modSp new mod setBg">
        <pc:chgData name="Igor Todorovic" userId="b456dcb4c43cc0e5" providerId="LiveId" clId="{15B2BEE8-1DC5-4647-8E5C-222C5174F3B8}" dt="2025-02-21T14:15:11.372" v="287" actId="403"/>
        <pc:sldMkLst>
          <pc:docMk/>
          <pc:sldMk cId="2124078724" sldId="339"/>
        </pc:sldMkLst>
        <pc:spChg chg="mod">
          <ac:chgData name="Igor Todorovic" userId="b456dcb4c43cc0e5" providerId="LiveId" clId="{15B2BEE8-1DC5-4647-8E5C-222C5174F3B8}" dt="2025-02-21T14:14:29.361" v="276" actId="26606"/>
          <ac:spMkLst>
            <pc:docMk/>
            <pc:sldMk cId="2124078724" sldId="339"/>
            <ac:spMk id="2" creationId="{190CB2F1-7C15-6D30-9D7E-B19EBD50D41D}"/>
          </ac:spMkLst>
        </pc:spChg>
        <pc:spChg chg="mod">
          <ac:chgData name="Igor Todorovic" userId="b456dcb4c43cc0e5" providerId="LiveId" clId="{15B2BEE8-1DC5-4647-8E5C-222C5174F3B8}" dt="2025-02-21T14:15:11.372" v="287" actId="403"/>
          <ac:spMkLst>
            <pc:docMk/>
            <pc:sldMk cId="2124078724" sldId="339"/>
            <ac:spMk id="3" creationId="{F41F0869-791B-EF76-4AB5-50D8DA6D15F9}"/>
          </ac:spMkLst>
        </pc:spChg>
        <pc:spChg chg="add">
          <ac:chgData name="Igor Todorovic" userId="b456dcb4c43cc0e5" providerId="LiveId" clId="{15B2BEE8-1DC5-4647-8E5C-222C5174F3B8}" dt="2025-02-21T14:14:29.361" v="276" actId="26606"/>
          <ac:spMkLst>
            <pc:docMk/>
            <pc:sldMk cId="2124078724" sldId="339"/>
            <ac:spMk id="8" creationId="{100EDD19-6802-4EC3-95CE-CFFAB042CFD6}"/>
          </ac:spMkLst>
        </pc:spChg>
        <pc:spChg chg="add">
          <ac:chgData name="Igor Todorovic" userId="b456dcb4c43cc0e5" providerId="LiveId" clId="{15B2BEE8-1DC5-4647-8E5C-222C5174F3B8}" dt="2025-02-21T14:14:29.361" v="276" actId="26606"/>
          <ac:spMkLst>
            <pc:docMk/>
            <pc:sldMk cId="2124078724" sldId="339"/>
            <ac:spMk id="10" creationId="{DB17E863-922E-4C26-BD64-E8FD41D28661}"/>
          </ac:spMkLst>
        </pc:spChg>
      </pc:sldChg>
      <pc:sldChg chg="addSp modSp new mod setBg">
        <pc:chgData name="Igor Todorovic" userId="b456dcb4c43cc0e5" providerId="LiveId" clId="{15B2BEE8-1DC5-4647-8E5C-222C5174F3B8}" dt="2025-02-21T14:15:14.974" v="288" actId="403"/>
        <pc:sldMkLst>
          <pc:docMk/>
          <pc:sldMk cId="940530300" sldId="340"/>
        </pc:sldMkLst>
        <pc:spChg chg="mod">
          <ac:chgData name="Igor Todorovic" userId="b456dcb4c43cc0e5" providerId="LiveId" clId="{15B2BEE8-1DC5-4647-8E5C-222C5174F3B8}" dt="2025-02-21T14:14:31.758" v="277" actId="26606"/>
          <ac:spMkLst>
            <pc:docMk/>
            <pc:sldMk cId="940530300" sldId="340"/>
            <ac:spMk id="2" creationId="{87C6A084-8A47-403E-588C-8C092A831CB8}"/>
          </ac:spMkLst>
        </pc:spChg>
        <pc:spChg chg="mod">
          <ac:chgData name="Igor Todorovic" userId="b456dcb4c43cc0e5" providerId="LiveId" clId="{15B2BEE8-1DC5-4647-8E5C-222C5174F3B8}" dt="2025-02-21T14:15:14.974" v="288" actId="403"/>
          <ac:spMkLst>
            <pc:docMk/>
            <pc:sldMk cId="940530300" sldId="340"/>
            <ac:spMk id="3" creationId="{40BBCB0C-1F4F-2530-9EA3-EB9101BD796A}"/>
          </ac:spMkLst>
        </pc:spChg>
        <pc:spChg chg="add">
          <ac:chgData name="Igor Todorovic" userId="b456dcb4c43cc0e5" providerId="LiveId" clId="{15B2BEE8-1DC5-4647-8E5C-222C5174F3B8}" dt="2025-02-21T14:14:31.758" v="277" actId="26606"/>
          <ac:spMkLst>
            <pc:docMk/>
            <pc:sldMk cId="940530300" sldId="340"/>
            <ac:spMk id="8" creationId="{100EDD19-6802-4EC3-95CE-CFFAB042CFD6}"/>
          </ac:spMkLst>
        </pc:spChg>
        <pc:spChg chg="add">
          <ac:chgData name="Igor Todorovic" userId="b456dcb4c43cc0e5" providerId="LiveId" clId="{15B2BEE8-1DC5-4647-8E5C-222C5174F3B8}" dt="2025-02-21T14:14:31.758" v="277" actId="26606"/>
          <ac:spMkLst>
            <pc:docMk/>
            <pc:sldMk cId="940530300" sldId="340"/>
            <ac:spMk id="10" creationId="{DB17E863-922E-4C26-BD64-E8FD41D28661}"/>
          </ac:spMkLst>
        </pc:spChg>
      </pc:sldChg>
      <pc:sldChg chg="addSp modSp new mod setBg">
        <pc:chgData name="Igor Todorovic" userId="b456dcb4c43cc0e5" providerId="LiveId" clId="{15B2BEE8-1DC5-4647-8E5C-222C5174F3B8}" dt="2025-02-21T14:15:18.097" v="289" actId="403"/>
        <pc:sldMkLst>
          <pc:docMk/>
          <pc:sldMk cId="3911955866" sldId="341"/>
        </pc:sldMkLst>
        <pc:spChg chg="mod">
          <ac:chgData name="Igor Todorovic" userId="b456dcb4c43cc0e5" providerId="LiveId" clId="{15B2BEE8-1DC5-4647-8E5C-222C5174F3B8}" dt="2025-02-21T14:14:36.792" v="278" actId="26606"/>
          <ac:spMkLst>
            <pc:docMk/>
            <pc:sldMk cId="3911955866" sldId="341"/>
            <ac:spMk id="2" creationId="{021150B6-7B3A-DFAD-C48D-8B42CA899F32}"/>
          </ac:spMkLst>
        </pc:spChg>
        <pc:spChg chg="mod">
          <ac:chgData name="Igor Todorovic" userId="b456dcb4c43cc0e5" providerId="LiveId" clId="{15B2BEE8-1DC5-4647-8E5C-222C5174F3B8}" dt="2025-02-21T14:15:18.097" v="289" actId="403"/>
          <ac:spMkLst>
            <pc:docMk/>
            <pc:sldMk cId="3911955866" sldId="341"/>
            <ac:spMk id="3" creationId="{ECB725F7-B33E-C858-C450-3D04C94D886E}"/>
          </ac:spMkLst>
        </pc:spChg>
        <pc:spChg chg="add">
          <ac:chgData name="Igor Todorovic" userId="b456dcb4c43cc0e5" providerId="LiveId" clId="{15B2BEE8-1DC5-4647-8E5C-222C5174F3B8}" dt="2025-02-21T14:14:36.792" v="278" actId="26606"/>
          <ac:spMkLst>
            <pc:docMk/>
            <pc:sldMk cId="3911955866" sldId="341"/>
            <ac:spMk id="8" creationId="{100EDD19-6802-4EC3-95CE-CFFAB042CFD6}"/>
          </ac:spMkLst>
        </pc:spChg>
        <pc:spChg chg="add">
          <ac:chgData name="Igor Todorovic" userId="b456dcb4c43cc0e5" providerId="LiveId" clId="{15B2BEE8-1DC5-4647-8E5C-222C5174F3B8}" dt="2025-02-21T14:14:36.792" v="278" actId="26606"/>
          <ac:spMkLst>
            <pc:docMk/>
            <pc:sldMk cId="3911955866" sldId="341"/>
            <ac:spMk id="10" creationId="{DB17E863-922E-4C26-BD64-E8FD41D28661}"/>
          </ac:spMkLst>
        </pc:spChg>
      </pc:sldChg>
      <pc:sldChg chg="addSp modSp new mod setBg">
        <pc:chgData name="Igor Todorovic" userId="b456dcb4c43cc0e5" providerId="LiveId" clId="{15B2BEE8-1DC5-4647-8E5C-222C5174F3B8}" dt="2025-02-21T14:15:21.762" v="290" actId="403"/>
        <pc:sldMkLst>
          <pc:docMk/>
          <pc:sldMk cId="2732147541" sldId="342"/>
        </pc:sldMkLst>
        <pc:spChg chg="mod">
          <ac:chgData name="Igor Todorovic" userId="b456dcb4c43cc0e5" providerId="LiveId" clId="{15B2BEE8-1DC5-4647-8E5C-222C5174F3B8}" dt="2025-02-21T14:14:39.604" v="279" actId="26606"/>
          <ac:spMkLst>
            <pc:docMk/>
            <pc:sldMk cId="2732147541" sldId="342"/>
            <ac:spMk id="2" creationId="{7316DB50-F97E-1038-5CC0-A74E187D6B16}"/>
          </ac:spMkLst>
        </pc:spChg>
        <pc:spChg chg="mod">
          <ac:chgData name="Igor Todorovic" userId="b456dcb4c43cc0e5" providerId="LiveId" clId="{15B2BEE8-1DC5-4647-8E5C-222C5174F3B8}" dt="2025-02-21T14:15:21.762" v="290" actId="403"/>
          <ac:spMkLst>
            <pc:docMk/>
            <pc:sldMk cId="2732147541" sldId="342"/>
            <ac:spMk id="3" creationId="{55E97081-D551-98E3-C1E3-78D3EE02BB35}"/>
          </ac:spMkLst>
        </pc:spChg>
        <pc:spChg chg="add">
          <ac:chgData name="Igor Todorovic" userId="b456dcb4c43cc0e5" providerId="LiveId" clId="{15B2BEE8-1DC5-4647-8E5C-222C5174F3B8}" dt="2025-02-21T14:14:39.604" v="279" actId="26606"/>
          <ac:spMkLst>
            <pc:docMk/>
            <pc:sldMk cId="2732147541" sldId="342"/>
            <ac:spMk id="8" creationId="{100EDD19-6802-4EC3-95CE-CFFAB042CFD6}"/>
          </ac:spMkLst>
        </pc:spChg>
        <pc:spChg chg="add">
          <ac:chgData name="Igor Todorovic" userId="b456dcb4c43cc0e5" providerId="LiveId" clId="{15B2BEE8-1DC5-4647-8E5C-222C5174F3B8}" dt="2025-02-21T14:14:39.604" v="279" actId="26606"/>
          <ac:spMkLst>
            <pc:docMk/>
            <pc:sldMk cId="2732147541" sldId="342"/>
            <ac:spMk id="10" creationId="{DB17E863-922E-4C26-BD64-E8FD41D2866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273A47-9282-6040-8594-589D9370474B}" type="datetimeFigureOut">
              <a:rPr lang="en-US" smtClean="0"/>
              <a:t>2/21/25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F918A3-7421-134E-B95F-C3E3D3BEC266}" type="slidenum">
              <a:rPr lang="en-US" smtClean="0"/>
              <a:t>‹#›</a:t>
            </a:fld>
            <a:endParaRPr lang="en-US"/>
          </a:p>
        </p:txBody>
      </p:sp>
    </p:spTree>
    <p:extLst>
      <p:ext uri="{BB962C8B-B14F-4D97-AF65-F5344CB8AC3E}">
        <p14:creationId xmlns:p14="http://schemas.microsoft.com/office/powerpoint/2010/main" val="1689343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F918A3-7421-134E-B95F-C3E3D3BEC266}" type="slidenum">
              <a:rPr lang="en-US" smtClean="0"/>
              <a:t>1</a:t>
            </a:fld>
            <a:endParaRPr lang="en-US"/>
          </a:p>
        </p:txBody>
      </p:sp>
    </p:spTree>
    <p:extLst>
      <p:ext uri="{BB962C8B-B14F-4D97-AF65-F5344CB8AC3E}">
        <p14:creationId xmlns:p14="http://schemas.microsoft.com/office/powerpoint/2010/main" val="2382911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F918A3-7421-134E-B95F-C3E3D3BEC266}" type="slidenum">
              <a:rPr lang="en-US" smtClean="0"/>
              <a:t>39</a:t>
            </a:fld>
            <a:endParaRPr lang="en-US"/>
          </a:p>
        </p:txBody>
      </p:sp>
    </p:spTree>
    <p:extLst>
      <p:ext uri="{BB962C8B-B14F-4D97-AF65-F5344CB8AC3E}">
        <p14:creationId xmlns:p14="http://schemas.microsoft.com/office/powerpoint/2010/main" val="1526153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FF25C-2626-D7A4-D823-DC5F3A2462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37930C-A70F-08EA-E37B-36730BDFF0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C1E9D4-5EDF-8524-DC8D-F075CA353A58}"/>
              </a:ext>
            </a:extLst>
          </p:cNvPr>
          <p:cNvSpPr>
            <a:spLocks noGrp="1"/>
          </p:cNvSpPr>
          <p:nvPr>
            <p:ph type="dt" sz="half" idx="10"/>
          </p:nvPr>
        </p:nvSpPr>
        <p:spPr/>
        <p:txBody>
          <a:bodyPr/>
          <a:lstStyle/>
          <a:p>
            <a:fld id="{B5026461-523F-7F41-8003-96B62987CD2E}" type="datetimeFigureOut">
              <a:rPr lang="en-US" smtClean="0"/>
              <a:t>2/21/25</a:t>
            </a:fld>
            <a:endParaRPr lang="en-US"/>
          </a:p>
        </p:txBody>
      </p:sp>
      <p:sp>
        <p:nvSpPr>
          <p:cNvPr id="5" name="Footer Placeholder 4">
            <a:extLst>
              <a:ext uri="{FF2B5EF4-FFF2-40B4-BE49-F238E27FC236}">
                <a16:creationId xmlns:a16="http://schemas.microsoft.com/office/drawing/2014/main" id="{E55AE86A-8D16-5839-8219-8CCBF12BF5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3BBD03-BA78-F0F0-B6EC-6DC4837716D8}"/>
              </a:ext>
            </a:extLst>
          </p:cNvPr>
          <p:cNvSpPr>
            <a:spLocks noGrp="1"/>
          </p:cNvSpPr>
          <p:nvPr>
            <p:ph type="sldNum" sz="quarter" idx="12"/>
          </p:nvPr>
        </p:nvSpPr>
        <p:spPr/>
        <p:txBody>
          <a:bodyPr/>
          <a:lstStyle/>
          <a:p>
            <a:fld id="{7D7B7D72-D66C-F94D-8324-BDFCA16EA29D}" type="slidenum">
              <a:rPr lang="en-US" smtClean="0"/>
              <a:t>‹#›</a:t>
            </a:fld>
            <a:endParaRPr lang="en-US"/>
          </a:p>
        </p:txBody>
      </p:sp>
    </p:spTree>
    <p:extLst>
      <p:ext uri="{BB962C8B-B14F-4D97-AF65-F5344CB8AC3E}">
        <p14:creationId xmlns:p14="http://schemas.microsoft.com/office/powerpoint/2010/main" val="3767268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D64AD-1D51-74D6-B548-BB45B81AF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F802C1-E0CD-7311-7AE2-CEED0258A5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0278B7-2AD5-2165-156F-36C0F44DB6A7}"/>
              </a:ext>
            </a:extLst>
          </p:cNvPr>
          <p:cNvSpPr>
            <a:spLocks noGrp="1"/>
          </p:cNvSpPr>
          <p:nvPr>
            <p:ph type="dt" sz="half" idx="10"/>
          </p:nvPr>
        </p:nvSpPr>
        <p:spPr/>
        <p:txBody>
          <a:bodyPr/>
          <a:lstStyle/>
          <a:p>
            <a:fld id="{B5026461-523F-7F41-8003-96B62987CD2E}" type="datetimeFigureOut">
              <a:rPr lang="en-US" smtClean="0"/>
              <a:t>2/21/25</a:t>
            </a:fld>
            <a:endParaRPr lang="en-US"/>
          </a:p>
        </p:txBody>
      </p:sp>
      <p:sp>
        <p:nvSpPr>
          <p:cNvPr id="5" name="Footer Placeholder 4">
            <a:extLst>
              <a:ext uri="{FF2B5EF4-FFF2-40B4-BE49-F238E27FC236}">
                <a16:creationId xmlns:a16="http://schemas.microsoft.com/office/drawing/2014/main" id="{D5CFC13E-A643-1E3E-770C-008EF384C7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3DE876-90CC-3088-9985-DF275AF670D6}"/>
              </a:ext>
            </a:extLst>
          </p:cNvPr>
          <p:cNvSpPr>
            <a:spLocks noGrp="1"/>
          </p:cNvSpPr>
          <p:nvPr>
            <p:ph type="sldNum" sz="quarter" idx="12"/>
          </p:nvPr>
        </p:nvSpPr>
        <p:spPr/>
        <p:txBody>
          <a:bodyPr/>
          <a:lstStyle/>
          <a:p>
            <a:fld id="{7D7B7D72-D66C-F94D-8324-BDFCA16EA29D}" type="slidenum">
              <a:rPr lang="en-US" smtClean="0"/>
              <a:t>‹#›</a:t>
            </a:fld>
            <a:endParaRPr lang="en-US"/>
          </a:p>
        </p:txBody>
      </p:sp>
    </p:spTree>
    <p:extLst>
      <p:ext uri="{BB962C8B-B14F-4D97-AF65-F5344CB8AC3E}">
        <p14:creationId xmlns:p14="http://schemas.microsoft.com/office/powerpoint/2010/main" val="3674138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45C385-5B4E-9DE1-E0BA-A0F143B1AC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C0CF36-82A0-A290-C966-F9A7A36C9C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2B92F-6758-1221-0DC3-B0451C99A1C5}"/>
              </a:ext>
            </a:extLst>
          </p:cNvPr>
          <p:cNvSpPr>
            <a:spLocks noGrp="1"/>
          </p:cNvSpPr>
          <p:nvPr>
            <p:ph type="dt" sz="half" idx="10"/>
          </p:nvPr>
        </p:nvSpPr>
        <p:spPr/>
        <p:txBody>
          <a:bodyPr/>
          <a:lstStyle/>
          <a:p>
            <a:fld id="{B5026461-523F-7F41-8003-96B62987CD2E}" type="datetimeFigureOut">
              <a:rPr lang="en-US" smtClean="0"/>
              <a:t>2/21/25</a:t>
            </a:fld>
            <a:endParaRPr lang="en-US"/>
          </a:p>
        </p:txBody>
      </p:sp>
      <p:sp>
        <p:nvSpPr>
          <p:cNvPr id="5" name="Footer Placeholder 4">
            <a:extLst>
              <a:ext uri="{FF2B5EF4-FFF2-40B4-BE49-F238E27FC236}">
                <a16:creationId xmlns:a16="http://schemas.microsoft.com/office/drawing/2014/main" id="{32ED1060-69BE-292D-AB61-5C8C890B9F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507FA1-D6BD-6282-F438-13FA6256715A}"/>
              </a:ext>
            </a:extLst>
          </p:cNvPr>
          <p:cNvSpPr>
            <a:spLocks noGrp="1"/>
          </p:cNvSpPr>
          <p:nvPr>
            <p:ph type="sldNum" sz="quarter" idx="12"/>
          </p:nvPr>
        </p:nvSpPr>
        <p:spPr/>
        <p:txBody>
          <a:bodyPr/>
          <a:lstStyle/>
          <a:p>
            <a:fld id="{7D7B7D72-D66C-F94D-8324-BDFCA16EA29D}" type="slidenum">
              <a:rPr lang="en-US" smtClean="0"/>
              <a:t>‹#›</a:t>
            </a:fld>
            <a:endParaRPr lang="en-US"/>
          </a:p>
        </p:txBody>
      </p:sp>
    </p:spTree>
    <p:extLst>
      <p:ext uri="{BB962C8B-B14F-4D97-AF65-F5344CB8AC3E}">
        <p14:creationId xmlns:p14="http://schemas.microsoft.com/office/powerpoint/2010/main" val="3020537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D16C4-529A-BFA0-6F66-8246770B8B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19D91F-4A73-EB60-1A70-850883BCF9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2C9D7D-EEE6-F8BA-3356-B2FBC207418C}"/>
              </a:ext>
            </a:extLst>
          </p:cNvPr>
          <p:cNvSpPr>
            <a:spLocks noGrp="1"/>
          </p:cNvSpPr>
          <p:nvPr>
            <p:ph type="dt" sz="half" idx="10"/>
          </p:nvPr>
        </p:nvSpPr>
        <p:spPr/>
        <p:txBody>
          <a:bodyPr/>
          <a:lstStyle/>
          <a:p>
            <a:fld id="{B5026461-523F-7F41-8003-96B62987CD2E}" type="datetimeFigureOut">
              <a:rPr lang="en-US" smtClean="0"/>
              <a:t>2/21/25</a:t>
            </a:fld>
            <a:endParaRPr lang="en-US"/>
          </a:p>
        </p:txBody>
      </p:sp>
      <p:sp>
        <p:nvSpPr>
          <p:cNvPr id="5" name="Footer Placeholder 4">
            <a:extLst>
              <a:ext uri="{FF2B5EF4-FFF2-40B4-BE49-F238E27FC236}">
                <a16:creationId xmlns:a16="http://schemas.microsoft.com/office/drawing/2014/main" id="{EC44BFA9-E9EF-8E9C-12A0-B028EC3B7D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E42420-DB89-1A36-72D9-AC141F20E8FA}"/>
              </a:ext>
            </a:extLst>
          </p:cNvPr>
          <p:cNvSpPr>
            <a:spLocks noGrp="1"/>
          </p:cNvSpPr>
          <p:nvPr>
            <p:ph type="sldNum" sz="quarter" idx="12"/>
          </p:nvPr>
        </p:nvSpPr>
        <p:spPr/>
        <p:txBody>
          <a:bodyPr/>
          <a:lstStyle/>
          <a:p>
            <a:fld id="{7D7B7D72-D66C-F94D-8324-BDFCA16EA29D}" type="slidenum">
              <a:rPr lang="en-US" smtClean="0"/>
              <a:t>‹#›</a:t>
            </a:fld>
            <a:endParaRPr lang="en-US"/>
          </a:p>
        </p:txBody>
      </p:sp>
    </p:spTree>
    <p:extLst>
      <p:ext uri="{BB962C8B-B14F-4D97-AF65-F5344CB8AC3E}">
        <p14:creationId xmlns:p14="http://schemas.microsoft.com/office/powerpoint/2010/main" val="1513758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8AC4B-07DB-F872-DC39-EC2649CC89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957BE4-5FC3-BA10-484E-A0607AD438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6B9E9B-DD70-48A0-8B36-5C9AC34758EC}"/>
              </a:ext>
            </a:extLst>
          </p:cNvPr>
          <p:cNvSpPr>
            <a:spLocks noGrp="1"/>
          </p:cNvSpPr>
          <p:nvPr>
            <p:ph type="dt" sz="half" idx="10"/>
          </p:nvPr>
        </p:nvSpPr>
        <p:spPr/>
        <p:txBody>
          <a:bodyPr/>
          <a:lstStyle/>
          <a:p>
            <a:fld id="{B5026461-523F-7F41-8003-96B62987CD2E}" type="datetimeFigureOut">
              <a:rPr lang="en-US" smtClean="0"/>
              <a:t>2/21/25</a:t>
            </a:fld>
            <a:endParaRPr lang="en-US"/>
          </a:p>
        </p:txBody>
      </p:sp>
      <p:sp>
        <p:nvSpPr>
          <p:cNvPr id="5" name="Footer Placeholder 4">
            <a:extLst>
              <a:ext uri="{FF2B5EF4-FFF2-40B4-BE49-F238E27FC236}">
                <a16:creationId xmlns:a16="http://schemas.microsoft.com/office/drawing/2014/main" id="{AD58285A-2769-599E-54C5-1754B8B62B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9D3DCB-14D6-D734-117C-7EE7E5C6BDCE}"/>
              </a:ext>
            </a:extLst>
          </p:cNvPr>
          <p:cNvSpPr>
            <a:spLocks noGrp="1"/>
          </p:cNvSpPr>
          <p:nvPr>
            <p:ph type="sldNum" sz="quarter" idx="12"/>
          </p:nvPr>
        </p:nvSpPr>
        <p:spPr/>
        <p:txBody>
          <a:bodyPr/>
          <a:lstStyle/>
          <a:p>
            <a:fld id="{7D7B7D72-D66C-F94D-8324-BDFCA16EA29D}" type="slidenum">
              <a:rPr lang="en-US" smtClean="0"/>
              <a:t>‹#›</a:t>
            </a:fld>
            <a:endParaRPr lang="en-US"/>
          </a:p>
        </p:txBody>
      </p:sp>
    </p:spTree>
    <p:extLst>
      <p:ext uri="{BB962C8B-B14F-4D97-AF65-F5344CB8AC3E}">
        <p14:creationId xmlns:p14="http://schemas.microsoft.com/office/powerpoint/2010/main" val="3554470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E2B86-8844-62F4-E94A-4FF6A7C880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CE2E3E-10E4-7FBD-7083-1F73E7EE3F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BA4B6C-96CC-E753-7F1B-C2E5097F7A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1C5335-776D-547A-B2D3-59B2E8D124C3}"/>
              </a:ext>
            </a:extLst>
          </p:cNvPr>
          <p:cNvSpPr>
            <a:spLocks noGrp="1"/>
          </p:cNvSpPr>
          <p:nvPr>
            <p:ph type="dt" sz="half" idx="10"/>
          </p:nvPr>
        </p:nvSpPr>
        <p:spPr/>
        <p:txBody>
          <a:bodyPr/>
          <a:lstStyle/>
          <a:p>
            <a:fld id="{B5026461-523F-7F41-8003-96B62987CD2E}" type="datetimeFigureOut">
              <a:rPr lang="en-US" smtClean="0"/>
              <a:t>2/21/25</a:t>
            </a:fld>
            <a:endParaRPr lang="en-US"/>
          </a:p>
        </p:txBody>
      </p:sp>
      <p:sp>
        <p:nvSpPr>
          <p:cNvPr id="6" name="Footer Placeholder 5">
            <a:extLst>
              <a:ext uri="{FF2B5EF4-FFF2-40B4-BE49-F238E27FC236}">
                <a16:creationId xmlns:a16="http://schemas.microsoft.com/office/drawing/2014/main" id="{CE980FBC-A700-DB9C-A2D8-EF080A86F0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5ECF79-D667-5946-9E6D-A6C96E386A62}"/>
              </a:ext>
            </a:extLst>
          </p:cNvPr>
          <p:cNvSpPr>
            <a:spLocks noGrp="1"/>
          </p:cNvSpPr>
          <p:nvPr>
            <p:ph type="sldNum" sz="quarter" idx="12"/>
          </p:nvPr>
        </p:nvSpPr>
        <p:spPr/>
        <p:txBody>
          <a:bodyPr/>
          <a:lstStyle/>
          <a:p>
            <a:fld id="{7D7B7D72-D66C-F94D-8324-BDFCA16EA29D}" type="slidenum">
              <a:rPr lang="en-US" smtClean="0"/>
              <a:t>‹#›</a:t>
            </a:fld>
            <a:endParaRPr lang="en-US"/>
          </a:p>
        </p:txBody>
      </p:sp>
    </p:spTree>
    <p:extLst>
      <p:ext uri="{BB962C8B-B14F-4D97-AF65-F5344CB8AC3E}">
        <p14:creationId xmlns:p14="http://schemas.microsoft.com/office/powerpoint/2010/main" val="657334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5F277-CBE4-EE58-D777-BA28012975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77C9AA-695D-2804-297B-73A0685585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C7B011-7023-9567-B2D0-9D33F8251A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D9C69D-0ADC-A972-F450-D323CA2E3C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2AC226-6EF8-A683-FADA-5C833ADA39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456436-F11F-3735-37C5-2556610352F6}"/>
              </a:ext>
            </a:extLst>
          </p:cNvPr>
          <p:cNvSpPr>
            <a:spLocks noGrp="1"/>
          </p:cNvSpPr>
          <p:nvPr>
            <p:ph type="dt" sz="half" idx="10"/>
          </p:nvPr>
        </p:nvSpPr>
        <p:spPr/>
        <p:txBody>
          <a:bodyPr/>
          <a:lstStyle/>
          <a:p>
            <a:fld id="{B5026461-523F-7F41-8003-96B62987CD2E}" type="datetimeFigureOut">
              <a:rPr lang="en-US" smtClean="0"/>
              <a:t>2/21/25</a:t>
            </a:fld>
            <a:endParaRPr lang="en-US"/>
          </a:p>
        </p:txBody>
      </p:sp>
      <p:sp>
        <p:nvSpPr>
          <p:cNvPr id="8" name="Footer Placeholder 7">
            <a:extLst>
              <a:ext uri="{FF2B5EF4-FFF2-40B4-BE49-F238E27FC236}">
                <a16:creationId xmlns:a16="http://schemas.microsoft.com/office/drawing/2014/main" id="{51F65B63-FA6A-17CD-67FD-2928F9104A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D31F2B-3EF1-03D8-AD3D-769B4AC39255}"/>
              </a:ext>
            </a:extLst>
          </p:cNvPr>
          <p:cNvSpPr>
            <a:spLocks noGrp="1"/>
          </p:cNvSpPr>
          <p:nvPr>
            <p:ph type="sldNum" sz="quarter" idx="12"/>
          </p:nvPr>
        </p:nvSpPr>
        <p:spPr/>
        <p:txBody>
          <a:bodyPr/>
          <a:lstStyle/>
          <a:p>
            <a:fld id="{7D7B7D72-D66C-F94D-8324-BDFCA16EA29D}" type="slidenum">
              <a:rPr lang="en-US" smtClean="0"/>
              <a:t>‹#›</a:t>
            </a:fld>
            <a:endParaRPr lang="en-US"/>
          </a:p>
        </p:txBody>
      </p:sp>
    </p:spTree>
    <p:extLst>
      <p:ext uri="{BB962C8B-B14F-4D97-AF65-F5344CB8AC3E}">
        <p14:creationId xmlns:p14="http://schemas.microsoft.com/office/powerpoint/2010/main" val="2003095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BFEAE-E195-D97E-6C92-B348E0239C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CD0DD8-0BC2-71D7-9875-CFC74A300460}"/>
              </a:ext>
            </a:extLst>
          </p:cNvPr>
          <p:cNvSpPr>
            <a:spLocks noGrp="1"/>
          </p:cNvSpPr>
          <p:nvPr>
            <p:ph type="dt" sz="half" idx="10"/>
          </p:nvPr>
        </p:nvSpPr>
        <p:spPr/>
        <p:txBody>
          <a:bodyPr/>
          <a:lstStyle/>
          <a:p>
            <a:fld id="{B5026461-523F-7F41-8003-96B62987CD2E}" type="datetimeFigureOut">
              <a:rPr lang="en-US" smtClean="0"/>
              <a:t>2/21/25</a:t>
            </a:fld>
            <a:endParaRPr lang="en-US"/>
          </a:p>
        </p:txBody>
      </p:sp>
      <p:sp>
        <p:nvSpPr>
          <p:cNvPr id="4" name="Footer Placeholder 3">
            <a:extLst>
              <a:ext uri="{FF2B5EF4-FFF2-40B4-BE49-F238E27FC236}">
                <a16:creationId xmlns:a16="http://schemas.microsoft.com/office/drawing/2014/main" id="{73A2F933-FDC1-3F57-1FB3-8132D29F80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59D906-9486-1A06-1994-C76E4AA3043D}"/>
              </a:ext>
            </a:extLst>
          </p:cNvPr>
          <p:cNvSpPr>
            <a:spLocks noGrp="1"/>
          </p:cNvSpPr>
          <p:nvPr>
            <p:ph type="sldNum" sz="quarter" idx="12"/>
          </p:nvPr>
        </p:nvSpPr>
        <p:spPr/>
        <p:txBody>
          <a:bodyPr/>
          <a:lstStyle/>
          <a:p>
            <a:fld id="{7D7B7D72-D66C-F94D-8324-BDFCA16EA29D}" type="slidenum">
              <a:rPr lang="en-US" smtClean="0"/>
              <a:t>‹#›</a:t>
            </a:fld>
            <a:endParaRPr lang="en-US"/>
          </a:p>
        </p:txBody>
      </p:sp>
    </p:spTree>
    <p:extLst>
      <p:ext uri="{BB962C8B-B14F-4D97-AF65-F5344CB8AC3E}">
        <p14:creationId xmlns:p14="http://schemas.microsoft.com/office/powerpoint/2010/main" val="3069621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CA65CB-D28C-DE2E-4960-8179F914A177}"/>
              </a:ext>
            </a:extLst>
          </p:cNvPr>
          <p:cNvSpPr>
            <a:spLocks noGrp="1"/>
          </p:cNvSpPr>
          <p:nvPr>
            <p:ph type="dt" sz="half" idx="10"/>
          </p:nvPr>
        </p:nvSpPr>
        <p:spPr/>
        <p:txBody>
          <a:bodyPr/>
          <a:lstStyle/>
          <a:p>
            <a:fld id="{B5026461-523F-7F41-8003-96B62987CD2E}" type="datetimeFigureOut">
              <a:rPr lang="en-US" smtClean="0"/>
              <a:t>2/21/25</a:t>
            </a:fld>
            <a:endParaRPr lang="en-US"/>
          </a:p>
        </p:txBody>
      </p:sp>
      <p:sp>
        <p:nvSpPr>
          <p:cNvPr id="3" name="Footer Placeholder 2">
            <a:extLst>
              <a:ext uri="{FF2B5EF4-FFF2-40B4-BE49-F238E27FC236}">
                <a16:creationId xmlns:a16="http://schemas.microsoft.com/office/drawing/2014/main" id="{006DC955-8518-FBB7-509A-3F43F6C695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62A5DB-C533-32AA-1939-8A4A611CD081}"/>
              </a:ext>
            </a:extLst>
          </p:cNvPr>
          <p:cNvSpPr>
            <a:spLocks noGrp="1"/>
          </p:cNvSpPr>
          <p:nvPr>
            <p:ph type="sldNum" sz="quarter" idx="12"/>
          </p:nvPr>
        </p:nvSpPr>
        <p:spPr/>
        <p:txBody>
          <a:bodyPr/>
          <a:lstStyle/>
          <a:p>
            <a:fld id="{7D7B7D72-D66C-F94D-8324-BDFCA16EA29D}" type="slidenum">
              <a:rPr lang="en-US" smtClean="0"/>
              <a:t>‹#›</a:t>
            </a:fld>
            <a:endParaRPr lang="en-US"/>
          </a:p>
        </p:txBody>
      </p:sp>
    </p:spTree>
    <p:extLst>
      <p:ext uri="{BB962C8B-B14F-4D97-AF65-F5344CB8AC3E}">
        <p14:creationId xmlns:p14="http://schemas.microsoft.com/office/powerpoint/2010/main" val="2622224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EE34A-6914-991F-B8DF-F8BE4400C7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B1B097-EFA3-F1D0-B0D4-A30AB393D3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FB065F-BEFB-D69E-A7F0-6B93B02B6A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1830F5-9F3E-941B-E1BD-B2B3CA9A1C7E}"/>
              </a:ext>
            </a:extLst>
          </p:cNvPr>
          <p:cNvSpPr>
            <a:spLocks noGrp="1"/>
          </p:cNvSpPr>
          <p:nvPr>
            <p:ph type="dt" sz="half" idx="10"/>
          </p:nvPr>
        </p:nvSpPr>
        <p:spPr/>
        <p:txBody>
          <a:bodyPr/>
          <a:lstStyle/>
          <a:p>
            <a:fld id="{B5026461-523F-7F41-8003-96B62987CD2E}" type="datetimeFigureOut">
              <a:rPr lang="en-US" smtClean="0"/>
              <a:t>2/21/25</a:t>
            </a:fld>
            <a:endParaRPr lang="en-US"/>
          </a:p>
        </p:txBody>
      </p:sp>
      <p:sp>
        <p:nvSpPr>
          <p:cNvPr id="6" name="Footer Placeholder 5">
            <a:extLst>
              <a:ext uri="{FF2B5EF4-FFF2-40B4-BE49-F238E27FC236}">
                <a16:creationId xmlns:a16="http://schemas.microsoft.com/office/drawing/2014/main" id="{4E22ED20-0ADC-278D-5093-DD579DE889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B13028-20C6-8560-D069-A7BE51C2106E}"/>
              </a:ext>
            </a:extLst>
          </p:cNvPr>
          <p:cNvSpPr>
            <a:spLocks noGrp="1"/>
          </p:cNvSpPr>
          <p:nvPr>
            <p:ph type="sldNum" sz="quarter" idx="12"/>
          </p:nvPr>
        </p:nvSpPr>
        <p:spPr/>
        <p:txBody>
          <a:bodyPr/>
          <a:lstStyle/>
          <a:p>
            <a:fld id="{7D7B7D72-D66C-F94D-8324-BDFCA16EA29D}" type="slidenum">
              <a:rPr lang="en-US" smtClean="0"/>
              <a:t>‹#›</a:t>
            </a:fld>
            <a:endParaRPr lang="en-US"/>
          </a:p>
        </p:txBody>
      </p:sp>
    </p:spTree>
    <p:extLst>
      <p:ext uri="{BB962C8B-B14F-4D97-AF65-F5344CB8AC3E}">
        <p14:creationId xmlns:p14="http://schemas.microsoft.com/office/powerpoint/2010/main" val="4002782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EFEBA-FDB5-DF62-B76E-8D77656055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8BA1A3-1697-F31E-32D1-B134A26F2C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9C7381-DD13-4BD7-CC75-A3E0FBF1CD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D4CA9F-3D47-F9E2-0FA3-F5BE7CE7DA23}"/>
              </a:ext>
            </a:extLst>
          </p:cNvPr>
          <p:cNvSpPr>
            <a:spLocks noGrp="1"/>
          </p:cNvSpPr>
          <p:nvPr>
            <p:ph type="dt" sz="half" idx="10"/>
          </p:nvPr>
        </p:nvSpPr>
        <p:spPr/>
        <p:txBody>
          <a:bodyPr/>
          <a:lstStyle/>
          <a:p>
            <a:fld id="{B5026461-523F-7F41-8003-96B62987CD2E}" type="datetimeFigureOut">
              <a:rPr lang="en-US" smtClean="0"/>
              <a:t>2/21/25</a:t>
            </a:fld>
            <a:endParaRPr lang="en-US"/>
          </a:p>
        </p:txBody>
      </p:sp>
      <p:sp>
        <p:nvSpPr>
          <p:cNvPr id="6" name="Footer Placeholder 5">
            <a:extLst>
              <a:ext uri="{FF2B5EF4-FFF2-40B4-BE49-F238E27FC236}">
                <a16:creationId xmlns:a16="http://schemas.microsoft.com/office/drawing/2014/main" id="{1441C421-E658-BFA5-5ECF-3FB6C7551D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38B974-5B74-4CEE-5DE7-99088C57B451}"/>
              </a:ext>
            </a:extLst>
          </p:cNvPr>
          <p:cNvSpPr>
            <a:spLocks noGrp="1"/>
          </p:cNvSpPr>
          <p:nvPr>
            <p:ph type="sldNum" sz="quarter" idx="12"/>
          </p:nvPr>
        </p:nvSpPr>
        <p:spPr/>
        <p:txBody>
          <a:bodyPr/>
          <a:lstStyle/>
          <a:p>
            <a:fld id="{7D7B7D72-D66C-F94D-8324-BDFCA16EA29D}" type="slidenum">
              <a:rPr lang="en-US" smtClean="0"/>
              <a:t>‹#›</a:t>
            </a:fld>
            <a:endParaRPr lang="en-US"/>
          </a:p>
        </p:txBody>
      </p:sp>
    </p:spTree>
    <p:extLst>
      <p:ext uri="{BB962C8B-B14F-4D97-AF65-F5344CB8AC3E}">
        <p14:creationId xmlns:p14="http://schemas.microsoft.com/office/powerpoint/2010/main" val="3496195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699592-7FE4-A73C-41E5-CEDF232BFB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B71EFE-5CC4-BFCE-21D5-D9D4AE7005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64472-0168-1F5D-4467-F045FFDEB7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026461-523F-7F41-8003-96B62987CD2E}" type="datetimeFigureOut">
              <a:rPr lang="en-US" smtClean="0"/>
              <a:t>2/21/25</a:t>
            </a:fld>
            <a:endParaRPr lang="en-US"/>
          </a:p>
        </p:txBody>
      </p:sp>
      <p:sp>
        <p:nvSpPr>
          <p:cNvPr id="5" name="Footer Placeholder 4">
            <a:extLst>
              <a:ext uri="{FF2B5EF4-FFF2-40B4-BE49-F238E27FC236}">
                <a16:creationId xmlns:a16="http://schemas.microsoft.com/office/drawing/2014/main" id="{B7754D5F-86ED-E9A0-6D11-0C05450449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0A669F-011B-433E-6478-0D76F4D06C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7B7D72-D66C-F94D-8324-BDFCA16EA29D}" type="slidenum">
              <a:rPr lang="en-US" smtClean="0"/>
              <a:t>‹#›</a:t>
            </a:fld>
            <a:endParaRPr lang="en-US"/>
          </a:p>
        </p:txBody>
      </p:sp>
    </p:spTree>
    <p:extLst>
      <p:ext uri="{BB962C8B-B14F-4D97-AF65-F5344CB8AC3E}">
        <p14:creationId xmlns:p14="http://schemas.microsoft.com/office/powerpoint/2010/main" val="149242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www.youtube.com/watch?v=F5vtCRFRAK0" TargetMode="External"/><Relationship Id="rId2" Type="http://schemas.openxmlformats.org/officeDocument/2006/relationships/hyperlink" Target="https://www.youtube.com/watch?v=L--Oyw6V8gI" TargetMode="External"/><Relationship Id="rId1" Type="http://schemas.openxmlformats.org/officeDocument/2006/relationships/slideLayout" Target="../slideLayouts/slideLayout2.xml"/><Relationship Id="rId5" Type="http://schemas.openxmlformats.org/officeDocument/2006/relationships/hyperlink" Target="https://www.youtube.com/watch?v=otCYl7_uU8Y&amp;t=142s" TargetMode="External"/><Relationship Id="rId4" Type="http://schemas.openxmlformats.org/officeDocument/2006/relationships/hyperlink" Target="https://www.youtube.com/watch?v=wot9DFzFRLU&amp;t=106s"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9E148D-33FB-FA32-ED12-BB74E6D3D210}"/>
              </a:ext>
            </a:extLst>
          </p:cNvPr>
          <p:cNvSpPr>
            <a:spLocks noGrp="1"/>
          </p:cNvSpPr>
          <p:nvPr>
            <p:ph type="ctrTitle"/>
          </p:nvPr>
        </p:nvSpPr>
        <p:spPr>
          <a:xfrm>
            <a:off x="785834" y="640080"/>
            <a:ext cx="5205662" cy="3566160"/>
          </a:xfrm>
        </p:spPr>
        <p:txBody>
          <a:bodyPr anchor="b">
            <a:normAutofit/>
          </a:bodyPr>
          <a:lstStyle/>
          <a:p>
            <a:pPr algn="l"/>
            <a:r>
              <a:rPr lang="en-US" sz="4800" dirty="0"/>
              <a:t>KVALITET I KONKURENTNOST</a:t>
            </a:r>
          </a:p>
        </p:txBody>
      </p:sp>
      <p:sp>
        <p:nvSpPr>
          <p:cNvPr id="3" name="Subtitle 2">
            <a:extLst>
              <a:ext uri="{FF2B5EF4-FFF2-40B4-BE49-F238E27FC236}">
                <a16:creationId xmlns:a16="http://schemas.microsoft.com/office/drawing/2014/main" id="{D55D8900-86F5-EB08-F85F-A92865A33DC3}"/>
              </a:ext>
            </a:extLst>
          </p:cNvPr>
          <p:cNvSpPr>
            <a:spLocks noGrp="1"/>
          </p:cNvSpPr>
          <p:nvPr>
            <p:ph type="subTitle" idx="1"/>
          </p:nvPr>
        </p:nvSpPr>
        <p:spPr>
          <a:xfrm>
            <a:off x="838087" y="4636008"/>
            <a:ext cx="3734014" cy="1572768"/>
          </a:xfrm>
        </p:spPr>
        <p:txBody>
          <a:bodyPr>
            <a:normAutofit/>
          </a:bodyPr>
          <a:lstStyle/>
          <a:p>
            <a:pPr algn="l"/>
            <a:r>
              <a:rPr lang="en-US" sz="2800" dirty="0"/>
              <a:t>Prof. </a:t>
            </a:r>
            <a:r>
              <a:rPr lang="en-US" sz="2800" dirty="0" err="1"/>
              <a:t>dr</a:t>
            </a:r>
            <a:r>
              <a:rPr lang="en-US" sz="2800" dirty="0"/>
              <a:t> Igor </a:t>
            </a:r>
            <a:r>
              <a:rPr lang="en-US" sz="2800" dirty="0" err="1"/>
              <a:t>Todorović</a:t>
            </a:r>
            <a:endParaRPr lang="en-US" sz="2800" dirty="0"/>
          </a:p>
        </p:txBody>
      </p:sp>
      <p:sp>
        <p:nvSpPr>
          <p:cNvPr id="5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colorful dots in a white background&#10;&#10;Description automatically generated with medium confidence">
            <a:extLst>
              <a:ext uri="{FF2B5EF4-FFF2-40B4-BE49-F238E27FC236}">
                <a16:creationId xmlns:a16="http://schemas.microsoft.com/office/drawing/2014/main" id="{1976E550-F7C2-14BE-FB65-DA52CD786EBE}"/>
              </a:ext>
            </a:extLst>
          </p:cNvPr>
          <p:cNvPicPr>
            <a:picLocks noChangeAspect="1"/>
          </p:cNvPicPr>
          <p:nvPr/>
        </p:nvPicPr>
        <p:blipFill rotWithShape="1">
          <a:blip r:embed="rId3"/>
          <a:srcRect l="2477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7101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5568" y="548640"/>
            <a:ext cx="10168128" cy="1179576"/>
          </a:xfrm>
        </p:spPr>
        <p:txBody>
          <a:bodyPr>
            <a:normAutofit/>
          </a:bodyPr>
          <a:lstStyle/>
          <a:p>
            <a:r>
              <a:rPr lang="en-US" sz="4000">
                <a:latin typeface="Century Schoolbook" charset="0"/>
              </a:rPr>
              <a:t>WALTER SHEWART (1891-1967)</a:t>
            </a:r>
            <a:endParaRPr lang="en-US" sz="400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1115568" y="2481943"/>
            <a:ext cx="10168128" cy="3695020"/>
          </a:xfrm>
        </p:spPr>
        <p:txBody>
          <a:bodyPr>
            <a:normAutofit/>
          </a:bodyPr>
          <a:lstStyle/>
          <a:p>
            <a:r>
              <a:rPr lang="en-US" sz="2200">
                <a:latin typeface="Century Schoolbook" charset="0"/>
              </a:rPr>
              <a:t>Pokušao da shvati kako kontrolisati kvalitet</a:t>
            </a:r>
            <a:r>
              <a:rPr lang="sr-Latn-CS" sz="2200">
                <a:latin typeface="Century Schoolbook" charset="0"/>
              </a:rPr>
              <a:t> </a:t>
            </a:r>
            <a:r>
              <a:rPr lang="en-US" sz="2200">
                <a:latin typeface="Century Schoolbook" charset="0"/>
              </a:rPr>
              <a:t>proizvoda proizvedenih u velikim serijama</a:t>
            </a:r>
          </a:p>
          <a:p>
            <a:r>
              <a:rPr lang="en-US" sz="2200">
                <a:latin typeface="Century Schoolbook" charset="0"/>
              </a:rPr>
              <a:t>Za Shewart-a, kontrolisanje kvaliteta je bilo</a:t>
            </a:r>
            <a:r>
              <a:rPr lang="sr-Latn-CS" sz="2200">
                <a:latin typeface="Century Schoolbook" charset="0"/>
              </a:rPr>
              <a:t> </a:t>
            </a:r>
            <a:r>
              <a:rPr lang="en-US" sz="2200">
                <a:latin typeface="Century Schoolbook" charset="0"/>
              </a:rPr>
              <a:t>pitanje statističkog praćenja varijacija u</a:t>
            </a:r>
            <a:r>
              <a:rPr lang="sr-Latn-CS" sz="2200">
                <a:latin typeface="Century Schoolbook" charset="0"/>
              </a:rPr>
              <a:t> </a:t>
            </a:r>
            <a:r>
              <a:rPr lang="en-US" sz="2200">
                <a:latin typeface="Century Schoolbook" charset="0"/>
              </a:rPr>
              <a:t>karakteristikama proizvoda</a:t>
            </a:r>
          </a:p>
          <a:p>
            <a:pPr lvl="1"/>
            <a:r>
              <a:rPr lang="en-US" sz="2200">
                <a:latin typeface="Century Schoolbook" charset="0"/>
              </a:rPr>
              <a:t>Traženje uzroka varijacija</a:t>
            </a:r>
          </a:p>
          <a:p>
            <a:pPr lvl="1"/>
            <a:r>
              <a:rPr lang="en-US" sz="2200">
                <a:latin typeface="Century Schoolbook" charset="0"/>
              </a:rPr>
              <a:t>Analiziranje svih koraka u datom procesu</a:t>
            </a:r>
          </a:p>
          <a:p>
            <a:pPr lvl="1"/>
            <a:r>
              <a:rPr lang="en-US" sz="2200">
                <a:latin typeface="Century Schoolbook" charset="0"/>
              </a:rPr>
              <a:t>Uključivanje SVIH nadležnih osoba</a:t>
            </a:r>
          </a:p>
          <a:p>
            <a:r>
              <a:rPr lang="en-US" sz="2200">
                <a:latin typeface="Century Schoolbook" charset="0"/>
              </a:rPr>
              <a:t>Objedinio je discipline: statistiku, inženjerstvo i ekonomiju (otac statističke QC).</a:t>
            </a:r>
          </a:p>
        </p:txBody>
      </p:sp>
    </p:spTree>
    <p:extLst>
      <p:ext uri="{BB962C8B-B14F-4D97-AF65-F5344CB8AC3E}">
        <p14:creationId xmlns:p14="http://schemas.microsoft.com/office/powerpoint/2010/main" val="224832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E777E57D-6A88-4B5B-A068-2BA7FF4E8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502920"/>
            <a:ext cx="10509504" cy="1975104"/>
          </a:xfrm>
        </p:spPr>
        <p:txBody>
          <a:bodyPr anchor="b">
            <a:normAutofit/>
          </a:bodyPr>
          <a:lstStyle/>
          <a:p>
            <a:r>
              <a:rPr lang="en-US" sz="5400"/>
              <a:t>Istorija kvaliteta</a:t>
            </a:r>
          </a:p>
        </p:txBody>
      </p:sp>
      <p:sp>
        <p:nvSpPr>
          <p:cNvPr id="28" name="Rectangle 27">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289407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41248" y="3328416"/>
            <a:ext cx="10509504" cy="2715768"/>
          </a:xfrm>
        </p:spPr>
        <p:txBody>
          <a:bodyPr>
            <a:normAutofit/>
          </a:bodyPr>
          <a:lstStyle/>
          <a:p>
            <a:r>
              <a:rPr lang="en-US" sz="2200" dirty="0">
                <a:latin typeface="Century Schoolbook" charset="0"/>
              </a:rPr>
              <a:t>1930 – Dodge </a:t>
            </a:r>
            <a:r>
              <a:rPr lang="en-US" sz="2200">
                <a:latin typeface="Century Schoolbook" charset="0"/>
              </a:rPr>
              <a:t>and Roming – Uvode planove uzorkovanja u cilju određivanja prikaladnosti serije za isporuku korisnicima. Metoda se temelji na teoriji vjerovatnoće i izvođenju zaključaka.</a:t>
            </a:r>
            <a:endParaRPr lang="en-US" sz="2200" dirty="0">
              <a:latin typeface="Century Schoolbook" charset="0"/>
            </a:endParaRPr>
          </a:p>
          <a:p>
            <a:endParaRPr lang="en-US" sz="2200" dirty="0">
              <a:latin typeface="Century Schoolbook" charset="0"/>
            </a:endParaRPr>
          </a:p>
          <a:p>
            <a:r>
              <a:rPr lang="en-US" sz="2200" dirty="0">
                <a:latin typeface="Century Schoolbook" charset="0"/>
              </a:rPr>
              <a:t>1943 – Ishikawa </a:t>
            </a:r>
            <a:r>
              <a:rPr lang="en-US" sz="2200">
                <a:latin typeface="Century Schoolbook" charset="0"/>
              </a:rPr>
              <a:t>– Pokretač </a:t>
            </a:r>
            <a:r>
              <a:rPr lang="en-US" sz="2200" dirty="0">
                <a:latin typeface="Century Schoolbook" charset="0"/>
              </a:rPr>
              <a:t>QC </a:t>
            </a:r>
            <a:r>
              <a:rPr lang="en-US" sz="2200">
                <a:latin typeface="Century Schoolbook" charset="0"/>
              </a:rPr>
              <a:t>u Japanu. Razvio je dijagram uzroka i posljedice </a:t>
            </a:r>
            <a:r>
              <a:rPr lang="en-US" sz="2200" dirty="0">
                <a:latin typeface="Century Schoolbook" charset="0"/>
              </a:rPr>
              <a:t>(cause-and-effect).</a:t>
            </a:r>
          </a:p>
          <a:p>
            <a:endParaRPr lang="en-US" sz="2200" dirty="0"/>
          </a:p>
        </p:txBody>
      </p:sp>
    </p:spTree>
    <p:extLst>
      <p:ext uri="{BB962C8B-B14F-4D97-AF65-F5344CB8AC3E}">
        <p14:creationId xmlns:p14="http://schemas.microsoft.com/office/powerpoint/2010/main" val="2363791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5568" y="548640"/>
            <a:ext cx="10168128" cy="1179576"/>
          </a:xfrm>
        </p:spPr>
        <p:txBody>
          <a:bodyPr>
            <a:normAutofit/>
          </a:bodyPr>
          <a:lstStyle/>
          <a:p>
            <a:r>
              <a:rPr lang="en-GB" sz="4000"/>
              <a:t>Ishikawa o kvalitet</a:t>
            </a:r>
            <a:r>
              <a:rPr lang="sr-Latn-BA" sz="4000"/>
              <a:t>u</a:t>
            </a:r>
            <a:r>
              <a:rPr lang="en-GB" sz="4000"/>
              <a:t>:</a:t>
            </a:r>
            <a:endParaRPr lang="en-US" sz="400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1115568" y="2481943"/>
            <a:ext cx="10168128" cy="3695020"/>
          </a:xfrm>
        </p:spPr>
        <p:txBody>
          <a:bodyPr>
            <a:normAutofit/>
          </a:bodyPr>
          <a:lstStyle/>
          <a:p>
            <a:r>
              <a:rPr lang="en-GB" sz="2200" b="1">
                <a:latin typeface="Century Schoolbook" charset="0"/>
              </a:rPr>
              <a:t>Kvalitet je ekvivalent sa zadovoljstvom kupca.</a:t>
            </a:r>
          </a:p>
          <a:p>
            <a:r>
              <a:rPr lang="en-GB" sz="2200">
                <a:latin typeface="Century Schoolbook" charset="0"/>
              </a:rPr>
              <a:t>Kvalitet mora biti defin</a:t>
            </a:r>
            <a:r>
              <a:rPr lang="en-US" sz="2200">
                <a:latin typeface="Century Schoolbook" charset="0"/>
              </a:rPr>
              <a:t>isan</a:t>
            </a:r>
            <a:r>
              <a:rPr lang="en-GB" sz="2200">
                <a:latin typeface="Century Schoolbook" charset="0"/>
              </a:rPr>
              <a:t> opsežno. Nije dovoljno samo reći</a:t>
            </a:r>
            <a:r>
              <a:rPr lang="en-US" sz="2200">
                <a:latin typeface="Century Schoolbook" charset="0"/>
              </a:rPr>
              <a:t> </a:t>
            </a:r>
            <a:r>
              <a:rPr lang="nb-NO" sz="2200">
                <a:latin typeface="Century Schoolbook" charset="0"/>
              </a:rPr>
              <a:t>da je proizvod visok</a:t>
            </a:r>
            <a:r>
              <a:rPr lang="en-US" sz="2200">
                <a:latin typeface="Century Schoolbook" charset="0"/>
              </a:rPr>
              <a:t>og</a:t>
            </a:r>
            <a:r>
              <a:rPr lang="nb-NO" sz="2200">
                <a:latin typeface="Century Schoolbook" charset="0"/>
              </a:rPr>
              <a:t> kvalitet</a:t>
            </a:r>
            <a:r>
              <a:rPr lang="en-US" sz="2200">
                <a:latin typeface="Century Schoolbook" charset="0"/>
              </a:rPr>
              <a:t>a</a:t>
            </a:r>
            <a:r>
              <a:rPr lang="nb-NO" sz="2200">
                <a:latin typeface="Century Schoolbook" charset="0"/>
              </a:rPr>
              <a:t>. Moramo fokusirati pažnju na</a:t>
            </a:r>
            <a:r>
              <a:rPr lang="en-US" sz="2200">
                <a:latin typeface="Century Schoolbook" charset="0"/>
              </a:rPr>
              <a:t> </a:t>
            </a:r>
            <a:r>
              <a:rPr lang="en-GB" sz="2200">
                <a:latin typeface="Century Schoolbook" charset="0"/>
              </a:rPr>
              <a:t>kvalitet svakog aspekta organizacije.</a:t>
            </a:r>
          </a:p>
          <a:p>
            <a:r>
              <a:rPr lang="en-GB" sz="2200">
                <a:latin typeface="Century Schoolbook" charset="0"/>
              </a:rPr>
              <a:t>Potrebe i zahtjevi kupca se mijenjaju. Stoga, se i definicija</a:t>
            </a:r>
            <a:r>
              <a:rPr lang="en-US" sz="2200">
                <a:latin typeface="Century Schoolbook" charset="0"/>
              </a:rPr>
              <a:t> </a:t>
            </a:r>
            <a:r>
              <a:rPr lang="en-GB" sz="2200">
                <a:latin typeface="Century Schoolbook" charset="0"/>
              </a:rPr>
              <a:t>kvalitet</a:t>
            </a:r>
            <a:r>
              <a:rPr lang="en-US" sz="2200">
                <a:latin typeface="Century Schoolbook" charset="0"/>
              </a:rPr>
              <a:t>a</a:t>
            </a:r>
            <a:r>
              <a:rPr lang="en-GB" sz="2200">
                <a:latin typeface="Century Schoolbook" charset="0"/>
              </a:rPr>
              <a:t> uvijek mijenja.</a:t>
            </a:r>
          </a:p>
          <a:p>
            <a:r>
              <a:rPr lang="en-GB" sz="2200">
                <a:latin typeface="Century Schoolbook" charset="0"/>
              </a:rPr>
              <a:t>Cijena proizvoda ili usluge je bitan dio kvalitet</a:t>
            </a:r>
            <a:r>
              <a:rPr lang="en-US" sz="2200">
                <a:latin typeface="Century Schoolbook" charset="0"/>
              </a:rPr>
              <a:t>a</a:t>
            </a:r>
            <a:r>
              <a:rPr lang="en-GB" sz="2200">
                <a:latin typeface="Century Schoolbook" charset="0"/>
              </a:rPr>
              <a:t>. Ako je</a:t>
            </a:r>
            <a:r>
              <a:rPr lang="en-US" sz="2200">
                <a:latin typeface="Century Schoolbook" charset="0"/>
              </a:rPr>
              <a:t> </a:t>
            </a:r>
            <a:r>
              <a:rPr lang="en-GB" sz="2200">
                <a:latin typeface="Century Schoolbook" charset="0"/>
              </a:rPr>
              <a:t>proizvod precijenjen ne može pridobiti zadovoljstvo kupca.</a:t>
            </a:r>
          </a:p>
        </p:txBody>
      </p:sp>
    </p:spTree>
    <p:extLst>
      <p:ext uri="{BB962C8B-B14F-4D97-AF65-F5344CB8AC3E}">
        <p14:creationId xmlns:p14="http://schemas.microsoft.com/office/powerpoint/2010/main" val="664454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5568" y="548640"/>
            <a:ext cx="10168128" cy="1179576"/>
          </a:xfrm>
        </p:spPr>
        <p:txBody>
          <a:bodyPr>
            <a:normAutofit/>
          </a:bodyPr>
          <a:lstStyle/>
          <a:p>
            <a:r>
              <a:rPr lang="en-US" sz="4000">
                <a:latin typeface="Century Schoolbook" charset="0"/>
              </a:rPr>
              <a:t>WILLIAM DEMING (1900-1993)</a:t>
            </a:r>
            <a:endParaRPr lang="en-US" sz="400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1115568" y="2481943"/>
            <a:ext cx="10168128" cy="3695020"/>
          </a:xfrm>
        </p:spPr>
        <p:txBody>
          <a:bodyPr>
            <a:normAutofit/>
          </a:bodyPr>
          <a:lstStyle/>
          <a:p>
            <a:r>
              <a:rPr lang="en-US" sz="2200"/>
              <a:t>Shewartov sledbenik</a:t>
            </a:r>
          </a:p>
          <a:p>
            <a:r>
              <a:rPr lang="en-US" sz="2200"/>
              <a:t>Precizna </a:t>
            </a:r>
            <a:r>
              <a:rPr lang="en-US" sz="2200" b="1"/>
              <a:t>analiza</a:t>
            </a:r>
            <a:r>
              <a:rPr lang="en-US" sz="2200"/>
              <a:t> podataka</a:t>
            </a:r>
          </a:p>
          <a:p>
            <a:r>
              <a:rPr lang="en-US" sz="2200"/>
              <a:t>Istraživanje ljudske </a:t>
            </a:r>
            <a:r>
              <a:rPr lang="en-US" sz="2200" b="1"/>
              <a:t>psihologije</a:t>
            </a:r>
            <a:r>
              <a:rPr lang="en-US" sz="2200"/>
              <a:t>, teorija </a:t>
            </a:r>
            <a:r>
              <a:rPr lang="en-US" sz="2200" b="1"/>
              <a:t>obuke</a:t>
            </a:r>
            <a:r>
              <a:rPr lang="en-US" sz="2200"/>
              <a:t>, sistemskih </a:t>
            </a:r>
            <a:r>
              <a:rPr lang="en-US" sz="2200" b="1"/>
              <a:t>varijacija</a:t>
            </a:r>
          </a:p>
          <a:p>
            <a:r>
              <a:rPr lang="en-US" sz="2200"/>
              <a:t>Klijent kao prioritet</a:t>
            </a:r>
          </a:p>
          <a:p>
            <a:r>
              <a:rPr lang="en-US" sz="2200"/>
              <a:t>Odbacivanje Tejlorizma i njegovih autoritarnih metoda</a:t>
            </a:r>
          </a:p>
          <a:p>
            <a:r>
              <a:rPr lang="en-US" sz="2200"/>
              <a:t>Napisao 14 principa za upravljanje ukupnim kvalitetom</a:t>
            </a:r>
          </a:p>
          <a:p>
            <a:endParaRPr lang="en-US" sz="2200"/>
          </a:p>
          <a:p>
            <a:endParaRPr lang="en-US" sz="2200"/>
          </a:p>
        </p:txBody>
      </p:sp>
    </p:spTree>
    <p:extLst>
      <p:ext uri="{BB962C8B-B14F-4D97-AF65-F5344CB8AC3E}">
        <p14:creationId xmlns:p14="http://schemas.microsoft.com/office/powerpoint/2010/main" val="2569328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5568" y="548640"/>
            <a:ext cx="10168128" cy="1179576"/>
          </a:xfrm>
        </p:spPr>
        <p:txBody>
          <a:bodyPr>
            <a:normAutofit/>
          </a:bodyPr>
          <a:lstStyle/>
          <a:p>
            <a:r>
              <a:rPr lang="en-US" sz="4000"/>
              <a:t>Armand Feigenbaum (1920-)</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1115568" y="2481943"/>
            <a:ext cx="10168128" cy="3695020"/>
          </a:xfrm>
        </p:spPr>
        <p:txBody>
          <a:bodyPr>
            <a:normAutofit/>
          </a:bodyPr>
          <a:lstStyle/>
          <a:p>
            <a:pPr>
              <a:buFontTx/>
              <a:buNone/>
            </a:pPr>
            <a:r>
              <a:rPr lang="en-US" sz="2200">
                <a:latin typeface="Century Schoolbook" charset="0"/>
              </a:rPr>
              <a:t>Prvi koji je upotrebio naziv </a:t>
            </a:r>
            <a:r>
              <a:rPr lang="ja-JP" altLang="en-US" sz="2200">
                <a:latin typeface="Century Schoolbook" charset="0"/>
              </a:rPr>
              <a:t>“</a:t>
            </a:r>
            <a:r>
              <a:rPr lang="en-US" sz="2200">
                <a:latin typeface="Century Schoolbook" charset="0"/>
              </a:rPr>
              <a:t>ukupni kvalitet</a:t>
            </a:r>
            <a:r>
              <a:rPr lang="ja-JP" altLang="en-US" sz="2200">
                <a:latin typeface="Century Schoolbook" charset="0"/>
              </a:rPr>
              <a:t>”</a:t>
            </a:r>
            <a:r>
              <a:rPr lang="en-US" sz="2200">
                <a:latin typeface="Century Schoolbook" charset="0"/>
              </a:rPr>
              <a:t> (knjiga</a:t>
            </a:r>
            <a:r>
              <a:rPr lang="sr-Latn-CS" sz="2200">
                <a:latin typeface="Century Schoolbook" charset="0"/>
              </a:rPr>
              <a:t> </a:t>
            </a:r>
            <a:r>
              <a:rPr lang="ja-JP" altLang="en-US" sz="2200">
                <a:latin typeface="Century Schoolbook" charset="0"/>
              </a:rPr>
              <a:t>“</a:t>
            </a:r>
            <a:r>
              <a:rPr lang="en-US" sz="2200">
                <a:latin typeface="Century Schoolbook" charset="0"/>
              </a:rPr>
              <a:t>Kontrola ukupnog kvaliteta</a:t>
            </a:r>
            <a:r>
              <a:rPr lang="ja-JP" altLang="en-US" sz="2200">
                <a:latin typeface="Century Schoolbook" charset="0"/>
              </a:rPr>
              <a:t>”</a:t>
            </a:r>
            <a:r>
              <a:rPr lang="en-US" sz="2200">
                <a:latin typeface="Century Schoolbook" charset="0"/>
              </a:rPr>
              <a:t>, 1951)</a:t>
            </a:r>
          </a:p>
          <a:p>
            <a:pPr>
              <a:buFontTx/>
              <a:buNone/>
            </a:pPr>
            <a:r>
              <a:rPr lang="en-US" sz="2200">
                <a:latin typeface="Century Schoolbook" charset="0"/>
              </a:rPr>
              <a:t>• Za Feigenbauma, ukupni kvalitet = </a:t>
            </a:r>
            <a:r>
              <a:rPr lang="ja-JP" altLang="en-US" sz="2200">
                <a:latin typeface="Century Schoolbook" charset="0"/>
              </a:rPr>
              <a:t>“</a:t>
            </a:r>
            <a:r>
              <a:rPr lang="en-US" sz="2200" b="1">
                <a:latin typeface="Century Schoolbook" charset="0"/>
              </a:rPr>
              <a:t>razvijanje</a:t>
            </a:r>
            <a:r>
              <a:rPr lang="sr-Latn-CS" sz="2200" b="1">
                <a:latin typeface="Century Schoolbook" charset="0"/>
              </a:rPr>
              <a:t> </a:t>
            </a:r>
            <a:r>
              <a:rPr lang="en-US" sz="2200">
                <a:latin typeface="Century Schoolbook" charset="0"/>
              </a:rPr>
              <a:t>sistema, </a:t>
            </a:r>
            <a:r>
              <a:rPr lang="en-US" sz="2200" b="1">
                <a:latin typeface="Century Schoolbook" charset="0"/>
              </a:rPr>
              <a:t>održavanje </a:t>
            </a:r>
            <a:r>
              <a:rPr lang="en-US" sz="2200">
                <a:latin typeface="Century Schoolbook" charset="0"/>
              </a:rPr>
              <a:t>i </a:t>
            </a:r>
            <a:r>
              <a:rPr lang="en-US" sz="2200" b="1">
                <a:latin typeface="Century Schoolbook" charset="0"/>
              </a:rPr>
              <a:t>poboljšanje </a:t>
            </a:r>
            <a:r>
              <a:rPr lang="en-US" sz="2200">
                <a:latin typeface="Century Schoolbook" charset="0"/>
              </a:rPr>
              <a:t>kvaliteta</a:t>
            </a:r>
            <a:r>
              <a:rPr lang="ja-JP" altLang="en-US" sz="2200">
                <a:latin typeface="Century Schoolbook" charset="0"/>
              </a:rPr>
              <a:t>”</a:t>
            </a:r>
            <a:endParaRPr lang="en-US" sz="2200">
              <a:latin typeface="Century Schoolbook" charset="0"/>
            </a:endParaRPr>
          </a:p>
          <a:p>
            <a:pPr>
              <a:buFontTx/>
              <a:buNone/>
            </a:pPr>
            <a:r>
              <a:rPr lang="en-US" sz="2200">
                <a:latin typeface="Century Schoolbook" charset="0"/>
              </a:rPr>
              <a:t>• Definisao 4 komponente kvaliteta:</a:t>
            </a:r>
          </a:p>
          <a:p>
            <a:pPr lvl="1"/>
            <a:r>
              <a:rPr lang="en-US" sz="2200">
                <a:latin typeface="Century Schoolbook" charset="0"/>
              </a:rPr>
              <a:t>– Tehničku</a:t>
            </a:r>
          </a:p>
          <a:p>
            <a:pPr lvl="1"/>
            <a:r>
              <a:rPr lang="en-US" sz="2200">
                <a:latin typeface="Century Schoolbook" charset="0"/>
              </a:rPr>
              <a:t>– Administrativnu</a:t>
            </a:r>
          </a:p>
          <a:p>
            <a:pPr lvl="1"/>
            <a:r>
              <a:rPr lang="en-US" sz="2200">
                <a:latin typeface="Century Schoolbook" charset="0"/>
              </a:rPr>
              <a:t>– Ekonomsku</a:t>
            </a:r>
          </a:p>
          <a:p>
            <a:pPr lvl="1"/>
            <a:r>
              <a:rPr lang="en-US" sz="2200">
                <a:latin typeface="Century Schoolbook" charset="0"/>
              </a:rPr>
              <a:t>– Merenje/dimenzioniranje</a:t>
            </a:r>
          </a:p>
        </p:txBody>
      </p:sp>
    </p:spTree>
    <p:extLst>
      <p:ext uri="{BB962C8B-B14F-4D97-AF65-F5344CB8AC3E}">
        <p14:creationId xmlns:p14="http://schemas.microsoft.com/office/powerpoint/2010/main" val="1379113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5568" y="548640"/>
            <a:ext cx="10168128" cy="1179576"/>
          </a:xfrm>
        </p:spPr>
        <p:txBody>
          <a:bodyPr>
            <a:normAutofit/>
          </a:bodyPr>
          <a:lstStyle/>
          <a:p>
            <a:r>
              <a:rPr lang="en-US" sz="4000">
                <a:latin typeface="Century Schoolbook" charset="0"/>
              </a:rPr>
              <a:t>1980 – Taguchi</a:t>
            </a:r>
            <a:endParaRPr lang="en-US" sz="400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1115568" y="2481943"/>
            <a:ext cx="10168128" cy="3695020"/>
          </a:xfrm>
        </p:spPr>
        <p:txBody>
          <a:bodyPr>
            <a:normAutofit/>
          </a:bodyPr>
          <a:lstStyle/>
          <a:p>
            <a:endParaRPr lang="en-US" sz="2200"/>
          </a:p>
          <a:p>
            <a:r>
              <a:rPr lang="en-US" sz="2200"/>
              <a:t>Uvodi statističke tehnike planiranju eksperimenata u cilju poboljšanja kvaliteta i smanjenja troškova. Razvio je i funkciju gubitaka (quality loss function). </a:t>
            </a:r>
          </a:p>
          <a:p>
            <a:r>
              <a:rPr lang="en-US" sz="2200"/>
              <a:t>U SAD-u se prihvaća nova filozofija koju je još započeo Deming. Uvodi i pojmove off-line i on-line QC.</a:t>
            </a:r>
          </a:p>
          <a:p>
            <a:endParaRPr lang="en-US" sz="2200"/>
          </a:p>
        </p:txBody>
      </p:sp>
    </p:spTree>
    <p:extLst>
      <p:ext uri="{BB962C8B-B14F-4D97-AF65-F5344CB8AC3E}">
        <p14:creationId xmlns:p14="http://schemas.microsoft.com/office/powerpoint/2010/main" val="1707536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Rectangle 16">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5568" y="548640"/>
            <a:ext cx="10168128" cy="1179576"/>
          </a:xfrm>
        </p:spPr>
        <p:txBody>
          <a:bodyPr>
            <a:normAutofit/>
          </a:bodyPr>
          <a:lstStyle/>
          <a:p>
            <a:r>
              <a:rPr lang="en-US" sz="4000">
                <a:latin typeface="Century Schoolbook" charset="0"/>
              </a:rPr>
              <a:t>DEMINGOVIH 14</a:t>
            </a:r>
            <a:r>
              <a:rPr lang="sr-Latn-CS" sz="4000">
                <a:latin typeface="Century Schoolbook" charset="0"/>
              </a:rPr>
              <a:t> </a:t>
            </a:r>
            <a:r>
              <a:rPr lang="en-US" sz="4000">
                <a:latin typeface="Century Schoolbook" charset="0"/>
              </a:rPr>
              <a:t>PRINCIPA</a:t>
            </a:r>
            <a:endParaRPr lang="en-US" sz="400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28675" y="2018806"/>
            <a:ext cx="10455021" cy="4485025"/>
          </a:xfrm>
        </p:spPr>
        <p:txBody>
          <a:bodyPr>
            <a:normAutofit lnSpcReduction="10000"/>
          </a:bodyPr>
          <a:lstStyle/>
          <a:p>
            <a:pPr marL="0" indent="0">
              <a:spcBef>
                <a:spcPts val="600"/>
              </a:spcBef>
              <a:buNone/>
            </a:pPr>
            <a:r>
              <a:rPr lang="en-US" sz="1800" dirty="0"/>
              <a:t>1- </a:t>
            </a:r>
            <a:r>
              <a:rPr lang="en-US" sz="1800" dirty="0" err="1"/>
              <a:t>Postanite</a:t>
            </a:r>
            <a:r>
              <a:rPr lang="en-US" sz="1800" dirty="0"/>
              <a:t> </a:t>
            </a:r>
            <a:r>
              <a:rPr lang="en-US" sz="1800" dirty="0" err="1"/>
              <a:t>odani</a:t>
            </a:r>
            <a:r>
              <a:rPr lang="en-US" sz="1800" dirty="0"/>
              <a:t> </a:t>
            </a:r>
            <a:r>
              <a:rPr lang="en-US" sz="1800" dirty="0" err="1"/>
              <a:t>svrsi</a:t>
            </a:r>
            <a:r>
              <a:rPr lang="en-US" sz="1800" dirty="0"/>
              <a:t> </a:t>
            </a:r>
            <a:r>
              <a:rPr lang="en-US" sz="1800" dirty="0" err="1"/>
              <a:t>unapređenja</a:t>
            </a:r>
            <a:r>
              <a:rPr lang="en-US" sz="1800" dirty="0"/>
              <a:t> </a:t>
            </a:r>
            <a:r>
              <a:rPr lang="en-US" sz="1800" dirty="0" err="1"/>
              <a:t>kvaliteta</a:t>
            </a:r>
            <a:r>
              <a:rPr lang="en-US" sz="1800" dirty="0"/>
              <a:t> </a:t>
            </a:r>
            <a:r>
              <a:rPr lang="en-US" sz="1800" dirty="0" err="1"/>
              <a:t>proizvoda</a:t>
            </a:r>
            <a:r>
              <a:rPr lang="en-US" sz="1800" dirty="0"/>
              <a:t>, </a:t>
            </a:r>
            <a:r>
              <a:rPr lang="en-US" sz="1800" dirty="0" err="1"/>
              <a:t>sa</a:t>
            </a:r>
            <a:r>
              <a:rPr lang="en-US" sz="1800" dirty="0"/>
              <a:t> </a:t>
            </a:r>
            <a:r>
              <a:rPr lang="en-US" sz="1800" dirty="0" err="1"/>
              <a:t>ciljem</a:t>
            </a:r>
            <a:r>
              <a:rPr lang="en-US" sz="1800" dirty="0"/>
              <a:t> da </a:t>
            </a:r>
            <a:r>
              <a:rPr lang="en-US" sz="1800" dirty="0" err="1"/>
              <a:t>postanete</a:t>
            </a:r>
            <a:r>
              <a:rPr lang="en-US" sz="1800" dirty="0"/>
              <a:t> </a:t>
            </a:r>
            <a:r>
              <a:rPr lang="en-US" sz="1800" dirty="0" err="1"/>
              <a:t>konkurentniji</a:t>
            </a:r>
            <a:endParaRPr lang="en-US" sz="1800" dirty="0"/>
          </a:p>
          <a:p>
            <a:pPr marL="0" indent="0">
              <a:spcBef>
                <a:spcPts val="600"/>
              </a:spcBef>
              <a:buNone/>
            </a:pPr>
            <a:r>
              <a:rPr lang="en-US" sz="1800" dirty="0"/>
              <a:t>2- </a:t>
            </a:r>
            <a:r>
              <a:rPr lang="en-US" sz="1800" dirty="0" err="1"/>
              <a:t>Prihvatiti</a:t>
            </a:r>
            <a:r>
              <a:rPr lang="en-US" sz="1800" dirty="0"/>
              <a:t> novo </a:t>
            </a:r>
            <a:r>
              <a:rPr lang="en-US" sz="1800" dirty="0" err="1"/>
              <a:t>razmišljanje</a:t>
            </a:r>
            <a:r>
              <a:rPr lang="en-US" sz="1800" dirty="0"/>
              <a:t>, </a:t>
            </a:r>
            <a:r>
              <a:rPr lang="en-US" sz="1800" dirty="0" err="1"/>
              <a:t>odnosno</a:t>
            </a:r>
            <a:r>
              <a:rPr lang="en-US" sz="1800" dirty="0"/>
              <a:t> </a:t>
            </a:r>
            <a:r>
              <a:rPr lang="en-US" sz="1800" dirty="0" err="1"/>
              <a:t>filozofiju</a:t>
            </a:r>
            <a:r>
              <a:rPr lang="en-US" sz="1800" dirty="0"/>
              <a:t> </a:t>
            </a:r>
          </a:p>
          <a:p>
            <a:pPr marL="0" indent="0">
              <a:spcBef>
                <a:spcPts val="600"/>
              </a:spcBef>
              <a:buNone/>
            </a:pPr>
            <a:r>
              <a:rPr lang="en-US" sz="1800" dirty="0"/>
              <a:t>3- </a:t>
            </a:r>
            <a:r>
              <a:rPr lang="en-US" sz="1800" dirty="0" err="1"/>
              <a:t>Obustaviti</a:t>
            </a:r>
            <a:r>
              <a:rPr lang="en-US" sz="1800" dirty="0"/>
              <a:t> </a:t>
            </a:r>
            <a:r>
              <a:rPr lang="en-US" sz="1800" dirty="0" err="1"/>
              <a:t>masovnu</a:t>
            </a:r>
            <a:r>
              <a:rPr lang="en-US" sz="1800" dirty="0"/>
              <a:t> </a:t>
            </a:r>
            <a:r>
              <a:rPr lang="en-US" sz="1800" dirty="0" err="1"/>
              <a:t>kontrolu</a:t>
            </a:r>
            <a:r>
              <a:rPr lang="en-US" sz="1800" dirty="0"/>
              <a:t> </a:t>
            </a:r>
            <a:r>
              <a:rPr lang="en-US" sz="1800" dirty="0" err="1"/>
              <a:t>radi</a:t>
            </a:r>
            <a:r>
              <a:rPr lang="en-US" sz="1800" dirty="0"/>
              <a:t> </a:t>
            </a:r>
            <a:r>
              <a:rPr lang="en-US" sz="1800" dirty="0" err="1"/>
              <a:t>unapređenja</a:t>
            </a:r>
            <a:r>
              <a:rPr lang="en-US" sz="1800" dirty="0"/>
              <a:t> </a:t>
            </a:r>
            <a:r>
              <a:rPr lang="en-US" sz="1800" dirty="0" err="1"/>
              <a:t>kvalitete</a:t>
            </a:r>
            <a:endParaRPr lang="en-US" sz="1800" dirty="0"/>
          </a:p>
          <a:p>
            <a:pPr marL="0" indent="0">
              <a:spcBef>
                <a:spcPts val="600"/>
              </a:spcBef>
              <a:buNone/>
            </a:pPr>
            <a:r>
              <a:rPr lang="en-US" sz="1800" dirty="0"/>
              <a:t>4- </a:t>
            </a:r>
            <a:r>
              <a:rPr lang="en-US" sz="1800" dirty="0" err="1"/>
              <a:t>Prekinuti</a:t>
            </a:r>
            <a:r>
              <a:rPr lang="en-US" sz="1800" dirty="0"/>
              <a:t> </a:t>
            </a:r>
            <a:r>
              <a:rPr lang="en-US" sz="1800" dirty="0" err="1"/>
              <a:t>ugovaranje</a:t>
            </a:r>
            <a:r>
              <a:rPr lang="en-US" sz="1800" dirty="0"/>
              <a:t> </a:t>
            </a:r>
            <a:r>
              <a:rPr lang="en-US" sz="1800" dirty="0" err="1"/>
              <a:t>nabavki</a:t>
            </a:r>
            <a:r>
              <a:rPr lang="en-US" sz="1800" dirty="0"/>
              <a:t> </a:t>
            </a:r>
            <a:r>
              <a:rPr lang="en-US" sz="1800" dirty="0" err="1"/>
              <a:t>na</a:t>
            </a:r>
            <a:r>
              <a:rPr lang="en-US" sz="1800" dirty="0"/>
              <a:t> </a:t>
            </a:r>
            <a:r>
              <a:rPr lang="en-US" sz="1800" dirty="0" err="1"/>
              <a:t>temelju</a:t>
            </a:r>
            <a:r>
              <a:rPr lang="en-US" sz="1800" dirty="0"/>
              <a:t> </a:t>
            </a:r>
            <a:r>
              <a:rPr lang="en-US" sz="1800" dirty="0" err="1"/>
              <a:t>najnižih</a:t>
            </a:r>
            <a:r>
              <a:rPr lang="en-US" sz="1800" dirty="0"/>
              <a:t> </a:t>
            </a:r>
            <a:r>
              <a:rPr lang="en-US" sz="1800" dirty="0" err="1"/>
              <a:t>cijena</a:t>
            </a:r>
            <a:endParaRPr lang="en-US" sz="1800" dirty="0"/>
          </a:p>
          <a:p>
            <a:pPr marL="0" indent="0">
              <a:spcBef>
                <a:spcPts val="600"/>
              </a:spcBef>
              <a:buNone/>
            </a:pPr>
            <a:r>
              <a:rPr lang="en-US" sz="1800" dirty="0"/>
              <a:t>5- </a:t>
            </a:r>
            <a:r>
              <a:rPr lang="en-US" sz="1800" dirty="0" err="1"/>
              <a:t>Neprekidno</a:t>
            </a:r>
            <a:r>
              <a:rPr lang="en-US" sz="1800" dirty="0"/>
              <a:t> </a:t>
            </a:r>
            <a:r>
              <a:rPr lang="en-US" sz="1800" dirty="0" err="1"/>
              <a:t>unapređivati</a:t>
            </a:r>
            <a:r>
              <a:rPr lang="en-US" sz="1800" dirty="0"/>
              <a:t> </a:t>
            </a:r>
            <a:r>
              <a:rPr lang="en-US" sz="1800" dirty="0" err="1"/>
              <a:t>sistem</a:t>
            </a:r>
            <a:r>
              <a:rPr lang="en-US" sz="1800" dirty="0"/>
              <a:t> </a:t>
            </a:r>
          </a:p>
          <a:p>
            <a:pPr marL="0" indent="0">
              <a:spcBef>
                <a:spcPts val="600"/>
              </a:spcBef>
              <a:buNone/>
            </a:pPr>
            <a:r>
              <a:rPr lang="en-US" sz="1800" dirty="0"/>
              <a:t>6- </a:t>
            </a:r>
            <a:r>
              <a:rPr lang="en-US" sz="1800" dirty="0" err="1"/>
              <a:t>Institucionalizirati</a:t>
            </a:r>
            <a:r>
              <a:rPr lang="en-US" sz="1800" dirty="0"/>
              <a:t> </a:t>
            </a:r>
            <a:r>
              <a:rPr lang="en-US" sz="1800" dirty="0" err="1"/>
              <a:t>osposobljavanje</a:t>
            </a:r>
            <a:r>
              <a:rPr lang="en-US" sz="1800" dirty="0"/>
              <a:t> za </a:t>
            </a:r>
            <a:r>
              <a:rPr lang="en-US" sz="1800" dirty="0" err="1"/>
              <a:t>obavljanje</a:t>
            </a:r>
            <a:r>
              <a:rPr lang="en-US" sz="1800" dirty="0"/>
              <a:t> </a:t>
            </a:r>
            <a:r>
              <a:rPr lang="en-US" sz="1800" dirty="0" err="1"/>
              <a:t>posla</a:t>
            </a:r>
            <a:r>
              <a:rPr lang="en-US" sz="1800" dirty="0"/>
              <a:t> </a:t>
            </a:r>
          </a:p>
          <a:p>
            <a:pPr marL="0" indent="0">
              <a:spcBef>
                <a:spcPts val="600"/>
              </a:spcBef>
              <a:buNone/>
            </a:pPr>
            <a:r>
              <a:rPr lang="en-US" sz="1800" dirty="0"/>
              <a:t>7- </a:t>
            </a:r>
            <a:r>
              <a:rPr lang="en-US" sz="1800" dirty="0" err="1"/>
              <a:t>Unapređivati</a:t>
            </a:r>
            <a:r>
              <a:rPr lang="en-US" sz="1800" dirty="0"/>
              <a:t> </a:t>
            </a:r>
            <a:r>
              <a:rPr lang="en-US" sz="1800" dirty="0" err="1"/>
              <a:t>rukovođenje</a:t>
            </a:r>
            <a:r>
              <a:rPr lang="en-US" sz="1800" dirty="0"/>
              <a:t> </a:t>
            </a:r>
          </a:p>
          <a:p>
            <a:pPr marL="0" indent="0">
              <a:spcBef>
                <a:spcPts val="600"/>
              </a:spcBef>
              <a:buNone/>
            </a:pPr>
            <a:r>
              <a:rPr lang="en-US" sz="1800" dirty="0"/>
              <a:t>8- </a:t>
            </a:r>
            <a:r>
              <a:rPr lang="en-US" sz="1800" dirty="0" err="1"/>
              <a:t>Eliminisati</a:t>
            </a:r>
            <a:r>
              <a:rPr lang="en-US" sz="1800" dirty="0"/>
              <a:t> </a:t>
            </a:r>
            <a:r>
              <a:rPr lang="en-US" sz="1800" dirty="0" err="1"/>
              <a:t>strahopoštovanje</a:t>
            </a:r>
            <a:r>
              <a:rPr lang="en-US" sz="1800" dirty="0"/>
              <a:t> </a:t>
            </a:r>
            <a:r>
              <a:rPr lang="en-US" sz="1800" dirty="0" err="1"/>
              <a:t>i</a:t>
            </a:r>
            <a:r>
              <a:rPr lang="en-US" sz="1800" dirty="0"/>
              <a:t> </a:t>
            </a:r>
            <a:r>
              <a:rPr lang="en-US" sz="1800" dirty="0" err="1"/>
              <a:t>zabrinutost</a:t>
            </a:r>
            <a:r>
              <a:rPr lang="en-US" sz="1800" dirty="0"/>
              <a:t> </a:t>
            </a:r>
          </a:p>
          <a:p>
            <a:pPr marL="0" indent="0">
              <a:spcBef>
                <a:spcPts val="600"/>
              </a:spcBef>
              <a:buNone/>
            </a:pPr>
            <a:r>
              <a:rPr lang="en-US" sz="1800" dirty="0"/>
              <a:t>9- </a:t>
            </a:r>
            <a:r>
              <a:rPr lang="en-US" sz="1800" dirty="0" err="1"/>
              <a:t>Onemogućiti</a:t>
            </a:r>
            <a:r>
              <a:rPr lang="en-US" sz="1800" dirty="0"/>
              <a:t> </a:t>
            </a:r>
            <a:r>
              <a:rPr lang="en-US" sz="1800" dirty="0" err="1"/>
              <a:t>barijere</a:t>
            </a:r>
            <a:r>
              <a:rPr lang="en-US" sz="1800" dirty="0"/>
              <a:t> </a:t>
            </a:r>
            <a:r>
              <a:rPr lang="en-US" sz="1800" dirty="0" err="1"/>
              <a:t>između</a:t>
            </a:r>
            <a:r>
              <a:rPr lang="en-US" sz="1800" dirty="0"/>
              <a:t> </a:t>
            </a:r>
            <a:r>
              <a:rPr lang="en-US" sz="1800" dirty="0" err="1"/>
              <a:t>odjela</a:t>
            </a:r>
            <a:r>
              <a:rPr lang="en-US" sz="1800" dirty="0"/>
              <a:t> </a:t>
            </a:r>
          </a:p>
          <a:p>
            <a:pPr marL="0" indent="0">
              <a:spcBef>
                <a:spcPts val="600"/>
              </a:spcBef>
              <a:buNone/>
            </a:pPr>
            <a:r>
              <a:rPr lang="en-US" sz="1800" dirty="0"/>
              <a:t>10- </a:t>
            </a:r>
            <a:r>
              <a:rPr lang="en-US" sz="1800" dirty="0" err="1"/>
              <a:t>Eliminisati</a:t>
            </a:r>
            <a:r>
              <a:rPr lang="en-US" sz="1800" dirty="0"/>
              <a:t> </a:t>
            </a:r>
            <a:r>
              <a:rPr lang="en-US" sz="1800" dirty="0" err="1"/>
              <a:t>slogane</a:t>
            </a:r>
            <a:endParaRPr lang="en-US" sz="1800" dirty="0"/>
          </a:p>
          <a:p>
            <a:pPr marL="0" indent="0">
              <a:spcBef>
                <a:spcPts val="600"/>
              </a:spcBef>
              <a:buNone/>
            </a:pPr>
            <a:r>
              <a:rPr lang="en-US" sz="1800" dirty="0"/>
              <a:t>11- </a:t>
            </a:r>
            <a:r>
              <a:rPr lang="en-US" sz="1800" dirty="0" err="1"/>
              <a:t>Eliminisati</a:t>
            </a:r>
            <a:r>
              <a:rPr lang="en-US" sz="1800" dirty="0"/>
              <a:t> </a:t>
            </a:r>
            <a:r>
              <a:rPr lang="en-US" sz="1800" dirty="0" err="1"/>
              <a:t>radne</a:t>
            </a:r>
            <a:r>
              <a:rPr lang="en-US" sz="1800" dirty="0"/>
              <a:t> </a:t>
            </a:r>
            <a:r>
              <a:rPr lang="en-US" sz="1800" dirty="0" err="1"/>
              <a:t>norme</a:t>
            </a:r>
            <a:r>
              <a:rPr lang="en-US" sz="1800" dirty="0"/>
              <a:t> </a:t>
            </a:r>
          </a:p>
          <a:p>
            <a:pPr marL="0" indent="0">
              <a:spcBef>
                <a:spcPts val="600"/>
              </a:spcBef>
              <a:buNone/>
            </a:pPr>
            <a:r>
              <a:rPr lang="en-US" sz="1800" dirty="0"/>
              <a:t>12- </a:t>
            </a:r>
            <a:r>
              <a:rPr lang="en-US" sz="1800" dirty="0" err="1"/>
              <a:t>Usmjeriti</a:t>
            </a:r>
            <a:r>
              <a:rPr lang="en-US" sz="1800" dirty="0"/>
              <a:t> </a:t>
            </a:r>
            <a:r>
              <a:rPr lang="en-US" sz="1800" dirty="0" err="1"/>
              <a:t>prepreke</a:t>
            </a:r>
            <a:r>
              <a:rPr lang="en-US" sz="1800" dirty="0"/>
              <a:t> </a:t>
            </a:r>
            <a:r>
              <a:rPr lang="en-US" sz="1800" dirty="0" err="1"/>
              <a:t>prema</a:t>
            </a:r>
            <a:r>
              <a:rPr lang="en-US" sz="1800" dirty="0"/>
              <a:t> </a:t>
            </a:r>
            <a:r>
              <a:rPr lang="en-US" sz="1800" dirty="0" err="1"/>
              <a:t>samosvijesti</a:t>
            </a:r>
            <a:endParaRPr lang="en-US" sz="1800" dirty="0"/>
          </a:p>
          <a:p>
            <a:pPr marL="0" indent="0">
              <a:spcBef>
                <a:spcPts val="600"/>
              </a:spcBef>
              <a:buNone/>
            </a:pPr>
            <a:r>
              <a:rPr lang="en-US" sz="1800" dirty="0"/>
              <a:t>13- </a:t>
            </a:r>
            <a:r>
              <a:rPr lang="en-US" sz="1800" dirty="0" err="1"/>
              <a:t>Institucionalizirati</a:t>
            </a:r>
            <a:r>
              <a:rPr lang="en-US" sz="1800" dirty="0"/>
              <a:t> </a:t>
            </a:r>
            <a:r>
              <a:rPr lang="en-US" sz="1800" dirty="0" err="1"/>
              <a:t>obrazovanje</a:t>
            </a:r>
            <a:r>
              <a:rPr lang="en-US" sz="1800" dirty="0"/>
              <a:t> </a:t>
            </a:r>
            <a:r>
              <a:rPr lang="en-US" sz="1800" dirty="0" err="1"/>
              <a:t>i</a:t>
            </a:r>
            <a:r>
              <a:rPr lang="en-US" sz="1800" dirty="0"/>
              <a:t> </a:t>
            </a:r>
            <a:r>
              <a:rPr lang="en-US" sz="1800" dirty="0" err="1"/>
              <a:t>samounapređenje</a:t>
            </a:r>
            <a:endParaRPr lang="en-US" sz="1800" dirty="0"/>
          </a:p>
          <a:p>
            <a:pPr marL="0" indent="0">
              <a:spcBef>
                <a:spcPts val="600"/>
              </a:spcBef>
              <a:buNone/>
            </a:pPr>
            <a:r>
              <a:rPr lang="en-US" sz="1800" dirty="0"/>
              <a:t>14- </a:t>
            </a:r>
            <a:r>
              <a:rPr lang="en-US" sz="1800" dirty="0" err="1"/>
              <a:t>Uključiti</a:t>
            </a:r>
            <a:r>
              <a:rPr lang="en-US" sz="1800" dirty="0"/>
              <a:t> </a:t>
            </a:r>
            <a:r>
              <a:rPr lang="en-US" sz="1800" dirty="0" err="1"/>
              <a:t>svakoga</a:t>
            </a:r>
            <a:r>
              <a:rPr lang="en-US" sz="1800" dirty="0"/>
              <a:t> u rad</a:t>
            </a:r>
          </a:p>
        </p:txBody>
      </p:sp>
    </p:spTree>
    <p:extLst>
      <p:ext uri="{BB962C8B-B14F-4D97-AF65-F5344CB8AC3E}">
        <p14:creationId xmlns:p14="http://schemas.microsoft.com/office/powerpoint/2010/main" val="2673881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Rectangle 2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5568" y="548640"/>
            <a:ext cx="10168128" cy="1179576"/>
          </a:xfrm>
        </p:spPr>
        <p:txBody>
          <a:bodyPr>
            <a:normAutofit/>
          </a:bodyPr>
          <a:lstStyle/>
          <a:p>
            <a:r>
              <a:rPr lang="hr-HR" sz="4000">
                <a:latin typeface="Century Schoolbook" charset="0"/>
              </a:rPr>
              <a:t>DEMINGOVE SMRTONOSNE BOLESTI</a:t>
            </a:r>
            <a:endParaRPr lang="en-US" sz="4000"/>
          </a:p>
        </p:txBody>
      </p:sp>
      <p:sp>
        <p:nvSpPr>
          <p:cNvPr id="25" name="Rectangle 2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1115568" y="2481943"/>
            <a:ext cx="10168128" cy="3695020"/>
          </a:xfrm>
        </p:spPr>
        <p:txBody>
          <a:bodyPr>
            <a:normAutofit/>
          </a:bodyPr>
          <a:lstStyle/>
          <a:p>
            <a:pPr>
              <a:buFontTx/>
              <a:buNone/>
            </a:pPr>
            <a:r>
              <a:rPr lang="hr-HR" sz="1500">
                <a:latin typeface="Century Schoolbook" charset="0"/>
              </a:rPr>
              <a:t>Vjerujući u ispravnost svojih 14 tačaka Deming je uočio 7 smrtonosnih bolesti. Te su bolesti raširene u preduzećima širom svijeta i karakteristične su tokom borbe za vrhunski kvalitet i konkurentnost.</a:t>
            </a:r>
          </a:p>
          <a:p>
            <a:pPr>
              <a:spcBef>
                <a:spcPts val="600"/>
              </a:spcBef>
              <a:buNone/>
            </a:pPr>
            <a:endParaRPr lang="hr-HR" sz="1500">
              <a:latin typeface="Century Schoolbook" charset="0"/>
            </a:endParaRPr>
          </a:p>
          <a:p>
            <a:pPr>
              <a:spcBef>
                <a:spcPts val="600"/>
              </a:spcBef>
              <a:buNone/>
            </a:pPr>
            <a:r>
              <a:rPr lang="hr-HR" sz="1500">
                <a:latin typeface="Century Schoolbook" charset="0"/>
              </a:rPr>
              <a:t>Te bolesti govore same za sebe:</a:t>
            </a:r>
          </a:p>
          <a:p>
            <a:pPr>
              <a:spcBef>
                <a:spcPts val="600"/>
              </a:spcBef>
            </a:pPr>
            <a:r>
              <a:rPr lang="hr-HR" sz="1500">
                <a:latin typeface="Century Schoolbook" charset="0"/>
              </a:rPr>
              <a:t>nedostatak konzistentnosti ciljeva,</a:t>
            </a:r>
          </a:p>
          <a:p>
            <a:pPr>
              <a:spcBef>
                <a:spcPts val="600"/>
              </a:spcBef>
            </a:pPr>
            <a:r>
              <a:rPr lang="hr-HR" sz="1500">
                <a:latin typeface="Century Schoolbook" charset="0"/>
              </a:rPr>
              <a:t>naglašavanje profita kao kratkoročan cilj,</a:t>
            </a:r>
          </a:p>
          <a:p>
            <a:pPr>
              <a:spcBef>
                <a:spcPts val="600"/>
              </a:spcBef>
            </a:pPr>
            <a:r>
              <a:rPr lang="hr-HR" sz="1500">
                <a:latin typeface="Century Schoolbook" charset="0"/>
              </a:rPr>
              <a:t>isključivo mjerenje karakterističnih veličina, rigidno rangiranje zasluga i rigidni godišnji pregled nižeg rukovodstva,</a:t>
            </a:r>
          </a:p>
          <a:p>
            <a:pPr>
              <a:spcBef>
                <a:spcPts val="600"/>
              </a:spcBef>
            </a:pPr>
            <a:r>
              <a:rPr lang="hr-HR" sz="1500">
                <a:latin typeface="Century Schoolbook" charset="0"/>
              </a:rPr>
              <a:t>pokretljivost rukovodstva,</a:t>
            </a:r>
          </a:p>
          <a:p>
            <a:pPr>
              <a:spcBef>
                <a:spcPts val="600"/>
              </a:spcBef>
            </a:pPr>
            <a:r>
              <a:rPr lang="hr-HR" sz="1500">
                <a:latin typeface="Century Schoolbook" charset="0"/>
              </a:rPr>
              <a:t>upravljanje preduzećem isključivo na temelju vidljivih veličina,</a:t>
            </a:r>
          </a:p>
          <a:p>
            <a:pPr>
              <a:spcBef>
                <a:spcPts val="600"/>
              </a:spcBef>
            </a:pPr>
            <a:r>
              <a:rPr lang="hr-HR" sz="1500">
                <a:latin typeface="Century Schoolbook" charset="0"/>
              </a:rPr>
              <a:t>prekomjerni troškovi za zaštitu zdravlja zaposlenih i</a:t>
            </a:r>
          </a:p>
          <a:p>
            <a:pPr>
              <a:spcBef>
                <a:spcPts val="600"/>
              </a:spcBef>
            </a:pPr>
            <a:r>
              <a:rPr lang="hr-HR" sz="1500">
                <a:latin typeface="Century Schoolbook" charset="0"/>
              </a:rPr>
              <a:t>prekomjerni troškovi garancija kvaliteta proizvoda. </a:t>
            </a:r>
            <a:endParaRPr lang="en-US" sz="1500">
              <a:latin typeface="Century Schoolbook" charset="0"/>
            </a:endParaRPr>
          </a:p>
        </p:txBody>
      </p:sp>
    </p:spTree>
    <p:extLst>
      <p:ext uri="{BB962C8B-B14F-4D97-AF65-F5344CB8AC3E}">
        <p14:creationId xmlns:p14="http://schemas.microsoft.com/office/powerpoint/2010/main" val="188220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5568" y="548640"/>
            <a:ext cx="10168128" cy="1179576"/>
          </a:xfrm>
        </p:spPr>
        <p:txBody>
          <a:bodyPr>
            <a:normAutofit/>
          </a:bodyPr>
          <a:lstStyle/>
          <a:p>
            <a:r>
              <a:rPr lang="en-GB" sz="3700" b="1">
                <a:latin typeface="Century Schoolbook" charset="0"/>
              </a:rPr>
              <a:t>OSAM NAČELA UPRAVLJANJA KVALITETOM</a:t>
            </a:r>
            <a:endParaRPr lang="en-US" sz="370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1115568" y="2481943"/>
            <a:ext cx="10168128" cy="3695020"/>
          </a:xfrm>
        </p:spPr>
        <p:txBody>
          <a:bodyPr>
            <a:normAutofit/>
          </a:bodyPr>
          <a:lstStyle/>
          <a:p>
            <a:pPr>
              <a:buFont typeface="Wingdings" charset="0"/>
              <a:buNone/>
            </a:pPr>
            <a:r>
              <a:rPr lang="en-GB" sz="2200" b="1">
                <a:latin typeface="Century Schoolbook" charset="0"/>
              </a:rPr>
              <a:t>1. Usmjerenje prema kupcu: organizacije </a:t>
            </a:r>
            <a:r>
              <a:rPr lang="en-US" sz="2200" b="1">
                <a:latin typeface="Century Schoolbook" charset="0"/>
              </a:rPr>
              <a:t>zavise</a:t>
            </a:r>
            <a:r>
              <a:rPr lang="en-GB" sz="2200" b="1">
                <a:latin typeface="Century Schoolbook" charset="0"/>
              </a:rPr>
              <a:t> o svojim kupcima pa stoga</a:t>
            </a:r>
            <a:r>
              <a:rPr lang="en-US" sz="2200" b="1">
                <a:latin typeface="Century Schoolbook" charset="0"/>
              </a:rPr>
              <a:t> </a:t>
            </a:r>
            <a:r>
              <a:rPr lang="en-GB" sz="2200">
                <a:latin typeface="Century Schoolbook" charset="0"/>
              </a:rPr>
              <a:t>trebaju razumjeti sadašnje i buduće potrebe kupaca, trebaju ispunjavati</a:t>
            </a:r>
            <a:r>
              <a:rPr lang="en-US" sz="2200">
                <a:latin typeface="Century Schoolbook" charset="0"/>
              </a:rPr>
              <a:t> </a:t>
            </a:r>
            <a:r>
              <a:rPr lang="en-GB" sz="2200">
                <a:latin typeface="Century Schoolbook" charset="0"/>
              </a:rPr>
              <a:t>njihove zahtjeve i težiti da nadmaše njihova očekivanja.</a:t>
            </a:r>
          </a:p>
          <a:p>
            <a:pPr>
              <a:buFont typeface="Wingdings" charset="0"/>
              <a:buNone/>
            </a:pPr>
            <a:r>
              <a:rPr lang="vi-VN" sz="2200" b="1">
                <a:latin typeface="Times New Roman" charset="0"/>
              </a:rPr>
              <a:t>2. Rukovođenje: rukovo</a:t>
            </a:r>
            <a:r>
              <a:rPr lang="en-US" sz="2200" b="1">
                <a:latin typeface="Times New Roman" charset="0"/>
              </a:rPr>
              <a:t>dioci</a:t>
            </a:r>
            <a:r>
              <a:rPr lang="vi-VN" sz="2200" b="1">
                <a:latin typeface="Times New Roman" charset="0"/>
              </a:rPr>
              <a:t> stvaraju okruženje u kojem se ljudi mogu u</a:t>
            </a:r>
            <a:r>
              <a:rPr lang="en-US" sz="2200" b="1">
                <a:latin typeface="Century Schoolbook" charset="0"/>
              </a:rPr>
              <a:t> </a:t>
            </a:r>
            <a:r>
              <a:rPr lang="en-GB" sz="2200">
                <a:latin typeface="Century Schoolbook" charset="0"/>
              </a:rPr>
              <a:t>potpunosti uključiti u ostvarivanje ciljeva organizacije.</a:t>
            </a:r>
          </a:p>
          <a:p>
            <a:pPr>
              <a:buFont typeface="Wingdings" charset="0"/>
              <a:buNone/>
            </a:pPr>
            <a:r>
              <a:rPr lang="en-GB" sz="2200" b="1">
                <a:latin typeface="Century Schoolbook" charset="0"/>
              </a:rPr>
              <a:t>3. Angažman ljudi: ljudi na svim </a:t>
            </a:r>
            <a:r>
              <a:rPr lang="en-US" sz="2200" b="1">
                <a:latin typeface="Century Schoolbook" charset="0"/>
              </a:rPr>
              <a:t>nivoima</a:t>
            </a:r>
            <a:r>
              <a:rPr lang="en-GB" sz="2200" b="1">
                <a:latin typeface="Century Schoolbook" charset="0"/>
              </a:rPr>
              <a:t> su temelj organizacije </a:t>
            </a:r>
            <a:r>
              <a:rPr lang="en-GB" sz="2200">
                <a:latin typeface="Century Schoolbook" charset="0"/>
              </a:rPr>
              <a:t>i treba</a:t>
            </a:r>
            <a:r>
              <a:rPr lang="en-US" sz="2200">
                <a:latin typeface="Century Schoolbook" charset="0"/>
              </a:rPr>
              <a:t> </a:t>
            </a:r>
            <a:r>
              <a:rPr lang="en-GB" sz="2200">
                <a:latin typeface="Century Schoolbook" charset="0"/>
              </a:rPr>
              <a:t>omogućiti njihov potpun angažman uz korištenje njihovih sposobnosti.</a:t>
            </a:r>
          </a:p>
          <a:p>
            <a:pPr>
              <a:buFont typeface="Wingdings" charset="0"/>
              <a:buNone/>
            </a:pPr>
            <a:r>
              <a:rPr lang="en-GB" sz="2200" b="1">
                <a:latin typeface="Century Schoolbook" charset="0"/>
              </a:rPr>
              <a:t>4. Procesni pristup: željeni rezultat efikasnije se postiže kada se povezanim</a:t>
            </a:r>
            <a:r>
              <a:rPr lang="en-US" sz="2200" b="1">
                <a:latin typeface="Century Schoolbook" charset="0"/>
              </a:rPr>
              <a:t> </a:t>
            </a:r>
            <a:r>
              <a:rPr lang="en-GB" sz="2200">
                <a:latin typeface="Century Schoolbook" charset="0"/>
              </a:rPr>
              <a:t>resursima i aktivnostima upravlja kao procesom.</a:t>
            </a:r>
          </a:p>
        </p:txBody>
      </p:sp>
    </p:spTree>
    <p:extLst>
      <p:ext uri="{BB962C8B-B14F-4D97-AF65-F5344CB8AC3E}">
        <p14:creationId xmlns:p14="http://schemas.microsoft.com/office/powerpoint/2010/main" val="1714630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5568" y="548640"/>
            <a:ext cx="10168128" cy="1179576"/>
          </a:xfrm>
        </p:spPr>
        <p:txBody>
          <a:bodyPr>
            <a:normAutofit/>
          </a:bodyPr>
          <a:lstStyle/>
          <a:p>
            <a:r>
              <a:rPr lang="en-GB" sz="3700" b="1">
                <a:latin typeface="Century Schoolbook" charset="0"/>
              </a:rPr>
              <a:t>OSAM NAČELA UPRAVLJANJA KVALITETOM</a:t>
            </a:r>
            <a:endParaRPr lang="en-US" sz="370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1115568" y="2481943"/>
            <a:ext cx="10168128" cy="3695020"/>
          </a:xfrm>
        </p:spPr>
        <p:txBody>
          <a:bodyPr>
            <a:normAutofit/>
          </a:bodyPr>
          <a:lstStyle/>
          <a:p>
            <a:pPr>
              <a:buFont typeface="Wingdings" charset="0"/>
              <a:buNone/>
            </a:pPr>
            <a:r>
              <a:rPr lang="en-GB" sz="2200" b="1">
                <a:latin typeface="Century Schoolbook" charset="0"/>
              </a:rPr>
              <a:t>5. S</a:t>
            </a:r>
            <a:r>
              <a:rPr lang="en-US" sz="2200" b="1">
                <a:latin typeface="Century Schoolbook" charset="0"/>
              </a:rPr>
              <a:t>istemski</a:t>
            </a:r>
            <a:r>
              <a:rPr lang="en-GB" sz="2200" b="1">
                <a:latin typeface="Century Schoolbook" charset="0"/>
              </a:rPr>
              <a:t> pristup upravljanju: identifikacija, razumijevanje i upravljanje</a:t>
            </a:r>
            <a:r>
              <a:rPr lang="en-US" sz="2200" b="1">
                <a:latin typeface="Century Schoolbook" charset="0"/>
              </a:rPr>
              <a:t> sistemom</a:t>
            </a:r>
            <a:r>
              <a:rPr lang="vi-VN" sz="2200">
                <a:latin typeface="Times New Roman" charset="0"/>
              </a:rPr>
              <a:t> međusobno povezanih procesa za određeni cilj pridonosi</a:t>
            </a:r>
            <a:r>
              <a:rPr lang="en-US" sz="2200">
                <a:latin typeface="Century Schoolbook" charset="0"/>
              </a:rPr>
              <a:t> efikasnosti</a:t>
            </a:r>
            <a:r>
              <a:rPr lang="en-GB" sz="2200">
                <a:latin typeface="Century Schoolbook" charset="0"/>
              </a:rPr>
              <a:t> i </a:t>
            </a:r>
            <a:r>
              <a:rPr lang="en-US" sz="2200">
                <a:latin typeface="Century Schoolbook" charset="0"/>
              </a:rPr>
              <a:t>efektivnosti</a:t>
            </a:r>
            <a:r>
              <a:rPr lang="en-GB" sz="2200">
                <a:latin typeface="Century Schoolbook" charset="0"/>
              </a:rPr>
              <a:t> organizacije.</a:t>
            </a:r>
          </a:p>
          <a:p>
            <a:pPr>
              <a:buFont typeface="Wingdings" charset="0"/>
              <a:buNone/>
            </a:pPr>
            <a:r>
              <a:rPr lang="pl-PL" sz="2200" b="1">
                <a:latin typeface="Century Schoolbook" charset="0"/>
              </a:rPr>
              <a:t>6. Stalno poboljšavanje: stalno poboljšavanje je trajni cilj organizacije.</a:t>
            </a:r>
          </a:p>
          <a:p>
            <a:pPr>
              <a:buFont typeface="Wingdings" charset="0"/>
              <a:buNone/>
            </a:pPr>
            <a:r>
              <a:rPr lang="pt-BR" sz="2200" b="1">
                <a:latin typeface="Century Schoolbook" charset="0"/>
              </a:rPr>
              <a:t>7. Činjenični pristup odlučivanju: efikasne odluke temelje se na analizama</a:t>
            </a:r>
            <a:r>
              <a:rPr lang="en-US" sz="2200" b="1">
                <a:latin typeface="Century Schoolbook" charset="0"/>
              </a:rPr>
              <a:t> </a:t>
            </a:r>
            <a:r>
              <a:rPr lang="en-GB" sz="2200">
                <a:latin typeface="Century Schoolbook" charset="0"/>
              </a:rPr>
              <a:t>podataka i informacija.</a:t>
            </a:r>
          </a:p>
          <a:p>
            <a:pPr>
              <a:buFont typeface="Wingdings" charset="0"/>
              <a:buNone/>
            </a:pPr>
            <a:r>
              <a:rPr lang="pl-PL" sz="2200" b="1">
                <a:latin typeface="Century Schoolbook" charset="0"/>
              </a:rPr>
              <a:t>8. Međusobno korisni odnosi s dobavljačima: mogućnost organizacije i </a:t>
            </a:r>
            <a:r>
              <a:rPr lang="vi-VN" sz="2200">
                <a:latin typeface="Times New Roman" charset="0"/>
              </a:rPr>
              <a:t>njenih dobavljača da stvore vrijednost povećana je međusobnim korisnim</a:t>
            </a:r>
            <a:r>
              <a:rPr lang="en-US" sz="2200">
                <a:latin typeface="Century Schoolbook" charset="0"/>
              </a:rPr>
              <a:t> </a:t>
            </a:r>
            <a:r>
              <a:rPr lang="en-GB" sz="2200">
                <a:latin typeface="Century Schoolbook" charset="0"/>
              </a:rPr>
              <a:t>odnosima.</a:t>
            </a:r>
          </a:p>
        </p:txBody>
      </p:sp>
    </p:spTree>
    <p:extLst>
      <p:ext uri="{BB962C8B-B14F-4D97-AF65-F5344CB8AC3E}">
        <p14:creationId xmlns:p14="http://schemas.microsoft.com/office/powerpoint/2010/main" val="3037153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EADCAF8-8823-4E89-8612-21029831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CA07B2-0819-4B62-9425-7A52BBDD7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11" name="Group 10">
            <a:extLst>
              <a:ext uri="{FF2B5EF4-FFF2-40B4-BE49-F238E27FC236}">
                <a16:creationId xmlns:a16="http://schemas.microsoft.com/office/drawing/2014/main" id="{DA02BEE4-A5D4-40AF-882D-49D34B086F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p:grpSpPr>
        <p:sp>
          <p:nvSpPr>
            <p:cNvPr id="12" name="Freeform: Shape 11">
              <a:extLst>
                <a:ext uri="{FF2B5EF4-FFF2-40B4-BE49-F238E27FC236}">
                  <a16:creationId xmlns:a16="http://schemas.microsoft.com/office/drawing/2014/main" id="{0F5843EB-154F-4459-8954-BB1DF64BB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75905135-55D9-431B-8D5A-4C5C92B1F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Freeform: Shape 13">
              <a:extLst>
                <a:ext uri="{FF2B5EF4-FFF2-40B4-BE49-F238E27FC236}">
                  <a16:creationId xmlns:a16="http://schemas.microsoft.com/office/drawing/2014/main" id="{9B732812-A0BB-4324-B390-DFEF26C109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01FEC055-6F76-4E20-BC93-76C2F58EA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74CD21D-122E-4F3D-82AF-F4A37C278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5A7FF51F-3820-41BE-8690-7E758ECFA7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gradFill>
              <a:gsLst>
                <a:gs pos="813">
                  <a:schemeClr val="bg1">
                    <a:alpha val="41000"/>
                  </a:schemeClr>
                </a:gs>
                <a:gs pos="20000">
                  <a:schemeClr val="accent5">
                    <a:lumMod val="85000"/>
                    <a:alpha val="56000"/>
                  </a:schemeClr>
                </a:gs>
                <a:gs pos="44000">
                  <a:schemeClr val="accent6">
                    <a:lumMod val="40000"/>
                    <a:lumOff val="60000"/>
                    <a:alpha val="57000"/>
                  </a:schemeClr>
                </a:gs>
                <a:gs pos="100000">
                  <a:schemeClr val="bg1">
                    <a:alpha val="59000"/>
                  </a:schemeClr>
                </a:gs>
                <a:gs pos="74000">
                  <a:schemeClr val="accent1">
                    <a:lumMod val="91000"/>
                    <a:lumOff val="9000"/>
                    <a:alpha val="34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85EAD889-EA4D-485F-BA9C-F6473A432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a:extLst>
              <a:ext uri="{FF2B5EF4-FFF2-40B4-BE49-F238E27FC236}">
                <a16:creationId xmlns:a16="http://schemas.microsoft.com/office/drawing/2014/main" id="{CBAF82A3-3625-8B72-CFCC-A757B7F10B64}"/>
              </a:ext>
            </a:extLst>
          </p:cNvPr>
          <p:cNvSpPr>
            <a:spLocks noGrp="1"/>
          </p:cNvSpPr>
          <p:nvPr>
            <p:ph type="title"/>
          </p:nvPr>
        </p:nvSpPr>
        <p:spPr>
          <a:xfrm>
            <a:off x="3043250" y="3429000"/>
            <a:ext cx="6105194" cy="2031055"/>
          </a:xfrm>
        </p:spPr>
        <p:txBody>
          <a:bodyPr vert="horz" lIns="91440" tIns="45720" rIns="91440" bIns="45720" rtlCol="0" anchor="b">
            <a:noAutofit/>
          </a:bodyPr>
          <a:lstStyle/>
          <a:p>
            <a:pPr algn="ctr"/>
            <a:r>
              <a:rPr lang="en-US" kern="1200" dirty="0">
                <a:solidFill>
                  <a:schemeClr val="tx2"/>
                </a:solidFill>
                <a:latin typeface="+mj-lt"/>
                <a:ea typeface="+mj-ea"/>
                <a:cs typeface="+mj-cs"/>
              </a:rPr>
              <a:t>ŠTA JE KVALITET?</a:t>
            </a:r>
            <a:br>
              <a:rPr lang="en-US" kern="1200" dirty="0">
                <a:solidFill>
                  <a:schemeClr val="tx2"/>
                </a:solidFill>
                <a:latin typeface="+mj-lt"/>
                <a:ea typeface="+mj-ea"/>
                <a:cs typeface="+mj-cs"/>
              </a:rPr>
            </a:br>
            <a:br>
              <a:rPr lang="en-US" kern="1200" dirty="0">
                <a:solidFill>
                  <a:schemeClr val="tx2"/>
                </a:solidFill>
                <a:latin typeface="+mj-lt"/>
                <a:ea typeface="+mj-ea"/>
                <a:cs typeface="+mj-cs"/>
              </a:rPr>
            </a:br>
            <a:br>
              <a:rPr lang="en-US" kern="1200" dirty="0">
                <a:solidFill>
                  <a:schemeClr val="tx2"/>
                </a:solidFill>
                <a:latin typeface="+mj-lt"/>
                <a:ea typeface="+mj-ea"/>
                <a:cs typeface="+mj-cs"/>
              </a:rPr>
            </a:br>
            <a:r>
              <a:rPr lang="en-US" kern="1200" dirty="0">
                <a:solidFill>
                  <a:schemeClr val="tx2"/>
                </a:solidFill>
                <a:latin typeface="+mj-lt"/>
                <a:ea typeface="+mj-ea"/>
                <a:cs typeface="+mj-cs"/>
              </a:rPr>
              <a:t>ŠTA PODRAZUMJEVAMO POD KVALITETOM?</a:t>
            </a:r>
          </a:p>
        </p:txBody>
      </p:sp>
    </p:spTree>
    <p:extLst>
      <p:ext uri="{BB962C8B-B14F-4D97-AF65-F5344CB8AC3E}">
        <p14:creationId xmlns:p14="http://schemas.microsoft.com/office/powerpoint/2010/main" val="1266241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256032"/>
            <a:ext cx="10506456" cy="1014984"/>
          </a:xfrm>
        </p:spPr>
        <p:txBody>
          <a:bodyPr anchor="b">
            <a:normAutofit/>
          </a:bodyPr>
          <a:lstStyle/>
          <a:p>
            <a:r>
              <a:rPr lang="hr-HR" sz="3400" b="1">
                <a:latin typeface="Century Schoolbook" charset="0"/>
              </a:rPr>
              <a:t>KVALITETA PREMA UČINKU STAJALIŠTA</a:t>
            </a:r>
            <a:endParaRPr lang="en-US" sz="3400"/>
          </a:p>
        </p:txBody>
      </p:sp>
      <p:sp>
        <p:nvSpPr>
          <p:cNvPr id="34" name="Rectangle 33">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6" name="Rectangle 35">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4" name="Group 30"/>
          <p:cNvGrpSpPr>
            <a:grpSpLocks/>
          </p:cNvGrpSpPr>
          <p:nvPr/>
        </p:nvGrpSpPr>
        <p:grpSpPr bwMode="auto">
          <a:xfrm>
            <a:off x="838200" y="2380614"/>
            <a:ext cx="10515600" cy="3448827"/>
            <a:chOff x="158" y="436"/>
            <a:chExt cx="5534" cy="1815"/>
          </a:xfrm>
          <a:solidFill>
            <a:schemeClr val="accent1">
              <a:lumMod val="40000"/>
              <a:lumOff val="60000"/>
            </a:schemeClr>
          </a:solidFill>
        </p:grpSpPr>
        <p:sp>
          <p:nvSpPr>
            <p:cNvPr id="5" name="Rectangle 4"/>
            <p:cNvSpPr>
              <a:spLocks noChangeArrowheads="1"/>
            </p:cNvSpPr>
            <p:nvPr/>
          </p:nvSpPr>
          <p:spPr bwMode="auto">
            <a:xfrm>
              <a:off x="1292" y="436"/>
              <a:ext cx="3085" cy="544"/>
            </a:xfrm>
            <a:prstGeom prst="rect">
              <a:avLst/>
            </a:prstGeom>
            <a:grpFill/>
            <a:ln w="9525">
              <a:solidFill>
                <a:schemeClr val="tx1"/>
              </a:solidFill>
              <a:miter lim="800000"/>
              <a:headEnd/>
              <a:tailEnd/>
            </a:ln>
          </p:spPr>
          <p:txBody>
            <a:bodyPr wrap="none" anchor="ctr"/>
            <a:lstStyle/>
            <a:p>
              <a:endParaRPr lang="en-GB"/>
            </a:p>
          </p:txBody>
        </p:sp>
        <p:sp>
          <p:nvSpPr>
            <p:cNvPr id="6" name="Rectangle 5"/>
            <p:cNvSpPr>
              <a:spLocks noChangeArrowheads="1"/>
            </p:cNvSpPr>
            <p:nvPr/>
          </p:nvSpPr>
          <p:spPr bwMode="auto">
            <a:xfrm>
              <a:off x="158" y="1207"/>
              <a:ext cx="1270" cy="362"/>
            </a:xfrm>
            <a:prstGeom prst="rect">
              <a:avLst/>
            </a:prstGeom>
            <a:grpFill/>
            <a:ln w="9525">
              <a:solidFill>
                <a:schemeClr val="tx1"/>
              </a:solidFill>
              <a:miter lim="800000"/>
              <a:headEnd/>
              <a:tailEnd/>
            </a:ln>
          </p:spPr>
          <p:txBody>
            <a:bodyPr wrap="none" anchor="ctr"/>
            <a:lstStyle/>
            <a:p>
              <a:pPr algn="ctr"/>
              <a:endParaRPr lang="en-US"/>
            </a:p>
          </p:txBody>
        </p:sp>
        <p:sp>
          <p:nvSpPr>
            <p:cNvPr id="7" name="Rectangle 8"/>
            <p:cNvSpPr>
              <a:spLocks noChangeArrowheads="1"/>
            </p:cNvSpPr>
            <p:nvPr/>
          </p:nvSpPr>
          <p:spPr bwMode="auto">
            <a:xfrm>
              <a:off x="1610" y="1207"/>
              <a:ext cx="1270" cy="362"/>
            </a:xfrm>
            <a:prstGeom prst="rect">
              <a:avLst/>
            </a:prstGeom>
            <a:grpFill/>
            <a:ln w="9525">
              <a:solidFill>
                <a:schemeClr val="tx1"/>
              </a:solidFill>
              <a:miter lim="800000"/>
              <a:headEnd/>
              <a:tailEnd/>
            </a:ln>
          </p:spPr>
          <p:txBody>
            <a:bodyPr wrap="none" anchor="ctr"/>
            <a:lstStyle/>
            <a:p>
              <a:endParaRPr lang="en-GB"/>
            </a:p>
          </p:txBody>
        </p:sp>
        <p:sp>
          <p:nvSpPr>
            <p:cNvPr id="8" name="Rectangle 9"/>
            <p:cNvSpPr>
              <a:spLocks noChangeArrowheads="1"/>
            </p:cNvSpPr>
            <p:nvPr/>
          </p:nvSpPr>
          <p:spPr bwMode="auto">
            <a:xfrm>
              <a:off x="3061" y="1207"/>
              <a:ext cx="1270" cy="362"/>
            </a:xfrm>
            <a:prstGeom prst="rect">
              <a:avLst/>
            </a:prstGeom>
            <a:grpFill/>
            <a:ln w="9525">
              <a:solidFill>
                <a:schemeClr val="tx1"/>
              </a:solidFill>
              <a:miter lim="800000"/>
              <a:headEnd/>
              <a:tailEnd/>
            </a:ln>
          </p:spPr>
          <p:txBody>
            <a:bodyPr wrap="none" anchor="ctr"/>
            <a:lstStyle/>
            <a:p>
              <a:endParaRPr lang="en-GB"/>
            </a:p>
          </p:txBody>
        </p:sp>
        <p:sp>
          <p:nvSpPr>
            <p:cNvPr id="9" name="Rectangle 10"/>
            <p:cNvSpPr>
              <a:spLocks noChangeArrowheads="1"/>
            </p:cNvSpPr>
            <p:nvPr/>
          </p:nvSpPr>
          <p:spPr bwMode="auto">
            <a:xfrm>
              <a:off x="4422" y="1207"/>
              <a:ext cx="1270" cy="362"/>
            </a:xfrm>
            <a:prstGeom prst="rect">
              <a:avLst/>
            </a:prstGeom>
            <a:grpFill/>
            <a:ln w="9525">
              <a:solidFill>
                <a:schemeClr val="tx1"/>
              </a:solidFill>
              <a:miter lim="800000"/>
              <a:headEnd/>
              <a:tailEnd/>
            </a:ln>
          </p:spPr>
          <p:txBody>
            <a:bodyPr wrap="none" anchor="ctr"/>
            <a:lstStyle/>
            <a:p>
              <a:endParaRPr lang="en-GB"/>
            </a:p>
          </p:txBody>
        </p:sp>
        <p:sp>
          <p:nvSpPr>
            <p:cNvPr id="10" name="Rectangle 11"/>
            <p:cNvSpPr>
              <a:spLocks noChangeArrowheads="1"/>
            </p:cNvSpPr>
            <p:nvPr/>
          </p:nvSpPr>
          <p:spPr bwMode="auto">
            <a:xfrm>
              <a:off x="793" y="1842"/>
              <a:ext cx="907" cy="409"/>
            </a:xfrm>
            <a:prstGeom prst="rect">
              <a:avLst/>
            </a:prstGeom>
            <a:grpFill/>
            <a:ln w="9525">
              <a:solidFill>
                <a:schemeClr val="tx1"/>
              </a:solidFill>
              <a:miter lim="800000"/>
              <a:headEnd/>
              <a:tailEnd/>
            </a:ln>
          </p:spPr>
          <p:txBody>
            <a:bodyPr wrap="none" anchor="ctr"/>
            <a:lstStyle/>
            <a:p>
              <a:endParaRPr lang="en-GB"/>
            </a:p>
          </p:txBody>
        </p:sp>
        <p:sp>
          <p:nvSpPr>
            <p:cNvPr id="11" name="Rectangle 12"/>
            <p:cNvSpPr>
              <a:spLocks noChangeArrowheads="1"/>
            </p:cNvSpPr>
            <p:nvPr/>
          </p:nvSpPr>
          <p:spPr bwMode="auto">
            <a:xfrm>
              <a:off x="1837" y="1842"/>
              <a:ext cx="907" cy="409"/>
            </a:xfrm>
            <a:prstGeom prst="rect">
              <a:avLst/>
            </a:prstGeom>
            <a:grpFill/>
            <a:ln w="9525">
              <a:solidFill>
                <a:schemeClr val="tx1"/>
              </a:solidFill>
              <a:miter lim="800000"/>
              <a:headEnd/>
              <a:tailEnd/>
            </a:ln>
          </p:spPr>
          <p:txBody>
            <a:bodyPr wrap="none" anchor="ctr"/>
            <a:lstStyle/>
            <a:p>
              <a:endParaRPr lang="en-GB"/>
            </a:p>
          </p:txBody>
        </p:sp>
        <p:sp>
          <p:nvSpPr>
            <p:cNvPr id="12" name="Rectangle 13"/>
            <p:cNvSpPr>
              <a:spLocks noChangeArrowheads="1"/>
            </p:cNvSpPr>
            <p:nvPr/>
          </p:nvSpPr>
          <p:spPr bwMode="auto">
            <a:xfrm>
              <a:off x="2880" y="1842"/>
              <a:ext cx="907" cy="409"/>
            </a:xfrm>
            <a:prstGeom prst="rect">
              <a:avLst/>
            </a:prstGeom>
            <a:grpFill/>
            <a:ln w="9525">
              <a:solidFill>
                <a:schemeClr val="tx1"/>
              </a:solidFill>
              <a:miter lim="800000"/>
              <a:headEnd/>
              <a:tailEnd/>
            </a:ln>
          </p:spPr>
          <p:txBody>
            <a:bodyPr wrap="none" anchor="ctr"/>
            <a:lstStyle/>
            <a:p>
              <a:endParaRPr lang="en-GB"/>
            </a:p>
          </p:txBody>
        </p:sp>
        <p:sp>
          <p:nvSpPr>
            <p:cNvPr id="13" name="Line 14"/>
            <p:cNvSpPr>
              <a:spLocks noChangeShapeType="1"/>
            </p:cNvSpPr>
            <p:nvPr/>
          </p:nvSpPr>
          <p:spPr bwMode="auto">
            <a:xfrm flipH="1">
              <a:off x="1111" y="1026"/>
              <a:ext cx="499" cy="136"/>
            </a:xfrm>
            <a:prstGeom prst="line">
              <a:avLst/>
            </a:prstGeom>
            <a:grp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4" name="Line 15"/>
            <p:cNvSpPr>
              <a:spLocks noChangeShapeType="1"/>
            </p:cNvSpPr>
            <p:nvPr/>
          </p:nvSpPr>
          <p:spPr bwMode="auto">
            <a:xfrm>
              <a:off x="2154" y="1026"/>
              <a:ext cx="0" cy="136"/>
            </a:xfrm>
            <a:prstGeom prst="line">
              <a:avLst/>
            </a:prstGeom>
            <a:grp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5" name="Line 16"/>
            <p:cNvSpPr>
              <a:spLocks noChangeShapeType="1"/>
            </p:cNvSpPr>
            <p:nvPr/>
          </p:nvSpPr>
          <p:spPr bwMode="auto">
            <a:xfrm>
              <a:off x="3061" y="1026"/>
              <a:ext cx="726" cy="136"/>
            </a:xfrm>
            <a:prstGeom prst="line">
              <a:avLst/>
            </a:prstGeom>
            <a:grp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6" name="Line 17"/>
            <p:cNvSpPr>
              <a:spLocks noChangeShapeType="1"/>
            </p:cNvSpPr>
            <p:nvPr/>
          </p:nvSpPr>
          <p:spPr bwMode="auto">
            <a:xfrm>
              <a:off x="3833" y="1026"/>
              <a:ext cx="1451" cy="136"/>
            </a:xfrm>
            <a:prstGeom prst="line">
              <a:avLst/>
            </a:prstGeom>
            <a:grp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7" name="Line 18"/>
            <p:cNvSpPr>
              <a:spLocks noChangeShapeType="1"/>
            </p:cNvSpPr>
            <p:nvPr/>
          </p:nvSpPr>
          <p:spPr bwMode="auto">
            <a:xfrm flipH="1">
              <a:off x="1292" y="1616"/>
              <a:ext cx="499" cy="181"/>
            </a:xfrm>
            <a:prstGeom prst="line">
              <a:avLst/>
            </a:prstGeom>
            <a:grp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8" name="Line 19"/>
            <p:cNvSpPr>
              <a:spLocks noChangeShapeType="1"/>
            </p:cNvSpPr>
            <p:nvPr/>
          </p:nvSpPr>
          <p:spPr bwMode="auto">
            <a:xfrm>
              <a:off x="2245" y="1616"/>
              <a:ext cx="0" cy="181"/>
            </a:xfrm>
            <a:prstGeom prst="line">
              <a:avLst/>
            </a:prstGeom>
            <a:grp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 name="Line 20"/>
            <p:cNvSpPr>
              <a:spLocks noChangeShapeType="1"/>
            </p:cNvSpPr>
            <p:nvPr/>
          </p:nvSpPr>
          <p:spPr bwMode="auto">
            <a:xfrm>
              <a:off x="2472" y="1616"/>
              <a:ext cx="635" cy="136"/>
            </a:xfrm>
            <a:prstGeom prst="line">
              <a:avLst/>
            </a:prstGeom>
            <a:grp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0" name="Text Box 21"/>
            <p:cNvSpPr txBox="1">
              <a:spLocks noChangeArrowheads="1"/>
            </p:cNvSpPr>
            <p:nvPr/>
          </p:nvSpPr>
          <p:spPr bwMode="auto">
            <a:xfrm>
              <a:off x="1429" y="482"/>
              <a:ext cx="2721" cy="432"/>
            </a:xfrm>
            <a:prstGeom prst="rect">
              <a:avLst/>
            </a:prstGeom>
            <a:gr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defTabSz="1088136" eaLnBrk="1" hangingPunct="1">
                <a:spcBef>
                  <a:spcPct val="50000"/>
                </a:spcBef>
              </a:pPr>
              <a:r>
                <a:rPr lang="hr-HR" sz="2142" b="1" kern="1200">
                  <a:solidFill>
                    <a:schemeClr val="tx1"/>
                  </a:solidFill>
                  <a:latin typeface="Arial" charset="0"/>
                  <a:ea typeface="ＭＳ Ｐゴシック" charset="0"/>
                  <a:cs typeface="Arial" charset="0"/>
                </a:rPr>
                <a:t>KVALITETA</a:t>
              </a:r>
            </a:p>
            <a:p>
              <a:pPr algn="ctr" defTabSz="1088136" eaLnBrk="1" hangingPunct="1">
                <a:spcBef>
                  <a:spcPct val="50000"/>
                </a:spcBef>
              </a:pPr>
              <a:r>
                <a:rPr lang="hr-HR" sz="1666" b="1" kern="1200">
                  <a:solidFill>
                    <a:schemeClr val="tx1"/>
                  </a:solidFill>
                  <a:latin typeface="Arial" charset="0"/>
                  <a:ea typeface="ＭＳ Ｐゴシック" charset="0"/>
                  <a:cs typeface="Arial" charset="0"/>
                </a:rPr>
                <a:t>(PREMA UČINKU STAJALIŠTA)</a:t>
              </a:r>
              <a:endParaRPr lang="hr-HR" sz="1400" b="1"/>
            </a:p>
          </p:txBody>
        </p:sp>
        <p:sp>
          <p:nvSpPr>
            <p:cNvPr id="21" name="Text Box 23"/>
            <p:cNvSpPr txBox="1">
              <a:spLocks noChangeArrowheads="1"/>
            </p:cNvSpPr>
            <p:nvPr/>
          </p:nvSpPr>
          <p:spPr bwMode="auto">
            <a:xfrm>
              <a:off x="249" y="1207"/>
              <a:ext cx="1134" cy="366"/>
            </a:xfrm>
            <a:prstGeom prst="rect">
              <a:avLst/>
            </a:prstGeom>
            <a:gr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defTabSz="1088136" eaLnBrk="1" hangingPunct="1">
                <a:spcBef>
                  <a:spcPct val="50000"/>
                </a:spcBef>
              </a:pPr>
              <a:r>
                <a:rPr lang="hr-HR" sz="1904" b="1" kern="1200">
                  <a:solidFill>
                    <a:schemeClr val="tx1"/>
                  </a:solidFill>
                  <a:latin typeface="Arial" charset="0"/>
                  <a:ea typeface="ＭＳ Ｐゴシック" charset="0"/>
                  <a:cs typeface="Arial" charset="0"/>
                </a:rPr>
                <a:t>SA STAJALIŠTA POTROŠAČA</a:t>
              </a:r>
              <a:endParaRPr lang="hr-HR" sz="1600" b="1"/>
            </a:p>
          </p:txBody>
        </p:sp>
        <p:sp>
          <p:nvSpPr>
            <p:cNvPr id="22" name="Text Box 24"/>
            <p:cNvSpPr txBox="1">
              <a:spLocks noChangeArrowheads="1"/>
            </p:cNvSpPr>
            <p:nvPr/>
          </p:nvSpPr>
          <p:spPr bwMode="auto">
            <a:xfrm>
              <a:off x="1701" y="1207"/>
              <a:ext cx="1134" cy="366"/>
            </a:xfrm>
            <a:prstGeom prst="rect">
              <a:avLst/>
            </a:prstGeom>
            <a:gr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defTabSz="1088136" eaLnBrk="1" hangingPunct="1">
                <a:spcBef>
                  <a:spcPct val="50000"/>
                </a:spcBef>
              </a:pPr>
              <a:r>
                <a:rPr lang="hr-HR" sz="1904" b="1" kern="1200">
                  <a:solidFill>
                    <a:schemeClr val="tx1"/>
                  </a:solidFill>
                  <a:latin typeface="Arial" charset="0"/>
                  <a:ea typeface="ＭＳ Ｐゴシック" charset="0"/>
                  <a:cs typeface="Arial" charset="0"/>
                </a:rPr>
                <a:t>SA STAJALIŠTA PROIZVOĐAČA</a:t>
              </a:r>
              <a:endParaRPr lang="hr-HR" sz="1600" b="1"/>
            </a:p>
          </p:txBody>
        </p:sp>
        <p:sp>
          <p:nvSpPr>
            <p:cNvPr id="23" name="Text Box 25"/>
            <p:cNvSpPr txBox="1">
              <a:spLocks noChangeArrowheads="1"/>
            </p:cNvSpPr>
            <p:nvPr/>
          </p:nvSpPr>
          <p:spPr bwMode="auto">
            <a:xfrm>
              <a:off x="3152" y="1207"/>
              <a:ext cx="1134" cy="366"/>
            </a:xfrm>
            <a:prstGeom prst="rect">
              <a:avLst/>
            </a:prstGeom>
            <a:gr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defTabSz="1088136" eaLnBrk="1" hangingPunct="1">
                <a:spcBef>
                  <a:spcPct val="50000"/>
                </a:spcBef>
              </a:pPr>
              <a:r>
                <a:rPr lang="hr-HR" sz="1904" b="1" kern="1200">
                  <a:solidFill>
                    <a:schemeClr val="tx1"/>
                  </a:solidFill>
                  <a:latin typeface="Arial" charset="0"/>
                  <a:ea typeface="ＭＳ Ｐゴシック" charset="0"/>
                  <a:cs typeface="Arial" charset="0"/>
                </a:rPr>
                <a:t>SA STAJALIŠTA TRŽIŠTA</a:t>
              </a:r>
              <a:endParaRPr lang="hr-HR" sz="1600" b="1"/>
            </a:p>
          </p:txBody>
        </p:sp>
        <p:sp>
          <p:nvSpPr>
            <p:cNvPr id="24" name="Text Box 26"/>
            <p:cNvSpPr txBox="1">
              <a:spLocks noChangeArrowheads="1"/>
            </p:cNvSpPr>
            <p:nvPr/>
          </p:nvSpPr>
          <p:spPr bwMode="auto">
            <a:xfrm>
              <a:off x="4468" y="1207"/>
              <a:ext cx="1134" cy="366"/>
            </a:xfrm>
            <a:prstGeom prst="rect">
              <a:avLst/>
            </a:prstGeom>
            <a:gr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defTabSz="1088136" eaLnBrk="1" hangingPunct="1">
                <a:spcBef>
                  <a:spcPct val="50000"/>
                </a:spcBef>
              </a:pPr>
              <a:r>
                <a:rPr lang="hr-HR" sz="1904" b="1" kern="1200">
                  <a:solidFill>
                    <a:schemeClr val="tx1"/>
                  </a:solidFill>
                  <a:latin typeface="Arial" charset="0"/>
                  <a:ea typeface="ＭＳ Ｐゴシック" charset="0"/>
                  <a:cs typeface="Arial" charset="0"/>
                </a:rPr>
                <a:t>SA STAJALIŠTA DRUŠTVA</a:t>
              </a:r>
              <a:endParaRPr lang="hr-HR" sz="1600" b="1"/>
            </a:p>
          </p:txBody>
        </p:sp>
        <p:sp>
          <p:nvSpPr>
            <p:cNvPr id="25" name="Text Box 27"/>
            <p:cNvSpPr txBox="1">
              <a:spLocks noChangeArrowheads="1"/>
            </p:cNvSpPr>
            <p:nvPr/>
          </p:nvSpPr>
          <p:spPr bwMode="auto">
            <a:xfrm>
              <a:off x="793" y="1842"/>
              <a:ext cx="908" cy="366"/>
            </a:xfrm>
            <a:prstGeom prst="rect">
              <a:avLst/>
            </a:prstGeom>
            <a:gr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defTabSz="1088136" eaLnBrk="1" hangingPunct="1">
                <a:spcBef>
                  <a:spcPct val="50000"/>
                </a:spcBef>
              </a:pPr>
              <a:r>
                <a:rPr lang="hr-HR" sz="1904" b="1" kern="1200">
                  <a:solidFill>
                    <a:schemeClr val="tx1"/>
                  </a:solidFill>
                  <a:latin typeface="Arial" charset="0"/>
                  <a:ea typeface="ＭＳ Ｐゴシック" charset="0"/>
                  <a:cs typeface="Arial" charset="0"/>
                </a:rPr>
                <a:t>Kvaliteta koncepcije</a:t>
              </a:r>
              <a:endParaRPr lang="hr-HR" sz="1600" b="1"/>
            </a:p>
          </p:txBody>
        </p:sp>
        <p:sp>
          <p:nvSpPr>
            <p:cNvPr id="26" name="Text Box 28"/>
            <p:cNvSpPr txBox="1">
              <a:spLocks noChangeArrowheads="1"/>
            </p:cNvSpPr>
            <p:nvPr/>
          </p:nvSpPr>
          <p:spPr bwMode="auto">
            <a:xfrm>
              <a:off x="1837" y="1842"/>
              <a:ext cx="908" cy="366"/>
            </a:xfrm>
            <a:prstGeom prst="rect">
              <a:avLst/>
            </a:prstGeom>
            <a:gr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defTabSz="1088136" eaLnBrk="1" hangingPunct="1">
                <a:spcBef>
                  <a:spcPct val="50000"/>
                </a:spcBef>
              </a:pPr>
              <a:r>
                <a:rPr lang="hr-HR" sz="1904" b="1" kern="1200">
                  <a:solidFill>
                    <a:schemeClr val="tx1"/>
                  </a:solidFill>
                  <a:latin typeface="Arial" charset="0"/>
                  <a:ea typeface="ＭＳ Ｐゴシック" charset="0"/>
                  <a:cs typeface="Arial" charset="0"/>
                </a:rPr>
                <a:t>Kvaliteta konstrukcije</a:t>
              </a:r>
              <a:endParaRPr lang="hr-HR" sz="1600" b="1"/>
            </a:p>
          </p:txBody>
        </p:sp>
        <p:sp>
          <p:nvSpPr>
            <p:cNvPr id="27" name="Text Box 29"/>
            <p:cNvSpPr txBox="1">
              <a:spLocks noChangeArrowheads="1"/>
            </p:cNvSpPr>
            <p:nvPr/>
          </p:nvSpPr>
          <p:spPr bwMode="auto">
            <a:xfrm>
              <a:off x="2880" y="1842"/>
              <a:ext cx="908" cy="366"/>
            </a:xfrm>
            <a:prstGeom prst="rect">
              <a:avLst/>
            </a:prstGeom>
            <a:gr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defTabSz="1088136" eaLnBrk="1" hangingPunct="1">
                <a:spcBef>
                  <a:spcPct val="50000"/>
                </a:spcBef>
              </a:pPr>
              <a:r>
                <a:rPr lang="hr-HR" sz="1904" b="1" kern="1200">
                  <a:solidFill>
                    <a:schemeClr val="tx1"/>
                  </a:solidFill>
                  <a:latin typeface="Arial" charset="0"/>
                  <a:ea typeface="ＭＳ Ｐゴシック" charset="0"/>
                  <a:cs typeface="Arial" charset="0"/>
                </a:rPr>
                <a:t>Kvaliteta izrade</a:t>
              </a:r>
              <a:endParaRPr lang="hr-HR" sz="1600" b="1"/>
            </a:p>
          </p:txBody>
        </p:sp>
      </p:grpSp>
    </p:spTree>
    <p:extLst>
      <p:ext uri="{BB962C8B-B14F-4D97-AF65-F5344CB8AC3E}">
        <p14:creationId xmlns:p14="http://schemas.microsoft.com/office/powerpoint/2010/main" val="3544654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1115568" y="2481943"/>
            <a:ext cx="10168128" cy="3695020"/>
          </a:xfrm>
        </p:spPr>
        <p:txBody>
          <a:bodyPr>
            <a:normAutofit/>
          </a:bodyPr>
          <a:lstStyle/>
          <a:p>
            <a:pPr marL="609600" indent="-609600">
              <a:buFont typeface="Wingdings" charset="0"/>
              <a:buAutoNum type="alphaUcPeriod"/>
            </a:pPr>
            <a:r>
              <a:rPr lang="hr-HR" sz="2200" b="1" i="1">
                <a:latin typeface="Century Schoolbook" charset="0"/>
              </a:rPr>
              <a:t>Kvaliteta s gledišta potrošača:</a:t>
            </a:r>
            <a:r>
              <a:rPr lang="hr-HR" sz="2200">
                <a:latin typeface="Century Schoolbook" charset="0"/>
              </a:rPr>
              <a:t> nivo ugrađene uporabne vrijednosti proizvoda ili usluge do koje ona zadovoljava određenu potrebu (luksuzna, kvalitetna, niskokvalitetna roba).</a:t>
            </a:r>
          </a:p>
          <a:p>
            <a:pPr marL="609600" indent="-609600">
              <a:buFont typeface="Wingdings" charset="0"/>
              <a:buAutoNum type="alphaUcPeriod" startAt="2"/>
            </a:pPr>
            <a:r>
              <a:rPr lang="hr-HR" sz="2200" b="1" i="1">
                <a:latin typeface="Century Schoolbook" charset="0"/>
              </a:rPr>
              <a:t>Kvaliteta s gledišta proizvođača:</a:t>
            </a:r>
            <a:r>
              <a:rPr lang="hr-HR" sz="2200">
                <a:latin typeface="Century Schoolbook" charset="0"/>
              </a:rPr>
              <a:t> mjera koja pokazuje koliko je proizvod uspio:</a:t>
            </a:r>
          </a:p>
          <a:p>
            <a:pPr marL="609600" indent="-609600">
              <a:buFont typeface="Wingdings" charset="0"/>
              <a:buAutoNum type="arabicPeriod"/>
            </a:pPr>
            <a:r>
              <a:rPr lang="hr-HR" sz="2200" u="sng">
                <a:latin typeface="Century Schoolbook" charset="0"/>
              </a:rPr>
              <a:t>Koncepcijski</a:t>
            </a:r>
            <a:r>
              <a:rPr lang="hr-HR" sz="2200" b="1">
                <a:latin typeface="Century Schoolbook" charset="0"/>
              </a:rPr>
              <a:t> </a:t>
            </a:r>
            <a:r>
              <a:rPr lang="hr-HR" sz="2200">
                <a:latin typeface="Century Schoolbook" charset="0"/>
              </a:rPr>
              <a:t>(idejni projekt)</a:t>
            </a:r>
          </a:p>
          <a:p>
            <a:pPr marL="609600" indent="-609600">
              <a:buFont typeface="Wingdings" charset="0"/>
              <a:buAutoNum type="arabicPeriod"/>
            </a:pPr>
            <a:r>
              <a:rPr lang="hr-HR" sz="2200" u="sng">
                <a:latin typeface="Century Schoolbook" charset="0"/>
              </a:rPr>
              <a:t>Konstrukcijski</a:t>
            </a:r>
            <a:r>
              <a:rPr lang="hr-HR" sz="2200">
                <a:latin typeface="Century Schoolbook" charset="0"/>
              </a:rPr>
              <a:t> (odnos upotrebnih vrijednosti dva koncepcijski ista proizvoda)</a:t>
            </a:r>
          </a:p>
          <a:p>
            <a:pPr marL="609600" indent="-609600">
              <a:buFont typeface="Wingdings" charset="0"/>
              <a:buAutoNum type="arabicPeriod"/>
            </a:pPr>
            <a:r>
              <a:rPr lang="hr-HR" sz="2200" u="sng">
                <a:latin typeface="Century Schoolbook" charset="0"/>
              </a:rPr>
              <a:t>Kvaliteta izrade</a:t>
            </a:r>
            <a:r>
              <a:rPr lang="hr-HR" sz="2200">
                <a:latin typeface="Century Schoolbook" charset="0"/>
              </a:rPr>
              <a:t> (realizacija kvalitete koncepcije i konstrukcije)</a:t>
            </a:r>
          </a:p>
        </p:txBody>
      </p:sp>
    </p:spTree>
    <p:extLst>
      <p:ext uri="{BB962C8B-B14F-4D97-AF65-F5344CB8AC3E}">
        <p14:creationId xmlns:p14="http://schemas.microsoft.com/office/powerpoint/2010/main" val="2694780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5568" y="548640"/>
            <a:ext cx="10168128" cy="1179576"/>
          </a:xfrm>
        </p:spPr>
        <p:txBody>
          <a:bodyPr>
            <a:normAutofit/>
          </a:bodyPr>
          <a:lstStyle/>
          <a:p>
            <a:endParaRPr lang="en-US" sz="400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1115568" y="2481943"/>
            <a:ext cx="10168128" cy="3695020"/>
          </a:xfrm>
        </p:spPr>
        <p:txBody>
          <a:bodyPr>
            <a:normAutofit/>
          </a:bodyPr>
          <a:lstStyle/>
          <a:p>
            <a:pPr marL="609600" indent="-609600">
              <a:buFont typeface="Wingdings" charset="0"/>
              <a:buAutoNum type="alphaUcPeriod" startAt="3"/>
            </a:pPr>
            <a:r>
              <a:rPr lang="hr-HR" sz="2200" b="1" i="1">
                <a:latin typeface="Century Schoolbook" charset="0"/>
              </a:rPr>
              <a:t>Kvaliteta s gledišta tržišta:</a:t>
            </a:r>
            <a:r>
              <a:rPr lang="hr-HR" sz="2200">
                <a:latin typeface="Century Schoolbook" charset="0"/>
              </a:rPr>
              <a:t> stepen do kojeg određena roba zadovoljava određenog kupca u odnosu prema istovrsnoj robi konkurenata.</a:t>
            </a:r>
          </a:p>
          <a:p>
            <a:pPr marL="609600" indent="-609600">
              <a:buFont typeface="Wingdings" charset="0"/>
              <a:buAutoNum type="alphaUcPeriod" startAt="3"/>
            </a:pPr>
            <a:r>
              <a:rPr lang="hr-HR" sz="2200" b="1" i="1">
                <a:latin typeface="Century Schoolbook" charset="0"/>
              </a:rPr>
              <a:t>Kvaliteta s gledišta društva:</a:t>
            </a:r>
            <a:r>
              <a:rPr lang="hr-HR" sz="2200">
                <a:latin typeface="Century Schoolbook" charset="0"/>
              </a:rPr>
              <a:t> stepen do kojeg su određeni proizvodi i usluge prošli akt kupoprodaje i potvrdili se kao roba, ostvarivši pritom profit. </a:t>
            </a:r>
          </a:p>
        </p:txBody>
      </p:sp>
    </p:spTree>
    <p:extLst>
      <p:ext uri="{BB962C8B-B14F-4D97-AF65-F5344CB8AC3E}">
        <p14:creationId xmlns:p14="http://schemas.microsoft.com/office/powerpoint/2010/main" val="622327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3A25D70-4A55-4F72-B9C5-A69CDBF4D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4957100-6D8B-4161-9F2F-C0A949EC8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4" name="Freeform: Shape 13">
            <a:extLst>
              <a:ext uri="{FF2B5EF4-FFF2-40B4-BE49-F238E27FC236}">
                <a16:creationId xmlns:a16="http://schemas.microsoft.com/office/drawing/2014/main" id="{CBCB02B1-1B82-403C-B7D2-E2CED1882F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CCDE13A7-6382-4A67-BEBE-4FF1F37C7F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7" name="Freeform: Shape 16">
              <a:extLst>
                <a:ext uri="{FF2B5EF4-FFF2-40B4-BE49-F238E27FC236}">
                  <a16:creationId xmlns:a16="http://schemas.microsoft.com/office/drawing/2014/main" id="{E9978FC9-2E40-4257-8D97-FAB20CA4B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740ABB98-77BA-4C40-8121-34D196E58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41AA752E-66C1-4835-8A3C-556475159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EE9555AB-2295-4939-AEC9-B2CBFCB4CC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97499201-5A2C-48B3-9B02-5519B8829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D3FC2AE7-C60C-4C48-BCAE-410BB6C3D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40EA1593-6BC9-441E-8F3C-46DD50F810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4" name="Title 3"/>
          <p:cNvSpPr>
            <a:spLocks noGrp="1"/>
          </p:cNvSpPr>
          <p:nvPr>
            <p:ph type="title"/>
          </p:nvPr>
        </p:nvSpPr>
        <p:spPr>
          <a:xfrm>
            <a:off x="3371787" y="1741337"/>
            <a:ext cx="5448730" cy="2387918"/>
          </a:xfrm>
        </p:spPr>
        <p:txBody>
          <a:bodyPr vert="horz" lIns="91440" tIns="45720" rIns="91440" bIns="45720" rtlCol="0" anchor="b">
            <a:normAutofit/>
          </a:bodyPr>
          <a:lstStyle/>
          <a:p>
            <a:pPr algn="ctr"/>
            <a:r>
              <a:rPr lang="en-US" sz="5200" kern="1200">
                <a:solidFill>
                  <a:schemeClr val="tx2"/>
                </a:solidFill>
                <a:latin typeface="+mj-lt"/>
                <a:ea typeface="+mj-ea"/>
                <a:cs typeface="+mj-cs"/>
              </a:rPr>
              <a:t>Krug kvaliteta</a:t>
            </a:r>
          </a:p>
        </p:txBody>
      </p:sp>
      <p:sp>
        <p:nvSpPr>
          <p:cNvPr id="5" name="Text Placeholder 4"/>
          <p:cNvSpPr>
            <a:spLocks noGrp="1"/>
          </p:cNvSpPr>
          <p:nvPr>
            <p:ph type="body" idx="1"/>
          </p:nvPr>
        </p:nvSpPr>
        <p:spPr>
          <a:xfrm>
            <a:off x="3371161" y="4200522"/>
            <a:ext cx="5449982" cy="682079"/>
          </a:xfrm>
        </p:spPr>
        <p:txBody>
          <a:bodyPr vert="horz" lIns="91440" tIns="45720" rIns="91440" bIns="45720" rtlCol="0">
            <a:normAutofit/>
          </a:bodyPr>
          <a:lstStyle/>
          <a:p>
            <a:pPr algn="ctr"/>
            <a:endParaRPr lang="en-US" sz="2400" kern="1200">
              <a:solidFill>
                <a:schemeClr val="tx2"/>
              </a:solidFill>
              <a:latin typeface="+mn-lt"/>
              <a:ea typeface="+mn-ea"/>
              <a:cs typeface="+mn-cs"/>
            </a:endParaRPr>
          </a:p>
        </p:txBody>
      </p:sp>
      <p:grpSp>
        <p:nvGrpSpPr>
          <p:cNvPr id="25" name="Group 24">
            <a:extLst>
              <a:ext uri="{FF2B5EF4-FFF2-40B4-BE49-F238E27FC236}">
                <a16:creationId xmlns:a16="http://schemas.microsoft.com/office/drawing/2014/main" id="{17147D5D-F01F-4164-BD81-D10DC6F23E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142" y="2854"/>
            <a:ext cx="2783421" cy="2406445"/>
            <a:chOff x="-305" y="-4155"/>
            <a:chExt cx="2514948" cy="2174333"/>
          </a:xfrm>
        </p:grpSpPr>
        <p:sp>
          <p:nvSpPr>
            <p:cNvPr id="26" name="Freeform: Shape 25">
              <a:extLst>
                <a:ext uri="{FF2B5EF4-FFF2-40B4-BE49-F238E27FC236}">
                  <a16:creationId xmlns:a16="http://schemas.microsoft.com/office/drawing/2014/main" id="{F24C7412-3E2D-4708-8DC3-425A457A1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71483A6A-CB0B-4469-B09D-C9451F9B07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A935E9D-EB55-46F3-BCCB-9CB918E870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9" name="Freeform: Shape 28">
              <a:extLst>
                <a:ext uri="{FF2B5EF4-FFF2-40B4-BE49-F238E27FC236}">
                  <a16:creationId xmlns:a16="http://schemas.microsoft.com/office/drawing/2014/main" id="{8EDC5655-C7D7-4936-91EA-E188A96DC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6D0E248E-80AB-4B35-BA8D-F940FCB443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417253" y="4456669"/>
            <a:ext cx="2783421" cy="2406445"/>
            <a:chOff x="-305" y="-4155"/>
            <a:chExt cx="2514948" cy="2174333"/>
          </a:xfrm>
        </p:grpSpPr>
        <p:sp>
          <p:nvSpPr>
            <p:cNvPr id="32" name="Freeform: Shape 31">
              <a:extLst>
                <a:ext uri="{FF2B5EF4-FFF2-40B4-BE49-F238E27FC236}">
                  <a16:creationId xmlns:a16="http://schemas.microsoft.com/office/drawing/2014/main" id="{F9E91B0A-66E8-4298-BAC6-004DBE4919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A629C66-36BD-487E-B1CD-ED026D7789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A6BC2D2C-3D7D-4224-81BC-22C094C9FB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5" name="Freeform: Shape 34">
              <a:extLst>
                <a:ext uri="{FF2B5EF4-FFF2-40B4-BE49-F238E27FC236}">
                  <a16:creationId xmlns:a16="http://schemas.microsoft.com/office/drawing/2014/main" id="{53BDF903-22C5-4312-8776-C2ABC3EDC0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87692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p:cNvSpPr>
            <a:spLocks noGrp="1"/>
          </p:cNvSpPr>
          <p:nvPr>
            <p:ph type="title"/>
          </p:nvPr>
        </p:nvSpPr>
        <p:spPr>
          <a:xfrm>
            <a:off x="1179226" y="1280679"/>
            <a:ext cx="9833548" cy="1325563"/>
          </a:xfrm>
        </p:spPr>
        <p:txBody>
          <a:bodyPr anchor="b">
            <a:normAutofit/>
          </a:bodyPr>
          <a:lstStyle/>
          <a:p>
            <a:pPr algn="ctr"/>
            <a:r>
              <a:rPr lang="en-US" sz="3600">
                <a:solidFill>
                  <a:schemeClr val="tx2"/>
                </a:solidFill>
              </a:rPr>
              <a:t>Krug kvaliteta</a:t>
            </a:r>
          </a:p>
        </p:txBody>
      </p:sp>
      <p:grpSp>
        <p:nvGrpSpPr>
          <p:cNvPr id="58" name="Group 57">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59" name="Freeform: Shape 31">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32">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34">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1179226" y="2890979"/>
            <a:ext cx="9833548" cy="2693976"/>
          </a:xfrm>
        </p:spPr>
        <p:txBody>
          <a:bodyPr>
            <a:normAutofit/>
          </a:bodyPr>
          <a:lstStyle/>
          <a:p>
            <a:r>
              <a:rPr lang="en-US" sz="1800" b="1" i="1">
                <a:solidFill>
                  <a:schemeClr val="tx2"/>
                </a:solidFill>
                <a:latin typeface="Century Schoolbook" charset="0"/>
              </a:rPr>
              <a:t>Krug kvaliteta</a:t>
            </a:r>
            <a:r>
              <a:rPr lang="en-US" sz="1800">
                <a:solidFill>
                  <a:schemeClr val="tx2"/>
                </a:solidFill>
                <a:latin typeface="Century Schoolbook" charset="0"/>
              </a:rPr>
              <a:t> (eng. </a:t>
            </a:r>
            <a:r>
              <a:rPr lang="en-US" sz="1800" i="1">
                <a:solidFill>
                  <a:schemeClr val="tx2"/>
                </a:solidFill>
                <a:latin typeface="Century Schoolbook" charset="0"/>
              </a:rPr>
              <a:t>quality loop</a:t>
            </a:r>
            <a:r>
              <a:rPr lang="en-US" sz="1800">
                <a:solidFill>
                  <a:schemeClr val="tx2"/>
                </a:solidFill>
                <a:latin typeface="Century Schoolbook" charset="0"/>
              </a:rPr>
              <a:t>) je konceptualni. model međusobnih aktivnosti i uticaja na kvalitet u različitim fazama nastajanja kvaliteta, od utvrđivanja zahtjeva do ocjene njihovog ispunjenja </a:t>
            </a:r>
          </a:p>
          <a:p>
            <a:r>
              <a:rPr lang="en-US" sz="1800">
                <a:solidFill>
                  <a:schemeClr val="tx2"/>
                </a:solidFill>
                <a:latin typeface="Century Schoolbook" charset="0"/>
              </a:rPr>
              <a:t>Kako ovaj krug kvaliteta opisuje nastajanje kvaliteta na jednom rezultatu procesa (poluproizvoda, proizvoda, intelektualnog proizvoda ili usluge) proizilazi da će naredni krug kvaliteta, za drugi rezultat procesa, biti na višem nivou od prvog, odnosno da se može razmatrati spirala kvaliteta, umjesto kruga kvaliteta.</a:t>
            </a:r>
            <a:endParaRPr lang="en-GB" sz="1800">
              <a:solidFill>
                <a:schemeClr val="tx2"/>
              </a:solidFill>
              <a:latin typeface="Century Schoolbook" charset="0"/>
            </a:endParaRPr>
          </a:p>
          <a:p>
            <a:endParaRPr lang="en-US" sz="1800">
              <a:solidFill>
                <a:schemeClr val="tx2"/>
              </a:solidFill>
            </a:endParaRPr>
          </a:p>
        </p:txBody>
      </p:sp>
      <p:grpSp>
        <p:nvGrpSpPr>
          <p:cNvPr id="62" name="Group 61">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63" name="Freeform: Shape 37">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38">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82939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p:cNvSpPr>
            <a:spLocks noGrp="1"/>
          </p:cNvSpPr>
          <p:nvPr>
            <p:ph type="title"/>
          </p:nvPr>
        </p:nvSpPr>
        <p:spPr>
          <a:xfrm>
            <a:off x="1179073" y="-89755"/>
            <a:ext cx="9833548" cy="1325563"/>
          </a:xfrm>
        </p:spPr>
        <p:txBody>
          <a:bodyPr anchor="b">
            <a:normAutofit/>
          </a:bodyPr>
          <a:lstStyle/>
          <a:p>
            <a:pPr algn="ctr"/>
            <a:r>
              <a:rPr lang="en-US" sz="3600" dirty="0">
                <a:solidFill>
                  <a:schemeClr val="tx2"/>
                </a:solidFill>
              </a:rPr>
              <a:t>Krug </a:t>
            </a:r>
            <a:r>
              <a:rPr lang="en-US" sz="3600" dirty="0" err="1">
                <a:solidFill>
                  <a:schemeClr val="tx2"/>
                </a:solidFill>
              </a:rPr>
              <a:t>kvaliteta</a:t>
            </a:r>
            <a:endParaRPr lang="en-US" sz="3600" dirty="0">
              <a:solidFill>
                <a:schemeClr val="tx2"/>
              </a:solidFill>
            </a:endParaRPr>
          </a:p>
        </p:txBody>
      </p:sp>
      <p:grpSp>
        <p:nvGrpSpPr>
          <p:cNvPr id="14" name="Group 13">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5" name="Freeform: Shape 14">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Content Placeholder 4">
            <a:extLst>
              <a:ext uri="{FF2B5EF4-FFF2-40B4-BE49-F238E27FC236}">
                <a16:creationId xmlns:a16="http://schemas.microsoft.com/office/drawing/2014/main" id="{37DC3716-980C-335E-14A3-AC5D2AD06E19}"/>
              </a:ext>
            </a:extLst>
          </p:cNvPr>
          <p:cNvSpPr>
            <a:spLocks noGrp="1"/>
          </p:cNvSpPr>
          <p:nvPr>
            <p:ph idx="1"/>
          </p:nvPr>
        </p:nvSpPr>
        <p:spPr>
          <a:xfrm>
            <a:off x="1179226" y="2890979"/>
            <a:ext cx="9833548" cy="2693976"/>
          </a:xfrm>
        </p:spPr>
        <p:txBody>
          <a:bodyPr>
            <a:normAutofit/>
          </a:bodyPr>
          <a:lstStyle/>
          <a:p>
            <a:endParaRPr lang="en-US" sz="1800">
              <a:solidFill>
                <a:schemeClr val="tx2"/>
              </a:solidFill>
            </a:endParaRPr>
          </a:p>
        </p:txBody>
      </p:sp>
      <p:grpSp>
        <p:nvGrpSpPr>
          <p:cNvPr id="20" name="Group 19">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21" name="Freeform: Shape 20">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8" name="Object 1">
            <a:extLst>
              <a:ext uri="{FF2B5EF4-FFF2-40B4-BE49-F238E27FC236}">
                <a16:creationId xmlns:a16="http://schemas.microsoft.com/office/drawing/2014/main" id="{778554E1-0776-2B18-7FC5-2C72C9F53078}"/>
              </a:ext>
            </a:extLst>
          </p:cNvPr>
          <p:cNvGraphicFramePr>
            <a:graphicFrameLocks noChangeAspect="1"/>
          </p:cNvGraphicFramePr>
          <p:nvPr>
            <p:extLst>
              <p:ext uri="{D42A27DB-BD31-4B8C-83A1-F6EECF244321}">
                <p14:modId xmlns:p14="http://schemas.microsoft.com/office/powerpoint/2010/main" val="3605592846"/>
              </p:ext>
            </p:extLst>
          </p:nvPr>
        </p:nvGraphicFramePr>
        <p:xfrm>
          <a:off x="2377875" y="1643061"/>
          <a:ext cx="6978224" cy="5172072"/>
        </p:xfrm>
        <a:graphic>
          <a:graphicData uri="http://schemas.openxmlformats.org/presentationml/2006/ole">
            <mc:AlternateContent xmlns:mc="http://schemas.openxmlformats.org/markup-compatibility/2006">
              <mc:Choice xmlns:v="urn:schemas-microsoft-com:vml" Requires="v">
                <p:oleObj name="Visio" r:id="rId2" imgW="5770866" imgH="4276859" progId="Visio.Drawing.11">
                  <p:embed/>
                </p:oleObj>
              </mc:Choice>
              <mc:Fallback>
                <p:oleObj name="Visio" r:id="rId2" imgW="5770866" imgH="4276859" progId="Visio.Drawing.11">
                  <p:embed/>
                  <p:pic>
                    <p:nvPicPr>
                      <p:cNvPr id="8" name="Object 1">
                        <a:extLst>
                          <a:ext uri="{FF2B5EF4-FFF2-40B4-BE49-F238E27FC236}">
                            <a16:creationId xmlns:a16="http://schemas.microsoft.com/office/drawing/2014/main" id="{778554E1-0776-2B18-7FC5-2C72C9F530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7875" y="1643061"/>
                        <a:ext cx="6978224" cy="517207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17943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1EC0DDA0-2261-573C-3E19-E8B4B3379E89}"/>
              </a:ext>
            </a:extLst>
          </p:cNvPr>
          <p:cNvPicPr>
            <a:picLocks noChangeAspect="1"/>
          </p:cNvPicPr>
          <p:nvPr/>
        </p:nvPicPr>
        <p:blipFill rotWithShape="1">
          <a:blip r:embed="rId2"/>
          <a:srcRect t="5858"/>
          <a:stretch/>
        </p:blipFill>
        <p:spPr>
          <a:xfrm>
            <a:off x="20" y="10"/>
            <a:ext cx="12191981" cy="6857990"/>
          </a:xfrm>
          <a:prstGeom prst="rect">
            <a:avLst/>
          </a:prstGeom>
        </p:spPr>
      </p:pic>
      <p:sp>
        <p:nvSpPr>
          <p:cNvPr id="26" name="Rectangle 25">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CAA6B47-C478-3C6D-B402-6C649F11E616}"/>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5600" dirty="0">
                <a:solidFill>
                  <a:schemeClr val="bg1"/>
                </a:solidFill>
              </a:rPr>
              <a:t>TQM – Total Quality Management </a:t>
            </a:r>
            <a:r>
              <a:rPr lang="en-US" sz="5600" dirty="0" err="1">
                <a:solidFill>
                  <a:schemeClr val="bg1"/>
                </a:solidFill>
              </a:rPr>
              <a:t>i</a:t>
            </a:r>
            <a:r>
              <a:rPr lang="en-US" sz="5600" dirty="0">
                <a:solidFill>
                  <a:schemeClr val="bg1"/>
                </a:solidFill>
              </a:rPr>
              <a:t> </a:t>
            </a:r>
            <a:r>
              <a:rPr lang="en-US" sz="5600" dirty="0" err="1">
                <a:solidFill>
                  <a:schemeClr val="bg1"/>
                </a:solidFill>
              </a:rPr>
              <a:t>konkurentnost</a:t>
            </a:r>
            <a:endParaRPr lang="en-US" sz="5600" dirty="0">
              <a:solidFill>
                <a:schemeClr val="bg1"/>
              </a:solidFill>
            </a:endParaRPr>
          </a:p>
        </p:txBody>
      </p:sp>
      <p:sp>
        <p:nvSpPr>
          <p:cNvPr id="27" name="Rectangle: Rounded Corners 14">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0934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112C3-26AF-3F23-7B88-D42D139BD406}"/>
              </a:ext>
            </a:extLst>
          </p:cNvPr>
          <p:cNvSpPr>
            <a:spLocks noGrp="1"/>
          </p:cNvSpPr>
          <p:nvPr>
            <p:ph type="title"/>
          </p:nvPr>
        </p:nvSpPr>
        <p:spPr/>
        <p:txBody>
          <a:bodyPr/>
          <a:lstStyle/>
          <a:p>
            <a:r>
              <a:rPr lang="en-US" dirty="0"/>
              <a:t>TQM – Total Quality Management</a:t>
            </a:r>
          </a:p>
        </p:txBody>
      </p:sp>
      <p:sp>
        <p:nvSpPr>
          <p:cNvPr id="3" name="Content Placeholder 2">
            <a:extLst>
              <a:ext uri="{FF2B5EF4-FFF2-40B4-BE49-F238E27FC236}">
                <a16:creationId xmlns:a16="http://schemas.microsoft.com/office/drawing/2014/main" id="{B79D1D24-3475-F83E-9502-7BA2F0D1DAB2}"/>
              </a:ext>
            </a:extLst>
          </p:cNvPr>
          <p:cNvSpPr>
            <a:spLocks noGrp="1"/>
          </p:cNvSpPr>
          <p:nvPr>
            <p:ph idx="1"/>
          </p:nvPr>
        </p:nvSpPr>
        <p:spPr/>
        <p:txBody>
          <a:bodyPr/>
          <a:lstStyle/>
          <a:p>
            <a:r>
              <a:rPr lang="en-US" dirty="0"/>
              <a:t>TQM je </a:t>
            </a:r>
            <a:r>
              <a:rPr lang="en-US" dirty="0" err="1"/>
              <a:t>pristup</a:t>
            </a:r>
            <a:r>
              <a:rPr lang="en-US" dirty="0"/>
              <a:t> </a:t>
            </a:r>
            <a:r>
              <a:rPr lang="en-US" dirty="0" err="1"/>
              <a:t>menadžmentu</a:t>
            </a:r>
            <a:r>
              <a:rPr lang="en-US" dirty="0"/>
              <a:t> </a:t>
            </a:r>
            <a:r>
              <a:rPr lang="en-US" dirty="0" err="1"/>
              <a:t>usmjeren</a:t>
            </a:r>
            <a:r>
              <a:rPr lang="en-US" dirty="0"/>
              <a:t> </a:t>
            </a:r>
            <a:r>
              <a:rPr lang="en-US" dirty="0" err="1"/>
              <a:t>na</a:t>
            </a:r>
            <a:r>
              <a:rPr lang="en-US" dirty="0"/>
              <a:t> </a:t>
            </a:r>
            <a:r>
              <a:rPr lang="en-US" dirty="0" err="1"/>
              <a:t>kontinuirano</a:t>
            </a:r>
            <a:r>
              <a:rPr lang="en-US" dirty="0"/>
              <a:t> </a:t>
            </a:r>
            <a:r>
              <a:rPr lang="en-US" dirty="0" err="1"/>
              <a:t>unapređenje</a:t>
            </a:r>
            <a:r>
              <a:rPr lang="en-US" dirty="0"/>
              <a:t> </a:t>
            </a:r>
            <a:r>
              <a:rPr lang="en-US" dirty="0" err="1"/>
              <a:t>procesa</a:t>
            </a:r>
            <a:r>
              <a:rPr lang="en-US" dirty="0"/>
              <a:t> </a:t>
            </a:r>
            <a:r>
              <a:rPr lang="en-US" dirty="0" err="1"/>
              <a:t>i</a:t>
            </a:r>
            <a:r>
              <a:rPr lang="en-US" dirty="0"/>
              <a:t> </a:t>
            </a:r>
            <a:r>
              <a:rPr lang="en-US" dirty="0" err="1"/>
              <a:t>proizvoda</a:t>
            </a:r>
            <a:r>
              <a:rPr lang="en-US" dirty="0"/>
              <a:t>/</a:t>
            </a:r>
            <a:r>
              <a:rPr lang="en-US" dirty="0" err="1"/>
              <a:t>usluga</a:t>
            </a:r>
            <a:r>
              <a:rPr lang="en-US" dirty="0"/>
              <a:t> </a:t>
            </a:r>
            <a:r>
              <a:rPr lang="en-US" dirty="0" err="1"/>
              <a:t>radi</a:t>
            </a:r>
            <a:r>
              <a:rPr lang="en-US" dirty="0"/>
              <a:t> </a:t>
            </a:r>
            <a:r>
              <a:rPr lang="en-US" dirty="0" err="1"/>
              <a:t>postizanja</a:t>
            </a:r>
            <a:r>
              <a:rPr lang="en-US" dirty="0"/>
              <a:t> </a:t>
            </a:r>
            <a:r>
              <a:rPr lang="en-US" dirty="0" err="1"/>
              <a:t>zadovoljstva</a:t>
            </a:r>
            <a:r>
              <a:rPr lang="en-US" dirty="0"/>
              <a:t> </a:t>
            </a:r>
            <a:r>
              <a:rPr lang="en-US" dirty="0" err="1"/>
              <a:t>korisnika</a:t>
            </a:r>
            <a:r>
              <a:rPr lang="en-US" dirty="0"/>
              <a:t>.</a:t>
            </a:r>
          </a:p>
          <a:p>
            <a:endParaRPr lang="en-US" dirty="0"/>
          </a:p>
          <a:p>
            <a:r>
              <a:rPr lang="en-US" dirty="0" err="1"/>
              <a:t>Principi</a:t>
            </a:r>
            <a:r>
              <a:rPr lang="en-US" dirty="0"/>
              <a:t> TQM: </a:t>
            </a:r>
          </a:p>
          <a:p>
            <a:pPr lvl="1"/>
            <a:r>
              <a:rPr lang="en-US" dirty="0" err="1"/>
              <a:t>Fokus</a:t>
            </a:r>
            <a:r>
              <a:rPr lang="en-US" dirty="0"/>
              <a:t> </a:t>
            </a:r>
            <a:r>
              <a:rPr lang="en-US" dirty="0" err="1"/>
              <a:t>na</a:t>
            </a:r>
            <a:r>
              <a:rPr lang="en-US" dirty="0"/>
              <a:t> </a:t>
            </a:r>
            <a:r>
              <a:rPr lang="en-US" dirty="0" err="1"/>
              <a:t>korisnika</a:t>
            </a:r>
            <a:endParaRPr lang="en-US" dirty="0"/>
          </a:p>
          <a:p>
            <a:pPr lvl="1"/>
            <a:r>
              <a:rPr lang="en-US" dirty="0" err="1"/>
              <a:t>kontinuirano</a:t>
            </a:r>
            <a:r>
              <a:rPr lang="en-US" dirty="0"/>
              <a:t> </a:t>
            </a:r>
            <a:r>
              <a:rPr lang="en-US" dirty="0" err="1"/>
              <a:t>unapređenje</a:t>
            </a:r>
            <a:endParaRPr lang="en-US" dirty="0"/>
          </a:p>
          <a:p>
            <a:pPr lvl="1"/>
            <a:r>
              <a:rPr lang="en-US" dirty="0" err="1"/>
              <a:t>uključenost</a:t>
            </a:r>
            <a:r>
              <a:rPr lang="en-US" dirty="0"/>
              <a:t> </a:t>
            </a:r>
            <a:r>
              <a:rPr lang="en-US" dirty="0" err="1"/>
              <a:t>zaposlenih</a:t>
            </a:r>
            <a:endParaRPr lang="en-US" dirty="0"/>
          </a:p>
          <a:p>
            <a:pPr lvl="1"/>
            <a:r>
              <a:rPr lang="en-US" dirty="0" err="1"/>
              <a:t>pristup</a:t>
            </a:r>
            <a:r>
              <a:rPr lang="en-US" dirty="0"/>
              <a:t> </a:t>
            </a:r>
            <a:r>
              <a:rPr lang="en-US" dirty="0" err="1"/>
              <a:t>usmeren</a:t>
            </a:r>
            <a:r>
              <a:rPr lang="en-US" dirty="0"/>
              <a:t> </a:t>
            </a:r>
            <a:r>
              <a:rPr lang="en-US" dirty="0" err="1"/>
              <a:t>na</a:t>
            </a:r>
            <a:r>
              <a:rPr lang="en-US" dirty="0"/>
              <a:t> </a:t>
            </a:r>
            <a:r>
              <a:rPr lang="en-US" dirty="0" err="1"/>
              <a:t>procese</a:t>
            </a:r>
            <a:endParaRPr lang="en-US" dirty="0"/>
          </a:p>
          <a:p>
            <a:pPr lvl="1"/>
            <a:r>
              <a:rPr lang="en-US" dirty="0" err="1"/>
              <a:t>donošenje</a:t>
            </a:r>
            <a:r>
              <a:rPr lang="en-US" dirty="0"/>
              <a:t> </a:t>
            </a:r>
            <a:r>
              <a:rPr lang="en-US" dirty="0" err="1"/>
              <a:t>odluka</a:t>
            </a:r>
            <a:r>
              <a:rPr lang="en-US" dirty="0"/>
              <a:t> </a:t>
            </a:r>
            <a:r>
              <a:rPr lang="en-US" dirty="0" err="1"/>
              <a:t>na</a:t>
            </a:r>
            <a:r>
              <a:rPr lang="en-US" dirty="0"/>
              <a:t> </a:t>
            </a:r>
            <a:r>
              <a:rPr lang="en-US" dirty="0" err="1"/>
              <a:t>osnovu</a:t>
            </a:r>
            <a:r>
              <a:rPr lang="en-US" dirty="0"/>
              <a:t> </a:t>
            </a:r>
            <a:r>
              <a:rPr lang="en-US" dirty="0" err="1"/>
              <a:t>podataka</a:t>
            </a:r>
            <a:r>
              <a:rPr lang="en-US" dirty="0"/>
              <a:t> </a:t>
            </a:r>
            <a:r>
              <a:rPr lang="en-US" dirty="0" err="1"/>
              <a:t>i</a:t>
            </a:r>
            <a:r>
              <a:rPr lang="en-US" dirty="0"/>
              <a:t> </a:t>
            </a:r>
          </a:p>
          <a:p>
            <a:pPr lvl="1"/>
            <a:r>
              <a:rPr lang="en-US" dirty="0" err="1"/>
              <a:t>odnosi</a:t>
            </a:r>
            <a:r>
              <a:rPr lang="en-US" dirty="0"/>
              <a:t> </a:t>
            </a:r>
            <a:r>
              <a:rPr lang="en-US" dirty="0" err="1"/>
              <a:t>sa</a:t>
            </a:r>
            <a:r>
              <a:rPr lang="en-US" dirty="0"/>
              <a:t> </a:t>
            </a:r>
            <a:r>
              <a:rPr lang="en-US" dirty="0" err="1"/>
              <a:t>dobavljačima</a:t>
            </a:r>
            <a:r>
              <a:rPr lang="en-US" dirty="0"/>
              <a:t>.</a:t>
            </a:r>
          </a:p>
        </p:txBody>
      </p:sp>
    </p:spTree>
    <p:extLst>
      <p:ext uri="{BB962C8B-B14F-4D97-AF65-F5344CB8AC3E}">
        <p14:creationId xmlns:p14="http://schemas.microsoft.com/office/powerpoint/2010/main" val="3515945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B7E8C-BDBE-EECE-87AF-163FB54B910B}"/>
              </a:ext>
            </a:extLst>
          </p:cNvPr>
          <p:cNvSpPr>
            <a:spLocks noGrp="1"/>
          </p:cNvSpPr>
          <p:nvPr>
            <p:ph type="title"/>
          </p:nvPr>
        </p:nvSpPr>
        <p:spPr/>
        <p:txBody>
          <a:bodyPr/>
          <a:lstStyle/>
          <a:p>
            <a:r>
              <a:rPr lang="en-US" dirty="0"/>
              <a:t>TQM – Total Quality Management</a:t>
            </a:r>
          </a:p>
        </p:txBody>
      </p:sp>
      <p:sp>
        <p:nvSpPr>
          <p:cNvPr id="3" name="Content Placeholder 2">
            <a:extLst>
              <a:ext uri="{FF2B5EF4-FFF2-40B4-BE49-F238E27FC236}">
                <a16:creationId xmlns:a16="http://schemas.microsoft.com/office/drawing/2014/main" id="{5E01CABB-6F54-6B4D-EF74-BE189F3440CD}"/>
              </a:ext>
            </a:extLst>
          </p:cNvPr>
          <p:cNvSpPr>
            <a:spLocks noGrp="1"/>
          </p:cNvSpPr>
          <p:nvPr>
            <p:ph idx="1"/>
          </p:nvPr>
        </p:nvSpPr>
        <p:spPr/>
        <p:txBody>
          <a:bodyPr>
            <a:normAutofit fontScale="70000" lnSpcReduction="20000"/>
          </a:bodyPr>
          <a:lstStyle/>
          <a:p>
            <a:pPr algn="l">
              <a:buFont typeface="+mj-lt"/>
              <a:buAutoNum type="arabicPeriod"/>
            </a:pPr>
            <a:r>
              <a:rPr lang="en-US" b="1" i="0" u="none" strike="noStrike" dirty="0" err="1">
                <a:solidFill>
                  <a:srgbClr val="0D0D0D"/>
                </a:solidFill>
                <a:effectLst/>
                <a:latin typeface="Söhne"/>
              </a:rPr>
              <a:t>Zadovoljstvo</a:t>
            </a:r>
            <a:r>
              <a:rPr lang="en-US" b="1" i="0" u="none" strike="noStrike" dirty="0">
                <a:solidFill>
                  <a:srgbClr val="0D0D0D"/>
                </a:solidFill>
                <a:effectLst/>
                <a:latin typeface="Söhne"/>
              </a:rPr>
              <a:t> </a:t>
            </a:r>
            <a:r>
              <a:rPr lang="en-US" b="1" i="0" u="none" strike="noStrike" dirty="0" err="1">
                <a:solidFill>
                  <a:srgbClr val="0D0D0D"/>
                </a:solidFill>
                <a:effectLst/>
                <a:latin typeface="Söhne"/>
              </a:rPr>
              <a:t>kupaca</a:t>
            </a:r>
            <a:r>
              <a:rPr lang="en-US" b="0" i="0" u="none" strike="noStrike" dirty="0">
                <a:solidFill>
                  <a:srgbClr val="0D0D0D"/>
                </a:solidFill>
                <a:effectLst/>
                <a:latin typeface="Söhne"/>
              </a:rPr>
              <a:t>: TQM </a:t>
            </a:r>
            <a:r>
              <a:rPr lang="en-US" b="0" i="0" u="none" strike="noStrike" dirty="0" err="1">
                <a:solidFill>
                  <a:srgbClr val="0D0D0D"/>
                </a:solidFill>
                <a:effectLst/>
                <a:latin typeface="Söhne"/>
              </a:rPr>
              <a:t>stavlja</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snažan</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naglasak</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na</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razumjevanje</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i</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ispunjavanje</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potreba</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i</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očekivanja</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kupaca</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Kontinuirano</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isporučivanje</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visokokvalitetnih</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proizvoda</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i</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usluga</a:t>
            </a:r>
            <a:r>
              <a:rPr lang="en-US" b="0" i="0" u="none" strike="noStrike" dirty="0">
                <a:solidFill>
                  <a:srgbClr val="0D0D0D"/>
                </a:solidFill>
                <a:effectLst/>
                <a:latin typeface="Söhne"/>
              </a:rPr>
              <a:t> koji </a:t>
            </a:r>
            <a:r>
              <a:rPr lang="en-US" b="0" i="0" u="none" strike="noStrike" dirty="0" err="1">
                <a:solidFill>
                  <a:srgbClr val="0D0D0D"/>
                </a:solidFill>
                <a:effectLst/>
                <a:latin typeface="Söhne"/>
              </a:rPr>
              <a:t>zadovoljavaju</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zahtjeve</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kupaca</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poboljšava</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zadovoljstvo</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i</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lojalnost</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kupaca</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što</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dalje</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unapređuje</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konkurentnost</a:t>
            </a:r>
            <a:r>
              <a:rPr lang="en-US" b="0" i="0" u="none" strike="noStrike" dirty="0">
                <a:solidFill>
                  <a:srgbClr val="0D0D0D"/>
                </a:solidFill>
                <a:effectLst/>
                <a:latin typeface="Söhne"/>
              </a:rPr>
              <a:t>.</a:t>
            </a:r>
          </a:p>
          <a:p>
            <a:pPr algn="l">
              <a:buFont typeface="+mj-lt"/>
              <a:buAutoNum type="arabicPeriod"/>
            </a:pPr>
            <a:r>
              <a:rPr lang="en-US" b="1" i="0" u="none" strike="noStrike" dirty="0" err="1">
                <a:solidFill>
                  <a:srgbClr val="0D0D0D"/>
                </a:solidFill>
                <a:effectLst/>
                <a:latin typeface="Söhne"/>
              </a:rPr>
              <a:t>Unapređenje</a:t>
            </a:r>
            <a:r>
              <a:rPr lang="en-US" b="1" i="0" u="none" strike="noStrike" dirty="0">
                <a:solidFill>
                  <a:srgbClr val="0D0D0D"/>
                </a:solidFill>
                <a:effectLst/>
                <a:latin typeface="Söhne"/>
              </a:rPr>
              <a:t> </a:t>
            </a:r>
            <a:r>
              <a:rPr lang="en-US" b="1" i="0" u="none" strike="noStrike" dirty="0" err="1">
                <a:solidFill>
                  <a:srgbClr val="0D0D0D"/>
                </a:solidFill>
                <a:effectLst/>
                <a:latin typeface="Söhne"/>
              </a:rPr>
              <a:t>procesa</a:t>
            </a:r>
            <a:r>
              <a:rPr lang="en-US" b="0" i="0" u="none" strike="noStrike" dirty="0">
                <a:solidFill>
                  <a:srgbClr val="0D0D0D"/>
                </a:solidFill>
                <a:effectLst/>
                <a:latin typeface="Söhne"/>
              </a:rPr>
              <a:t>: TQM </a:t>
            </a:r>
            <a:r>
              <a:rPr lang="en-US" b="0" i="0" u="none" strike="noStrike" dirty="0" err="1">
                <a:solidFill>
                  <a:srgbClr val="0D0D0D"/>
                </a:solidFill>
                <a:effectLst/>
                <a:latin typeface="Söhne"/>
              </a:rPr>
              <a:t>uključuje</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kontinuiranu</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reviziju</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i</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unapređenje</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organizacionih</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procesa</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radi</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eliminacije</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gubitaka</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smanjenja</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grešaka</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i</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poboljšanja</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efikasnosti</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Optimizacija</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procesa</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rezultira</a:t>
            </a:r>
            <a:r>
              <a:rPr lang="en-US" b="0" i="0" u="none" strike="noStrike" dirty="0">
                <a:solidFill>
                  <a:srgbClr val="0D0D0D"/>
                </a:solidFill>
                <a:effectLst/>
                <a:latin typeface="Söhne"/>
              </a:rPr>
              <a:t> u </a:t>
            </a:r>
            <a:r>
              <a:rPr lang="en-US" b="0" i="0" u="none" strike="noStrike" dirty="0" err="1">
                <a:solidFill>
                  <a:srgbClr val="0D0D0D"/>
                </a:solidFill>
                <a:effectLst/>
                <a:latin typeface="Söhne"/>
              </a:rPr>
              <a:t>uštedama</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troškova</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bržim</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vremenima</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isporuke</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i</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većom</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produktivnošću</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što</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doprinosi</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poboljšanju</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konkurentnosti</a:t>
            </a:r>
            <a:r>
              <a:rPr lang="en-US" b="0" i="0" u="none" strike="noStrike" dirty="0">
                <a:solidFill>
                  <a:srgbClr val="0D0D0D"/>
                </a:solidFill>
                <a:effectLst/>
                <a:latin typeface="Söhne"/>
              </a:rPr>
              <a:t>.</a:t>
            </a:r>
          </a:p>
          <a:p>
            <a:pPr algn="l">
              <a:buFont typeface="+mj-lt"/>
              <a:buAutoNum type="arabicPeriod"/>
            </a:pPr>
            <a:r>
              <a:rPr lang="en-US" b="1" i="0" u="none" strike="noStrike" dirty="0" err="1">
                <a:solidFill>
                  <a:srgbClr val="0D0D0D"/>
                </a:solidFill>
                <a:effectLst/>
                <a:latin typeface="Söhne"/>
              </a:rPr>
              <a:t>Uključenost</a:t>
            </a:r>
            <a:r>
              <a:rPr lang="en-US" b="1" i="0" u="none" strike="noStrike" dirty="0">
                <a:solidFill>
                  <a:srgbClr val="0D0D0D"/>
                </a:solidFill>
                <a:effectLst/>
                <a:latin typeface="Söhne"/>
              </a:rPr>
              <a:t> </a:t>
            </a:r>
            <a:r>
              <a:rPr lang="en-US" b="1" i="0" u="none" strike="noStrike" dirty="0" err="1">
                <a:solidFill>
                  <a:srgbClr val="0D0D0D"/>
                </a:solidFill>
                <a:effectLst/>
                <a:latin typeface="Söhne"/>
              </a:rPr>
              <a:t>zaposlenih</a:t>
            </a:r>
            <a:r>
              <a:rPr lang="en-US" b="0" i="0" u="none" strike="noStrike" dirty="0">
                <a:solidFill>
                  <a:srgbClr val="0D0D0D"/>
                </a:solidFill>
                <a:effectLst/>
                <a:latin typeface="Söhne"/>
              </a:rPr>
              <a:t>: TQM </a:t>
            </a:r>
            <a:r>
              <a:rPr lang="en-US" b="0" i="0" u="none" strike="noStrike" dirty="0" err="1">
                <a:solidFill>
                  <a:srgbClr val="0D0D0D"/>
                </a:solidFill>
                <a:effectLst/>
                <a:latin typeface="Söhne"/>
              </a:rPr>
              <a:t>podstiče</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uključenost</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i</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osnaživanje</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zaposlenih</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na</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svim</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nivoima</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organizacije</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Angažovani</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zaposleni</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su</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motivisaniji</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inovativniji</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i</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posvećeniji</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postizanju</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organizacionih</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ciljeva</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Njihovo</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učešće</a:t>
            </a:r>
            <a:r>
              <a:rPr lang="en-US" b="0" i="0" u="none" strike="noStrike" dirty="0">
                <a:solidFill>
                  <a:srgbClr val="0D0D0D"/>
                </a:solidFill>
                <a:effectLst/>
                <a:latin typeface="Söhne"/>
              </a:rPr>
              <a:t> u </a:t>
            </a:r>
            <a:r>
              <a:rPr lang="en-US" b="0" i="0" u="none" strike="noStrike" dirty="0" err="1">
                <a:solidFill>
                  <a:srgbClr val="0D0D0D"/>
                </a:solidFill>
                <a:effectLst/>
                <a:latin typeface="Söhne"/>
              </a:rPr>
              <a:t>inicijativama</a:t>
            </a:r>
            <a:r>
              <a:rPr lang="en-US" b="0" i="0" u="none" strike="noStrike" dirty="0">
                <a:solidFill>
                  <a:srgbClr val="0D0D0D"/>
                </a:solidFill>
                <a:effectLst/>
                <a:latin typeface="Söhne"/>
              </a:rPr>
              <a:t> za </a:t>
            </a:r>
            <a:r>
              <a:rPr lang="en-US" b="0" i="0" u="none" strike="noStrike" dirty="0" err="1">
                <a:solidFill>
                  <a:srgbClr val="0D0D0D"/>
                </a:solidFill>
                <a:effectLst/>
                <a:latin typeface="Söhne"/>
              </a:rPr>
              <a:t>unapređenje</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kvaliteta</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dovodi</a:t>
            </a:r>
            <a:r>
              <a:rPr lang="en-US" b="0" i="0" u="none" strike="noStrike" dirty="0">
                <a:solidFill>
                  <a:srgbClr val="0D0D0D"/>
                </a:solidFill>
                <a:effectLst/>
                <a:latin typeface="Söhne"/>
              </a:rPr>
              <a:t> do </a:t>
            </a:r>
            <a:r>
              <a:rPr lang="en-US" b="0" i="0" u="none" strike="noStrike" dirty="0" err="1">
                <a:solidFill>
                  <a:srgbClr val="0D0D0D"/>
                </a:solidFill>
                <a:effectLst/>
                <a:latin typeface="Söhne"/>
              </a:rPr>
              <a:t>boljeg</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rješavanja</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problema</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većeg</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morala</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i</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konačno</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poboljšanja</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konkurentnosti</a:t>
            </a:r>
            <a:r>
              <a:rPr lang="en-US" b="0" i="0" u="none" strike="noStrike" dirty="0">
                <a:solidFill>
                  <a:srgbClr val="0D0D0D"/>
                </a:solidFill>
                <a:effectLst/>
                <a:latin typeface="Söhne"/>
              </a:rPr>
              <a:t>.</a:t>
            </a:r>
          </a:p>
          <a:p>
            <a:pPr algn="l">
              <a:buFont typeface="+mj-lt"/>
              <a:buAutoNum type="arabicPeriod"/>
            </a:pPr>
            <a:r>
              <a:rPr lang="en-US" b="1" i="0" u="none" strike="noStrike" dirty="0" err="1">
                <a:solidFill>
                  <a:srgbClr val="0D0D0D"/>
                </a:solidFill>
                <a:effectLst/>
                <a:latin typeface="Söhne"/>
              </a:rPr>
              <a:t>Odnosi</a:t>
            </a:r>
            <a:r>
              <a:rPr lang="en-US" b="1" i="0" u="none" strike="noStrike" dirty="0">
                <a:solidFill>
                  <a:srgbClr val="0D0D0D"/>
                </a:solidFill>
                <a:effectLst/>
                <a:latin typeface="Söhne"/>
              </a:rPr>
              <a:t> </a:t>
            </a:r>
            <a:r>
              <a:rPr lang="en-US" b="1" i="0" u="none" strike="noStrike" dirty="0" err="1">
                <a:solidFill>
                  <a:srgbClr val="0D0D0D"/>
                </a:solidFill>
                <a:effectLst/>
                <a:latin typeface="Söhne"/>
              </a:rPr>
              <a:t>sa</a:t>
            </a:r>
            <a:r>
              <a:rPr lang="en-US" b="1" i="0" u="none" strike="noStrike" dirty="0">
                <a:solidFill>
                  <a:srgbClr val="0D0D0D"/>
                </a:solidFill>
                <a:effectLst/>
                <a:latin typeface="Söhne"/>
              </a:rPr>
              <a:t> </a:t>
            </a:r>
            <a:r>
              <a:rPr lang="en-US" b="1" i="0" u="none" strike="noStrike" dirty="0" err="1">
                <a:solidFill>
                  <a:srgbClr val="0D0D0D"/>
                </a:solidFill>
                <a:effectLst/>
                <a:latin typeface="Söhne"/>
              </a:rPr>
              <a:t>dobavljačima</a:t>
            </a:r>
            <a:r>
              <a:rPr lang="en-US" b="0" i="0" u="none" strike="noStrike" dirty="0">
                <a:solidFill>
                  <a:srgbClr val="0D0D0D"/>
                </a:solidFill>
                <a:effectLst/>
                <a:latin typeface="Söhne"/>
              </a:rPr>
              <a:t>: TQM </a:t>
            </a:r>
            <a:r>
              <a:rPr lang="en-US" b="0" i="0" u="none" strike="noStrike" dirty="0" err="1">
                <a:solidFill>
                  <a:srgbClr val="0D0D0D"/>
                </a:solidFill>
                <a:effectLst/>
                <a:latin typeface="Söhne"/>
              </a:rPr>
              <a:t>naglašava</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izgradnju</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jakih</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odnosa</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sa</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dobavljačima</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zasnovanih</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na</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poverenju</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saradnji</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i</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međusobnoj</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koristi</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Tjesna</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saradnja</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sa</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dobavljačima</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radi</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obezbjeđivanja</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kvaliteta</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sirovina</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i</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komponenti</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omogućava</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organizacijama</a:t>
            </a:r>
            <a:r>
              <a:rPr lang="en-US" b="0" i="0" u="none" strike="noStrike" dirty="0">
                <a:solidFill>
                  <a:srgbClr val="0D0D0D"/>
                </a:solidFill>
                <a:effectLst/>
                <a:latin typeface="Söhne"/>
              </a:rPr>
              <a:t> da </a:t>
            </a:r>
            <a:r>
              <a:rPr lang="en-US" b="0" i="0" u="none" strike="noStrike" dirty="0" err="1">
                <a:solidFill>
                  <a:srgbClr val="0D0D0D"/>
                </a:solidFill>
                <a:effectLst/>
                <a:latin typeface="Söhne"/>
              </a:rPr>
              <a:t>smanje</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greške</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poboljšaju</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pouzdanost</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i</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održe</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dosljednost</a:t>
            </a:r>
            <a:r>
              <a:rPr lang="en-US" b="0" i="0" u="none" strike="noStrike" dirty="0">
                <a:solidFill>
                  <a:srgbClr val="0D0D0D"/>
                </a:solidFill>
                <a:effectLst/>
                <a:latin typeface="Söhne"/>
              </a:rPr>
              <a:t> u </a:t>
            </a:r>
            <a:r>
              <a:rPr lang="en-US" b="0" i="0" u="none" strike="noStrike" dirty="0" err="1">
                <a:solidFill>
                  <a:srgbClr val="0D0D0D"/>
                </a:solidFill>
                <a:effectLst/>
                <a:latin typeface="Söhne"/>
              </a:rPr>
              <a:t>kvalitetu</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proizvoda</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ili</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usluga</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čime</a:t>
            </a:r>
            <a:r>
              <a:rPr lang="en-US" b="0" i="0" u="none" strike="noStrike" dirty="0">
                <a:solidFill>
                  <a:srgbClr val="0D0D0D"/>
                </a:solidFill>
                <a:effectLst/>
                <a:latin typeface="Söhne"/>
              </a:rPr>
              <a:t> se </a:t>
            </a:r>
            <a:r>
              <a:rPr lang="en-US" b="0" i="0" u="none" strike="noStrike" dirty="0" err="1">
                <a:solidFill>
                  <a:srgbClr val="0D0D0D"/>
                </a:solidFill>
                <a:effectLst/>
                <a:latin typeface="Söhne"/>
              </a:rPr>
              <a:t>unapređuje</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konkurentnost</a:t>
            </a:r>
            <a:r>
              <a:rPr lang="en-US" b="0" i="0" u="none" strike="noStrike" dirty="0">
                <a:solidFill>
                  <a:srgbClr val="0D0D0D"/>
                </a:solidFill>
                <a:effectLst/>
                <a:latin typeface="Söhne"/>
              </a:rPr>
              <a:t>.</a:t>
            </a:r>
          </a:p>
        </p:txBody>
      </p:sp>
    </p:spTree>
    <p:extLst>
      <p:ext uri="{BB962C8B-B14F-4D97-AF65-F5344CB8AC3E}">
        <p14:creationId xmlns:p14="http://schemas.microsoft.com/office/powerpoint/2010/main" val="3608090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E098F-07BA-4A9A-630E-E37E0DAA52F8}"/>
              </a:ext>
            </a:extLst>
          </p:cNvPr>
          <p:cNvSpPr>
            <a:spLocks noGrp="1"/>
          </p:cNvSpPr>
          <p:nvPr>
            <p:ph type="title"/>
          </p:nvPr>
        </p:nvSpPr>
        <p:spPr/>
        <p:txBody>
          <a:bodyPr/>
          <a:lstStyle/>
          <a:p>
            <a:r>
              <a:rPr lang="en-US" dirty="0"/>
              <a:t>TQM – Total Quality Management</a:t>
            </a:r>
          </a:p>
        </p:txBody>
      </p:sp>
      <p:sp>
        <p:nvSpPr>
          <p:cNvPr id="3" name="Content Placeholder 2">
            <a:extLst>
              <a:ext uri="{FF2B5EF4-FFF2-40B4-BE49-F238E27FC236}">
                <a16:creationId xmlns:a16="http://schemas.microsoft.com/office/drawing/2014/main" id="{091786F8-C4CC-6C2C-09D1-818D4AB3F891}"/>
              </a:ext>
            </a:extLst>
          </p:cNvPr>
          <p:cNvSpPr>
            <a:spLocks noGrp="1"/>
          </p:cNvSpPr>
          <p:nvPr>
            <p:ph idx="1"/>
          </p:nvPr>
        </p:nvSpPr>
        <p:spPr/>
        <p:txBody>
          <a:bodyPr>
            <a:normAutofit fontScale="92500" lnSpcReduction="10000"/>
          </a:bodyPr>
          <a:lstStyle/>
          <a:p>
            <a:pPr marL="457200" indent="-457200" algn="l">
              <a:buFont typeface="+mj-lt"/>
              <a:buAutoNum type="arabicPeriod" startAt="5"/>
            </a:pPr>
            <a:r>
              <a:rPr lang="en-US" sz="2500" b="1" i="0" u="none" strike="noStrike" dirty="0" err="1">
                <a:solidFill>
                  <a:srgbClr val="0D0D0D"/>
                </a:solidFill>
                <a:effectLst/>
                <a:latin typeface="Söhne"/>
              </a:rPr>
              <a:t>Kultura</a:t>
            </a:r>
            <a:r>
              <a:rPr lang="en-US" sz="2500" b="1" i="0" u="none" strike="noStrike" dirty="0">
                <a:solidFill>
                  <a:srgbClr val="0D0D0D"/>
                </a:solidFill>
                <a:effectLst/>
                <a:latin typeface="Söhne"/>
              </a:rPr>
              <a:t> </a:t>
            </a:r>
            <a:r>
              <a:rPr lang="en-US" sz="2500" b="1" i="0" u="none" strike="noStrike" dirty="0" err="1">
                <a:solidFill>
                  <a:srgbClr val="0D0D0D"/>
                </a:solidFill>
                <a:effectLst/>
                <a:latin typeface="Söhne"/>
              </a:rPr>
              <a:t>kontinuiranog</a:t>
            </a:r>
            <a:r>
              <a:rPr lang="en-US" sz="2500" b="1" i="0" u="none" strike="noStrike" dirty="0">
                <a:solidFill>
                  <a:srgbClr val="0D0D0D"/>
                </a:solidFill>
                <a:effectLst/>
                <a:latin typeface="Söhne"/>
              </a:rPr>
              <a:t> </a:t>
            </a:r>
            <a:r>
              <a:rPr lang="en-US" sz="2500" b="1" i="0" u="none" strike="noStrike" dirty="0" err="1">
                <a:solidFill>
                  <a:srgbClr val="0D0D0D"/>
                </a:solidFill>
                <a:effectLst/>
                <a:latin typeface="Söhne"/>
              </a:rPr>
              <a:t>unapređenja</a:t>
            </a:r>
            <a:r>
              <a:rPr lang="en-US" sz="2500" b="0" i="0" u="none" strike="noStrike" dirty="0">
                <a:solidFill>
                  <a:srgbClr val="0D0D0D"/>
                </a:solidFill>
                <a:effectLst/>
                <a:latin typeface="Söhne"/>
              </a:rPr>
              <a:t>: TQM </a:t>
            </a:r>
            <a:r>
              <a:rPr lang="en-US" sz="2500" b="0" i="0" u="none" strike="noStrike" dirty="0" err="1">
                <a:solidFill>
                  <a:srgbClr val="0D0D0D"/>
                </a:solidFill>
                <a:effectLst/>
                <a:latin typeface="Söhne"/>
              </a:rPr>
              <a:t>podstiče</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kulturu</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kontinuiranog</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unapređenja</a:t>
            </a:r>
            <a:r>
              <a:rPr lang="en-US" sz="2500" b="0" i="0" u="none" strike="noStrike" dirty="0">
                <a:solidFill>
                  <a:srgbClr val="0D0D0D"/>
                </a:solidFill>
                <a:effectLst/>
                <a:latin typeface="Söhne"/>
              </a:rPr>
              <a:t> u </a:t>
            </a:r>
            <a:r>
              <a:rPr lang="en-US" sz="2500" b="0" i="0" u="none" strike="noStrike" dirty="0" err="1">
                <a:solidFill>
                  <a:srgbClr val="0D0D0D"/>
                </a:solidFill>
                <a:effectLst/>
                <a:latin typeface="Söhne"/>
              </a:rPr>
              <a:t>kojoj</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su</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svi</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zaposleni</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ohrabreni</a:t>
            </a:r>
            <a:r>
              <a:rPr lang="en-US" sz="2500" b="0" i="0" u="none" strike="noStrike" dirty="0">
                <a:solidFill>
                  <a:srgbClr val="0D0D0D"/>
                </a:solidFill>
                <a:effectLst/>
                <a:latin typeface="Söhne"/>
              </a:rPr>
              <a:t> da </a:t>
            </a:r>
            <a:r>
              <a:rPr lang="en-US" sz="2500" b="0" i="0" u="none" strike="noStrike" dirty="0" err="1">
                <a:solidFill>
                  <a:srgbClr val="0D0D0D"/>
                </a:solidFill>
                <a:effectLst/>
                <a:latin typeface="Söhne"/>
              </a:rPr>
              <a:t>identifikuju</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prilike</a:t>
            </a:r>
            <a:r>
              <a:rPr lang="en-US" sz="2500" b="0" i="0" u="none" strike="noStrike" dirty="0">
                <a:solidFill>
                  <a:srgbClr val="0D0D0D"/>
                </a:solidFill>
                <a:effectLst/>
                <a:latin typeface="Söhne"/>
              </a:rPr>
              <a:t> za </a:t>
            </a:r>
            <a:r>
              <a:rPr lang="en-US" sz="2500" b="0" i="0" u="none" strike="noStrike" dirty="0" err="1">
                <a:solidFill>
                  <a:srgbClr val="0D0D0D"/>
                </a:solidFill>
                <a:effectLst/>
                <a:latin typeface="Söhne"/>
              </a:rPr>
              <a:t>unapređenje</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i</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inovacije</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Neprekidno</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teženje</a:t>
            </a:r>
            <a:r>
              <a:rPr lang="en-US" sz="2500" b="0" i="0" u="none" strike="noStrike" dirty="0">
                <a:solidFill>
                  <a:srgbClr val="0D0D0D"/>
                </a:solidFill>
                <a:effectLst/>
                <a:latin typeface="Söhne"/>
              </a:rPr>
              <a:t> ka </a:t>
            </a:r>
            <a:r>
              <a:rPr lang="en-US" sz="2500" b="0" i="0" u="none" strike="noStrike" dirty="0" err="1">
                <a:solidFill>
                  <a:srgbClr val="0D0D0D"/>
                </a:solidFill>
                <a:effectLst/>
                <a:latin typeface="Söhne"/>
              </a:rPr>
              <a:t>izvrsnosti</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i</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prilagođavanje</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promjenama</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na</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tržištu</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omogućava</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organizacijama</a:t>
            </a:r>
            <a:r>
              <a:rPr lang="en-US" sz="2500" b="0" i="0" u="none" strike="noStrike" dirty="0">
                <a:solidFill>
                  <a:srgbClr val="0D0D0D"/>
                </a:solidFill>
                <a:effectLst/>
                <a:latin typeface="Söhne"/>
              </a:rPr>
              <a:t> da </a:t>
            </a:r>
            <a:r>
              <a:rPr lang="en-US" sz="2500" b="0" i="0" u="none" strike="noStrike" dirty="0" err="1">
                <a:solidFill>
                  <a:srgbClr val="0D0D0D"/>
                </a:solidFill>
                <a:effectLst/>
                <a:latin typeface="Söhne"/>
              </a:rPr>
              <a:t>ostanu</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korak</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ispred</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konkurenata</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i</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održe</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svoju</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konkurentsku</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prednost</a:t>
            </a:r>
            <a:r>
              <a:rPr lang="en-US" sz="2500" b="0" i="0" u="none" strike="noStrike" dirty="0">
                <a:solidFill>
                  <a:srgbClr val="0D0D0D"/>
                </a:solidFill>
                <a:effectLst/>
                <a:latin typeface="Söhne"/>
              </a:rPr>
              <a:t>.</a:t>
            </a:r>
          </a:p>
          <a:p>
            <a:pPr marL="457200" indent="-457200" algn="l">
              <a:buFont typeface="+mj-lt"/>
              <a:buAutoNum type="arabicPeriod" startAt="5"/>
            </a:pPr>
            <a:r>
              <a:rPr lang="en-US" sz="2500" b="1" i="0" u="none" strike="noStrike" dirty="0" err="1">
                <a:solidFill>
                  <a:srgbClr val="0D0D0D"/>
                </a:solidFill>
                <a:effectLst/>
                <a:latin typeface="Söhne"/>
              </a:rPr>
              <a:t>Odlučivanje</a:t>
            </a:r>
            <a:r>
              <a:rPr lang="en-US" sz="2500" b="1" i="0" u="none" strike="noStrike" dirty="0">
                <a:solidFill>
                  <a:srgbClr val="0D0D0D"/>
                </a:solidFill>
                <a:effectLst/>
                <a:latin typeface="Söhne"/>
              </a:rPr>
              <a:t> </a:t>
            </a:r>
            <a:r>
              <a:rPr lang="en-US" sz="2500" b="1" i="0" u="none" strike="noStrike" dirty="0" err="1">
                <a:solidFill>
                  <a:srgbClr val="0D0D0D"/>
                </a:solidFill>
                <a:effectLst/>
                <a:latin typeface="Söhne"/>
              </a:rPr>
              <a:t>na</a:t>
            </a:r>
            <a:r>
              <a:rPr lang="en-US" sz="2500" b="1" i="0" u="none" strike="noStrike" dirty="0">
                <a:solidFill>
                  <a:srgbClr val="0D0D0D"/>
                </a:solidFill>
                <a:effectLst/>
                <a:latin typeface="Söhne"/>
              </a:rPr>
              <a:t> </a:t>
            </a:r>
            <a:r>
              <a:rPr lang="en-US" sz="2500" b="1" i="0" u="none" strike="noStrike" dirty="0" err="1">
                <a:solidFill>
                  <a:srgbClr val="0D0D0D"/>
                </a:solidFill>
                <a:effectLst/>
                <a:latin typeface="Söhne"/>
              </a:rPr>
              <a:t>osnovu</a:t>
            </a:r>
            <a:r>
              <a:rPr lang="en-US" sz="2500" b="1" i="0" u="none" strike="noStrike" dirty="0">
                <a:solidFill>
                  <a:srgbClr val="0D0D0D"/>
                </a:solidFill>
                <a:effectLst/>
                <a:latin typeface="Söhne"/>
              </a:rPr>
              <a:t> </a:t>
            </a:r>
            <a:r>
              <a:rPr lang="en-US" sz="2500" b="1" i="0" u="none" strike="noStrike" dirty="0" err="1">
                <a:solidFill>
                  <a:srgbClr val="0D0D0D"/>
                </a:solidFill>
                <a:effectLst/>
                <a:latin typeface="Söhne"/>
              </a:rPr>
              <a:t>podataka</a:t>
            </a:r>
            <a:r>
              <a:rPr lang="en-US" sz="2500" b="0" i="0" u="none" strike="noStrike" dirty="0">
                <a:solidFill>
                  <a:srgbClr val="0D0D0D"/>
                </a:solidFill>
                <a:effectLst/>
                <a:latin typeface="Söhne"/>
              </a:rPr>
              <a:t>: TQM se </a:t>
            </a:r>
            <a:r>
              <a:rPr lang="en-US" sz="2500" b="0" i="0" u="none" strike="noStrike" dirty="0" err="1">
                <a:solidFill>
                  <a:srgbClr val="0D0D0D"/>
                </a:solidFill>
                <a:effectLst/>
                <a:latin typeface="Söhne"/>
              </a:rPr>
              <a:t>oslanja</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na</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podatke</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i</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procese</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donošenja</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odluka</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zasnovane</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na</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dokazima</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kako</a:t>
            </a:r>
            <a:r>
              <a:rPr lang="en-US" sz="2500" b="0" i="0" u="none" strike="noStrike" dirty="0">
                <a:solidFill>
                  <a:srgbClr val="0D0D0D"/>
                </a:solidFill>
                <a:effectLst/>
                <a:latin typeface="Söhne"/>
              </a:rPr>
              <a:t> bi </a:t>
            </a:r>
            <a:r>
              <a:rPr lang="en-US" sz="2500" b="0" i="0" u="none" strike="noStrike" dirty="0" err="1">
                <a:solidFill>
                  <a:srgbClr val="0D0D0D"/>
                </a:solidFill>
                <a:effectLst/>
                <a:latin typeface="Söhne"/>
              </a:rPr>
              <a:t>identifikovao</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oblasti</a:t>
            </a:r>
            <a:r>
              <a:rPr lang="en-US" sz="2500" b="0" i="0" u="none" strike="noStrike" dirty="0">
                <a:solidFill>
                  <a:srgbClr val="0D0D0D"/>
                </a:solidFill>
                <a:effectLst/>
                <a:latin typeface="Söhne"/>
              </a:rPr>
              <a:t> za </a:t>
            </a:r>
            <a:r>
              <a:rPr lang="en-US" sz="2500" b="0" i="0" u="none" strike="noStrike" dirty="0" err="1">
                <a:solidFill>
                  <a:srgbClr val="0D0D0D"/>
                </a:solidFill>
                <a:effectLst/>
                <a:latin typeface="Söhne"/>
              </a:rPr>
              <a:t>unapređenje</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i</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pratio</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napredak</a:t>
            </a:r>
            <a:r>
              <a:rPr lang="en-US" sz="2500" b="0" i="0" u="none" strike="noStrike" dirty="0">
                <a:solidFill>
                  <a:srgbClr val="0D0D0D"/>
                </a:solidFill>
                <a:effectLst/>
                <a:latin typeface="Söhne"/>
              </a:rPr>
              <a:t> ka </a:t>
            </a:r>
            <a:r>
              <a:rPr lang="en-US" sz="2500" b="0" i="0" u="none" strike="noStrike" dirty="0" err="1">
                <a:solidFill>
                  <a:srgbClr val="0D0D0D"/>
                </a:solidFill>
                <a:effectLst/>
                <a:latin typeface="Söhne"/>
              </a:rPr>
              <a:t>ciljevima</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kvaliteta</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Analiza</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metrika</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performansi</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i</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povratnih</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informacija</a:t>
            </a:r>
            <a:r>
              <a:rPr lang="en-US" sz="2500" b="0" i="0" u="none" strike="noStrike" dirty="0">
                <a:solidFill>
                  <a:srgbClr val="0D0D0D"/>
                </a:solidFill>
                <a:effectLst/>
                <a:latin typeface="Söhne"/>
              </a:rPr>
              <a:t> od </a:t>
            </a:r>
            <a:r>
              <a:rPr lang="en-US" sz="2500" b="0" i="0" u="none" strike="noStrike" dirty="0" err="1">
                <a:solidFill>
                  <a:srgbClr val="0D0D0D"/>
                </a:solidFill>
                <a:effectLst/>
                <a:latin typeface="Söhne"/>
              </a:rPr>
              <a:t>kupaca</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omogućava</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organizacijama</a:t>
            </a:r>
            <a:r>
              <a:rPr lang="en-US" sz="2500" b="0" i="0" u="none" strike="noStrike" dirty="0">
                <a:solidFill>
                  <a:srgbClr val="0D0D0D"/>
                </a:solidFill>
                <a:effectLst/>
                <a:latin typeface="Söhne"/>
              </a:rPr>
              <a:t> da </a:t>
            </a:r>
            <a:r>
              <a:rPr lang="en-US" sz="2500" b="0" i="0" u="none" strike="noStrike" dirty="0" err="1">
                <a:solidFill>
                  <a:srgbClr val="0D0D0D"/>
                </a:solidFill>
                <a:effectLst/>
                <a:latin typeface="Söhne"/>
              </a:rPr>
              <a:t>donose</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informisane</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odluke</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koje</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unapređuju</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kvalitet</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i</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konkurentnost</a:t>
            </a:r>
            <a:r>
              <a:rPr lang="en-US" sz="2500" b="0" i="0" u="none" strike="noStrike" dirty="0">
                <a:solidFill>
                  <a:srgbClr val="0D0D0D"/>
                </a:solidFill>
                <a:effectLst/>
                <a:latin typeface="Söhne"/>
              </a:rPr>
              <a:t>.</a:t>
            </a:r>
          </a:p>
          <a:p>
            <a:pPr marL="457200" indent="-457200" algn="l">
              <a:buFont typeface="+mj-lt"/>
              <a:buAutoNum type="arabicPeriod" startAt="5"/>
            </a:pPr>
            <a:r>
              <a:rPr lang="en-US" sz="2500" b="1" i="0" u="none" strike="noStrike" dirty="0" err="1">
                <a:solidFill>
                  <a:srgbClr val="0D0D0D"/>
                </a:solidFill>
                <a:effectLst/>
                <a:latin typeface="Söhne"/>
              </a:rPr>
              <a:t>Reputacija</a:t>
            </a:r>
            <a:r>
              <a:rPr lang="en-US" sz="2500" b="1" i="0" u="none" strike="noStrike" dirty="0">
                <a:solidFill>
                  <a:srgbClr val="0D0D0D"/>
                </a:solidFill>
                <a:effectLst/>
                <a:latin typeface="Söhne"/>
              </a:rPr>
              <a:t> </a:t>
            </a:r>
            <a:r>
              <a:rPr lang="en-US" sz="2500" b="1" i="0" u="none" strike="noStrike" dirty="0" err="1">
                <a:solidFill>
                  <a:srgbClr val="0D0D0D"/>
                </a:solidFill>
                <a:effectLst/>
                <a:latin typeface="Söhne"/>
              </a:rPr>
              <a:t>brenda</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Redovno</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isporučivanje</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visokokvalitetnih</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proizvoda</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i</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usluga</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putem</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praksi</a:t>
            </a:r>
            <a:r>
              <a:rPr lang="en-US" sz="2500" b="0" i="0" u="none" strike="noStrike" dirty="0">
                <a:solidFill>
                  <a:srgbClr val="0D0D0D"/>
                </a:solidFill>
                <a:effectLst/>
                <a:latin typeface="Söhne"/>
              </a:rPr>
              <a:t> TQM </a:t>
            </a:r>
            <a:r>
              <a:rPr lang="en-US" sz="2500" b="0" i="0" u="none" strike="noStrike" dirty="0" err="1">
                <a:solidFill>
                  <a:srgbClr val="0D0D0D"/>
                </a:solidFill>
                <a:effectLst/>
                <a:latin typeface="Söhne"/>
              </a:rPr>
              <a:t>unapređuje</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reputaciju</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organizacije</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na</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tržištu</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Snažna</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reputacija</a:t>
            </a:r>
            <a:r>
              <a:rPr lang="en-US" sz="2500" b="0" i="0" u="none" strike="noStrike" dirty="0">
                <a:solidFill>
                  <a:srgbClr val="0D0D0D"/>
                </a:solidFill>
                <a:effectLst/>
                <a:latin typeface="Söhne"/>
              </a:rPr>
              <a:t> za </a:t>
            </a:r>
            <a:r>
              <a:rPr lang="en-US" sz="2500" b="0" i="0" u="none" strike="noStrike" dirty="0" err="1">
                <a:solidFill>
                  <a:srgbClr val="0D0D0D"/>
                </a:solidFill>
                <a:effectLst/>
                <a:latin typeface="Söhne"/>
              </a:rPr>
              <a:t>kvalitet</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i</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pouzdanost</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može</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razlikovati</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organizaciju</a:t>
            </a:r>
            <a:r>
              <a:rPr lang="en-US" sz="2500" b="0" i="0" u="none" strike="noStrike" dirty="0">
                <a:solidFill>
                  <a:srgbClr val="0D0D0D"/>
                </a:solidFill>
                <a:effectLst/>
                <a:latin typeface="Söhne"/>
              </a:rPr>
              <a:t> od </a:t>
            </a:r>
            <a:r>
              <a:rPr lang="en-US" sz="2500" b="0" i="0" u="none" strike="noStrike" dirty="0" err="1">
                <a:solidFill>
                  <a:srgbClr val="0D0D0D"/>
                </a:solidFill>
                <a:effectLst/>
                <a:latin typeface="Söhne"/>
              </a:rPr>
              <a:t>konkurenata</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privući</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kupce</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i</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opravdati</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premijum</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cijene</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čime</a:t>
            </a:r>
            <a:r>
              <a:rPr lang="en-US" sz="2500" b="0" i="0" u="none" strike="noStrike" dirty="0">
                <a:solidFill>
                  <a:srgbClr val="0D0D0D"/>
                </a:solidFill>
                <a:effectLst/>
                <a:latin typeface="Söhne"/>
              </a:rPr>
              <a:t> se </a:t>
            </a:r>
            <a:r>
              <a:rPr lang="en-US" sz="2500" b="0" i="0" u="none" strike="noStrike" dirty="0" err="1">
                <a:solidFill>
                  <a:srgbClr val="0D0D0D"/>
                </a:solidFill>
                <a:effectLst/>
                <a:latin typeface="Söhne"/>
              </a:rPr>
              <a:t>unapređuje</a:t>
            </a:r>
            <a:r>
              <a:rPr lang="en-US" sz="2500" b="0" i="0" u="none" strike="noStrike" dirty="0">
                <a:solidFill>
                  <a:srgbClr val="0D0D0D"/>
                </a:solidFill>
                <a:effectLst/>
                <a:latin typeface="Söhne"/>
              </a:rPr>
              <a:t> </a:t>
            </a:r>
            <a:r>
              <a:rPr lang="en-US" sz="2500" b="0" i="0" u="none" strike="noStrike" dirty="0" err="1">
                <a:solidFill>
                  <a:srgbClr val="0D0D0D"/>
                </a:solidFill>
                <a:effectLst/>
                <a:latin typeface="Söhne"/>
              </a:rPr>
              <a:t>konkurentnost</a:t>
            </a:r>
            <a:r>
              <a:rPr lang="en-US" sz="2500" b="0" i="0" u="none" strike="noStrike" dirty="0">
                <a:solidFill>
                  <a:srgbClr val="0D0D0D"/>
                </a:solidFill>
                <a:effectLst/>
                <a:latin typeface="Söhne"/>
              </a:rPr>
              <a:t>.</a:t>
            </a:r>
          </a:p>
          <a:p>
            <a:endParaRPr lang="en-US" dirty="0"/>
          </a:p>
        </p:txBody>
      </p:sp>
    </p:spTree>
    <p:extLst>
      <p:ext uri="{BB962C8B-B14F-4D97-AF65-F5344CB8AC3E}">
        <p14:creationId xmlns:p14="http://schemas.microsoft.com/office/powerpoint/2010/main" val="3980197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6" name="Group 25">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27"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640080" y="1243013"/>
            <a:ext cx="3855720" cy="4371974"/>
          </a:xfrm>
        </p:spPr>
        <p:txBody>
          <a:bodyPr>
            <a:normAutofit/>
          </a:bodyPr>
          <a:lstStyle/>
          <a:p>
            <a:r>
              <a:rPr lang="en-US" sz="3600">
                <a:solidFill>
                  <a:schemeClr val="tx2"/>
                </a:solidFill>
              </a:rPr>
              <a:t>POTENCIJALNI PROBLEMI ZBOG KOJIH SE UVODI SISTEM KVALITETA</a:t>
            </a:r>
          </a:p>
        </p:txBody>
      </p:sp>
      <p:sp>
        <p:nvSpPr>
          <p:cNvPr id="3" name="Content Placeholder 2"/>
          <p:cNvSpPr>
            <a:spLocks noGrp="1"/>
          </p:cNvSpPr>
          <p:nvPr>
            <p:ph idx="1"/>
          </p:nvPr>
        </p:nvSpPr>
        <p:spPr>
          <a:xfrm>
            <a:off x="6172200" y="804672"/>
            <a:ext cx="5221224" cy="5230368"/>
          </a:xfrm>
        </p:spPr>
        <p:txBody>
          <a:bodyPr anchor="ctr">
            <a:normAutofit/>
          </a:bodyPr>
          <a:lstStyle/>
          <a:p>
            <a:r>
              <a:rPr lang="en-US" sz="1800">
                <a:solidFill>
                  <a:schemeClr val="tx2"/>
                </a:solidFill>
              </a:rPr>
              <a:t>Dosadašnja vizija/misija/strategija/politika</a:t>
            </a:r>
          </a:p>
          <a:p>
            <a:r>
              <a:rPr lang="en-US" sz="1800">
                <a:solidFill>
                  <a:schemeClr val="tx2"/>
                </a:solidFill>
              </a:rPr>
              <a:t>Nedovoljna odgovornost u radu</a:t>
            </a:r>
          </a:p>
          <a:p>
            <a:r>
              <a:rPr lang="en-US" sz="1800">
                <a:solidFill>
                  <a:schemeClr val="tx2"/>
                </a:solidFill>
              </a:rPr>
              <a:t>Način rada nije dokumentovan</a:t>
            </a:r>
          </a:p>
          <a:p>
            <a:r>
              <a:rPr lang="en-US" sz="1800">
                <a:solidFill>
                  <a:schemeClr val="tx2"/>
                </a:solidFill>
              </a:rPr>
              <a:t>Introvertni odnosi u poslovanju (fokus na unutrašnji svijet, ideje, sjećanja i emocije)</a:t>
            </a:r>
          </a:p>
          <a:p>
            <a:r>
              <a:rPr lang="en-US" sz="1800">
                <a:solidFill>
                  <a:schemeClr val="tx2"/>
                </a:solidFill>
              </a:rPr>
              <a:t>Nedovoljna produktivnost u razvoju programske opreme</a:t>
            </a:r>
          </a:p>
          <a:p>
            <a:r>
              <a:rPr lang="en-US" sz="1800">
                <a:solidFill>
                  <a:schemeClr val="tx2"/>
                </a:solidFill>
              </a:rPr>
              <a:t>Visoki troškovi održavanja  programske opreme</a:t>
            </a:r>
          </a:p>
          <a:p>
            <a:r>
              <a:rPr lang="en-US" sz="1800">
                <a:solidFill>
                  <a:schemeClr val="tx2"/>
                </a:solidFill>
              </a:rPr>
              <a:t>Nedovoljan kvalitet programske opreme</a:t>
            </a:r>
          </a:p>
          <a:p>
            <a:r>
              <a:rPr lang="en-US" sz="1800">
                <a:solidFill>
                  <a:schemeClr val="tx2"/>
                </a:solidFill>
              </a:rPr>
              <a:t>Problemi u zadovoljstvu korisnika i zaposlenih</a:t>
            </a:r>
          </a:p>
        </p:txBody>
      </p:sp>
    </p:spTree>
    <p:extLst>
      <p:ext uri="{BB962C8B-B14F-4D97-AF65-F5344CB8AC3E}">
        <p14:creationId xmlns:p14="http://schemas.microsoft.com/office/powerpoint/2010/main" val="33240633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527B5-D1F9-D39C-1A40-DB669C03FEC0}"/>
              </a:ext>
            </a:extLst>
          </p:cNvPr>
          <p:cNvSpPr>
            <a:spLocks noGrp="1"/>
          </p:cNvSpPr>
          <p:nvPr>
            <p:ph type="title"/>
          </p:nvPr>
        </p:nvSpPr>
        <p:spPr/>
        <p:txBody>
          <a:bodyPr/>
          <a:lstStyle/>
          <a:p>
            <a:r>
              <a:rPr lang="en-US" b="0" i="0" u="none" strike="noStrike" dirty="0" err="1">
                <a:solidFill>
                  <a:srgbClr val="0D0D0D"/>
                </a:solidFill>
                <a:effectLst/>
                <a:latin typeface="Söhne"/>
              </a:rPr>
              <a:t>Kvalitet</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kao</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konkurentska</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prednost</a:t>
            </a:r>
            <a:endParaRPr lang="en-US" dirty="0"/>
          </a:p>
        </p:txBody>
      </p:sp>
      <p:sp>
        <p:nvSpPr>
          <p:cNvPr id="3" name="Content Placeholder 2">
            <a:extLst>
              <a:ext uri="{FF2B5EF4-FFF2-40B4-BE49-F238E27FC236}">
                <a16:creationId xmlns:a16="http://schemas.microsoft.com/office/drawing/2014/main" id="{7699648B-2830-B70F-3515-BD5316053967}"/>
              </a:ext>
            </a:extLst>
          </p:cNvPr>
          <p:cNvSpPr>
            <a:spLocks noGrp="1"/>
          </p:cNvSpPr>
          <p:nvPr>
            <p:ph idx="1"/>
          </p:nvPr>
        </p:nvSpPr>
        <p:spPr/>
        <p:txBody>
          <a:bodyPr/>
          <a:lstStyle/>
          <a:p>
            <a:r>
              <a:rPr lang="en-US" dirty="0" err="1">
                <a:solidFill>
                  <a:srgbClr val="0D0D0D"/>
                </a:solidFill>
                <a:latin typeface="Söhne"/>
              </a:rPr>
              <a:t>S</a:t>
            </a:r>
            <a:r>
              <a:rPr lang="en-US" b="0" i="0" u="none" strike="noStrike" dirty="0" err="1">
                <a:solidFill>
                  <a:srgbClr val="0D0D0D"/>
                </a:solidFill>
                <a:effectLst/>
                <a:latin typeface="Söhne"/>
              </a:rPr>
              <a:t>uperiorni</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kvalitet</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može</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biti</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moćna</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konkurentska</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prednost</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podstičući</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lojalnost</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kupaca</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reputaciju</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brenda</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i</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pozicioniranje</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na</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tržištu</a:t>
            </a:r>
            <a:endParaRPr lang="en-US" dirty="0"/>
          </a:p>
        </p:txBody>
      </p:sp>
    </p:spTree>
    <p:extLst>
      <p:ext uri="{BB962C8B-B14F-4D97-AF65-F5344CB8AC3E}">
        <p14:creationId xmlns:p14="http://schemas.microsoft.com/office/powerpoint/2010/main" val="3716036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2218C-DE25-FAD5-9024-28348148F5D1}"/>
              </a:ext>
            </a:extLst>
          </p:cNvPr>
          <p:cNvSpPr>
            <a:spLocks noGrp="1"/>
          </p:cNvSpPr>
          <p:nvPr>
            <p:ph type="title"/>
          </p:nvPr>
        </p:nvSpPr>
        <p:spPr/>
        <p:txBody>
          <a:bodyPr/>
          <a:lstStyle/>
          <a:p>
            <a:r>
              <a:rPr lang="en-US" b="0" i="0" u="none" strike="noStrike" dirty="0" err="1">
                <a:solidFill>
                  <a:srgbClr val="0D0D0D"/>
                </a:solidFill>
                <a:effectLst/>
                <a:latin typeface="Söhne"/>
              </a:rPr>
              <a:t>Trošak</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lošeg</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kvaliteta</a:t>
            </a:r>
            <a:r>
              <a:rPr lang="en-US" b="0" i="0" u="none" strike="noStrike" dirty="0">
                <a:solidFill>
                  <a:srgbClr val="0D0D0D"/>
                </a:solidFill>
                <a:effectLst/>
                <a:latin typeface="Söhne"/>
              </a:rPr>
              <a:t> (COPQ)</a:t>
            </a:r>
            <a:endParaRPr lang="en-US" dirty="0"/>
          </a:p>
        </p:txBody>
      </p:sp>
      <p:sp>
        <p:nvSpPr>
          <p:cNvPr id="3" name="Content Placeholder 2">
            <a:extLst>
              <a:ext uri="{FF2B5EF4-FFF2-40B4-BE49-F238E27FC236}">
                <a16:creationId xmlns:a16="http://schemas.microsoft.com/office/drawing/2014/main" id="{AE683210-ECDE-0825-FC05-39CC7020E17D}"/>
              </a:ext>
            </a:extLst>
          </p:cNvPr>
          <p:cNvSpPr>
            <a:spLocks noGrp="1"/>
          </p:cNvSpPr>
          <p:nvPr>
            <p:ph idx="1"/>
          </p:nvPr>
        </p:nvSpPr>
        <p:spPr/>
        <p:txBody>
          <a:bodyPr/>
          <a:lstStyle/>
          <a:p>
            <a:r>
              <a:rPr lang="en-US" b="0" i="0" u="none" strike="noStrike" dirty="0" err="1">
                <a:solidFill>
                  <a:srgbClr val="0D0D0D"/>
                </a:solidFill>
                <a:effectLst/>
                <a:latin typeface="Söhne"/>
              </a:rPr>
              <a:t>Ispitivanje</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skrivenih</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troškova</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lošeg</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kvaliteta</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uključujući</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popravke</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reklamacije</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garancije</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i</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izgubljene</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prilike</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i</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štetan</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uticaj</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na</a:t>
            </a:r>
            <a:r>
              <a:rPr lang="en-US" b="0" i="0" u="none" strike="noStrike" dirty="0">
                <a:solidFill>
                  <a:srgbClr val="0D0D0D"/>
                </a:solidFill>
                <a:effectLst/>
                <a:latin typeface="Söhne"/>
              </a:rPr>
              <a:t> </a:t>
            </a:r>
            <a:r>
              <a:rPr lang="en-US" b="0" i="0" u="none" strike="noStrike" dirty="0" err="1">
                <a:solidFill>
                  <a:srgbClr val="0D0D0D"/>
                </a:solidFill>
                <a:effectLst/>
                <a:latin typeface="Söhne"/>
              </a:rPr>
              <a:t>konkurentnost</a:t>
            </a:r>
            <a:r>
              <a:rPr lang="en-US" b="0" i="0" u="none" strike="noStrike" dirty="0">
                <a:solidFill>
                  <a:srgbClr val="0D0D0D"/>
                </a:solidFill>
                <a:effectLst/>
                <a:latin typeface="Söhne"/>
              </a:rPr>
              <a:t>.</a:t>
            </a:r>
            <a:endParaRPr lang="en-US" dirty="0"/>
          </a:p>
        </p:txBody>
      </p:sp>
    </p:spTree>
    <p:extLst>
      <p:ext uri="{BB962C8B-B14F-4D97-AF65-F5344CB8AC3E}">
        <p14:creationId xmlns:p14="http://schemas.microsoft.com/office/powerpoint/2010/main" val="1732348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ECB6762-59AF-D72D-7E54-AC04066E1B49}"/>
              </a:ext>
            </a:extLst>
          </p:cNvPr>
          <p:cNvSpPr>
            <a:spLocks noGrp="1"/>
          </p:cNvSpPr>
          <p:nvPr>
            <p:ph idx="1"/>
          </p:nvPr>
        </p:nvSpPr>
        <p:spPr>
          <a:xfrm>
            <a:off x="353751" y="2010015"/>
            <a:ext cx="4243589" cy="3320668"/>
          </a:xfrm>
        </p:spPr>
        <p:txBody>
          <a:bodyPr>
            <a:normAutofit/>
          </a:bodyPr>
          <a:lstStyle/>
          <a:p>
            <a:pPr marL="0" indent="0" algn="ctr">
              <a:buNone/>
            </a:pPr>
            <a:r>
              <a:rPr lang="en-US" sz="2200" b="0" i="0" u="none" strike="noStrike" dirty="0" err="1">
                <a:effectLst/>
                <a:latin typeface="Söhne"/>
              </a:rPr>
              <a:t>Toyotin</a:t>
            </a:r>
            <a:r>
              <a:rPr lang="en-US" sz="2200" b="0" i="0" u="none" strike="noStrike" dirty="0">
                <a:effectLst/>
                <a:latin typeface="Söhne"/>
              </a:rPr>
              <a:t> </a:t>
            </a:r>
            <a:r>
              <a:rPr lang="en-US" sz="2200" b="0" i="0" u="none" strike="noStrike" dirty="0" err="1">
                <a:effectLst/>
                <a:latin typeface="Söhne"/>
              </a:rPr>
              <a:t>proizvodni</a:t>
            </a:r>
            <a:r>
              <a:rPr lang="en-US" sz="2200" b="0" i="0" u="none" strike="noStrike" dirty="0">
                <a:effectLst/>
                <a:latin typeface="Söhne"/>
              </a:rPr>
              <a:t> </a:t>
            </a:r>
            <a:r>
              <a:rPr lang="en-US" sz="2200" b="0" i="0" u="none" strike="noStrike" dirty="0" err="1">
                <a:effectLst/>
                <a:latin typeface="Söhne"/>
              </a:rPr>
              <a:t>sistem</a:t>
            </a:r>
            <a:r>
              <a:rPr lang="en-US" sz="2200" b="0" i="0" u="none" strike="noStrike" dirty="0">
                <a:effectLst/>
                <a:latin typeface="Söhne"/>
              </a:rPr>
              <a:t> (TPS)</a:t>
            </a:r>
          </a:p>
          <a:p>
            <a:pPr marL="0" indent="0">
              <a:buNone/>
            </a:pPr>
            <a:endParaRPr lang="en-US" sz="2200" dirty="0">
              <a:latin typeface="Söhne"/>
            </a:endParaRPr>
          </a:p>
          <a:p>
            <a:pPr marL="0" indent="0" algn="ctr">
              <a:buNone/>
            </a:pPr>
            <a:r>
              <a:rPr lang="en-US" sz="2200" dirty="0" err="1">
                <a:latin typeface="Söhne"/>
              </a:rPr>
              <a:t>N</a:t>
            </a:r>
            <a:r>
              <a:rPr lang="en-US" sz="2200" b="0" i="0" u="none" strike="noStrike" dirty="0" err="1">
                <a:effectLst/>
                <a:latin typeface="Söhne"/>
              </a:rPr>
              <a:t>aglasak</a:t>
            </a:r>
            <a:r>
              <a:rPr lang="en-US" sz="2200" b="0" i="0" u="none" strike="noStrike" dirty="0">
                <a:effectLst/>
                <a:latin typeface="Söhne"/>
              </a:rPr>
              <a:t> </a:t>
            </a:r>
            <a:r>
              <a:rPr lang="en-US" sz="2200" b="0" i="0" u="none" strike="noStrike" dirty="0" err="1">
                <a:effectLst/>
                <a:latin typeface="Söhne"/>
              </a:rPr>
              <a:t>na</a:t>
            </a:r>
            <a:r>
              <a:rPr lang="en-US" sz="2200" b="0" i="0" u="none" strike="noStrike" dirty="0">
                <a:effectLst/>
                <a:latin typeface="Söhne"/>
              </a:rPr>
              <a:t> </a:t>
            </a:r>
            <a:r>
              <a:rPr lang="en-US" sz="2200" b="0" i="0" u="none" strike="noStrike" dirty="0" err="1">
                <a:effectLst/>
                <a:latin typeface="Söhne"/>
              </a:rPr>
              <a:t>kvalitet</a:t>
            </a:r>
            <a:r>
              <a:rPr lang="en-US" sz="2200" b="0" i="0" u="none" strike="noStrike" dirty="0">
                <a:effectLst/>
                <a:latin typeface="Söhne"/>
              </a:rPr>
              <a:t> u </a:t>
            </a:r>
            <a:r>
              <a:rPr lang="en-US" sz="2200" b="0" i="0" u="none" strike="noStrike" dirty="0" err="1">
                <a:effectLst/>
                <a:latin typeface="Söhne"/>
              </a:rPr>
              <a:t>svakoj</a:t>
            </a:r>
            <a:r>
              <a:rPr lang="en-US" sz="2200" b="0" i="0" u="none" strike="noStrike" dirty="0">
                <a:effectLst/>
                <a:latin typeface="Söhne"/>
              </a:rPr>
              <a:t> </a:t>
            </a:r>
            <a:r>
              <a:rPr lang="en-US" sz="2200" b="0" i="0" u="none" strike="noStrike" dirty="0" err="1">
                <a:effectLst/>
                <a:latin typeface="Söhne"/>
              </a:rPr>
              <a:t>fazi</a:t>
            </a:r>
            <a:r>
              <a:rPr lang="en-US" sz="2200" b="0" i="0" u="none" strike="noStrike" dirty="0">
                <a:effectLst/>
                <a:latin typeface="Söhne"/>
              </a:rPr>
              <a:t> </a:t>
            </a:r>
            <a:r>
              <a:rPr lang="en-US" sz="2200" b="0" i="0" u="none" strike="noStrike" dirty="0" err="1">
                <a:effectLst/>
                <a:latin typeface="Söhne"/>
              </a:rPr>
              <a:t>proizvodnje</a:t>
            </a:r>
            <a:endParaRPr lang="en-US" sz="2200" dirty="0"/>
          </a:p>
        </p:txBody>
      </p:sp>
      <p:pic>
        <p:nvPicPr>
          <p:cNvPr id="5" name="Picture 4" descr="A close-up of a logo&#10;&#10;Description automatically generated">
            <a:extLst>
              <a:ext uri="{FF2B5EF4-FFF2-40B4-BE49-F238E27FC236}">
                <a16:creationId xmlns:a16="http://schemas.microsoft.com/office/drawing/2014/main" id="{60F8414D-7F77-04C6-A102-317497AB9B24}"/>
              </a:ext>
            </a:extLst>
          </p:cNvPr>
          <p:cNvPicPr>
            <a:picLocks noChangeAspect="1"/>
          </p:cNvPicPr>
          <p:nvPr/>
        </p:nvPicPr>
        <p:blipFill rotWithShape="1">
          <a:blip r:embed="rId2"/>
          <a:srcRect l="5914" r="7075"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4645483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7C1EB-BBDD-EBD5-8CD0-B2A0ADD10C27}"/>
              </a:ext>
            </a:extLst>
          </p:cNvPr>
          <p:cNvSpPr>
            <a:spLocks noGrp="1"/>
          </p:cNvSpPr>
          <p:nvPr>
            <p:ph type="title"/>
          </p:nvPr>
        </p:nvSpPr>
        <p:spPr/>
        <p:txBody>
          <a:bodyPr/>
          <a:lstStyle/>
          <a:p>
            <a:r>
              <a:rPr lang="en-US" sz="4400" b="0" i="0" u="none" strike="noStrike" dirty="0" err="1">
                <a:effectLst/>
                <a:latin typeface="Söhne"/>
              </a:rPr>
              <a:t>Toyotin</a:t>
            </a:r>
            <a:r>
              <a:rPr lang="en-US" sz="4400" b="0" i="0" u="none" strike="noStrike" dirty="0">
                <a:effectLst/>
                <a:latin typeface="Söhne"/>
              </a:rPr>
              <a:t> </a:t>
            </a:r>
            <a:r>
              <a:rPr lang="en-US" sz="4400" b="0" i="0" u="none" strike="noStrike" dirty="0" err="1">
                <a:effectLst/>
                <a:latin typeface="Söhne"/>
              </a:rPr>
              <a:t>proizvodni</a:t>
            </a:r>
            <a:r>
              <a:rPr lang="en-US" sz="4400" b="0" i="0" u="none" strike="noStrike" dirty="0">
                <a:effectLst/>
                <a:latin typeface="Söhne"/>
              </a:rPr>
              <a:t> </a:t>
            </a:r>
            <a:r>
              <a:rPr lang="en-US" sz="4400" b="0" i="0" u="none" strike="noStrike" dirty="0" err="1">
                <a:effectLst/>
                <a:latin typeface="Söhne"/>
              </a:rPr>
              <a:t>sistem</a:t>
            </a:r>
            <a:r>
              <a:rPr lang="en-US" sz="4400" b="0" i="0" u="none" strike="noStrike" dirty="0">
                <a:effectLst/>
                <a:latin typeface="Söhne"/>
              </a:rPr>
              <a:t> (TPS)</a:t>
            </a:r>
            <a:endParaRPr lang="en-US" dirty="0"/>
          </a:p>
        </p:txBody>
      </p:sp>
      <p:sp>
        <p:nvSpPr>
          <p:cNvPr id="3" name="Content Placeholder 2">
            <a:extLst>
              <a:ext uri="{FF2B5EF4-FFF2-40B4-BE49-F238E27FC236}">
                <a16:creationId xmlns:a16="http://schemas.microsoft.com/office/drawing/2014/main" id="{CEB70919-FF74-A98B-1720-C37EB1E4CEDF}"/>
              </a:ext>
            </a:extLst>
          </p:cNvPr>
          <p:cNvSpPr>
            <a:spLocks noGrp="1"/>
          </p:cNvSpPr>
          <p:nvPr>
            <p:ph idx="1"/>
          </p:nvPr>
        </p:nvSpPr>
        <p:spPr>
          <a:xfrm>
            <a:off x="838200" y="1690688"/>
            <a:ext cx="10515600" cy="5023621"/>
          </a:xfrm>
        </p:spPr>
        <p:txBody>
          <a:bodyPr>
            <a:normAutofit fontScale="92500" lnSpcReduction="20000"/>
          </a:bodyPr>
          <a:lstStyle/>
          <a:p>
            <a:r>
              <a:rPr lang="en-US" b="1" dirty="0" err="1"/>
              <a:t>Proizvodnja</a:t>
            </a:r>
            <a:r>
              <a:rPr lang="en-US" b="1" dirty="0"/>
              <a:t> </a:t>
            </a:r>
            <a:r>
              <a:rPr lang="en-US" b="1" dirty="0" err="1"/>
              <a:t>baš</a:t>
            </a:r>
            <a:r>
              <a:rPr lang="en-US" b="1" dirty="0"/>
              <a:t> </a:t>
            </a:r>
            <a:r>
              <a:rPr lang="en-US" b="1" dirty="0" err="1"/>
              <a:t>na</a:t>
            </a:r>
            <a:r>
              <a:rPr lang="en-US" b="1" dirty="0"/>
              <a:t> </a:t>
            </a:r>
            <a:r>
              <a:rPr lang="en-US" b="1" dirty="0" err="1"/>
              <a:t>vreme</a:t>
            </a:r>
            <a:r>
              <a:rPr lang="en-US" b="1" dirty="0"/>
              <a:t> (JIT): </a:t>
            </a:r>
            <a:r>
              <a:rPr lang="en-US" dirty="0"/>
              <a:t>TPS je </a:t>
            </a:r>
            <a:r>
              <a:rPr lang="en-US" dirty="0" err="1"/>
              <a:t>pionir</a:t>
            </a:r>
            <a:r>
              <a:rPr lang="en-US" dirty="0"/>
              <a:t> u </a:t>
            </a:r>
            <a:r>
              <a:rPr lang="en-US" dirty="0" err="1"/>
              <a:t>konceptu</a:t>
            </a:r>
            <a:r>
              <a:rPr lang="en-US" dirty="0"/>
              <a:t> JIT </a:t>
            </a:r>
            <a:r>
              <a:rPr lang="en-US" dirty="0" err="1"/>
              <a:t>proizvodnje</a:t>
            </a:r>
            <a:r>
              <a:rPr lang="en-US" dirty="0"/>
              <a:t>, </a:t>
            </a:r>
            <a:r>
              <a:rPr lang="en-US" dirty="0" err="1"/>
              <a:t>gde</a:t>
            </a:r>
            <a:r>
              <a:rPr lang="en-US" dirty="0"/>
              <a:t> se </a:t>
            </a:r>
            <a:r>
              <a:rPr lang="en-US" dirty="0" err="1"/>
              <a:t>zalihe</a:t>
            </a:r>
            <a:r>
              <a:rPr lang="en-US" dirty="0"/>
              <a:t> </a:t>
            </a:r>
            <a:r>
              <a:rPr lang="en-US" dirty="0" err="1"/>
              <a:t>drže</a:t>
            </a:r>
            <a:r>
              <a:rPr lang="en-US" dirty="0"/>
              <a:t> </a:t>
            </a:r>
            <a:r>
              <a:rPr lang="en-US" dirty="0" err="1"/>
              <a:t>na</a:t>
            </a:r>
            <a:r>
              <a:rPr lang="en-US" dirty="0"/>
              <a:t> </a:t>
            </a:r>
            <a:r>
              <a:rPr lang="en-US" dirty="0" err="1"/>
              <a:t>minimumu</a:t>
            </a:r>
            <a:r>
              <a:rPr lang="en-US" dirty="0"/>
              <a:t>, a </a:t>
            </a:r>
            <a:r>
              <a:rPr lang="en-US" dirty="0" err="1"/>
              <a:t>dijelovi</a:t>
            </a:r>
            <a:r>
              <a:rPr lang="en-US" dirty="0"/>
              <a:t> se </a:t>
            </a:r>
            <a:r>
              <a:rPr lang="en-US" dirty="0" err="1"/>
              <a:t>isporučuju</a:t>
            </a:r>
            <a:r>
              <a:rPr lang="en-US" dirty="0"/>
              <a:t> </a:t>
            </a:r>
            <a:r>
              <a:rPr lang="en-US" dirty="0" err="1"/>
              <a:t>tačno</a:t>
            </a:r>
            <a:r>
              <a:rPr lang="en-US" dirty="0"/>
              <a:t> </a:t>
            </a:r>
            <a:r>
              <a:rPr lang="en-US" dirty="0" err="1"/>
              <a:t>kada</a:t>
            </a:r>
            <a:r>
              <a:rPr lang="en-US" dirty="0"/>
              <a:t> </a:t>
            </a:r>
            <a:r>
              <a:rPr lang="en-US" dirty="0" err="1"/>
              <a:t>su</a:t>
            </a:r>
            <a:r>
              <a:rPr lang="en-US" dirty="0"/>
              <a:t> </a:t>
            </a:r>
            <a:r>
              <a:rPr lang="en-US" dirty="0" err="1"/>
              <a:t>potrebni</a:t>
            </a:r>
            <a:r>
              <a:rPr lang="en-US" dirty="0"/>
              <a:t> za </a:t>
            </a:r>
            <a:r>
              <a:rPr lang="en-US" dirty="0" err="1"/>
              <a:t>montažu</a:t>
            </a:r>
            <a:r>
              <a:rPr lang="en-US" dirty="0"/>
              <a:t>. Ovo </a:t>
            </a:r>
            <a:r>
              <a:rPr lang="en-US" dirty="0" err="1"/>
              <a:t>smanjuje</a:t>
            </a:r>
            <a:r>
              <a:rPr lang="en-US" dirty="0"/>
              <a:t> </a:t>
            </a:r>
            <a:r>
              <a:rPr lang="en-US" dirty="0" err="1"/>
              <a:t>gubitke</a:t>
            </a:r>
            <a:r>
              <a:rPr lang="en-US" dirty="0"/>
              <a:t> </a:t>
            </a:r>
            <a:r>
              <a:rPr lang="en-US" dirty="0" err="1"/>
              <a:t>i</a:t>
            </a:r>
            <a:r>
              <a:rPr lang="en-US" dirty="0"/>
              <a:t> </a:t>
            </a:r>
            <a:r>
              <a:rPr lang="en-US" dirty="0" err="1"/>
              <a:t>smanjuje</a:t>
            </a:r>
            <a:r>
              <a:rPr lang="en-US" dirty="0"/>
              <a:t> </a:t>
            </a:r>
            <a:r>
              <a:rPr lang="en-US" dirty="0" err="1"/>
              <a:t>rizik</a:t>
            </a:r>
            <a:r>
              <a:rPr lang="en-US" dirty="0"/>
              <a:t> od </a:t>
            </a:r>
            <a:r>
              <a:rPr lang="en-US" dirty="0" err="1"/>
              <a:t>grešaka</a:t>
            </a:r>
            <a:r>
              <a:rPr lang="en-US" dirty="0"/>
              <a:t> </a:t>
            </a:r>
            <a:r>
              <a:rPr lang="en-US" dirty="0" err="1"/>
              <a:t>koje</a:t>
            </a:r>
            <a:r>
              <a:rPr lang="en-US" dirty="0"/>
              <a:t> </a:t>
            </a:r>
            <a:r>
              <a:rPr lang="en-US" dirty="0" err="1"/>
              <a:t>mogu</a:t>
            </a:r>
            <a:r>
              <a:rPr lang="en-US" dirty="0"/>
              <a:t> </a:t>
            </a:r>
            <a:r>
              <a:rPr lang="en-US" dirty="0" err="1"/>
              <a:t>nastati</a:t>
            </a:r>
            <a:r>
              <a:rPr lang="en-US" dirty="0"/>
              <a:t> </a:t>
            </a:r>
            <a:r>
              <a:rPr lang="en-US" dirty="0" err="1"/>
              <a:t>zbog</a:t>
            </a:r>
            <a:r>
              <a:rPr lang="en-US" dirty="0"/>
              <a:t> </a:t>
            </a:r>
            <a:r>
              <a:rPr lang="en-US" dirty="0" err="1"/>
              <a:t>prekomernih</a:t>
            </a:r>
            <a:r>
              <a:rPr lang="en-US" dirty="0"/>
              <a:t> </a:t>
            </a:r>
            <a:r>
              <a:rPr lang="en-US" dirty="0" err="1"/>
              <a:t>zaliha</a:t>
            </a:r>
            <a:r>
              <a:rPr lang="en-US" dirty="0"/>
              <a:t>.</a:t>
            </a:r>
          </a:p>
          <a:p>
            <a:endParaRPr lang="en-US" dirty="0"/>
          </a:p>
          <a:p>
            <a:r>
              <a:rPr lang="en-US" b="1" dirty="0" err="1"/>
              <a:t>Jidoka</a:t>
            </a:r>
            <a:r>
              <a:rPr lang="en-US" b="1" dirty="0"/>
              <a:t> (</a:t>
            </a:r>
            <a:r>
              <a:rPr lang="en-US" b="1" dirty="0" err="1"/>
              <a:t>Autonomacija</a:t>
            </a:r>
            <a:r>
              <a:rPr lang="en-US" b="1" dirty="0"/>
              <a:t>)</a:t>
            </a:r>
            <a:r>
              <a:rPr lang="en-US" dirty="0"/>
              <a:t>: </a:t>
            </a:r>
            <a:r>
              <a:rPr lang="en-US" dirty="0" err="1"/>
              <a:t>Jidoka</a:t>
            </a:r>
            <a:r>
              <a:rPr lang="en-US" dirty="0"/>
              <a:t> </a:t>
            </a:r>
            <a:r>
              <a:rPr lang="en-US" dirty="0" err="1"/>
              <a:t>omogućava</a:t>
            </a:r>
            <a:r>
              <a:rPr lang="en-US" dirty="0"/>
              <a:t> </a:t>
            </a:r>
            <a:r>
              <a:rPr lang="en-US" dirty="0" err="1"/>
              <a:t>mašinama</a:t>
            </a:r>
            <a:r>
              <a:rPr lang="en-US" dirty="0"/>
              <a:t> da </a:t>
            </a:r>
            <a:r>
              <a:rPr lang="en-US" dirty="0" err="1"/>
              <a:t>automatski</a:t>
            </a:r>
            <a:r>
              <a:rPr lang="en-US" dirty="0"/>
              <a:t> </a:t>
            </a:r>
            <a:r>
              <a:rPr lang="en-US" dirty="0" err="1"/>
              <a:t>zaustave</a:t>
            </a:r>
            <a:r>
              <a:rPr lang="en-US" dirty="0"/>
              <a:t> rad </a:t>
            </a:r>
            <a:r>
              <a:rPr lang="en-US" dirty="0" err="1"/>
              <a:t>kada</a:t>
            </a:r>
            <a:r>
              <a:rPr lang="en-US" dirty="0"/>
              <a:t> se </a:t>
            </a:r>
            <a:r>
              <a:rPr lang="en-US" dirty="0" err="1"/>
              <a:t>pojave</a:t>
            </a:r>
            <a:r>
              <a:rPr lang="en-US" dirty="0"/>
              <a:t> </a:t>
            </a:r>
            <a:r>
              <a:rPr lang="en-US" dirty="0" err="1"/>
              <a:t>abnormalnosti</a:t>
            </a:r>
            <a:r>
              <a:rPr lang="en-US" dirty="0"/>
              <a:t>, </a:t>
            </a:r>
            <a:r>
              <a:rPr lang="en-US" dirty="0" err="1"/>
              <a:t>sprečavajući</a:t>
            </a:r>
            <a:r>
              <a:rPr lang="en-US" dirty="0"/>
              <a:t> </a:t>
            </a:r>
            <a:r>
              <a:rPr lang="en-US" dirty="0" err="1"/>
              <a:t>greške</a:t>
            </a:r>
            <a:r>
              <a:rPr lang="en-US" dirty="0"/>
              <a:t> da se </a:t>
            </a:r>
            <a:r>
              <a:rPr lang="en-US" dirty="0" err="1"/>
              <a:t>šire</a:t>
            </a:r>
            <a:r>
              <a:rPr lang="en-US" dirty="0"/>
              <a:t> </a:t>
            </a:r>
            <a:r>
              <a:rPr lang="en-US" dirty="0" err="1"/>
              <a:t>nizvodno</a:t>
            </a:r>
            <a:r>
              <a:rPr lang="en-US" dirty="0"/>
              <a:t>. </a:t>
            </a:r>
            <a:r>
              <a:rPr lang="en-US" dirty="0" err="1"/>
              <a:t>Ovaj</a:t>
            </a:r>
            <a:r>
              <a:rPr lang="en-US" dirty="0"/>
              <a:t> </a:t>
            </a:r>
            <a:r>
              <a:rPr lang="en-US" dirty="0" err="1"/>
              <a:t>proaktivni</a:t>
            </a:r>
            <a:r>
              <a:rPr lang="en-US" dirty="0"/>
              <a:t> </a:t>
            </a:r>
            <a:r>
              <a:rPr lang="en-US" dirty="0" err="1"/>
              <a:t>pristup</a:t>
            </a:r>
            <a:r>
              <a:rPr lang="en-US" dirty="0"/>
              <a:t> </a:t>
            </a:r>
            <a:r>
              <a:rPr lang="en-US" dirty="0" err="1"/>
              <a:t>kontroli</a:t>
            </a:r>
            <a:r>
              <a:rPr lang="en-US" dirty="0"/>
              <a:t> </a:t>
            </a:r>
            <a:r>
              <a:rPr lang="en-US" dirty="0" err="1"/>
              <a:t>kvaliteta</a:t>
            </a:r>
            <a:r>
              <a:rPr lang="en-US" dirty="0"/>
              <a:t> </a:t>
            </a:r>
            <a:r>
              <a:rPr lang="en-US" dirty="0" err="1"/>
              <a:t>osigurava</a:t>
            </a:r>
            <a:r>
              <a:rPr lang="en-US" dirty="0"/>
              <a:t> da se </a:t>
            </a:r>
            <a:r>
              <a:rPr lang="en-US" dirty="0" err="1"/>
              <a:t>problemi</a:t>
            </a:r>
            <a:r>
              <a:rPr lang="en-US" dirty="0"/>
              <a:t> </a:t>
            </a:r>
            <a:r>
              <a:rPr lang="en-US" dirty="0" err="1"/>
              <a:t>rešavaju</a:t>
            </a:r>
            <a:r>
              <a:rPr lang="en-US" dirty="0"/>
              <a:t> </a:t>
            </a:r>
            <a:r>
              <a:rPr lang="en-US" dirty="0" err="1"/>
              <a:t>odmah</a:t>
            </a:r>
            <a:r>
              <a:rPr lang="en-US" dirty="0"/>
              <a:t>, </a:t>
            </a:r>
            <a:r>
              <a:rPr lang="en-US" dirty="0" err="1"/>
              <a:t>poboljšavajući</a:t>
            </a:r>
            <a:r>
              <a:rPr lang="en-US" dirty="0"/>
              <a:t> </a:t>
            </a:r>
            <a:r>
              <a:rPr lang="en-US" dirty="0" err="1"/>
              <a:t>ukupan</a:t>
            </a:r>
            <a:r>
              <a:rPr lang="en-US" dirty="0"/>
              <a:t> </a:t>
            </a:r>
            <a:r>
              <a:rPr lang="en-US" dirty="0" err="1"/>
              <a:t>kvalitet</a:t>
            </a:r>
            <a:r>
              <a:rPr lang="en-US" dirty="0"/>
              <a:t> </a:t>
            </a:r>
            <a:r>
              <a:rPr lang="en-US" dirty="0" err="1"/>
              <a:t>proizvoda</a:t>
            </a:r>
            <a:r>
              <a:rPr lang="en-US" dirty="0"/>
              <a:t>.</a:t>
            </a:r>
          </a:p>
          <a:p>
            <a:endParaRPr lang="en-US" dirty="0"/>
          </a:p>
          <a:p>
            <a:r>
              <a:rPr lang="en-US" b="1" dirty="0" err="1"/>
              <a:t>Kontinuirano</a:t>
            </a:r>
            <a:r>
              <a:rPr lang="en-US" b="1" dirty="0"/>
              <a:t> </a:t>
            </a:r>
            <a:r>
              <a:rPr lang="en-US" b="1" dirty="0" err="1"/>
              <a:t>poboljšanje</a:t>
            </a:r>
            <a:r>
              <a:rPr lang="en-US" b="1" dirty="0"/>
              <a:t> (Kaizen): </a:t>
            </a:r>
            <a:r>
              <a:rPr lang="en-US" dirty="0"/>
              <a:t>TPS </a:t>
            </a:r>
            <a:r>
              <a:rPr lang="en-US" dirty="0" err="1"/>
              <a:t>njeguje</a:t>
            </a:r>
            <a:r>
              <a:rPr lang="en-US" dirty="0"/>
              <a:t> </a:t>
            </a:r>
            <a:r>
              <a:rPr lang="en-US" dirty="0" err="1"/>
              <a:t>kulturu</a:t>
            </a:r>
            <a:r>
              <a:rPr lang="en-US" dirty="0"/>
              <a:t> </a:t>
            </a:r>
            <a:r>
              <a:rPr lang="en-US" dirty="0" err="1"/>
              <a:t>kontinuiranog</a:t>
            </a:r>
            <a:r>
              <a:rPr lang="en-US" dirty="0"/>
              <a:t> </a:t>
            </a:r>
            <a:r>
              <a:rPr lang="en-US" dirty="0" err="1"/>
              <a:t>poboljšanja</a:t>
            </a:r>
            <a:r>
              <a:rPr lang="en-US" dirty="0"/>
              <a:t>, </a:t>
            </a:r>
            <a:r>
              <a:rPr lang="en-US" dirty="0" err="1"/>
              <a:t>gde</a:t>
            </a:r>
            <a:r>
              <a:rPr lang="en-US" dirty="0"/>
              <a:t> se </a:t>
            </a:r>
            <a:r>
              <a:rPr lang="en-US" dirty="0" err="1"/>
              <a:t>zaposlenima</a:t>
            </a:r>
            <a:r>
              <a:rPr lang="en-US" dirty="0"/>
              <a:t> </a:t>
            </a:r>
            <a:r>
              <a:rPr lang="en-US" dirty="0" err="1"/>
              <a:t>podstiče</a:t>
            </a:r>
            <a:r>
              <a:rPr lang="en-US" dirty="0"/>
              <a:t> </a:t>
            </a:r>
            <a:r>
              <a:rPr lang="en-US" dirty="0" err="1"/>
              <a:t>identifikacija</a:t>
            </a:r>
            <a:r>
              <a:rPr lang="en-US" dirty="0"/>
              <a:t> </a:t>
            </a:r>
            <a:r>
              <a:rPr lang="en-US" dirty="0" err="1"/>
              <a:t>i</a:t>
            </a:r>
            <a:r>
              <a:rPr lang="en-US" dirty="0"/>
              <a:t> </a:t>
            </a:r>
            <a:r>
              <a:rPr lang="en-US" dirty="0" err="1"/>
              <a:t>implementacija</a:t>
            </a:r>
            <a:r>
              <a:rPr lang="en-US" dirty="0"/>
              <a:t> </a:t>
            </a:r>
            <a:r>
              <a:rPr lang="en-US" dirty="0" err="1"/>
              <a:t>malih</a:t>
            </a:r>
            <a:r>
              <a:rPr lang="en-US" dirty="0"/>
              <a:t>, </a:t>
            </a:r>
            <a:r>
              <a:rPr lang="en-US" dirty="0" err="1"/>
              <a:t>inkrementalnih</a:t>
            </a:r>
            <a:r>
              <a:rPr lang="en-US" dirty="0"/>
              <a:t> </a:t>
            </a:r>
            <a:r>
              <a:rPr lang="en-US" dirty="0" err="1"/>
              <a:t>promjena</a:t>
            </a:r>
            <a:r>
              <a:rPr lang="en-US" dirty="0"/>
              <a:t> </a:t>
            </a:r>
            <a:r>
              <a:rPr lang="en-US" dirty="0" err="1"/>
              <a:t>radi</a:t>
            </a:r>
            <a:r>
              <a:rPr lang="en-US" dirty="0"/>
              <a:t> </a:t>
            </a:r>
            <a:r>
              <a:rPr lang="en-US" dirty="0" err="1"/>
              <a:t>poboljšanja</a:t>
            </a:r>
            <a:r>
              <a:rPr lang="en-US" dirty="0"/>
              <a:t> </a:t>
            </a:r>
            <a:r>
              <a:rPr lang="en-US" dirty="0" err="1"/>
              <a:t>efikasnosti</a:t>
            </a:r>
            <a:r>
              <a:rPr lang="en-US" dirty="0"/>
              <a:t> </a:t>
            </a:r>
            <a:r>
              <a:rPr lang="en-US" dirty="0" err="1"/>
              <a:t>i</a:t>
            </a:r>
            <a:r>
              <a:rPr lang="en-US" dirty="0"/>
              <a:t> </a:t>
            </a:r>
            <a:r>
              <a:rPr lang="en-US" dirty="0" err="1"/>
              <a:t>kvaliteta</a:t>
            </a:r>
            <a:r>
              <a:rPr lang="en-US" dirty="0"/>
              <a:t>. </a:t>
            </a:r>
            <a:r>
              <a:rPr lang="en-US" dirty="0" err="1"/>
              <a:t>Ovaj</a:t>
            </a:r>
            <a:r>
              <a:rPr lang="en-US" dirty="0"/>
              <a:t> </a:t>
            </a:r>
            <a:r>
              <a:rPr lang="en-US" dirty="0" err="1"/>
              <a:t>pristup</a:t>
            </a:r>
            <a:r>
              <a:rPr lang="en-US" dirty="0"/>
              <a:t> od </a:t>
            </a:r>
            <a:r>
              <a:rPr lang="en-US" dirty="0" err="1"/>
              <a:t>dna</a:t>
            </a:r>
            <a:r>
              <a:rPr lang="en-US" dirty="0"/>
              <a:t> ka </a:t>
            </a:r>
            <a:r>
              <a:rPr lang="en-US" dirty="0" err="1"/>
              <a:t>vrhu</a:t>
            </a:r>
            <a:r>
              <a:rPr lang="en-US" dirty="0"/>
              <a:t> </a:t>
            </a:r>
            <a:r>
              <a:rPr lang="en-US" dirty="0" err="1"/>
              <a:t>osnažuje</a:t>
            </a:r>
            <a:r>
              <a:rPr lang="en-US" dirty="0"/>
              <a:t> </a:t>
            </a:r>
            <a:r>
              <a:rPr lang="en-US" dirty="0" err="1"/>
              <a:t>radnike</a:t>
            </a:r>
            <a:r>
              <a:rPr lang="en-US" dirty="0"/>
              <a:t> da </a:t>
            </a:r>
            <a:r>
              <a:rPr lang="en-US" dirty="0" err="1"/>
              <a:t>preuzmu</a:t>
            </a:r>
            <a:r>
              <a:rPr lang="en-US" dirty="0"/>
              <a:t> </a:t>
            </a:r>
            <a:r>
              <a:rPr lang="en-US" dirty="0" err="1"/>
              <a:t>odgovornost</a:t>
            </a:r>
            <a:r>
              <a:rPr lang="en-US" dirty="0"/>
              <a:t> za </a:t>
            </a:r>
            <a:r>
              <a:rPr lang="en-US" dirty="0" err="1"/>
              <a:t>proizvodni</a:t>
            </a:r>
            <a:r>
              <a:rPr lang="en-US" dirty="0"/>
              <a:t> </a:t>
            </a:r>
            <a:r>
              <a:rPr lang="en-US" dirty="0" err="1"/>
              <a:t>proces</a:t>
            </a:r>
            <a:r>
              <a:rPr lang="en-US" dirty="0"/>
              <a:t> </a:t>
            </a:r>
            <a:r>
              <a:rPr lang="en-US" dirty="0" err="1"/>
              <a:t>i</a:t>
            </a:r>
            <a:r>
              <a:rPr lang="en-US" dirty="0"/>
              <a:t> </a:t>
            </a:r>
            <a:r>
              <a:rPr lang="en-US" dirty="0" err="1"/>
              <a:t>vode</a:t>
            </a:r>
            <a:r>
              <a:rPr lang="en-US" dirty="0"/>
              <a:t> </a:t>
            </a:r>
            <a:r>
              <a:rPr lang="en-US" dirty="0" err="1"/>
              <a:t>stalna</a:t>
            </a:r>
            <a:r>
              <a:rPr lang="en-US" dirty="0"/>
              <a:t> </a:t>
            </a:r>
            <a:r>
              <a:rPr lang="en-US" dirty="0" err="1"/>
              <a:t>poboljšanja</a:t>
            </a:r>
            <a:r>
              <a:rPr lang="en-US" dirty="0"/>
              <a:t>.</a:t>
            </a:r>
          </a:p>
        </p:txBody>
      </p:sp>
    </p:spTree>
    <p:extLst>
      <p:ext uri="{BB962C8B-B14F-4D97-AF65-F5344CB8AC3E}">
        <p14:creationId xmlns:p14="http://schemas.microsoft.com/office/powerpoint/2010/main" val="27667075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41460-4833-9990-2D24-0142C22CCA9B}"/>
              </a:ext>
            </a:extLst>
          </p:cNvPr>
          <p:cNvSpPr>
            <a:spLocks noGrp="1"/>
          </p:cNvSpPr>
          <p:nvPr>
            <p:ph type="title"/>
          </p:nvPr>
        </p:nvSpPr>
        <p:spPr/>
        <p:txBody>
          <a:bodyPr/>
          <a:lstStyle/>
          <a:p>
            <a:r>
              <a:rPr lang="en-US" dirty="0" err="1"/>
              <a:t>Rezultati</a:t>
            </a:r>
            <a:r>
              <a:rPr lang="en-US" dirty="0"/>
              <a:t> TPS-a</a:t>
            </a:r>
          </a:p>
        </p:txBody>
      </p:sp>
      <p:sp>
        <p:nvSpPr>
          <p:cNvPr id="3" name="Content Placeholder 2">
            <a:extLst>
              <a:ext uri="{FF2B5EF4-FFF2-40B4-BE49-F238E27FC236}">
                <a16:creationId xmlns:a16="http://schemas.microsoft.com/office/drawing/2014/main" id="{2FF54A93-EA72-8755-B9AF-A454D87E5C57}"/>
              </a:ext>
            </a:extLst>
          </p:cNvPr>
          <p:cNvSpPr>
            <a:spLocks noGrp="1"/>
          </p:cNvSpPr>
          <p:nvPr>
            <p:ph idx="1"/>
          </p:nvPr>
        </p:nvSpPr>
        <p:spPr/>
        <p:txBody>
          <a:bodyPr>
            <a:normAutofit lnSpcReduction="10000"/>
          </a:bodyPr>
          <a:lstStyle/>
          <a:p>
            <a:r>
              <a:rPr lang="en-US" b="1" dirty="0" err="1"/>
              <a:t>Poboljšana</a:t>
            </a:r>
            <a:r>
              <a:rPr lang="en-US" b="1" dirty="0"/>
              <a:t> </a:t>
            </a:r>
            <a:r>
              <a:rPr lang="en-US" b="1" dirty="0" err="1"/>
              <a:t>produktivnost</a:t>
            </a:r>
            <a:r>
              <a:rPr lang="en-US" b="1" dirty="0"/>
              <a:t>: </a:t>
            </a:r>
            <a:r>
              <a:rPr lang="en-US" dirty="0"/>
              <a:t>TPS </a:t>
            </a:r>
            <a:r>
              <a:rPr lang="en-US" dirty="0" err="1"/>
              <a:t>omogućava</a:t>
            </a:r>
            <a:r>
              <a:rPr lang="en-US" dirty="0"/>
              <a:t> </a:t>
            </a:r>
            <a:r>
              <a:rPr lang="en-US" dirty="0" err="1"/>
              <a:t>Toyoti</a:t>
            </a:r>
            <a:r>
              <a:rPr lang="en-US" dirty="0"/>
              <a:t> da </a:t>
            </a:r>
            <a:r>
              <a:rPr lang="en-US" dirty="0" err="1"/>
              <a:t>proizvodi</a:t>
            </a:r>
            <a:r>
              <a:rPr lang="en-US" dirty="0"/>
              <a:t> </a:t>
            </a:r>
            <a:r>
              <a:rPr lang="en-US" dirty="0" err="1"/>
              <a:t>vozila</a:t>
            </a:r>
            <a:r>
              <a:rPr lang="en-US" dirty="0"/>
              <a:t> </a:t>
            </a:r>
            <a:r>
              <a:rPr lang="en-US" dirty="0" err="1"/>
              <a:t>efikasnije</a:t>
            </a:r>
            <a:r>
              <a:rPr lang="en-US" dirty="0"/>
              <a:t>, </a:t>
            </a:r>
            <a:r>
              <a:rPr lang="en-US" dirty="0" err="1"/>
              <a:t>smanjujući</a:t>
            </a:r>
            <a:r>
              <a:rPr lang="en-US" dirty="0"/>
              <a:t> </a:t>
            </a:r>
            <a:r>
              <a:rPr lang="en-US" dirty="0" err="1"/>
              <a:t>vreme</a:t>
            </a:r>
            <a:r>
              <a:rPr lang="en-US" dirty="0"/>
              <a:t> </a:t>
            </a:r>
            <a:r>
              <a:rPr lang="en-US" dirty="0" err="1"/>
              <a:t>izrade</a:t>
            </a:r>
            <a:r>
              <a:rPr lang="en-US" dirty="0"/>
              <a:t> </a:t>
            </a:r>
            <a:r>
              <a:rPr lang="en-US" dirty="0" err="1"/>
              <a:t>i</a:t>
            </a:r>
            <a:r>
              <a:rPr lang="en-US" dirty="0"/>
              <a:t> </a:t>
            </a:r>
            <a:r>
              <a:rPr lang="en-US" dirty="0" err="1"/>
              <a:t>optimizujući</a:t>
            </a:r>
            <a:r>
              <a:rPr lang="en-US" dirty="0"/>
              <a:t> </a:t>
            </a:r>
            <a:r>
              <a:rPr lang="en-US" dirty="0" err="1"/>
              <a:t>iskorišćenje</a:t>
            </a:r>
            <a:r>
              <a:rPr lang="en-US" dirty="0"/>
              <a:t> </a:t>
            </a:r>
            <a:r>
              <a:rPr lang="en-US" dirty="0" err="1"/>
              <a:t>resursa</a:t>
            </a:r>
            <a:r>
              <a:rPr lang="en-US" dirty="0"/>
              <a:t>.</a:t>
            </a:r>
          </a:p>
          <a:p>
            <a:endParaRPr lang="en-US" dirty="0"/>
          </a:p>
          <a:p>
            <a:r>
              <a:rPr lang="en-US" b="1" dirty="0" err="1"/>
              <a:t>Poboljšan</a:t>
            </a:r>
            <a:r>
              <a:rPr lang="en-US" b="1" dirty="0"/>
              <a:t> </a:t>
            </a:r>
            <a:r>
              <a:rPr lang="en-US" b="1" dirty="0" err="1"/>
              <a:t>kvalitet</a:t>
            </a:r>
            <a:r>
              <a:rPr lang="en-US" b="1" dirty="0"/>
              <a:t>: </a:t>
            </a:r>
            <a:r>
              <a:rPr lang="en-US" dirty="0" err="1"/>
              <a:t>Zahvaljujući</a:t>
            </a:r>
            <a:r>
              <a:rPr lang="en-US" dirty="0"/>
              <a:t> </a:t>
            </a:r>
            <a:r>
              <a:rPr lang="en-US" dirty="0" err="1"/>
              <a:t>naglasku</a:t>
            </a:r>
            <a:r>
              <a:rPr lang="en-US" dirty="0"/>
              <a:t> TPS-a </a:t>
            </a:r>
            <a:r>
              <a:rPr lang="en-US" dirty="0" err="1"/>
              <a:t>na</a:t>
            </a:r>
            <a:r>
              <a:rPr lang="en-US" dirty="0"/>
              <a:t> </a:t>
            </a:r>
            <a:r>
              <a:rPr lang="en-US" dirty="0" err="1"/>
              <a:t>prevenciju</a:t>
            </a:r>
            <a:r>
              <a:rPr lang="en-US" dirty="0"/>
              <a:t> </a:t>
            </a:r>
            <a:r>
              <a:rPr lang="en-US" dirty="0" err="1"/>
              <a:t>grešaka</a:t>
            </a:r>
            <a:r>
              <a:rPr lang="en-US" dirty="0"/>
              <a:t> </a:t>
            </a:r>
            <a:r>
              <a:rPr lang="en-US" dirty="0" err="1"/>
              <a:t>i</a:t>
            </a:r>
            <a:r>
              <a:rPr lang="en-US" dirty="0"/>
              <a:t> </a:t>
            </a:r>
            <a:r>
              <a:rPr lang="en-US" dirty="0" err="1"/>
              <a:t>kontinuirano</a:t>
            </a:r>
            <a:r>
              <a:rPr lang="en-US" dirty="0"/>
              <a:t> </a:t>
            </a:r>
            <a:r>
              <a:rPr lang="en-US" dirty="0" err="1"/>
              <a:t>poboljšanje</a:t>
            </a:r>
            <a:r>
              <a:rPr lang="en-US" dirty="0"/>
              <a:t>, Toyota je </a:t>
            </a:r>
            <a:r>
              <a:rPr lang="en-US" dirty="0" err="1"/>
              <a:t>dosljedno</a:t>
            </a:r>
            <a:r>
              <a:rPr lang="en-US" dirty="0"/>
              <a:t> </a:t>
            </a:r>
            <a:r>
              <a:rPr lang="en-US" dirty="0" err="1"/>
              <a:t>isporučivala</a:t>
            </a:r>
            <a:r>
              <a:rPr lang="en-US" dirty="0"/>
              <a:t> </a:t>
            </a:r>
            <a:r>
              <a:rPr lang="en-US" dirty="0" err="1"/>
              <a:t>visokokvalitetna</a:t>
            </a:r>
            <a:r>
              <a:rPr lang="en-US" dirty="0"/>
              <a:t> </a:t>
            </a:r>
            <a:r>
              <a:rPr lang="en-US" dirty="0" err="1"/>
              <a:t>vozila</a:t>
            </a:r>
            <a:r>
              <a:rPr lang="en-US" dirty="0"/>
              <a:t> </a:t>
            </a:r>
            <a:r>
              <a:rPr lang="en-US" dirty="0" err="1"/>
              <a:t>koja</a:t>
            </a:r>
            <a:r>
              <a:rPr lang="en-US" dirty="0"/>
              <a:t> </a:t>
            </a:r>
            <a:r>
              <a:rPr lang="en-US" dirty="0" err="1"/>
              <a:t>prevazilaze</a:t>
            </a:r>
            <a:r>
              <a:rPr lang="en-US" dirty="0"/>
              <a:t> </a:t>
            </a:r>
            <a:r>
              <a:rPr lang="en-US" dirty="0" err="1"/>
              <a:t>očekivanja</a:t>
            </a:r>
            <a:r>
              <a:rPr lang="en-US" dirty="0"/>
              <a:t> </a:t>
            </a:r>
            <a:r>
              <a:rPr lang="en-US" dirty="0" err="1"/>
              <a:t>kupaca</a:t>
            </a:r>
            <a:r>
              <a:rPr lang="en-US" dirty="0"/>
              <a:t>.</a:t>
            </a:r>
          </a:p>
          <a:p>
            <a:endParaRPr lang="en-US" dirty="0"/>
          </a:p>
          <a:p>
            <a:r>
              <a:rPr lang="en-US" b="1" dirty="0" err="1"/>
              <a:t>Konkurentska</a:t>
            </a:r>
            <a:r>
              <a:rPr lang="en-US" b="1" dirty="0"/>
              <a:t> </a:t>
            </a:r>
            <a:r>
              <a:rPr lang="en-US" b="1" dirty="0" err="1"/>
              <a:t>prednost</a:t>
            </a:r>
            <a:r>
              <a:rPr lang="en-US" b="1" dirty="0"/>
              <a:t>: </a:t>
            </a:r>
            <a:r>
              <a:rPr lang="en-US" dirty="0" err="1"/>
              <a:t>Reputacija</a:t>
            </a:r>
            <a:r>
              <a:rPr lang="en-US" dirty="0"/>
              <a:t> </a:t>
            </a:r>
            <a:r>
              <a:rPr lang="en-US" dirty="0" err="1"/>
              <a:t>Toyote</a:t>
            </a:r>
            <a:r>
              <a:rPr lang="en-US" dirty="0"/>
              <a:t> za </a:t>
            </a:r>
            <a:r>
              <a:rPr lang="en-US" dirty="0" err="1"/>
              <a:t>pouzdanost</a:t>
            </a:r>
            <a:r>
              <a:rPr lang="en-US" dirty="0"/>
              <a:t> </a:t>
            </a:r>
            <a:r>
              <a:rPr lang="en-US" dirty="0" err="1"/>
              <a:t>i</a:t>
            </a:r>
            <a:r>
              <a:rPr lang="en-US" dirty="0"/>
              <a:t> </a:t>
            </a:r>
            <a:r>
              <a:rPr lang="en-US" dirty="0" err="1"/>
              <a:t>kvalitet</a:t>
            </a:r>
            <a:r>
              <a:rPr lang="en-US" dirty="0"/>
              <a:t> </a:t>
            </a:r>
            <a:r>
              <a:rPr lang="en-US" dirty="0" err="1"/>
              <a:t>pretočila</a:t>
            </a:r>
            <a:r>
              <a:rPr lang="en-US" dirty="0"/>
              <a:t> se u </a:t>
            </a:r>
            <a:r>
              <a:rPr lang="en-US" dirty="0" err="1"/>
              <a:t>značajnu</a:t>
            </a:r>
            <a:r>
              <a:rPr lang="en-US" dirty="0"/>
              <a:t> </a:t>
            </a:r>
            <a:r>
              <a:rPr lang="en-US" dirty="0" err="1"/>
              <a:t>konkurentsku</a:t>
            </a:r>
            <a:r>
              <a:rPr lang="en-US" dirty="0"/>
              <a:t> </a:t>
            </a:r>
            <a:r>
              <a:rPr lang="en-US" dirty="0" err="1"/>
              <a:t>prednost</a:t>
            </a:r>
            <a:r>
              <a:rPr lang="en-US" dirty="0"/>
              <a:t>, </a:t>
            </a:r>
            <a:r>
              <a:rPr lang="en-US" dirty="0" err="1"/>
              <a:t>omogućavajući</a:t>
            </a:r>
            <a:r>
              <a:rPr lang="en-US" dirty="0"/>
              <a:t> </a:t>
            </a:r>
            <a:r>
              <a:rPr lang="en-US" dirty="0" err="1"/>
              <a:t>kompaniji</a:t>
            </a:r>
            <a:r>
              <a:rPr lang="en-US" dirty="0"/>
              <a:t> da </a:t>
            </a:r>
            <a:r>
              <a:rPr lang="en-US" dirty="0" err="1"/>
              <a:t>osvoji</a:t>
            </a:r>
            <a:r>
              <a:rPr lang="en-US" dirty="0"/>
              <a:t> </a:t>
            </a:r>
            <a:r>
              <a:rPr lang="en-US" dirty="0" err="1"/>
              <a:t>lojalnost</a:t>
            </a:r>
            <a:r>
              <a:rPr lang="en-US" dirty="0"/>
              <a:t> </a:t>
            </a:r>
            <a:r>
              <a:rPr lang="en-US" dirty="0" err="1"/>
              <a:t>kupaca</a:t>
            </a:r>
            <a:r>
              <a:rPr lang="en-US" dirty="0"/>
              <a:t> </a:t>
            </a:r>
            <a:r>
              <a:rPr lang="en-US" dirty="0" err="1"/>
              <a:t>i</a:t>
            </a:r>
            <a:r>
              <a:rPr lang="en-US" dirty="0"/>
              <a:t> </a:t>
            </a:r>
            <a:r>
              <a:rPr lang="en-US" dirty="0" err="1"/>
              <a:t>dominira</a:t>
            </a:r>
            <a:r>
              <a:rPr lang="en-US" dirty="0"/>
              <a:t> </a:t>
            </a:r>
            <a:r>
              <a:rPr lang="en-US" dirty="0" err="1"/>
              <a:t>globalnim</a:t>
            </a:r>
            <a:r>
              <a:rPr lang="en-US" dirty="0"/>
              <a:t> </a:t>
            </a:r>
            <a:r>
              <a:rPr lang="en-US" dirty="0" err="1"/>
              <a:t>tržištima</a:t>
            </a:r>
            <a:r>
              <a:rPr lang="en-US" dirty="0"/>
              <a:t>.</a:t>
            </a:r>
          </a:p>
        </p:txBody>
      </p:sp>
    </p:spTree>
    <p:extLst>
      <p:ext uri="{BB962C8B-B14F-4D97-AF65-F5344CB8AC3E}">
        <p14:creationId xmlns:p14="http://schemas.microsoft.com/office/powerpoint/2010/main" val="23401870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up of a sign&#10;&#10;AI-generated content may be incorrect.">
            <a:extLst>
              <a:ext uri="{FF2B5EF4-FFF2-40B4-BE49-F238E27FC236}">
                <a16:creationId xmlns:a16="http://schemas.microsoft.com/office/drawing/2014/main" id="{4D908D2C-4C89-13D8-067E-1B457E4759B6}"/>
              </a:ext>
            </a:extLst>
          </p:cNvPr>
          <p:cNvPicPr>
            <a:picLocks noGrp="1" noChangeAspect="1"/>
          </p:cNvPicPr>
          <p:nvPr>
            <p:ph idx="4294967295"/>
          </p:nvPr>
        </p:nvPicPr>
        <p:blipFill>
          <a:blip r:embed="rId2"/>
          <a:stretch>
            <a:fillRect/>
          </a:stretch>
        </p:blipFill>
        <p:spPr>
          <a:xfrm>
            <a:off x="812800" y="457200"/>
            <a:ext cx="10566400" cy="5943600"/>
          </a:xfrm>
          <a:prstGeom prst="rect">
            <a:avLst/>
          </a:prstGeom>
        </p:spPr>
      </p:pic>
    </p:spTree>
    <p:extLst>
      <p:ext uri="{BB962C8B-B14F-4D97-AF65-F5344CB8AC3E}">
        <p14:creationId xmlns:p14="http://schemas.microsoft.com/office/powerpoint/2010/main" val="17470591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red sign with white text&#10;&#10;AI-generated content may be incorrect.">
            <a:extLst>
              <a:ext uri="{FF2B5EF4-FFF2-40B4-BE49-F238E27FC236}">
                <a16:creationId xmlns:a16="http://schemas.microsoft.com/office/drawing/2014/main" id="{5176FB97-0BAE-AD24-EFBC-DF2372BE9584}"/>
              </a:ext>
            </a:extLst>
          </p:cNvPr>
          <p:cNvPicPr>
            <a:picLocks noChangeAspect="1"/>
          </p:cNvPicPr>
          <p:nvPr/>
        </p:nvPicPr>
        <p:blipFill>
          <a:blip r:embed="rId2"/>
          <a:srcRect b="6306"/>
          <a:stretch/>
        </p:blipFill>
        <p:spPr>
          <a:xfrm>
            <a:off x="457200" y="457200"/>
            <a:ext cx="11277600" cy="5943600"/>
          </a:xfrm>
          <a:prstGeom prst="rect">
            <a:avLst/>
          </a:prstGeom>
        </p:spPr>
      </p:pic>
    </p:spTree>
    <p:extLst>
      <p:ext uri="{BB962C8B-B14F-4D97-AF65-F5344CB8AC3E}">
        <p14:creationId xmlns:p14="http://schemas.microsoft.com/office/powerpoint/2010/main" val="9581442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ue building with yellow letters&#10;&#10;AI-generated content may be incorrect.">
            <a:extLst>
              <a:ext uri="{FF2B5EF4-FFF2-40B4-BE49-F238E27FC236}">
                <a16:creationId xmlns:a16="http://schemas.microsoft.com/office/drawing/2014/main" id="{413D897C-11C4-B9AA-76CD-2B71E82F5D2A}"/>
              </a:ext>
            </a:extLst>
          </p:cNvPr>
          <p:cNvPicPr>
            <a:picLocks noChangeAspect="1"/>
          </p:cNvPicPr>
          <p:nvPr/>
        </p:nvPicPr>
        <p:blipFill>
          <a:blip r:embed="rId2"/>
          <a:srcRect t="6306"/>
          <a:stretch/>
        </p:blipFill>
        <p:spPr>
          <a:xfrm>
            <a:off x="457200" y="457200"/>
            <a:ext cx="11277600" cy="5943600"/>
          </a:xfrm>
          <a:prstGeom prst="rect">
            <a:avLst/>
          </a:prstGeom>
        </p:spPr>
      </p:pic>
    </p:spTree>
    <p:extLst>
      <p:ext uri="{BB962C8B-B14F-4D97-AF65-F5344CB8AC3E}">
        <p14:creationId xmlns:p14="http://schemas.microsoft.com/office/powerpoint/2010/main" val="23992930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logo and pistachios around a group of nuts&#10;&#10;AI-generated content may be incorrect.">
            <a:extLst>
              <a:ext uri="{FF2B5EF4-FFF2-40B4-BE49-F238E27FC236}">
                <a16:creationId xmlns:a16="http://schemas.microsoft.com/office/drawing/2014/main" id="{16D1077D-0503-8862-80CC-E410E7101F23}"/>
              </a:ext>
            </a:extLst>
          </p:cNvPr>
          <p:cNvPicPr>
            <a:picLocks noChangeAspect="1"/>
          </p:cNvPicPr>
          <p:nvPr/>
        </p:nvPicPr>
        <p:blipFill>
          <a:blip r:embed="rId2"/>
          <a:srcRect t="6146" b="15776"/>
          <a:stretch/>
        </p:blipFill>
        <p:spPr>
          <a:xfrm>
            <a:off x="457200" y="457200"/>
            <a:ext cx="11277600" cy="5943600"/>
          </a:xfrm>
          <a:prstGeom prst="rect">
            <a:avLst/>
          </a:prstGeom>
        </p:spPr>
      </p:pic>
    </p:spTree>
    <p:extLst>
      <p:ext uri="{BB962C8B-B14F-4D97-AF65-F5344CB8AC3E}">
        <p14:creationId xmlns:p14="http://schemas.microsoft.com/office/powerpoint/2010/main" val="27330022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C6D54F7E-825A-4BBA-815F-35CCA8B97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2514803-DEFA-A51B-6904-6506323D1DDE}"/>
              </a:ext>
            </a:extLst>
          </p:cNvPr>
          <p:cNvPicPr>
            <a:picLocks noChangeAspect="1"/>
          </p:cNvPicPr>
          <p:nvPr/>
        </p:nvPicPr>
        <p:blipFill rotWithShape="1">
          <a:blip r:embed="rId3"/>
          <a:srcRect t="20495"/>
          <a:stretch/>
        </p:blipFill>
        <p:spPr>
          <a:xfrm>
            <a:off x="1" y="1"/>
            <a:ext cx="12191999" cy="6858000"/>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p:spPr>
      </p:pic>
      <p:sp>
        <p:nvSpPr>
          <p:cNvPr id="2" name="Title 1">
            <a:extLst>
              <a:ext uri="{FF2B5EF4-FFF2-40B4-BE49-F238E27FC236}">
                <a16:creationId xmlns:a16="http://schemas.microsoft.com/office/drawing/2014/main" id="{33283AB9-DA8A-E7E2-514B-1FD86AF9AED7}"/>
              </a:ext>
            </a:extLst>
          </p:cNvPr>
          <p:cNvSpPr>
            <a:spLocks noGrp="1"/>
          </p:cNvSpPr>
          <p:nvPr>
            <p:ph type="title"/>
          </p:nvPr>
        </p:nvSpPr>
        <p:spPr>
          <a:xfrm>
            <a:off x="285493" y="4869222"/>
            <a:ext cx="7386895" cy="1885950"/>
          </a:xfrm>
        </p:spPr>
        <p:txBody>
          <a:bodyPr vert="horz" lIns="91440" tIns="45720" rIns="91440" bIns="45720" rtlCol="0" anchor="b">
            <a:normAutofit/>
          </a:bodyPr>
          <a:lstStyle/>
          <a:p>
            <a:r>
              <a:rPr lang="en-US" sz="4800" b="0" i="0" u="none" strike="noStrike" dirty="0">
                <a:solidFill>
                  <a:schemeClr val="tx1">
                    <a:lumMod val="85000"/>
                    <a:lumOff val="15000"/>
                  </a:schemeClr>
                </a:solidFill>
                <a:effectLst/>
              </a:rPr>
              <a:t>STANDARDI I SERTIFIKATI KVALITETA</a:t>
            </a:r>
            <a:endParaRPr lang="en-US" sz="4800" dirty="0">
              <a:solidFill>
                <a:schemeClr val="tx1">
                  <a:lumMod val="85000"/>
                  <a:lumOff val="15000"/>
                </a:schemeClr>
              </a:solidFill>
            </a:endParaRPr>
          </a:p>
        </p:txBody>
      </p:sp>
    </p:spTree>
    <p:extLst>
      <p:ext uri="{BB962C8B-B14F-4D97-AF65-F5344CB8AC3E}">
        <p14:creationId xmlns:p14="http://schemas.microsoft.com/office/powerpoint/2010/main" val="56459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0" name="Group 19">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21" name="Freeform: Shape 12">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13">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14">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15">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804672" y="2053641"/>
            <a:ext cx="3669161" cy="2760098"/>
          </a:xfrm>
        </p:spPr>
        <p:txBody>
          <a:bodyPr>
            <a:normAutofit/>
          </a:bodyPr>
          <a:lstStyle/>
          <a:p>
            <a:r>
              <a:rPr lang="en-US" sz="4000">
                <a:solidFill>
                  <a:schemeClr val="tx2"/>
                </a:solidFill>
              </a:rPr>
              <a:t>Kvalitet</a:t>
            </a:r>
          </a:p>
        </p:txBody>
      </p:sp>
      <p:sp>
        <p:nvSpPr>
          <p:cNvPr id="3" name="Content Placeholder 2"/>
          <p:cNvSpPr>
            <a:spLocks noGrp="1"/>
          </p:cNvSpPr>
          <p:nvPr>
            <p:ph idx="1"/>
          </p:nvPr>
        </p:nvSpPr>
        <p:spPr>
          <a:xfrm>
            <a:off x="6090574" y="801866"/>
            <a:ext cx="5306084" cy="5230634"/>
          </a:xfrm>
          <a:noFill/>
          <a:ln>
            <a:noFill/>
          </a:ln>
        </p:spPr>
        <p:txBody>
          <a:bodyPr anchor="ctr">
            <a:normAutofit/>
          </a:bodyPr>
          <a:lstStyle/>
          <a:p>
            <a:r>
              <a:rPr lang="en-US" sz="1800">
                <a:solidFill>
                  <a:schemeClr val="tx2"/>
                </a:solidFill>
              </a:rPr>
              <a:t>ISO 9000:2005: "</a:t>
            </a:r>
            <a:r>
              <a:rPr lang="en-US" sz="1800" b="1">
                <a:solidFill>
                  <a:schemeClr val="tx2"/>
                </a:solidFill>
              </a:rPr>
              <a:t>Kvaliteta je stepen do kojeg skup svojstava i karakteristika izvjesnog proizvoda, procesa ili usluge ispunjava zahtjeve korisnika”.</a:t>
            </a:r>
          </a:p>
          <a:p>
            <a:endParaRPr lang="en-US" sz="1800">
              <a:solidFill>
                <a:schemeClr val="tx2"/>
              </a:solidFill>
            </a:endParaRPr>
          </a:p>
          <a:p>
            <a:pPr lvl="1"/>
            <a:r>
              <a:rPr lang="en-US" sz="1800">
                <a:solidFill>
                  <a:schemeClr val="tx2"/>
                </a:solidFill>
              </a:rPr>
              <a:t>Napomena 1: pojam </a:t>
            </a:r>
            <a:r>
              <a:rPr lang="en-US" sz="1800" b="1">
                <a:solidFill>
                  <a:schemeClr val="tx2"/>
                </a:solidFill>
              </a:rPr>
              <a:t>kvalitet</a:t>
            </a:r>
            <a:r>
              <a:rPr lang="en-US" sz="1800">
                <a:solidFill>
                  <a:schemeClr val="tx2"/>
                </a:solidFill>
              </a:rPr>
              <a:t> se može koristiti s pridjevima kao što su nedovoljan, dobar ili izvrstan;  </a:t>
            </a:r>
          </a:p>
          <a:p>
            <a:pPr lvl="1"/>
            <a:r>
              <a:rPr lang="en-US" sz="1800">
                <a:solidFill>
                  <a:schemeClr val="tx2"/>
                </a:solidFill>
              </a:rPr>
              <a:t>Napomena 2: </a:t>
            </a:r>
            <a:r>
              <a:rPr lang="en-US" sz="1800" b="1">
                <a:solidFill>
                  <a:schemeClr val="tx2"/>
                </a:solidFill>
              </a:rPr>
              <a:t>svojstvo</a:t>
            </a:r>
            <a:r>
              <a:rPr lang="en-US" sz="1800">
                <a:solidFill>
                  <a:schemeClr val="tx2"/>
                </a:solidFill>
              </a:rPr>
              <a:t> znači postojanje u nečemu, posebno kao stalna karakteristika; </a:t>
            </a:r>
          </a:p>
          <a:p>
            <a:pPr lvl="1"/>
            <a:r>
              <a:rPr lang="en-US" sz="1800">
                <a:solidFill>
                  <a:schemeClr val="tx2"/>
                </a:solidFill>
              </a:rPr>
              <a:t>Napomena 3. </a:t>
            </a:r>
            <a:r>
              <a:rPr lang="en-US" sz="1800" b="1">
                <a:solidFill>
                  <a:schemeClr val="tx2"/>
                </a:solidFill>
              </a:rPr>
              <a:t>karakteristika</a:t>
            </a:r>
            <a:r>
              <a:rPr lang="en-US" sz="1800">
                <a:solidFill>
                  <a:schemeClr val="tx2"/>
                </a:solidFill>
              </a:rPr>
              <a:t>, svojstvo na osnovi kojega se pravi razlika;</a:t>
            </a:r>
          </a:p>
          <a:p>
            <a:pPr lvl="1"/>
            <a:r>
              <a:rPr lang="en-US" sz="1800">
                <a:solidFill>
                  <a:schemeClr val="tx2"/>
                </a:solidFill>
              </a:rPr>
              <a:t>Napomena 4. </a:t>
            </a:r>
            <a:r>
              <a:rPr lang="en-US" sz="1800" b="1">
                <a:solidFill>
                  <a:schemeClr val="tx2"/>
                </a:solidFill>
              </a:rPr>
              <a:t>zahtjev</a:t>
            </a:r>
            <a:r>
              <a:rPr lang="en-US" sz="1800">
                <a:solidFill>
                  <a:schemeClr val="tx2"/>
                </a:solidFill>
              </a:rPr>
              <a:t>, potreba ili očekivanje koje je navedeno, koje se uopšteno podrazumijeva ili je obavezno.</a:t>
            </a:r>
          </a:p>
          <a:p>
            <a:endParaRPr lang="en-US" sz="1800">
              <a:solidFill>
                <a:schemeClr val="tx2"/>
              </a:solidFill>
            </a:endParaRPr>
          </a:p>
        </p:txBody>
      </p:sp>
    </p:spTree>
    <p:extLst>
      <p:ext uri="{BB962C8B-B14F-4D97-AF65-F5344CB8AC3E}">
        <p14:creationId xmlns:p14="http://schemas.microsoft.com/office/powerpoint/2010/main" val="18929705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97762" y="329184"/>
            <a:ext cx="6251110" cy="1783080"/>
          </a:xfrm>
        </p:spPr>
        <p:txBody>
          <a:bodyPr anchor="b">
            <a:normAutofit/>
          </a:bodyPr>
          <a:lstStyle/>
          <a:p>
            <a:r>
              <a:rPr lang="en-US" sz="5400"/>
              <a:t>Standard</a:t>
            </a:r>
          </a:p>
        </p:txBody>
      </p:sp>
      <p:pic>
        <p:nvPicPr>
          <p:cNvPr id="5" name="Picture 4" descr="Metal tic-tac-toe game pieces">
            <a:extLst>
              <a:ext uri="{FF2B5EF4-FFF2-40B4-BE49-F238E27FC236}">
                <a16:creationId xmlns:a16="http://schemas.microsoft.com/office/drawing/2014/main" id="{3CD8BB1C-6AE0-4A7A-BB47-36B6F3976C50}"/>
              </a:ext>
            </a:extLst>
          </p:cNvPr>
          <p:cNvPicPr>
            <a:picLocks noChangeAspect="1"/>
          </p:cNvPicPr>
          <p:nvPr/>
        </p:nvPicPr>
        <p:blipFill rotWithShape="1">
          <a:blip r:embed="rId2"/>
          <a:srcRect l="17765" r="3130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297762" y="2706624"/>
            <a:ext cx="6251110" cy="3483864"/>
          </a:xfrm>
        </p:spPr>
        <p:txBody>
          <a:bodyPr>
            <a:normAutofit/>
          </a:bodyPr>
          <a:lstStyle/>
          <a:p>
            <a:r>
              <a:rPr lang="en-US" sz="1900"/>
              <a:t>Standard je dokument koji ima za cilj da ujednači oblik, veličinu, kvalitet i način ispitivanja nekog proizvoda. </a:t>
            </a:r>
          </a:p>
          <a:p>
            <a:endParaRPr lang="en-US" sz="1900"/>
          </a:p>
          <a:p>
            <a:r>
              <a:rPr lang="en-US" sz="1900"/>
              <a:t>Da bi se otklonile tehničke barijere u međunarodnoj saradnji i prometu roba, usluga i informacija, ukazala se potreba za usaglašavanjem uslova koji bi bili usmjereni na bitne zahtjeve o: </a:t>
            </a:r>
          </a:p>
          <a:p>
            <a:pPr lvl="1"/>
            <a:r>
              <a:rPr lang="en-US" sz="1900"/>
              <a:t>zaštiti zdravlja,</a:t>
            </a:r>
          </a:p>
          <a:p>
            <a:pPr lvl="1"/>
            <a:r>
              <a:rPr lang="en-US" sz="1900"/>
              <a:t>bezbjednosti, </a:t>
            </a:r>
          </a:p>
          <a:p>
            <a:pPr lvl="1"/>
            <a:r>
              <a:rPr lang="en-US" sz="1900"/>
              <a:t>zaštiti životne sredine i </a:t>
            </a:r>
          </a:p>
          <a:p>
            <a:pPr lvl="1"/>
            <a:r>
              <a:rPr lang="en-US" sz="1900"/>
              <a:t>zaštiti potrošača. </a:t>
            </a:r>
          </a:p>
        </p:txBody>
      </p:sp>
    </p:spTree>
    <p:extLst>
      <p:ext uri="{BB962C8B-B14F-4D97-AF65-F5344CB8AC3E}">
        <p14:creationId xmlns:p14="http://schemas.microsoft.com/office/powerpoint/2010/main" val="662496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9753" name="Rectangle 15975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746" name="Title 1"/>
          <p:cNvSpPr>
            <a:spLocks noGrp="1"/>
          </p:cNvSpPr>
          <p:nvPr>
            <p:ph type="title"/>
          </p:nvPr>
        </p:nvSpPr>
        <p:spPr bwMode="auto">
          <a:xfrm>
            <a:off x="5297762" y="329184"/>
            <a:ext cx="6251110" cy="1783080"/>
          </a:xfrm>
        </p:spPr>
        <p:txBody>
          <a:bodyPr vert="horz" lIns="91440" tIns="45720" rIns="91440" bIns="45720" numCol="1" rtlCol="0" anchor="b" anchorCtr="0" compatLnSpc="1">
            <a:prstTxWarp prst="textNoShape">
              <a:avLst/>
            </a:prstTxWarp>
            <a:normAutofit/>
          </a:bodyPr>
          <a:lstStyle/>
          <a:p>
            <a:r>
              <a:rPr lang="hr-HR" sz="5400">
                <a:latin typeface="Century Schoolbook" charset="0"/>
              </a:rPr>
              <a:t>ŠT</a:t>
            </a:r>
            <a:r>
              <a:rPr lang="en-US" sz="5400">
                <a:latin typeface="Century Schoolbook" charset="0"/>
              </a:rPr>
              <a:t>A</a:t>
            </a:r>
            <a:r>
              <a:rPr lang="hr-HR" sz="5400">
                <a:latin typeface="Century Schoolbook" charset="0"/>
              </a:rPr>
              <a:t> JE ISO? </a:t>
            </a:r>
            <a:endParaRPr lang="en-GB" sz="5400" cap="none">
              <a:latin typeface="Century Schoolbook" charset="0"/>
            </a:endParaRPr>
          </a:p>
        </p:txBody>
      </p:sp>
      <p:pic>
        <p:nvPicPr>
          <p:cNvPr id="159749" name="Picture 159748" descr="Metal tic-tac-toe game pieces">
            <a:extLst>
              <a:ext uri="{FF2B5EF4-FFF2-40B4-BE49-F238E27FC236}">
                <a16:creationId xmlns:a16="http://schemas.microsoft.com/office/drawing/2014/main" id="{0A6A4E89-8843-B8BD-AFDB-A99DC2015251}"/>
              </a:ext>
            </a:extLst>
          </p:cNvPr>
          <p:cNvPicPr>
            <a:picLocks noChangeAspect="1"/>
          </p:cNvPicPr>
          <p:nvPr/>
        </p:nvPicPr>
        <p:blipFill rotWithShape="1">
          <a:blip r:embed="rId2"/>
          <a:srcRect l="17765" r="3130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5975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747" name="Content Placeholder 2"/>
          <p:cNvSpPr>
            <a:spLocks noGrp="1"/>
          </p:cNvSpPr>
          <p:nvPr>
            <p:ph idx="1"/>
          </p:nvPr>
        </p:nvSpPr>
        <p:spPr>
          <a:xfrm>
            <a:off x="5297762" y="2706624"/>
            <a:ext cx="6251110" cy="3483864"/>
          </a:xfrm>
        </p:spPr>
        <p:txBody>
          <a:bodyPr>
            <a:normAutofit/>
          </a:bodyPr>
          <a:lstStyle/>
          <a:p>
            <a:pPr>
              <a:spcBef>
                <a:spcPct val="50000"/>
              </a:spcBef>
            </a:pPr>
            <a:r>
              <a:rPr lang="hr-HR" sz="1700">
                <a:latin typeface="Century Schoolbook" charset="0"/>
              </a:rPr>
              <a:t>ISO (Međunarodna organizacija za </a:t>
            </a:r>
            <a:r>
              <a:rPr lang="en-US" sz="1700">
                <a:latin typeface="Century Schoolbook" charset="0"/>
              </a:rPr>
              <a:t>standardizaciju</a:t>
            </a:r>
            <a:r>
              <a:rPr lang="hr-HR" sz="1700">
                <a:latin typeface="Century Schoolbook" charset="0"/>
              </a:rPr>
              <a:t>) je svjetska federacija nacionalnih tijela za standardizaciju (ISO članice). </a:t>
            </a:r>
          </a:p>
          <a:p>
            <a:pPr>
              <a:spcBef>
                <a:spcPct val="50000"/>
              </a:spcBef>
            </a:pPr>
            <a:r>
              <a:rPr lang="hr-HR" sz="1700">
                <a:latin typeface="Century Schoolbook" charset="0"/>
              </a:rPr>
              <a:t>Rad na pripremanju međunarodnih standarda uobičajeno se provodi kroz aktivnosti ISO tehničkih odbora. </a:t>
            </a:r>
          </a:p>
          <a:p>
            <a:pPr>
              <a:spcBef>
                <a:spcPct val="50000"/>
              </a:spcBef>
            </a:pPr>
            <a:r>
              <a:rPr lang="hr-HR" sz="1700">
                <a:latin typeface="Century Schoolbook" charset="0"/>
              </a:rPr>
              <a:t>Svaka članica koja ima interes o predmetu za koji je uspostavljen tehnički odbor ima pravo biti zastupljena u odboru. </a:t>
            </a:r>
          </a:p>
          <a:p>
            <a:pPr>
              <a:spcBef>
                <a:spcPct val="50000"/>
              </a:spcBef>
            </a:pPr>
            <a:r>
              <a:rPr lang="hr-HR" sz="1700">
                <a:latin typeface="Century Schoolbook" charset="0"/>
              </a:rPr>
              <a:t>Međunarodne organizacije, vladine ili ne-vladine, povezane sa ISO takođe učestvuju u radu. ISO usko sarađuje s Međunarodnom elektrotehničkom komisijom (IEC) po svim pitanjima elektrotehničke standardizacije. </a:t>
            </a:r>
          </a:p>
          <a:p>
            <a:pPr>
              <a:buFont typeface="Wingdings" charset="0"/>
              <a:buNone/>
            </a:pPr>
            <a:endParaRPr lang="en-GB" sz="1700">
              <a:latin typeface="Century Schoolbook" charset="0"/>
            </a:endParaRPr>
          </a:p>
        </p:txBody>
      </p:sp>
    </p:spTree>
    <p:extLst>
      <p:ext uri="{BB962C8B-B14F-4D97-AF65-F5344CB8AC3E}">
        <p14:creationId xmlns:p14="http://schemas.microsoft.com/office/powerpoint/2010/main" val="32195386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 name="Title 3"/>
          <p:cNvSpPr>
            <a:spLocks noGrp="1"/>
          </p:cNvSpPr>
          <p:nvPr>
            <p:ph type="title"/>
          </p:nvPr>
        </p:nvSpPr>
        <p:spPr>
          <a:xfrm>
            <a:off x="1179226" y="1280679"/>
            <a:ext cx="9833548" cy="1325563"/>
          </a:xfrm>
        </p:spPr>
        <p:txBody>
          <a:bodyPr anchor="b">
            <a:normAutofit/>
          </a:bodyPr>
          <a:lstStyle/>
          <a:p>
            <a:pPr algn="ctr"/>
            <a:r>
              <a:rPr lang="hr-HR" sz="3600">
                <a:solidFill>
                  <a:schemeClr val="tx2"/>
                </a:solidFill>
              </a:rPr>
              <a:t>Razvoj serije standarda ISO 9000</a:t>
            </a:r>
            <a:endParaRPr lang="en-US" sz="3600">
              <a:solidFill>
                <a:schemeClr val="tx2"/>
              </a:solidFill>
            </a:endParaRPr>
          </a:p>
        </p:txBody>
      </p:sp>
      <p:grpSp>
        <p:nvGrpSpPr>
          <p:cNvPr id="7" name="Group 6">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8" name="Freeform: Shape 14">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15">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Content Placeholder 4">
            <a:extLst>
              <a:ext uri="{FF2B5EF4-FFF2-40B4-BE49-F238E27FC236}">
                <a16:creationId xmlns:a16="http://schemas.microsoft.com/office/drawing/2014/main" id="{BE55568A-4A26-5E07-648D-E9176F43C7C9}"/>
              </a:ext>
            </a:extLst>
          </p:cNvPr>
          <p:cNvSpPr>
            <a:spLocks noGrp="1"/>
          </p:cNvSpPr>
          <p:nvPr>
            <p:ph idx="1"/>
          </p:nvPr>
        </p:nvSpPr>
        <p:spPr>
          <a:xfrm>
            <a:off x="1179226" y="2890979"/>
            <a:ext cx="9833548" cy="2693976"/>
          </a:xfrm>
        </p:spPr>
        <p:txBody>
          <a:bodyPr>
            <a:normAutofit/>
          </a:bodyPr>
          <a:lstStyle/>
          <a:p>
            <a:endParaRPr lang="en-US" sz="1800">
              <a:solidFill>
                <a:schemeClr val="tx2"/>
              </a:solidFill>
            </a:endParaRPr>
          </a:p>
        </p:txBody>
      </p:sp>
      <p:grpSp>
        <p:nvGrpSpPr>
          <p:cNvPr id="20" name="Group 19">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21" name="Freeform: Shape 20">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Line 6">
            <a:extLst>
              <a:ext uri="{FF2B5EF4-FFF2-40B4-BE49-F238E27FC236}">
                <a16:creationId xmlns:a16="http://schemas.microsoft.com/office/drawing/2014/main" id="{8B34CAF8-671C-5A7A-88E2-BAA0E8E1FDDA}"/>
              </a:ext>
            </a:extLst>
          </p:cNvPr>
          <p:cNvSpPr>
            <a:spLocks noChangeShapeType="1"/>
          </p:cNvSpPr>
          <p:nvPr/>
        </p:nvSpPr>
        <p:spPr bwMode="auto">
          <a:xfrm>
            <a:off x="1752600" y="4433888"/>
            <a:ext cx="8686800" cy="0"/>
          </a:xfrm>
          <a:prstGeom prst="line">
            <a:avLst/>
          </a:prstGeom>
          <a:noFill/>
          <a:ln w="19050">
            <a:solidFill>
              <a:srgbClr val="B42B00"/>
            </a:solidFill>
            <a:round/>
            <a:headEnd type="none" w="sm" len="sm"/>
            <a:tailEnd type="triangle" w="lg" len="med"/>
          </a:ln>
          <a:extLst>
            <a:ext uri="{909E8E84-426E-40dd-AFC4-6F175D3DCCD1}">
              <a14:hiddenFill xmlns:a14="http://schemas.microsoft.com/office/drawing/2010/main" xmlns="">
                <a:noFill/>
              </a14:hiddenFill>
            </a:ext>
          </a:extLst>
        </p:spPr>
        <p:txBody>
          <a:bodyPr wrap="none"/>
          <a:lstStyle/>
          <a:p>
            <a:endParaRPr lang="en-US"/>
          </a:p>
        </p:txBody>
      </p:sp>
      <p:sp>
        <p:nvSpPr>
          <p:cNvPr id="11" name="Line 7">
            <a:extLst>
              <a:ext uri="{FF2B5EF4-FFF2-40B4-BE49-F238E27FC236}">
                <a16:creationId xmlns:a16="http://schemas.microsoft.com/office/drawing/2014/main" id="{9AB615BC-F4E6-9BF0-5F1B-9E0A37C23D18}"/>
              </a:ext>
            </a:extLst>
          </p:cNvPr>
          <p:cNvSpPr>
            <a:spLocks noChangeShapeType="1"/>
          </p:cNvSpPr>
          <p:nvPr/>
        </p:nvSpPr>
        <p:spPr bwMode="auto">
          <a:xfrm>
            <a:off x="2286000" y="4281488"/>
            <a:ext cx="0" cy="228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13" name="Line 8">
            <a:extLst>
              <a:ext uri="{FF2B5EF4-FFF2-40B4-BE49-F238E27FC236}">
                <a16:creationId xmlns:a16="http://schemas.microsoft.com/office/drawing/2014/main" id="{1ED3F829-2128-ED9E-E8EC-75A171DACDAE}"/>
              </a:ext>
            </a:extLst>
          </p:cNvPr>
          <p:cNvSpPr>
            <a:spLocks noChangeShapeType="1"/>
          </p:cNvSpPr>
          <p:nvPr/>
        </p:nvSpPr>
        <p:spPr bwMode="auto">
          <a:xfrm>
            <a:off x="7491413" y="4286251"/>
            <a:ext cx="0" cy="228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19" name="Line 9">
            <a:extLst>
              <a:ext uri="{FF2B5EF4-FFF2-40B4-BE49-F238E27FC236}">
                <a16:creationId xmlns:a16="http://schemas.microsoft.com/office/drawing/2014/main" id="{31D32D8D-E633-6768-43A5-FFB92689E9EF}"/>
              </a:ext>
            </a:extLst>
          </p:cNvPr>
          <p:cNvSpPr>
            <a:spLocks noChangeShapeType="1"/>
          </p:cNvSpPr>
          <p:nvPr/>
        </p:nvSpPr>
        <p:spPr bwMode="auto">
          <a:xfrm>
            <a:off x="5867290" y="4314826"/>
            <a:ext cx="0" cy="228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25" name="Line 10">
            <a:extLst>
              <a:ext uri="{FF2B5EF4-FFF2-40B4-BE49-F238E27FC236}">
                <a16:creationId xmlns:a16="http://schemas.microsoft.com/office/drawing/2014/main" id="{B6D4C89E-5FA9-177B-78B4-9CEB272D0497}"/>
              </a:ext>
            </a:extLst>
          </p:cNvPr>
          <p:cNvSpPr>
            <a:spLocks noChangeShapeType="1"/>
          </p:cNvSpPr>
          <p:nvPr/>
        </p:nvSpPr>
        <p:spPr bwMode="auto">
          <a:xfrm>
            <a:off x="4033837" y="4314826"/>
            <a:ext cx="0" cy="228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33" name="Text Box 11">
            <a:extLst>
              <a:ext uri="{FF2B5EF4-FFF2-40B4-BE49-F238E27FC236}">
                <a16:creationId xmlns:a16="http://schemas.microsoft.com/office/drawing/2014/main" id="{2B1EB44F-9106-0EE2-6EB7-8B0469499FF8}"/>
              </a:ext>
            </a:extLst>
          </p:cNvPr>
          <p:cNvSpPr txBox="1">
            <a:spLocks noChangeArrowheads="1"/>
          </p:cNvSpPr>
          <p:nvPr/>
        </p:nvSpPr>
        <p:spPr bwMode="auto">
          <a:xfrm>
            <a:off x="1981200" y="4586288"/>
            <a:ext cx="10668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hr-HR"/>
              <a:t>1987.</a:t>
            </a:r>
          </a:p>
        </p:txBody>
      </p:sp>
      <p:sp>
        <p:nvSpPr>
          <p:cNvPr id="34" name="Text Box 12">
            <a:extLst>
              <a:ext uri="{FF2B5EF4-FFF2-40B4-BE49-F238E27FC236}">
                <a16:creationId xmlns:a16="http://schemas.microsoft.com/office/drawing/2014/main" id="{E07D9C26-0E7E-45C5-92F5-D45692C89168}"/>
              </a:ext>
            </a:extLst>
          </p:cNvPr>
          <p:cNvSpPr txBox="1">
            <a:spLocks noChangeArrowheads="1"/>
          </p:cNvSpPr>
          <p:nvPr/>
        </p:nvSpPr>
        <p:spPr bwMode="auto">
          <a:xfrm>
            <a:off x="3576637" y="4662488"/>
            <a:ext cx="10668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hr-HR" dirty="0"/>
              <a:t>1994..</a:t>
            </a:r>
          </a:p>
        </p:txBody>
      </p:sp>
      <p:sp>
        <p:nvSpPr>
          <p:cNvPr id="35" name="Text Box 13">
            <a:extLst>
              <a:ext uri="{FF2B5EF4-FFF2-40B4-BE49-F238E27FC236}">
                <a16:creationId xmlns:a16="http://schemas.microsoft.com/office/drawing/2014/main" id="{05B06EAF-98D6-1019-8422-9EE66CF3FC0B}"/>
              </a:ext>
            </a:extLst>
          </p:cNvPr>
          <p:cNvSpPr txBox="1">
            <a:spLocks noChangeArrowheads="1"/>
          </p:cNvSpPr>
          <p:nvPr/>
        </p:nvSpPr>
        <p:spPr bwMode="auto">
          <a:xfrm>
            <a:off x="5562600" y="4593671"/>
            <a:ext cx="10668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hr-HR" dirty="0"/>
              <a:t>2000.</a:t>
            </a:r>
          </a:p>
        </p:txBody>
      </p:sp>
      <p:sp>
        <p:nvSpPr>
          <p:cNvPr id="36" name="Text Box 14">
            <a:extLst>
              <a:ext uri="{FF2B5EF4-FFF2-40B4-BE49-F238E27FC236}">
                <a16:creationId xmlns:a16="http://schemas.microsoft.com/office/drawing/2014/main" id="{1D997324-30B0-C67E-365C-B2914E84DEDC}"/>
              </a:ext>
            </a:extLst>
          </p:cNvPr>
          <p:cNvSpPr txBox="1">
            <a:spLocks noChangeArrowheads="1"/>
          </p:cNvSpPr>
          <p:nvPr/>
        </p:nvSpPr>
        <p:spPr bwMode="auto">
          <a:xfrm>
            <a:off x="7158037" y="4607777"/>
            <a:ext cx="10668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hr-HR" dirty="0"/>
              <a:t>2008.</a:t>
            </a:r>
          </a:p>
        </p:txBody>
      </p:sp>
      <p:sp>
        <p:nvSpPr>
          <p:cNvPr id="37" name="Text Box 15">
            <a:extLst>
              <a:ext uri="{FF2B5EF4-FFF2-40B4-BE49-F238E27FC236}">
                <a16:creationId xmlns:a16="http://schemas.microsoft.com/office/drawing/2014/main" id="{2F2D07A9-8776-CD90-BAA8-BABCA68EB3C2}"/>
              </a:ext>
            </a:extLst>
          </p:cNvPr>
          <p:cNvSpPr txBox="1">
            <a:spLocks noChangeArrowheads="1"/>
          </p:cNvSpPr>
          <p:nvPr/>
        </p:nvSpPr>
        <p:spPr bwMode="auto">
          <a:xfrm>
            <a:off x="1676400" y="3290888"/>
            <a:ext cx="1600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hr-HR" dirty="0"/>
              <a:t>ISO 9000</a:t>
            </a:r>
          </a:p>
        </p:txBody>
      </p:sp>
      <p:sp>
        <p:nvSpPr>
          <p:cNvPr id="38" name="Text Box 16">
            <a:extLst>
              <a:ext uri="{FF2B5EF4-FFF2-40B4-BE49-F238E27FC236}">
                <a16:creationId xmlns:a16="http://schemas.microsoft.com/office/drawing/2014/main" id="{23A19B3E-17E8-06D1-8BB0-E5379BADB06C}"/>
              </a:ext>
            </a:extLst>
          </p:cNvPr>
          <p:cNvSpPr txBox="1">
            <a:spLocks noChangeArrowheads="1"/>
          </p:cNvSpPr>
          <p:nvPr/>
        </p:nvSpPr>
        <p:spPr bwMode="auto">
          <a:xfrm>
            <a:off x="3410197" y="2831069"/>
            <a:ext cx="16002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hr-HR" dirty="0">
                <a:solidFill>
                  <a:srgbClr val="000099"/>
                </a:solidFill>
              </a:rPr>
              <a:t>ISO 9001</a:t>
            </a:r>
          </a:p>
          <a:p>
            <a:pPr eaLnBrk="1" hangingPunct="1">
              <a:spcBef>
                <a:spcPct val="50000"/>
              </a:spcBef>
            </a:pPr>
            <a:r>
              <a:rPr lang="hr-HR" dirty="0">
                <a:solidFill>
                  <a:srgbClr val="000099"/>
                </a:solidFill>
              </a:rPr>
              <a:t>ISO 9002</a:t>
            </a:r>
          </a:p>
          <a:p>
            <a:pPr eaLnBrk="1" hangingPunct="1">
              <a:spcBef>
                <a:spcPct val="50000"/>
              </a:spcBef>
            </a:pPr>
            <a:r>
              <a:rPr lang="hr-HR" dirty="0">
                <a:solidFill>
                  <a:srgbClr val="000099"/>
                </a:solidFill>
              </a:rPr>
              <a:t>ISO 9003</a:t>
            </a:r>
          </a:p>
        </p:txBody>
      </p:sp>
      <p:sp>
        <p:nvSpPr>
          <p:cNvPr id="39" name="Text Box 17">
            <a:extLst>
              <a:ext uri="{FF2B5EF4-FFF2-40B4-BE49-F238E27FC236}">
                <a16:creationId xmlns:a16="http://schemas.microsoft.com/office/drawing/2014/main" id="{585D8D7D-4727-2CE7-0D4F-C469C02C40FC}"/>
              </a:ext>
            </a:extLst>
          </p:cNvPr>
          <p:cNvSpPr txBox="1">
            <a:spLocks noChangeArrowheads="1"/>
          </p:cNvSpPr>
          <p:nvPr/>
        </p:nvSpPr>
        <p:spPr bwMode="auto">
          <a:xfrm>
            <a:off x="4990990" y="3136552"/>
            <a:ext cx="17526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hr-HR" dirty="0">
                <a:solidFill>
                  <a:srgbClr val="00FF00"/>
                </a:solidFill>
              </a:rPr>
              <a:t>ISO </a:t>
            </a:r>
            <a:br>
              <a:rPr lang="hr-HR" dirty="0">
                <a:solidFill>
                  <a:srgbClr val="00FF00"/>
                </a:solidFill>
              </a:rPr>
            </a:br>
            <a:r>
              <a:rPr lang="hr-HR" dirty="0">
                <a:solidFill>
                  <a:srgbClr val="00FF00"/>
                </a:solidFill>
              </a:rPr>
              <a:t>9001:2000</a:t>
            </a:r>
          </a:p>
        </p:txBody>
      </p:sp>
      <p:grpSp>
        <p:nvGrpSpPr>
          <p:cNvPr id="40" name="Group 18">
            <a:extLst>
              <a:ext uri="{FF2B5EF4-FFF2-40B4-BE49-F238E27FC236}">
                <a16:creationId xmlns:a16="http://schemas.microsoft.com/office/drawing/2014/main" id="{D3EC9AE3-6F20-B15C-370C-65FA43EC7E0C}"/>
              </a:ext>
            </a:extLst>
          </p:cNvPr>
          <p:cNvGrpSpPr>
            <a:grpSpLocks/>
          </p:cNvGrpSpPr>
          <p:nvPr/>
        </p:nvGrpSpPr>
        <p:grpSpPr bwMode="auto">
          <a:xfrm>
            <a:off x="2781300" y="3002517"/>
            <a:ext cx="609600" cy="914400"/>
            <a:chOff x="1056" y="1920"/>
            <a:chExt cx="384" cy="576"/>
          </a:xfrm>
        </p:grpSpPr>
        <p:sp>
          <p:nvSpPr>
            <p:cNvPr id="41" name="Line 19">
              <a:extLst>
                <a:ext uri="{FF2B5EF4-FFF2-40B4-BE49-F238E27FC236}">
                  <a16:creationId xmlns:a16="http://schemas.microsoft.com/office/drawing/2014/main" id="{3D7BC07F-A0D4-207B-F4CA-CD128E9A7ED0}"/>
                </a:ext>
              </a:extLst>
            </p:cNvPr>
            <p:cNvSpPr>
              <a:spLocks noChangeShapeType="1"/>
            </p:cNvSpPr>
            <p:nvPr/>
          </p:nvSpPr>
          <p:spPr bwMode="auto">
            <a:xfrm flipV="1">
              <a:off x="1056" y="1920"/>
              <a:ext cx="336" cy="288"/>
            </a:xfrm>
            <a:prstGeom prst="line">
              <a:avLst/>
            </a:prstGeom>
            <a:noFill/>
            <a:ln w="12700">
              <a:solidFill>
                <a:srgbClr val="B42B00"/>
              </a:solidFill>
              <a:round/>
              <a:headEnd type="none" w="sm" len="sm"/>
              <a:tailEnd type="triangle" w="lg" len="med"/>
            </a:ln>
            <a:extLst>
              <a:ext uri="{909E8E84-426E-40dd-AFC4-6F175D3DCCD1}">
                <a14:hiddenFill xmlns:a14="http://schemas.microsoft.com/office/drawing/2010/main" xmlns="">
                  <a:noFill/>
                </a14:hiddenFill>
              </a:ext>
            </a:extLst>
          </p:spPr>
          <p:txBody>
            <a:bodyPr wrap="none"/>
            <a:lstStyle/>
            <a:p>
              <a:endParaRPr lang="en-US"/>
            </a:p>
          </p:txBody>
        </p:sp>
        <p:sp>
          <p:nvSpPr>
            <p:cNvPr id="42" name="Line 20">
              <a:extLst>
                <a:ext uri="{FF2B5EF4-FFF2-40B4-BE49-F238E27FC236}">
                  <a16:creationId xmlns:a16="http://schemas.microsoft.com/office/drawing/2014/main" id="{1E8C8603-4B58-DABB-273B-57FF0103B9EC}"/>
                </a:ext>
              </a:extLst>
            </p:cNvPr>
            <p:cNvSpPr>
              <a:spLocks noChangeShapeType="1"/>
            </p:cNvSpPr>
            <p:nvPr/>
          </p:nvSpPr>
          <p:spPr bwMode="auto">
            <a:xfrm flipV="1">
              <a:off x="1056" y="2208"/>
              <a:ext cx="384" cy="0"/>
            </a:xfrm>
            <a:prstGeom prst="line">
              <a:avLst/>
            </a:prstGeom>
            <a:noFill/>
            <a:ln w="12700">
              <a:solidFill>
                <a:srgbClr val="B42B00"/>
              </a:solidFill>
              <a:round/>
              <a:headEnd type="none" w="sm" len="sm"/>
              <a:tailEnd type="triangle" w="lg" len="med"/>
            </a:ln>
            <a:extLst>
              <a:ext uri="{909E8E84-426E-40dd-AFC4-6F175D3DCCD1}">
                <a14:hiddenFill xmlns:a14="http://schemas.microsoft.com/office/drawing/2010/main" xmlns="">
                  <a:noFill/>
                </a14:hiddenFill>
              </a:ext>
            </a:extLst>
          </p:spPr>
          <p:txBody>
            <a:bodyPr wrap="none"/>
            <a:lstStyle/>
            <a:p>
              <a:endParaRPr lang="en-US"/>
            </a:p>
          </p:txBody>
        </p:sp>
        <p:sp>
          <p:nvSpPr>
            <p:cNvPr id="43" name="Line 21">
              <a:extLst>
                <a:ext uri="{FF2B5EF4-FFF2-40B4-BE49-F238E27FC236}">
                  <a16:creationId xmlns:a16="http://schemas.microsoft.com/office/drawing/2014/main" id="{D7A15239-ED8F-8B2A-86A2-90A6D153675E}"/>
                </a:ext>
              </a:extLst>
            </p:cNvPr>
            <p:cNvSpPr>
              <a:spLocks noChangeShapeType="1"/>
            </p:cNvSpPr>
            <p:nvPr/>
          </p:nvSpPr>
          <p:spPr bwMode="auto">
            <a:xfrm>
              <a:off x="1056" y="2208"/>
              <a:ext cx="336" cy="288"/>
            </a:xfrm>
            <a:prstGeom prst="line">
              <a:avLst/>
            </a:prstGeom>
            <a:noFill/>
            <a:ln w="12700">
              <a:solidFill>
                <a:srgbClr val="B42B00"/>
              </a:solidFill>
              <a:round/>
              <a:headEnd type="none" w="sm" len="sm"/>
              <a:tailEnd type="triangle" w="lg" len="med"/>
            </a:ln>
            <a:extLst>
              <a:ext uri="{909E8E84-426E-40dd-AFC4-6F175D3DCCD1}">
                <a14:hiddenFill xmlns:a14="http://schemas.microsoft.com/office/drawing/2010/main" xmlns="">
                  <a:noFill/>
                </a14:hiddenFill>
              </a:ext>
            </a:extLst>
          </p:spPr>
          <p:txBody>
            <a:bodyPr wrap="none"/>
            <a:lstStyle/>
            <a:p>
              <a:endParaRPr lang="en-US"/>
            </a:p>
          </p:txBody>
        </p:sp>
      </p:grpSp>
      <p:grpSp>
        <p:nvGrpSpPr>
          <p:cNvPr id="44" name="Group 22">
            <a:extLst>
              <a:ext uri="{FF2B5EF4-FFF2-40B4-BE49-F238E27FC236}">
                <a16:creationId xmlns:a16="http://schemas.microsoft.com/office/drawing/2014/main" id="{51E72C50-433F-5DB2-DE8D-F1CF07198926}"/>
              </a:ext>
            </a:extLst>
          </p:cNvPr>
          <p:cNvGrpSpPr>
            <a:grpSpLocks/>
          </p:cNvGrpSpPr>
          <p:nvPr/>
        </p:nvGrpSpPr>
        <p:grpSpPr bwMode="auto">
          <a:xfrm>
            <a:off x="4567237" y="2907268"/>
            <a:ext cx="685800" cy="1143000"/>
            <a:chOff x="2496" y="1872"/>
            <a:chExt cx="432" cy="720"/>
          </a:xfrm>
        </p:grpSpPr>
        <p:sp>
          <p:nvSpPr>
            <p:cNvPr id="45" name="Line 23">
              <a:extLst>
                <a:ext uri="{FF2B5EF4-FFF2-40B4-BE49-F238E27FC236}">
                  <a16:creationId xmlns:a16="http://schemas.microsoft.com/office/drawing/2014/main" id="{6D788303-CF64-FF86-A3B9-E1F170D4A199}"/>
                </a:ext>
              </a:extLst>
            </p:cNvPr>
            <p:cNvSpPr>
              <a:spLocks noChangeShapeType="1"/>
            </p:cNvSpPr>
            <p:nvPr/>
          </p:nvSpPr>
          <p:spPr bwMode="auto">
            <a:xfrm flipV="1">
              <a:off x="2496" y="2304"/>
              <a:ext cx="384" cy="288"/>
            </a:xfrm>
            <a:prstGeom prst="line">
              <a:avLst/>
            </a:prstGeom>
            <a:noFill/>
            <a:ln w="12700">
              <a:solidFill>
                <a:srgbClr val="B42B00"/>
              </a:solidFill>
              <a:round/>
              <a:headEnd type="none" w="sm" len="sm"/>
              <a:tailEnd type="triangle" w="lg" len="med"/>
            </a:ln>
            <a:extLst>
              <a:ext uri="{909E8E84-426E-40dd-AFC4-6F175D3DCCD1}">
                <a14:hiddenFill xmlns:a14="http://schemas.microsoft.com/office/drawing/2010/main" xmlns="">
                  <a:noFill/>
                </a14:hiddenFill>
              </a:ext>
            </a:extLst>
          </p:spPr>
          <p:txBody>
            <a:bodyPr wrap="none"/>
            <a:lstStyle/>
            <a:p>
              <a:endParaRPr lang="en-US"/>
            </a:p>
          </p:txBody>
        </p:sp>
        <p:grpSp>
          <p:nvGrpSpPr>
            <p:cNvPr id="46" name="Group 24">
              <a:extLst>
                <a:ext uri="{FF2B5EF4-FFF2-40B4-BE49-F238E27FC236}">
                  <a16:creationId xmlns:a16="http://schemas.microsoft.com/office/drawing/2014/main" id="{8661F135-A56D-73FD-6803-3F8B5A147495}"/>
                </a:ext>
              </a:extLst>
            </p:cNvPr>
            <p:cNvGrpSpPr>
              <a:grpSpLocks/>
            </p:cNvGrpSpPr>
            <p:nvPr/>
          </p:nvGrpSpPr>
          <p:grpSpPr bwMode="auto">
            <a:xfrm>
              <a:off x="2496" y="1872"/>
              <a:ext cx="432" cy="336"/>
              <a:chOff x="2496" y="1872"/>
              <a:chExt cx="432" cy="336"/>
            </a:xfrm>
          </p:grpSpPr>
          <p:sp>
            <p:nvSpPr>
              <p:cNvPr id="47" name="Line 25">
                <a:extLst>
                  <a:ext uri="{FF2B5EF4-FFF2-40B4-BE49-F238E27FC236}">
                    <a16:creationId xmlns:a16="http://schemas.microsoft.com/office/drawing/2014/main" id="{DD6939DB-08D9-27FE-21C1-9DFFF38059F4}"/>
                  </a:ext>
                </a:extLst>
              </p:cNvPr>
              <p:cNvSpPr>
                <a:spLocks noChangeShapeType="1"/>
              </p:cNvSpPr>
              <p:nvPr/>
            </p:nvSpPr>
            <p:spPr bwMode="auto">
              <a:xfrm flipV="1">
                <a:off x="2544" y="2208"/>
                <a:ext cx="384" cy="0"/>
              </a:xfrm>
              <a:prstGeom prst="line">
                <a:avLst/>
              </a:prstGeom>
              <a:noFill/>
              <a:ln w="12700">
                <a:solidFill>
                  <a:srgbClr val="B42B00"/>
                </a:solidFill>
                <a:round/>
                <a:headEnd type="none" w="sm" len="sm"/>
                <a:tailEnd type="triangle" w="lg" len="med"/>
              </a:ln>
              <a:extLst>
                <a:ext uri="{909E8E84-426E-40dd-AFC4-6F175D3DCCD1}">
                  <a14:hiddenFill xmlns:a14="http://schemas.microsoft.com/office/drawing/2010/main" xmlns="">
                    <a:noFill/>
                  </a14:hiddenFill>
                </a:ext>
              </a:extLst>
            </p:spPr>
            <p:txBody>
              <a:bodyPr wrap="none"/>
              <a:lstStyle/>
              <a:p>
                <a:endParaRPr lang="en-US"/>
              </a:p>
            </p:txBody>
          </p:sp>
          <p:sp>
            <p:nvSpPr>
              <p:cNvPr id="48" name="Line 26">
                <a:extLst>
                  <a:ext uri="{FF2B5EF4-FFF2-40B4-BE49-F238E27FC236}">
                    <a16:creationId xmlns:a16="http://schemas.microsoft.com/office/drawing/2014/main" id="{F0A2E5AC-6D77-2D86-9A9F-A2FE89A9AEFF}"/>
                  </a:ext>
                </a:extLst>
              </p:cNvPr>
              <p:cNvSpPr>
                <a:spLocks noChangeShapeType="1"/>
              </p:cNvSpPr>
              <p:nvPr/>
            </p:nvSpPr>
            <p:spPr bwMode="auto">
              <a:xfrm>
                <a:off x="2496" y="1872"/>
                <a:ext cx="384" cy="240"/>
              </a:xfrm>
              <a:prstGeom prst="line">
                <a:avLst/>
              </a:prstGeom>
              <a:noFill/>
              <a:ln w="12700">
                <a:solidFill>
                  <a:srgbClr val="B42B00"/>
                </a:solidFill>
                <a:round/>
                <a:headEnd type="none" w="sm" len="sm"/>
                <a:tailEnd type="triangle" w="lg" len="med"/>
              </a:ln>
              <a:extLst>
                <a:ext uri="{909E8E84-426E-40dd-AFC4-6F175D3DCCD1}">
                  <a14:hiddenFill xmlns:a14="http://schemas.microsoft.com/office/drawing/2010/main" xmlns="">
                    <a:noFill/>
                  </a14:hiddenFill>
                </a:ext>
              </a:extLst>
            </p:spPr>
            <p:txBody>
              <a:bodyPr wrap="none"/>
              <a:lstStyle/>
              <a:p>
                <a:endParaRPr lang="en-US"/>
              </a:p>
            </p:txBody>
          </p:sp>
        </p:grpSp>
      </p:grpSp>
      <p:sp>
        <p:nvSpPr>
          <p:cNvPr id="49" name="Text Box 30">
            <a:extLst>
              <a:ext uri="{FF2B5EF4-FFF2-40B4-BE49-F238E27FC236}">
                <a16:creationId xmlns:a16="http://schemas.microsoft.com/office/drawing/2014/main" id="{5A9B7C15-93DC-027A-3C2A-D7F61E5BE58A}"/>
              </a:ext>
            </a:extLst>
          </p:cNvPr>
          <p:cNvSpPr txBox="1">
            <a:spLocks noChangeArrowheads="1"/>
          </p:cNvSpPr>
          <p:nvPr/>
        </p:nvSpPr>
        <p:spPr bwMode="auto">
          <a:xfrm>
            <a:off x="8763000" y="3214688"/>
            <a:ext cx="17526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hr-HR" dirty="0">
                <a:solidFill>
                  <a:schemeClr val="bg1"/>
                </a:solidFill>
              </a:rPr>
              <a:t>ISO 9001:2008</a:t>
            </a:r>
          </a:p>
        </p:txBody>
      </p:sp>
      <p:sp>
        <p:nvSpPr>
          <p:cNvPr id="50" name="Line 31">
            <a:extLst>
              <a:ext uri="{FF2B5EF4-FFF2-40B4-BE49-F238E27FC236}">
                <a16:creationId xmlns:a16="http://schemas.microsoft.com/office/drawing/2014/main" id="{FCD883A8-ACF4-9186-AF8B-3DACE9943FC8}"/>
              </a:ext>
            </a:extLst>
          </p:cNvPr>
          <p:cNvSpPr>
            <a:spLocks noChangeShapeType="1"/>
          </p:cNvSpPr>
          <p:nvPr/>
        </p:nvSpPr>
        <p:spPr bwMode="auto">
          <a:xfrm>
            <a:off x="6429388" y="3436762"/>
            <a:ext cx="628404" cy="0"/>
          </a:xfrm>
          <a:prstGeom prst="line">
            <a:avLst/>
          </a:prstGeom>
          <a:noFill/>
          <a:ln w="28575">
            <a:solidFill>
              <a:schemeClr val="tx1"/>
            </a:solidFill>
            <a:round/>
            <a:headEnd type="none" w="sm" len="sm"/>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51" name="Text Box 17">
            <a:extLst>
              <a:ext uri="{FF2B5EF4-FFF2-40B4-BE49-F238E27FC236}">
                <a16:creationId xmlns:a16="http://schemas.microsoft.com/office/drawing/2014/main" id="{7B17743D-2C0D-035C-CCBC-8CE4E99685F0}"/>
              </a:ext>
            </a:extLst>
          </p:cNvPr>
          <p:cNvSpPr txBox="1">
            <a:spLocks noChangeArrowheads="1"/>
          </p:cNvSpPr>
          <p:nvPr/>
        </p:nvSpPr>
        <p:spPr bwMode="auto">
          <a:xfrm>
            <a:off x="6821821" y="3170633"/>
            <a:ext cx="134076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hr-HR" dirty="0">
                <a:solidFill>
                  <a:srgbClr val="00FF00"/>
                </a:solidFill>
              </a:rPr>
              <a:t>ISO 9001:2008</a:t>
            </a:r>
          </a:p>
        </p:txBody>
      </p:sp>
      <p:sp>
        <p:nvSpPr>
          <p:cNvPr id="52" name="Line 31">
            <a:extLst>
              <a:ext uri="{FF2B5EF4-FFF2-40B4-BE49-F238E27FC236}">
                <a16:creationId xmlns:a16="http://schemas.microsoft.com/office/drawing/2014/main" id="{231F0DD9-FA88-C53C-9722-A9A4EED6A70C}"/>
              </a:ext>
            </a:extLst>
          </p:cNvPr>
          <p:cNvSpPr>
            <a:spLocks noChangeShapeType="1"/>
          </p:cNvSpPr>
          <p:nvPr/>
        </p:nvSpPr>
        <p:spPr bwMode="auto">
          <a:xfrm>
            <a:off x="8175374" y="3446172"/>
            <a:ext cx="628404" cy="0"/>
          </a:xfrm>
          <a:prstGeom prst="line">
            <a:avLst/>
          </a:prstGeom>
          <a:noFill/>
          <a:ln w="28575">
            <a:solidFill>
              <a:schemeClr val="tx1"/>
            </a:solidFill>
            <a:round/>
            <a:headEnd type="none" w="sm" len="sm"/>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53" name="Text Box 17">
            <a:extLst>
              <a:ext uri="{FF2B5EF4-FFF2-40B4-BE49-F238E27FC236}">
                <a16:creationId xmlns:a16="http://schemas.microsoft.com/office/drawing/2014/main" id="{AC8B7D98-9993-06E1-FA52-B49ED021B101}"/>
              </a:ext>
            </a:extLst>
          </p:cNvPr>
          <p:cNvSpPr txBox="1">
            <a:spLocks noChangeArrowheads="1"/>
          </p:cNvSpPr>
          <p:nvPr/>
        </p:nvSpPr>
        <p:spPr bwMode="auto">
          <a:xfrm>
            <a:off x="8763000" y="3136552"/>
            <a:ext cx="134076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hr-HR" dirty="0">
                <a:solidFill>
                  <a:srgbClr val="00FF00"/>
                </a:solidFill>
              </a:rPr>
              <a:t>ISO 9001:2015</a:t>
            </a:r>
          </a:p>
        </p:txBody>
      </p:sp>
      <p:sp>
        <p:nvSpPr>
          <p:cNvPr id="54" name="Line 8">
            <a:extLst>
              <a:ext uri="{FF2B5EF4-FFF2-40B4-BE49-F238E27FC236}">
                <a16:creationId xmlns:a16="http://schemas.microsoft.com/office/drawing/2014/main" id="{FAA6C7BC-0CA4-589B-BDD1-8AD4F105B4AA}"/>
              </a:ext>
            </a:extLst>
          </p:cNvPr>
          <p:cNvSpPr>
            <a:spLocks noChangeShapeType="1"/>
          </p:cNvSpPr>
          <p:nvPr/>
        </p:nvSpPr>
        <p:spPr bwMode="auto">
          <a:xfrm>
            <a:off x="9486901" y="4281488"/>
            <a:ext cx="0" cy="228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55" name="Text Box 14">
            <a:extLst>
              <a:ext uri="{FF2B5EF4-FFF2-40B4-BE49-F238E27FC236}">
                <a16:creationId xmlns:a16="http://schemas.microsoft.com/office/drawing/2014/main" id="{68FFEE29-F2F5-B332-3074-7BEA8EF72DCC}"/>
              </a:ext>
            </a:extLst>
          </p:cNvPr>
          <p:cNvSpPr txBox="1">
            <a:spLocks noChangeArrowheads="1"/>
          </p:cNvSpPr>
          <p:nvPr/>
        </p:nvSpPr>
        <p:spPr bwMode="auto">
          <a:xfrm>
            <a:off x="9105900" y="4588726"/>
            <a:ext cx="10668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hr-HR" dirty="0"/>
              <a:t>2015.</a:t>
            </a:r>
          </a:p>
        </p:txBody>
      </p:sp>
    </p:spTree>
    <p:extLst>
      <p:ext uri="{BB962C8B-B14F-4D97-AF65-F5344CB8AC3E}">
        <p14:creationId xmlns:p14="http://schemas.microsoft.com/office/powerpoint/2010/main" val="425302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37"/>
                                        </p:tgtEl>
                                        <p:attrNameLst>
                                          <p:attrName>style.visibility</p:attrName>
                                        </p:attrNameLst>
                                      </p:cBhvr>
                                      <p:to>
                                        <p:strVal val="visible"/>
                                      </p:to>
                                    </p:set>
                                    <p:animEffect transition="in" filter="dissolve">
                                      <p:cBhvr>
                                        <p:cTn id="7" dur="500"/>
                                        <p:tgtEl>
                                          <p:spTgt spid="37"/>
                                        </p:tgtEl>
                                      </p:cBhvr>
                                    </p:animEffect>
                                  </p:childTnLst>
                                </p:cTn>
                              </p:par>
                            </p:childTnLst>
                          </p:cTn>
                        </p:par>
                        <p:par>
                          <p:cTn id="8" fill="hold">
                            <p:stCondLst>
                              <p:cond delay="1500"/>
                            </p:stCondLst>
                            <p:childTnLst>
                              <p:par>
                                <p:cTn id="9" presetID="9" presetClass="entr" presetSubtype="0" fill="hold" nodeType="afterEffect">
                                  <p:stCondLst>
                                    <p:cond delay="2000"/>
                                  </p:stCondLst>
                                  <p:childTnLst>
                                    <p:set>
                                      <p:cBhvr>
                                        <p:cTn id="10" dur="1" fill="hold">
                                          <p:stCondLst>
                                            <p:cond delay="0"/>
                                          </p:stCondLst>
                                        </p:cTn>
                                        <p:tgtEl>
                                          <p:spTgt spid="40"/>
                                        </p:tgtEl>
                                        <p:attrNameLst>
                                          <p:attrName>style.visibility</p:attrName>
                                        </p:attrNameLst>
                                      </p:cBhvr>
                                      <p:to>
                                        <p:strVal val="visible"/>
                                      </p:to>
                                    </p:set>
                                    <p:animEffect transition="in" filter="dissolve">
                                      <p:cBhvr>
                                        <p:cTn id="11" dur="500"/>
                                        <p:tgtEl>
                                          <p:spTgt spid="40"/>
                                        </p:tgtEl>
                                      </p:cBhvr>
                                    </p:animEffect>
                                  </p:childTnLst>
                                </p:cTn>
                              </p:par>
                            </p:childTnLst>
                          </p:cTn>
                        </p:par>
                        <p:par>
                          <p:cTn id="12" fill="hold">
                            <p:stCondLst>
                              <p:cond delay="4000"/>
                            </p:stCondLst>
                            <p:childTnLst>
                              <p:par>
                                <p:cTn id="13" presetID="9" presetClass="entr" presetSubtype="0" fill="hold" grpId="0" nodeType="afterEffect">
                                  <p:stCondLst>
                                    <p:cond delay="2000"/>
                                  </p:stCondLst>
                                  <p:childTnLst>
                                    <p:set>
                                      <p:cBhvr>
                                        <p:cTn id="14" dur="1" fill="hold">
                                          <p:stCondLst>
                                            <p:cond delay="0"/>
                                          </p:stCondLst>
                                        </p:cTn>
                                        <p:tgtEl>
                                          <p:spTgt spid="38"/>
                                        </p:tgtEl>
                                        <p:attrNameLst>
                                          <p:attrName>style.visibility</p:attrName>
                                        </p:attrNameLst>
                                      </p:cBhvr>
                                      <p:to>
                                        <p:strVal val="visible"/>
                                      </p:to>
                                    </p:set>
                                    <p:animEffect transition="in" filter="dissolve">
                                      <p:cBhvr>
                                        <p:cTn id="15" dur="500"/>
                                        <p:tgtEl>
                                          <p:spTgt spid="38"/>
                                        </p:tgtEl>
                                      </p:cBhvr>
                                    </p:animEffect>
                                  </p:childTnLst>
                                </p:cTn>
                              </p:par>
                            </p:childTnLst>
                          </p:cTn>
                        </p:par>
                        <p:par>
                          <p:cTn id="16" fill="hold">
                            <p:stCondLst>
                              <p:cond delay="6500"/>
                            </p:stCondLst>
                            <p:childTnLst>
                              <p:par>
                                <p:cTn id="17" presetID="9" presetClass="entr" presetSubtype="0" fill="hold" nodeType="afterEffect">
                                  <p:stCondLst>
                                    <p:cond delay="2000"/>
                                  </p:stCondLst>
                                  <p:childTnLst>
                                    <p:set>
                                      <p:cBhvr>
                                        <p:cTn id="18" dur="1" fill="hold">
                                          <p:stCondLst>
                                            <p:cond delay="0"/>
                                          </p:stCondLst>
                                        </p:cTn>
                                        <p:tgtEl>
                                          <p:spTgt spid="44"/>
                                        </p:tgtEl>
                                        <p:attrNameLst>
                                          <p:attrName>style.visibility</p:attrName>
                                        </p:attrNameLst>
                                      </p:cBhvr>
                                      <p:to>
                                        <p:strVal val="visible"/>
                                      </p:to>
                                    </p:set>
                                    <p:animEffect transition="in" filter="dissolve">
                                      <p:cBhvr>
                                        <p:cTn id="19" dur="500"/>
                                        <p:tgtEl>
                                          <p:spTgt spid="44"/>
                                        </p:tgtEl>
                                      </p:cBhvr>
                                    </p:animEffect>
                                  </p:childTnLst>
                                </p:cTn>
                              </p:par>
                            </p:childTnLst>
                          </p:cTn>
                        </p:par>
                        <p:par>
                          <p:cTn id="20" fill="hold">
                            <p:stCondLst>
                              <p:cond delay="9000"/>
                            </p:stCondLst>
                            <p:childTnLst>
                              <p:par>
                                <p:cTn id="21" presetID="9" presetClass="entr" presetSubtype="0" fill="hold" grpId="0" nodeType="afterEffect">
                                  <p:stCondLst>
                                    <p:cond delay="200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5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grpId="0" nodeType="click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barn(inHorizontal)">
                                      <p:cBhvr>
                                        <p:cTn id="28" dur="500"/>
                                        <p:tgtEl>
                                          <p:spTgt spid="50"/>
                                        </p:tgtEl>
                                      </p:cBhvr>
                                    </p:animEffect>
                                  </p:childTnLst>
                                </p:cTn>
                              </p:par>
                            </p:childTnLst>
                          </p:cTn>
                        </p:par>
                        <p:par>
                          <p:cTn id="29" fill="hold">
                            <p:stCondLst>
                              <p:cond delay="500"/>
                            </p:stCondLst>
                            <p:childTnLst>
                              <p:par>
                                <p:cTn id="30" presetID="9" presetClass="entr" presetSubtype="0" fill="hold" grpId="0" nodeType="afterEffect">
                                  <p:stCondLst>
                                    <p:cond delay="2000"/>
                                  </p:stCondLst>
                                  <p:childTnLst>
                                    <p:set>
                                      <p:cBhvr>
                                        <p:cTn id="31" dur="1" fill="hold">
                                          <p:stCondLst>
                                            <p:cond delay="0"/>
                                          </p:stCondLst>
                                        </p:cTn>
                                        <p:tgtEl>
                                          <p:spTgt spid="49"/>
                                        </p:tgtEl>
                                        <p:attrNameLst>
                                          <p:attrName>style.visibility</p:attrName>
                                        </p:attrNameLst>
                                      </p:cBhvr>
                                      <p:to>
                                        <p:strVal val="visible"/>
                                      </p:to>
                                    </p:set>
                                    <p:animEffect transition="in" filter="dissolve">
                                      <p:cBhvr>
                                        <p:cTn id="32" dur="500"/>
                                        <p:tgtEl>
                                          <p:spTgt spid="49"/>
                                        </p:tgtEl>
                                      </p:cBhvr>
                                    </p:animEffect>
                                  </p:childTnLst>
                                </p:cTn>
                              </p:par>
                            </p:childTnLst>
                          </p:cTn>
                        </p:par>
                        <p:par>
                          <p:cTn id="33" fill="hold">
                            <p:stCondLst>
                              <p:cond delay="3000"/>
                            </p:stCondLst>
                            <p:childTnLst>
                              <p:par>
                                <p:cTn id="34" presetID="9" presetClass="entr" presetSubtype="0" fill="hold" grpId="0" nodeType="afterEffect">
                                  <p:stCondLst>
                                    <p:cond delay="2000"/>
                                  </p:stCondLst>
                                  <p:childTnLst>
                                    <p:set>
                                      <p:cBhvr>
                                        <p:cTn id="35" dur="1" fill="hold">
                                          <p:stCondLst>
                                            <p:cond delay="0"/>
                                          </p:stCondLst>
                                        </p:cTn>
                                        <p:tgtEl>
                                          <p:spTgt spid="51"/>
                                        </p:tgtEl>
                                        <p:attrNameLst>
                                          <p:attrName>style.visibility</p:attrName>
                                        </p:attrNameLst>
                                      </p:cBhvr>
                                      <p:to>
                                        <p:strVal val="visible"/>
                                      </p:to>
                                    </p:set>
                                    <p:animEffect transition="in" filter="dissolve">
                                      <p:cBhvr>
                                        <p:cTn id="36" dur="500"/>
                                        <p:tgtEl>
                                          <p:spTgt spid="5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6" fill="hold" grpId="0" nodeType="click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barn(inHorizontal)">
                                      <p:cBhvr>
                                        <p:cTn id="41" dur="500"/>
                                        <p:tgtEl>
                                          <p:spTgt spid="52"/>
                                        </p:tgtEl>
                                      </p:cBhvr>
                                    </p:animEffect>
                                  </p:childTnLst>
                                </p:cTn>
                              </p:par>
                            </p:childTnLst>
                          </p:cTn>
                        </p:par>
                        <p:par>
                          <p:cTn id="42" fill="hold">
                            <p:stCondLst>
                              <p:cond delay="500"/>
                            </p:stCondLst>
                            <p:childTnLst>
                              <p:par>
                                <p:cTn id="43" presetID="9" presetClass="entr" presetSubtype="0" fill="hold" grpId="0" nodeType="afterEffect">
                                  <p:stCondLst>
                                    <p:cond delay="2000"/>
                                  </p:stCondLst>
                                  <p:childTnLst>
                                    <p:set>
                                      <p:cBhvr>
                                        <p:cTn id="44" dur="1" fill="hold">
                                          <p:stCondLst>
                                            <p:cond delay="0"/>
                                          </p:stCondLst>
                                        </p:cTn>
                                        <p:tgtEl>
                                          <p:spTgt spid="53"/>
                                        </p:tgtEl>
                                        <p:attrNameLst>
                                          <p:attrName>style.visibility</p:attrName>
                                        </p:attrNameLst>
                                      </p:cBhvr>
                                      <p:to>
                                        <p:strVal val="visible"/>
                                      </p:to>
                                    </p:set>
                                    <p:animEffect transition="in" filter="dissolve">
                                      <p:cBhvr>
                                        <p:cTn id="4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utoUpdateAnimBg="0"/>
      <p:bldP spid="38" grpId="0" autoUpdateAnimBg="0"/>
      <p:bldP spid="39" grpId="0" autoUpdateAnimBg="0"/>
      <p:bldP spid="49" grpId="0" autoUpdateAnimBg="0"/>
      <p:bldP spid="50" grpId="0" animBg="1"/>
      <p:bldP spid="51" grpId="0" autoUpdateAnimBg="0"/>
      <p:bldP spid="52" grpId="0" animBg="1"/>
      <p:bldP spid="53"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68557" y="1138036"/>
            <a:ext cx="5444382" cy="1402470"/>
          </a:xfrm>
        </p:spPr>
        <p:txBody>
          <a:bodyPr vert="horz" lIns="91440" tIns="45720" rIns="91440" bIns="45720" numCol="1" rtlCol="0" anchor="t" anchorCtr="0" compatLnSpc="1">
            <a:prstTxWarp prst="textNoShape">
              <a:avLst/>
            </a:prstTxWarp>
            <a:normAutofit/>
          </a:bodyPr>
          <a:lstStyle/>
          <a:p>
            <a:pPr>
              <a:defRPr/>
            </a:pPr>
            <a:r>
              <a:rPr lang="hr-HR" sz="3200">
                <a:latin typeface="Century Schoolbook" charset="0"/>
              </a:rPr>
              <a:t>UVOD</a:t>
            </a:r>
            <a:r>
              <a:rPr lang="hr-HR" sz="3200" b="1">
                <a:effectLst>
                  <a:outerShdw blurRad="38100" dist="38100" dir="2700000" algn="tl">
                    <a:srgbClr val="C0C0C0"/>
                  </a:outerShdw>
                </a:effectLst>
                <a:latin typeface="Arial" charset="0"/>
              </a:rPr>
              <a:t> </a:t>
            </a:r>
            <a:r>
              <a:rPr lang="hr-HR" sz="3200">
                <a:latin typeface="Century Schoolbook" charset="0"/>
              </a:rPr>
              <a:t>U ISO 9001</a:t>
            </a:r>
            <a:endParaRPr lang="en-GB" sz="3200">
              <a:latin typeface="Century Schoolbook" charset="0"/>
            </a:endParaRPr>
          </a:p>
        </p:txBody>
      </p:sp>
      <p:pic>
        <p:nvPicPr>
          <p:cNvPr id="163845" name="Picture 163844" descr="Metal tic-tac-toe game pieces">
            <a:extLst>
              <a:ext uri="{FF2B5EF4-FFF2-40B4-BE49-F238E27FC236}">
                <a16:creationId xmlns:a16="http://schemas.microsoft.com/office/drawing/2014/main" id="{4957E462-C5CE-4E0D-A089-C8D19620F4EA}"/>
              </a:ext>
            </a:extLst>
          </p:cNvPr>
          <p:cNvPicPr>
            <a:picLocks noChangeAspect="1"/>
          </p:cNvPicPr>
          <p:nvPr/>
        </p:nvPicPr>
        <p:blipFill rotWithShape="1">
          <a:blip r:embed="rId2"/>
          <a:srcRect l="15065" r="28601"/>
          <a:stretch/>
        </p:blipFill>
        <p:spPr>
          <a:xfrm>
            <a:off x="-1" y="10"/>
            <a:ext cx="5151179" cy="6857990"/>
          </a:xfrm>
          <a:prstGeom prst="rect">
            <a:avLst/>
          </a:prstGeom>
        </p:spPr>
      </p:pic>
      <p:cxnSp>
        <p:nvCxnSpPr>
          <p:cNvPr id="163849" name="Straight Connector 16384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3843" name="Content Placeholder 2"/>
          <p:cNvSpPr>
            <a:spLocks noGrp="1"/>
          </p:cNvSpPr>
          <p:nvPr>
            <p:ph idx="1"/>
          </p:nvPr>
        </p:nvSpPr>
        <p:spPr>
          <a:xfrm>
            <a:off x="5868557" y="2551176"/>
            <a:ext cx="5444382" cy="3591207"/>
          </a:xfrm>
        </p:spPr>
        <p:txBody>
          <a:bodyPr>
            <a:normAutofit/>
          </a:bodyPr>
          <a:lstStyle/>
          <a:p>
            <a:pPr>
              <a:spcBef>
                <a:spcPct val="50000"/>
              </a:spcBef>
              <a:buClr>
                <a:srgbClr val="000099"/>
              </a:buClr>
              <a:buFont typeface="Arial"/>
              <a:buChar char="•"/>
            </a:pPr>
            <a:r>
              <a:rPr lang="hr-HR" sz="2000">
                <a:latin typeface="Arial" charset="0"/>
              </a:rPr>
              <a:t>ISO 9001 definiše zahtjeve na sistem upravljanja kvalitetom pri razvoju, proizvodnji i pružanju usluga.</a:t>
            </a:r>
          </a:p>
          <a:p>
            <a:pPr marL="0" indent="0">
              <a:spcBef>
                <a:spcPct val="50000"/>
              </a:spcBef>
              <a:buClr>
                <a:srgbClr val="000099"/>
              </a:buClr>
              <a:buNone/>
            </a:pPr>
            <a:endParaRPr lang="hr-HR" sz="2000">
              <a:latin typeface="Arial" charset="0"/>
            </a:endParaRPr>
          </a:p>
          <a:p>
            <a:pPr>
              <a:spcBef>
                <a:spcPct val="50000"/>
              </a:spcBef>
              <a:buClr>
                <a:srgbClr val="000099"/>
              </a:buClr>
              <a:buFont typeface="Arial"/>
              <a:buChar char="•"/>
            </a:pPr>
            <a:r>
              <a:rPr kumimoji="1" lang="hr-HR" sz="2000">
                <a:latin typeface="Arial" charset="0"/>
              </a:rPr>
              <a:t>Osnovni ciljevi primjene standarda ISO 9001 su:</a:t>
            </a:r>
          </a:p>
          <a:p>
            <a:pPr lvl="2">
              <a:spcBef>
                <a:spcPct val="50000"/>
              </a:spcBef>
              <a:buClr>
                <a:srgbClr val="000099"/>
              </a:buClr>
              <a:buFont typeface="Arial"/>
              <a:buChar char="•"/>
            </a:pPr>
            <a:r>
              <a:rPr lang="hr-HR" b="1" dirty="0">
                <a:latin typeface="Arial" charset="0"/>
              </a:rPr>
              <a:t>  Postizanje zadovoljstva kupca/korisnika</a:t>
            </a:r>
          </a:p>
          <a:p>
            <a:pPr lvl="2">
              <a:spcBef>
                <a:spcPct val="50000"/>
              </a:spcBef>
              <a:buClr>
                <a:srgbClr val="000099"/>
              </a:buClr>
              <a:buFont typeface="Arial"/>
              <a:buChar char="•"/>
            </a:pPr>
            <a:r>
              <a:rPr lang="hr-HR" b="1" dirty="0">
                <a:latin typeface="Arial" charset="0"/>
              </a:rPr>
              <a:t>  Postizanje trajnog poboljšavanja svih procesa u organizaciji</a:t>
            </a:r>
            <a:endParaRPr lang="en-GB" b="1" dirty="0">
              <a:latin typeface="Century Schoolbook" charset="0"/>
            </a:endParaRPr>
          </a:p>
        </p:txBody>
      </p:sp>
    </p:spTree>
    <p:extLst>
      <p:ext uri="{BB962C8B-B14F-4D97-AF65-F5344CB8AC3E}">
        <p14:creationId xmlns:p14="http://schemas.microsoft.com/office/powerpoint/2010/main" val="1283654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97762" y="329184"/>
            <a:ext cx="6251110" cy="1783080"/>
          </a:xfrm>
        </p:spPr>
        <p:txBody>
          <a:bodyPr anchor="b">
            <a:normAutofit/>
          </a:bodyPr>
          <a:lstStyle/>
          <a:p>
            <a:r>
              <a:rPr lang="sr-Latn-BA" sz="5400"/>
              <a:t>Principi upravljanja</a:t>
            </a:r>
            <a:r>
              <a:rPr lang="en-US" sz="5400"/>
              <a:t> </a:t>
            </a:r>
          </a:p>
        </p:txBody>
      </p:sp>
      <p:pic>
        <p:nvPicPr>
          <p:cNvPr id="13" name="Picture 12" descr="Rice fields on terraced of Mu Cang Chai  YenBai  in Vietnam">
            <a:extLst>
              <a:ext uri="{FF2B5EF4-FFF2-40B4-BE49-F238E27FC236}">
                <a16:creationId xmlns:a16="http://schemas.microsoft.com/office/drawing/2014/main" id="{970E9D7C-2B6F-8390-C1B0-78262019F17E}"/>
              </a:ext>
            </a:extLst>
          </p:cNvPr>
          <p:cNvPicPr>
            <a:picLocks noChangeAspect="1"/>
          </p:cNvPicPr>
          <p:nvPr/>
        </p:nvPicPr>
        <p:blipFill rotWithShape="1">
          <a:blip r:embed="rId2"/>
          <a:srcRect l="25087" r="29582"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297762" y="2706624"/>
            <a:ext cx="6251110" cy="3483864"/>
          </a:xfrm>
        </p:spPr>
        <p:txBody>
          <a:bodyPr>
            <a:normAutofit/>
          </a:bodyPr>
          <a:lstStyle/>
          <a:p>
            <a:r>
              <a:rPr lang="sr-Latn-BA" sz="2200" i="1">
                <a:latin typeface="Arial"/>
                <a:cs typeface="Arial"/>
              </a:rPr>
              <a:t>Orijentacija ka kupcu</a:t>
            </a:r>
            <a:r>
              <a:rPr lang="en-US" sz="2200">
                <a:latin typeface="Arial"/>
                <a:cs typeface="Arial"/>
              </a:rPr>
              <a:t> </a:t>
            </a:r>
          </a:p>
          <a:p>
            <a:r>
              <a:rPr lang="sr-Latn-BA" sz="2200" i="1">
                <a:latin typeface="Arial"/>
                <a:cs typeface="Arial"/>
              </a:rPr>
              <a:t>Liderstvo</a:t>
            </a:r>
            <a:r>
              <a:rPr lang="en-US" sz="2200">
                <a:latin typeface="Arial"/>
                <a:cs typeface="Arial"/>
              </a:rPr>
              <a:t> </a:t>
            </a:r>
          </a:p>
          <a:p>
            <a:r>
              <a:rPr lang="sr-Latn-BA" sz="2200" i="1">
                <a:latin typeface="Arial"/>
                <a:cs typeface="Arial"/>
              </a:rPr>
              <a:t>Učešće ljudi</a:t>
            </a:r>
            <a:r>
              <a:rPr lang="en-US" sz="2200">
                <a:latin typeface="Arial"/>
                <a:cs typeface="Arial"/>
              </a:rPr>
              <a:t> </a:t>
            </a:r>
          </a:p>
          <a:p>
            <a:r>
              <a:rPr lang="sr-Latn-BA" sz="2200" i="1">
                <a:latin typeface="Arial"/>
                <a:cs typeface="Arial"/>
              </a:rPr>
              <a:t>Procesni pristup</a:t>
            </a:r>
            <a:r>
              <a:rPr lang="en-US" sz="2200">
                <a:latin typeface="Arial"/>
                <a:cs typeface="Arial"/>
              </a:rPr>
              <a:t> </a:t>
            </a:r>
          </a:p>
          <a:p>
            <a:r>
              <a:rPr lang="sr-Latn-BA" sz="2200" i="1">
                <a:latin typeface="Arial"/>
                <a:cs typeface="Arial"/>
              </a:rPr>
              <a:t>Sistemski pristup upravljanju</a:t>
            </a:r>
            <a:r>
              <a:rPr lang="en-US" sz="2200">
                <a:latin typeface="Arial"/>
                <a:cs typeface="Arial"/>
              </a:rPr>
              <a:t> </a:t>
            </a:r>
          </a:p>
          <a:p>
            <a:r>
              <a:rPr lang="sr-Latn-BA" sz="2200" i="1">
                <a:latin typeface="Arial"/>
                <a:cs typeface="Arial"/>
              </a:rPr>
              <a:t>Stalno poboljšanje</a:t>
            </a:r>
            <a:r>
              <a:rPr lang="en-US" sz="2200">
                <a:latin typeface="Arial"/>
                <a:cs typeface="Arial"/>
              </a:rPr>
              <a:t> </a:t>
            </a:r>
          </a:p>
          <a:p>
            <a:r>
              <a:rPr lang="sr-Latn-BA" sz="2200" i="1">
                <a:latin typeface="Arial"/>
                <a:cs typeface="Arial"/>
              </a:rPr>
              <a:t>Odlučivanje na osnovu činjenica</a:t>
            </a:r>
            <a:r>
              <a:rPr lang="en-US" sz="2200">
                <a:latin typeface="Arial"/>
                <a:cs typeface="Arial"/>
              </a:rPr>
              <a:t> </a:t>
            </a:r>
          </a:p>
          <a:p>
            <a:r>
              <a:rPr lang="sr-Latn-BA" sz="2200" i="1">
                <a:latin typeface="Arial"/>
                <a:cs typeface="Arial"/>
              </a:rPr>
              <a:t>Obostrano korisni odnosi sa dobavljačem</a:t>
            </a:r>
            <a:r>
              <a:rPr lang="en-US" sz="2200">
                <a:latin typeface="Arial"/>
                <a:cs typeface="Arial"/>
              </a:rPr>
              <a:t> </a:t>
            </a:r>
          </a:p>
        </p:txBody>
      </p:sp>
    </p:spTree>
    <p:extLst>
      <p:ext uri="{BB962C8B-B14F-4D97-AF65-F5344CB8AC3E}">
        <p14:creationId xmlns:p14="http://schemas.microsoft.com/office/powerpoint/2010/main" val="3554628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sr-Latn-BA">
                <a:solidFill>
                  <a:srgbClr val="FFFFFF"/>
                </a:solidFill>
              </a:rPr>
              <a:t>Osnovne prednosti standarda serije ISO 9000</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pPr>
              <a:spcBef>
                <a:spcPts val="600"/>
              </a:spcBef>
            </a:pPr>
            <a:r>
              <a:rPr lang="en-US" sz="1800" b="1" err="1"/>
              <a:t>jednostavni</a:t>
            </a:r>
            <a:r>
              <a:rPr lang="en-US" sz="1800" b="1"/>
              <a:t> </a:t>
            </a:r>
            <a:r>
              <a:rPr lang="en-US" sz="1800" b="1" err="1"/>
              <a:t>i</a:t>
            </a:r>
            <a:r>
              <a:rPr lang="en-US" sz="1800" b="1"/>
              <a:t> </a:t>
            </a:r>
            <a:r>
              <a:rPr lang="en-US" sz="1800" b="1" err="1"/>
              <a:t>pregledni</a:t>
            </a:r>
            <a:r>
              <a:rPr lang="en-US" sz="1800" b="1"/>
              <a:t>,</a:t>
            </a:r>
          </a:p>
          <a:p>
            <a:pPr>
              <a:spcBef>
                <a:spcPts val="600"/>
              </a:spcBef>
            </a:pPr>
            <a:r>
              <a:rPr lang="en-US" sz="1800" b="1" err="1"/>
              <a:t>olakšana</a:t>
            </a:r>
            <a:r>
              <a:rPr lang="en-US" sz="1800" b="1"/>
              <a:t> je </a:t>
            </a:r>
            <a:r>
              <a:rPr lang="en-US" sz="1800" b="1" err="1"/>
              <a:t>upotreba</a:t>
            </a:r>
            <a:r>
              <a:rPr lang="en-US" sz="1800" b="1"/>
              <a:t> u </a:t>
            </a:r>
            <a:r>
              <a:rPr lang="en-US" sz="1800" b="1" err="1"/>
              <a:t>svim</a:t>
            </a:r>
            <a:r>
              <a:rPr lang="en-US" sz="1800" b="1"/>
              <a:t> </a:t>
            </a:r>
            <a:r>
              <a:rPr lang="en-US" sz="1800" b="1" err="1"/>
              <a:t>djelatnostima</a:t>
            </a:r>
            <a:r>
              <a:rPr lang="en-US" sz="1800" b="1"/>
              <a:t> </a:t>
            </a:r>
            <a:r>
              <a:rPr lang="en-US" sz="1800"/>
              <a:t>(</a:t>
            </a:r>
            <a:r>
              <a:rPr lang="en-US" sz="1800" err="1"/>
              <a:t>posebno</a:t>
            </a:r>
            <a:r>
              <a:rPr lang="en-US" sz="1800"/>
              <a:t> </a:t>
            </a:r>
            <a:r>
              <a:rPr lang="en-US" sz="1800" err="1"/>
              <a:t>uslugama</a:t>
            </a:r>
            <a:r>
              <a:rPr lang="en-US" sz="1800"/>
              <a:t>),</a:t>
            </a:r>
          </a:p>
          <a:p>
            <a:pPr>
              <a:spcBef>
                <a:spcPts val="600"/>
              </a:spcBef>
            </a:pPr>
            <a:r>
              <a:rPr lang="en-US" sz="1800" b="1" err="1"/>
              <a:t>praktični</a:t>
            </a:r>
            <a:r>
              <a:rPr lang="en-US" sz="1800" b="1"/>
              <a:t> </a:t>
            </a:r>
            <a:r>
              <a:rPr lang="en-US" sz="1800" b="1" err="1"/>
              <a:t>su</a:t>
            </a:r>
            <a:r>
              <a:rPr lang="en-US" sz="1800" b="1"/>
              <a:t> </a:t>
            </a:r>
            <a:r>
              <a:rPr lang="en-US" sz="1800" b="1" err="1"/>
              <a:t>za</a:t>
            </a:r>
            <a:r>
              <a:rPr lang="en-US" sz="1800" b="1"/>
              <a:t> </a:t>
            </a:r>
            <a:r>
              <a:rPr lang="en-US" sz="1800" b="1" err="1"/>
              <a:t>upotrebu</a:t>
            </a:r>
            <a:r>
              <a:rPr lang="en-US" sz="1800" b="1"/>
              <a:t> u </a:t>
            </a:r>
            <a:r>
              <a:rPr lang="en-US" sz="1800" b="1" err="1"/>
              <a:t>malim</a:t>
            </a:r>
            <a:r>
              <a:rPr lang="en-US" sz="1800" b="1"/>
              <a:t> </a:t>
            </a:r>
            <a:r>
              <a:rPr lang="en-US" sz="1800" b="1" err="1"/>
              <a:t>i</a:t>
            </a:r>
            <a:r>
              <a:rPr lang="en-US" sz="1800" b="1"/>
              <a:t> </a:t>
            </a:r>
            <a:r>
              <a:rPr lang="en-US" sz="1800" b="1" err="1"/>
              <a:t>srednjim</a:t>
            </a:r>
            <a:r>
              <a:rPr lang="en-US" sz="1800" b="1"/>
              <a:t> </a:t>
            </a:r>
            <a:r>
              <a:rPr lang="en-US" sz="1800" b="1" err="1"/>
              <a:t>preduzećima</a:t>
            </a:r>
            <a:r>
              <a:rPr lang="en-US" sz="1800"/>
              <a:t>,</a:t>
            </a:r>
          </a:p>
          <a:p>
            <a:pPr>
              <a:spcBef>
                <a:spcPts val="600"/>
              </a:spcBef>
            </a:pPr>
            <a:r>
              <a:rPr lang="en-US" sz="1800" b="1" err="1"/>
              <a:t>usmjereni</a:t>
            </a:r>
            <a:r>
              <a:rPr lang="en-US" sz="1800" b="1"/>
              <a:t> </a:t>
            </a:r>
            <a:r>
              <a:rPr lang="en-US" sz="1800" b="1" err="1"/>
              <a:t>su</a:t>
            </a:r>
            <a:r>
              <a:rPr lang="en-US" sz="1800" b="1"/>
              <a:t> </a:t>
            </a:r>
            <a:r>
              <a:rPr lang="en-US" sz="1800" b="1" err="1"/>
              <a:t>na</a:t>
            </a:r>
            <a:r>
              <a:rPr lang="en-US" sz="1800" b="1"/>
              <a:t> </a:t>
            </a:r>
            <a:r>
              <a:rPr lang="en-US" sz="1800" b="1" err="1"/>
              <a:t>kupce</a:t>
            </a:r>
            <a:r>
              <a:rPr lang="en-US" sz="1800" b="1"/>
              <a:t> </a:t>
            </a:r>
            <a:r>
              <a:rPr lang="en-US" sz="1800" b="1" err="1"/>
              <a:t>i</a:t>
            </a:r>
            <a:r>
              <a:rPr lang="en-US" sz="1800" b="1"/>
              <a:t> </a:t>
            </a:r>
            <a:r>
              <a:rPr lang="en-US" sz="1800" b="1" err="1"/>
              <a:t>traže</a:t>
            </a:r>
            <a:r>
              <a:rPr lang="en-US" sz="1800" b="1"/>
              <a:t> </a:t>
            </a:r>
            <a:r>
              <a:rPr lang="en-US" sz="1800" b="1" err="1"/>
              <a:t>mjerenje</a:t>
            </a:r>
            <a:r>
              <a:rPr lang="en-US" sz="1800" b="1"/>
              <a:t> </a:t>
            </a:r>
            <a:r>
              <a:rPr lang="en-US" sz="1800" b="1" err="1"/>
              <a:t>kupčevog</a:t>
            </a:r>
            <a:r>
              <a:rPr lang="en-US" sz="1800" b="1"/>
              <a:t> </a:t>
            </a:r>
            <a:r>
              <a:rPr lang="en-US" sz="1800" b="1" err="1"/>
              <a:t>zadovoljstva</a:t>
            </a:r>
            <a:r>
              <a:rPr lang="en-US" sz="1800"/>
              <a:t>,</a:t>
            </a:r>
          </a:p>
          <a:p>
            <a:pPr>
              <a:spcBef>
                <a:spcPts val="600"/>
              </a:spcBef>
            </a:pPr>
            <a:r>
              <a:rPr lang="en-US" sz="1800" b="1" err="1"/>
              <a:t>usmjerenost</a:t>
            </a:r>
            <a:r>
              <a:rPr lang="en-US" sz="1800" b="1"/>
              <a:t> </a:t>
            </a:r>
            <a:r>
              <a:rPr lang="en-US" sz="1800" b="1" err="1"/>
              <a:t>ka</a:t>
            </a:r>
            <a:r>
              <a:rPr lang="en-US" sz="1800" b="1"/>
              <a:t> </a:t>
            </a:r>
            <a:r>
              <a:rPr lang="en-US" sz="1800" b="1" err="1"/>
              <a:t>proizvodu</a:t>
            </a:r>
            <a:r>
              <a:rPr lang="en-US" sz="1800" b="1"/>
              <a:t>/</a:t>
            </a:r>
            <a:r>
              <a:rPr lang="en-US" sz="1800" b="1" err="1"/>
              <a:t>usluzi</a:t>
            </a:r>
            <a:r>
              <a:rPr lang="en-US" sz="1800" b="1"/>
              <a:t> je </a:t>
            </a:r>
            <a:r>
              <a:rPr lang="en-US" sz="1800" b="1" err="1"/>
              <a:t>pojačana</a:t>
            </a:r>
            <a:r>
              <a:rPr lang="en-US" sz="1800"/>
              <a:t>, </a:t>
            </a:r>
            <a:r>
              <a:rPr lang="en-US" sz="1800" err="1"/>
              <a:t>jer</a:t>
            </a:r>
            <a:r>
              <a:rPr lang="en-US" sz="1800"/>
              <a:t> </a:t>
            </a:r>
            <a:r>
              <a:rPr lang="en-US" sz="1800" err="1"/>
              <a:t>organizacija</a:t>
            </a:r>
            <a:r>
              <a:rPr lang="en-US" sz="1800"/>
              <a:t> </a:t>
            </a:r>
            <a:r>
              <a:rPr lang="en-US" sz="1800" err="1"/>
              <a:t>provjerava</a:t>
            </a:r>
            <a:r>
              <a:rPr lang="en-US" sz="1800"/>
              <a:t>, da li </a:t>
            </a:r>
            <a:r>
              <a:rPr lang="en-US" sz="1800" err="1"/>
              <a:t>njeni</a:t>
            </a:r>
            <a:r>
              <a:rPr lang="en-US" sz="1800"/>
              <a:t> </a:t>
            </a:r>
            <a:r>
              <a:rPr lang="en-US" sz="1800" err="1"/>
              <a:t>proizvodi</a:t>
            </a:r>
            <a:r>
              <a:rPr lang="en-US" sz="1800"/>
              <a:t> </a:t>
            </a:r>
            <a:r>
              <a:rPr lang="en-US" sz="1800" err="1"/>
              <a:t>odgovaraju</a:t>
            </a:r>
            <a:r>
              <a:rPr lang="en-US" sz="1800"/>
              <a:t> </a:t>
            </a:r>
            <a:r>
              <a:rPr lang="en-US" sz="1800" err="1"/>
              <a:t>zahtjevima</a:t>
            </a:r>
            <a:r>
              <a:rPr lang="en-US" sz="1800"/>
              <a:t> </a:t>
            </a:r>
            <a:r>
              <a:rPr lang="en-US" sz="1800" err="1"/>
              <a:t>tržišta</a:t>
            </a:r>
            <a:r>
              <a:rPr lang="en-US" sz="1800"/>
              <a:t> </a:t>
            </a:r>
            <a:r>
              <a:rPr lang="en-US" sz="1800" err="1"/>
              <a:t>i</a:t>
            </a:r>
            <a:r>
              <a:rPr lang="en-US" sz="1800"/>
              <a:t> </a:t>
            </a:r>
            <a:r>
              <a:rPr lang="en-US" sz="1800" err="1"/>
              <a:t>polaznim</a:t>
            </a:r>
            <a:r>
              <a:rPr lang="en-US" sz="1800"/>
              <a:t> </a:t>
            </a:r>
            <a:r>
              <a:rPr lang="en-US" sz="1800" err="1"/>
              <a:t>specifikacijama</a:t>
            </a:r>
            <a:r>
              <a:rPr lang="en-US" sz="1800"/>
              <a:t>,</a:t>
            </a:r>
          </a:p>
          <a:p>
            <a:pPr>
              <a:spcBef>
                <a:spcPts val="600"/>
              </a:spcBef>
            </a:pPr>
            <a:r>
              <a:rPr lang="en-US" sz="1800" b="1" err="1"/>
              <a:t>usmjerenost</a:t>
            </a:r>
            <a:r>
              <a:rPr lang="en-US" sz="1800" b="1"/>
              <a:t> </a:t>
            </a:r>
            <a:r>
              <a:rPr lang="en-US" sz="1800" b="1" err="1"/>
              <a:t>ka</a:t>
            </a:r>
            <a:r>
              <a:rPr lang="en-US" sz="1800" b="1"/>
              <a:t> </a:t>
            </a:r>
            <a:r>
              <a:rPr lang="en-US" sz="1800" b="1" err="1"/>
              <a:t>saradnicima</a:t>
            </a:r>
            <a:r>
              <a:rPr lang="en-US" sz="1800"/>
              <a:t>, </a:t>
            </a:r>
            <a:r>
              <a:rPr lang="en-US" sz="1800" err="1"/>
              <a:t>jer</a:t>
            </a:r>
            <a:r>
              <a:rPr lang="en-US" sz="1800"/>
              <a:t> </a:t>
            </a:r>
            <a:r>
              <a:rPr lang="en-US" sz="1800" err="1"/>
              <a:t>svaki</a:t>
            </a:r>
            <a:r>
              <a:rPr lang="en-US" sz="1800"/>
              <a:t> </a:t>
            </a:r>
            <a:r>
              <a:rPr lang="en-US" sz="1800" err="1"/>
              <a:t>saradnik</a:t>
            </a:r>
            <a:r>
              <a:rPr lang="en-US" sz="1800"/>
              <a:t> </a:t>
            </a:r>
            <a:r>
              <a:rPr lang="en-US" sz="1800" err="1"/>
              <a:t>mora</a:t>
            </a:r>
            <a:r>
              <a:rPr lang="en-US" sz="1800"/>
              <a:t> </a:t>
            </a:r>
            <a:r>
              <a:rPr lang="en-US" sz="1800" err="1"/>
              <a:t>biti</a:t>
            </a:r>
            <a:r>
              <a:rPr lang="en-US" sz="1800"/>
              <a:t> </a:t>
            </a:r>
            <a:r>
              <a:rPr lang="en-US" sz="1800" err="1"/>
              <a:t>tako</a:t>
            </a:r>
            <a:r>
              <a:rPr lang="en-US" sz="1800"/>
              <a:t> </a:t>
            </a:r>
            <a:r>
              <a:rPr lang="en-US" sz="1800" err="1"/>
              <a:t>osposobljen</a:t>
            </a:r>
            <a:r>
              <a:rPr lang="en-US" sz="1800"/>
              <a:t> da </a:t>
            </a:r>
            <a:r>
              <a:rPr lang="en-US" sz="1800" err="1"/>
              <a:t>može</a:t>
            </a:r>
            <a:r>
              <a:rPr lang="en-US" sz="1800"/>
              <a:t> </a:t>
            </a:r>
            <a:r>
              <a:rPr lang="en-US" sz="1800" err="1"/>
              <a:t>obavljati</a:t>
            </a:r>
            <a:r>
              <a:rPr lang="en-US" sz="1800"/>
              <a:t> </a:t>
            </a:r>
            <a:r>
              <a:rPr lang="en-US" sz="1800" err="1"/>
              <a:t>poslove</a:t>
            </a:r>
            <a:r>
              <a:rPr lang="en-US" sz="1800"/>
              <a:t> u </a:t>
            </a:r>
            <a:r>
              <a:rPr lang="en-US" sz="1800" err="1"/>
              <a:t>skladu</a:t>
            </a:r>
            <a:r>
              <a:rPr lang="en-US" sz="1800"/>
              <a:t> </a:t>
            </a:r>
            <a:r>
              <a:rPr lang="en-US" sz="1800" err="1"/>
              <a:t>sa</a:t>
            </a:r>
            <a:r>
              <a:rPr lang="en-US" sz="1800"/>
              <a:t> </a:t>
            </a:r>
            <a:r>
              <a:rPr lang="en-US" sz="1800" err="1"/>
              <a:t>zahtevima</a:t>
            </a:r>
            <a:r>
              <a:rPr lang="en-US" sz="1800"/>
              <a:t> </a:t>
            </a:r>
            <a:r>
              <a:rPr lang="en-US" sz="1800" err="1"/>
              <a:t>i</a:t>
            </a:r>
            <a:r>
              <a:rPr lang="en-US" sz="1800"/>
              <a:t> </a:t>
            </a:r>
            <a:r>
              <a:rPr lang="en-US" sz="1800" err="1"/>
              <a:t>važećom</a:t>
            </a:r>
            <a:r>
              <a:rPr lang="en-US" sz="1800"/>
              <a:t> </a:t>
            </a:r>
            <a:r>
              <a:rPr lang="en-US" sz="1800" err="1"/>
              <a:t>praksom</a:t>
            </a:r>
            <a:r>
              <a:rPr lang="en-US" sz="1800"/>
              <a:t>,</a:t>
            </a:r>
          </a:p>
          <a:p>
            <a:pPr>
              <a:spcBef>
                <a:spcPts val="600"/>
              </a:spcBef>
            </a:pPr>
            <a:r>
              <a:rPr lang="en-US" sz="1800" b="1" err="1"/>
              <a:t>bolje</a:t>
            </a:r>
            <a:r>
              <a:rPr lang="en-US" sz="1800" b="1"/>
              <a:t> </a:t>
            </a:r>
            <a:r>
              <a:rPr lang="en-US" sz="1800" b="1" err="1"/>
              <a:t>prilagođavanje</a:t>
            </a:r>
            <a:r>
              <a:rPr lang="en-US" sz="1800" b="1"/>
              <a:t> </a:t>
            </a:r>
            <a:r>
              <a:rPr lang="en-US" sz="1800" b="1" err="1"/>
              <a:t>organizacije</a:t>
            </a:r>
            <a:r>
              <a:rPr lang="en-US" sz="1800"/>
              <a:t>,</a:t>
            </a:r>
          </a:p>
          <a:p>
            <a:pPr>
              <a:spcBef>
                <a:spcPts val="600"/>
              </a:spcBef>
            </a:pPr>
            <a:r>
              <a:rPr lang="en-US" sz="1800" b="1" err="1"/>
              <a:t>omogućavaju</a:t>
            </a:r>
            <a:r>
              <a:rPr lang="en-US" sz="1800" b="1"/>
              <a:t> put </a:t>
            </a:r>
            <a:r>
              <a:rPr lang="en-US" sz="1800" b="1" err="1"/>
              <a:t>ka</a:t>
            </a:r>
            <a:r>
              <a:rPr lang="en-US" sz="1800" b="1"/>
              <a:t> </a:t>
            </a:r>
            <a:r>
              <a:rPr lang="en-US" sz="1800" b="1" err="1"/>
              <a:t>poslovnoj</a:t>
            </a:r>
            <a:r>
              <a:rPr lang="en-US" sz="1800" b="1"/>
              <a:t> </a:t>
            </a:r>
            <a:r>
              <a:rPr lang="en-US" sz="1800" b="1" err="1"/>
              <a:t>izvrsnosti</a:t>
            </a:r>
            <a:r>
              <a:rPr lang="en-US" sz="1800"/>
              <a:t>, </a:t>
            </a:r>
            <a:r>
              <a:rPr lang="en-US" sz="1800" err="1"/>
              <a:t>jer</a:t>
            </a:r>
            <a:r>
              <a:rPr lang="en-US" sz="1800"/>
              <a:t> </a:t>
            </a:r>
            <a:r>
              <a:rPr lang="en-US" sz="1800" err="1"/>
              <a:t>zahtijevaju</a:t>
            </a:r>
            <a:r>
              <a:rPr lang="en-US" sz="1800"/>
              <a:t> </a:t>
            </a:r>
            <a:r>
              <a:rPr lang="en-US" sz="1800" err="1"/>
              <a:t>uspješnost</a:t>
            </a:r>
            <a:r>
              <a:rPr lang="en-US" sz="1800"/>
              <a:t> </a:t>
            </a:r>
            <a:r>
              <a:rPr lang="en-US" sz="1800" err="1"/>
              <a:t>rada</a:t>
            </a:r>
            <a:r>
              <a:rPr lang="en-US" sz="1800"/>
              <a:t> </a:t>
            </a:r>
            <a:r>
              <a:rPr lang="en-US" sz="1800" err="1"/>
              <a:t>cijele</a:t>
            </a:r>
            <a:r>
              <a:rPr lang="en-US" sz="1800"/>
              <a:t> </a:t>
            </a:r>
            <a:r>
              <a:rPr lang="en-US" sz="1800" err="1"/>
              <a:t>organizacije</a:t>
            </a:r>
            <a:r>
              <a:rPr lang="en-US" sz="1800"/>
              <a:t>, </a:t>
            </a:r>
            <a:r>
              <a:rPr lang="en-US" sz="1800" err="1"/>
              <a:t>neprestano</a:t>
            </a:r>
            <a:r>
              <a:rPr lang="en-US" sz="1800"/>
              <a:t> </a:t>
            </a:r>
            <a:r>
              <a:rPr lang="en-US" sz="1800" err="1"/>
              <a:t>postavljanje</a:t>
            </a:r>
            <a:r>
              <a:rPr lang="en-US" sz="1800"/>
              <a:t> </a:t>
            </a:r>
            <a:r>
              <a:rPr lang="en-US" sz="1800" err="1"/>
              <a:t>ciljeva</a:t>
            </a:r>
            <a:r>
              <a:rPr lang="en-US" sz="1800"/>
              <a:t> </a:t>
            </a:r>
            <a:r>
              <a:rPr lang="en-US" sz="1800" err="1"/>
              <a:t>i</a:t>
            </a:r>
            <a:r>
              <a:rPr lang="en-US" sz="1800"/>
              <a:t> </a:t>
            </a:r>
            <a:r>
              <a:rPr lang="en-US" sz="1800" err="1"/>
              <a:t>mjera</a:t>
            </a:r>
            <a:r>
              <a:rPr lang="en-US" sz="1800"/>
              <a:t> </a:t>
            </a:r>
            <a:r>
              <a:rPr lang="en-US" sz="1800" err="1"/>
              <a:t>za</a:t>
            </a:r>
            <a:r>
              <a:rPr lang="en-US" sz="1800"/>
              <a:t> </a:t>
            </a:r>
            <a:r>
              <a:rPr lang="en-US" sz="1800" err="1"/>
              <a:t>obezbjeđenje</a:t>
            </a:r>
            <a:r>
              <a:rPr lang="en-US" sz="1800"/>
              <a:t> </a:t>
            </a:r>
            <a:r>
              <a:rPr lang="en-US" sz="1800" err="1"/>
              <a:t>zadovoljstva</a:t>
            </a:r>
            <a:r>
              <a:rPr lang="en-US" sz="1800"/>
              <a:t> </a:t>
            </a:r>
            <a:r>
              <a:rPr lang="en-US" sz="1800" err="1"/>
              <a:t>svih</a:t>
            </a:r>
            <a:r>
              <a:rPr lang="en-US" sz="1800"/>
              <a:t> </a:t>
            </a:r>
            <a:r>
              <a:rPr lang="en-US" sz="1800" err="1"/>
              <a:t>zainteresovanih</a:t>
            </a:r>
            <a:r>
              <a:rPr lang="en-US" sz="1800"/>
              <a:t> </a:t>
            </a:r>
            <a:r>
              <a:rPr lang="en-US" sz="1800" err="1"/>
              <a:t>i</a:t>
            </a:r>
            <a:r>
              <a:rPr lang="en-US" sz="1800"/>
              <a:t> </a:t>
            </a:r>
            <a:r>
              <a:rPr lang="en-US" sz="1800" err="1"/>
              <a:t>stalno</a:t>
            </a:r>
            <a:r>
              <a:rPr lang="en-US" sz="1800"/>
              <a:t> </a:t>
            </a:r>
            <a:r>
              <a:rPr lang="en-US" sz="1800" err="1"/>
              <a:t>poboljšanje</a:t>
            </a:r>
            <a:r>
              <a:rPr lang="en-US" sz="1800"/>
              <a:t>,</a:t>
            </a:r>
          </a:p>
          <a:p>
            <a:pPr>
              <a:spcBef>
                <a:spcPts val="600"/>
              </a:spcBef>
            </a:pPr>
            <a:r>
              <a:rPr lang="en-US" sz="1800" err="1"/>
              <a:t>naglašava</a:t>
            </a:r>
            <a:r>
              <a:rPr lang="en-US" sz="1800"/>
              <a:t> </a:t>
            </a:r>
            <a:r>
              <a:rPr lang="en-US" sz="1800" b="1" err="1"/>
              <a:t>važnost</a:t>
            </a:r>
            <a:r>
              <a:rPr lang="en-US" sz="1800"/>
              <a:t> </a:t>
            </a:r>
            <a:r>
              <a:rPr lang="en-US" sz="1800" b="1" err="1"/>
              <a:t>procesno</a:t>
            </a:r>
            <a:r>
              <a:rPr lang="en-US" sz="1800" b="1"/>
              <a:t> </a:t>
            </a:r>
            <a:r>
              <a:rPr lang="en-US" sz="1800" b="1" err="1"/>
              <a:t>orijentisanog</a:t>
            </a:r>
            <a:r>
              <a:rPr lang="en-US" sz="1800" b="1"/>
              <a:t> </a:t>
            </a:r>
            <a:r>
              <a:rPr lang="en-US" sz="1800" b="1" err="1"/>
              <a:t>sistema</a:t>
            </a:r>
            <a:r>
              <a:rPr lang="en-US" sz="1800" b="1"/>
              <a:t> </a:t>
            </a:r>
            <a:r>
              <a:rPr lang="en-US" sz="1800" err="1"/>
              <a:t>upravljanja</a:t>
            </a:r>
            <a:r>
              <a:rPr lang="en-US" sz="1800"/>
              <a:t> </a:t>
            </a:r>
            <a:r>
              <a:rPr lang="en-US" sz="1800" err="1"/>
              <a:t>kvalitetom</a:t>
            </a:r>
            <a:r>
              <a:rPr lang="en-US" sz="1800"/>
              <a:t>,</a:t>
            </a:r>
          </a:p>
          <a:p>
            <a:pPr>
              <a:spcBef>
                <a:spcPts val="600"/>
              </a:spcBef>
            </a:pPr>
            <a:r>
              <a:rPr lang="en-US" sz="1800" b="1" err="1"/>
              <a:t>pojednostavljeno</a:t>
            </a:r>
            <a:r>
              <a:rPr lang="en-US" sz="1800" b="1"/>
              <a:t> </a:t>
            </a:r>
            <a:r>
              <a:rPr lang="en-US" sz="1800" b="1" err="1"/>
              <a:t>jezičko</a:t>
            </a:r>
            <a:r>
              <a:rPr lang="en-US" sz="1800" b="1"/>
              <a:t> </a:t>
            </a:r>
            <a:r>
              <a:rPr lang="en-US" sz="1800" b="1" err="1"/>
              <a:t>predstavljanje</a:t>
            </a:r>
            <a:r>
              <a:rPr lang="en-US" sz="1800"/>
              <a:t>,</a:t>
            </a:r>
          </a:p>
          <a:p>
            <a:pPr>
              <a:spcBef>
                <a:spcPts val="600"/>
              </a:spcBef>
            </a:pPr>
            <a:r>
              <a:rPr lang="en-US" sz="1800" b="1" err="1"/>
              <a:t>bolja</a:t>
            </a:r>
            <a:r>
              <a:rPr lang="en-US" sz="1800" b="1"/>
              <a:t> </a:t>
            </a:r>
            <a:r>
              <a:rPr lang="en-US" sz="1800" b="1" err="1"/>
              <a:t>prilagodljivost</a:t>
            </a:r>
            <a:r>
              <a:rPr lang="en-US" sz="1800"/>
              <a:t> </a:t>
            </a:r>
            <a:r>
              <a:rPr lang="en-US" sz="1800" b="1" err="1"/>
              <a:t>ostalim</a:t>
            </a:r>
            <a:r>
              <a:rPr lang="en-US" sz="1800" b="1"/>
              <a:t> </a:t>
            </a:r>
            <a:r>
              <a:rPr lang="en-US" sz="1800" b="1" err="1"/>
              <a:t>sistemima</a:t>
            </a:r>
            <a:r>
              <a:rPr lang="en-US" sz="1800" b="1"/>
              <a:t> </a:t>
            </a:r>
            <a:r>
              <a:rPr lang="en-US" sz="1800" b="1" err="1"/>
              <a:t>upravljanja</a:t>
            </a:r>
            <a:r>
              <a:rPr lang="en-US" sz="1800" b="1"/>
              <a:t> </a:t>
            </a:r>
            <a:r>
              <a:rPr lang="en-US" sz="1800" err="1"/>
              <a:t>i</a:t>
            </a:r>
            <a:r>
              <a:rPr lang="en-US" sz="1800"/>
              <a:t> </a:t>
            </a:r>
            <a:r>
              <a:rPr lang="en-US" sz="1800" err="1"/>
              <a:t>lakši</a:t>
            </a:r>
            <a:r>
              <a:rPr lang="en-US" sz="1800"/>
              <a:t> </a:t>
            </a:r>
            <a:r>
              <a:rPr lang="en-US" sz="1800" err="1"/>
              <a:t>razvoj</a:t>
            </a:r>
            <a:r>
              <a:rPr lang="en-US" sz="1800"/>
              <a:t> </a:t>
            </a:r>
            <a:r>
              <a:rPr lang="en-US" sz="1800" err="1"/>
              <a:t>integralnih</a:t>
            </a:r>
            <a:r>
              <a:rPr lang="en-US" sz="1800"/>
              <a:t> </a:t>
            </a:r>
            <a:r>
              <a:rPr lang="en-US" sz="1800" err="1"/>
              <a:t>sistema</a:t>
            </a:r>
            <a:r>
              <a:rPr lang="en-US" sz="1800"/>
              <a:t> </a:t>
            </a:r>
            <a:r>
              <a:rPr lang="en-US" sz="1800" err="1"/>
              <a:t>upravljanja</a:t>
            </a:r>
            <a:r>
              <a:rPr lang="en-US" sz="1800"/>
              <a:t>.</a:t>
            </a:r>
          </a:p>
        </p:txBody>
      </p:sp>
    </p:spTree>
    <p:extLst>
      <p:ext uri="{BB962C8B-B14F-4D97-AF65-F5344CB8AC3E}">
        <p14:creationId xmlns:p14="http://schemas.microsoft.com/office/powerpoint/2010/main" val="5752009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4873" name="Rectangle 164872">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80216" y="1076324"/>
            <a:ext cx="6272784" cy="1535051"/>
          </a:xfrm>
        </p:spPr>
        <p:txBody>
          <a:bodyPr vert="horz" lIns="91440" tIns="45720" rIns="91440" bIns="45720" numCol="1" rtlCol="0" anchor="b" anchorCtr="0" compatLnSpc="1">
            <a:prstTxWarp prst="textNoShape">
              <a:avLst/>
            </a:prstTxWarp>
            <a:normAutofit/>
          </a:bodyPr>
          <a:lstStyle/>
          <a:p>
            <a:pPr>
              <a:defRPr/>
            </a:pPr>
            <a:r>
              <a:rPr lang="hr-HR" sz="5200">
                <a:latin typeface="Century Schoolbook" charset="0"/>
              </a:rPr>
              <a:t>UVOD</a:t>
            </a:r>
            <a:r>
              <a:rPr lang="hr-HR" sz="5200" b="1">
                <a:effectLst>
                  <a:outerShdw blurRad="38100" dist="38100" dir="2700000" algn="tl">
                    <a:srgbClr val="C0C0C0"/>
                  </a:outerShdw>
                </a:effectLst>
                <a:latin typeface="Arial" charset="0"/>
              </a:rPr>
              <a:t> </a:t>
            </a:r>
            <a:r>
              <a:rPr lang="hr-HR" sz="5200">
                <a:latin typeface="Century Schoolbook" charset="0"/>
              </a:rPr>
              <a:t>U ISO 9001</a:t>
            </a:r>
            <a:endParaRPr lang="en-GB" sz="5200">
              <a:latin typeface="Century Schoolbook" charset="0"/>
            </a:endParaRPr>
          </a:p>
        </p:txBody>
      </p:sp>
      <p:pic>
        <p:nvPicPr>
          <p:cNvPr id="164869" name="Picture 164868" descr="Exclamation mark on a yellow background">
            <a:extLst>
              <a:ext uri="{FF2B5EF4-FFF2-40B4-BE49-F238E27FC236}">
                <a16:creationId xmlns:a16="http://schemas.microsoft.com/office/drawing/2014/main" id="{7E9DCA23-1E37-5A21-2EA7-31BD51A1AFD4}"/>
              </a:ext>
            </a:extLst>
          </p:cNvPr>
          <p:cNvPicPr>
            <a:picLocks noChangeAspect="1"/>
          </p:cNvPicPr>
          <p:nvPr/>
        </p:nvPicPr>
        <p:blipFill rotWithShape="1">
          <a:blip r:embed="rId2"/>
          <a:srcRect l="31823" r="18906"/>
          <a:stretch/>
        </p:blipFill>
        <p:spPr>
          <a:xfrm>
            <a:off x="20" y="10"/>
            <a:ext cx="4505305" cy="6857990"/>
          </a:xfrm>
          <a:prstGeom prst="rect">
            <a:avLst/>
          </a:prstGeom>
        </p:spPr>
      </p:pic>
      <p:sp>
        <p:nvSpPr>
          <p:cNvPr id="164875"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4870" name="Rectangle 164869">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4867" name="Content Placeholder 2"/>
          <p:cNvSpPr>
            <a:spLocks noGrp="1"/>
          </p:cNvSpPr>
          <p:nvPr>
            <p:ph idx="1"/>
          </p:nvPr>
        </p:nvSpPr>
        <p:spPr>
          <a:xfrm>
            <a:off x="5080216" y="3351276"/>
            <a:ext cx="6272784" cy="2825686"/>
          </a:xfrm>
        </p:spPr>
        <p:txBody>
          <a:bodyPr>
            <a:normAutofit/>
          </a:bodyPr>
          <a:lstStyle/>
          <a:p>
            <a:pPr>
              <a:spcBef>
                <a:spcPct val="50000"/>
              </a:spcBef>
              <a:buClr>
                <a:srgbClr val="000099"/>
              </a:buClr>
            </a:pPr>
            <a:r>
              <a:rPr kumimoji="1" lang="hr-HR" sz="1700">
                <a:latin typeface="Arial" charset="0"/>
              </a:rPr>
              <a:t>To nije standard nekog određenog proizvoda, već se primjenjuje na sve vrste proizvodnih i uslužnih djelatnosti.</a:t>
            </a:r>
          </a:p>
          <a:p>
            <a:pPr>
              <a:spcBef>
                <a:spcPct val="50000"/>
              </a:spcBef>
              <a:buClr>
                <a:srgbClr val="000099"/>
              </a:buClr>
            </a:pPr>
            <a:r>
              <a:rPr kumimoji="1" lang="hr-HR" sz="1700">
                <a:latin typeface="Arial" charset="0"/>
              </a:rPr>
              <a:t>  ISO 9001 primjenjuje se kada organizacija želi:</a:t>
            </a:r>
          </a:p>
          <a:p>
            <a:pPr lvl="2">
              <a:spcBef>
                <a:spcPct val="50000"/>
              </a:spcBef>
              <a:buClr>
                <a:srgbClr val="000099"/>
              </a:buClr>
              <a:buFont typeface="Wingdings" charset="0"/>
              <a:buChar char="§"/>
            </a:pPr>
            <a:r>
              <a:rPr lang="hr-HR" sz="1700">
                <a:latin typeface="Arial" charset="0"/>
              </a:rPr>
              <a:t>  dokazati vlastitu sposobnost dosljedne realizacije proizvoda koji zadovoljavaju kupca</a:t>
            </a:r>
          </a:p>
          <a:p>
            <a:pPr lvl="2">
              <a:spcBef>
                <a:spcPct val="50000"/>
              </a:spcBef>
              <a:buClr>
                <a:srgbClr val="000099"/>
              </a:buClr>
              <a:buFont typeface="Wingdings" charset="0"/>
              <a:buChar char="§"/>
            </a:pPr>
            <a:r>
              <a:rPr lang="hr-HR" sz="1700">
                <a:latin typeface="Arial" charset="0"/>
              </a:rPr>
              <a:t>  ostvariti zadovoljstvo kupca učinkovitom primjenom sistema – neprekidnim poboljšavanjem</a:t>
            </a:r>
          </a:p>
          <a:p>
            <a:pPr>
              <a:buFont typeface="Wingdings" charset="0"/>
              <a:buNone/>
            </a:pPr>
            <a:endParaRPr lang="en-GB" sz="1700">
              <a:latin typeface="Century Schoolbook" charset="0"/>
            </a:endParaRPr>
          </a:p>
        </p:txBody>
      </p:sp>
    </p:spTree>
    <p:extLst>
      <p:ext uri="{BB962C8B-B14F-4D97-AF65-F5344CB8AC3E}">
        <p14:creationId xmlns:p14="http://schemas.microsoft.com/office/powerpoint/2010/main" val="13182254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5897" name="Rectangle 165896">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80216" y="1076324"/>
            <a:ext cx="6272784" cy="1535051"/>
          </a:xfrm>
        </p:spPr>
        <p:txBody>
          <a:bodyPr vert="horz" lIns="91440" tIns="45720" rIns="91440" bIns="45720" numCol="1" rtlCol="0" anchor="b" anchorCtr="0" compatLnSpc="1">
            <a:prstTxWarp prst="textNoShape">
              <a:avLst/>
            </a:prstTxWarp>
            <a:normAutofit/>
          </a:bodyPr>
          <a:lstStyle/>
          <a:p>
            <a:pPr>
              <a:defRPr/>
            </a:pPr>
            <a:r>
              <a:rPr lang="hr-HR" sz="5200">
                <a:latin typeface="Century Schoolbook" charset="0"/>
              </a:rPr>
              <a:t>UVOD U ISO 9001</a:t>
            </a:r>
            <a:endParaRPr lang="en-GB" sz="5200">
              <a:latin typeface="Century Schoolbook" charset="0"/>
            </a:endParaRPr>
          </a:p>
        </p:txBody>
      </p:sp>
      <p:pic>
        <p:nvPicPr>
          <p:cNvPr id="165893" name="Picture 165892" descr="Metal tic-tac-toe game pieces">
            <a:extLst>
              <a:ext uri="{FF2B5EF4-FFF2-40B4-BE49-F238E27FC236}">
                <a16:creationId xmlns:a16="http://schemas.microsoft.com/office/drawing/2014/main" id="{1101F7DE-25D6-2DD0-4F9D-66B50818EB10}"/>
              </a:ext>
            </a:extLst>
          </p:cNvPr>
          <p:cNvPicPr>
            <a:picLocks noChangeAspect="1"/>
          </p:cNvPicPr>
          <p:nvPr/>
        </p:nvPicPr>
        <p:blipFill rotWithShape="1">
          <a:blip r:embed="rId2"/>
          <a:srcRect l="18596" r="32133"/>
          <a:stretch/>
        </p:blipFill>
        <p:spPr>
          <a:xfrm>
            <a:off x="20" y="10"/>
            <a:ext cx="4505305" cy="6857990"/>
          </a:xfrm>
          <a:prstGeom prst="rect">
            <a:avLst/>
          </a:prstGeom>
        </p:spPr>
      </p:pic>
      <p:sp>
        <p:nvSpPr>
          <p:cNvPr id="165899"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5901" name="Rectangle 165900">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5891" name="Content Placeholder 2"/>
          <p:cNvSpPr>
            <a:spLocks noGrp="1"/>
          </p:cNvSpPr>
          <p:nvPr>
            <p:ph idx="1"/>
          </p:nvPr>
        </p:nvSpPr>
        <p:spPr>
          <a:xfrm>
            <a:off x="5080216" y="3351276"/>
            <a:ext cx="6272784" cy="2825686"/>
          </a:xfrm>
        </p:spPr>
        <p:txBody>
          <a:bodyPr>
            <a:normAutofit/>
          </a:bodyPr>
          <a:lstStyle/>
          <a:p>
            <a:pPr>
              <a:spcBef>
                <a:spcPct val="50000"/>
              </a:spcBef>
              <a:buClr>
                <a:srgbClr val="000099"/>
              </a:buClr>
              <a:buFont typeface="Arial"/>
              <a:buChar char="•"/>
            </a:pPr>
            <a:r>
              <a:rPr kumimoji="1" lang="hr-HR" sz="1400">
                <a:latin typeface="Arial" charset="0"/>
              </a:rPr>
              <a:t>Standard ISO 9001 primjenjuje se kada organizacija želi postaviti osnove dobrog poslovanja:</a:t>
            </a:r>
          </a:p>
          <a:p>
            <a:pPr lvl="2">
              <a:spcBef>
                <a:spcPct val="50000"/>
              </a:spcBef>
              <a:buClr>
                <a:srgbClr val="000099"/>
              </a:buClr>
              <a:buFont typeface="Arial"/>
              <a:buChar char="•"/>
            </a:pPr>
            <a:r>
              <a:rPr lang="hr-HR" sz="1400">
                <a:latin typeface="Arial" charset="0"/>
              </a:rPr>
              <a:t>  Postaviti ciljeve kvaliteta</a:t>
            </a:r>
          </a:p>
          <a:p>
            <a:pPr lvl="2">
              <a:spcBef>
                <a:spcPct val="50000"/>
              </a:spcBef>
              <a:buClr>
                <a:srgbClr val="000099"/>
              </a:buClr>
              <a:buFont typeface="Arial"/>
              <a:buChar char="•"/>
            </a:pPr>
            <a:r>
              <a:rPr lang="hr-HR" sz="1400">
                <a:latin typeface="Arial" charset="0"/>
              </a:rPr>
              <a:t>  Obezbjediti da su kupčevi zahtjevi prepoznati i ispunjeni</a:t>
            </a:r>
          </a:p>
          <a:p>
            <a:pPr lvl="2">
              <a:spcBef>
                <a:spcPct val="50000"/>
              </a:spcBef>
              <a:buClr>
                <a:srgbClr val="000099"/>
              </a:buClr>
              <a:buFont typeface="Arial"/>
              <a:buChar char="•"/>
            </a:pPr>
            <a:r>
              <a:rPr lang="hr-HR" sz="1400">
                <a:latin typeface="Arial" charset="0"/>
              </a:rPr>
              <a:t> Obezbjediti obuku i napredovanje svih zaposlenih</a:t>
            </a:r>
          </a:p>
          <a:p>
            <a:pPr lvl="2">
              <a:spcBef>
                <a:spcPct val="50000"/>
              </a:spcBef>
              <a:buClr>
                <a:srgbClr val="000099"/>
              </a:buClr>
              <a:buFont typeface="Arial"/>
              <a:buChar char="•"/>
            </a:pPr>
            <a:r>
              <a:rPr lang="hr-HR" sz="1400">
                <a:latin typeface="Arial" charset="0"/>
              </a:rPr>
              <a:t> Obezbjediti praćenje i mjerenje poslovnih procesa</a:t>
            </a:r>
          </a:p>
          <a:p>
            <a:pPr lvl="2">
              <a:spcBef>
                <a:spcPct val="50000"/>
              </a:spcBef>
              <a:buClr>
                <a:srgbClr val="000099"/>
              </a:buClr>
              <a:buFont typeface="Arial"/>
              <a:buChar char="•"/>
            </a:pPr>
            <a:r>
              <a:rPr lang="hr-HR" sz="1400">
                <a:latin typeface="Arial" charset="0"/>
              </a:rPr>
              <a:t> Obezbjediti nabavu od dobavljača koji isporučuju kvalitetan proizvod</a:t>
            </a:r>
          </a:p>
          <a:p>
            <a:pPr lvl="2">
              <a:spcBef>
                <a:spcPct val="50000"/>
              </a:spcBef>
              <a:buClr>
                <a:srgbClr val="000099"/>
              </a:buClr>
              <a:buFont typeface="Arial"/>
              <a:buChar char="•"/>
            </a:pPr>
            <a:r>
              <a:rPr lang="hr-HR" sz="1400">
                <a:latin typeface="Arial" charset="0"/>
              </a:rPr>
              <a:t> Obezbjediti korekciju problema te sprječavanje njihova ponavljanja</a:t>
            </a:r>
          </a:p>
          <a:p>
            <a:pPr>
              <a:buFont typeface="Wingdings" charset="0"/>
              <a:buNone/>
            </a:pPr>
            <a:endParaRPr lang="en-GB" sz="1400">
              <a:latin typeface="Century Schoolbook" charset="0"/>
            </a:endParaRPr>
          </a:p>
        </p:txBody>
      </p:sp>
    </p:spTree>
    <p:extLst>
      <p:ext uri="{BB962C8B-B14F-4D97-AF65-F5344CB8AC3E}">
        <p14:creationId xmlns:p14="http://schemas.microsoft.com/office/powerpoint/2010/main" val="21439765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7944" name="Rectangle 16794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938" name="Title 1"/>
          <p:cNvSpPr>
            <a:spLocks noGrp="1"/>
          </p:cNvSpPr>
          <p:nvPr>
            <p:ph type="title"/>
          </p:nvPr>
        </p:nvSpPr>
        <p:spPr bwMode="auto">
          <a:xfrm>
            <a:off x="838200" y="365125"/>
            <a:ext cx="10515600" cy="1325563"/>
          </a:xfrm>
        </p:spPr>
        <p:txBody>
          <a:bodyPr vert="horz" lIns="91440" tIns="45720" rIns="91440" bIns="45720" numCol="1" rtlCol="0" anchorCtr="0" compatLnSpc="1">
            <a:prstTxWarp prst="textNoShape">
              <a:avLst/>
            </a:prstTxWarp>
            <a:normAutofit/>
          </a:bodyPr>
          <a:lstStyle/>
          <a:p>
            <a:r>
              <a:rPr lang="en-US" sz="4200" cap="none">
                <a:latin typeface="Century Schoolbook" charset="0"/>
              </a:rPr>
              <a:t>KORISTI OD PRIMJENE STANDARDA</a:t>
            </a:r>
            <a:endParaRPr lang="en-GB" sz="4200" cap="none">
              <a:latin typeface="Century Schoolbook" charset="0"/>
            </a:endParaRPr>
          </a:p>
        </p:txBody>
      </p:sp>
      <p:sp>
        <p:nvSpPr>
          <p:cNvPr id="16794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939" name="Content Placeholder 2"/>
          <p:cNvSpPr>
            <a:spLocks noGrp="1"/>
          </p:cNvSpPr>
          <p:nvPr>
            <p:ph idx="1"/>
          </p:nvPr>
        </p:nvSpPr>
        <p:spPr>
          <a:xfrm>
            <a:off x="838200" y="1929384"/>
            <a:ext cx="10515600" cy="4251960"/>
          </a:xfrm>
        </p:spPr>
        <p:txBody>
          <a:bodyPr>
            <a:normAutofit/>
          </a:bodyPr>
          <a:lstStyle/>
          <a:p>
            <a:pPr>
              <a:spcBef>
                <a:spcPct val="50000"/>
              </a:spcBef>
              <a:buClr>
                <a:srgbClr val="000099"/>
              </a:buClr>
              <a:buFont typeface="Arial"/>
              <a:buChar char="•"/>
            </a:pPr>
            <a:r>
              <a:rPr lang="hr-HR" sz="2200">
                <a:latin typeface="Arial" charset="0"/>
              </a:rPr>
              <a:t>Unutrašnje koristi:</a:t>
            </a:r>
          </a:p>
          <a:p>
            <a:pPr lvl="2">
              <a:spcBef>
                <a:spcPct val="50000"/>
              </a:spcBef>
              <a:buClr>
                <a:srgbClr val="000099"/>
              </a:buClr>
              <a:buFont typeface="Arial"/>
              <a:buChar char="•"/>
            </a:pPr>
            <a:r>
              <a:rPr lang="hr-HR" sz="2200">
                <a:latin typeface="Arial" charset="0"/>
              </a:rPr>
              <a:t>  Povećanje produktivnosti</a:t>
            </a:r>
          </a:p>
          <a:p>
            <a:pPr lvl="2">
              <a:spcBef>
                <a:spcPct val="50000"/>
              </a:spcBef>
              <a:buClr>
                <a:srgbClr val="000099"/>
              </a:buClr>
              <a:buFont typeface="Arial"/>
              <a:buChar char="•"/>
            </a:pPr>
            <a:r>
              <a:rPr lang="hr-HR" sz="2200">
                <a:latin typeface="Arial" charset="0"/>
              </a:rPr>
              <a:t>  Manje grešaka i kvarova</a:t>
            </a:r>
          </a:p>
          <a:p>
            <a:pPr lvl="2">
              <a:spcBef>
                <a:spcPct val="50000"/>
              </a:spcBef>
              <a:buClr>
                <a:srgbClr val="000099"/>
              </a:buClr>
              <a:buFont typeface="Arial"/>
              <a:buChar char="•"/>
            </a:pPr>
            <a:r>
              <a:rPr lang="hr-HR" sz="2200">
                <a:latin typeface="Arial" charset="0"/>
              </a:rPr>
              <a:t>  Povećanje zadovoljstva svih zaposlenih</a:t>
            </a:r>
          </a:p>
          <a:p>
            <a:pPr lvl="2">
              <a:spcBef>
                <a:spcPct val="50000"/>
              </a:spcBef>
              <a:buClr>
                <a:srgbClr val="000099"/>
              </a:buClr>
              <a:buFont typeface="Arial"/>
              <a:buChar char="•"/>
            </a:pPr>
            <a:r>
              <a:rPr lang="hr-HR" sz="2200">
                <a:latin typeface="Arial" charset="0"/>
              </a:rPr>
              <a:t>  Kontinuirano unaprjeđivanje</a:t>
            </a:r>
          </a:p>
          <a:p>
            <a:pPr lvl="2">
              <a:spcBef>
                <a:spcPct val="50000"/>
              </a:spcBef>
              <a:buClr>
                <a:srgbClr val="000099"/>
              </a:buClr>
              <a:buFont typeface="Arial"/>
              <a:buChar char="•"/>
            </a:pPr>
            <a:r>
              <a:rPr lang="hr-HR" sz="2200">
                <a:latin typeface="Arial" charset="0"/>
              </a:rPr>
              <a:t>  Povećanje profita</a:t>
            </a:r>
            <a:endParaRPr lang="en-GB" sz="2200">
              <a:latin typeface="Century Schoolbook" charset="0"/>
            </a:endParaRPr>
          </a:p>
        </p:txBody>
      </p:sp>
    </p:spTree>
    <p:extLst>
      <p:ext uri="{BB962C8B-B14F-4D97-AF65-F5344CB8AC3E}">
        <p14:creationId xmlns:p14="http://schemas.microsoft.com/office/powerpoint/2010/main" val="14842654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8968" name="Rectangle 16896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962" name="Title 1"/>
          <p:cNvSpPr>
            <a:spLocks noGrp="1"/>
          </p:cNvSpPr>
          <p:nvPr>
            <p:ph type="title"/>
          </p:nvPr>
        </p:nvSpPr>
        <p:spPr bwMode="auto">
          <a:xfrm>
            <a:off x="838200" y="365125"/>
            <a:ext cx="10515600" cy="1325563"/>
          </a:xfrm>
        </p:spPr>
        <p:txBody>
          <a:bodyPr vert="horz" lIns="91440" tIns="45720" rIns="91440" bIns="45720" numCol="1" rtlCol="0" anchorCtr="0" compatLnSpc="1">
            <a:prstTxWarp prst="textNoShape">
              <a:avLst/>
            </a:prstTxWarp>
            <a:normAutofit/>
          </a:bodyPr>
          <a:lstStyle/>
          <a:p>
            <a:r>
              <a:rPr lang="en-US" sz="4200" b="1" cap="none">
                <a:latin typeface="Century Schoolbook" charset="0"/>
              </a:rPr>
              <a:t>KORISTI OD PRIMJENE STANDARDA</a:t>
            </a:r>
            <a:endParaRPr lang="en-GB" sz="4200" cap="none">
              <a:latin typeface="Century Schoolbook" charset="0"/>
            </a:endParaRPr>
          </a:p>
        </p:txBody>
      </p:sp>
      <p:sp>
        <p:nvSpPr>
          <p:cNvPr id="16897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963" name="Content Placeholder 2"/>
          <p:cNvSpPr>
            <a:spLocks noGrp="1"/>
          </p:cNvSpPr>
          <p:nvPr>
            <p:ph idx="1"/>
          </p:nvPr>
        </p:nvSpPr>
        <p:spPr>
          <a:xfrm>
            <a:off x="838200" y="1929384"/>
            <a:ext cx="10515600" cy="4251960"/>
          </a:xfrm>
        </p:spPr>
        <p:txBody>
          <a:bodyPr>
            <a:normAutofit/>
          </a:bodyPr>
          <a:lstStyle/>
          <a:p>
            <a:pPr>
              <a:spcBef>
                <a:spcPct val="50000"/>
              </a:spcBef>
              <a:buClr>
                <a:srgbClr val="000099"/>
              </a:buClr>
              <a:buFont typeface="Arial"/>
              <a:buChar char="•"/>
            </a:pPr>
            <a:r>
              <a:rPr lang="hr-HR" sz="2200">
                <a:latin typeface="Arial" charset="0"/>
              </a:rPr>
              <a:t>Vanjske koristi:</a:t>
            </a:r>
          </a:p>
          <a:p>
            <a:pPr lvl="2">
              <a:spcBef>
                <a:spcPct val="50000"/>
              </a:spcBef>
              <a:buClr>
                <a:srgbClr val="000099"/>
              </a:buClr>
              <a:buFont typeface="Arial"/>
              <a:buChar char="•"/>
            </a:pPr>
            <a:r>
              <a:rPr lang="hr-HR" sz="2200">
                <a:latin typeface="Arial" charset="0"/>
              </a:rPr>
              <a:t>  Međunarodno priznat i prepoznat SUK (QMS)</a:t>
            </a:r>
          </a:p>
          <a:p>
            <a:pPr lvl="2">
              <a:spcBef>
                <a:spcPct val="50000"/>
              </a:spcBef>
              <a:buClr>
                <a:srgbClr val="000099"/>
              </a:buClr>
              <a:buFont typeface="Arial"/>
              <a:buChar char="•"/>
            </a:pPr>
            <a:r>
              <a:rPr lang="hr-HR" sz="2200">
                <a:latin typeface="Arial" charset="0"/>
              </a:rPr>
              <a:t>  Povećanje šansi na izlazak na inostrana tržišta</a:t>
            </a:r>
          </a:p>
          <a:p>
            <a:pPr lvl="2">
              <a:spcBef>
                <a:spcPct val="50000"/>
              </a:spcBef>
              <a:buClr>
                <a:srgbClr val="000099"/>
              </a:buClr>
              <a:buFont typeface="Arial"/>
              <a:buChar char="•"/>
            </a:pPr>
            <a:r>
              <a:rPr lang="hr-HR" sz="2200">
                <a:latin typeface="Arial" charset="0"/>
              </a:rPr>
              <a:t> Mogući zahtjev na konkurs javne nabave</a:t>
            </a:r>
          </a:p>
          <a:p>
            <a:pPr lvl="2">
              <a:spcBef>
                <a:spcPct val="50000"/>
              </a:spcBef>
              <a:buClr>
                <a:srgbClr val="000099"/>
              </a:buClr>
              <a:buFont typeface="Arial"/>
              <a:buChar char="•"/>
            </a:pPr>
            <a:r>
              <a:rPr lang="hr-HR" sz="2200">
                <a:latin typeface="Arial" charset="0"/>
              </a:rPr>
              <a:t> Strani investitori i finansijeri (npr. svjetska banka) traže implementaciju sistema upravljanja kvalitetom</a:t>
            </a:r>
          </a:p>
          <a:p>
            <a:pPr>
              <a:buFont typeface="Wingdings" charset="0"/>
              <a:buNone/>
            </a:pPr>
            <a:endParaRPr lang="en-GB" sz="2200">
              <a:latin typeface="Century Schoolbook" charset="0"/>
            </a:endParaRPr>
          </a:p>
        </p:txBody>
      </p:sp>
    </p:spTree>
    <p:extLst>
      <p:ext uri="{BB962C8B-B14F-4D97-AF65-F5344CB8AC3E}">
        <p14:creationId xmlns:p14="http://schemas.microsoft.com/office/powerpoint/2010/main" val="698749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97762" y="329184"/>
            <a:ext cx="6251110" cy="1783080"/>
          </a:xfrm>
        </p:spPr>
        <p:txBody>
          <a:bodyPr anchor="b">
            <a:normAutofit/>
          </a:bodyPr>
          <a:lstStyle/>
          <a:p>
            <a:r>
              <a:rPr lang="en-US" sz="5400"/>
              <a:t>Kvalitet  i ne-kvalitet</a:t>
            </a:r>
          </a:p>
        </p:txBody>
      </p:sp>
      <p:pic>
        <p:nvPicPr>
          <p:cNvPr id="5" name="Picture 4" descr="An arrow pointing right">
            <a:extLst>
              <a:ext uri="{FF2B5EF4-FFF2-40B4-BE49-F238E27FC236}">
                <a16:creationId xmlns:a16="http://schemas.microsoft.com/office/drawing/2014/main" id="{ED3C407C-B15B-3F10-E037-12006D40D90E}"/>
              </a:ext>
            </a:extLst>
          </p:cNvPr>
          <p:cNvPicPr>
            <a:picLocks noChangeAspect="1"/>
          </p:cNvPicPr>
          <p:nvPr/>
        </p:nvPicPr>
        <p:blipFill rotWithShape="1">
          <a:blip r:embed="rId2"/>
          <a:srcRect l="6597" r="48412"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8"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297762" y="2706624"/>
            <a:ext cx="6251110" cy="3483864"/>
          </a:xfrm>
        </p:spPr>
        <p:txBody>
          <a:bodyPr>
            <a:normAutofit/>
          </a:bodyPr>
          <a:lstStyle/>
          <a:p>
            <a:endParaRPr lang="en-US" sz="2200" dirty="0"/>
          </a:p>
          <a:p>
            <a:endParaRPr lang="en-US" sz="2200" dirty="0"/>
          </a:p>
          <a:p>
            <a:endParaRPr lang="en-US" sz="2200" dirty="0"/>
          </a:p>
          <a:p>
            <a:r>
              <a:rPr lang="en-US" sz="2200" dirty="0"/>
              <a:t>Da li </a:t>
            </a:r>
            <a:r>
              <a:rPr lang="en-US" sz="2200" dirty="0" err="1"/>
              <a:t>možete</a:t>
            </a:r>
            <a:r>
              <a:rPr lang="en-US" sz="2200" dirty="0"/>
              <a:t> </a:t>
            </a:r>
            <a:r>
              <a:rPr lang="en-US" sz="2200" dirty="0" err="1"/>
              <a:t>prihvatiti</a:t>
            </a:r>
            <a:r>
              <a:rPr lang="en-US" sz="2200" dirty="0"/>
              <a:t> 1% ne-</a:t>
            </a:r>
            <a:r>
              <a:rPr lang="en-US" sz="2200" dirty="0" err="1"/>
              <a:t>kvaliteta</a:t>
            </a:r>
            <a:r>
              <a:rPr lang="en-US" sz="2200" dirty="0"/>
              <a:t>?</a:t>
            </a:r>
          </a:p>
        </p:txBody>
      </p:sp>
    </p:spTree>
    <p:extLst>
      <p:ext uri="{BB962C8B-B14F-4D97-AF65-F5344CB8AC3E}">
        <p14:creationId xmlns:p14="http://schemas.microsoft.com/office/powerpoint/2010/main" val="37690343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AC63BC7-F3E4-30E6-03C2-EF661FC36CDD}"/>
              </a:ext>
            </a:extLst>
          </p:cNvPr>
          <p:cNvSpPr>
            <a:spLocks noGrp="1"/>
          </p:cNvSpPr>
          <p:nvPr>
            <p:ph type="ctrTitle"/>
          </p:nvPr>
        </p:nvSpPr>
        <p:spPr>
          <a:xfrm>
            <a:off x="1285241" y="1008993"/>
            <a:ext cx="9231410" cy="3542045"/>
          </a:xfrm>
        </p:spPr>
        <p:txBody>
          <a:bodyPr anchor="b">
            <a:normAutofit/>
          </a:bodyPr>
          <a:lstStyle/>
          <a:p>
            <a:pPr algn="l"/>
            <a:r>
              <a:rPr lang="en-US" sz="8100" b="1" i="0" u="none" strike="noStrike">
                <a:effectLst/>
              </a:rPr>
              <a:t>Povećanje </a:t>
            </a:r>
            <a:r>
              <a:rPr lang="en-US" sz="8100" b="1"/>
              <a:t>k</a:t>
            </a:r>
            <a:r>
              <a:rPr lang="en-US" sz="8100" b="1" i="0" u="none" strike="noStrike">
                <a:effectLst/>
              </a:rPr>
              <a:t>onkurentnosti</a:t>
            </a:r>
            <a:br>
              <a:rPr lang="en-US" sz="8100" b="1"/>
            </a:br>
            <a:endParaRPr lang="en-US" sz="8100"/>
          </a:p>
        </p:txBody>
      </p:sp>
      <p:sp>
        <p:nvSpPr>
          <p:cNvPr id="5" name="Subtitle 4">
            <a:extLst>
              <a:ext uri="{FF2B5EF4-FFF2-40B4-BE49-F238E27FC236}">
                <a16:creationId xmlns:a16="http://schemas.microsoft.com/office/drawing/2014/main" id="{FAD3330A-5F0C-33F3-C6FB-2CB06FA39DCD}"/>
              </a:ext>
            </a:extLst>
          </p:cNvPr>
          <p:cNvSpPr>
            <a:spLocks noGrp="1"/>
          </p:cNvSpPr>
          <p:nvPr>
            <p:ph type="subTitle" idx="1"/>
          </p:nvPr>
        </p:nvSpPr>
        <p:spPr>
          <a:xfrm>
            <a:off x="1285241" y="4582814"/>
            <a:ext cx="7132335" cy="1312657"/>
          </a:xfrm>
        </p:spPr>
        <p:txBody>
          <a:bodyPr anchor="t">
            <a:normAutofit/>
          </a:bodyPr>
          <a:lstStyle/>
          <a:p>
            <a:pPr algn="l"/>
            <a:r>
              <a:rPr lang="en-US" b="1" i="0" u="none" strike="noStrike" err="1">
                <a:effectLst/>
              </a:rPr>
              <a:t>Alati</a:t>
            </a:r>
            <a:r>
              <a:rPr lang="en-US" b="1" i="0" u="none" strike="noStrike">
                <a:effectLst/>
              </a:rPr>
              <a:t> za </a:t>
            </a:r>
            <a:r>
              <a:rPr lang="en-US" b="1" i="0" u="none" strike="noStrike" err="1">
                <a:effectLst/>
              </a:rPr>
              <a:t>Upravljanje</a:t>
            </a:r>
            <a:r>
              <a:rPr lang="en-US" b="1" i="0" u="none" strike="noStrike">
                <a:effectLst/>
              </a:rPr>
              <a:t> </a:t>
            </a:r>
            <a:r>
              <a:rPr lang="en-US" b="1" i="0" u="none" strike="noStrike" err="1">
                <a:effectLst/>
              </a:rPr>
              <a:t>Kvalitetom</a:t>
            </a:r>
            <a:endParaRPr lang="en-US" b="1" i="0" u="none" strike="noStrike">
              <a:effectLst/>
            </a:endParaRPr>
          </a:p>
          <a:p>
            <a:pPr algn="l"/>
            <a:r>
              <a:rPr lang="en-US" b="0" i="0" u="none" strike="noStrike" err="1">
                <a:effectLst/>
              </a:rPr>
              <a:t>Strategije</a:t>
            </a:r>
            <a:r>
              <a:rPr lang="en-US" b="0" i="0" u="none" strike="noStrike">
                <a:effectLst/>
              </a:rPr>
              <a:t> za </a:t>
            </a:r>
            <a:r>
              <a:rPr lang="en-US" b="0" i="0" u="none" strike="noStrike" err="1">
                <a:effectLst/>
              </a:rPr>
              <a:t>Povećanje</a:t>
            </a:r>
            <a:r>
              <a:rPr lang="en-US" b="0" i="0" u="none" strike="noStrike">
                <a:effectLst/>
              </a:rPr>
              <a:t> </a:t>
            </a:r>
            <a:r>
              <a:rPr lang="en-US" b="0" i="0" u="none" strike="noStrike" err="1">
                <a:effectLst/>
              </a:rPr>
              <a:t>Efikasnosti</a:t>
            </a:r>
            <a:r>
              <a:rPr lang="en-US" b="0" i="0" u="none" strike="noStrike">
                <a:effectLst/>
              </a:rPr>
              <a:t> </a:t>
            </a:r>
            <a:r>
              <a:rPr lang="en-US" b="0" i="0" u="none" strike="noStrike" err="1">
                <a:effectLst/>
              </a:rPr>
              <a:t>i</a:t>
            </a:r>
            <a:r>
              <a:rPr lang="en-US" b="0" i="0" u="none" strike="noStrike">
                <a:effectLst/>
              </a:rPr>
              <a:t> </a:t>
            </a:r>
            <a:r>
              <a:rPr lang="en-US" b="0" i="0" u="none" strike="noStrike" err="1">
                <a:effectLst/>
              </a:rPr>
              <a:t>Zadovoljstva</a:t>
            </a:r>
            <a:r>
              <a:rPr lang="en-US" b="0" i="0" u="none" strike="noStrike">
                <a:effectLst/>
              </a:rPr>
              <a:t> </a:t>
            </a:r>
            <a:r>
              <a:rPr lang="en-US" b="0" i="0" u="none" strike="noStrike" err="1">
                <a:effectLst/>
              </a:rPr>
              <a:t>Kupaca</a:t>
            </a:r>
            <a:endParaRPr lang="en-US" b="0" i="0" u="none" strike="noStrike">
              <a:effectLst/>
            </a:endParaRPr>
          </a:p>
          <a:p>
            <a:pPr algn="l"/>
            <a:endParaRPr lang="en-US"/>
          </a:p>
        </p:txBody>
      </p:sp>
    </p:spTree>
    <p:extLst>
      <p:ext uri="{BB962C8B-B14F-4D97-AF65-F5344CB8AC3E}">
        <p14:creationId xmlns:p14="http://schemas.microsoft.com/office/powerpoint/2010/main" val="34661247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1E84F6-AE40-BC88-7185-2B0F0C64B260}"/>
              </a:ext>
            </a:extLst>
          </p:cNvPr>
          <p:cNvSpPr>
            <a:spLocks noGrp="1"/>
          </p:cNvSpPr>
          <p:nvPr>
            <p:ph type="title"/>
          </p:nvPr>
        </p:nvSpPr>
        <p:spPr>
          <a:xfrm>
            <a:off x="838200" y="365125"/>
            <a:ext cx="10515600" cy="1325563"/>
          </a:xfrm>
        </p:spPr>
        <p:txBody>
          <a:bodyPr>
            <a:normAutofit/>
          </a:bodyPr>
          <a:lstStyle/>
          <a:p>
            <a:r>
              <a:rPr lang="en-US" sz="4600" b="1" i="0" u="none" strike="noStrike">
                <a:effectLst/>
              </a:rPr>
              <a:t>Povećanje </a:t>
            </a:r>
            <a:r>
              <a:rPr lang="en-US" sz="4600" b="1"/>
              <a:t>k</a:t>
            </a:r>
            <a:r>
              <a:rPr lang="en-US" sz="4600" b="1" i="0" u="none" strike="noStrike">
                <a:effectLst/>
              </a:rPr>
              <a:t>onkurentnosti putem alata MK</a:t>
            </a:r>
            <a:endParaRPr lang="en-US" sz="46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58DFC00-1DEC-861B-67C0-798C4A571BFC}"/>
              </a:ext>
            </a:extLst>
          </p:cNvPr>
          <p:cNvSpPr>
            <a:spLocks noGrp="1"/>
          </p:cNvSpPr>
          <p:nvPr>
            <p:ph idx="1"/>
          </p:nvPr>
        </p:nvSpPr>
        <p:spPr>
          <a:xfrm>
            <a:off x="838200" y="1929384"/>
            <a:ext cx="10515600" cy="4251960"/>
          </a:xfrm>
        </p:spPr>
        <p:txBody>
          <a:bodyPr>
            <a:normAutofit/>
          </a:bodyPr>
          <a:lstStyle/>
          <a:p>
            <a:pPr marL="0" indent="0">
              <a:buNone/>
            </a:pPr>
            <a:r>
              <a:rPr lang="en-US" sz="2400" b="0" i="0" u="none" strike="noStrike" dirty="0" err="1">
                <a:effectLst/>
                <a:latin typeface="-webkit-standard"/>
              </a:rPr>
              <a:t>Alati</a:t>
            </a:r>
            <a:r>
              <a:rPr lang="en-US" sz="2400" b="0" i="0" u="none" strike="noStrike" dirty="0">
                <a:effectLst/>
                <a:latin typeface="-webkit-standard"/>
              </a:rPr>
              <a:t> za </a:t>
            </a:r>
            <a:r>
              <a:rPr lang="en-US" sz="2400" b="0" i="0" u="none" strike="noStrike" dirty="0" err="1">
                <a:effectLst/>
                <a:latin typeface="-webkit-standard"/>
              </a:rPr>
              <a:t>upravljanje</a:t>
            </a:r>
            <a:r>
              <a:rPr lang="en-US" sz="2400" b="0" i="0" u="none" strike="noStrike" dirty="0">
                <a:effectLst/>
                <a:latin typeface="-webkit-standard"/>
              </a:rPr>
              <a:t> </a:t>
            </a:r>
            <a:r>
              <a:rPr lang="en-US" sz="2400" b="0" i="0" u="none" strike="noStrike" dirty="0" err="1">
                <a:effectLst/>
                <a:latin typeface="-webkit-standard"/>
              </a:rPr>
              <a:t>kvalitetom</a:t>
            </a:r>
            <a:r>
              <a:rPr lang="en-US" sz="2400" b="0" i="0" u="none" strike="noStrike" dirty="0">
                <a:effectLst/>
                <a:latin typeface="-webkit-standard"/>
              </a:rPr>
              <a:t> </a:t>
            </a:r>
            <a:r>
              <a:rPr lang="en-US" sz="2400" b="0" i="0" u="none" strike="noStrike" dirty="0" err="1">
                <a:effectLst/>
                <a:latin typeface="-webkit-standard"/>
              </a:rPr>
              <a:t>mogu</a:t>
            </a:r>
            <a:r>
              <a:rPr lang="en-US" sz="2400" b="0" i="0" u="none" strike="noStrike" dirty="0">
                <a:effectLst/>
                <a:latin typeface="-webkit-standard"/>
              </a:rPr>
              <a:t> </a:t>
            </a:r>
            <a:r>
              <a:rPr lang="en-US" sz="2400" b="0" i="0" u="none" strike="noStrike" dirty="0" err="1">
                <a:effectLst/>
                <a:latin typeface="-webkit-standard"/>
              </a:rPr>
              <a:t>poboljšati</a:t>
            </a:r>
            <a:r>
              <a:rPr lang="en-US" sz="2400" b="0" i="0" u="none" strike="noStrike" dirty="0">
                <a:effectLst/>
                <a:latin typeface="-webkit-standard"/>
              </a:rPr>
              <a:t> </a:t>
            </a:r>
            <a:r>
              <a:rPr lang="en-US" sz="2400" b="0" i="0" u="none" strike="noStrike" dirty="0" err="1">
                <a:effectLst/>
                <a:latin typeface="-webkit-standard"/>
              </a:rPr>
              <a:t>konkurentnost</a:t>
            </a:r>
            <a:r>
              <a:rPr lang="en-US" sz="2400" b="0" i="0" u="none" strike="noStrike" dirty="0">
                <a:effectLst/>
                <a:latin typeface="-webkit-standard"/>
              </a:rPr>
              <a:t> </a:t>
            </a:r>
            <a:r>
              <a:rPr lang="en-US" sz="2400" b="0" i="0" u="none" strike="noStrike" dirty="0" err="1">
                <a:effectLst/>
                <a:latin typeface="-webkit-standard"/>
              </a:rPr>
              <a:t>organizacije</a:t>
            </a:r>
            <a:r>
              <a:rPr lang="en-US" sz="2400" b="0" i="0" u="none" strike="noStrike" dirty="0">
                <a:effectLst/>
                <a:latin typeface="-webkit-standard"/>
              </a:rPr>
              <a:t> </a:t>
            </a:r>
            <a:r>
              <a:rPr lang="en-US" sz="2400" b="0" i="0" u="none" strike="noStrike" dirty="0" err="1">
                <a:effectLst/>
                <a:latin typeface="-webkit-standard"/>
              </a:rPr>
              <a:t>poboljšanjem</a:t>
            </a:r>
            <a:r>
              <a:rPr lang="en-US" sz="2400" b="0" i="0" u="none" strike="noStrike" dirty="0">
                <a:effectLst/>
                <a:latin typeface="-webkit-standard"/>
              </a:rPr>
              <a:t> </a:t>
            </a:r>
            <a:r>
              <a:rPr lang="en-US" sz="2400" b="0" i="0" u="none" strike="noStrike" dirty="0" err="1">
                <a:effectLst/>
                <a:latin typeface="-webkit-standard"/>
              </a:rPr>
              <a:t>kvaliteta</a:t>
            </a:r>
            <a:r>
              <a:rPr lang="en-US" sz="2400" b="0" i="0" u="none" strike="noStrike" dirty="0">
                <a:effectLst/>
                <a:latin typeface="-webkit-standard"/>
              </a:rPr>
              <a:t> </a:t>
            </a:r>
            <a:r>
              <a:rPr lang="en-US" sz="2400" b="0" i="0" u="none" strike="noStrike" dirty="0" err="1">
                <a:effectLst/>
                <a:latin typeface="-webkit-standard"/>
              </a:rPr>
              <a:t>proizvoda</a:t>
            </a:r>
            <a:r>
              <a:rPr lang="en-US" sz="2400" b="0" i="0" u="none" strike="noStrike" dirty="0">
                <a:effectLst/>
                <a:latin typeface="-webkit-standard"/>
              </a:rPr>
              <a:t> </a:t>
            </a:r>
            <a:r>
              <a:rPr lang="en-US" sz="2400" b="0" i="0" u="none" strike="noStrike" dirty="0" err="1">
                <a:effectLst/>
                <a:latin typeface="-webkit-standard"/>
              </a:rPr>
              <a:t>i</a:t>
            </a:r>
            <a:r>
              <a:rPr lang="en-US" sz="2400" b="0" i="0" u="none" strike="noStrike" dirty="0">
                <a:effectLst/>
                <a:latin typeface="-webkit-standard"/>
              </a:rPr>
              <a:t> </a:t>
            </a:r>
            <a:r>
              <a:rPr lang="en-US" sz="2400" b="0" i="0" u="none" strike="noStrike" dirty="0" err="1">
                <a:effectLst/>
                <a:latin typeface="-webkit-standard"/>
              </a:rPr>
              <a:t>usluga</a:t>
            </a:r>
            <a:r>
              <a:rPr lang="en-US" sz="2400" b="0" i="0" u="none" strike="noStrike" dirty="0">
                <a:effectLst/>
                <a:latin typeface="-webkit-standard"/>
              </a:rPr>
              <a:t> </a:t>
            </a:r>
            <a:r>
              <a:rPr lang="en-US" sz="2400" b="0" i="0" u="none" strike="noStrike" dirty="0" err="1">
                <a:effectLst/>
                <a:latin typeface="-webkit-standard"/>
              </a:rPr>
              <a:t>tako</a:t>
            </a:r>
            <a:r>
              <a:rPr lang="en-US" sz="2400" b="0" i="0" u="none" strike="noStrike" dirty="0">
                <a:effectLst/>
                <a:latin typeface="-webkit-standard"/>
              </a:rPr>
              <a:t> </a:t>
            </a:r>
            <a:r>
              <a:rPr lang="en-US" sz="2400" b="0" i="0" u="none" strike="noStrike" dirty="0" err="1">
                <a:effectLst/>
                <a:latin typeface="-webkit-standard"/>
              </a:rPr>
              <a:t>što</a:t>
            </a:r>
            <a:r>
              <a:rPr lang="en-US" sz="2400" dirty="0">
                <a:latin typeface="-webkit-standard"/>
              </a:rPr>
              <a:t>:</a:t>
            </a:r>
          </a:p>
          <a:p>
            <a:pPr>
              <a:buFont typeface="Arial" panose="020B0604020202020204" pitchFamily="34" charset="0"/>
              <a:buChar char="•"/>
            </a:pPr>
            <a:r>
              <a:rPr lang="en-US" sz="2400" b="0" i="0" u="none" strike="noStrike" dirty="0" err="1">
                <a:effectLst/>
              </a:rPr>
              <a:t>Smanjuje</a:t>
            </a:r>
            <a:r>
              <a:rPr lang="en-US" sz="2400" b="0" i="0" u="none" strike="noStrike" dirty="0">
                <a:effectLst/>
              </a:rPr>
              <a:t> </a:t>
            </a:r>
            <a:r>
              <a:rPr lang="en-US" sz="2400" b="0" i="0" u="none" strike="noStrike" dirty="0" err="1">
                <a:effectLst/>
              </a:rPr>
              <a:t>škart</a:t>
            </a:r>
            <a:r>
              <a:rPr lang="en-US" sz="2400" b="0" i="0" u="none" strike="noStrike" dirty="0">
                <a:effectLst/>
              </a:rPr>
              <a:t> </a:t>
            </a:r>
            <a:r>
              <a:rPr lang="en-US" sz="2400" b="0" i="0" u="none" strike="noStrike" dirty="0" err="1">
                <a:effectLst/>
              </a:rPr>
              <a:t>i</a:t>
            </a:r>
            <a:r>
              <a:rPr lang="en-US" sz="2400" b="0" i="0" u="none" strike="noStrike" dirty="0">
                <a:effectLst/>
              </a:rPr>
              <a:t> </a:t>
            </a:r>
            <a:r>
              <a:rPr lang="en-US" sz="2400" b="0" i="0" u="none" strike="noStrike" dirty="0" err="1">
                <a:effectLst/>
              </a:rPr>
              <a:t>nedostatke</a:t>
            </a:r>
            <a:endParaRPr lang="en-US" sz="2400" b="0" i="0" u="none" strike="noStrike" dirty="0">
              <a:effectLst/>
            </a:endParaRPr>
          </a:p>
          <a:p>
            <a:pPr>
              <a:buFont typeface="Arial" panose="020B0604020202020204" pitchFamily="34" charset="0"/>
              <a:buChar char="•"/>
            </a:pPr>
            <a:r>
              <a:rPr lang="en-US" sz="2400" b="0" i="0" u="none" strike="noStrike" dirty="0" err="1">
                <a:effectLst/>
              </a:rPr>
              <a:t>Povećava</a:t>
            </a:r>
            <a:r>
              <a:rPr lang="en-US" sz="2400" b="0" i="0" u="none" strike="noStrike" dirty="0">
                <a:effectLst/>
              </a:rPr>
              <a:t> </a:t>
            </a:r>
            <a:r>
              <a:rPr lang="en-US" sz="2400" b="0" i="0" u="none" strike="noStrike" dirty="0" err="1">
                <a:effectLst/>
              </a:rPr>
              <a:t>efikasnost</a:t>
            </a:r>
            <a:endParaRPr lang="en-US" sz="2400" b="0" i="0" u="none" strike="noStrike" dirty="0">
              <a:effectLst/>
            </a:endParaRPr>
          </a:p>
          <a:p>
            <a:pPr>
              <a:buFont typeface="Arial" panose="020B0604020202020204" pitchFamily="34" charset="0"/>
              <a:buChar char="•"/>
            </a:pPr>
            <a:r>
              <a:rPr lang="en-US" sz="2400" b="0" i="0" u="none" strike="noStrike" dirty="0" err="1">
                <a:effectLst/>
              </a:rPr>
              <a:t>Jača</a:t>
            </a:r>
            <a:r>
              <a:rPr lang="en-US" sz="2400" b="0" i="0" u="none" strike="noStrike" dirty="0">
                <a:effectLst/>
              </a:rPr>
              <a:t> </a:t>
            </a:r>
            <a:r>
              <a:rPr lang="en-US" sz="2400" b="0" i="0" u="none" strike="noStrike" dirty="0" err="1">
                <a:effectLst/>
              </a:rPr>
              <a:t>povjerenje</a:t>
            </a:r>
            <a:r>
              <a:rPr lang="en-US" sz="2400" b="0" i="0" u="none" strike="noStrike" dirty="0">
                <a:effectLst/>
              </a:rPr>
              <a:t> </a:t>
            </a:r>
            <a:r>
              <a:rPr lang="en-US" sz="2400" b="0" i="0" u="none" strike="noStrike" dirty="0" err="1">
                <a:effectLst/>
              </a:rPr>
              <a:t>i</a:t>
            </a:r>
            <a:r>
              <a:rPr lang="en-US" sz="2400" b="0" i="0" u="none" strike="noStrike" dirty="0">
                <a:effectLst/>
              </a:rPr>
              <a:t> </a:t>
            </a:r>
            <a:r>
              <a:rPr lang="en-US" sz="2400" b="0" i="0" u="none" strike="noStrike" dirty="0" err="1">
                <a:effectLst/>
              </a:rPr>
              <a:t>lojalnost</a:t>
            </a:r>
            <a:r>
              <a:rPr lang="en-US" sz="2400" b="0" i="0" u="none" strike="noStrike" dirty="0">
                <a:effectLst/>
              </a:rPr>
              <a:t> </a:t>
            </a:r>
            <a:r>
              <a:rPr lang="en-US" sz="2400" b="0" i="0" u="none" strike="noStrike" dirty="0" err="1">
                <a:effectLst/>
              </a:rPr>
              <a:t>kupaca</a:t>
            </a:r>
            <a:endParaRPr lang="en-US" sz="2400" b="0" i="0" u="none" strike="noStrike" dirty="0">
              <a:effectLst/>
            </a:endParaRPr>
          </a:p>
          <a:p>
            <a:pPr>
              <a:buFont typeface="Arial" panose="020B0604020202020204" pitchFamily="34" charset="0"/>
              <a:buChar char="•"/>
            </a:pPr>
            <a:r>
              <a:rPr lang="en-US" sz="2400" b="0" i="0" u="none" strike="noStrike" dirty="0" err="1">
                <a:effectLst/>
              </a:rPr>
              <a:t>Identifikuje</a:t>
            </a:r>
            <a:r>
              <a:rPr lang="en-US" sz="2400" b="0" i="0" u="none" strike="noStrike" dirty="0">
                <a:effectLst/>
              </a:rPr>
              <a:t> </a:t>
            </a:r>
            <a:r>
              <a:rPr lang="en-US" sz="2400" b="0" i="0" u="none" strike="noStrike" dirty="0" err="1">
                <a:effectLst/>
              </a:rPr>
              <a:t>praznine</a:t>
            </a:r>
            <a:r>
              <a:rPr lang="en-US" sz="2400" b="0" i="0" u="none" strike="noStrike" dirty="0">
                <a:effectLst/>
              </a:rPr>
              <a:t> </a:t>
            </a:r>
            <a:r>
              <a:rPr lang="en-US" sz="2400" b="0" i="0" u="none" strike="noStrike" dirty="0" err="1">
                <a:effectLst/>
              </a:rPr>
              <a:t>na</a:t>
            </a:r>
            <a:r>
              <a:rPr lang="en-US" sz="2400" b="0" i="0" u="none" strike="noStrike" dirty="0">
                <a:effectLst/>
              </a:rPr>
              <a:t> </a:t>
            </a:r>
            <a:r>
              <a:rPr lang="en-US" sz="2400" b="0" i="0" u="none" strike="noStrike" dirty="0" err="1">
                <a:effectLst/>
              </a:rPr>
              <a:t>tržištu</a:t>
            </a:r>
            <a:endParaRPr lang="en-US" sz="2400" b="0" i="0" u="none" strike="noStrike" dirty="0">
              <a:effectLst/>
            </a:endParaRPr>
          </a:p>
          <a:p>
            <a:pPr>
              <a:buFont typeface="Arial" panose="020B0604020202020204" pitchFamily="34" charset="0"/>
              <a:buChar char="•"/>
            </a:pPr>
            <a:r>
              <a:rPr lang="en-US" sz="2400" b="0" i="0" u="none" strike="noStrike" dirty="0" err="1">
                <a:effectLst/>
              </a:rPr>
              <a:t>Poboljšava</a:t>
            </a:r>
            <a:r>
              <a:rPr lang="en-US" sz="2400" b="0" i="0" u="none" strike="noStrike" dirty="0">
                <a:effectLst/>
              </a:rPr>
              <a:t> </a:t>
            </a:r>
            <a:r>
              <a:rPr lang="en-US" sz="2400" b="0" i="0" u="none" strike="noStrike" dirty="0" err="1">
                <a:effectLst/>
              </a:rPr>
              <a:t>donošenje</a:t>
            </a:r>
            <a:r>
              <a:rPr lang="en-US" sz="2400" b="0" i="0" u="none" strike="noStrike" dirty="0">
                <a:effectLst/>
              </a:rPr>
              <a:t> </a:t>
            </a:r>
            <a:r>
              <a:rPr lang="en-US" sz="2400" b="0" i="0" u="none" strike="noStrike" dirty="0" err="1">
                <a:effectLst/>
              </a:rPr>
              <a:t>odluka</a:t>
            </a:r>
            <a:r>
              <a:rPr lang="en-US" sz="2400" b="0" i="0" u="none" strike="noStrike" dirty="0">
                <a:effectLst/>
              </a:rPr>
              <a:t> </a:t>
            </a:r>
            <a:r>
              <a:rPr lang="en-US" sz="2400" b="0" i="0" u="none" strike="noStrike" dirty="0" err="1">
                <a:effectLst/>
              </a:rPr>
              <a:t>i</a:t>
            </a:r>
            <a:r>
              <a:rPr lang="en-US" sz="2400" b="0" i="0" u="none" strike="noStrike" dirty="0">
                <a:effectLst/>
              </a:rPr>
              <a:t> </a:t>
            </a:r>
            <a:r>
              <a:rPr lang="en-US" sz="2400" b="0" i="0" u="none" strike="noStrike" dirty="0" err="1">
                <a:effectLst/>
              </a:rPr>
              <a:t>strateško</a:t>
            </a:r>
            <a:r>
              <a:rPr lang="en-US" sz="2400" b="0" i="0" u="none" strike="noStrike" dirty="0">
                <a:effectLst/>
              </a:rPr>
              <a:t> </a:t>
            </a:r>
            <a:r>
              <a:rPr lang="en-US" sz="2400" b="0" i="0" u="none" strike="noStrike" dirty="0" err="1">
                <a:effectLst/>
              </a:rPr>
              <a:t>planiranje</a:t>
            </a:r>
            <a:endParaRPr lang="en-US" sz="2400" b="0" i="0" u="none" strike="noStrike" dirty="0">
              <a:effectLst/>
            </a:endParaRPr>
          </a:p>
          <a:p>
            <a:pPr>
              <a:buFont typeface="Arial" panose="020B0604020202020204" pitchFamily="34" charset="0"/>
              <a:buChar char="•"/>
            </a:pPr>
            <a:r>
              <a:rPr lang="en-US" sz="2400" b="0" i="0" u="none" strike="noStrike" dirty="0" err="1">
                <a:effectLst/>
              </a:rPr>
              <a:t>Omogućava</a:t>
            </a:r>
            <a:r>
              <a:rPr lang="en-US" sz="2400" b="0" i="0" u="none" strike="noStrike" dirty="0">
                <a:effectLst/>
              </a:rPr>
              <a:t> </a:t>
            </a:r>
            <a:r>
              <a:rPr lang="en-US" sz="2400" b="0" i="0" u="none" strike="noStrike" dirty="0" err="1">
                <a:effectLst/>
              </a:rPr>
              <a:t>kontinuirano</a:t>
            </a:r>
            <a:r>
              <a:rPr lang="en-US" sz="2400" b="0" i="0" u="none" strike="noStrike" dirty="0">
                <a:effectLst/>
              </a:rPr>
              <a:t> </a:t>
            </a:r>
            <a:r>
              <a:rPr lang="en-US" sz="2400" b="0" i="0" u="none" strike="noStrike" dirty="0" err="1">
                <a:effectLst/>
              </a:rPr>
              <a:t>unapređenje</a:t>
            </a:r>
            <a:endParaRPr lang="en-US" sz="2400" b="0" i="0" u="none" strike="noStrike" dirty="0">
              <a:effectLst/>
            </a:endParaRPr>
          </a:p>
          <a:p>
            <a:pPr marL="0" indent="0">
              <a:buNone/>
            </a:pPr>
            <a:endParaRPr lang="en-US" sz="2400" dirty="0"/>
          </a:p>
        </p:txBody>
      </p:sp>
    </p:spTree>
    <p:extLst>
      <p:ext uri="{BB962C8B-B14F-4D97-AF65-F5344CB8AC3E}">
        <p14:creationId xmlns:p14="http://schemas.microsoft.com/office/powerpoint/2010/main" val="25311160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E1B733-151B-6B86-80AD-1C05561BE2D7}"/>
              </a:ext>
            </a:extLst>
          </p:cNvPr>
          <p:cNvSpPr>
            <a:spLocks noGrp="1"/>
          </p:cNvSpPr>
          <p:nvPr>
            <p:ph type="title"/>
          </p:nvPr>
        </p:nvSpPr>
        <p:spPr>
          <a:xfrm>
            <a:off x="838200" y="365125"/>
            <a:ext cx="10515600" cy="1325563"/>
          </a:xfrm>
        </p:spPr>
        <p:txBody>
          <a:bodyPr>
            <a:normAutofit/>
          </a:bodyPr>
          <a:lstStyle/>
          <a:p>
            <a:r>
              <a:rPr lang="en-US" sz="4200" b="1" i="0" u="none" strike="noStrike">
                <a:effectLst/>
              </a:rPr>
              <a:t>Ključne Prednosti Alata za Upravljanje Kvalitetom</a:t>
            </a:r>
            <a:endParaRPr lang="en-US" sz="42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3CBF40C-FF38-382F-C2F8-8430B469CE10}"/>
              </a:ext>
            </a:extLst>
          </p:cNvPr>
          <p:cNvSpPr>
            <a:spLocks noGrp="1"/>
          </p:cNvSpPr>
          <p:nvPr>
            <p:ph idx="1"/>
          </p:nvPr>
        </p:nvSpPr>
        <p:spPr>
          <a:xfrm>
            <a:off x="838200" y="1929384"/>
            <a:ext cx="10515600" cy="4251960"/>
          </a:xfrm>
        </p:spPr>
        <p:txBody>
          <a:bodyPr>
            <a:normAutofit/>
          </a:bodyPr>
          <a:lstStyle/>
          <a:p>
            <a:pPr>
              <a:buFont typeface="Arial" panose="020B0604020202020204" pitchFamily="34" charset="0"/>
              <a:buChar char="•"/>
            </a:pPr>
            <a:r>
              <a:rPr lang="en-US" sz="3200" b="0" i="0" u="none" strike="noStrike" dirty="0" err="1">
                <a:effectLst/>
              </a:rPr>
              <a:t>Poboljšan</a:t>
            </a:r>
            <a:r>
              <a:rPr lang="en-US" sz="3200" b="0" i="0" u="none" strike="noStrike" dirty="0">
                <a:effectLst/>
              </a:rPr>
              <a:t> </a:t>
            </a:r>
            <a:r>
              <a:rPr lang="en-US" sz="3200" b="0" i="0" u="none" strike="noStrike" dirty="0" err="1">
                <a:effectLst/>
              </a:rPr>
              <a:t>kvalitet</a:t>
            </a:r>
            <a:r>
              <a:rPr lang="en-US" sz="3200" b="0" i="0" u="none" strike="noStrike" dirty="0">
                <a:effectLst/>
              </a:rPr>
              <a:t> </a:t>
            </a:r>
            <a:r>
              <a:rPr lang="en-US" sz="3200" b="0" i="0" u="none" strike="noStrike" dirty="0" err="1">
                <a:effectLst/>
              </a:rPr>
              <a:t>proizvoda</a:t>
            </a:r>
            <a:r>
              <a:rPr lang="en-US" sz="3200" b="0" i="0" u="none" strike="noStrike" dirty="0">
                <a:effectLst/>
              </a:rPr>
              <a:t> </a:t>
            </a:r>
            <a:r>
              <a:rPr lang="en-US" sz="3200" b="0" i="0" u="none" strike="noStrike" dirty="0" err="1">
                <a:effectLst/>
              </a:rPr>
              <a:t>i</a:t>
            </a:r>
            <a:r>
              <a:rPr lang="en-US" sz="3200" b="0" i="0" u="none" strike="noStrike" dirty="0">
                <a:effectLst/>
              </a:rPr>
              <a:t> </a:t>
            </a:r>
            <a:r>
              <a:rPr lang="en-US" sz="3200" b="0" i="0" u="none" strike="noStrike" dirty="0" err="1">
                <a:effectLst/>
              </a:rPr>
              <a:t>usluga</a:t>
            </a:r>
            <a:endParaRPr lang="en-US" sz="3200" b="0" i="0" u="none" strike="noStrike" dirty="0">
              <a:effectLst/>
            </a:endParaRPr>
          </a:p>
          <a:p>
            <a:pPr>
              <a:buFont typeface="Arial" panose="020B0604020202020204" pitchFamily="34" charset="0"/>
              <a:buChar char="•"/>
            </a:pPr>
            <a:r>
              <a:rPr lang="en-US" sz="3200" b="0" i="0" u="none" strike="noStrike" dirty="0" err="1">
                <a:effectLst/>
              </a:rPr>
              <a:t>Veće</a:t>
            </a:r>
            <a:r>
              <a:rPr lang="en-US" sz="3200" b="0" i="0" u="none" strike="noStrike" dirty="0">
                <a:effectLst/>
              </a:rPr>
              <a:t> </a:t>
            </a:r>
            <a:r>
              <a:rPr lang="en-US" sz="3200" b="0" i="0" u="none" strike="noStrike" dirty="0" err="1">
                <a:effectLst/>
              </a:rPr>
              <a:t>zadovoljstvo</a:t>
            </a:r>
            <a:r>
              <a:rPr lang="en-US" sz="3200" b="0" i="0" u="none" strike="noStrike" dirty="0">
                <a:effectLst/>
              </a:rPr>
              <a:t> </a:t>
            </a:r>
            <a:r>
              <a:rPr lang="en-US" sz="3200" b="0" i="0" u="none" strike="noStrike" dirty="0" err="1">
                <a:effectLst/>
              </a:rPr>
              <a:t>i</a:t>
            </a:r>
            <a:r>
              <a:rPr lang="en-US" sz="3200" b="0" i="0" u="none" strike="noStrike" dirty="0">
                <a:effectLst/>
              </a:rPr>
              <a:t> </a:t>
            </a:r>
            <a:r>
              <a:rPr lang="en-US" sz="3200" b="0" i="0" u="none" strike="noStrike" dirty="0" err="1">
                <a:effectLst/>
              </a:rPr>
              <a:t>lojalnost</a:t>
            </a:r>
            <a:r>
              <a:rPr lang="en-US" sz="3200" b="0" i="0" u="none" strike="noStrike" dirty="0">
                <a:effectLst/>
              </a:rPr>
              <a:t> </a:t>
            </a:r>
            <a:r>
              <a:rPr lang="en-US" sz="3200" b="0" i="0" u="none" strike="noStrike" dirty="0" err="1">
                <a:effectLst/>
              </a:rPr>
              <a:t>kupaca</a:t>
            </a:r>
            <a:endParaRPr lang="en-US" sz="3200" b="0" i="0" u="none" strike="noStrike" dirty="0">
              <a:effectLst/>
            </a:endParaRPr>
          </a:p>
          <a:p>
            <a:pPr>
              <a:buFont typeface="Arial" panose="020B0604020202020204" pitchFamily="34" charset="0"/>
              <a:buChar char="•"/>
            </a:pPr>
            <a:r>
              <a:rPr lang="en-US" sz="3200" b="0" i="0" u="none" strike="noStrike" dirty="0" err="1">
                <a:effectLst/>
              </a:rPr>
              <a:t>Ušteda</a:t>
            </a:r>
            <a:r>
              <a:rPr lang="en-US" sz="3200" b="0" i="0" u="none" strike="noStrike" dirty="0">
                <a:effectLst/>
              </a:rPr>
              <a:t> </a:t>
            </a:r>
            <a:r>
              <a:rPr lang="en-US" sz="3200" b="0" i="0" u="none" strike="noStrike" dirty="0" err="1">
                <a:effectLst/>
              </a:rPr>
              <a:t>troškova</a:t>
            </a:r>
            <a:r>
              <a:rPr lang="en-US" sz="3200" b="0" i="0" u="none" strike="noStrike" dirty="0">
                <a:effectLst/>
              </a:rPr>
              <a:t> </a:t>
            </a:r>
            <a:r>
              <a:rPr lang="en-US" sz="3200" b="0" i="0" u="none" strike="noStrike" dirty="0" err="1">
                <a:effectLst/>
              </a:rPr>
              <a:t>kroz</a:t>
            </a:r>
            <a:r>
              <a:rPr lang="en-US" sz="3200" b="0" i="0" u="none" strike="noStrike" dirty="0">
                <a:effectLst/>
              </a:rPr>
              <a:t> </a:t>
            </a:r>
            <a:r>
              <a:rPr lang="en-US" sz="3200" b="0" i="0" u="none" strike="noStrike" dirty="0" err="1">
                <a:effectLst/>
              </a:rPr>
              <a:t>smanjenje</a:t>
            </a:r>
            <a:r>
              <a:rPr lang="en-US" sz="3200" b="0" i="0" u="none" strike="noStrike" dirty="0">
                <a:effectLst/>
              </a:rPr>
              <a:t> </a:t>
            </a:r>
            <a:r>
              <a:rPr lang="en-US" sz="3200" b="0" i="0" u="none" strike="noStrike" dirty="0" err="1">
                <a:effectLst/>
              </a:rPr>
              <a:t>otpada</a:t>
            </a:r>
            <a:r>
              <a:rPr lang="en-US" sz="3200" b="0" i="0" u="none" strike="noStrike" dirty="0">
                <a:effectLst/>
              </a:rPr>
              <a:t> (</a:t>
            </a:r>
            <a:r>
              <a:rPr lang="en-US" sz="3200" b="0" i="0" u="none" strike="noStrike" dirty="0" err="1">
                <a:effectLst/>
              </a:rPr>
              <a:t>škarta</a:t>
            </a:r>
            <a:r>
              <a:rPr lang="en-US" sz="3200" b="0" i="0" u="none" strike="noStrike" dirty="0">
                <a:effectLst/>
              </a:rPr>
              <a:t>)</a:t>
            </a:r>
          </a:p>
          <a:p>
            <a:pPr>
              <a:buFont typeface="Arial" panose="020B0604020202020204" pitchFamily="34" charset="0"/>
              <a:buChar char="•"/>
            </a:pPr>
            <a:r>
              <a:rPr lang="en-US" sz="3200" b="0" i="0" u="none" strike="noStrike" dirty="0" err="1">
                <a:effectLst/>
              </a:rPr>
              <a:t>Povećana</a:t>
            </a:r>
            <a:r>
              <a:rPr lang="en-US" sz="3200" b="0" i="0" u="none" strike="noStrike" dirty="0">
                <a:effectLst/>
              </a:rPr>
              <a:t> </a:t>
            </a:r>
            <a:r>
              <a:rPr lang="en-US" sz="3200" b="0" i="0" u="none" strike="noStrike" dirty="0" err="1">
                <a:effectLst/>
              </a:rPr>
              <a:t>produktivnost</a:t>
            </a:r>
            <a:r>
              <a:rPr lang="en-US" sz="3200" b="0" i="0" u="none" strike="noStrike" dirty="0">
                <a:effectLst/>
              </a:rPr>
              <a:t> </a:t>
            </a:r>
            <a:r>
              <a:rPr lang="en-US" sz="3200" b="0" i="0" u="none" strike="noStrike" dirty="0" err="1">
                <a:effectLst/>
              </a:rPr>
              <a:t>i</a:t>
            </a:r>
            <a:r>
              <a:rPr lang="en-US" sz="3200" b="0" i="0" u="none" strike="noStrike" dirty="0">
                <a:effectLst/>
              </a:rPr>
              <a:t> </a:t>
            </a:r>
            <a:r>
              <a:rPr lang="en-US" sz="3200" b="0" i="0" u="none" strike="noStrike" dirty="0" err="1">
                <a:effectLst/>
              </a:rPr>
              <a:t>efikasnost</a:t>
            </a:r>
            <a:endParaRPr lang="en-US" sz="3200" b="0" i="0" u="none" strike="noStrike" dirty="0">
              <a:effectLst/>
            </a:endParaRPr>
          </a:p>
          <a:p>
            <a:pPr>
              <a:buFont typeface="Arial" panose="020B0604020202020204" pitchFamily="34" charset="0"/>
              <a:buChar char="•"/>
            </a:pPr>
            <a:r>
              <a:rPr lang="en-US" sz="3200" b="0" i="0" u="none" strike="noStrike" dirty="0" err="1">
                <a:effectLst/>
              </a:rPr>
              <a:t>Jača</a:t>
            </a:r>
            <a:r>
              <a:rPr lang="en-US" sz="3200" b="0" i="0" u="none" strike="noStrike" dirty="0">
                <a:effectLst/>
              </a:rPr>
              <a:t> </a:t>
            </a:r>
            <a:r>
              <a:rPr lang="en-US" sz="3200" b="0" i="0" u="none" strike="noStrike" dirty="0" err="1">
                <a:effectLst/>
              </a:rPr>
              <a:t>konkurentska</a:t>
            </a:r>
            <a:r>
              <a:rPr lang="en-US" sz="3200" b="0" i="0" u="none" strike="noStrike" dirty="0">
                <a:effectLst/>
              </a:rPr>
              <a:t> </a:t>
            </a:r>
            <a:r>
              <a:rPr lang="en-US" sz="3200" b="0" i="0" u="none" strike="noStrike" dirty="0" err="1">
                <a:effectLst/>
              </a:rPr>
              <a:t>pozicija</a:t>
            </a:r>
            <a:r>
              <a:rPr lang="en-US" sz="3200" b="0" i="0" u="none" strike="noStrike" dirty="0">
                <a:effectLst/>
              </a:rPr>
              <a:t> </a:t>
            </a:r>
            <a:r>
              <a:rPr lang="en-US" sz="3200" b="0" i="0" u="none" strike="noStrike" dirty="0" err="1">
                <a:effectLst/>
              </a:rPr>
              <a:t>na</a:t>
            </a:r>
            <a:r>
              <a:rPr lang="en-US" sz="3200" b="0" i="0" u="none" strike="noStrike" dirty="0">
                <a:effectLst/>
              </a:rPr>
              <a:t> </a:t>
            </a:r>
            <a:r>
              <a:rPr lang="en-US" sz="3200" b="0" i="0" u="none" strike="noStrike" dirty="0" err="1">
                <a:effectLst/>
              </a:rPr>
              <a:t>tržištu</a:t>
            </a:r>
            <a:endParaRPr lang="en-US" sz="3200" b="0" i="0" u="none" strike="noStrike" dirty="0">
              <a:effectLst/>
            </a:endParaRPr>
          </a:p>
          <a:p>
            <a:pPr>
              <a:buFont typeface="Arial" panose="020B0604020202020204" pitchFamily="34" charset="0"/>
              <a:buChar char="•"/>
            </a:pPr>
            <a:r>
              <a:rPr lang="en-US" sz="3200" b="0" i="0" u="none" strike="noStrike" dirty="0" err="1">
                <a:effectLst/>
              </a:rPr>
              <a:t>Podrška</a:t>
            </a:r>
            <a:r>
              <a:rPr lang="en-US" sz="3200" b="0" i="0" u="none" strike="noStrike" dirty="0">
                <a:effectLst/>
              </a:rPr>
              <a:t> za </a:t>
            </a:r>
            <a:r>
              <a:rPr lang="en-US" sz="3200" b="0" i="0" u="none" strike="noStrike" dirty="0" err="1">
                <a:effectLst/>
              </a:rPr>
              <a:t>dugoročni</a:t>
            </a:r>
            <a:r>
              <a:rPr lang="en-US" sz="3200" b="0" i="0" u="none" strike="noStrike" dirty="0">
                <a:effectLst/>
              </a:rPr>
              <a:t> </a:t>
            </a:r>
            <a:r>
              <a:rPr lang="en-US" sz="3200" b="0" i="0" u="none" strike="noStrike" dirty="0" err="1">
                <a:effectLst/>
              </a:rPr>
              <a:t>uspjeh</a:t>
            </a:r>
            <a:r>
              <a:rPr lang="en-US" sz="3200" b="0" i="0" u="none" strike="noStrike" dirty="0">
                <a:effectLst/>
              </a:rPr>
              <a:t> </a:t>
            </a:r>
            <a:r>
              <a:rPr lang="en-US" sz="3200" b="0" i="0" u="none" strike="noStrike" dirty="0" err="1">
                <a:effectLst/>
              </a:rPr>
              <a:t>i</a:t>
            </a:r>
            <a:r>
              <a:rPr lang="en-US" sz="3200" b="0" i="0" u="none" strike="noStrike" dirty="0">
                <a:effectLst/>
              </a:rPr>
              <a:t> </a:t>
            </a:r>
            <a:r>
              <a:rPr lang="en-US" sz="3200" b="0" i="0" u="none" strike="noStrike" dirty="0" err="1">
                <a:effectLst/>
              </a:rPr>
              <a:t>održivost</a:t>
            </a:r>
            <a:endParaRPr lang="en-US" sz="3200" b="0" i="0" u="none" strike="noStrike" dirty="0">
              <a:effectLst/>
            </a:endParaRPr>
          </a:p>
        </p:txBody>
      </p:sp>
    </p:spTree>
    <p:extLst>
      <p:ext uri="{BB962C8B-B14F-4D97-AF65-F5344CB8AC3E}">
        <p14:creationId xmlns:p14="http://schemas.microsoft.com/office/powerpoint/2010/main" val="42566485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229FF7-C2F4-00AE-BB3B-7EB57C64387A}"/>
              </a:ext>
            </a:extLst>
          </p:cNvPr>
          <p:cNvSpPr>
            <a:spLocks noGrp="1"/>
          </p:cNvSpPr>
          <p:nvPr>
            <p:ph type="title"/>
          </p:nvPr>
        </p:nvSpPr>
        <p:spPr>
          <a:xfrm>
            <a:off x="838200" y="365125"/>
            <a:ext cx="10515600" cy="1325563"/>
          </a:xfrm>
        </p:spPr>
        <p:txBody>
          <a:bodyPr>
            <a:normAutofit/>
          </a:bodyPr>
          <a:lstStyle/>
          <a:p>
            <a:r>
              <a:rPr lang="en-US" sz="5400" b="1" i="0" u="none" strike="noStrike">
                <a:effectLst/>
              </a:rPr>
              <a:t>Alati za Povećanje Konkurentnosti</a:t>
            </a:r>
            <a:endParaRPr lang="en-US"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858A406-C2E3-84E8-9C6D-6008B2DEB8B5}"/>
              </a:ext>
            </a:extLst>
          </p:cNvPr>
          <p:cNvSpPr>
            <a:spLocks noGrp="1"/>
          </p:cNvSpPr>
          <p:nvPr>
            <p:ph idx="1"/>
          </p:nvPr>
        </p:nvSpPr>
        <p:spPr>
          <a:xfrm>
            <a:off x="838200" y="1929384"/>
            <a:ext cx="10515600" cy="4251960"/>
          </a:xfrm>
        </p:spPr>
        <p:txBody>
          <a:bodyPr>
            <a:normAutofit/>
          </a:bodyPr>
          <a:lstStyle/>
          <a:p>
            <a:pPr>
              <a:buFont typeface="+mj-lt"/>
              <a:buAutoNum type="arabicPeriod"/>
            </a:pPr>
            <a:r>
              <a:rPr lang="en-US" sz="2200" b="0" i="0" u="none" strike="noStrike" dirty="0">
                <a:effectLst/>
              </a:rPr>
              <a:t>Six Sigma</a:t>
            </a:r>
          </a:p>
          <a:p>
            <a:pPr>
              <a:buFont typeface="+mj-lt"/>
              <a:buAutoNum type="arabicPeriod"/>
            </a:pPr>
            <a:r>
              <a:rPr lang="en-US" sz="2200" b="0" i="0" u="none" strike="noStrike" dirty="0">
                <a:effectLst/>
              </a:rPr>
              <a:t>ISO 9001</a:t>
            </a:r>
          </a:p>
          <a:p>
            <a:pPr>
              <a:buFont typeface="+mj-lt"/>
              <a:buAutoNum type="arabicPeriod"/>
            </a:pPr>
            <a:r>
              <a:rPr lang="en-US" sz="2200" b="0" i="0" u="none" strike="noStrike" dirty="0" err="1">
                <a:effectLst/>
              </a:rPr>
              <a:t>Totalno</a:t>
            </a:r>
            <a:r>
              <a:rPr lang="en-US" sz="2200" b="0" i="0" u="none" strike="noStrike" dirty="0">
                <a:effectLst/>
              </a:rPr>
              <a:t> </a:t>
            </a:r>
            <a:r>
              <a:rPr lang="en-US" sz="2200" b="0" i="0" u="none" strike="noStrike" dirty="0" err="1">
                <a:effectLst/>
              </a:rPr>
              <a:t>Upravljanje</a:t>
            </a:r>
            <a:r>
              <a:rPr lang="en-US" sz="2200" b="0" i="0" u="none" strike="noStrike" dirty="0">
                <a:effectLst/>
              </a:rPr>
              <a:t> </a:t>
            </a:r>
            <a:r>
              <a:rPr lang="en-US" sz="2200" b="0" i="0" u="none" strike="noStrike" dirty="0" err="1">
                <a:effectLst/>
              </a:rPr>
              <a:t>Kvalitetom</a:t>
            </a:r>
            <a:r>
              <a:rPr lang="en-US" sz="2200" b="0" i="0" u="none" strike="noStrike" dirty="0">
                <a:effectLst/>
              </a:rPr>
              <a:t> (TQM)</a:t>
            </a:r>
          </a:p>
          <a:p>
            <a:pPr>
              <a:buFont typeface="+mj-lt"/>
              <a:buAutoNum type="arabicPeriod"/>
            </a:pPr>
            <a:r>
              <a:rPr lang="en-US" sz="2200" b="0" i="0" u="none" strike="noStrike" dirty="0">
                <a:effectLst/>
              </a:rPr>
              <a:t>Analiza </a:t>
            </a:r>
            <a:r>
              <a:rPr lang="en-US" sz="2200" b="0" i="0" u="none" strike="noStrike" dirty="0" err="1">
                <a:effectLst/>
              </a:rPr>
              <a:t>Konkurencije</a:t>
            </a:r>
            <a:endParaRPr lang="en-US" sz="2200" b="0" i="0" u="none" strike="noStrike" dirty="0">
              <a:effectLst/>
            </a:endParaRPr>
          </a:p>
          <a:p>
            <a:pPr>
              <a:buFont typeface="+mj-lt"/>
              <a:buAutoNum type="arabicPeriod"/>
            </a:pPr>
            <a:r>
              <a:rPr lang="en-US" sz="2200" b="0" i="0" u="none" strike="noStrike" dirty="0">
                <a:effectLst/>
              </a:rPr>
              <a:t>Hoshin </a:t>
            </a:r>
            <a:r>
              <a:rPr lang="en-US" sz="2200" b="0" i="0" u="none" strike="noStrike" dirty="0" err="1">
                <a:effectLst/>
              </a:rPr>
              <a:t>Kanri</a:t>
            </a:r>
            <a:endParaRPr lang="en-US" sz="2200" b="0" i="0" u="none" strike="noStrike" dirty="0">
              <a:effectLst/>
            </a:endParaRPr>
          </a:p>
          <a:p>
            <a:pPr>
              <a:buFont typeface="+mj-lt"/>
              <a:buAutoNum type="arabicPeriod"/>
            </a:pPr>
            <a:r>
              <a:rPr lang="en-US" sz="2200" b="0" i="0" u="none" strike="noStrike" dirty="0">
                <a:effectLst/>
              </a:rPr>
              <a:t>SWOT Analiza</a:t>
            </a:r>
          </a:p>
          <a:p>
            <a:pPr>
              <a:buFont typeface="+mj-lt"/>
              <a:buAutoNum type="arabicPeriod"/>
            </a:pPr>
            <a:r>
              <a:rPr lang="en-US" sz="2200" b="0" i="0" u="none" strike="noStrike" dirty="0" err="1">
                <a:effectLst/>
              </a:rPr>
              <a:t>Istraživanje</a:t>
            </a:r>
            <a:r>
              <a:rPr lang="en-US" sz="2200" b="0" i="0" u="none" strike="noStrike" dirty="0">
                <a:effectLst/>
              </a:rPr>
              <a:t> </a:t>
            </a:r>
            <a:r>
              <a:rPr lang="en-US" sz="2200" b="0" i="0" u="none" strike="noStrike" dirty="0" err="1">
                <a:effectLst/>
              </a:rPr>
              <a:t>Tržišta</a:t>
            </a:r>
            <a:endParaRPr lang="en-US" sz="2200" b="0" i="0" u="none" strike="noStrike" dirty="0">
              <a:effectLst/>
            </a:endParaRPr>
          </a:p>
          <a:p>
            <a:pPr>
              <a:buFont typeface="+mj-lt"/>
              <a:buAutoNum type="arabicPeriod"/>
            </a:pPr>
            <a:r>
              <a:rPr lang="en-US" sz="2200" b="0" i="0" u="none" strike="noStrike" dirty="0" err="1">
                <a:effectLst/>
              </a:rPr>
              <a:t>Teorija</a:t>
            </a:r>
            <a:r>
              <a:rPr lang="en-US" sz="2200" b="0" i="0" u="none" strike="noStrike" dirty="0">
                <a:effectLst/>
              </a:rPr>
              <a:t> </a:t>
            </a:r>
            <a:r>
              <a:rPr lang="en-US" sz="2200" b="0" i="0" u="none" strike="noStrike" dirty="0" err="1">
                <a:effectLst/>
              </a:rPr>
              <a:t>Ograničenja</a:t>
            </a:r>
            <a:r>
              <a:rPr lang="en-US" sz="2200" b="0" i="0" u="none" strike="noStrike" dirty="0">
                <a:effectLst/>
              </a:rPr>
              <a:t> (TOC)</a:t>
            </a:r>
          </a:p>
          <a:p>
            <a:pPr>
              <a:buFont typeface="+mj-lt"/>
              <a:buAutoNum type="arabicPeriod"/>
            </a:pPr>
            <a:r>
              <a:rPr lang="en-US" sz="2200" b="0" i="0" u="none" strike="noStrike" dirty="0">
                <a:effectLst/>
              </a:rPr>
              <a:t>Analiza "Glas </a:t>
            </a:r>
            <a:r>
              <a:rPr lang="en-US" sz="2200" b="0" i="0" u="none" strike="noStrike" dirty="0" err="1">
                <a:effectLst/>
              </a:rPr>
              <a:t>Kupca</a:t>
            </a:r>
            <a:r>
              <a:rPr lang="en-US" sz="2200" b="0" i="0" u="none" strike="noStrike" dirty="0">
                <a:effectLst/>
              </a:rPr>
              <a:t>" (</a:t>
            </a:r>
            <a:r>
              <a:rPr lang="en-US" sz="2200" b="0" i="0" u="none" strike="noStrike" dirty="0" err="1">
                <a:effectLst/>
              </a:rPr>
              <a:t>VoC</a:t>
            </a:r>
            <a:r>
              <a:rPr lang="en-US" sz="2200" b="0" i="0" u="none" strike="noStrike" dirty="0">
                <a:effectLst/>
              </a:rPr>
              <a:t>)</a:t>
            </a:r>
          </a:p>
        </p:txBody>
      </p:sp>
    </p:spTree>
    <p:extLst>
      <p:ext uri="{BB962C8B-B14F-4D97-AF65-F5344CB8AC3E}">
        <p14:creationId xmlns:p14="http://schemas.microsoft.com/office/powerpoint/2010/main" val="3412812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BDD9ED-1B7F-22A4-10AF-F1FA78AAE613}"/>
              </a:ext>
            </a:extLst>
          </p:cNvPr>
          <p:cNvSpPr>
            <a:spLocks noGrp="1"/>
          </p:cNvSpPr>
          <p:nvPr>
            <p:ph type="title"/>
          </p:nvPr>
        </p:nvSpPr>
        <p:spPr>
          <a:xfrm>
            <a:off x="838200" y="365125"/>
            <a:ext cx="10515600" cy="1325563"/>
          </a:xfrm>
        </p:spPr>
        <p:txBody>
          <a:bodyPr>
            <a:normAutofit/>
          </a:bodyPr>
          <a:lstStyle/>
          <a:p>
            <a:r>
              <a:rPr lang="en-US" sz="5400" b="1" i="0" u="none" strike="noStrike">
                <a:effectLst/>
              </a:rPr>
              <a:t>Six Sigma</a:t>
            </a:r>
            <a:endParaRPr lang="en-US"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222BF25-21AD-0A57-AAF4-7AF273E4C130}"/>
              </a:ext>
            </a:extLst>
          </p:cNvPr>
          <p:cNvSpPr>
            <a:spLocks noGrp="1"/>
          </p:cNvSpPr>
          <p:nvPr>
            <p:ph idx="1"/>
          </p:nvPr>
        </p:nvSpPr>
        <p:spPr>
          <a:xfrm>
            <a:off x="838200" y="1929384"/>
            <a:ext cx="10515600" cy="4251960"/>
          </a:xfrm>
        </p:spPr>
        <p:txBody>
          <a:bodyPr>
            <a:normAutofit/>
          </a:bodyPr>
          <a:lstStyle/>
          <a:p>
            <a:pPr marL="0" indent="0">
              <a:buNone/>
            </a:pPr>
            <a:r>
              <a:rPr lang="en-US" sz="2400" b="1" i="0" u="none" strike="noStrike" dirty="0" err="1">
                <a:effectLst/>
              </a:rPr>
              <a:t>Opis</a:t>
            </a:r>
            <a:r>
              <a:rPr lang="en-US" sz="2400" b="1" i="0" u="none" strike="noStrike" dirty="0">
                <a:effectLst/>
              </a:rPr>
              <a:t>:</a:t>
            </a:r>
            <a:r>
              <a:rPr lang="en-US" sz="2400" b="0" i="0" u="none" strike="noStrike" dirty="0">
                <a:effectLst/>
              </a:rPr>
              <a:t> </a:t>
            </a:r>
            <a:r>
              <a:rPr lang="en-US" sz="2400" b="0" i="0" u="none" strike="noStrike" dirty="0" err="1">
                <a:effectLst/>
              </a:rPr>
              <a:t>Pristup</a:t>
            </a:r>
            <a:r>
              <a:rPr lang="en-US" sz="2400" b="0" i="0" u="none" strike="noStrike" dirty="0">
                <a:effectLst/>
              </a:rPr>
              <a:t> </a:t>
            </a:r>
            <a:r>
              <a:rPr lang="en-US" sz="2400" b="0" i="0" u="none" strike="noStrike" dirty="0" err="1">
                <a:effectLst/>
              </a:rPr>
              <a:t>zasnovan</a:t>
            </a:r>
            <a:r>
              <a:rPr lang="en-US" sz="2400" b="0" i="0" u="none" strike="noStrike" dirty="0">
                <a:effectLst/>
              </a:rPr>
              <a:t> </a:t>
            </a:r>
            <a:r>
              <a:rPr lang="en-US" sz="2400" b="0" i="0" u="none" strike="noStrike" dirty="0" err="1">
                <a:effectLst/>
              </a:rPr>
              <a:t>na</a:t>
            </a:r>
            <a:r>
              <a:rPr lang="en-US" sz="2400" b="0" i="0" u="none" strike="noStrike" dirty="0">
                <a:effectLst/>
              </a:rPr>
              <a:t> </a:t>
            </a:r>
            <a:r>
              <a:rPr lang="en-US" sz="2400" b="0" i="0" u="none" strike="noStrike" dirty="0" err="1">
                <a:effectLst/>
              </a:rPr>
              <a:t>podacima</a:t>
            </a:r>
            <a:r>
              <a:rPr lang="en-US" sz="2400" b="0" i="0" u="none" strike="noStrike" dirty="0">
                <a:effectLst/>
              </a:rPr>
              <a:t> koji </a:t>
            </a:r>
            <a:r>
              <a:rPr lang="en-US" sz="2400" b="0" i="0" u="none" strike="noStrike" dirty="0" err="1">
                <a:effectLst/>
              </a:rPr>
              <a:t>koristi</a:t>
            </a:r>
            <a:r>
              <a:rPr lang="en-US" sz="2400" b="0" i="0" u="none" strike="noStrike" dirty="0">
                <a:effectLst/>
              </a:rPr>
              <a:t> </a:t>
            </a:r>
            <a:r>
              <a:rPr lang="en-US" sz="2400" b="0" i="0" u="none" strike="noStrike" dirty="0" err="1">
                <a:effectLst/>
              </a:rPr>
              <a:t>statističke</a:t>
            </a:r>
            <a:r>
              <a:rPr lang="en-US" sz="2400" b="0" i="0" u="none" strike="noStrike" dirty="0">
                <a:effectLst/>
              </a:rPr>
              <a:t> </a:t>
            </a:r>
            <a:r>
              <a:rPr lang="en-US" sz="2400" b="0" i="0" u="none" strike="noStrike" dirty="0" err="1">
                <a:effectLst/>
              </a:rPr>
              <a:t>metode</a:t>
            </a:r>
            <a:r>
              <a:rPr lang="en-US" sz="2400" b="0" i="0" u="none" strike="noStrike" dirty="0">
                <a:effectLst/>
              </a:rPr>
              <a:t> za </a:t>
            </a:r>
            <a:r>
              <a:rPr lang="en-US" sz="2400" b="0" i="0" u="none" strike="noStrike" dirty="0" err="1">
                <a:effectLst/>
              </a:rPr>
              <a:t>eliminaciju</a:t>
            </a:r>
            <a:r>
              <a:rPr lang="en-US" sz="2400" b="0" i="0" u="none" strike="noStrike" dirty="0">
                <a:effectLst/>
              </a:rPr>
              <a:t> </a:t>
            </a:r>
            <a:r>
              <a:rPr lang="en-US" sz="2400" b="0" i="0" u="none" strike="noStrike" dirty="0" err="1">
                <a:effectLst/>
              </a:rPr>
              <a:t>nedostataka</a:t>
            </a:r>
            <a:r>
              <a:rPr lang="en-US" sz="2400" b="0" i="0" u="none" strike="noStrike" dirty="0">
                <a:effectLst/>
              </a:rPr>
              <a:t>.</a:t>
            </a:r>
            <a:br>
              <a:rPr lang="en-US" sz="2400" b="0" i="0" u="none" strike="noStrike" dirty="0">
                <a:effectLst/>
              </a:rPr>
            </a:br>
            <a:endParaRPr lang="en-US" sz="2400" b="0" i="0" u="none" strike="noStrike" dirty="0">
              <a:effectLst/>
            </a:endParaRPr>
          </a:p>
          <a:p>
            <a:pPr marL="0" indent="0">
              <a:buNone/>
            </a:pPr>
            <a:r>
              <a:rPr lang="en-US" sz="2400" b="1" i="0" u="none" strike="noStrike" dirty="0" err="1">
                <a:effectLst/>
              </a:rPr>
              <a:t>Prednosti</a:t>
            </a:r>
            <a:r>
              <a:rPr lang="en-US" sz="2400" b="1" i="0" u="none" strike="noStrike" dirty="0">
                <a:effectLst/>
              </a:rPr>
              <a:t>:</a:t>
            </a:r>
            <a:endParaRPr lang="en-US" sz="2400" b="0" i="0" u="none" strike="noStrike" dirty="0">
              <a:effectLst/>
            </a:endParaRPr>
          </a:p>
          <a:p>
            <a:pPr>
              <a:buFont typeface="Arial" panose="020B0604020202020204" pitchFamily="34" charset="0"/>
              <a:buChar char="•"/>
            </a:pPr>
            <a:r>
              <a:rPr lang="en-US" sz="2400" b="0" i="0" u="none" strike="noStrike" dirty="0" err="1">
                <a:effectLst/>
              </a:rPr>
              <a:t>Smanjuje</a:t>
            </a:r>
            <a:r>
              <a:rPr lang="en-US" sz="2400" b="0" i="0" u="none" strike="noStrike" dirty="0">
                <a:effectLst/>
              </a:rPr>
              <a:t> </a:t>
            </a:r>
            <a:r>
              <a:rPr lang="en-US" sz="2400" b="0" i="0" u="none" strike="noStrike" dirty="0" err="1">
                <a:effectLst/>
              </a:rPr>
              <a:t>varijacije</a:t>
            </a:r>
            <a:r>
              <a:rPr lang="en-US" sz="2400" b="0" i="0" u="none" strike="noStrike" dirty="0">
                <a:effectLst/>
              </a:rPr>
              <a:t> u </a:t>
            </a:r>
            <a:r>
              <a:rPr lang="en-US" sz="2400" b="0" i="0" u="none" strike="noStrike" dirty="0" err="1">
                <a:effectLst/>
              </a:rPr>
              <a:t>procesu</a:t>
            </a:r>
            <a:r>
              <a:rPr lang="en-US" sz="2400" b="0" i="0" u="none" strike="noStrike" dirty="0">
                <a:effectLst/>
              </a:rPr>
              <a:t> </a:t>
            </a:r>
            <a:r>
              <a:rPr lang="en-US" sz="2400" b="0" i="0" u="none" strike="noStrike" dirty="0" err="1">
                <a:effectLst/>
              </a:rPr>
              <a:t>i</a:t>
            </a:r>
            <a:r>
              <a:rPr lang="en-US" sz="2400" b="0" i="0" u="none" strike="noStrike" dirty="0">
                <a:effectLst/>
              </a:rPr>
              <a:t> </a:t>
            </a:r>
            <a:r>
              <a:rPr lang="en-US" sz="2400" b="0" i="0" u="none" strike="noStrike" dirty="0" err="1">
                <a:effectLst/>
              </a:rPr>
              <a:t>nedostatke</a:t>
            </a:r>
            <a:endParaRPr lang="en-US" sz="2400" b="0" i="0" u="none" strike="noStrike" dirty="0">
              <a:effectLst/>
            </a:endParaRPr>
          </a:p>
          <a:p>
            <a:pPr>
              <a:buFont typeface="Arial" panose="020B0604020202020204" pitchFamily="34" charset="0"/>
              <a:buChar char="•"/>
            </a:pPr>
            <a:r>
              <a:rPr lang="en-US" sz="2400" b="0" i="0" u="none" strike="noStrike" dirty="0" err="1">
                <a:effectLst/>
              </a:rPr>
              <a:t>Poboljšava</a:t>
            </a:r>
            <a:r>
              <a:rPr lang="en-US" sz="2400" b="0" i="0" u="none" strike="noStrike" dirty="0">
                <a:effectLst/>
              </a:rPr>
              <a:t> </a:t>
            </a:r>
            <a:r>
              <a:rPr lang="en-US" sz="2400" b="0" i="0" u="none" strike="noStrike" dirty="0" err="1">
                <a:effectLst/>
              </a:rPr>
              <a:t>efikasnost</a:t>
            </a:r>
            <a:r>
              <a:rPr lang="en-US" sz="2400" b="0" i="0" u="none" strike="noStrike" dirty="0">
                <a:effectLst/>
              </a:rPr>
              <a:t> </a:t>
            </a:r>
            <a:r>
              <a:rPr lang="en-US" sz="2400" b="0" i="0" u="none" strike="noStrike" dirty="0" err="1">
                <a:effectLst/>
              </a:rPr>
              <a:t>i</a:t>
            </a:r>
            <a:r>
              <a:rPr lang="en-US" sz="2400" b="0" i="0" u="none" strike="noStrike" dirty="0">
                <a:effectLst/>
              </a:rPr>
              <a:t> </a:t>
            </a:r>
            <a:r>
              <a:rPr lang="en-US" sz="2400" b="0" i="0" u="none" strike="noStrike" dirty="0" err="1">
                <a:effectLst/>
              </a:rPr>
              <a:t>produktivnost</a:t>
            </a:r>
            <a:endParaRPr lang="en-US" sz="2400" b="0" i="0" u="none" strike="noStrike" dirty="0">
              <a:effectLst/>
            </a:endParaRPr>
          </a:p>
          <a:p>
            <a:pPr>
              <a:buFont typeface="Arial" panose="020B0604020202020204" pitchFamily="34" charset="0"/>
              <a:buChar char="•"/>
            </a:pPr>
            <a:r>
              <a:rPr lang="en-US" sz="2400" b="0" i="0" u="none" strike="noStrike" dirty="0" err="1">
                <a:effectLst/>
              </a:rPr>
              <a:t>Povećava</a:t>
            </a:r>
            <a:r>
              <a:rPr lang="en-US" sz="2400" b="0" i="0" u="none" strike="noStrike" dirty="0">
                <a:effectLst/>
              </a:rPr>
              <a:t> </a:t>
            </a:r>
            <a:r>
              <a:rPr lang="en-US" sz="2400" b="0" i="0" u="none" strike="noStrike" dirty="0" err="1">
                <a:effectLst/>
              </a:rPr>
              <a:t>kvalitet</a:t>
            </a:r>
            <a:r>
              <a:rPr lang="en-US" sz="2400" b="0" i="0" u="none" strike="noStrike" dirty="0">
                <a:effectLst/>
              </a:rPr>
              <a:t> </a:t>
            </a:r>
            <a:r>
              <a:rPr lang="en-US" sz="2400" b="0" i="0" u="none" strike="noStrike" dirty="0" err="1">
                <a:effectLst/>
              </a:rPr>
              <a:t>proizvoda</a:t>
            </a:r>
            <a:r>
              <a:rPr lang="en-US" sz="2400" b="0" i="0" u="none" strike="noStrike" dirty="0">
                <a:effectLst/>
              </a:rPr>
              <a:t> </a:t>
            </a:r>
            <a:r>
              <a:rPr lang="en-US" sz="2400" b="0" i="0" u="none" strike="noStrike" dirty="0" err="1">
                <a:effectLst/>
              </a:rPr>
              <a:t>i</a:t>
            </a:r>
            <a:r>
              <a:rPr lang="en-US" sz="2400" b="0" i="0" u="none" strike="noStrike" dirty="0">
                <a:effectLst/>
              </a:rPr>
              <a:t> </a:t>
            </a:r>
            <a:r>
              <a:rPr lang="en-US" sz="2400" b="0" i="0" u="none" strike="noStrike" dirty="0" err="1">
                <a:effectLst/>
              </a:rPr>
              <a:t>usluga</a:t>
            </a:r>
            <a:endParaRPr lang="en-US" sz="2400" b="0" i="0" u="none" strike="noStrike" dirty="0">
              <a:effectLst/>
            </a:endParaRPr>
          </a:p>
          <a:p>
            <a:endParaRPr lang="en-US" sz="2400" dirty="0"/>
          </a:p>
        </p:txBody>
      </p:sp>
    </p:spTree>
    <p:extLst>
      <p:ext uri="{BB962C8B-B14F-4D97-AF65-F5344CB8AC3E}">
        <p14:creationId xmlns:p14="http://schemas.microsoft.com/office/powerpoint/2010/main" val="529566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DDAFA8-C064-11AA-1A41-B9192B6FA7A0}"/>
              </a:ext>
            </a:extLst>
          </p:cNvPr>
          <p:cNvSpPr>
            <a:spLocks noGrp="1"/>
          </p:cNvSpPr>
          <p:nvPr>
            <p:ph type="title"/>
          </p:nvPr>
        </p:nvSpPr>
        <p:spPr>
          <a:xfrm>
            <a:off x="838200" y="365125"/>
            <a:ext cx="10515600" cy="1325563"/>
          </a:xfrm>
        </p:spPr>
        <p:txBody>
          <a:bodyPr>
            <a:normAutofit/>
          </a:bodyPr>
          <a:lstStyle/>
          <a:p>
            <a:r>
              <a:rPr lang="en-US" sz="5400" b="1" i="0" u="none" strike="noStrike">
                <a:effectLst/>
              </a:rPr>
              <a:t>ISO 9001</a:t>
            </a:r>
            <a:endParaRPr lang="en-US"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BF5C928-0C10-6E27-2280-EA20D7096B69}"/>
              </a:ext>
            </a:extLst>
          </p:cNvPr>
          <p:cNvSpPr>
            <a:spLocks noGrp="1"/>
          </p:cNvSpPr>
          <p:nvPr>
            <p:ph idx="1"/>
          </p:nvPr>
        </p:nvSpPr>
        <p:spPr>
          <a:xfrm>
            <a:off x="838200" y="1929384"/>
            <a:ext cx="10515600" cy="4251960"/>
          </a:xfrm>
        </p:spPr>
        <p:txBody>
          <a:bodyPr>
            <a:normAutofit/>
          </a:bodyPr>
          <a:lstStyle/>
          <a:p>
            <a:pPr marL="0" indent="0">
              <a:buNone/>
            </a:pPr>
            <a:r>
              <a:rPr lang="en-US" sz="2400" b="1" i="0" u="none" strike="noStrike" dirty="0" err="1">
                <a:effectLst/>
              </a:rPr>
              <a:t>Opis</a:t>
            </a:r>
            <a:r>
              <a:rPr lang="en-US" sz="2400" b="1" i="0" u="none" strike="noStrike" dirty="0">
                <a:effectLst/>
              </a:rPr>
              <a:t>:</a:t>
            </a:r>
            <a:r>
              <a:rPr lang="en-US" sz="2400" b="0" i="0" u="none" strike="noStrike" dirty="0">
                <a:effectLst/>
              </a:rPr>
              <a:t> </a:t>
            </a:r>
            <a:r>
              <a:rPr lang="en-US" sz="2400" b="0" i="0" u="none" strike="noStrike" dirty="0" err="1">
                <a:effectLst/>
              </a:rPr>
              <a:t>Skup</a:t>
            </a:r>
            <a:r>
              <a:rPr lang="en-US" sz="2400" b="0" i="0" u="none" strike="noStrike" dirty="0">
                <a:effectLst/>
              </a:rPr>
              <a:t> </a:t>
            </a:r>
            <a:r>
              <a:rPr lang="en-US" sz="2400" b="0" i="0" u="none" strike="noStrike" dirty="0" err="1">
                <a:effectLst/>
              </a:rPr>
              <a:t>međunarodnih</a:t>
            </a:r>
            <a:r>
              <a:rPr lang="en-US" sz="2400" b="0" i="0" u="none" strike="noStrike" dirty="0">
                <a:effectLst/>
              </a:rPr>
              <a:t> </a:t>
            </a:r>
            <a:r>
              <a:rPr lang="en-US" sz="2400" b="0" i="0" u="none" strike="noStrike" dirty="0" err="1">
                <a:effectLst/>
              </a:rPr>
              <a:t>standarda</a:t>
            </a:r>
            <a:r>
              <a:rPr lang="en-US" sz="2400" b="0" i="0" u="none" strike="noStrike" dirty="0">
                <a:effectLst/>
              </a:rPr>
              <a:t> za </a:t>
            </a:r>
            <a:r>
              <a:rPr lang="en-US" sz="2400" b="0" i="0" u="none" strike="noStrike" dirty="0" err="1">
                <a:effectLst/>
              </a:rPr>
              <a:t>upravljanje</a:t>
            </a:r>
            <a:r>
              <a:rPr lang="en-US" sz="2400" b="0" i="0" u="none" strike="noStrike" dirty="0">
                <a:effectLst/>
              </a:rPr>
              <a:t> </a:t>
            </a:r>
            <a:r>
              <a:rPr lang="en-US" sz="2400" b="0" i="0" u="none" strike="noStrike" dirty="0" err="1">
                <a:effectLst/>
              </a:rPr>
              <a:t>kvalitetom</a:t>
            </a:r>
            <a:r>
              <a:rPr lang="en-US" sz="2400" b="0" i="0" u="none" strike="noStrike" dirty="0">
                <a:effectLst/>
              </a:rPr>
              <a:t>.</a:t>
            </a:r>
            <a:br>
              <a:rPr lang="en-US" sz="2400" b="0" i="0" u="none" strike="noStrike" dirty="0">
                <a:effectLst/>
              </a:rPr>
            </a:br>
            <a:endParaRPr lang="en-US" sz="2400" b="0" i="0" u="none" strike="noStrike" dirty="0">
              <a:effectLst/>
            </a:endParaRPr>
          </a:p>
          <a:p>
            <a:pPr marL="0" indent="0">
              <a:buNone/>
            </a:pPr>
            <a:r>
              <a:rPr lang="en-US" sz="2400" b="1" i="0" u="none" strike="noStrike" dirty="0" err="1">
                <a:effectLst/>
              </a:rPr>
              <a:t>Prednosti</a:t>
            </a:r>
            <a:r>
              <a:rPr lang="en-US" sz="2400" b="1" i="0" u="none" strike="noStrike" dirty="0">
                <a:effectLst/>
              </a:rPr>
              <a:t>:</a:t>
            </a:r>
            <a:endParaRPr lang="en-US" sz="2400" b="0" i="0" u="none" strike="noStrike" dirty="0">
              <a:effectLst/>
            </a:endParaRPr>
          </a:p>
          <a:p>
            <a:pPr>
              <a:buFont typeface="Arial" panose="020B0604020202020204" pitchFamily="34" charset="0"/>
              <a:buChar char="•"/>
            </a:pPr>
            <a:r>
              <a:rPr lang="en-US" sz="2400" b="0" i="0" u="none" strike="noStrike" dirty="0" err="1">
                <a:effectLst/>
              </a:rPr>
              <a:t>Dokazuje</a:t>
            </a:r>
            <a:r>
              <a:rPr lang="en-US" sz="2400" b="0" i="0" u="none" strike="noStrike" dirty="0">
                <a:effectLst/>
              </a:rPr>
              <a:t> </a:t>
            </a:r>
            <a:r>
              <a:rPr lang="en-US" sz="2400" b="0" i="0" u="none" strike="noStrike" dirty="0" err="1">
                <a:effectLst/>
              </a:rPr>
              <a:t>posvećenost</a:t>
            </a:r>
            <a:r>
              <a:rPr lang="en-US" sz="2400" b="0" i="0" u="none" strike="noStrike" dirty="0">
                <a:effectLst/>
              </a:rPr>
              <a:t> </a:t>
            </a:r>
            <a:r>
              <a:rPr lang="en-US" sz="2400" b="0" i="0" u="none" strike="noStrike" dirty="0" err="1">
                <a:effectLst/>
              </a:rPr>
              <a:t>kvalitetu</a:t>
            </a:r>
            <a:endParaRPr lang="en-US" sz="2400" b="0" i="0" u="none" strike="noStrike" dirty="0">
              <a:effectLst/>
            </a:endParaRPr>
          </a:p>
          <a:p>
            <a:pPr>
              <a:buFont typeface="Arial" panose="020B0604020202020204" pitchFamily="34" charset="0"/>
              <a:buChar char="•"/>
            </a:pPr>
            <a:r>
              <a:rPr lang="en-US" sz="2400" b="0" i="0" u="none" strike="noStrike" dirty="0" err="1">
                <a:effectLst/>
              </a:rPr>
              <a:t>Jača</a:t>
            </a:r>
            <a:r>
              <a:rPr lang="en-US" sz="2400" b="0" i="0" u="none" strike="noStrike" dirty="0">
                <a:effectLst/>
              </a:rPr>
              <a:t> </a:t>
            </a:r>
            <a:r>
              <a:rPr lang="en-US" sz="2400" b="0" i="0" u="none" strike="noStrike" dirty="0" err="1">
                <a:effectLst/>
              </a:rPr>
              <a:t>povjerenje</a:t>
            </a:r>
            <a:r>
              <a:rPr lang="en-US" sz="2400" b="0" i="0" u="none" strike="noStrike" dirty="0">
                <a:effectLst/>
              </a:rPr>
              <a:t> </a:t>
            </a:r>
            <a:r>
              <a:rPr lang="en-US" sz="2400" b="0" i="0" u="none" strike="noStrike" dirty="0" err="1">
                <a:effectLst/>
              </a:rPr>
              <a:t>kupaca</a:t>
            </a:r>
            <a:endParaRPr lang="en-US" sz="2400" b="0" i="0" u="none" strike="noStrike" dirty="0">
              <a:effectLst/>
            </a:endParaRPr>
          </a:p>
          <a:p>
            <a:pPr>
              <a:buFont typeface="Arial" panose="020B0604020202020204" pitchFamily="34" charset="0"/>
              <a:buChar char="•"/>
            </a:pPr>
            <a:r>
              <a:rPr lang="en-US" sz="2400" b="0" i="0" u="none" strike="noStrike" dirty="0" err="1">
                <a:effectLst/>
              </a:rPr>
              <a:t>Omogućava</a:t>
            </a:r>
            <a:r>
              <a:rPr lang="en-US" sz="2400" b="0" i="0" u="none" strike="noStrike" dirty="0">
                <a:effectLst/>
              </a:rPr>
              <a:t> </a:t>
            </a:r>
            <a:r>
              <a:rPr lang="en-US" sz="2400" b="0" i="0" u="none" strike="noStrike" dirty="0" err="1">
                <a:effectLst/>
              </a:rPr>
              <a:t>konkurentsku</a:t>
            </a:r>
            <a:r>
              <a:rPr lang="en-US" sz="2400" b="0" i="0" u="none" strike="noStrike" dirty="0">
                <a:effectLst/>
              </a:rPr>
              <a:t> </a:t>
            </a:r>
            <a:r>
              <a:rPr lang="en-US" sz="2400" b="0" i="0" u="none" strike="noStrike" dirty="0" err="1">
                <a:effectLst/>
              </a:rPr>
              <a:t>prednost</a:t>
            </a:r>
            <a:r>
              <a:rPr lang="en-US" sz="2400" b="0" i="0" u="none" strike="noStrike" dirty="0">
                <a:effectLst/>
              </a:rPr>
              <a:t> </a:t>
            </a:r>
            <a:r>
              <a:rPr lang="en-US" sz="2400" b="0" i="0" u="none" strike="noStrike" dirty="0" err="1">
                <a:effectLst/>
              </a:rPr>
              <a:t>kod</a:t>
            </a:r>
            <a:r>
              <a:rPr lang="en-US" sz="2400" b="0" i="0" u="none" strike="noStrike" dirty="0">
                <a:effectLst/>
              </a:rPr>
              <a:t> </a:t>
            </a:r>
            <a:r>
              <a:rPr lang="en-US" sz="2400" b="0" i="0" u="none" strike="noStrike" dirty="0" err="1">
                <a:effectLst/>
              </a:rPr>
              <a:t>ugovora</a:t>
            </a:r>
            <a:r>
              <a:rPr lang="en-US" sz="2400" b="0" i="0" u="none" strike="noStrike" dirty="0">
                <a:effectLst/>
              </a:rPr>
              <a:t> koji </a:t>
            </a:r>
            <a:r>
              <a:rPr lang="en-US" sz="2400" b="0" i="0" u="none" strike="noStrike" dirty="0" err="1">
                <a:effectLst/>
              </a:rPr>
              <a:t>zahtijevaju</a:t>
            </a:r>
            <a:r>
              <a:rPr lang="en-US" sz="2400" b="0" i="0" u="none" strike="noStrike" dirty="0">
                <a:effectLst/>
              </a:rPr>
              <a:t> </a:t>
            </a:r>
            <a:r>
              <a:rPr lang="en-US" sz="2400" b="0" i="0" u="none" strike="noStrike" dirty="0" err="1">
                <a:effectLst/>
              </a:rPr>
              <a:t>certifikaciju</a:t>
            </a:r>
            <a:endParaRPr lang="en-US" sz="2400" b="0" i="0" u="none" strike="noStrike" dirty="0">
              <a:effectLst/>
            </a:endParaRPr>
          </a:p>
          <a:p>
            <a:endParaRPr lang="en-US" sz="2400" dirty="0"/>
          </a:p>
        </p:txBody>
      </p:sp>
    </p:spTree>
    <p:extLst>
      <p:ext uri="{BB962C8B-B14F-4D97-AF65-F5344CB8AC3E}">
        <p14:creationId xmlns:p14="http://schemas.microsoft.com/office/powerpoint/2010/main" val="3916572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C06B1C-D156-74D3-572D-389912C67081}"/>
              </a:ext>
            </a:extLst>
          </p:cNvPr>
          <p:cNvSpPr>
            <a:spLocks noGrp="1"/>
          </p:cNvSpPr>
          <p:nvPr>
            <p:ph type="title"/>
          </p:nvPr>
        </p:nvSpPr>
        <p:spPr>
          <a:xfrm>
            <a:off x="838200" y="365125"/>
            <a:ext cx="10515600" cy="1325563"/>
          </a:xfrm>
        </p:spPr>
        <p:txBody>
          <a:bodyPr>
            <a:normAutofit fontScale="90000"/>
          </a:bodyPr>
          <a:lstStyle/>
          <a:p>
            <a:r>
              <a:rPr lang="en-US" sz="5400" b="1" i="0" u="none" strike="noStrike">
                <a:effectLst/>
              </a:rPr>
              <a:t>Totalno Upravljanje Kvalitetom (TQM)</a:t>
            </a:r>
            <a:endParaRPr lang="en-US"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2683571-EFC7-1E68-4E14-260B9D3032F0}"/>
              </a:ext>
            </a:extLst>
          </p:cNvPr>
          <p:cNvSpPr>
            <a:spLocks noGrp="1"/>
          </p:cNvSpPr>
          <p:nvPr>
            <p:ph idx="1"/>
          </p:nvPr>
        </p:nvSpPr>
        <p:spPr>
          <a:xfrm>
            <a:off x="838200" y="1929384"/>
            <a:ext cx="10515600" cy="4251960"/>
          </a:xfrm>
        </p:spPr>
        <p:txBody>
          <a:bodyPr>
            <a:normAutofit/>
          </a:bodyPr>
          <a:lstStyle/>
          <a:p>
            <a:pPr marL="0" indent="0">
              <a:buNone/>
            </a:pPr>
            <a:r>
              <a:rPr lang="en-US" sz="2400" b="1" i="0" u="none" strike="noStrike" dirty="0" err="1">
                <a:effectLst/>
              </a:rPr>
              <a:t>Opis</a:t>
            </a:r>
            <a:r>
              <a:rPr lang="en-US" sz="2400" b="1" i="0" u="none" strike="noStrike" dirty="0">
                <a:effectLst/>
              </a:rPr>
              <a:t>:</a:t>
            </a:r>
            <a:r>
              <a:rPr lang="en-US" sz="2400" b="0" i="0" u="none" strike="noStrike" dirty="0">
                <a:effectLst/>
              </a:rPr>
              <a:t> </a:t>
            </a:r>
            <a:r>
              <a:rPr lang="en-US" sz="2400" b="0" i="0" u="none" strike="noStrike" dirty="0" err="1">
                <a:effectLst/>
              </a:rPr>
              <a:t>Pristup</a:t>
            </a:r>
            <a:r>
              <a:rPr lang="en-US" sz="2400" b="0" i="0" u="none" strike="noStrike" dirty="0">
                <a:effectLst/>
              </a:rPr>
              <a:t> </a:t>
            </a:r>
            <a:r>
              <a:rPr lang="en-US" sz="2400" b="0" i="0" u="none" strike="noStrike" dirty="0" err="1">
                <a:effectLst/>
              </a:rPr>
              <a:t>kontinuiranog</a:t>
            </a:r>
            <a:r>
              <a:rPr lang="en-US" sz="2400" b="0" i="0" u="none" strike="noStrike" dirty="0">
                <a:effectLst/>
              </a:rPr>
              <a:t> </a:t>
            </a:r>
            <a:r>
              <a:rPr lang="en-US" sz="2400" b="0" i="0" u="none" strike="noStrike" dirty="0" err="1">
                <a:effectLst/>
              </a:rPr>
              <a:t>unapređenja</a:t>
            </a:r>
            <a:r>
              <a:rPr lang="en-US" sz="2400" b="0" i="0" u="none" strike="noStrike" dirty="0">
                <a:effectLst/>
              </a:rPr>
              <a:t> za </a:t>
            </a:r>
            <a:r>
              <a:rPr lang="en-US" sz="2400" b="0" i="0" u="none" strike="noStrike" dirty="0" err="1">
                <a:effectLst/>
              </a:rPr>
              <a:t>optimizaciju</a:t>
            </a:r>
            <a:r>
              <a:rPr lang="en-US" sz="2400" b="0" i="0" u="none" strike="noStrike" dirty="0">
                <a:effectLst/>
              </a:rPr>
              <a:t> </a:t>
            </a:r>
            <a:r>
              <a:rPr lang="en-US" sz="2400" b="0" i="0" u="none" strike="noStrike" dirty="0" err="1">
                <a:effectLst/>
              </a:rPr>
              <a:t>kvaliteta</a:t>
            </a:r>
            <a:r>
              <a:rPr lang="en-US" sz="2400" b="0" i="0" u="none" strike="noStrike" dirty="0">
                <a:effectLst/>
              </a:rPr>
              <a:t>.</a:t>
            </a:r>
            <a:br>
              <a:rPr lang="en-US" sz="2400" b="0" i="0" u="none" strike="noStrike" dirty="0">
                <a:effectLst/>
              </a:rPr>
            </a:br>
            <a:endParaRPr lang="en-US" sz="2400" b="0" i="0" u="none" strike="noStrike" dirty="0">
              <a:effectLst/>
            </a:endParaRPr>
          </a:p>
          <a:p>
            <a:pPr marL="0" indent="0">
              <a:buNone/>
            </a:pPr>
            <a:r>
              <a:rPr lang="en-US" sz="2400" b="1" i="0" u="none" strike="noStrike" dirty="0" err="1">
                <a:effectLst/>
              </a:rPr>
              <a:t>Prednosti</a:t>
            </a:r>
            <a:r>
              <a:rPr lang="en-US" sz="2400" b="1" i="0" u="none" strike="noStrike" dirty="0">
                <a:effectLst/>
              </a:rPr>
              <a:t>:</a:t>
            </a:r>
            <a:endParaRPr lang="en-US" sz="2400" b="0" i="0" u="none" strike="noStrike" dirty="0">
              <a:effectLst/>
            </a:endParaRPr>
          </a:p>
          <a:p>
            <a:pPr>
              <a:buFont typeface="Arial" panose="020B0604020202020204" pitchFamily="34" charset="0"/>
              <a:buChar char="•"/>
            </a:pPr>
            <a:r>
              <a:rPr lang="en-US" sz="2400" b="0" i="0" u="none" strike="noStrike" dirty="0" err="1">
                <a:effectLst/>
              </a:rPr>
              <a:t>Poboljšava</a:t>
            </a:r>
            <a:r>
              <a:rPr lang="en-US" sz="2400" b="0" i="0" u="none" strike="noStrike" dirty="0">
                <a:effectLst/>
              </a:rPr>
              <a:t> </a:t>
            </a:r>
            <a:r>
              <a:rPr lang="en-US" sz="2400" b="0" i="0" u="none" strike="noStrike" dirty="0" err="1">
                <a:effectLst/>
              </a:rPr>
              <a:t>kvalitet</a:t>
            </a:r>
            <a:r>
              <a:rPr lang="en-US" sz="2400" b="0" i="0" u="none" strike="noStrike" dirty="0">
                <a:effectLst/>
              </a:rPr>
              <a:t> </a:t>
            </a:r>
            <a:r>
              <a:rPr lang="en-US" sz="2400" b="0" i="0" u="none" strike="noStrike" dirty="0" err="1">
                <a:effectLst/>
              </a:rPr>
              <a:t>i</a:t>
            </a:r>
            <a:r>
              <a:rPr lang="en-US" sz="2400" b="0" i="0" u="none" strike="noStrike" dirty="0">
                <a:effectLst/>
              </a:rPr>
              <a:t> </a:t>
            </a:r>
            <a:r>
              <a:rPr lang="en-US" sz="2400" b="0" i="0" u="none" strike="noStrike" dirty="0" err="1">
                <a:effectLst/>
              </a:rPr>
              <a:t>efikasnost</a:t>
            </a:r>
            <a:endParaRPr lang="en-US" sz="2400" b="0" i="0" u="none" strike="noStrike" dirty="0">
              <a:effectLst/>
            </a:endParaRPr>
          </a:p>
          <a:p>
            <a:pPr>
              <a:buFont typeface="Arial" panose="020B0604020202020204" pitchFamily="34" charset="0"/>
              <a:buChar char="•"/>
            </a:pPr>
            <a:r>
              <a:rPr lang="en-US" sz="2400" b="0" i="0" u="none" strike="noStrike" dirty="0" err="1">
                <a:effectLst/>
              </a:rPr>
              <a:t>Smanjuje</a:t>
            </a:r>
            <a:r>
              <a:rPr lang="en-US" sz="2400" b="0" i="0" u="none" strike="noStrike" dirty="0">
                <a:effectLst/>
              </a:rPr>
              <a:t> </a:t>
            </a:r>
            <a:r>
              <a:rPr lang="en-US" sz="2400" b="0" i="0" u="none" strike="noStrike" dirty="0" err="1">
                <a:effectLst/>
              </a:rPr>
              <a:t>nedostatke</a:t>
            </a:r>
            <a:r>
              <a:rPr lang="en-US" sz="2400" b="0" i="0" u="none" strike="noStrike" dirty="0">
                <a:effectLst/>
              </a:rPr>
              <a:t> </a:t>
            </a:r>
            <a:r>
              <a:rPr lang="en-US" sz="2400" b="0" i="0" u="none" strike="noStrike" dirty="0" err="1">
                <a:effectLst/>
              </a:rPr>
              <a:t>i</a:t>
            </a:r>
            <a:r>
              <a:rPr lang="en-US" sz="2400" b="0" i="0" u="none" strike="noStrike" dirty="0">
                <a:effectLst/>
              </a:rPr>
              <a:t> </a:t>
            </a:r>
            <a:r>
              <a:rPr lang="en-US" sz="2400" b="0" i="0" u="none" strike="noStrike" dirty="0" err="1">
                <a:effectLst/>
              </a:rPr>
              <a:t>otpad</a:t>
            </a:r>
            <a:endParaRPr lang="en-US" sz="2400" b="0" i="0" u="none" strike="noStrike" dirty="0">
              <a:effectLst/>
            </a:endParaRPr>
          </a:p>
          <a:p>
            <a:pPr>
              <a:buFont typeface="Arial" panose="020B0604020202020204" pitchFamily="34" charset="0"/>
              <a:buChar char="•"/>
            </a:pPr>
            <a:r>
              <a:rPr lang="en-US" sz="2400" b="0" i="0" u="none" strike="noStrike" dirty="0" err="1">
                <a:effectLst/>
              </a:rPr>
              <a:t>Povećava</a:t>
            </a:r>
            <a:r>
              <a:rPr lang="en-US" sz="2400" b="0" i="0" u="none" strike="noStrike" dirty="0">
                <a:effectLst/>
              </a:rPr>
              <a:t> </a:t>
            </a:r>
            <a:r>
              <a:rPr lang="en-US" sz="2400" b="0" i="0" u="none" strike="noStrike" dirty="0" err="1">
                <a:effectLst/>
              </a:rPr>
              <a:t>zadovoljstvo</a:t>
            </a:r>
            <a:r>
              <a:rPr lang="en-US" sz="2400" b="0" i="0" u="none" strike="noStrike" dirty="0">
                <a:effectLst/>
              </a:rPr>
              <a:t> </a:t>
            </a:r>
            <a:r>
              <a:rPr lang="en-US" sz="2400" b="0" i="0" u="none" strike="noStrike" dirty="0" err="1">
                <a:effectLst/>
              </a:rPr>
              <a:t>kupaca</a:t>
            </a:r>
            <a:endParaRPr lang="en-US" sz="2400" b="0" i="0" u="none" strike="noStrike" dirty="0">
              <a:effectLst/>
            </a:endParaRPr>
          </a:p>
          <a:p>
            <a:endParaRPr lang="en-US" sz="2400" dirty="0"/>
          </a:p>
        </p:txBody>
      </p:sp>
    </p:spTree>
    <p:extLst>
      <p:ext uri="{BB962C8B-B14F-4D97-AF65-F5344CB8AC3E}">
        <p14:creationId xmlns:p14="http://schemas.microsoft.com/office/powerpoint/2010/main" val="1951121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024F4E-5492-3B16-811E-472317024E3A}"/>
              </a:ext>
            </a:extLst>
          </p:cNvPr>
          <p:cNvSpPr>
            <a:spLocks noGrp="1"/>
          </p:cNvSpPr>
          <p:nvPr>
            <p:ph type="title"/>
          </p:nvPr>
        </p:nvSpPr>
        <p:spPr>
          <a:xfrm>
            <a:off x="838200" y="365125"/>
            <a:ext cx="10515600" cy="1325563"/>
          </a:xfrm>
        </p:spPr>
        <p:txBody>
          <a:bodyPr>
            <a:normAutofit/>
          </a:bodyPr>
          <a:lstStyle/>
          <a:p>
            <a:r>
              <a:rPr lang="en-US" sz="5400" b="1" i="0" u="none" strike="noStrike">
                <a:effectLst/>
              </a:rPr>
              <a:t>Analiza Konkurencije</a:t>
            </a:r>
            <a:endParaRPr lang="en-US"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DFFEADE-CD88-E9E3-D1F9-F0EFCF500CA1}"/>
              </a:ext>
            </a:extLst>
          </p:cNvPr>
          <p:cNvSpPr>
            <a:spLocks noGrp="1"/>
          </p:cNvSpPr>
          <p:nvPr>
            <p:ph idx="1"/>
          </p:nvPr>
        </p:nvSpPr>
        <p:spPr>
          <a:xfrm>
            <a:off x="838200" y="1929384"/>
            <a:ext cx="10515600" cy="4251960"/>
          </a:xfrm>
        </p:spPr>
        <p:txBody>
          <a:bodyPr>
            <a:normAutofit/>
          </a:bodyPr>
          <a:lstStyle/>
          <a:p>
            <a:pPr marL="0" indent="0">
              <a:buNone/>
            </a:pPr>
            <a:r>
              <a:rPr lang="en-US" sz="2400" b="1" i="0" u="none" strike="noStrike" dirty="0" err="1">
                <a:effectLst/>
              </a:rPr>
              <a:t>Opis</a:t>
            </a:r>
            <a:r>
              <a:rPr lang="en-US" sz="2400" b="1" i="0" u="none" strike="noStrike" dirty="0">
                <a:effectLst/>
              </a:rPr>
              <a:t>:</a:t>
            </a:r>
            <a:r>
              <a:rPr lang="en-US" sz="2400" b="0" i="0" u="none" strike="noStrike" dirty="0">
                <a:effectLst/>
              </a:rPr>
              <a:t> </a:t>
            </a:r>
            <a:r>
              <a:rPr lang="en-US" sz="2400" b="0" i="0" u="none" strike="noStrike" dirty="0" err="1">
                <a:effectLst/>
              </a:rPr>
              <a:t>Evaluacija</a:t>
            </a:r>
            <a:r>
              <a:rPr lang="en-US" sz="2400" b="0" i="0" u="none" strike="noStrike" dirty="0">
                <a:effectLst/>
              </a:rPr>
              <a:t> </a:t>
            </a:r>
            <a:r>
              <a:rPr lang="en-US" sz="2400" b="0" i="0" u="none" strike="noStrike" dirty="0" err="1">
                <a:effectLst/>
              </a:rPr>
              <a:t>konkurenata</a:t>
            </a:r>
            <a:r>
              <a:rPr lang="en-US" sz="2400" b="0" i="0" u="none" strike="noStrike" dirty="0">
                <a:effectLst/>
              </a:rPr>
              <a:t> </a:t>
            </a:r>
            <a:r>
              <a:rPr lang="en-US" sz="2400" b="0" i="0" u="none" strike="noStrike" dirty="0" err="1">
                <a:effectLst/>
              </a:rPr>
              <a:t>radi</a:t>
            </a:r>
            <a:r>
              <a:rPr lang="en-US" sz="2400" b="0" i="0" u="none" strike="noStrike" dirty="0">
                <a:effectLst/>
              </a:rPr>
              <a:t> </a:t>
            </a:r>
            <a:r>
              <a:rPr lang="en-US" sz="2400" b="0" i="0" u="none" strike="noStrike" dirty="0" err="1">
                <a:effectLst/>
              </a:rPr>
              <a:t>identifikacije</a:t>
            </a:r>
            <a:r>
              <a:rPr lang="en-US" sz="2400" b="0" i="0" u="none" strike="noStrike" dirty="0">
                <a:effectLst/>
              </a:rPr>
              <a:t> </a:t>
            </a:r>
            <a:r>
              <a:rPr lang="en-US" sz="2400" b="0" i="0" u="none" strike="noStrike" dirty="0" err="1">
                <a:effectLst/>
              </a:rPr>
              <a:t>snaga</a:t>
            </a:r>
            <a:r>
              <a:rPr lang="en-US" sz="2400" b="0" i="0" u="none" strike="noStrike" dirty="0">
                <a:effectLst/>
              </a:rPr>
              <a:t>, </a:t>
            </a:r>
            <a:r>
              <a:rPr lang="en-US" sz="2400" b="0" i="0" u="none" strike="noStrike" dirty="0" err="1">
                <a:effectLst/>
              </a:rPr>
              <a:t>slabosti</a:t>
            </a:r>
            <a:r>
              <a:rPr lang="en-US" sz="2400" b="0" i="0" u="none" strike="noStrike" dirty="0">
                <a:effectLst/>
              </a:rPr>
              <a:t> </a:t>
            </a:r>
            <a:r>
              <a:rPr lang="en-US" sz="2400" b="0" i="0" u="none" strike="noStrike" dirty="0" err="1">
                <a:effectLst/>
              </a:rPr>
              <a:t>i</a:t>
            </a:r>
            <a:r>
              <a:rPr lang="en-US" sz="2400" b="0" i="0" u="none" strike="noStrike" dirty="0">
                <a:effectLst/>
              </a:rPr>
              <a:t> </a:t>
            </a:r>
            <a:r>
              <a:rPr lang="en-US" sz="2400" b="0" i="0" u="none" strike="noStrike" dirty="0" err="1">
                <a:effectLst/>
              </a:rPr>
              <a:t>prilika</a:t>
            </a:r>
            <a:r>
              <a:rPr lang="en-US" sz="2400" b="0" i="0" u="none" strike="noStrike" dirty="0">
                <a:effectLst/>
              </a:rPr>
              <a:t> </a:t>
            </a:r>
            <a:r>
              <a:rPr lang="en-US" sz="2400" b="0" i="0" u="none" strike="noStrike" dirty="0" err="1">
                <a:effectLst/>
              </a:rPr>
              <a:t>na</a:t>
            </a:r>
            <a:r>
              <a:rPr lang="en-US" sz="2400" b="0" i="0" u="none" strike="noStrike" dirty="0">
                <a:effectLst/>
              </a:rPr>
              <a:t> </a:t>
            </a:r>
            <a:r>
              <a:rPr lang="en-US" sz="2400" b="0" i="0" u="none" strike="noStrike" dirty="0" err="1">
                <a:effectLst/>
              </a:rPr>
              <a:t>tržištu</a:t>
            </a:r>
            <a:r>
              <a:rPr lang="en-US" sz="2400" b="0" i="0" u="none" strike="noStrike" dirty="0">
                <a:effectLst/>
              </a:rPr>
              <a:t>.</a:t>
            </a:r>
            <a:br>
              <a:rPr lang="en-US" sz="2400" b="0" i="0" u="none" strike="noStrike" dirty="0">
                <a:effectLst/>
              </a:rPr>
            </a:br>
            <a:endParaRPr lang="en-US" sz="2400" b="0" i="0" u="none" strike="noStrike" dirty="0">
              <a:effectLst/>
            </a:endParaRPr>
          </a:p>
          <a:p>
            <a:pPr marL="0" indent="0">
              <a:buNone/>
            </a:pPr>
            <a:r>
              <a:rPr lang="en-US" sz="2400" b="1" i="0" u="none" strike="noStrike" dirty="0" err="1">
                <a:effectLst/>
              </a:rPr>
              <a:t>Prednosti</a:t>
            </a:r>
            <a:r>
              <a:rPr lang="en-US" sz="2400" b="1" i="0" u="none" strike="noStrike" dirty="0">
                <a:effectLst/>
              </a:rPr>
              <a:t>:</a:t>
            </a:r>
            <a:endParaRPr lang="en-US" sz="2400" b="0" i="0" u="none" strike="noStrike" dirty="0">
              <a:effectLst/>
            </a:endParaRPr>
          </a:p>
          <a:p>
            <a:pPr>
              <a:buFont typeface="Arial" panose="020B0604020202020204" pitchFamily="34" charset="0"/>
              <a:buChar char="•"/>
            </a:pPr>
            <a:r>
              <a:rPr lang="en-US" sz="2400" b="0" i="0" u="none" strike="noStrike" dirty="0" err="1">
                <a:effectLst/>
              </a:rPr>
              <a:t>Identifikuje</a:t>
            </a:r>
            <a:r>
              <a:rPr lang="en-US" sz="2400" b="0" i="0" u="none" strike="noStrike" dirty="0">
                <a:effectLst/>
              </a:rPr>
              <a:t> </a:t>
            </a:r>
            <a:r>
              <a:rPr lang="en-US" sz="2400" b="0" i="0" u="none" strike="noStrike" dirty="0" err="1">
                <a:effectLst/>
              </a:rPr>
              <a:t>praznine</a:t>
            </a:r>
            <a:r>
              <a:rPr lang="en-US" sz="2400" b="0" i="0" u="none" strike="noStrike" dirty="0">
                <a:effectLst/>
              </a:rPr>
              <a:t> </a:t>
            </a:r>
            <a:r>
              <a:rPr lang="en-US" sz="2400" b="0" i="0" u="none" strike="noStrike" dirty="0" err="1">
                <a:effectLst/>
              </a:rPr>
              <a:t>na</a:t>
            </a:r>
            <a:r>
              <a:rPr lang="en-US" sz="2400" b="0" i="0" u="none" strike="noStrike" dirty="0">
                <a:effectLst/>
              </a:rPr>
              <a:t> </a:t>
            </a:r>
            <a:r>
              <a:rPr lang="en-US" sz="2400" b="0" i="0" u="none" strike="noStrike" dirty="0" err="1">
                <a:effectLst/>
              </a:rPr>
              <a:t>tržištu</a:t>
            </a:r>
            <a:endParaRPr lang="en-US" sz="2400" b="0" i="0" u="none" strike="noStrike" dirty="0">
              <a:effectLst/>
            </a:endParaRPr>
          </a:p>
          <a:p>
            <a:pPr>
              <a:buFont typeface="Arial" panose="020B0604020202020204" pitchFamily="34" charset="0"/>
              <a:buChar char="•"/>
            </a:pPr>
            <a:r>
              <a:rPr lang="en-US" sz="2400" b="0" i="0" u="none" strike="noStrike" dirty="0" err="1">
                <a:effectLst/>
              </a:rPr>
              <a:t>Razvija</a:t>
            </a:r>
            <a:r>
              <a:rPr lang="en-US" sz="2400" b="0" i="0" u="none" strike="noStrike" dirty="0">
                <a:effectLst/>
              </a:rPr>
              <a:t> </a:t>
            </a:r>
            <a:r>
              <a:rPr lang="en-US" sz="2400" b="0" i="0" u="none" strike="noStrike" dirty="0" err="1">
                <a:effectLst/>
              </a:rPr>
              <a:t>konkurentske</a:t>
            </a:r>
            <a:r>
              <a:rPr lang="en-US" sz="2400" b="0" i="0" u="none" strike="noStrike" dirty="0">
                <a:effectLst/>
              </a:rPr>
              <a:t> </a:t>
            </a:r>
            <a:r>
              <a:rPr lang="en-US" sz="2400" b="0" i="0" u="none" strike="noStrike" dirty="0" err="1">
                <a:effectLst/>
              </a:rPr>
              <a:t>strategije</a:t>
            </a:r>
            <a:endParaRPr lang="en-US" sz="2400" b="0" i="0" u="none" strike="noStrike" dirty="0">
              <a:effectLst/>
            </a:endParaRPr>
          </a:p>
          <a:p>
            <a:pPr>
              <a:buFont typeface="Arial" panose="020B0604020202020204" pitchFamily="34" charset="0"/>
              <a:buChar char="•"/>
            </a:pPr>
            <a:r>
              <a:rPr lang="en-US" sz="2400" b="0" i="0" u="none" strike="noStrike" dirty="0" err="1">
                <a:effectLst/>
              </a:rPr>
              <a:t>Poboljšava</a:t>
            </a:r>
            <a:r>
              <a:rPr lang="en-US" sz="2400" b="0" i="0" u="none" strike="noStrike" dirty="0">
                <a:effectLst/>
              </a:rPr>
              <a:t> </a:t>
            </a:r>
            <a:r>
              <a:rPr lang="en-US" sz="2400" b="0" i="0" u="none" strike="noStrike" dirty="0" err="1">
                <a:effectLst/>
              </a:rPr>
              <a:t>diferencijaciju</a:t>
            </a:r>
            <a:r>
              <a:rPr lang="en-US" sz="2400" b="0" i="0" u="none" strike="noStrike" dirty="0">
                <a:effectLst/>
              </a:rPr>
              <a:t> </a:t>
            </a:r>
            <a:r>
              <a:rPr lang="en-US" sz="2400" b="0" i="0" u="none" strike="noStrike" dirty="0" err="1">
                <a:effectLst/>
              </a:rPr>
              <a:t>proizvoda</a:t>
            </a:r>
            <a:endParaRPr lang="en-US" sz="2400" b="0" i="0" u="none" strike="noStrike" dirty="0">
              <a:effectLst/>
            </a:endParaRPr>
          </a:p>
          <a:p>
            <a:endParaRPr lang="en-US" sz="2400" dirty="0"/>
          </a:p>
        </p:txBody>
      </p:sp>
    </p:spTree>
    <p:extLst>
      <p:ext uri="{BB962C8B-B14F-4D97-AF65-F5344CB8AC3E}">
        <p14:creationId xmlns:p14="http://schemas.microsoft.com/office/powerpoint/2010/main" val="41574622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EAAE99-65C0-15AB-C317-17859C2535DA}"/>
              </a:ext>
            </a:extLst>
          </p:cNvPr>
          <p:cNvSpPr>
            <a:spLocks noGrp="1"/>
          </p:cNvSpPr>
          <p:nvPr>
            <p:ph type="title"/>
          </p:nvPr>
        </p:nvSpPr>
        <p:spPr>
          <a:xfrm>
            <a:off x="838200" y="365125"/>
            <a:ext cx="10515600" cy="1325563"/>
          </a:xfrm>
        </p:spPr>
        <p:txBody>
          <a:bodyPr>
            <a:normAutofit/>
          </a:bodyPr>
          <a:lstStyle/>
          <a:p>
            <a:r>
              <a:rPr lang="en-US" sz="5400" b="1" i="0" u="none" strike="noStrike">
                <a:effectLst/>
              </a:rPr>
              <a:t>Hoshin Kanri</a:t>
            </a:r>
            <a:endParaRPr lang="en-US"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AE7F944-FB9E-7DD4-603C-90EA065755BA}"/>
              </a:ext>
            </a:extLst>
          </p:cNvPr>
          <p:cNvSpPr>
            <a:spLocks noGrp="1"/>
          </p:cNvSpPr>
          <p:nvPr>
            <p:ph idx="1"/>
          </p:nvPr>
        </p:nvSpPr>
        <p:spPr>
          <a:xfrm>
            <a:off x="838200" y="1929384"/>
            <a:ext cx="10515600" cy="4251960"/>
          </a:xfrm>
        </p:spPr>
        <p:txBody>
          <a:bodyPr>
            <a:normAutofit/>
          </a:bodyPr>
          <a:lstStyle/>
          <a:p>
            <a:pPr marL="0" indent="0">
              <a:buNone/>
            </a:pPr>
            <a:r>
              <a:rPr lang="en-US" sz="2400" b="1" i="0" u="none" strike="noStrike" dirty="0" err="1">
                <a:effectLst/>
              </a:rPr>
              <a:t>Opis</a:t>
            </a:r>
            <a:r>
              <a:rPr lang="en-US" sz="2400" b="1" i="0" u="none" strike="noStrike" dirty="0">
                <a:effectLst/>
              </a:rPr>
              <a:t>:</a:t>
            </a:r>
            <a:r>
              <a:rPr lang="en-US" sz="2400" b="0" i="0" u="none" strike="noStrike" dirty="0">
                <a:effectLst/>
              </a:rPr>
              <a:t> </a:t>
            </a:r>
            <a:r>
              <a:rPr lang="en-US" sz="2400" b="0" i="0" u="none" strike="noStrike" dirty="0" err="1">
                <a:effectLst/>
              </a:rPr>
              <a:t>Usklađuje</a:t>
            </a:r>
            <a:r>
              <a:rPr lang="en-US" sz="2400" b="0" i="0" u="none" strike="noStrike" dirty="0">
                <a:effectLst/>
              </a:rPr>
              <a:t> </a:t>
            </a:r>
            <a:r>
              <a:rPr lang="en-US" sz="2400" b="0" i="0" u="none" strike="noStrike" dirty="0" err="1">
                <a:effectLst/>
              </a:rPr>
              <a:t>ciljeve</a:t>
            </a:r>
            <a:r>
              <a:rPr lang="en-US" sz="2400" b="0" i="0" u="none" strike="noStrike" dirty="0">
                <a:effectLst/>
              </a:rPr>
              <a:t> </a:t>
            </a:r>
            <a:r>
              <a:rPr lang="en-US" sz="2400" b="0" i="0" u="none" strike="noStrike" dirty="0" err="1">
                <a:effectLst/>
              </a:rPr>
              <a:t>organizacije</a:t>
            </a:r>
            <a:r>
              <a:rPr lang="en-US" sz="2400" b="0" i="0" u="none" strike="noStrike" dirty="0">
                <a:effectLst/>
              </a:rPr>
              <a:t> s </a:t>
            </a:r>
            <a:r>
              <a:rPr lang="en-US" sz="2400" b="0" i="0" u="none" strike="noStrike" dirty="0" err="1">
                <a:effectLst/>
              </a:rPr>
              <a:t>operativnim</a:t>
            </a:r>
            <a:r>
              <a:rPr lang="en-US" sz="2400" b="0" i="0" u="none" strike="noStrike" dirty="0">
                <a:effectLst/>
              </a:rPr>
              <a:t> </a:t>
            </a:r>
            <a:r>
              <a:rPr lang="en-US" sz="2400" b="0" i="0" u="none" strike="noStrike" dirty="0" err="1">
                <a:effectLst/>
              </a:rPr>
              <a:t>planovima</a:t>
            </a:r>
            <a:r>
              <a:rPr lang="en-US" sz="2400" b="0" i="0" u="none" strike="noStrike" dirty="0">
                <a:effectLst/>
              </a:rPr>
              <a:t>.</a:t>
            </a:r>
          </a:p>
          <a:p>
            <a:pPr marL="0" indent="0">
              <a:buNone/>
            </a:pPr>
            <a:endParaRPr lang="en-US" sz="2400" dirty="0"/>
          </a:p>
          <a:p>
            <a:pPr marL="0" indent="0">
              <a:buNone/>
            </a:pPr>
            <a:r>
              <a:rPr lang="en-US" sz="2400" b="1" i="0" u="none" strike="noStrike" dirty="0" err="1">
                <a:effectLst/>
              </a:rPr>
              <a:t>Prednosti</a:t>
            </a:r>
            <a:r>
              <a:rPr lang="en-US" sz="2400" b="1" i="0" u="none" strike="noStrike" dirty="0">
                <a:effectLst/>
              </a:rPr>
              <a:t>:</a:t>
            </a:r>
            <a:endParaRPr lang="en-US" sz="2400" b="0" i="0" u="none" strike="noStrike" dirty="0">
              <a:effectLst/>
            </a:endParaRPr>
          </a:p>
          <a:p>
            <a:pPr>
              <a:buFont typeface="Arial" panose="020B0604020202020204" pitchFamily="34" charset="0"/>
              <a:buChar char="•"/>
            </a:pPr>
            <a:r>
              <a:rPr lang="en-US" sz="2400" b="0" i="0" u="none" strike="noStrike" dirty="0" err="1">
                <a:effectLst/>
              </a:rPr>
              <a:t>Usklađuje</a:t>
            </a:r>
            <a:r>
              <a:rPr lang="en-US" sz="2400" b="0" i="0" u="none" strike="noStrike" dirty="0">
                <a:effectLst/>
              </a:rPr>
              <a:t> </a:t>
            </a:r>
            <a:r>
              <a:rPr lang="en-US" sz="2400" b="0" i="0" u="none" strike="noStrike" dirty="0" err="1">
                <a:effectLst/>
              </a:rPr>
              <a:t>ciljeve</a:t>
            </a:r>
            <a:r>
              <a:rPr lang="en-US" sz="2400" b="0" i="0" u="none" strike="noStrike" dirty="0">
                <a:effectLst/>
              </a:rPr>
              <a:t> </a:t>
            </a:r>
            <a:r>
              <a:rPr lang="en-US" sz="2400" b="0" i="0" u="none" strike="noStrike" dirty="0" err="1">
                <a:effectLst/>
              </a:rPr>
              <a:t>i</a:t>
            </a:r>
            <a:r>
              <a:rPr lang="en-US" sz="2400" b="0" i="0" u="none" strike="noStrike" dirty="0">
                <a:effectLst/>
              </a:rPr>
              <a:t> </a:t>
            </a:r>
            <a:r>
              <a:rPr lang="en-US" sz="2400" b="0" i="0" u="none" strike="noStrike" dirty="0" err="1">
                <a:effectLst/>
              </a:rPr>
              <a:t>resurse</a:t>
            </a:r>
            <a:endParaRPr lang="en-US" sz="2400" b="0" i="0" u="none" strike="noStrike" dirty="0">
              <a:effectLst/>
            </a:endParaRPr>
          </a:p>
          <a:p>
            <a:pPr>
              <a:buFont typeface="Arial" panose="020B0604020202020204" pitchFamily="34" charset="0"/>
              <a:buChar char="•"/>
            </a:pPr>
            <a:r>
              <a:rPr lang="en-US" sz="2400" b="0" i="0" u="none" strike="noStrike" dirty="0" err="1">
                <a:effectLst/>
              </a:rPr>
              <a:t>Omogućava</a:t>
            </a:r>
            <a:r>
              <a:rPr lang="en-US" sz="2400" b="0" i="0" u="none" strike="noStrike" dirty="0">
                <a:effectLst/>
              </a:rPr>
              <a:t> </a:t>
            </a:r>
            <a:r>
              <a:rPr lang="en-US" sz="2400" b="0" i="0" u="none" strike="noStrike" dirty="0" err="1">
                <a:effectLst/>
              </a:rPr>
              <a:t>kontinuirano</a:t>
            </a:r>
            <a:r>
              <a:rPr lang="en-US" sz="2400" b="0" i="0" u="none" strike="noStrike" dirty="0">
                <a:effectLst/>
              </a:rPr>
              <a:t> </a:t>
            </a:r>
            <a:r>
              <a:rPr lang="en-US" sz="2400" b="0" i="0" u="none" strike="noStrike" dirty="0" err="1">
                <a:effectLst/>
              </a:rPr>
              <a:t>unapređenje</a:t>
            </a:r>
            <a:endParaRPr lang="en-US" sz="2400" b="0" i="0" u="none" strike="noStrike" dirty="0">
              <a:effectLst/>
            </a:endParaRPr>
          </a:p>
          <a:p>
            <a:pPr>
              <a:buFont typeface="Arial" panose="020B0604020202020204" pitchFamily="34" charset="0"/>
              <a:buChar char="•"/>
            </a:pPr>
            <a:r>
              <a:rPr lang="en-US" sz="2400" b="0" i="0" u="none" strike="noStrike" dirty="0" err="1">
                <a:effectLst/>
              </a:rPr>
              <a:t>Povećava</a:t>
            </a:r>
            <a:r>
              <a:rPr lang="en-US" sz="2400" b="0" i="0" u="none" strike="noStrike" dirty="0">
                <a:effectLst/>
              </a:rPr>
              <a:t> </a:t>
            </a:r>
            <a:r>
              <a:rPr lang="en-US" sz="2400" b="0" i="0" u="none" strike="noStrike" dirty="0" err="1">
                <a:effectLst/>
              </a:rPr>
              <a:t>efikasnost</a:t>
            </a:r>
            <a:r>
              <a:rPr lang="en-US" sz="2400" b="0" i="0" u="none" strike="noStrike" dirty="0">
                <a:effectLst/>
              </a:rPr>
              <a:t> </a:t>
            </a:r>
            <a:r>
              <a:rPr lang="en-US" sz="2400" b="0" i="0" u="none" strike="noStrike" dirty="0" err="1">
                <a:effectLst/>
              </a:rPr>
              <a:t>i</a:t>
            </a:r>
            <a:r>
              <a:rPr lang="en-US" sz="2400" b="0" i="0" u="none" strike="noStrike" dirty="0">
                <a:effectLst/>
              </a:rPr>
              <a:t> </a:t>
            </a:r>
            <a:r>
              <a:rPr lang="en-US" sz="2400" b="0" i="0" u="none" strike="noStrike" dirty="0" err="1">
                <a:effectLst/>
              </a:rPr>
              <a:t>konkurentnost</a:t>
            </a:r>
            <a:endParaRPr lang="en-US" sz="2400" b="0" i="0" u="none" strike="noStrike" dirty="0">
              <a:effectLst/>
            </a:endParaRPr>
          </a:p>
          <a:p>
            <a:endParaRPr lang="en-US" sz="2400" dirty="0"/>
          </a:p>
        </p:txBody>
      </p:sp>
    </p:spTree>
    <p:extLst>
      <p:ext uri="{BB962C8B-B14F-4D97-AF65-F5344CB8AC3E}">
        <p14:creationId xmlns:p14="http://schemas.microsoft.com/office/powerpoint/2010/main" val="6082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F1B8CC-9F7E-CB89-C54C-FD9B7BEC92CE}"/>
              </a:ext>
            </a:extLst>
          </p:cNvPr>
          <p:cNvSpPr>
            <a:spLocks noGrp="1"/>
          </p:cNvSpPr>
          <p:nvPr>
            <p:ph type="title"/>
          </p:nvPr>
        </p:nvSpPr>
        <p:spPr>
          <a:xfrm>
            <a:off x="838200" y="365125"/>
            <a:ext cx="10515600" cy="1325563"/>
          </a:xfrm>
        </p:spPr>
        <p:txBody>
          <a:bodyPr>
            <a:normAutofit/>
          </a:bodyPr>
          <a:lstStyle/>
          <a:p>
            <a:r>
              <a:rPr lang="en-US" sz="5400" b="1" i="0" u="none" strike="noStrike">
                <a:effectLst/>
              </a:rPr>
              <a:t>SWOT Analiza</a:t>
            </a:r>
            <a:endParaRPr lang="en-US"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2F223E8-5945-39AF-4CAA-A116131D0CCA}"/>
              </a:ext>
            </a:extLst>
          </p:cNvPr>
          <p:cNvSpPr>
            <a:spLocks noGrp="1"/>
          </p:cNvSpPr>
          <p:nvPr>
            <p:ph idx="1"/>
          </p:nvPr>
        </p:nvSpPr>
        <p:spPr>
          <a:xfrm>
            <a:off x="838200" y="1929384"/>
            <a:ext cx="10515600" cy="4251960"/>
          </a:xfrm>
        </p:spPr>
        <p:txBody>
          <a:bodyPr>
            <a:normAutofit/>
          </a:bodyPr>
          <a:lstStyle/>
          <a:p>
            <a:pPr marL="0" indent="0">
              <a:buNone/>
            </a:pPr>
            <a:r>
              <a:rPr lang="en-US" sz="2400" b="1" i="0" u="none" strike="noStrike" dirty="0" err="1">
                <a:effectLst/>
              </a:rPr>
              <a:t>Opis</a:t>
            </a:r>
            <a:r>
              <a:rPr lang="en-US" sz="2400" b="1" i="0" u="none" strike="noStrike" dirty="0">
                <a:effectLst/>
              </a:rPr>
              <a:t>:</a:t>
            </a:r>
            <a:r>
              <a:rPr lang="en-US" sz="2400" b="0" i="0" u="none" strike="noStrike" dirty="0">
                <a:effectLst/>
              </a:rPr>
              <a:t> </a:t>
            </a:r>
            <a:r>
              <a:rPr lang="en-US" sz="2400" b="0" i="0" u="none" strike="noStrike" dirty="0" err="1">
                <a:effectLst/>
              </a:rPr>
              <a:t>Evaluira</a:t>
            </a:r>
            <a:r>
              <a:rPr lang="en-US" sz="2400" b="0" i="0" u="none" strike="noStrike" dirty="0">
                <a:effectLst/>
              </a:rPr>
              <a:t> </a:t>
            </a:r>
            <a:r>
              <a:rPr lang="en-US" sz="2400" b="0" i="0" u="none" strike="noStrike" dirty="0" err="1">
                <a:effectLst/>
              </a:rPr>
              <a:t>snage</a:t>
            </a:r>
            <a:r>
              <a:rPr lang="en-US" sz="2400" b="0" i="0" u="none" strike="noStrike" dirty="0">
                <a:effectLst/>
              </a:rPr>
              <a:t>, </a:t>
            </a:r>
            <a:r>
              <a:rPr lang="en-US" sz="2400" b="0" i="0" u="none" strike="noStrike" dirty="0" err="1">
                <a:effectLst/>
              </a:rPr>
              <a:t>slabosti</a:t>
            </a:r>
            <a:r>
              <a:rPr lang="en-US" sz="2400" b="0" i="0" u="none" strike="noStrike" dirty="0">
                <a:effectLst/>
              </a:rPr>
              <a:t>, </a:t>
            </a:r>
            <a:r>
              <a:rPr lang="en-US" sz="2400" b="0" i="0" u="none" strike="noStrike" dirty="0" err="1">
                <a:effectLst/>
              </a:rPr>
              <a:t>prilike</a:t>
            </a:r>
            <a:r>
              <a:rPr lang="en-US" sz="2400" b="0" i="0" u="none" strike="noStrike" dirty="0">
                <a:effectLst/>
              </a:rPr>
              <a:t> </a:t>
            </a:r>
            <a:r>
              <a:rPr lang="en-US" sz="2400" b="0" i="0" u="none" strike="noStrike" dirty="0" err="1">
                <a:effectLst/>
              </a:rPr>
              <a:t>i</a:t>
            </a:r>
            <a:r>
              <a:rPr lang="en-US" sz="2400" b="0" i="0" u="none" strike="noStrike" dirty="0">
                <a:effectLst/>
              </a:rPr>
              <a:t> </a:t>
            </a:r>
            <a:r>
              <a:rPr lang="en-US" sz="2400" b="0" i="0" u="none" strike="noStrike" dirty="0" err="1">
                <a:effectLst/>
              </a:rPr>
              <a:t>prijetnje</a:t>
            </a:r>
            <a:r>
              <a:rPr lang="en-US" sz="2400" b="0" i="0" u="none" strike="noStrike" dirty="0">
                <a:effectLst/>
              </a:rPr>
              <a:t> </a:t>
            </a:r>
            <a:r>
              <a:rPr lang="en-US" sz="2400" b="0" i="0" u="none" strike="noStrike" dirty="0" err="1">
                <a:effectLst/>
              </a:rPr>
              <a:t>organizacije</a:t>
            </a:r>
            <a:r>
              <a:rPr lang="en-US" sz="2400" b="0" i="0" u="none" strike="noStrike" dirty="0">
                <a:effectLst/>
              </a:rPr>
              <a:t>.</a:t>
            </a:r>
          </a:p>
          <a:p>
            <a:pPr marL="0" indent="0">
              <a:buNone/>
            </a:pPr>
            <a:endParaRPr lang="en-US" sz="2400" dirty="0"/>
          </a:p>
          <a:p>
            <a:pPr marL="0" indent="0">
              <a:buNone/>
            </a:pPr>
            <a:r>
              <a:rPr lang="en-US" sz="2400" b="1" i="0" u="none" strike="noStrike" dirty="0" err="1">
                <a:effectLst/>
              </a:rPr>
              <a:t>Prednosti</a:t>
            </a:r>
            <a:r>
              <a:rPr lang="en-US" sz="2400" b="1" i="0" u="none" strike="noStrike" dirty="0">
                <a:effectLst/>
              </a:rPr>
              <a:t>:</a:t>
            </a:r>
            <a:endParaRPr lang="en-US" sz="2400" b="0" i="0" u="none" strike="noStrike" dirty="0">
              <a:effectLst/>
            </a:endParaRPr>
          </a:p>
          <a:p>
            <a:pPr>
              <a:buFont typeface="Arial" panose="020B0604020202020204" pitchFamily="34" charset="0"/>
              <a:buChar char="•"/>
            </a:pPr>
            <a:r>
              <a:rPr lang="en-US" sz="2400" b="0" i="0" u="none" strike="noStrike" dirty="0" err="1">
                <a:effectLst/>
              </a:rPr>
              <a:t>Informiše</a:t>
            </a:r>
            <a:r>
              <a:rPr lang="en-US" sz="2400" b="0" i="0" u="none" strike="noStrike" dirty="0">
                <a:effectLst/>
              </a:rPr>
              <a:t> </a:t>
            </a:r>
            <a:r>
              <a:rPr lang="en-US" sz="2400" b="0" i="0" u="none" strike="noStrike" dirty="0" err="1">
                <a:effectLst/>
              </a:rPr>
              <a:t>strateško</a:t>
            </a:r>
            <a:r>
              <a:rPr lang="en-US" sz="2400" b="0" i="0" u="none" strike="noStrike" dirty="0">
                <a:effectLst/>
              </a:rPr>
              <a:t> </a:t>
            </a:r>
            <a:r>
              <a:rPr lang="en-US" sz="2400" b="0" i="0" u="none" strike="noStrike" dirty="0" err="1">
                <a:effectLst/>
              </a:rPr>
              <a:t>planiranje</a:t>
            </a:r>
            <a:endParaRPr lang="en-US" sz="2400" b="0" i="0" u="none" strike="noStrike" dirty="0">
              <a:effectLst/>
            </a:endParaRPr>
          </a:p>
          <a:p>
            <a:pPr>
              <a:buFont typeface="Arial" panose="020B0604020202020204" pitchFamily="34" charset="0"/>
              <a:buChar char="•"/>
            </a:pPr>
            <a:r>
              <a:rPr lang="en-US" sz="2400" b="0" i="0" u="none" strike="noStrike" dirty="0" err="1">
                <a:effectLst/>
              </a:rPr>
              <a:t>Identifikuje</a:t>
            </a:r>
            <a:r>
              <a:rPr lang="en-US" sz="2400" b="0" i="0" u="none" strike="noStrike" dirty="0">
                <a:effectLst/>
              </a:rPr>
              <a:t> </a:t>
            </a:r>
            <a:r>
              <a:rPr lang="en-US" sz="2400" b="0" i="0" u="none" strike="noStrike" dirty="0" err="1">
                <a:effectLst/>
              </a:rPr>
              <a:t>područja</a:t>
            </a:r>
            <a:r>
              <a:rPr lang="en-US" sz="2400" b="0" i="0" u="none" strike="noStrike" dirty="0">
                <a:effectLst/>
              </a:rPr>
              <a:t> za </a:t>
            </a:r>
            <a:r>
              <a:rPr lang="en-US" sz="2400" b="0" i="0" u="none" strike="noStrike" dirty="0" err="1">
                <a:effectLst/>
              </a:rPr>
              <a:t>unapređenje</a:t>
            </a:r>
            <a:endParaRPr lang="en-US" sz="2400" b="0" i="0" u="none" strike="noStrike" dirty="0">
              <a:effectLst/>
            </a:endParaRPr>
          </a:p>
          <a:p>
            <a:pPr>
              <a:buFont typeface="Arial" panose="020B0604020202020204" pitchFamily="34" charset="0"/>
              <a:buChar char="•"/>
            </a:pPr>
            <a:r>
              <a:rPr lang="en-US" sz="2400" b="0" i="0" u="none" strike="noStrike" dirty="0" err="1">
                <a:effectLst/>
              </a:rPr>
              <a:t>Jača</a:t>
            </a:r>
            <a:r>
              <a:rPr lang="en-US" sz="2400" b="0" i="0" u="none" strike="noStrike" dirty="0">
                <a:effectLst/>
              </a:rPr>
              <a:t> </a:t>
            </a:r>
            <a:r>
              <a:rPr lang="en-US" sz="2400" b="0" i="0" u="none" strike="noStrike" dirty="0" err="1">
                <a:effectLst/>
              </a:rPr>
              <a:t>poziciju</a:t>
            </a:r>
            <a:r>
              <a:rPr lang="en-US" sz="2400" b="0" i="0" u="none" strike="noStrike" dirty="0">
                <a:effectLst/>
              </a:rPr>
              <a:t> </a:t>
            </a:r>
            <a:r>
              <a:rPr lang="en-US" sz="2400" b="0" i="0" u="none" strike="noStrike" dirty="0" err="1">
                <a:effectLst/>
              </a:rPr>
              <a:t>na</a:t>
            </a:r>
            <a:r>
              <a:rPr lang="en-US" sz="2400" b="0" i="0" u="none" strike="noStrike" dirty="0">
                <a:effectLst/>
              </a:rPr>
              <a:t> </a:t>
            </a:r>
            <a:r>
              <a:rPr lang="en-US" sz="2400" b="0" i="0" u="none" strike="noStrike" dirty="0" err="1">
                <a:effectLst/>
              </a:rPr>
              <a:t>tržištu</a:t>
            </a:r>
            <a:endParaRPr lang="en-US" sz="2400" b="0" i="0" u="none" strike="noStrike" dirty="0">
              <a:effectLst/>
            </a:endParaRPr>
          </a:p>
          <a:p>
            <a:endParaRPr lang="en-US" sz="2400" dirty="0"/>
          </a:p>
        </p:txBody>
      </p:sp>
    </p:spTree>
    <p:extLst>
      <p:ext uri="{BB962C8B-B14F-4D97-AF65-F5344CB8AC3E}">
        <p14:creationId xmlns:p14="http://schemas.microsoft.com/office/powerpoint/2010/main" val="1973920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a:t>Ukoliko je vaš odgovor “DA”</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r>
              <a:rPr lang="en-US" sz="2200"/>
              <a:t>Na primjeru Francuske </a:t>
            </a:r>
          </a:p>
          <a:p>
            <a:pPr marL="228600" lvl="1" indent="0">
              <a:buNone/>
            </a:pPr>
            <a:r>
              <a:rPr lang="en-US" sz="2200"/>
              <a:t>svakoga dana prihvatate :</a:t>
            </a:r>
          </a:p>
          <a:p>
            <a:pPr lvl="1"/>
            <a:endParaRPr lang="en-US" sz="2200"/>
          </a:p>
          <a:p>
            <a:pPr lvl="1"/>
            <a:endParaRPr lang="en-US" sz="2200"/>
          </a:p>
          <a:p>
            <a:pPr lvl="1"/>
            <a:r>
              <a:rPr lang="en-US" sz="2200"/>
              <a:t>14 minuta bez vode ili struje,</a:t>
            </a:r>
          </a:p>
          <a:p>
            <a:pPr lvl="1"/>
            <a:r>
              <a:rPr lang="en-US" sz="2200"/>
              <a:t>50 000 predmeta izgubljenih od strane pošte,</a:t>
            </a:r>
          </a:p>
          <a:p>
            <a:pPr lvl="1"/>
            <a:r>
              <a:rPr lang="en-US" sz="2200"/>
              <a:t>4 loša sletanja na Pariski aerodrom,</a:t>
            </a:r>
          </a:p>
          <a:p>
            <a:pPr lvl="1"/>
            <a:r>
              <a:rPr lang="en-US" sz="2200"/>
              <a:t>20 novorođenčadi koja su ispala iz ruku babica I</a:t>
            </a:r>
          </a:p>
          <a:p>
            <a:pPr lvl="1"/>
            <a:r>
              <a:rPr lang="en-US" sz="2200"/>
              <a:t>600 000 obroka zagađenih bakterijama.</a:t>
            </a:r>
          </a:p>
          <a:p>
            <a:endParaRPr lang="en-US" sz="2200"/>
          </a:p>
        </p:txBody>
      </p:sp>
    </p:spTree>
    <p:extLst>
      <p:ext uri="{BB962C8B-B14F-4D97-AF65-F5344CB8AC3E}">
        <p14:creationId xmlns:p14="http://schemas.microsoft.com/office/powerpoint/2010/main" val="25488435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0CB2F1-7C15-6D30-9D7E-B19EBD50D41D}"/>
              </a:ext>
            </a:extLst>
          </p:cNvPr>
          <p:cNvSpPr>
            <a:spLocks noGrp="1"/>
          </p:cNvSpPr>
          <p:nvPr>
            <p:ph type="title"/>
          </p:nvPr>
        </p:nvSpPr>
        <p:spPr>
          <a:xfrm>
            <a:off x="838200" y="365125"/>
            <a:ext cx="10515600" cy="1325563"/>
          </a:xfrm>
        </p:spPr>
        <p:txBody>
          <a:bodyPr>
            <a:normAutofit/>
          </a:bodyPr>
          <a:lstStyle/>
          <a:p>
            <a:r>
              <a:rPr lang="en-US" sz="5400" b="1" i="0" u="none" strike="noStrike">
                <a:effectLst/>
              </a:rPr>
              <a:t>Istraživanje Tržišta</a:t>
            </a:r>
            <a:endParaRPr lang="en-US"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41F0869-791B-EF76-4AB5-50D8DA6D15F9}"/>
              </a:ext>
            </a:extLst>
          </p:cNvPr>
          <p:cNvSpPr>
            <a:spLocks noGrp="1"/>
          </p:cNvSpPr>
          <p:nvPr>
            <p:ph idx="1"/>
          </p:nvPr>
        </p:nvSpPr>
        <p:spPr>
          <a:xfrm>
            <a:off x="838200" y="1929384"/>
            <a:ext cx="10515600" cy="4251960"/>
          </a:xfrm>
        </p:spPr>
        <p:txBody>
          <a:bodyPr>
            <a:normAutofit/>
          </a:bodyPr>
          <a:lstStyle/>
          <a:p>
            <a:pPr marL="0" indent="0">
              <a:buNone/>
            </a:pPr>
            <a:r>
              <a:rPr lang="en-US" sz="2400" b="1" i="0" u="none" strike="noStrike" dirty="0" err="1">
                <a:effectLst/>
              </a:rPr>
              <a:t>Opis</a:t>
            </a:r>
            <a:r>
              <a:rPr lang="en-US" sz="2400" b="1" i="0" u="none" strike="noStrike" dirty="0">
                <a:effectLst/>
              </a:rPr>
              <a:t>:</a:t>
            </a:r>
            <a:r>
              <a:rPr lang="en-US" sz="2400" b="0" i="0" u="none" strike="noStrike" dirty="0">
                <a:effectLst/>
              </a:rPr>
              <a:t> </a:t>
            </a:r>
            <a:r>
              <a:rPr lang="en-US" sz="2400" b="0" i="0" u="none" strike="noStrike" dirty="0" err="1">
                <a:effectLst/>
              </a:rPr>
              <a:t>Prikupljanje</a:t>
            </a:r>
            <a:r>
              <a:rPr lang="en-US" sz="2400" b="0" i="0" u="none" strike="noStrike" dirty="0">
                <a:effectLst/>
              </a:rPr>
              <a:t> </a:t>
            </a:r>
            <a:r>
              <a:rPr lang="en-US" sz="2400" b="0" i="0" u="none" strike="noStrike" dirty="0" err="1">
                <a:effectLst/>
              </a:rPr>
              <a:t>i</a:t>
            </a:r>
            <a:r>
              <a:rPr lang="en-US" sz="2400" b="0" i="0" u="none" strike="noStrike" dirty="0">
                <a:effectLst/>
              </a:rPr>
              <a:t> </a:t>
            </a:r>
            <a:r>
              <a:rPr lang="en-US" sz="2400" b="0" i="0" u="none" strike="noStrike" dirty="0" err="1">
                <a:effectLst/>
              </a:rPr>
              <a:t>analiza</a:t>
            </a:r>
            <a:r>
              <a:rPr lang="en-US" sz="2400" b="0" i="0" u="none" strike="noStrike" dirty="0">
                <a:effectLst/>
              </a:rPr>
              <a:t> </a:t>
            </a:r>
            <a:r>
              <a:rPr lang="en-US" sz="2400" b="0" i="0" u="none" strike="noStrike" dirty="0" err="1">
                <a:effectLst/>
              </a:rPr>
              <a:t>podataka</a:t>
            </a:r>
            <a:r>
              <a:rPr lang="en-US" sz="2400" b="0" i="0" u="none" strike="noStrike" dirty="0">
                <a:effectLst/>
              </a:rPr>
              <a:t> o </a:t>
            </a:r>
            <a:r>
              <a:rPr lang="en-US" sz="2400" b="0" i="0" u="none" strike="noStrike" dirty="0" err="1">
                <a:effectLst/>
              </a:rPr>
              <a:t>kupcima</a:t>
            </a:r>
            <a:r>
              <a:rPr lang="en-US" sz="2400" b="0" i="0" u="none" strike="noStrike" dirty="0">
                <a:effectLst/>
              </a:rPr>
              <a:t> za </a:t>
            </a:r>
            <a:r>
              <a:rPr lang="en-US" sz="2400" b="0" i="0" u="none" strike="noStrike" dirty="0" err="1">
                <a:effectLst/>
              </a:rPr>
              <a:t>razvoj</a:t>
            </a:r>
            <a:r>
              <a:rPr lang="en-US" sz="2400" b="0" i="0" u="none" strike="noStrike" dirty="0">
                <a:effectLst/>
              </a:rPr>
              <a:t> </a:t>
            </a:r>
            <a:r>
              <a:rPr lang="en-US" sz="2400" b="0" i="0" u="none" strike="noStrike" dirty="0" err="1">
                <a:effectLst/>
              </a:rPr>
              <a:t>proizvoda</a:t>
            </a:r>
            <a:r>
              <a:rPr lang="en-US" sz="2400" b="0" i="0" u="none" strike="noStrike" dirty="0">
                <a:effectLst/>
              </a:rPr>
              <a:t>.</a:t>
            </a:r>
            <a:br>
              <a:rPr lang="en-US" sz="2400" b="0" i="0" u="none" strike="noStrike" dirty="0">
                <a:effectLst/>
              </a:rPr>
            </a:br>
            <a:endParaRPr lang="en-US" sz="2400" b="0" i="0" u="none" strike="noStrike" dirty="0">
              <a:effectLst/>
            </a:endParaRPr>
          </a:p>
          <a:p>
            <a:pPr marL="0" indent="0">
              <a:buNone/>
            </a:pPr>
            <a:r>
              <a:rPr lang="en-US" sz="2400" b="1" i="0" u="none" strike="noStrike" dirty="0" err="1">
                <a:effectLst/>
              </a:rPr>
              <a:t>Prednosti</a:t>
            </a:r>
            <a:r>
              <a:rPr lang="en-US" sz="2400" b="1" i="0" u="none" strike="noStrike" dirty="0">
                <a:effectLst/>
              </a:rPr>
              <a:t>:</a:t>
            </a:r>
            <a:endParaRPr lang="en-US" sz="2400" b="0" i="0" u="none" strike="noStrike" dirty="0">
              <a:effectLst/>
            </a:endParaRPr>
          </a:p>
          <a:p>
            <a:pPr>
              <a:buFont typeface="Arial" panose="020B0604020202020204" pitchFamily="34" charset="0"/>
              <a:buChar char="•"/>
            </a:pPr>
            <a:r>
              <a:rPr lang="en-US" sz="2400" b="0" i="0" u="none" strike="noStrike" dirty="0" err="1">
                <a:effectLst/>
              </a:rPr>
              <a:t>Razumije</a:t>
            </a:r>
            <a:r>
              <a:rPr lang="en-US" sz="2400" b="0" i="0" u="none" strike="noStrike" dirty="0">
                <a:effectLst/>
              </a:rPr>
              <a:t> </a:t>
            </a:r>
            <a:r>
              <a:rPr lang="en-US" sz="2400" b="0" i="0" u="none" strike="noStrike" dirty="0" err="1">
                <a:effectLst/>
              </a:rPr>
              <a:t>potrebe</a:t>
            </a:r>
            <a:r>
              <a:rPr lang="en-US" sz="2400" b="0" i="0" u="none" strike="noStrike" dirty="0">
                <a:effectLst/>
              </a:rPr>
              <a:t> </a:t>
            </a:r>
            <a:r>
              <a:rPr lang="en-US" sz="2400" b="0" i="0" u="none" strike="noStrike" dirty="0" err="1">
                <a:effectLst/>
              </a:rPr>
              <a:t>kupaca</a:t>
            </a:r>
            <a:endParaRPr lang="en-US" sz="2400" b="0" i="0" u="none" strike="noStrike" dirty="0">
              <a:effectLst/>
            </a:endParaRPr>
          </a:p>
          <a:p>
            <a:pPr>
              <a:buFont typeface="Arial" panose="020B0604020202020204" pitchFamily="34" charset="0"/>
              <a:buChar char="•"/>
            </a:pPr>
            <a:r>
              <a:rPr lang="en-US" sz="2400" b="0" i="0" u="none" strike="noStrike" dirty="0" err="1">
                <a:effectLst/>
              </a:rPr>
              <a:t>Poboljšava</a:t>
            </a:r>
            <a:r>
              <a:rPr lang="en-US" sz="2400" b="0" i="0" u="none" strike="noStrike" dirty="0">
                <a:effectLst/>
              </a:rPr>
              <a:t> </a:t>
            </a:r>
            <a:r>
              <a:rPr lang="en-US" sz="2400" b="0" i="0" u="none" strike="noStrike" dirty="0" err="1">
                <a:effectLst/>
              </a:rPr>
              <a:t>razvoj</a:t>
            </a:r>
            <a:r>
              <a:rPr lang="en-US" sz="2400" b="0" i="0" u="none" strike="noStrike" dirty="0">
                <a:effectLst/>
              </a:rPr>
              <a:t> </a:t>
            </a:r>
            <a:r>
              <a:rPr lang="en-US" sz="2400" b="0" i="0" u="none" strike="noStrike" dirty="0" err="1">
                <a:effectLst/>
              </a:rPr>
              <a:t>proizvoda</a:t>
            </a:r>
            <a:endParaRPr lang="en-US" sz="2400" b="0" i="0" u="none" strike="noStrike" dirty="0">
              <a:effectLst/>
            </a:endParaRPr>
          </a:p>
          <a:p>
            <a:pPr>
              <a:buFont typeface="Arial" panose="020B0604020202020204" pitchFamily="34" charset="0"/>
              <a:buChar char="•"/>
            </a:pPr>
            <a:r>
              <a:rPr lang="en-US" sz="2400" b="0" i="0" u="none" strike="noStrike" dirty="0" err="1">
                <a:effectLst/>
              </a:rPr>
              <a:t>Povećava</a:t>
            </a:r>
            <a:r>
              <a:rPr lang="en-US" sz="2400" b="0" i="0" u="none" strike="noStrike" dirty="0">
                <a:effectLst/>
              </a:rPr>
              <a:t> </a:t>
            </a:r>
            <a:r>
              <a:rPr lang="en-US" sz="2400" b="0" i="0" u="none" strike="noStrike" dirty="0" err="1">
                <a:effectLst/>
              </a:rPr>
              <a:t>konkurentsku</a:t>
            </a:r>
            <a:r>
              <a:rPr lang="en-US" sz="2400" b="0" i="0" u="none" strike="noStrike" dirty="0">
                <a:effectLst/>
              </a:rPr>
              <a:t> </a:t>
            </a:r>
            <a:r>
              <a:rPr lang="en-US" sz="2400" b="0" i="0" u="none" strike="noStrike" dirty="0" err="1">
                <a:effectLst/>
              </a:rPr>
              <a:t>prednost</a:t>
            </a:r>
            <a:endParaRPr lang="en-US" sz="2400" b="0" i="0" u="none" strike="noStrike" dirty="0">
              <a:effectLst/>
            </a:endParaRPr>
          </a:p>
          <a:p>
            <a:endParaRPr lang="en-US" sz="2400" dirty="0"/>
          </a:p>
        </p:txBody>
      </p:sp>
    </p:spTree>
    <p:extLst>
      <p:ext uri="{BB962C8B-B14F-4D97-AF65-F5344CB8AC3E}">
        <p14:creationId xmlns:p14="http://schemas.microsoft.com/office/powerpoint/2010/main" val="21240787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C6A084-8A47-403E-588C-8C092A831CB8}"/>
              </a:ext>
            </a:extLst>
          </p:cNvPr>
          <p:cNvSpPr>
            <a:spLocks noGrp="1"/>
          </p:cNvSpPr>
          <p:nvPr>
            <p:ph type="title"/>
          </p:nvPr>
        </p:nvSpPr>
        <p:spPr>
          <a:xfrm>
            <a:off x="838200" y="365125"/>
            <a:ext cx="10515600" cy="1325563"/>
          </a:xfrm>
        </p:spPr>
        <p:txBody>
          <a:bodyPr>
            <a:normAutofit/>
          </a:bodyPr>
          <a:lstStyle/>
          <a:p>
            <a:r>
              <a:rPr lang="en-US" sz="5400" b="1" i="0" u="none" strike="noStrike">
                <a:effectLst/>
              </a:rPr>
              <a:t>Teorija Ograničenja (TOC)</a:t>
            </a:r>
            <a:endParaRPr lang="en-US"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0BBCB0C-1F4F-2530-9EA3-EB9101BD796A}"/>
              </a:ext>
            </a:extLst>
          </p:cNvPr>
          <p:cNvSpPr>
            <a:spLocks noGrp="1"/>
          </p:cNvSpPr>
          <p:nvPr>
            <p:ph idx="1"/>
          </p:nvPr>
        </p:nvSpPr>
        <p:spPr>
          <a:xfrm>
            <a:off x="838200" y="1929384"/>
            <a:ext cx="10515600" cy="4251960"/>
          </a:xfrm>
        </p:spPr>
        <p:txBody>
          <a:bodyPr>
            <a:normAutofit/>
          </a:bodyPr>
          <a:lstStyle/>
          <a:p>
            <a:pPr marL="0" indent="0">
              <a:buNone/>
            </a:pPr>
            <a:r>
              <a:rPr lang="en-US" sz="2400" b="1" i="0" u="none" strike="noStrike" dirty="0" err="1">
                <a:effectLst/>
              </a:rPr>
              <a:t>Opis</a:t>
            </a:r>
            <a:r>
              <a:rPr lang="en-US" sz="2400" b="1" i="0" u="none" strike="noStrike" dirty="0">
                <a:effectLst/>
              </a:rPr>
              <a:t>:</a:t>
            </a:r>
            <a:r>
              <a:rPr lang="en-US" sz="2400" b="0" i="0" u="none" strike="noStrike" dirty="0">
                <a:effectLst/>
              </a:rPr>
              <a:t> </a:t>
            </a:r>
            <a:r>
              <a:rPr lang="en-US" sz="2400" b="0" i="0" u="none" strike="noStrike" dirty="0" err="1">
                <a:effectLst/>
              </a:rPr>
              <a:t>Rješavanje</a:t>
            </a:r>
            <a:r>
              <a:rPr lang="en-US" sz="2400" b="0" i="0" u="none" strike="noStrike" dirty="0">
                <a:effectLst/>
              </a:rPr>
              <a:t> </a:t>
            </a:r>
            <a:r>
              <a:rPr lang="en-US" sz="2400" b="0" i="0" u="none" strike="noStrike" dirty="0" err="1">
                <a:effectLst/>
              </a:rPr>
              <a:t>uskih</a:t>
            </a:r>
            <a:r>
              <a:rPr lang="en-US" sz="2400" b="0" i="0" u="none" strike="noStrike" dirty="0">
                <a:effectLst/>
              </a:rPr>
              <a:t> </a:t>
            </a:r>
            <a:r>
              <a:rPr lang="en-US" sz="2400" b="0" i="0" u="none" strike="noStrike" dirty="0" err="1">
                <a:effectLst/>
              </a:rPr>
              <a:t>grla</a:t>
            </a:r>
            <a:r>
              <a:rPr lang="en-US" sz="2400" b="0" i="0" u="none" strike="noStrike" dirty="0">
                <a:effectLst/>
              </a:rPr>
              <a:t> u </a:t>
            </a:r>
            <a:r>
              <a:rPr lang="en-US" sz="2400" b="0" i="0" u="none" strike="noStrike" dirty="0" err="1">
                <a:effectLst/>
              </a:rPr>
              <a:t>proizvodnim</a:t>
            </a:r>
            <a:r>
              <a:rPr lang="en-US" sz="2400" b="0" i="0" u="none" strike="noStrike" dirty="0">
                <a:effectLst/>
              </a:rPr>
              <a:t> </a:t>
            </a:r>
            <a:r>
              <a:rPr lang="en-US" sz="2400" b="0" i="0" u="none" strike="noStrike" dirty="0" err="1">
                <a:effectLst/>
              </a:rPr>
              <a:t>procesima</a:t>
            </a:r>
            <a:r>
              <a:rPr lang="en-US" sz="2400" b="0" i="0" u="none" strike="noStrike" dirty="0">
                <a:effectLst/>
              </a:rPr>
              <a:t>.</a:t>
            </a:r>
            <a:br>
              <a:rPr lang="en-US" sz="2400" b="0" i="0" u="none" strike="noStrike" dirty="0">
                <a:effectLst/>
              </a:rPr>
            </a:br>
            <a:endParaRPr lang="en-US" sz="2400" b="0" i="0" u="none" strike="noStrike" dirty="0">
              <a:effectLst/>
            </a:endParaRPr>
          </a:p>
          <a:p>
            <a:pPr marL="0" indent="0">
              <a:buNone/>
            </a:pPr>
            <a:r>
              <a:rPr lang="en-US" sz="2400" b="1" i="0" u="none" strike="noStrike" dirty="0" err="1">
                <a:effectLst/>
              </a:rPr>
              <a:t>Prednosti</a:t>
            </a:r>
            <a:r>
              <a:rPr lang="en-US" sz="2400" b="1" i="0" u="none" strike="noStrike" dirty="0">
                <a:effectLst/>
              </a:rPr>
              <a:t>:</a:t>
            </a:r>
            <a:endParaRPr lang="en-US" sz="2400" b="0" i="0" u="none" strike="noStrike" dirty="0">
              <a:effectLst/>
            </a:endParaRPr>
          </a:p>
          <a:p>
            <a:pPr>
              <a:buFont typeface="Arial" panose="020B0604020202020204" pitchFamily="34" charset="0"/>
              <a:buChar char="•"/>
            </a:pPr>
            <a:r>
              <a:rPr lang="en-US" sz="2400" b="0" i="0" u="none" strike="noStrike" dirty="0" err="1">
                <a:effectLst/>
              </a:rPr>
              <a:t>Poboljšava</a:t>
            </a:r>
            <a:r>
              <a:rPr lang="en-US" sz="2400" b="0" i="0" u="none" strike="noStrike" dirty="0">
                <a:effectLst/>
              </a:rPr>
              <a:t> </a:t>
            </a:r>
            <a:r>
              <a:rPr lang="en-US" sz="2400" b="0" i="0" u="none" strike="noStrike" dirty="0" err="1">
                <a:effectLst/>
              </a:rPr>
              <a:t>efikasnost</a:t>
            </a:r>
            <a:r>
              <a:rPr lang="en-US" sz="2400" b="0" i="0" u="none" strike="noStrike" dirty="0">
                <a:effectLst/>
              </a:rPr>
              <a:t> </a:t>
            </a:r>
            <a:r>
              <a:rPr lang="en-US" sz="2400" b="0" i="0" u="none" strike="noStrike" dirty="0" err="1">
                <a:effectLst/>
              </a:rPr>
              <a:t>i</a:t>
            </a:r>
            <a:r>
              <a:rPr lang="en-US" sz="2400" b="0" i="0" u="none" strike="noStrike" dirty="0">
                <a:effectLst/>
              </a:rPr>
              <a:t> </a:t>
            </a:r>
            <a:r>
              <a:rPr lang="en-US" sz="2400" b="0" i="0" u="none" strike="noStrike" dirty="0" err="1">
                <a:effectLst/>
              </a:rPr>
              <a:t>kvalitet</a:t>
            </a:r>
            <a:endParaRPr lang="en-US" sz="2400" b="0" i="0" u="none" strike="noStrike" dirty="0">
              <a:effectLst/>
            </a:endParaRPr>
          </a:p>
          <a:p>
            <a:pPr>
              <a:buFont typeface="Arial" panose="020B0604020202020204" pitchFamily="34" charset="0"/>
              <a:buChar char="•"/>
            </a:pPr>
            <a:r>
              <a:rPr lang="en-US" sz="2400" b="0" i="0" u="none" strike="noStrike" dirty="0" err="1">
                <a:effectLst/>
              </a:rPr>
              <a:t>Smanjuje</a:t>
            </a:r>
            <a:r>
              <a:rPr lang="en-US" sz="2400" b="0" i="0" u="none" strike="noStrike" dirty="0">
                <a:effectLst/>
              </a:rPr>
              <a:t> </a:t>
            </a:r>
            <a:r>
              <a:rPr lang="en-US" sz="2400" b="0" i="0" u="none" strike="noStrike" dirty="0" err="1">
                <a:effectLst/>
              </a:rPr>
              <a:t>vrijeme</a:t>
            </a:r>
            <a:r>
              <a:rPr lang="en-US" sz="2400" b="0" i="0" u="none" strike="noStrike" dirty="0">
                <a:effectLst/>
              </a:rPr>
              <a:t> </a:t>
            </a:r>
            <a:r>
              <a:rPr lang="en-US" sz="2400" b="0" i="0" u="none" strike="noStrike" dirty="0" err="1">
                <a:effectLst/>
              </a:rPr>
              <a:t>isporuke</a:t>
            </a:r>
            <a:endParaRPr lang="en-US" sz="2400" b="0" i="0" u="none" strike="noStrike" dirty="0">
              <a:effectLst/>
            </a:endParaRPr>
          </a:p>
          <a:p>
            <a:pPr>
              <a:buFont typeface="Arial" panose="020B0604020202020204" pitchFamily="34" charset="0"/>
              <a:buChar char="•"/>
            </a:pPr>
            <a:r>
              <a:rPr lang="en-US" sz="2400" b="0" i="0" u="none" strike="noStrike" dirty="0" err="1">
                <a:effectLst/>
              </a:rPr>
              <a:t>Povećava</a:t>
            </a:r>
            <a:r>
              <a:rPr lang="en-US" sz="2400" b="0" i="0" u="none" strike="noStrike" dirty="0">
                <a:effectLst/>
              </a:rPr>
              <a:t> </a:t>
            </a:r>
            <a:r>
              <a:rPr lang="en-US" sz="2400" b="0" i="0" u="none" strike="noStrike" dirty="0" err="1">
                <a:effectLst/>
              </a:rPr>
              <a:t>profitabilnost</a:t>
            </a:r>
            <a:r>
              <a:rPr lang="en-US" sz="2400" b="0" i="0" u="none" strike="noStrike" dirty="0">
                <a:effectLst/>
              </a:rPr>
              <a:t> </a:t>
            </a:r>
            <a:r>
              <a:rPr lang="en-US" sz="2400" b="0" i="0" u="none" strike="noStrike" dirty="0" err="1">
                <a:effectLst/>
              </a:rPr>
              <a:t>i</a:t>
            </a:r>
            <a:r>
              <a:rPr lang="en-US" sz="2400" b="0" i="0" u="none" strike="noStrike" dirty="0">
                <a:effectLst/>
              </a:rPr>
              <a:t> </a:t>
            </a:r>
            <a:r>
              <a:rPr lang="en-US" sz="2400" b="0" i="0" u="none" strike="noStrike" dirty="0" err="1">
                <a:effectLst/>
              </a:rPr>
              <a:t>konkurentnost</a:t>
            </a:r>
            <a:endParaRPr lang="en-US" sz="2400" b="0" i="0" u="none" strike="noStrike" dirty="0">
              <a:effectLst/>
            </a:endParaRPr>
          </a:p>
          <a:p>
            <a:endParaRPr lang="en-US" sz="2400" dirty="0"/>
          </a:p>
        </p:txBody>
      </p:sp>
    </p:spTree>
    <p:extLst>
      <p:ext uri="{BB962C8B-B14F-4D97-AF65-F5344CB8AC3E}">
        <p14:creationId xmlns:p14="http://schemas.microsoft.com/office/powerpoint/2010/main" val="9405303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1150B6-7B3A-DFAD-C48D-8B42CA899F32}"/>
              </a:ext>
            </a:extLst>
          </p:cNvPr>
          <p:cNvSpPr>
            <a:spLocks noGrp="1"/>
          </p:cNvSpPr>
          <p:nvPr>
            <p:ph type="title"/>
          </p:nvPr>
        </p:nvSpPr>
        <p:spPr>
          <a:xfrm>
            <a:off x="838200" y="365125"/>
            <a:ext cx="10515600" cy="1325563"/>
          </a:xfrm>
        </p:spPr>
        <p:txBody>
          <a:bodyPr>
            <a:normAutofit/>
          </a:bodyPr>
          <a:lstStyle/>
          <a:p>
            <a:r>
              <a:rPr lang="en-US" sz="5400" b="1" i="0" u="none" strike="noStrike">
                <a:effectLst/>
              </a:rPr>
              <a:t>Analiza "Glas Kupca" (VoC)</a:t>
            </a:r>
            <a:endParaRPr lang="en-US"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CB725F7-B33E-C858-C450-3D04C94D886E}"/>
              </a:ext>
            </a:extLst>
          </p:cNvPr>
          <p:cNvSpPr>
            <a:spLocks noGrp="1"/>
          </p:cNvSpPr>
          <p:nvPr>
            <p:ph idx="1"/>
          </p:nvPr>
        </p:nvSpPr>
        <p:spPr>
          <a:xfrm>
            <a:off x="838200" y="1929384"/>
            <a:ext cx="10515600" cy="4251960"/>
          </a:xfrm>
        </p:spPr>
        <p:txBody>
          <a:bodyPr>
            <a:normAutofit/>
          </a:bodyPr>
          <a:lstStyle/>
          <a:p>
            <a:pPr marL="0" indent="0">
              <a:buNone/>
            </a:pPr>
            <a:r>
              <a:rPr lang="en-US" sz="2400" b="1" i="0" u="none" strike="noStrike" dirty="0" err="1">
                <a:effectLst/>
              </a:rPr>
              <a:t>Opis</a:t>
            </a:r>
            <a:r>
              <a:rPr lang="en-US" sz="2400" b="1" i="0" u="none" strike="noStrike" dirty="0">
                <a:effectLst/>
              </a:rPr>
              <a:t>:</a:t>
            </a:r>
            <a:r>
              <a:rPr lang="en-US" sz="2400" b="0" i="0" u="none" strike="noStrike" dirty="0">
                <a:effectLst/>
              </a:rPr>
              <a:t> </a:t>
            </a:r>
            <a:r>
              <a:rPr lang="en-US" sz="2400" b="0" i="0" u="none" strike="noStrike" dirty="0" err="1">
                <a:effectLst/>
              </a:rPr>
              <a:t>Analizira</a:t>
            </a:r>
            <a:r>
              <a:rPr lang="en-US" sz="2400" b="0" i="0" u="none" strike="noStrike" dirty="0">
                <a:effectLst/>
              </a:rPr>
              <a:t> </a:t>
            </a:r>
            <a:r>
              <a:rPr lang="en-US" sz="2400" b="0" i="0" u="none" strike="noStrike" dirty="0" err="1">
                <a:effectLst/>
              </a:rPr>
              <a:t>povratne</a:t>
            </a:r>
            <a:r>
              <a:rPr lang="en-US" sz="2400" b="0" i="0" u="none" strike="noStrike" dirty="0">
                <a:effectLst/>
              </a:rPr>
              <a:t> </a:t>
            </a:r>
            <a:r>
              <a:rPr lang="en-US" sz="2400" b="0" i="0" u="none" strike="noStrike" dirty="0" err="1">
                <a:effectLst/>
              </a:rPr>
              <a:t>informacije</a:t>
            </a:r>
            <a:r>
              <a:rPr lang="en-US" sz="2400" b="0" i="0" u="none" strike="noStrike" dirty="0">
                <a:effectLst/>
              </a:rPr>
              <a:t> </a:t>
            </a:r>
            <a:r>
              <a:rPr lang="en-US" sz="2400" b="0" i="0" u="none" strike="noStrike" dirty="0" err="1">
                <a:effectLst/>
              </a:rPr>
              <a:t>kupaca</a:t>
            </a:r>
            <a:r>
              <a:rPr lang="en-US" sz="2400" b="0" i="0" u="none" strike="noStrike" dirty="0">
                <a:effectLst/>
              </a:rPr>
              <a:t> za </a:t>
            </a:r>
            <a:r>
              <a:rPr lang="en-US" sz="2400" b="0" i="0" u="none" strike="noStrike" dirty="0" err="1">
                <a:effectLst/>
              </a:rPr>
              <a:t>identifikaciju</a:t>
            </a:r>
            <a:r>
              <a:rPr lang="en-US" sz="2400" b="0" i="0" u="none" strike="noStrike" dirty="0">
                <a:effectLst/>
              </a:rPr>
              <a:t> </a:t>
            </a:r>
            <a:r>
              <a:rPr lang="en-US" sz="2400" b="0" i="0" u="none" strike="noStrike" dirty="0" err="1">
                <a:effectLst/>
              </a:rPr>
              <a:t>njihovih</a:t>
            </a:r>
            <a:r>
              <a:rPr lang="en-US" sz="2400" b="0" i="0" u="none" strike="noStrike" dirty="0">
                <a:effectLst/>
              </a:rPr>
              <a:t> </a:t>
            </a:r>
            <a:r>
              <a:rPr lang="en-US" sz="2400" b="0" i="0" u="none" strike="noStrike" dirty="0" err="1">
                <a:effectLst/>
              </a:rPr>
              <a:t>potreba</a:t>
            </a:r>
            <a:r>
              <a:rPr lang="en-US" sz="2400" b="0" i="0" u="none" strike="noStrike" dirty="0">
                <a:effectLst/>
              </a:rPr>
              <a:t>.</a:t>
            </a:r>
            <a:br>
              <a:rPr lang="en-US" sz="2400" b="0" i="0" u="none" strike="noStrike" dirty="0">
                <a:effectLst/>
              </a:rPr>
            </a:br>
            <a:endParaRPr lang="en-US" sz="2400" b="0" i="0" u="none" strike="noStrike" dirty="0">
              <a:effectLst/>
            </a:endParaRPr>
          </a:p>
          <a:p>
            <a:pPr marL="0" indent="0">
              <a:buNone/>
            </a:pPr>
            <a:r>
              <a:rPr lang="en-US" sz="2400" b="1" i="0" u="none" strike="noStrike" dirty="0" err="1">
                <a:effectLst/>
              </a:rPr>
              <a:t>Prednosti</a:t>
            </a:r>
            <a:r>
              <a:rPr lang="en-US" sz="2400" b="1" i="0" u="none" strike="noStrike" dirty="0">
                <a:effectLst/>
              </a:rPr>
              <a:t>:</a:t>
            </a:r>
            <a:endParaRPr lang="en-US" sz="2400" b="0" i="0" u="none" strike="noStrike" dirty="0">
              <a:effectLst/>
            </a:endParaRPr>
          </a:p>
          <a:p>
            <a:pPr>
              <a:buFont typeface="Arial" panose="020B0604020202020204" pitchFamily="34" charset="0"/>
              <a:buChar char="•"/>
            </a:pPr>
            <a:r>
              <a:rPr lang="en-US" sz="2400" b="0" i="0" u="none" strike="noStrike" dirty="0" err="1">
                <a:effectLst/>
              </a:rPr>
              <a:t>Poboljšava</a:t>
            </a:r>
            <a:r>
              <a:rPr lang="en-US" sz="2400" b="0" i="0" u="none" strike="noStrike" dirty="0">
                <a:effectLst/>
              </a:rPr>
              <a:t> </a:t>
            </a:r>
            <a:r>
              <a:rPr lang="en-US" sz="2400" b="0" i="0" u="none" strike="noStrike" dirty="0" err="1">
                <a:effectLst/>
              </a:rPr>
              <a:t>zadovoljstvo</a:t>
            </a:r>
            <a:r>
              <a:rPr lang="en-US" sz="2400" b="0" i="0" u="none" strike="noStrike" dirty="0">
                <a:effectLst/>
              </a:rPr>
              <a:t> </a:t>
            </a:r>
            <a:r>
              <a:rPr lang="en-US" sz="2400" b="0" i="0" u="none" strike="noStrike" dirty="0" err="1">
                <a:effectLst/>
              </a:rPr>
              <a:t>kupaca</a:t>
            </a:r>
            <a:endParaRPr lang="en-US" sz="2400" b="0" i="0" u="none" strike="noStrike" dirty="0">
              <a:effectLst/>
            </a:endParaRPr>
          </a:p>
          <a:p>
            <a:pPr>
              <a:buFont typeface="Arial" panose="020B0604020202020204" pitchFamily="34" charset="0"/>
              <a:buChar char="•"/>
            </a:pPr>
            <a:r>
              <a:rPr lang="en-US" sz="2400" b="0" i="0" u="none" strike="noStrike" dirty="0" err="1">
                <a:effectLst/>
              </a:rPr>
              <a:t>Razvija</a:t>
            </a:r>
            <a:r>
              <a:rPr lang="en-US" sz="2400" b="0" i="0" u="none" strike="noStrike" dirty="0">
                <a:effectLst/>
              </a:rPr>
              <a:t> </a:t>
            </a:r>
            <a:r>
              <a:rPr lang="en-US" sz="2400" b="0" i="0" u="none" strike="noStrike" dirty="0" err="1">
                <a:effectLst/>
              </a:rPr>
              <a:t>bolje</a:t>
            </a:r>
            <a:r>
              <a:rPr lang="en-US" sz="2400" b="0" i="0" u="none" strike="noStrike" dirty="0">
                <a:effectLst/>
              </a:rPr>
              <a:t> </a:t>
            </a:r>
            <a:r>
              <a:rPr lang="en-US" sz="2400" b="0" i="0" u="none" strike="noStrike" dirty="0" err="1">
                <a:effectLst/>
              </a:rPr>
              <a:t>proizvode</a:t>
            </a:r>
            <a:r>
              <a:rPr lang="en-US" sz="2400" b="0" i="0" u="none" strike="noStrike" dirty="0">
                <a:effectLst/>
              </a:rPr>
              <a:t> </a:t>
            </a:r>
            <a:r>
              <a:rPr lang="en-US" sz="2400" b="0" i="0" u="none" strike="noStrike" dirty="0" err="1">
                <a:effectLst/>
              </a:rPr>
              <a:t>i</a:t>
            </a:r>
            <a:r>
              <a:rPr lang="en-US" sz="2400" b="0" i="0" u="none" strike="noStrike" dirty="0">
                <a:effectLst/>
              </a:rPr>
              <a:t> </a:t>
            </a:r>
            <a:r>
              <a:rPr lang="en-US" sz="2400" b="0" i="0" u="none" strike="noStrike" dirty="0" err="1">
                <a:effectLst/>
              </a:rPr>
              <a:t>usluge</a:t>
            </a:r>
            <a:endParaRPr lang="en-US" sz="2400" b="0" i="0" u="none" strike="noStrike" dirty="0">
              <a:effectLst/>
            </a:endParaRPr>
          </a:p>
          <a:p>
            <a:pPr>
              <a:buFont typeface="Arial" panose="020B0604020202020204" pitchFamily="34" charset="0"/>
              <a:buChar char="•"/>
            </a:pPr>
            <a:r>
              <a:rPr lang="en-US" sz="2400" b="0" i="0" u="none" strike="noStrike" dirty="0" err="1">
                <a:effectLst/>
              </a:rPr>
              <a:t>Povećava</a:t>
            </a:r>
            <a:r>
              <a:rPr lang="en-US" sz="2400" b="0" i="0" u="none" strike="noStrike" dirty="0">
                <a:effectLst/>
              </a:rPr>
              <a:t> </a:t>
            </a:r>
            <a:r>
              <a:rPr lang="en-US" sz="2400" b="0" i="0" u="none" strike="noStrike" dirty="0" err="1">
                <a:effectLst/>
              </a:rPr>
              <a:t>lojalnost</a:t>
            </a:r>
            <a:r>
              <a:rPr lang="en-US" sz="2400" b="0" i="0" u="none" strike="noStrike" dirty="0">
                <a:effectLst/>
              </a:rPr>
              <a:t> </a:t>
            </a:r>
            <a:r>
              <a:rPr lang="en-US" sz="2400" b="0" i="0" u="none" strike="noStrike" dirty="0" err="1">
                <a:effectLst/>
              </a:rPr>
              <a:t>kupaca</a:t>
            </a:r>
            <a:endParaRPr lang="en-US" sz="2400" b="0" i="0" u="none" strike="noStrike" dirty="0">
              <a:effectLst/>
            </a:endParaRPr>
          </a:p>
          <a:p>
            <a:endParaRPr lang="en-US" sz="2400" dirty="0"/>
          </a:p>
        </p:txBody>
      </p:sp>
    </p:spTree>
    <p:extLst>
      <p:ext uri="{BB962C8B-B14F-4D97-AF65-F5344CB8AC3E}">
        <p14:creationId xmlns:p14="http://schemas.microsoft.com/office/powerpoint/2010/main" val="39119558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16DB50-F97E-1038-5CC0-A74E187D6B16}"/>
              </a:ext>
            </a:extLst>
          </p:cNvPr>
          <p:cNvSpPr>
            <a:spLocks noGrp="1"/>
          </p:cNvSpPr>
          <p:nvPr>
            <p:ph type="title"/>
          </p:nvPr>
        </p:nvSpPr>
        <p:spPr>
          <a:xfrm>
            <a:off x="838200" y="365125"/>
            <a:ext cx="10515600" cy="1325563"/>
          </a:xfrm>
        </p:spPr>
        <p:txBody>
          <a:bodyPr>
            <a:normAutofit/>
          </a:bodyPr>
          <a:lstStyle/>
          <a:p>
            <a:r>
              <a:rPr lang="en-US" sz="4600" b="1" i="0" u="none" strike="noStrike">
                <a:effectLst/>
              </a:rPr>
              <a:t>Povećanje </a:t>
            </a:r>
            <a:r>
              <a:rPr lang="en-US" sz="4600" b="1"/>
              <a:t>k</a:t>
            </a:r>
            <a:r>
              <a:rPr lang="en-US" sz="4600" b="1" i="0" u="none" strike="noStrike">
                <a:effectLst/>
              </a:rPr>
              <a:t>onkurentnosti putem alata MK</a:t>
            </a:r>
            <a:endParaRPr lang="en-US" sz="46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5E97081-D551-98E3-C1E3-78D3EE02BB35}"/>
              </a:ext>
            </a:extLst>
          </p:cNvPr>
          <p:cNvSpPr>
            <a:spLocks noGrp="1"/>
          </p:cNvSpPr>
          <p:nvPr>
            <p:ph idx="1"/>
          </p:nvPr>
        </p:nvSpPr>
        <p:spPr>
          <a:xfrm>
            <a:off x="838200" y="1929384"/>
            <a:ext cx="10515600" cy="4251960"/>
          </a:xfrm>
        </p:spPr>
        <p:txBody>
          <a:bodyPr>
            <a:normAutofit/>
          </a:bodyPr>
          <a:lstStyle/>
          <a:p>
            <a:pPr>
              <a:buFont typeface="Arial" panose="020B0604020202020204" pitchFamily="34" charset="0"/>
              <a:buChar char="•"/>
            </a:pPr>
            <a:r>
              <a:rPr lang="en-US" sz="2400" b="0" i="0" u="none" strike="noStrike" dirty="0" err="1">
                <a:effectLst/>
              </a:rPr>
              <a:t>Alati</a:t>
            </a:r>
            <a:r>
              <a:rPr lang="en-US" sz="2400" b="0" i="0" u="none" strike="noStrike" dirty="0">
                <a:effectLst/>
              </a:rPr>
              <a:t> za </a:t>
            </a:r>
            <a:r>
              <a:rPr lang="en-US" sz="2400" b="0" i="0" u="none" strike="noStrike" dirty="0" err="1">
                <a:effectLst/>
              </a:rPr>
              <a:t>upravljanje</a:t>
            </a:r>
            <a:r>
              <a:rPr lang="en-US" sz="2400" b="0" i="0" u="none" strike="noStrike" dirty="0">
                <a:effectLst/>
              </a:rPr>
              <a:t> </a:t>
            </a:r>
            <a:r>
              <a:rPr lang="en-US" sz="2400" b="0" i="0" u="none" strike="noStrike" dirty="0" err="1">
                <a:effectLst/>
              </a:rPr>
              <a:t>kvalitetom</a:t>
            </a:r>
            <a:r>
              <a:rPr lang="en-US" sz="2400" b="0" i="0" u="none" strike="noStrike" dirty="0">
                <a:effectLst/>
              </a:rPr>
              <a:t> </a:t>
            </a:r>
            <a:r>
              <a:rPr lang="en-US" sz="2400" b="0" i="0" u="none" strike="noStrike" dirty="0" err="1">
                <a:effectLst/>
              </a:rPr>
              <a:t>su</a:t>
            </a:r>
            <a:r>
              <a:rPr lang="en-US" sz="2400" b="0" i="0" u="none" strike="noStrike" dirty="0">
                <a:effectLst/>
              </a:rPr>
              <a:t> </a:t>
            </a:r>
            <a:r>
              <a:rPr lang="en-US" sz="2400" b="0" i="0" u="none" strike="noStrike" dirty="0" err="1">
                <a:effectLst/>
              </a:rPr>
              <a:t>ključni</a:t>
            </a:r>
            <a:r>
              <a:rPr lang="en-US" sz="2400" b="0" i="0" u="none" strike="noStrike" dirty="0">
                <a:effectLst/>
              </a:rPr>
              <a:t> za </a:t>
            </a:r>
            <a:r>
              <a:rPr lang="en-US" sz="2400" b="0" i="0" u="none" strike="noStrike" dirty="0" err="1">
                <a:effectLst/>
              </a:rPr>
              <a:t>konkurentnost</a:t>
            </a:r>
            <a:endParaRPr lang="en-US" sz="2400" b="0" i="0" u="none" strike="noStrike" dirty="0">
              <a:effectLst/>
            </a:endParaRPr>
          </a:p>
          <a:p>
            <a:pPr>
              <a:buFont typeface="Arial" panose="020B0604020202020204" pitchFamily="34" charset="0"/>
              <a:buChar char="•"/>
            </a:pPr>
            <a:endParaRPr lang="en-US" sz="2400" b="0" i="0" u="none" strike="noStrike" dirty="0">
              <a:effectLst/>
            </a:endParaRPr>
          </a:p>
          <a:p>
            <a:pPr>
              <a:buFont typeface="Arial" panose="020B0604020202020204" pitchFamily="34" charset="0"/>
              <a:buChar char="•"/>
            </a:pPr>
            <a:r>
              <a:rPr lang="en-US" sz="2400" b="0" i="0" u="none" strike="noStrike" dirty="0" err="1">
                <a:effectLst/>
              </a:rPr>
              <a:t>Poboljšavaju</a:t>
            </a:r>
            <a:r>
              <a:rPr lang="en-US" sz="2400" b="0" i="0" u="none" strike="noStrike" dirty="0">
                <a:effectLst/>
              </a:rPr>
              <a:t> </a:t>
            </a:r>
            <a:r>
              <a:rPr lang="en-US" sz="2400" b="0" i="0" u="none" strike="noStrike" dirty="0" err="1">
                <a:effectLst/>
              </a:rPr>
              <a:t>efikasnost</a:t>
            </a:r>
            <a:r>
              <a:rPr lang="en-US" sz="2400" b="0" i="0" u="none" strike="noStrike" dirty="0">
                <a:effectLst/>
              </a:rPr>
              <a:t>, </a:t>
            </a:r>
            <a:r>
              <a:rPr lang="en-US" sz="2400" b="0" i="0" u="none" strike="noStrike" dirty="0" err="1">
                <a:effectLst/>
              </a:rPr>
              <a:t>smanjuju</a:t>
            </a:r>
            <a:r>
              <a:rPr lang="en-US" sz="2400" b="0" i="0" u="none" strike="noStrike" dirty="0">
                <a:effectLst/>
              </a:rPr>
              <a:t> </a:t>
            </a:r>
            <a:r>
              <a:rPr lang="en-US" sz="2400" b="0" i="0" u="none" strike="noStrike" dirty="0" err="1">
                <a:effectLst/>
              </a:rPr>
              <a:t>otpad</a:t>
            </a:r>
            <a:r>
              <a:rPr lang="en-US" sz="2400" b="0" i="0" u="none" strike="noStrike" dirty="0">
                <a:effectLst/>
              </a:rPr>
              <a:t> </a:t>
            </a:r>
            <a:r>
              <a:rPr lang="en-US" sz="2400" b="0" i="0" u="none" strike="noStrike" dirty="0" err="1">
                <a:effectLst/>
              </a:rPr>
              <a:t>i</a:t>
            </a:r>
            <a:r>
              <a:rPr lang="en-US" sz="2400" b="0" i="0" u="none" strike="noStrike" dirty="0">
                <a:effectLst/>
              </a:rPr>
              <a:t> </a:t>
            </a:r>
            <a:r>
              <a:rPr lang="en-US" sz="2400" b="0" i="0" u="none" strike="noStrike" dirty="0" err="1">
                <a:effectLst/>
              </a:rPr>
              <a:t>povećavaju</a:t>
            </a:r>
            <a:r>
              <a:rPr lang="en-US" sz="2400" b="0" i="0" u="none" strike="noStrike" dirty="0">
                <a:effectLst/>
              </a:rPr>
              <a:t> </a:t>
            </a:r>
            <a:r>
              <a:rPr lang="en-US" sz="2400" b="0" i="0" u="none" strike="noStrike" dirty="0" err="1">
                <a:effectLst/>
              </a:rPr>
              <a:t>zadovoljstvo</a:t>
            </a:r>
            <a:r>
              <a:rPr lang="en-US" sz="2400" b="0" i="0" u="none" strike="noStrike" dirty="0">
                <a:effectLst/>
              </a:rPr>
              <a:t> </a:t>
            </a:r>
            <a:r>
              <a:rPr lang="en-US" sz="2400" b="0" i="0" u="none" strike="noStrike" dirty="0" err="1">
                <a:effectLst/>
              </a:rPr>
              <a:t>kupaca</a:t>
            </a:r>
            <a:endParaRPr lang="en-US" sz="2400" b="0" i="0" u="none" strike="noStrike" dirty="0">
              <a:effectLst/>
            </a:endParaRPr>
          </a:p>
          <a:p>
            <a:pPr>
              <a:buFont typeface="Arial" panose="020B0604020202020204" pitchFamily="34" charset="0"/>
              <a:buChar char="•"/>
            </a:pPr>
            <a:endParaRPr lang="en-US" sz="2400" b="0" i="0" u="none" strike="noStrike" dirty="0">
              <a:effectLst/>
            </a:endParaRPr>
          </a:p>
          <a:p>
            <a:pPr>
              <a:buFont typeface="Arial" panose="020B0604020202020204" pitchFamily="34" charset="0"/>
              <a:buChar char="•"/>
            </a:pPr>
            <a:r>
              <a:rPr lang="en-US" sz="2400" b="0" i="0" u="none" strike="noStrike" dirty="0" err="1">
                <a:effectLst/>
              </a:rPr>
              <a:t>Kontinuirano</a:t>
            </a:r>
            <a:r>
              <a:rPr lang="en-US" sz="2400" b="0" i="0" u="none" strike="noStrike" dirty="0">
                <a:effectLst/>
              </a:rPr>
              <a:t> </a:t>
            </a:r>
            <a:r>
              <a:rPr lang="en-US" sz="2400" b="0" i="0" u="none" strike="noStrike" dirty="0" err="1">
                <a:effectLst/>
              </a:rPr>
              <a:t>unapređenje</a:t>
            </a:r>
            <a:r>
              <a:rPr lang="en-US" sz="2400" b="0" i="0" u="none" strike="noStrike" dirty="0">
                <a:effectLst/>
              </a:rPr>
              <a:t> </a:t>
            </a:r>
            <a:r>
              <a:rPr lang="en-US" sz="2400" b="0" i="0" u="none" strike="noStrike" dirty="0" err="1">
                <a:effectLst/>
              </a:rPr>
              <a:t>osigurava</a:t>
            </a:r>
            <a:r>
              <a:rPr lang="en-US" sz="2400" b="0" i="0" u="none" strike="noStrike" dirty="0">
                <a:effectLst/>
              </a:rPr>
              <a:t> </a:t>
            </a:r>
            <a:r>
              <a:rPr lang="en-US" sz="2400" b="0" i="0" u="none" strike="noStrike" dirty="0" err="1">
                <a:effectLst/>
              </a:rPr>
              <a:t>dugoročni</a:t>
            </a:r>
            <a:r>
              <a:rPr lang="en-US" sz="2400" b="0" i="0" u="none" strike="noStrike" dirty="0">
                <a:effectLst/>
              </a:rPr>
              <a:t> </a:t>
            </a:r>
            <a:r>
              <a:rPr lang="en-US" sz="2400" b="0" i="0" u="none" strike="noStrike" dirty="0" err="1">
                <a:effectLst/>
              </a:rPr>
              <a:t>uspjeh</a:t>
            </a:r>
            <a:endParaRPr lang="en-US" sz="2400" b="0" i="0" u="none" strike="noStrike" dirty="0">
              <a:effectLst/>
            </a:endParaRPr>
          </a:p>
          <a:p>
            <a:pPr marL="0" indent="0">
              <a:buNone/>
            </a:pPr>
            <a:endParaRPr lang="en-US" sz="2400" dirty="0"/>
          </a:p>
        </p:txBody>
      </p:sp>
    </p:spTree>
    <p:extLst>
      <p:ext uri="{BB962C8B-B14F-4D97-AF65-F5344CB8AC3E}">
        <p14:creationId xmlns:p14="http://schemas.microsoft.com/office/powerpoint/2010/main" val="27321475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CF847C-46A1-56B9-DDAC-C21D79CD83C3}"/>
              </a:ext>
            </a:extLst>
          </p:cNvPr>
          <p:cNvSpPr>
            <a:spLocks noGrp="1"/>
          </p:cNvSpPr>
          <p:nvPr>
            <p:ph type="title"/>
          </p:nvPr>
        </p:nvSpPr>
        <p:spPr>
          <a:xfrm>
            <a:off x="838200" y="365125"/>
            <a:ext cx="10515600" cy="1325563"/>
          </a:xfrm>
        </p:spPr>
        <p:txBody>
          <a:bodyPr>
            <a:normAutofit/>
          </a:bodyPr>
          <a:lstStyle/>
          <a:p>
            <a:r>
              <a:rPr lang="en-US" sz="5400" b="1"/>
              <a:t>Video za pogledati</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F338840-A6DF-D347-EF67-71A198EB5B83}"/>
              </a:ext>
            </a:extLst>
          </p:cNvPr>
          <p:cNvSpPr>
            <a:spLocks noGrp="1"/>
          </p:cNvSpPr>
          <p:nvPr>
            <p:ph idx="1"/>
          </p:nvPr>
        </p:nvSpPr>
        <p:spPr>
          <a:xfrm>
            <a:off x="838200" y="1929384"/>
            <a:ext cx="10515600" cy="4251960"/>
          </a:xfrm>
        </p:spPr>
        <p:txBody>
          <a:bodyPr>
            <a:normAutofit/>
          </a:bodyPr>
          <a:lstStyle/>
          <a:p>
            <a:r>
              <a:rPr lang="en-US" sz="2200" b="1" i="0" u="none" strike="noStrike">
                <a:effectLst/>
                <a:latin typeface="Roboto" panose="02000000000000000000" pitchFamily="2" charset="0"/>
              </a:rPr>
              <a:t>'Modern Chairs' - A Total Quality Management - </a:t>
            </a:r>
            <a:r>
              <a:rPr lang="en-US" sz="2200" i="0" u="none" strike="noStrike">
                <a:effectLst/>
                <a:latin typeface="Roboto" panose="02000000000000000000" pitchFamily="2" charset="0"/>
                <a:hlinkClick r:id="rId2"/>
              </a:rPr>
              <a:t>https://www.youtube.com/watch?v=L--Oyw6V8gI</a:t>
            </a:r>
            <a:endParaRPr lang="en-US" sz="2200" i="0" u="none" strike="noStrike">
              <a:effectLst/>
              <a:latin typeface="Roboto" panose="02000000000000000000" pitchFamily="2" charset="0"/>
            </a:endParaRPr>
          </a:p>
          <a:p>
            <a:pPr marL="0" indent="0">
              <a:buNone/>
            </a:pPr>
            <a:endParaRPr lang="en-US" sz="2200" b="1" i="0" u="none" strike="noStrike">
              <a:effectLst/>
              <a:latin typeface="Roboto" panose="02000000000000000000" pitchFamily="2" charset="0"/>
            </a:endParaRPr>
          </a:p>
          <a:p>
            <a:r>
              <a:rPr lang="en-US" sz="2200" b="1" i="0" u="none" strike="noStrike">
                <a:effectLst/>
                <a:latin typeface="Roboto" panose="02000000000000000000" pitchFamily="2" charset="0"/>
              </a:rPr>
              <a:t>How Toyota Changed The Way We Make Things - </a:t>
            </a:r>
            <a:r>
              <a:rPr lang="en-US" sz="2200">
                <a:hlinkClick r:id="rId3"/>
              </a:rPr>
              <a:t>https://www.youtube.com/watch?v=F5vtCRFRAK0</a:t>
            </a:r>
            <a:endParaRPr lang="en-US" sz="2200"/>
          </a:p>
          <a:p>
            <a:endParaRPr lang="en-US" sz="2200"/>
          </a:p>
          <a:p>
            <a:r>
              <a:rPr lang="en-US" sz="2200" b="1" i="0" u="none" strike="noStrike">
                <a:effectLst/>
                <a:latin typeface="Roboto" panose="02000000000000000000" pitchFamily="2" charset="0"/>
              </a:rPr>
              <a:t>Toyota Kaizen - </a:t>
            </a:r>
            <a:r>
              <a:rPr lang="en-US" sz="2200" i="0" u="none" strike="noStrike">
                <a:effectLst/>
                <a:latin typeface="Roboto" panose="02000000000000000000" pitchFamily="2" charset="0"/>
                <a:hlinkClick r:id="rId4"/>
              </a:rPr>
              <a:t>https://www.youtube.com/watch?v=wot9DFzFRLU&amp;t=106s</a:t>
            </a:r>
            <a:endParaRPr lang="en-US" sz="2200" i="0" u="none" strike="noStrike">
              <a:effectLst/>
              <a:latin typeface="Roboto" panose="02000000000000000000" pitchFamily="2" charset="0"/>
            </a:endParaRPr>
          </a:p>
          <a:p>
            <a:endParaRPr lang="en-US" sz="2200">
              <a:latin typeface="Roboto" panose="02000000000000000000" pitchFamily="2" charset="0"/>
            </a:endParaRPr>
          </a:p>
          <a:p>
            <a:r>
              <a:rPr lang="en-US" sz="2200" b="1" i="0" u="none" strike="noStrike">
                <a:effectLst/>
                <a:latin typeface="Roboto" panose="02000000000000000000" pitchFamily="2" charset="0"/>
              </a:rPr>
              <a:t>Why The Boeing 737 Max Has Been Such A Mess</a:t>
            </a:r>
            <a:endParaRPr lang="en-US" sz="2200">
              <a:latin typeface="Roboto" panose="02000000000000000000" pitchFamily="2" charset="0"/>
            </a:endParaRPr>
          </a:p>
          <a:p>
            <a:r>
              <a:rPr lang="en-US" sz="2200" i="0" u="none" strike="noStrike">
                <a:effectLst/>
                <a:latin typeface="Roboto" panose="02000000000000000000" pitchFamily="2" charset="0"/>
                <a:hlinkClick r:id="rId5"/>
              </a:rPr>
              <a:t>https://www.youtube.com/watch?v=otCYl7_uU8Y&amp;t=142</a:t>
            </a:r>
            <a:endParaRPr lang="en-US" sz="2200" i="0" u="none" strike="noStrike">
              <a:effectLst/>
              <a:latin typeface="Roboto" panose="02000000000000000000" pitchFamily="2" charset="0"/>
            </a:endParaRPr>
          </a:p>
          <a:p>
            <a:pPr marL="0" indent="0">
              <a:buNone/>
            </a:pPr>
            <a:endParaRPr lang="en-US" sz="2200" b="1" i="0" u="none" strike="noStrike">
              <a:effectLst/>
              <a:latin typeface="Roboto" panose="02000000000000000000" pitchFamily="2" charset="0"/>
            </a:endParaRPr>
          </a:p>
        </p:txBody>
      </p:sp>
    </p:spTree>
    <p:extLst>
      <p:ext uri="{BB962C8B-B14F-4D97-AF65-F5344CB8AC3E}">
        <p14:creationId xmlns:p14="http://schemas.microsoft.com/office/powerpoint/2010/main" val="4232797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815F2C-4E80-4019-8E59-FAD3F7F84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009304" cy="6858000"/>
          </a:xfrm>
          <a:custGeom>
            <a:avLst/>
            <a:gdLst>
              <a:gd name="connsiteX0" fmla="*/ 8239723 w 12009304"/>
              <a:gd name="connsiteY0" fmla="*/ 5083103 h 6858000"/>
              <a:gd name="connsiteX1" fmla="*/ 9505105 w 12009304"/>
              <a:gd name="connsiteY1" fmla="*/ 5083103 h 6858000"/>
              <a:gd name="connsiteX2" fmla="*/ 9564676 w 12009304"/>
              <a:gd name="connsiteY2" fmla="*/ 5091016 h 6858000"/>
              <a:gd name="connsiteX3" fmla="*/ 9605648 w 12009304"/>
              <a:gd name="connsiteY3" fmla="*/ 5108194 h 6858000"/>
              <a:gd name="connsiteX4" fmla="*/ 9580608 w 12009304"/>
              <a:gd name="connsiteY4" fmla="*/ 5151499 h 6858000"/>
              <a:gd name="connsiteX5" fmla="*/ 8693486 w 12009304"/>
              <a:gd name="connsiteY5" fmla="*/ 6685800 h 6858000"/>
              <a:gd name="connsiteX6" fmla="*/ 8595419 w 12009304"/>
              <a:gd name="connsiteY6" fmla="*/ 6814017 h 6858000"/>
              <a:gd name="connsiteX7" fmla="*/ 8545620 w 12009304"/>
              <a:gd name="connsiteY7" fmla="*/ 6858000 h 6858000"/>
              <a:gd name="connsiteX8" fmla="*/ 7612173 w 12009304"/>
              <a:gd name="connsiteY8" fmla="*/ 6858000 h 6858000"/>
              <a:gd name="connsiteX9" fmla="*/ 7591825 w 12009304"/>
              <a:gd name="connsiteY9" fmla="*/ 6822959 h 6858000"/>
              <a:gd name="connsiteX10" fmla="*/ 7411622 w 12009304"/>
              <a:gd name="connsiteY10" fmla="*/ 6512633 h 6858000"/>
              <a:gd name="connsiteX11" fmla="*/ 7411622 w 12009304"/>
              <a:gd name="connsiteY11" fmla="*/ 6289354 h 6858000"/>
              <a:gd name="connsiteX12" fmla="*/ 8045680 w 12009304"/>
              <a:gd name="connsiteY12" fmla="*/ 5197465 h 6858000"/>
              <a:gd name="connsiteX13" fmla="*/ 8239723 w 12009304"/>
              <a:gd name="connsiteY13" fmla="*/ 5083103 h 6858000"/>
              <a:gd name="connsiteX14" fmla="*/ 10622296 w 12009304"/>
              <a:gd name="connsiteY14" fmla="*/ 1326563 h 6858000"/>
              <a:gd name="connsiteX15" fmla="*/ 11448522 w 12009304"/>
              <a:gd name="connsiteY15" fmla="*/ 1326563 h 6858000"/>
              <a:gd name="connsiteX16" fmla="*/ 11577006 w 12009304"/>
              <a:gd name="connsiteY16" fmla="*/ 1401233 h 6858000"/>
              <a:gd name="connsiteX17" fmla="*/ 11989228 w 12009304"/>
              <a:gd name="connsiteY17" fmla="*/ 2114179 h 6858000"/>
              <a:gd name="connsiteX18" fmla="*/ 11989228 w 12009304"/>
              <a:gd name="connsiteY18" fmla="*/ 2259969 h 6858000"/>
              <a:gd name="connsiteX19" fmla="*/ 11577006 w 12009304"/>
              <a:gd name="connsiteY19" fmla="*/ 2972914 h 6858000"/>
              <a:gd name="connsiteX20" fmla="*/ 11448522 w 12009304"/>
              <a:gd name="connsiteY20" fmla="*/ 3047587 h 6858000"/>
              <a:gd name="connsiteX21" fmla="*/ 10622296 w 12009304"/>
              <a:gd name="connsiteY21" fmla="*/ 3047587 h 6858000"/>
              <a:gd name="connsiteX22" fmla="*/ 10495594 w 12009304"/>
              <a:gd name="connsiteY22" fmla="*/ 2972914 h 6858000"/>
              <a:gd name="connsiteX23" fmla="*/ 10081589 w 12009304"/>
              <a:gd name="connsiteY23" fmla="*/ 2259969 h 6858000"/>
              <a:gd name="connsiteX24" fmla="*/ 10081589 w 12009304"/>
              <a:gd name="connsiteY24" fmla="*/ 2114179 h 6858000"/>
              <a:gd name="connsiteX25" fmla="*/ 10495594 w 12009304"/>
              <a:gd name="connsiteY25" fmla="*/ 1401233 h 6858000"/>
              <a:gd name="connsiteX26" fmla="*/ 10622296 w 12009304"/>
              <a:gd name="connsiteY26" fmla="*/ 1326563 h 6858000"/>
              <a:gd name="connsiteX27" fmla="*/ 0 w 12009304"/>
              <a:gd name="connsiteY27" fmla="*/ 0 h 6858000"/>
              <a:gd name="connsiteX28" fmla="*/ 4457990 w 12009304"/>
              <a:gd name="connsiteY28" fmla="*/ 0 h 6858000"/>
              <a:gd name="connsiteX29" fmla="*/ 5902610 w 12009304"/>
              <a:gd name="connsiteY29" fmla="*/ 0 h 6858000"/>
              <a:gd name="connsiteX30" fmla="*/ 8476869 w 12009304"/>
              <a:gd name="connsiteY30" fmla="*/ 0 h 6858000"/>
              <a:gd name="connsiteX31" fmla="*/ 8535933 w 12009304"/>
              <a:gd name="connsiteY31" fmla="*/ 39849 h 6858000"/>
              <a:gd name="connsiteX32" fmla="*/ 8693486 w 12009304"/>
              <a:gd name="connsiteY32" fmla="*/ 220603 h 6858000"/>
              <a:gd name="connsiteX33" fmla="*/ 10389180 w 12009304"/>
              <a:gd name="connsiteY33" fmla="*/ 3153347 h 6858000"/>
              <a:gd name="connsiteX34" fmla="*/ 10389180 w 12009304"/>
              <a:gd name="connsiteY34" fmla="*/ 3753061 h 6858000"/>
              <a:gd name="connsiteX35" fmla="*/ 9759557 w 12009304"/>
              <a:gd name="connsiteY35" fmla="*/ 4842009 h 6858000"/>
              <a:gd name="connsiteX36" fmla="*/ 9706493 w 12009304"/>
              <a:gd name="connsiteY36" fmla="*/ 4933778 h 6858000"/>
              <a:gd name="connsiteX37" fmla="*/ 9708360 w 12009304"/>
              <a:gd name="connsiteY37" fmla="*/ 4934561 h 6858000"/>
              <a:gd name="connsiteX38" fmla="*/ 9802002 w 12009304"/>
              <a:gd name="connsiteY38" fmla="*/ 5029008 h 6858000"/>
              <a:gd name="connsiteX39" fmla="*/ 10514131 w 12009304"/>
              <a:gd name="connsiteY39" fmla="*/ 6260653 h 6858000"/>
              <a:gd name="connsiteX40" fmla="*/ 10514131 w 12009304"/>
              <a:gd name="connsiteY40" fmla="*/ 6512512 h 6858000"/>
              <a:gd name="connsiteX41" fmla="*/ 10340271 w 12009304"/>
              <a:gd name="connsiteY41" fmla="*/ 6813206 h 6858000"/>
              <a:gd name="connsiteX42" fmla="*/ 10314372 w 12009304"/>
              <a:gd name="connsiteY42" fmla="*/ 6858000 h 6858000"/>
              <a:gd name="connsiteX43" fmla="*/ 10119136 w 12009304"/>
              <a:gd name="connsiteY43" fmla="*/ 6858000 h 6858000"/>
              <a:gd name="connsiteX44" fmla="*/ 10122008 w 12009304"/>
              <a:gd name="connsiteY44" fmla="*/ 6853033 h 6858000"/>
              <a:gd name="connsiteX45" fmla="*/ 10327158 w 12009304"/>
              <a:gd name="connsiteY45" fmla="*/ 6498223 h 6858000"/>
              <a:gd name="connsiteX46" fmla="*/ 10327158 w 12009304"/>
              <a:gd name="connsiteY46" fmla="*/ 6274942 h 6858000"/>
              <a:gd name="connsiteX47" fmla="*/ 9695832 w 12009304"/>
              <a:gd name="connsiteY47" fmla="*/ 5183053 h 6858000"/>
              <a:gd name="connsiteX48" fmla="*/ 9612819 w 12009304"/>
              <a:gd name="connsiteY48" fmla="*/ 5099323 h 6858000"/>
              <a:gd name="connsiteX49" fmla="*/ 9603213 w 12009304"/>
              <a:gd name="connsiteY49" fmla="*/ 5095298 h 6858000"/>
              <a:gd name="connsiteX50" fmla="*/ 9654707 w 12009304"/>
              <a:gd name="connsiteY50" fmla="*/ 5006238 h 6858000"/>
              <a:gd name="connsiteX51" fmla="*/ 9693004 w 12009304"/>
              <a:gd name="connsiteY51" fmla="*/ 4940002 h 6858000"/>
              <a:gd name="connsiteX52" fmla="*/ 9653283 w 12009304"/>
              <a:gd name="connsiteY52" fmla="*/ 4923348 h 6858000"/>
              <a:gd name="connsiteX53" fmla="*/ 9586087 w 12009304"/>
              <a:gd name="connsiteY53" fmla="*/ 4914420 h 6858000"/>
              <a:gd name="connsiteX54" fmla="*/ 8158743 w 12009304"/>
              <a:gd name="connsiteY54" fmla="*/ 4914420 h 6858000"/>
              <a:gd name="connsiteX55" fmla="*/ 7939863 w 12009304"/>
              <a:gd name="connsiteY55" fmla="*/ 5043420 h 6858000"/>
              <a:gd name="connsiteX56" fmla="*/ 7224650 w 12009304"/>
              <a:gd name="connsiteY56" fmla="*/ 6275065 h 6858000"/>
              <a:gd name="connsiteX57" fmla="*/ 7224650 w 12009304"/>
              <a:gd name="connsiteY57" fmla="*/ 6526922 h 6858000"/>
              <a:gd name="connsiteX58" fmla="*/ 7350544 w 12009304"/>
              <a:gd name="connsiteY58" fmla="*/ 6743723 h 6858000"/>
              <a:gd name="connsiteX59" fmla="*/ 7416905 w 12009304"/>
              <a:gd name="connsiteY59" fmla="*/ 6858000 h 6858000"/>
              <a:gd name="connsiteX60" fmla="*/ 5902610 w 12009304"/>
              <a:gd name="connsiteY60" fmla="*/ 6858000 h 6858000"/>
              <a:gd name="connsiteX61" fmla="*/ 4389357 w 12009304"/>
              <a:gd name="connsiteY61" fmla="*/ 6858000 h 6858000"/>
              <a:gd name="connsiteX62" fmla="*/ 0 w 12009304"/>
              <a:gd name="connsiteY6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2009304" h="6858000">
                <a:moveTo>
                  <a:pt x="8239723" y="5083103"/>
                </a:moveTo>
                <a:cubicBezTo>
                  <a:pt x="8239723" y="5083103"/>
                  <a:pt x="8239723" y="5083103"/>
                  <a:pt x="9505105" y="5083103"/>
                </a:cubicBezTo>
                <a:cubicBezTo>
                  <a:pt x="9525601" y="5083103"/>
                  <a:pt x="9545588" y="5085825"/>
                  <a:pt x="9564676" y="5091016"/>
                </a:cubicBezTo>
                <a:lnTo>
                  <a:pt x="9605648" y="5108194"/>
                </a:lnTo>
                <a:lnTo>
                  <a:pt x="9580608" y="5151499"/>
                </a:lnTo>
                <a:cubicBezTo>
                  <a:pt x="9354208" y="5543062"/>
                  <a:pt x="9064418" y="6044264"/>
                  <a:pt x="8693486" y="6685800"/>
                </a:cubicBezTo>
                <a:cubicBezTo>
                  <a:pt x="8665958" y="6733339"/>
                  <a:pt x="8632925" y="6776306"/>
                  <a:pt x="8595419" y="6814017"/>
                </a:cubicBezTo>
                <a:lnTo>
                  <a:pt x="8545620" y="6858000"/>
                </a:lnTo>
                <a:lnTo>
                  <a:pt x="7612173" y="6858000"/>
                </a:lnTo>
                <a:lnTo>
                  <a:pt x="7591825" y="6822959"/>
                </a:lnTo>
                <a:cubicBezTo>
                  <a:pt x="7538315" y="6730809"/>
                  <a:pt x="7478495" y="6627794"/>
                  <a:pt x="7411622" y="6512633"/>
                </a:cubicBezTo>
                <a:cubicBezTo>
                  <a:pt x="7370628" y="6444560"/>
                  <a:pt x="7370628" y="6357427"/>
                  <a:pt x="7411622" y="6289354"/>
                </a:cubicBezTo>
                <a:cubicBezTo>
                  <a:pt x="7411622" y="6289354"/>
                  <a:pt x="7411622" y="6289354"/>
                  <a:pt x="8045680" y="5197465"/>
                </a:cubicBezTo>
                <a:cubicBezTo>
                  <a:pt x="8083943" y="5126669"/>
                  <a:pt x="8160465" y="5083103"/>
                  <a:pt x="8239723" y="5083103"/>
                </a:cubicBezTo>
                <a:close/>
                <a:moveTo>
                  <a:pt x="10622296" y="1326563"/>
                </a:moveTo>
                <a:cubicBezTo>
                  <a:pt x="10622296" y="1326563"/>
                  <a:pt x="10622296" y="1326563"/>
                  <a:pt x="11448522" y="1326563"/>
                </a:cubicBezTo>
                <a:cubicBezTo>
                  <a:pt x="11502058" y="1326563"/>
                  <a:pt x="11550238" y="1355009"/>
                  <a:pt x="11577006" y="1401233"/>
                </a:cubicBezTo>
                <a:cubicBezTo>
                  <a:pt x="11577006" y="1401233"/>
                  <a:pt x="11577006" y="1401233"/>
                  <a:pt x="11989228" y="2114179"/>
                </a:cubicBezTo>
                <a:cubicBezTo>
                  <a:pt x="12015996" y="2158629"/>
                  <a:pt x="12015996" y="2215522"/>
                  <a:pt x="11989228" y="2259969"/>
                </a:cubicBezTo>
                <a:cubicBezTo>
                  <a:pt x="11989228" y="2259969"/>
                  <a:pt x="11989228" y="2259969"/>
                  <a:pt x="11577006" y="2972914"/>
                </a:cubicBezTo>
                <a:cubicBezTo>
                  <a:pt x="11550238" y="3019141"/>
                  <a:pt x="11502058" y="3047587"/>
                  <a:pt x="11448522" y="3047587"/>
                </a:cubicBezTo>
                <a:cubicBezTo>
                  <a:pt x="11448522" y="3047587"/>
                  <a:pt x="11448522" y="3047587"/>
                  <a:pt x="10622296" y="3047587"/>
                </a:cubicBezTo>
                <a:cubicBezTo>
                  <a:pt x="10570544" y="3047587"/>
                  <a:pt x="10520578" y="3019141"/>
                  <a:pt x="10495594" y="2972914"/>
                </a:cubicBezTo>
                <a:cubicBezTo>
                  <a:pt x="10495594" y="2972914"/>
                  <a:pt x="10495594" y="2972914"/>
                  <a:pt x="10081589" y="2259969"/>
                </a:cubicBezTo>
                <a:cubicBezTo>
                  <a:pt x="10054821" y="2215522"/>
                  <a:pt x="10054821" y="2158629"/>
                  <a:pt x="10081589" y="2114179"/>
                </a:cubicBezTo>
                <a:cubicBezTo>
                  <a:pt x="10081589" y="2114179"/>
                  <a:pt x="10081589" y="2114179"/>
                  <a:pt x="10495594" y="1401233"/>
                </a:cubicBezTo>
                <a:cubicBezTo>
                  <a:pt x="10520578" y="1355009"/>
                  <a:pt x="10570544" y="1326563"/>
                  <a:pt x="10622296" y="1326563"/>
                </a:cubicBezTo>
                <a:close/>
                <a:moveTo>
                  <a:pt x="0" y="0"/>
                </a:moveTo>
                <a:lnTo>
                  <a:pt x="4457990" y="0"/>
                </a:lnTo>
                <a:lnTo>
                  <a:pt x="5902610" y="0"/>
                </a:lnTo>
                <a:lnTo>
                  <a:pt x="8476869" y="0"/>
                </a:lnTo>
                <a:lnTo>
                  <a:pt x="8535933" y="39849"/>
                </a:lnTo>
                <a:cubicBezTo>
                  <a:pt x="8598516" y="88273"/>
                  <a:pt x="8652195" y="149296"/>
                  <a:pt x="8693486" y="220603"/>
                </a:cubicBezTo>
                <a:cubicBezTo>
                  <a:pt x="8693486" y="220603"/>
                  <a:pt x="8693486" y="220603"/>
                  <a:pt x="10389180" y="3153347"/>
                </a:cubicBezTo>
                <a:cubicBezTo>
                  <a:pt x="10499291" y="3336185"/>
                  <a:pt x="10499291" y="3570221"/>
                  <a:pt x="10389180" y="3753061"/>
                </a:cubicBezTo>
                <a:cubicBezTo>
                  <a:pt x="10389180" y="3753061"/>
                  <a:pt x="10389180" y="3753061"/>
                  <a:pt x="9759557" y="4842009"/>
                </a:cubicBezTo>
                <a:lnTo>
                  <a:pt x="9706493" y="4933778"/>
                </a:lnTo>
                <a:lnTo>
                  <a:pt x="9708360" y="4934561"/>
                </a:lnTo>
                <a:cubicBezTo>
                  <a:pt x="9746510" y="4956830"/>
                  <a:pt x="9778880" y="4989078"/>
                  <a:pt x="9802002" y="5029008"/>
                </a:cubicBezTo>
                <a:cubicBezTo>
                  <a:pt x="9802002" y="5029008"/>
                  <a:pt x="9802002" y="5029008"/>
                  <a:pt x="10514131" y="6260653"/>
                </a:cubicBezTo>
                <a:cubicBezTo>
                  <a:pt x="10560376" y="6337439"/>
                  <a:pt x="10560376" y="6435725"/>
                  <a:pt x="10514131" y="6512512"/>
                </a:cubicBezTo>
                <a:cubicBezTo>
                  <a:pt x="10514131" y="6512512"/>
                  <a:pt x="10514131" y="6512512"/>
                  <a:pt x="10340271" y="6813206"/>
                </a:cubicBezTo>
                <a:lnTo>
                  <a:pt x="10314372" y="6858000"/>
                </a:lnTo>
                <a:lnTo>
                  <a:pt x="10119136" y="6858000"/>
                </a:lnTo>
                <a:lnTo>
                  <a:pt x="10122008" y="6853033"/>
                </a:lnTo>
                <a:cubicBezTo>
                  <a:pt x="10327158" y="6498223"/>
                  <a:pt x="10327158" y="6498223"/>
                  <a:pt x="10327158" y="6498223"/>
                </a:cubicBezTo>
                <a:cubicBezTo>
                  <a:pt x="10368154" y="6430148"/>
                  <a:pt x="10368154" y="6343015"/>
                  <a:pt x="10327158" y="6274942"/>
                </a:cubicBezTo>
                <a:cubicBezTo>
                  <a:pt x="9695832" y="5183053"/>
                  <a:pt x="9695832" y="5183053"/>
                  <a:pt x="9695832" y="5183053"/>
                </a:cubicBezTo>
                <a:cubicBezTo>
                  <a:pt x="9675334" y="5147654"/>
                  <a:pt x="9646640" y="5119063"/>
                  <a:pt x="9612819" y="5099323"/>
                </a:cubicBezTo>
                <a:lnTo>
                  <a:pt x="9603213" y="5095298"/>
                </a:lnTo>
                <a:lnTo>
                  <a:pt x="9654707" y="5006238"/>
                </a:lnTo>
                <a:lnTo>
                  <a:pt x="9693004" y="4940002"/>
                </a:lnTo>
                <a:lnTo>
                  <a:pt x="9653283" y="4923348"/>
                </a:lnTo>
                <a:cubicBezTo>
                  <a:pt x="9631750" y="4917491"/>
                  <a:pt x="9609208" y="4914420"/>
                  <a:pt x="9586087" y="4914420"/>
                </a:cubicBezTo>
                <a:cubicBezTo>
                  <a:pt x="8158743" y="4914420"/>
                  <a:pt x="8158743" y="4914420"/>
                  <a:pt x="8158743" y="4914420"/>
                </a:cubicBezTo>
                <a:cubicBezTo>
                  <a:pt x="8069341" y="4914420"/>
                  <a:pt x="7983024" y="4963563"/>
                  <a:pt x="7939863" y="5043420"/>
                </a:cubicBezTo>
                <a:cubicBezTo>
                  <a:pt x="7224650" y="6275065"/>
                  <a:pt x="7224650" y="6275065"/>
                  <a:pt x="7224650" y="6275065"/>
                </a:cubicBezTo>
                <a:cubicBezTo>
                  <a:pt x="7178407" y="6351849"/>
                  <a:pt x="7178407" y="6450135"/>
                  <a:pt x="7224650" y="6526922"/>
                </a:cubicBezTo>
                <a:cubicBezTo>
                  <a:pt x="7269350" y="6603900"/>
                  <a:pt x="7311257" y="6676067"/>
                  <a:pt x="7350544" y="6743723"/>
                </a:cubicBezTo>
                <a:lnTo>
                  <a:pt x="7416905" y="6858000"/>
                </a:lnTo>
                <a:lnTo>
                  <a:pt x="5902610" y="6858000"/>
                </a:lnTo>
                <a:lnTo>
                  <a:pt x="4389357" y="6858000"/>
                </a:lnTo>
                <a:lnTo>
                  <a:pt x="0" y="6858000"/>
                </a:ln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26038" y="-849461"/>
            <a:ext cx="6471380" cy="8657798"/>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965200" y="4892675"/>
            <a:ext cx="6569075" cy="982663"/>
          </a:xfrm>
          <a:prstGeom prst="rect">
            <a:avLst/>
          </a:prstGeom>
          <a:solidFill>
            <a:srgbClr val="000000">
              <a:alpha val="50000"/>
            </a:srgbClr>
          </a:solidFill>
          <a:ln>
            <a:noFill/>
          </a:ln>
        </p:spPr>
        <p:txBody>
          <a:bodyPr wrap="square" rtlCol="0" anchor="ctr">
            <a:noAutofit/>
          </a:bodyPr>
          <a:lstStyle/>
          <a:p>
            <a:pPr algn="ctr">
              <a:spcAft>
                <a:spcPts val="600"/>
              </a:spcAft>
            </a:pPr>
            <a:r>
              <a:rPr lang="en-US" sz="1300" b="1">
                <a:solidFill>
                  <a:srgbClr val="FFFFFF"/>
                </a:solidFill>
              </a:rPr>
              <a:t>1% ne-kvaliteta </a:t>
            </a:r>
          </a:p>
        </p:txBody>
      </p:sp>
    </p:spTree>
    <p:extLst>
      <p:ext uri="{BB962C8B-B14F-4D97-AF65-F5344CB8AC3E}">
        <p14:creationId xmlns:p14="http://schemas.microsoft.com/office/powerpoint/2010/main" val="682690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464EC53C-35C4-4E84-AFE2-A7D0818526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a:extLst>
              <a:ext uri="{FF2B5EF4-FFF2-40B4-BE49-F238E27FC236}">
                <a16:creationId xmlns:a16="http://schemas.microsoft.com/office/drawing/2014/main" id="{9A3F5928-D955-456A-97B5-AA390B8CE9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A circular pattern with dots and lines&#10;&#10;Description automatically generated with medium confidence">
            <a:extLst>
              <a:ext uri="{FF2B5EF4-FFF2-40B4-BE49-F238E27FC236}">
                <a16:creationId xmlns:a16="http://schemas.microsoft.com/office/drawing/2014/main" id="{C7533DBD-896F-59A4-140C-BF32067822A3}"/>
              </a:ext>
            </a:extLst>
          </p:cNvPr>
          <p:cNvPicPr>
            <a:picLocks noChangeAspect="1"/>
          </p:cNvPicPr>
          <p:nvPr/>
        </p:nvPicPr>
        <p:blipFill rotWithShape="1">
          <a:blip r:embed="rId2">
            <a:duotone>
              <a:schemeClr val="accent1">
                <a:shade val="45000"/>
                <a:satMod val="135000"/>
              </a:schemeClr>
              <a:prstClr val="white"/>
            </a:duotone>
            <a:alphaModFix amt="35000"/>
          </a:blip>
          <a:srcRect b="6250"/>
          <a:stretch/>
        </p:blipFill>
        <p:spPr>
          <a:xfrm>
            <a:off x="20" y="10"/>
            <a:ext cx="12191981" cy="6857989"/>
          </a:xfrm>
          <a:prstGeom prst="rect">
            <a:avLst/>
          </a:prstGeom>
        </p:spPr>
      </p:pic>
      <p:sp>
        <p:nvSpPr>
          <p:cNvPr id="2" name="Title 1">
            <a:extLst>
              <a:ext uri="{FF2B5EF4-FFF2-40B4-BE49-F238E27FC236}">
                <a16:creationId xmlns:a16="http://schemas.microsoft.com/office/drawing/2014/main" id="{D06A8BA7-0AEC-5042-8DB1-CA207EB73BF0}"/>
              </a:ext>
            </a:extLst>
          </p:cNvPr>
          <p:cNvSpPr>
            <a:spLocks noGrp="1"/>
          </p:cNvSpPr>
          <p:nvPr>
            <p:ph type="title"/>
          </p:nvPr>
        </p:nvSpPr>
        <p:spPr>
          <a:xfrm>
            <a:off x="1256275" y="1810634"/>
            <a:ext cx="9679449" cy="2847058"/>
          </a:xfrm>
        </p:spPr>
        <p:txBody>
          <a:bodyPr vert="horz" lIns="91440" tIns="45720" rIns="91440" bIns="45720" rtlCol="0" anchor="b">
            <a:normAutofit/>
          </a:bodyPr>
          <a:lstStyle/>
          <a:p>
            <a:pPr algn="ctr"/>
            <a:r>
              <a:rPr lang="en-US" sz="11500" dirty="0">
                <a:solidFill>
                  <a:srgbClr val="FFFFFF"/>
                </a:solidFill>
              </a:rPr>
              <a:t>COVID-19 ?</a:t>
            </a:r>
          </a:p>
        </p:txBody>
      </p:sp>
      <p:cxnSp>
        <p:nvCxnSpPr>
          <p:cNvPr id="33" name="Straight Connector 32">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8453437"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35"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954" y="2875093"/>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7"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3734" y="31043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9"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414" y="361953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7298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426720"/>
            <a:ext cx="10506456" cy="1919141"/>
          </a:xfrm>
        </p:spPr>
        <p:txBody>
          <a:bodyPr anchor="b">
            <a:normAutofit/>
          </a:bodyPr>
          <a:lstStyle/>
          <a:p>
            <a:r>
              <a:rPr lang="en-US" sz="6000" dirty="0" err="1"/>
              <a:t>Istorija</a:t>
            </a:r>
            <a:r>
              <a:rPr lang="en-US" sz="6000" dirty="0"/>
              <a:t> </a:t>
            </a:r>
            <a:r>
              <a:rPr lang="en-US" sz="6000" dirty="0" err="1"/>
              <a:t>kvaliteta</a:t>
            </a:r>
            <a:endParaRPr lang="en-US" sz="6000" dirty="0"/>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41248" y="3337269"/>
            <a:ext cx="10509504" cy="2905686"/>
          </a:xfrm>
        </p:spPr>
        <p:txBody>
          <a:bodyPr>
            <a:normAutofit/>
          </a:bodyPr>
          <a:lstStyle/>
          <a:p>
            <a:r>
              <a:rPr lang="en-US" sz="2200">
                <a:latin typeface="Century Schoolbook" charset="0"/>
              </a:rPr>
              <a:t>1875- Taylor</a:t>
            </a:r>
          </a:p>
          <a:p>
            <a:pPr lvl="1"/>
            <a:r>
              <a:rPr lang="en-US" sz="2200">
                <a:latin typeface="Century Schoolbook" charset="0"/>
              </a:rPr>
              <a:t>Pojava koncepta i metoda masovne proizvodnje – mijenja se filozofija proizvodnje (organizacije), a sa tim i filozofija QC-a.</a:t>
            </a:r>
          </a:p>
          <a:p>
            <a:endParaRPr lang="en-US" sz="2200"/>
          </a:p>
        </p:txBody>
      </p:sp>
    </p:spTree>
    <p:extLst>
      <p:ext uri="{BB962C8B-B14F-4D97-AF65-F5344CB8AC3E}">
        <p14:creationId xmlns:p14="http://schemas.microsoft.com/office/powerpoint/2010/main" val="451121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{68666F98-FCAA-AE4A-994D-F00A2A07837B}tf10001069</Template>
  <TotalTime>174</TotalTime>
  <Words>2913</Words>
  <Application>Microsoft Macintosh PowerPoint</Application>
  <PresentationFormat>Widescreen</PresentationFormat>
  <Paragraphs>353</Paragraphs>
  <Slides>64</Slides>
  <Notes>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75" baseType="lpstr">
      <vt:lpstr>-webkit-standard</vt:lpstr>
      <vt:lpstr>Arial</vt:lpstr>
      <vt:lpstr>Calibri</vt:lpstr>
      <vt:lpstr>Calibri Light</vt:lpstr>
      <vt:lpstr>Century Schoolbook</vt:lpstr>
      <vt:lpstr>Roboto</vt:lpstr>
      <vt:lpstr>Söhne</vt:lpstr>
      <vt:lpstr>Times New Roman</vt:lpstr>
      <vt:lpstr>Wingdings</vt:lpstr>
      <vt:lpstr>Office Theme</vt:lpstr>
      <vt:lpstr>Visio</vt:lpstr>
      <vt:lpstr>KVALITET I KONKURENTNOST</vt:lpstr>
      <vt:lpstr>ŠTA JE KVALITET?   ŠTA PODRAZUMJEVAMO POD KVALITETOM?</vt:lpstr>
      <vt:lpstr>POTENCIJALNI PROBLEMI ZBOG KOJIH SE UVODI SISTEM KVALITETA</vt:lpstr>
      <vt:lpstr>Kvalitet</vt:lpstr>
      <vt:lpstr>Kvalitet  i ne-kvalitet</vt:lpstr>
      <vt:lpstr>Ukoliko je vaš odgovor “DA”</vt:lpstr>
      <vt:lpstr>PowerPoint Presentation</vt:lpstr>
      <vt:lpstr>COVID-19 ?</vt:lpstr>
      <vt:lpstr>Istorija kvaliteta</vt:lpstr>
      <vt:lpstr>WALTER SHEWART (1891-1967)</vt:lpstr>
      <vt:lpstr>Istorija kvaliteta</vt:lpstr>
      <vt:lpstr>Ishikawa o kvalitetu:</vt:lpstr>
      <vt:lpstr>WILLIAM DEMING (1900-1993)</vt:lpstr>
      <vt:lpstr>Armand Feigenbaum (1920-)</vt:lpstr>
      <vt:lpstr>1980 – Taguchi</vt:lpstr>
      <vt:lpstr>DEMINGOVIH 14 PRINCIPA</vt:lpstr>
      <vt:lpstr>DEMINGOVE SMRTONOSNE BOLESTI</vt:lpstr>
      <vt:lpstr>OSAM NAČELA UPRAVLJANJA KVALITETOM</vt:lpstr>
      <vt:lpstr>OSAM NAČELA UPRAVLJANJA KVALITETOM</vt:lpstr>
      <vt:lpstr>KVALITETA PREMA UČINKU STAJALIŠTA</vt:lpstr>
      <vt:lpstr>PowerPoint Presentation</vt:lpstr>
      <vt:lpstr>PowerPoint Presentation</vt:lpstr>
      <vt:lpstr>Krug kvaliteta</vt:lpstr>
      <vt:lpstr>Krug kvaliteta</vt:lpstr>
      <vt:lpstr>Krug kvaliteta</vt:lpstr>
      <vt:lpstr>TQM – Total Quality Management i konkurentnost</vt:lpstr>
      <vt:lpstr>TQM – Total Quality Management</vt:lpstr>
      <vt:lpstr>TQM – Total Quality Management</vt:lpstr>
      <vt:lpstr>TQM – Total Quality Management</vt:lpstr>
      <vt:lpstr>Kvalitet kao konkurentska prednost</vt:lpstr>
      <vt:lpstr>Trošak lošeg kvaliteta (COPQ)</vt:lpstr>
      <vt:lpstr>PowerPoint Presentation</vt:lpstr>
      <vt:lpstr>Toyotin proizvodni sistem (TPS)</vt:lpstr>
      <vt:lpstr>Rezultati TPS-a</vt:lpstr>
      <vt:lpstr>PowerPoint Presentation</vt:lpstr>
      <vt:lpstr>PowerPoint Presentation</vt:lpstr>
      <vt:lpstr>PowerPoint Presentation</vt:lpstr>
      <vt:lpstr>PowerPoint Presentation</vt:lpstr>
      <vt:lpstr>STANDARDI I SERTIFIKATI KVALITETA</vt:lpstr>
      <vt:lpstr>Standard</vt:lpstr>
      <vt:lpstr>ŠTA JE ISO? </vt:lpstr>
      <vt:lpstr>Razvoj serije standarda ISO 9000</vt:lpstr>
      <vt:lpstr>UVOD U ISO 9001</vt:lpstr>
      <vt:lpstr>Principi upravljanja </vt:lpstr>
      <vt:lpstr>Osnovne prednosti standarda serije ISO 9000</vt:lpstr>
      <vt:lpstr>UVOD U ISO 9001</vt:lpstr>
      <vt:lpstr>UVOD U ISO 9001</vt:lpstr>
      <vt:lpstr>KORISTI OD PRIMJENE STANDARDA</vt:lpstr>
      <vt:lpstr>KORISTI OD PRIMJENE STANDARDA</vt:lpstr>
      <vt:lpstr>Povećanje konkurentnosti </vt:lpstr>
      <vt:lpstr>Povećanje konkurentnosti putem alata MK</vt:lpstr>
      <vt:lpstr>Ključne Prednosti Alata za Upravljanje Kvalitetom</vt:lpstr>
      <vt:lpstr>Alati za Povećanje Konkurentnosti</vt:lpstr>
      <vt:lpstr>Six Sigma</vt:lpstr>
      <vt:lpstr>ISO 9001</vt:lpstr>
      <vt:lpstr>Totalno Upravljanje Kvalitetom (TQM)</vt:lpstr>
      <vt:lpstr>Analiza Konkurencije</vt:lpstr>
      <vt:lpstr>Hoshin Kanri</vt:lpstr>
      <vt:lpstr>SWOT Analiza</vt:lpstr>
      <vt:lpstr>Istraživanje Tržišta</vt:lpstr>
      <vt:lpstr>Teorija Ograničenja (TOC)</vt:lpstr>
      <vt:lpstr>Analiza "Glas Kupca" (VoC)</vt:lpstr>
      <vt:lpstr>Povećanje konkurentnosti putem alata MK</vt:lpstr>
      <vt:lpstr>Video za pogledati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Kvalitet i konkurentnost</dc:title>
  <dc:creator>Igor Todorovic</dc:creator>
  <cp:lastModifiedBy>Igor Todorovic</cp:lastModifiedBy>
  <cp:revision>4</cp:revision>
  <dcterms:created xsi:type="dcterms:W3CDTF">2024-02-28T12:47:35Z</dcterms:created>
  <dcterms:modified xsi:type="dcterms:W3CDTF">2025-02-21T15:14:04Z</dcterms:modified>
</cp:coreProperties>
</file>