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9" r:id="rId3"/>
    <p:sldId id="257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EB8E-DF56-4076-B464-82AC4225FA30}" type="datetimeFigureOut">
              <a:rPr lang="en-US" smtClean="0"/>
              <a:pPr/>
              <a:t>4/23/2019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CBE584B-0E14-43FA-94A6-C17E731A12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EB8E-DF56-4076-B464-82AC4225FA30}" type="datetimeFigureOut">
              <a:rPr lang="en-US" smtClean="0"/>
              <a:pPr/>
              <a:t>4/23/2019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584B-0E14-43FA-94A6-C17E731A12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EB8E-DF56-4076-B464-82AC4225FA30}" type="datetimeFigureOut">
              <a:rPr lang="en-US" smtClean="0"/>
              <a:pPr/>
              <a:t>4/23/2019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584B-0E14-43FA-94A6-C17E731A12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EB8E-DF56-4076-B464-82AC4225FA30}" type="datetimeFigureOut">
              <a:rPr lang="en-US" smtClean="0"/>
              <a:pPr/>
              <a:t>4/23/2019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584B-0E14-43FA-94A6-C17E731A12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EB8E-DF56-4076-B464-82AC4225FA30}" type="datetimeFigureOut">
              <a:rPr lang="en-US" smtClean="0"/>
              <a:pPr/>
              <a:t>4/23/2019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CBE584B-0E14-43FA-94A6-C17E731A12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EB8E-DF56-4076-B464-82AC4225FA30}" type="datetimeFigureOut">
              <a:rPr lang="en-US" smtClean="0"/>
              <a:pPr/>
              <a:t>4/23/2019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584B-0E14-43FA-94A6-C17E731A12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EB8E-DF56-4076-B464-82AC4225FA30}" type="datetimeFigureOut">
              <a:rPr lang="en-US" smtClean="0"/>
              <a:pPr/>
              <a:t>4/23/2019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584B-0E14-43FA-94A6-C17E731A12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EB8E-DF56-4076-B464-82AC4225FA30}" type="datetimeFigureOut">
              <a:rPr lang="en-US" smtClean="0"/>
              <a:pPr/>
              <a:t>4/23/2019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584B-0E14-43FA-94A6-C17E731A12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EB8E-DF56-4076-B464-82AC4225FA30}" type="datetimeFigureOut">
              <a:rPr lang="en-US" smtClean="0"/>
              <a:pPr/>
              <a:t>4/23/2019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584B-0E14-43FA-94A6-C17E731A12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EB8E-DF56-4076-B464-82AC4225FA30}" type="datetimeFigureOut">
              <a:rPr lang="en-US" smtClean="0"/>
              <a:pPr/>
              <a:t>4/23/2019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584B-0E14-43FA-94A6-C17E731A12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EB8E-DF56-4076-B464-82AC4225FA30}" type="datetimeFigureOut">
              <a:rPr lang="en-US" smtClean="0"/>
              <a:pPr/>
              <a:t>4/23/2019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CBE584B-0E14-43FA-94A6-C17E731A12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092EB8E-DF56-4076-B464-82AC4225FA30}" type="datetimeFigureOut">
              <a:rPr lang="en-US" smtClean="0"/>
              <a:pPr/>
              <a:t>4/23/2019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CBE584B-0E14-43FA-94A6-C17E731A12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4581128"/>
            <a:ext cx="6400800" cy="723528"/>
          </a:xfrm>
        </p:spPr>
        <p:txBody>
          <a:bodyPr/>
          <a:lstStyle/>
          <a:p>
            <a:r>
              <a:rPr lang="sr-Cyrl-BA" dirty="0" smtClean="0"/>
              <a:t>Доц. др Тајана Сердар Раковић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Cyrl-BA" sz="4800" dirty="0" smtClean="0"/>
              <a:t>ПОРТФОЛИО ТЕОРИЈА</a:t>
            </a:r>
            <a:endParaRPr lang="en-US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850106"/>
          </a:xfrm>
        </p:spPr>
        <p:txBody>
          <a:bodyPr>
            <a:normAutofit/>
          </a:bodyPr>
          <a:lstStyle/>
          <a:p>
            <a:pPr algn="ctr"/>
            <a:r>
              <a:rPr lang="sr-Cyrl-BA" sz="3600" b="1" dirty="0" smtClean="0"/>
              <a:t>4. Инфлација и реална стопа приноса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47800"/>
            <a:ext cx="8219256" cy="5005536"/>
          </a:xfrm>
        </p:spPr>
        <p:txBody>
          <a:bodyPr/>
          <a:lstStyle/>
          <a:p>
            <a:r>
              <a:rPr lang="sr-Cyrl-BA" dirty="0" smtClean="0">
                <a:latin typeface="+mj-lt"/>
              </a:rPr>
              <a:t>Историјске стопе приноса су исказане у доларима, међутим, ту треба узети у обзир и стопу инфлације.</a:t>
            </a:r>
          </a:p>
          <a:p>
            <a:r>
              <a:rPr lang="sr-Cyrl-BA" dirty="0" smtClean="0">
                <a:latin typeface="+mj-lt"/>
              </a:rPr>
              <a:t>Стопа инфлације</a:t>
            </a:r>
            <a:r>
              <a:rPr lang="sr-Latn-BA" dirty="0" smtClean="0">
                <a:latin typeface="+mj-lt"/>
              </a:rPr>
              <a:t> (i)</a:t>
            </a:r>
            <a:r>
              <a:rPr lang="sr-Cyrl-BA" dirty="0" smtClean="0">
                <a:latin typeface="+mj-lt"/>
              </a:rPr>
              <a:t> је стопа пораста цијена – раст индекса потрошачких цијена.</a:t>
            </a:r>
          </a:p>
          <a:p>
            <a:r>
              <a:rPr lang="sr-Cyrl-BA" dirty="0" smtClean="0">
                <a:latin typeface="+mj-lt"/>
              </a:rPr>
              <a:t>Номинална каматна стопа</a:t>
            </a:r>
            <a:r>
              <a:rPr lang="sr-Latn-BA" dirty="0" smtClean="0">
                <a:latin typeface="+mj-lt"/>
              </a:rPr>
              <a:t> (R)</a:t>
            </a:r>
            <a:r>
              <a:rPr lang="sr-Cyrl-BA" dirty="0" smtClean="0">
                <a:latin typeface="+mj-lt"/>
              </a:rPr>
              <a:t> је каматна стопа која се односи на номинални новчани износ без корекције за инфлацију.</a:t>
            </a:r>
          </a:p>
          <a:p>
            <a:r>
              <a:rPr lang="sr-Cyrl-BA" dirty="0" smtClean="0">
                <a:latin typeface="+mj-lt"/>
              </a:rPr>
              <a:t>Реална каматна стопа </a:t>
            </a:r>
            <a:r>
              <a:rPr lang="sr-Latn-BA" dirty="0" smtClean="0">
                <a:latin typeface="+mj-lt"/>
              </a:rPr>
              <a:t>(r) </a:t>
            </a:r>
            <a:r>
              <a:rPr lang="sr-Cyrl-BA" dirty="0" smtClean="0">
                <a:latin typeface="+mj-lt"/>
              </a:rPr>
              <a:t>је номиналан стопа коригована за инфлацију.</a:t>
            </a:r>
            <a:endParaRPr lang="sr-Latn-BA" dirty="0" smtClean="0">
              <a:latin typeface="+mj-lt"/>
            </a:endParaRPr>
          </a:p>
          <a:p>
            <a:pPr>
              <a:buNone/>
            </a:pPr>
            <a:r>
              <a:rPr lang="sr-Latn-BA" dirty="0" smtClean="0">
                <a:latin typeface="+mj-lt"/>
              </a:rPr>
              <a:t> 	</a:t>
            </a:r>
            <a:r>
              <a:rPr lang="sr-Latn-BA" b="1" dirty="0" smtClean="0">
                <a:latin typeface="+mj-lt"/>
              </a:rPr>
              <a:t>r = R – i  </a:t>
            </a:r>
            <a:r>
              <a:rPr lang="sr-Cyrl-BA" dirty="0" smtClean="0">
                <a:latin typeface="+mj-lt"/>
              </a:rPr>
              <a:t>односно:</a:t>
            </a:r>
            <a:r>
              <a:rPr lang="sr-Cyrl-BA" b="1" dirty="0" smtClean="0">
                <a:latin typeface="+mj-lt"/>
              </a:rPr>
              <a:t> </a:t>
            </a:r>
            <a:r>
              <a:rPr lang="sr-Latn-BA" b="1" dirty="0" smtClean="0">
                <a:latin typeface="+mj-lt"/>
              </a:rPr>
              <a:t>	r = (R-i) /(1+i)</a:t>
            </a:r>
            <a:endParaRPr lang="sr-Cyrl-BA" b="1" dirty="0" smtClean="0">
              <a:latin typeface="+mj-lt"/>
            </a:endParaRPr>
          </a:p>
          <a:p>
            <a:pPr>
              <a:buNone/>
            </a:pPr>
            <a:r>
              <a:rPr lang="sr-Cyrl-BA" b="1" dirty="0" smtClean="0">
                <a:latin typeface="+mj-lt"/>
              </a:rPr>
              <a:t>	Фишерова једначина:  </a:t>
            </a:r>
            <a:r>
              <a:rPr lang="sr-Latn-BA" b="1" dirty="0" smtClean="0">
                <a:latin typeface="+mj-lt"/>
              </a:rPr>
              <a:t> R= r+E(i)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sr-Latn-BA" b="1" dirty="0" smtClean="0">
                <a:latin typeface="Calibri" pitchFamily="34" charset="0"/>
              </a:rPr>
              <a:t>5. </a:t>
            </a:r>
            <a:r>
              <a:rPr lang="sr-Cyrl-BA" b="1" dirty="0" smtClean="0">
                <a:latin typeface="Calibri" pitchFamily="34" charset="0"/>
              </a:rPr>
              <a:t>Расподјела средстава на ризичне и безризичне портфолије </a:t>
            </a:r>
            <a:endParaRPr lang="en-US" b="1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1412776"/>
            <a:ext cx="8075240" cy="5112568"/>
          </a:xfrm>
        </p:spPr>
        <p:txBody>
          <a:bodyPr>
            <a:normAutofit/>
          </a:bodyPr>
          <a:lstStyle/>
          <a:p>
            <a:r>
              <a:rPr lang="sr-Cyrl-BA" sz="2800" dirty="0" smtClean="0">
                <a:latin typeface="+mj-lt"/>
              </a:rPr>
              <a:t>Алокација активе је изградња портфолија улагањем у различите врсте инвестиција.</a:t>
            </a:r>
          </a:p>
          <a:p>
            <a:r>
              <a:rPr lang="sr-Cyrl-BA" sz="2800" dirty="0" smtClean="0">
                <a:latin typeface="+mj-lt"/>
              </a:rPr>
              <a:t>Комплетан портфолио укључује ризичну и безризичну активу.</a:t>
            </a:r>
          </a:p>
          <a:p>
            <a:r>
              <a:rPr lang="sr-Cyrl-BA" sz="2800" dirty="0" smtClean="0">
                <a:latin typeface="+mj-lt"/>
              </a:rPr>
              <a:t>Премија за ризик комплетног портфолија једнака је премији за ризик ризичне активе помноженој удјелом ризичне активе у портфолију</a:t>
            </a:r>
            <a:r>
              <a:rPr lang="sr-Cyrl-BA" sz="2800" dirty="0" smtClean="0"/>
              <a:t>.</a:t>
            </a: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95536" y="652046"/>
            <a:ext cx="92880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4869160"/>
            <a:ext cx="3471814" cy="792088"/>
          </a:xfrm>
          <a:prstGeom prst="rect">
            <a:avLst/>
          </a:prstGeom>
          <a:noFill/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723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78098"/>
          </a:xfrm>
        </p:spPr>
        <p:txBody>
          <a:bodyPr>
            <a:normAutofit/>
          </a:bodyPr>
          <a:lstStyle/>
          <a:p>
            <a:r>
              <a:rPr lang="sr-Cyrl-BA" sz="3200" b="1" dirty="0" smtClean="0"/>
              <a:t>Линија алокације капитала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124744"/>
            <a:ext cx="8291264" cy="5400600"/>
          </a:xfrm>
        </p:spPr>
        <p:txBody>
          <a:bodyPr>
            <a:normAutofit/>
          </a:bodyPr>
          <a:lstStyle/>
          <a:p>
            <a:r>
              <a:rPr lang="sr-Cyrl-BA" sz="2800" b="1" dirty="0" smtClean="0">
                <a:latin typeface="+mj-lt"/>
              </a:rPr>
              <a:t>Линија алокације капитала</a:t>
            </a:r>
            <a:r>
              <a:rPr lang="sr-Latn-BA" sz="2800" b="1" dirty="0" smtClean="0">
                <a:latin typeface="+mj-lt"/>
              </a:rPr>
              <a:t> (CAL)</a:t>
            </a:r>
            <a:r>
              <a:rPr lang="sr-Cyrl-BA" sz="2800" b="1" dirty="0" smtClean="0">
                <a:latin typeface="+mj-lt"/>
              </a:rPr>
              <a:t> </a:t>
            </a:r>
            <a:r>
              <a:rPr lang="sr-Cyrl-BA" sz="2800" dirty="0" smtClean="0">
                <a:latin typeface="+mj-lt"/>
              </a:rPr>
              <a:t>је правац који показује могуће комбинације ризика и приноса код различитих комбинација ризичне и берзизичне активе у портфолију.</a:t>
            </a:r>
          </a:p>
          <a:p>
            <a:r>
              <a:rPr lang="sr-Cyrl-BA" sz="2800" dirty="0" smtClean="0">
                <a:latin typeface="+mj-lt"/>
              </a:rPr>
              <a:t>Нагиб </a:t>
            </a:r>
            <a:r>
              <a:rPr lang="sr-Latn-BA" sz="2800" dirty="0" smtClean="0">
                <a:latin typeface="+mj-lt"/>
              </a:rPr>
              <a:t>S</a:t>
            </a:r>
            <a:r>
              <a:rPr lang="sr-Cyrl-BA" sz="2800" dirty="0" smtClean="0">
                <a:latin typeface="+mj-lt"/>
              </a:rPr>
              <a:t> показује колико ће се повећати очекивани принос ако се повећа стандардна девијација – колики је додатни принос за додатни ризик.</a:t>
            </a:r>
          </a:p>
          <a:p>
            <a:r>
              <a:rPr lang="sr-Cyrl-BA" sz="2800" b="1" dirty="0" smtClean="0">
                <a:latin typeface="+mj-lt"/>
              </a:rPr>
              <a:t>Стопа награде у приходу према варијабилности </a:t>
            </a:r>
            <a:r>
              <a:rPr lang="sr-Cyrl-BA" sz="2800" dirty="0" smtClean="0">
                <a:latin typeface="+mj-lt"/>
              </a:rPr>
              <a:t>је однос премије за ризик према стандардној девиј</a:t>
            </a:r>
            <a:r>
              <a:rPr lang="sr-Cyrl-BA" dirty="0" smtClean="0">
                <a:latin typeface="+mj-lt"/>
              </a:rPr>
              <a:t>ацији.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850106"/>
          </a:xfrm>
        </p:spPr>
        <p:txBody>
          <a:bodyPr>
            <a:normAutofit/>
          </a:bodyPr>
          <a:lstStyle/>
          <a:p>
            <a:r>
              <a:rPr lang="sr-Cyrl-BA" sz="3200" b="1" dirty="0" smtClean="0"/>
              <a:t>Толеранција ризика и алокација активе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447800"/>
            <a:ext cx="8147248" cy="4572000"/>
          </a:xfrm>
        </p:spPr>
        <p:txBody>
          <a:bodyPr>
            <a:normAutofit/>
          </a:bodyPr>
          <a:lstStyle/>
          <a:p>
            <a:r>
              <a:rPr lang="sr-Cyrl-BA" sz="2800" dirty="0" smtClean="0">
                <a:latin typeface="+mj-lt"/>
              </a:rPr>
              <a:t>Линија алокације капитала показује све могуће комбинације ризика и приноса које су резултат расподјеле комплетног портфолија на ризичну и безризичну активу.</a:t>
            </a:r>
          </a:p>
          <a:p>
            <a:r>
              <a:rPr lang="sr-Cyrl-BA" sz="2800" dirty="0" smtClean="0">
                <a:latin typeface="+mj-lt"/>
              </a:rPr>
              <a:t>На основу линије алокације капитала, инвеститор бира једну оптималну комбинацију из низа могућих избора, што је везано за његове преференције између ризика и приноса.</a:t>
            </a:r>
            <a:endParaRPr lang="en-US" sz="2800" dirty="0">
              <a:latin typeface="+mj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066130"/>
          </a:xfrm>
        </p:spPr>
        <p:txBody>
          <a:bodyPr>
            <a:noAutofit/>
          </a:bodyPr>
          <a:lstStyle/>
          <a:p>
            <a:pPr algn="ctr"/>
            <a:r>
              <a:rPr lang="sr-Cyrl-BA" sz="3600" b="1" dirty="0" smtClean="0"/>
              <a:t>6. Пасивна стратегија и линија тржишта капитала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447800"/>
            <a:ext cx="8496944" cy="5077544"/>
          </a:xfrm>
        </p:spPr>
        <p:txBody>
          <a:bodyPr>
            <a:normAutofit/>
          </a:bodyPr>
          <a:lstStyle/>
          <a:p>
            <a:r>
              <a:rPr lang="sr-Cyrl-BA" dirty="0" smtClean="0">
                <a:latin typeface="+mj-lt"/>
              </a:rPr>
              <a:t>Пасивна стратегија је политика инвестирања за коју није потребан анализа ХОВ.</a:t>
            </a:r>
            <a:endParaRPr lang="sr-Latn-BA" dirty="0" smtClean="0">
              <a:latin typeface="+mj-lt"/>
            </a:endParaRPr>
          </a:p>
          <a:p>
            <a:r>
              <a:rPr lang="sr-Cyrl-BA" dirty="0" smtClean="0">
                <a:latin typeface="+mj-lt"/>
              </a:rPr>
              <a:t>Пасивна стратегија заснована је на идеји да су цијене ХОВ правилно одређене те није потребно трошити новац на анализу инвестиција у ХОВ.</a:t>
            </a:r>
          </a:p>
          <a:p>
            <a:r>
              <a:rPr lang="sr-Cyrl-BA" dirty="0" smtClean="0">
                <a:latin typeface="+mj-lt"/>
              </a:rPr>
              <a:t>Индексирање: Линија тржишта капитала је линија алокације капитала која користи тржишни индексни портфолио као ризичну активу (комбинација трезорских записа и акција које чине широки индекс).</a:t>
            </a:r>
          </a:p>
          <a:p>
            <a:r>
              <a:rPr lang="sr-Cyrl-BA" dirty="0" smtClean="0">
                <a:latin typeface="+mj-lt"/>
              </a:rPr>
              <a:t>Користи пасивног инвестирања: мањи трошкови и корист тзв. бесплатне вожње.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700808"/>
            <a:ext cx="7772400" cy="1143000"/>
          </a:xfrm>
        </p:spPr>
        <p:txBody>
          <a:bodyPr/>
          <a:lstStyle/>
          <a:p>
            <a:r>
              <a:rPr lang="sr-Latn-BA" b="1" dirty="0" smtClean="0"/>
              <a:t>II </a:t>
            </a:r>
            <a:r>
              <a:rPr lang="sr-Cyrl-BA" b="1" dirty="0" smtClean="0"/>
              <a:t>ЕФИКАСНА ДИВЕРЗИФИКАЦИЈА</a:t>
            </a:r>
            <a:endParaRPr lang="en-US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Cyrl-BA" sz="3600" b="1" dirty="0" smtClean="0"/>
              <a:t>1. Диверзификација и ризик портфолија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496944" cy="53285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Cyrl-BA" dirty="0" smtClean="0"/>
              <a:t>	</a:t>
            </a:r>
            <a:r>
              <a:rPr lang="sr-Cyrl-BA" dirty="0" smtClean="0">
                <a:latin typeface="+mj-lt"/>
              </a:rPr>
              <a:t>Два су извора неизвјесности: </a:t>
            </a:r>
          </a:p>
          <a:p>
            <a:r>
              <a:rPr lang="sr-Cyrl-BA" dirty="0" smtClean="0">
                <a:latin typeface="+mj-lt"/>
              </a:rPr>
              <a:t>Општи економски услови: пословни циклус, стопа инфлације, каматне стопе, девизни курсеви, и сл.</a:t>
            </a:r>
          </a:p>
          <a:p>
            <a:pPr lvl="1"/>
            <a:r>
              <a:rPr lang="sr-Cyrl-BA" sz="2600" dirty="0" smtClean="0">
                <a:latin typeface="+mj-lt"/>
              </a:rPr>
              <a:t>Ризик који преостаје чак и након диверзификације назива се </a:t>
            </a:r>
            <a:r>
              <a:rPr lang="sr-Cyrl-BA" sz="2600" b="1" dirty="0" smtClean="0">
                <a:latin typeface="+mj-lt"/>
              </a:rPr>
              <a:t>тржишни ризик</a:t>
            </a:r>
            <a:r>
              <a:rPr lang="sr-Cyrl-BA" sz="2600" dirty="0" smtClean="0">
                <a:latin typeface="+mj-lt"/>
              </a:rPr>
              <a:t>, </a:t>
            </a:r>
            <a:r>
              <a:rPr lang="sr-Cyrl-BA" sz="2600" b="1" dirty="0" smtClean="0">
                <a:latin typeface="+mj-lt"/>
              </a:rPr>
              <a:t>систематски ризик </a:t>
            </a:r>
            <a:r>
              <a:rPr lang="sr-Cyrl-BA" sz="2600" dirty="0" smtClean="0">
                <a:latin typeface="+mj-lt"/>
              </a:rPr>
              <a:t>или ризик који се не може отклонити диверзификацијом</a:t>
            </a:r>
          </a:p>
          <a:p>
            <a:r>
              <a:rPr lang="sr-Cyrl-BA" dirty="0" smtClean="0">
                <a:latin typeface="+mj-lt"/>
              </a:rPr>
              <a:t>Фактори специфични само за конкретну фирму.</a:t>
            </a:r>
          </a:p>
          <a:p>
            <a:pPr lvl="1"/>
            <a:r>
              <a:rPr lang="sr-Cyrl-BA" sz="2600" dirty="0" smtClean="0">
                <a:latin typeface="+mj-lt"/>
              </a:rPr>
              <a:t>Ризик који се може елиминисати диверзификацијом –</a:t>
            </a:r>
            <a:r>
              <a:rPr lang="sr-Cyrl-BA" sz="2600" b="1" dirty="0" smtClean="0">
                <a:latin typeface="+mj-lt"/>
              </a:rPr>
              <a:t>јединствени ризик</a:t>
            </a:r>
            <a:r>
              <a:rPr lang="sr-Cyrl-BA" sz="2600" dirty="0" smtClean="0">
                <a:latin typeface="+mj-lt"/>
              </a:rPr>
              <a:t>, </a:t>
            </a:r>
            <a:r>
              <a:rPr lang="sr-Cyrl-BA" sz="2600" b="1" dirty="0" smtClean="0">
                <a:latin typeface="+mj-lt"/>
              </a:rPr>
              <a:t>специфични ризик фирме</a:t>
            </a:r>
            <a:r>
              <a:rPr lang="sr-Cyrl-BA" sz="2600" dirty="0" smtClean="0">
                <a:latin typeface="+mj-lt"/>
              </a:rPr>
              <a:t> или </a:t>
            </a:r>
            <a:r>
              <a:rPr lang="sr-Cyrl-BA" sz="2600" b="1" dirty="0" smtClean="0">
                <a:latin typeface="+mj-lt"/>
              </a:rPr>
              <a:t>несистематски ризик</a:t>
            </a:r>
            <a:r>
              <a:rPr lang="sr-Cyrl-BA" sz="2600" dirty="0" smtClean="0">
                <a:latin typeface="+mj-lt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b="1" dirty="0" smtClean="0"/>
              <a:t>2. Алокација активе унутар ризичног портфолија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412776"/>
            <a:ext cx="8363272" cy="5112568"/>
          </a:xfrm>
        </p:spPr>
        <p:txBody>
          <a:bodyPr>
            <a:normAutofit/>
          </a:bodyPr>
          <a:lstStyle/>
          <a:p>
            <a:r>
              <a:rPr lang="sr-Cyrl-BA" sz="2800" dirty="0" smtClean="0">
                <a:latin typeface="+mj-lt"/>
              </a:rPr>
              <a:t>Алокација активе: на ризичну и безризичну активу.</a:t>
            </a:r>
          </a:p>
          <a:p>
            <a:r>
              <a:rPr lang="sr-Cyrl-BA" sz="2800" dirty="0" smtClean="0">
                <a:latin typeface="+mj-lt"/>
              </a:rPr>
              <a:t>Професионална алокација активе подразумијева портфолио од:</a:t>
            </a:r>
          </a:p>
          <a:p>
            <a:pPr lvl="1"/>
            <a:r>
              <a:rPr lang="sr-Cyrl-BA" sz="2800" dirty="0" smtClean="0">
                <a:latin typeface="+mj-lt"/>
              </a:rPr>
              <a:t>Акција;</a:t>
            </a:r>
          </a:p>
          <a:p>
            <a:pPr lvl="1"/>
            <a:r>
              <a:rPr lang="sr-Cyrl-BA" sz="2800" dirty="0" smtClean="0">
                <a:latin typeface="+mj-lt"/>
              </a:rPr>
              <a:t>Обвезница и</a:t>
            </a:r>
          </a:p>
          <a:p>
            <a:pPr lvl="1"/>
            <a:r>
              <a:rPr lang="sr-Cyrl-BA" sz="2800" dirty="0" smtClean="0">
                <a:latin typeface="+mj-lt"/>
              </a:rPr>
              <a:t>Безризичних инструмената тржишта новца.</a:t>
            </a:r>
          </a:p>
          <a:p>
            <a:r>
              <a:rPr lang="sr-Cyrl-BA" sz="2800" dirty="0" smtClean="0">
                <a:latin typeface="+mj-lt"/>
              </a:rPr>
              <a:t>Ризик порфолија зависи од корелације између приноса на хартије од вриједности у портфолију.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994122"/>
          </a:xfrm>
        </p:spPr>
        <p:txBody>
          <a:bodyPr>
            <a:normAutofit/>
          </a:bodyPr>
          <a:lstStyle/>
          <a:p>
            <a:r>
              <a:rPr lang="sr-Cyrl-BA" sz="3200" b="1" dirty="0" smtClean="0"/>
              <a:t>Коефицијент корелације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47800"/>
            <a:ext cx="8219256" cy="4861520"/>
          </a:xfrm>
        </p:spPr>
        <p:txBody>
          <a:bodyPr>
            <a:normAutofit/>
          </a:bodyPr>
          <a:lstStyle/>
          <a:p>
            <a:r>
              <a:rPr lang="sr-Cyrl-BA" sz="2800" dirty="0" smtClean="0">
                <a:latin typeface="+mj-lt"/>
              </a:rPr>
              <a:t>Коефицијент корелације означава корелацију између кретања приноса на врсте активе у портфолију.</a:t>
            </a:r>
          </a:p>
          <a:p>
            <a:r>
              <a:rPr lang="sr-Cyrl-BA" sz="2800" dirty="0" smtClean="0">
                <a:latin typeface="+mj-lt"/>
              </a:rPr>
              <a:t>Низак степен ризичности портфолија је резултат обрнутог односа између перформанси актива (рецимо, у рецесији цијене акција падају, а фонд обвезница остварује раст). </a:t>
            </a:r>
          </a:p>
          <a:p>
            <a:r>
              <a:rPr lang="sr-Cyrl-BA" sz="2800" dirty="0" smtClean="0">
                <a:latin typeface="+mj-lt"/>
              </a:rPr>
              <a:t>Коефицијент корелације се креће од -1 до 1.</a:t>
            </a:r>
            <a:endParaRPr lang="en-US" sz="2800" dirty="0">
              <a:latin typeface="+mj-lt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6" y="5229200"/>
            <a:ext cx="4176464" cy="1224136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BA" sz="3200" b="1" dirty="0" smtClean="0"/>
              <a:t>Три правила портфолија који се састоје од два ризична инструмента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47800"/>
            <a:ext cx="8424936" cy="507754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sr-Cyrl-BA" dirty="0" smtClean="0"/>
              <a:t>1.  </a:t>
            </a:r>
            <a:r>
              <a:rPr lang="sr-Cyrl-BA" dirty="0" smtClean="0">
                <a:latin typeface="+mj-lt"/>
              </a:rPr>
              <a:t>Стопа приноса портфолија је пондерисан просјек приноса на ХОВ у портфолију, а пондери су одређени удјелом ХОВ у портфолију.</a:t>
            </a:r>
          </a:p>
          <a:p>
            <a:pPr marL="514350" indent="-514350">
              <a:buNone/>
            </a:pPr>
            <a:endParaRPr lang="sr-Cyrl-BA" dirty="0" smtClean="0">
              <a:latin typeface="+mj-lt"/>
            </a:endParaRPr>
          </a:p>
          <a:p>
            <a:pPr marL="514350" indent="-514350">
              <a:buNone/>
            </a:pPr>
            <a:r>
              <a:rPr lang="sr-Cyrl-BA" dirty="0" smtClean="0">
                <a:latin typeface="+mj-lt"/>
              </a:rPr>
              <a:t>2.   Очекивана стопа приноса на портфолио је пондерисани просјек очекиваних приноса ХОВ у портфолију, а удио ХОВ у портфолију одређује пондер.</a:t>
            </a:r>
          </a:p>
          <a:p>
            <a:pPr marL="514350" indent="-514350">
              <a:buNone/>
            </a:pPr>
            <a:endParaRPr lang="sr-Cyrl-BA" dirty="0" smtClean="0">
              <a:latin typeface="+mj-lt"/>
            </a:endParaRPr>
          </a:p>
          <a:p>
            <a:pPr marL="514350" indent="-514350">
              <a:buNone/>
            </a:pPr>
            <a:r>
              <a:rPr lang="sr-Cyrl-BA" dirty="0" smtClean="0">
                <a:latin typeface="+mj-lt"/>
              </a:rPr>
              <a:t>3. Варијанса стопе приноса портфолија који се састоји од два ризична инструмента је: </a:t>
            </a:r>
            <a:endParaRPr lang="en-US" dirty="0">
              <a:latin typeface="+mj-lt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5616" y="2636912"/>
            <a:ext cx="2179687" cy="675647"/>
          </a:xfrm>
          <a:prstGeom prst="rect">
            <a:avLst/>
          </a:prstGeom>
          <a:noFill/>
        </p:spPr>
      </p:pic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742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5616" y="4437112"/>
            <a:ext cx="2880320" cy="738544"/>
          </a:xfrm>
          <a:prstGeom prst="rect">
            <a:avLst/>
          </a:prstGeom>
          <a:noFill/>
        </p:spPr>
      </p:pic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742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1751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5805264"/>
            <a:ext cx="4464496" cy="781508"/>
          </a:xfrm>
          <a:prstGeom prst="rect">
            <a:avLst/>
          </a:prstGeom>
          <a:noFill/>
        </p:spPr>
      </p:pic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0" y="742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772816"/>
            <a:ext cx="8060432" cy="1440160"/>
          </a:xfrm>
        </p:spPr>
        <p:txBody>
          <a:bodyPr>
            <a:normAutofit/>
          </a:bodyPr>
          <a:lstStyle/>
          <a:p>
            <a:pPr algn="ctr"/>
            <a:r>
              <a:rPr lang="sr-Latn-BA" b="1" dirty="0" smtClean="0"/>
              <a:t>I </a:t>
            </a:r>
            <a:r>
              <a:rPr lang="sr-Cyrl-BA" b="1" dirty="0" smtClean="0"/>
              <a:t>РИЗИК И ПРИНОС: </a:t>
            </a:r>
            <a:br>
              <a:rPr lang="sr-Cyrl-BA" b="1" dirty="0" smtClean="0"/>
            </a:br>
            <a:r>
              <a:rPr lang="sr-Cyrl-BA" b="1" dirty="0" smtClean="0"/>
              <a:t>ИСТОРИЈАТ И УВОД </a:t>
            </a:r>
            <a:endParaRPr lang="en-US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31224" cy="1008112"/>
          </a:xfrm>
        </p:spPr>
        <p:txBody>
          <a:bodyPr>
            <a:normAutofit fontScale="90000"/>
          </a:bodyPr>
          <a:lstStyle/>
          <a:p>
            <a:r>
              <a:rPr lang="sr-Cyrl-BA" sz="3200" b="1" dirty="0" smtClean="0"/>
              <a:t>Примјер: условљеност ризика и приноса портфолија од два ризична инструмента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447800"/>
            <a:ext cx="8147248" cy="4861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BA" noProof="1" smtClean="0">
                <a:latin typeface="Calibri" pitchFamily="34" charset="0"/>
              </a:rPr>
              <a:t>B</a:t>
            </a:r>
            <a:r>
              <a:rPr lang="sr-Cyrl-BA" noProof="1" smtClean="0">
                <a:latin typeface="Calibri" pitchFamily="34" charset="0"/>
              </a:rPr>
              <a:t> - обвезнице,</a:t>
            </a:r>
            <a:r>
              <a:rPr lang="sr-Latn-BA" noProof="1" smtClean="0">
                <a:latin typeface="Calibri" pitchFamily="34" charset="0"/>
              </a:rPr>
              <a:t> S-</a:t>
            </a:r>
            <a:r>
              <a:rPr lang="sr-Cyrl-BA" noProof="1" smtClean="0">
                <a:latin typeface="Calibri" pitchFamily="34" charset="0"/>
              </a:rPr>
              <a:t> акције</a:t>
            </a:r>
          </a:p>
          <a:p>
            <a:pPr>
              <a:buNone/>
            </a:pPr>
            <a:r>
              <a:rPr lang="sr-Cyrl-BA" noProof="1" smtClean="0">
                <a:latin typeface="+mj-lt"/>
              </a:rPr>
              <a:t>E(r</a:t>
            </a:r>
            <a:r>
              <a:rPr lang="sr-Cyrl-BA" baseline="-25000" noProof="1" smtClean="0">
                <a:latin typeface="+mj-lt"/>
              </a:rPr>
              <a:t>B</a:t>
            </a:r>
            <a:r>
              <a:rPr lang="sr-Cyrl-BA" noProof="1" smtClean="0">
                <a:latin typeface="+mj-lt"/>
              </a:rPr>
              <a:t>)=6%,  E(r</a:t>
            </a:r>
            <a:r>
              <a:rPr lang="sr-Cyrl-BA" baseline="-25000" noProof="1" smtClean="0">
                <a:latin typeface="+mj-lt"/>
              </a:rPr>
              <a:t>S</a:t>
            </a:r>
            <a:r>
              <a:rPr lang="sr-Cyrl-BA" noProof="1" smtClean="0">
                <a:latin typeface="+mj-lt"/>
              </a:rPr>
              <a:t>)=10%,  σ</a:t>
            </a:r>
            <a:r>
              <a:rPr lang="sr-Cyrl-BA" baseline="-25000" noProof="1" smtClean="0">
                <a:latin typeface="+mj-lt"/>
              </a:rPr>
              <a:t>B</a:t>
            </a:r>
            <a:r>
              <a:rPr lang="sr-Cyrl-BA" noProof="1" smtClean="0">
                <a:latin typeface="+mj-lt"/>
              </a:rPr>
              <a:t>=12%,  σ</a:t>
            </a:r>
            <a:r>
              <a:rPr lang="sr-Cyrl-BA" baseline="-25000" noProof="1" smtClean="0">
                <a:latin typeface="+mj-lt"/>
              </a:rPr>
              <a:t>S</a:t>
            </a:r>
            <a:r>
              <a:rPr lang="sr-Cyrl-BA" noProof="1" smtClean="0">
                <a:latin typeface="+mj-lt"/>
              </a:rPr>
              <a:t>=25%, ρ</a:t>
            </a:r>
            <a:r>
              <a:rPr lang="sr-Cyrl-BA" baseline="-25000" noProof="1" smtClean="0">
                <a:latin typeface="+mj-lt"/>
              </a:rPr>
              <a:t>BS</a:t>
            </a:r>
            <a:r>
              <a:rPr lang="sr-Cyrl-BA" noProof="1" smtClean="0">
                <a:latin typeface="+mj-lt"/>
              </a:rPr>
              <a:t>=0, </a:t>
            </a:r>
          </a:p>
          <a:p>
            <a:pPr>
              <a:buNone/>
            </a:pPr>
            <a:r>
              <a:rPr lang="sr-Cyrl-BA" noProof="1" smtClean="0">
                <a:latin typeface="+mj-lt"/>
              </a:rPr>
              <a:t>w</a:t>
            </a:r>
            <a:r>
              <a:rPr lang="sr-Cyrl-BA" baseline="-25000" noProof="1" smtClean="0">
                <a:latin typeface="+mj-lt"/>
              </a:rPr>
              <a:t>B</a:t>
            </a:r>
            <a:r>
              <a:rPr lang="sr-Cyrl-BA" noProof="1" smtClean="0">
                <a:latin typeface="+mj-lt"/>
              </a:rPr>
              <a:t>=0.5, w</a:t>
            </a:r>
            <a:r>
              <a:rPr lang="sr-Cyrl-BA" baseline="-25000" noProof="1" smtClean="0">
                <a:latin typeface="+mj-lt"/>
              </a:rPr>
              <a:t>S</a:t>
            </a:r>
            <a:r>
              <a:rPr lang="sr-Cyrl-BA" noProof="1" smtClean="0">
                <a:latin typeface="+mj-lt"/>
              </a:rPr>
              <a:t>=0.5</a:t>
            </a:r>
          </a:p>
          <a:p>
            <a:pPr>
              <a:buNone/>
            </a:pPr>
            <a:r>
              <a:rPr lang="sr-Cyrl-BA" dirty="0" smtClean="0">
                <a:latin typeface="+mj-lt"/>
              </a:rPr>
              <a:t>Варијанса: </a:t>
            </a:r>
          </a:p>
          <a:p>
            <a:pPr>
              <a:buNone/>
            </a:pPr>
            <a:r>
              <a:rPr lang="sr-Cyrl-BA" dirty="0" smtClean="0">
                <a:latin typeface="+mj-lt"/>
              </a:rPr>
              <a:t>Стандардна девијација: </a:t>
            </a:r>
            <a:r>
              <a:rPr lang="en-US" dirty="0" smtClean="0">
                <a:latin typeface="+mj-lt"/>
              </a:rPr>
              <a:t>σ</a:t>
            </a:r>
            <a:r>
              <a:rPr lang="en-US" baseline="-25000" dirty="0" smtClean="0">
                <a:latin typeface="+mj-lt"/>
              </a:rPr>
              <a:t>p</a:t>
            </a:r>
            <a:r>
              <a:rPr lang="en-US" dirty="0" smtClean="0">
                <a:latin typeface="+mj-lt"/>
              </a:rPr>
              <a:t>= 13.87%</a:t>
            </a:r>
          </a:p>
          <a:p>
            <a:pPr algn="just">
              <a:buNone/>
            </a:pPr>
            <a:r>
              <a:rPr lang="sr-Cyrl-BA" sz="2800" noProof="1" smtClean="0">
                <a:latin typeface="+mj-lt"/>
              </a:rPr>
              <a:t>Очекивани принос портфолија: E(r</a:t>
            </a:r>
            <a:r>
              <a:rPr lang="sr-Latn-BA" sz="2800" baseline="-25000" noProof="1" smtClean="0">
                <a:latin typeface="+mj-lt"/>
              </a:rPr>
              <a:t>p</a:t>
            </a:r>
            <a:r>
              <a:rPr lang="sr-Cyrl-BA" sz="2800" noProof="1" smtClean="0">
                <a:latin typeface="+mj-lt"/>
              </a:rPr>
              <a:t>)</a:t>
            </a:r>
            <a:r>
              <a:rPr lang="sr-Latn-BA" sz="2800" noProof="1" smtClean="0">
                <a:latin typeface="+mj-lt"/>
              </a:rPr>
              <a:t>=8%</a:t>
            </a:r>
            <a:endParaRPr lang="sr-Cyrl-BA" sz="2800" noProof="1" smtClean="0">
              <a:latin typeface="+mj-lt"/>
            </a:endParaRPr>
          </a:p>
          <a:p>
            <a:pPr algn="just">
              <a:buNone/>
            </a:pPr>
            <a:r>
              <a:rPr lang="sr-Latn-BA" sz="2800" noProof="1" smtClean="0">
                <a:latin typeface="+mj-lt"/>
              </a:rPr>
              <a:t>	</a:t>
            </a:r>
            <a:r>
              <a:rPr lang="sr-Cyrl-BA" sz="2800" noProof="1" smtClean="0">
                <a:latin typeface="+mj-lt"/>
              </a:rPr>
              <a:t>У овом примјеру, портфолио ће бити најмање ризичан са 81.27% обвезница</a:t>
            </a:r>
            <a:r>
              <a:rPr lang="sr-Latn-BA" sz="2800" noProof="1" smtClean="0">
                <a:latin typeface="+mj-lt"/>
              </a:rPr>
              <a:t> </a:t>
            </a:r>
            <a:r>
              <a:rPr lang="sr-Cyrl-BA" sz="2800" noProof="1" smtClean="0">
                <a:latin typeface="+mj-lt"/>
              </a:rPr>
              <a:t>и 18.73% акција. Тада би стандардна девијација износила 10.82%, а очекивани принос 6.75%</a:t>
            </a:r>
            <a:endParaRPr lang="en-US" sz="2800" dirty="0" smtClean="0">
              <a:latin typeface="+mj-lt"/>
            </a:endParaRPr>
          </a:p>
          <a:p>
            <a:pPr>
              <a:buNone/>
            </a:pPr>
            <a:endParaRPr lang="en-US" dirty="0">
              <a:latin typeface="+mj-lt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5856" y="2348880"/>
            <a:ext cx="1368152" cy="648072"/>
          </a:xfrm>
          <a:prstGeom prst="rect">
            <a:avLst/>
          </a:prstGeom>
          <a:noFill/>
        </p:spPr>
      </p:pic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742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1143000"/>
          </a:xfrm>
        </p:spPr>
        <p:txBody>
          <a:bodyPr>
            <a:normAutofit/>
          </a:bodyPr>
          <a:lstStyle/>
          <a:p>
            <a:r>
              <a:rPr lang="sr-Cyrl-BA" sz="3200" b="1" dirty="0" smtClean="0"/>
              <a:t>Критеријум очекиваног приноса и варијансе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47800"/>
            <a:ext cx="8219256" cy="5077544"/>
          </a:xfrm>
        </p:spPr>
        <p:txBody>
          <a:bodyPr>
            <a:normAutofit fontScale="92500" lnSpcReduction="10000"/>
          </a:bodyPr>
          <a:lstStyle/>
          <a:p>
            <a:r>
              <a:rPr lang="sr-Cyrl-BA" sz="2800" dirty="0" smtClean="0">
                <a:latin typeface="Calibri" pitchFamily="34" charset="0"/>
              </a:rPr>
              <a:t>E(r</a:t>
            </a:r>
            <a:r>
              <a:rPr lang="sr-Cyrl-BA" sz="2800" baseline="-25000" dirty="0" smtClean="0">
                <a:latin typeface="Calibri" pitchFamily="34" charset="0"/>
              </a:rPr>
              <a:t>A</a:t>
            </a:r>
            <a:r>
              <a:rPr lang="sr-Cyrl-BA" sz="2800" dirty="0" smtClean="0">
                <a:latin typeface="Calibri" pitchFamily="34" charset="0"/>
              </a:rPr>
              <a:t>) ≥E(r</a:t>
            </a:r>
            <a:r>
              <a:rPr lang="sr-Cyrl-BA" sz="2800" baseline="-25000" dirty="0" smtClean="0">
                <a:latin typeface="Calibri" pitchFamily="34" charset="0"/>
              </a:rPr>
              <a:t>B</a:t>
            </a:r>
            <a:r>
              <a:rPr lang="sr-Cyrl-BA" sz="2800" dirty="0" smtClean="0">
                <a:latin typeface="Calibri" pitchFamily="34" charset="0"/>
              </a:rPr>
              <a:t>) и </a:t>
            </a:r>
            <a:r>
              <a:rPr lang="en-US" sz="2800" dirty="0" smtClean="0">
                <a:latin typeface="Calibri" pitchFamily="34" charset="0"/>
              </a:rPr>
              <a:t>σ</a:t>
            </a:r>
            <a:r>
              <a:rPr lang="en-US" sz="2800" baseline="-25000" dirty="0" smtClean="0">
                <a:latin typeface="Calibri" pitchFamily="34" charset="0"/>
              </a:rPr>
              <a:t>A</a:t>
            </a:r>
            <a:r>
              <a:rPr lang="en-US" sz="2800" dirty="0" smtClean="0">
                <a:latin typeface="Calibri" pitchFamily="34" charset="0"/>
              </a:rPr>
              <a:t> ≤σ</a:t>
            </a:r>
            <a:r>
              <a:rPr lang="en-US" sz="2800" baseline="-25000" dirty="0" smtClean="0">
                <a:latin typeface="Calibri" pitchFamily="34" charset="0"/>
              </a:rPr>
              <a:t>B</a:t>
            </a:r>
            <a:endParaRPr lang="en-US" sz="2800" dirty="0" smtClean="0">
              <a:latin typeface="Calibri" pitchFamily="34" charset="0"/>
            </a:endParaRPr>
          </a:p>
          <a:p>
            <a:r>
              <a:rPr lang="sr-Cyrl-BA" sz="2800" dirty="0" smtClean="0">
                <a:latin typeface="Calibri" pitchFamily="34" charset="0"/>
              </a:rPr>
              <a:t>Портфолио А је бољи од Б ако има већи очекивани принос и мању варијансу.</a:t>
            </a:r>
          </a:p>
          <a:p>
            <a:r>
              <a:rPr lang="sr-Cyrl-BA" sz="2800" dirty="0" smtClean="0">
                <a:latin typeface="Calibri" pitchFamily="34" charset="0"/>
              </a:rPr>
              <a:t>Скуп могућих инвестиција је скуп могућих комбинација ризика и приноса портфолија.</a:t>
            </a:r>
          </a:p>
          <a:p>
            <a:r>
              <a:rPr lang="sr-Cyrl-BA" sz="2800" dirty="0" smtClean="0">
                <a:latin typeface="Calibri" pitchFamily="34" charset="0"/>
              </a:rPr>
              <a:t>Савршено позитивна корелација је једини случај када нема користи од диверзификације.</a:t>
            </a:r>
          </a:p>
          <a:p>
            <a:r>
              <a:rPr lang="sr-Cyrl-BA" sz="2800" dirty="0" smtClean="0">
                <a:latin typeface="Calibri" pitchFamily="34" charset="0"/>
              </a:rPr>
              <a:t>Када год је </a:t>
            </a:r>
            <a:r>
              <a:rPr lang="sr-Cyrl-BA" sz="2800" noProof="1" smtClean="0">
                <a:latin typeface="Calibri" pitchFamily="34" charset="0"/>
              </a:rPr>
              <a:t>ρ&lt;1, стандардна девијација портфолија  има мању вриједност од пондерисаног просјека стандардних девијација ХОВ у портфолију.</a:t>
            </a:r>
          </a:p>
          <a:p>
            <a:r>
              <a:rPr lang="sr-Cyrl-BA" sz="2800" noProof="1" smtClean="0">
                <a:latin typeface="Calibri" pitchFamily="34" charset="0"/>
              </a:rPr>
              <a:t>Диверзификација је дјелотворна када приноси на ХОВ у портфолију нису у савршено позитивној корекацији.</a:t>
            </a:r>
            <a:endParaRPr lang="en-US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b="1" dirty="0" smtClean="0"/>
              <a:t>3. Оптимални ризични портфолио са безризичном активом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8219256" cy="4391000"/>
          </a:xfrm>
        </p:spPr>
        <p:txBody>
          <a:bodyPr>
            <a:normAutofit/>
          </a:bodyPr>
          <a:lstStyle/>
          <a:p>
            <a:r>
              <a:rPr lang="sr-Cyrl-BA" sz="2800" dirty="0" smtClean="0">
                <a:latin typeface="Calibri" pitchFamily="34" charset="0"/>
              </a:rPr>
              <a:t>Оптимални ризични портфолио је најбоља комбинација ризичне активе коју треба укључити заједно са сигурном активом у формирање комплетног портфолија.</a:t>
            </a:r>
          </a:p>
          <a:p>
            <a:r>
              <a:rPr lang="sr-Cyrl-BA" sz="2800" dirty="0" smtClean="0">
                <a:latin typeface="Calibri" pitchFamily="34" charset="0"/>
              </a:rPr>
              <a:t>Комплетни портфолио се састоји од безризичне активе (трезорски записи) и ризичне активе (акције и обвезнице). </a:t>
            </a:r>
            <a:endParaRPr lang="en-US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BA" b="1" dirty="0" smtClean="0"/>
              <a:t>4. Ефикасна диверзификација са више ризичних инструмената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447800"/>
            <a:ext cx="8147248" cy="5077544"/>
          </a:xfrm>
        </p:spPr>
        <p:txBody>
          <a:bodyPr>
            <a:normAutofit/>
          </a:bodyPr>
          <a:lstStyle/>
          <a:p>
            <a:r>
              <a:rPr lang="sr-Cyrl-BA" dirty="0" smtClean="0">
                <a:latin typeface="+mj-lt"/>
              </a:rPr>
              <a:t>Методологија изградње потрфолија са два ризична инструмента се може примијенити и на случај када се портфолио саставља од безризичне активе и већег броја ризичних инструмената.</a:t>
            </a:r>
          </a:p>
          <a:p>
            <a:pPr marL="514350" indent="-514350">
              <a:buAutoNum type="arabicPeriod"/>
            </a:pPr>
            <a:r>
              <a:rPr lang="sr-Cyrl-BA" dirty="0" smtClean="0">
                <a:latin typeface="+mj-lt"/>
              </a:rPr>
              <a:t>Прво се одређује најефикаснија комбинација ризика и приноса у мноштву различите ризичне  активе,</a:t>
            </a:r>
          </a:p>
          <a:p>
            <a:pPr marL="514350" indent="-514350">
              <a:buAutoNum type="arabicPeriod"/>
            </a:pPr>
            <a:r>
              <a:rPr lang="sr-Cyrl-BA" dirty="0" smtClean="0">
                <a:latin typeface="+mj-lt"/>
              </a:rPr>
              <a:t>Затим се утврђује оптимални портфолио ризичне активе проналазећи портфолио са најстрмијом </a:t>
            </a:r>
            <a:r>
              <a:rPr lang="sr-Latn-BA" dirty="0" smtClean="0">
                <a:latin typeface="+mj-lt"/>
              </a:rPr>
              <a:t>CAL;</a:t>
            </a:r>
          </a:p>
          <a:p>
            <a:pPr marL="514350" indent="-514350">
              <a:buAutoNum type="arabicPeriod"/>
            </a:pPr>
            <a:r>
              <a:rPr lang="sr-Cyrl-BA" dirty="0" smtClean="0">
                <a:latin typeface="+mj-lt"/>
              </a:rPr>
              <a:t>На основу одбојности инвеститора према ризику бирамо комплетан портфолио комбинујући безризичну са активу са оптималним ризичним портфолијом</a:t>
            </a:r>
            <a:r>
              <a:rPr lang="sr-Cyrl-BA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22114"/>
          </a:xfrm>
        </p:spPr>
        <p:txBody>
          <a:bodyPr>
            <a:normAutofit/>
          </a:bodyPr>
          <a:lstStyle/>
          <a:p>
            <a:r>
              <a:rPr lang="sr-Cyrl-BA" sz="3200" b="1" dirty="0" smtClean="0"/>
              <a:t>Ефикасна граница ризичне активе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447800"/>
            <a:ext cx="8147248" cy="5005536"/>
          </a:xfrm>
        </p:spPr>
        <p:txBody>
          <a:bodyPr>
            <a:normAutofit/>
          </a:bodyPr>
          <a:lstStyle/>
          <a:p>
            <a:r>
              <a:rPr lang="sr-Cyrl-BA" sz="2800" dirty="0" smtClean="0">
                <a:latin typeface="Calibri" pitchFamily="34" charset="0"/>
              </a:rPr>
              <a:t>Аналитичку технику за рачунање ефикасне границе ризичних инструмената развио је 1951. </a:t>
            </a:r>
            <a:r>
              <a:rPr lang="sr-Latn-BA" sz="2800" dirty="0" smtClean="0">
                <a:latin typeface="Calibri" pitchFamily="34" charset="0"/>
              </a:rPr>
              <a:t>Harry Markowitz </a:t>
            </a:r>
            <a:r>
              <a:rPr lang="sr-Cyrl-BA" sz="2800" dirty="0" smtClean="0">
                <a:latin typeface="Calibri" pitchFamily="34" charset="0"/>
              </a:rPr>
              <a:t>на Универзитету у Чикагу, за шта је добио Нобелову награду за економију.</a:t>
            </a:r>
            <a:endParaRPr lang="sr-Cyrl-BA" sz="2800" b="1" dirty="0" smtClean="0">
              <a:latin typeface="Calibri" pitchFamily="34" charset="0"/>
            </a:endParaRPr>
          </a:p>
          <a:p>
            <a:r>
              <a:rPr lang="sr-Cyrl-BA" sz="2800" b="1" dirty="0" smtClean="0">
                <a:latin typeface="Calibri" pitchFamily="34" charset="0"/>
              </a:rPr>
              <a:t>Ефикасна граница ризичне активе или скуп ризичне активе </a:t>
            </a:r>
            <a:r>
              <a:rPr lang="sr-Cyrl-BA" sz="2800" dirty="0" smtClean="0">
                <a:latin typeface="Calibri" pitchFamily="34" charset="0"/>
              </a:rPr>
              <a:t>је линија која представља скуп портфолија који максимизирају очекивани принос за дати ниво ризика портфолија.</a:t>
            </a:r>
          </a:p>
          <a:p>
            <a:r>
              <a:rPr lang="sr-Cyrl-BA" sz="2800" dirty="0" smtClean="0">
                <a:latin typeface="Calibri" pitchFamily="34" charset="0"/>
              </a:rPr>
              <a:t>То је линија која повезује све портфолије који се на графичком приказу налазе на крајњем сјеверозападу</a:t>
            </a:r>
            <a:r>
              <a:rPr lang="sr-Cyrl-BA" dirty="0" smtClean="0"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BA" sz="3200" b="1" dirty="0" smtClean="0"/>
              <a:t>Преферирани комплетни портфолио и својство сепарације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BA" sz="2800" dirty="0" smtClean="0">
                <a:latin typeface="Calibri" pitchFamily="34" charset="0"/>
              </a:rPr>
              <a:t>Својство сепарације подразумијева да се избор портфолија може раздвојити на два независна задатка: </a:t>
            </a:r>
          </a:p>
          <a:p>
            <a:r>
              <a:rPr lang="sr-Cyrl-BA" sz="2800" dirty="0" smtClean="0">
                <a:latin typeface="Calibri" pitchFamily="34" charset="0"/>
              </a:rPr>
              <a:t>утврђивање оптималног ризичног портфолија (што је чисто технички проблем) и </a:t>
            </a:r>
          </a:p>
          <a:p>
            <a:r>
              <a:rPr lang="sr-Cyrl-BA" sz="2800" dirty="0" smtClean="0">
                <a:latin typeface="Calibri" pitchFamily="34" charset="0"/>
              </a:rPr>
              <a:t>Лични избор најбоље комбинације ризичног портфолија и безризичне активе.</a:t>
            </a:r>
          </a:p>
          <a:p>
            <a:endParaRPr lang="en-US" sz="2800" dirty="0" smtClean="0">
              <a:latin typeface="Calibri" pitchFamily="34" charset="0"/>
            </a:endParaRP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94122"/>
          </a:xfrm>
        </p:spPr>
        <p:txBody>
          <a:bodyPr/>
          <a:lstStyle/>
          <a:p>
            <a:pPr algn="ctr"/>
            <a:r>
              <a:rPr lang="sr-Cyrl-BA" b="1" dirty="0" smtClean="0"/>
              <a:t>5. Једнофакторски модел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556792"/>
            <a:ext cx="8352928" cy="4824536"/>
          </a:xfrm>
        </p:spPr>
        <p:txBody>
          <a:bodyPr>
            <a:normAutofit/>
          </a:bodyPr>
          <a:lstStyle/>
          <a:p>
            <a:r>
              <a:rPr lang="sr-Cyrl-BA" sz="2800" dirty="0" smtClean="0">
                <a:latin typeface="Calibri" pitchFamily="34" charset="0"/>
              </a:rPr>
              <a:t>Факторски модели су статистички модели који повезују специфични ризик са систематским ризиком стопе приноса одређене активе. </a:t>
            </a:r>
          </a:p>
          <a:p>
            <a:r>
              <a:rPr lang="sr-Cyrl-BA" sz="2800" dirty="0" smtClean="0">
                <a:latin typeface="Calibri" pitchFamily="34" charset="0"/>
              </a:rPr>
              <a:t>Они процјењују ове двије компоненте ризика за одређену ХОВ или портфолио.</a:t>
            </a:r>
          </a:p>
          <a:p>
            <a:r>
              <a:rPr lang="sr-Cyrl-BA" sz="2800" dirty="0" smtClean="0">
                <a:latin typeface="Calibri" pitchFamily="34" charset="0"/>
              </a:rPr>
              <a:t>Први који је користио факторски модел у циљу објашњавања предности диверзификације је добитник Нобелове награде </a:t>
            </a:r>
            <a:r>
              <a:rPr lang="sr-Latn-BA" sz="2800" dirty="0" smtClean="0">
                <a:latin typeface="Calibri" pitchFamily="34" charset="0"/>
              </a:rPr>
              <a:t>William S. Sharpe (1963), </a:t>
            </a:r>
            <a:r>
              <a:rPr lang="sr-Cyrl-BA" sz="2800" dirty="0" smtClean="0">
                <a:latin typeface="Calibri" pitchFamily="34" charset="0"/>
              </a:rPr>
              <a:t>творац </a:t>
            </a:r>
            <a:r>
              <a:rPr lang="sr-Latn-BA" sz="2800" dirty="0" smtClean="0">
                <a:latin typeface="Calibri" pitchFamily="34" charset="0"/>
              </a:rPr>
              <a:t>CAPM – </a:t>
            </a:r>
            <a:r>
              <a:rPr lang="sr-Cyrl-BA" sz="2800" dirty="0" smtClean="0">
                <a:latin typeface="Calibri" pitchFamily="34" charset="0"/>
              </a:rPr>
              <a:t>модела вредновања капиталне активе.</a:t>
            </a: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0" y="723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b="1" dirty="0" smtClean="0"/>
              <a:t>5. Једнофакторски модел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1447800"/>
            <a:ext cx="8003232" cy="5077544"/>
          </a:xfrm>
        </p:spPr>
        <p:txBody>
          <a:bodyPr>
            <a:normAutofit lnSpcReduction="10000"/>
          </a:bodyPr>
          <a:lstStyle/>
          <a:p>
            <a:endParaRPr lang="sr-Cyrl-BA" dirty="0" smtClean="0">
              <a:latin typeface="Calibri" pitchFamily="34" charset="0"/>
            </a:endParaRPr>
          </a:p>
          <a:p>
            <a:endParaRPr lang="sr-Cyrl-BA" dirty="0" smtClean="0">
              <a:latin typeface="Calibri" pitchFamily="34" charset="0"/>
            </a:endParaRPr>
          </a:p>
          <a:p>
            <a:r>
              <a:rPr lang="sr-Latn-BA" dirty="0" smtClean="0">
                <a:latin typeface="Calibri" pitchFamily="34" charset="0"/>
              </a:rPr>
              <a:t>Ri – </a:t>
            </a:r>
            <a:r>
              <a:rPr lang="sr-Cyrl-BA" dirty="0" smtClean="0">
                <a:latin typeface="Calibri" pitchFamily="34" charset="0"/>
              </a:rPr>
              <a:t>додатни принос ХОВ изнад безризичне стопе,</a:t>
            </a:r>
          </a:p>
          <a:p>
            <a:r>
              <a:rPr lang="sr-Cyrl-BA" dirty="0" smtClean="0">
                <a:latin typeface="Calibri" pitchFamily="34" charset="0"/>
              </a:rPr>
              <a:t>E(</a:t>
            </a:r>
            <a:r>
              <a:rPr lang="sr-Latn-BA" dirty="0" smtClean="0">
                <a:latin typeface="Calibri" pitchFamily="34" charset="0"/>
              </a:rPr>
              <a:t>R</a:t>
            </a:r>
            <a:r>
              <a:rPr lang="sr-Latn-BA" baseline="-25000" dirty="0" smtClean="0">
                <a:latin typeface="Calibri" pitchFamily="34" charset="0"/>
              </a:rPr>
              <a:t>i</a:t>
            </a:r>
            <a:r>
              <a:rPr lang="sr-Cyrl-BA" dirty="0" smtClean="0">
                <a:latin typeface="Calibri" pitchFamily="34" charset="0"/>
              </a:rPr>
              <a:t>) – очекивани додатни принос  у периоду инвестирања на почетку тог периода инвестирања,</a:t>
            </a:r>
          </a:p>
          <a:p>
            <a:r>
              <a:rPr lang="en-US" dirty="0" err="1" smtClean="0">
                <a:latin typeface="Calibri" pitchFamily="34" charset="0"/>
              </a:rPr>
              <a:t>β</a:t>
            </a:r>
            <a:r>
              <a:rPr lang="en-US" baseline="-25000" dirty="0" err="1" smtClean="0">
                <a:latin typeface="Calibri" pitchFamily="34" charset="0"/>
              </a:rPr>
              <a:t>i</a:t>
            </a:r>
            <a:r>
              <a:rPr lang="en-US" baseline="-25000" dirty="0" smtClean="0">
                <a:latin typeface="Calibri" pitchFamily="34" charset="0"/>
              </a:rPr>
              <a:t> </a:t>
            </a:r>
            <a:r>
              <a:rPr lang="sr-Cyrl-BA" baseline="-25000" dirty="0" smtClean="0">
                <a:latin typeface="Calibri" pitchFamily="34" charset="0"/>
              </a:rPr>
              <a:t> </a:t>
            </a:r>
            <a:r>
              <a:rPr lang="sr-Cyrl-BA" dirty="0" smtClean="0">
                <a:latin typeface="Calibri" pitchFamily="34" charset="0"/>
              </a:rPr>
              <a:t> - мјера осјетљивости ХОВ на систематски или тржишни фактор (на макроекономске догађаје). </a:t>
            </a:r>
          </a:p>
          <a:p>
            <a:r>
              <a:rPr lang="sr-Cyrl-BA" dirty="0" smtClean="0">
                <a:latin typeface="Calibri" pitchFamily="34" charset="0"/>
              </a:rPr>
              <a:t>М – квантитативни показатељ тржишних или макроекономских изнанађења током периода инвестирања.</a:t>
            </a:r>
            <a:endParaRPr lang="en-US" dirty="0" smtClean="0">
              <a:latin typeface="Calibri" pitchFamily="34" charset="0"/>
            </a:endParaRPr>
          </a:p>
          <a:p>
            <a:r>
              <a:rPr lang="sr-Cyrl-BA" dirty="0" smtClean="0">
                <a:latin typeface="Calibri" pitchFamily="34" charset="0"/>
              </a:rPr>
              <a:t>е</a:t>
            </a:r>
            <a:r>
              <a:rPr lang="en-US" baseline="-25000" dirty="0" err="1" smtClean="0">
                <a:latin typeface="Calibri" pitchFamily="34" charset="0"/>
              </a:rPr>
              <a:t>i</a:t>
            </a:r>
            <a:r>
              <a:rPr lang="en-US" baseline="-25000" dirty="0" smtClean="0">
                <a:latin typeface="Calibri" pitchFamily="34" charset="0"/>
              </a:rPr>
              <a:t> </a:t>
            </a:r>
            <a:r>
              <a:rPr lang="sr-Cyrl-BA" baseline="-25000" dirty="0" smtClean="0">
                <a:latin typeface="Calibri" pitchFamily="34" charset="0"/>
              </a:rPr>
              <a:t> </a:t>
            </a:r>
            <a:r>
              <a:rPr lang="sr-Cyrl-BA" dirty="0" smtClean="0">
                <a:latin typeface="Calibri" pitchFamily="34" charset="0"/>
              </a:rPr>
              <a:t> - утицај неочекиваних догађаја који утичу само на дату фирму.</a:t>
            </a:r>
            <a:endParaRPr lang="en-US" dirty="0" smtClean="0">
              <a:latin typeface="Calibri" pitchFamily="34" charset="0"/>
            </a:endParaRPr>
          </a:p>
          <a:p>
            <a:endParaRPr lang="sr-Cyrl-BA" sz="2400" dirty="0" smtClean="0">
              <a:latin typeface="Calibri" pitchFamily="34" charset="0"/>
            </a:endParaRPr>
          </a:p>
          <a:p>
            <a:endParaRPr lang="en-US" dirty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624" y="1556792"/>
            <a:ext cx="2880320" cy="7200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844408" cy="648072"/>
          </a:xfrm>
        </p:spPr>
        <p:txBody>
          <a:bodyPr>
            <a:normAutofit/>
          </a:bodyPr>
          <a:lstStyle/>
          <a:p>
            <a:r>
              <a:rPr lang="sr-Cyrl-BA" sz="3200" b="1" dirty="0" smtClean="0"/>
              <a:t>Индексни модел приноса на ХОВ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980728"/>
            <a:ext cx="8568952" cy="5616624"/>
          </a:xfrm>
        </p:spPr>
        <p:txBody>
          <a:bodyPr>
            <a:normAutofit fontScale="92500" lnSpcReduction="10000"/>
          </a:bodyPr>
          <a:lstStyle/>
          <a:p>
            <a:r>
              <a:rPr lang="sr-Cyrl-BA" dirty="0" smtClean="0">
                <a:latin typeface="Calibri" pitchFamily="34" charset="0"/>
              </a:rPr>
              <a:t>Индексни модел је модел приноса на акције који тржишни индекс (као што је </a:t>
            </a:r>
            <a:r>
              <a:rPr lang="sr-Latn-BA" dirty="0" smtClean="0">
                <a:latin typeface="Calibri" pitchFamily="34" charset="0"/>
              </a:rPr>
              <a:t>S&amp;P</a:t>
            </a:r>
            <a:r>
              <a:rPr lang="sr-Cyrl-BA" dirty="0" smtClean="0">
                <a:latin typeface="Calibri" pitchFamily="34" charset="0"/>
              </a:rPr>
              <a:t>) користи за представљање општих или систематских фактора ризика. </a:t>
            </a:r>
          </a:p>
          <a:p>
            <a:r>
              <a:rPr lang="sr-Cyrl-BA" dirty="0" smtClean="0">
                <a:latin typeface="Calibri" pitchFamily="34" charset="0"/>
              </a:rPr>
              <a:t>Индексни модел рашчлањује остварену стопу приноса одређене ХОВ на систематску макрокомпоненту и специфичну микрокомпоненту.</a:t>
            </a:r>
          </a:p>
          <a:p>
            <a:endParaRPr lang="sr-Cyrl-BA" dirty="0" smtClean="0"/>
          </a:p>
          <a:p>
            <a:endParaRPr lang="sr-Cyrl-BA" dirty="0" smtClean="0">
              <a:latin typeface="Cambria Math"/>
              <a:ea typeface="Cambria Math"/>
            </a:endParaRPr>
          </a:p>
          <a:p>
            <a:r>
              <a:rPr lang="el-GR" dirty="0" smtClean="0">
                <a:latin typeface="Calibri" pitchFamily="34" charset="0"/>
                <a:ea typeface="Cambria Math"/>
              </a:rPr>
              <a:t>α</a:t>
            </a:r>
            <a:r>
              <a:rPr lang="en-US" baseline="-25000" dirty="0" err="1" smtClean="0">
                <a:latin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sr-Cyrl-BA" dirty="0" smtClean="0">
                <a:latin typeface="Calibri" pitchFamily="34" charset="0"/>
              </a:rPr>
              <a:t> додатни принос на акцију када је тржишни фактор неутралан  (додатни принос тржишта = 0),</a:t>
            </a:r>
          </a:p>
          <a:p>
            <a:r>
              <a:rPr lang="en-US" dirty="0" err="1" smtClean="0">
                <a:latin typeface="Calibri" pitchFamily="34" charset="0"/>
              </a:rPr>
              <a:t>β</a:t>
            </a:r>
            <a:r>
              <a:rPr lang="en-US" baseline="-25000" dirty="0" err="1" smtClean="0">
                <a:latin typeface="Calibri" pitchFamily="34" charset="0"/>
              </a:rPr>
              <a:t>i</a:t>
            </a:r>
            <a:r>
              <a:rPr lang="en-US" dirty="0" err="1" smtClean="0">
                <a:latin typeface="Calibri" pitchFamily="34" charset="0"/>
              </a:rPr>
              <a:t>R</a:t>
            </a:r>
            <a:r>
              <a:rPr lang="en-US" baseline="-25000" dirty="0" err="1" smtClean="0">
                <a:latin typeface="Calibri" pitchFamily="34" charset="0"/>
              </a:rPr>
              <a:t>M</a:t>
            </a:r>
            <a:r>
              <a:rPr lang="sr-Cyrl-BA" baseline="-25000" dirty="0" smtClean="0">
                <a:latin typeface="Calibri" pitchFamily="34" charset="0"/>
              </a:rPr>
              <a:t> </a:t>
            </a:r>
            <a:r>
              <a:rPr lang="sr-Cyrl-BA" dirty="0" smtClean="0">
                <a:latin typeface="Calibri" pitchFamily="34" charset="0"/>
              </a:rPr>
              <a:t> - компонента систематског или тржишног ризика : </a:t>
            </a:r>
          </a:p>
          <a:p>
            <a:r>
              <a:rPr lang="en-US" dirty="0" err="1" smtClean="0">
                <a:latin typeface="Calibri" pitchFamily="34" charset="0"/>
              </a:rPr>
              <a:t>β</a:t>
            </a:r>
            <a:r>
              <a:rPr lang="en-US" baseline="-25000" dirty="0" err="1" smtClean="0">
                <a:latin typeface="Calibri" pitchFamily="34" charset="0"/>
              </a:rPr>
              <a:t>i</a:t>
            </a:r>
            <a:r>
              <a:rPr lang="sr-Cyrl-BA" baseline="-25000" dirty="0" smtClean="0">
                <a:latin typeface="Calibri" pitchFamily="34" charset="0"/>
              </a:rPr>
              <a:t>  </a:t>
            </a:r>
            <a:r>
              <a:rPr lang="sr-Cyrl-BA" dirty="0" smtClean="0">
                <a:latin typeface="Calibri" pitchFamily="34" charset="0"/>
              </a:rPr>
              <a:t>- осјетљивост ХОВ, </a:t>
            </a:r>
            <a:r>
              <a:rPr lang="en-US" dirty="0" smtClean="0">
                <a:latin typeface="Calibri" pitchFamily="34" charset="0"/>
              </a:rPr>
              <a:t>R</a:t>
            </a:r>
            <a:r>
              <a:rPr lang="en-US" baseline="-25000" dirty="0" smtClean="0">
                <a:latin typeface="Calibri" pitchFamily="34" charset="0"/>
              </a:rPr>
              <a:t>M</a:t>
            </a:r>
            <a:r>
              <a:rPr lang="sr-Cyrl-BA" dirty="0" smtClean="0">
                <a:latin typeface="Calibri" pitchFamily="34" charset="0"/>
              </a:rPr>
              <a:t> – дио приноса који зависи од кретања на тржишту,</a:t>
            </a:r>
          </a:p>
          <a:p>
            <a:r>
              <a:rPr lang="en-US" dirty="0" err="1" smtClean="0">
                <a:latin typeface="Calibri" pitchFamily="34" charset="0"/>
              </a:rPr>
              <a:t>e</a:t>
            </a:r>
            <a:r>
              <a:rPr lang="en-US" baseline="-25000" dirty="0" err="1" smtClean="0">
                <a:latin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sr-Cyrl-BA" dirty="0" smtClean="0">
                <a:latin typeface="Calibri" pitchFamily="34" charset="0"/>
              </a:rPr>
              <a:t> дио приноса који је резултат неочекиваних догађаја битних само за дату ХОВ (специфични фактор фирме).</a:t>
            </a:r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6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3284984"/>
            <a:ext cx="2232248" cy="648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BA" sz="3200" b="1" dirty="0" smtClean="0"/>
              <a:t>Диверзификација на једнофакторском тржишту ХОВ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1447800"/>
            <a:ext cx="8003232" cy="4933528"/>
          </a:xfrm>
        </p:spPr>
        <p:txBody>
          <a:bodyPr>
            <a:normAutofit lnSpcReduction="10000"/>
          </a:bodyPr>
          <a:lstStyle/>
          <a:p>
            <a:r>
              <a:rPr lang="sr-Cyrl-BA" dirty="0" smtClean="0">
                <a:latin typeface="+mj-lt"/>
              </a:rPr>
              <a:t>Код портфолија чији су приноси одређени индексним моделом, тржишни ризик портфолија одређују</a:t>
            </a:r>
          </a:p>
          <a:p>
            <a:r>
              <a:rPr lang="sr-Cyrl-BA" dirty="0" smtClean="0">
                <a:latin typeface="+mj-lt"/>
              </a:rPr>
              <a:t>варијанса тржишта -    </a:t>
            </a:r>
          </a:p>
          <a:p>
            <a:r>
              <a:rPr lang="sr-Cyrl-BA" dirty="0" smtClean="0">
                <a:latin typeface="+mj-lt"/>
              </a:rPr>
              <a:t>и осјетљивост портфолија</a:t>
            </a:r>
            <a:r>
              <a:rPr lang="sr-Latn-BA" dirty="0" smtClean="0">
                <a:latin typeface="+mj-lt"/>
              </a:rPr>
              <a:t> </a:t>
            </a:r>
            <a:r>
              <a:rPr lang="sr-Cyrl-BA" dirty="0" smtClean="0">
                <a:latin typeface="+mj-lt"/>
              </a:rPr>
              <a:t>на тржиште – </a:t>
            </a:r>
            <a:r>
              <a:rPr lang="en-US" dirty="0" smtClean="0">
                <a:latin typeface="+mj-lt"/>
              </a:rPr>
              <a:t>β</a:t>
            </a:r>
            <a:r>
              <a:rPr lang="sr-Latn-BA" baseline="-25000" dirty="0" smtClean="0">
                <a:latin typeface="+mj-lt"/>
              </a:rPr>
              <a:t>p</a:t>
            </a:r>
            <a:r>
              <a:rPr lang="sr-Cyrl-BA" baseline="-25000" dirty="0" smtClean="0">
                <a:latin typeface="+mj-lt"/>
              </a:rPr>
              <a:t>.</a:t>
            </a:r>
          </a:p>
          <a:p>
            <a:pPr>
              <a:buNone/>
            </a:pPr>
            <a:r>
              <a:rPr lang="sr-Cyrl-BA" dirty="0" smtClean="0">
                <a:latin typeface="+mj-lt"/>
              </a:rPr>
              <a:t>	У случају несистаматског ризика, број ХОВ у портфолију је битан јер диверзификација може скоро у потпуности отклонити ризик специфичан за компанију. </a:t>
            </a:r>
          </a:p>
          <a:p>
            <a:pPr>
              <a:buNone/>
            </a:pPr>
            <a:r>
              <a:rPr lang="sr-Cyrl-BA" dirty="0" smtClean="0">
                <a:latin typeface="+mj-lt"/>
              </a:rPr>
              <a:t>	Карактеристична линија ХОВ </a:t>
            </a:r>
            <a:r>
              <a:rPr lang="sr-Latn-BA" dirty="0" smtClean="0">
                <a:latin typeface="+mj-lt"/>
              </a:rPr>
              <a:t> - SCL </a:t>
            </a:r>
            <a:r>
              <a:rPr lang="sr-Cyrl-BA" dirty="0" smtClean="0">
                <a:latin typeface="+mj-lt"/>
              </a:rPr>
              <a:t>је графички приказ између додатног приноса ХОВ и додатног приноса тржишта.</a:t>
            </a:r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9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6" y="2564904"/>
            <a:ext cx="377949" cy="6669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183880" cy="792088"/>
          </a:xfrm>
        </p:spPr>
        <p:txBody>
          <a:bodyPr>
            <a:normAutofit/>
          </a:bodyPr>
          <a:lstStyle/>
          <a:p>
            <a:pPr algn="ctr"/>
            <a:r>
              <a:rPr lang="sr-Cyrl-BA" sz="3600" b="1" dirty="0" smtClean="0"/>
              <a:t>1. Стопе приноса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1412776"/>
            <a:ext cx="8075240" cy="4824536"/>
          </a:xfrm>
        </p:spPr>
        <p:txBody>
          <a:bodyPr>
            <a:normAutofit lnSpcReduction="10000"/>
          </a:bodyPr>
          <a:lstStyle/>
          <a:p>
            <a:r>
              <a:rPr lang="sr-Cyrl-BA" sz="2800" dirty="0" smtClean="0">
                <a:latin typeface="+mj-lt"/>
              </a:rPr>
              <a:t>Принос у периоду инвестирања</a:t>
            </a:r>
            <a:r>
              <a:rPr lang="sr-Latn-BA" sz="2800" dirty="0" smtClean="0">
                <a:latin typeface="+mj-lt"/>
              </a:rPr>
              <a:t> </a:t>
            </a:r>
            <a:r>
              <a:rPr lang="sr-Cyrl-BA" sz="2800" dirty="0" smtClean="0">
                <a:latin typeface="+mj-lt"/>
              </a:rPr>
              <a:t>тј. држања одређене ХОВ </a:t>
            </a:r>
            <a:r>
              <a:rPr lang="sr-Latn-BA" sz="2800" dirty="0" smtClean="0">
                <a:latin typeface="+mj-lt"/>
              </a:rPr>
              <a:t>(Holding Period Return – HPR) </a:t>
            </a:r>
            <a:r>
              <a:rPr lang="sr-Cyrl-BA" sz="2800" dirty="0" smtClean="0">
                <a:latin typeface="+mj-lt"/>
              </a:rPr>
              <a:t>одређује се стопом приноса.</a:t>
            </a:r>
          </a:p>
          <a:p>
            <a:r>
              <a:rPr lang="sr-Cyrl-BA" sz="2800" dirty="0" smtClean="0">
                <a:latin typeface="+mj-lt"/>
              </a:rPr>
              <a:t>Стопа приноса је зарада у периоду инвестирања (раст цијене плус дивиденде) по уложеној новчаној јединици:</a:t>
            </a:r>
          </a:p>
          <a:p>
            <a:pPr>
              <a:buNone/>
            </a:pPr>
            <a:r>
              <a:rPr lang="sr-Latn-BA" sz="2800" dirty="0" smtClean="0">
                <a:latin typeface="+mj-lt"/>
              </a:rPr>
              <a:t>	</a:t>
            </a:r>
            <a:r>
              <a:rPr lang="sr-Latn-BA" sz="2800" b="1" dirty="0" smtClean="0">
                <a:latin typeface="+mj-lt"/>
              </a:rPr>
              <a:t>HRP= </a:t>
            </a:r>
            <a:r>
              <a:rPr lang="sr-Cyrl-BA" sz="2800" b="1" dirty="0" smtClean="0">
                <a:latin typeface="+mj-lt"/>
              </a:rPr>
              <a:t>(завршна цијена – почетна цијена + готовинске дивиденде) / почетна цијена</a:t>
            </a:r>
            <a:endParaRPr lang="sr-Latn-BA" sz="2800" b="1" dirty="0" smtClean="0">
              <a:latin typeface="+mj-lt"/>
            </a:endParaRPr>
          </a:p>
          <a:p>
            <a:pPr>
              <a:buNone/>
            </a:pPr>
            <a:r>
              <a:rPr lang="sr-Latn-BA" sz="2800" b="1" dirty="0" smtClean="0">
                <a:latin typeface="+mj-lt"/>
              </a:rPr>
              <a:t>	ARP = [(1+ ERP)</a:t>
            </a:r>
            <a:r>
              <a:rPr lang="sr-Latn-BA" sz="2800" b="1" baseline="30000" dirty="0" smtClean="0">
                <a:latin typeface="+mj-lt"/>
              </a:rPr>
              <a:t>1/n</a:t>
            </a:r>
            <a:r>
              <a:rPr lang="sr-Latn-BA" sz="2800" b="1" dirty="0" smtClean="0">
                <a:latin typeface="+mj-lt"/>
              </a:rPr>
              <a:t> -1] x n</a:t>
            </a:r>
          </a:p>
          <a:p>
            <a:pPr>
              <a:buNone/>
            </a:pPr>
            <a:r>
              <a:rPr lang="sr-Cyrl-BA" sz="2800" b="1" dirty="0" smtClean="0">
                <a:latin typeface="+mj-lt"/>
              </a:rPr>
              <a:t> 	</a:t>
            </a:r>
            <a:r>
              <a:rPr lang="sr-Cyrl-BA" dirty="0" smtClean="0">
                <a:latin typeface="+mj-lt"/>
              </a:rPr>
              <a:t>гдје је </a:t>
            </a:r>
            <a:r>
              <a:rPr lang="sr-Latn-BA" sz="2400" dirty="0" smtClean="0">
                <a:latin typeface="+mj-lt"/>
              </a:rPr>
              <a:t>ARP</a:t>
            </a:r>
            <a:r>
              <a:rPr lang="sr-Latn-BA" sz="2400" b="1" dirty="0" smtClean="0">
                <a:latin typeface="+mj-lt"/>
              </a:rPr>
              <a:t> </a:t>
            </a:r>
            <a:r>
              <a:rPr lang="sr-Cyrl-BA" sz="2400" b="1" dirty="0" smtClean="0">
                <a:latin typeface="+mj-lt"/>
              </a:rPr>
              <a:t>- </a:t>
            </a:r>
            <a:r>
              <a:rPr lang="sr-Cyrl-BA" dirty="0" smtClean="0">
                <a:latin typeface="+mj-lt"/>
              </a:rPr>
              <a:t>годишња процентуална стопа, а </a:t>
            </a:r>
            <a:r>
              <a:rPr lang="sr-Latn-BA" sz="2400" dirty="0" smtClean="0">
                <a:latin typeface="+mj-lt"/>
              </a:rPr>
              <a:t>ERP</a:t>
            </a:r>
            <a:r>
              <a:rPr lang="sr-Cyrl-BA" sz="2400" dirty="0" smtClean="0">
                <a:latin typeface="+mj-lt"/>
              </a:rPr>
              <a:t> -</a:t>
            </a:r>
            <a:r>
              <a:rPr lang="sr-Cyrl-BA" sz="2400" b="1" dirty="0" smtClean="0">
                <a:latin typeface="+mj-lt"/>
              </a:rPr>
              <a:t> </a:t>
            </a:r>
            <a:r>
              <a:rPr lang="sr-Cyrl-BA" dirty="0" smtClean="0">
                <a:latin typeface="+mj-lt"/>
              </a:rPr>
              <a:t>ефективна годишња стопа, </a:t>
            </a:r>
            <a:r>
              <a:rPr lang="sr-Latn-BA" dirty="0" smtClean="0">
                <a:latin typeface="+mj-lt"/>
              </a:rPr>
              <a:t>n </a:t>
            </a:r>
            <a:r>
              <a:rPr lang="sr-Cyrl-BA" dirty="0" smtClean="0">
                <a:latin typeface="+mj-lt"/>
              </a:rPr>
              <a:t>– број периода.</a:t>
            </a:r>
            <a:endParaRPr lang="sr-Latn-BA" dirty="0" smtClean="0">
              <a:latin typeface="+mj-lt"/>
            </a:endParaRPr>
          </a:p>
          <a:p>
            <a:pPr>
              <a:buNone/>
            </a:pPr>
            <a:endParaRPr lang="sr-Latn-BA" sz="2800" b="1" dirty="0" smtClean="0"/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endParaRPr lang="en-US" sz="2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>
            <a:noAutofit/>
          </a:bodyPr>
          <a:lstStyle/>
          <a:p>
            <a:r>
              <a:rPr lang="sr-Cyrl-BA" sz="3200" b="1" dirty="0" smtClean="0"/>
              <a:t>Израчунавање приноса у различитим раздобљима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412776"/>
            <a:ext cx="8568952" cy="5184576"/>
          </a:xfrm>
        </p:spPr>
        <p:txBody>
          <a:bodyPr>
            <a:normAutofit/>
          </a:bodyPr>
          <a:lstStyle/>
          <a:p>
            <a:r>
              <a:rPr lang="sr-Cyrl-BA" dirty="0" smtClean="0">
                <a:latin typeface="+mj-lt"/>
              </a:rPr>
              <a:t>Приноси у дужим временским раздобљима могу да се рачунају на неколико начина:</a:t>
            </a:r>
          </a:p>
          <a:p>
            <a:r>
              <a:rPr lang="sr-Cyrl-BA" b="1" dirty="0" smtClean="0">
                <a:latin typeface="+mj-lt"/>
              </a:rPr>
              <a:t>Аритметичка ср</a:t>
            </a:r>
            <a:r>
              <a:rPr lang="sr-Cyrl-BA" dirty="0" smtClean="0">
                <a:latin typeface="+mj-lt"/>
              </a:rPr>
              <a:t>едина – представља прост збир приноса у сваком периоду подијељен бројем периода.</a:t>
            </a:r>
          </a:p>
          <a:p>
            <a:r>
              <a:rPr lang="sr-Cyrl-BA" b="1" dirty="0" smtClean="0">
                <a:latin typeface="+mj-lt"/>
              </a:rPr>
              <a:t>Геометријска средина </a:t>
            </a:r>
            <a:r>
              <a:rPr lang="sr-Cyrl-BA" dirty="0" smtClean="0">
                <a:latin typeface="+mj-lt"/>
              </a:rPr>
              <a:t>– принос по једном периоду који би имао исти збирни резултат као низ остварених приноса. Рачуна се множењем остварених приноса од периода до периода и израчунавањем еквивалентног приноса по једном периоду – временски пондерисан просјечни принос.</a:t>
            </a:r>
          </a:p>
          <a:p>
            <a:r>
              <a:rPr lang="sr-Cyrl-BA" b="1" dirty="0" smtClean="0">
                <a:latin typeface="+mj-lt"/>
              </a:rPr>
              <a:t>Вриједносно пондерисан просјечни принос </a:t>
            </a:r>
            <a:r>
              <a:rPr lang="sr-Cyrl-BA" dirty="0" smtClean="0">
                <a:latin typeface="+mj-lt"/>
              </a:rPr>
              <a:t>је интерна стопа приноса </a:t>
            </a:r>
            <a:r>
              <a:rPr lang="sr-Latn-BA" dirty="0" smtClean="0">
                <a:latin typeface="+mj-lt"/>
              </a:rPr>
              <a:t>(IRR) </a:t>
            </a:r>
            <a:r>
              <a:rPr lang="sr-Cyrl-BA" dirty="0" smtClean="0">
                <a:latin typeface="+mj-lt"/>
              </a:rPr>
              <a:t>на одређену инвестицију.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47248" cy="954360"/>
          </a:xfrm>
        </p:spPr>
        <p:txBody>
          <a:bodyPr>
            <a:normAutofit/>
          </a:bodyPr>
          <a:lstStyle/>
          <a:p>
            <a:pPr algn="ctr"/>
            <a:r>
              <a:rPr lang="sr-Cyrl-BA" sz="3600" b="1" dirty="0" smtClean="0"/>
              <a:t>2. Ризик и премија за ризик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8424936" cy="4968552"/>
          </a:xfrm>
        </p:spPr>
        <p:txBody>
          <a:bodyPr>
            <a:normAutofit fontScale="92500" lnSpcReduction="10000"/>
          </a:bodyPr>
          <a:lstStyle/>
          <a:p>
            <a:r>
              <a:rPr lang="sr-Cyrl-BA" sz="2800" b="1" dirty="0" smtClean="0">
                <a:latin typeface="+mj-lt"/>
              </a:rPr>
              <a:t>Анализа сценарија </a:t>
            </a:r>
            <a:r>
              <a:rPr lang="sr-Cyrl-BA" sz="2800" dirty="0" smtClean="0">
                <a:latin typeface="+mj-lt"/>
              </a:rPr>
              <a:t>је поступак предвиђања могућих економских сценарија, при чему се одређује вјероватноћа за сваки сценарио, као и </a:t>
            </a:r>
            <a:r>
              <a:rPr lang="sr-Latn-BA" sz="2800" dirty="0" smtClean="0">
                <a:latin typeface="+mj-lt"/>
              </a:rPr>
              <a:t>HPR </a:t>
            </a:r>
            <a:r>
              <a:rPr lang="sr-Cyrl-BA" sz="2800" dirty="0" smtClean="0">
                <a:latin typeface="+mj-lt"/>
              </a:rPr>
              <a:t>који ће бити остварен у сваком од могућих сценарија.</a:t>
            </a:r>
          </a:p>
          <a:p>
            <a:r>
              <a:rPr lang="sr-Cyrl-BA" sz="2800" dirty="0" smtClean="0">
                <a:latin typeface="+mj-lt"/>
              </a:rPr>
              <a:t>Листа могућих </a:t>
            </a:r>
            <a:r>
              <a:rPr lang="sr-Latn-BA" sz="2800" dirty="0" smtClean="0">
                <a:latin typeface="+mj-lt"/>
              </a:rPr>
              <a:t>HPR</a:t>
            </a:r>
            <a:r>
              <a:rPr lang="sr-Cyrl-BA" sz="2800" dirty="0" smtClean="0">
                <a:latin typeface="+mj-lt"/>
              </a:rPr>
              <a:t> са вјероватноћом њиховог остварења назива се </a:t>
            </a:r>
            <a:r>
              <a:rPr lang="sr-Cyrl-BA" sz="2800" b="1" dirty="0" smtClean="0">
                <a:latin typeface="+mj-lt"/>
              </a:rPr>
              <a:t>расподјела (дистрибуција) вјероватноће</a:t>
            </a:r>
            <a:r>
              <a:rPr lang="sr-Cyrl-BA" sz="2800" dirty="0" smtClean="0">
                <a:latin typeface="+mj-lt"/>
              </a:rPr>
              <a:t> за приносе у периоду инвестирања.</a:t>
            </a:r>
          </a:p>
          <a:p>
            <a:r>
              <a:rPr lang="sr-Cyrl-BA" sz="2800" dirty="0" smtClean="0">
                <a:latin typeface="+mj-lt"/>
              </a:rPr>
              <a:t>Расподјела вјероватноће омогућава процјену добити и ризика од улагања. Добит је очекивани принос (просјечан </a:t>
            </a:r>
            <a:r>
              <a:rPr lang="sr-Latn-BA" sz="2800" dirty="0" smtClean="0">
                <a:latin typeface="+mj-lt"/>
              </a:rPr>
              <a:t>HPR</a:t>
            </a:r>
            <a:r>
              <a:rPr lang="sr-Cyrl-BA" sz="2800" dirty="0" smtClean="0">
                <a:latin typeface="+mj-lt"/>
              </a:rPr>
              <a:t> на више истих инвестиција). </a:t>
            </a:r>
          </a:p>
          <a:p>
            <a:r>
              <a:rPr lang="sr-Cyrl-BA" sz="2800" b="1" dirty="0" smtClean="0">
                <a:latin typeface="+mj-lt"/>
              </a:rPr>
              <a:t>Очекивани принос </a:t>
            </a:r>
            <a:r>
              <a:rPr lang="sr-Cyrl-BA" sz="2800" dirty="0" smtClean="0">
                <a:latin typeface="+mj-lt"/>
              </a:rPr>
              <a:t>је средња вриједност расподјеле </a:t>
            </a:r>
            <a:r>
              <a:rPr lang="sr-Latn-BA" sz="2800" dirty="0" smtClean="0">
                <a:latin typeface="+mj-lt"/>
              </a:rPr>
              <a:t>HPR</a:t>
            </a:r>
            <a:r>
              <a:rPr lang="sr-Cyrl-BA" sz="2800" dirty="0" smtClean="0">
                <a:latin typeface="+mj-lt"/>
              </a:rPr>
              <a:t>-а односно средњи принос.</a:t>
            </a:r>
            <a:endParaRPr lang="en-US" sz="2800" dirty="0"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1143000"/>
          </a:xfrm>
        </p:spPr>
        <p:txBody>
          <a:bodyPr>
            <a:normAutofit/>
          </a:bodyPr>
          <a:lstStyle/>
          <a:p>
            <a:r>
              <a:rPr lang="sr-Cyrl-BA" sz="3200" b="1" dirty="0" smtClean="0"/>
              <a:t>Очекивани принос, варијанса и стандардна девијација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484784"/>
            <a:ext cx="7988424" cy="4968552"/>
          </a:xfrm>
        </p:spPr>
        <p:txBody>
          <a:bodyPr/>
          <a:lstStyle/>
          <a:p>
            <a:pPr>
              <a:buNone/>
            </a:pPr>
            <a:r>
              <a:rPr lang="sr-Cyrl-BA" dirty="0" smtClean="0">
                <a:latin typeface="+mj-lt"/>
              </a:rPr>
              <a:t>Формула за очекивани принос </a:t>
            </a:r>
            <a:r>
              <a:rPr lang="sr-Latn-BA" dirty="0" smtClean="0">
                <a:latin typeface="+mj-lt"/>
              </a:rPr>
              <a:t>E(r) </a:t>
            </a:r>
            <a:r>
              <a:rPr lang="sr-Cyrl-BA" dirty="0" smtClean="0">
                <a:latin typeface="+mj-lt"/>
              </a:rPr>
              <a:t>гласи</a:t>
            </a:r>
            <a:r>
              <a:rPr lang="sr-Latn-BA" dirty="0" smtClean="0">
                <a:latin typeface="+mj-lt"/>
              </a:rPr>
              <a:t>:</a:t>
            </a:r>
          </a:p>
          <a:p>
            <a:pPr>
              <a:buNone/>
            </a:pPr>
            <a:endParaRPr lang="sr-Latn-BA" dirty="0" smtClean="0">
              <a:latin typeface="+mj-lt"/>
            </a:endParaRPr>
          </a:p>
          <a:p>
            <a:pPr>
              <a:buNone/>
            </a:pPr>
            <a:endParaRPr lang="sr-Latn-BA" dirty="0" smtClean="0">
              <a:latin typeface="+mj-lt"/>
            </a:endParaRPr>
          </a:p>
          <a:p>
            <a:pPr>
              <a:buNone/>
            </a:pPr>
            <a:r>
              <a:rPr lang="sr-Cyrl-BA" dirty="0" smtClean="0">
                <a:latin typeface="+mj-lt"/>
              </a:rPr>
              <a:t>	</a:t>
            </a:r>
          </a:p>
          <a:p>
            <a:pPr>
              <a:buNone/>
            </a:pPr>
            <a:r>
              <a:rPr lang="sr-Cyrl-BA" dirty="0" smtClean="0">
                <a:latin typeface="+mj-lt"/>
              </a:rPr>
              <a:t>	Варијанса је очекивана вриједност квадрата одступања од средње вриједности:</a:t>
            </a:r>
          </a:p>
          <a:p>
            <a:pPr>
              <a:buNone/>
            </a:pPr>
            <a:endParaRPr lang="sr-Cyrl-BA" dirty="0" smtClean="0">
              <a:latin typeface="+mj-lt"/>
            </a:endParaRPr>
          </a:p>
          <a:p>
            <a:pPr>
              <a:buNone/>
            </a:pPr>
            <a:endParaRPr lang="sr-Cyrl-BA" dirty="0" smtClean="0">
              <a:latin typeface="+mj-lt"/>
            </a:endParaRPr>
          </a:p>
          <a:p>
            <a:pPr>
              <a:buNone/>
            </a:pPr>
            <a:r>
              <a:rPr lang="sr-Cyrl-BA" dirty="0" smtClean="0">
                <a:latin typeface="+mj-lt"/>
              </a:rPr>
              <a:t>	Стандардна девијација:</a:t>
            </a:r>
            <a:endParaRPr lang="en-US" dirty="0">
              <a:latin typeface="+mj-lt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5616" y="2060848"/>
            <a:ext cx="2880320" cy="1152128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4221088"/>
            <a:ext cx="4049065" cy="1152128"/>
          </a:xfrm>
          <a:prstGeom prst="rect">
            <a:avLst/>
          </a:prstGeom>
          <a:noFill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5616" y="5805264"/>
            <a:ext cx="2664296" cy="7200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075240" cy="648072"/>
          </a:xfrm>
        </p:spPr>
        <p:txBody>
          <a:bodyPr>
            <a:normAutofit/>
          </a:bodyPr>
          <a:lstStyle/>
          <a:p>
            <a:r>
              <a:rPr lang="sr-Cyrl-BA" sz="3200" b="1" dirty="0" smtClean="0"/>
              <a:t>Премија за ризик и одбојност према ризику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124744"/>
            <a:ext cx="7988424" cy="5472608"/>
          </a:xfrm>
        </p:spPr>
        <p:txBody>
          <a:bodyPr/>
          <a:lstStyle/>
          <a:p>
            <a:r>
              <a:rPr lang="sr-Cyrl-BA" b="1" dirty="0" smtClean="0">
                <a:latin typeface="+mj-lt"/>
              </a:rPr>
              <a:t>Безризична стопа</a:t>
            </a:r>
            <a:r>
              <a:rPr lang="en-US" b="1" dirty="0" smtClean="0">
                <a:latin typeface="+mj-lt"/>
              </a:rPr>
              <a:t> </a:t>
            </a:r>
            <a:r>
              <a:rPr lang="sr-Latn-BA" sz="3200" b="1" dirty="0" smtClean="0">
                <a:latin typeface="+mj-lt"/>
              </a:rPr>
              <a:t>(</a:t>
            </a:r>
            <a:r>
              <a:rPr lang="en-US" sz="3200" b="1" dirty="0" err="1" smtClean="0">
                <a:latin typeface="+mj-lt"/>
              </a:rPr>
              <a:t>r</a:t>
            </a:r>
            <a:r>
              <a:rPr lang="en-US" sz="3200" b="1" baseline="-25000" dirty="0" err="1" smtClean="0">
                <a:latin typeface="+mj-lt"/>
              </a:rPr>
              <a:t>f</a:t>
            </a:r>
            <a:r>
              <a:rPr lang="en-US" sz="3200" b="1" baseline="-25000" dirty="0" smtClean="0">
                <a:latin typeface="+mj-lt"/>
              </a:rPr>
              <a:t> </a:t>
            </a:r>
            <a:r>
              <a:rPr lang="sr-Latn-BA" b="1" dirty="0" smtClean="0">
                <a:latin typeface="+mj-lt"/>
              </a:rPr>
              <a:t>) </a:t>
            </a:r>
            <a:r>
              <a:rPr lang="sr-Cyrl-BA" dirty="0" smtClean="0">
                <a:latin typeface="+mj-lt"/>
              </a:rPr>
              <a:t>је стопа приноса која се може сигурно остварити</a:t>
            </a:r>
          </a:p>
          <a:p>
            <a:r>
              <a:rPr lang="sr-Cyrl-BA" b="1" dirty="0" smtClean="0">
                <a:latin typeface="+mj-lt"/>
              </a:rPr>
              <a:t>Премија за ризик (премија ризика) </a:t>
            </a:r>
            <a:r>
              <a:rPr lang="sr-Latn-BA" sz="3200" b="1" dirty="0" smtClean="0">
                <a:latin typeface="+mj-lt"/>
              </a:rPr>
              <a:t>- </a:t>
            </a:r>
            <a:r>
              <a:rPr lang="en-US" sz="2800" b="1" dirty="0" smtClean="0">
                <a:latin typeface="+mj-lt"/>
              </a:rPr>
              <a:t>E(</a:t>
            </a:r>
            <a:r>
              <a:rPr lang="en-US" sz="2800" b="1" dirty="0" err="1" smtClean="0">
                <a:latin typeface="+mj-lt"/>
              </a:rPr>
              <a:t>r</a:t>
            </a:r>
            <a:r>
              <a:rPr lang="en-US" sz="2800" b="1" baseline="-25000" dirty="0" err="1" smtClean="0">
                <a:latin typeface="+mj-lt"/>
              </a:rPr>
              <a:t>p</a:t>
            </a:r>
            <a:r>
              <a:rPr lang="en-US" sz="2800" b="1" dirty="0" smtClean="0">
                <a:latin typeface="+mj-lt"/>
              </a:rPr>
              <a:t>)</a:t>
            </a:r>
            <a:r>
              <a:rPr lang="sr-Cyrl-BA" sz="2800" b="1" dirty="0" smtClean="0">
                <a:latin typeface="+mj-lt"/>
              </a:rPr>
              <a:t> </a:t>
            </a:r>
            <a:r>
              <a:rPr lang="sr-Cyrl-BA" dirty="0" smtClean="0">
                <a:latin typeface="+mj-lt"/>
              </a:rPr>
              <a:t>је разлика између очекиваног приноса и приноса на безризичне ХОВ :</a:t>
            </a:r>
          </a:p>
          <a:p>
            <a:pPr>
              <a:buNone/>
            </a:pPr>
            <a:endParaRPr lang="sr-Cyrl-BA" b="1" dirty="0" smtClean="0">
              <a:latin typeface="+mj-lt"/>
            </a:endParaRPr>
          </a:p>
          <a:p>
            <a:r>
              <a:rPr lang="sr-Cyrl-BA" b="1" dirty="0" smtClean="0">
                <a:latin typeface="+mj-lt"/>
              </a:rPr>
              <a:t>Додатни принос </a:t>
            </a:r>
            <a:r>
              <a:rPr lang="sr-Cyrl-BA" dirty="0" smtClean="0">
                <a:latin typeface="+mj-lt"/>
              </a:rPr>
              <a:t>је разлика између приноса на финансијски инструмент и приноса на краткорочне државне обвезнице.</a:t>
            </a:r>
          </a:p>
          <a:p>
            <a:r>
              <a:rPr lang="sr-Cyrl-BA" dirty="0" smtClean="0">
                <a:latin typeface="+mj-lt"/>
              </a:rPr>
              <a:t>Спремност инвеститора на улагање зависи од њихове одбојности према ризику (А):</a:t>
            </a:r>
            <a:endParaRPr lang="en-US" dirty="0">
              <a:latin typeface="+mj-lt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3140968"/>
            <a:ext cx="3096344" cy="576064"/>
          </a:xfrm>
          <a:prstGeom prst="rect">
            <a:avLst/>
          </a:prstGeom>
          <a:noFill/>
        </p:spPr>
      </p:pic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624" y="6065912"/>
            <a:ext cx="2520280" cy="792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003232" cy="882352"/>
          </a:xfrm>
        </p:spPr>
        <p:txBody>
          <a:bodyPr>
            <a:normAutofit/>
          </a:bodyPr>
          <a:lstStyle/>
          <a:p>
            <a:pPr algn="ctr"/>
            <a:r>
              <a:rPr lang="sr-Cyrl-BA" sz="3600" b="1" dirty="0" smtClean="0"/>
              <a:t>3. Историјски подаци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340768"/>
            <a:ext cx="8147248" cy="4968552"/>
          </a:xfrm>
        </p:spPr>
        <p:txBody>
          <a:bodyPr>
            <a:normAutofit/>
          </a:bodyPr>
          <a:lstStyle/>
          <a:p>
            <a:r>
              <a:rPr lang="sr-Cyrl-BA" sz="2800" dirty="0" smtClean="0">
                <a:latin typeface="+mj-lt"/>
              </a:rPr>
              <a:t>Записи, обвезнице и акције. </a:t>
            </a:r>
          </a:p>
          <a:p>
            <a:r>
              <a:rPr lang="sr-Cyrl-BA" sz="2800" dirty="0" smtClean="0">
                <a:latin typeface="+mj-lt"/>
              </a:rPr>
              <a:t>Подаци о ранијим стопама приноса један су од извора информација о премијама за ризик и стандардним девијацијама. Премија за ризик из прошлости се добија као просјечна разлика између </a:t>
            </a:r>
            <a:r>
              <a:rPr lang="sr-Latn-BA" sz="2800" dirty="0" smtClean="0">
                <a:latin typeface="+mj-lt"/>
              </a:rPr>
              <a:t>HPR </a:t>
            </a:r>
            <a:r>
              <a:rPr lang="sr-Cyrl-BA" sz="2800" dirty="0" smtClean="0">
                <a:latin typeface="+mj-lt"/>
              </a:rPr>
              <a:t>н одређену активу и безризичне стопе</a:t>
            </a:r>
            <a:r>
              <a:rPr lang="sr-Cyrl-BA" dirty="0" smtClean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922114"/>
          </a:xfrm>
        </p:spPr>
        <p:txBody>
          <a:bodyPr>
            <a:normAutofit/>
          </a:bodyPr>
          <a:lstStyle/>
          <a:p>
            <a:pPr algn="ctr"/>
            <a:r>
              <a:rPr lang="sr-Cyrl-BA" sz="3600" b="1" dirty="0" smtClean="0"/>
              <a:t>3. Историјски подаци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47800"/>
            <a:ext cx="8219256" cy="5005536"/>
          </a:xfrm>
        </p:spPr>
        <p:txBody>
          <a:bodyPr>
            <a:normAutofit lnSpcReduction="10000"/>
          </a:bodyPr>
          <a:lstStyle/>
          <a:p>
            <a:r>
              <a:rPr lang="sr-Cyrl-BA" sz="2800" dirty="0" smtClean="0">
                <a:latin typeface="+mj-lt"/>
              </a:rPr>
              <a:t>Портфолији акција:</a:t>
            </a:r>
          </a:p>
          <a:p>
            <a:pPr lvl="1"/>
            <a:r>
              <a:rPr lang="sr-Cyrl-BA" sz="2800" dirty="0" smtClean="0">
                <a:latin typeface="+mj-lt"/>
              </a:rPr>
              <a:t>Свјетски портфолио чине акције великих компанија из 16 развијених земаља</a:t>
            </a:r>
          </a:p>
          <a:p>
            <a:pPr lvl="1"/>
            <a:r>
              <a:rPr lang="sr-Cyrl-BA" sz="2800" dirty="0" smtClean="0">
                <a:latin typeface="+mj-lt"/>
              </a:rPr>
              <a:t>Акције великих америчких компанија и</a:t>
            </a:r>
          </a:p>
          <a:p>
            <a:pPr lvl="1"/>
            <a:r>
              <a:rPr lang="sr-Cyrl-BA" sz="2800" dirty="0" smtClean="0">
                <a:latin typeface="+mj-lt"/>
              </a:rPr>
              <a:t>Акције малих америчкиох компанија.</a:t>
            </a:r>
          </a:p>
          <a:p>
            <a:r>
              <a:rPr lang="sr-Cyrl-BA" sz="2800" dirty="0" smtClean="0">
                <a:latin typeface="+mj-lt"/>
              </a:rPr>
              <a:t>Обвезнице, трезорски записи и инфлација:</a:t>
            </a:r>
          </a:p>
          <a:p>
            <a:pPr lvl="1"/>
            <a:r>
              <a:rPr lang="sr-Cyrl-BA" sz="2800" dirty="0" smtClean="0">
                <a:latin typeface="+mj-lt"/>
              </a:rPr>
              <a:t>Свјетски портфолио обвезница 8дугорочне обвезнице из 16 развијених земаља);</a:t>
            </a:r>
          </a:p>
          <a:p>
            <a:pPr lvl="1"/>
            <a:r>
              <a:rPr lang="sr-Cyrl-BA" sz="2800" dirty="0" smtClean="0">
                <a:latin typeface="+mj-lt"/>
              </a:rPr>
              <a:t>Дугорочне државне обвезнице;</a:t>
            </a:r>
          </a:p>
          <a:p>
            <a:pPr lvl="1"/>
            <a:r>
              <a:rPr lang="sr-Cyrl-BA" sz="2800" dirty="0" smtClean="0">
                <a:latin typeface="+mj-lt"/>
              </a:rPr>
              <a:t>Трезорски записи;</a:t>
            </a:r>
          </a:p>
          <a:p>
            <a:pPr lvl="1"/>
            <a:r>
              <a:rPr lang="sr-Cyrl-BA" sz="2800" dirty="0" smtClean="0">
                <a:latin typeface="+mj-lt"/>
              </a:rPr>
              <a:t>Инфлација.</a:t>
            </a:r>
          </a:p>
          <a:p>
            <a:pPr lvl="1"/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9">
      <a:dk1>
        <a:sysClr val="windowText" lastClr="000000"/>
      </a:dk1>
      <a:lt1>
        <a:srgbClr val="E9CBC3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238</TotalTime>
  <Words>1574</Words>
  <Application>Microsoft Office PowerPoint</Application>
  <PresentationFormat>On-screen Show (4:3)</PresentationFormat>
  <Paragraphs>154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Equity</vt:lpstr>
      <vt:lpstr>ПОРТФОЛИО ТЕОРИЈА</vt:lpstr>
      <vt:lpstr>I РИЗИК И ПРИНОС:  ИСТОРИЈАТ И УВОД </vt:lpstr>
      <vt:lpstr>1. Стопе приноса</vt:lpstr>
      <vt:lpstr>Израчунавање приноса у различитим раздобљима</vt:lpstr>
      <vt:lpstr>2. Ризик и премија за ризик</vt:lpstr>
      <vt:lpstr>Очекивани принос, варијанса и стандардна девијација</vt:lpstr>
      <vt:lpstr>Премија за ризик и одбојност према ризику</vt:lpstr>
      <vt:lpstr>3. Историјски подаци</vt:lpstr>
      <vt:lpstr>3. Историјски подаци</vt:lpstr>
      <vt:lpstr>4. Инфлација и реална стопа приноса</vt:lpstr>
      <vt:lpstr>5. Расподјела средстава на ризичне и безризичне портфолије </vt:lpstr>
      <vt:lpstr>Линија алокације капитала</vt:lpstr>
      <vt:lpstr>Толеранција ризика и алокација активе</vt:lpstr>
      <vt:lpstr>6. Пасивна стратегија и линија тржишта капитала</vt:lpstr>
      <vt:lpstr>II ЕФИКАСНА ДИВЕРЗИФИКАЦИЈА</vt:lpstr>
      <vt:lpstr>1. Диверзификација и ризик портфолија</vt:lpstr>
      <vt:lpstr>2. Алокација активе унутар ризичног портфолија</vt:lpstr>
      <vt:lpstr>Коефицијент корелације</vt:lpstr>
      <vt:lpstr>Три правила портфолија који се састоје од два ризична инструмента</vt:lpstr>
      <vt:lpstr>Примјер: условљеност ризика и приноса портфолија од два ризична инструмента</vt:lpstr>
      <vt:lpstr>Критеријум очекиваног приноса и варијансе</vt:lpstr>
      <vt:lpstr>3. Оптимални ризични портфолио са безризичном активом</vt:lpstr>
      <vt:lpstr>4. Ефикасна диверзификација са више ризичних инструмената</vt:lpstr>
      <vt:lpstr>Ефикасна граница ризичне активе</vt:lpstr>
      <vt:lpstr>Преферирани комплетни портфолио и својство сепарације</vt:lpstr>
      <vt:lpstr>5. Једнофакторски модел </vt:lpstr>
      <vt:lpstr>5. Једнофакторски модел </vt:lpstr>
      <vt:lpstr>Индексни модел приноса на ХОВ</vt:lpstr>
      <vt:lpstr>Диверзификација на једнофакторском тржишту ХОВ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ПОРТФОЛИО ТЕОРИЈА</dc:title>
  <dc:creator>efbl</dc:creator>
  <cp:lastModifiedBy>efbl</cp:lastModifiedBy>
  <cp:revision>54</cp:revision>
  <dcterms:created xsi:type="dcterms:W3CDTF">2019-04-01T11:56:51Z</dcterms:created>
  <dcterms:modified xsi:type="dcterms:W3CDTF">2019-04-23T08:38:21Z</dcterms:modified>
</cp:coreProperties>
</file>