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autoCompressPictures="0">
  <p:sldMasterIdLst>
    <p:sldMasterId id="2147483796" r:id="rId1"/>
  </p:sldMasterIdLst>
  <p:notesMasterIdLst>
    <p:notesMasterId r:id="rId29"/>
  </p:notesMasterIdLst>
  <p:handoutMasterIdLst>
    <p:handoutMasterId r:id="rId30"/>
  </p:handoutMasterIdLst>
  <p:sldIdLst>
    <p:sldId id="256" r:id="rId2"/>
    <p:sldId id="783" r:id="rId3"/>
    <p:sldId id="784" r:id="rId4"/>
    <p:sldId id="819" r:id="rId5"/>
    <p:sldId id="817" r:id="rId6"/>
    <p:sldId id="818" r:id="rId7"/>
    <p:sldId id="785" r:id="rId8"/>
    <p:sldId id="788" r:id="rId9"/>
    <p:sldId id="787" r:id="rId10"/>
    <p:sldId id="789" r:id="rId11"/>
    <p:sldId id="796" r:id="rId12"/>
    <p:sldId id="798" r:id="rId13"/>
    <p:sldId id="797" r:id="rId14"/>
    <p:sldId id="793" r:id="rId15"/>
    <p:sldId id="794" r:id="rId16"/>
    <p:sldId id="799" r:id="rId17"/>
    <p:sldId id="801" r:id="rId18"/>
    <p:sldId id="802" r:id="rId19"/>
    <p:sldId id="805" r:id="rId20"/>
    <p:sldId id="806" r:id="rId21"/>
    <p:sldId id="800" r:id="rId22"/>
    <p:sldId id="808" r:id="rId23"/>
    <p:sldId id="810" r:id="rId24"/>
    <p:sldId id="811" r:id="rId25"/>
    <p:sldId id="812" r:id="rId26"/>
    <p:sldId id="814" r:id="rId27"/>
    <p:sldId id="816" r:id="rId28"/>
  </p:sldIdLst>
  <p:sldSz cx="9144000" cy="6858000" type="screen4x3"/>
  <p:notesSz cx="70104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FF66CC"/>
    <a:srgbClr val="CC99FF"/>
    <a:srgbClr val="CC9900"/>
    <a:srgbClr val="FB17D0"/>
    <a:srgbClr val="FF9966"/>
    <a:srgbClr val="FBBF53"/>
    <a:srgbClr val="FFCCFF"/>
    <a:srgbClr val="F9E0AD"/>
    <a:srgbClr val="FDF3A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C4B1156A-380E-4F78-BDF5-A606A8083BF9}" styleName="Medium Style 4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solidFill>
            <a:schemeClr val="accent4">
              <a:tint val="20000"/>
            </a:schemeClr>
          </a:solidFill>
        </a:fill>
      </a:tcStyle>
    </a:wholeTbl>
    <a:band1H>
      <a:tcStyle>
        <a:tcBdr/>
        <a:fill>
          <a:solidFill>
            <a:schemeClr val="accent4">
              <a:tint val="40000"/>
            </a:schemeClr>
          </a:solidFill>
        </a:fill>
      </a:tcStyle>
    </a:band1H>
    <a:band1V>
      <a:tcStyle>
        <a:tcBdr/>
        <a:fill>
          <a:solidFill>
            <a:schemeClr val="accent4">
              <a:tint val="40000"/>
            </a:schemeClr>
          </a:solidFill>
        </a:fill>
      </a:tcStyle>
    </a:band1V>
    <a:lastCol>
      <a:tcTxStyle b="on"/>
      <a:tcStyle>
        <a:tcBdr/>
      </a:tcStyle>
    </a:lastCol>
    <a:firstCol>
      <a:tcTxStyle b="on"/>
      <a:tcStyle>
        <a:tcBdr/>
      </a:tcStyle>
    </a:firstCol>
    <a:lastRow>
      <a:tcTxStyle b="on"/>
      <a:tcStyle>
        <a:tcBdr>
          <a:top>
            <a:ln w="25400" cmpd="sng">
              <a:solidFill>
                <a:schemeClr val="accent4"/>
              </a:solidFill>
            </a:ln>
          </a:top>
        </a:tcBdr>
        <a:fill>
          <a:solidFill>
            <a:schemeClr val="accent4">
              <a:tint val="20000"/>
            </a:schemeClr>
          </a:solidFill>
        </a:fill>
      </a:tcStyle>
    </a:lastRow>
    <a:firstRow>
      <a:tcTxStyle b="on"/>
      <a:tcStyle>
        <a:tcBdr/>
        <a:fill>
          <a:solidFill>
            <a:schemeClr val="accent4">
              <a:tint val="20000"/>
            </a:schemeClr>
          </a:solidFill>
        </a:fill>
      </a:tcStyle>
    </a:firstRow>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978" autoAdjust="0"/>
    <p:restoredTop sz="94660"/>
  </p:normalViewPr>
  <p:slideViewPr>
    <p:cSldViewPr snapToGrid="0">
      <p:cViewPr varScale="1">
        <p:scale>
          <a:sx n="98" d="100"/>
          <a:sy n="98" d="100"/>
        </p:scale>
        <p:origin x="308" y="6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handoutMaster" Target="handoutMasters/handoutMaster1.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5"/>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sz="quarter" idx="1"/>
          </p:nvPr>
        </p:nvSpPr>
        <p:spPr>
          <a:xfrm>
            <a:off x="3970938" y="0"/>
            <a:ext cx="3037840" cy="466435"/>
          </a:xfrm>
          <a:prstGeom prst="rect">
            <a:avLst/>
          </a:prstGeom>
        </p:spPr>
        <p:txBody>
          <a:bodyPr vert="horz" lIns="91440" tIns="45720" rIns="91440" bIns="45720" rtlCol="0"/>
          <a:lstStyle>
            <a:lvl1pPr algn="r">
              <a:defRPr sz="1200"/>
            </a:lvl1pPr>
          </a:lstStyle>
          <a:p>
            <a:fld id="{B61A5D1D-38BD-4DDD-A58F-79DF65543BF1}" type="datetimeFigureOut">
              <a:rPr lang="en-GB" smtClean="0"/>
              <a:t>03/04/2023</a:t>
            </a:fld>
            <a:endParaRPr lang="en-GB"/>
          </a:p>
        </p:txBody>
      </p:sp>
      <p:sp>
        <p:nvSpPr>
          <p:cNvPr id="4" name="Footer Placeholder 3"/>
          <p:cNvSpPr>
            <a:spLocks noGrp="1"/>
          </p:cNvSpPr>
          <p:nvPr>
            <p:ph type="ftr" sz="quarter" idx="2"/>
          </p:nvPr>
        </p:nvSpPr>
        <p:spPr>
          <a:xfrm>
            <a:off x="0" y="8829968"/>
            <a:ext cx="3037840" cy="466434"/>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p:cNvSpPr>
            <a:spLocks noGrp="1"/>
          </p:cNvSpPr>
          <p:nvPr>
            <p:ph type="sldNum" sz="quarter" idx="3"/>
          </p:nvPr>
        </p:nvSpPr>
        <p:spPr>
          <a:xfrm>
            <a:off x="3970938" y="8829968"/>
            <a:ext cx="3037840" cy="466434"/>
          </a:xfrm>
          <a:prstGeom prst="rect">
            <a:avLst/>
          </a:prstGeom>
        </p:spPr>
        <p:txBody>
          <a:bodyPr vert="horz" lIns="91440" tIns="45720" rIns="91440" bIns="45720" rtlCol="0" anchor="b"/>
          <a:lstStyle>
            <a:lvl1pPr algn="r">
              <a:defRPr sz="1200"/>
            </a:lvl1pPr>
          </a:lstStyle>
          <a:p>
            <a:fld id="{2511DA44-1243-4D07-AF26-058DDBD1963B}" type="slidenum">
              <a:rPr lang="en-GB" smtClean="0"/>
              <a:t>‹#›</a:t>
            </a:fld>
            <a:endParaRPr lang="en-GB"/>
          </a:p>
        </p:txBody>
      </p:sp>
    </p:spTree>
    <p:extLst>
      <p:ext uri="{BB962C8B-B14F-4D97-AF65-F5344CB8AC3E}">
        <p14:creationId xmlns:p14="http://schemas.microsoft.com/office/powerpoint/2010/main" val="398186578"/>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5"/>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970938" y="0"/>
            <a:ext cx="3037840" cy="466435"/>
          </a:xfrm>
          <a:prstGeom prst="rect">
            <a:avLst/>
          </a:prstGeom>
        </p:spPr>
        <p:txBody>
          <a:bodyPr vert="horz" lIns="91440" tIns="45720" rIns="91440" bIns="45720" rtlCol="0"/>
          <a:lstStyle>
            <a:lvl1pPr algn="r">
              <a:defRPr sz="1200"/>
            </a:lvl1pPr>
          </a:lstStyle>
          <a:p>
            <a:fld id="{AC07F5CE-DD99-4CFD-AB0B-5AF6C013888A}" type="datetimeFigureOut">
              <a:rPr lang="en-GB" smtClean="0"/>
              <a:t>03/04/2023</a:t>
            </a:fld>
            <a:endParaRPr lang="en-GB"/>
          </a:p>
        </p:txBody>
      </p:sp>
      <p:sp>
        <p:nvSpPr>
          <p:cNvPr id="4" name="Slide Image Placeholder 3"/>
          <p:cNvSpPr>
            <a:spLocks noGrp="1" noRot="1" noChangeAspect="1"/>
          </p:cNvSpPr>
          <p:nvPr>
            <p:ph type="sldImg" idx="2"/>
          </p:nvPr>
        </p:nvSpPr>
        <p:spPr>
          <a:xfrm>
            <a:off x="1414463" y="1162050"/>
            <a:ext cx="4181475" cy="31369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701041" y="4473892"/>
            <a:ext cx="5608320" cy="3660458"/>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829968"/>
            <a:ext cx="3037840" cy="466434"/>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970938" y="8829968"/>
            <a:ext cx="3037840" cy="466434"/>
          </a:xfrm>
          <a:prstGeom prst="rect">
            <a:avLst/>
          </a:prstGeom>
        </p:spPr>
        <p:txBody>
          <a:bodyPr vert="horz" lIns="91440" tIns="45720" rIns="91440" bIns="45720" rtlCol="0" anchor="b"/>
          <a:lstStyle>
            <a:lvl1pPr algn="r">
              <a:defRPr sz="1200"/>
            </a:lvl1pPr>
          </a:lstStyle>
          <a:p>
            <a:fld id="{89DBD655-4639-4CBE-BE8D-344BFADD6D6D}" type="slidenum">
              <a:rPr lang="en-GB" smtClean="0"/>
              <a:t>‹#›</a:t>
            </a:fld>
            <a:endParaRPr lang="en-GB"/>
          </a:p>
        </p:txBody>
      </p:sp>
    </p:spTree>
    <p:extLst>
      <p:ext uri="{BB962C8B-B14F-4D97-AF65-F5344CB8AC3E}">
        <p14:creationId xmlns:p14="http://schemas.microsoft.com/office/powerpoint/2010/main" val="1105513206"/>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8466" y="-8468"/>
            <a:ext cx="9171316" cy="6874935"/>
            <a:chOff x="-8466" y="-8468"/>
            <a:chExt cx="9171316" cy="6874935"/>
          </a:xfrm>
        </p:grpSpPr>
        <p:cxnSp>
          <p:nvCxnSpPr>
            <p:cNvPr id="28" name="Straight Connector 27"/>
            <p:cNvCxnSpPr/>
            <p:nvPr/>
          </p:nvCxnSpPr>
          <p:spPr>
            <a:xfrm flipV="1">
              <a:off x="5130830" y="4175605"/>
              <a:ext cx="4022475" cy="2682396"/>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9" name="Straight Connector 28"/>
            <p:cNvCxnSpPr/>
            <p:nvPr/>
          </p:nvCxnSpPr>
          <p:spPr>
            <a:xfrm>
              <a:off x="7042707"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30" name="Freeform 29"/>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Freeform 30"/>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2" name="Freeform 31"/>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33" name="Freeform 32"/>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4" name="Freeform 33"/>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5" name="Freeform 34"/>
            <p:cNvSpPr/>
            <p:nvPr/>
          </p:nvSpPr>
          <p:spPr>
            <a:xfrm>
              <a:off x="8094165"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2">
                <a:lumMod val="75000"/>
                <a:alpha val="82000"/>
              </a:schemeClr>
            </a:solidFill>
            <a:ln>
              <a:noFill/>
            </a:ln>
            <a:effectLst/>
          </p:spPr>
          <p:style>
            <a:lnRef idx="1">
              <a:schemeClr val="accent1"/>
            </a:lnRef>
            <a:fillRef idx="3">
              <a:schemeClr val="accent1"/>
            </a:fillRef>
            <a:effectRef idx="2">
              <a:schemeClr val="accent1"/>
            </a:effectRef>
            <a:fontRef idx="minor">
              <a:schemeClr val="lt1"/>
            </a:fontRef>
          </p:style>
        </p:sp>
        <p:sp>
          <p:nvSpPr>
            <p:cNvPr id="36" name="Freeform 35"/>
            <p:cNvSpPr/>
            <p:nvPr/>
          </p:nvSpPr>
          <p:spPr>
            <a:xfrm>
              <a:off x="8068764"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8" name="Freeform 17"/>
            <p:cNvSpPr/>
            <p:nvPr/>
          </p:nvSpPr>
          <p:spPr>
            <a:xfrm>
              <a:off x="-8466" y="-8468"/>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130595" y="2404534"/>
            <a:ext cx="5826719" cy="1646302"/>
          </a:xfrm>
        </p:spPr>
        <p:txBody>
          <a:bodyPr anchor="b">
            <a:noAutofit/>
          </a:bodyPr>
          <a:lstStyle>
            <a:lvl1pPr algn="r">
              <a:defRPr sz="5400">
                <a:solidFill>
                  <a:schemeClr val="accent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130595" y="4050834"/>
            <a:ext cx="5826719"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3F1167BC-7972-4CB4-9200-F853611014CA}" type="datetime1">
              <a:rPr lang="en-US" smtClean="0"/>
              <a:t>4/3/2023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63077385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3403600"/>
          </a:xfrm>
        </p:spPr>
        <p:txBody>
          <a:bodyPr anchor="ctr">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09600" y="4470400"/>
            <a:ext cx="6347714"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47EE02EE-4498-41BE-A354-A13C0C5355C8}" type="datetime1">
              <a:rPr lang="en-US" smtClean="0"/>
              <a:t>4/3/2023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86245481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1101074" y="3632200"/>
            <a:ext cx="541980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09598" y="4470400"/>
            <a:ext cx="6347715"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99A51A3A-F488-4768-A9F0-0F3959A92872}" type="datetime1">
              <a:rPr lang="en-US" smtClean="0"/>
              <a:t>4/3/2023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54035910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09598" y="1931988"/>
            <a:ext cx="6347715" cy="2595460"/>
          </a:xfrm>
        </p:spPr>
        <p:txBody>
          <a:bodyPr anchor="b">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DDD6FCDF-EB04-4BCA-A7E0-EFE990DDB9A1}" type="datetime1">
              <a:rPr lang="en-US" smtClean="0"/>
              <a:t>4/3/2023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78996337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63E30E51-8926-4FF9-99C0-86CDBFDAF08A}" type="datetime1">
              <a:rPr lang="en-US" smtClean="0"/>
              <a:t>4/3/2023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4114717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15848" y="609600"/>
            <a:ext cx="6341465"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88FCC328-6EA3-4AAD-A60D-F794B09910E5}" type="datetime1">
              <a:rPr lang="en-US" smtClean="0"/>
              <a:t>4/3/2023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323854725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CB2D2470-B70B-41DB-92E0-00E998FA7278}" type="datetime1">
              <a:rPr lang="en-US" smtClean="0"/>
              <a:t>4/3/2023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65313386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77312" y="609600"/>
            <a:ext cx="978812" cy="5251451"/>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09599" y="609600"/>
            <a:ext cx="5195026" cy="5251451"/>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1B01D62-3C5A-44EA-83B0-811BD02260FC}" type="datetime1">
              <a:rPr lang="en-US" smtClean="0"/>
              <a:t>4/3/2023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7195296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7D19299-DC19-4154-8890-2A390A5A4A36}" type="datetime1">
              <a:rPr lang="en-US" smtClean="0"/>
              <a:t>4/3/2023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8742915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09598" y="2700868"/>
            <a:ext cx="6347715" cy="1826581"/>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09598" y="4527448"/>
            <a:ext cx="6347715"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E253A089-338B-4981-81B4-0C42B689B7D4}" type="datetime1">
              <a:rPr lang="en-US" smtClean="0"/>
              <a:t>4/3/2023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44460381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1320800"/>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09600" y="2160589"/>
            <a:ext cx="3088109" cy="3880772"/>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3869204" y="2160590"/>
            <a:ext cx="3088110" cy="388077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9A731751-1927-495A-B3ED-9702D385A7FB}" type="datetime1">
              <a:rPr lang="en-US" smtClean="0"/>
              <a:t>4/3/2023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6525125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3" cy="1320800"/>
          </a:xfrm>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609599"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609599" y="2737246"/>
            <a:ext cx="3090672" cy="330411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3866640"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3866640" y="2737246"/>
            <a:ext cx="3090672" cy="330411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06C0B29C-17E4-4CE6-BB08-C98426C06A21}" type="datetime1">
              <a:rPr lang="en-US" smtClean="0"/>
              <a:t>4/3/2023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7771622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4" cy="1320800"/>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AB519812-87B8-449D-B732-A52EE61ADF1B}" type="datetime1">
              <a:rPr lang="en-US" smtClean="0"/>
              <a:t>4/3/2023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52261350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E2AF2A1-F94A-490D-AA71-7A2831CB34B2}" type="datetime1">
              <a:rPr lang="en-US" smtClean="0"/>
              <a:t>4/3/2023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52095182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599" y="1498604"/>
            <a:ext cx="2790182" cy="1278466"/>
          </a:xfrm>
        </p:spPr>
        <p:txBody>
          <a:bodyPr anchor="b">
            <a:normAutofit/>
          </a:bodyPr>
          <a:lstStyle>
            <a:lvl1pPr>
              <a:defRPr sz="2000"/>
            </a:lvl1pPr>
          </a:lstStyle>
          <a:p>
            <a:r>
              <a:rPr lang="en-US" smtClean="0"/>
              <a:t>Click to edit Master title style</a:t>
            </a:r>
            <a:endParaRPr lang="en-US" dirty="0"/>
          </a:p>
        </p:txBody>
      </p:sp>
      <p:sp>
        <p:nvSpPr>
          <p:cNvPr id="3" name="Content Placeholder 2"/>
          <p:cNvSpPr>
            <a:spLocks noGrp="1"/>
          </p:cNvSpPr>
          <p:nvPr>
            <p:ph idx="1"/>
          </p:nvPr>
        </p:nvSpPr>
        <p:spPr>
          <a:xfrm>
            <a:off x="3571275" y="514925"/>
            <a:ext cx="3386037" cy="552643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09599" y="2777069"/>
            <a:ext cx="2790182" cy="2584449"/>
          </a:xfrm>
        </p:spPr>
        <p:txBody>
          <a:bodyPr>
            <a:normAutofit/>
          </a:bodyPr>
          <a:lstStyle>
            <a:lvl1pPr marL="0" indent="0">
              <a:buNone/>
              <a:defRPr sz="14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smtClean="0"/>
              <a:t>Edit Master text styles</a:t>
            </a:r>
          </a:p>
        </p:txBody>
      </p:sp>
      <p:sp>
        <p:nvSpPr>
          <p:cNvPr id="5" name="Date Placeholder 4"/>
          <p:cNvSpPr>
            <a:spLocks noGrp="1"/>
          </p:cNvSpPr>
          <p:nvPr>
            <p:ph type="dt" sz="half" idx="10"/>
          </p:nvPr>
        </p:nvSpPr>
        <p:spPr/>
        <p:txBody>
          <a:bodyPr/>
          <a:lstStyle/>
          <a:p>
            <a:fld id="{5BB975C5-28A8-47F1-83FD-9CFB22A22D21}" type="datetime1">
              <a:rPr lang="en-US" smtClean="0"/>
              <a:t>4/3/2023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00226389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599" y="4800600"/>
            <a:ext cx="6347714"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09599" y="609600"/>
            <a:ext cx="6347714"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609599" y="5367338"/>
            <a:ext cx="6347714"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B8156DC2-D70B-41F7-9F36-3EA761FDDF93}" type="datetime1">
              <a:rPr lang="en-US" smtClean="0"/>
              <a:t>4/3/2023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50140673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17" name="Group 16"/>
          <p:cNvGrpSpPr/>
          <p:nvPr/>
        </p:nvGrpSpPr>
        <p:grpSpPr>
          <a:xfrm>
            <a:off x="-8467" y="-8468"/>
            <a:ext cx="9171317" cy="6874935"/>
            <a:chOff x="-8467" y="-8468"/>
            <a:chExt cx="9171317" cy="6874935"/>
          </a:xfrm>
        </p:grpSpPr>
        <p:sp>
          <p:nvSpPr>
            <p:cNvPr id="7" name="Freeform 6"/>
            <p:cNvSpPr/>
            <p:nvPr/>
          </p:nvSpPr>
          <p:spPr>
            <a:xfrm>
              <a:off x="-8467" y="4013200"/>
              <a:ext cx="457200" cy="2853267"/>
            </a:xfrm>
            <a:custGeom>
              <a:avLst/>
              <a:gdLst/>
              <a:ahLst/>
              <a:cxnLst/>
              <a:rect l="l" t="t" r="r" b="b"/>
              <a:pathLst>
                <a:path w="457200" h="2853267">
                  <a:moveTo>
                    <a:pt x="0" y="0"/>
                  </a:moveTo>
                  <a:lnTo>
                    <a:pt x="457200" y="2853267"/>
                  </a:lnTo>
                  <a:lnTo>
                    <a:pt x="0" y="2844800"/>
                  </a:lnTo>
                  <a:cubicBezTo>
                    <a:pt x="2822" y="1905000"/>
                    <a:pt x="5645" y="965200"/>
                    <a:pt x="0" y="0"/>
                  </a:cubicBez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8" name="Straight Connector 7"/>
            <p:cNvCxnSpPr/>
            <p:nvPr/>
          </p:nvCxnSpPr>
          <p:spPr>
            <a:xfrm flipV="1">
              <a:off x="5130830" y="4175605"/>
              <a:ext cx="4022475" cy="2682396"/>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a:off x="7042707"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10" name="Freeform 9"/>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10"/>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2" name="Freeform 11"/>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3" name="Freeform 12"/>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 name="Freeform 13"/>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5" name="Freeform 14"/>
            <p:cNvSpPr/>
            <p:nvPr/>
          </p:nvSpPr>
          <p:spPr>
            <a:xfrm>
              <a:off x="8094165"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2">
                <a:lumMod val="75000"/>
                <a:alpha val="82000"/>
              </a:schemeClr>
            </a:solidFill>
            <a:ln>
              <a:noFill/>
            </a:ln>
            <a:effectLst/>
          </p:spPr>
          <p:style>
            <a:lnRef idx="1">
              <a:schemeClr val="accent1"/>
            </a:lnRef>
            <a:fillRef idx="3">
              <a:schemeClr val="accent1"/>
            </a:fillRef>
            <a:effectRef idx="2">
              <a:schemeClr val="accent1"/>
            </a:effectRef>
            <a:fontRef idx="minor">
              <a:schemeClr val="lt1"/>
            </a:fontRef>
          </p:style>
        </p:sp>
        <p:sp>
          <p:nvSpPr>
            <p:cNvPr id="16" name="Freeform 15"/>
            <p:cNvSpPr/>
            <p:nvPr/>
          </p:nvSpPr>
          <p:spPr>
            <a:xfrm>
              <a:off x="8068764"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09599" y="609600"/>
            <a:ext cx="6347713" cy="132080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09599" y="2160590"/>
            <a:ext cx="6347714" cy="3880773"/>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5405258" y="6041363"/>
            <a:ext cx="684132"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689A570B-0F52-4365-A829-9A7619E80A15}" type="datetime1">
              <a:rPr lang="en-US" smtClean="0"/>
              <a:t>4/3/2023</a:t>
            </a:fld>
            <a:endParaRPr lang="en-US" dirty="0"/>
          </a:p>
        </p:txBody>
      </p:sp>
      <p:sp>
        <p:nvSpPr>
          <p:cNvPr id="5" name="Footer Placeholder 4"/>
          <p:cNvSpPr>
            <a:spLocks noGrp="1"/>
          </p:cNvSpPr>
          <p:nvPr>
            <p:ph type="ftr" sz="quarter" idx="3"/>
          </p:nvPr>
        </p:nvSpPr>
        <p:spPr>
          <a:xfrm>
            <a:off x="609599" y="6041363"/>
            <a:ext cx="4622973"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444676" y="6041363"/>
            <a:ext cx="512638" cy="365125"/>
          </a:xfrm>
          <a:prstGeom prst="rect">
            <a:avLst/>
          </a:prstGeom>
        </p:spPr>
        <p:txBody>
          <a:bodyPr vert="horz" lIns="91440" tIns="45720" rIns="91440" bIns="45720" rtlCol="0" anchor="ctr"/>
          <a:lstStyle>
            <a:lvl1pPr algn="r">
              <a:defRPr sz="900">
                <a:solidFill>
                  <a:schemeClr val="accent1"/>
                </a:solidFill>
              </a:defRPr>
            </a:lvl1p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1136055428"/>
      </p:ext>
    </p:extLst>
  </p:cSld>
  <p:clrMap bg1="lt1" tx1="dk1" bg2="lt2" tx2="dk2" accent1="accent1" accent2="accent2" accent3="accent3" accent4="accent4" accent5="accent5" accent6="accent6" hlink="hlink" folHlink="folHlink"/>
  <p:sldLayoutIdLst>
    <p:sldLayoutId id="2147483797" r:id="rId1"/>
    <p:sldLayoutId id="2147483798" r:id="rId2"/>
    <p:sldLayoutId id="2147483799" r:id="rId3"/>
    <p:sldLayoutId id="2147483800" r:id="rId4"/>
    <p:sldLayoutId id="2147483801" r:id="rId5"/>
    <p:sldLayoutId id="2147483802" r:id="rId6"/>
    <p:sldLayoutId id="2147483803" r:id="rId7"/>
    <p:sldLayoutId id="2147483804" r:id="rId8"/>
    <p:sldLayoutId id="2147483805" r:id="rId9"/>
    <p:sldLayoutId id="2147483806" r:id="rId10"/>
    <p:sldLayoutId id="2147483807" r:id="rId11"/>
    <p:sldLayoutId id="2147483808" r:id="rId12"/>
    <p:sldLayoutId id="2147483809" r:id="rId13"/>
    <p:sldLayoutId id="2147483810" r:id="rId14"/>
    <p:sldLayoutId id="2147483811" r:id="rId15"/>
    <p:sldLayoutId id="2147483812" r:id="rId16"/>
  </p:sldLayoutIdLst>
  <p:hf hdr="0" ftr="0" dt="0"/>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3" Type="http://schemas.openxmlformats.org/officeDocument/2006/relationships/image" Target="../media/image77.png"/><Relationship Id="rId12" Type="http://schemas.openxmlformats.org/officeDocument/2006/relationships/image" Target="../media/image76.png"/><Relationship Id="rId1" Type="http://schemas.openxmlformats.org/officeDocument/2006/relationships/slideLayout" Target="../slideLayouts/slideLayout7.xml"/><Relationship Id="rId11" Type="http://schemas.openxmlformats.org/officeDocument/2006/relationships/image" Target="../media/image75.png"/><Relationship Id="rId10" Type="http://schemas.openxmlformats.org/officeDocument/2006/relationships/image" Target="../media/image74.png"/><Relationship Id="rId9" Type="http://schemas.openxmlformats.org/officeDocument/2006/relationships/image" Target="../media/image73.pn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 Id="rId6" Type="http://schemas.openxmlformats.org/officeDocument/2006/relationships/image" Target="../media/image67.png"/><Relationship Id="rId5" Type="http://schemas.openxmlformats.org/officeDocument/2006/relationships/image" Target="../media/image66.png"/><Relationship Id="rId4" Type="http://schemas.openxmlformats.org/officeDocument/2006/relationships/image" Target="../media/image79.png"/></Relationships>
</file>

<file path=ppt/slides/_rels/slide16.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 Id="rId6" Type="http://schemas.openxmlformats.org/officeDocument/2006/relationships/image" Target="../media/image69.png"/><Relationship Id="rId5" Type="http://schemas.openxmlformats.org/officeDocument/2006/relationships/image" Target="../media/image68.png"/><Relationship Id="rId4" Type="http://schemas.openxmlformats.org/officeDocument/2006/relationships/image" Target="../media/image79.png"/></Relationships>
</file>

<file path=ppt/slides/_rels/slide17.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6.jp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045764" y="4230362"/>
            <a:ext cx="7056582" cy="1265185"/>
          </a:xfrm>
        </p:spPr>
        <p:txBody>
          <a:bodyPr/>
          <a:lstStyle/>
          <a:p>
            <a:pPr algn="ctr"/>
            <a:r>
              <a:rPr lang="sr-Latn-BA" sz="3200" b="1" dirty="0" smtClean="0">
                <a:solidFill>
                  <a:schemeClr val="tx1">
                    <a:lumMod val="65000"/>
                    <a:lumOff val="35000"/>
                  </a:schemeClr>
                </a:solidFill>
                <a:latin typeface="Times New Roman" panose="02020603050405020304" pitchFamily="18" charset="0"/>
                <a:cs typeface="Times New Roman" panose="02020603050405020304" pitchFamily="18" charset="0"/>
              </a:rPr>
              <a:t>MEĐUNARODNI EKONOMSKI ODNOSI </a:t>
            </a:r>
            <a:endParaRPr lang="en-GB" sz="3000" b="1" dirty="0">
              <a:solidFill>
                <a:schemeClr val="tx2">
                  <a:lumMod val="60000"/>
                  <a:lumOff val="40000"/>
                </a:schemeClr>
              </a:solidFill>
              <a:latin typeface="Times New Roman" panose="02020603050405020304" pitchFamily="18" charset="0"/>
              <a:cs typeface="Times New Roman" panose="02020603050405020304" pitchFamily="18" charset="0"/>
            </a:endParaRPr>
          </a:p>
        </p:txBody>
      </p:sp>
      <p:sp>
        <p:nvSpPr>
          <p:cNvPr id="3" name="Subtitle 2"/>
          <p:cNvSpPr>
            <a:spLocks noGrp="1"/>
          </p:cNvSpPr>
          <p:nvPr>
            <p:ph type="subTitle" idx="1"/>
          </p:nvPr>
        </p:nvSpPr>
        <p:spPr>
          <a:xfrm>
            <a:off x="1671966" y="5495547"/>
            <a:ext cx="6198185" cy="670714"/>
          </a:xfrm>
        </p:spPr>
        <p:txBody>
          <a:bodyPr>
            <a:noAutofit/>
          </a:bodyPr>
          <a:lstStyle/>
          <a:p>
            <a:pPr>
              <a:spcBef>
                <a:spcPts val="0"/>
              </a:spcBef>
            </a:pPr>
            <a:endParaRPr lang="sr-Latn-BA" b="1" dirty="0">
              <a:solidFill>
                <a:schemeClr val="tx1">
                  <a:lumMod val="65000"/>
                  <a:lumOff val="35000"/>
                </a:schemeClr>
              </a:solidFill>
              <a:latin typeface="Times New Roman" panose="02020603050405020304" pitchFamily="18" charset="0"/>
              <a:cs typeface="Times New Roman" panose="02020603050405020304" pitchFamily="18" charset="0"/>
            </a:endParaRPr>
          </a:p>
          <a:p>
            <a:pPr>
              <a:spcBef>
                <a:spcPts val="0"/>
              </a:spcBef>
            </a:pPr>
            <a:r>
              <a:rPr lang="sr-Latn-BA" b="1" dirty="0" smtClean="0">
                <a:solidFill>
                  <a:schemeClr val="tx1">
                    <a:lumMod val="65000"/>
                    <a:lumOff val="35000"/>
                  </a:schemeClr>
                </a:solidFill>
                <a:latin typeface="Times New Roman" panose="02020603050405020304" pitchFamily="18" charset="0"/>
                <a:cs typeface="Times New Roman" panose="02020603050405020304" pitchFamily="18" charset="0"/>
              </a:rPr>
              <a:t>mr Dragana Vujičić-Stefanović, </a:t>
            </a:r>
          </a:p>
          <a:p>
            <a:pPr>
              <a:spcBef>
                <a:spcPts val="0"/>
              </a:spcBef>
            </a:pPr>
            <a:r>
              <a:rPr lang="sr-Latn-BA" b="1" dirty="0" smtClean="0">
                <a:solidFill>
                  <a:schemeClr val="tx1">
                    <a:lumMod val="65000"/>
                    <a:lumOff val="35000"/>
                  </a:schemeClr>
                </a:solidFill>
                <a:latin typeface="Times New Roman" panose="02020603050405020304" pitchFamily="18" charset="0"/>
                <a:cs typeface="Times New Roman" panose="02020603050405020304" pitchFamily="18" charset="0"/>
              </a:rPr>
              <a:t>viši asistent</a:t>
            </a:r>
            <a:endParaRPr lang="sr-Latn-BA" b="1" dirty="0">
              <a:solidFill>
                <a:schemeClr val="bg2">
                  <a:lumMod val="50000"/>
                </a:schemeClr>
              </a:solidFill>
              <a:latin typeface="Times New Roman" panose="02020603050405020304" pitchFamily="18" charset="0"/>
              <a:cs typeface="Times New Roman" panose="02020603050405020304" pitchFamily="18" charset="0"/>
            </a:endParaRPr>
          </a:p>
          <a:p>
            <a:pPr algn="ctr"/>
            <a:r>
              <a:rPr lang="sr-Latn-BA" b="1" dirty="0" smtClean="0">
                <a:solidFill>
                  <a:schemeClr val="bg2">
                    <a:lumMod val="50000"/>
                  </a:schemeClr>
                </a:solidFill>
                <a:latin typeface="Times New Roman" panose="02020603050405020304" pitchFamily="18" charset="0"/>
                <a:cs typeface="Times New Roman" panose="02020603050405020304" pitchFamily="18" charset="0"/>
              </a:rPr>
              <a:t>školska</a:t>
            </a:r>
            <a:r>
              <a:rPr lang="sr-Cyrl-BA" b="1" dirty="0" smtClean="0">
                <a:solidFill>
                  <a:schemeClr val="bg2">
                    <a:lumMod val="50000"/>
                  </a:schemeClr>
                </a:solidFill>
                <a:latin typeface="Times New Roman" panose="02020603050405020304" pitchFamily="18" charset="0"/>
                <a:cs typeface="Times New Roman" panose="02020603050405020304" pitchFamily="18" charset="0"/>
              </a:rPr>
              <a:t> 202</a:t>
            </a:r>
            <a:r>
              <a:rPr lang="sr-Latn-RS" b="1" dirty="0" smtClean="0">
                <a:solidFill>
                  <a:schemeClr val="bg2">
                    <a:lumMod val="50000"/>
                  </a:schemeClr>
                </a:solidFill>
                <a:latin typeface="Times New Roman" panose="02020603050405020304" pitchFamily="18" charset="0"/>
                <a:cs typeface="Times New Roman" panose="02020603050405020304" pitchFamily="18" charset="0"/>
              </a:rPr>
              <a:t>2</a:t>
            </a:r>
            <a:r>
              <a:rPr lang="sr-Cyrl-BA" b="1" dirty="0" smtClean="0">
                <a:solidFill>
                  <a:schemeClr val="bg2">
                    <a:lumMod val="50000"/>
                  </a:schemeClr>
                </a:solidFill>
                <a:latin typeface="Times New Roman" panose="02020603050405020304" pitchFamily="18" charset="0"/>
                <a:cs typeface="Times New Roman" panose="02020603050405020304" pitchFamily="18" charset="0"/>
              </a:rPr>
              <a:t>/202</a:t>
            </a:r>
            <a:r>
              <a:rPr lang="sr-Latn-RS" b="1" dirty="0" smtClean="0">
                <a:solidFill>
                  <a:schemeClr val="bg2">
                    <a:lumMod val="50000"/>
                  </a:schemeClr>
                </a:solidFill>
                <a:latin typeface="Times New Roman" panose="02020603050405020304" pitchFamily="18" charset="0"/>
                <a:cs typeface="Times New Roman" panose="02020603050405020304" pitchFamily="18" charset="0"/>
              </a:rPr>
              <a:t>3</a:t>
            </a:r>
            <a:endParaRPr lang="en-GB" b="1" dirty="0">
              <a:solidFill>
                <a:schemeClr val="bg2">
                  <a:lumMod val="50000"/>
                </a:schemeClr>
              </a:solidFill>
              <a:latin typeface="Times New Roman" panose="02020603050405020304" pitchFamily="18" charset="0"/>
              <a:cs typeface="Times New Roman" panose="02020603050405020304" pitchFamily="18" charset="0"/>
            </a:endParaRPr>
          </a:p>
        </p:txBody>
      </p:sp>
      <p:sp>
        <p:nvSpPr>
          <p:cNvPr id="10" name="Subtitle 2"/>
          <p:cNvSpPr txBox="1">
            <a:spLocks/>
          </p:cNvSpPr>
          <p:nvPr/>
        </p:nvSpPr>
        <p:spPr>
          <a:xfrm>
            <a:off x="323850" y="308031"/>
            <a:ext cx="7778496" cy="1129812"/>
          </a:xfrm>
          <a:prstGeom prst="rect">
            <a:avLst/>
          </a:prstGeom>
        </p:spPr>
        <p:txBody>
          <a:bodyPr vert="horz" lIns="0" rIns="18288">
            <a:normAutofit/>
          </a:bodyPr>
          <a:lstStyle>
            <a:lvl1pPr marL="0" marR="45720" indent="0" algn="r" rtl="0" eaLnBrk="1" latinLnBrk="0" hangingPunct="1">
              <a:spcBef>
                <a:spcPct val="20000"/>
              </a:spcBef>
              <a:buClr>
                <a:schemeClr val="accent3"/>
              </a:buClr>
              <a:buSzPct val="95000"/>
              <a:buFont typeface="Wingdings 2"/>
              <a:buNone/>
              <a:defRPr kumimoji="0" sz="2600" kern="1200">
                <a:solidFill>
                  <a:schemeClr val="tx1"/>
                </a:solidFill>
                <a:latin typeface="+mn-lt"/>
                <a:ea typeface="+mn-ea"/>
                <a:cs typeface="+mn-cs"/>
              </a:defRPr>
            </a:lvl1pPr>
            <a:lvl2pPr marL="457200" indent="0" algn="ctr" rtl="0" eaLnBrk="1" latinLnBrk="0" hangingPunct="1">
              <a:spcBef>
                <a:spcPct val="20000"/>
              </a:spcBef>
              <a:buClr>
                <a:schemeClr val="accent1"/>
              </a:buClr>
              <a:buSzPct val="85000"/>
              <a:buFont typeface="Wingdings 2"/>
              <a:buNone/>
              <a:defRPr kumimoji="0" sz="2400" kern="1200">
                <a:solidFill>
                  <a:schemeClr val="tx1"/>
                </a:solidFill>
                <a:latin typeface="+mn-lt"/>
                <a:ea typeface="+mn-ea"/>
                <a:cs typeface="+mn-cs"/>
              </a:defRPr>
            </a:lvl2pPr>
            <a:lvl3pPr marL="914400" indent="0" algn="ctr" rtl="0" eaLnBrk="1" latinLnBrk="0" hangingPunct="1">
              <a:spcBef>
                <a:spcPct val="20000"/>
              </a:spcBef>
              <a:buClr>
                <a:schemeClr val="accent2"/>
              </a:buClr>
              <a:buSzPct val="70000"/>
              <a:buFont typeface="Wingdings 2"/>
              <a:buNone/>
              <a:defRPr kumimoji="0" sz="2100" kern="1200">
                <a:solidFill>
                  <a:schemeClr val="tx1"/>
                </a:solidFill>
                <a:latin typeface="+mn-lt"/>
                <a:ea typeface="+mn-ea"/>
                <a:cs typeface="+mn-cs"/>
              </a:defRPr>
            </a:lvl3pPr>
            <a:lvl4pPr marL="1371600" indent="0" algn="ctr" rtl="0" eaLnBrk="1" latinLnBrk="0" hangingPunct="1">
              <a:spcBef>
                <a:spcPct val="20000"/>
              </a:spcBef>
              <a:buClr>
                <a:schemeClr val="accent3"/>
              </a:buClr>
              <a:buSzPct val="65000"/>
              <a:buFont typeface="Wingdings 2"/>
              <a:buNone/>
              <a:defRPr kumimoji="0" sz="2000" kern="1200">
                <a:solidFill>
                  <a:schemeClr val="tx1"/>
                </a:solidFill>
                <a:latin typeface="+mn-lt"/>
                <a:ea typeface="+mn-ea"/>
                <a:cs typeface="+mn-cs"/>
              </a:defRPr>
            </a:lvl4pPr>
            <a:lvl5pPr marL="1828800" indent="0" algn="ctr" rtl="0" eaLnBrk="1" latinLnBrk="0" hangingPunct="1">
              <a:spcBef>
                <a:spcPct val="20000"/>
              </a:spcBef>
              <a:buClr>
                <a:schemeClr val="accent4"/>
              </a:buClr>
              <a:buSzPct val="65000"/>
              <a:buFont typeface="Wingdings 2"/>
              <a:buNone/>
              <a:defRPr kumimoji="0" sz="2000" kern="1200">
                <a:solidFill>
                  <a:schemeClr val="tx1"/>
                </a:solidFill>
                <a:latin typeface="+mn-lt"/>
                <a:ea typeface="+mn-ea"/>
                <a:cs typeface="+mn-cs"/>
              </a:defRPr>
            </a:lvl5pPr>
            <a:lvl6pPr marL="2286000" indent="0" algn="ctr" rtl="0" eaLnBrk="1" latinLnBrk="0" hangingPunct="1">
              <a:spcBef>
                <a:spcPct val="20000"/>
              </a:spcBef>
              <a:buClr>
                <a:schemeClr val="accent5"/>
              </a:buClr>
              <a:buSzPct val="80000"/>
              <a:buFont typeface="Wingdings 2"/>
              <a:buNone/>
              <a:defRPr kumimoji="0" sz="1800" kern="1200">
                <a:solidFill>
                  <a:schemeClr val="tx1"/>
                </a:solidFill>
                <a:latin typeface="+mn-lt"/>
                <a:ea typeface="+mn-ea"/>
                <a:cs typeface="+mn-cs"/>
              </a:defRPr>
            </a:lvl6pPr>
            <a:lvl7pPr marL="2743200" indent="0" algn="ctr" rtl="0" eaLnBrk="1" latinLnBrk="0" hangingPunct="1">
              <a:spcBef>
                <a:spcPct val="20000"/>
              </a:spcBef>
              <a:buClr>
                <a:schemeClr val="accent6"/>
              </a:buClr>
              <a:buSzPct val="80000"/>
              <a:buFont typeface="Wingdings 2"/>
              <a:buNone/>
              <a:defRPr kumimoji="0" sz="1600" kern="1200" baseline="0">
                <a:solidFill>
                  <a:schemeClr val="tx1"/>
                </a:solidFill>
                <a:latin typeface="+mn-lt"/>
                <a:ea typeface="+mn-ea"/>
                <a:cs typeface="+mn-cs"/>
              </a:defRPr>
            </a:lvl7pPr>
            <a:lvl8pPr marL="3200400" indent="0" algn="ctr" rtl="0" eaLnBrk="1" latinLnBrk="0" hangingPunct="1">
              <a:spcBef>
                <a:spcPct val="20000"/>
              </a:spcBef>
              <a:buClr>
                <a:schemeClr val="tx2"/>
              </a:buClr>
              <a:buNone/>
              <a:defRPr kumimoji="0" sz="1600" kern="1200">
                <a:solidFill>
                  <a:schemeClr val="tx1"/>
                </a:solidFill>
                <a:latin typeface="+mn-lt"/>
                <a:ea typeface="+mn-ea"/>
                <a:cs typeface="+mn-cs"/>
              </a:defRPr>
            </a:lvl8pPr>
            <a:lvl9pPr marL="3657600" indent="0" algn="ctr" rtl="0" eaLnBrk="1" latinLnBrk="0" hangingPunct="1">
              <a:spcBef>
                <a:spcPct val="20000"/>
              </a:spcBef>
              <a:buClr>
                <a:schemeClr val="tx2"/>
              </a:buClr>
              <a:buFontTx/>
              <a:buNone/>
              <a:defRPr kumimoji="0" sz="1400" kern="1200" baseline="0">
                <a:solidFill>
                  <a:schemeClr val="tx1"/>
                </a:solidFill>
                <a:latin typeface="+mn-lt"/>
                <a:ea typeface="+mn-ea"/>
                <a:cs typeface="+mn-cs"/>
              </a:defRPr>
            </a:lvl9pPr>
          </a:lstStyle>
          <a:p>
            <a:pPr algn="ctr"/>
            <a:endParaRPr lang="sr-Latn-BA" sz="2800" b="1" dirty="0">
              <a:ln w="3175">
                <a:noFill/>
              </a:ln>
              <a:latin typeface="Times New Roman" pitchFamily="18" charset="0"/>
              <a:cs typeface="Times New Roman" pitchFamily="18" charset="0"/>
            </a:endParaRPr>
          </a:p>
        </p:txBody>
      </p:sp>
      <p:pic>
        <p:nvPicPr>
          <p:cNvPr id="11" name="Picture 10" descr="Ekonomski_fakultet_memorandum-01"/>
          <p:cNvPicPr/>
          <p:nvPr/>
        </p:nvPicPr>
        <p:blipFill>
          <a:blip r:embed="rId2"/>
          <a:srcRect l="19667" t="3636" r="20273" b="88020"/>
          <a:stretch>
            <a:fillRect/>
          </a:stretch>
        </p:blipFill>
        <p:spPr bwMode="auto">
          <a:xfrm>
            <a:off x="1278044" y="381510"/>
            <a:ext cx="5870108" cy="954995"/>
          </a:xfrm>
          <a:prstGeom prst="rect">
            <a:avLst/>
          </a:prstGeom>
          <a:noFill/>
          <a:ln w="9525">
            <a:noFill/>
            <a:miter lim="800000"/>
            <a:headEnd/>
            <a:tailEnd/>
          </a:ln>
        </p:spPr>
      </p:pic>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932037" y="2703028"/>
            <a:ext cx="3043890" cy="1721972"/>
          </a:xfrm>
          <a:prstGeom prst="rect">
            <a:avLst/>
          </a:prstGeom>
        </p:spPr>
      </p:pic>
      <p:sp>
        <p:nvSpPr>
          <p:cNvPr id="12" name="Title 1"/>
          <p:cNvSpPr txBox="1">
            <a:spLocks/>
          </p:cNvSpPr>
          <p:nvPr/>
        </p:nvSpPr>
        <p:spPr>
          <a:xfrm>
            <a:off x="2971639" y="2407052"/>
            <a:ext cx="3204831" cy="411871"/>
          </a:xfrm>
          <a:prstGeom prst="rect">
            <a:avLst/>
          </a:prstGeom>
        </p:spPr>
        <p:txBody>
          <a:bodyPr vert="horz" lIns="91440" tIns="45720" rIns="91440" bIns="45720" rtlCol="0" anchor="b">
            <a:noAutofit/>
          </a:bodyPr>
          <a:lstStyle>
            <a:lvl1pPr algn="r" defTabSz="457200" rtl="0" eaLnBrk="1" latinLnBrk="0" hangingPunct="1">
              <a:spcBef>
                <a:spcPct val="0"/>
              </a:spcBef>
              <a:buNone/>
              <a:defRPr sz="54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sr-Latn-BA" sz="3200" b="1" dirty="0" smtClean="0">
                <a:solidFill>
                  <a:schemeClr val="tx1">
                    <a:lumMod val="65000"/>
                    <a:lumOff val="35000"/>
                  </a:schemeClr>
                </a:solidFill>
                <a:latin typeface="Times New Roman" panose="02020603050405020304" pitchFamily="18" charset="0"/>
                <a:cs typeface="Times New Roman" panose="02020603050405020304" pitchFamily="18" charset="0"/>
              </a:rPr>
              <a:t>VJEŽBE </a:t>
            </a:r>
            <a:endParaRPr lang="en-GB" sz="3000" b="1" dirty="0">
              <a:solidFill>
                <a:schemeClr val="tx2">
                  <a:lumMod val="60000"/>
                  <a:lumOff val="40000"/>
                </a:schemeClr>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2524188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6D22F896-40B5-4ADD-8801-0D06FADFA095}" type="slidenum">
              <a:rPr lang="en-US" smtClean="0"/>
              <a:t>10</a:t>
            </a:fld>
            <a:endParaRPr lang="en-US" dirty="0"/>
          </a:p>
        </p:txBody>
      </p:sp>
      <p:sp>
        <p:nvSpPr>
          <p:cNvPr id="3" name="Rounded Rectangle 2"/>
          <p:cNvSpPr/>
          <p:nvPr/>
        </p:nvSpPr>
        <p:spPr>
          <a:xfrm>
            <a:off x="102286" y="237985"/>
            <a:ext cx="8949349" cy="543394"/>
          </a:xfrm>
          <a:prstGeom prst="roundRect">
            <a:avLst/>
          </a:prstGeom>
          <a:ln w="38100">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1">
            <a:schemeClr val="accent1"/>
          </a:lnRef>
          <a:fillRef idx="2">
            <a:schemeClr val="accent1"/>
          </a:fillRef>
          <a:effectRef idx="1">
            <a:schemeClr val="accent1"/>
          </a:effectRef>
          <a:fontRef idx="minor">
            <a:schemeClr val="dk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r>
              <a:rPr lang="sr-Latn-BA" sz="2000" b="1" i="1" dirty="0" smtClean="0">
                <a:solidFill>
                  <a:schemeClr val="bg2">
                    <a:lumMod val="25000"/>
                  </a:schemeClr>
                </a:solidFill>
                <a:latin typeface="Times New Roman" panose="02020603050405020304" pitchFamily="18" charset="0"/>
                <a:cs typeface="Times New Roman" panose="02020603050405020304" pitchFamily="18" charset="0"/>
              </a:rPr>
              <a:t>1. Nacionalni dohodak u zatvorenoj ramjeni </a:t>
            </a:r>
            <a:endParaRPr lang="en-GB" sz="2000" b="1" i="1" dirty="0">
              <a:solidFill>
                <a:schemeClr val="bg2">
                  <a:lumMod val="25000"/>
                </a:schemeClr>
              </a:solidFill>
              <a:latin typeface="Times New Roman" panose="02020603050405020304" pitchFamily="18" charset="0"/>
              <a:cs typeface="Times New Roman" panose="02020603050405020304" pitchFamily="18" charset="0"/>
            </a:endParaRPr>
          </a:p>
        </p:txBody>
      </p:sp>
      <p:sp>
        <p:nvSpPr>
          <p:cNvPr id="4" name="Title 1"/>
          <p:cNvSpPr txBox="1">
            <a:spLocks/>
          </p:cNvSpPr>
          <p:nvPr/>
        </p:nvSpPr>
        <p:spPr>
          <a:xfrm>
            <a:off x="368706" y="1685863"/>
            <a:ext cx="2780893" cy="449541"/>
          </a:xfrm>
          <a:prstGeom prst="rect">
            <a:avLst/>
          </a:prstGeom>
          <a:solidFill>
            <a:schemeClr val="bg1">
              <a:lumMod val="95000"/>
            </a:schemeClr>
          </a:solidFill>
        </p:spPr>
        <p:txBody>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sr-Latn-BA" sz="1800" dirty="0">
                <a:solidFill>
                  <a:schemeClr val="tx1">
                    <a:lumMod val="65000"/>
                    <a:lumOff val="35000"/>
                  </a:schemeClr>
                </a:solidFill>
                <a:latin typeface="Times New Roman" panose="02020603050405020304" pitchFamily="18" charset="0"/>
                <a:cs typeface="Times New Roman" panose="02020603050405020304" pitchFamily="18" charset="0"/>
              </a:rPr>
              <a:t> </a:t>
            </a:r>
            <a:r>
              <a:rPr lang="sr-Latn-BA" sz="1800" b="1" dirty="0" smtClean="0">
                <a:solidFill>
                  <a:schemeClr val="accent6">
                    <a:lumMod val="75000"/>
                  </a:schemeClr>
                </a:solidFill>
                <a:latin typeface="Times New Roman" panose="02020603050405020304" pitchFamily="18" charset="0"/>
                <a:cs typeface="Times New Roman" panose="02020603050405020304" pitchFamily="18" charset="0"/>
              </a:rPr>
              <a:t>BNP = C+I = C +S = BND</a:t>
            </a:r>
            <a:endParaRPr lang="sr-Latn-BA" sz="1800" b="1" dirty="0" smtClean="0">
              <a:solidFill>
                <a:schemeClr val="accent3">
                  <a:lumMod val="75000"/>
                </a:schemeClr>
              </a:solidFill>
              <a:latin typeface="Times New Roman" panose="02020603050405020304" pitchFamily="18" charset="0"/>
              <a:cs typeface="Times New Roman" panose="02020603050405020304" pitchFamily="18" charset="0"/>
            </a:endParaRPr>
          </a:p>
        </p:txBody>
      </p:sp>
      <p:sp>
        <p:nvSpPr>
          <p:cNvPr id="5" name="Title 1"/>
          <p:cNvSpPr txBox="1">
            <a:spLocks/>
          </p:cNvSpPr>
          <p:nvPr/>
        </p:nvSpPr>
        <p:spPr>
          <a:xfrm>
            <a:off x="300151" y="939045"/>
            <a:ext cx="2830976" cy="400228"/>
          </a:xfrm>
          <a:prstGeom prst="rect">
            <a:avLst/>
          </a:prstGeom>
          <a:solidFill>
            <a:schemeClr val="bg1">
              <a:lumMod val="95000"/>
            </a:schemeClr>
          </a:solidFill>
        </p:spPr>
        <p:txBody>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just"/>
            <a:r>
              <a:rPr lang="sr-Latn-BA" sz="1800" b="1" i="1" dirty="0" smtClean="0">
                <a:solidFill>
                  <a:srgbClr val="0070C0"/>
                </a:solidFill>
                <a:latin typeface="Times New Roman" panose="02020603050405020304" pitchFamily="18" charset="0"/>
                <a:cs typeface="Times New Roman" panose="02020603050405020304" pitchFamily="18" charset="0"/>
              </a:rPr>
              <a:t>Budući da je BNP = BND:</a:t>
            </a:r>
            <a:endParaRPr lang="sr-Latn-BA" sz="1800" dirty="0" smtClean="0">
              <a:solidFill>
                <a:schemeClr val="tx1">
                  <a:lumMod val="65000"/>
                  <a:lumOff val="35000"/>
                </a:schemeClr>
              </a:solidFill>
              <a:latin typeface="Times New Roman" panose="02020603050405020304" pitchFamily="18" charset="0"/>
              <a:cs typeface="Times New Roman" panose="02020603050405020304" pitchFamily="18" charset="0"/>
            </a:endParaRPr>
          </a:p>
        </p:txBody>
      </p:sp>
      <p:sp>
        <p:nvSpPr>
          <p:cNvPr id="7" name="Down Arrow 6"/>
          <p:cNvSpPr/>
          <p:nvPr/>
        </p:nvSpPr>
        <p:spPr>
          <a:xfrm>
            <a:off x="2558472" y="1339273"/>
            <a:ext cx="591127" cy="360218"/>
          </a:xfrm>
          <a:prstGeom prst="downArrow">
            <a:avLst/>
          </a:prstGeom>
          <a:solidFill>
            <a:schemeClr val="bg2">
              <a:lumMod val="75000"/>
            </a:schemeClr>
          </a:solidFill>
          <a:ln w="28575">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9" name="Straight Arrow Connector 8"/>
          <p:cNvCxnSpPr/>
          <p:nvPr/>
        </p:nvCxnSpPr>
        <p:spPr>
          <a:xfrm flipV="1">
            <a:off x="517236" y="5394036"/>
            <a:ext cx="3334328" cy="9238"/>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cxnSp>
        <p:nvCxnSpPr>
          <p:cNvPr id="13" name="Straight Arrow Connector 12"/>
          <p:cNvCxnSpPr/>
          <p:nvPr/>
        </p:nvCxnSpPr>
        <p:spPr>
          <a:xfrm flipV="1">
            <a:off x="517236" y="2895598"/>
            <a:ext cx="4618" cy="2498438"/>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flipV="1">
            <a:off x="514912" y="2952031"/>
            <a:ext cx="2884070" cy="2432767"/>
          </a:xfrm>
          <a:prstGeom prst="line">
            <a:avLst/>
          </a:prstGeom>
          <a:ln w="19050">
            <a:solidFill>
              <a:srgbClr val="00B050"/>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flipV="1">
            <a:off x="521854" y="4405745"/>
            <a:ext cx="1193785" cy="18475"/>
          </a:xfrm>
          <a:prstGeom prst="line">
            <a:avLst/>
          </a:prstGeom>
          <a:ln w="19050">
            <a:solidFill>
              <a:schemeClr val="bg1">
                <a:lumMod val="50000"/>
              </a:schemeClr>
            </a:solidFill>
            <a:prstDash val="sysDash"/>
          </a:ln>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p:nvCxnSpPr>
        <p:spPr>
          <a:xfrm flipV="1">
            <a:off x="546895" y="3988306"/>
            <a:ext cx="1637505" cy="1"/>
          </a:xfrm>
          <a:prstGeom prst="line">
            <a:avLst/>
          </a:prstGeom>
          <a:ln w="19050">
            <a:solidFill>
              <a:schemeClr val="bg1">
                <a:lumMod val="50000"/>
              </a:schemeClr>
            </a:solidFill>
            <a:prstDash val="sysDash"/>
          </a:ln>
        </p:spPr>
        <p:style>
          <a:lnRef idx="1">
            <a:schemeClr val="accent1"/>
          </a:lnRef>
          <a:fillRef idx="0">
            <a:schemeClr val="accent1"/>
          </a:fillRef>
          <a:effectRef idx="0">
            <a:schemeClr val="accent1"/>
          </a:effectRef>
          <a:fontRef idx="minor">
            <a:schemeClr val="tx1"/>
          </a:fontRef>
        </p:style>
      </p:cxnSp>
      <p:cxnSp>
        <p:nvCxnSpPr>
          <p:cNvPr id="23" name="Straight Connector 22"/>
          <p:cNvCxnSpPr/>
          <p:nvPr/>
        </p:nvCxnSpPr>
        <p:spPr>
          <a:xfrm>
            <a:off x="1716442" y="4424220"/>
            <a:ext cx="24238" cy="1026248"/>
          </a:xfrm>
          <a:prstGeom prst="line">
            <a:avLst/>
          </a:prstGeom>
          <a:ln w="19050">
            <a:solidFill>
              <a:schemeClr val="bg1">
                <a:lumMod val="50000"/>
              </a:schemeClr>
            </a:solidFill>
            <a:prstDash val="sysDash"/>
          </a:ln>
        </p:spPr>
        <p:style>
          <a:lnRef idx="1">
            <a:schemeClr val="accent1"/>
          </a:lnRef>
          <a:fillRef idx="0">
            <a:schemeClr val="accent1"/>
          </a:fillRef>
          <a:effectRef idx="0">
            <a:schemeClr val="accent1"/>
          </a:effectRef>
          <a:fontRef idx="minor">
            <a:schemeClr val="tx1"/>
          </a:fontRef>
        </p:style>
      </p:cxnSp>
      <p:cxnSp>
        <p:nvCxnSpPr>
          <p:cNvPr id="25" name="Straight Connector 24"/>
          <p:cNvCxnSpPr/>
          <p:nvPr/>
        </p:nvCxnSpPr>
        <p:spPr>
          <a:xfrm>
            <a:off x="2209441" y="3988306"/>
            <a:ext cx="0" cy="1396492"/>
          </a:xfrm>
          <a:prstGeom prst="line">
            <a:avLst/>
          </a:prstGeom>
          <a:ln w="19050">
            <a:solidFill>
              <a:schemeClr val="bg1">
                <a:lumMod val="50000"/>
              </a:schemeClr>
            </a:solidFill>
            <a:prstDash val="sysDash"/>
          </a:ln>
        </p:spPr>
        <p:style>
          <a:lnRef idx="1">
            <a:schemeClr val="accent1"/>
          </a:lnRef>
          <a:fillRef idx="0">
            <a:schemeClr val="accent1"/>
          </a:fillRef>
          <a:effectRef idx="0">
            <a:schemeClr val="accent1"/>
          </a:effectRef>
          <a:fontRef idx="minor">
            <a:schemeClr val="tx1"/>
          </a:fontRef>
        </p:style>
      </p:cxnSp>
      <p:sp>
        <p:nvSpPr>
          <p:cNvPr id="27" name="Oval 26"/>
          <p:cNvSpPr/>
          <p:nvPr/>
        </p:nvSpPr>
        <p:spPr>
          <a:xfrm>
            <a:off x="2854035" y="2728331"/>
            <a:ext cx="544947" cy="240146"/>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r-Latn-BA" dirty="0" smtClean="0">
                <a:solidFill>
                  <a:schemeClr val="tx1"/>
                </a:solidFill>
              </a:rPr>
              <a:t>S</a:t>
            </a:r>
            <a:endParaRPr lang="en-GB" dirty="0">
              <a:solidFill>
                <a:schemeClr val="tx1"/>
              </a:solidFill>
            </a:endParaRPr>
          </a:p>
        </p:txBody>
      </p:sp>
      <p:sp>
        <p:nvSpPr>
          <p:cNvPr id="28" name="Oval 27"/>
          <p:cNvSpPr/>
          <p:nvPr/>
        </p:nvSpPr>
        <p:spPr>
          <a:xfrm>
            <a:off x="3306617" y="5488425"/>
            <a:ext cx="544947" cy="240146"/>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r-Latn-BA" dirty="0" smtClean="0">
                <a:solidFill>
                  <a:schemeClr val="tx1"/>
                </a:solidFill>
              </a:rPr>
              <a:t>X</a:t>
            </a:r>
            <a:endParaRPr lang="en-GB" dirty="0">
              <a:solidFill>
                <a:schemeClr val="tx1"/>
              </a:solidFill>
            </a:endParaRPr>
          </a:p>
        </p:txBody>
      </p:sp>
      <p:sp>
        <p:nvSpPr>
          <p:cNvPr id="29" name="Oval 28"/>
          <p:cNvSpPr/>
          <p:nvPr/>
        </p:nvSpPr>
        <p:spPr>
          <a:xfrm>
            <a:off x="1948" y="3086865"/>
            <a:ext cx="544947" cy="240146"/>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r-Latn-BA" dirty="0" smtClean="0">
                <a:solidFill>
                  <a:schemeClr val="tx1"/>
                </a:solidFill>
              </a:rPr>
              <a:t>Y</a:t>
            </a:r>
            <a:endParaRPr lang="en-GB" dirty="0">
              <a:solidFill>
                <a:schemeClr val="tx1"/>
              </a:solidFill>
            </a:endParaRPr>
          </a:p>
        </p:txBody>
      </p:sp>
      <p:sp>
        <p:nvSpPr>
          <p:cNvPr id="30" name="Rectangle 29"/>
          <p:cNvSpPr/>
          <p:nvPr/>
        </p:nvSpPr>
        <p:spPr>
          <a:xfrm>
            <a:off x="452580" y="5853490"/>
            <a:ext cx="3509820" cy="336069"/>
          </a:xfrm>
          <a:prstGeom prst="rect">
            <a:avLst/>
          </a:prstGeom>
          <a:solidFill>
            <a:schemeClr val="bg1">
              <a:lumMod val="95000"/>
            </a:schemeClr>
          </a:solidFill>
          <a:ln>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sr-Latn-BA" sz="1600" i="1" dirty="0" smtClean="0">
                <a:solidFill>
                  <a:schemeClr val="tx1"/>
                </a:solidFill>
                <a:latin typeface="Times New Roman" panose="02020603050405020304" pitchFamily="18" charset="0"/>
                <a:cs typeface="Times New Roman" panose="02020603050405020304" pitchFamily="18" charset="0"/>
              </a:rPr>
              <a:t>Grafički prikaz ravnoteže BNP i BND </a:t>
            </a:r>
            <a:endParaRPr lang="en-GB" sz="1600" i="1" dirty="0">
              <a:solidFill>
                <a:schemeClr val="tx1"/>
              </a:solidFill>
              <a:latin typeface="Times New Roman" panose="02020603050405020304" pitchFamily="18" charset="0"/>
              <a:cs typeface="Times New Roman" panose="02020603050405020304" pitchFamily="18" charset="0"/>
            </a:endParaRPr>
          </a:p>
        </p:txBody>
      </p:sp>
      <p:sp>
        <p:nvSpPr>
          <p:cNvPr id="31" name="Title 1"/>
          <p:cNvSpPr txBox="1">
            <a:spLocks/>
          </p:cNvSpPr>
          <p:nvPr/>
        </p:nvSpPr>
        <p:spPr>
          <a:xfrm>
            <a:off x="3642256" y="939045"/>
            <a:ext cx="5409379" cy="982119"/>
          </a:xfrm>
          <a:prstGeom prst="rect">
            <a:avLst/>
          </a:prstGeom>
          <a:solidFill>
            <a:schemeClr val="bg1">
              <a:lumMod val="95000"/>
            </a:schemeClr>
          </a:solidFill>
        </p:spPr>
        <p:txBody>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just"/>
            <a:r>
              <a:rPr lang="sr-Latn-BA" sz="1800" b="1" i="1" dirty="0" smtClean="0">
                <a:solidFill>
                  <a:srgbClr val="0070C0"/>
                </a:solidFill>
                <a:latin typeface="Times New Roman" panose="02020603050405020304" pitchFamily="18" charset="0"/>
                <a:cs typeface="Times New Roman" panose="02020603050405020304" pitchFamily="18" charset="0"/>
              </a:rPr>
              <a:t>Jednakost BNP i BND</a:t>
            </a:r>
            <a:r>
              <a:rPr lang="sr-Latn-BA" sz="1800" dirty="0" smtClean="0">
                <a:solidFill>
                  <a:schemeClr val="tx1"/>
                </a:solidFill>
                <a:latin typeface="Times New Roman" panose="02020603050405020304" pitchFamily="18" charset="0"/>
                <a:cs typeface="Times New Roman" panose="02020603050405020304" pitchFamily="18" charset="0"/>
              </a:rPr>
              <a:t>, zapravo jednakost investicija i štednje, znači stanje unutrašnje ravnoteže nacionalne ekonomije, tj.odsustvo inflacije. </a:t>
            </a:r>
          </a:p>
        </p:txBody>
      </p:sp>
      <p:sp>
        <p:nvSpPr>
          <p:cNvPr id="32" name="Rounded Rectangle 31"/>
          <p:cNvSpPr/>
          <p:nvPr/>
        </p:nvSpPr>
        <p:spPr>
          <a:xfrm>
            <a:off x="4181764" y="3037024"/>
            <a:ext cx="1311564" cy="413717"/>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r-Latn-BA" dirty="0" smtClean="0"/>
              <a:t>BNP</a:t>
            </a:r>
            <a:endParaRPr lang="en-GB" dirty="0"/>
          </a:p>
        </p:txBody>
      </p:sp>
      <p:sp>
        <p:nvSpPr>
          <p:cNvPr id="33" name="Rounded Rectangle 32"/>
          <p:cNvSpPr/>
          <p:nvPr/>
        </p:nvSpPr>
        <p:spPr>
          <a:xfrm>
            <a:off x="6301532" y="3037024"/>
            <a:ext cx="1311564" cy="413717"/>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r-Latn-BA" dirty="0" smtClean="0"/>
              <a:t>BND</a:t>
            </a:r>
            <a:endParaRPr lang="en-GB" dirty="0"/>
          </a:p>
        </p:txBody>
      </p:sp>
      <p:sp>
        <p:nvSpPr>
          <p:cNvPr id="34" name="Equal 33"/>
          <p:cNvSpPr/>
          <p:nvPr/>
        </p:nvSpPr>
        <p:spPr>
          <a:xfrm>
            <a:off x="5680364" y="3086865"/>
            <a:ext cx="595746" cy="363876"/>
          </a:xfrm>
          <a:prstGeom prst="mathEqual">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tx1"/>
              </a:solidFill>
            </a:endParaRPr>
          </a:p>
        </p:txBody>
      </p:sp>
      <p:sp>
        <p:nvSpPr>
          <p:cNvPr id="35" name="Rounded Rectangle 34"/>
          <p:cNvSpPr/>
          <p:nvPr/>
        </p:nvSpPr>
        <p:spPr>
          <a:xfrm>
            <a:off x="4199116" y="3574589"/>
            <a:ext cx="1311564" cy="413717"/>
          </a:xfrm>
          <a:prstGeom prst="roundRect">
            <a:avLst/>
          </a:prstGeom>
          <a:solidFill>
            <a:schemeClr val="bg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r-Latn-BA" dirty="0" smtClean="0">
                <a:latin typeface="Times New Roman" panose="02020603050405020304" pitchFamily="18" charset="0"/>
                <a:cs typeface="Times New Roman" panose="02020603050405020304" pitchFamily="18" charset="0"/>
              </a:rPr>
              <a:t>Ʃ ponuda </a:t>
            </a:r>
            <a:endParaRPr lang="en-GB" dirty="0"/>
          </a:p>
        </p:txBody>
      </p:sp>
      <p:sp>
        <p:nvSpPr>
          <p:cNvPr id="36" name="Rounded Rectangle 35"/>
          <p:cNvSpPr/>
          <p:nvPr/>
        </p:nvSpPr>
        <p:spPr>
          <a:xfrm>
            <a:off x="6298103" y="3596836"/>
            <a:ext cx="1311564" cy="413717"/>
          </a:xfrm>
          <a:prstGeom prst="roundRect">
            <a:avLst/>
          </a:prstGeom>
          <a:solidFill>
            <a:schemeClr val="bg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r-Latn-BA" dirty="0" smtClean="0">
                <a:latin typeface="Times New Roman" panose="02020603050405020304" pitchFamily="18" charset="0"/>
                <a:cs typeface="Times New Roman" panose="02020603050405020304" pitchFamily="18" charset="0"/>
              </a:rPr>
              <a:t>Ʃ potražnji  </a:t>
            </a:r>
            <a:endParaRPr lang="en-GB" dirty="0"/>
          </a:p>
        </p:txBody>
      </p:sp>
      <p:sp>
        <p:nvSpPr>
          <p:cNvPr id="37" name="Curved Left Arrow 36"/>
          <p:cNvSpPr/>
          <p:nvPr/>
        </p:nvSpPr>
        <p:spPr>
          <a:xfrm>
            <a:off x="7672034" y="3118349"/>
            <a:ext cx="480291" cy="912480"/>
          </a:xfrm>
          <a:prstGeom prst="curvedLeftArrow">
            <a:avLst/>
          </a:prstGeom>
          <a:solidFill>
            <a:schemeClr val="accent3">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tx1"/>
              </a:solidFill>
            </a:endParaRPr>
          </a:p>
        </p:txBody>
      </p:sp>
      <p:sp>
        <p:nvSpPr>
          <p:cNvPr id="38" name="Equal 37"/>
          <p:cNvSpPr/>
          <p:nvPr/>
        </p:nvSpPr>
        <p:spPr>
          <a:xfrm>
            <a:off x="5671174" y="3574589"/>
            <a:ext cx="595746" cy="363876"/>
          </a:xfrm>
          <a:prstGeom prst="mathEqual">
            <a:avLst/>
          </a:prstGeom>
          <a:solidFill>
            <a:schemeClr val="bg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tx1"/>
              </a:solidFill>
            </a:endParaRPr>
          </a:p>
        </p:txBody>
      </p:sp>
      <p:sp>
        <p:nvSpPr>
          <p:cNvPr id="39" name="Oval 38"/>
          <p:cNvSpPr/>
          <p:nvPr/>
        </p:nvSpPr>
        <p:spPr>
          <a:xfrm>
            <a:off x="4199116" y="4285672"/>
            <a:ext cx="544947" cy="240146"/>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r-Latn-BA" dirty="0" smtClean="0">
                <a:solidFill>
                  <a:schemeClr val="tx1"/>
                </a:solidFill>
              </a:rPr>
              <a:t>S</a:t>
            </a:r>
            <a:endParaRPr lang="en-GB" dirty="0">
              <a:solidFill>
                <a:schemeClr val="tx1"/>
              </a:solidFill>
            </a:endParaRPr>
          </a:p>
        </p:txBody>
      </p:sp>
      <p:sp>
        <p:nvSpPr>
          <p:cNvPr id="40" name="Rectangle 39"/>
          <p:cNvSpPr/>
          <p:nvPr/>
        </p:nvSpPr>
        <p:spPr>
          <a:xfrm>
            <a:off x="4891843" y="4246947"/>
            <a:ext cx="3509820" cy="509780"/>
          </a:xfrm>
          <a:prstGeom prst="rect">
            <a:avLst/>
          </a:prstGeom>
          <a:solidFill>
            <a:schemeClr val="bg1">
              <a:lumMod val="95000"/>
            </a:schemeClr>
          </a:solidFill>
          <a:ln>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sr-Latn-BA" sz="1600" i="1" dirty="0" smtClean="0">
                <a:solidFill>
                  <a:schemeClr val="tx1"/>
                </a:solidFill>
                <a:latin typeface="Times New Roman" panose="02020603050405020304" pitchFamily="18" charset="0"/>
                <a:cs typeface="Times New Roman" panose="02020603050405020304" pitchFamily="18" charset="0"/>
              </a:rPr>
              <a:t>Linija S – skup tačaka u kojima su </a:t>
            </a:r>
          </a:p>
          <a:p>
            <a:r>
              <a:rPr lang="sr-Latn-BA" sz="1600" i="1" dirty="0" smtClean="0">
                <a:solidFill>
                  <a:schemeClr val="tx1"/>
                </a:solidFill>
                <a:latin typeface="Times New Roman" panose="02020603050405020304" pitchFamily="18" charset="0"/>
                <a:cs typeface="Times New Roman" panose="02020603050405020304" pitchFamily="18" charset="0"/>
              </a:rPr>
              <a:t>BNP (X) = BND (Y)  ( u ravnoteži) </a:t>
            </a:r>
            <a:endParaRPr lang="en-GB" sz="1600" i="1" dirty="0">
              <a:solidFill>
                <a:schemeClr val="tx1"/>
              </a:solidFill>
              <a:latin typeface="Times New Roman" panose="02020603050405020304" pitchFamily="18" charset="0"/>
              <a:cs typeface="Times New Roman" panose="02020603050405020304" pitchFamily="18" charset="0"/>
            </a:endParaRPr>
          </a:p>
        </p:txBody>
      </p:sp>
      <p:sp>
        <p:nvSpPr>
          <p:cNvPr id="41" name="Rounded Rectangle 40"/>
          <p:cNvSpPr/>
          <p:nvPr/>
        </p:nvSpPr>
        <p:spPr>
          <a:xfrm flipV="1">
            <a:off x="1417407" y="2014659"/>
            <a:ext cx="323273" cy="45719"/>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2" name="Rounded Rectangle 41"/>
          <p:cNvSpPr/>
          <p:nvPr/>
        </p:nvSpPr>
        <p:spPr>
          <a:xfrm flipV="1">
            <a:off x="2123988" y="2014659"/>
            <a:ext cx="323273" cy="45719"/>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100944480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6D22F896-40B5-4ADD-8801-0D06FADFA095}" type="slidenum">
              <a:rPr lang="en-US" smtClean="0"/>
              <a:t>11</a:t>
            </a:fld>
            <a:endParaRPr lang="en-US" dirty="0"/>
          </a:p>
        </p:txBody>
      </p:sp>
      <p:sp>
        <p:nvSpPr>
          <p:cNvPr id="3" name="Rounded Rectangle 2"/>
          <p:cNvSpPr/>
          <p:nvPr/>
        </p:nvSpPr>
        <p:spPr>
          <a:xfrm>
            <a:off x="102286" y="237985"/>
            <a:ext cx="8949349" cy="543394"/>
          </a:xfrm>
          <a:prstGeom prst="roundRect">
            <a:avLst/>
          </a:prstGeom>
          <a:ln w="38100">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1">
            <a:schemeClr val="accent1"/>
          </a:lnRef>
          <a:fillRef idx="2">
            <a:schemeClr val="accent1"/>
          </a:fillRef>
          <a:effectRef idx="1">
            <a:schemeClr val="accent1"/>
          </a:effectRef>
          <a:fontRef idx="minor">
            <a:schemeClr val="dk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r>
              <a:rPr lang="sr-Latn-BA" sz="2000" b="1" i="1" dirty="0" smtClean="0">
                <a:solidFill>
                  <a:schemeClr val="bg2">
                    <a:lumMod val="25000"/>
                  </a:schemeClr>
                </a:solidFill>
                <a:latin typeface="Times New Roman" panose="02020603050405020304" pitchFamily="18" charset="0"/>
                <a:cs typeface="Times New Roman" panose="02020603050405020304" pitchFamily="18" charset="0"/>
              </a:rPr>
              <a:t>1. Nacionalni dohodak u zatvorenoj ramjeni </a:t>
            </a:r>
            <a:endParaRPr lang="en-GB" sz="2000" b="1" i="1" dirty="0">
              <a:solidFill>
                <a:schemeClr val="bg2">
                  <a:lumMod val="25000"/>
                </a:schemeClr>
              </a:solidFill>
              <a:latin typeface="Times New Roman" panose="02020603050405020304" pitchFamily="18" charset="0"/>
              <a:cs typeface="Times New Roman" panose="02020603050405020304" pitchFamily="18" charset="0"/>
            </a:endParaRPr>
          </a:p>
        </p:txBody>
      </p:sp>
      <p:sp>
        <p:nvSpPr>
          <p:cNvPr id="4" name="Title 1"/>
          <p:cNvSpPr txBox="1">
            <a:spLocks/>
          </p:cNvSpPr>
          <p:nvPr/>
        </p:nvSpPr>
        <p:spPr>
          <a:xfrm>
            <a:off x="5054228" y="1608942"/>
            <a:ext cx="2780893" cy="449541"/>
          </a:xfrm>
          <a:prstGeom prst="rect">
            <a:avLst/>
          </a:prstGeom>
          <a:solidFill>
            <a:schemeClr val="bg1">
              <a:lumMod val="95000"/>
            </a:schemeClr>
          </a:solidFill>
        </p:spPr>
        <p:txBody>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sr-Latn-BA" sz="1800" dirty="0">
                <a:solidFill>
                  <a:schemeClr val="tx1">
                    <a:lumMod val="65000"/>
                    <a:lumOff val="35000"/>
                  </a:schemeClr>
                </a:solidFill>
                <a:latin typeface="Times New Roman" panose="02020603050405020304" pitchFamily="18" charset="0"/>
                <a:cs typeface="Times New Roman" panose="02020603050405020304" pitchFamily="18" charset="0"/>
              </a:rPr>
              <a:t> </a:t>
            </a:r>
            <a:r>
              <a:rPr lang="sr-Latn-BA" sz="1800" b="1" dirty="0" smtClean="0">
                <a:solidFill>
                  <a:schemeClr val="accent6">
                    <a:lumMod val="75000"/>
                  </a:schemeClr>
                </a:solidFill>
                <a:latin typeface="Times New Roman" panose="02020603050405020304" pitchFamily="18" charset="0"/>
                <a:cs typeface="Times New Roman" panose="02020603050405020304" pitchFamily="18" charset="0"/>
              </a:rPr>
              <a:t>C = OC1 + C f (</a:t>
            </a:r>
            <a:r>
              <a:rPr lang="sr-Latn-BA" sz="1800" b="1" dirty="0" smtClean="0">
                <a:solidFill>
                  <a:schemeClr val="accent2"/>
                </a:solidFill>
                <a:latin typeface="Times New Roman" panose="02020603050405020304" pitchFamily="18" charset="0"/>
                <a:cs typeface="Times New Roman" panose="02020603050405020304" pitchFamily="18" charset="0"/>
              </a:rPr>
              <a:t>Y)</a:t>
            </a:r>
          </a:p>
        </p:txBody>
      </p:sp>
      <p:cxnSp>
        <p:nvCxnSpPr>
          <p:cNvPr id="9" name="Straight Arrow Connector 8"/>
          <p:cNvCxnSpPr/>
          <p:nvPr/>
        </p:nvCxnSpPr>
        <p:spPr>
          <a:xfrm flipV="1">
            <a:off x="517236" y="5394036"/>
            <a:ext cx="3334328" cy="9238"/>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cxnSp>
        <p:nvCxnSpPr>
          <p:cNvPr id="13" name="Straight Arrow Connector 12"/>
          <p:cNvCxnSpPr/>
          <p:nvPr/>
        </p:nvCxnSpPr>
        <p:spPr>
          <a:xfrm flipV="1">
            <a:off x="517236" y="2895598"/>
            <a:ext cx="4618" cy="2498438"/>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flipV="1">
            <a:off x="514912" y="2952031"/>
            <a:ext cx="2884070" cy="2432767"/>
          </a:xfrm>
          <a:prstGeom prst="line">
            <a:avLst/>
          </a:prstGeom>
          <a:ln w="19050">
            <a:solidFill>
              <a:srgbClr val="00B050"/>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flipV="1">
            <a:off x="514912" y="4700854"/>
            <a:ext cx="716796" cy="6597"/>
          </a:xfrm>
          <a:prstGeom prst="line">
            <a:avLst/>
          </a:prstGeom>
          <a:ln w="19050">
            <a:solidFill>
              <a:schemeClr val="bg1">
                <a:lumMod val="50000"/>
              </a:schemeClr>
            </a:solidFill>
            <a:prstDash val="sysDash"/>
          </a:ln>
        </p:spPr>
        <p:style>
          <a:lnRef idx="1">
            <a:schemeClr val="accent1"/>
          </a:lnRef>
          <a:fillRef idx="0">
            <a:schemeClr val="accent1"/>
          </a:fillRef>
          <a:effectRef idx="0">
            <a:schemeClr val="accent1"/>
          </a:effectRef>
          <a:fontRef idx="minor">
            <a:schemeClr val="tx1"/>
          </a:fontRef>
        </p:style>
      </p:cxnSp>
      <p:cxnSp>
        <p:nvCxnSpPr>
          <p:cNvPr id="23" name="Straight Connector 22"/>
          <p:cNvCxnSpPr/>
          <p:nvPr/>
        </p:nvCxnSpPr>
        <p:spPr>
          <a:xfrm>
            <a:off x="1256749" y="4707451"/>
            <a:ext cx="1542" cy="712384"/>
          </a:xfrm>
          <a:prstGeom prst="line">
            <a:avLst/>
          </a:prstGeom>
          <a:ln w="19050">
            <a:solidFill>
              <a:schemeClr val="bg1">
                <a:lumMod val="50000"/>
              </a:schemeClr>
            </a:solidFill>
            <a:prstDash val="sysDash"/>
          </a:ln>
        </p:spPr>
        <p:style>
          <a:lnRef idx="1">
            <a:schemeClr val="accent1"/>
          </a:lnRef>
          <a:fillRef idx="0">
            <a:schemeClr val="accent1"/>
          </a:fillRef>
          <a:effectRef idx="0">
            <a:schemeClr val="accent1"/>
          </a:effectRef>
          <a:fontRef idx="minor">
            <a:schemeClr val="tx1"/>
          </a:fontRef>
        </p:style>
      </p:cxnSp>
      <p:sp>
        <p:nvSpPr>
          <p:cNvPr id="27" name="Oval 26"/>
          <p:cNvSpPr/>
          <p:nvPr/>
        </p:nvSpPr>
        <p:spPr>
          <a:xfrm>
            <a:off x="2854035" y="2728331"/>
            <a:ext cx="544947" cy="240146"/>
          </a:xfrm>
          <a:prstGeom prst="ellipse">
            <a:avLst/>
          </a:prstGeom>
          <a:solidFill>
            <a:schemeClr val="bg1"/>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r-Latn-BA" dirty="0" smtClean="0">
                <a:solidFill>
                  <a:schemeClr val="tx1"/>
                </a:solidFill>
              </a:rPr>
              <a:t>K</a:t>
            </a:r>
            <a:endParaRPr lang="en-GB" dirty="0">
              <a:solidFill>
                <a:schemeClr val="tx1"/>
              </a:solidFill>
            </a:endParaRPr>
          </a:p>
        </p:txBody>
      </p:sp>
      <p:sp>
        <p:nvSpPr>
          <p:cNvPr id="28" name="Oval 27"/>
          <p:cNvSpPr/>
          <p:nvPr/>
        </p:nvSpPr>
        <p:spPr>
          <a:xfrm>
            <a:off x="3306617" y="5488425"/>
            <a:ext cx="544947" cy="240146"/>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r-Latn-BA" sz="1200" dirty="0" smtClean="0">
                <a:solidFill>
                  <a:schemeClr val="tx1"/>
                </a:solidFill>
              </a:rPr>
              <a:t>y</a:t>
            </a:r>
            <a:endParaRPr lang="en-GB" sz="1200" dirty="0">
              <a:solidFill>
                <a:schemeClr val="tx1"/>
              </a:solidFill>
            </a:endParaRPr>
          </a:p>
        </p:txBody>
      </p:sp>
      <p:sp>
        <p:nvSpPr>
          <p:cNvPr id="29" name="Oval 28"/>
          <p:cNvSpPr/>
          <p:nvPr/>
        </p:nvSpPr>
        <p:spPr>
          <a:xfrm>
            <a:off x="1948" y="3086865"/>
            <a:ext cx="544947" cy="240146"/>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r-Latn-BA" sz="1200" dirty="0" smtClean="0">
                <a:solidFill>
                  <a:schemeClr val="tx1"/>
                </a:solidFill>
              </a:rPr>
              <a:t>x</a:t>
            </a:r>
            <a:endParaRPr lang="en-GB" sz="1200" dirty="0">
              <a:solidFill>
                <a:schemeClr val="tx1"/>
              </a:solidFill>
            </a:endParaRPr>
          </a:p>
        </p:txBody>
      </p:sp>
      <p:sp>
        <p:nvSpPr>
          <p:cNvPr id="30" name="Rectangle 29"/>
          <p:cNvSpPr/>
          <p:nvPr/>
        </p:nvSpPr>
        <p:spPr>
          <a:xfrm>
            <a:off x="452580" y="5853490"/>
            <a:ext cx="3509820" cy="492007"/>
          </a:xfrm>
          <a:prstGeom prst="rect">
            <a:avLst/>
          </a:prstGeom>
          <a:solidFill>
            <a:schemeClr val="bg1">
              <a:lumMod val="95000"/>
            </a:schemeClr>
          </a:solidFill>
          <a:ln>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sr-Latn-BA" sz="1600" i="1" dirty="0" smtClean="0">
                <a:solidFill>
                  <a:schemeClr val="tx1"/>
                </a:solidFill>
                <a:latin typeface="Times New Roman" panose="02020603050405020304" pitchFamily="18" charset="0"/>
                <a:cs typeface="Times New Roman" panose="02020603050405020304" pitchFamily="18" charset="0"/>
              </a:rPr>
              <a:t>Grafički prikaz odnosa između nacionalnog dohodka i </a:t>
            </a:r>
            <a:r>
              <a:rPr lang="sr-Latn-BA" sz="1600" i="1" dirty="0" smtClean="0">
                <a:solidFill>
                  <a:srgbClr val="00B050"/>
                </a:solidFill>
                <a:latin typeface="Times New Roman" panose="02020603050405020304" pitchFamily="18" charset="0"/>
                <a:cs typeface="Times New Roman" panose="02020603050405020304" pitchFamily="18" charset="0"/>
              </a:rPr>
              <a:t>potrošnje</a:t>
            </a:r>
            <a:r>
              <a:rPr lang="sr-Latn-BA" sz="1600" i="1" dirty="0" smtClean="0">
                <a:solidFill>
                  <a:schemeClr val="tx1"/>
                </a:solidFill>
                <a:latin typeface="Times New Roman" panose="02020603050405020304" pitchFamily="18" charset="0"/>
                <a:cs typeface="Times New Roman" panose="02020603050405020304" pitchFamily="18" charset="0"/>
              </a:rPr>
              <a:t> </a:t>
            </a:r>
            <a:endParaRPr lang="en-GB" sz="1600" i="1" dirty="0">
              <a:solidFill>
                <a:schemeClr val="tx1"/>
              </a:solidFill>
              <a:latin typeface="Times New Roman" panose="02020603050405020304" pitchFamily="18" charset="0"/>
              <a:cs typeface="Times New Roman" panose="02020603050405020304" pitchFamily="18" charset="0"/>
            </a:endParaRPr>
          </a:p>
        </p:txBody>
      </p:sp>
      <p:sp>
        <p:nvSpPr>
          <p:cNvPr id="31" name="Title 1"/>
          <p:cNvSpPr txBox="1">
            <a:spLocks/>
          </p:cNvSpPr>
          <p:nvPr/>
        </p:nvSpPr>
        <p:spPr>
          <a:xfrm>
            <a:off x="125133" y="893160"/>
            <a:ext cx="4618930" cy="1453641"/>
          </a:xfrm>
          <a:prstGeom prst="rect">
            <a:avLst/>
          </a:prstGeom>
          <a:solidFill>
            <a:schemeClr val="bg1">
              <a:lumMod val="95000"/>
            </a:schemeClr>
          </a:solidFill>
        </p:spPr>
        <p:txBody>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just"/>
            <a:r>
              <a:rPr lang="sr-Latn-BA" sz="1800" b="1" i="1" dirty="0" smtClean="0">
                <a:solidFill>
                  <a:schemeClr val="accent6">
                    <a:lumMod val="75000"/>
                  </a:schemeClr>
                </a:solidFill>
                <a:latin typeface="Times New Roman" panose="02020603050405020304" pitchFamily="18" charset="0"/>
                <a:cs typeface="Times New Roman" panose="02020603050405020304" pitchFamily="18" charset="0"/>
              </a:rPr>
              <a:t>Potrošnja (C)</a:t>
            </a:r>
            <a:r>
              <a:rPr lang="sr-Latn-BA" sz="1800" dirty="0" smtClean="0">
                <a:solidFill>
                  <a:schemeClr val="tx1">
                    <a:lumMod val="65000"/>
                    <a:lumOff val="35000"/>
                  </a:schemeClr>
                </a:solidFill>
                <a:latin typeface="Times New Roman" panose="02020603050405020304" pitchFamily="18" charset="0"/>
                <a:cs typeface="Times New Roman" panose="02020603050405020304" pitchFamily="18" charset="0"/>
              </a:rPr>
              <a:t> je funkcija dohodka (Y) ,s tim da je jedan dio autonomne  potrošnje nezavisan od veličine dohodka (OC1), imajući u vidu primarne potrebe stanovništva (da se hrani, oblači, održava higijenu). </a:t>
            </a:r>
          </a:p>
        </p:txBody>
      </p:sp>
      <p:sp>
        <p:nvSpPr>
          <p:cNvPr id="40" name="Rectangle 39"/>
          <p:cNvSpPr/>
          <p:nvPr/>
        </p:nvSpPr>
        <p:spPr>
          <a:xfrm>
            <a:off x="5054227" y="3029310"/>
            <a:ext cx="3748027" cy="3438605"/>
          </a:xfrm>
          <a:prstGeom prst="rect">
            <a:avLst/>
          </a:prstGeom>
          <a:solidFill>
            <a:schemeClr val="bg1">
              <a:lumMod val="95000"/>
            </a:schemeClr>
          </a:solidFill>
          <a:ln>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sr-Latn-BA" sz="1600" i="1" dirty="0" smtClean="0">
                <a:solidFill>
                  <a:schemeClr val="tx1"/>
                </a:solidFill>
                <a:latin typeface="Times New Roman" panose="02020603050405020304" pitchFamily="18" charset="0"/>
                <a:cs typeface="Times New Roman" panose="02020603050405020304" pitchFamily="18" charset="0"/>
              </a:rPr>
              <a:t>Linija K – tačke moguće ravnoteže potrošnje (C) i nacionalnog dohodka (Y) </a:t>
            </a:r>
          </a:p>
          <a:p>
            <a:endParaRPr lang="sr-Latn-BA" sz="1600" i="1" dirty="0">
              <a:solidFill>
                <a:schemeClr val="tx1"/>
              </a:solidFill>
              <a:latin typeface="Times New Roman" panose="02020603050405020304" pitchFamily="18" charset="0"/>
              <a:cs typeface="Times New Roman" panose="02020603050405020304" pitchFamily="18" charset="0"/>
            </a:endParaRPr>
          </a:p>
          <a:p>
            <a:r>
              <a:rPr lang="sr-Latn-BA" sz="1600" i="1" dirty="0" smtClean="0">
                <a:solidFill>
                  <a:schemeClr val="tx1"/>
                </a:solidFill>
                <a:latin typeface="Times New Roman" panose="02020603050405020304" pitchFamily="18" charset="0"/>
                <a:cs typeface="Times New Roman" panose="02020603050405020304" pitchFamily="18" charset="0"/>
              </a:rPr>
              <a:t>Y1 – ravnoteža dohodka i potrošnje </a:t>
            </a:r>
          </a:p>
          <a:p>
            <a:endParaRPr lang="sr-Latn-BA" sz="1600" i="1" dirty="0" smtClean="0">
              <a:solidFill>
                <a:schemeClr val="tx1"/>
              </a:solidFill>
              <a:latin typeface="Times New Roman" panose="02020603050405020304" pitchFamily="18" charset="0"/>
              <a:cs typeface="Times New Roman" panose="02020603050405020304" pitchFamily="18" charset="0"/>
            </a:endParaRPr>
          </a:p>
          <a:p>
            <a:r>
              <a:rPr lang="sr-Latn-BA" sz="1600" i="1" dirty="0" smtClean="0">
                <a:solidFill>
                  <a:schemeClr val="tx1"/>
                </a:solidFill>
                <a:latin typeface="Times New Roman" panose="02020603050405020304" pitchFamily="18" charset="0"/>
                <a:cs typeface="Times New Roman" panose="02020603050405020304" pitchFamily="18" charset="0"/>
              </a:rPr>
              <a:t>C – linija potrošnje, poslije postizanja tačke ravnoteže  (potrošnje i dohodka) gdje je veličina dohodka (y1), pokazuje da dio dohodka nije apsorbovan u potrošnji, nego u štednji (S). </a:t>
            </a:r>
          </a:p>
        </p:txBody>
      </p:sp>
      <p:sp>
        <p:nvSpPr>
          <p:cNvPr id="41" name="Rounded Rectangle 40"/>
          <p:cNvSpPr/>
          <p:nvPr/>
        </p:nvSpPr>
        <p:spPr>
          <a:xfrm flipV="1">
            <a:off x="9100501" y="2089219"/>
            <a:ext cx="323273" cy="45719"/>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2" name="Rounded Rectangle 41"/>
          <p:cNvSpPr/>
          <p:nvPr/>
        </p:nvSpPr>
        <p:spPr>
          <a:xfrm flipV="1">
            <a:off x="9540788" y="2906312"/>
            <a:ext cx="323273" cy="45719"/>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43" name="Straight Connector 42"/>
          <p:cNvCxnSpPr/>
          <p:nvPr/>
        </p:nvCxnSpPr>
        <p:spPr>
          <a:xfrm flipV="1">
            <a:off x="517888" y="3611645"/>
            <a:ext cx="3516096" cy="1435468"/>
          </a:xfrm>
          <a:prstGeom prst="line">
            <a:avLst/>
          </a:prstGeom>
          <a:ln w="19050">
            <a:solidFill>
              <a:srgbClr val="CC9900"/>
            </a:solidFill>
          </a:ln>
        </p:spPr>
        <p:style>
          <a:lnRef idx="1">
            <a:schemeClr val="accent1"/>
          </a:lnRef>
          <a:fillRef idx="0">
            <a:schemeClr val="accent1"/>
          </a:fillRef>
          <a:effectRef idx="0">
            <a:schemeClr val="accent1"/>
          </a:effectRef>
          <a:fontRef idx="minor">
            <a:schemeClr val="tx1"/>
          </a:fontRef>
        </p:style>
      </p:cxnSp>
      <p:sp>
        <p:nvSpPr>
          <p:cNvPr id="44" name="Oval 43"/>
          <p:cNvSpPr/>
          <p:nvPr/>
        </p:nvSpPr>
        <p:spPr>
          <a:xfrm>
            <a:off x="3547975" y="3698319"/>
            <a:ext cx="544947" cy="240146"/>
          </a:xfrm>
          <a:prstGeom prst="ellipse">
            <a:avLst/>
          </a:prstGeom>
          <a:solidFill>
            <a:schemeClr val="bg1"/>
          </a:solidFill>
          <a:ln>
            <a:solidFill>
              <a:srgbClr val="CC99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r-Latn-BA" dirty="0" smtClean="0">
                <a:solidFill>
                  <a:schemeClr val="tx1"/>
                </a:solidFill>
              </a:rPr>
              <a:t>C</a:t>
            </a:r>
            <a:endParaRPr lang="en-GB" dirty="0">
              <a:solidFill>
                <a:schemeClr val="tx1"/>
              </a:solidFill>
            </a:endParaRPr>
          </a:p>
        </p:txBody>
      </p:sp>
      <p:sp>
        <p:nvSpPr>
          <p:cNvPr id="15" name="Rounded Rectangle 14"/>
          <p:cNvSpPr/>
          <p:nvPr/>
        </p:nvSpPr>
        <p:spPr>
          <a:xfrm>
            <a:off x="3149599" y="3141772"/>
            <a:ext cx="45719" cy="796693"/>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5" name="Rounded Rectangle 44"/>
          <p:cNvSpPr/>
          <p:nvPr/>
        </p:nvSpPr>
        <p:spPr>
          <a:xfrm>
            <a:off x="2612842" y="3595091"/>
            <a:ext cx="70366" cy="554405"/>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6" name="Rounded Rectangle 45"/>
          <p:cNvSpPr/>
          <p:nvPr/>
        </p:nvSpPr>
        <p:spPr>
          <a:xfrm>
            <a:off x="2878338" y="3405798"/>
            <a:ext cx="85227" cy="653365"/>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7" name="Rounded Rectangle 46"/>
          <p:cNvSpPr/>
          <p:nvPr/>
        </p:nvSpPr>
        <p:spPr>
          <a:xfrm>
            <a:off x="2326993" y="3816083"/>
            <a:ext cx="65225" cy="441881"/>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8" name="Rounded Rectangle 47"/>
          <p:cNvSpPr/>
          <p:nvPr/>
        </p:nvSpPr>
        <p:spPr>
          <a:xfrm flipH="1">
            <a:off x="1977840" y="4129460"/>
            <a:ext cx="45719" cy="312423"/>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9" name="Oval 48"/>
          <p:cNvSpPr/>
          <p:nvPr/>
        </p:nvSpPr>
        <p:spPr>
          <a:xfrm>
            <a:off x="110475" y="4783031"/>
            <a:ext cx="519218" cy="230908"/>
          </a:xfrm>
          <a:prstGeom prst="ellipse">
            <a:avLst/>
          </a:prstGeom>
          <a:solidFill>
            <a:schemeClr val="bg1"/>
          </a:solidFill>
          <a:ln>
            <a:solidFill>
              <a:srgbClr val="CC99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r-Latn-BA" sz="1200" dirty="0" smtClean="0">
                <a:solidFill>
                  <a:schemeClr val="tx1"/>
                </a:solidFill>
              </a:rPr>
              <a:t>C1</a:t>
            </a:r>
            <a:endParaRPr lang="en-GB" sz="1200" dirty="0">
              <a:solidFill>
                <a:schemeClr val="tx1"/>
              </a:solidFill>
            </a:endParaRPr>
          </a:p>
        </p:txBody>
      </p:sp>
      <p:sp>
        <p:nvSpPr>
          <p:cNvPr id="50" name="Oval 49"/>
          <p:cNvSpPr/>
          <p:nvPr/>
        </p:nvSpPr>
        <p:spPr>
          <a:xfrm>
            <a:off x="68898" y="5410590"/>
            <a:ext cx="544947" cy="240146"/>
          </a:xfrm>
          <a:prstGeom prst="ellipse">
            <a:avLst/>
          </a:prstGeom>
          <a:solidFill>
            <a:schemeClr val="bg1"/>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r-Latn-BA" dirty="0" smtClean="0">
                <a:solidFill>
                  <a:schemeClr val="tx1"/>
                </a:solidFill>
              </a:rPr>
              <a:t>0</a:t>
            </a:r>
            <a:endParaRPr lang="en-GB" dirty="0">
              <a:solidFill>
                <a:schemeClr val="tx1"/>
              </a:solidFill>
            </a:endParaRPr>
          </a:p>
        </p:txBody>
      </p:sp>
      <p:sp>
        <p:nvSpPr>
          <p:cNvPr id="51" name="Oval 50"/>
          <p:cNvSpPr/>
          <p:nvPr/>
        </p:nvSpPr>
        <p:spPr>
          <a:xfrm>
            <a:off x="1236081" y="4747723"/>
            <a:ext cx="544947" cy="240146"/>
          </a:xfrm>
          <a:prstGeom prst="ellipse">
            <a:avLst/>
          </a:prstGeom>
          <a:solidFill>
            <a:schemeClr val="bg1"/>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r-Latn-BA" sz="1200" dirty="0" smtClean="0">
                <a:solidFill>
                  <a:schemeClr val="tx1"/>
                </a:solidFill>
              </a:rPr>
              <a:t>y1</a:t>
            </a:r>
            <a:endParaRPr lang="en-GB" sz="1200" dirty="0">
              <a:solidFill>
                <a:schemeClr val="tx1"/>
              </a:solidFill>
            </a:endParaRPr>
          </a:p>
        </p:txBody>
      </p:sp>
      <p:sp>
        <p:nvSpPr>
          <p:cNvPr id="52" name="Title 1"/>
          <p:cNvSpPr txBox="1">
            <a:spLocks/>
          </p:cNvSpPr>
          <p:nvPr/>
        </p:nvSpPr>
        <p:spPr>
          <a:xfrm>
            <a:off x="5054228" y="884312"/>
            <a:ext cx="2780893" cy="449541"/>
          </a:xfrm>
          <a:prstGeom prst="rect">
            <a:avLst/>
          </a:prstGeom>
          <a:solidFill>
            <a:schemeClr val="bg1">
              <a:lumMod val="95000"/>
            </a:schemeClr>
          </a:solidFill>
        </p:spPr>
        <p:txBody>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sr-Latn-BA" sz="1800" dirty="0">
                <a:solidFill>
                  <a:schemeClr val="tx1">
                    <a:lumMod val="65000"/>
                    <a:lumOff val="35000"/>
                  </a:schemeClr>
                </a:solidFill>
                <a:latin typeface="Times New Roman" panose="02020603050405020304" pitchFamily="18" charset="0"/>
                <a:cs typeface="Times New Roman" panose="02020603050405020304" pitchFamily="18" charset="0"/>
              </a:rPr>
              <a:t> </a:t>
            </a:r>
            <a:r>
              <a:rPr lang="sr-Latn-BA" sz="1800" b="1" dirty="0" smtClean="0">
                <a:solidFill>
                  <a:schemeClr val="accent6">
                    <a:lumMod val="75000"/>
                  </a:schemeClr>
                </a:solidFill>
                <a:latin typeface="Times New Roman" panose="02020603050405020304" pitchFamily="18" charset="0"/>
                <a:cs typeface="Times New Roman" panose="02020603050405020304" pitchFamily="18" charset="0"/>
              </a:rPr>
              <a:t>Ukupna potrošnja (C)</a:t>
            </a:r>
            <a:endParaRPr lang="sr-Latn-BA" sz="1800" b="1" dirty="0" smtClean="0">
              <a:solidFill>
                <a:schemeClr val="accent3">
                  <a:lumMod val="75000"/>
                </a:schemeClr>
              </a:solidFill>
              <a:latin typeface="Times New Roman" panose="02020603050405020304" pitchFamily="18" charset="0"/>
              <a:cs typeface="Times New Roman" panose="02020603050405020304" pitchFamily="18" charset="0"/>
            </a:endParaRPr>
          </a:p>
        </p:txBody>
      </p:sp>
      <p:sp>
        <p:nvSpPr>
          <p:cNvPr id="53" name="Down Arrow 52"/>
          <p:cNvSpPr/>
          <p:nvPr/>
        </p:nvSpPr>
        <p:spPr>
          <a:xfrm>
            <a:off x="7321052" y="1282738"/>
            <a:ext cx="591127" cy="360218"/>
          </a:xfrm>
          <a:prstGeom prst="downArrow">
            <a:avLst/>
          </a:prstGeom>
          <a:solidFill>
            <a:schemeClr val="bg2">
              <a:lumMod val="75000"/>
            </a:schemeClr>
          </a:solidFill>
          <a:ln w="28575">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317735225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6D22F896-40B5-4ADD-8801-0D06FADFA095}" type="slidenum">
              <a:rPr lang="en-US" smtClean="0"/>
              <a:t>12</a:t>
            </a:fld>
            <a:endParaRPr lang="en-US" dirty="0"/>
          </a:p>
        </p:txBody>
      </p:sp>
      <p:sp>
        <p:nvSpPr>
          <p:cNvPr id="4" name="Rounded Rectangle 3"/>
          <p:cNvSpPr/>
          <p:nvPr/>
        </p:nvSpPr>
        <p:spPr>
          <a:xfrm>
            <a:off x="102286" y="237985"/>
            <a:ext cx="8949349" cy="543394"/>
          </a:xfrm>
          <a:prstGeom prst="roundRect">
            <a:avLst/>
          </a:prstGeom>
          <a:ln w="38100">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1">
            <a:schemeClr val="accent1"/>
          </a:lnRef>
          <a:fillRef idx="2">
            <a:schemeClr val="accent1"/>
          </a:fillRef>
          <a:effectRef idx="1">
            <a:schemeClr val="accent1"/>
          </a:effectRef>
          <a:fontRef idx="minor">
            <a:schemeClr val="dk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r>
              <a:rPr lang="sr-Latn-BA" sz="2000" b="1" i="1" dirty="0" smtClean="0">
                <a:solidFill>
                  <a:schemeClr val="bg2">
                    <a:lumMod val="25000"/>
                  </a:schemeClr>
                </a:solidFill>
                <a:latin typeface="Times New Roman" panose="02020603050405020304" pitchFamily="18" charset="0"/>
                <a:cs typeface="Times New Roman" panose="02020603050405020304" pitchFamily="18" charset="0"/>
              </a:rPr>
              <a:t>1. Nacionalni dohodak u zatvorenoj ramjeni </a:t>
            </a:r>
            <a:endParaRPr lang="en-GB" sz="2000" b="1" i="1" dirty="0">
              <a:solidFill>
                <a:schemeClr val="bg2">
                  <a:lumMod val="25000"/>
                </a:schemeClr>
              </a:solidFill>
              <a:latin typeface="Times New Roman" panose="02020603050405020304" pitchFamily="18" charset="0"/>
              <a:cs typeface="Times New Roman" panose="02020603050405020304" pitchFamily="18" charset="0"/>
            </a:endParaRPr>
          </a:p>
        </p:txBody>
      </p:sp>
      <p:sp>
        <p:nvSpPr>
          <p:cNvPr id="5" name="Title 1"/>
          <p:cNvSpPr txBox="1">
            <a:spLocks/>
          </p:cNvSpPr>
          <p:nvPr/>
        </p:nvSpPr>
        <p:spPr>
          <a:xfrm>
            <a:off x="369455" y="995676"/>
            <a:ext cx="8168641" cy="879305"/>
          </a:xfrm>
          <a:prstGeom prst="rect">
            <a:avLst/>
          </a:prstGeom>
          <a:solidFill>
            <a:schemeClr val="bg1">
              <a:lumMod val="95000"/>
            </a:schemeClr>
          </a:solidFill>
        </p:spPr>
        <p:txBody>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just"/>
            <a:r>
              <a:rPr lang="sr-Latn-BA" sz="1800" b="1" dirty="0">
                <a:solidFill>
                  <a:schemeClr val="accent1">
                    <a:lumMod val="50000"/>
                  </a:schemeClr>
                </a:solidFill>
                <a:latin typeface="Times New Roman" panose="02020603050405020304" pitchFamily="18" charset="0"/>
                <a:cs typeface="Times New Roman" panose="02020603050405020304" pitchFamily="18" charset="0"/>
              </a:rPr>
              <a:t>Investicionioni multiplikator </a:t>
            </a:r>
            <a:r>
              <a:rPr lang="sr-Latn-BA" sz="1800" dirty="0" smtClean="0">
                <a:solidFill>
                  <a:schemeClr val="tx1">
                    <a:lumMod val="65000"/>
                    <a:lumOff val="35000"/>
                  </a:schemeClr>
                </a:solidFill>
                <a:latin typeface="Times New Roman" panose="02020603050405020304" pitchFamily="18" charset="0"/>
                <a:cs typeface="Times New Roman" panose="02020603050405020304" pitchFamily="18" charset="0"/>
              </a:rPr>
              <a:t>je </a:t>
            </a:r>
            <a:r>
              <a:rPr lang="sr-Latn-BA" sz="1800" u="sng" dirty="0" smtClean="0">
                <a:solidFill>
                  <a:schemeClr val="accent1">
                    <a:lumMod val="50000"/>
                  </a:schemeClr>
                </a:solidFill>
                <a:latin typeface="Times New Roman" panose="02020603050405020304" pitchFamily="18" charset="0"/>
                <a:cs typeface="Times New Roman" panose="02020603050405020304" pitchFamily="18" charset="0"/>
              </a:rPr>
              <a:t>broj</a:t>
            </a:r>
            <a:r>
              <a:rPr lang="sr-Latn-BA" sz="1800" dirty="0" smtClean="0">
                <a:solidFill>
                  <a:schemeClr val="tx1">
                    <a:lumMod val="65000"/>
                    <a:lumOff val="35000"/>
                  </a:schemeClr>
                </a:solidFill>
                <a:latin typeface="Times New Roman" panose="02020603050405020304" pitchFamily="18" charset="0"/>
                <a:cs typeface="Times New Roman" panose="02020603050405020304" pitchFamily="18" charset="0"/>
              </a:rPr>
              <a:t> kojim treba </a:t>
            </a:r>
            <a:r>
              <a:rPr lang="sr-Latn-BA" sz="1800" b="1" dirty="0" smtClean="0">
                <a:solidFill>
                  <a:schemeClr val="tx1">
                    <a:lumMod val="65000"/>
                    <a:lumOff val="35000"/>
                  </a:schemeClr>
                </a:solidFill>
                <a:latin typeface="Times New Roman" panose="02020603050405020304" pitchFamily="18" charset="0"/>
                <a:cs typeface="Times New Roman" panose="02020603050405020304" pitchFamily="18" charset="0"/>
              </a:rPr>
              <a:t>pomnožiti veličinu investicija </a:t>
            </a:r>
            <a:r>
              <a:rPr lang="sr-Latn-BA" sz="1800" dirty="0" smtClean="0">
                <a:solidFill>
                  <a:schemeClr val="tx1">
                    <a:lumMod val="65000"/>
                    <a:lumOff val="35000"/>
                  </a:schemeClr>
                </a:solidFill>
                <a:latin typeface="Times New Roman" panose="02020603050405020304" pitchFamily="18" charset="0"/>
                <a:cs typeface="Times New Roman" panose="02020603050405020304" pitchFamily="18" charset="0"/>
              </a:rPr>
              <a:t>da bi se dobila </a:t>
            </a:r>
            <a:r>
              <a:rPr lang="sr-Latn-BA" sz="1800" b="1" dirty="0" smtClean="0">
                <a:solidFill>
                  <a:schemeClr val="tx1">
                    <a:lumMod val="65000"/>
                    <a:lumOff val="35000"/>
                  </a:schemeClr>
                </a:solidFill>
                <a:latin typeface="Times New Roman" panose="02020603050405020304" pitchFamily="18" charset="0"/>
                <a:cs typeface="Times New Roman" panose="02020603050405020304" pitchFamily="18" charset="0"/>
              </a:rPr>
              <a:t>veličina porasta dohodka </a:t>
            </a:r>
            <a:r>
              <a:rPr lang="sr-Latn-BA" sz="1800" dirty="0" smtClean="0">
                <a:solidFill>
                  <a:schemeClr val="tx1">
                    <a:lumMod val="65000"/>
                    <a:lumOff val="35000"/>
                  </a:schemeClr>
                </a:solidFill>
                <a:latin typeface="Times New Roman" panose="02020603050405020304" pitchFamily="18" charset="0"/>
                <a:cs typeface="Times New Roman" panose="02020603050405020304" pitchFamily="18" charset="0"/>
              </a:rPr>
              <a:t>od te investicije. On pokazuje </a:t>
            </a:r>
            <a:r>
              <a:rPr lang="sr-Latn-BA" sz="1800" dirty="0" smtClean="0">
                <a:solidFill>
                  <a:schemeClr val="accent1">
                    <a:lumMod val="50000"/>
                  </a:schemeClr>
                </a:solidFill>
                <a:latin typeface="Times New Roman" panose="02020603050405020304" pitchFamily="18" charset="0"/>
                <a:cs typeface="Times New Roman" panose="02020603050405020304" pitchFamily="18" charset="0"/>
              </a:rPr>
              <a:t>koliko će se puta povećati nacionalni dohodak</a:t>
            </a:r>
            <a:r>
              <a:rPr lang="sr-Latn-BA" sz="1800" dirty="0" smtClean="0">
                <a:solidFill>
                  <a:schemeClr val="tx1">
                    <a:lumMod val="65000"/>
                    <a:lumOff val="35000"/>
                  </a:schemeClr>
                </a:solidFill>
                <a:latin typeface="Times New Roman" panose="02020603050405020304" pitchFamily="18" charset="0"/>
                <a:cs typeface="Times New Roman" panose="02020603050405020304" pitchFamily="18" charset="0"/>
              </a:rPr>
              <a:t>, sa svakim povećanjem investicija. </a:t>
            </a:r>
          </a:p>
          <a:p>
            <a:pPr algn="just"/>
            <a:endParaRPr lang="sr-Latn-BA" sz="1800" dirty="0">
              <a:solidFill>
                <a:schemeClr val="tx1">
                  <a:lumMod val="65000"/>
                  <a:lumOff val="35000"/>
                </a:schemeClr>
              </a:solidFill>
              <a:latin typeface="Times New Roman" panose="02020603050405020304" pitchFamily="18" charset="0"/>
              <a:cs typeface="Times New Roman" panose="02020603050405020304" pitchFamily="18" charset="0"/>
            </a:endParaRPr>
          </a:p>
          <a:p>
            <a:pPr algn="just"/>
            <a:endParaRPr lang="sr-Latn-BA" sz="1800" dirty="0" smtClean="0">
              <a:solidFill>
                <a:schemeClr val="tx1">
                  <a:lumMod val="65000"/>
                  <a:lumOff val="35000"/>
                </a:schemeClr>
              </a:solidFill>
              <a:latin typeface="Times New Roman" panose="02020603050405020304" pitchFamily="18" charset="0"/>
              <a:cs typeface="Times New Roman" panose="02020603050405020304" pitchFamily="18" charset="0"/>
            </a:endParaRPr>
          </a:p>
        </p:txBody>
      </p:sp>
      <p:sp>
        <p:nvSpPr>
          <p:cNvPr id="7" name="Title 1"/>
          <p:cNvSpPr txBox="1">
            <a:spLocks/>
          </p:cNvSpPr>
          <p:nvPr/>
        </p:nvSpPr>
        <p:spPr>
          <a:xfrm>
            <a:off x="369455" y="2604842"/>
            <a:ext cx="8168641" cy="557885"/>
          </a:xfrm>
          <a:prstGeom prst="rect">
            <a:avLst/>
          </a:prstGeom>
        </p:spPr>
        <p:txBody>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just"/>
            <a:r>
              <a:rPr lang="sr-Latn-BA" sz="1600" dirty="0" smtClean="0">
                <a:solidFill>
                  <a:schemeClr val="tx1">
                    <a:lumMod val="65000"/>
                    <a:lumOff val="35000"/>
                  </a:schemeClr>
                </a:solidFill>
                <a:latin typeface="Times New Roman" panose="02020603050405020304" pitchFamily="18" charset="0"/>
                <a:cs typeface="Times New Roman" panose="02020603050405020304" pitchFamily="18" charset="0"/>
              </a:rPr>
              <a:t>Investicionioni multiplikator, odnosno njegova veličina je određen graničnom sklonošću ka štednji odnosno njenim recipročnim izrazom. Što je granična sklonost ka štednji manja (a to će reći da je granična sklonost ka potrošnji veća), to je investicioni multiplikator veći. </a:t>
            </a:r>
            <a:endParaRPr lang="sr-Latn-BA" sz="1600" dirty="0">
              <a:solidFill>
                <a:schemeClr val="tx1">
                  <a:lumMod val="65000"/>
                  <a:lumOff val="35000"/>
                </a:schemeClr>
              </a:solidFill>
              <a:latin typeface="Times New Roman" panose="02020603050405020304" pitchFamily="18" charset="0"/>
              <a:cs typeface="Times New Roman" panose="02020603050405020304" pitchFamily="18" charset="0"/>
            </a:endParaRPr>
          </a:p>
          <a:p>
            <a:pPr algn="just"/>
            <a:endParaRPr lang="sr-Latn-BA" sz="1800" dirty="0" smtClean="0">
              <a:solidFill>
                <a:schemeClr val="tx1">
                  <a:lumMod val="65000"/>
                  <a:lumOff val="35000"/>
                </a:schemeClr>
              </a:solidFill>
              <a:latin typeface="Times New Roman" panose="02020603050405020304" pitchFamily="18" charset="0"/>
              <a:cs typeface="Times New Roman" panose="02020603050405020304" pitchFamily="18" charset="0"/>
            </a:endParaRPr>
          </a:p>
        </p:txBody>
      </p:sp>
      <p:sp>
        <p:nvSpPr>
          <p:cNvPr id="8" name="Title 1"/>
          <p:cNvSpPr txBox="1">
            <a:spLocks/>
          </p:cNvSpPr>
          <p:nvPr/>
        </p:nvSpPr>
        <p:spPr>
          <a:xfrm>
            <a:off x="369455" y="2079018"/>
            <a:ext cx="2750500" cy="367640"/>
          </a:xfrm>
          <a:prstGeom prst="rect">
            <a:avLst/>
          </a:prstGeom>
          <a:solidFill>
            <a:schemeClr val="bg1">
              <a:lumMod val="95000"/>
            </a:schemeClr>
          </a:solidFill>
          <a:ln w="28575">
            <a:solidFill>
              <a:schemeClr val="accent1">
                <a:lumMod val="50000"/>
              </a:schemeClr>
            </a:solidFill>
          </a:ln>
        </p:spPr>
        <p:txBody>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sr-Latn-BA" sz="1800" dirty="0">
                <a:solidFill>
                  <a:schemeClr val="tx1">
                    <a:lumMod val="65000"/>
                    <a:lumOff val="35000"/>
                  </a:schemeClr>
                </a:solidFill>
                <a:latin typeface="Times New Roman" panose="02020603050405020304" pitchFamily="18" charset="0"/>
                <a:cs typeface="Times New Roman" panose="02020603050405020304" pitchFamily="18" charset="0"/>
              </a:rPr>
              <a:t> </a:t>
            </a:r>
            <a:r>
              <a:rPr lang="sr-Latn-BA" sz="1800" dirty="0" smtClean="0">
                <a:solidFill>
                  <a:schemeClr val="tx1">
                    <a:lumMod val="65000"/>
                    <a:lumOff val="35000"/>
                  </a:schemeClr>
                </a:solidFill>
                <a:latin typeface="Times New Roman" panose="02020603050405020304" pitchFamily="18" charset="0"/>
                <a:cs typeface="Times New Roman" panose="02020603050405020304" pitchFamily="18" charset="0"/>
              </a:rPr>
              <a:t>Investicioni multiplikator</a:t>
            </a:r>
            <a:endParaRPr lang="sr-Latn-BA" sz="1800" b="1" dirty="0" smtClean="0">
              <a:solidFill>
                <a:schemeClr val="accent2"/>
              </a:solidFill>
              <a:latin typeface="Times New Roman" panose="02020603050405020304" pitchFamily="18" charset="0"/>
              <a:cs typeface="Times New Roman" panose="02020603050405020304" pitchFamily="18" charset="0"/>
            </a:endParaRPr>
          </a:p>
        </p:txBody>
      </p:sp>
      <mc:AlternateContent xmlns:mc="http://schemas.openxmlformats.org/markup-compatibility/2006" xmlns:a14="http://schemas.microsoft.com/office/drawing/2010/main">
        <mc:Choice Requires="a14">
          <p:sp>
            <p:nvSpPr>
              <p:cNvPr id="9" name="TextBox 8"/>
              <p:cNvSpPr txBox="1"/>
              <p:nvPr/>
            </p:nvSpPr>
            <p:spPr>
              <a:xfrm>
                <a:off x="3480261" y="2003536"/>
                <a:ext cx="586168" cy="518604"/>
              </a:xfrm>
              <a:prstGeom prst="rect">
                <a:avLst/>
              </a:prstGeom>
              <a:solidFill>
                <a:schemeClr val="bg1">
                  <a:lumMod val="95000"/>
                </a:schemeClr>
              </a:solidFill>
              <a:ln w="28575">
                <a:solidFill>
                  <a:schemeClr val="accent1">
                    <a:lumMod val="50000"/>
                  </a:schemeClr>
                </a:solidFill>
              </a:ln>
            </p:spPr>
            <p:txBody>
              <a:bodyPr wrap="square" lIns="0" tIns="0" rIns="0" bIns="0" rtlCol="0">
                <a:spAutoFit/>
              </a:bodyPr>
              <a:lstStyle/>
              <a:p>
                <a:pPr/>
                <a14:m>
                  <m:oMathPara xmlns:m="http://schemas.openxmlformats.org/officeDocument/2006/math">
                    <m:oMathParaPr>
                      <m:jc m:val="centerGroup"/>
                    </m:oMathParaPr>
                    <m:oMath xmlns:m="http://schemas.openxmlformats.org/officeDocument/2006/math">
                      <m:f>
                        <m:fPr>
                          <m:ctrlPr>
                            <a:rPr lang="en-GB" b="1" i="1" smtClean="0">
                              <a:latin typeface="Cambria Math" panose="02040503050406030204" pitchFamily="18" charset="0"/>
                            </a:rPr>
                          </m:ctrlPr>
                        </m:fPr>
                        <m:num>
                          <m:r>
                            <a:rPr lang="en-GB" b="1" i="0" smtClean="0">
                              <a:latin typeface="Cambria Math" panose="02040503050406030204" pitchFamily="18" charset="0"/>
                            </a:rPr>
                            <m:t>∆</m:t>
                          </m:r>
                          <m:r>
                            <a:rPr lang="sr-Latn-BA" b="1" i="0" smtClean="0">
                              <a:latin typeface="Cambria Math" panose="02040503050406030204" pitchFamily="18" charset="0"/>
                            </a:rPr>
                            <m:t>𝐘</m:t>
                          </m:r>
                        </m:num>
                        <m:den>
                          <m:r>
                            <a:rPr lang="en-GB" b="1" i="0" smtClean="0">
                              <a:latin typeface="Cambria Math" panose="02040503050406030204" pitchFamily="18" charset="0"/>
                            </a:rPr>
                            <m:t>∆</m:t>
                          </m:r>
                          <m:r>
                            <a:rPr lang="sr-Latn-BA" b="1" i="0" smtClean="0">
                              <a:latin typeface="Cambria Math" panose="02040503050406030204" pitchFamily="18" charset="0"/>
                            </a:rPr>
                            <m:t>𝐈</m:t>
                          </m:r>
                        </m:den>
                      </m:f>
                    </m:oMath>
                  </m:oMathPara>
                </a14:m>
                <a:endParaRPr lang="en-GB" b="1" dirty="0"/>
              </a:p>
            </p:txBody>
          </p:sp>
        </mc:Choice>
        <mc:Fallback xmlns="">
          <p:sp>
            <p:nvSpPr>
              <p:cNvPr id="9" name="TextBox 8"/>
              <p:cNvSpPr txBox="1">
                <a:spLocks noRot="1" noChangeAspect="1" noMove="1" noResize="1" noEditPoints="1" noAdjustHandles="1" noChangeArrowheads="1" noChangeShapeType="1" noTextEdit="1"/>
              </p:cNvSpPr>
              <p:nvPr/>
            </p:nvSpPr>
            <p:spPr>
              <a:xfrm>
                <a:off x="3480261" y="2003536"/>
                <a:ext cx="586168" cy="518604"/>
              </a:xfrm>
              <a:prstGeom prst="rect">
                <a:avLst/>
              </a:prstGeom>
              <a:blipFill>
                <a:blip r:embed="rId9"/>
                <a:stretch>
                  <a:fillRect/>
                </a:stretch>
              </a:blipFill>
              <a:ln w="28575">
                <a:solidFill>
                  <a:schemeClr val="accent1">
                    <a:lumMod val="50000"/>
                  </a:schemeClr>
                </a:solidFill>
              </a:ln>
            </p:spPr>
            <p:txBody>
              <a:bodyPr/>
              <a:lstStyle/>
              <a:p>
                <a:r>
                  <a:rPr lang="en-GB">
                    <a:noFill/>
                  </a:rPr>
                  <a:t> </a:t>
                </a:r>
              </a:p>
            </p:txBody>
          </p:sp>
        </mc:Fallback>
      </mc:AlternateContent>
      <p:sp>
        <p:nvSpPr>
          <p:cNvPr id="10" name="Title 1"/>
          <p:cNvSpPr txBox="1">
            <a:spLocks/>
          </p:cNvSpPr>
          <p:nvPr/>
        </p:nvSpPr>
        <p:spPr>
          <a:xfrm>
            <a:off x="4679776" y="3589626"/>
            <a:ext cx="2750500" cy="588922"/>
          </a:xfrm>
          <a:prstGeom prst="rect">
            <a:avLst/>
          </a:prstGeom>
          <a:solidFill>
            <a:schemeClr val="bg1">
              <a:lumMod val="95000"/>
            </a:schemeClr>
          </a:solidFill>
          <a:ln w="28575">
            <a:solidFill>
              <a:schemeClr val="accent1">
                <a:lumMod val="50000"/>
              </a:schemeClr>
            </a:solidFill>
            <a:prstDash val="sysDash"/>
          </a:ln>
        </p:spPr>
        <p:txBody>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sr-Latn-BA" sz="1800" dirty="0">
                <a:solidFill>
                  <a:schemeClr val="tx1">
                    <a:lumMod val="65000"/>
                    <a:lumOff val="35000"/>
                  </a:schemeClr>
                </a:solidFill>
                <a:latin typeface="Times New Roman" panose="02020603050405020304" pitchFamily="18" charset="0"/>
                <a:cs typeface="Times New Roman" panose="02020603050405020304" pitchFamily="18" charset="0"/>
              </a:rPr>
              <a:t> </a:t>
            </a:r>
            <a:r>
              <a:rPr lang="sr-Latn-BA" sz="1800" dirty="0" smtClean="0">
                <a:solidFill>
                  <a:schemeClr val="tx1">
                    <a:lumMod val="65000"/>
                    <a:lumOff val="35000"/>
                  </a:schemeClr>
                </a:solidFill>
                <a:latin typeface="Times New Roman" panose="02020603050405020304" pitchFamily="18" charset="0"/>
                <a:cs typeface="Times New Roman" panose="02020603050405020304" pitchFamily="18" charset="0"/>
              </a:rPr>
              <a:t>Granična sklonost ka potrošnji  (b) </a:t>
            </a:r>
            <a:endParaRPr lang="sr-Latn-BA" sz="1800" b="1" dirty="0" smtClean="0">
              <a:solidFill>
                <a:schemeClr val="accent2"/>
              </a:solidFill>
              <a:latin typeface="Times New Roman" panose="02020603050405020304" pitchFamily="18" charset="0"/>
              <a:cs typeface="Times New Roman" panose="02020603050405020304" pitchFamily="18" charset="0"/>
            </a:endParaRPr>
          </a:p>
        </p:txBody>
      </p:sp>
      <mc:AlternateContent xmlns:mc="http://schemas.openxmlformats.org/markup-compatibility/2006" xmlns:a14="http://schemas.microsoft.com/office/drawing/2010/main">
        <mc:Choice Requires="a14">
          <p:sp>
            <p:nvSpPr>
              <p:cNvPr id="11" name="TextBox 10"/>
              <p:cNvSpPr txBox="1"/>
              <p:nvPr/>
            </p:nvSpPr>
            <p:spPr>
              <a:xfrm>
                <a:off x="7629236" y="3580152"/>
                <a:ext cx="530750" cy="518604"/>
              </a:xfrm>
              <a:prstGeom prst="rect">
                <a:avLst/>
              </a:prstGeom>
              <a:solidFill>
                <a:schemeClr val="bg1">
                  <a:lumMod val="85000"/>
                </a:schemeClr>
              </a:solidFill>
            </p:spPr>
            <p:txBody>
              <a:bodyPr wrap="square" lIns="0" tIns="0" rIns="0" bIns="0" rtlCol="0">
                <a:spAutoFit/>
              </a:bodyPr>
              <a:lstStyle/>
              <a:p>
                <a:pPr/>
                <a14:m>
                  <m:oMathPara xmlns:m="http://schemas.openxmlformats.org/officeDocument/2006/math">
                    <m:oMathParaPr>
                      <m:jc m:val="centerGroup"/>
                    </m:oMathParaPr>
                    <m:oMath xmlns:m="http://schemas.openxmlformats.org/officeDocument/2006/math">
                      <m:f>
                        <m:fPr>
                          <m:ctrlPr>
                            <a:rPr lang="en-GB" b="1" i="1" smtClean="0">
                              <a:latin typeface="Cambria Math" panose="02040503050406030204" pitchFamily="18" charset="0"/>
                            </a:rPr>
                          </m:ctrlPr>
                        </m:fPr>
                        <m:num>
                          <m:r>
                            <a:rPr lang="en-GB" b="1" i="0" smtClean="0">
                              <a:latin typeface="Cambria Math" panose="02040503050406030204" pitchFamily="18" charset="0"/>
                            </a:rPr>
                            <m:t>∆</m:t>
                          </m:r>
                          <m:r>
                            <a:rPr lang="sr-Latn-BA" b="1" i="0" smtClean="0">
                              <a:latin typeface="Cambria Math" panose="02040503050406030204" pitchFamily="18" charset="0"/>
                            </a:rPr>
                            <m:t>𝐂</m:t>
                          </m:r>
                        </m:num>
                        <m:den>
                          <m:r>
                            <a:rPr lang="en-GB" b="1" i="0" smtClean="0">
                              <a:latin typeface="Cambria Math" panose="02040503050406030204" pitchFamily="18" charset="0"/>
                            </a:rPr>
                            <m:t>∆</m:t>
                          </m:r>
                          <m:r>
                            <a:rPr lang="sr-Latn-BA" b="1" i="0" smtClean="0">
                              <a:latin typeface="Cambria Math" panose="02040503050406030204" pitchFamily="18" charset="0"/>
                            </a:rPr>
                            <m:t>𝐘</m:t>
                          </m:r>
                        </m:den>
                      </m:f>
                    </m:oMath>
                  </m:oMathPara>
                </a14:m>
                <a:endParaRPr lang="en-GB" b="1" dirty="0"/>
              </a:p>
            </p:txBody>
          </p:sp>
        </mc:Choice>
        <mc:Fallback xmlns="">
          <p:sp>
            <p:nvSpPr>
              <p:cNvPr id="11" name="TextBox 10"/>
              <p:cNvSpPr txBox="1">
                <a:spLocks noRot="1" noChangeAspect="1" noMove="1" noResize="1" noEditPoints="1" noAdjustHandles="1" noChangeArrowheads="1" noChangeShapeType="1" noTextEdit="1"/>
              </p:cNvSpPr>
              <p:nvPr/>
            </p:nvSpPr>
            <p:spPr>
              <a:xfrm>
                <a:off x="7629236" y="3580152"/>
                <a:ext cx="530750" cy="518604"/>
              </a:xfrm>
              <a:prstGeom prst="rect">
                <a:avLst/>
              </a:prstGeom>
              <a:blipFill>
                <a:blip r:embed="rId10"/>
                <a:stretch>
                  <a:fillRect/>
                </a:stretch>
              </a:blipFill>
            </p:spPr>
            <p:txBody>
              <a:bodyPr/>
              <a:lstStyle/>
              <a:p>
                <a:r>
                  <a:rPr lang="en-GB">
                    <a:noFill/>
                  </a:rPr>
                  <a:t> </a:t>
                </a:r>
              </a:p>
            </p:txBody>
          </p:sp>
        </mc:Fallback>
      </mc:AlternateContent>
      <p:sp>
        <p:nvSpPr>
          <p:cNvPr id="12" name="Title 1"/>
          <p:cNvSpPr txBox="1">
            <a:spLocks/>
          </p:cNvSpPr>
          <p:nvPr/>
        </p:nvSpPr>
        <p:spPr>
          <a:xfrm>
            <a:off x="4716551" y="4327438"/>
            <a:ext cx="2750500" cy="588922"/>
          </a:xfrm>
          <a:prstGeom prst="rect">
            <a:avLst/>
          </a:prstGeom>
          <a:solidFill>
            <a:schemeClr val="bg1">
              <a:lumMod val="95000"/>
            </a:schemeClr>
          </a:solidFill>
          <a:ln w="28575">
            <a:solidFill>
              <a:schemeClr val="accent1">
                <a:lumMod val="50000"/>
              </a:schemeClr>
            </a:solidFill>
            <a:prstDash val="sysDash"/>
          </a:ln>
        </p:spPr>
        <p:txBody>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sr-Latn-BA" sz="1800" dirty="0">
                <a:solidFill>
                  <a:schemeClr val="tx1">
                    <a:lumMod val="65000"/>
                    <a:lumOff val="35000"/>
                  </a:schemeClr>
                </a:solidFill>
                <a:latin typeface="Times New Roman" panose="02020603050405020304" pitchFamily="18" charset="0"/>
                <a:cs typeface="Times New Roman" panose="02020603050405020304" pitchFamily="18" charset="0"/>
              </a:rPr>
              <a:t> </a:t>
            </a:r>
            <a:r>
              <a:rPr lang="sr-Latn-BA" sz="1800" dirty="0" smtClean="0">
                <a:solidFill>
                  <a:schemeClr val="tx1">
                    <a:lumMod val="65000"/>
                    <a:lumOff val="35000"/>
                  </a:schemeClr>
                </a:solidFill>
                <a:latin typeface="Times New Roman" panose="02020603050405020304" pitchFamily="18" charset="0"/>
                <a:cs typeface="Times New Roman" panose="02020603050405020304" pitchFamily="18" charset="0"/>
              </a:rPr>
              <a:t>Granična sklonost ka štednji (s) </a:t>
            </a:r>
            <a:endParaRPr lang="sr-Latn-BA" sz="1800" b="1" dirty="0" smtClean="0">
              <a:solidFill>
                <a:schemeClr val="accent2"/>
              </a:solidFill>
              <a:latin typeface="Times New Roman" panose="02020603050405020304" pitchFamily="18" charset="0"/>
              <a:cs typeface="Times New Roman" panose="02020603050405020304" pitchFamily="18" charset="0"/>
            </a:endParaRPr>
          </a:p>
        </p:txBody>
      </p:sp>
      <mc:AlternateContent xmlns:mc="http://schemas.openxmlformats.org/markup-compatibility/2006" xmlns:a14="http://schemas.microsoft.com/office/drawing/2010/main">
        <mc:Choice Requires="a14">
          <p:sp>
            <p:nvSpPr>
              <p:cNvPr id="13" name="TextBox 12"/>
              <p:cNvSpPr txBox="1"/>
              <p:nvPr/>
            </p:nvSpPr>
            <p:spPr>
              <a:xfrm>
                <a:off x="7629236" y="4327438"/>
                <a:ext cx="530750" cy="518604"/>
              </a:xfrm>
              <a:prstGeom prst="rect">
                <a:avLst/>
              </a:prstGeom>
              <a:solidFill>
                <a:schemeClr val="bg1">
                  <a:lumMod val="85000"/>
                </a:schemeClr>
              </a:solidFill>
            </p:spPr>
            <p:txBody>
              <a:bodyPr wrap="square" lIns="0" tIns="0" rIns="0" bIns="0" rtlCol="0">
                <a:spAutoFit/>
              </a:bodyPr>
              <a:lstStyle/>
              <a:p>
                <a:pPr/>
                <a14:m>
                  <m:oMathPara xmlns:m="http://schemas.openxmlformats.org/officeDocument/2006/math">
                    <m:oMathParaPr>
                      <m:jc m:val="centerGroup"/>
                    </m:oMathParaPr>
                    <m:oMath xmlns:m="http://schemas.openxmlformats.org/officeDocument/2006/math">
                      <m:f>
                        <m:fPr>
                          <m:ctrlPr>
                            <a:rPr lang="en-GB" b="1" i="1" smtClean="0">
                              <a:latin typeface="Cambria Math" panose="02040503050406030204" pitchFamily="18" charset="0"/>
                            </a:rPr>
                          </m:ctrlPr>
                        </m:fPr>
                        <m:num>
                          <m:r>
                            <a:rPr lang="en-GB" b="1" i="0" smtClean="0">
                              <a:latin typeface="Cambria Math" panose="02040503050406030204" pitchFamily="18" charset="0"/>
                            </a:rPr>
                            <m:t>∆</m:t>
                          </m:r>
                          <m:r>
                            <a:rPr lang="sr-Latn-BA" b="1" i="0" smtClean="0">
                              <a:latin typeface="Cambria Math" panose="02040503050406030204" pitchFamily="18" charset="0"/>
                            </a:rPr>
                            <m:t>𝐒</m:t>
                          </m:r>
                        </m:num>
                        <m:den>
                          <m:r>
                            <a:rPr lang="en-GB" b="1" i="0" smtClean="0">
                              <a:latin typeface="Cambria Math" panose="02040503050406030204" pitchFamily="18" charset="0"/>
                            </a:rPr>
                            <m:t>∆</m:t>
                          </m:r>
                          <m:r>
                            <a:rPr lang="sr-Latn-BA" b="1" i="0" smtClean="0">
                              <a:latin typeface="Cambria Math" panose="02040503050406030204" pitchFamily="18" charset="0"/>
                            </a:rPr>
                            <m:t>𝐘</m:t>
                          </m:r>
                        </m:den>
                      </m:f>
                    </m:oMath>
                  </m:oMathPara>
                </a14:m>
                <a:endParaRPr lang="en-GB" b="1" dirty="0"/>
              </a:p>
            </p:txBody>
          </p:sp>
        </mc:Choice>
        <mc:Fallback xmlns="">
          <p:sp>
            <p:nvSpPr>
              <p:cNvPr id="13" name="TextBox 12"/>
              <p:cNvSpPr txBox="1">
                <a:spLocks noRot="1" noChangeAspect="1" noMove="1" noResize="1" noEditPoints="1" noAdjustHandles="1" noChangeArrowheads="1" noChangeShapeType="1" noTextEdit="1"/>
              </p:cNvSpPr>
              <p:nvPr/>
            </p:nvSpPr>
            <p:spPr>
              <a:xfrm>
                <a:off x="7629236" y="4327438"/>
                <a:ext cx="530750" cy="518604"/>
              </a:xfrm>
              <a:prstGeom prst="rect">
                <a:avLst/>
              </a:prstGeom>
              <a:blipFill>
                <a:blip r:embed="rId11"/>
                <a:stretch>
                  <a:fillRect/>
                </a:stretch>
              </a:blipFill>
            </p:spPr>
            <p:txBody>
              <a:bodyPr/>
              <a:lstStyle/>
              <a:p>
                <a:r>
                  <a:rPr lang="en-GB">
                    <a:noFill/>
                  </a:rPr>
                  <a:t> </a:t>
                </a:r>
              </a:p>
            </p:txBody>
          </p:sp>
        </mc:Fallback>
      </mc:AlternateContent>
      <p:sp>
        <p:nvSpPr>
          <p:cNvPr id="14" name="Title 1"/>
          <p:cNvSpPr txBox="1">
            <a:spLocks/>
          </p:cNvSpPr>
          <p:nvPr/>
        </p:nvSpPr>
        <p:spPr>
          <a:xfrm>
            <a:off x="4716551" y="5046622"/>
            <a:ext cx="2750500" cy="588922"/>
          </a:xfrm>
          <a:prstGeom prst="rect">
            <a:avLst/>
          </a:prstGeom>
          <a:solidFill>
            <a:schemeClr val="bg1">
              <a:lumMod val="95000"/>
            </a:schemeClr>
          </a:solidFill>
          <a:ln w="28575">
            <a:solidFill>
              <a:schemeClr val="accent1">
                <a:lumMod val="50000"/>
              </a:schemeClr>
            </a:solidFill>
            <a:prstDash val="sysDash"/>
          </a:ln>
        </p:spPr>
        <p:txBody>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sr-Latn-BA" sz="1800" dirty="0">
                <a:solidFill>
                  <a:schemeClr val="tx1">
                    <a:lumMod val="65000"/>
                    <a:lumOff val="35000"/>
                  </a:schemeClr>
                </a:solidFill>
                <a:latin typeface="Times New Roman" panose="02020603050405020304" pitchFamily="18" charset="0"/>
                <a:cs typeface="Times New Roman" panose="02020603050405020304" pitchFamily="18" charset="0"/>
              </a:rPr>
              <a:t> </a:t>
            </a:r>
            <a:r>
              <a:rPr lang="sr-Latn-BA" sz="1800" dirty="0" smtClean="0">
                <a:solidFill>
                  <a:schemeClr val="tx1">
                    <a:lumMod val="65000"/>
                    <a:lumOff val="35000"/>
                  </a:schemeClr>
                </a:solidFill>
                <a:latin typeface="Times New Roman" panose="02020603050405020304" pitchFamily="18" charset="0"/>
                <a:cs typeface="Times New Roman" panose="02020603050405020304" pitchFamily="18" charset="0"/>
              </a:rPr>
              <a:t>Granična sklonost ka uvozu (m) </a:t>
            </a:r>
            <a:endParaRPr lang="sr-Latn-BA" sz="1800" b="1" dirty="0" smtClean="0">
              <a:solidFill>
                <a:schemeClr val="accent2"/>
              </a:solidFill>
              <a:latin typeface="Times New Roman" panose="02020603050405020304" pitchFamily="18" charset="0"/>
              <a:cs typeface="Times New Roman" panose="02020603050405020304" pitchFamily="18" charset="0"/>
            </a:endParaRPr>
          </a:p>
        </p:txBody>
      </p:sp>
      <mc:AlternateContent xmlns:mc="http://schemas.openxmlformats.org/markup-compatibility/2006" xmlns:a14="http://schemas.microsoft.com/office/drawing/2010/main">
        <mc:Choice Requires="a14">
          <p:sp>
            <p:nvSpPr>
              <p:cNvPr id="15" name="TextBox 14"/>
              <p:cNvSpPr txBox="1"/>
              <p:nvPr/>
            </p:nvSpPr>
            <p:spPr>
              <a:xfrm>
                <a:off x="7702786" y="5066994"/>
                <a:ext cx="530750" cy="518604"/>
              </a:xfrm>
              <a:prstGeom prst="rect">
                <a:avLst/>
              </a:prstGeom>
              <a:solidFill>
                <a:schemeClr val="bg1">
                  <a:lumMod val="85000"/>
                </a:schemeClr>
              </a:solidFill>
            </p:spPr>
            <p:txBody>
              <a:bodyPr wrap="square" lIns="0" tIns="0" rIns="0" bIns="0" rtlCol="0">
                <a:spAutoFit/>
              </a:bodyPr>
              <a:lstStyle/>
              <a:p>
                <a:pPr/>
                <a14:m>
                  <m:oMathPara xmlns:m="http://schemas.openxmlformats.org/officeDocument/2006/math">
                    <m:oMathParaPr>
                      <m:jc m:val="centerGroup"/>
                    </m:oMathParaPr>
                    <m:oMath xmlns:m="http://schemas.openxmlformats.org/officeDocument/2006/math">
                      <m:f>
                        <m:fPr>
                          <m:ctrlPr>
                            <a:rPr lang="en-GB" b="1" i="1" smtClean="0">
                              <a:latin typeface="Cambria Math" panose="02040503050406030204" pitchFamily="18" charset="0"/>
                            </a:rPr>
                          </m:ctrlPr>
                        </m:fPr>
                        <m:num>
                          <m:r>
                            <a:rPr lang="en-GB" b="1" i="0" smtClean="0">
                              <a:latin typeface="Cambria Math" panose="02040503050406030204" pitchFamily="18" charset="0"/>
                            </a:rPr>
                            <m:t>∆</m:t>
                          </m:r>
                          <m:r>
                            <a:rPr lang="sr-Latn-BA" b="1" i="0" smtClean="0">
                              <a:latin typeface="Cambria Math" panose="02040503050406030204" pitchFamily="18" charset="0"/>
                            </a:rPr>
                            <m:t>𝐌</m:t>
                          </m:r>
                        </m:num>
                        <m:den>
                          <m:r>
                            <a:rPr lang="en-GB" b="1" i="0" smtClean="0">
                              <a:latin typeface="Cambria Math" panose="02040503050406030204" pitchFamily="18" charset="0"/>
                            </a:rPr>
                            <m:t>∆</m:t>
                          </m:r>
                          <m:r>
                            <a:rPr lang="sr-Latn-BA" b="1" i="0" smtClean="0">
                              <a:latin typeface="Cambria Math" panose="02040503050406030204" pitchFamily="18" charset="0"/>
                            </a:rPr>
                            <m:t>𝐘</m:t>
                          </m:r>
                        </m:den>
                      </m:f>
                    </m:oMath>
                  </m:oMathPara>
                </a14:m>
                <a:endParaRPr lang="en-GB" b="1" dirty="0"/>
              </a:p>
            </p:txBody>
          </p:sp>
        </mc:Choice>
        <mc:Fallback xmlns="">
          <p:sp>
            <p:nvSpPr>
              <p:cNvPr id="15" name="TextBox 14"/>
              <p:cNvSpPr txBox="1">
                <a:spLocks noRot="1" noChangeAspect="1" noMove="1" noResize="1" noEditPoints="1" noAdjustHandles="1" noChangeArrowheads="1" noChangeShapeType="1" noTextEdit="1"/>
              </p:cNvSpPr>
              <p:nvPr/>
            </p:nvSpPr>
            <p:spPr>
              <a:xfrm>
                <a:off x="7702786" y="5066994"/>
                <a:ext cx="530750" cy="518604"/>
              </a:xfrm>
              <a:prstGeom prst="rect">
                <a:avLst/>
              </a:prstGeom>
              <a:blipFill>
                <a:blip r:embed="rId12"/>
                <a:stretch>
                  <a:fillRect/>
                </a:stretch>
              </a:blipFill>
            </p:spPr>
            <p:txBody>
              <a:bodyPr/>
              <a:lstStyle/>
              <a:p>
                <a:r>
                  <a:rPr lang="en-GB">
                    <a:noFill/>
                  </a:rPr>
                  <a:t> </a:t>
                </a:r>
              </a:p>
            </p:txBody>
          </p:sp>
        </mc:Fallback>
      </mc:AlternateContent>
      <p:sp>
        <p:nvSpPr>
          <p:cNvPr id="19" name="Title 1"/>
          <p:cNvSpPr txBox="1">
            <a:spLocks/>
          </p:cNvSpPr>
          <p:nvPr/>
        </p:nvSpPr>
        <p:spPr>
          <a:xfrm>
            <a:off x="4758664" y="5817566"/>
            <a:ext cx="2750500" cy="588922"/>
          </a:xfrm>
          <a:prstGeom prst="rect">
            <a:avLst/>
          </a:prstGeom>
          <a:solidFill>
            <a:schemeClr val="bg1">
              <a:lumMod val="95000"/>
            </a:schemeClr>
          </a:solidFill>
          <a:ln w="28575">
            <a:solidFill>
              <a:schemeClr val="accent1">
                <a:lumMod val="50000"/>
              </a:schemeClr>
            </a:solidFill>
            <a:prstDash val="sysDash"/>
          </a:ln>
        </p:spPr>
        <p:txBody>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sr-Latn-BA" sz="1800" dirty="0">
                <a:solidFill>
                  <a:schemeClr val="tx1">
                    <a:lumMod val="65000"/>
                    <a:lumOff val="35000"/>
                  </a:schemeClr>
                </a:solidFill>
                <a:latin typeface="Times New Roman" panose="02020603050405020304" pitchFamily="18" charset="0"/>
                <a:cs typeface="Times New Roman" panose="02020603050405020304" pitchFamily="18" charset="0"/>
              </a:rPr>
              <a:t> </a:t>
            </a:r>
            <a:r>
              <a:rPr lang="sr-Latn-BA" sz="1800" dirty="0" smtClean="0">
                <a:solidFill>
                  <a:schemeClr val="tx1">
                    <a:lumMod val="65000"/>
                    <a:lumOff val="35000"/>
                  </a:schemeClr>
                </a:solidFill>
                <a:latin typeface="Times New Roman" panose="02020603050405020304" pitchFamily="18" charset="0"/>
                <a:cs typeface="Times New Roman" panose="02020603050405020304" pitchFamily="18" charset="0"/>
              </a:rPr>
              <a:t>Spoljnotrgovinski multiplikator </a:t>
            </a:r>
            <a:endParaRPr lang="sr-Latn-BA" sz="1800" b="1" dirty="0" smtClean="0">
              <a:solidFill>
                <a:schemeClr val="accent2"/>
              </a:solidFill>
              <a:latin typeface="Times New Roman" panose="02020603050405020304" pitchFamily="18" charset="0"/>
              <a:cs typeface="Times New Roman" panose="02020603050405020304" pitchFamily="18" charset="0"/>
            </a:endParaRPr>
          </a:p>
        </p:txBody>
      </p:sp>
      <mc:AlternateContent xmlns:mc="http://schemas.openxmlformats.org/markup-compatibility/2006" xmlns:a14="http://schemas.microsoft.com/office/drawing/2010/main">
        <mc:Choice Requires="a14">
          <p:sp>
            <p:nvSpPr>
              <p:cNvPr id="20" name="TextBox 19"/>
              <p:cNvSpPr txBox="1"/>
              <p:nvPr/>
            </p:nvSpPr>
            <p:spPr>
              <a:xfrm>
                <a:off x="7702786" y="5814280"/>
                <a:ext cx="530750" cy="518604"/>
              </a:xfrm>
              <a:prstGeom prst="rect">
                <a:avLst/>
              </a:prstGeom>
              <a:solidFill>
                <a:schemeClr val="bg1">
                  <a:lumMod val="85000"/>
                </a:schemeClr>
              </a:solidFill>
            </p:spPr>
            <p:txBody>
              <a:bodyPr wrap="square" lIns="0" tIns="0" rIns="0" bIns="0" rtlCol="0">
                <a:spAutoFit/>
              </a:bodyPr>
              <a:lstStyle/>
              <a:p>
                <a:pPr/>
                <a14:m>
                  <m:oMathPara xmlns:m="http://schemas.openxmlformats.org/officeDocument/2006/math">
                    <m:oMathParaPr>
                      <m:jc m:val="centerGroup"/>
                    </m:oMathParaPr>
                    <m:oMath xmlns:m="http://schemas.openxmlformats.org/officeDocument/2006/math">
                      <m:f>
                        <m:fPr>
                          <m:ctrlPr>
                            <a:rPr lang="en-GB" b="1" i="1" smtClean="0">
                              <a:latin typeface="Cambria Math" panose="02040503050406030204" pitchFamily="18" charset="0"/>
                            </a:rPr>
                          </m:ctrlPr>
                        </m:fPr>
                        <m:num>
                          <m:r>
                            <a:rPr lang="en-GB" b="1" i="0" smtClean="0">
                              <a:latin typeface="Cambria Math" panose="02040503050406030204" pitchFamily="18" charset="0"/>
                            </a:rPr>
                            <m:t>∆</m:t>
                          </m:r>
                          <m:r>
                            <a:rPr lang="sr-Latn-BA" b="1" i="0" smtClean="0">
                              <a:latin typeface="Cambria Math" panose="02040503050406030204" pitchFamily="18" charset="0"/>
                            </a:rPr>
                            <m:t>𝐘</m:t>
                          </m:r>
                        </m:num>
                        <m:den>
                          <m:r>
                            <a:rPr lang="en-GB" b="1" i="0" smtClean="0">
                              <a:latin typeface="Cambria Math" panose="02040503050406030204" pitchFamily="18" charset="0"/>
                            </a:rPr>
                            <m:t>∆</m:t>
                          </m:r>
                          <m:r>
                            <a:rPr lang="sr-Latn-BA" b="1" i="0" smtClean="0">
                              <a:latin typeface="Cambria Math" panose="02040503050406030204" pitchFamily="18" charset="0"/>
                            </a:rPr>
                            <m:t>𝐗</m:t>
                          </m:r>
                        </m:den>
                      </m:f>
                    </m:oMath>
                  </m:oMathPara>
                </a14:m>
                <a:endParaRPr lang="en-GB" b="1" dirty="0"/>
              </a:p>
            </p:txBody>
          </p:sp>
        </mc:Choice>
        <mc:Fallback xmlns="">
          <p:sp>
            <p:nvSpPr>
              <p:cNvPr id="20" name="TextBox 19"/>
              <p:cNvSpPr txBox="1">
                <a:spLocks noRot="1" noChangeAspect="1" noMove="1" noResize="1" noEditPoints="1" noAdjustHandles="1" noChangeArrowheads="1" noChangeShapeType="1" noTextEdit="1"/>
              </p:cNvSpPr>
              <p:nvPr/>
            </p:nvSpPr>
            <p:spPr>
              <a:xfrm>
                <a:off x="7702786" y="5814280"/>
                <a:ext cx="530750" cy="518604"/>
              </a:xfrm>
              <a:prstGeom prst="rect">
                <a:avLst/>
              </a:prstGeom>
              <a:blipFill>
                <a:blip r:embed="rId13"/>
                <a:stretch>
                  <a:fillRect/>
                </a:stretch>
              </a:blipFill>
            </p:spPr>
            <p:txBody>
              <a:bodyPr/>
              <a:lstStyle/>
              <a:p>
                <a:r>
                  <a:rPr lang="en-GB">
                    <a:noFill/>
                  </a:rPr>
                  <a:t> </a:t>
                </a:r>
              </a:p>
            </p:txBody>
          </p:sp>
        </mc:Fallback>
      </mc:AlternateContent>
      <p:sp>
        <p:nvSpPr>
          <p:cNvPr id="21" name="Equal 20"/>
          <p:cNvSpPr/>
          <p:nvPr/>
        </p:nvSpPr>
        <p:spPr>
          <a:xfrm>
            <a:off x="3184345" y="2202706"/>
            <a:ext cx="221673" cy="211379"/>
          </a:xfrm>
          <a:prstGeom prst="mathEqual">
            <a:avLst/>
          </a:prstGeom>
          <a:solidFill>
            <a:schemeClr val="accent1">
              <a:lumMod val="50000"/>
            </a:schemeClr>
          </a:solid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tx1"/>
              </a:solidFill>
            </a:endParaRPr>
          </a:p>
        </p:txBody>
      </p:sp>
      <p:sp>
        <p:nvSpPr>
          <p:cNvPr id="24" name="Title 1"/>
          <p:cNvSpPr txBox="1">
            <a:spLocks/>
          </p:cNvSpPr>
          <p:nvPr/>
        </p:nvSpPr>
        <p:spPr>
          <a:xfrm>
            <a:off x="369455" y="3695260"/>
            <a:ext cx="4111361" cy="2036818"/>
          </a:xfrm>
          <a:prstGeom prst="rect">
            <a:avLst/>
          </a:prstGeom>
        </p:spPr>
        <p:txBody>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just"/>
            <a:r>
              <a:rPr lang="sr-Latn-BA" sz="1600" dirty="0" smtClean="0">
                <a:solidFill>
                  <a:schemeClr val="tx1">
                    <a:lumMod val="65000"/>
                    <a:lumOff val="35000"/>
                  </a:schemeClr>
                </a:solidFill>
                <a:latin typeface="Times New Roman" panose="02020603050405020304" pitchFamily="18" charset="0"/>
                <a:cs typeface="Times New Roman" panose="02020603050405020304" pitchFamily="18" charset="0"/>
              </a:rPr>
              <a:t>Investicionioni multiplikator, Džon Mejnard Kejns (1883. – 1946), jedan je od cjenjenih ekonomskih mislilaca, koji je tvrdio da investicije dovode do privrednih ciklusa. Kejns je u kretanje privrednih ciklusa uveo i kategoriju poznatu kao „</a:t>
            </a:r>
            <a:r>
              <a:rPr lang="sr-Latn-BA" sz="1600" b="1" i="1" dirty="0" smtClean="0">
                <a:solidFill>
                  <a:schemeClr val="accent1">
                    <a:lumMod val="50000"/>
                  </a:schemeClr>
                </a:solidFill>
                <a:latin typeface="Times New Roman" panose="02020603050405020304" pitchFamily="18" charset="0"/>
                <a:cs typeface="Times New Roman" panose="02020603050405020304" pitchFamily="18" charset="0"/>
              </a:rPr>
              <a:t>Kejnsov multiplikator“. </a:t>
            </a:r>
          </a:p>
          <a:p>
            <a:pPr algn="just"/>
            <a:r>
              <a:rPr lang="sr-Latn-BA" sz="1600" dirty="0" smtClean="0">
                <a:solidFill>
                  <a:schemeClr val="tx1">
                    <a:lumMod val="65000"/>
                    <a:lumOff val="35000"/>
                  </a:schemeClr>
                </a:solidFill>
                <a:latin typeface="Times New Roman" panose="02020603050405020304" pitchFamily="18" charset="0"/>
                <a:cs typeface="Times New Roman" panose="02020603050405020304" pitchFamily="18" charset="0"/>
              </a:rPr>
              <a:t>Multiplikatorom objašnjava da će se povećanje investicija dovesti do povećanja realnog nacionalnog dohodka u većem obimu nego što je povećanje samih investicija i obrnuto. </a:t>
            </a:r>
          </a:p>
        </p:txBody>
      </p:sp>
      <p:sp>
        <p:nvSpPr>
          <p:cNvPr id="25" name="Rounded Rectangle 24"/>
          <p:cNvSpPr/>
          <p:nvPr/>
        </p:nvSpPr>
        <p:spPr>
          <a:xfrm>
            <a:off x="5467927" y="361900"/>
            <a:ext cx="3433641" cy="310966"/>
          </a:xfrm>
          <a:prstGeom prst="roundRect">
            <a:avLst/>
          </a:prstGeom>
          <a:solidFill>
            <a:schemeClr val="accent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r-Latn-BA" dirty="0" smtClean="0"/>
              <a:t>Investicioni multiplikator </a:t>
            </a:r>
            <a:endParaRPr lang="en-GB" dirty="0"/>
          </a:p>
        </p:txBody>
      </p:sp>
    </p:spTree>
    <p:extLst>
      <p:ext uri="{BB962C8B-B14F-4D97-AF65-F5344CB8AC3E}">
        <p14:creationId xmlns:p14="http://schemas.microsoft.com/office/powerpoint/2010/main" val="25529237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6D22F896-40B5-4ADD-8801-0D06FADFA095}" type="slidenum">
              <a:rPr lang="en-US" smtClean="0"/>
              <a:t>13</a:t>
            </a:fld>
            <a:endParaRPr lang="en-US" dirty="0"/>
          </a:p>
        </p:txBody>
      </p:sp>
      <p:sp>
        <p:nvSpPr>
          <p:cNvPr id="3" name="Rounded Rectangle 2"/>
          <p:cNvSpPr/>
          <p:nvPr/>
        </p:nvSpPr>
        <p:spPr>
          <a:xfrm>
            <a:off x="102286" y="237985"/>
            <a:ext cx="8949349" cy="543394"/>
          </a:xfrm>
          <a:prstGeom prst="roundRect">
            <a:avLst/>
          </a:prstGeom>
          <a:ln w="38100">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1">
            <a:schemeClr val="accent1"/>
          </a:lnRef>
          <a:fillRef idx="2">
            <a:schemeClr val="accent1"/>
          </a:fillRef>
          <a:effectRef idx="1">
            <a:schemeClr val="accent1"/>
          </a:effectRef>
          <a:fontRef idx="minor">
            <a:schemeClr val="dk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r>
              <a:rPr lang="sr-Latn-BA" sz="2000" b="1" i="1" dirty="0" smtClean="0">
                <a:solidFill>
                  <a:schemeClr val="bg2">
                    <a:lumMod val="25000"/>
                  </a:schemeClr>
                </a:solidFill>
                <a:latin typeface="Times New Roman" panose="02020603050405020304" pitchFamily="18" charset="0"/>
                <a:cs typeface="Times New Roman" panose="02020603050405020304" pitchFamily="18" charset="0"/>
              </a:rPr>
              <a:t>1. Nacionalni dohodak u zatvorenoj ramjeni </a:t>
            </a:r>
            <a:endParaRPr lang="en-GB" sz="2000" b="1" i="1" dirty="0">
              <a:solidFill>
                <a:schemeClr val="bg2">
                  <a:lumMod val="25000"/>
                </a:schemeClr>
              </a:solidFill>
              <a:latin typeface="Times New Roman" panose="02020603050405020304" pitchFamily="18" charset="0"/>
              <a:cs typeface="Times New Roman" panose="02020603050405020304" pitchFamily="18" charset="0"/>
            </a:endParaRPr>
          </a:p>
        </p:txBody>
      </p:sp>
      <p:sp>
        <p:nvSpPr>
          <p:cNvPr id="4" name="Title 1"/>
          <p:cNvSpPr txBox="1">
            <a:spLocks/>
          </p:cNvSpPr>
          <p:nvPr/>
        </p:nvSpPr>
        <p:spPr>
          <a:xfrm>
            <a:off x="5054227" y="1470967"/>
            <a:ext cx="2780893" cy="367640"/>
          </a:xfrm>
          <a:prstGeom prst="rect">
            <a:avLst/>
          </a:prstGeom>
          <a:solidFill>
            <a:schemeClr val="bg1">
              <a:lumMod val="95000"/>
            </a:schemeClr>
          </a:solidFill>
          <a:ln w="28575">
            <a:solidFill>
              <a:schemeClr val="accent1">
                <a:lumMod val="50000"/>
              </a:schemeClr>
            </a:solidFill>
          </a:ln>
        </p:spPr>
        <p:txBody>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sr-Latn-BA" sz="1800" dirty="0">
                <a:solidFill>
                  <a:schemeClr val="tx1">
                    <a:lumMod val="65000"/>
                    <a:lumOff val="35000"/>
                  </a:schemeClr>
                </a:solidFill>
                <a:latin typeface="Times New Roman" panose="02020603050405020304" pitchFamily="18" charset="0"/>
                <a:cs typeface="Times New Roman" panose="02020603050405020304" pitchFamily="18" charset="0"/>
              </a:rPr>
              <a:t> </a:t>
            </a:r>
            <a:r>
              <a:rPr lang="sr-Latn-BA" sz="1800" dirty="0" smtClean="0">
                <a:solidFill>
                  <a:schemeClr val="tx1">
                    <a:lumMod val="65000"/>
                    <a:lumOff val="35000"/>
                  </a:schemeClr>
                </a:solidFill>
                <a:latin typeface="Times New Roman" panose="02020603050405020304" pitchFamily="18" charset="0"/>
                <a:cs typeface="Times New Roman" panose="02020603050405020304" pitchFamily="18" charset="0"/>
              </a:rPr>
              <a:t>= </a:t>
            </a:r>
            <a:r>
              <a:rPr lang="sr-Latn-BA" sz="1800" dirty="0" smtClean="0">
                <a:solidFill>
                  <a:schemeClr val="tx1"/>
                </a:solidFill>
                <a:latin typeface="Times New Roman" panose="02020603050405020304" pitchFamily="18" charset="0"/>
                <a:cs typeface="Times New Roman" panose="02020603050405020304" pitchFamily="18" charset="0"/>
              </a:rPr>
              <a:t>∆</a:t>
            </a:r>
            <a:r>
              <a:rPr lang="sr-Latn-BA" sz="1800" dirty="0">
                <a:solidFill>
                  <a:schemeClr val="tx1"/>
                </a:solidFill>
                <a:latin typeface="Times New Roman" panose="02020603050405020304" pitchFamily="18" charset="0"/>
                <a:cs typeface="Times New Roman" panose="02020603050405020304" pitchFamily="18" charset="0"/>
              </a:rPr>
              <a:t>Y / ∆</a:t>
            </a:r>
            <a:r>
              <a:rPr lang="sr-Latn-BA" sz="1800" dirty="0" smtClean="0">
                <a:solidFill>
                  <a:schemeClr val="tx1"/>
                </a:solidFill>
                <a:latin typeface="Times New Roman" panose="02020603050405020304" pitchFamily="18" charset="0"/>
                <a:cs typeface="Times New Roman" panose="02020603050405020304" pitchFamily="18" charset="0"/>
              </a:rPr>
              <a:t>I</a:t>
            </a:r>
            <a:endParaRPr lang="sr-Latn-BA" sz="1800" b="1" dirty="0" smtClean="0">
              <a:solidFill>
                <a:schemeClr val="accent2"/>
              </a:solidFill>
              <a:latin typeface="Times New Roman" panose="02020603050405020304" pitchFamily="18" charset="0"/>
              <a:cs typeface="Times New Roman" panose="02020603050405020304" pitchFamily="18" charset="0"/>
            </a:endParaRPr>
          </a:p>
        </p:txBody>
      </p:sp>
      <p:cxnSp>
        <p:nvCxnSpPr>
          <p:cNvPr id="9" name="Straight Arrow Connector 8"/>
          <p:cNvCxnSpPr/>
          <p:nvPr/>
        </p:nvCxnSpPr>
        <p:spPr>
          <a:xfrm flipV="1">
            <a:off x="517236" y="5394036"/>
            <a:ext cx="3334328" cy="9238"/>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cxnSp>
        <p:nvCxnSpPr>
          <p:cNvPr id="13" name="Straight Arrow Connector 12"/>
          <p:cNvCxnSpPr/>
          <p:nvPr/>
        </p:nvCxnSpPr>
        <p:spPr>
          <a:xfrm flipV="1">
            <a:off x="517236" y="2895598"/>
            <a:ext cx="4618" cy="2498438"/>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flipV="1">
            <a:off x="546895" y="2968585"/>
            <a:ext cx="2884070" cy="2432767"/>
          </a:xfrm>
          <a:prstGeom prst="line">
            <a:avLst/>
          </a:prstGeom>
          <a:ln w="19050">
            <a:solidFill>
              <a:schemeClr val="bg2">
                <a:lumMod val="25000"/>
              </a:schemeClr>
            </a:solidFill>
          </a:ln>
        </p:spPr>
        <p:style>
          <a:lnRef idx="1">
            <a:schemeClr val="accent1"/>
          </a:lnRef>
          <a:fillRef idx="0">
            <a:schemeClr val="accent1"/>
          </a:fillRef>
          <a:effectRef idx="0">
            <a:schemeClr val="accent1"/>
          </a:effectRef>
          <a:fontRef idx="minor">
            <a:schemeClr val="tx1"/>
          </a:fontRef>
        </p:style>
      </p:cxnSp>
      <p:sp>
        <p:nvSpPr>
          <p:cNvPr id="27" name="Oval 26"/>
          <p:cNvSpPr/>
          <p:nvPr/>
        </p:nvSpPr>
        <p:spPr>
          <a:xfrm>
            <a:off x="3382657" y="2701020"/>
            <a:ext cx="544947" cy="240146"/>
          </a:xfrm>
          <a:prstGeom prst="ellipse">
            <a:avLst/>
          </a:prstGeom>
          <a:solidFill>
            <a:schemeClr val="bg1"/>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r-Latn-BA" dirty="0" smtClean="0">
                <a:solidFill>
                  <a:schemeClr val="tx1"/>
                </a:solidFill>
              </a:rPr>
              <a:t>S</a:t>
            </a:r>
            <a:endParaRPr lang="en-GB" dirty="0">
              <a:solidFill>
                <a:schemeClr val="tx1"/>
              </a:solidFill>
            </a:endParaRPr>
          </a:p>
        </p:txBody>
      </p:sp>
      <p:sp>
        <p:nvSpPr>
          <p:cNvPr id="28" name="Oval 27"/>
          <p:cNvSpPr/>
          <p:nvPr/>
        </p:nvSpPr>
        <p:spPr>
          <a:xfrm>
            <a:off x="3804741" y="5485955"/>
            <a:ext cx="544947" cy="240146"/>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r-Latn-BA" sz="1200" dirty="0" smtClean="0">
                <a:solidFill>
                  <a:schemeClr val="tx1"/>
                </a:solidFill>
              </a:rPr>
              <a:t>y</a:t>
            </a:r>
            <a:endParaRPr lang="en-GB" sz="1200" dirty="0">
              <a:solidFill>
                <a:schemeClr val="tx1"/>
              </a:solidFill>
            </a:endParaRPr>
          </a:p>
        </p:txBody>
      </p:sp>
      <p:sp>
        <p:nvSpPr>
          <p:cNvPr id="29" name="Oval 28"/>
          <p:cNvSpPr/>
          <p:nvPr/>
        </p:nvSpPr>
        <p:spPr>
          <a:xfrm>
            <a:off x="-42541" y="2786239"/>
            <a:ext cx="544947" cy="240146"/>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r-Latn-BA" sz="1100" dirty="0" smtClean="0">
                <a:solidFill>
                  <a:schemeClr val="tx1"/>
                </a:solidFill>
              </a:rPr>
              <a:t>S, I</a:t>
            </a:r>
            <a:endParaRPr lang="en-GB" sz="1100" dirty="0">
              <a:solidFill>
                <a:schemeClr val="tx1"/>
              </a:solidFill>
            </a:endParaRPr>
          </a:p>
        </p:txBody>
      </p:sp>
      <p:sp>
        <p:nvSpPr>
          <p:cNvPr id="30" name="Rectangle 29"/>
          <p:cNvSpPr/>
          <p:nvPr/>
        </p:nvSpPr>
        <p:spPr>
          <a:xfrm>
            <a:off x="452580" y="5853490"/>
            <a:ext cx="3509820" cy="492007"/>
          </a:xfrm>
          <a:prstGeom prst="rect">
            <a:avLst/>
          </a:prstGeom>
          <a:solidFill>
            <a:schemeClr val="bg1">
              <a:lumMod val="95000"/>
            </a:schemeClr>
          </a:solidFill>
          <a:ln>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sr-Latn-BA" sz="1600" i="1" dirty="0" smtClean="0">
                <a:solidFill>
                  <a:schemeClr val="tx1"/>
                </a:solidFill>
                <a:latin typeface="Times New Roman" panose="02020603050405020304" pitchFamily="18" charset="0"/>
                <a:cs typeface="Times New Roman" panose="02020603050405020304" pitchFamily="18" charset="0"/>
              </a:rPr>
              <a:t>Grafički prikaz odnosa između nacionalnog dohodka i </a:t>
            </a:r>
            <a:r>
              <a:rPr lang="sr-Latn-BA" sz="1600" i="1" dirty="0" smtClean="0">
                <a:solidFill>
                  <a:srgbClr val="FF66CC"/>
                </a:solidFill>
                <a:latin typeface="Times New Roman" panose="02020603050405020304" pitchFamily="18" charset="0"/>
                <a:cs typeface="Times New Roman" panose="02020603050405020304" pitchFamily="18" charset="0"/>
              </a:rPr>
              <a:t>investicija</a:t>
            </a:r>
            <a:r>
              <a:rPr lang="sr-Latn-BA" sz="1600" i="1" dirty="0" smtClean="0">
                <a:solidFill>
                  <a:schemeClr val="tx1"/>
                </a:solidFill>
                <a:latin typeface="Times New Roman" panose="02020603050405020304" pitchFamily="18" charset="0"/>
                <a:cs typeface="Times New Roman" panose="02020603050405020304" pitchFamily="18" charset="0"/>
              </a:rPr>
              <a:t>  </a:t>
            </a:r>
            <a:endParaRPr lang="en-GB" sz="1600" i="1" dirty="0">
              <a:solidFill>
                <a:schemeClr val="tx1"/>
              </a:solidFill>
              <a:latin typeface="Times New Roman" panose="02020603050405020304" pitchFamily="18" charset="0"/>
              <a:cs typeface="Times New Roman" panose="02020603050405020304" pitchFamily="18" charset="0"/>
            </a:endParaRPr>
          </a:p>
        </p:txBody>
      </p:sp>
      <p:sp>
        <p:nvSpPr>
          <p:cNvPr id="31" name="Title 1"/>
          <p:cNvSpPr txBox="1">
            <a:spLocks/>
          </p:cNvSpPr>
          <p:nvPr/>
        </p:nvSpPr>
        <p:spPr>
          <a:xfrm>
            <a:off x="125133" y="893160"/>
            <a:ext cx="4618930" cy="1453641"/>
          </a:xfrm>
          <a:prstGeom prst="rect">
            <a:avLst/>
          </a:prstGeom>
          <a:solidFill>
            <a:schemeClr val="bg1">
              <a:lumMod val="95000"/>
            </a:schemeClr>
          </a:solidFill>
        </p:spPr>
        <p:txBody>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just"/>
            <a:r>
              <a:rPr lang="sr-Latn-BA" sz="1800" b="1" i="1" dirty="0" smtClean="0">
                <a:solidFill>
                  <a:schemeClr val="tx1"/>
                </a:solidFill>
                <a:latin typeface="Times New Roman" panose="02020603050405020304" pitchFamily="18" charset="0"/>
                <a:cs typeface="Times New Roman" panose="02020603050405020304" pitchFamily="18" charset="0"/>
              </a:rPr>
              <a:t>Investicioni multiplikator </a:t>
            </a:r>
            <a:r>
              <a:rPr lang="sr-Latn-BA" sz="1800" dirty="0" smtClean="0">
                <a:solidFill>
                  <a:schemeClr val="tx1"/>
                </a:solidFill>
                <a:latin typeface="Times New Roman" panose="02020603050405020304" pitchFamily="18" charset="0"/>
                <a:cs typeface="Times New Roman" panose="02020603050405020304" pitchFamily="18" charset="0"/>
              </a:rPr>
              <a:t>određuje odnos između promjene Investicija (I) i njihovog uticaja na promjenu nacionalnog dohodka u zatvorenoj ekonomiji (Y). </a:t>
            </a:r>
          </a:p>
          <a:p>
            <a:pPr algn="just"/>
            <a:r>
              <a:rPr lang="sr-Latn-BA" sz="1800" dirty="0" smtClean="0">
                <a:solidFill>
                  <a:schemeClr val="tx1"/>
                </a:solidFill>
                <a:latin typeface="Times New Roman" panose="02020603050405020304" pitchFamily="18" charset="0"/>
                <a:cs typeface="Times New Roman" panose="02020603050405020304" pitchFamily="18" charset="0"/>
              </a:rPr>
              <a:t>Investicioni multiplikator = ∆Y / ∆I  </a:t>
            </a:r>
          </a:p>
        </p:txBody>
      </p:sp>
      <p:sp>
        <p:nvSpPr>
          <p:cNvPr id="40" name="Rectangle 39"/>
          <p:cNvSpPr/>
          <p:nvPr/>
        </p:nvSpPr>
        <p:spPr>
          <a:xfrm>
            <a:off x="4810681" y="2623698"/>
            <a:ext cx="3994347" cy="3931190"/>
          </a:xfrm>
          <a:prstGeom prst="rect">
            <a:avLst/>
          </a:prstGeom>
          <a:solidFill>
            <a:schemeClr val="bg1">
              <a:lumMod val="95000"/>
            </a:schemeClr>
          </a:solidFill>
          <a:ln>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sr-Latn-BA" sz="1600" i="1" dirty="0" smtClean="0">
                <a:solidFill>
                  <a:schemeClr val="tx1"/>
                </a:solidFill>
                <a:latin typeface="Times New Roman" panose="02020603050405020304" pitchFamily="18" charset="0"/>
                <a:cs typeface="Times New Roman" panose="02020603050405020304" pitchFamily="18" charset="0"/>
              </a:rPr>
              <a:t>Linija I – investicije </a:t>
            </a:r>
          </a:p>
          <a:p>
            <a:r>
              <a:rPr lang="sr-Latn-BA" sz="1600" i="1" dirty="0" smtClean="0">
                <a:solidFill>
                  <a:schemeClr val="tx1"/>
                </a:solidFill>
                <a:latin typeface="Times New Roman" panose="02020603050405020304" pitchFamily="18" charset="0"/>
                <a:cs typeface="Times New Roman" panose="02020603050405020304" pitchFamily="18" charset="0"/>
              </a:rPr>
              <a:t>Linija I1 – nove investcije</a:t>
            </a:r>
          </a:p>
          <a:p>
            <a:r>
              <a:rPr lang="sr-Latn-BA" sz="1600" i="1" dirty="0" smtClean="0">
                <a:solidFill>
                  <a:schemeClr val="tx1"/>
                </a:solidFill>
                <a:latin typeface="Times New Roman" panose="02020603050405020304" pitchFamily="18" charset="0"/>
                <a:cs typeface="Times New Roman" panose="02020603050405020304" pitchFamily="18" charset="0"/>
              </a:rPr>
              <a:t>E – ravnotežni položaj štednje i investicija </a:t>
            </a:r>
          </a:p>
          <a:p>
            <a:r>
              <a:rPr lang="sr-Latn-BA" sz="1600" i="1" dirty="0" smtClean="0">
                <a:solidFill>
                  <a:schemeClr val="tx1"/>
                </a:solidFill>
                <a:latin typeface="Times New Roman" panose="02020603050405020304" pitchFamily="18" charset="0"/>
                <a:cs typeface="Times New Roman" panose="02020603050405020304" pitchFamily="18" charset="0"/>
              </a:rPr>
              <a:t>E1 – novi ravnotežni položaj štednje i investicije uz istovremeno ↑ bruto nacionalnog dohodka sa 1000 na 1500 jedinica. </a:t>
            </a:r>
          </a:p>
          <a:p>
            <a:endParaRPr lang="sr-Latn-BA" sz="1600" i="1" dirty="0">
              <a:solidFill>
                <a:schemeClr val="tx1"/>
              </a:solidFill>
              <a:latin typeface="Times New Roman" panose="02020603050405020304" pitchFamily="18" charset="0"/>
              <a:cs typeface="Times New Roman" panose="02020603050405020304" pitchFamily="18" charset="0"/>
            </a:endParaRPr>
          </a:p>
          <a:p>
            <a:r>
              <a:rPr lang="sr-Latn-BA" sz="1600" i="1" dirty="0" smtClean="0">
                <a:solidFill>
                  <a:schemeClr val="tx1"/>
                </a:solidFill>
                <a:latin typeface="Times New Roman" panose="02020603050405020304" pitchFamily="18" charset="0"/>
                <a:cs typeface="Times New Roman" panose="02020603050405020304" pitchFamily="18" charset="0"/>
              </a:rPr>
              <a:t>! Povećanje investicija za 100 jedinica, indukuje povećanje bruto nacionalnog dohodka za 500 jedinica (investicije imaju multiplikativno dejstvo na bruto nacionalni dohodak). Kako je efekat povećanja bruto nacionalnog dohodka 500 jedinica, to je investicioni multiplikator 5 (500 /100).  </a:t>
            </a:r>
          </a:p>
        </p:txBody>
      </p:sp>
      <p:sp>
        <p:nvSpPr>
          <p:cNvPr id="41" name="Rounded Rectangle 40"/>
          <p:cNvSpPr/>
          <p:nvPr/>
        </p:nvSpPr>
        <p:spPr>
          <a:xfrm flipV="1">
            <a:off x="9100501" y="2089219"/>
            <a:ext cx="323273" cy="45719"/>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2" name="Rounded Rectangle 41"/>
          <p:cNvSpPr/>
          <p:nvPr/>
        </p:nvSpPr>
        <p:spPr>
          <a:xfrm flipV="1">
            <a:off x="9540788" y="2906312"/>
            <a:ext cx="323273" cy="45719"/>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43" name="Straight Connector 42"/>
          <p:cNvCxnSpPr/>
          <p:nvPr/>
        </p:nvCxnSpPr>
        <p:spPr>
          <a:xfrm flipV="1">
            <a:off x="514912" y="4589293"/>
            <a:ext cx="3285531" cy="51651"/>
          </a:xfrm>
          <a:prstGeom prst="line">
            <a:avLst/>
          </a:prstGeom>
          <a:ln w="19050">
            <a:solidFill>
              <a:srgbClr val="FF66CC"/>
            </a:solidFill>
          </a:ln>
        </p:spPr>
        <p:style>
          <a:lnRef idx="1">
            <a:schemeClr val="accent1"/>
          </a:lnRef>
          <a:fillRef idx="0">
            <a:schemeClr val="accent1"/>
          </a:fillRef>
          <a:effectRef idx="0">
            <a:schemeClr val="accent1"/>
          </a:effectRef>
          <a:fontRef idx="minor">
            <a:schemeClr val="tx1"/>
          </a:fontRef>
        </p:style>
      </p:cxnSp>
      <p:sp>
        <p:nvSpPr>
          <p:cNvPr id="44" name="Oval 43"/>
          <p:cNvSpPr/>
          <p:nvPr/>
        </p:nvSpPr>
        <p:spPr>
          <a:xfrm>
            <a:off x="3800443" y="3732628"/>
            <a:ext cx="544947" cy="240146"/>
          </a:xfrm>
          <a:prstGeom prst="ellipse">
            <a:avLst/>
          </a:prstGeom>
          <a:solidFill>
            <a:schemeClr val="bg1"/>
          </a:solidFill>
          <a:ln>
            <a:solidFill>
              <a:srgbClr val="FF66C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r-Latn-BA" sz="1200" dirty="0" smtClean="0">
                <a:solidFill>
                  <a:schemeClr val="tx1"/>
                </a:solidFill>
              </a:rPr>
              <a:t>I1</a:t>
            </a:r>
            <a:endParaRPr lang="en-GB" sz="1200" dirty="0">
              <a:solidFill>
                <a:schemeClr val="tx1"/>
              </a:solidFill>
            </a:endParaRPr>
          </a:p>
        </p:txBody>
      </p:sp>
      <p:sp>
        <p:nvSpPr>
          <p:cNvPr id="50" name="Oval 49"/>
          <p:cNvSpPr/>
          <p:nvPr/>
        </p:nvSpPr>
        <p:spPr>
          <a:xfrm>
            <a:off x="68898" y="5410590"/>
            <a:ext cx="544947" cy="240146"/>
          </a:xfrm>
          <a:prstGeom prst="ellipse">
            <a:avLst/>
          </a:prstGeom>
          <a:solidFill>
            <a:schemeClr val="bg1"/>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r-Latn-BA" dirty="0" smtClean="0">
                <a:solidFill>
                  <a:schemeClr val="tx1"/>
                </a:solidFill>
              </a:rPr>
              <a:t>0</a:t>
            </a:r>
            <a:endParaRPr lang="en-GB" dirty="0">
              <a:solidFill>
                <a:schemeClr val="tx1"/>
              </a:solidFill>
            </a:endParaRPr>
          </a:p>
        </p:txBody>
      </p:sp>
      <p:sp>
        <p:nvSpPr>
          <p:cNvPr id="51" name="Oval 50"/>
          <p:cNvSpPr/>
          <p:nvPr/>
        </p:nvSpPr>
        <p:spPr>
          <a:xfrm>
            <a:off x="1276694" y="4672762"/>
            <a:ext cx="544947" cy="240146"/>
          </a:xfrm>
          <a:prstGeom prst="ellipse">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r-Latn-BA" sz="1200" dirty="0" smtClean="0">
                <a:solidFill>
                  <a:schemeClr val="tx1"/>
                </a:solidFill>
              </a:rPr>
              <a:t>E</a:t>
            </a:r>
            <a:endParaRPr lang="en-GB" sz="1200" dirty="0">
              <a:solidFill>
                <a:schemeClr val="tx1"/>
              </a:solidFill>
            </a:endParaRPr>
          </a:p>
        </p:txBody>
      </p:sp>
      <p:sp>
        <p:nvSpPr>
          <p:cNvPr id="52" name="Title 1"/>
          <p:cNvSpPr txBox="1">
            <a:spLocks/>
          </p:cNvSpPr>
          <p:nvPr/>
        </p:nvSpPr>
        <p:spPr>
          <a:xfrm>
            <a:off x="5054228" y="884312"/>
            <a:ext cx="2780893" cy="449541"/>
          </a:xfrm>
          <a:prstGeom prst="rect">
            <a:avLst/>
          </a:prstGeom>
          <a:solidFill>
            <a:schemeClr val="bg1">
              <a:lumMod val="95000"/>
            </a:schemeClr>
          </a:solidFill>
        </p:spPr>
        <p:txBody>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sr-Latn-BA" sz="1800" dirty="0">
                <a:solidFill>
                  <a:schemeClr val="tx1">
                    <a:lumMod val="65000"/>
                    <a:lumOff val="35000"/>
                  </a:schemeClr>
                </a:solidFill>
                <a:latin typeface="Times New Roman" panose="02020603050405020304" pitchFamily="18" charset="0"/>
                <a:cs typeface="Times New Roman" panose="02020603050405020304" pitchFamily="18" charset="0"/>
              </a:rPr>
              <a:t> </a:t>
            </a:r>
            <a:r>
              <a:rPr lang="sr-Latn-BA" sz="1800" b="1" dirty="0" smtClean="0">
                <a:solidFill>
                  <a:schemeClr val="accent1">
                    <a:lumMod val="50000"/>
                  </a:schemeClr>
                </a:solidFill>
                <a:latin typeface="Times New Roman" panose="02020603050405020304" pitchFamily="18" charset="0"/>
                <a:cs typeface="Times New Roman" panose="02020603050405020304" pitchFamily="18" charset="0"/>
              </a:rPr>
              <a:t>Investicioni multiplikator </a:t>
            </a:r>
          </a:p>
        </p:txBody>
      </p:sp>
      <p:sp>
        <p:nvSpPr>
          <p:cNvPr id="53" name="Down Arrow 52"/>
          <p:cNvSpPr/>
          <p:nvPr/>
        </p:nvSpPr>
        <p:spPr>
          <a:xfrm>
            <a:off x="7321052" y="1282738"/>
            <a:ext cx="591127" cy="360218"/>
          </a:xfrm>
          <a:prstGeom prst="downArrow">
            <a:avLst/>
          </a:prstGeom>
          <a:solidFill>
            <a:schemeClr val="bg2">
              <a:lumMod val="75000"/>
            </a:schemeClr>
          </a:solidFill>
          <a:ln w="28575">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32" name="Straight Connector 31"/>
          <p:cNvCxnSpPr/>
          <p:nvPr/>
        </p:nvCxnSpPr>
        <p:spPr>
          <a:xfrm flipV="1">
            <a:off x="521854" y="3852701"/>
            <a:ext cx="3285531" cy="51651"/>
          </a:xfrm>
          <a:prstGeom prst="line">
            <a:avLst/>
          </a:prstGeom>
          <a:ln w="19050">
            <a:solidFill>
              <a:srgbClr val="FF66CC"/>
            </a:solidFill>
          </a:ln>
        </p:spPr>
        <p:style>
          <a:lnRef idx="1">
            <a:schemeClr val="accent1"/>
          </a:lnRef>
          <a:fillRef idx="0">
            <a:schemeClr val="accent1"/>
          </a:fillRef>
          <a:effectRef idx="0">
            <a:schemeClr val="accent1"/>
          </a:effectRef>
          <a:fontRef idx="minor">
            <a:schemeClr val="tx1"/>
          </a:fontRef>
        </p:style>
      </p:cxnSp>
      <p:sp>
        <p:nvSpPr>
          <p:cNvPr id="33" name="Oval 32"/>
          <p:cNvSpPr/>
          <p:nvPr/>
        </p:nvSpPr>
        <p:spPr>
          <a:xfrm>
            <a:off x="3725382" y="4404456"/>
            <a:ext cx="544947" cy="240146"/>
          </a:xfrm>
          <a:prstGeom prst="ellipse">
            <a:avLst/>
          </a:prstGeom>
          <a:solidFill>
            <a:schemeClr val="bg1"/>
          </a:solidFill>
          <a:ln>
            <a:solidFill>
              <a:srgbClr val="FF66C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r-Latn-BA" sz="1200" dirty="0" smtClean="0">
                <a:solidFill>
                  <a:schemeClr val="tx1"/>
                </a:solidFill>
              </a:rPr>
              <a:t>I</a:t>
            </a:r>
            <a:endParaRPr lang="en-GB" sz="1200" dirty="0">
              <a:solidFill>
                <a:schemeClr val="tx1"/>
              </a:solidFill>
            </a:endParaRPr>
          </a:p>
        </p:txBody>
      </p:sp>
      <p:sp>
        <p:nvSpPr>
          <p:cNvPr id="6" name="Rounded Rectangle 5"/>
          <p:cNvSpPr/>
          <p:nvPr/>
        </p:nvSpPr>
        <p:spPr>
          <a:xfrm>
            <a:off x="1261063" y="5496144"/>
            <a:ext cx="555445" cy="107962"/>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r-Latn-BA" sz="1200" dirty="0" smtClean="0">
                <a:solidFill>
                  <a:schemeClr val="tx1"/>
                </a:solidFill>
              </a:rPr>
              <a:t>1000</a:t>
            </a:r>
            <a:endParaRPr lang="en-GB" sz="1200" dirty="0">
              <a:solidFill>
                <a:schemeClr val="tx1"/>
              </a:solidFill>
            </a:endParaRPr>
          </a:p>
        </p:txBody>
      </p:sp>
      <p:sp>
        <p:nvSpPr>
          <p:cNvPr id="34" name="Rounded Rectangle 33"/>
          <p:cNvSpPr/>
          <p:nvPr/>
        </p:nvSpPr>
        <p:spPr>
          <a:xfrm>
            <a:off x="60106" y="4504395"/>
            <a:ext cx="444609" cy="170654"/>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r-Latn-BA" sz="1200" dirty="0">
                <a:solidFill>
                  <a:schemeClr val="tx1"/>
                </a:solidFill>
              </a:rPr>
              <a:t>2</a:t>
            </a:r>
            <a:r>
              <a:rPr lang="sr-Latn-BA" sz="1200" dirty="0" smtClean="0">
                <a:solidFill>
                  <a:schemeClr val="tx1"/>
                </a:solidFill>
              </a:rPr>
              <a:t>00</a:t>
            </a:r>
            <a:endParaRPr lang="en-GB" sz="1200" dirty="0">
              <a:solidFill>
                <a:schemeClr val="tx1"/>
              </a:solidFill>
            </a:endParaRPr>
          </a:p>
        </p:txBody>
      </p:sp>
      <p:sp>
        <p:nvSpPr>
          <p:cNvPr id="35" name="Rounded Rectangle 34"/>
          <p:cNvSpPr/>
          <p:nvPr/>
        </p:nvSpPr>
        <p:spPr>
          <a:xfrm>
            <a:off x="68898" y="3793340"/>
            <a:ext cx="456906" cy="179433"/>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r-Latn-BA" sz="1200" dirty="0">
                <a:solidFill>
                  <a:schemeClr val="tx1"/>
                </a:solidFill>
              </a:rPr>
              <a:t>3</a:t>
            </a:r>
            <a:r>
              <a:rPr lang="sr-Latn-BA" sz="1200" dirty="0" smtClean="0">
                <a:solidFill>
                  <a:schemeClr val="tx1"/>
                </a:solidFill>
              </a:rPr>
              <a:t>00</a:t>
            </a:r>
            <a:endParaRPr lang="en-GB" sz="1200" dirty="0">
              <a:solidFill>
                <a:schemeClr val="tx1"/>
              </a:solidFill>
            </a:endParaRPr>
          </a:p>
        </p:txBody>
      </p:sp>
      <p:sp>
        <p:nvSpPr>
          <p:cNvPr id="36" name="Oval 35"/>
          <p:cNvSpPr/>
          <p:nvPr/>
        </p:nvSpPr>
        <p:spPr>
          <a:xfrm>
            <a:off x="2289089" y="3948380"/>
            <a:ext cx="544947" cy="240146"/>
          </a:xfrm>
          <a:prstGeom prst="ellipse">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r-Latn-BA" sz="1200" dirty="0" smtClean="0">
                <a:solidFill>
                  <a:schemeClr val="tx1"/>
                </a:solidFill>
              </a:rPr>
              <a:t>E1</a:t>
            </a:r>
            <a:endParaRPr lang="en-GB" sz="1200" dirty="0">
              <a:solidFill>
                <a:schemeClr val="tx1"/>
              </a:solidFill>
            </a:endParaRPr>
          </a:p>
        </p:txBody>
      </p:sp>
      <p:sp>
        <p:nvSpPr>
          <p:cNvPr id="37" name="Rounded Rectangle 36"/>
          <p:cNvSpPr/>
          <p:nvPr/>
        </p:nvSpPr>
        <p:spPr>
          <a:xfrm>
            <a:off x="254686" y="5269356"/>
            <a:ext cx="444609" cy="145772"/>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r-Latn-BA" sz="1200" dirty="0" smtClean="0">
                <a:solidFill>
                  <a:schemeClr val="tx1"/>
                </a:solidFill>
              </a:rPr>
              <a:t>100</a:t>
            </a:r>
            <a:endParaRPr lang="en-GB" sz="1200" dirty="0">
              <a:solidFill>
                <a:schemeClr val="tx1"/>
              </a:solidFill>
            </a:endParaRPr>
          </a:p>
        </p:txBody>
      </p:sp>
      <p:sp>
        <p:nvSpPr>
          <p:cNvPr id="38" name="Rounded Rectangle 37"/>
          <p:cNvSpPr/>
          <p:nvPr/>
        </p:nvSpPr>
        <p:spPr>
          <a:xfrm>
            <a:off x="2289089" y="5460713"/>
            <a:ext cx="587019" cy="154592"/>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r-Latn-BA" sz="1200" dirty="0" smtClean="0">
                <a:solidFill>
                  <a:schemeClr val="tx1"/>
                </a:solidFill>
              </a:rPr>
              <a:t>1500</a:t>
            </a:r>
            <a:endParaRPr lang="en-GB" sz="1200" dirty="0">
              <a:solidFill>
                <a:schemeClr val="tx1"/>
              </a:solidFill>
            </a:endParaRPr>
          </a:p>
        </p:txBody>
      </p:sp>
      <p:sp>
        <p:nvSpPr>
          <p:cNvPr id="39" name="Title 1"/>
          <p:cNvSpPr txBox="1">
            <a:spLocks/>
          </p:cNvSpPr>
          <p:nvPr/>
        </p:nvSpPr>
        <p:spPr>
          <a:xfrm>
            <a:off x="5054227" y="1930944"/>
            <a:ext cx="2780893" cy="611801"/>
          </a:xfrm>
          <a:prstGeom prst="rect">
            <a:avLst/>
          </a:prstGeom>
          <a:solidFill>
            <a:schemeClr val="bg1">
              <a:lumMod val="95000"/>
            </a:schemeClr>
          </a:solidFill>
        </p:spPr>
        <p:txBody>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sr-Latn-BA" sz="1600" dirty="0" smtClean="0">
                <a:solidFill>
                  <a:schemeClr val="tx1">
                    <a:lumMod val="65000"/>
                    <a:lumOff val="35000"/>
                  </a:schemeClr>
                </a:solidFill>
                <a:latin typeface="Times New Roman" panose="02020603050405020304" pitchFamily="18" charset="0"/>
                <a:cs typeface="Times New Roman" panose="02020603050405020304" pitchFamily="18" charset="0"/>
              </a:rPr>
              <a:t>Y – nacionaalni dohodak </a:t>
            </a:r>
          </a:p>
          <a:p>
            <a:r>
              <a:rPr lang="sr-Latn-BA" sz="1600" dirty="0" smtClean="0">
                <a:solidFill>
                  <a:schemeClr val="tx1">
                    <a:lumMod val="65000"/>
                    <a:lumOff val="35000"/>
                  </a:schemeClr>
                </a:solidFill>
                <a:latin typeface="Times New Roman" panose="02020603050405020304" pitchFamily="18" charset="0"/>
                <a:cs typeface="Times New Roman" panose="02020603050405020304" pitchFamily="18" charset="0"/>
              </a:rPr>
              <a:t>I – investicije </a:t>
            </a:r>
            <a:endParaRPr lang="sr-Latn-BA" sz="1600" dirty="0" smtClean="0">
              <a:solidFill>
                <a:schemeClr val="accent2"/>
              </a:solidFill>
              <a:latin typeface="Times New Roman" panose="02020603050405020304" pitchFamily="18" charset="0"/>
              <a:cs typeface="Times New Roman" panose="02020603050405020304" pitchFamily="18" charset="0"/>
            </a:endParaRPr>
          </a:p>
        </p:txBody>
      </p:sp>
      <p:sp>
        <p:nvSpPr>
          <p:cNvPr id="54" name="Rounded Rectangle 53"/>
          <p:cNvSpPr/>
          <p:nvPr/>
        </p:nvSpPr>
        <p:spPr>
          <a:xfrm>
            <a:off x="5467927" y="361900"/>
            <a:ext cx="3433641" cy="310966"/>
          </a:xfrm>
          <a:prstGeom prst="roundRect">
            <a:avLst/>
          </a:prstGeom>
          <a:solidFill>
            <a:schemeClr val="accent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r-Latn-BA" dirty="0" smtClean="0"/>
              <a:t>Investicioni multiplikator </a:t>
            </a:r>
            <a:endParaRPr lang="en-GB" dirty="0"/>
          </a:p>
        </p:txBody>
      </p:sp>
    </p:spTree>
    <p:extLst>
      <p:ext uri="{BB962C8B-B14F-4D97-AF65-F5344CB8AC3E}">
        <p14:creationId xmlns:p14="http://schemas.microsoft.com/office/powerpoint/2010/main" val="190437406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6D22F896-40B5-4ADD-8801-0D06FADFA095}" type="slidenum">
              <a:rPr lang="en-US" smtClean="0"/>
              <a:t>14</a:t>
            </a:fld>
            <a:endParaRPr lang="en-US" dirty="0"/>
          </a:p>
        </p:txBody>
      </p:sp>
      <p:sp>
        <p:nvSpPr>
          <p:cNvPr id="4" name="Title 1"/>
          <p:cNvSpPr txBox="1">
            <a:spLocks/>
          </p:cNvSpPr>
          <p:nvPr/>
        </p:nvSpPr>
        <p:spPr>
          <a:xfrm>
            <a:off x="392010" y="1988333"/>
            <a:ext cx="4318534" cy="4227740"/>
          </a:xfrm>
          <a:prstGeom prst="rect">
            <a:avLst/>
          </a:prstGeom>
          <a:ln w="28575">
            <a:solidFill>
              <a:schemeClr val="accent2">
                <a:lumMod val="75000"/>
              </a:schemeClr>
            </a:solidFill>
            <a:prstDash val="sysDot"/>
          </a:ln>
        </p:spPr>
        <p:txBody>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spcAft>
                <a:spcPts val="0"/>
              </a:spcAft>
            </a:pPr>
            <a:r>
              <a:rPr lang="pl-PL" sz="1600" dirty="0" smtClean="0">
                <a:solidFill>
                  <a:schemeClr val="tx1">
                    <a:lumMod val="65000"/>
                    <a:lumOff val="35000"/>
                  </a:schemeClr>
                </a:solidFill>
                <a:latin typeface="Times New Roman" panose="02020603050405020304" pitchFamily="18" charset="0"/>
                <a:ea typeface="Times New Roman" panose="02020603050405020304" pitchFamily="18" charset="0"/>
              </a:rPr>
              <a:t>C </a:t>
            </a:r>
            <a:r>
              <a:rPr lang="pl-PL" sz="1600" dirty="0">
                <a:solidFill>
                  <a:schemeClr val="tx1">
                    <a:lumMod val="65000"/>
                    <a:lumOff val="35000"/>
                  </a:schemeClr>
                </a:solidFill>
                <a:latin typeface="Times New Roman" panose="02020603050405020304" pitchFamily="18" charset="0"/>
                <a:ea typeface="Times New Roman" panose="02020603050405020304" pitchFamily="18" charset="0"/>
              </a:rPr>
              <a:t>= Co + bY</a:t>
            </a:r>
            <a:endParaRPr lang="en-GB" sz="1600" dirty="0">
              <a:solidFill>
                <a:schemeClr val="tx1">
                  <a:lumMod val="65000"/>
                  <a:lumOff val="35000"/>
                </a:schemeClr>
              </a:solidFill>
              <a:latin typeface="Times New Roman" panose="02020603050405020304" pitchFamily="18" charset="0"/>
              <a:ea typeface="Times New Roman" panose="02020603050405020304" pitchFamily="18" charset="0"/>
            </a:endParaRPr>
          </a:p>
          <a:p>
            <a:pPr>
              <a:spcAft>
                <a:spcPts val="0"/>
              </a:spcAft>
            </a:pPr>
            <a:r>
              <a:rPr lang="pl-PL" sz="1600" dirty="0">
                <a:solidFill>
                  <a:schemeClr val="tx1">
                    <a:lumMod val="65000"/>
                    <a:lumOff val="35000"/>
                  </a:schemeClr>
                </a:solidFill>
                <a:latin typeface="Times New Roman" panose="02020603050405020304" pitchFamily="18" charset="0"/>
                <a:ea typeface="Times New Roman" panose="02020603050405020304" pitchFamily="18" charset="0"/>
              </a:rPr>
              <a:t>Y = C + I (u zatvorenoj ekonomiji i uz pretpostavku da nema G)</a:t>
            </a:r>
            <a:endParaRPr lang="en-GB" sz="1600" dirty="0">
              <a:solidFill>
                <a:schemeClr val="tx1">
                  <a:lumMod val="65000"/>
                  <a:lumOff val="35000"/>
                </a:schemeClr>
              </a:solidFill>
              <a:latin typeface="Times New Roman" panose="02020603050405020304" pitchFamily="18" charset="0"/>
              <a:ea typeface="Times New Roman" panose="02020603050405020304" pitchFamily="18" charset="0"/>
            </a:endParaRPr>
          </a:p>
          <a:p>
            <a:pPr>
              <a:spcAft>
                <a:spcPts val="0"/>
              </a:spcAft>
            </a:pPr>
            <a:r>
              <a:rPr lang="pl-PL" sz="1600" dirty="0">
                <a:solidFill>
                  <a:schemeClr val="tx1">
                    <a:lumMod val="65000"/>
                    <a:lumOff val="35000"/>
                  </a:schemeClr>
                </a:solidFill>
                <a:latin typeface="Times New Roman" panose="02020603050405020304" pitchFamily="18" charset="0"/>
                <a:ea typeface="Times New Roman" panose="02020603050405020304" pitchFamily="18" charset="0"/>
              </a:rPr>
              <a:t> </a:t>
            </a:r>
            <a:endParaRPr lang="en-GB" sz="1600" dirty="0">
              <a:solidFill>
                <a:schemeClr val="tx1">
                  <a:lumMod val="65000"/>
                  <a:lumOff val="35000"/>
                </a:schemeClr>
              </a:solidFill>
              <a:latin typeface="Times New Roman" panose="02020603050405020304" pitchFamily="18" charset="0"/>
              <a:ea typeface="Times New Roman" panose="02020603050405020304" pitchFamily="18" charset="0"/>
            </a:endParaRPr>
          </a:p>
          <a:p>
            <a:pPr>
              <a:spcAft>
                <a:spcPts val="0"/>
              </a:spcAft>
            </a:pPr>
            <a:r>
              <a:rPr lang="pl-PL" sz="1600" dirty="0">
                <a:solidFill>
                  <a:schemeClr val="tx1">
                    <a:lumMod val="65000"/>
                    <a:lumOff val="35000"/>
                  </a:schemeClr>
                </a:solidFill>
                <a:latin typeface="Times New Roman" panose="02020603050405020304" pitchFamily="18" charset="0"/>
                <a:ea typeface="Times New Roman" panose="02020603050405020304" pitchFamily="18" charset="0"/>
              </a:rPr>
              <a:t>Y = Co + bY + I</a:t>
            </a:r>
            <a:endParaRPr lang="en-GB" sz="1600" dirty="0">
              <a:solidFill>
                <a:schemeClr val="tx1">
                  <a:lumMod val="65000"/>
                  <a:lumOff val="35000"/>
                </a:schemeClr>
              </a:solidFill>
              <a:latin typeface="Times New Roman" panose="02020603050405020304" pitchFamily="18" charset="0"/>
              <a:ea typeface="Times New Roman" panose="02020603050405020304" pitchFamily="18" charset="0"/>
            </a:endParaRPr>
          </a:p>
          <a:p>
            <a:pPr>
              <a:spcAft>
                <a:spcPts val="0"/>
              </a:spcAft>
            </a:pPr>
            <a:r>
              <a:rPr lang="pl-PL" sz="1600" dirty="0">
                <a:solidFill>
                  <a:schemeClr val="tx1">
                    <a:lumMod val="65000"/>
                    <a:lumOff val="35000"/>
                  </a:schemeClr>
                </a:solidFill>
                <a:latin typeface="Times New Roman" panose="02020603050405020304" pitchFamily="18" charset="0"/>
                <a:ea typeface="Times New Roman" panose="02020603050405020304" pitchFamily="18" charset="0"/>
              </a:rPr>
              <a:t>Y-bY = Co + I</a:t>
            </a:r>
            <a:endParaRPr lang="en-GB" sz="1600" dirty="0">
              <a:solidFill>
                <a:schemeClr val="tx1">
                  <a:lumMod val="65000"/>
                  <a:lumOff val="35000"/>
                </a:schemeClr>
              </a:solidFill>
              <a:latin typeface="Times New Roman" panose="02020603050405020304" pitchFamily="18" charset="0"/>
              <a:ea typeface="Times New Roman" panose="02020603050405020304" pitchFamily="18" charset="0"/>
            </a:endParaRPr>
          </a:p>
          <a:p>
            <a:pPr>
              <a:spcAft>
                <a:spcPts val="0"/>
              </a:spcAft>
            </a:pPr>
            <a:r>
              <a:rPr lang="pl-PL" sz="1600" dirty="0">
                <a:solidFill>
                  <a:schemeClr val="tx1">
                    <a:lumMod val="65000"/>
                    <a:lumOff val="35000"/>
                  </a:schemeClr>
                </a:solidFill>
                <a:latin typeface="Times New Roman" panose="02020603050405020304" pitchFamily="18" charset="0"/>
                <a:ea typeface="Times New Roman" panose="02020603050405020304" pitchFamily="18" charset="0"/>
              </a:rPr>
              <a:t>Y(1-b) = Co + I</a:t>
            </a:r>
            <a:endParaRPr lang="en-GB" sz="1600" dirty="0">
              <a:solidFill>
                <a:schemeClr val="tx1">
                  <a:lumMod val="65000"/>
                  <a:lumOff val="35000"/>
                </a:schemeClr>
              </a:solidFill>
              <a:latin typeface="Times New Roman" panose="02020603050405020304" pitchFamily="18" charset="0"/>
              <a:ea typeface="Times New Roman" panose="02020603050405020304" pitchFamily="18" charset="0"/>
            </a:endParaRPr>
          </a:p>
          <a:p>
            <a:pPr>
              <a:spcAft>
                <a:spcPts val="0"/>
              </a:spcAft>
            </a:pPr>
            <a:r>
              <a:rPr lang="pl-PL" sz="1600" dirty="0">
                <a:solidFill>
                  <a:schemeClr val="tx1">
                    <a:lumMod val="65000"/>
                    <a:lumOff val="35000"/>
                  </a:schemeClr>
                </a:solidFill>
                <a:latin typeface="Times New Roman" panose="02020603050405020304" pitchFamily="18" charset="0"/>
                <a:ea typeface="Times New Roman" panose="02020603050405020304" pitchFamily="18" charset="0"/>
              </a:rPr>
              <a:t>Y = (Co + I) * 1/1-b</a:t>
            </a:r>
            <a:endParaRPr lang="en-GB" sz="1600" dirty="0">
              <a:solidFill>
                <a:schemeClr val="tx1">
                  <a:lumMod val="65000"/>
                  <a:lumOff val="35000"/>
                </a:schemeClr>
              </a:solidFill>
              <a:latin typeface="Times New Roman" panose="02020603050405020304" pitchFamily="18" charset="0"/>
              <a:ea typeface="Times New Roman" panose="02020603050405020304" pitchFamily="18" charset="0"/>
            </a:endParaRPr>
          </a:p>
          <a:p>
            <a:pPr>
              <a:spcAft>
                <a:spcPts val="0"/>
              </a:spcAft>
            </a:pPr>
            <a:r>
              <a:rPr lang="pl-PL" sz="1600" dirty="0">
                <a:solidFill>
                  <a:schemeClr val="tx1">
                    <a:lumMod val="65000"/>
                    <a:lumOff val="35000"/>
                  </a:schemeClr>
                </a:solidFill>
                <a:latin typeface="Times New Roman" panose="02020603050405020304" pitchFamily="18" charset="0"/>
                <a:ea typeface="Times New Roman" panose="02020603050405020304" pitchFamily="18" charset="0"/>
              </a:rPr>
              <a:t>Y = Co * 1/1-b + I * 1/1-b  </a:t>
            </a:r>
            <a:endParaRPr lang="en-GB" sz="1600" dirty="0">
              <a:solidFill>
                <a:schemeClr val="tx1">
                  <a:lumMod val="65000"/>
                  <a:lumOff val="35000"/>
                </a:schemeClr>
              </a:solidFill>
              <a:latin typeface="Times New Roman" panose="02020603050405020304" pitchFamily="18" charset="0"/>
              <a:ea typeface="Times New Roman" panose="02020603050405020304" pitchFamily="18" charset="0"/>
            </a:endParaRPr>
          </a:p>
          <a:p>
            <a:pPr>
              <a:spcAft>
                <a:spcPts val="0"/>
              </a:spcAft>
            </a:pPr>
            <a:r>
              <a:rPr lang="it-IT" sz="1600" b="1" dirty="0">
                <a:solidFill>
                  <a:schemeClr val="tx1">
                    <a:lumMod val="65000"/>
                    <a:lumOff val="35000"/>
                  </a:schemeClr>
                </a:solidFill>
                <a:latin typeface="Times New Roman" panose="02020603050405020304" pitchFamily="18" charset="0"/>
                <a:ea typeface="Times New Roman" panose="02020603050405020304" pitchFamily="18" charset="0"/>
                <a:sym typeface="Symbol" panose="05050102010706020507" pitchFamily="18" charset="2"/>
              </a:rPr>
              <a:t></a:t>
            </a:r>
            <a:r>
              <a:rPr lang="pl-PL" sz="1600" b="1" dirty="0">
                <a:solidFill>
                  <a:schemeClr val="tx1">
                    <a:lumMod val="65000"/>
                    <a:lumOff val="35000"/>
                  </a:schemeClr>
                </a:solidFill>
                <a:latin typeface="Times New Roman" panose="02020603050405020304" pitchFamily="18" charset="0"/>
                <a:ea typeface="Times New Roman" panose="02020603050405020304" pitchFamily="18" charset="0"/>
              </a:rPr>
              <a:t>Y/</a:t>
            </a:r>
            <a:r>
              <a:rPr lang="it-IT" sz="1600" b="1" dirty="0">
                <a:solidFill>
                  <a:schemeClr val="tx1">
                    <a:lumMod val="65000"/>
                    <a:lumOff val="35000"/>
                  </a:schemeClr>
                </a:solidFill>
                <a:latin typeface="Times New Roman" panose="02020603050405020304" pitchFamily="18" charset="0"/>
                <a:ea typeface="Times New Roman" panose="02020603050405020304" pitchFamily="18" charset="0"/>
                <a:sym typeface="Symbol" panose="05050102010706020507" pitchFamily="18" charset="2"/>
              </a:rPr>
              <a:t></a:t>
            </a:r>
            <a:r>
              <a:rPr lang="pl-PL" sz="1600" b="1" dirty="0">
                <a:solidFill>
                  <a:schemeClr val="tx1">
                    <a:lumMod val="65000"/>
                    <a:lumOff val="35000"/>
                  </a:schemeClr>
                </a:solidFill>
                <a:latin typeface="Times New Roman" panose="02020603050405020304" pitchFamily="18" charset="0"/>
                <a:ea typeface="Times New Roman" panose="02020603050405020304" pitchFamily="18" charset="0"/>
              </a:rPr>
              <a:t>I = 1/1-b</a:t>
            </a:r>
            <a:r>
              <a:rPr lang="pl-PL" sz="1600" dirty="0">
                <a:solidFill>
                  <a:schemeClr val="tx1">
                    <a:lumMod val="65000"/>
                    <a:lumOff val="35000"/>
                  </a:schemeClr>
                </a:solidFill>
                <a:latin typeface="Times New Roman" panose="02020603050405020304" pitchFamily="18" charset="0"/>
                <a:ea typeface="Times New Roman" panose="02020603050405020304" pitchFamily="18" charset="0"/>
              </a:rPr>
              <a:t> (gdje je b granicna sklonost ka potrosnji)    </a:t>
            </a:r>
            <a:endParaRPr lang="pl-PL" sz="1600" dirty="0" smtClean="0">
              <a:solidFill>
                <a:schemeClr val="tx1">
                  <a:lumMod val="65000"/>
                  <a:lumOff val="35000"/>
                </a:schemeClr>
              </a:solidFill>
              <a:latin typeface="Times New Roman" panose="02020603050405020304" pitchFamily="18" charset="0"/>
              <a:ea typeface="Times New Roman" panose="02020603050405020304" pitchFamily="18" charset="0"/>
            </a:endParaRPr>
          </a:p>
          <a:p>
            <a:pPr>
              <a:spcAft>
                <a:spcPts val="0"/>
              </a:spcAft>
            </a:pPr>
            <a:endParaRPr lang="en-GB" sz="1600" dirty="0">
              <a:solidFill>
                <a:schemeClr val="tx1">
                  <a:lumMod val="65000"/>
                  <a:lumOff val="35000"/>
                </a:schemeClr>
              </a:solidFill>
              <a:latin typeface="Times New Roman" panose="02020603050405020304" pitchFamily="18" charset="0"/>
              <a:ea typeface="Times New Roman" panose="02020603050405020304" pitchFamily="18" charset="0"/>
            </a:endParaRPr>
          </a:p>
          <a:p>
            <a:r>
              <a:rPr lang="pl-PL" sz="1600" dirty="0">
                <a:solidFill>
                  <a:schemeClr val="tx1">
                    <a:lumMod val="65000"/>
                    <a:lumOff val="35000"/>
                  </a:schemeClr>
                </a:solidFill>
                <a:latin typeface="Times New Roman" panose="02020603050405020304" pitchFamily="18" charset="0"/>
                <a:ea typeface="Times New Roman" panose="02020603050405020304" pitchFamily="18" charset="0"/>
              </a:rPr>
              <a:t> </a:t>
            </a:r>
            <a:r>
              <a:rPr lang="pl-PL" sz="1600" dirty="0" smtClean="0">
                <a:solidFill>
                  <a:schemeClr val="tx1">
                    <a:lumMod val="65000"/>
                    <a:lumOff val="35000"/>
                  </a:schemeClr>
                </a:solidFill>
                <a:latin typeface="Times New Roman" panose="02020603050405020304" pitchFamily="18" charset="0"/>
                <a:ea typeface="Times New Roman" panose="02020603050405020304" pitchFamily="18" charset="0"/>
              </a:rPr>
              <a:t>(b)   -  </a:t>
            </a:r>
            <a:r>
              <a:rPr lang="pl-PL" sz="1600" dirty="0">
                <a:solidFill>
                  <a:schemeClr val="tx1">
                    <a:lumMod val="65000"/>
                    <a:lumOff val="35000"/>
                  </a:schemeClr>
                </a:solidFill>
                <a:latin typeface="Times New Roman" panose="02020603050405020304" pitchFamily="18" charset="0"/>
                <a:ea typeface="Times New Roman" panose="02020603050405020304" pitchFamily="18" charset="0"/>
              </a:rPr>
              <a:t>granicna sklonost ka </a:t>
            </a:r>
            <a:r>
              <a:rPr lang="pl-PL" sz="1600" dirty="0" smtClean="0">
                <a:solidFill>
                  <a:schemeClr val="tx1">
                    <a:lumMod val="65000"/>
                    <a:lumOff val="35000"/>
                  </a:schemeClr>
                </a:solidFill>
                <a:latin typeface="Times New Roman" panose="02020603050405020304" pitchFamily="18" charset="0"/>
                <a:ea typeface="Times New Roman" panose="02020603050405020304" pitchFamily="18" charset="0"/>
              </a:rPr>
              <a:t>potrosnji   </a:t>
            </a:r>
            <a:endParaRPr lang="en-GB" sz="1600" dirty="0">
              <a:solidFill>
                <a:schemeClr val="tx1">
                  <a:lumMod val="65000"/>
                  <a:lumOff val="35000"/>
                </a:schemeClr>
              </a:solidFill>
              <a:latin typeface="Times New Roman" panose="02020603050405020304" pitchFamily="18" charset="0"/>
              <a:ea typeface="Times New Roman" panose="02020603050405020304" pitchFamily="18" charset="0"/>
            </a:endParaRPr>
          </a:p>
          <a:p>
            <a:pPr>
              <a:spcAft>
                <a:spcPts val="0"/>
              </a:spcAft>
            </a:pPr>
            <a:r>
              <a:rPr lang="pl-PL" sz="1600" dirty="0">
                <a:solidFill>
                  <a:schemeClr val="tx1">
                    <a:lumMod val="65000"/>
                    <a:lumOff val="35000"/>
                  </a:schemeClr>
                </a:solidFill>
                <a:latin typeface="Times New Roman" panose="02020603050405020304" pitchFamily="18" charset="0"/>
                <a:ea typeface="Times New Roman" panose="02020603050405020304" pitchFamily="18" charset="0"/>
              </a:rPr>
              <a:t>(1-b) – granicna sklonost ka stednji </a:t>
            </a:r>
            <a:endParaRPr lang="en-GB" sz="1600" dirty="0">
              <a:solidFill>
                <a:schemeClr val="tx1">
                  <a:lumMod val="65000"/>
                  <a:lumOff val="35000"/>
                </a:schemeClr>
              </a:solidFill>
              <a:latin typeface="Times New Roman" panose="02020603050405020304" pitchFamily="18" charset="0"/>
              <a:ea typeface="Times New Roman" panose="02020603050405020304" pitchFamily="18" charset="0"/>
            </a:endParaRPr>
          </a:p>
          <a:p>
            <a:pPr>
              <a:spcAft>
                <a:spcPts val="0"/>
              </a:spcAft>
            </a:pPr>
            <a:r>
              <a:rPr lang="pl-PL" sz="1600" dirty="0">
                <a:solidFill>
                  <a:schemeClr val="tx1">
                    <a:lumMod val="65000"/>
                    <a:lumOff val="35000"/>
                  </a:schemeClr>
                </a:solidFill>
                <a:latin typeface="Times New Roman" panose="02020603050405020304" pitchFamily="18" charset="0"/>
                <a:ea typeface="Times New Roman" panose="02020603050405020304" pitchFamily="18" charset="0"/>
              </a:rPr>
              <a:t> </a:t>
            </a:r>
            <a:endParaRPr lang="en-GB" sz="1600" dirty="0">
              <a:solidFill>
                <a:schemeClr val="tx1">
                  <a:lumMod val="65000"/>
                  <a:lumOff val="35000"/>
                </a:schemeClr>
              </a:solidFill>
              <a:latin typeface="Times New Roman" panose="02020603050405020304" pitchFamily="18" charset="0"/>
              <a:ea typeface="Times New Roman" panose="02020603050405020304" pitchFamily="18" charset="0"/>
            </a:endParaRPr>
          </a:p>
          <a:p>
            <a:pPr>
              <a:spcAft>
                <a:spcPts val="0"/>
              </a:spcAft>
            </a:pPr>
            <a:r>
              <a:rPr lang="pl-PL" sz="1600" b="1" dirty="0">
                <a:solidFill>
                  <a:schemeClr val="tx1">
                    <a:lumMod val="65000"/>
                    <a:lumOff val="35000"/>
                  </a:schemeClr>
                </a:solidFill>
                <a:latin typeface="Times New Roman" panose="02020603050405020304" pitchFamily="18" charset="0"/>
                <a:ea typeface="Times New Roman" panose="02020603050405020304" pitchFamily="18" charset="0"/>
              </a:rPr>
              <a:t>1-b+b = 1 (zbir granicne sklonosti ka stednji i potrosnji jednak je 1)</a:t>
            </a:r>
            <a:endParaRPr lang="en-GB" sz="1600" dirty="0">
              <a:solidFill>
                <a:schemeClr val="tx1">
                  <a:lumMod val="65000"/>
                  <a:lumOff val="35000"/>
                </a:schemeClr>
              </a:solidFill>
              <a:latin typeface="Times New Roman" panose="02020603050405020304" pitchFamily="18" charset="0"/>
              <a:ea typeface="Times New Roman" panose="02020603050405020304" pitchFamily="18" charset="0"/>
            </a:endParaRPr>
          </a:p>
          <a:p>
            <a:pPr>
              <a:spcAft>
                <a:spcPts val="0"/>
              </a:spcAft>
            </a:pPr>
            <a:endParaRPr lang="en-GB" sz="1600" dirty="0">
              <a:solidFill>
                <a:schemeClr val="tx1">
                  <a:lumMod val="65000"/>
                  <a:lumOff val="35000"/>
                </a:schemeClr>
              </a:solidFill>
              <a:latin typeface="Times New Roman" panose="02020603050405020304" pitchFamily="18" charset="0"/>
              <a:ea typeface="Times New Roman" panose="02020603050405020304" pitchFamily="18" charset="0"/>
            </a:endParaRPr>
          </a:p>
        </p:txBody>
      </p:sp>
      <p:sp>
        <p:nvSpPr>
          <p:cNvPr id="5" name="Rounded Rectangle 4"/>
          <p:cNvSpPr/>
          <p:nvPr/>
        </p:nvSpPr>
        <p:spPr>
          <a:xfrm>
            <a:off x="102286" y="237985"/>
            <a:ext cx="8949349" cy="543394"/>
          </a:xfrm>
          <a:prstGeom prst="roundRect">
            <a:avLst/>
          </a:prstGeom>
          <a:ln w="38100">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1">
            <a:schemeClr val="accent1"/>
          </a:lnRef>
          <a:fillRef idx="2">
            <a:schemeClr val="accent1"/>
          </a:fillRef>
          <a:effectRef idx="1">
            <a:schemeClr val="accent1"/>
          </a:effectRef>
          <a:fontRef idx="minor">
            <a:schemeClr val="dk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r>
              <a:rPr lang="sr-Latn-BA" sz="2000" b="1" i="1" dirty="0" smtClean="0">
                <a:solidFill>
                  <a:schemeClr val="bg2">
                    <a:lumMod val="25000"/>
                  </a:schemeClr>
                </a:solidFill>
                <a:latin typeface="Times New Roman" panose="02020603050405020304" pitchFamily="18" charset="0"/>
                <a:cs typeface="Times New Roman" panose="02020603050405020304" pitchFamily="18" charset="0"/>
              </a:rPr>
              <a:t>1. Nacionalni dohodak u zatvorenoj ramjeni </a:t>
            </a:r>
            <a:endParaRPr lang="en-GB" sz="2000" b="1" i="1" dirty="0">
              <a:solidFill>
                <a:schemeClr val="bg2">
                  <a:lumMod val="25000"/>
                </a:schemeClr>
              </a:solidFill>
              <a:latin typeface="Times New Roman" panose="02020603050405020304" pitchFamily="18" charset="0"/>
              <a:cs typeface="Times New Roman" panose="02020603050405020304" pitchFamily="18" charset="0"/>
            </a:endParaRPr>
          </a:p>
        </p:txBody>
      </p:sp>
      <p:sp>
        <p:nvSpPr>
          <p:cNvPr id="6" name="Rounded Rectangle 5"/>
          <p:cNvSpPr/>
          <p:nvPr/>
        </p:nvSpPr>
        <p:spPr>
          <a:xfrm>
            <a:off x="5467927" y="361900"/>
            <a:ext cx="3433641" cy="310966"/>
          </a:xfrm>
          <a:prstGeom prst="roundRect">
            <a:avLst/>
          </a:prstGeom>
          <a:solidFill>
            <a:schemeClr val="accent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r-Latn-BA" dirty="0" smtClean="0"/>
              <a:t>Investicioni multiplikator </a:t>
            </a:r>
            <a:endParaRPr lang="en-GB" dirty="0"/>
          </a:p>
        </p:txBody>
      </p:sp>
      <p:sp>
        <p:nvSpPr>
          <p:cNvPr id="7" name="Title 1"/>
          <p:cNvSpPr txBox="1">
            <a:spLocks/>
          </p:cNvSpPr>
          <p:nvPr/>
        </p:nvSpPr>
        <p:spPr>
          <a:xfrm>
            <a:off x="1202663" y="1110138"/>
            <a:ext cx="6657482" cy="339971"/>
          </a:xfrm>
          <a:prstGeom prst="rect">
            <a:avLst/>
          </a:prstGeom>
          <a:solidFill>
            <a:schemeClr val="bg1">
              <a:lumMod val="95000"/>
            </a:schemeClr>
          </a:solidFill>
        </p:spPr>
        <p:txBody>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sr-Latn-BA" sz="1600" b="1" i="1" dirty="0" smtClean="0">
                <a:solidFill>
                  <a:schemeClr val="tx1">
                    <a:lumMod val="65000"/>
                    <a:lumOff val="35000"/>
                  </a:schemeClr>
                </a:solidFill>
                <a:latin typeface="Times New Roman" panose="02020603050405020304" pitchFamily="18" charset="0"/>
                <a:cs typeface="Times New Roman" panose="02020603050405020304" pitchFamily="18" charset="0"/>
              </a:rPr>
              <a:t>Kako se izračunava i od čega zavisi investicioni multiplikator? </a:t>
            </a:r>
            <a:endParaRPr lang="sr-Latn-BA" sz="1600" b="1" i="1" dirty="0" smtClean="0">
              <a:solidFill>
                <a:schemeClr val="accent2"/>
              </a:solidFill>
              <a:latin typeface="Times New Roman" panose="02020603050405020304" pitchFamily="18" charset="0"/>
              <a:cs typeface="Times New Roman" panose="02020603050405020304" pitchFamily="18" charset="0"/>
            </a:endParaRPr>
          </a:p>
        </p:txBody>
      </p:sp>
      <p:sp>
        <p:nvSpPr>
          <p:cNvPr id="8" name="Cloud Callout 7"/>
          <p:cNvSpPr/>
          <p:nvPr/>
        </p:nvSpPr>
        <p:spPr>
          <a:xfrm flipH="1">
            <a:off x="392010" y="1023782"/>
            <a:ext cx="692727" cy="635792"/>
          </a:xfrm>
          <a:prstGeom prst="cloud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r-Latn-BA" dirty="0" smtClean="0"/>
              <a:t>???</a:t>
            </a:r>
            <a:endParaRPr lang="en-GB" dirty="0"/>
          </a:p>
        </p:txBody>
      </p:sp>
      <p:sp>
        <p:nvSpPr>
          <p:cNvPr id="9" name="Title 1"/>
          <p:cNvSpPr txBox="1">
            <a:spLocks/>
          </p:cNvSpPr>
          <p:nvPr/>
        </p:nvSpPr>
        <p:spPr>
          <a:xfrm>
            <a:off x="5025480" y="1631151"/>
            <a:ext cx="3876088" cy="2793067"/>
          </a:xfrm>
          <a:prstGeom prst="rect">
            <a:avLst/>
          </a:prstGeom>
          <a:ln w="28575">
            <a:solidFill>
              <a:schemeClr val="accent2">
                <a:lumMod val="75000"/>
              </a:schemeClr>
            </a:solidFill>
            <a:prstDash val="sysDot"/>
          </a:ln>
        </p:spPr>
        <p:txBody>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spcBef>
                <a:spcPts val="0"/>
              </a:spcBef>
            </a:pPr>
            <a:r>
              <a:rPr lang="pl-PL" sz="1600" dirty="0">
                <a:solidFill>
                  <a:schemeClr val="tx1">
                    <a:lumMod val="65000"/>
                    <a:lumOff val="35000"/>
                  </a:schemeClr>
                </a:solidFill>
                <a:latin typeface="Times New Roman" panose="02020603050405020304" pitchFamily="18" charset="0"/>
                <a:ea typeface="Times New Roman" panose="02020603050405020304" pitchFamily="18" charset="0"/>
              </a:rPr>
              <a:t>b = </a:t>
            </a:r>
            <a:r>
              <a:rPr lang="it-IT" sz="1600" dirty="0">
                <a:solidFill>
                  <a:schemeClr val="tx1">
                    <a:lumMod val="65000"/>
                    <a:lumOff val="35000"/>
                  </a:schemeClr>
                </a:solidFill>
                <a:latin typeface="Times New Roman" panose="02020603050405020304" pitchFamily="18" charset="0"/>
                <a:ea typeface="Times New Roman" panose="02020603050405020304" pitchFamily="18" charset="0"/>
                <a:sym typeface="Symbol" panose="05050102010706020507" pitchFamily="18" charset="2"/>
              </a:rPr>
              <a:t></a:t>
            </a:r>
            <a:r>
              <a:rPr lang="pl-PL" sz="1600" dirty="0">
                <a:solidFill>
                  <a:schemeClr val="tx1">
                    <a:lumMod val="65000"/>
                    <a:lumOff val="35000"/>
                  </a:schemeClr>
                </a:solidFill>
                <a:latin typeface="Times New Roman" panose="02020603050405020304" pitchFamily="18" charset="0"/>
                <a:ea typeface="Times New Roman" panose="02020603050405020304" pitchFamily="18" charset="0"/>
              </a:rPr>
              <a:t>C/</a:t>
            </a:r>
            <a:r>
              <a:rPr lang="it-IT" sz="1600" dirty="0">
                <a:solidFill>
                  <a:schemeClr val="tx1">
                    <a:lumMod val="65000"/>
                    <a:lumOff val="35000"/>
                  </a:schemeClr>
                </a:solidFill>
                <a:latin typeface="Times New Roman" panose="02020603050405020304" pitchFamily="18" charset="0"/>
                <a:ea typeface="Times New Roman" panose="02020603050405020304" pitchFamily="18" charset="0"/>
                <a:sym typeface="Symbol" panose="05050102010706020507" pitchFamily="18" charset="2"/>
              </a:rPr>
              <a:t></a:t>
            </a:r>
            <a:r>
              <a:rPr lang="pl-PL" sz="1600" dirty="0">
                <a:solidFill>
                  <a:schemeClr val="tx1">
                    <a:lumMod val="65000"/>
                    <a:lumOff val="35000"/>
                  </a:schemeClr>
                </a:solidFill>
                <a:latin typeface="Times New Roman" panose="02020603050405020304" pitchFamily="18" charset="0"/>
                <a:ea typeface="Times New Roman" panose="02020603050405020304" pitchFamily="18" charset="0"/>
              </a:rPr>
              <a:t>Y (definisanje granicne sklonosti ka potrosnji; koliki je porast potrosnje nastao usljed porasta jedne jedinice dohotka) </a:t>
            </a:r>
            <a:endParaRPr lang="sr-Latn-BA" sz="1600" dirty="0" smtClean="0">
              <a:solidFill>
                <a:schemeClr val="tx1">
                  <a:lumMod val="65000"/>
                  <a:lumOff val="35000"/>
                </a:schemeClr>
              </a:solidFill>
              <a:latin typeface="Times New Roman" panose="02020603050405020304" pitchFamily="18" charset="0"/>
              <a:ea typeface="Times New Roman" panose="02020603050405020304" pitchFamily="18" charset="0"/>
            </a:endParaRPr>
          </a:p>
          <a:p>
            <a:pPr>
              <a:spcBef>
                <a:spcPts val="0"/>
              </a:spcBef>
            </a:pPr>
            <a:endParaRPr lang="pl-PL" sz="1600" dirty="0" smtClean="0">
              <a:solidFill>
                <a:prstClr val="black">
                  <a:lumMod val="65000"/>
                  <a:lumOff val="35000"/>
                </a:prstClr>
              </a:solidFill>
              <a:latin typeface="Times New Roman" panose="02020603050405020304" pitchFamily="18" charset="0"/>
              <a:ea typeface="Times New Roman" panose="02020603050405020304" pitchFamily="18" charset="0"/>
              <a:cs typeface="+mn-cs"/>
            </a:endParaRPr>
          </a:p>
          <a:p>
            <a:pPr lvl="0">
              <a:spcBef>
                <a:spcPts val="0"/>
              </a:spcBef>
            </a:pPr>
            <a:r>
              <a:rPr lang="pl-PL" sz="1600" dirty="0" smtClean="0">
                <a:solidFill>
                  <a:prstClr val="black">
                    <a:lumMod val="65000"/>
                    <a:lumOff val="35000"/>
                  </a:prstClr>
                </a:solidFill>
                <a:latin typeface="Times New Roman" panose="02020603050405020304" pitchFamily="18" charset="0"/>
                <a:ea typeface="Times New Roman" panose="02020603050405020304" pitchFamily="18" charset="0"/>
                <a:cs typeface="+mn-cs"/>
              </a:rPr>
              <a:t>1-b </a:t>
            </a:r>
            <a:r>
              <a:rPr lang="pl-PL" sz="1600" dirty="0">
                <a:solidFill>
                  <a:prstClr val="black">
                    <a:lumMod val="65000"/>
                    <a:lumOff val="35000"/>
                  </a:prstClr>
                </a:solidFill>
                <a:latin typeface="Times New Roman" panose="02020603050405020304" pitchFamily="18" charset="0"/>
                <a:ea typeface="Times New Roman" panose="02020603050405020304" pitchFamily="18" charset="0"/>
                <a:cs typeface="+mn-cs"/>
              </a:rPr>
              <a:t>= </a:t>
            </a:r>
            <a:r>
              <a:rPr lang="it-IT" sz="1600" dirty="0">
                <a:solidFill>
                  <a:prstClr val="black">
                    <a:lumMod val="65000"/>
                    <a:lumOff val="35000"/>
                  </a:prstClr>
                </a:solidFill>
                <a:latin typeface="Times New Roman" panose="02020603050405020304" pitchFamily="18" charset="0"/>
                <a:ea typeface="Times New Roman" panose="02020603050405020304" pitchFamily="18" charset="0"/>
                <a:cs typeface="+mn-cs"/>
                <a:sym typeface="Symbol" panose="05050102010706020507" pitchFamily="18" charset="2"/>
              </a:rPr>
              <a:t></a:t>
            </a:r>
            <a:r>
              <a:rPr lang="pl-PL" sz="1600" dirty="0">
                <a:solidFill>
                  <a:prstClr val="black">
                    <a:lumMod val="65000"/>
                    <a:lumOff val="35000"/>
                  </a:prstClr>
                </a:solidFill>
                <a:latin typeface="Times New Roman" panose="02020603050405020304" pitchFamily="18" charset="0"/>
                <a:ea typeface="Times New Roman" panose="02020603050405020304" pitchFamily="18" charset="0"/>
                <a:cs typeface="+mn-cs"/>
              </a:rPr>
              <a:t>S/</a:t>
            </a:r>
            <a:r>
              <a:rPr lang="it-IT" sz="1600" dirty="0">
                <a:solidFill>
                  <a:prstClr val="black">
                    <a:lumMod val="65000"/>
                    <a:lumOff val="35000"/>
                  </a:prstClr>
                </a:solidFill>
                <a:latin typeface="Times New Roman" panose="02020603050405020304" pitchFamily="18" charset="0"/>
                <a:ea typeface="Times New Roman" panose="02020603050405020304" pitchFamily="18" charset="0"/>
                <a:cs typeface="+mn-cs"/>
                <a:sym typeface="Symbol" panose="05050102010706020507" pitchFamily="18" charset="2"/>
              </a:rPr>
              <a:t></a:t>
            </a:r>
            <a:r>
              <a:rPr lang="pl-PL" sz="1600" dirty="0">
                <a:solidFill>
                  <a:prstClr val="black">
                    <a:lumMod val="65000"/>
                    <a:lumOff val="35000"/>
                  </a:prstClr>
                </a:solidFill>
                <a:latin typeface="Times New Roman" panose="02020603050405020304" pitchFamily="18" charset="0"/>
                <a:ea typeface="Times New Roman" panose="02020603050405020304" pitchFamily="18" charset="0"/>
                <a:cs typeface="+mn-cs"/>
              </a:rPr>
              <a:t>Y (definisanje granicne sklonosti ka stednji; koliki je porast potrosnje nastao usljed porasta jedne jedinice dohotka) </a:t>
            </a:r>
            <a:endParaRPr lang="en-GB" sz="1600" dirty="0">
              <a:solidFill>
                <a:prstClr val="black">
                  <a:lumMod val="65000"/>
                  <a:lumOff val="35000"/>
                </a:prstClr>
              </a:solidFill>
              <a:latin typeface="Times New Roman" panose="02020603050405020304" pitchFamily="18" charset="0"/>
              <a:ea typeface="Times New Roman" panose="02020603050405020304" pitchFamily="18" charset="0"/>
              <a:cs typeface="+mn-cs"/>
            </a:endParaRPr>
          </a:p>
          <a:p>
            <a:pPr lvl="0">
              <a:spcBef>
                <a:spcPts val="0"/>
              </a:spcBef>
            </a:pPr>
            <a:r>
              <a:rPr lang="pl-PL" sz="1600" dirty="0">
                <a:solidFill>
                  <a:prstClr val="black">
                    <a:lumMod val="65000"/>
                    <a:lumOff val="35000"/>
                  </a:prstClr>
                </a:solidFill>
                <a:latin typeface="Times New Roman" panose="02020603050405020304" pitchFamily="18" charset="0"/>
                <a:ea typeface="Times New Roman" panose="02020603050405020304" pitchFamily="18" charset="0"/>
                <a:cs typeface="+mn-cs"/>
              </a:rPr>
              <a:t> </a:t>
            </a:r>
            <a:endParaRPr lang="pl-PL" sz="1600" dirty="0" smtClean="0">
              <a:solidFill>
                <a:prstClr val="black">
                  <a:lumMod val="65000"/>
                  <a:lumOff val="35000"/>
                </a:prstClr>
              </a:solidFill>
              <a:latin typeface="Times New Roman" panose="02020603050405020304" pitchFamily="18" charset="0"/>
              <a:ea typeface="Times New Roman" panose="02020603050405020304" pitchFamily="18" charset="0"/>
              <a:cs typeface="+mn-cs"/>
            </a:endParaRPr>
          </a:p>
          <a:p>
            <a:pPr lvl="0">
              <a:spcBef>
                <a:spcPts val="0"/>
              </a:spcBef>
            </a:pPr>
            <a:r>
              <a:rPr lang="pl-PL" sz="1600" dirty="0" smtClean="0">
                <a:solidFill>
                  <a:prstClr val="black">
                    <a:lumMod val="65000"/>
                    <a:lumOff val="35000"/>
                  </a:prstClr>
                </a:solidFill>
                <a:latin typeface="Times New Roman" panose="02020603050405020304" pitchFamily="18" charset="0"/>
                <a:ea typeface="Times New Roman" panose="02020603050405020304" pitchFamily="18" charset="0"/>
              </a:rPr>
              <a:t>prosjecna </a:t>
            </a:r>
            <a:r>
              <a:rPr lang="pl-PL" sz="1600" dirty="0">
                <a:solidFill>
                  <a:prstClr val="black">
                    <a:lumMod val="65000"/>
                    <a:lumOff val="35000"/>
                  </a:prstClr>
                </a:solidFill>
                <a:latin typeface="Times New Roman" panose="02020603050405020304" pitchFamily="18" charset="0"/>
                <a:ea typeface="Times New Roman" panose="02020603050405020304" pitchFamily="18" charset="0"/>
              </a:rPr>
              <a:t>sklonost ka potrosnji = C/Y</a:t>
            </a:r>
            <a:endParaRPr lang="en-GB" sz="1600" dirty="0">
              <a:solidFill>
                <a:prstClr val="black">
                  <a:lumMod val="65000"/>
                  <a:lumOff val="35000"/>
                </a:prstClr>
              </a:solidFill>
              <a:latin typeface="Times New Roman" panose="02020603050405020304" pitchFamily="18" charset="0"/>
              <a:ea typeface="Times New Roman" panose="02020603050405020304" pitchFamily="18" charset="0"/>
            </a:endParaRPr>
          </a:p>
          <a:p>
            <a:pPr lvl="0">
              <a:spcBef>
                <a:spcPts val="0"/>
              </a:spcBef>
            </a:pPr>
            <a:r>
              <a:rPr lang="pl-PL" sz="1600" dirty="0">
                <a:solidFill>
                  <a:prstClr val="black">
                    <a:lumMod val="65000"/>
                    <a:lumOff val="35000"/>
                  </a:prstClr>
                </a:solidFill>
                <a:latin typeface="Times New Roman" panose="02020603050405020304" pitchFamily="18" charset="0"/>
                <a:ea typeface="Times New Roman" panose="02020603050405020304" pitchFamily="18" charset="0"/>
              </a:rPr>
              <a:t> </a:t>
            </a:r>
            <a:endParaRPr lang="en-GB" sz="1600" dirty="0">
              <a:solidFill>
                <a:prstClr val="black">
                  <a:lumMod val="65000"/>
                  <a:lumOff val="35000"/>
                </a:prstClr>
              </a:solidFill>
              <a:latin typeface="Times New Roman" panose="02020603050405020304" pitchFamily="18" charset="0"/>
              <a:ea typeface="Times New Roman" panose="02020603050405020304" pitchFamily="18" charset="0"/>
            </a:endParaRPr>
          </a:p>
          <a:p>
            <a:pPr lvl="0">
              <a:spcBef>
                <a:spcPts val="0"/>
              </a:spcBef>
            </a:pPr>
            <a:r>
              <a:rPr lang="pl-PL" sz="1600" dirty="0">
                <a:solidFill>
                  <a:prstClr val="black">
                    <a:lumMod val="65000"/>
                    <a:lumOff val="35000"/>
                  </a:prstClr>
                </a:solidFill>
                <a:latin typeface="Times New Roman" panose="02020603050405020304" pitchFamily="18" charset="0"/>
                <a:ea typeface="Times New Roman" panose="02020603050405020304" pitchFamily="18" charset="0"/>
              </a:rPr>
              <a:t>prosjecne sklonosti ka stednji = S/Y</a:t>
            </a:r>
            <a:endParaRPr lang="en-GB" sz="1600" dirty="0">
              <a:solidFill>
                <a:prstClr val="black">
                  <a:lumMod val="65000"/>
                  <a:lumOff val="35000"/>
                </a:prstClr>
              </a:solidFill>
              <a:latin typeface="Times New Roman" panose="02020603050405020304" pitchFamily="18" charset="0"/>
              <a:ea typeface="Times New Roman" panose="02020603050405020304" pitchFamily="18" charset="0"/>
            </a:endParaRPr>
          </a:p>
          <a:p>
            <a:pPr lvl="0">
              <a:spcBef>
                <a:spcPts val="0"/>
              </a:spcBef>
            </a:pPr>
            <a:endParaRPr lang="en-GB" sz="1600" dirty="0">
              <a:solidFill>
                <a:prstClr val="black">
                  <a:lumMod val="65000"/>
                  <a:lumOff val="35000"/>
                </a:prstClr>
              </a:solidFill>
              <a:latin typeface="Times New Roman" panose="02020603050405020304" pitchFamily="18" charset="0"/>
              <a:ea typeface="Times New Roman" panose="02020603050405020304" pitchFamily="18" charset="0"/>
              <a:cs typeface="+mn-cs"/>
            </a:endParaRPr>
          </a:p>
          <a:p>
            <a:pPr lvl="0">
              <a:spcBef>
                <a:spcPts val="0"/>
              </a:spcBef>
            </a:pPr>
            <a:endParaRPr lang="pl-PL" sz="1600" b="1" dirty="0" smtClean="0">
              <a:solidFill>
                <a:prstClr val="black">
                  <a:lumMod val="65000"/>
                  <a:lumOff val="35000"/>
                </a:prstClr>
              </a:solidFill>
              <a:latin typeface="Times New Roman" panose="02020603050405020304" pitchFamily="18" charset="0"/>
              <a:ea typeface="Times New Roman" panose="02020603050405020304" pitchFamily="18" charset="0"/>
              <a:cs typeface="+mn-cs"/>
            </a:endParaRPr>
          </a:p>
          <a:p>
            <a:pPr lvl="0">
              <a:spcBef>
                <a:spcPts val="0"/>
              </a:spcBef>
            </a:pPr>
            <a:endParaRPr lang="pl-PL" sz="1600" b="1" dirty="0">
              <a:solidFill>
                <a:prstClr val="black">
                  <a:lumMod val="65000"/>
                  <a:lumOff val="35000"/>
                </a:prstClr>
              </a:solidFill>
              <a:latin typeface="Times New Roman" panose="02020603050405020304" pitchFamily="18" charset="0"/>
              <a:ea typeface="Times New Roman" panose="02020603050405020304" pitchFamily="18" charset="0"/>
              <a:cs typeface="+mn-cs"/>
            </a:endParaRPr>
          </a:p>
          <a:p>
            <a:pPr lvl="0">
              <a:spcBef>
                <a:spcPts val="0"/>
              </a:spcBef>
            </a:pPr>
            <a:endParaRPr lang="pl-PL" sz="1600" b="1" dirty="0" smtClean="0">
              <a:solidFill>
                <a:prstClr val="black">
                  <a:lumMod val="65000"/>
                  <a:lumOff val="35000"/>
                </a:prstClr>
              </a:solidFill>
              <a:latin typeface="Times New Roman" panose="02020603050405020304" pitchFamily="18" charset="0"/>
              <a:ea typeface="Times New Roman" panose="02020603050405020304" pitchFamily="18" charset="0"/>
              <a:cs typeface="+mn-cs"/>
            </a:endParaRPr>
          </a:p>
          <a:p>
            <a:pPr lvl="0">
              <a:spcBef>
                <a:spcPts val="0"/>
              </a:spcBef>
            </a:pPr>
            <a:r>
              <a:rPr lang="pl-PL" sz="1600" b="1" u="sng" dirty="0" smtClean="0">
                <a:solidFill>
                  <a:prstClr val="black">
                    <a:lumMod val="65000"/>
                    <a:lumOff val="35000"/>
                  </a:prstClr>
                </a:solidFill>
                <a:latin typeface="Times New Roman" panose="02020603050405020304" pitchFamily="18" charset="0"/>
                <a:ea typeface="Times New Roman" panose="02020603050405020304" pitchFamily="18" charset="0"/>
                <a:cs typeface="+mn-cs"/>
              </a:rPr>
              <a:t>Odgovor:</a:t>
            </a:r>
            <a:r>
              <a:rPr lang="pl-PL" sz="1600" b="1" dirty="0" smtClean="0">
                <a:solidFill>
                  <a:prstClr val="black">
                    <a:lumMod val="65000"/>
                    <a:lumOff val="35000"/>
                  </a:prstClr>
                </a:solidFill>
                <a:latin typeface="Times New Roman" panose="02020603050405020304" pitchFamily="18" charset="0"/>
                <a:ea typeface="Times New Roman" panose="02020603050405020304" pitchFamily="18" charset="0"/>
                <a:cs typeface="+mn-cs"/>
              </a:rPr>
              <a:t> zato </a:t>
            </a:r>
            <a:r>
              <a:rPr lang="pl-PL" sz="1600" b="1" dirty="0">
                <a:solidFill>
                  <a:prstClr val="black">
                    <a:lumMod val="65000"/>
                    <a:lumOff val="35000"/>
                  </a:prstClr>
                </a:solidFill>
                <a:latin typeface="Times New Roman" panose="02020603050405020304" pitchFamily="18" charset="0"/>
                <a:ea typeface="Times New Roman" panose="02020603050405020304" pitchFamily="18" charset="0"/>
                <a:cs typeface="+mn-cs"/>
              </a:rPr>
              <a:t>sto rastom b smanjuje se nazivnik sto znaci da se ukupan izraz 1/1-b (koji ustvari </a:t>
            </a:r>
            <a:r>
              <a:rPr lang="pl-PL" sz="1600" b="1" dirty="0" smtClean="0">
                <a:solidFill>
                  <a:prstClr val="black">
                    <a:lumMod val="65000"/>
                    <a:lumOff val="35000"/>
                  </a:prstClr>
                </a:solidFill>
                <a:latin typeface="Times New Roman" panose="02020603050405020304" pitchFamily="18" charset="0"/>
                <a:ea typeface="Times New Roman" panose="02020603050405020304" pitchFamily="18" charset="0"/>
                <a:cs typeface="+mn-cs"/>
              </a:rPr>
              <a:t>ozanačava </a:t>
            </a:r>
            <a:r>
              <a:rPr lang="pl-PL" sz="1600" b="1" dirty="0">
                <a:solidFill>
                  <a:prstClr val="black">
                    <a:lumMod val="65000"/>
                    <a:lumOff val="35000"/>
                  </a:prstClr>
                </a:solidFill>
                <a:latin typeface="Times New Roman" panose="02020603050405020304" pitchFamily="18" charset="0"/>
                <a:ea typeface="Times New Roman" panose="02020603050405020304" pitchFamily="18" charset="0"/>
                <a:cs typeface="+mn-cs"/>
              </a:rPr>
              <a:t>incesticioni multiplikator) povecava. </a:t>
            </a:r>
            <a:endParaRPr lang="en-GB" sz="1600" dirty="0">
              <a:solidFill>
                <a:prstClr val="black">
                  <a:lumMod val="65000"/>
                  <a:lumOff val="35000"/>
                </a:prstClr>
              </a:solidFill>
              <a:latin typeface="Times New Roman" panose="02020603050405020304" pitchFamily="18" charset="0"/>
              <a:ea typeface="Times New Roman" panose="02020603050405020304" pitchFamily="18" charset="0"/>
              <a:cs typeface="+mn-cs"/>
            </a:endParaRPr>
          </a:p>
          <a:p>
            <a:pPr lvl="0">
              <a:spcBef>
                <a:spcPts val="0"/>
              </a:spcBef>
            </a:pPr>
            <a:r>
              <a:rPr lang="it-IT" sz="1600" dirty="0">
                <a:solidFill>
                  <a:prstClr val="black">
                    <a:lumMod val="65000"/>
                    <a:lumOff val="35000"/>
                  </a:prstClr>
                </a:solidFill>
                <a:latin typeface="Times New Roman" panose="02020603050405020304" pitchFamily="18" charset="0"/>
                <a:ea typeface="Times New Roman" panose="02020603050405020304" pitchFamily="18" charset="0"/>
                <a:cs typeface="+mn-cs"/>
              </a:rPr>
              <a:t> </a:t>
            </a:r>
            <a:endParaRPr lang="en-GB" sz="1600" dirty="0">
              <a:solidFill>
                <a:prstClr val="black">
                  <a:lumMod val="65000"/>
                  <a:lumOff val="35000"/>
                </a:prstClr>
              </a:solidFill>
              <a:latin typeface="Times New Roman" panose="02020603050405020304" pitchFamily="18" charset="0"/>
              <a:ea typeface="Times New Roman" panose="02020603050405020304" pitchFamily="18" charset="0"/>
              <a:cs typeface="+mn-cs"/>
            </a:endParaRPr>
          </a:p>
        </p:txBody>
      </p:sp>
      <p:sp>
        <p:nvSpPr>
          <p:cNvPr id="10" name="Title 1"/>
          <p:cNvSpPr txBox="1">
            <a:spLocks/>
          </p:cNvSpPr>
          <p:nvPr/>
        </p:nvSpPr>
        <p:spPr>
          <a:xfrm>
            <a:off x="5389067" y="4502354"/>
            <a:ext cx="3512501" cy="584735"/>
          </a:xfrm>
          <a:prstGeom prst="rect">
            <a:avLst/>
          </a:prstGeom>
          <a:solidFill>
            <a:schemeClr val="bg1">
              <a:lumMod val="95000"/>
            </a:schemeClr>
          </a:solidFill>
        </p:spPr>
        <p:txBody>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pl-PL" sz="1600" b="1" dirty="0" smtClean="0">
                <a:solidFill>
                  <a:prstClr val="black">
                    <a:lumMod val="65000"/>
                    <a:lumOff val="35000"/>
                  </a:prstClr>
                </a:solidFill>
                <a:latin typeface="Times New Roman" panose="02020603050405020304" pitchFamily="18" charset="0"/>
                <a:ea typeface="Times New Roman" panose="02020603050405020304" pitchFamily="18" charset="0"/>
              </a:rPr>
              <a:t>Zasto </a:t>
            </a:r>
            <a:r>
              <a:rPr lang="pl-PL" sz="1600" b="1" dirty="0">
                <a:solidFill>
                  <a:prstClr val="black">
                    <a:lumMod val="65000"/>
                    <a:lumOff val="35000"/>
                  </a:prstClr>
                </a:solidFill>
                <a:latin typeface="Times New Roman" panose="02020603050405020304" pitchFamily="18" charset="0"/>
                <a:ea typeface="Times New Roman" panose="02020603050405020304" pitchFamily="18" charset="0"/>
              </a:rPr>
              <a:t>je multiplikator </a:t>
            </a:r>
            <a:r>
              <a:rPr lang="pl-PL" sz="1600" b="1" dirty="0" smtClean="0">
                <a:solidFill>
                  <a:prstClr val="black">
                    <a:lumMod val="65000"/>
                    <a:lumOff val="35000"/>
                  </a:prstClr>
                </a:solidFill>
                <a:latin typeface="Times New Roman" panose="02020603050405020304" pitchFamily="18" charset="0"/>
                <a:ea typeface="Times New Roman" panose="02020603050405020304" pitchFamily="18" charset="0"/>
              </a:rPr>
              <a:t>veći </a:t>
            </a:r>
            <a:r>
              <a:rPr lang="pl-PL" sz="1600" b="1" dirty="0">
                <a:solidFill>
                  <a:prstClr val="black">
                    <a:lumMod val="65000"/>
                    <a:lumOff val="35000"/>
                  </a:prstClr>
                </a:solidFill>
                <a:latin typeface="Times New Roman" panose="02020603050405020304" pitchFamily="18" charset="0"/>
                <a:ea typeface="Times New Roman" panose="02020603050405020304" pitchFamily="18" charset="0"/>
              </a:rPr>
              <a:t>ako je veca granicna sklonost ka potrosnji?</a:t>
            </a:r>
          </a:p>
          <a:p>
            <a:r>
              <a:rPr lang="sr-Latn-BA" sz="1600" b="1" i="1" dirty="0" smtClean="0">
                <a:solidFill>
                  <a:schemeClr val="tx1">
                    <a:lumMod val="65000"/>
                    <a:lumOff val="35000"/>
                  </a:schemeClr>
                </a:solidFill>
                <a:latin typeface="Times New Roman" panose="02020603050405020304" pitchFamily="18" charset="0"/>
                <a:cs typeface="Times New Roman" panose="02020603050405020304" pitchFamily="18" charset="0"/>
              </a:rPr>
              <a:t> </a:t>
            </a:r>
            <a:endParaRPr lang="sr-Latn-BA" sz="1600" b="1" i="1" dirty="0" smtClean="0">
              <a:solidFill>
                <a:schemeClr val="accent2"/>
              </a:solidFill>
              <a:latin typeface="Times New Roman" panose="02020603050405020304" pitchFamily="18" charset="0"/>
              <a:cs typeface="Times New Roman" panose="02020603050405020304" pitchFamily="18" charset="0"/>
            </a:endParaRPr>
          </a:p>
        </p:txBody>
      </p:sp>
      <p:sp>
        <p:nvSpPr>
          <p:cNvPr id="11" name="Cloud Callout 10"/>
          <p:cNvSpPr/>
          <p:nvPr/>
        </p:nvSpPr>
        <p:spPr>
          <a:xfrm flipH="1">
            <a:off x="4679116" y="4395795"/>
            <a:ext cx="692727" cy="635792"/>
          </a:xfrm>
          <a:prstGeom prst="cloud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r-Latn-BA" dirty="0" smtClean="0"/>
              <a:t>???</a:t>
            </a:r>
            <a:endParaRPr lang="en-GB" dirty="0"/>
          </a:p>
        </p:txBody>
      </p:sp>
    </p:spTree>
    <p:extLst>
      <p:ext uri="{BB962C8B-B14F-4D97-AF65-F5344CB8AC3E}">
        <p14:creationId xmlns:p14="http://schemas.microsoft.com/office/powerpoint/2010/main" val="119001078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6D22F896-40B5-4ADD-8801-0D06FADFA095}" type="slidenum">
              <a:rPr lang="en-US" smtClean="0"/>
              <a:t>15</a:t>
            </a:fld>
            <a:endParaRPr lang="en-US" dirty="0"/>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17795" y="975135"/>
            <a:ext cx="572976" cy="710687"/>
          </a:xfrm>
          <a:prstGeom prst="rect">
            <a:avLst/>
          </a:prstGeom>
        </p:spPr>
      </p:pic>
      <p:sp>
        <p:nvSpPr>
          <p:cNvPr id="4" name="Rounded Rectangle 3"/>
          <p:cNvSpPr/>
          <p:nvPr/>
        </p:nvSpPr>
        <p:spPr>
          <a:xfrm>
            <a:off x="102286" y="237985"/>
            <a:ext cx="8949349" cy="543394"/>
          </a:xfrm>
          <a:prstGeom prst="roundRect">
            <a:avLst/>
          </a:prstGeom>
          <a:ln w="38100">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1">
            <a:schemeClr val="accent1"/>
          </a:lnRef>
          <a:fillRef idx="2">
            <a:schemeClr val="accent1"/>
          </a:fillRef>
          <a:effectRef idx="1">
            <a:schemeClr val="accent1"/>
          </a:effectRef>
          <a:fontRef idx="minor">
            <a:schemeClr val="dk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r>
              <a:rPr lang="sr-Latn-BA" sz="2000" b="1" i="1" dirty="0" smtClean="0">
                <a:solidFill>
                  <a:schemeClr val="bg2">
                    <a:lumMod val="25000"/>
                  </a:schemeClr>
                </a:solidFill>
                <a:latin typeface="Times New Roman" panose="02020603050405020304" pitchFamily="18" charset="0"/>
                <a:cs typeface="Times New Roman" panose="02020603050405020304" pitchFamily="18" charset="0"/>
              </a:rPr>
              <a:t>1. Nacionalni dohodak u zatvorenoj ramjeni </a:t>
            </a:r>
            <a:endParaRPr lang="en-GB" sz="2000" b="1" i="1" dirty="0">
              <a:solidFill>
                <a:schemeClr val="bg2">
                  <a:lumMod val="25000"/>
                </a:schemeClr>
              </a:solidFill>
              <a:latin typeface="Times New Roman" panose="02020603050405020304" pitchFamily="18" charset="0"/>
              <a:cs typeface="Times New Roman" panose="02020603050405020304" pitchFamily="18" charset="0"/>
            </a:endParaRPr>
          </a:p>
        </p:txBody>
      </p:sp>
      <p:sp>
        <p:nvSpPr>
          <p:cNvPr id="5" name="Rounded Rectangle 4"/>
          <p:cNvSpPr/>
          <p:nvPr/>
        </p:nvSpPr>
        <p:spPr>
          <a:xfrm>
            <a:off x="5467927" y="361900"/>
            <a:ext cx="3433641" cy="310966"/>
          </a:xfrm>
          <a:prstGeom prst="roundRect">
            <a:avLst/>
          </a:prstGeom>
          <a:solidFill>
            <a:schemeClr val="accent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r-Latn-BA" dirty="0" smtClean="0"/>
              <a:t>Investicioni multiplikator </a:t>
            </a:r>
            <a:endParaRPr lang="en-GB" dirty="0"/>
          </a:p>
        </p:txBody>
      </p:sp>
      <p:sp>
        <p:nvSpPr>
          <p:cNvPr id="7" name="Title 1"/>
          <p:cNvSpPr txBox="1">
            <a:spLocks/>
          </p:cNvSpPr>
          <p:nvPr/>
        </p:nvSpPr>
        <p:spPr>
          <a:xfrm>
            <a:off x="890771" y="982449"/>
            <a:ext cx="7916968" cy="381948"/>
          </a:xfrm>
          <a:prstGeom prst="rect">
            <a:avLst/>
          </a:prstGeom>
          <a:solidFill>
            <a:schemeClr val="bg1">
              <a:lumMod val="85000"/>
            </a:schemeClr>
          </a:solidFill>
        </p:spPr>
        <p:txBody>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marL="285750" indent="-285750">
              <a:buFont typeface="Wingdings" panose="05000000000000000000" pitchFamily="2" charset="2"/>
              <a:buChar char="ü"/>
            </a:pPr>
            <a:r>
              <a:rPr lang="sr-Latn-BA" sz="1600" b="1" i="1" u="sng" dirty="0" smtClean="0">
                <a:solidFill>
                  <a:schemeClr val="tx1">
                    <a:lumMod val="65000"/>
                    <a:lumOff val="35000"/>
                  </a:schemeClr>
                </a:solidFill>
                <a:latin typeface="Times New Roman" panose="02020603050405020304" pitchFamily="18" charset="0"/>
                <a:cs typeface="Times New Roman" panose="02020603050405020304" pitchFamily="18" charset="0"/>
              </a:rPr>
              <a:t>Primjer</a:t>
            </a:r>
            <a:r>
              <a:rPr lang="sr-Latn-BA" sz="1600" b="1" i="1" dirty="0" smtClean="0">
                <a:solidFill>
                  <a:schemeClr val="tx1">
                    <a:lumMod val="65000"/>
                    <a:lumOff val="35000"/>
                  </a:schemeClr>
                </a:solidFill>
                <a:latin typeface="Times New Roman" panose="02020603050405020304" pitchFamily="18" charset="0"/>
                <a:cs typeface="Times New Roman" panose="02020603050405020304" pitchFamily="18" charset="0"/>
              </a:rPr>
              <a:t>: </a:t>
            </a:r>
            <a:r>
              <a:rPr lang="sr-Latn-BA" sz="1600" b="1" i="1" dirty="0" smtClean="0">
                <a:solidFill>
                  <a:schemeClr val="tx2"/>
                </a:solidFill>
                <a:latin typeface="Times New Roman" panose="02020603050405020304" pitchFamily="18" charset="0"/>
                <a:cs typeface="Times New Roman" panose="02020603050405020304" pitchFamily="18" charset="0"/>
              </a:rPr>
              <a:t>Investicioni multiplikator (obrnuto proporcionalan MSS,a direktno proporcionalan MSP).  </a:t>
            </a:r>
          </a:p>
        </p:txBody>
      </p:sp>
      <p:sp>
        <p:nvSpPr>
          <p:cNvPr id="8" name="Title 1"/>
          <p:cNvSpPr txBox="1">
            <a:spLocks/>
          </p:cNvSpPr>
          <p:nvPr/>
        </p:nvSpPr>
        <p:spPr>
          <a:xfrm>
            <a:off x="421584" y="3078191"/>
            <a:ext cx="2066756" cy="1570382"/>
          </a:xfrm>
          <a:prstGeom prst="rect">
            <a:avLst/>
          </a:prstGeom>
        </p:spPr>
        <p:txBody>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just"/>
            <a:r>
              <a:rPr lang="sr-Latn-BA" sz="1600" b="1" i="1" dirty="0" smtClean="0">
                <a:solidFill>
                  <a:schemeClr val="tx1">
                    <a:lumMod val="65000"/>
                    <a:lumOff val="35000"/>
                  </a:schemeClr>
                </a:solidFill>
                <a:latin typeface="Times New Roman" panose="02020603050405020304" pitchFamily="18" charset="0"/>
                <a:cs typeface="Times New Roman" panose="02020603050405020304" pitchFamily="18" charset="0"/>
              </a:rPr>
              <a:t>Rješenje: </a:t>
            </a:r>
          </a:p>
          <a:p>
            <a:pPr algn="just"/>
            <a:r>
              <a:rPr lang="sr-Latn-BA" sz="1600" dirty="0" smtClean="0">
                <a:solidFill>
                  <a:schemeClr val="tx1">
                    <a:lumMod val="65000"/>
                    <a:lumOff val="35000"/>
                  </a:schemeClr>
                </a:solidFill>
                <a:latin typeface="Times New Roman" panose="02020603050405020304" pitchFamily="18" charset="0"/>
                <a:cs typeface="Times New Roman" panose="02020603050405020304" pitchFamily="18" charset="0"/>
              </a:rPr>
              <a:t>c) </a:t>
            </a:r>
          </a:p>
          <a:p>
            <a:pPr algn="just"/>
            <a:r>
              <a:rPr lang="sr-Latn-BA" sz="1600" dirty="0" smtClean="0">
                <a:solidFill>
                  <a:schemeClr val="tx1">
                    <a:lumMod val="65000"/>
                    <a:lumOff val="35000"/>
                  </a:schemeClr>
                </a:solidFill>
                <a:latin typeface="Times New Roman" panose="02020603050405020304" pitchFamily="18" charset="0"/>
                <a:cs typeface="Times New Roman" panose="02020603050405020304" pitchFamily="18" charset="0"/>
              </a:rPr>
              <a:t>MSP = b   = 0,5 </a:t>
            </a:r>
          </a:p>
          <a:p>
            <a:pPr algn="just"/>
            <a:r>
              <a:rPr lang="sr-Latn-BA" sz="1600" dirty="0" smtClean="0">
                <a:solidFill>
                  <a:schemeClr val="tx1">
                    <a:lumMod val="65000"/>
                    <a:lumOff val="35000"/>
                  </a:schemeClr>
                </a:solidFill>
                <a:latin typeface="Times New Roman" panose="02020603050405020304" pitchFamily="18" charset="0"/>
                <a:cs typeface="Times New Roman" panose="02020603050405020304" pitchFamily="18" charset="0"/>
              </a:rPr>
              <a:t>MSS =1-b = 0,5 </a:t>
            </a:r>
          </a:p>
          <a:p>
            <a:pPr algn="just"/>
            <a:r>
              <a:rPr lang="sr-Latn-BA" sz="1600" dirty="0" smtClean="0">
                <a:solidFill>
                  <a:schemeClr val="tx1">
                    <a:lumMod val="65000"/>
                    <a:lumOff val="35000"/>
                  </a:schemeClr>
                </a:solidFill>
                <a:latin typeface="Times New Roman" panose="02020603050405020304" pitchFamily="18" charset="0"/>
                <a:cs typeface="Times New Roman" panose="02020603050405020304" pitchFamily="18" charset="0"/>
              </a:rPr>
              <a:t>MSP + MSS =1</a:t>
            </a:r>
            <a:endParaRPr lang="sr-Latn-BA" sz="1600" dirty="0">
              <a:solidFill>
                <a:schemeClr val="tx1">
                  <a:lumMod val="65000"/>
                  <a:lumOff val="35000"/>
                </a:schemeClr>
              </a:solidFill>
              <a:latin typeface="Times New Roman" panose="02020603050405020304" pitchFamily="18" charset="0"/>
              <a:cs typeface="Times New Roman" panose="02020603050405020304" pitchFamily="18" charset="0"/>
            </a:endParaRPr>
          </a:p>
          <a:p>
            <a:pPr algn="just"/>
            <a:r>
              <a:rPr lang="sr-Latn-BA" sz="1600" dirty="0" smtClean="0">
                <a:solidFill>
                  <a:schemeClr val="tx1">
                    <a:lumMod val="65000"/>
                    <a:lumOff val="35000"/>
                  </a:schemeClr>
                </a:solidFill>
                <a:latin typeface="Times New Roman" panose="02020603050405020304" pitchFamily="18" charset="0"/>
                <a:cs typeface="Times New Roman" panose="02020603050405020304" pitchFamily="18" charset="0"/>
              </a:rPr>
              <a:t> </a:t>
            </a:r>
            <a:endParaRPr lang="sr-Latn-BA" sz="1600" dirty="0">
              <a:solidFill>
                <a:schemeClr val="tx1">
                  <a:lumMod val="65000"/>
                  <a:lumOff val="35000"/>
                </a:schemeClr>
              </a:solidFill>
              <a:latin typeface="Times New Roman" panose="02020603050405020304" pitchFamily="18" charset="0"/>
              <a:cs typeface="Times New Roman" panose="02020603050405020304" pitchFamily="18" charset="0"/>
            </a:endParaRPr>
          </a:p>
        </p:txBody>
      </p:sp>
      <p:sp>
        <p:nvSpPr>
          <p:cNvPr id="9" name="Title 1"/>
          <p:cNvSpPr txBox="1">
            <a:spLocks/>
          </p:cNvSpPr>
          <p:nvPr/>
        </p:nvSpPr>
        <p:spPr>
          <a:xfrm>
            <a:off x="2861807" y="6044306"/>
            <a:ext cx="5945932" cy="437695"/>
          </a:xfrm>
          <a:prstGeom prst="rect">
            <a:avLst/>
          </a:prstGeom>
        </p:spPr>
        <p:txBody>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marL="342900" indent="-342900" algn="just">
              <a:buAutoNum type="alphaLcParenR"/>
            </a:pPr>
            <a:r>
              <a:rPr lang="sr-Latn-BA" sz="1600" dirty="0" smtClean="0">
                <a:solidFill>
                  <a:schemeClr val="tx1">
                    <a:lumMod val="65000"/>
                    <a:lumOff val="35000"/>
                  </a:schemeClr>
                </a:solidFill>
                <a:latin typeface="Times New Roman" panose="02020603050405020304" pitchFamily="18" charset="0"/>
                <a:cs typeface="Times New Roman" panose="02020603050405020304" pitchFamily="18" charset="0"/>
              </a:rPr>
              <a:t>Primarni efekat od investicija je 1000</a:t>
            </a:r>
          </a:p>
          <a:p>
            <a:pPr marL="342900" indent="-342900" algn="just">
              <a:buAutoNum type="alphaLcParenR"/>
            </a:pPr>
            <a:r>
              <a:rPr lang="sr-Latn-BA" sz="1600" dirty="0" smtClean="0">
                <a:solidFill>
                  <a:schemeClr val="tx1">
                    <a:lumMod val="65000"/>
                    <a:lumOff val="35000"/>
                  </a:schemeClr>
                </a:solidFill>
                <a:latin typeface="Times New Roman" panose="02020603050405020304" pitchFamily="18" charset="0"/>
                <a:cs typeface="Times New Roman" panose="02020603050405020304" pitchFamily="18" charset="0"/>
              </a:rPr>
              <a:t>Sekundarni efekat od investicija je 1000, a konačni efeakt od investicija je 2000. </a:t>
            </a:r>
            <a:endParaRPr lang="sr-Latn-BA" sz="1600" dirty="0">
              <a:solidFill>
                <a:schemeClr val="tx1">
                  <a:lumMod val="65000"/>
                  <a:lumOff val="35000"/>
                </a:schemeClr>
              </a:solidFill>
              <a:latin typeface="Times New Roman" panose="02020603050405020304" pitchFamily="18" charset="0"/>
              <a:cs typeface="Times New Roman" panose="02020603050405020304" pitchFamily="18" charset="0"/>
            </a:endParaRPr>
          </a:p>
        </p:txBody>
      </p:sp>
      <mc:AlternateContent xmlns:mc="http://schemas.openxmlformats.org/markup-compatibility/2006" xmlns:a14="http://schemas.microsoft.com/office/drawing/2010/main">
        <mc:Choice Requires="a14">
          <p:sp>
            <p:nvSpPr>
              <p:cNvPr id="10" name="TextBox 9"/>
              <p:cNvSpPr txBox="1"/>
              <p:nvPr/>
            </p:nvSpPr>
            <p:spPr>
              <a:xfrm>
                <a:off x="445597" y="4749614"/>
                <a:ext cx="1876831" cy="400110"/>
              </a:xfrm>
              <a:prstGeom prst="rect">
                <a:avLst/>
              </a:prstGeom>
              <a:solidFill>
                <a:schemeClr val="bg1">
                  <a:lumMod val="95000"/>
                </a:schemeClr>
              </a:solidFill>
              <a:ln w="28575">
                <a:solidFill>
                  <a:schemeClr val="accent1">
                    <a:lumMod val="50000"/>
                  </a:schemeClr>
                </a:solidFill>
              </a:ln>
            </p:spPr>
            <p:txBody>
              <a:bodyPr wrap="square" lIns="0" tIns="0" rIns="0" bIns="0" rtlCol="0">
                <a:spAutoFit/>
              </a:bodyPr>
              <a:lstStyle/>
              <a:p>
                <a14:m>
                  <m:oMath xmlns:m="http://schemas.openxmlformats.org/officeDocument/2006/math">
                    <m:f>
                      <m:fPr>
                        <m:ctrlPr>
                          <a:rPr lang="en-GB" b="1" i="1" smtClean="0">
                            <a:latin typeface="Cambria Math" panose="02040503050406030204" pitchFamily="18" charset="0"/>
                          </a:rPr>
                        </m:ctrlPr>
                      </m:fPr>
                      <m:num>
                        <m:r>
                          <a:rPr lang="en-GB" b="1" i="0" smtClean="0">
                            <a:latin typeface="Cambria Math" panose="02040503050406030204" pitchFamily="18" charset="0"/>
                          </a:rPr>
                          <m:t>∆</m:t>
                        </m:r>
                        <m:r>
                          <a:rPr lang="sr-Latn-BA" b="1" i="0" smtClean="0">
                            <a:latin typeface="Cambria Math" panose="02040503050406030204" pitchFamily="18" charset="0"/>
                          </a:rPr>
                          <m:t>𝐘</m:t>
                        </m:r>
                      </m:num>
                      <m:den>
                        <m:r>
                          <a:rPr lang="en-GB" b="1" i="0" smtClean="0">
                            <a:latin typeface="Cambria Math" panose="02040503050406030204" pitchFamily="18" charset="0"/>
                          </a:rPr>
                          <m:t>∆</m:t>
                        </m:r>
                        <m:r>
                          <a:rPr lang="sr-Latn-BA" b="1" i="0" smtClean="0">
                            <a:latin typeface="Cambria Math" panose="02040503050406030204" pitchFamily="18" charset="0"/>
                          </a:rPr>
                          <m:t>𝐈</m:t>
                        </m:r>
                      </m:den>
                    </m:f>
                  </m:oMath>
                </a14:m>
                <a:r>
                  <a:rPr lang="sr-Latn-BA" b="1" dirty="0" smtClean="0"/>
                  <a:t>=</a:t>
                </a:r>
                <a14:m>
                  <m:oMath xmlns:m="http://schemas.openxmlformats.org/officeDocument/2006/math">
                    <m:f>
                      <m:fPr>
                        <m:ctrlPr>
                          <a:rPr lang="en-GB" b="1" i="1">
                            <a:latin typeface="Cambria Math" panose="02040503050406030204" pitchFamily="18" charset="0"/>
                          </a:rPr>
                        </m:ctrlPr>
                      </m:fPr>
                      <m:num>
                        <m:r>
                          <a:rPr lang="sr-Latn-BA" b="1" i="0" smtClean="0">
                            <a:latin typeface="Cambria Math" panose="02040503050406030204" pitchFamily="18" charset="0"/>
                          </a:rPr>
                          <m:t>𝟏</m:t>
                        </m:r>
                      </m:num>
                      <m:den>
                        <m:r>
                          <a:rPr lang="sr-Latn-BA" b="1" i="0" smtClean="0">
                            <a:latin typeface="Cambria Math" panose="02040503050406030204" pitchFamily="18" charset="0"/>
                          </a:rPr>
                          <m:t>𝟏</m:t>
                        </m:r>
                        <m:r>
                          <a:rPr lang="sr-Latn-BA" b="1" i="0" smtClean="0">
                            <a:latin typeface="Cambria Math" panose="02040503050406030204" pitchFamily="18" charset="0"/>
                          </a:rPr>
                          <m:t>−</m:t>
                        </m:r>
                        <m:r>
                          <a:rPr lang="sr-Latn-BA" b="1" i="0" smtClean="0">
                            <a:latin typeface="Cambria Math" panose="02040503050406030204" pitchFamily="18" charset="0"/>
                          </a:rPr>
                          <m:t>𝐌𝐒𝐏</m:t>
                        </m:r>
                      </m:den>
                    </m:f>
                  </m:oMath>
                </a14:m>
                <a:r>
                  <a:rPr lang="sr-Latn-BA" b="1" dirty="0" smtClean="0"/>
                  <a:t> =</a:t>
                </a:r>
                <a14:m>
                  <m:oMath xmlns:m="http://schemas.openxmlformats.org/officeDocument/2006/math">
                    <m:f>
                      <m:fPr>
                        <m:ctrlPr>
                          <a:rPr lang="en-GB" b="1" i="1">
                            <a:latin typeface="Cambria Math" panose="02040503050406030204" pitchFamily="18" charset="0"/>
                          </a:rPr>
                        </m:ctrlPr>
                      </m:fPr>
                      <m:num>
                        <m:r>
                          <a:rPr lang="sr-Latn-BA" b="1">
                            <a:latin typeface="Cambria Math" panose="02040503050406030204" pitchFamily="18" charset="0"/>
                          </a:rPr>
                          <m:t>𝟏</m:t>
                        </m:r>
                      </m:num>
                      <m:den>
                        <m:r>
                          <a:rPr lang="sr-Latn-BA" b="1">
                            <a:latin typeface="Cambria Math" panose="02040503050406030204" pitchFamily="18" charset="0"/>
                          </a:rPr>
                          <m:t>𝟏</m:t>
                        </m:r>
                        <m:r>
                          <a:rPr lang="sr-Latn-BA" b="1">
                            <a:latin typeface="Cambria Math" panose="02040503050406030204" pitchFamily="18" charset="0"/>
                          </a:rPr>
                          <m:t>−</m:t>
                        </m:r>
                        <m:r>
                          <a:rPr lang="sr-Latn-BA" b="1" i="0" smtClean="0">
                            <a:latin typeface="Cambria Math" panose="02040503050406030204" pitchFamily="18" charset="0"/>
                          </a:rPr>
                          <m:t>𝐛</m:t>
                        </m:r>
                      </m:den>
                    </m:f>
                  </m:oMath>
                </a14:m>
                <a:r>
                  <a:rPr lang="sr-Latn-BA" b="1" dirty="0" smtClean="0"/>
                  <a:t> </a:t>
                </a:r>
                <a:endParaRPr lang="en-GB" b="1" dirty="0"/>
              </a:p>
            </p:txBody>
          </p:sp>
        </mc:Choice>
        <mc:Fallback xmlns="">
          <p:sp>
            <p:nvSpPr>
              <p:cNvPr id="10" name="TextBox 9"/>
              <p:cNvSpPr txBox="1">
                <a:spLocks noRot="1" noChangeAspect="1" noMove="1" noResize="1" noEditPoints="1" noAdjustHandles="1" noChangeArrowheads="1" noChangeShapeType="1" noTextEdit="1"/>
              </p:cNvSpPr>
              <p:nvPr/>
            </p:nvSpPr>
            <p:spPr>
              <a:xfrm>
                <a:off x="445597" y="4749614"/>
                <a:ext cx="1876831" cy="400110"/>
              </a:xfrm>
              <a:prstGeom prst="rect">
                <a:avLst/>
              </a:prstGeom>
              <a:blipFill>
                <a:blip r:embed="rId4"/>
                <a:stretch>
                  <a:fillRect l="-2556" t="-2817" b="-12676"/>
                </a:stretch>
              </a:blipFill>
              <a:ln w="28575">
                <a:solidFill>
                  <a:schemeClr val="accent1">
                    <a:lumMod val="50000"/>
                  </a:schemeClr>
                </a:solidFill>
              </a:ln>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11" name="TextBox 10"/>
              <p:cNvSpPr txBox="1"/>
              <p:nvPr/>
            </p:nvSpPr>
            <p:spPr>
              <a:xfrm>
                <a:off x="445597" y="5549351"/>
                <a:ext cx="1876831" cy="421462"/>
              </a:xfrm>
              <a:prstGeom prst="rect">
                <a:avLst/>
              </a:prstGeom>
              <a:solidFill>
                <a:schemeClr val="bg1">
                  <a:lumMod val="95000"/>
                </a:schemeClr>
              </a:solidFill>
              <a:ln w="28575">
                <a:solidFill>
                  <a:schemeClr val="accent1">
                    <a:lumMod val="50000"/>
                  </a:schemeClr>
                </a:solidFill>
              </a:ln>
            </p:spPr>
            <p:txBody>
              <a:bodyPr wrap="square" lIns="0" tIns="0" rIns="0" bIns="0" rtlCol="0">
                <a:spAutoFit/>
              </a:bodyPr>
              <a:lstStyle/>
              <a:p>
                <a14:m>
                  <m:oMath xmlns:m="http://schemas.openxmlformats.org/officeDocument/2006/math">
                    <m:f>
                      <m:fPr>
                        <m:ctrlPr>
                          <a:rPr lang="en-GB" b="1" i="1" smtClean="0">
                            <a:latin typeface="Cambria Math" panose="02040503050406030204" pitchFamily="18" charset="0"/>
                          </a:rPr>
                        </m:ctrlPr>
                      </m:fPr>
                      <m:num>
                        <m:r>
                          <a:rPr lang="en-GB" b="1" i="0" smtClean="0">
                            <a:latin typeface="Cambria Math" panose="02040503050406030204" pitchFamily="18" charset="0"/>
                          </a:rPr>
                          <m:t>∆</m:t>
                        </m:r>
                        <m:r>
                          <a:rPr lang="sr-Latn-BA" b="1" i="0" smtClean="0">
                            <a:latin typeface="Cambria Math" panose="02040503050406030204" pitchFamily="18" charset="0"/>
                          </a:rPr>
                          <m:t>𝐘</m:t>
                        </m:r>
                      </m:num>
                      <m:den>
                        <m:r>
                          <a:rPr lang="en-GB" b="1" i="0" smtClean="0">
                            <a:latin typeface="Cambria Math" panose="02040503050406030204" pitchFamily="18" charset="0"/>
                          </a:rPr>
                          <m:t>∆</m:t>
                        </m:r>
                        <m:r>
                          <a:rPr lang="sr-Latn-BA" b="1" i="0" smtClean="0">
                            <a:latin typeface="Cambria Math" panose="02040503050406030204" pitchFamily="18" charset="0"/>
                          </a:rPr>
                          <m:t>𝐈</m:t>
                        </m:r>
                      </m:den>
                    </m:f>
                  </m:oMath>
                </a14:m>
                <a:r>
                  <a:rPr lang="sr-Latn-BA" b="1" dirty="0" smtClean="0"/>
                  <a:t>=</a:t>
                </a:r>
                <a14:m>
                  <m:oMath xmlns:m="http://schemas.openxmlformats.org/officeDocument/2006/math">
                    <m:f>
                      <m:fPr>
                        <m:ctrlPr>
                          <a:rPr lang="en-GB" b="1" i="1">
                            <a:latin typeface="Cambria Math" panose="02040503050406030204" pitchFamily="18" charset="0"/>
                          </a:rPr>
                        </m:ctrlPr>
                      </m:fPr>
                      <m:num>
                        <m:r>
                          <a:rPr lang="sr-Latn-BA" b="1" i="0" smtClean="0">
                            <a:latin typeface="Cambria Math" panose="02040503050406030204" pitchFamily="18" charset="0"/>
                          </a:rPr>
                          <m:t>𝟏</m:t>
                        </m:r>
                      </m:num>
                      <m:den>
                        <m:r>
                          <a:rPr lang="sr-Latn-BA" b="1" i="0" smtClean="0">
                            <a:latin typeface="Cambria Math" panose="02040503050406030204" pitchFamily="18" charset="0"/>
                          </a:rPr>
                          <m:t>𝟏</m:t>
                        </m:r>
                        <m:r>
                          <a:rPr lang="sr-Latn-BA" b="1" i="0" smtClean="0">
                            <a:latin typeface="Cambria Math" panose="02040503050406030204" pitchFamily="18" charset="0"/>
                          </a:rPr>
                          <m:t>−</m:t>
                        </m:r>
                        <m:r>
                          <a:rPr lang="sr-Latn-BA" b="1" i="0" smtClean="0">
                            <a:latin typeface="Cambria Math" panose="02040503050406030204" pitchFamily="18" charset="0"/>
                          </a:rPr>
                          <m:t>𝟎</m:t>
                        </m:r>
                        <m:r>
                          <a:rPr lang="sr-Latn-BA" b="1" i="0" smtClean="0">
                            <a:latin typeface="Cambria Math" panose="02040503050406030204" pitchFamily="18" charset="0"/>
                          </a:rPr>
                          <m:t>,</m:t>
                        </m:r>
                        <m:r>
                          <a:rPr lang="sr-Latn-BA" b="1" i="1" smtClean="0">
                            <a:latin typeface="Cambria Math" panose="02040503050406030204" pitchFamily="18" charset="0"/>
                          </a:rPr>
                          <m:t>𝟓</m:t>
                        </m:r>
                      </m:den>
                    </m:f>
                  </m:oMath>
                </a14:m>
                <a:r>
                  <a:rPr lang="sr-Latn-BA" b="1" dirty="0" smtClean="0"/>
                  <a:t> =</a:t>
                </a:r>
                <a14:m>
                  <m:oMath xmlns:m="http://schemas.openxmlformats.org/officeDocument/2006/math">
                    <m:f>
                      <m:fPr>
                        <m:ctrlPr>
                          <a:rPr lang="en-GB" b="1" i="1">
                            <a:latin typeface="Cambria Math" panose="02040503050406030204" pitchFamily="18" charset="0"/>
                          </a:rPr>
                        </m:ctrlPr>
                      </m:fPr>
                      <m:num>
                        <m:r>
                          <a:rPr lang="sr-Latn-BA" b="1">
                            <a:latin typeface="Cambria Math" panose="02040503050406030204" pitchFamily="18" charset="0"/>
                          </a:rPr>
                          <m:t>𝟏</m:t>
                        </m:r>
                      </m:num>
                      <m:den>
                        <m:r>
                          <a:rPr lang="sr-Latn-BA" b="1" i="1" smtClean="0">
                            <a:latin typeface="Cambria Math" panose="02040503050406030204" pitchFamily="18" charset="0"/>
                          </a:rPr>
                          <m:t>𝟎</m:t>
                        </m:r>
                        <m:r>
                          <a:rPr lang="sr-Latn-BA" b="1" i="1" smtClean="0">
                            <a:latin typeface="Cambria Math" panose="02040503050406030204" pitchFamily="18" charset="0"/>
                          </a:rPr>
                          <m:t>,</m:t>
                        </m:r>
                        <m:r>
                          <a:rPr lang="sr-Latn-BA" b="1" i="1" smtClean="0">
                            <a:latin typeface="Cambria Math" panose="02040503050406030204" pitchFamily="18" charset="0"/>
                          </a:rPr>
                          <m:t>𝟓</m:t>
                        </m:r>
                      </m:den>
                    </m:f>
                  </m:oMath>
                </a14:m>
                <a:r>
                  <a:rPr lang="sr-Latn-BA" b="1" dirty="0" smtClean="0"/>
                  <a:t> </a:t>
                </a:r>
                <a:endParaRPr lang="en-GB" b="1" dirty="0"/>
              </a:p>
            </p:txBody>
          </p:sp>
        </mc:Choice>
        <mc:Fallback xmlns="">
          <p:sp>
            <p:nvSpPr>
              <p:cNvPr id="11" name="TextBox 10"/>
              <p:cNvSpPr txBox="1">
                <a:spLocks noRot="1" noChangeAspect="1" noMove="1" noResize="1" noEditPoints="1" noAdjustHandles="1" noChangeArrowheads="1" noChangeShapeType="1" noTextEdit="1"/>
              </p:cNvSpPr>
              <p:nvPr/>
            </p:nvSpPr>
            <p:spPr>
              <a:xfrm>
                <a:off x="445597" y="5549351"/>
                <a:ext cx="1876831" cy="421462"/>
              </a:xfrm>
              <a:prstGeom prst="rect">
                <a:avLst/>
              </a:prstGeom>
              <a:blipFill>
                <a:blip r:embed="rId5"/>
                <a:stretch>
                  <a:fillRect l="-2556" t="-2703" b="-8108"/>
                </a:stretch>
              </a:blipFill>
              <a:ln w="28575">
                <a:solidFill>
                  <a:schemeClr val="accent1">
                    <a:lumMod val="50000"/>
                  </a:schemeClr>
                </a:solidFill>
              </a:ln>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12" name="TextBox 11"/>
              <p:cNvSpPr txBox="1"/>
              <p:nvPr/>
            </p:nvSpPr>
            <p:spPr>
              <a:xfrm>
                <a:off x="1366982" y="6222406"/>
                <a:ext cx="960643" cy="400110"/>
              </a:xfrm>
              <a:prstGeom prst="rect">
                <a:avLst/>
              </a:prstGeom>
              <a:solidFill>
                <a:schemeClr val="bg1">
                  <a:lumMod val="95000"/>
                </a:schemeClr>
              </a:solidFill>
              <a:ln w="28575">
                <a:solidFill>
                  <a:schemeClr val="accent1">
                    <a:lumMod val="50000"/>
                  </a:schemeClr>
                </a:solidFill>
              </a:ln>
            </p:spPr>
            <p:txBody>
              <a:bodyPr wrap="square" lIns="0" tIns="0" rIns="0" bIns="0" rtlCol="0">
                <a:spAutoFit/>
              </a:bodyPr>
              <a:lstStyle/>
              <a:p>
                <a14:m>
                  <m:oMath xmlns:m="http://schemas.openxmlformats.org/officeDocument/2006/math">
                    <m:f>
                      <m:fPr>
                        <m:ctrlPr>
                          <a:rPr lang="en-GB" b="1" i="1" smtClean="0">
                            <a:solidFill>
                              <a:srgbClr val="0070C0"/>
                            </a:solidFill>
                            <a:latin typeface="Cambria Math" panose="02040503050406030204" pitchFamily="18" charset="0"/>
                          </a:rPr>
                        </m:ctrlPr>
                      </m:fPr>
                      <m:num>
                        <m:r>
                          <a:rPr lang="en-GB" b="1" i="0" smtClean="0">
                            <a:solidFill>
                              <a:srgbClr val="0070C0"/>
                            </a:solidFill>
                            <a:latin typeface="Cambria Math" panose="02040503050406030204" pitchFamily="18" charset="0"/>
                          </a:rPr>
                          <m:t>∆</m:t>
                        </m:r>
                        <m:r>
                          <a:rPr lang="sr-Latn-BA" b="1" i="0" smtClean="0">
                            <a:solidFill>
                              <a:srgbClr val="0070C0"/>
                            </a:solidFill>
                            <a:latin typeface="Cambria Math" panose="02040503050406030204" pitchFamily="18" charset="0"/>
                          </a:rPr>
                          <m:t>𝐘</m:t>
                        </m:r>
                      </m:num>
                      <m:den>
                        <m:r>
                          <a:rPr lang="en-GB" b="1" i="0" smtClean="0">
                            <a:solidFill>
                              <a:srgbClr val="0070C0"/>
                            </a:solidFill>
                            <a:latin typeface="Cambria Math" panose="02040503050406030204" pitchFamily="18" charset="0"/>
                          </a:rPr>
                          <m:t>∆</m:t>
                        </m:r>
                        <m:r>
                          <a:rPr lang="sr-Latn-BA" b="1" i="0" smtClean="0">
                            <a:solidFill>
                              <a:srgbClr val="0070C0"/>
                            </a:solidFill>
                            <a:latin typeface="Cambria Math" panose="02040503050406030204" pitchFamily="18" charset="0"/>
                          </a:rPr>
                          <m:t>𝐈</m:t>
                        </m:r>
                      </m:den>
                    </m:f>
                  </m:oMath>
                </a14:m>
                <a:r>
                  <a:rPr lang="sr-Latn-BA" b="1" dirty="0" smtClean="0">
                    <a:solidFill>
                      <a:srgbClr val="0070C0"/>
                    </a:solidFill>
                  </a:rPr>
                  <a:t>=</a:t>
                </a:r>
                <a14:m>
                  <m:oMath xmlns:m="http://schemas.openxmlformats.org/officeDocument/2006/math">
                    <m:r>
                      <a:rPr lang="sr-Latn-BA" b="1" i="1" smtClean="0">
                        <a:solidFill>
                          <a:srgbClr val="0070C0"/>
                        </a:solidFill>
                        <a:latin typeface="Cambria Math" panose="02040503050406030204" pitchFamily="18" charset="0"/>
                      </a:rPr>
                      <m:t>𝟐</m:t>
                    </m:r>
                  </m:oMath>
                </a14:m>
                <a:endParaRPr lang="en-GB" b="1" dirty="0">
                  <a:solidFill>
                    <a:srgbClr val="0070C0"/>
                  </a:solidFill>
                </a:endParaRPr>
              </a:p>
            </p:txBody>
          </p:sp>
        </mc:Choice>
        <mc:Fallback xmlns="">
          <p:sp>
            <p:nvSpPr>
              <p:cNvPr id="12" name="TextBox 11"/>
              <p:cNvSpPr txBox="1">
                <a:spLocks noRot="1" noChangeAspect="1" noMove="1" noResize="1" noEditPoints="1" noAdjustHandles="1" noChangeArrowheads="1" noChangeShapeType="1" noTextEdit="1"/>
              </p:cNvSpPr>
              <p:nvPr/>
            </p:nvSpPr>
            <p:spPr>
              <a:xfrm>
                <a:off x="1366982" y="6222406"/>
                <a:ext cx="960643" cy="400110"/>
              </a:xfrm>
              <a:prstGeom prst="rect">
                <a:avLst/>
              </a:prstGeom>
              <a:blipFill>
                <a:blip r:embed="rId6"/>
                <a:stretch>
                  <a:fillRect l="-4908" t="-2857" b="-12857"/>
                </a:stretch>
              </a:blipFill>
              <a:ln w="28575">
                <a:solidFill>
                  <a:schemeClr val="accent1">
                    <a:lumMod val="50000"/>
                  </a:schemeClr>
                </a:solidFill>
              </a:ln>
            </p:spPr>
            <p:txBody>
              <a:bodyPr/>
              <a:lstStyle/>
              <a:p>
                <a:r>
                  <a:rPr lang="en-GB">
                    <a:noFill/>
                  </a:rPr>
                  <a:t> </a:t>
                </a:r>
              </a:p>
            </p:txBody>
          </p:sp>
        </mc:Fallback>
      </mc:AlternateContent>
      <p:sp>
        <p:nvSpPr>
          <p:cNvPr id="13" name="Down Arrow 12"/>
          <p:cNvSpPr/>
          <p:nvPr/>
        </p:nvSpPr>
        <p:spPr>
          <a:xfrm>
            <a:off x="1911991" y="5300461"/>
            <a:ext cx="415634" cy="175333"/>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Down Arrow 13"/>
          <p:cNvSpPr/>
          <p:nvPr/>
        </p:nvSpPr>
        <p:spPr>
          <a:xfrm>
            <a:off x="1911991" y="6035291"/>
            <a:ext cx="415634" cy="175333"/>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aphicFrame>
        <p:nvGraphicFramePr>
          <p:cNvPr id="15" name="Table 14"/>
          <p:cNvGraphicFramePr>
            <a:graphicFrameLocks noGrp="1"/>
          </p:cNvGraphicFramePr>
          <p:nvPr>
            <p:extLst>
              <p:ext uri="{D42A27DB-BD31-4B8C-83A1-F6EECF244321}">
                <p14:modId xmlns:p14="http://schemas.microsoft.com/office/powerpoint/2010/main" val="150760949"/>
              </p:ext>
            </p:extLst>
          </p:nvPr>
        </p:nvGraphicFramePr>
        <p:xfrm>
          <a:off x="3810093" y="3201642"/>
          <a:ext cx="5091475" cy="2764208"/>
        </p:xfrm>
        <a:graphic>
          <a:graphicData uri="http://schemas.openxmlformats.org/drawingml/2006/table">
            <a:tbl>
              <a:tblPr/>
              <a:tblGrid>
                <a:gridCol w="665915">
                  <a:extLst>
                    <a:ext uri="{9D8B030D-6E8A-4147-A177-3AD203B41FA5}">
                      <a16:colId xmlns:a16="http://schemas.microsoft.com/office/drawing/2014/main" val="1022462161"/>
                    </a:ext>
                  </a:extLst>
                </a:gridCol>
                <a:gridCol w="832394">
                  <a:extLst>
                    <a:ext uri="{9D8B030D-6E8A-4147-A177-3AD203B41FA5}">
                      <a16:colId xmlns:a16="http://schemas.microsoft.com/office/drawing/2014/main" val="3704244632"/>
                    </a:ext>
                  </a:extLst>
                </a:gridCol>
                <a:gridCol w="665915">
                  <a:extLst>
                    <a:ext uri="{9D8B030D-6E8A-4147-A177-3AD203B41FA5}">
                      <a16:colId xmlns:a16="http://schemas.microsoft.com/office/drawing/2014/main" val="3944459965"/>
                    </a:ext>
                  </a:extLst>
                </a:gridCol>
                <a:gridCol w="763027">
                  <a:extLst>
                    <a:ext uri="{9D8B030D-6E8A-4147-A177-3AD203B41FA5}">
                      <a16:colId xmlns:a16="http://schemas.microsoft.com/office/drawing/2014/main" val="1407330011"/>
                    </a:ext>
                  </a:extLst>
                </a:gridCol>
                <a:gridCol w="776901">
                  <a:extLst>
                    <a:ext uri="{9D8B030D-6E8A-4147-A177-3AD203B41FA5}">
                      <a16:colId xmlns:a16="http://schemas.microsoft.com/office/drawing/2014/main" val="2043117883"/>
                    </a:ext>
                  </a:extLst>
                </a:gridCol>
                <a:gridCol w="1387323">
                  <a:extLst>
                    <a:ext uri="{9D8B030D-6E8A-4147-A177-3AD203B41FA5}">
                      <a16:colId xmlns:a16="http://schemas.microsoft.com/office/drawing/2014/main" val="3310884601"/>
                    </a:ext>
                  </a:extLst>
                </a:gridCol>
              </a:tblGrid>
              <a:tr h="172815">
                <a:tc>
                  <a:txBody>
                    <a:bodyPr/>
                    <a:lstStyle/>
                    <a:p>
                      <a:pPr algn="l" fontAlgn="b"/>
                      <a:endParaRPr lang="en-GB" sz="1200" b="0" i="0" u="none" strike="noStrike">
                        <a:solidFill>
                          <a:srgbClr val="000000"/>
                        </a:solidFill>
                        <a:effectLst/>
                        <a:latin typeface="Times New Roman" panose="02020603050405020304" pitchFamily="18" charset="0"/>
                      </a:endParaRPr>
                    </a:p>
                  </a:txBody>
                  <a:tcPr marL="7620" marR="7620" marT="762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GB" sz="1200" b="0" i="0" u="none" strike="noStrike">
                        <a:solidFill>
                          <a:srgbClr val="000000"/>
                        </a:solidFill>
                        <a:effectLst/>
                        <a:latin typeface="Times New Roman" panose="02020603050405020304" pitchFamily="18" charset="0"/>
                      </a:endParaRPr>
                    </a:p>
                  </a:txBody>
                  <a:tcPr marL="7620" marR="7620" marT="762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r" fontAlgn="b"/>
                      <a:r>
                        <a:rPr lang="en-GB" sz="1200" b="0" i="0" u="none" strike="noStrike">
                          <a:solidFill>
                            <a:srgbClr val="000000"/>
                          </a:solidFill>
                          <a:effectLst/>
                          <a:latin typeface="Times New Roman" panose="02020603050405020304" pitchFamily="18" charset="0"/>
                        </a:rPr>
                        <a:t>0,5</a:t>
                      </a:r>
                    </a:p>
                  </a:txBody>
                  <a:tcPr marL="7620" marR="7620" marT="7620" marB="0" anchor="b">
                    <a:lnL>
                      <a:noFill/>
                    </a:lnL>
                    <a:lnR>
                      <a:noFill/>
                    </a:lnR>
                    <a:lnT>
                      <a:noFill/>
                    </a:lnT>
                    <a:lnB w="6350" cap="flat" cmpd="sng" algn="ctr">
                      <a:solidFill>
                        <a:srgbClr val="000000"/>
                      </a:solidFill>
                      <a:prstDash val="solid"/>
                      <a:round/>
                      <a:headEnd type="none" w="med" len="med"/>
                      <a:tailEnd type="none" w="med" len="med"/>
                    </a:lnB>
                    <a:solidFill>
                      <a:srgbClr val="E2EFDA"/>
                    </a:solidFill>
                  </a:tcPr>
                </a:tc>
                <a:tc>
                  <a:txBody>
                    <a:bodyPr/>
                    <a:lstStyle/>
                    <a:p>
                      <a:pPr algn="r" fontAlgn="b"/>
                      <a:r>
                        <a:rPr lang="en-GB" sz="1200" b="0" i="0" u="none" strike="noStrike">
                          <a:solidFill>
                            <a:srgbClr val="000000"/>
                          </a:solidFill>
                          <a:effectLst/>
                          <a:latin typeface="Times New Roman" panose="02020603050405020304" pitchFamily="18" charset="0"/>
                        </a:rPr>
                        <a:t>0,5</a:t>
                      </a:r>
                    </a:p>
                  </a:txBody>
                  <a:tcPr marL="7620" marR="7620" marT="7620" marB="0" anchor="b">
                    <a:lnL>
                      <a:noFill/>
                    </a:lnL>
                    <a:lnR>
                      <a:noFill/>
                    </a:lnR>
                    <a:lnT>
                      <a:noFill/>
                    </a:lnT>
                    <a:lnB w="6350" cap="flat" cmpd="sng" algn="ctr">
                      <a:solidFill>
                        <a:srgbClr val="000000"/>
                      </a:solidFill>
                      <a:prstDash val="solid"/>
                      <a:round/>
                      <a:headEnd type="none" w="med" len="med"/>
                      <a:tailEnd type="none" w="med" len="med"/>
                    </a:lnB>
                    <a:solidFill>
                      <a:srgbClr val="D9E1F2"/>
                    </a:solidFill>
                  </a:tcPr>
                </a:tc>
                <a:tc>
                  <a:txBody>
                    <a:bodyPr/>
                    <a:lstStyle/>
                    <a:p>
                      <a:pPr algn="l" fontAlgn="b"/>
                      <a:endParaRPr lang="en-GB" sz="1200" b="0" i="0" u="none" strike="noStrike">
                        <a:solidFill>
                          <a:srgbClr val="000000"/>
                        </a:solidFill>
                        <a:effectLst/>
                        <a:latin typeface="Times New Roman" panose="02020603050405020304" pitchFamily="18" charset="0"/>
                      </a:endParaRPr>
                    </a:p>
                  </a:txBody>
                  <a:tcPr marL="7620" marR="7620" marT="762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GB" sz="1200" b="0" i="0" u="none" strike="noStrike">
                        <a:solidFill>
                          <a:srgbClr val="000000"/>
                        </a:solidFill>
                        <a:effectLst/>
                        <a:latin typeface="Times New Roman" panose="02020603050405020304" pitchFamily="18" charset="0"/>
                      </a:endParaRPr>
                    </a:p>
                  </a:txBody>
                  <a:tcPr marL="7620" marR="7620" marT="7620" marB="0" anchor="b">
                    <a:lnL>
                      <a:noFill/>
                    </a:lnL>
                    <a:lnR>
                      <a:noFill/>
                    </a:lnR>
                    <a:lnT>
                      <a:noFill/>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629801118"/>
                  </a:ext>
                </a:extLst>
              </a:tr>
              <a:tr h="172815">
                <a:tc rowSpan="2" gridSpan="2">
                  <a:txBody>
                    <a:bodyPr/>
                    <a:lstStyle/>
                    <a:p>
                      <a:pPr algn="l" fontAlgn="ctr"/>
                      <a:r>
                        <a:rPr lang="en-US" sz="1200" b="0" i="0" u="none" strike="noStrike">
                          <a:solidFill>
                            <a:srgbClr val="000000"/>
                          </a:solidFill>
                          <a:effectLst/>
                          <a:latin typeface="Times New Roman" panose="02020603050405020304" pitchFamily="18" charset="0"/>
                        </a:rPr>
                        <a:t> </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rowSpan="2" hMerge="1">
                  <a:txBody>
                    <a:bodyPr/>
                    <a:lstStyle/>
                    <a:p>
                      <a:endParaRPr lang="en-GB"/>
                    </a:p>
                  </a:txBody>
                  <a:tcPr/>
                </a:tc>
                <a:tc>
                  <a:txBody>
                    <a:bodyPr/>
                    <a:lstStyle/>
                    <a:p>
                      <a:pPr algn="l" fontAlgn="ctr"/>
                      <a:r>
                        <a:rPr lang="en-US" sz="1200" b="1" i="0" u="none" strike="noStrike">
                          <a:solidFill>
                            <a:srgbClr val="000000"/>
                          </a:solidFill>
                          <a:effectLst/>
                          <a:latin typeface="Times New Roman" panose="02020603050405020304" pitchFamily="18" charset="0"/>
                        </a:rPr>
                        <a:t>Štednja</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l" fontAlgn="ctr"/>
                      <a:r>
                        <a:rPr lang="en-US" sz="1200" b="1" i="0" u="none" strike="noStrike">
                          <a:solidFill>
                            <a:srgbClr val="000000"/>
                          </a:solidFill>
                          <a:effectLst/>
                          <a:latin typeface="Times New Roman" panose="02020603050405020304" pitchFamily="18" charset="0"/>
                        </a:rPr>
                        <a:t>Potrošnja</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l" fontAlgn="ctr"/>
                      <a:r>
                        <a:rPr lang="en-US" sz="1200" b="1" i="0" u="none" strike="noStrike">
                          <a:solidFill>
                            <a:srgbClr val="000000"/>
                          </a:solidFill>
                          <a:effectLst/>
                          <a:latin typeface="Times New Roman" panose="02020603050405020304" pitchFamily="18" charset="0"/>
                        </a:rPr>
                        <a:t>Investicije</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l" fontAlgn="ctr"/>
                      <a:r>
                        <a:rPr lang="en-US" sz="1200" b="1" i="0" u="none" strike="noStrike">
                          <a:solidFill>
                            <a:srgbClr val="000000"/>
                          </a:solidFill>
                          <a:effectLst/>
                          <a:latin typeface="Times New Roman" panose="02020603050405020304" pitchFamily="18" charset="0"/>
                        </a:rPr>
                        <a:t>Nacionalni dohodak</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2543453141"/>
                  </a:ext>
                </a:extLst>
              </a:tr>
              <a:tr h="172815">
                <a:tc gridSpan="2" vMerge="1">
                  <a:txBody>
                    <a:bodyPr/>
                    <a:lstStyle/>
                    <a:p>
                      <a:endParaRPr lang="en-GB"/>
                    </a:p>
                  </a:txBody>
                  <a:tcPr/>
                </a:tc>
                <a:tc hMerge="1" vMerge="1">
                  <a:txBody>
                    <a:bodyPr/>
                    <a:lstStyle/>
                    <a:p>
                      <a:endParaRPr lang="en-GB"/>
                    </a:p>
                  </a:txBody>
                  <a:tcPr/>
                </a:tc>
                <a:tc>
                  <a:txBody>
                    <a:bodyPr/>
                    <a:lstStyle/>
                    <a:p>
                      <a:pPr algn="ctr" fontAlgn="ctr"/>
                      <a:r>
                        <a:rPr lang="en-US" sz="1200" b="1" i="0" u="none" strike="noStrike">
                          <a:solidFill>
                            <a:srgbClr val="000000"/>
                          </a:solidFill>
                          <a:effectLst/>
                          <a:latin typeface="Times New Roman" panose="02020603050405020304" pitchFamily="18" charset="0"/>
                        </a:rPr>
                        <a:t>dS</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1200" b="1" i="0" u="none" strike="noStrike">
                          <a:solidFill>
                            <a:srgbClr val="000000"/>
                          </a:solidFill>
                          <a:effectLst/>
                          <a:latin typeface="Times New Roman" panose="02020603050405020304" pitchFamily="18" charset="0"/>
                        </a:rPr>
                        <a:t>dC</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1200" b="1" i="0" u="none" strike="noStrike">
                          <a:solidFill>
                            <a:srgbClr val="000000"/>
                          </a:solidFill>
                          <a:effectLst/>
                          <a:latin typeface="Times New Roman" panose="02020603050405020304" pitchFamily="18" charset="0"/>
                        </a:rPr>
                        <a:t>dI</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1200" b="1" i="0" u="none" strike="noStrike">
                          <a:solidFill>
                            <a:srgbClr val="000000"/>
                          </a:solidFill>
                          <a:effectLst/>
                          <a:latin typeface="Times New Roman" panose="02020603050405020304" pitchFamily="18" charset="0"/>
                        </a:rPr>
                        <a:t>dND</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3249691830"/>
                  </a:ext>
                </a:extLst>
              </a:tr>
              <a:tr h="172815">
                <a:tc gridSpan="2">
                  <a:txBody>
                    <a:bodyPr/>
                    <a:lstStyle/>
                    <a:p>
                      <a:pPr algn="l" fontAlgn="ctr"/>
                      <a:r>
                        <a:rPr lang="en-US" sz="1200" b="1" i="0" u="none" strike="noStrike">
                          <a:solidFill>
                            <a:srgbClr val="000000"/>
                          </a:solidFill>
                          <a:effectLst/>
                          <a:latin typeface="Times New Roman" panose="02020603050405020304" pitchFamily="18" charset="0"/>
                        </a:rPr>
                        <a:t>Primarni efekat</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hMerge="1">
                  <a:txBody>
                    <a:bodyPr/>
                    <a:lstStyle/>
                    <a:p>
                      <a:endParaRPr lang="en-GB"/>
                    </a:p>
                  </a:txBody>
                  <a:tcPr/>
                </a:tc>
                <a:tc>
                  <a:txBody>
                    <a:bodyPr/>
                    <a:lstStyle/>
                    <a:p>
                      <a:pPr algn="l" fontAlgn="ctr"/>
                      <a:r>
                        <a:rPr lang="en-US" sz="1200" b="0" i="0" u="none" strike="noStrike">
                          <a:solidFill>
                            <a:srgbClr val="000000"/>
                          </a:solidFill>
                          <a:effectLst/>
                          <a:latin typeface="Times New Roman" panose="02020603050405020304" pitchFamily="18" charset="0"/>
                        </a:rPr>
                        <a:t>   -----</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1200" b="0" i="0" u="none" strike="noStrike">
                          <a:solidFill>
                            <a:srgbClr val="000000"/>
                          </a:solidFill>
                          <a:effectLst/>
                          <a:latin typeface="Times New Roman" panose="02020603050405020304" pitchFamily="18" charset="0"/>
                        </a:rPr>
                        <a:t>   -----</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200" b="0" i="0" u="none" strike="noStrike">
                          <a:solidFill>
                            <a:srgbClr val="000000"/>
                          </a:solidFill>
                          <a:effectLst/>
                          <a:latin typeface="Times New Roman" panose="02020603050405020304" pitchFamily="18" charset="0"/>
                        </a:rPr>
                        <a:t>1000</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200" b="0" i="0" u="none" strike="noStrike">
                          <a:solidFill>
                            <a:srgbClr val="000000"/>
                          </a:solidFill>
                          <a:effectLst/>
                          <a:latin typeface="Times New Roman" panose="02020603050405020304" pitchFamily="18" charset="0"/>
                        </a:rPr>
                        <a:t>1000</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extLst>
                  <a:ext uri="{0D108BD9-81ED-4DB2-BD59-A6C34878D82A}">
                    <a16:rowId xmlns:a16="http://schemas.microsoft.com/office/drawing/2014/main" val="399141235"/>
                  </a:ext>
                </a:extLst>
              </a:tr>
              <a:tr h="172815">
                <a:tc rowSpan="7">
                  <a:txBody>
                    <a:bodyPr/>
                    <a:lstStyle/>
                    <a:p>
                      <a:pPr algn="ctr" fontAlgn="ctr"/>
                      <a:r>
                        <a:rPr lang="en-US" sz="1200" b="1" i="0" u="none" strike="noStrike">
                          <a:solidFill>
                            <a:srgbClr val="000000"/>
                          </a:solidFill>
                          <a:effectLst/>
                          <a:latin typeface="Times New Roman" panose="02020603050405020304" pitchFamily="18" charset="0"/>
                        </a:rPr>
                        <a:t>Sekundarni efekat</a:t>
                      </a:r>
                    </a:p>
                  </a:txBody>
                  <a:tcPr marL="7620" marR="7620" marT="7620" marB="0" vert="vert27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1200" b="1" i="0" u="none" strike="noStrike">
                          <a:solidFill>
                            <a:srgbClr val="000000"/>
                          </a:solidFill>
                          <a:effectLst/>
                          <a:latin typeface="Times New Roman" panose="02020603050405020304" pitchFamily="18" charset="0"/>
                        </a:rPr>
                        <a:t>iteracija 1</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1200" b="0" i="0" u="none" strike="noStrike">
                          <a:solidFill>
                            <a:srgbClr val="000000"/>
                          </a:solidFill>
                          <a:effectLst/>
                          <a:latin typeface="Times New Roman" panose="02020603050405020304" pitchFamily="18" charset="0"/>
                        </a:rPr>
                        <a:t>500</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r" fontAlgn="ctr"/>
                      <a:r>
                        <a:rPr lang="en-US" sz="1200" b="0" i="0" u="none" strike="noStrike">
                          <a:solidFill>
                            <a:srgbClr val="000000"/>
                          </a:solidFill>
                          <a:effectLst/>
                          <a:latin typeface="Times New Roman" panose="02020603050405020304" pitchFamily="18" charset="0"/>
                        </a:rPr>
                        <a:t>500</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ctr"/>
                      <a:r>
                        <a:rPr lang="en-US" sz="1200" b="0" i="0" u="none" strike="noStrike">
                          <a:solidFill>
                            <a:srgbClr val="000000"/>
                          </a:solidFill>
                          <a:effectLst/>
                          <a:latin typeface="Times New Roman" panose="02020603050405020304" pitchFamily="18" charset="0"/>
                        </a:rPr>
                        <a:t>   -----</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200" b="0" i="0" u="none" strike="noStrike">
                          <a:solidFill>
                            <a:srgbClr val="000000"/>
                          </a:solidFill>
                          <a:effectLst/>
                          <a:latin typeface="Times New Roman" panose="02020603050405020304" pitchFamily="18" charset="0"/>
                        </a:rPr>
                        <a:t>500</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183899479"/>
                  </a:ext>
                </a:extLst>
              </a:tr>
              <a:tr h="172815">
                <a:tc vMerge="1">
                  <a:txBody>
                    <a:bodyPr/>
                    <a:lstStyle/>
                    <a:p>
                      <a:endParaRPr lang="en-GB"/>
                    </a:p>
                  </a:txBody>
                  <a:tcPr/>
                </a:tc>
                <a:tc>
                  <a:txBody>
                    <a:bodyPr/>
                    <a:lstStyle/>
                    <a:p>
                      <a:pPr algn="l" fontAlgn="ctr"/>
                      <a:r>
                        <a:rPr lang="en-US" sz="1200" b="1" i="0" u="none" strike="noStrike">
                          <a:solidFill>
                            <a:srgbClr val="000000"/>
                          </a:solidFill>
                          <a:effectLst/>
                          <a:latin typeface="Times New Roman" panose="02020603050405020304" pitchFamily="18" charset="0"/>
                        </a:rPr>
                        <a:t>iteracija 2</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1200" b="0" i="0" u="none" strike="noStrike">
                          <a:solidFill>
                            <a:srgbClr val="000000"/>
                          </a:solidFill>
                          <a:effectLst/>
                          <a:latin typeface="Times New Roman" panose="02020603050405020304" pitchFamily="18" charset="0"/>
                        </a:rPr>
                        <a:t>250</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1200" b="0" i="0" u="none" strike="noStrike" dirty="0">
                          <a:solidFill>
                            <a:srgbClr val="000000"/>
                          </a:solidFill>
                          <a:effectLst/>
                          <a:latin typeface="Times New Roman" panose="02020603050405020304" pitchFamily="18" charset="0"/>
                        </a:rPr>
                        <a:t>250</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200" b="0" i="0" u="none" strike="noStrike">
                          <a:solidFill>
                            <a:srgbClr val="000000"/>
                          </a:solidFill>
                          <a:effectLst/>
                          <a:latin typeface="Times New Roman" panose="02020603050405020304" pitchFamily="18" charset="0"/>
                        </a:rPr>
                        <a:t>   -----</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200" b="0" i="0" u="none" strike="noStrike">
                          <a:solidFill>
                            <a:srgbClr val="000000"/>
                          </a:solidFill>
                          <a:effectLst/>
                          <a:latin typeface="Times New Roman" panose="02020603050405020304" pitchFamily="18" charset="0"/>
                        </a:rPr>
                        <a:t>250</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199019675"/>
                  </a:ext>
                </a:extLst>
              </a:tr>
              <a:tr h="172815">
                <a:tc vMerge="1">
                  <a:txBody>
                    <a:bodyPr/>
                    <a:lstStyle/>
                    <a:p>
                      <a:endParaRPr lang="en-GB"/>
                    </a:p>
                  </a:txBody>
                  <a:tcPr/>
                </a:tc>
                <a:tc>
                  <a:txBody>
                    <a:bodyPr/>
                    <a:lstStyle/>
                    <a:p>
                      <a:pPr algn="l" fontAlgn="ctr"/>
                      <a:r>
                        <a:rPr lang="en-US" sz="1200" b="1" i="0" u="none" strike="noStrike">
                          <a:solidFill>
                            <a:srgbClr val="000000"/>
                          </a:solidFill>
                          <a:effectLst/>
                          <a:latin typeface="Times New Roman" panose="02020603050405020304" pitchFamily="18" charset="0"/>
                        </a:rPr>
                        <a:t>iteracija 3</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1200" b="0" i="0" u="none" strike="noStrike">
                          <a:solidFill>
                            <a:srgbClr val="000000"/>
                          </a:solidFill>
                          <a:effectLst/>
                          <a:latin typeface="Times New Roman" panose="02020603050405020304" pitchFamily="18" charset="0"/>
                        </a:rPr>
                        <a:t>125</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1200" b="0" i="0" u="none" strike="noStrike">
                          <a:solidFill>
                            <a:srgbClr val="000000"/>
                          </a:solidFill>
                          <a:effectLst/>
                          <a:latin typeface="Times New Roman" panose="02020603050405020304" pitchFamily="18" charset="0"/>
                        </a:rPr>
                        <a:t>125</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200" b="0" i="0" u="none" strike="noStrike">
                          <a:solidFill>
                            <a:srgbClr val="000000"/>
                          </a:solidFill>
                          <a:effectLst/>
                          <a:latin typeface="Times New Roman" panose="02020603050405020304" pitchFamily="18" charset="0"/>
                        </a:rPr>
                        <a:t>   -----</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200" b="0" i="0" u="none" strike="noStrike">
                          <a:solidFill>
                            <a:srgbClr val="000000"/>
                          </a:solidFill>
                          <a:effectLst/>
                          <a:latin typeface="Times New Roman" panose="02020603050405020304" pitchFamily="18" charset="0"/>
                        </a:rPr>
                        <a:t>125</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65203520"/>
                  </a:ext>
                </a:extLst>
              </a:tr>
              <a:tr h="172815">
                <a:tc vMerge="1">
                  <a:txBody>
                    <a:bodyPr/>
                    <a:lstStyle/>
                    <a:p>
                      <a:endParaRPr lang="en-GB"/>
                    </a:p>
                  </a:txBody>
                  <a:tcPr/>
                </a:tc>
                <a:tc>
                  <a:txBody>
                    <a:bodyPr/>
                    <a:lstStyle/>
                    <a:p>
                      <a:pPr algn="l" fontAlgn="ctr"/>
                      <a:r>
                        <a:rPr lang="en-US" sz="1200" b="1" i="0" u="none" strike="noStrike">
                          <a:solidFill>
                            <a:srgbClr val="000000"/>
                          </a:solidFill>
                          <a:effectLst/>
                          <a:latin typeface="Times New Roman" panose="02020603050405020304" pitchFamily="18" charset="0"/>
                        </a:rPr>
                        <a:t>iteracija 4</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1200" b="0" i="0" u="none" strike="noStrike">
                          <a:solidFill>
                            <a:srgbClr val="000000"/>
                          </a:solidFill>
                          <a:effectLst/>
                          <a:latin typeface="Times New Roman" panose="02020603050405020304" pitchFamily="18" charset="0"/>
                        </a:rPr>
                        <a:t>62,5</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1200" b="0" i="0" u="none" strike="noStrike">
                          <a:solidFill>
                            <a:srgbClr val="000000"/>
                          </a:solidFill>
                          <a:effectLst/>
                          <a:latin typeface="Times New Roman" panose="02020603050405020304" pitchFamily="18" charset="0"/>
                        </a:rPr>
                        <a:t>62,5</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200" b="0" i="0" u="none" strike="noStrike">
                          <a:solidFill>
                            <a:srgbClr val="000000"/>
                          </a:solidFill>
                          <a:effectLst/>
                          <a:latin typeface="Times New Roman" panose="02020603050405020304" pitchFamily="18" charset="0"/>
                        </a:rPr>
                        <a:t>   -----</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200" b="0" i="0" u="none" strike="noStrike">
                          <a:solidFill>
                            <a:srgbClr val="000000"/>
                          </a:solidFill>
                          <a:effectLst/>
                          <a:latin typeface="Times New Roman" panose="02020603050405020304" pitchFamily="18" charset="0"/>
                        </a:rPr>
                        <a:t>62,5</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614942751"/>
                  </a:ext>
                </a:extLst>
              </a:tr>
              <a:tr h="172815">
                <a:tc vMerge="1">
                  <a:txBody>
                    <a:bodyPr/>
                    <a:lstStyle/>
                    <a:p>
                      <a:endParaRPr lang="en-GB"/>
                    </a:p>
                  </a:txBody>
                  <a:tcPr/>
                </a:tc>
                <a:tc>
                  <a:txBody>
                    <a:bodyPr/>
                    <a:lstStyle/>
                    <a:p>
                      <a:pPr algn="l" fontAlgn="ctr"/>
                      <a:r>
                        <a:rPr lang="en-US" sz="1200" b="1" i="0" u="none" strike="noStrike">
                          <a:solidFill>
                            <a:srgbClr val="000000"/>
                          </a:solidFill>
                          <a:effectLst/>
                          <a:latin typeface="Times New Roman" panose="02020603050405020304" pitchFamily="18" charset="0"/>
                        </a:rPr>
                        <a:t>iteracija 5</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1200" b="0" i="0" u="none" strike="noStrike">
                          <a:solidFill>
                            <a:srgbClr val="000000"/>
                          </a:solidFill>
                          <a:effectLst/>
                          <a:latin typeface="Times New Roman" panose="02020603050405020304" pitchFamily="18" charset="0"/>
                        </a:rPr>
                        <a:t>31,25</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1200" b="0" i="0" u="none" strike="noStrike">
                          <a:solidFill>
                            <a:srgbClr val="000000"/>
                          </a:solidFill>
                          <a:effectLst/>
                          <a:latin typeface="Times New Roman" panose="02020603050405020304" pitchFamily="18" charset="0"/>
                        </a:rPr>
                        <a:t>31,25</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200" b="0" i="0" u="none" strike="noStrike">
                          <a:solidFill>
                            <a:srgbClr val="000000"/>
                          </a:solidFill>
                          <a:effectLst/>
                          <a:latin typeface="Times New Roman" panose="02020603050405020304" pitchFamily="18" charset="0"/>
                        </a:rPr>
                        <a:t>   -----</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200" b="0" i="0" u="none" strike="noStrike">
                          <a:solidFill>
                            <a:srgbClr val="000000"/>
                          </a:solidFill>
                          <a:effectLst/>
                          <a:latin typeface="Times New Roman" panose="02020603050405020304" pitchFamily="18" charset="0"/>
                        </a:rPr>
                        <a:t>31,25</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608370734"/>
                  </a:ext>
                </a:extLst>
              </a:tr>
              <a:tr h="172815">
                <a:tc vMerge="1">
                  <a:txBody>
                    <a:bodyPr/>
                    <a:lstStyle/>
                    <a:p>
                      <a:endParaRPr lang="en-GB"/>
                    </a:p>
                  </a:txBody>
                  <a:tcPr/>
                </a:tc>
                <a:tc>
                  <a:txBody>
                    <a:bodyPr/>
                    <a:lstStyle/>
                    <a:p>
                      <a:pPr algn="l" fontAlgn="ctr"/>
                      <a:r>
                        <a:rPr lang="en-US" sz="1200" b="1" i="0" u="none" strike="noStrike">
                          <a:solidFill>
                            <a:srgbClr val="000000"/>
                          </a:solidFill>
                          <a:effectLst/>
                          <a:latin typeface="Times New Roman" panose="02020603050405020304" pitchFamily="18" charset="0"/>
                        </a:rPr>
                        <a:t>iteracija 6</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1200" b="0" i="0" u="none" strike="noStrike">
                          <a:solidFill>
                            <a:srgbClr val="000000"/>
                          </a:solidFill>
                          <a:effectLst/>
                          <a:latin typeface="Times New Roman" panose="02020603050405020304" pitchFamily="18" charset="0"/>
                        </a:rPr>
                        <a:t>15,62</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1200" b="0" i="0" u="none" strike="noStrike">
                          <a:solidFill>
                            <a:srgbClr val="000000"/>
                          </a:solidFill>
                          <a:effectLst/>
                          <a:latin typeface="Times New Roman" panose="02020603050405020304" pitchFamily="18" charset="0"/>
                        </a:rPr>
                        <a:t>15,62</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200" b="0" i="0" u="none" strike="noStrike">
                          <a:solidFill>
                            <a:srgbClr val="000000"/>
                          </a:solidFill>
                          <a:effectLst/>
                          <a:latin typeface="Times New Roman" panose="02020603050405020304" pitchFamily="18" charset="0"/>
                        </a:rPr>
                        <a:t>   -----</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200" b="0" i="0" u="none" strike="noStrike">
                          <a:solidFill>
                            <a:srgbClr val="000000"/>
                          </a:solidFill>
                          <a:effectLst/>
                          <a:latin typeface="Times New Roman" panose="02020603050405020304" pitchFamily="18" charset="0"/>
                        </a:rPr>
                        <a:t>15,62</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820971618"/>
                  </a:ext>
                </a:extLst>
              </a:tr>
              <a:tr h="142928">
                <a:tc vMerge="1">
                  <a:txBody>
                    <a:bodyPr/>
                    <a:lstStyle/>
                    <a:p>
                      <a:endParaRPr lang="en-GB"/>
                    </a:p>
                  </a:txBody>
                  <a:tcPr/>
                </a:tc>
                <a:tc>
                  <a:txBody>
                    <a:bodyPr/>
                    <a:lstStyle/>
                    <a:p>
                      <a:pPr algn="ctr" fontAlgn="ctr"/>
                      <a:r>
                        <a:rPr lang="en-US" sz="1200" b="1" i="0" u="none" strike="noStrike" dirty="0">
                          <a:solidFill>
                            <a:srgbClr val="000000"/>
                          </a:solidFill>
                          <a:effectLst/>
                          <a:latin typeface="Times New Roman" panose="02020603050405020304" pitchFamily="18" charset="0"/>
                        </a:rPr>
                        <a:t>...</a:t>
                      </a:r>
                    </a:p>
                  </a:txBody>
                  <a:tcPr marL="7620" marR="7620" marT="7620" marB="0" vert="vert27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200" b="1" i="0" u="none" strike="noStrike">
                          <a:solidFill>
                            <a:srgbClr val="000000"/>
                          </a:solidFill>
                          <a:effectLst/>
                          <a:latin typeface="Times New Roman" panose="02020603050405020304" pitchFamily="18" charset="0"/>
                        </a:rPr>
                        <a:t>...</a:t>
                      </a:r>
                    </a:p>
                  </a:txBody>
                  <a:tcPr marL="7620" marR="7620" marT="7620" marB="0" vert="vert27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200" b="1" i="0" u="none" strike="noStrike">
                          <a:solidFill>
                            <a:srgbClr val="000000"/>
                          </a:solidFill>
                          <a:effectLst/>
                          <a:latin typeface="Times New Roman" panose="02020603050405020304" pitchFamily="18" charset="0"/>
                        </a:rPr>
                        <a:t>...</a:t>
                      </a:r>
                    </a:p>
                  </a:txBody>
                  <a:tcPr marL="7620" marR="7620" marT="7620" marB="0" vert="vert27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200" b="1" i="0" u="none" strike="noStrike">
                          <a:solidFill>
                            <a:srgbClr val="000000"/>
                          </a:solidFill>
                          <a:effectLst/>
                          <a:latin typeface="Times New Roman" panose="02020603050405020304" pitchFamily="18" charset="0"/>
                        </a:rPr>
                        <a:t> </a:t>
                      </a:r>
                    </a:p>
                  </a:txBody>
                  <a:tcPr marL="7620" marR="7620" marT="7620" marB="0" vert="vert27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200" b="1" i="0" u="none" strike="noStrike">
                          <a:solidFill>
                            <a:srgbClr val="000000"/>
                          </a:solidFill>
                          <a:effectLst/>
                          <a:latin typeface="Times New Roman" panose="02020603050405020304" pitchFamily="18" charset="0"/>
                        </a:rPr>
                        <a:t>...</a:t>
                      </a:r>
                    </a:p>
                  </a:txBody>
                  <a:tcPr marL="7620" marR="7620" marT="7620" marB="0" vert="vert27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141492430"/>
                  </a:ext>
                </a:extLst>
              </a:tr>
              <a:tr h="172815">
                <a:tc gridSpan="2">
                  <a:txBody>
                    <a:bodyPr/>
                    <a:lstStyle/>
                    <a:p>
                      <a:pPr algn="l" fontAlgn="ctr"/>
                      <a:r>
                        <a:rPr lang="en-US" sz="1200" b="1" i="0" u="none" strike="noStrike">
                          <a:solidFill>
                            <a:srgbClr val="000000"/>
                          </a:solidFill>
                          <a:effectLst/>
                          <a:latin typeface="Times New Roman" panose="02020603050405020304" pitchFamily="18" charset="0"/>
                        </a:rPr>
                        <a:t>Ukupno sekundarni</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hMerge="1">
                  <a:txBody>
                    <a:bodyPr/>
                    <a:lstStyle/>
                    <a:p>
                      <a:endParaRPr lang="en-GB"/>
                    </a:p>
                  </a:txBody>
                  <a:tcPr/>
                </a:tc>
                <a:tc>
                  <a:txBody>
                    <a:bodyPr/>
                    <a:lstStyle/>
                    <a:p>
                      <a:pPr algn="ctr" fontAlgn="ctr"/>
                      <a:r>
                        <a:rPr lang="en-US" sz="1200" b="0" i="0" u="none" strike="noStrike">
                          <a:solidFill>
                            <a:srgbClr val="000000"/>
                          </a:solidFill>
                          <a:effectLst/>
                          <a:latin typeface="Times New Roman" panose="02020603050405020304" pitchFamily="18" charset="0"/>
                        </a:rPr>
                        <a:t>1000</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200" b="0" i="0" u="none" strike="noStrike">
                          <a:solidFill>
                            <a:srgbClr val="000000"/>
                          </a:solidFill>
                          <a:effectLst/>
                          <a:latin typeface="Times New Roman" panose="02020603050405020304" pitchFamily="18" charset="0"/>
                        </a:rPr>
                        <a:t>1000</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200" b="1" i="0" u="none" strike="noStrike">
                          <a:solidFill>
                            <a:srgbClr val="000000"/>
                          </a:solidFill>
                          <a:effectLst/>
                          <a:latin typeface="Times New Roman" panose="02020603050405020304" pitchFamily="18" charset="0"/>
                        </a:rPr>
                        <a:t> </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200" b="0" i="0" u="none" strike="noStrike">
                          <a:solidFill>
                            <a:srgbClr val="000000"/>
                          </a:solidFill>
                          <a:effectLst/>
                          <a:latin typeface="Times New Roman" panose="02020603050405020304" pitchFamily="18" charset="0"/>
                        </a:rPr>
                        <a:t>1000</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1969168352"/>
                  </a:ext>
                </a:extLst>
              </a:tr>
              <a:tr h="172815">
                <a:tc gridSpan="2">
                  <a:txBody>
                    <a:bodyPr/>
                    <a:lstStyle/>
                    <a:p>
                      <a:pPr algn="l" fontAlgn="ctr"/>
                      <a:r>
                        <a:rPr lang="en-US" sz="1200" b="1" i="0" u="none" strike="noStrike">
                          <a:solidFill>
                            <a:srgbClr val="000000"/>
                          </a:solidFill>
                          <a:effectLst/>
                          <a:latin typeface="Times New Roman" panose="02020603050405020304" pitchFamily="18" charset="0"/>
                        </a:rPr>
                        <a:t>Konačni efekat</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EAAAA"/>
                    </a:solidFill>
                  </a:tcPr>
                </a:tc>
                <a:tc hMerge="1">
                  <a:txBody>
                    <a:bodyPr/>
                    <a:lstStyle/>
                    <a:p>
                      <a:endParaRPr lang="en-GB"/>
                    </a:p>
                  </a:txBody>
                  <a:tcPr/>
                </a:tc>
                <a:tc>
                  <a:txBody>
                    <a:bodyPr/>
                    <a:lstStyle/>
                    <a:p>
                      <a:pPr algn="ctr" fontAlgn="ctr"/>
                      <a:r>
                        <a:rPr lang="en-US" sz="1200" b="0" i="0" u="none" strike="noStrike">
                          <a:solidFill>
                            <a:srgbClr val="000000"/>
                          </a:solidFill>
                          <a:effectLst/>
                          <a:latin typeface="Times New Roman" panose="02020603050405020304" pitchFamily="18" charset="0"/>
                        </a:rPr>
                        <a:t>1000</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200" b="0" i="0" u="none" strike="noStrike">
                          <a:solidFill>
                            <a:srgbClr val="000000"/>
                          </a:solidFill>
                          <a:effectLst/>
                          <a:latin typeface="Times New Roman" panose="02020603050405020304" pitchFamily="18" charset="0"/>
                        </a:rPr>
                        <a:t>1000</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200" b="0" i="0" u="none" strike="noStrike">
                          <a:solidFill>
                            <a:srgbClr val="000000"/>
                          </a:solidFill>
                          <a:effectLst/>
                          <a:latin typeface="Times New Roman" panose="02020603050405020304" pitchFamily="18" charset="0"/>
                        </a:rPr>
                        <a:t> </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200" b="0" i="0" u="none" strike="noStrike">
                          <a:solidFill>
                            <a:srgbClr val="000000"/>
                          </a:solidFill>
                          <a:effectLst/>
                          <a:latin typeface="Times New Roman" panose="02020603050405020304" pitchFamily="18" charset="0"/>
                        </a:rPr>
                        <a:t>2000</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EAAAA"/>
                    </a:solidFill>
                  </a:tcPr>
                </a:tc>
                <a:extLst>
                  <a:ext uri="{0D108BD9-81ED-4DB2-BD59-A6C34878D82A}">
                    <a16:rowId xmlns:a16="http://schemas.microsoft.com/office/drawing/2014/main" val="3112373449"/>
                  </a:ext>
                </a:extLst>
              </a:tr>
              <a:tr h="145165">
                <a:tc>
                  <a:txBody>
                    <a:bodyPr/>
                    <a:lstStyle/>
                    <a:p>
                      <a:pPr algn="l" fontAlgn="ctr"/>
                      <a:endParaRPr lang="en-GB" sz="1000" b="0" i="0" u="none" strike="noStrike">
                        <a:solidFill>
                          <a:srgbClr val="000000"/>
                        </a:solidFill>
                        <a:effectLst/>
                        <a:latin typeface="Arial" panose="020B0604020202020204" pitchFamily="34" charset="0"/>
                      </a:endParaRPr>
                    </a:p>
                  </a:txBody>
                  <a:tcPr marL="7620" marR="7620" marT="7620" marB="0" anchor="ctr">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ctr"/>
                      <a:endParaRPr lang="en-GB" sz="1000" b="1" i="0" u="none" strike="noStrike">
                        <a:solidFill>
                          <a:srgbClr val="000000"/>
                        </a:solidFill>
                        <a:effectLst/>
                        <a:latin typeface="Arial" panose="020B0604020202020204" pitchFamily="34" charset="0"/>
                      </a:endParaRPr>
                    </a:p>
                  </a:txBody>
                  <a:tcPr marL="7620" marR="7620" marT="7620" marB="0" anchor="ctr">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ctr"/>
                      <a:endParaRPr lang="en-GB" sz="1000" b="0" i="0" u="none" strike="noStrike">
                        <a:solidFill>
                          <a:srgbClr val="000000"/>
                        </a:solidFill>
                        <a:effectLst/>
                        <a:latin typeface="Arial" panose="020B0604020202020204" pitchFamily="34" charset="0"/>
                      </a:endParaRPr>
                    </a:p>
                  </a:txBody>
                  <a:tcPr marL="7620" marR="7620" marT="7620" marB="0" anchor="ctr">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ctr"/>
                      <a:endParaRPr lang="en-GB" sz="1000" b="0" i="0" u="none" strike="noStrike">
                        <a:solidFill>
                          <a:srgbClr val="000000"/>
                        </a:solidFill>
                        <a:effectLst/>
                        <a:latin typeface="Arial" panose="020B0604020202020204" pitchFamily="34" charset="0"/>
                      </a:endParaRPr>
                    </a:p>
                  </a:txBody>
                  <a:tcPr marL="7620" marR="7620" marT="7620" marB="0" anchor="ctr">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ctr"/>
                      <a:endParaRPr lang="en-GB" sz="1000" b="0" i="0" u="none" strike="noStrike">
                        <a:solidFill>
                          <a:srgbClr val="000000"/>
                        </a:solidFill>
                        <a:effectLst/>
                        <a:latin typeface="Arial" panose="020B0604020202020204" pitchFamily="34" charset="0"/>
                      </a:endParaRPr>
                    </a:p>
                  </a:txBody>
                  <a:tcPr marL="7620" marR="7620" marT="7620" marB="0" anchor="ctr">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ctr"/>
                      <a:endParaRPr lang="en-GB" sz="1000" b="0" i="0" u="none" strike="noStrike">
                        <a:solidFill>
                          <a:srgbClr val="000000"/>
                        </a:solidFill>
                        <a:effectLst/>
                        <a:latin typeface="Arial" panose="020B0604020202020204" pitchFamily="34" charset="0"/>
                      </a:endParaRPr>
                    </a:p>
                  </a:txBody>
                  <a:tcPr marL="7620" marR="7620" marT="7620" marB="0" anchor="ctr">
                    <a:lnL>
                      <a:noFill/>
                    </a:lnL>
                    <a:lnR>
                      <a:noFill/>
                    </a:lnR>
                    <a:lnT w="635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val="3532453228"/>
                  </a:ext>
                </a:extLst>
              </a:tr>
              <a:tr h="158990">
                <a:tc gridSpan="2">
                  <a:txBody>
                    <a:bodyPr/>
                    <a:lstStyle/>
                    <a:p>
                      <a:pPr algn="l" fontAlgn="ctr"/>
                      <a:r>
                        <a:rPr lang="en-US" sz="1100" b="0" i="0" u="none" strike="noStrike">
                          <a:solidFill>
                            <a:srgbClr val="000000"/>
                          </a:solidFill>
                          <a:effectLst/>
                          <a:latin typeface="Calibri" panose="020F0502020204030204" pitchFamily="34" charset="0"/>
                        </a:rPr>
                        <a:t>Multiplikator (dND/dI)</a:t>
                      </a:r>
                    </a:p>
                  </a:txBody>
                  <a:tcPr marL="7620" marR="7620" marT="7620" marB="0" anchor="ctr">
                    <a:lnL>
                      <a:noFill/>
                    </a:lnL>
                    <a:lnR>
                      <a:noFill/>
                    </a:lnR>
                    <a:lnT>
                      <a:noFill/>
                    </a:lnT>
                    <a:lnB>
                      <a:noFill/>
                    </a:lnB>
                    <a:solidFill>
                      <a:srgbClr val="D9E1F2"/>
                    </a:solidFill>
                  </a:tcPr>
                </a:tc>
                <a:tc hMerge="1">
                  <a:txBody>
                    <a:bodyPr/>
                    <a:lstStyle/>
                    <a:p>
                      <a:endParaRPr lang="en-GB"/>
                    </a:p>
                  </a:txBody>
                  <a:tcPr/>
                </a:tc>
                <a:tc>
                  <a:txBody>
                    <a:bodyPr/>
                    <a:lstStyle/>
                    <a:p>
                      <a:pPr algn="r" fontAlgn="ctr"/>
                      <a:r>
                        <a:rPr lang="en-GB" sz="1100" b="0" i="0" u="none" strike="noStrike">
                          <a:solidFill>
                            <a:srgbClr val="000000"/>
                          </a:solidFill>
                          <a:effectLst/>
                          <a:latin typeface="Calibri" panose="020F0502020204030204" pitchFamily="34" charset="0"/>
                        </a:rPr>
                        <a:t> </a:t>
                      </a:r>
                    </a:p>
                  </a:txBody>
                  <a:tcPr marL="7620" marR="7620" marT="7620" marB="0" anchor="ctr">
                    <a:lnL>
                      <a:noFill/>
                    </a:lnL>
                    <a:lnR>
                      <a:noFill/>
                    </a:lnR>
                    <a:lnT>
                      <a:noFill/>
                    </a:lnT>
                    <a:lnB>
                      <a:noFill/>
                    </a:lnB>
                    <a:solidFill>
                      <a:srgbClr val="D9E1F2"/>
                    </a:solidFill>
                  </a:tcPr>
                </a:tc>
                <a:tc>
                  <a:txBody>
                    <a:bodyPr/>
                    <a:lstStyle/>
                    <a:p>
                      <a:pPr algn="l" fontAlgn="ctr"/>
                      <a:r>
                        <a:rPr lang="en-US" sz="1100" b="0" i="0" u="none" strike="noStrike">
                          <a:solidFill>
                            <a:srgbClr val="000000"/>
                          </a:solidFill>
                          <a:effectLst/>
                          <a:latin typeface="Calibri" panose="020F0502020204030204" pitchFamily="34" charset="0"/>
                        </a:rPr>
                        <a:t> </a:t>
                      </a:r>
                    </a:p>
                  </a:txBody>
                  <a:tcPr marL="7620" marR="7620" marT="7620" marB="0" anchor="ctr">
                    <a:lnL>
                      <a:noFill/>
                    </a:lnL>
                    <a:lnR>
                      <a:noFill/>
                    </a:lnR>
                    <a:lnT>
                      <a:noFill/>
                    </a:lnT>
                    <a:lnB>
                      <a:noFill/>
                    </a:lnB>
                    <a:solidFill>
                      <a:srgbClr val="D9E1F2"/>
                    </a:solidFill>
                  </a:tcPr>
                </a:tc>
                <a:tc>
                  <a:txBody>
                    <a:bodyPr/>
                    <a:lstStyle/>
                    <a:p>
                      <a:pPr algn="l" fontAlgn="ctr"/>
                      <a:r>
                        <a:rPr lang="en-US" sz="1100" b="0" i="0" u="none" strike="noStrike">
                          <a:solidFill>
                            <a:srgbClr val="000000"/>
                          </a:solidFill>
                          <a:effectLst/>
                          <a:latin typeface="Calibri" panose="020F0502020204030204" pitchFamily="34" charset="0"/>
                        </a:rPr>
                        <a:t> </a:t>
                      </a:r>
                    </a:p>
                  </a:txBody>
                  <a:tcPr marL="7620" marR="7620" marT="7620" marB="0" anchor="ctr">
                    <a:lnL>
                      <a:noFill/>
                    </a:lnL>
                    <a:lnR>
                      <a:noFill/>
                    </a:lnR>
                    <a:lnT>
                      <a:noFill/>
                    </a:lnT>
                    <a:lnB>
                      <a:noFill/>
                    </a:lnB>
                    <a:solidFill>
                      <a:srgbClr val="D9E1F2"/>
                    </a:solidFill>
                  </a:tcPr>
                </a:tc>
                <a:tc>
                  <a:txBody>
                    <a:bodyPr/>
                    <a:lstStyle/>
                    <a:p>
                      <a:pPr algn="r" fontAlgn="ctr"/>
                      <a:r>
                        <a:rPr lang="en-US" sz="1100" b="1" i="0" u="none" strike="noStrike" dirty="0">
                          <a:solidFill>
                            <a:srgbClr val="FFFFFF"/>
                          </a:solidFill>
                          <a:effectLst/>
                          <a:latin typeface="Calibri" panose="020F0502020204030204" pitchFamily="34" charset="0"/>
                        </a:rPr>
                        <a:t>2</a:t>
                      </a:r>
                    </a:p>
                  </a:txBody>
                  <a:tcPr marL="7620" marR="7620" marT="7620" marB="0" anchor="ctr">
                    <a:lnL>
                      <a:noFill/>
                    </a:lnL>
                    <a:lnR>
                      <a:noFill/>
                    </a:lnR>
                    <a:lnT>
                      <a:noFill/>
                    </a:lnT>
                    <a:lnB>
                      <a:noFill/>
                    </a:lnB>
                    <a:solidFill>
                      <a:srgbClr val="4472C4"/>
                    </a:solidFill>
                  </a:tcPr>
                </a:tc>
                <a:extLst>
                  <a:ext uri="{0D108BD9-81ED-4DB2-BD59-A6C34878D82A}">
                    <a16:rowId xmlns:a16="http://schemas.microsoft.com/office/drawing/2014/main" val="3556926186"/>
                  </a:ext>
                </a:extLst>
              </a:tr>
            </a:tbl>
          </a:graphicData>
        </a:graphic>
      </p:graphicFrame>
      <p:sp>
        <p:nvSpPr>
          <p:cNvPr id="16" name="Title 1"/>
          <p:cNvSpPr txBox="1">
            <a:spLocks/>
          </p:cNvSpPr>
          <p:nvPr/>
        </p:nvSpPr>
        <p:spPr>
          <a:xfrm>
            <a:off x="828885" y="1388557"/>
            <a:ext cx="7978854" cy="1570382"/>
          </a:xfrm>
          <a:prstGeom prst="rect">
            <a:avLst/>
          </a:prstGeom>
        </p:spPr>
        <p:txBody>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just"/>
            <a:r>
              <a:rPr lang="sr-Latn-BA" sz="1600" dirty="0" smtClean="0">
                <a:solidFill>
                  <a:schemeClr val="tx1">
                    <a:lumMod val="65000"/>
                    <a:lumOff val="35000"/>
                  </a:schemeClr>
                </a:solidFill>
                <a:latin typeface="Times New Roman" panose="02020603050405020304" pitchFamily="18" charset="0"/>
                <a:cs typeface="Times New Roman" panose="02020603050405020304" pitchFamily="18" charset="0"/>
              </a:rPr>
              <a:t>Pretpostavimo da je u nacionalnoj ekonomiji došlo do povećanja investicija za 1000 novčanih jednica, te da je marginalna sklonost ka potrošnji  0,5 i marginalna sklonost ka štednji 0,5. Izračunati:</a:t>
            </a:r>
          </a:p>
          <a:p>
            <a:pPr marL="342900" indent="-342900" algn="just">
              <a:buAutoNum type="alphaLcParenR"/>
            </a:pPr>
            <a:r>
              <a:rPr lang="sr-Latn-BA" sz="1600" dirty="0" smtClean="0">
                <a:solidFill>
                  <a:schemeClr val="tx1">
                    <a:lumMod val="65000"/>
                    <a:lumOff val="35000"/>
                  </a:schemeClr>
                </a:solidFill>
                <a:latin typeface="Times New Roman" panose="02020603050405020304" pitchFamily="18" charset="0"/>
                <a:cs typeface="Times New Roman" panose="02020603050405020304" pitchFamily="18" charset="0"/>
              </a:rPr>
              <a:t>Primarni efekat povećanja investicija na povećanje nacionalnog dohodka</a:t>
            </a:r>
          </a:p>
          <a:p>
            <a:pPr marL="342900" indent="-342900" algn="just">
              <a:buAutoNum type="alphaLcParenR"/>
            </a:pPr>
            <a:r>
              <a:rPr lang="sr-Latn-BA" sz="1600" dirty="0" smtClean="0">
                <a:solidFill>
                  <a:schemeClr val="tx1">
                    <a:lumMod val="65000"/>
                    <a:lumOff val="35000"/>
                  </a:schemeClr>
                </a:solidFill>
                <a:latin typeface="Times New Roman" panose="02020603050405020304" pitchFamily="18" charset="0"/>
                <a:cs typeface="Times New Roman" panose="02020603050405020304" pitchFamily="18" charset="0"/>
              </a:rPr>
              <a:t>Sekundarni i konačni efekat povećanja investicija na povećanje nacionalnog dohodka </a:t>
            </a:r>
          </a:p>
          <a:p>
            <a:pPr marL="342900" indent="-342900" algn="just">
              <a:buAutoNum type="alphaLcParenR"/>
            </a:pPr>
            <a:r>
              <a:rPr lang="sr-Latn-BA" sz="1600" dirty="0" smtClean="0">
                <a:solidFill>
                  <a:schemeClr val="tx1">
                    <a:lumMod val="65000"/>
                    <a:lumOff val="35000"/>
                  </a:schemeClr>
                </a:solidFill>
                <a:latin typeface="Times New Roman" panose="02020603050405020304" pitchFamily="18" charset="0"/>
                <a:cs typeface="Times New Roman" panose="02020603050405020304" pitchFamily="18" charset="0"/>
              </a:rPr>
              <a:t>Vrijednost investicionog multiplikatora</a:t>
            </a:r>
          </a:p>
          <a:p>
            <a:pPr marL="342900" indent="-342900" algn="just">
              <a:buAutoNum type="alphaLcParenR"/>
            </a:pPr>
            <a:endParaRPr lang="sr-Latn-BA" sz="1600" dirty="0">
              <a:solidFill>
                <a:schemeClr val="tx1">
                  <a:lumMod val="65000"/>
                  <a:lumOff val="35000"/>
                </a:schemeClr>
              </a:solidFill>
              <a:latin typeface="Times New Roman" panose="02020603050405020304" pitchFamily="18" charset="0"/>
              <a:cs typeface="Times New Roman" panose="02020603050405020304" pitchFamily="18" charset="0"/>
            </a:endParaRPr>
          </a:p>
          <a:p>
            <a:pPr algn="just"/>
            <a:r>
              <a:rPr lang="sr-Latn-BA" sz="1600" dirty="0" smtClean="0">
                <a:solidFill>
                  <a:schemeClr val="tx1">
                    <a:lumMod val="65000"/>
                    <a:lumOff val="35000"/>
                  </a:schemeClr>
                </a:solidFill>
                <a:latin typeface="Times New Roman" panose="02020603050405020304" pitchFamily="18" charset="0"/>
                <a:cs typeface="Times New Roman" panose="02020603050405020304" pitchFamily="18" charset="0"/>
              </a:rPr>
              <a:t> </a:t>
            </a:r>
            <a:endParaRPr lang="sr-Latn-BA" sz="1600" dirty="0">
              <a:solidFill>
                <a:schemeClr val="tx1">
                  <a:lumMod val="65000"/>
                  <a:lumOff val="35000"/>
                </a:schemeClr>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48504052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6D22F896-40B5-4ADD-8801-0D06FADFA095}" type="slidenum">
              <a:rPr lang="en-US" smtClean="0"/>
              <a:t>16</a:t>
            </a:fld>
            <a:endParaRPr lang="en-US" dirty="0"/>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17795" y="975135"/>
            <a:ext cx="572976" cy="710687"/>
          </a:xfrm>
          <a:prstGeom prst="rect">
            <a:avLst/>
          </a:prstGeom>
        </p:spPr>
      </p:pic>
      <p:sp>
        <p:nvSpPr>
          <p:cNvPr id="4" name="Rounded Rectangle 3"/>
          <p:cNvSpPr/>
          <p:nvPr/>
        </p:nvSpPr>
        <p:spPr>
          <a:xfrm>
            <a:off x="102286" y="237985"/>
            <a:ext cx="8949349" cy="543394"/>
          </a:xfrm>
          <a:prstGeom prst="roundRect">
            <a:avLst/>
          </a:prstGeom>
          <a:ln w="38100">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1">
            <a:schemeClr val="accent1"/>
          </a:lnRef>
          <a:fillRef idx="2">
            <a:schemeClr val="accent1"/>
          </a:fillRef>
          <a:effectRef idx="1">
            <a:schemeClr val="accent1"/>
          </a:effectRef>
          <a:fontRef idx="minor">
            <a:schemeClr val="dk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r>
              <a:rPr lang="sr-Latn-BA" sz="2000" b="1" i="1" dirty="0" smtClean="0">
                <a:solidFill>
                  <a:schemeClr val="bg2">
                    <a:lumMod val="25000"/>
                  </a:schemeClr>
                </a:solidFill>
                <a:latin typeface="Times New Roman" panose="02020603050405020304" pitchFamily="18" charset="0"/>
                <a:cs typeface="Times New Roman" panose="02020603050405020304" pitchFamily="18" charset="0"/>
              </a:rPr>
              <a:t>1. Nacionalni dohodak u zatvorenoj ramjeni </a:t>
            </a:r>
            <a:endParaRPr lang="en-GB" sz="2000" b="1" i="1" dirty="0">
              <a:solidFill>
                <a:schemeClr val="bg2">
                  <a:lumMod val="25000"/>
                </a:schemeClr>
              </a:solidFill>
              <a:latin typeface="Times New Roman" panose="02020603050405020304" pitchFamily="18" charset="0"/>
              <a:cs typeface="Times New Roman" panose="02020603050405020304" pitchFamily="18" charset="0"/>
            </a:endParaRPr>
          </a:p>
        </p:txBody>
      </p:sp>
      <p:sp>
        <p:nvSpPr>
          <p:cNvPr id="5" name="Rounded Rectangle 4"/>
          <p:cNvSpPr/>
          <p:nvPr/>
        </p:nvSpPr>
        <p:spPr>
          <a:xfrm>
            <a:off x="5467927" y="361900"/>
            <a:ext cx="3433641" cy="310966"/>
          </a:xfrm>
          <a:prstGeom prst="roundRect">
            <a:avLst/>
          </a:prstGeom>
          <a:solidFill>
            <a:schemeClr val="accent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r-Latn-BA" dirty="0" smtClean="0"/>
              <a:t>Investicioni multiplikator </a:t>
            </a:r>
            <a:endParaRPr lang="en-GB" dirty="0"/>
          </a:p>
        </p:txBody>
      </p:sp>
      <p:sp>
        <p:nvSpPr>
          <p:cNvPr id="7" name="Title 1"/>
          <p:cNvSpPr txBox="1">
            <a:spLocks/>
          </p:cNvSpPr>
          <p:nvPr/>
        </p:nvSpPr>
        <p:spPr>
          <a:xfrm>
            <a:off x="890771" y="982449"/>
            <a:ext cx="7916968" cy="381948"/>
          </a:xfrm>
          <a:prstGeom prst="rect">
            <a:avLst/>
          </a:prstGeom>
          <a:solidFill>
            <a:schemeClr val="bg1">
              <a:lumMod val="85000"/>
            </a:schemeClr>
          </a:solidFill>
        </p:spPr>
        <p:txBody>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marL="285750" indent="-285750">
              <a:buFont typeface="Wingdings" panose="05000000000000000000" pitchFamily="2" charset="2"/>
              <a:buChar char="ü"/>
            </a:pPr>
            <a:r>
              <a:rPr lang="sr-Latn-BA" sz="1600" b="1" i="1" u="sng" dirty="0" smtClean="0">
                <a:solidFill>
                  <a:schemeClr val="tx1">
                    <a:lumMod val="65000"/>
                    <a:lumOff val="35000"/>
                  </a:schemeClr>
                </a:solidFill>
                <a:latin typeface="Times New Roman" panose="02020603050405020304" pitchFamily="18" charset="0"/>
                <a:cs typeface="Times New Roman" panose="02020603050405020304" pitchFamily="18" charset="0"/>
              </a:rPr>
              <a:t>Primjer</a:t>
            </a:r>
            <a:r>
              <a:rPr lang="sr-Latn-BA" sz="1600" b="1" i="1" dirty="0" smtClean="0">
                <a:solidFill>
                  <a:schemeClr val="tx1">
                    <a:lumMod val="65000"/>
                    <a:lumOff val="35000"/>
                  </a:schemeClr>
                </a:solidFill>
                <a:latin typeface="Times New Roman" panose="02020603050405020304" pitchFamily="18" charset="0"/>
                <a:cs typeface="Times New Roman" panose="02020603050405020304" pitchFamily="18" charset="0"/>
              </a:rPr>
              <a:t>: </a:t>
            </a:r>
            <a:r>
              <a:rPr lang="sr-Latn-BA" sz="1600" b="1" i="1" dirty="0" smtClean="0">
                <a:solidFill>
                  <a:schemeClr val="tx2"/>
                </a:solidFill>
                <a:latin typeface="Times New Roman" panose="02020603050405020304" pitchFamily="18" charset="0"/>
                <a:cs typeface="Times New Roman" panose="02020603050405020304" pitchFamily="18" charset="0"/>
              </a:rPr>
              <a:t>Investicioni multiplikator </a:t>
            </a:r>
          </a:p>
        </p:txBody>
      </p:sp>
      <p:sp>
        <p:nvSpPr>
          <p:cNvPr id="8" name="Title 1"/>
          <p:cNvSpPr txBox="1">
            <a:spLocks/>
          </p:cNvSpPr>
          <p:nvPr/>
        </p:nvSpPr>
        <p:spPr>
          <a:xfrm>
            <a:off x="421584" y="3078191"/>
            <a:ext cx="2066756" cy="1570382"/>
          </a:xfrm>
          <a:prstGeom prst="rect">
            <a:avLst/>
          </a:prstGeom>
        </p:spPr>
        <p:txBody>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just"/>
            <a:r>
              <a:rPr lang="sr-Latn-BA" sz="1600" b="1" i="1" dirty="0" smtClean="0">
                <a:solidFill>
                  <a:schemeClr val="tx1">
                    <a:lumMod val="65000"/>
                    <a:lumOff val="35000"/>
                  </a:schemeClr>
                </a:solidFill>
                <a:latin typeface="Times New Roman" panose="02020603050405020304" pitchFamily="18" charset="0"/>
                <a:cs typeface="Times New Roman" panose="02020603050405020304" pitchFamily="18" charset="0"/>
              </a:rPr>
              <a:t>Rješenje: </a:t>
            </a:r>
          </a:p>
          <a:p>
            <a:pPr algn="just"/>
            <a:r>
              <a:rPr lang="sr-Latn-BA" sz="1600" dirty="0" smtClean="0">
                <a:solidFill>
                  <a:schemeClr val="tx1">
                    <a:lumMod val="65000"/>
                    <a:lumOff val="35000"/>
                  </a:schemeClr>
                </a:solidFill>
                <a:latin typeface="Times New Roman" panose="02020603050405020304" pitchFamily="18" charset="0"/>
                <a:cs typeface="Times New Roman" panose="02020603050405020304" pitchFamily="18" charset="0"/>
              </a:rPr>
              <a:t>c) </a:t>
            </a:r>
          </a:p>
          <a:p>
            <a:pPr algn="just"/>
            <a:r>
              <a:rPr lang="sr-Latn-BA" sz="1600" dirty="0" smtClean="0">
                <a:solidFill>
                  <a:schemeClr val="tx1">
                    <a:lumMod val="65000"/>
                    <a:lumOff val="35000"/>
                  </a:schemeClr>
                </a:solidFill>
                <a:latin typeface="Times New Roman" panose="02020603050405020304" pitchFamily="18" charset="0"/>
                <a:cs typeface="Times New Roman" panose="02020603050405020304" pitchFamily="18" charset="0"/>
              </a:rPr>
              <a:t>MSP = b   = 0,8 </a:t>
            </a:r>
          </a:p>
          <a:p>
            <a:pPr algn="just"/>
            <a:r>
              <a:rPr lang="sr-Latn-BA" sz="1600" dirty="0" smtClean="0">
                <a:solidFill>
                  <a:schemeClr val="tx1">
                    <a:lumMod val="65000"/>
                    <a:lumOff val="35000"/>
                  </a:schemeClr>
                </a:solidFill>
                <a:latin typeface="Times New Roman" panose="02020603050405020304" pitchFamily="18" charset="0"/>
                <a:cs typeface="Times New Roman" panose="02020603050405020304" pitchFamily="18" charset="0"/>
              </a:rPr>
              <a:t>MSS =1-b = 0,2 </a:t>
            </a:r>
          </a:p>
          <a:p>
            <a:pPr algn="just"/>
            <a:r>
              <a:rPr lang="sr-Latn-BA" sz="1600" dirty="0" smtClean="0">
                <a:solidFill>
                  <a:schemeClr val="tx1">
                    <a:lumMod val="65000"/>
                    <a:lumOff val="35000"/>
                  </a:schemeClr>
                </a:solidFill>
                <a:latin typeface="Times New Roman" panose="02020603050405020304" pitchFamily="18" charset="0"/>
                <a:cs typeface="Times New Roman" panose="02020603050405020304" pitchFamily="18" charset="0"/>
              </a:rPr>
              <a:t>MSP + MSS =1</a:t>
            </a:r>
            <a:endParaRPr lang="sr-Latn-BA" sz="1600" dirty="0">
              <a:solidFill>
                <a:schemeClr val="tx1">
                  <a:lumMod val="65000"/>
                  <a:lumOff val="35000"/>
                </a:schemeClr>
              </a:solidFill>
              <a:latin typeface="Times New Roman" panose="02020603050405020304" pitchFamily="18" charset="0"/>
              <a:cs typeface="Times New Roman" panose="02020603050405020304" pitchFamily="18" charset="0"/>
            </a:endParaRPr>
          </a:p>
          <a:p>
            <a:pPr algn="just"/>
            <a:r>
              <a:rPr lang="sr-Latn-BA" sz="1600" dirty="0" smtClean="0">
                <a:solidFill>
                  <a:schemeClr val="tx1">
                    <a:lumMod val="65000"/>
                    <a:lumOff val="35000"/>
                  </a:schemeClr>
                </a:solidFill>
                <a:latin typeface="Times New Roman" panose="02020603050405020304" pitchFamily="18" charset="0"/>
                <a:cs typeface="Times New Roman" panose="02020603050405020304" pitchFamily="18" charset="0"/>
              </a:rPr>
              <a:t> </a:t>
            </a:r>
            <a:endParaRPr lang="sr-Latn-BA" sz="1600" dirty="0">
              <a:solidFill>
                <a:schemeClr val="tx1">
                  <a:lumMod val="65000"/>
                  <a:lumOff val="35000"/>
                </a:schemeClr>
              </a:solidFill>
              <a:latin typeface="Times New Roman" panose="02020603050405020304" pitchFamily="18" charset="0"/>
              <a:cs typeface="Times New Roman" panose="02020603050405020304" pitchFamily="18" charset="0"/>
            </a:endParaRPr>
          </a:p>
        </p:txBody>
      </p:sp>
      <p:sp>
        <p:nvSpPr>
          <p:cNvPr id="9" name="Title 1"/>
          <p:cNvSpPr txBox="1">
            <a:spLocks/>
          </p:cNvSpPr>
          <p:nvPr/>
        </p:nvSpPr>
        <p:spPr>
          <a:xfrm>
            <a:off x="2861807" y="6044306"/>
            <a:ext cx="5945932" cy="813694"/>
          </a:xfrm>
          <a:prstGeom prst="rect">
            <a:avLst/>
          </a:prstGeom>
        </p:spPr>
        <p:txBody>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marL="342900" indent="-342900" algn="just">
              <a:buAutoNum type="alphaLcParenR"/>
            </a:pPr>
            <a:r>
              <a:rPr lang="sr-Latn-BA" sz="1600" dirty="0" smtClean="0">
                <a:solidFill>
                  <a:schemeClr val="tx1">
                    <a:lumMod val="65000"/>
                    <a:lumOff val="35000"/>
                  </a:schemeClr>
                </a:solidFill>
                <a:latin typeface="Times New Roman" panose="02020603050405020304" pitchFamily="18" charset="0"/>
                <a:cs typeface="Times New Roman" panose="02020603050405020304" pitchFamily="18" charset="0"/>
              </a:rPr>
              <a:t>Primarni efekat od investicija je 1000</a:t>
            </a:r>
          </a:p>
          <a:p>
            <a:pPr marL="342900" indent="-342900" algn="just">
              <a:buAutoNum type="alphaLcParenR"/>
            </a:pPr>
            <a:r>
              <a:rPr lang="sr-Latn-BA" sz="1600" dirty="0" smtClean="0">
                <a:solidFill>
                  <a:schemeClr val="tx1">
                    <a:lumMod val="65000"/>
                    <a:lumOff val="35000"/>
                  </a:schemeClr>
                </a:solidFill>
                <a:latin typeface="Times New Roman" panose="02020603050405020304" pitchFamily="18" charset="0"/>
                <a:cs typeface="Times New Roman" panose="02020603050405020304" pitchFamily="18" charset="0"/>
              </a:rPr>
              <a:t>Sekundarni efekat od investicija je 4000, a konačni efeakt od investicija je 5000. </a:t>
            </a:r>
            <a:endParaRPr lang="sr-Latn-BA" sz="1600" dirty="0">
              <a:solidFill>
                <a:schemeClr val="tx1">
                  <a:lumMod val="65000"/>
                  <a:lumOff val="35000"/>
                </a:schemeClr>
              </a:solidFill>
              <a:latin typeface="Times New Roman" panose="02020603050405020304" pitchFamily="18" charset="0"/>
              <a:cs typeface="Times New Roman" panose="02020603050405020304" pitchFamily="18" charset="0"/>
            </a:endParaRPr>
          </a:p>
        </p:txBody>
      </p:sp>
      <mc:AlternateContent xmlns:mc="http://schemas.openxmlformats.org/markup-compatibility/2006" xmlns:a14="http://schemas.microsoft.com/office/drawing/2010/main">
        <mc:Choice Requires="a14">
          <p:sp>
            <p:nvSpPr>
              <p:cNvPr id="10" name="TextBox 9"/>
              <p:cNvSpPr txBox="1"/>
              <p:nvPr/>
            </p:nvSpPr>
            <p:spPr>
              <a:xfrm>
                <a:off x="445597" y="4749614"/>
                <a:ext cx="1876831" cy="400110"/>
              </a:xfrm>
              <a:prstGeom prst="rect">
                <a:avLst/>
              </a:prstGeom>
              <a:solidFill>
                <a:schemeClr val="bg1">
                  <a:lumMod val="95000"/>
                </a:schemeClr>
              </a:solidFill>
              <a:ln w="28575">
                <a:solidFill>
                  <a:schemeClr val="accent1">
                    <a:lumMod val="50000"/>
                  </a:schemeClr>
                </a:solidFill>
              </a:ln>
            </p:spPr>
            <p:txBody>
              <a:bodyPr wrap="square" lIns="0" tIns="0" rIns="0" bIns="0" rtlCol="0">
                <a:spAutoFit/>
              </a:bodyPr>
              <a:lstStyle/>
              <a:p>
                <a14:m>
                  <m:oMath xmlns:m="http://schemas.openxmlformats.org/officeDocument/2006/math">
                    <m:f>
                      <m:fPr>
                        <m:ctrlPr>
                          <a:rPr lang="en-GB" b="1" i="1" smtClean="0">
                            <a:latin typeface="Cambria Math" panose="02040503050406030204" pitchFamily="18" charset="0"/>
                          </a:rPr>
                        </m:ctrlPr>
                      </m:fPr>
                      <m:num>
                        <m:r>
                          <a:rPr lang="en-GB" b="1" i="0" smtClean="0">
                            <a:latin typeface="Cambria Math" panose="02040503050406030204" pitchFamily="18" charset="0"/>
                          </a:rPr>
                          <m:t>∆</m:t>
                        </m:r>
                        <m:r>
                          <a:rPr lang="sr-Latn-BA" b="1" i="0" smtClean="0">
                            <a:latin typeface="Cambria Math" panose="02040503050406030204" pitchFamily="18" charset="0"/>
                          </a:rPr>
                          <m:t>𝐘</m:t>
                        </m:r>
                      </m:num>
                      <m:den>
                        <m:r>
                          <a:rPr lang="en-GB" b="1" i="0" smtClean="0">
                            <a:latin typeface="Cambria Math" panose="02040503050406030204" pitchFamily="18" charset="0"/>
                          </a:rPr>
                          <m:t>∆</m:t>
                        </m:r>
                        <m:r>
                          <a:rPr lang="sr-Latn-BA" b="1" i="0" smtClean="0">
                            <a:latin typeface="Cambria Math" panose="02040503050406030204" pitchFamily="18" charset="0"/>
                          </a:rPr>
                          <m:t>𝐈</m:t>
                        </m:r>
                      </m:den>
                    </m:f>
                  </m:oMath>
                </a14:m>
                <a:r>
                  <a:rPr lang="sr-Latn-BA" b="1" dirty="0" smtClean="0"/>
                  <a:t>=</a:t>
                </a:r>
                <a14:m>
                  <m:oMath xmlns:m="http://schemas.openxmlformats.org/officeDocument/2006/math">
                    <m:f>
                      <m:fPr>
                        <m:ctrlPr>
                          <a:rPr lang="en-GB" b="1" i="1">
                            <a:latin typeface="Cambria Math" panose="02040503050406030204" pitchFamily="18" charset="0"/>
                          </a:rPr>
                        </m:ctrlPr>
                      </m:fPr>
                      <m:num>
                        <m:r>
                          <a:rPr lang="sr-Latn-BA" b="1" i="0" smtClean="0">
                            <a:latin typeface="Cambria Math" panose="02040503050406030204" pitchFamily="18" charset="0"/>
                          </a:rPr>
                          <m:t>𝟏</m:t>
                        </m:r>
                      </m:num>
                      <m:den>
                        <m:r>
                          <a:rPr lang="sr-Latn-BA" b="1" i="0" smtClean="0">
                            <a:latin typeface="Cambria Math" panose="02040503050406030204" pitchFamily="18" charset="0"/>
                          </a:rPr>
                          <m:t>𝟏</m:t>
                        </m:r>
                        <m:r>
                          <a:rPr lang="sr-Latn-BA" b="1" i="0" smtClean="0">
                            <a:latin typeface="Cambria Math" panose="02040503050406030204" pitchFamily="18" charset="0"/>
                          </a:rPr>
                          <m:t>−</m:t>
                        </m:r>
                        <m:r>
                          <a:rPr lang="sr-Latn-BA" b="1" i="0" smtClean="0">
                            <a:latin typeface="Cambria Math" panose="02040503050406030204" pitchFamily="18" charset="0"/>
                          </a:rPr>
                          <m:t>𝐌𝐒𝐏</m:t>
                        </m:r>
                      </m:den>
                    </m:f>
                  </m:oMath>
                </a14:m>
                <a:r>
                  <a:rPr lang="sr-Latn-BA" b="1" dirty="0" smtClean="0"/>
                  <a:t> =</a:t>
                </a:r>
                <a14:m>
                  <m:oMath xmlns:m="http://schemas.openxmlformats.org/officeDocument/2006/math">
                    <m:f>
                      <m:fPr>
                        <m:ctrlPr>
                          <a:rPr lang="en-GB" b="1" i="1">
                            <a:latin typeface="Cambria Math" panose="02040503050406030204" pitchFamily="18" charset="0"/>
                          </a:rPr>
                        </m:ctrlPr>
                      </m:fPr>
                      <m:num>
                        <m:r>
                          <a:rPr lang="sr-Latn-BA" b="1">
                            <a:latin typeface="Cambria Math" panose="02040503050406030204" pitchFamily="18" charset="0"/>
                          </a:rPr>
                          <m:t>𝟏</m:t>
                        </m:r>
                      </m:num>
                      <m:den>
                        <m:r>
                          <a:rPr lang="sr-Latn-BA" b="1">
                            <a:latin typeface="Cambria Math" panose="02040503050406030204" pitchFamily="18" charset="0"/>
                          </a:rPr>
                          <m:t>𝟏</m:t>
                        </m:r>
                        <m:r>
                          <a:rPr lang="sr-Latn-BA" b="1">
                            <a:latin typeface="Cambria Math" panose="02040503050406030204" pitchFamily="18" charset="0"/>
                          </a:rPr>
                          <m:t>−</m:t>
                        </m:r>
                        <m:r>
                          <a:rPr lang="sr-Latn-BA" b="1" i="0" smtClean="0">
                            <a:latin typeface="Cambria Math" panose="02040503050406030204" pitchFamily="18" charset="0"/>
                          </a:rPr>
                          <m:t>𝐛</m:t>
                        </m:r>
                      </m:den>
                    </m:f>
                  </m:oMath>
                </a14:m>
                <a:r>
                  <a:rPr lang="sr-Latn-BA" b="1" dirty="0" smtClean="0"/>
                  <a:t> </a:t>
                </a:r>
                <a:endParaRPr lang="en-GB" b="1" dirty="0"/>
              </a:p>
            </p:txBody>
          </p:sp>
        </mc:Choice>
        <mc:Fallback xmlns="">
          <p:sp>
            <p:nvSpPr>
              <p:cNvPr id="10" name="TextBox 9"/>
              <p:cNvSpPr txBox="1">
                <a:spLocks noRot="1" noChangeAspect="1" noMove="1" noResize="1" noEditPoints="1" noAdjustHandles="1" noChangeArrowheads="1" noChangeShapeType="1" noTextEdit="1"/>
              </p:cNvSpPr>
              <p:nvPr/>
            </p:nvSpPr>
            <p:spPr>
              <a:xfrm>
                <a:off x="445597" y="4749614"/>
                <a:ext cx="1876831" cy="400110"/>
              </a:xfrm>
              <a:prstGeom prst="rect">
                <a:avLst/>
              </a:prstGeom>
              <a:blipFill>
                <a:blip r:embed="rId4"/>
                <a:stretch>
                  <a:fillRect l="-2556" t="-2817" b="-12676"/>
                </a:stretch>
              </a:blipFill>
              <a:ln w="28575">
                <a:solidFill>
                  <a:schemeClr val="accent1">
                    <a:lumMod val="50000"/>
                  </a:schemeClr>
                </a:solidFill>
              </a:ln>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11" name="TextBox 10"/>
              <p:cNvSpPr txBox="1"/>
              <p:nvPr/>
            </p:nvSpPr>
            <p:spPr>
              <a:xfrm>
                <a:off x="445597" y="5549351"/>
                <a:ext cx="1876831" cy="421462"/>
              </a:xfrm>
              <a:prstGeom prst="rect">
                <a:avLst/>
              </a:prstGeom>
              <a:solidFill>
                <a:schemeClr val="bg1">
                  <a:lumMod val="95000"/>
                </a:schemeClr>
              </a:solidFill>
              <a:ln w="28575">
                <a:solidFill>
                  <a:schemeClr val="accent1">
                    <a:lumMod val="50000"/>
                  </a:schemeClr>
                </a:solidFill>
              </a:ln>
            </p:spPr>
            <p:txBody>
              <a:bodyPr wrap="square" lIns="0" tIns="0" rIns="0" bIns="0" rtlCol="0">
                <a:spAutoFit/>
              </a:bodyPr>
              <a:lstStyle/>
              <a:p>
                <a14:m>
                  <m:oMath xmlns:m="http://schemas.openxmlformats.org/officeDocument/2006/math">
                    <m:f>
                      <m:fPr>
                        <m:ctrlPr>
                          <a:rPr lang="en-GB" b="1" i="1" smtClean="0">
                            <a:latin typeface="Cambria Math" panose="02040503050406030204" pitchFamily="18" charset="0"/>
                          </a:rPr>
                        </m:ctrlPr>
                      </m:fPr>
                      <m:num>
                        <m:r>
                          <a:rPr lang="en-GB" b="1" i="0" smtClean="0">
                            <a:latin typeface="Cambria Math" panose="02040503050406030204" pitchFamily="18" charset="0"/>
                          </a:rPr>
                          <m:t>∆</m:t>
                        </m:r>
                        <m:r>
                          <a:rPr lang="sr-Latn-BA" b="1" i="0" smtClean="0">
                            <a:latin typeface="Cambria Math" panose="02040503050406030204" pitchFamily="18" charset="0"/>
                          </a:rPr>
                          <m:t>𝐘</m:t>
                        </m:r>
                      </m:num>
                      <m:den>
                        <m:r>
                          <a:rPr lang="en-GB" b="1" i="0" smtClean="0">
                            <a:latin typeface="Cambria Math" panose="02040503050406030204" pitchFamily="18" charset="0"/>
                          </a:rPr>
                          <m:t>∆</m:t>
                        </m:r>
                        <m:r>
                          <a:rPr lang="sr-Latn-BA" b="1" i="0" smtClean="0">
                            <a:latin typeface="Cambria Math" panose="02040503050406030204" pitchFamily="18" charset="0"/>
                          </a:rPr>
                          <m:t>𝐈</m:t>
                        </m:r>
                      </m:den>
                    </m:f>
                  </m:oMath>
                </a14:m>
                <a:r>
                  <a:rPr lang="sr-Latn-BA" b="1" dirty="0" smtClean="0"/>
                  <a:t>=</a:t>
                </a:r>
                <a14:m>
                  <m:oMath xmlns:m="http://schemas.openxmlformats.org/officeDocument/2006/math">
                    <m:f>
                      <m:fPr>
                        <m:ctrlPr>
                          <a:rPr lang="en-GB" b="1" i="1">
                            <a:latin typeface="Cambria Math" panose="02040503050406030204" pitchFamily="18" charset="0"/>
                          </a:rPr>
                        </m:ctrlPr>
                      </m:fPr>
                      <m:num>
                        <m:r>
                          <a:rPr lang="sr-Latn-BA" b="1" i="0" smtClean="0">
                            <a:latin typeface="Cambria Math" panose="02040503050406030204" pitchFamily="18" charset="0"/>
                          </a:rPr>
                          <m:t>𝟏</m:t>
                        </m:r>
                      </m:num>
                      <m:den>
                        <m:r>
                          <a:rPr lang="sr-Latn-BA" b="1" i="0" smtClean="0">
                            <a:latin typeface="Cambria Math" panose="02040503050406030204" pitchFamily="18" charset="0"/>
                          </a:rPr>
                          <m:t>𝟏</m:t>
                        </m:r>
                        <m:r>
                          <a:rPr lang="sr-Latn-BA" b="1" i="0" smtClean="0">
                            <a:latin typeface="Cambria Math" panose="02040503050406030204" pitchFamily="18" charset="0"/>
                          </a:rPr>
                          <m:t>−</m:t>
                        </m:r>
                        <m:r>
                          <a:rPr lang="sr-Latn-BA" b="1" i="0" smtClean="0">
                            <a:latin typeface="Cambria Math" panose="02040503050406030204" pitchFamily="18" charset="0"/>
                          </a:rPr>
                          <m:t>𝟎</m:t>
                        </m:r>
                        <m:r>
                          <a:rPr lang="sr-Latn-BA" b="1" i="0" smtClean="0">
                            <a:latin typeface="Cambria Math" panose="02040503050406030204" pitchFamily="18" charset="0"/>
                          </a:rPr>
                          <m:t>,</m:t>
                        </m:r>
                        <m:r>
                          <a:rPr lang="sr-Latn-BA" b="1" i="1" smtClean="0">
                            <a:latin typeface="Cambria Math" panose="02040503050406030204" pitchFamily="18" charset="0"/>
                          </a:rPr>
                          <m:t>𝟖</m:t>
                        </m:r>
                      </m:den>
                    </m:f>
                  </m:oMath>
                </a14:m>
                <a:r>
                  <a:rPr lang="sr-Latn-BA" b="1" dirty="0" smtClean="0"/>
                  <a:t> =</a:t>
                </a:r>
                <a14:m>
                  <m:oMath xmlns:m="http://schemas.openxmlformats.org/officeDocument/2006/math">
                    <m:f>
                      <m:fPr>
                        <m:ctrlPr>
                          <a:rPr lang="en-GB" b="1" i="1">
                            <a:latin typeface="Cambria Math" panose="02040503050406030204" pitchFamily="18" charset="0"/>
                          </a:rPr>
                        </m:ctrlPr>
                      </m:fPr>
                      <m:num>
                        <m:r>
                          <a:rPr lang="sr-Latn-BA" b="1">
                            <a:latin typeface="Cambria Math" panose="02040503050406030204" pitchFamily="18" charset="0"/>
                          </a:rPr>
                          <m:t>𝟏</m:t>
                        </m:r>
                      </m:num>
                      <m:den>
                        <m:r>
                          <a:rPr lang="sr-Latn-BA" b="1" i="1" smtClean="0">
                            <a:latin typeface="Cambria Math" panose="02040503050406030204" pitchFamily="18" charset="0"/>
                          </a:rPr>
                          <m:t>𝟎</m:t>
                        </m:r>
                        <m:r>
                          <a:rPr lang="sr-Latn-BA" b="1" i="1" smtClean="0">
                            <a:latin typeface="Cambria Math" panose="02040503050406030204" pitchFamily="18" charset="0"/>
                          </a:rPr>
                          <m:t>,</m:t>
                        </m:r>
                        <m:r>
                          <a:rPr lang="sr-Latn-BA" b="1" i="1" smtClean="0">
                            <a:latin typeface="Cambria Math" panose="02040503050406030204" pitchFamily="18" charset="0"/>
                          </a:rPr>
                          <m:t>𝟐</m:t>
                        </m:r>
                      </m:den>
                    </m:f>
                  </m:oMath>
                </a14:m>
                <a:r>
                  <a:rPr lang="sr-Latn-BA" b="1" dirty="0" smtClean="0"/>
                  <a:t> </a:t>
                </a:r>
                <a:endParaRPr lang="en-GB" b="1" dirty="0"/>
              </a:p>
            </p:txBody>
          </p:sp>
        </mc:Choice>
        <mc:Fallback xmlns="">
          <p:sp>
            <p:nvSpPr>
              <p:cNvPr id="11" name="TextBox 10"/>
              <p:cNvSpPr txBox="1">
                <a:spLocks noRot="1" noChangeAspect="1" noMove="1" noResize="1" noEditPoints="1" noAdjustHandles="1" noChangeArrowheads="1" noChangeShapeType="1" noTextEdit="1"/>
              </p:cNvSpPr>
              <p:nvPr/>
            </p:nvSpPr>
            <p:spPr>
              <a:xfrm>
                <a:off x="445597" y="5549351"/>
                <a:ext cx="1876831" cy="421462"/>
              </a:xfrm>
              <a:prstGeom prst="rect">
                <a:avLst/>
              </a:prstGeom>
              <a:blipFill>
                <a:blip r:embed="rId5"/>
                <a:stretch>
                  <a:fillRect l="-2556" t="-2703" b="-8108"/>
                </a:stretch>
              </a:blipFill>
              <a:ln w="28575">
                <a:solidFill>
                  <a:schemeClr val="accent1">
                    <a:lumMod val="50000"/>
                  </a:schemeClr>
                </a:solidFill>
              </a:ln>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12" name="TextBox 11"/>
              <p:cNvSpPr txBox="1"/>
              <p:nvPr/>
            </p:nvSpPr>
            <p:spPr>
              <a:xfrm>
                <a:off x="1366982" y="6222406"/>
                <a:ext cx="960643" cy="398764"/>
              </a:xfrm>
              <a:prstGeom prst="rect">
                <a:avLst/>
              </a:prstGeom>
              <a:solidFill>
                <a:schemeClr val="bg1">
                  <a:lumMod val="95000"/>
                </a:schemeClr>
              </a:solidFill>
              <a:ln w="28575">
                <a:solidFill>
                  <a:schemeClr val="accent1">
                    <a:lumMod val="50000"/>
                  </a:schemeClr>
                </a:solidFill>
              </a:ln>
            </p:spPr>
            <p:txBody>
              <a:bodyPr wrap="square" lIns="0" tIns="0" rIns="0" bIns="0" rtlCol="0">
                <a:spAutoFit/>
              </a:bodyPr>
              <a:lstStyle/>
              <a:p>
                <a14:m>
                  <m:oMath xmlns:m="http://schemas.openxmlformats.org/officeDocument/2006/math">
                    <m:f>
                      <m:fPr>
                        <m:ctrlPr>
                          <a:rPr lang="en-GB" b="1" i="1" smtClean="0">
                            <a:solidFill>
                              <a:srgbClr val="0070C0"/>
                            </a:solidFill>
                            <a:latin typeface="Cambria Math" panose="02040503050406030204" pitchFamily="18" charset="0"/>
                          </a:rPr>
                        </m:ctrlPr>
                      </m:fPr>
                      <m:num>
                        <m:r>
                          <a:rPr lang="en-GB" b="1" i="0" smtClean="0">
                            <a:solidFill>
                              <a:srgbClr val="0070C0"/>
                            </a:solidFill>
                            <a:latin typeface="Cambria Math" panose="02040503050406030204" pitchFamily="18" charset="0"/>
                          </a:rPr>
                          <m:t>∆</m:t>
                        </m:r>
                        <m:r>
                          <a:rPr lang="sr-Latn-BA" b="1" i="0" smtClean="0">
                            <a:solidFill>
                              <a:srgbClr val="0070C0"/>
                            </a:solidFill>
                            <a:latin typeface="Cambria Math" panose="02040503050406030204" pitchFamily="18" charset="0"/>
                          </a:rPr>
                          <m:t>𝐘</m:t>
                        </m:r>
                      </m:num>
                      <m:den>
                        <m:r>
                          <a:rPr lang="en-GB" b="1" i="0" smtClean="0">
                            <a:solidFill>
                              <a:srgbClr val="0070C0"/>
                            </a:solidFill>
                            <a:latin typeface="Cambria Math" panose="02040503050406030204" pitchFamily="18" charset="0"/>
                          </a:rPr>
                          <m:t>∆</m:t>
                        </m:r>
                        <m:r>
                          <a:rPr lang="sr-Latn-BA" b="1" i="0" smtClean="0">
                            <a:solidFill>
                              <a:srgbClr val="0070C0"/>
                            </a:solidFill>
                            <a:latin typeface="Cambria Math" panose="02040503050406030204" pitchFamily="18" charset="0"/>
                          </a:rPr>
                          <m:t>𝐈</m:t>
                        </m:r>
                      </m:den>
                    </m:f>
                  </m:oMath>
                </a14:m>
                <a:r>
                  <a:rPr lang="sr-Latn-BA" b="1" dirty="0" smtClean="0">
                    <a:solidFill>
                      <a:srgbClr val="0070C0"/>
                    </a:solidFill>
                  </a:rPr>
                  <a:t>=</a:t>
                </a:r>
                <a14:m>
                  <m:oMath xmlns:m="http://schemas.openxmlformats.org/officeDocument/2006/math">
                    <m:r>
                      <a:rPr lang="sr-Latn-BA" b="1" i="1" dirty="0" smtClean="0">
                        <a:solidFill>
                          <a:srgbClr val="0070C0"/>
                        </a:solidFill>
                        <a:latin typeface="Cambria Math" panose="02040503050406030204" pitchFamily="18" charset="0"/>
                      </a:rPr>
                      <m:t>𝟓</m:t>
                    </m:r>
                  </m:oMath>
                </a14:m>
                <a:endParaRPr lang="en-GB" b="1" dirty="0">
                  <a:solidFill>
                    <a:srgbClr val="0070C0"/>
                  </a:solidFill>
                </a:endParaRPr>
              </a:p>
            </p:txBody>
          </p:sp>
        </mc:Choice>
        <mc:Fallback xmlns="">
          <p:sp>
            <p:nvSpPr>
              <p:cNvPr id="12" name="TextBox 11"/>
              <p:cNvSpPr txBox="1">
                <a:spLocks noRot="1" noChangeAspect="1" noMove="1" noResize="1" noEditPoints="1" noAdjustHandles="1" noChangeArrowheads="1" noChangeShapeType="1" noTextEdit="1"/>
              </p:cNvSpPr>
              <p:nvPr/>
            </p:nvSpPr>
            <p:spPr>
              <a:xfrm>
                <a:off x="1366982" y="6222406"/>
                <a:ext cx="960643" cy="398764"/>
              </a:xfrm>
              <a:prstGeom prst="rect">
                <a:avLst/>
              </a:prstGeom>
              <a:blipFill>
                <a:blip r:embed="rId6"/>
                <a:stretch>
                  <a:fillRect l="-4908" t="-2857" b="-12857"/>
                </a:stretch>
              </a:blipFill>
              <a:ln w="28575">
                <a:solidFill>
                  <a:schemeClr val="accent1">
                    <a:lumMod val="50000"/>
                  </a:schemeClr>
                </a:solidFill>
              </a:ln>
            </p:spPr>
            <p:txBody>
              <a:bodyPr/>
              <a:lstStyle/>
              <a:p>
                <a:r>
                  <a:rPr lang="en-GB">
                    <a:noFill/>
                  </a:rPr>
                  <a:t> </a:t>
                </a:r>
              </a:p>
            </p:txBody>
          </p:sp>
        </mc:Fallback>
      </mc:AlternateContent>
      <p:sp>
        <p:nvSpPr>
          <p:cNvPr id="13" name="Down Arrow 12"/>
          <p:cNvSpPr/>
          <p:nvPr/>
        </p:nvSpPr>
        <p:spPr>
          <a:xfrm>
            <a:off x="1911991" y="5300461"/>
            <a:ext cx="415634" cy="175333"/>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Down Arrow 13"/>
          <p:cNvSpPr/>
          <p:nvPr/>
        </p:nvSpPr>
        <p:spPr>
          <a:xfrm>
            <a:off x="1911991" y="6035291"/>
            <a:ext cx="415634" cy="175333"/>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 name="Title 1"/>
          <p:cNvSpPr txBox="1">
            <a:spLocks/>
          </p:cNvSpPr>
          <p:nvPr/>
        </p:nvSpPr>
        <p:spPr>
          <a:xfrm>
            <a:off x="828885" y="1388557"/>
            <a:ext cx="7978854" cy="1570382"/>
          </a:xfrm>
          <a:prstGeom prst="rect">
            <a:avLst/>
          </a:prstGeom>
        </p:spPr>
        <p:txBody>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just"/>
            <a:r>
              <a:rPr lang="sr-Latn-BA" sz="1600" dirty="0" smtClean="0">
                <a:solidFill>
                  <a:schemeClr val="tx1">
                    <a:lumMod val="65000"/>
                    <a:lumOff val="35000"/>
                  </a:schemeClr>
                </a:solidFill>
                <a:latin typeface="Times New Roman" panose="02020603050405020304" pitchFamily="18" charset="0"/>
                <a:cs typeface="Times New Roman" panose="02020603050405020304" pitchFamily="18" charset="0"/>
              </a:rPr>
              <a:t>Pretpostavimo da je u nacionalnoj ekonomiji došlo do povećanja investicija za 1000 novčanih jednica, te da je marginalna sklonost ka potrošnji  0,8 i marginalna sklonost ka štednji 0,2. Izračunati:</a:t>
            </a:r>
          </a:p>
          <a:p>
            <a:pPr marL="342900" indent="-342900" algn="just">
              <a:buAutoNum type="alphaLcParenR"/>
            </a:pPr>
            <a:r>
              <a:rPr lang="sr-Latn-BA" sz="1600" dirty="0" smtClean="0">
                <a:solidFill>
                  <a:schemeClr val="tx1">
                    <a:lumMod val="65000"/>
                    <a:lumOff val="35000"/>
                  </a:schemeClr>
                </a:solidFill>
                <a:latin typeface="Times New Roman" panose="02020603050405020304" pitchFamily="18" charset="0"/>
                <a:cs typeface="Times New Roman" panose="02020603050405020304" pitchFamily="18" charset="0"/>
              </a:rPr>
              <a:t>Primarni efekat povećanja investicija na povećanje nacionalnog dohodka</a:t>
            </a:r>
          </a:p>
          <a:p>
            <a:pPr marL="342900" indent="-342900" algn="just">
              <a:buAutoNum type="alphaLcParenR"/>
            </a:pPr>
            <a:r>
              <a:rPr lang="sr-Latn-BA" sz="1600" dirty="0" smtClean="0">
                <a:solidFill>
                  <a:schemeClr val="tx1">
                    <a:lumMod val="65000"/>
                    <a:lumOff val="35000"/>
                  </a:schemeClr>
                </a:solidFill>
                <a:latin typeface="Times New Roman" panose="02020603050405020304" pitchFamily="18" charset="0"/>
                <a:cs typeface="Times New Roman" panose="02020603050405020304" pitchFamily="18" charset="0"/>
              </a:rPr>
              <a:t>Sekundarni i konačni efekat povećanja investicija na povećanje nacionalnog dohodka </a:t>
            </a:r>
          </a:p>
          <a:p>
            <a:pPr marL="342900" indent="-342900" algn="just">
              <a:buAutoNum type="alphaLcParenR"/>
            </a:pPr>
            <a:r>
              <a:rPr lang="sr-Latn-BA" sz="1600" dirty="0" smtClean="0">
                <a:solidFill>
                  <a:schemeClr val="tx1">
                    <a:lumMod val="65000"/>
                    <a:lumOff val="35000"/>
                  </a:schemeClr>
                </a:solidFill>
                <a:latin typeface="Times New Roman" panose="02020603050405020304" pitchFamily="18" charset="0"/>
                <a:cs typeface="Times New Roman" panose="02020603050405020304" pitchFamily="18" charset="0"/>
              </a:rPr>
              <a:t>Vrijednost investicionog multiplikatora</a:t>
            </a:r>
          </a:p>
          <a:p>
            <a:pPr marL="342900" indent="-342900" algn="just">
              <a:buAutoNum type="alphaLcParenR"/>
            </a:pPr>
            <a:endParaRPr lang="sr-Latn-BA" sz="1600" dirty="0">
              <a:solidFill>
                <a:schemeClr val="tx1">
                  <a:lumMod val="65000"/>
                  <a:lumOff val="35000"/>
                </a:schemeClr>
              </a:solidFill>
              <a:latin typeface="Times New Roman" panose="02020603050405020304" pitchFamily="18" charset="0"/>
              <a:cs typeface="Times New Roman" panose="02020603050405020304" pitchFamily="18" charset="0"/>
            </a:endParaRPr>
          </a:p>
          <a:p>
            <a:pPr algn="just"/>
            <a:r>
              <a:rPr lang="sr-Latn-BA" sz="1600" dirty="0" smtClean="0">
                <a:solidFill>
                  <a:schemeClr val="tx1">
                    <a:lumMod val="65000"/>
                    <a:lumOff val="35000"/>
                  </a:schemeClr>
                </a:solidFill>
                <a:latin typeface="Times New Roman" panose="02020603050405020304" pitchFamily="18" charset="0"/>
                <a:cs typeface="Times New Roman" panose="02020603050405020304" pitchFamily="18" charset="0"/>
              </a:rPr>
              <a:t> </a:t>
            </a:r>
            <a:endParaRPr lang="sr-Latn-BA" sz="1600" dirty="0">
              <a:solidFill>
                <a:schemeClr val="tx1">
                  <a:lumMod val="65000"/>
                  <a:lumOff val="35000"/>
                </a:schemeClr>
              </a:solidFill>
              <a:latin typeface="Times New Roman" panose="02020603050405020304" pitchFamily="18" charset="0"/>
              <a:cs typeface="Times New Roman" panose="02020603050405020304" pitchFamily="18" charset="0"/>
            </a:endParaRPr>
          </a:p>
        </p:txBody>
      </p:sp>
      <p:graphicFrame>
        <p:nvGraphicFramePr>
          <p:cNvPr id="6" name="Table 5"/>
          <p:cNvGraphicFramePr>
            <a:graphicFrameLocks noGrp="1"/>
          </p:cNvGraphicFramePr>
          <p:nvPr>
            <p:extLst>
              <p:ext uri="{D42A27DB-BD31-4B8C-83A1-F6EECF244321}">
                <p14:modId xmlns:p14="http://schemas.microsoft.com/office/powerpoint/2010/main" val="1994854960"/>
              </p:ext>
            </p:extLst>
          </p:nvPr>
        </p:nvGraphicFramePr>
        <p:xfrm>
          <a:off x="3808629" y="2753836"/>
          <a:ext cx="4660900" cy="3101340"/>
        </p:xfrm>
        <a:graphic>
          <a:graphicData uri="http://schemas.openxmlformats.org/drawingml/2006/table">
            <a:tbl>
              <a:tblPr/>
              <a:tblGrid>
                <a:gridCol w="609600">
                  <a:extLst>
                    <a:ext uri="{9D8B030D-6E8A-4147-A177-3AD203B41FA5}">
                      <a16:colId xmlns:a16="http://schemas.microsoft.com/office/drawing/2014/main" val="1144394701"/>
                    </a:ext>
                  </a:extLst>
                </a:gridCol>
                <a:gridCol w="762000">
                  <a:extLst>
                    <a:ext uri="{9D8B030D-6E8A-4147-A177-3AD203B41FA5}">
                      <a16:colId xmlns:a16="http://schemas.microsoft.com/office/drawing/2014/main" val="124316717"/>
                    </a:ext>
                  </a:extLst>
                </a:gridCol>
                <a:gridCol w="609600">
                  <a:extLst>
                    <a:ext uri="{9D8B030D-6E8A-4147-A177-3AD203B41FA5}">
                      <a16:colId xmlns:a16="http://schemas.microsoft.com/office/drawing/2014/main" val="3259796103"/>
                    </a:ext>
                  </a:extLst>
                </a:gridCol>
                <a:gridCol w="698500">
                  <a:extLst>
                    <a:ext uri="{9D8B030D-6E8A-4147-A177-3AD203B41FA5}">
                      <a16:colId xmlns:a16="http://schemas.microsoft.com/office/drawing/2014/main" val="1624544155"/>
                    </a:ext>
                  </a:extLst>
                </a:gridCol>
                <a:gridCol w="711200">
                  <a:extLst>
                    <a:ext uri="{9D8B030D-6E8A-4147-A177-3AD203B41FA5}">
                      <a16:colId xmlns:a16="http://schemas.microsoft.com/office/drawing/2014/main" val="2594690868"/>
                    </a:ext>
                  </a:extLst>
                </a:gridCol>
                <a:gridCol w="1270000">
                  <a:extLst>
                    <a:ext uri="{9D8B030D-6E8A-4147-A177-3AD203B41FA5}">
                      <a16:colId xmlns:a16="http://schemas.microsoft.com/office/drawing/2014/main" val="3938861692"/>
                    </a:ext>
                  </a:extLst>
                </a:gridCol>
              </a:tblGrid>
              <a:tr h="198120">
                <a:tc>
                  <a:txBody>
                    <a:bodyPr/>
                    <a:lstStyle/>
                    <a:p>
                      <a:pPr algn="l" fontAlgn="b"/>
                      <a:endParaRPr lang="en-GB" sz="1200" b="0" i="0" u="none" strike="noStrike">
                        <a:solidFill>
                          <a:srgbClr val="000000"/>
                        </a:solidFill>
                        <a:effectLst/>
                        <a:latin typeface="Times New Roman" panose="02020603050405020304" pitchFamily="18" charset="0"/>
                      </a:endParaRPr>
                    </a:p>
                  </a:txBody>
                  <a:tcPr marL="7620" marR="7620" marT="762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GB" sz="1200" b="0" i="0" u="none" strike="noStrike">
                        <a:solidFill>
                          <a:srgbClr val="000000"/>
                        </a:solidFill>
                        <a:effectLst/>
                        <a:latin typeface="Times New Roman" panose="02020603050405020304" pitchFamily="18" charset="0"/>
                      </a:endParaRPr>
                    </a:p>
                  </a:txBody>
                  <a:tcPr marL="7620" marR="7620" marT="762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r" fontAlgn="b"/>
                      <a:r>
                        <a:rPr lang="en-GB" sz="1200" b="0" i="0" u="none" strike="noStrike">
                          <a:solidFill>
                            <a:srgbClr val="000000"/>
                          </a:solidFill>
                          <a:effectLst/>
                          <a:latin typeface="Times New Roman" panose="02020603050405020304" pitchFamily="18" charset="0"/>
                        </a:rPr>
                        <a:t>0,2</a:t>
                      </a:r>
                    </a:p>
                  </a:txBody>
                  <a:tcPr marL="7620" marR="7620" marT="7620" marB="0" anchor="b">
                    <a:lnL>
                      <a:noFill/>
                    </a:lnL>
                    <a:lnR>
                      <a:noFill/>
                    </a:lnR>
                    <a:lnT>
                      <a:noFill/>
                    </a:lnT>
                    <a:lnB w="6350" cap="flat" cmpd="sng" algn="ctr">
                      <a:solidFill>
                        <a:srgbClr val="000000"/>
                      </a:solidFill>
                      <a:prstDash val="solid"/>
                      <a:round/>
                      <a:headEnd type="none" w="med" len="med"/>
                      <a:tailEnd type="none" w="med" len="med"/>
                    </a:lnB>
                    <a:solidFill>
                      <a:srgbClr val="E2EFDA"/>
                    </a:solidFill>
                  </a:tcPr>
                </a:tc>
                <a:tc>
                  <a:txBody>
                    <a:bodyPr/>
                    <a:lstStyle/>
                    <a:p>
                      <a:pPr algn="r" fontAlgn="b"/>
                      <a:r>
                        <a:rPr lang="en-GB" sz="1200" b="0" i="0" u="none" strike="noStrike">
                          <a:solidFill>
                            <a:srgbClr val="000000"/>
                          </a:solidFill>
                          <a:effectLst/>
                          <a:latin typeface="Times New Roman" panose="02020603050405020304" pitchFamily="18" charset="0"/>
                        </a:rPr>
                        <a:t>0,8</a:t>
                      </a:r>
                    </a:p>
                  </a:txBody>
                  <a:tcPr marL="7620" marR="7620" marT="7620" marB="0" anchor="b">
                    <a:lnL>
                      <a:noFill/>
                    </a:lnL>
                    <a:lnR>
                      <a:noFill/>
                    </a:lnR>
                    <a:lnT>
                      <a:noFill/>
                    </a:lnT>
                    <a:lnB w="6350" cap="flat" cmpd="sng" algn="ctr">
                      <a:solidFill>
                        <a:srgbClr val="000000"/>
                      </a:solidFill>
                      <a:prstDash val="solid"/>
                      <a:round/>
                      <a:headEnd type="none" w="med" len="med"/>
                      <a:tailEnd type="none" w="med" len="med"/>
                    </a:lnB>
                    <a:solidFill>
                      <a:srgbClr val="D9E1F2"/>
                    </a:solidFill>
                  </a:tcPr>
                </a:tc>
                <a:tc>
                  <a:txBody>
                    <a:bodyPr/>
                    <a:lstStyle/>
                    <a:p>
                      <a:pPr algn="l" fontAlgn="b"/>
                      <a:endParaRPr lang="en-GB" sz="1200" b="0" i="0" u="none" strike="noStrike">
                        <a:solidFill>
                          <a:srgbClr val="000000"/>
                        </a:solidFill>
                        <a:effectLst/>
                        <a:latin typeface="Times New Roman" panose="02020603050405020304" pitchFamily="18" charset="0"/>
                      </a:endParaRPr>
                    </a:p>
                  </a:txBody>
                  <a:tcPr marL="7620" marR="7620" marT="762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GB" sz="1200" b="0" i="0" u="none" strike="noStrike">
                        <a:solidFill>
                          <a:srgbClr val="000000"/>
                        </a:solidFill>
                        <a:effectLst/>
                        <a:latin typeface="Times New Roman" panose="02020603050405020304" pitchFamily="18" charset="0"/>
                      </a:endParaRPr>
                    </a:p>
                  </a:txBody>
                  <a:tcPr marL="7620" marR="7620" marT="7620" marB="0" anchor="b">
                    <a:lnL>
                      <a:noFill/>
                    </a:lnL>
                    <a:lnR>
                      <a:noFill/>
                    </a:lnR>
                    <a:lnT>
                      <a:noFill/>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389263103"/>
                  </a:ext>
                </a:extLst>
              </a:tr>
              <a:tr h="198120">
                <a:tc rowSpan="2" gridSpan="2">
                  <a:txBody>
                    <a:bodyPr/>
                    <a:lstStyle/>
                    <a:p>
                      <a:pPr algn="l" fontAlgn="ctr"/>
                      <a:r>
                        <a:rPr lang="en-US" sz="1200" b="0" i="0" u="none" strike="noStrike">
                          <a:solidFill>
                            <a:srgbClr val="000000"/>
                          </a:solidFill>
                          <a:effectLst/>
                          <a:latin typeface="Times New Roman" panose="02020603050405020304" pitchFamily="18" charset="0"/>
                        </a:rPr>
                        <a:t> </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rowSpan="2" hMerge="1">
                  <a:txBody>
                    <a:bodyPr/>
                    <a:lstStyle/>
                    <a:p>
                      <a:endParaRPr lang="en-GB"/>
                    </a:p>
                  </a:txBody>
                  <a:tcPr/>
                </a:tc>
                <a:tc>
                  <a:txBody>
                    <a:bodyPr/>
                    <a:lstStyle/>
                    <a:p>
                      <a:pPr algn="l" fontAlgn="ctr"/>
                      <a:r>
                        <a:rPr lang="en-US" sz="1200" b="1" i="0" u="none" strike="noStrike">
                          <a:solidFill>
                            <a:srgbClr val="000000"/>
                          </a:solidFill>
                          <a:effectLst/>
                          <a:latin typeface="Times New Roman" panose="02020603050405020304" pitchFamily="18" charset="0"/>
                        </a:rPr>
                        <a:t>Štednja</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l" fontAlgn="ctr"/>
                      <a:r>
                        <a:rPr lang="en-US" sz="1200" b="1" i="0" u="none" strike="noStrike">
                          <a:solidFill>
                            <a:srgbClr val="000000"/>
                          </a:solidFill>
                          <a:effectLst/>
                          <a:latin typeface="Times New Roman" panose="02020603050405020304" pitchFamily="18" charset="0"/>
                        </a:rPr>
                        <a:t>Potrošnja</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l" fontAlgn="ctr"/>
                      <a:r>
                        <a:rPr lang="en-US" sz="1200" b="1" i="0" u="none" strike="noStrike">
                          <a:solidFill>
                            <a:srgbClr val="000000"/>
                          </a:solidFill>
                          <a:effectLst/>
                          <a:latin typeface="Times New Roman" panose="02020603050405020304" pitchFamily="18" charset="0"/>
                        </a:rPr>
                        <a:t>Investicije</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l" fontAlgn="ctr"/>
                      <a:r>
                        <a:rPr lang="en-US" sz="1200" b="1" i="0" u="none" strike="noStrike">
                          <a:solidFill>
                            <a:srgbClr val="000000"/>
                          </a:solidFill>
                          <a:effectLst/>
                          <a:latin typeface="Times New Roman" panose="02020603050405020304" pitchFamily="18" charset="0"/>
                        </a:rPr>
                        <a:t>Nacionalni dohodak</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41220042"/>
                  </a:ext>
                </a:extLst>
              </a:tr>
              <a:tr h="198120">
                <a:tc gridSpan="2" vMerge="1">
                  <a:txBody>
                    <a:bodyPr/>
                    <a:lstStyle/>
                    <a:p>
                      <a:endParaRPr lang="en-GB"/>
                    </a:p>
                  </a:txBody>
                  <a:tcPr/>
                </a:tc>
                <a:tc hMerge="1" vMerge="1">
                  <a:txBody>
                    <a:bodyPr/>
                    <a:lstStyle/>
                    <a:p>
                      <a:endParaRPr lang="en-GB"/>
                    </a:p>
                  </a:txBody>
                  <a:tcPr/>
                </a:tc>
                <a:tc>
                  <a:txBody>
                    <a:bodyPr/>
                    <a:lstStyle/>
                    <a:p>
                      <a:pPr algn="ctr" fontAlgn="ctr"/>
                      <a:r>
                        <a:rPr lang="en-US" sz="1200" b="1" i="0" u="none" strike="noStrike">
                          <a:solidFill>
                            <a:srgbClr val="000000"/>
                          </a:solidFill>
                          <a:effectLst/>
                          <a:latin typeface="Times New Roman" panose="02020603050405020304" pitchFamily="18" charset="0"/>
                        </a:rPr>
                        <a:t>dS</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1200" b="1" i="0" u="none" strike="noStrike">
                          <a:solidFill>
                            <a:srgbClr val="000000"/>
                          </a:solidFill>
                          <a:effectLst/>
                          <a:latin typeface="Times New Roman" panose="02020603050405020304" pitchFamily="18" charset="0"/>
                        </a:rPr>
                        <a:t>dC</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1200" b="1" i="0" u="none" strike="noStrike">
                          <a:solidFill>
                            <a:srgbClr val="000000"/>
                          </a:solidFill>
                          <a:effectLst/>
                          <a:latin typeface="Times New Roman" panose="02020603050405020304" pitchFamily="18" charset="0"/>
                        </a:rPr>
                        <a:t>dI</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1200" b="1" i="0" u="none" strike="noStrike">
                          <a:solidFill>
                            <a:srgbClr val="000000"/>
                          </a:solidFill>
                          <a:effectLst/>
                          <a:latin typeface="Times New Roman" panose="02020603050405020304" pitchFamily="18" charset="0"/>
                        </a:rPr>
                        <a:t>dND</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3974558975"/>
                  </a:ext>
                </a:extLst>
              </a:tr>
              <a:tr h="198120">
                <a:tc gridSpan="2">
                  <a:txBody>
                    <a:bodyPr/>
                    <a:lstStyle/>
                    <a:p>
                      <a:pPr algn="l" fontAlgn="ctr"/>
                      <a:r>
                        <a:rPr lang="en-US" sz="1200" b="1" i="0" u="none" strike="noStrike">
                          <a:solidFill>
                            <a:srgbClr val="000000"/>
                          </a:solidFill>
                          <a:effectLst/>
                          <a:latin typeface="Times New Roman" panose="02020603050405020304" pitchFamily="18" charset="0"/>
                        </a:rPr>
                        <a:t>Primarni efekat</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hMerge="1">
                  <a:txBody>
                    <a:bodyPr/>
                    <a:lstStyle/>
                    <a:p>
                      <a:endParaRPr lang="en-GB"/>
                    </a:p>
                  </a:txBody>
                  <a:tcPr/>
                </a:tc>
                <a:tc>
                  <a:txBody>
                    <a:bodyPr/>
                    <a:lstStyle/>
                    <a:p>
                      <a:pPr algn="l" fontAlgn="ctr"/>
                      <a:r>
                        <a:rPr lang="en-US" sz="1200" b="0" i="0" u="none" strike="noStrike">
                          <a:solidFill>
                            <a:srgbClr val="000000"/>
                          </a:solidFill>
                          <a:effectLst/>
                          <a:latin typeface="Times New Roman" panose="02020603050405020304" pitchFamily="18" charset="0"/>
                        </a:rPr>
                        <a:t>   -----</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1200" b="0" i="0" u="none" strike="noStrike">
                          <a:solidFill>
                            <a:srgbClr val="000000"/>
                          </a:solidFill>
                          <a:effectLst/>
                          <a:latin typeface="Times New Roman" panose="02020603050405020304" pitchFamily="18" charset="0"/>
                        </a:rPr>
                        <a:t>   -----</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200" b="0" i="0" u="none" strike="noStrike">
                          <a:solidFill>
                            <a:srgbClr val="000000"/>
                          </a:solidFill>
                          <a:effectLst/>
                          <a:latin typeface="Times New Roman" panose="02020603050405020304" pitchFamily="18" charset="0"/>
                        </a:rPr>
                        <a:t>1000</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200" b="0" i="0" u="none" strike="noStrike">
                          <a:solidFill>
                            <a:srgbClr val="000000"/>
                          </a:solidFill>
                          <a:effectLst/>
                          <a:latin typeface="Times New Roman" panose="02020603050405020304" pitchFamily="18" charset="0"/>
                        </a:rPr>
                        <a:t>1000</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extLst>
                  <a:ext uri="{0D108BD9-81ED-4DB2-BD59-A6C34878D82A}">
                    <a16:rowId xmlns:a16="http://schemas.microsoft.com/office/drawing/2014/main" val="3386372289"/>
                  </a:ext>
                </a:extLst>
              </a:tr>
              <a:tr h="198120">
                <a:tc rowSpan="7">
                  <a:txBody>
                    <a:bodyPr/>
                    <a:lstStyle/>
                    <a:p>
                      <a:pPr algn="ctr" fontAlgn="ctr"/>
                      <a:r>
                        <a:rPr lang="en-US" sz="1200" b="1" i="0" u="none" strike="noStrike">
                          <a:solidFill>
                            <a:srgbClr val="000000"/>
                          </a:solidFill>
                          <a:effectLst/>
                          <a:latin typeface="Times New Roman" panose="02020603050405020304" pitchFamily="18" charset="0"/>
                        </a:rPr>
                        <a:t>Sekundarni efekat</a:t>
                      </a:r>
                    </a:p>
                  </a:txBody>
                  <a:tcPr marL="7620" marR="7620" marT="7620" marB="0" vert="vert27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1200" b="1" i="0" u="none" strike="noStrike">
                          <a:solidFill>
                            <a:srgbClr val="000000"/>
                          </a:solidFill>
                          <a:effectLst/>
                          <a:latin typeface="Times New Roman" panose="02020603050405020304" pitchFamily="18" charset="0"/>
                        </a:rPr>
                        <a:t>iteracija 1</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1200" b="0" i="0" u="none" strike="noStrike">
                          <a:solidFill>
                            <a:srgbClr val="000000"/>
                          </a:solidFill>
                          <a:effectLst/>
                          <a:latin typeface="Times New Roman" panose="02020603050405020304" pitchFamily="18" charset="0"/>
                        </a:rPr>
                        <a:t>200</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r" fontAlgn="ctr"/>
                      <a:r>
                        <a:rPr lang="en-US" sz="1200" b="0" i="0" u="none" strike="noStrike">
                          <a:solidFill>
                            <a:srgbClr val="000000"/>
                          </a:solidFill>
                          <a:effectLst/>
                          <a:latin typeface="Times New Roman" panose="02020603050405020304" pitchFamily="18" charset="0"/>
                        </a:rPr>
                        <a:t>800</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ctr"/>
                      <a:r>
                        <a:rPr lang="en-US" sz="1200" b="0" i="0" u="none" strike="noStrike">
                          <a:solidFill>
                            <a:srgbClr val="000000"/>
                          </a:solidFill>
                          <a:effectLst/>
                          <a:latin typeface="Times New Roman" panose="02020603050405020304" pitchFamily="18" charset="0"/>
                        </a:rPr>
                        <a:t>   -----</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200" b="0" i="0" u="none" strike="noStrike">
                          <a:solidFill>
                            <a:srgbClr val="000000"/>
                          </a:solidFill>
                          <a:effectLst/>
                          <a:latin typeface="Times New Roman" panose="02020603050405020304" pitchFamily="18" charset="0"/>
                        </a:rPr>
                        <a:t>800</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934417586"/>
                  </a:ext>
                </a:extLst>
              </a:tr>
              <a:tr h="198120">
                <a:tc vMerge="1">
                  <a:txBody>
                    <a:bodyPr/>
                    <a:lstStyle/>
                    <a:p>
                      <a:endParaRPr lang="en-GB"/>
                    </a:p>
                  </a:txBody>
                  <a:tcPr/>
                </a:tc>
                <a:tc>
                  <a:txBody>
                    <a:bodyPr/>
                    <a:lstStyle/>
                    <a:p>
                      <a:pPr algn="l" fontAlgn="ctr"/>
                      <a:r>
                        <a:rPr lang="en-US" sz="1200" b="1" i="0" u="none" strike="noStrike">
                          <a:solidFill>
                            <a:srgbClr val="000000"/>
                          </a:solidFill>
                          <a:effectLst/>
                          <a:latin typeface="Times New Roman" panose="02020603050405020304" pitchFamily="18" charset="0"/>
                        </a:rPr>
                        <a:t>iteracija 2</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1200" b="0" i="0" u="none" strike="noStrike">
                          <a:solidFill>
                            <a:srgbClr val="000000"/>
                          </a:solidFill>
                          <a:effectLst/>
                          <a:latin typeface="Times New Roman" panose="02020603050405020304" pitchFamily="18" charset="0"/>
                        </a:rPr>
                        <a:t>160</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r>
                        <a:rPr lang="en-US" sz="1200" b="0" i="0" u="none" strike="noStrike">
                          <a:solidFill>
                            <a:srgbClr val="000000"/>
                          </a:solidFill>
                          <a:effectLst/>
                          <a:latin typeface="Times New Roman" panose="02020603050405020304" pitchFamily="18" charset="0"/>
                        </a:rPr>
                        <a:t>640</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en-US" sz="1200" b="0" i="0" u="none" strike="noStrike">
                          <a:solidFill>
                            <a:srgbClr val="000000"/>
                          </a:solidFill>
                          <a:effectLst/>
                          <a:latin typeface="Times New Roman" panose="02020603050405020304" pitchFamily="18" charset="0"/>
                        </a:rPr>
                        <a:t>   -----</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200" b="0" i="0" u="none" strike="noStrike">
                          <a:solidFill>
                            <a:srgbClr val="000000"/>
                          </a:solidFill>
                          <a:effectLst/>
                          <a:latin typeface="Times New Roman" panose="02020603050405020304" pitchFamily="18" charset="0"/>
                        </a:rPr>
                        <a:t>640</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322798757"/>
                  </a:ext>
                </a:extLst>
              </a:tr>
              <a:tr h="198120">
                <a:tc vMerge="1">
                  <a:txBody>
                    <a:bodyPr/>
                    <a:lstStyle/>
                    <a:p>
                      <a:endParaRPr lang="en-GB"/>
                    </a:p>
                  </a:txBody>
                  <a:tcPr/>
                </a:tc>
                <a:tc>
                  <a:txBody>
                    <a:bodyPr/>
                    <a:lstStyle/>
                    <a:p>
                      <a:pPr algn="l" fontAlgn="ctr"/>
                      <a:r>
                        <a:rPr lang="en-US" sz="1200" b="1" i="0" u="none" strike="noStrike">
                          <a:solidFill>
                            <a:srgbClr val="000000"/>
                          </a:solidFill>
                          <a:effectLst/>
                          <a:latin typeface="Times New Roman" panose="02020603050405020304" pitchFamily="18" charset="0"/>
                        </a:rPr>
                        <a:t>iteracija 3</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1200" b="0" i="0" u="none" strike="noStrike">
                          <a:solidFill>
                            <a:srgbClr val="000000"/>
                          </a:solidFill>
                          <a:effectLst/>
                          <a:latin typeface="Times New Roman" panose="02020603050405020304" pitchFamily="18" charset="0"/>
                        </a:rPr>
                        <a:t>128</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r>
                        <a:rPr lang="en-US" sz="1200" b="0" i="0" u="none" strike="noStrike">
                          <a:solidFill>
                            <a:srgbClr val="000000"/>
                          </a:solidFill>
                          <a:effectLst/>
                          <a:latin typeface="Times New Roman" panose="02020603050405020304" pitchFamily="18" charset="0"/>
                        </a:rPr>
                        <a:t>512</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en-US" sz="1200" b="0" i="0" u="none" strike="noStrike">
                          <a:solidFill>
                            <a:srgbClr val="000000"/>
                          </a:solidFill>
                          <a:effectLst/>
                          <a:latin typeface="Times New Roman" panose="02020603050405020304" pitchFamily="18" charset="0"/>
                        </a:rPr>
                        <a:t>   -----</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200" b="0" i="0" u="none" strike="noStrike">
                          <a:solidFill>
                            <a:srgbClr val="000000"/>
                          </a:solidFill>
                          <a:effectLst/>
                          <a:latin typeface="Times New Roman" panose="02020603050405020304" pitchFamily="18" charset="0"/>
                        </a:rPr>
                        <a:t>512</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713734552"/>
                  </a:ext>
                </a:extLst>
              </a:tr>
              <a:tr h="198120">
                <a:tc vMerge="1">
                  <a:txBody>
                    <a:bodyPr/>
                    <a:lstStyle/>
                    <a:p>
                      <a:endParaRPr lang="en-GB"/>
                    </a:p>
                  </a:txBody>
                  <a:tcPr/>
                </a:tc>
                <a:tc>
                  <a:txBody>
                    <a:bodyPr/>
                    <a:lstStyle/>
                    <a:p>
                      <a:pPr algn="l" fontAlgn="ctr"/>
                      <a:r>
                        <a:rPr lang="en-US" sz="1200" b="1" i="0" u="none" strike="noStrike">
                          <a:solidFill>
                            <a:srgbClr val="000000"/>
                          </a:solidFill>
                          <a:effectLst/>
                          <a:latin typeface="Times New Roman" panose="02020603050405020304" pitchFamily="18" charset="0"/>
                        </a:rPr>
                        <a:t>iteracija 4</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1200" b="0" i="0" u="none" strike="noStrike">
                          <a:solidFill>
                            <a:srgbClr val="000000"/>
                          </a:solidFill>
                          <a:effectLst/>
                          <a:latin typeface="Times New Roman" panose="02020603050405020304" pitchFamily="18" charset="0"/>
                        </a:rPr>
                        <a:t>102,4</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r>
                        <a:rPr lang="en-US" sz="1200" b="0" i="0" u="none" strike="noStrike">
                          <a:solidFill>
                            <a:srgbClr val="000000"/>
                          </a:solidFill>
                          <a:effectLst/>
                          <a:latin typeface="Times New Roman" panose="02020603050405020304" pitchFamily="18" charset="0"/>
                        </a:rPr>
                        <a:t>409,6</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en-US" sz="1200" b="0" i="0" u="none" strike="noStrike">
                          <a:solidFill>
                            <a:srgbClr val="000000"/>
                          </a:solidFill>
                          <a:effectLst/>
                          <a:latin typeface="Times New Roman" panose="02020603050405020304" pitchFamily="18" charset="0"/>
                        </a:rPr>
                        <a:t>   -----</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200" b="0" i="0" u="none" strike="noStrike">
                          <a:solidFill>
                            <a:srgbClr val="000000"/>
                          </a:solidFill>
                          <a:effectLst/>
                          <a:latin typeface="Times New Roman" panose="02020603050405020304" pitchFamily="18" charset="0"/>
                        </a:rPr>
                        <a:t>409,6</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041913180"/>
                  </a:ext>
                </a:extLst>
              </a:tr>
              <a:tr h="198120">
                <a:tc vMerge="1">
                  <a:txBody>
                    <a:bodyPr/>
                    <a:lstStyle/>
                    <a:p>
                      <a:endParaRPr lang="en-GB"/>
                    </a:p>
                  </a:txBody>
                  <a:tcPr/>
                </a:tc>
                <a:tc>
                  <a:txBody>
                    <a:bodyPr/>
                    <a:lstStyle/>
                    <a:p>
                      <a:pPr algn="l" fontAlgn="ctr"/>
                      <a:r>
                        <a:rPr lang="en-US" sz="1200" b="1" i="0" u="none" strike="noStrike">
                          <a:solidFill>
                            <a:srgbClr val="000000"/>
                          </a:solidFill>
                          <a:effectLst/>
                          <a:latin typeface="Times New Roman" panose="02020603050405020304" pitchFamily="18" charset="0"/>
                        </a:rPr>
                        <a:t>iteracija 5</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1200" b="0" i="0" u="none" strike="noStrike">
                          <a:solidFill>
                            <a:srgbClr val="000000"/>
                          </a:solidFill>
                          <a:effectLst/>
                          <a:latin typeface="Times New Roman" panose="02020603050405020304" pitchFamily="18" charset="0"/>
                        </a:rPr>
                        <a:t>81,92</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r>
                        <a:rPr lang="en-US" sz="1200" b="0" i="0" u="none" strike="noStrike">
                          <a:solidFill>
                            <a:srgbClr val="000000"/>
                          </a:solidFill>
                          <a:effectLst/>
                          <a:latin typeface="Times New Roman" panose="02020603050405020304" pitchFamily="18" charset="0"/>
                        </a:rPr>
                        <a:t>327,68</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en-US" sz="1200" b="0" i="0" u="none" strike="noStrike">
                          <a:solidFill>
                            <a:srgbClr val="000000"/>
                          </a:solidFill>
                          <a:effectLst/>
                          <a:latin typeface="Times New Roman" panose="02020603050405020304" pitchFamily="18" charset="0"/>
                        </a:rPr>
                        <a:t>   -----</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200" b="0" i="0" u="none" strike="noStrike">
                          <a:solidFill>
                            <a:srgbClr val="000000"/>
                          </a:solidFill>
                          <a:effectLst/>
                          <a:latin typeface="Times New Roman" panose="02020603050405020304" pitchFamily="18" charset="0"/>
                        </a:rPr>
                        <a:t>327,68</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697011057"/>
                  </a:ext>
                </a:extLst>
              </a:tr>
              <a:tr h="198120">
                <a:tc vMerge="1">
                  <a:txBody>
                    <a:bodyPr/>
                    <a:lstStyle/>
                    <a:p>
                      <a:endParaRPr lang="en-GB"/>
                    </a:p>
                  </a:txBody>
                  <a:tcPr/>
                </a:tc>
                <a:tc>
                  <a:txBody>
                    <a:bodyPr/>
                    <a:lstStyle/>
                    <a:p>
                      <a:pPr algn="l" fontAlgn="ctr"/>
                      <a:r>
                        <a:rPr lang="en-US" sz="1200" b="1" i="0" u="none" strike="noStrike">
                          <a:solidFill>
                            <a:srgbClr val="000000"/>
                          </a:solidFill>
                          <a:effectLst/>
                          <a:latin typeface="Times New Roman" panose="02020603050405020304" pitchFamily="18" charset="0"/>
                        </a:rPr>
                        <a:t>iteracija 6</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1200" b="0" i="0" u="none" strike="noStrike">
                          <a:solidFill>
                            <a:srgbClr val="000000"/>
                          </a:solidFill>
                          <a:effectLst/>
                          <a:latin typeface="Times New Roman" panose="02020603050405020304" pitchFamily="18" charset="0"/>
                        </a:rPr>
                        <a:t>65,536</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r>
                        <a:rPr lang="en-US" sz="1200" b="0" i="0" u="none" strike="noStrike">
                          <a:solidFill>
                            <a:srgbClr val="000000"/>
                          </a:solidFill>
                          <a:effectLst/>
                          <a:latin typeface="Times New Roman" panose="02020603050405020304" pitchFamily="18" charset="0"/>
                        </a:rPr>
                        <a:t>262,144</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en-US" sz="1200" b="0" i="0" u="none" strike="noStrike">
                          <a:solidFill>
                            <a:srgbClr val="000000"/>
                          </a:solidFill>
                          <a:effectLst/>
                          <a:latin typeface="Times New Roman" panose="02020603050405020304" pitchFamily="18" charset="0"/>
                        </a:rPr>
                        <a:t>   -----</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200" b="0" i="0" u="none" strike="noStrike">
                          <a:solidFill>
                            <a:srgbClr val="000000"/>
                          </a:solidFill>
                          <a:effectLst/>
                          <a:latin typeface="Times New Roman" panose="02020603050405020304" pitchFamily="18" charset="0"/>
                        </a:rPr>
                        <a:t>262,144</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250518390"/>
                  </a:ext>
                </a:extLst>
              </a:tr>
              <a:tr h="182880">
                <a:tc vMerge="1">
                  <a:txBody>
                    <a:bodyPr/>
                    <a:lstStyle/>
                    <a:p>
                      <a:endParaRPr lang="en-GB"/>
                    </a:p>
                  </a:txBody>
                  <a:tcPr/>
                </a:tc>
                <a:tc>
                  <a:txBody>
                    <a:bodyPr/>
                    <a:lstStyle/>
                    <a:p>
                      <a:pPr algn="ctr" fontAlgn="ctr"/>
                      <a:r>
                        <a:rPr lang="en-US" sz="1200" b="1" i="0" u="none" strike="noStrike">
                          <a:solidFill>
                            <a:srgbClr val="000000"/>
                          </a:solidFill>
                          <a:effectLst/>
                          <a:latin typeface="Times New Roman" panose="02020603050405020304" pitchFamily="18" charset="0"/>
                        </a:rPr>
                        <a:t>...</a:t>
                      </a:r>
                    </a:p>
                  </a:txBody>
                  <a:tcPr marL="7620" marR="7620" marT="7620" marB="0" vert="vert27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200" b="1" i="0" u="none" strike="noStrike">
                          <a:solidFill>
                            <a:srgbClr val="000000"/>
                          </a:solidFill>
                          <a:effectLst/>
                          <a:latin typeface="Times New Roman" panose="02020603050405020304" pitchFamily="18" charset="0"/>
                        </a:rPr>
                        <a:t>...</a:t>
                      </a:r>
                    </a:p>
                  </a:txBody>
                  <a:tcPr marL="7620" marR="7620" marT="7620" marB="0" vert="vert27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200" b="1" i="0" u="none" strike="noStrike">
                          <a:solidFill>
                            <a:srgbClr val="000000"/>
                          </a:solidFill>
                          <a:effectLst/>
                          <a:latin typeface="Times New Roman" panose="02020603050405020304" pitchFamily="18" charset="0"/>
                        </a:rPr>
                        <a:t>...</a:t>
                      </a:r>
                    </a:p>
                  </a:txBody>
                  <a:tcPr marL="7620" marR="7620" marT="7620" marB="0" vert="vert27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200" b="1" i="0" u="none" strike="noStrike">
                          <a:solidFill>
                            <a:srgbClr val="000000"/>
                          </a:solidFill>
                          <a:effectLst/>
                          <a:latin typeface="Times New Roman" panose="02020603050405020304" pitchFamily="18" charset="0"/>
                        </a:rPr>
                        <a:t> </a:t>
                      </a:r>
                    </a:p>
                  </a:txBody>
                  <a:tcPr marL="7620" marR="7620" marT="7620" marB="0" vert="vert27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200" b="1" i="0" u="none" strike="noStrike">
                          <a:solidFill>
                            <a:srgbClr val="000000"/>
                          </a:solidFill>
                          <a:effectLst/>
                          <a:latin typeface="Times New Roman" panose="02020603050405020304" pitchFamily="18" charset="0"/>
                        </a:rPr>
                        <a:t>...</a:t>
                      </a:r>
                    </a:p>
                  </a:txBody>
                  <a:tcPr marL="7620" marR="7620" marT="7620" marB="0" vert="vert27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863108286"/>
                  </a:ext>
                </a:extLst>
              </a:tr>
              <a:tr h="198120">
                <a:tc gridSpan="2">
                  <a:txBody>
                    <a:bodyPr/>
                    <a:lstStyle/>
                    <a:p>
                      <a:pPr algn="l" fontAlgn="ctr"/>
                      <a:r>
                        <a:rPr lang="en-US" sz="1200" b="1" i="0" u="none" strike="noStrike">
                          <a:solidFill>
                            <a:srgbClr val="000000"/>
                          </a:solidFill>
                          <a:effectLst/>
                          <a:latin typeface="Times New Roman" panose="02020603050405020304" pitchFamily="18" charset="0"/>
                        </a:rPr>
                        <a:t>Ukupno sekundarni</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hMerge="1">
                  <a:txBody>
                    <a:bodyPr/>
                    <a:lstStyle/>
                    <a:p>
                      <a:endParaRPr lang="en-GB"/>
                    </a:p>
                  </a:txBody>
                  <a:tcPr/>
                </a:tc>
                <a:tc>
                  <a:txBody>
                    <a:bodyPr/>
                    <a:lstStyle/>
                    <a:p>
                      <a:pPr algn="ctr" fontAlgn="ctr"/>
                      <a:r>
                        <a:rPr lang="en-US" sz="1200" b="0" i="0" u="none" strike="noStrike">
                          <a:solidFill>
                            <a:srgbClr val="000000"/>
                          </a:solidFill>
                          <a:effectLst/>
                          <a:latin typeface="Times New Roman" panose="02020603050405020304" pitchFamily="18" charset="0"/>
                        </a:rPr>
                        <a:t>1000</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200" b="0" i="0" u="none" strike="noStrike">
                          <a:solidFill>
                            <a:srgbClr val="000000"/>
                          </a:solidFill>
                          <a:effectLst/>
                          <a:latin typeface="Times New Roman" panose="02020603050405020304" pitchFamily="18" charset="0"/>
                        </a:rPr>
                        <a:t>4000</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200" b="1" i="0" u="none" strike="noStrike">
                          <a:solidFill>
                            <a:srgbClr val="000000"/>
                          </a:solidFill>
                          <a:effectLst/>
                          <a:latin typeface="Times New Roman" panose="02020603050405020304" pitchFamily="18" charset="0"/>
                        </a:rPr>
                        <a:t> </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200" b="0" i="0" u="none" strike="noStrike">
                          <a:solidFill>
                            <a:srgbClr val="000000"/>
                          </a:solidFill>
                          <a:effectLst/>
                          <a:latin typeface="Times New Roman" panose="02020603050405020304" pitchFamily="18" charset="0"/>
                        </a:rPr>
                        <a:t>4000</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1214483812"/>
                  </a:ext>
                </a:extLst>
              </a:tr>
              <a:tr h="198120">
                <a:tc gridSpan="2">
                  <a:txBody>
                    <a:bodyPr/>
                    <a:lstStyle/>
                    <a:p>
                      <a:pPr algn="l" fontAlgn="ctr"/>
                      <a:r>
                        <a:rPr lang="en-US" sz="1200" b="1" i="0" u="none" strike="noStrike">
                          <a:solidFill>
                            <a:srgbClr val="000000"/>
                          </a:solidFill>
                          <a:effectLst/>
                          <a:latin typeface="Times New Roman" panose="02020603050405020304" pitchFamily="18" charset="0"/>
                        </a:rPr>
                        <a:t>Konačni efekat</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EAAAA"/>
                    </a:solidFill>
                  </a:tcPr>
                </a:tc>
                <a:tc hMerge="1">
                  <a:txBody>
                    <a:bodyPr/>
                    <a:lstStyle/>
                    <a:p>
                      <a:endParaRPr lang="en-GB"/>
                    </a:p>
                  </a:txBody>
                  <a:tcPr/>
                </a:tc>
                <a:tc>
                  <a:txBody>
                    <a:bodyPr/>
                    <a:lstStyle/>
                    <a:p>
                      <a:pPr algn="ctr" fontAlgn="ctr"/>
                      <a:r>
                        <a:rPr lang="en-US" sz="1200" b="0" i="0" u="none" strike="noStrike">
                          <a:solidFill>
                            <a:srgbClr val="000000"/>
                          </a:solidFill>
                          <a:effectLst/>
                          <a:latin typeface="Times New Roman" panose="02020603050405020304" pitchFamily="18" charset="0"/>
                        </a:rPr>
                        <a:t>1000</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200" b="0" i="0" u="none" strike="noStrike">
                          <a:solidFill>
                            <a:srgbClr val="000000"/>
                          </a:solidFill>
                          <a:effectLst/>
                          <a:latin typeface="Times New Roman" panose="02020603050405020304" pitchFamily="18" charset="0"/>
                        </a:rPr>
                        <a:t>4000</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200" b="0" i="0" u="none" strike="noStrike">
                          <a:solidFill>
                            <a:srgbClr val="000000"/>
                          </a:solidFill>
                          <a:effectLst/>
                          <a:latin typeface="Times New Roman" panose="02020603050405020304" pitchFamily="18" charset="0"/>
                        </a:rPr>
                        <a:t> </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200" b="0" i="0" u="none" strike="noStrike">
                          <a:solidFill>
                            <a:srgbClr val="000000"/>
                          </a:solidFill>
                          <a:effectLst/>
                          <a:latin typeface="Times New Roman" panose="02020603050405020304" pitchFamily="18" charset="0"/>
                        </a:rPr>
                        <a:t>5000</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EAAAA"/>
                    </a:solidFill>
                  </a:tcPr>
                </a:tc>
                <a:extLst>
                  <a:ext uri="{0D108BD9-81ED-4DB2-BD59-A6C34878D82A}">
                    <a16:rowId xmlns:a16="http://schemas.microsoft.com/office/drawing/2014/main" val="3655533333"/>
                  </a:ext>
                </a:extLst>
              </a:tr>
              <a:tr h="182880">
                <a:tc>
                  <a:txBody>
                    <a:bodyPr/>
                    <a:lstStyle/>
                    <a:p>
                      <a:pPr algn="l" fontAlgn="ctr"/>
                      <a:endParaRPr lang="en-GB" sz="1000" b="0" i="0" u="none" strike="noStrike">
                        <a:solidFill>
                          <a:srgbClr val="000000"/>
                        </a:solidFill>
                        <a:effectLst/>
                        <a:latin typeface="Arial" panose="020B0604020202020204" pitchFamily="34" charset="0"/>
                      </a:endParaRPr>
                    </a:p>
                  </a:txBody>
                  <a:tcPr marL="7620" marR="7620" marT="7620" marB="0" anchor="ctr">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ctr"/>
                      <a:endParaRPr lang="en-GB" sz="1000" b="1" i="0" u="none" strike="noStrike">
                        <a:solidFill>
                          <a:srgbClr val="000000"/>
                        </a:solidFill>
                        <a:effectLst/>
                        <a:latin typeface="Arial" panose="020B0604020202020204" pitchFamily="34" charset="0"/>
                      </a:endParaRPr>
                    </a:p>
                  </a:txBody>
                  <a:tcPr marL="7620" marR="7620" marT="7620" marB="0" anchor="ctr">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ctr"/>
                      <a:endParaRPr lang="en-GB" sz="1000" b="0" i="0" u="none" strike="noStrike">
                        <a:solidFill>
                          <a:srgbClr val="000000"/>
                        </a:solidFill>
                        <a:effectLst/>
                        <a:latin typeface="Arial" panose="020B0604020202020204" pitchFamily="34" charset="0"/>
                      </a:endParaRPr>
                    </a:p>
                  </a:txBody>
                  <a:tcPr marL="7620" marR="7620" marT="7620" marB="0" anchor="ctr">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ctr"/>
                      <a:endParaRPr lang="en-GB" sz="1000" b="0" i="0" u="none" strike="noStrike">
                        <a:solidFill>
                          <a:srgbClr val="000000"/>
                        </a:solidFill>
                        <a:effectLst/>
                        <a:latin typeface="Arial" panose="020B0604020202020204" pitchFamily="34" charset="0"/>
                      </a:endParaRPr>
                    </a:p>
                  </a:txBody>
                  <a:tcPr marL="7620" marR="7620" marT="7620" marB="0" anchor="ctr">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ctr"/>
                      <a:endParaRPr lang="en-GB" sz="1000" b="0" i="0" u="none" strike="noStrike">
                        <a:solidFill>
                          <a:srgbClr val="000000"/>
                        </a:solidFill>
                        <a:effectLst/>
                        <a:latin typeface="Arial" panose="020B0604020202020204" pitchFamily="34" charset="0"/>
                      </a:endParaRPr>
                    </a:p>
                  </a:txBody>
                  <a:tcPr marL="7620" marR="7620" marT="7620" marB="0" anchor="ctr">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ctr"/>
                      <a:endParaRPr lang="en-GB" sz="1000" b="0" i="0" u="none" strike="noStrike">
                        <a:solidFill>
                          <a:srgbClr val="000000"/>
                        </a:solidFill>
                        <a:effectLst/>
                        <a:latin typeface="Arial" panose="020B0604020202020204" pitchFamily="34" charset="0"/>
                      </a:endParaRPr>
                    </a:p>
                  </a:txBody>
                  <a:tcPr marL="7620" marR="7620" marT="7620" marB="0" anchor="ctr">
                    <a:lnL>
                      <a:noFill/>
                    </a:lnL>
                    <a:lnR>
                      <a:noFill/>
                    </a:lnR>
                    <a:lnT w="635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val="2428179189"/>
                  </a:ext>
                </a:extLst>
              </a:tr>
              <a:tr h="182880">
                <a:tc gridSpan="2">
                  <a:txBody>
                    <a:bodyPr/>
                    <a:lstStyle/>
                    <a:p>
                      <a:pPr algn="l" fontAlgn="ctr"/>
                      <a:r>
                        <a:rPr lang="en-US" sz="1100" b="0" i="0" u="none" strike="noStrike">
                          <a:solidFill>
                            <a:srgbClr val="000000"/>
                          </a:solidFill>
                          <a:effectLst/>
                          <a:latin typeface="Calibri" panose="020F0502020204030204" pitchFamily="34" charset="0"/>
                        </a:rPr>
                        <a:t>Multiplikator (dND/dI)</a:t>
                      </a:r>
                    </a:p>
                  </a:txBody>
                  <a:tcPr marL="7620" marR="7620" marT="7620" marB="0" anchor="ctr">
                    <a:lnL>
                      <a:noFill/>
                    </a:lnL>
                    <a:lnR>
                      <a:noFill/>
                    </a:lnR>
                    <a:lnT>
                      <a:noFill/>
                    </a:lnT>
                    <a:lnB>
                      <a:noFill/>
                    </a:lnB>
                    <a:solidFill>
                      <a:srgbClr val="D9E1F2"/>
                    </a:solidFill>
                  </a:tcPr>
                </a:tc>
                <a:tc hMerge="1">
                  <a:txBody>
                    <a:bodyPr/>
                    <a:lstStyle/>
                    <a:p>
                      <a:endParaRPr lang="en-GB"/>
                    </a:p>
                  </a:txBody>
                  <a:tcPr/>
                </a:tc>
                <a:tc>
                  <a:txBody>
                    <a:bodyPr/>
                    <a:lstStyle/>
                    <a:p>
                      <a:pPr algn="r" fontAlgn="ctr"/>
                      <a:r>
                        <a:rPr lang="en-GB" sz="1100" b="0" i="0" u="none" strike="noStrike">
                          <a:solidFill>
                            <a:srgbClr val="000000"/>
                          </a:solidFill>
                          <a:effectLst/>
                          <a:latin typeface="Calibri" panose="020F0502020204030204" pitchFamily="34" charset="0"/>
                        </a:rPr>
                        <a:t> </a:t>
                      </a:r>
                    </a:p>
                  </a:txBody>
                  <a:tcPr marL="7620" marR="7620" marT="7620" marB="0" anchor="ctr">
                    <a:lnL>
                      <a:noFill/>
                    </a:lnL>
                    <a:lnR>
                      <a:noFill/>
                    </a:lnR>
                    <a:lnT>
                      <a:noFill/>
                    </a:lnT>
                    <a:lnB>
                      <a:noFill/>
                    </a:lnB>
                    <a:solidFill>
                      <a:srgbClr val="D9E1F2"/>
                    </a:solidFill>
                  </a:tcPr>
                </a:tc>
                <a:tc>
                  <a:txBody>
                    <a:bodyPr/>
                    <a:lstStyle/>
                    <a:p>
                      <a:pPr algn="l" fontAlgn="ctr"/>
                      <a:r>
                        <a:rPr lang="en-US" sz="1100" b="0" i="0" u="none" strike="noStrike">
                          <a:solidFill>
                            <a:srgbClr val="000000"/>
                          </a:solidFill>
                          <a:effectLst/>
                          <a:latin typeface="Calibri" panose="020F0502020204030204" pitchFamily="34" charset="0"/>
                        </a:rPr>
                        <a:t> </a:t>
                      </a:r>
                    </a:p>
                  </a:txBody>
                  <a:tcPr marL="7620" marR="7620" marT="7620" marB="0" anchor="ctr">
                    <a:lnL>
                      <a:noFill/>
                    </a:lnL>
                    <a:lnR>
                      <a:noFill/>
                    </a:lnR>
                    <a:lnT>
                      <a:noFill/>
                    </a:lnT>
                    <a:lnB>
                      <a:noFill/>
                    </a:lnB>
                    <a:solidFill>
                      <a:srgbClr val="D9E1F2"/>
                    </a:solidFill>
                  </a:tcPr>
                </a:tc>
                <a:tc>
                  <a:txBody>
                    <a:bodyPr/>
                    <a:lstStyle/>
                    <a:p>
                      <a:pPr algn="l" fontAlgn="ctr"/>
                      <a:r>
                        <a:rPr lang="en-US" sz="1100" b="0" i="0" u="none" strike="noStrike">
                          <a:solidFill>
                            <a:srgbClr val="000000"/>
                          </a:solidFill>
                          <a:effectLst/>
                          <a:latin typeface="Calibri" panose="020F0502020204030204" pitchFamily="34" charset="0"/>
                        </a:rPr>
                        <a:t> </a:t>
                      </a:r>
                    </a:p>
                  </a:txBody>
                  <a:tcPr marL="7620" marR="7620" marT="7620" marB="0" anchor="ctr">
                    <a:lnL>
                      <a:noFill/>
                    </a:lnL>
                    <a:lnR>
                      <a:noFill/>
                    </a:lnR>
                    <a:lnT>
                      <a:noFill/>
                    </a:lnT>
                    <a:lnB>
                      <a:noFill/>
                    </a:lnB>
                    <a:solidFill>
                      <a:srgbClr val="D9E1F2"/>
                    </a:solidFill>
                  </a:tcPr>
                </a:tc>
                <a:tc>
                  <a:txBody>
                    <a:bodyPr/>
                    <a:lstStyle/>
                    <a:p>
                      <a:pPr algn="r" fontAlgn="ctr"/>
                      <a:r>
                        <a:rPr lang="en-US" sz="1100" b="1" i="0" u="none" strike="noStrike" dirty="0">
                          <a:solidFill>
                            <a:srgbClr val="FFFFFF"/>
                          </a:solidFill>
                          <a:effectLst/>
                          <a:latin typeface="Calibri" panose="020F0502020204030204" pitchFamily="34" charset="0"/>
                        </a:rPr>
                        <a:t>5</a:t>
                      </a:r>
                    </a:p>
                  </a:txBody>
                  <a:tcPr marL="7620" marR="7620" marT="7620" marB="0" anchor="ctr">
                    <a:lnL>
                      <a:noFill/>
                    </a:lnL>
                    <a:lnR>
                      <a:noFill/>
                    </a:lnR>
                    <a:lnT>
                      <a:noFill/>
                    </a:lnT>
                    <a:lnB>
                      <a:noFill/>
                    </a:lnB>
                    <a:solidFill>
                      <a:srgbClr val="4472C4"/>
                    </a:solidFill>
                  </a:tcPr>
                </a:tc>
                <a:extLst>
                  <a:ext uri="{0D108BD9-81ED-4DB2-BD59-A6C34878D82A}">
                    <a16:rowId xmlns:a16="http://schemas.microsoft.com/office/drawing/2014/main" val="62316789"/>
                  </a:ext>
                </a:extLst>
              </a:tr>
            </a:tbl>
          </a:graphicData>
        </a:graphic>
      </p:graphicFrame>
    </p:spTree>
    <p:extLst>
      <p:ext uri="{BB962C8B-B14F-4D97-AF65-F5344CB8AC3E}">
        <p14:creationId xmlns:p14="http://schemas.microsoft.com/office/powerpoint/2010/main" val="274364544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6D22F896-40B5-4ADD-8801-0D06FADFA095}" type="slidenum">
              <a:rPr lang="en-US" smtClean="0"/>
              <a:t>17</a:t>
            </a:fld>
            <a:endParaRPr lang="en-US" dirty="0"/>
          </a:p>
        </p:txBody>
      </p:sp>
      <p:sp>
        <p:nvSpPr>
          <p:cNvPr id="3" name="Rounded Rectangle 2"/>
          <p:cNvSpPr/>
          <p:nvPr/>
        </p:nvSpPr>
        <p:spPr>
          <a:xfrm>
            <a:off x="102286" y="237985"/>
            <a:ext cx="8949349" cy="543394"/>
          </a:xfrm>
          <a:prstGeom prst="roundRect">
            <a:avLst/>
          </a:prstGeom>
          <a:ln w="38100">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1">
            <a:schemeClr val="accent1"/>
          </a:lnRef>
          <a:fillRef idx="2">
            <a:schemeClr val="accent1"/>
          </a:fillRef>
          <a:effectRef idx="1">
            <a:schemeClr val="accent1"/>
          </a:effectRef>
          <a:fontRef idx="minor">
            <a:schemeClr val="dk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r>
              <a:rPr lang="sr-Latn-BA" sz="2000" b="1" i="1" dirty="0">
                <a:solidFill>
                  <a:schemeClr val="bg2">
                    <a:lumMod val="25000"/>
                  </a:schemeClr>
                </a:solidFill>
                <a:latin typeface="Times New Roman" panose="02020603050405020304" pitchFamily="18" charset="0"/>
                <a:cs typeface="Times New Roman" panose="02020603050405020304" pitchFamily="18" charset="0"/>
              </a:rPr>
              <a:t>2</a:t>
            </a:r>
            <a:r>
              <a:rPr lang="sr-Latn-BA" sz="2000" b="1" i="1" dirty="0" smtClean="0">
                <a:solidFill>
                  <a:schemeClr val="bg2">
                    <a:lumMod val="25000"/>
                  </a:schemeClr>
                </a:solidFill>
                <a:latin typeface="Times New Roman" panose="02020603050405020304" pitchFamily="18" charset="0"/>
                <a:cs typeface="Times New Roman" panose="02020603050405020304" pitchFamily="18" charset="0"/>
              </a:rPr>
              <a:t>. Efekti međunarodne razmjene na nacionalni dohodak </a:t>
            </a:r>
            <a:endParaRPr lang="en-GB" sz="2000" b="1" i="1" dirty="0">
              <a:solidFill>
                <a:schemeClr val="bg2">
                  <a:lumMod val="25000"/>
                </a:schemeClr>
              </a:solidFill>
              <a:latin typeface="Times New Roman" panose="02020603050405020304" pitchFamily="18" charset="0"/>
              <a:cs typeface="Times New Roman" panose="02020603050405020304" pitchFamily="18" charset="0"/>
            </a:endParaRPr>
          </a:p>
        </p:txBody>
      </p:sp>
      <p:sp>
        <p:nvSpPr>
          <p:cNvPr id="4" name="Title 1"/>
          <p:cNvSpPr txBox="1">
            <a:spLocks/>
          </p:cNvSpPr>
          <p:nvPr/>
        </p:nvSpPr>
        <p:spPr>
          <a:xfrm>
            <a:off x="1228436" y="1055798"/>
            <a:ext cx="7154430" cy="856129"/>
          </a:xfrm>
          <a:prstGeom prst="rect">
            <a:avLst/>
          </a:prstGeom>
        </p:spPr>
        <p:txBody>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just"/>
            <a:r>
              <a:rPr lang="sr-Latn-BA" sz="1600" b="1" u="sng" dirty="0" smtClean="0">
                <a:solidFill>
                  <a:schemeClr val="tx1">
                    <a:lumMod val="65000"/>
                    <a:lumOff val="35000"/>
                  </a:schemeClr>
                </a:solidFill>
                <a:latin typeface="Times New Roman" panose="02020603050405020304" pitchFamily="18" charset="0"/>
                <a:cs typeface="Times New Roman" panose="02020603050405020304" pitchFamily="18" charset="0"/>
              </a:rPr>
              <a:t>Bruto nacionalni proizvod </a:t>
            </a:r>
            <a:r>
              <a:rPr lang="sr-Latn-BA" sz="1600" dirty="0" smtClean="0">
                <a:solidFill>
                  <a:schemeClr val="tx1">
                    <a:lumMod val="65000"/>
                    <a:lumOff val="35000"/>
                  </a:schemeClr>
                </a:solidFill>
                <a:latin typeface="Times New Roman" panose="02020603050405020304" pitchFamily="18" charset="0"/>
                <a:cs typeface="Times New Roman" panose="02020603050405020304" pitchFamily="18" charset="0"/>
              </a:rPr>
              <a:t>jedne zemlje (BNP) u otvorenoj ekonomiji definiše se kao zbir proizvodnje za domaću potrošnju (C), domaćih investicija (I), proizvodnje za budžetsku potrošnju (G)  i ostvarenog izvoza (X). </a:t>
            </a:r>
          </a:p>
          <a:p>
            <a:pPr marL="342900" indent="-342900" algn="just">
              <a:buAutoNum type="alphaLcParenR"/>
            </a:pPr>
            <a:endParaRPr lang="sr-Latn-BA" sz="1600" dirty="0">
              <a:solidFill>
                <a:schemeClr val="tx1">
                  <a:lumMod val="65000"/>
                  <a:lumOff val="35000"/>
                </a:schemeClr>
              </a:solidFill>
              <a:latin typeface="Times New Roman" panose="02020603050405020304" pitchFamily="18" charset="0"/>
              <a:cs typeface="Times New Roman" panose="02020603050405020304" pitchFamily="18" charset="0"/>
            </a:endParaRPr>
          </a:p>
          <a:p>
            <a:pPr algn="just"/>
            <a:r>
              <a:rPr lang="sr-Latn-BA" sz="1600" dirty="0" smtClean="0">
                <a:solidFill>
                  <a:schemeClr val="tx1">
                    <a:lumMod val="65000"/>
                    <a:lumOff val="35000"/>
                  </a:schemeClr>
                </a:solidFill>
                <a:latin typeface="Times New Roman" panose="02020603050405020304" pitchFamily="18" charset="0"/>
                <a:cs typeface="Times New Roman" panose="02020603050405020304" pitchFamily="18" charset="0"/>
              </a:rPr>
              <a:t> </a:t>
            </a:r>
            <a:endParaRPr lang="sr-Latn-BA" sz="1600" dirty="0">
              <a:solidFill>
                <a:schemeClr val="tx1">
                  <a:lumMod val="65000"/>
                  <a:lumOff val="35000"/>
                </a:schemeClr>
              </a:solidFill>
              <a:latin typeface="Times New Roman" panose="02020603050405020304" pitchFamily="18" charset="0"/>
              <a:cs typeface="Times New Roman" panose="02020603050405020304" pitchFamily="18" charset="0"/>
            </a:endParaRPr>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13123" y="1126518"/>
            <a:ext cx="759869" cy="409575"/>
          </a:xfrm>
          <a:prstGeom prst="rect">
            <a:avLst/>
          </a:prstGeom>
        </p:spPr>
      </p:pic>
      <p:sp>
        <p:nvSpPr>
          <p:cNvPr id="6" name="Title 1"/>
          <p:cNvSpPr txBox="1">
            <a:spLocks/>
          </p:cNvSpPr>
          <p:nvPr/>
        </p:nvSpPr>
        <p:spPr>
          <a:xfrm>
            <a:off x="1331972" y="2002526"/>
            <a:ext cx="2780893" cy="367640"/>
          </a:xfrm>
          <a:prstGeom prst="rect">
            <a:avLst/>
          </a:prstGeom>
          <a:solidFill>
            <a:schemeClr val="bg1">
              <a:lumMod val="95000"/>
            </a:schemeClr>
          </a:solidFill>
          <a:ln w="28575">
            <a:solidFill>
              <a:schemeClr val="accent1">
                <a:lumMod val="50000"/>
              </a:schemeClr>
            </a:solidFill>
          </a:ln>
        </p:spPr>
        <p:txBody>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sr-Latn-BA" sz="1800" dirty="0">
                <a:solidFill>
                  <a:schemeClr val="tx1">
                    <a:lumMod val="65000"/>
                    <a:lumOff val="35000"/>
                  </a:schemeClr>
                </a:solidFill>
                <a:latin typeface="Times New Roman" panose="02020603050405020304" pitchFamily="18" charset="0"/>
                <a:cs typeface="Times New Roman" panose="02020603050405020304" pitchFamily="18" charset="0"/>
              </a:rPr>
              <a:t> </a:t>
            </a:r>
            <a:r>
              <a:rPr lang="sr-Latn-BA" sz="1800" dirty="0" smtClean="0">
                <a:solidFill>
                  <a:schemeClr val="tx1">
                    <a:lumMod val="65000"/>
                    <a:lumOff val="35000"/>
                  </a:schemeClr>
                </a:solidFill>
                <a:latin typeface="Times New Roman" panose="02020603050405020304" pitchFamily="18" charset="0"/>
                <a:cs typeface="Times New Roman" panose="02020603050405020304" pitchFamily="18" charset="0"/>
              </a:rPr>
              <a:t>BNP= </a:t>
            </a:r>
            <a:r>
              <a:rPr lang="sr-Latn-BA" sz="1800" dirty="0" smtClean="0">
                <a:solidFill>
                  <a:schemeClr val="tx1"/>
                </a:solidFill>
                <a:latin typeface="Times New Roman" panose="02020603050405020304" pitchFamily="18" charset="0"/>
                <a:cs typeface="Times New Roman" panose="02020603050405020304" pitchFamily="18" charset="0"/>
              </a:rPr>
              <a:t>C+I+G+X</a:t>
            </a:r>
            <a:endParaRPr lang="sr-Latn-BA" sz="1800" b="1" dirty="0" smtClean="0">
              <a:solidFill>
                <a:schemeClr val="accent2"/>
              </a:solidFill>
              <a:latin typeface="Times New Roman" panose="02020603050405020304" pitchFamily="18" charset="0"/>
              <a:cs typeface="Times New Roman" panose="02020603050405020304" pitchFamily="18" charset="0"/>
            </a:endParaRPr>
          </a:p>
        </p:txBody>
      </p:sp>
      <p:sp>
        <p:nvSpPr>
          <p:cNvPr id="7" name="Title 1"/>
          <p:cNvSpPr txBox="1">
            <a:spLocks/>
          </p:cNvSpPr>
          <p:nvPr/>
        </p:nvSpPr>
        <p:spPr>
          <a:xfrm>
            <a:off x="411296" y="5676440"/>
            <a:ext cx="4934249" cy="572402"/>
          </a:xfrm>
          <a:prstGeom prst="rect">
            <a:avLst/>
          </a:prstGeom>
        </p:spPr>
        <p:txBody>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just"/>
            <a:r>
              <a:rPr lang="sr-Latn-BA" sz="1200" dirty="0" smtClean="0">
                <a:solidFill>
                  <a:schemeClr val="tx1">
                    <a:lumMod val="65000"/>
                    <a:lumOff val="35000"/>
                  </a:schemeClr>
                </a:solidFill>
                <a:latin typeface="Times New Roman" panose="02020603050405020304" pitchFamily="18" charset="0"/>
                <a:cs typeface="Times New Roman" panose="02020603050405020304" pitchFamily="18" charset="0"/>
              </a:rPr>
              <a:t>Razlika između državnog dohodka i državne potrošnje (T-G) = državnoj štednji (Sd): </a:t>
            </a:r>
            <a:endParaRPr lang="sr-Latn-BA" sz="1200" dirty="0">
              <a:solidFill>
                <a:schemeClr val="tx1">
                  <a:lumMod val="65000"/>
                  <a:lumOff val="35000"/>
                </a:schemeClr>
              </a:solidFill>
              <a:latin typeface="Times New Roman" panose="02020603050405020304" pitchFamily="18" charset="0"/>
              <a:cs typeface="Times New Roman" panose="02020603050405020304" pitchFamily="18" charset="0"/>
            </a:endParaRPr>
          </a:p>
          <a:p>
            <a:pPr algn="just"/>
            <a:endParaRPr lang="sr-Latn-BA" sz="1600" dirty="0" smtClean="0">
              <a:solidFill>
                <a:schemeClr val="tx1">
                  <a:lumMod val="65000"/>
                  <a:lumOff val="35000"/>
                </a:schemeClr>
              </a:solidFill>
              <a:latin typeface="Times New Roman" panose="02020603050405020304" pitchFamily="18" charset="0"/>
              <a:cs typeface="Times New Roman" panose="02020603050405020304" pitchFamily="18" charset="0"/>
            </a:endParaRPr>
          </a:p>
          <a:p>
            <a:pPr algn="just"/>
            <a:endParaRPr lang="sr-Latn-BA" sz="1600" dirty="0">
              <a:solidFill>
                <a:schemeClr val="tx1">
                  <a:lumMod val="65000"/>
                  <a:lumOff val="35000"/>
                </a:schemeClr>
              </a:solidFill>
              <a:latin typeface="Times New Roman" panose="02020603050405020304" pitchFamily="18" charset="0"/>
              <a:cs typeface="Times New Roman" panose="02020603050405020304" pitchFamily="18" charset="0"/>
            </a:endParaRPr>
          </a:p>
          <a:p>
            <a:pPr algn="just"/>
            <a:r>
              <a:rPr lang="sr-Latn-BA" sz="1600" dirty="0" smtClean="0">
                <a:solidFill>
                  <a:schemeClr val="tx1">
                    <a:lumMod val="65000"/>
                    <a:lumOff val="35000"/>
                  </a:schemeClr>
                </a:solidFill>
                <a:latin typeface="Times New Roman" panose="02020603050405020304" pitchFamily="18" charset="0"/>
                <a:cs typeface="Times New Roman" panose="02020603050405020304" pitchFamily="18" charset="0"/>
              </a:rPr>
              <a:t> </a:t>
            </a:r>
            <a:endParaRPr lang="sr-Latn-BA" sz="1600" dirty="0">
              <a:solidFill>
                <a:schemeClr val="tx1">
                  <a:lumMod val="65000"/>
                  <a:lumOff val="35000"/>
                </a:schemeClr>
              </a:solidFill>
              <a:latin typeface="Times New Roman" panose="02020603050405020304" pitchFamily="18" charset="0"/>
              <a:cs typeface="Times New Roman" panose="02020603050405020304" pitchFamily="18" charset="0"/>
            </a:endParaRPr>
          </a:p>
        </p:txBody>
      </p:sp>
      <p:sp>
        <p:nvSpPr>
          <p:cNvPr id="8" name="Curved Left Arrow 7"/>
          <p:cNvSpPr/>
          <p:nvPr/>
        </p:nvSpPr>
        <p:spPr>
          <a:xfrm flipH="1">
            <a:off x="842445" y="1571328"/>
            <a:ext cx="489527" cy="745289"/>
          </a:xfrm>
          <a:prstGeom prst="curvedLeftArrow">
            <a:avLst>
              <a:gd name="adj1" fmla="val 25000"/>
              <a:gd name="adj2" fmla="val 76123"/>
              <a:gd name="adj3" fmla="val 2500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tx1"/>
              </a:solidFill>
            </a:endParaRPr>
          </a:p>
        </p:txBody>
      </p:sp>
      <p:sp>
        <p:nvSpPr>
          <p:cNvPr id="9" name="Curved Left Arrow 8"/>
          <p:cNvSpPr/>
          <p:nvPr/>
        </p:nvSpPr>
        <p:spPr>
          <a:xfrm flipH="1">
            <a:off x="738909" y="3285862"/>
            <a:ext cx="489527" cy="745289"/>
          </a:xfrm>
          <a:prstGeom prst="curvedLeftArrow">
            <a:avLst>
              <a:gd name="adj1" fmla="val 25000"/>
              <a:gd name="adj2" fmla="val 76123"/>
              <a:gd name="adj3" fmla="val 2500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tx1"/>
              </a:solidFill>
            </a:endParaRPr>
          </a:p>
        </p:txBody>
      </p:sp>
      <p:sp>
        <p:nvSpPr>
          <p:cNvPr id="10" name="Title 1"/>
          <p:cNvSpPr txBox="1">
            <a:spLocks/>
          </p:cNvSpPr>
          <p:nvPr/>
        </p:nvSpPr>
        <p:spPr>
          <a:xfrm>
            <a:off x="1331972" y="3784237"/>
            <a:ext cx="2780893" cy="367640"/>
          </a:xfrm>
          <a:prstGeom prst="rect">
            <a:avLst/>
          </a:prstGeom>
          <a:solidFill>
            <a:schemeClr val="bg1">
              <a:lumMod val="95000"/>
            </a:schemeClr>
          </a:solidFill>
          <a:ln w="28575">
            <a:solidFill>
              <a:schemeClr val="accent1">
                <a:lumMod val="50000"/>
              </a:schemeClr>
            </a:solidFill>
          </a:ln>
        </p:spPr>
        <p:txBody>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sr-Latn-BA" sz="1800" dirty="0">
                <a:solidFill>
                  <a:schemeClr val="tx1">
                    <a:lumMod val="65000"/>
                    <a:lumOff val="35000"/>
                  </a:schemeClr>
                </a:solidFill>
                <a:latin typeface="Times New Roman" panose="02020603050405020304" pitchFamily="18" charset="0"/>
                <a:cs typeface="Times New Roman" panose="02020603050405020304" pitchFamily="18" charset="0"/>
              </a:rPr>
              <a:t> </a:t>
            </a:r>
            <a:r>
              <a:rPr lang="sr-Latn-BA" sz="1800" dirty="0" smtClean="0">
                <a:solidFill>
                  <a:schemeClr val="tx1">
                    <a:lumMod val="65000"/>
                    <a:lumOff val="35000"/>
                  </a:schemeClr>
                </a:solidFill>
                <a:latin typeface="Times New Roman" panose="02020603050405020304" pitchFamily="18" charset="0"/>
                <a:cs typeface="Times New Roman" panose="02020603050405020304" pitchFamily="18" charset="0"/>
              </a:rPr>
              <a:t>BND= </a:t>
            </a:r>
            <a:r>
              <a:rPr lang="sr-Latn-BA" sz="1800" dirty="0" smtClean="0">
                <a:solidFill>
                  <a:schemeClr val="tx1"/>
                </a:solidFill>
                <a:latin typeface="Times New Roman" panose="02020603050405020304" pitchFamily="18" charset="0"/>
                <a:cs typeface="Times New Roman" panose="02020603050405020304" pitchFamily="18" charset="0"/>
              </a:rPr>
              <a:t>C+Sp+Ss+T+M</a:t>
            </a:r>
            <a:endParaRPr lang="sr-Latn-BA" sz="1800" b="1" dirty="0" smtClean="0">
              <a:solidFill>
                <a:schemeClr val="accent2"/>
              </a:solidFill>
              <a:latin typeface="Times New Roman" panose="02020603050405020304" pitchFamily="18" charset="0"/>
              <a:cs typeface="Times New Roman" panose="02020603050405020304" pitchFamily="18" charset="0"/>
            </a:endParaRPr>
          </a:p>
        </p:txBody>
      </p:sp>
      <p:sp>
        <p:nvSpPr>
          <p:cNvPr id="11" name="Title 1"/>
          <p:cNvSpPr txBox="1">
            <a:spLocks/>
          </p:cNvSpPr>
          <p:nvPr/>
        </p:nvSpPr>
        <p:spPr>
          <a:xfrm>
            <a:off x="2435717" y="4383613"/>
            <a:ext cx="2780893" cy="367640"/>
          </a:xfrm>
          <a:prstGeom prst="rect">
            <a:avLst/>
          </a:prstGeom>
          <a:solidFill>
            <a:schemeClr val="bg1">
              <a:lumMod val="95000"/>
            </a:schemeClr>
          </a:solidFill>
          <a:ln w="28575">
            <a:solidFill>
              <a:schemeClr val="accent1">
                <a:lumMod val="50000"/>
              </a:schemeClr>
            </a:solidFill>
            <a:prstDash val="sysDot"/>
          </a:ln>
        </p:spPr>
        <p:txBody>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sr-Latn-BA" sz="1800" dirty="0">
                <a:solidFill>
                  <a:schemeClr val="tx1">
                    <a:lumMod val="65000"/>
                    <a:lumOff val="35000"/>
                  </a:schemeClr>
                </a:solidFill>
                <a:latin typeface="Times New Roman" panose="02020603050405020304" pitchFamily="18" charset="0"/>
                <a:cs typeface="Times New Roman" panose="02020603050405020304" pitchFamily="18" charset="0"/>
              </a:rPr>
              <a:t> </a:t>
            </a:r>
            <a:r>
              <a:rPr lang="sr-Latn-BA" sz="1800" dirty="0" smtClean="0">
                <a:solidFill>
                  <a:schemeClr val="tx1">
                    <a:lumMod val="65000"/>
                    <a:lumOff val="35000"/>
                  </a:schemeClr>
                </a:solidFill>
                <a:latin typeface="Times New Roman" panose="02020603050405020304" pitchFamily="18" charset="0"/>
                <a:cs typeface="Times New Roman" panose="02020603050405020304" pitchFamily="18" charset="0"/>
              </a:rPr>
              <a:t>BNP= </a:t>
            </a:r>
            <a:r>
              <a:rPr lang="sr-Latn-BA" sz="1800" dirty="0" smtClean="0">
                <a:solidFill>
                  <a:schemeClr val="tx1"/>
                </a:solidFill>
                <a:latin typeface="Times New Roman" panose="02020603050405020304" pitchFamily="18" charset="0"/>
                <a:cs typeface="Times New Roman" panose="02020603050405020304" pitchFamily="18" charset="0"/>
              </a:rPr>
              <a:t>C+I+G+X</a:t>
            </a:r>
            <a:endParaRPr lang="sr-Latn-BA" sz="1800" b="1" dirty="0" smtClean="0">
              <a:solidFill>
                <a:schemeClr val="accent2"/>
              </a:solidFill>
              <a:latin typeface="Times New Roman" panose="02020603050405020304" pitchFamily="18" charset="0"/>
              <a:cs typeface="Times New Roman" panose="02020603050405020304" pitchFamily="18" charset="0"/>
            </a:endParaRPr>
          </a:p>
        </p:txBody>
      </p:sp>
      <p:sp>
        <p:nvSpPr>
          <p:cNvPr id="12" name="Title 1"/>
          <p:cNvSpPr txBox="1">
            <a:spLocks/>
          </p:cNvSpPr>
          <p:nvPr/>
        </p:nvSpPr>
        <p:spPr>
          <a:xfrm>
            <a:off x="5788516" y="4383613"/>
            <a:ext cx="2780893" cy="367640"/>
          </a:xfrm>
          <a:prstGeom prst="rect">
            <a:avLst/>
          </a:prstGeom>
          <a:solidFill>
            <a:schemeClr val="bg1">
              <a:lumMod val="95000"/>
            </a:schemeClr>
          </a:solidFill>
          <a:ln w="28575">
            <a:solidFill>
              <a:schemeClr val="accent1">
                <a:lumMod val="50000"/>
              </a:schemeClr>
            </a:solidFill>
            <a:prstDash val="sysDot"/>
          </a:ln>
        </p:spPr>
        <p:txBody>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sr-Latn-BA" sz="1800" dirty="0">
                <a:solidFill>
                  <a:schemeClr val="tx1">
                    <a:lumMod val="65000"/>
                    <a:lumOff val="35000"/>
                  </a:schemeClr>
                </a:solidFill>
                <a:latin typeface="Times New Roman" panose="02020603050405020304" pitchFamily="18" charset="0"/>
                <a:cs typeface="Times New Roman" panose="02020603050405020304" pitchFamily="18" charset="0"/>
              </a:rPr>
              <a:t> </a:t>
            </a:r>
            <a:r>
              <a:rPr lang="sr-Latn-BA" sz="1800" dirty="0" smtClean="0">
                <a:solidFill>
                  <a:schemeClr val="tx1">
                    <a:lumMod val="65000"/>
                    <a:lumOff val="35000"/>
                  </a:schemeClr>
                </a:solidFill>
                <a:latin typeface="Times New Roman" panose="02020603050405020304" pitchFamily="18" charset="0"/>
                <a:cs typeface="Times New Roman" panose="02020603050405020304" pitchFamily="18" charset="0"/>
              </a:rPr>
              <a:t>BND= </a:t>
            </a:r>
            <a:r>
              <a:rPr lang="sr-Latn-BA" sz="1800" dirty="0" smtClean="0">
                <a:solidFill>
                  <a:schemeClr val="tx1"/>
                </a:solidFill>
                <a:latin typeface="Times New Roman" panose="02020603050405020304" pitchFamily="18" charset="0"/>
                <a:cs typeface="Times New Roman" panose="02020603050405020304" pitchFamily="18" charset="0"/>
              </a:rPr>
              <a:t>C+Sp+Ss+T+M</a:t>
            </a:r>
            <a:endParaRPr lang="sr-Latn-BA" sz="1800" b="1" dirty="0" smtClean="0">
              <a:solidFill>
                <a:schemeClr val="accent2"/>
              </a:solidFill>
              <a:latin typeface="Times New Roman" panose="02020603050405020304" pitchFamily="18" charset="0"/>
              <a:cs typeface="Times New Roman" panose="02020603050405020304" pitchFamily="18" charset="0"/>
            </a:endParaRPr>
          </a:p>
        </p:txBody>
      </p:sp>
      <p:sp>
        <p:nvSpPr>
          <p:cNvPr id="13" name="Equal 12"/>
          <p:cNvSpPr/>
          <p:nvPr/>
        </p:nvSpPr>
        <p:spPr>
          <a:xfrm>
            <a:off x="5345545" y="4456597"/>
            <a:ext cx="314036" cy="241443"/>
          </a:xfrm>
          <a:prstGeom prst="mathEqual">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tx1"/>
              </a:solidFill>
            </a:endParaRPr>
          </a:p>
        </p:txBody>
      </p:sp>
      <p:sp>
        <p:nvSpPr>
          <p:cNvPr id="14" name="Title 1"/>
          <p:cNvSpPr txBox="1">
            <a:spLocks/>
          </p:cNvSpPr>
          <p:nvPr/>
        </p:nvSpPr>
        <p:spPr>
          <a:xfrm>
            <a:off x="296624" y="4393498"/>
            <a:ext cx="1592960" cy="367640"/>
          </a:xfrm>
          <a:prstGeom prst="rect">
            <a:avLst/>
          </a:prstGeom>
          <a:solidFill>
            <a:schemeClr val="bg1">
              <a:lumMod val="95000"/>
            </a:schemeClr>
          </a:solidFill>
          <a:ln w="28575">
            <a:solidFill>
              <a:schemeClr val="accent1">
                <a:lumMod val="50000"/>
              </a:schemeClr>
            </a:solidFill>
          </a:ln>
        </p:spPr>
        <p:txBody>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sr-Latn-BA" sz="1800" dirty="0">
                <a:solidFill>
                  <a:schemeClr val="tx1">
                    <a:lumMod val="65000"/>
                    <a:lumOff val="35000"/>
                  </a:schemeClr>
                </a:solidFill>
                <a:latin typeface="Times New Roman" panose="02020603050405020304" pitchFamily="18" charset="0"/>
                <a:cs typeface="Times New Roman" panose="02020603050405020304" pitchFamily="18" charset="0"/>
              </a:rPr>
              <a:t> </a:t>
            </a:r>
            <a:r>
              <a:rPr lang="sr-Latn-BA" sz="1800" dirty="0" smtClean="0">
                <a:solidFill>
                  <a:schemeClr val="tx1">
                    <a:lumMod val="65000"/>
                    <a:lumOff val="35000"/>
                  </a:schemeClr>
                </a:solidFill>
                <a:latin typeface="Times New Roman" panose="02020603050405020304" pitchFamily="18" charset="0"/>
                <a:cs typeface="Times New Roman" panose="02020603050405020304" pitchFamily="18" charset="0"/>
              </a:rPr>
              <a:t>BNP= BND</a:t>
            </a:r>
            <a:endParaRPr lang="sr-Latn-BA" sz="1800" b="1" dirty="0" smtClean="0">
              <a:solidFill>
                <a:schemeClr val="accent2"/>
              </a:solidFill>
              <a:latin typeface="Times New Roman" panose="02020603050405020304" pitchFamily="18" charset="0"/>
              <a:cs typeface="Times New Roman" panose="02020603050405020304" pitchFamily="18" charset="0"/>
            </a:endParaRPr>
          </a:p>
        </p:txBody>
      </p:sp>
      <p:sp>
        <p:nvSpPr>
          <p:cNvPr id="15" name="Right Arrow 14"/>
          <p:cNvSpPr/>
          <p:nvPr/>
        </p:nvSpPr>
        <p:spPr>
          <a:xfrm>
            <a:off x="2050473" y="4383613"/>
            <a:ext cx="256308" cy="456242"/>
          </a:xfrm>
          <a:prstGeom prst="rightArrow">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GB"/>
          </a:p>
        </p:txBody>
      </p:sp>
      <p:sp>
        <p:nvSpPr>
          <p:cNvPr id="16" name="Title 1"/>
          <p:cNvSpPr txBox="1">
            <a:spLocks/>
          </p:cNvSpPr>
          <p:nvPr/>
        </p:nvSpPr>
        <p:spPr>
          <a:xfrm>
            <a:off x="3826163" y="4893199"/>
            <a:ext cx="3239655" cy="367640"/>
          </a:xfrm>
          <a:prstGeom prst="rect">
            <a:avLst/>
          </a:prstGeom>
          <a:solidFill>
            <a:schemeClr val="bg1">
              <a:lumMod val="95000"/>
            </a:schemeClr>
          </a:solidFill>
          <a:ln w="28575">
            <a:solidFill>
              <a:schemeClr val="accent1">
                <a:lumMod val="50000"/>
              </a:schemeClr>
            </a:solidFill>
            <a:prstDash val="sysDot"/>
          </a:ln>
        </p:spPr>
        <p:txBody>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sr-Latn-BA" sz="1800" dirty="0">
                <a:solidFill>
                  <a:schemeClr val="tx1"/>
                </a:solidFill>
                <a:latin typeface="Times New Roman" panose="02020603050405020304" pitchFamily="18" charset="0"/>
                <a:cs typeface="Times New Roman" panose="02020603050405020304" pitchFamily="18" charset="0"/>
              </a:rPr>
              <a:t>C+I+G+X =C+Sp+Ss+T+M</a:t>
            </a:r>
            <a:endParaRPr lang="sr-Latn-BA" sz="1800" b="1" dirty="0">
              <a:solidFill>
                <a:schemeClr val="accent2"/>
              </a:solidFill>
              <a:latin typeface="Times New Roman" panose="02020603050405020304" pitchFamily="18" charset="0"/>
              <a:cs typeface="Times New Roman" panose="02020603050405020304" pitchFamily="18" charset="0"/>
            </a:endParaRPr>
          </a:p>
          <a:p>
            <a:pPr algn="ctr"/>
            <a:r>
              <a:rPr lang="sr-Latn-BA" sz="1800" dirty="0" smtClean="0">
                <a:solidFill>
                  <a:schemeClr val="tx1"/>
                </a:solidFill>
                <a:latin typeface="Times New Roman" panose="02020603050405020304" pitchFamily="18" charset="0"/>
                <a:cs typeface="Times New Roman" panose="02020603050405020304" pitchFamily="18" charset="0"/>
              </a:rPr>
              <a:t> </a:t>
            </a:r>
            <a:endParaRPr lang="sr-Latn-BA" sz="1800" b="1" dirty="0" smtClean="0">
              <a:solidFill>
                <a:schemeClr val="accent2"/>
              </a:solidFill>
              <a:latin typeface="Times New Roman" panose="02020603050405020304" pitchFamily="18" charset="0"/>
              <a:cs typeface="Times New Roman" panose="02020603050405020304" pitchFamily="18" charset="0"/>
            </a:endParaRPr>
          </a:p>
        </p:txBody>
      </p:sp>
      <p:sp>
        <p:nvSpPr>
          <p:cNvPr id="17" name="Title 1"/>
          <p:cNvSpPr txBox="1">
            <a:spLocks/>
          </p:cNvSpPr>
          <p:nvPr/>
        </p:nvSpPr>
        <p:spPr>
          <a:xfrm>
            <a:off x="4560819" y="5359049"/>
            <a:ext cx="3239655" cy="367640"/>
          </a:xfrm>
          <a:prstGeom prst="rect">
            <a:avLst/>
          </a:prstGeom>
          <a:solidFill>
            <a:schemeClr val="bg1">
              <a:lumMod val="95000"/>
            </a:schemeClr>
          </a:solidFill>
          <a:ln w="28575">
            <a:solidFill>
              <a:schemeClr val="accent1">
                <a:lumMod val="50000"/>
              </a:schemeClr>
            </a:solidFill>
            <a:prstDash val="sysDot"/>
          </a:ln>
        </p:spPr>
        <p:txBody>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sr-Latn-BA" sz="1800" dirty="0" smtClean="0">
                <a:solidFill>
                  <a:schemeClr val="tx1"/>
                </a:solidFill>
                <a:latin typeface="Times New Roman" panose="02020603050405020304" pitchFamily="18" charset="0"/>
                <a:cs typeface="Times New Roman" panose="02020603050405020304" pitchFamily="18" charset="0"/>
              </a:rPr>
              <a:t>I+G+(X-M) =Sp+Ss+T</a:t>
            </a:r>
            <a:endParaRPr lang="sr-Latn-BA" sz="1800" b="1" dirty="0" smtClean="0">
              <a:solidFill>
                <a:schemeClr val="accent2"/>
              </a:solidFill>
              <a:latin typeface="Times New Roman" panose="02020603050405020304" pitchFamily="18" charset="0"/>
              <a:cs typeface="Times New Roman" panose="02020603050405020304" pitchFamily="18" charset="0"/>
            </a:endParaRPr>
          </a:p>
        </p:txBody>
      </p:sp>
      <p:cxnSp>
        <p:nvCxnSpPr>
          <p:cNvPr id="20" name="Straight Connector 19"/>
          <p:cNvCxnSpPr/>
          <p:nvPr/>
        </p:nvCxnSpPr>
        <p:spPr>
          <a:xfrm flipV="1">
            <a:off x="4081285" y="4897220"/>
            <a:ext cx="350982" cy="367642"/>
          </a:xfrm>
          <a:prstGeom prst="line">
            <a:avLst/>
          </a:prstGeom>
          <a:ln w="1905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24" name="Straight Connector 23"/>
          <p:cNvCxnSpPr/>
          <p:nvPr/>
        </p:nvCxnSpPr>
        <p:spPr>
          <a:xfrm flipV="1">
            <a:off x="5215048" y="4902536"/>
            <a:ext cx="350982" cy="367642"/>
          </a:xfrm>
          <a:prstGeom prst="line">
            <a:avLst/>
          </a:prstGeom>
          <a:ln w="19050">
            <a:solidFill>
              <a:srgbClr val="C00000"/>
            </a:solidFill>
          </a:ln>
        </p:spPr>
        <p:style>
          <a:lnRef idx="1">
            <a:schemeClr val="accent1"/>
          </a:lnRef>
          <a:fillRef idx="0">
            <a:schemeClr val="accent1"/>
          </a:fillRef>
          <a:effectRef idx="0">
            <a:schemeClr val="accent1"/>
          </a:effectRef>
          <a:fontRef idx="minor">
            <a:schemeClr val="tx1"/>
          </a:fontRef>
        </p:style>
      </p:cxnSp>
      <p:sp>
        <p:nvSpPr>
          <p:cNvPr id="25" name="Title 1"/>
          <p:cNvSpPr txBox="1">
            <a:spLocks/>
          </p:cNvSpPr>
          <p:nvPr/>
        </p:nvSpPr>
        <p:spPr>
          <a:xfrm>
            <a:off x="5245408" y="5778821"/>
            <a:ext cx="3239655" cy="367640"/>
          </a:xfrm>
          <a:prstGeom prst="rect">
            <a:avLst/>
          </a:prstGeom>
          <a:solidFill>
            <a:schemeClr val="bg1">
              <a:lumMod val="95000"/>
            </a:schemeClr>
          </a:solidFill>
          <a:ln w="28575">
            <a:solidFill>
              <a:schemeClr val="accent1">
                <a:lumMod val="50000"/>
              </a:schemeClr>
            </a:solidFill>
            <a:prstDash val="sysDot"/>
          </a:ln>
        </p:spPr>
        <p:txBody>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sr-Latn-BA" sz="1800" dirty="0" smtClean="0">
                <a:solidFill>
                  <a:schemeClr val="tx1"/>
                </a:solidFill>
                <a:latin typeface="Times New Roman" panose="02020603050405020304" pitchFamily="18" charset="0"/>
                <a:cs typeface="Times New Roman" panose="02020603050405020304" pitchFamily="18" charset="0"/>
              </a:rPr>
              <a:t>I+G+(X-M) =Sp+Ss+T</a:t>
            </a:r>
            <a:endParaRPr lang="sr-Latn-BA" sz="1800" b="1" dirty="0" smtClean="0">
              <a:solidFill>
                <a:schemeClr val="accent2"/>
              </a:solidFill>
              <a:latin typeface="Times New Roman" panose="02020603050405020304" pitchFamily="18" charset="0"/>
              <a:cs typeface="Times New Roman" panose="02020603050405020304" pitchFamily="18" charset="0"/>
            </a:endParaRPr>
          </a:p>
        </p:txBody>
      </p:sp>
      <p:sp>
        <p:nvSpPr>
          <p:cNvPr id="26" name="Title 1"/>
          <p:cNvSpPr txBox="1">
            <a:spLocks/>
          </p:cNvSpPr>
          <p:nvPr/>
        </p:nvSpPr>
        <p:spPr>
          <a:xfrm>
            <a:off x="1380836" y="2844851"/>
            <a:ext cx="7154430" cy="1094458"/>
          </a:xfrm>
          <a:prstGeom prst="rect">
            <a:avLst/>
          </a:prstGeom>
        </p:spPr>
        <p:txBody>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just"/>
            <a:r>
              <a:rPr lang="sr-Latn-BA" sz="1600" b="1" u="sng" dirty="0" smtClean="0">
                <a:solidFill>
                  <a:schemeClr val="tx1">
                    <a:lumMod val="65000"/>
                    <a:lumOff val="35000"/>
                  </a:schemeClr>
                </a:solidFill>
                <a:latin typeface="Times New Roman" panose="02020603050405020304" pitchFamily="18" charset="0"/>
                <a:cs typeface="Times New Roman" panose="02020603050405020304" pitchFamily="18" charset="0"/>
              </a:rPr>
              <a:t>Bruto nacionalni dohodak  </a:t>
            </a:r>
            <a:r>
              <a:rPr lang="sr-Latn-BA" sz="1600" dirty="0" smtClean="0">
                <a:solidFill>
                  <a:schemeClr val="tx1">
                    <a:lumMod val="65000"/>
                    <a:lumOff val="35000"/>
                  </a:schemeClr>
                </a:solidFill>
                <a:latin typeface="Times New Roman" panose="02020603050405020304" pitchFamily="18" charset="0"/>
                <a:cs typeface="Times New Roman" panose="02020603050405020304" pitchFamily="18" charset="0"/>
              </a:rPr>
              <a:t>jedne zemlje (BND) u otvorenoj ekonomiji definiše se kao zbir domaće potrošnje (C), poslovne štednje u vidu amortizacije i profita (Sp), privatne štednje stanovništva (Ss), dijela dohodka oporezivanog od strane  države (T) i uvoza (M). </a:t>
            </a:r>
          </a:p>
          <a:p>
            <a:pPr algn="just"/>
            <a:endParaRPr lang="sr-Latn-BA" sz="1600" dirty="0">
              <a:solidFill>
                <a:schemeClr val="tx1">
                  <a:lumMod val="65000"/>
                  <a:lumOff val="35000"/>
                </a:schemeClr>
              </a:solidFill>
              <a:latin typeface="Times New Roman" panose="02020603050405020304" pitchFamily="18" charset="0"/>
              <a:cs typeface="Times New Roman" panose="02020603050405020304" pitchFamily="18" charset="0"/>
            </a:endParaRPr>
          </a:p>
          <a:p>
            <a:pPr algn="just"/>
            <a:endParaRPr lang="sr-Latn-BA" sz="1600" dirty="0" smtClean="0">
              <a:solidFill>
                <a:schemeClr val="tx1">
                  <a:lumMod val="65000"/>
                  <a:lumOff val="35000"/>
                </a:schemeClr>
              </a:solidFill>
              <a:latin typeface="Times New Roman" panose="02020603050405020304" pitchFamily="18" charset="0"/>
              <a:cs typeface="Times New Roman" panose="02020603050405020304" pitchFamily="18" charset="0"/>
            </a:endParaRPr>
          </a:p>
          <a:p>
            <a:pPr algn="just"/>
            <a:endParaRPr lang="sr-Latn-BA" sz="1600" dirty="0">
              <a:solidFill>
                <a:schemeClr val="tx1">
                  <a:lumMod val="65000"/>
                  <a:lumOff val="35000"/>
                </a:schemeClr>
              </a:solidFill>
              <a:latin typeface="Times New Roman" panose="02020603050405020304" pitchFamily="18" charset="0"/>
              <a:cs typeface="Times New Roman" panose="02020603050405020304" pitchFamily="18" charset="0"/>
            </a:endParaRPr>
          </a:p>
          <a:p>
            <a:pPr algn="just"/>
            <a:r>
              <a:rPr lang="sr-Latn-BA" sz="1600" dirty="0" smtClean="0">
                <a:solidFill>
                  <a:schemeClr val="tx1">
                    <a:lumMod val="65000"/>
                    <a:lumOff val="35000"/>
                  </a:schemeClr>
                </a:solidFill>
                <a:latin typeface="Times New Roman" panose="02020603050405020304" pitchFamily="18" charset="0"/>
                <a:cs typeface="Times New Roman" panose="02020603050405020304" pitchFamily="18" charset="0"/>
              </a:rPr>
              <a:t> </a:t>
            </a:r>
            <a:endParaRPr lang="sr-Latn-BA" sz="1600" dirty="0">
              <a:solidFill>
                <a:schemeClr val="tx1">
                  <a:lumMod val="65000"/>
                  <a:lumOff val="35000"/>
                </a:schemeClr>
              </a:solidFill>
              <a:latin typeface="Times New Roman" panose="02020603050405020304" pitchFamily="18" charset="0"/>
              <a:cs typeface="Times New Roman" panose="02020603050405020304" pitchFamily="18" charset="0"/>
            </a:endParaRPr>
          </a:p>
        </p:txBody>
      </p:sp>
      <p:sp>
        <p:nvSpPr>
          <p:cNvPr id="27" name="Title 1"/>
          <p:cNvSpPr txBox="1">
            <a:spLocks/>
          </p:cNvSpPr>
          <p:nvPr/>
        </p:nvSpPr>
        <p:spPr>
          <a:xfrm>
            <a:off x="5766291" y="6225183"/>
            <a:ext cx="3239655" cy="367640"/>
          </a:xfrm>
          <a:prstGeom prst="rect">
            <a:avLst/>
          </a:prstGeom>
          <a:solidFill>
            <a:schemeClr val="bg1">
              <a:lumMod val="95000"/>
            </a:schemeClr>
          </a:solidFill>
          <a:ln w="28575">
            <a:solidFill>
              <a:schemeClr val="accent1">
                <a:lumMod val="50000"/>
              </a:schemeClr>
            </a:solidFill>
            <a:prstDash val="sysDot"/>
          </a:ln>
        </p:spPr>
        <p:txBody>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sr-Latn-BA" sz="1800" dirty="0" smtClean="0">
                <a:solidFill>
                  <a:schemeClr val="tx1"/>
                </a:solidFill>
                <a:latin typeface="Times New Roman" panose="02020603050405020304" pitchFamily="18" charset="0"/>
                <a:cs typeface="Times New Roman" panose="02020603050405020304" pitchFamily="18" charset="0"/>
              </a:rPr>
              <a:t>(X-M) =Sp+Ss+Sd - I</a:t>
            </a:r>
            <a:endParaRPr lang="sr-Latn-BA" sz="1800" b="1" dirty="0" smtClean="0">
              <a:solidFill>
                <a:schemeClr val="accent2"/>
              </a:solidFill>
              <a:latin typeface="Times New Roman" panose="02020603050405020304" pitchFamily="18" charset="0"/>
              <a:cs typeface="Times New Roman" panose="02020603050405020304" pitchFamily="18" charset="0"/>
            </a:endParaRPr>
          </a:p>
        </p:txBody>
      </p:sp>
      <p:sp>
        <p:nvSpPr>
          <p:cNvPr id="28" name="Title 1"/>
          <p:cNvSpPr txBox="1">
            <a:spLocks/>
          </p:cNvSpPr>
          <p:nvPr/>
        </p:nvSpPr>
        <p:spPr>
          <a:xfrm>
            <a:off x="2678545" y="6277073"/>
            <a:ext cx="2536503" cy="315750"/>
          </a:xfrm>
          <a:prstGeom prst="rect">
            <a:avLst/>
          </a:prstGeom>
          <a:ln>
            <a:solidFill>
              <a:schemeClr val="accent6">
                <a:lumMod val="75000"/>
              </a:schemeClr>
            </a:solidFill>
            <a:prstDash val="sysDash"/>
          </a:ln>
        </p:spPr>
        <p:txBody>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just"/>
            <a:r>
              <a:rPr lang="sr-Latn-BA" sz="1200" dirty="0" smtClean="0">
                <a:solidFill>
                  <a:schemeClr val="tx1">
                    <a:lumMod val="65000"/>
                    <a:lumOff val="35000"/>
                  </a:schemeClr>
                </a:solidFill>
                <a:latin typeface="Times New Roman" panose="02020603050405020304" pitchFamily="18" charset="0"/>
                <a:cs typeface="Times New Roman" panose="02020603050405020304" pitchFamily="18" charset="0"/>
              </a:rPr>
              <a:t>Ako ukupnu štednju izrazimo zbirno: </a:t>
            </a:r>
            <a:endParaRPr lang="sr-Latn-BA" sz="1200" dirty="0">
              <a:solidFill>
                <a:schemeClr val="tx1">
                  <a:lumMod val="65000"/>
                  <a:lumOff val="35000"/>
                </a:schemeClr>
              </a:solidFill>
              <a:latin typeface="Times New Roman" panose="02020603050405020304" pitchFamily="18" charset="0"/>
              <a:cs typeface="Times New Roman" panose="02020603050405020304" pitchFamily="18" charset="0"/>
            </a:endParaRPr>
          </a:p>
          <a:p>
            <a:pPr algn="just"/>
            <a:endParaRPr lang="sr-Latn-BA" sz="1600" dirty="0" smtClean="0">
              <a:solidFill>
                <a:schemeClr val="tx1">
                  <a:lumMod val="65000"/>
                  <a:lumOff val="35000"/>
                </a:schemeClr>
              </a:solidFill>
              <a:latin typeface="Times New Roman" panose="02020603050405020304" pitchFamily="18" charset="0"/>
              <a:cs typeface="Times New Roman" panose="02020603050405020304" pitchFamily="18" charset="0"/>
            </a:endParaRPr>
          </a:p>
          <a:p>
            <a:pPr algn="just"/>
            <a:endParaRPr lang="sr-Latn-BA" sz="1600" dirty="0">
              <a:solidFill>
                <a:schemeClr val="tx1">
                  <a:lumMod val="65000"/>
                  <a:lumOff val="35000"/>
                </a:schemeClr>
              </a:solidFill>
              <a:latin typeface="Times New Roman" panose="02020603050405020304" pitchFamily="18" charset="0"/>
              <a:cs typeface="Times New Roman" panose="02020603050405020304" pitchFamily="18" charset="0"/>
            </a:endParaRPr>
          </a:p>
          <a:p>
            <a:pPr algn="just"/>
            <a:r>
              <a:rPr lang="sr-Latn-BA" sz="1600" dirty="0" smtClean="0">
                <a:solidFill>
                  <a:schemeClr val="tx1">
                    <a:lumMod val="65000"/>
                    <a:lumOff val="35000"/>
                  </a:schemeClr>
                </a:solidFill>
                <a:latin typeface="Times New Roman" panose="02020603050405020304" pitchFamily="18" charset="0"/>
                <a:cs typeface="Times New Roman" panose="02020603050405020304" pitchFamily="18" charset="0"/>
              </a:rPr>
              <a:t> </a:t>
            </a:r>
            <a:endParaRPr lang="sr-Latn-BA" sz="1600" dirty="0">
              <a:solidFill>
                <a:schemeClr val="tx1">
                  <a:lumMod val="65000"/>
                  <a:lumOff val="35000"/>
                </a:schemeClr>
              </a:solidFill>
              <a:latin typeface="Times New Roman" panose="02020603050405020304" pitchFamily="18" charset="0"/>
              <a:cs typeface="Times New Roman" panose="02020603050405020304" pitchFamily="18" charset="0"/>
            </a:endParaRPr>
          </a:p>
        </p:txBody>
      </p:sp>
      <p:sp>
        <p:nvSpPr>
          <p:cNvPr id="29" name="Title 1"/>
          <p:cNvSpPr txBox="1">
            <a:spLocks/>
          </p:cNvSpPr>
          <p:nvPr/>
        </p:nvSpPr>
        <p:spPr>
          <a:xfrm>
            <a:off x="1339866" y="6248842"/>
            <a:ext cx="1288440" cy="367640"/>
          </a:xfrm>
          <a:prstGeom prst="rect">
            <a:avLst/>
          </a:prstGeom>
          <a:solidFill>
            <a:schemeClr val="accent6">
              <a:lumMod val="20000"/>
              <a:lumOff val="80000"/>
            </a:schemeClr>
          </a:solidFill>
          <a:ln w="28575">
            <a:solidFill>
              <a:schemeClr val="accent1">
                <a:lumMod val="50000"/>
              </a:schemeClr>
            </a:solidFill>
            <a:prstDash val="sysDot"/>
          </a:ln>
        </p:spPr>
        <p:txBody>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sr-Latn-BA" sz="1800" dirty="0" smtClean="0">
                <a:solidFill>
                  <a:schemeClr val="tx1"/>
                </a:solidFill>
                <a:latin typeface="Times New Roman" panose="02020603050405020304" pitchFamily="18" charset="0"/>
                <a:cs typeface="Times New Roman" panose="02020603050405020304" pitchFamily="18" charset="0"/>
              </a:rPr>
              <a:t>X-M =S-I</a:t>
            </a:r>
            <a:endParaRPr lang="sr-Latn-BA" sz="1800" b="1" dirty="0" smtClean="0">
              <a:solidFill>
                <a:schemeClr val="accent2"/>
              </a:solidFill>
              <a:latin typeface="Times New Roman" panose="02020603050405020304" pitchFamily="18" charset="0"/>
              <a:cs typeface="Times New Roman" panose="02020603050405020304" pitchFamily="18" charset="0"/>
            </a:endParaRPr>
          </a:p>
        </p:txBody>
      </p:sp>
      <p:sp>
        <p:nvSpPr>
          <p:cNvPr id="30" name="Left Arrow 29"/>
          <p:cNvSpPr/>
          <p:nvPr/>
        </p:nvSpPr>
        <p:spPr>
          <a:xfrm>
            <a:off x="5315526" y="6225183"/>
            <a:ext cx="314036" cy="367640"/>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321476592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6D22F896-40B5-4ADD-8801-0D06FADFA095}" type="slidenum">
              <a:rPr lang="en-US" smtClean="0"/>
              <a:t>18</a:t>
            </a:fld>
            <a:endParaRPr lang="en-US" dirty="0"/>
          </a:p>
        </p:txBody>
      </p:sp>
      <p:sp>
        <p:nvSpPr>
          <p:cNvPr id="3" name="Rounded Rectangle 2"/>
          <p:cNvSpPr/>
          <p:nvPr/>
        </p:nvSpPr>
        <p:spPr>
          <a:xfrm>
            <a:off x="102286" y="237985"/>
            <a:ext cx="8949349" cy="543394"/>
          </a:xfrm>
          <a:prstGeom prst="roundRect">
            <a:avLst/>
          </a:prstGeom>
          <a:ln w="38100">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1">
            <a:schemeClr val="accent1"/>
          </a:lnRef>
          <a:fillRef idx="2">
            <a:schemeClr val="accent1"/>
          </a:fillRef>
          <a:effectRef idx="1">
            <a:schemeClr val="accent1"/>
          </a:effectRef>
          <a:fontRef idx="minor">
            <a:schemeClr val="dk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r>
              <a:rPr lang="sr-Latn-BA" sz="2000" b="1" i="1" dirty="0">
                <a:solidFill>
                  <a:schemeClr val="bg2">
                    <a:lumMod val="25000"/>
                  </a:schemeClr>
                </a:solidFill>
                <a:latin typeface="Times New Roman" panose="02020603050405020304" pitchFamily="18" charset="0"/>
                <a:cs typeface="Times New Roman" panose="02020603050405020304" pitchFamily="18" charset="0"/>
              </a:rPr>
              <a:t>2</a:t>
            </a:r>
            <a:r>
              <a:rPr lang="sr-Latn-BA" sz="2000" b="1" i="1" dirty="0" smtClean="0">
                <a:solidFill>
                  <a:schemeClr val="bg2">
                    <a:lumMod val="25000"/>
                  </a:schemeClr>
                </a:solidFill>
                <a:latin typeface="Times New Roman" panose="02020603050405020304" pitchFamily="18" charset="0"/>
                <a:cs typeface="Times New Roman" panose="02020603050405020304" pitchFamily="18" charset="0"/>
              </a:rPr>
              <a:t>. Efekti međunarodne razmjene na nacionalni dohodak </a:t>
            </a:r>
            <a:endParaRPr lang="en-GB" sz="2000" b="1" i="1" dirty="0">
              <a:solidFill>
                <a:schemeClr val="bg2">
                  <a:lumMod val="25000"/>
                </a:schemeClr>
              </a:solidFill>
              <a:latin typeface="Times New Roman" panose="02020603050405020304" pitchFamily="18" charset="0"/>
              <a:cs typeface="Times New Roman" panose="02020603050405020304" pitchFamily="18" charset="0"/>
            </a:endParaRPr>
          </a:p>
        </p:txBody>
      </p:sp>
      <p:sp>
        <p:nvSpPr>
          <p:cNvPr id="4" name="Title 1"/>
          <p:cNvSpPr txBox="1">
            <a:spLocks/>
          </p:cNvSpPr>
          <p:nvPr/>
        </p:nvSpPr>
        <p:spPr>
          <a:xfrm>
            <a:off x="526471" y="1016674"/>
            <a:ext cx="1288440" cy="367640"/>
          </a:xfrm>
          <a:prstGeom prst="rect">
            <a:avLst/>
          </a:prstGeom>
          <a:solidFill>
            <a:schemeClr val="accent6">
              <a:lumMod val="20000"/>
              <a:lumOff val="80000"/>
            </a:schemeClr>
          </a:solidFill>
          <a:ln w="28575">
            <a:solidFill>
              <a:schemeClr val="accent1">
                <a:lumMod val="50000"/>
              </a:schemeClr>
            </a:solidFill>
            <a:prstDash val="sysDot"/>
          </a:ln>
        </p:spPr>
        <p:txBody>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sr-Latn-BA" sz="1800" dirty="0" smtClean="0">
                <a:solidFill>
                  <a:schemeClr val="tx1"/>
                </a:solidFill>
                <a:latin typeface="Times New Roman" panose="02020603050405020304" pitchFamily="18" charset="0"/>
                <a:cs typeface="Times New Roman" panose="02020603050405020304" pitchFamily="18" charset="0"/>
              </a:rPr>
              <a:t>X-M =S-I</a:t>
            </a:r>
            <a:endParaRPr lang="sr-Latn-BA" sz="1800" b="1" dirty="0" smtClean="0">
              <a:solidFill>
                <a:schemeClr val="accent2"/>
              </a:solidFill>
              <a:latin typeface="Times New Roman" panose="02020603050405020304" pitchFamily="18" charset="0"/>
              <a:cs typeface="Times New Roman" panose="02020603050405020304" pitchFamily="18" charset="0"/>
            </a:endParaRPr>
          </a:p>
        </p:txBody>
      </p:sp>
      <p:sp>
        <p:nvSpPr>
          <p:cNvPr id="6" name="Title 1"/>
          <p:cNvSpPr txBox="1">
            <a:spLocks/>
          </p:cNvSpPr>
          <p:nvPr/>
        </p:nvSpPr>
        <p:spPr>
          <a:xfrm>
            <a:off x="1989570" y="961930"/>
            <a:ext cx="7154430" cy="856129"/>
          </a:xfrm>
          <a:prstGeom prst="rect">
            <a:avLst/>
          </a:prstGeom>
        </p:spPr>
        <p:txBody>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just"/>
            <a:r>
              <a:rPr lang="sr-Latn-BA" sz="1600" dirty="0" smtClean="0">
                <a:solidFill>
                  <a:schemeClr val="tx1">
                    <a:lumMod val="65000"/>
                    <a:lumOff val="35000"/>
                  </a:schemeClr>
                </a:solidFill>
                <a:latin typeface="Times New Roman" panose="02020603050405020304" pitchFamily="18" charset="0"/>
                <a:cs typeface="Times New Roman" panose="02020603050405020304" pitchFamily="18" charset="0"/>
              </a:rPr>
              <a:t>Odnos izvoza i uvoza prema štednji investicijama pokazuje korelaciju između vanjske trgovine i bruto nacionalnog dohodka jedne zemlje. </a:t>
            </a:r>
          </a:p>
          <a:p>
            <a:pPr algn="just"/>
            <a:r>
              <a:rPr lang="sr-Latn-BA" sz="1600" dirty="0" smtClean="0">
                <a:solidFill>
                  <a:schemeClr val="tx1">
                    <a:lumMod val="65000"/>
                    <a:lumOff val="35000"/>
                  </a:schemeClr>
                </a:solidFill>
                <a:latin typeface="Times New Roman" panose="02020603050405020304" pitchFamily="18" charset="0"/>
                <a:cs typeface="Times New Roman" panose="02020603050405020304" pitchFamily="18" charset="0"/>
              </a:rPr>
              <a:t>Svaki višak izvoza u odnosu na uvoz povećava odnos štednje u odnosu na nivo investicija u toj zemlji. </a:t>
            </a:r>
          </a:p>
          <a:p>
            <a:pPr algn="just"/>
            <a:r>
              <a:rPr lang="sr-Latn-BA" sz="1600" dirty="0" smtClean="0">
                <a:solidFill>
                  <a:schemeClr val="tx1">
                    <a:lumMod val="65000"/>
                    <a:lumOff val="35000"/>
                  </a:schemeClr>
                </a:solidFill>
                <a:latin typeface="Times New Roman" panose="02020603050405020304" pitchFamily="18" charset="0"/>
                <a:cs typeface="Times New Roman" panose="02020603050405020304" pitchFamily="18" charset="0"/>
              </a:rPr>
              <a:t>Veći uvoz nad izvozom, odražava se na povećanje investija u odnosu na štednju. </a:t>
            </a:r>
          </a:p>
          <a:p>
            <a:pPr marL="342900" indent="-342900" algn="just">
              <a:buAutoNum type="alphaLcParenR"/>
            </a:pPr>
            <a:endParaRPr lang="sr-Latn-BA" sz="1600" dirty="0">
              <a:solidFill>
                <a:schemeClr val="tx1">
                  <a:lumMod val="65000"/>
                  <a:lumOff val="35000"/>
                </a:schemeClr>
              </a:solidFill>
              <a:latin typeface="Times New Roman" panose="02020603050405020304" pitchFamily="18" charset="0"/>
              <a:cs typeface="Times New Roman" panose="02020603050405020304" pitchFamily="18" charset="0"/>
            </a:endParaRPr>
          </a:p>
          <a:p>
            <a:pPr algn="just"/>
            <a:r>
              <a:rPr lang="sr-Latn-BA" sz="1600" dirty="0" smtClean="0">
                <a:solidFill>
                  <a:schemeClr val="tx1">
                    <a:lumMod val="65000"/>
                    <a:lumOff val="35000"/>
                  </a:schemeClr>
                </a:solidFill>
                <a:latin typeface="Times New Roman" panose="02020603050405020304" pitchFamily="18" charset="0"/>
                <a:cs typeface="Times New Roman" panose="02020603050405020304" pitchFamily="18" charset="0"/>
              </a:rPr>
              <a:t> </a:t>
            </a:r>
            <a:endParaRPr lang="sr-Latn-BA" sz="1600" dirty="0">
              <a:solidFill>
                <a:schemeClr val="tx1">
                  <a:lumMod val="65000"/>
                  <a:lumOff val="35000"/>
                </a:schemeClr>
              </a:solidFill>
              <a:latin typeface="Times New Roman" panose="02020603050405020304" pitchFamily="18" charset="0"/>
              <a:cs typeface="Times New Roman" panose="02020603050405020304" pitchFamily="18" charset="0"/>
            </a:endParaRPr>
          </a:p>
        </p:txBody>
      </p:sp>
      <p:sp>
        <p:nvSpPr>
          <p:cNvPr id="7" name="Down Arrow 6"/>
          <p:cNvSpPr/>
          <p:nvPr/>
        </p:nvSpPr>
        <p:spPr>
          <a:xfrm>
            <a:off x="870509" y="1510910"/>
            <a:ext cx="600363" cy="87761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Title 1"/>
          <p:cNvSpPr txBox="1">
            <a:spLocks/>
          </p:cNvSpPr>
          <p:nvPr/>
        </p:nvSpPr>
        <p:spPr>
          <a:xfrm>
            <a:off x="1989570" y="2478804"/>
            <a:ext cx="7154430" cy="856129"/>
          </a:xfrm>
          <a:prstGeom prst="rect">
            <a:avLst/>
          </a:prstGeom>
        </p:spPr>
        <p:txBody>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just"/>
            <a:r>
              <a:rPr lang="sr-Latn-BA" sz="1600" dirty="0" smtClean="0">
                <a:solidFill>
                  <a:schemeClr val="tx1">
                    <a:lumMod val="65000"/>
                    <a:lumOff val="35000"/>
                  </a:schemeClr>
                </a:solidFill>
                <a:latin typeface="Times New Roman" panose="02020603050405020304" pitchFamily="18" charset="0"/>
                <a:cs typeface="Times New Roman" panose="02020603050405020304" pitchFamily="18" charset="0"/>
              </a:rPr>
              <a:t>Ako važi </a:t>
            </a:r>
            <a:r>
              <a:rPr lang="sr-Latn-BA" sz="1600" u="sng" dirty="0" smtClean="0">
                <a:solidFill>
                  <a:schemeClr val="tx1">
                    <a:lumMod val="65000"/>
                    <a:lumOff val="35000"/>
                  </a:schemeClr>
                </a:solidFill>
                <a:latin typeface="Times New Roman" panose="02020603050405020304" pitchFamily="18" charset="0"/>
                <a:cs typeface="Times New Roman" panose="02020603050405020304" pitchFamily="18" charset="0"/>
              </a:rPr>
              <a:t>X-M = S-I</a:t>
            </a:r>
            <a:r>
              <a:rPr lang="sr-Latn-BA" sz="1600" dirty="0" smtClean="0">
                <a:solidFill>
                  <a:schemeClr val="tx1">
                    <a:lumMod val="65000"/>
                    <a:lumOff val="35000"/>
                  </a:schemeClr>
                </a:solidFill>
                <a:latin typeface="Times New Roman" panose="02020603050405020304" pitchFamily="18" charset="0"/>
                <a:cs typeface="Times New Roman" panose="02020603050405020304" pitchFamily="18" charset="0"/>
              </a:rPr>
              <a:t>, to je isto što i </a:t>
            </a:r>
            <a:r>
              <a:rPr lang="sr-Latn-BA" sz="1600" u="sng" dirty="0" smtClean="0">
                <a:solidFill>
                  <a:schemeClr val="tx1">
                    <a:lumMod val="65000"/>
                    <a:lumOff val="35000"/>
                  </a:schemeClr>
                </a:solidFill>
                <a:latin typeface="Times New Roman" panose="02020603050405020304" pitchFamily="18" charset="0"/>
                <a:cs typeface="Times New Roman" panose="02020603050405020304" pitchFamily="18" charset="0"/>
              </a:rPr>
              <a:t>X+I = S+M. </a:t>
            </a:r>
          </a:p>
          <a:p>
            <a:pPr marL="342900" indent="-342900" algn="just">
              <a:buAutoNum type="alphaLcParenR"/>
            </a:pPr>
            <a:endParaRPr lang="sr-Latn-BA" sz="1600" dirty="0">
              <a:solidFill>
                <a:schemeClr val="tx1">
                  <a:lumMod val="65000"/>
                  <a:lumOff val="35000"/>
                </a:schemeClr>
              </a:solidFill>
              <a:latin typeface="Times New Roman" panose="02020603050405020304" pitchFamily="18" charset="0"/>
              <a:cs typeface="Times New Roman" panose="02020603050405020304" pitchFamily="18" charset="0"/>
            </a:endParaRPr>
          </a:p>
          <a:p>
            <a:pPr algn="just"/>
            <a:r>
              <a:rPr lang="sr-Latn-BA" sz="1600" dirty="0" smtClean="0">
                <a:solidFill>
                  <a:schemeClr val="tx1">
                    <a:lumMod val="65000"/>
                    <a:lumOff val="35000"/>
                  </a:schemeClr>
                </a:solidFill>
                <a:latin typeface="Times New Roman" panose="02020603050405020304" pitchFamily="18" charset="0"/>
                <a:cs typeface="Times New Roman" panose="02020603050405020304" pitchFamily="18" charset="0"/>
              </a:rPr>
              <a:t> </a:t>
            </a:r>
            <a:endParaRPr lang="sr-Latn-BA" sz="1600" dirty="0">
              <a:solidFill>
                <a:schemeClr val="tx1">
                  <a:lumMod val="65000"/>
                  <a:lumOff val="35000"/>
                </a:schemeClr>
              </a:solidFill>
              <a:latin typeface="Times New Roman" panose="02020603050405020304" pitchFamily="18" charset="0"/>
              <a:cs typeface="Times New Roman" panose="02020603050405020304" pitchFamily="18" charset="0"/>
            </a:endParaRPr>
          </a:p>
        </p:txBody>
      </p:sp>
      <p:sp>
        <p:nvSpPr>
          <p:cNvPr id="9" name="Title 1"/>
          <p:cNvSpPr txBox="1">
            <a:spLocks/>
          </p:cNvSpPr>
          <p:nvPr/>
        </p:nvSpPr>
        <p:spPr>
          <a:xfrm>
            <a:off x="457198" y="2478804"/>
            <a:ext cx="1288440" cy="367640"/>
          </a:xfrm>
          <a:prstGeom prst="rect">
            <a:avLst/>
          </a:prstGeom>
          <a:solidFill>
            <a:schemeClr val="accent6">
              <a:lumMod val="20000"/>
              <a:lumOff val="80000"/>
            </a:schemeClr>
          </a:solidFill>
          <a:ln w="28575">
            <a:solidFill>
              <a:schemeClr val="accent1">
                <a:lumMod val="50000"/>
              </a:schemeClr>
            </a:solidFill>
            <a:prstDash val="sysDot"/>
          </a:ln>
        </p:spPr>
        <p:txBody>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sr-Latn-BA" sz="1800" dirty="0" smtClean="0">
                <a:solidFill>
                  <a:schemeClr val="tx1"/>
                </a:solidFill>
                <a:latin typeface="Times New Roman" panose="02020603050405020304" pitchFamily="18" charset="0"/>
                <a:cs typeface="Times New Roman" panose="02020603050405020304" pitchFamily="18" charset="0"/>
              </a:rPr>
              <a:t>X+I =S+M</a:t>
            </a:r>
            <a:endParaRPr lang="sr-Latn-BA" sz="1800" b="1" dirty="0" smtClean="0">
              <a:solidFill>
                <a:schemeClr val="accent2"/>
              </a:solidFill>
              <a:latin typeface="Times New Roman" panose="02020603050405020304" pitchFamily="18" charset="0"/>
              <a:cs typeface="Times New Roman" panose="02020603050405020304" pitchFamily="18" charset="0"/>
            </a:endParaRPr>
          </a:p>
        </p:txBody>
      </p:sp>
      <p:sp>
        <p:nvSpPr>
          <p:cNvPr id="10" name="Title 1"/>
          <p:cNvSpPr txBox="1">
            <a:spLocks/>
          </p:cNvSpPr>
          <p:nvPr/>
        </p:nvSpPr>
        <p:spPr>
          <a:xfrm>
            <a:off x="457198" y="3013964"/>
            <a:ext cx="2193638" cy="367640"/>
          </a:xfrm>
          <a:prstGeom prst="rect">
            <a:avLst/>
          </a:prstGeom>
          <a:solidFill>
            <a:schemeClr val="accent6">
              <a:lumMod val="20000"/>
              <a:lumOff val="80000"/>
            </a:schemeClr>
          </a:solidFill>
          <a:ln w="28575">
            <a:solidFill>
              <a:schemeClr val="accent1">
                <a:lumMod val="50000"/>
              </a:schemeClr>
            </a:solidFill>
            <a:prstDash val="sysDot"/>
          </a:ln>
        </p:spPr>
        <p:txBody>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sr-Latn-BA" sz="1800" dirty="0" smtClean="0">
                <a:solidFill>
                  <a:schemeClr val="tx1"/>
                </a:solidFill>
                <a:latin typeface="Times New Roman" panose="02020603050405020304" pitchFamily="18" charset="0"/>
                <a:cs typeface="Times New Roman" panose="02020603050405020304" pitchFamily="18" charset="0"/>
              </a:rPr>
              <a:t>∆X-</a:t>
            </a:r>
            <a:r>
              <a:rPr lang="sr-Latn-BA" sz="1800" dirty="0">
                <a:solidFill>
                  <a:schemeClr val="tx1"/>
                </a:solidFill>
                <a:latin typeface="Times New Roman" panose="02020603050405020304" pitchFamily="18" charset="0"/>
                <a:cs typeface="Times New Roman" panose="02020603050405020304" pitchFamily="18" charset="0"/>
              </a:rPr>
              <a:t> </a:t>
            </a:r>
            <a:r>
              <a:rPr lang="sr-Latn-BA" sz="1800" dirty="0" smtClean="0">
                <a:solidFill>
                  <a:schemeClr val="tx1"/>
                </a:solidFill>
                <a:latin typeface="Times New Roman" panose="02020603050405020304" pitchFamily="18" charset="0"/>
                <a:cs typeface="Times New Roman" panose="02020603050405020304" pitchFamily="18" charset="0"/>
              </a:rPr>
              <a:t>∆M =</a:t>
            </a:r>
            <a:r>
              <a:rPr lang="sr-Latn-BA" sz="1800" dirty="0">
                <a:solidFill>
                  <a:schemeClr val="tx1"/>
                </a:solidFill>
                <a:latin typeface="Times New Roman" panose="02020603050405020304" pitchFamily="18" charset="0"/>
                <a:cs typeface="Times New Roman" panose="02020603050405020304" pitchFamily="18" charset="0"/>
              </a:rPr>
              <a:t> </a:t>
            </a:r>
            <a:r>
              <a:rPr lang="sr-Latn-BA" sz="1800" dirty="0" smtClean="0">
                <a:solidFill>
                  <a:schemeClr val="tx1"/>
                </a:solidFill>
                <a:latin typeface="Times New Roman" panose="02020603050405020304" pitchFamily="18" charset="0"/>
                <a:cs typeface="Times New Roman" panose="02020603050405020304" pitchFamily="18" charset="0"/>
              </a:rPr>
              <a:t>∆S- ∆I</a:t>
            </a:r>
            <a:endParaRPr lang="sr-Latn-BA" sz="1800" b="1" dirty="0" smtClean="0">
              <a:solidFill>
                <a:schemeClr val="accent2"/>
              </a:solidFill>
              <a:latin typeface="Times New Roman" panose="02020603050405020304" pitchFamily="18" charset="0"/>
              <a:cs typeface="Times New Roman" panose="02020603050405020304" pitchFamily="18" charset="0"/>
            </a:endParaRPr>
          </a:p>
        </p:txBody>
      </p:sp>
      <p:sp>
        <p:nvSpPr>
          <p:cNvPr id="11" name="Title 1"/>
          <p:cNvSpPr txBox="1">
            <a:spLocks/>
          </p:cNvSpPr>
          <p:nvPr/>
        </p:nvSpPr>
        <p:spPr>
          <a:xfrm>
            <a:off x="457198" y="3447709"/>
            <a:ext cx="2193638" cy="367640"/>
          </a:xfrm>
          <a:prstGeom prst="rect">
            <a:avLst/>
          </a:prstGeom>
          <a:solidFill>
            <a:schemeClr val="accent6">
              <a:lumMod val="20000"/>
              <a:lumOff val="80000"/>
            </a:schemeClr>
          </a:solidFill>
          <a:ln w="28575">
            <a:solidFill>
              <a:schemeClr val="accent1">
                <a:lumMod val="50000"/>
              </a:schemeClr>
            </a:solidFill>
            <a:prstDash val="sysDot"/>
          </a:ln>
        </p:spPr>
        <p:txBody>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sr-Latn-BA" sz="1800" dirty="0" smtClean="0">
                <a:solidFill>
                  <a:schemeClr val="tx1"/>
                </a:solidFill>
                <a:latin typeface="Times New Roman" panose="02020603050405020304" pitchFamily="18" charset="0"/>
                <a:cs typeface="Times New Roman" panose="02020603050405020304" pitchFamily="18" charset="0"/>
              </a:rPr>
              <a:t>∆X+ </a:t>
            </a:r>
            <a:r>
              <a:rPr lang="sr-Latn-BA" sz="1800" dirty="0" smtClean="0">
                <a:solidFill>
                  <a:srgbClr val="FF0000"/>
                </a:solidFill>
                <a:latin typeface="Times New Roman" panose="02020603050405020304" pitchFamily="18" charset="0"/>
                <a:cs typeface="Times New Roman" panose="02020603050405020304" pitchFamily="18" charset="0"/>
              </a:rPr>
              <a:t>∆I</a:t>
            </a:r>
            <a:r>
              <a:rPr lang="sr-Latn-BA" sz="1800" dirty="0" smtClean="0">
                <a:solidFill>
                  <a:schemeClr val="tx1"/>
                </a:solidFill>
                <a:latin typeface="Times New Roman" panose="02020603050405020304" pitchFamily="18" charset="0"/>
                <a:cs typeface="Times New Roman" panose="02020603050405020304" pitchFamily="18" charset="0"/>
              </a:rPr>
              <a:t> =</a:t>
            </a:r>
            <a:r>
              <a:rPr lang="sr-Latn-BA" sz="1800" dirty="0">
                <a:solidFill>
                  <a:schemeClr val="tx1"/>
                </a:solidFill>
                <a:latin typeface="Times New Roman" panose="02020603050405020304" pitchFamily="18" charset="0"/>
                <a:cs typeface="Times New Roman" panose="02020603050405020304" pitchFamily="18" charset="0"/>
              </a:rPr>
              <a:t> </a:t>
            </a:r>
            <a:r>
              <a:rPr lang="sr-Latn-BA" sz="1800" dirty="0" smtClean="0">
                <a:solidFill>
                  <a:schemeClr val="tx1"/>
                </a:solidFill>
                <a:latin typeface="Times New Roman" panose="02020603050405020304" pitchFamily="18" charset="0"/>
                <a:cs typeface="Times New Roman" panose="02020603050405020304" pitchFamily="18" charset="0"/>
              </a:rPr>
              <a:t>∆S+∆M</a:t>
            </a:r>
            <a:endParaRPr lang="sr-Latn-BA" sz="1800" b="1" dirty="0" smtClean="0">
              <a:solidFill>
                <a:schemeClr val="accent2"/>
              </a:solidFill>
              <a:latin typeface="Times New Roman" panose="02020603050405020304" pitchFamily="18" charset="0"/>
              <a:cs typeface="Times New Roman" panose="02020603050405020304" pitchFamily="18" charset="0"/>
            </a:endParaRPr>
          </a:p>
        </p:txBody>
      </p:sp>
      <p:sp>
        <p:nvSpPr>
          <p:cNvPr id="12" name="Title 1"/>
          <p:cNvSpPr txBox="1">
            <a:spLocks/>
          </p:cNvSpPr>
          <p:nvPr/>
        </p:nvSpPr>
        <p:spPr>
          <a:xfrm>
            <a:off x="3097935" y="3957234"/>
            <a:ext cx="5441083" cy="404247"/>
          </a:xfrm>
          <a:prstGeom prst="rect">
            <a:avLst/>
          </a:prstGeom>
        </p:spPr>
        <p:txBody>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just"/>
            <a:r>
              <a:rPr lang="sr-Latn-BA" sz="1600" dirty="0" smtClean="0">
                <a:solidFill>
                  <a:schemeClr val="tx1">
                    <a:lumMod val="65000"/>
                    <a:lumOff val="35000"/>
                  </a:schemeClr>
                </a:solidFill>
                <a:latin typeface="Times New Roman" panose="02020603050405020304" pitchFamily="18" charset="0"/>
                <a:cs typeface="Times New Roman" panose="02020603050405020304" pitchFamily="18" charset="0"/>
              </a:rPr>
              <a:t>Podjelimo sa /∆Y</a:t>
            </a:r>
            <a:endParaRPr lang="sr-Latn-BA" sz="1600" dirty="0">
              <a:solidFill>
                <a:schemeClr val="tx1">
                  <a:lumMod val="65000"/>
                  <a:lumOff val="35000"/>
                </a:schemeClr>
              </a:solidFill>
              <a:latin typeface="Times New Roman" panose="02020603050405020304" pitchFamily="18" charset="0"/>
              <a:cs typeface="Times New Roman" panose="02020603050405020304" pitchFamily="18" charset="0"/>
            </a:endParaRPr>
          </a:p>
          <a:p>
            <a:pPr algn="just"/>
            <a:r>
              <a:rPr lang="sr-Latn-BA" sz="1600" dirty="0" smtClean="0">
                <a:solidFill>
                  <a:schemeClr val="tx1">
                    <a:lumMod val="65000"/>
                    <a:lumOff val="35000"/>
                  </a:schemeClr>
                </a:solidFill>
                <a:latin typeface="Times New Roman" panose="02020603050405020304" pitchFamily="18" charset="0"/>
                <a:cs typeface="Times New Roman" panose="02020603050405020304" pitchFamily="18" charset="0"/>
              </a:rPr>
              <a:t> </a:t>
            </a:r>
            <a:endParaRPr lang="sr-Latn-BA" sz="1600" dirty="0">
              <a:solidFill>
                <a:schemeClr val="tx1">
                  <a:lumMod val="65000"/>
                  <a:lumOff val="35000"/>
                </a:schemeClr>
              </a:solidFill>
              <a:latin typeface="Times New Roman" panose="02020603050405020304" pitchFamily="18" charset="0"/>
              <a:cs typeface="Times New Roman" panose="02020603050405020304" pitchFamily="18" charset="0"/>
            </a:endParaRPr>
          </a:p>
        </p:txBody>
      </p:sp>
      <p:sp>
        <p:nvSpPr>
          <p:cNvPr id="13" name="Title 1"/>
          <p:cNvSpPr txBox="1">
            <a:spLocks/>
          </p:cNvSpPr>
          <p:nvPr/>
        </p:nvSpPr>
        <p:spPr>
          <a:xfrm>
            <a:off x="457198" y="3928514"/>
            <a:ext cx="2193638" cy="367640"/>
          </a:xfrm>
          <a:prstGeom prst="rect">
            <a:avLst/>
          </a:prstGeom>
          <a:solidFill>
            <a:schemeClr val="accent6">
              <a:lumMod val="20000"/>
              <a:lumOff val="80000"/>
            </a:schemeClr>
          </a:solidFill>
          <a:ln w="28575">
            <a:solidFill>
              <a:schemeClr val="accent1">
                <a:lumMod val="50000"/>
              </a:schemeClr>
            </a:solidFill>
            <a:prstDash val="sysDot"/>
          </a:ln>
        </p:spPr>
        <p:txBody>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sr-Latn-BA" sz="1800" dirty="0" smtClean="0">
                <a:solidFill>
                  <a:schemeClr val="tx1"/>
                </a:solidFill>
                <a:latin typeface="Times New Roman" panose="02020603050405020304" pitchFamily="18" charset="0"/>
                <a:cs typeface="Times New Roman" panose="02020603050405020304" pitchFamily="18" charset="0"/>
              </a:rPr>
              <a:t>∆X =</a:t>
            </a:r>
            <a:r>
              <a:rPr lang="sr-Latn-BA" sz="1800" dirty="0">
                <a:solidFill>
                  <a:schemeClr val="tx1"/>
                </a:solidFill>
                <a:latin typeface="Times New Roman" panose="02020603050405020304" pitchFamily="18" charset="0"/>
                <a:cs typeface="Times New Roman" panose="02020603050405020304" pitchFamily="18" charset="0"/>
              </a:rPr>
              <a:t> </a:t>
            </a:r>
            <a:r>
              <a:rPr lang="sr-Latn-BA" sz="1800" dirty="0" smtClean="0">
                <a:solidFill>
                  <a:schemeClr val="tx1"/>
                </a:solidFill>
                <a:latin typeface="Times New Roman" panose="02020603050405020304" pitchFamily="18" charset="0"/>
                <a:cs typeface="Times New Roman" panose="02020603050405020304" pitchFamily="18" charset="0"/>
              </a:rPr>
              <a:t>∆S+∆M</a:t>
            </a:r>
            <a:endParaRPr lang="sr-Latn-BA" sz="1800" b="1" dirty="0" smtClean="0">
              <a:solidFill>
                <a:schemeClr val="accent2"/>
              </a:solidFill>
              <a:latin typeface="Times New Roman" panose="02020603050405020304" pitchFamily="18" charset="0"/>
              <a:cs typeface="Times New Roman" panose="02020603050405020304" pitchFamily="18" charset="0"/>
            </a:endParaRPr>
          </a:p>
        </p:txBody>
      </p:sp>
      <p:sp>
        <p:nvSpPr>
          <p:cNvPr id="14" name="Title 1"/>
          <p:cNvSpPr txBox="1">
            <a:spLocks/>
          </p:cNvSpPr>
          <p:nvPr/>
        </p:nvSpPr>
        <p:spPr>
          <a:xfrm>
            <a:off x="2846243" y="5435518"/>
            <a:ext cx="5441083" cy="404247"/>
          </a:xfrm>
          <a:prstGeom prst="rect">
            <a:avLst/>
          </a:prstGeom>
        </p:spPr>
        <p:txBody>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just"/>
            <a:r>
              <a:rPr lang="sr-Latn-BA" sz="1600" dirty="0" smtClean="0">
                <a:solidFill>
                  <a:schemeClr val="tx1">
                    <a:lumMod val="65000"/>
                    <a:lumOff val="35000"/>
                  </a:schemeClr>
                </a:solidFill>
                <a:latin typeface="Times New Roman" panose="02020603050405020304" pitchFamily="18" charset="0"/>
                <a:cs typeface="Times New Roman" panose="02020603050405020304" pitchFamily="18" charset="0"/>
              </a:rPr>
              <a:t>Granična sklonost ka štednji (s)</a:t>
            </a:r>
            <a:endParaRPr lang="sr-Latn-BA" sz="1600" dirty="0">
              <a:solidFill>
                <a:schemeClr val="tx1">
                  <a:lumMod val="65000"/>
                  <a:lumOff val="35000"/>
                </a:schemeClr>
              </a:solidFill>
              <a:latin typeface="Times New Roman" panose="02020603050405020304" pitchFamily="18" charset="0"/>
              <a:cs typeface="Times New Roman" panose="02020603050405020304" pitchFamily="18" charset="0"/>
            </a:endParaRPr>
          </a:p>
          <a:p>
            <a:pPr algn="just"/>
            <a:r>
              <a:rPr lang="sr-Latn-BA" sz="1600" dirty="0" smtClean="0">
                <a:solidFill>
                  <a:schemeClr val="tx1">
                    <a:lumMod val="65000"/>
                    <a:lumOff val="35000"/>
                  </a:schemeClr>
                </a:solidFill>
                <a:latin typeface="Times New Roman" panose="02020603050405020304" pitchFamily="18" charset="0"/>
                <a:cs typeface="Times New Roman" panose="02020603050405020304" pitchFamily="18" charset="0"/>
              </a:rPr>
              <a:t> </a:t>
            </a:r>
            <a:endParaRPr lang="sr-Latn-BA" sz="1600" dirty="0">
              <a:solidFill>
                <a:schemeClr val="tx1">
                  <a:lumMod val="65000"/>
                  <a:lumOff val="35000"/>
                </a:schemeClr>
              </a:solidFill>
              <a:latin typeface="Times New Roman" panose="02020603050405020304" pitchFamily="18" charset="0"/>
              <a:cs typeface="Times New Roman" panose="02020603050405020304" pitchFamily="18" charset="0"/>
            </a:endParaRPr>
          </a:p>
        </p:txBody>
      </p:sp>
      <p:sp>
        <p:nvSpPr>
          <p:cNvPr id="15" name="Title 1"/>
          <p:cNvSpPr txBox="1">
            <a:spLocks/>
          </p:cNvSpPr>
          <p:nvPr/>
        </p:nvSpPr>
        <p:spPr>
          <a:xfrm>
            <a:off x="457198" y="4409319"/>
            <a:ext cx="3158838" cy="367640"/>
          </a:xfrm>
          <a:prstGeom prst="rect">
            <a:avLst/>
          </a:prstGeom>
          <a:solidFill>
            <a:schemeClr val="accent6">
              <a:lumMod val="20000"/>
              <a:lumOff val="80000"/>
            </a:schemeClr>
          </a:solidFill>
          <a:ln w="28575">
            <a:solidFill>
              <a:schemeClr val="accent1">
                <a:lumMod val="50000"/>
              </a:schemeClr>
            </a:solidFill>
            <a:prstDash val="sysDot"/>
          </a:ln>
        </p:spPr>
        <p:txBody>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sr-Latn-BA" sz="1800" dirty="0" smtClean="0">
                <a:solidFill>
                  <a:schemeClr val="tx1"/>
                </a:solidFill>
                <a:latin typeface="Times New Roman" panose="02020603050405020304" pitchFamily="18" charset="0"/>
                <a:cs typeface="Times New Roman" panose="02020603050405020304" pitchFamily="18" charset="0"/>
              </a:rPr>
              <a:t>∆X/</a:t>
            </a:r>
            <a:r>
              <a:rPr lang="sr-Latn-BA" sz="1800" dirty="0" smtClean="0">
                <a:solidFill>
                  <a:srgbClr val="CC9900"/>
                </a:solidFill>
                <a:latin typeface="Times New Roman" panose="02020603050405020304" pitchFamily="18" charset="0"/>
                <a:cs typeface="Times New Roman" panose="02020603050405020304" pitchFamily="18" charset="0"/>
              </a:rPr>
              <a:t>∆Y </a:t>
            </a:r>
            <a:r>
              <a:rPr lang="sr-Latn-BA" sz="1800" dirty="0" smtClean="0">
                <a:solidFill>
                  <a:schemeClr val="tx1"/>
                </a:solidFill>
                <a:latin typeface="Times New Roman" panose="02020603050405020304" pitchFamily="18" charset="0"/>
                <a:cs typeface="Times New Roman" panose="02020603050405020304" pitchFamily="18" charset="0"/>
              </a:rPr>
              <a:t>=</a:t>
            </a:r>
            <a:r>
              <a:rPr lang="sr-Latn-BA" sz="1800" dirty="0">
                <a:solidFill>
                  <a:schemeClr val="tx1"/>
                </a:solidFill>
                <a:latin typeface="Times New Roman" panose="02020603050405020304" pitchFamily="18" charset="0"/>
                <a:cs typeface="Times New Roman" panose="02020603050405020304" pitchFamily="18" charset="0"/>
              </a:rPr>
              <a:t> </a:t>
            </a:r>
            <a:r>
              <a:rPr lang="sr-Latn-BA" sz="1800" dirty="0" smtClean="0">
                <a:solidFill>
                  <a:schemeClr val="tx1"/>
                </a:solidFill>
                <a:latin typeface="Times New Roman" panose="02020603050405020304" pitchFamily="18" charset="0"/>
                <a:cs typeface="Times New Roman" panose="02020603050405020304" pitchFamily="18" charset="0"/>
              </a:rPr>
              <a:t>∆S</a:t>
            </a:r>
            <a:r>
              <a:rPr lang="sr-Latn-BA" sz="1800" dirty="0">
                <a:solidFill>
                  <a:schemeClr val="tx1"/>
                </a:solidFill>
                <a:latin typeface="Times New Roman" panose="02020603050405020304" pitchFamily="18" charset="0"/>
                <a:cs typeface="Times New Roman" panose="02020603050405020304" pitchFamily="18" charset="0"/>
              </a:rPr>
              <a:t> /</a:t>
            </a:r>
            <a:r>
              <a:rPr lang="sr-Latn-BA" sz="1800" dirty="0">
                <a:solidFill>
                  <a:srgbClr val="CC9900"/>
                </a:solidFill>
                <a:latin typeface="Times New Roman" panose="02020603050405020304" pitchFamily="18" charset="0"/>
                <a:cs typeface="Times New Roman" panose="02020603050405020304" pitchFamily="18" charset="0"/>
              </a:rPr>
              <a:t>∆Y </a:t>
            </a:r>
            <a:r>
              <a:rPr lang="sr-Latn-BA" sz="1800" dirty="0" smtClean="0">
                <a:solidFill>
                  <a:schemeClr val="tx1"/>
                </a:solidFill>
                <a:latin typeface="Times New Roman" panose="02020603050405020304" pitchFamily="18" charset="0"/>
                <a:cs typeface="Times New Roman" panose="02020603050405020304" pitchFamily="18" charset="0"/>
              </a:rPr>
              <a:t>+∆M</a:t>
            </a:r>
            <a:r>
              <a:rPr lang="sr-Latn-BA" sz="1800" dirty="0">
                <a:solidFill>
                  <a:schemeClr val="tx1"/>
                </a:solidFill>
                <a:latin typeface="Times New Roman" panose="02020603050405020304" pitchFamily="18" charset="0"/>
                <a:cs typeface="Times New Roman" panose="02020603050405020304" pitchFamily="18" charset="0"/>
              </a:rPr>
              <a:t> /</a:t>
            </a:r>
            <a:r>
              <a:rPr lang="sr-Latn-BA" sz="1800" dirty="0">
                <a:solidFill>
                  <a:srgbClr val="CC9900"/>
                </a:solidFill>
                <a:latin typeface="Times New Roman" panose="02020603050405020304" pitchFamily="18" charset="0"/>
                <a:cs typeface="Times New Roman" panose="02020603050405020304" pitchFamily="18" charset="0"/>
              </a:rPr>
              <a:t>∆Y </a:t>
            </a:r>
            <a:endParaRPr lang="sr-Latn-BA" sz="1800" b="1" dirty="0" smtClean="0">
              <a:solidFill>
                <a:srgbClr val="CC9900"/>
              </a:solidFill>
              <a:latin typeface="Times New Roman" panose="02020603050405020304" pitchFamily="18" charset="0"/>
              <a:cs typeface="Times New Roman" panose="02020603050405020304" pitchFamily="18" charset="0"/>
            </a:endParaRPr>
          </a:p>
        </p:txBody>
      </p:sp>
      <p:sp>
        <p:nvSpPr>
          <p:cNvPr id="16" name="Title 1"/>
          <p:cNvSpPr txBox="1">
            <a:spLocks/>
          </p:cNvSpPr>
          <p:nvPr/>
        </p:nvSpPr>
        <p:spPr>
          <a:xfrm>
            <a:off x="526471" y="4855418"/>
            <a:ext cx="3158838" cy="367640"/>
          </a:xfrm>
          <a:prstGeom prst="rect">
            <a:avLst/>
          </a:prstGeom>
          <a:solidFill>
            <a:schemeClr val="accent6">
              <a:lumMod val="20000"/>
              <a:lumOff val="80000"/>
            </a:schemeClr>
          </a:solidFill>
          <a:ln w="28575">
            <a:solidFill>
              <a:schemeClr val="accent1">
                <a:lumMod val="50000"/>
              </a:schemeClr>
            </a:solidFill>
            <a:prstDash val="sysDot"/>
          </a:ln>
        </p:spPr>
        <p:txBody>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sr-Latn-BA" sz="1800" dirty="0" smtClean="0">
                <a:solidFill>
                  <a:schemeClr val="tx1"/>
                </a:solidFill>
                <a:latin typeface="Times New Roman" panose="02020603050405020304" pitchFamily="18" charset="0"/>
                <a:cs typeface="Times New Roman" panose="02020603050405020304" pitchFamily="18" charset="0"/>
              </a:rPr>
              <a:t>∆X/</a:t>
            </a:r>
            <a:r>
              <a:rPr lang="sr-Latn-BA" sz="1800" dirty="0" smtClean="0">
                <a:solidFill>
                  <a:srgbClr val="CC9900"/>
                </a:solidFill>
                <a:latin typeface="Times New Roman" panose="02020603050405020304" pitchFamily="18" charset="0"/>
                <a:cs typeface="Times New Roman" panose="02020603050405020304" pitchFamily="18" charset="0"/>
              </a:rPr>
              <a:t>∆Y </a:t>
            </a:r>
            <a:r>
              <a:rPr lang="sr-Latn-BA" sz="1800" dirty="0" smtClean="0">
                <a:solidFill>
                  <a:schemeClr val="tx1"/>
                </a:solidFill>
                <a:latin typeface="Times New Roman" panose="02020603050405020304" pitchFamily="18" charset="0"/>
                <a:cs typeface="Times New Roman" panose="02020603050405020304" pitchFamily="18" charset="0"/>
              </a:rPr>
              <a:t>=</a:t>
            </a:r>
            <a:r>
              <a:rPr lang="sr-Latn-BA" sz="1800" dirty="0">
                <a:solidFill>
                  <a:schemeClr val="tx1"/>
                </a:solidFill>
                <a:latin typeface="Times New Roman" panose="02020603050405020304" pitchFamily="18" charset="0"/>
                <a:cs typeface="Times New Roman" panose="02020603050405020304" pitchFamily="18" charset="0"/>
              </a:rPr>
              <a:t> </a:t>
            </a:r>
            <a:r>
              <a:rPr lang="sr-Latn-BA" sz="1800" dirty="0" smtClean="0">
                <a:solidFill>
                  <a:schemeClr val="tx1"/>
                </a:solidFill>
                <a:latin typeface="Times New Roman" panose="02020603050405020304" pitchFamily="18" charset="0"/>
                <a:cs typeface="Times New Roman" panose="02020603050405020304" pitchFamily="18" charset="0"/>
              </a:rPr>
              <a:t>∆S</a:t>
            </a:r>
            <a:r>
              <a:rPr lang="sr-Latn-BA" sz="1800" dirty="0">
                <a:solidFill>
                  <a:schemeClr val="tx1"/>
                </a:solidFill>
                <a:latin typeface="Times New Roman" panose="02020603050405020304" pitchFamily="18" charset="0"/>
                <a:cs typeface="Times New Roman" panose="02020603050405020304" pitchFamily="18" charset="0"/>
              </a:rPr>
              <a:t> /</a:t>
            </a:r>
            <a:r>
              <a:rPr lang="sr-Latn-BA" sz="1800" dirty="0">
                <a:solidFill>
                  <a:srgbClr val="CC9900"/>
                </a:solidFill>
                <a:latin typeface="Times New Roman" panose="02020603050405020304" pitchFamily="18" charset="0"/>
                <a:cs typeface="Times New Roman" panose="02020603050405020304" pitchFamily="18" charset="0"/>
              </a:rPr>
              <a:t>∆Y </a:t>
            </a:r>
            <a:r>
              <a:rPr lang="sr-Latn-BA" sz="1800" dirty="0" smtClean="0">
                <a:solidFill>
                  <a:schemeClr val="tx1"/>
                </a:solidFill>
                <a:latin typeface="Times New Roman" panose="02020603050405020304" pitchFamily="18" charset="0"/>
                <a:cs typeface="Times New Roman" panose="02020603050405020304" pitchFamily="18" charset="0"/>
              </a:rPr>
              <a:t>+∆M</a:t>
            </a:r>
            <a:r>
              <a:rPr lang="sr-Latn-BA" sz="1800" dirty="0">
                <a:solidFill>
                  <a:schemeClr val="tx1"/>
                </a:solidFill>
                <a:latin typeface="Times New Roman" panose="02020603050405020304" pitchFamily="18" charset="0"/>
                <a:cs typeface="Times New Roman" panose="02020603050405020304" pitchFamily="18" charset="0"/>
              </a:rPr>
              <a:t> /</a:t>
            </a:r>
            <a:r>
              <a:rPr lang="sr-Latn-BA" sz="1800" dirty="0">
                <a:solidFill>
                  <a:srgbClr val="CC9900"/>
                </a:solidFill>
                <a:latin typeface="Times New Roman" panose="02020603050405020304" pitchFamily="18" charset="0"/>
                <a:cs typeface="Times New Roman" panose="02020603050405020304" pitchFamily="18" charset="0"/>
              </a:rPr>
              <a:t>∆Y </a:t>
            </a:r>
            <a:endParaRPr lang="sr-Latn-BA" sz="1800" b="1" dirty="0" smtClean="0">
              <a:solidFill>
                <a:srgbClr val="CC9900"/>
              </a:solidFill>
              <a:latin typeface="Times New Roman" panose="02020603050405020304" pitchFamily="18" charset="0"/>
              <a:cs typeface="Times New Roman" panose="02020603050405020304" pitchFamily="18" charset="0"/>
            </a:endParaRPr>
          </a:p>
        </p:txBody>
      </p:sp>
      <p:sp>
        <p:nvSpPr>
          <p:cNvPr id="17" name="Title 1"/>
          <p:cNvSpPr txBox="1">
            <a:spLocks/>
          </p:cNvSpPr>
          <p:nvPr/>
        </p:nvSpPr>
        <p:spPr>
          <a:xfrm>
            <a:off x="632689" y="5433748"/>
            <a:ext cx="1182222" cy="367640"/>
          </a:xfrm>
          <a:prstGeom prst="rect">
            <a:avLst/>
          </a:prstGeom>
          <a:solidFill>
            <a:schemeClr val="accent6">
              <a:lumMod val="20000"/>
              <a:lumOff val="80000"/>
            </a:schemeClr>
          </a:solidFill>
          <a:ln w="28575">
            <a:solidFill>
              <a:schemeClr val="accent1">
                <a:lumMod val="50000"/>
              </a:schemeClr>
            </a:solidFill>
            <a:prstDash val="sysDot"/>
          </a:ln>
        </p:spPr>
        <p:txBody>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sr-Latn-BA" sz="1800" dirty="0" smtClean="0">
                <a:solidFill>
                  <a:schemeClr val="tx1"/>
                </a:solidFill>
                <a:latin typeface="Times New Roman" panose="02020603050405020304" pitchFamily="18" charset="0"/>
                <a:cs typeface="Times New Roman" panose="02020603050405020304" pitchFamily="18" charset="0"/>
              </a:rPr>
              <a:t>∆S</a:t>
            </a:r>
            <a:r>
              <a:rPr lang="sr-Latn-BA" sz="1800" dirty="0">
                <a:solidFill>
                  <a:schemeClr val="tx1"/>
                </a:solidFill>
                <a:latin typeface="Times New Roman" panose="02020603050405020304" pitchFamily="18" charset="0"/>
                <a:cs typeface="Times New Roman" panose="02020603050405020304" pitchFamily="18" charset="0"/>
              </a:rPr>
              <a:t> /</a:t>
            </a:r>
            <a:r>
              <a:rPr lang="sr-Latn-BA" sz="1800" dirty="0">
                <a:solidFill>
                  <a:srgbClr val="CC9900"/>
                </a:solidFill>
                <a:latin typeface="Times New Roman" panose="02020603050405020304" pitchFamily="18" charset="0"/>
                <a:cs typeface="Times New Roman" panose="02020603050405020304" pitchFamily="18" charset="0"/>
              </a:rPr>
              <a:t>∆</a:t>
            </a:r>
            <a:r>
              <a:rPr lang="sr-Latn-BA" sz="1800" dirty="0" smtClean="0">
                <a:solidFill>
                  <a:srgbClr val="CC9900"/>
                </a:solidFill>
                <a:latin typeface="Times New Roman" panose="02020603050405020304" pitchFamily="18" charset="0"/>
                <a:cs typeface="Times New Roman" panose="02020603050405020304" pitchFamily="18" charset="0"/>
              </a:rPr>
              <a:t>Y</a:t>
            </a:r>
            <a:endParaRPr lang="sr-Latn-BA" sz="1800" b="1" dirty="0" smtClean="0">
              <a:solidFill>
                <a:srgbClr val="CC9900"/>
              </a:solidFill>
              <a:latin typeface="Times New Roman" panose="02020603050405020304" pitchFamily="18" charset="0"/>
              <a:cs typeface="Times New Roman" panose="02020603050405020304" pitchFamily="18" charset="0"/>
            </a:endParaRPr>
          </a:p>
        </p:txBody>
      </p:sp>
      <p:sp>
        <p:nvSpPr>
          <p:cNvPr id="18" name="Title 1"/>
          <p:cNvSpPr txBox="1">
            <a:spLocks/>
          </p:cNvSpPr>
          <p:nvPr/>
        </p:nvSpPr>
        <p:spPr>
          <a:xfrm>
            <a:off x="632689" y="6024291"/>
            <a:ext cx="1288475" cy="367640"/>
          </a:xfrm>
          <a:prstGeom prst="rect">
            <a:avLst/>
          </a:prstGeom>
          <a:solidFill>
            <a:schemeClr val="accent6">
              <a:lumMod val="20000"/>
              <a:lumOff val="80000"/>
            </a:schemeClr>
          </a:solidFill>
          <a:ln w="28575">
            <a:solidFill>
              <a:schemeClr val="accent1">
                <a:lumMod val="50000"/>
              </a:schemeClr>
            </a:solidFill>
            <a:prstDash val="sysDot"/>
          </a:ln>
        </p:spPr>
        <p:txBody>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sr-Latn-BA" sz="1800" dirty="0" smtClean="0">
                <a:solidFill>
                  <a:schemeClr val="tx1"/>
                </a:solidFill>
                <a:latin typeface="Times New Roman" panose="02020603050405020304" pitchFamily="18" charset="0"/>
                <a:cs typeface="Times New Roman" panose="02020603050405020304" pitchFamily="18" charset="0"/>
              </a:rPr>
              <a:t>∆M</a:t>
            </a:r>
            <a:r>
              <a:rPr lang="sr-Latn-BA" sz="1800" dirty="0">
                <a:solidFill>
                  <a:schemeClr val="tx1"/>
                </a:solidFill>
                <a:latin typeface="Times New Roman" panose="02020603050405020304" pitchFamily="18" charset="0"/>
                <a:cs typeface="Times New Roman" panose="02020603050405020304" pitchFamily="18" charset="0"/>
              </a:rPr>
              <a:t> /</a:t>
            </a:r>
            <a:r>
              <a:rPr lang="sr-Latn-BA" sz="1800" dirty="0">
                <a:solidFill>
                  <a:srgbClr val="CC9900"/>
                </a:solidFill>
                <a:latin typeface="Times New Roman" panose="02020603050405020304" pitchFamily="18" charset="0"/>
                <a:cs typeface="Times New Roman" panose="02020603050405020304" pitchFamily="18" charset="0"/>
              </a:rPr>
              <a:t>∆Y </a:t>
            </a:r>
            <a:endParaRPr lang="sr-Latn-BA" sz="1800" b="1" dirty="0" smtClean="0">
              <a:solidFill>
                <a:srgbClr val="CC9900"/>
              </a:solidFill>
              <a:latin typeface="Times New Roman" panose="02020603050405020304" pitchFamily="18" charset="0"/>
              <a:cs typeface="Times New Roman" panose="02020603050405020304" pitchFamily="18" charset="0"/>
            </a:endParaRPr>
          </a:p>
        </p:txBody>
      </p:sp>
      <p:sp>
        <p:nvSpPr>
          <p:cNvPr id="19" name="Title 1"/>
          <p:cNvSpPr txBox="1">
            <a:spLocks/>
          </p:cNvSpPr>
          <p:nvPr/>
        </p:nvSpPr>
        <p:spPr>
          <a:xfrm>
            <a:off x="3250335" y="3715902"/>
            <a:ext cx="5441083" cy="404247"/>
          </a:xfrm>
          <a:prstGeom prst="rect">
            <a:avLst/>
          </a:prstGeom>
        </p:spPr>
        <p:txBody>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just"/>
            <a:r>
              <a:rPr lang="sr-Latn-BA" sz="1600" dirty="0" smtClean="0">
                <a:solidFill>
                  <a:schemeClr val="tx1">
                    <a:lumMod val="65000"/>
                    <a:lumOff val="35000"/>
                  </a:schemeClr>
                </a:solidFill>
                <a:latin typeface="Times New Roman" panose="02020603050405020304" pitchFamily="18" charset="0"/>
                <a:cs typeface="Times New Roman" panose="02020603050405020304" pitchFamily="18" charset="0"/>
              </a:rPr>
              <a:t>Uz uslov da su ivesticije konstante, odnosno da je </a:t>
            </a:r>
            <a:r>
              <a:rPr lang="sr-Latn-BA" sz="1600" u="sng" dirty="0" smtClean="0">
                <a:solidFill>
                  <a:schemeClr val="tx1">
                    <a:lumMod val="65000"/>
                    <a:lumOff val="35000"/>
                  </a:schemeClr>
                </a:solidFill>
                <a:latin typeface="Times New Roman" panose="02020603050405020304" pitchFamily="18" charset="0"/>
                <a:cs typeface="Times New Roman" panose="02020603050405020304" pitchFamily="18" charset="0"/>
              </a:rPr>
              <a:t>∆I =0, </a:t>
            </a:r>
            <a:r>
              <a:rPr lang="sr-Latn-BA" sz="1600" dirty="0" smtClean="0">
                <a:solidFill>
                  <a:schemeClr val="tx1">
                    <a:lumMod val="65000"/>
                    <a:lumOff val="35000"/>
                  </a:schemeClr>
                </a:solidFill>
                <a:latin typeface="Times New Roman" panose="02020603050405020304" pitchFamily="18" charset="0"/>
                <a:cs typeface="Times New Roman" panose="02020603050405020304" pitchFamily="18" charset="0"/>
              </a:rPr>
              <a:t>tada je </a:t>
            </a:r>
            <a:endParaRPr lang="sr-Latn-BA" sz="1600" dirty="0">
              <a:solidFill>
                <a:schemeClr val="tx1">
                  <a:lumMod val="65000"/>
                  <a:lumOff val="35000"/>
                </a:schemeClr>
              </a:solidFill>
              <a:latin typeface="Times New Roman" panose="02020603050405020304" pitchFamily="18" charset="0"/>
              <a:cs typeface="Times New Roman" panose="02020603050405020304" pitchFamily="18" charset="0"/>
            </a:endParaRPr>
          </a:p>
          <a:p>
            <a:pPr algn="just"/>
            <a:r>
              <a:rPr lang="sr-Latn-BA" sz="1600" dirty="0" smtClean="0">
                <a:solidFill>
                  <a:schemeClr val="tx1">
                    <a:lumMod val="65000"/>
                    <a:lumOff val="35000"/>
                  </a:schemeClr>
                </a:solidFill>
                <a:latin typeface="Times New Roman" panose="02020603050405020304" pitchFamily="18" charset="0"/>
                <a:cs typeface="Times New Roman" panose="02020603050405020304" pitchFamily="18" charset="0"/>
              </a:rPr>
              <a:t> </a:t>
            </a:r>
            <a:endParaRPr lang="sr-Latn-BA" sz="1600" dirty="0">
              <a:solidFill>
                <a:schemeClr val="tx1">
                  <a:lumMod val="65000"/>
                  <a:lumOff val="35000"/>
                </a:schemeClr>
              </a:solidFill>
              <a:latin typeface="Times New Roman" panose="02020603050405020304" pitchFamily="18" charset="0"/>
              <a:cs typeface="Times New Roman" panose="02020603050405020304" pitchFamily="18" charset="0"/>
            </a:endParaRPr>
          </a:p>
        </p:txBody>
      </p:sp>
      <p:sp>
        <p:nvSpPr>
          <p:cNvPr id="20" name="Title 1"/>
          <p:cNvSpPr txBox="1">
            <a:spLocks/>
          </p:cNvSpPr>
          <p:nvPr/>
        </p:nvSpPr>
        <p:spPr>
          <a:xfrm>
            <a:off x="2785774" y="6021801"/>
            <a:ext cx="5441083" cy="404247"/>
          </a:xfrm>
          <a:prstGeom prst="rect">
            <a:avLst/>
          </a:prstGeom>
        </p:spPr>
        <p:txBody>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just"/>
            <a:r>
              <a:rPr lang="sr-Latn-BA" sz="1600" dirty="0" smtClean="0">
                <a:solidFill>
                  <a:schemeClr val="tx1">
                    <a:lumMod val="65000"/>
                    <a:lumOff val="35000"/>
                  </a:schemeClr>
                </a:solidFill>
                <a:latin typeface="Times New Roman" panose="02020603050405020304" pitchFamily="18" charset="0"/>
                <a:cs typeface="Times New Roman" panose="02020603050405020304" pitchFamily="18" charset="0"/>
              </a:rPr>
              <a:t>Granična sklonost ka uvozu (m)</a:t>
            </a:r>
            <a:endParaRPr lang="sr-Latn-BA" sz="1600" dirty="0">
              <a:solidFill>
                <a:schemeClr val="tx1">
                  <a:lumMod val="65000"/>
                  <a:lumOff val="35000"/>
                </a:schemeClr>
              </a:solidFill>
              <a:latin typeface="Times New Roman" panose="02020603050405020304" pitchFamily="18" charset="0"/>
              <a:cs typeface="Times New Roman" panose="02020603050405020304" pitchFamily="18" charset="0"/>
            </a:endParaRPr>
          </a:p>
          <a:p>
            <a:pPr algn="just"/>
            <a:r>
              <a:rPr lang="sr-Latn-BA" sz="1600" dirty="0" smtClean="0">
                <a:solidFill>
                  <a:schemeClr val="tx1">
                    <a:lumMod val="65000"/>
                    <a:lumOff val="35000"/>
                  </a:schemeClr>
                </a:solidFill>
                <a:latin typeface="Times New Roman" panose="02020603050405020304" pitchFamily="18" charset="0"/>
                <a:cs typeface="Times New Roman" panose="02020603050405020304" pitchFamily="18" charset="0"/>
              </a:rPr>
              <a:t> </a:t>
            </a:r>
            <a:endParaRPr lang="sr-Latn-BA" sz="1600" dirty="0">
              <a:solidFill>
                <a:schemeClr val="tx1">
                  <a:lumMod val="65000"/>
                  <a:lumOff val="35000"/>
                </a:schemeClr>
              </a:solidFill>
              <a:latin typeface="Times New Roman" panose="02020603050405020304" pitchFamily="18" charset="0"/>
              <a:cs typeface="Times New Roman" panose="02020603050405020304" pitchFamily="18" charset="0"/>
            </a:endParaRPr>
          </a:p>
        </p:txBody>
      </p:sp>
      <p:sp>
        <p:nvSpPr>
          <p:cNvPr id="21" name="Title 1"/>
          <p:cNvSpPr txBox="1">
            <a:spLocks/>
          </p:cNvSpPr>
          <p:nvPr/>
        </p:nvSpPr>
        <p:spPr>
          <a:xfrm>
            <a:off x="6347689" y="270833"/>
            <a:ext cx="2630055" cy="578321"/>
          </a:xfrm>
          <a:prstGeom prst="rect">
            <a:avLst/>
          </a:prstGeom>
          <a:ln/>
        </p:spPr>
        <p:style>
          <a:lnRef idx="1">
            <a:schemeClr val="accent4"/>
          </a:lnRef>
          <a:fillRef idx="2">
            <a:schemeClr val="accent4"/>
          </a:fillRef>
          <a:effectRef idx="1">
            <a:schemeClr val="accent4"/>
          </a:effectRef>
          <a:fontRef idx="minor">
            <a:schemeClr val="dk1"/>
          </a:fontRef>
        </p:style>
        <p:txBody>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sr-Latn-BA" sz="1800" dirty="0" smtClean="0">
                <a:solidFill>
                  <a:schemeClr val="tx1"/>
                </a:solidFill>
                <a:latin typeface="Times New Roman" panose="02020603050405020304" pitchFamily="18" charset="0"/>
                <a:cs typeface="Times New Roman" panose="02020603050405020304" pitchFamily="18" charset="0"/>
              </a:rPr>
              <a:t>spoljnotrgovinski multiplikator </a:t>
            </a:r>
            <a:endParaRPr lang="sr-Latn-BA" sz="1800" b="1" dirty="0" smtClean="0">
              <a:solidFill>
                <a:srgbClr val="CC99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19650639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6D22F896-40B5-4ADD-8801-0D06FADFA095}" type="slidenum">
              <a:rPr lang="en-US" smtClean="0"/>
              <a:t>19</a:t>
            </a:fld>
            <a:endParaRPr lang="en-US" dirty="0"/>
          </a:p>
        </p:txBody>
      </p:sp>
      <p:sp>
        <p:nvSpPr>
          <p:cNvPr id="3" name="Rounded Rectangle 2"/>
          <p:cNvSpPr/>
          <p:nvPr/>
        </p:nvSpPr>
        <p:spPr>
          <a:xfrm>
            <a:off x="102286" y="237985"/>
            <a:ext cx="8949349" cy="543394"/>
          </a:xfrm>
          <a:prstGeom prst="roundRect">
            <a:avLst/>
          </a:prstGeom>
          <a:ln w="38100">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1">
            <a:schemeClr val="accent1"/>
          </a:lnRef>
          <a:fillRef idx="2">
            <a:schemeClr val="accent1"/>
          </a:fillRef>
          <a:effectRef idx="1">
            <a:schemeClr val="accent1"/>
          </a:effectRef>
          <a:fontRef idx="minor">
            <a:schemeClr val="dk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r>
              <a:rPr lang="sr-Latn-BA" sz="2000" b="1" i="1" dirty="0">
                <a:solidFill>
                  <a:schemeClr val="bg2">
                    <a:lumMod val="25000"/>
                  </a:schemeClr>
                </a:solidFill>
                <a:latin typeface="Times New Roman" panose="02020603050405020304" pitchFamily="18" charset="0"/>
                <a:cs typeface="Times New Roman" panose="02020603050405020304" pitchFamily="18" charset="0"/>
              </a:rPr>
              <a:t>2</a:t>
            </a:r>
            <a:r>
              <a:rPr lang="sr-Latn-BA" sz="2000" b="1" i="1" dirty="0" smtClean="0">
                <a:solidFill>
                  <a:schemeClr val="bg2">
                    <a:lumMod val="25000"/>
                  </a:schemeClr>
                </a:solidFill>
                <a:latin typeface="Times New Roman" panose="02020603050405020304" pitchFamily="18" charset="0"/>
                <a:cs typeface="Times New Roman" panose="02020603050405020304" pitchFamily="18" charset="0"/>
              </a:rPr>
              <a:t>. Efekti međunarodne razmjene na nacionalni dohodak </a:t>
            </a:r>
            <a:endParaRPr lang="en-GB" sz="2000" b="1" i="1" dirty="0">
              <a:solidFill>
                <a:schemeClr val="bg2">
                  <a:lumMod val="25000"/>
                </a:schemeClr>
              </a:solidFill>
              <a:latin typeface="Times New Roman" panose="02020603050405020304" pitchFamily="18" charset="0"/>
              <a:cs typeface="Times New Roman" panose="02020603050405020304" pitchFamily="18" charset="0"/>
            </a:endParaRPr>
          </a:p>
        </p:txBody>
      </p:sp>
      <p:sp>
        <p:nvSpPr>
          <p:cNvPr id="5" name="Rectangle 4"/>
          <p:cNvSpPr/>
          <p:nvPr/>
        </p:nvSpPr>
        <p:spPr>
          <a:xfrm>
            <a:off x="526471" y="7154516"/>
            <a:ext cx="8395855" cy="2215991"/>
          </a:xfrm>
          <a:prstGeom prst="rect">
            <a:avLst/>
          </a:prstGeom>
        </p:spPr>
        <p:txBody>
          <a:bodyPr wrap="square">
            <a:spAutoFit/>
          </a:bodyPr>
          <a:lstStyle/>
          <a:p>
            <a:pPr>
              <a:spcAft>
                <a:spcPts val="0"/>
              </a:spcAft>
            </a:pPr>
            <a:r>
              <a:rPr lang="hr-HR" sz="1200" dirty="0">
                <a:solidFill>
                  <a:srgbClr val="0000FF"/>
                </a:solidFill>
                <a:latin typeface="Times New Roman" panose="02020603050405020304" pitchFamily="18" charset="0"/>
                <a:ea typeface="Times New Roman" panose="02020603050405020304" pitchFamily="18" charset="0"/>
              </a:rPr>
              <a:t> </a:t>
            </a:r>
            <a:endParaRPr lang="en-GB" sz="1200" dirty="0">
              <a:latin typeface="Times New Roman" panose="02020603050405020304" pitchFamily="18" charset="0"/>
              <a:ea typeface="Times New Roman" panose="02020603050405020304" pitchFamily="18" charset="0"/>
            </a:endParaRPr>
          </a:p>
          <a:p>
            <a:pPr>
              <a:spcAft>
                <a:spcPts val="0"/>
              </a:spcAft>
            </a:pPr>
            <a:r>
              <a:rPr lang="hr-HR" sz="1200" dirty="0">
                <a:solidFill>
                  <a:srgbClr val="0000FF"/>
                </a:solidFill>
                <a:latin typeface="Times New Roman" panose="02020603050405020304" pitchFamily="18" charset="0"/>
                <a:ea typeface="Times New Roman" panose="02020603050405020304" pitchFamily="18" charset="0"/>
              </a:rPr>
              <a:t> </a:t>
            </a:r>
            <a:endParaRPr lang="en-GB" sz="1200" dirty="0">
              <a:latin typeface="Times New Roman" panose="02020603050405020304" pitchFamily="18" charset="0"/>
              <a:ea typeface="Times New Roman" panose="02020603050405020304" pitchFamily="18" charset="0"/>
            </a:endParaRPr>
          </a:p>
          <a:p>
            <a:pPr>
              <a:spcAft>
                <a:spcPts val="0"/>
              </a:spcAft>
            </a:pPr>
            <a:r>
              <a:rPr lang="hr-HR" sz="1200" dirty="0">
                <a:solidFill>
                  <a:srgbClr val="0000FF"/>
                </a:solidFill>
                <a:latin typeface="Times New Roman" panose="02020603050405020304" pitchFamily="18" charset="0"/>
                <a:ea typeface="Times New Roman" panose="02020603050405020304" pitchFamily="18" charset="0"/>
              </a:rPr>
              <a:t>→ takodje, posto su u otvorenoj </a:t>
            </a:r>
            <a:r>
              <a:rPr lang="hr-HR" sz="1200" dirty="0">
                <a:solidFill>
                  <a:srgbClr val="0000FF"/>
                </a:solidFill>
                <a:latin typeface="Times New Roman" panose="02020603050405020304" pitchFamily="18" charset="0"/>
                <a:ea typeface="Times New Roman" panose="02020603050405020304" pitchFamily="18" charset="0"/>
                <a:sym typeface="Symbol" panose="05050102010706020507" pitchFamily="18" charset="2"/>
              </a:rPr>
              <a:t></a:t>
            </a:r>
            <a:r>
              <a:rPr lang="hr-HR" sz="1200" dirty="0">
                <a:solidFill>
                  <a:srgbClr val="0000FF"/>
                </a:solidFill>
                <a:latin typeface="Times New Roman" panose="02020603050405020304" pitchFamily="18" charset="0"/>
                <a:ea typeface="Times New Roman" panose="02020603050405020304" pitchFamily="18" charset="0"/>
              </a:rPr>
              <a:t>C/</a:t>
            </a:r>
            <a:r>
              <a:rPr lang="hr-HR" sz="1200" dirty="0">
                <a:solidFill>
                  <a:srgbClr val="0000FF"/>
                </a:solidFill>
                <a:latin typeface="Times New Roman" panose="02020603050405020304" pitchFamily="18" charset="0"/>
                <a:ea typeface="Times New Roman" panose="02020603050405020304" pitchFamily="18" charset="0"/>
                <a:sym typeface="Symbol" panose="05050102010706020507" pitchFamily="18" charset="2"/>
              </a:rPr>
              <a:t></a:t>
            </a:r>
            <a:r>
              <a:rPr lang="hr-HR" sz="1200" dirty="0">
                <a:solidFill>
                  <a:srgbClr val="0000FF"/>
                </a:solidFill>
                <a:latin typeface="Times New Roman" panose="02020603050405020304" pitchFamily="18" charset="0"/>
                <a:ea typeface="Times New Roman" panose="02020603050405020304" pitchFamily="18" charset="0"/>
              </a:rPr>
              <a:t>Y + </a:t>
            </a:r>
            <a:r>
              <a:rPr lang="hr-HR" sz="1200" dirty="0">
                <a:solidFill>
                  <a:srgbClr val="0000FF"/>
                </a:solidFill>
                <a:latin typeface="Times New Roman" panose="02020603050405020304" pitchFamily="18" charset="0"/>
                <a:ea typeface="Times New Roman" panose="02020603050405020304" pitchFamily="18" charset="0"/>
                <a:sym typeface="Symbol" panose="05050102010706020507" pitchFamily="18" charset="2"/>
              </a:rPr>
              <a:t></a:t>
            </a:r>
            <a:r>
              <a:rPr lang="hr-HR" sz="1200" dirty="0">
                <a:solidFill>
                  <a:srgbClr val="0000FF"/>
                </a:solidFill>
                <a:latin typeface="Times New Roman" panose="02020603050405020304" pitchFamily="18" charset="0"/>
                <a:ea typeface="Times New Roman" panose="02020603050405020304" pitchFamily="18" charset="0"/>
              </a:rPr>
              <a:t>S/</a:t>
            </a:r>
            <a:r>
              <a:rPr lang="hr-HR" sz="1200" dirty="0">
                <a:solidFill>
                  <a:srgbClr val="0000FF"/>
                </a:solidFill>
                <a:latin typeface="Times New Roman" panose="02020603050405020304" pitchFamily="18" charset="0"/>
                <a:ea typeface="Times New Roman" panose="02020603050405020304" pitchFamily="18" charset="0"/>
                <a:sym typeface="Symbol" panose="05050102010706020507" pitchFamily="18" charset="2"/>
              </a:rPr>
              <a:t></a:t>
            </a:r>
            <a:r>
              <a:rPr lang="hr-HR" sz="1200" dirty="0">
                <a:solidFill>
                  <a:srgbClr val="0000FF"/>
                </a:solidFill>
                <a:latin typeface="Times New Roman" panose="02020603050405020304" pitchFamily="18" charset="0"/>
                <a:ea typeface="Times New Roman" panose="02020603050405020304" pitchFamily="18" charset="0"/>
              </a:rPr>
              <a:t>Y + </a:t>
            </a:r>
            <a:r>
              <a:rPr lang="hr-HR" sz="1200" dirty="0">
                <a:solidFill>
                  <a:srgbClr val="0000FF"/>
                </a:solidFill>
                <a:latin typeface="Times New Roman" panose="02020603050405020304" pitchFamily="18" charset="0"/>
                <a:ea typeface="Times New Roman" panose="02020603050405020304" pitchFamily="18" charset="0"/>
                <a:sym typeface="Symbol" panose="05050102010706020507" pitchFamily="18" charset="2"/>
              </a:rPr>
              <a:t></a:t>
            </a:r>
            <a:r>
              <a:rPr lang="hr-HR" sz="1200" dirty="0">
                <a:solidFill>
                  <a:srgbClr val="0000FF"/>
                </a:solidFill>
                <a:latin typeface="Times New Roman" panose="02020603050405020304" pitchFamily="18" charset="0"/>
                <a:ea typeface="Times New Roman" panose="02020603050405020304" pitchFamily="18" charset="0"/>
              </a:rPr>
              <a:t>M/</a:t>
            </a:r>
            <a:r>
              <a:rPr lang="hr-HR" sz="1200" dirty="0">
                <a:solidFill>
                  <a:srgbClr val="0000FF"/>
                </a:solidFill>
                <a:latin typeface="Times New Roman" panose="02020603050405020304" pitchFamily="18" charset="0"/>
                <a:ea typeface="Times New Roman" panose="02020603050405020304" pitchFamily="18" charset="0"/>
                <a:sym typeface="Symbol" panose="05050102010706020507" pitchFamily="18" charset="2"/>
              </a:rPr>
              <a:t></a:t>
            </a:r>
            <a:r>
              <a:rPr lang="hr-HR" sz="1200" dirty="0">
                <a:solidFill>
                  <a:srgbClr val="0000FF"/>
                </a:solidFill>
                <a:latin typeface="Times New Roman" panose="02020603050405020304" pitchFamily="18" charset="0"/>
                <a:ea typeface="Times New Roman" panose="02020603050405020304" pitchFamily="18" charset="0"/>
              </a:rPr>
              <a:t>Y = 1 (zbir ove tri granicne sklonosti je jednak jedan) tako da je izraz </a:t>
            </a:r>
            <a:r>
              <a:rPr lang="hr-HR" sz="1200" dirty="0">
                <a:solidFill>
                  <a:srgbClr val="0000FF"/>
                </a:solidFill>
                <a:latin typeface="Times New Roman" panose="02020603050405020304" pitchFamily="18" charset="0"/>
                <a:ea typeface="Times New Roman" panose="02020603050405020304" pitchFamily="18" charset="0"/>
                <a:sym typeface="Symbol" panose="05050102010706020507" pitchFamily="18" charset="2"/>
              </a:rPr>
              <a:t></a:t>
            </a:r>
            <a:r>
              <a:rPr lang="hr-HR" sz="1200" dirty="0">
                <a:solidFill>
                  <a:srgbClr val="0000FF"/>
                </a:solidFill>
                <a:latin typeface="Times New Roman" panose="02020603050405020304" pitchFamily="18" charset="0"/>
                <a:ea typeface="Times New Roman" panose="02020603050405020304" pitchFamily="18" charset="0"/>
              </a:rPr>
              <a:t>S/</a:t>
            </a:r>
            <a:r>
              <a:rPr lang="hr-HR" sz="1200" dirty="0">
                <a:solidFill>
                  <a:srgbClr val="0000FF"/>
                </a:solidFill>
                <a:latin typeface="Times New Roman" panose="02020603050405020304" pitchFamily="18" charset="0"/>
                <a:ea typeface="Times New Roman" panose="02020603050405020304" pitchFamily="18" charset="0"/>
                <a:sym typeface="Symbol" panose="05050102010706020507" pitchFamily="18" charset="2"/>
              </a:rPr>
              <a:t></a:t>
            </a:r>
            <a:r>
              <a:rPr lang="hr-HR" sz="1200" dirty="0">
                <a:solidFill>
                  <a:srgbClr val="0000FF"/>
                </a:solidFill>
                <a:latin typeface="Times New Roman" panose="02020603050405020304" pitchFamily="18" charset="0"/>
                <a:ea typeface="Times New Roman" panose="02020603050405020304" pitchFamily="18" charset="0"/>
              </a:rPr>
              <a:t>Y + </a:t>
            </a:r>
            <a:r>
              <a:rPr lang="hr-HR" sz="1200" dirty="0">
                <a:solidFill>
                  <a:srgbClr val="0000FF"/>
                </a:solidFill>
                <a:latin typeface="Times New Roman" panose="02020603050405020304" pitchFamily="18" charset="0"/>
                <a:ea typeface="Times New Roman" panose="02020603050405020304" pitchFamily="18" charset="0"/>
                <a:sym typeface="Symbol" panose="05050102010706020507" pitchFamily="18" charset="2"/>
              </a:rPr>
              <a:t></a:t>
            </a:r>
            <a:r>
              <a:rPr lang="hr-HR" sz="1200" dirty="0">
                <a:solidFill>
                  <a:srgbClr val="0000FF"/>
                </a:solidFill>
                <a:latin typeface="Times New Roman" panose="02020603050405020304" pitchFamily="18" charset="0"/>
                <a:ea typeface="Times New Roman" panose="02020603050405020304" pitchFamily="18" charset="0"/>
              </a:rPr>
              <a:t>M/</a:t>
            </a:r>
            <a:r>
              <a:rPr lang="hr-HR" sz="1200" dirty="0">
                <a:solidFill>
                  <a:srgbClr val="0000FF"/>
                </a:solidFill>
                <a:latin typeface="Times New Roman" panose="02020603050405020304" pitchFamily="18" charset="0"/>
                <a:ea typeface="Times New Roman" panose="02020603050405020304" pitchFamily="18" charset="0"/>
                <a:sym typeface="Symbol" panose="05050102010706020507" pitchFamily="18" charset="2"/>
              </a:rPr>
              <a:t></a:t>
            </a:r>
            <a:r>
              <a:rPr lang="hr-HR" sz="1200" dirty="0">
                <a:solidFill>
                  <a:srgbClr val="0000FF"/>
                </a:solidFill>
                <a:latin typeface="Times New Roman" panose="02020603050405020304" pitchFamily="18" charset="0"/>
                <a:ea typeface="Times New Roman" panose="02020603050405020304" pitchFamily="18" charset="0"/>
              </a:rPr>
              <a:t>Y = 1 - </a:t>
            </a:r>
            <a:r>
              <a:rPr lang="hr-HR" sz="1200" dirty="0">
                <a:solidFill>
                  <a:srgbClr val="0000FF"/>
                </a:solidFill>
                <a:latin typeface="Times New Roman" panose="02020603050405020304" pitchFamily="18" charset="0"/>
                <a:ea typeface="Times New Roman" panose="02020603050405020304" pitchFamily="18" charset="0"/>
                <a:sym typeface="Symbol" panose="05050102010706020507" pitchFamily="18" charset="2"/>
              </a:rPr>
              <a:t></a:t>
            </a:r>
            <a:r>
              <a:rPr lang="hr-HR" sz="1200" dirty="0">
                <a:solidFill>
                  <a:srgbClr val="0000FF"/>
                </a:solidFill>
                <a:latin typeface="Times New Roman" panose="02020603050405020304" pitchFamily="18" charset="0"/>
                <a:ea typeface="Times New Roman" panose="02020603050405020304" pitchFamily="18" charset="0"/>
              </a:rPr>
              <a:t>C/</a:t>
            </a:r>
            <a:r>
              <a:rPr lang="hr-HR" sz="1200" dirty="0">
                <a:solidFill>
                  <a:srgbClr val="0000FF"/>
                </a:solidFill>
                <a:latin typeface="Times New Roman" panose="02020603050405020304" pitchFamily="18" charset="0"/>
                <a:ea typeface="Times New Roman" panose="02020603050405020304" pitchFamily="18" charset="0"/>
                <a:sym typeface="Symbol" panose="05050102010706020507" pitchFamily="18" charset="2"/>
              </a:rPr>
              <a:t></a:t>
            </a:r>
            <a:r>
              <a:rPr lang="hr-HR" sz="1200" dirty="0">
                <a:solidFill>
                  <a:srgbClr val="0000FF"/>
                </a:solidFill>
                <a:latin typeface="Times New Roman" panose="02020603050405020304" pitchFamily="18" charset="0"/>
                <a:ea typeface="Times New Roman" panose="02020603050405020304" pitchFamily="18" charset="0"/>
              </a:rPr>
              <a:t>Y tako da je izvozni multiplikator </a:t>
            </a:r>
            <a:r>
              <a:rPr lang="hr-HR" sz="1400" b="1" dirty="0">
                <a:solidFill>
                  <a:srgbClr val="0000FF"/>
                </a:solidFill>
                <a:latin typeface="Times New Roman" panose="02020603050405020304" pitchFamily="18" charset="0"/>
                <a:ea typeface="Times New Roman" panose="02020603050405020304" pitchFamily="18" charset="0"/>
              </a:rPr>
              <a:t>kao i investicioni</a:t>
            </a:r>
            <a:r>
              <a:rPr lang="hr-HR" sz="1200" dirty="0">
                <a:solidFill>
                  <a:srgbClr val="0000FF"/>
                </a:solidFill>
                <a:latin typeface="Times New Roman" panose="02020603050405020304" pitchFamily="18" charset="0"/>
                <a:ea typeface="Times New Roman" panose="02020603050405020304" pitchFamily="18" charset="0"/>
              </a:rPr>
              <a:t> u zatvorenoj direktno srazmjeran granicnoj sklonosti potrosnji  obrnuto srazmjeran granicnim sklonostima stednje i uvoza; </a:t>
            </a:r>
            <a:endParaRPr lang="en-GB" sz="1200" dirty="0">
              <a:latin typeface="Times New Roman" panose="02020603050405020304" pitchFamily="18" charset="0"/>
              <a:ea typeface="Times New Roman" panose="02020603050405020304" pitchFamily="18" charset="0"/>
            </a:endParaRPr>
          </a:p>
          <a:p>
            <a:pPr>
              <a:spcAft>
                <a:spcPts val="0"/>
              </a:spcAft>
            </a:pPr>
            <a:r>
              <a:rPr lang="hr-HR" sz="1200" dirty="0">
                <a:solidFill>
                  <a:srgbClr val="0000FF"/>
                </a:solidFill>
                <a:latin typeface="Times New Roman" panose="02020603050405020304" pitchFamily="18" charset="0"/>
                <a:ea typeface="Times New Roman" panose="02020603050405020304" pitchFamily="18" charset="0"/>
              </a:rPr>
              <a:t> </a:t>
            </a:r>
            <a:endParaRPr lang="en-GB" sz="1200" dirty="0">
              <a:latin typeface="Times New Roman" panose="02020603050405020304" pitchFamily="18" charset="0"/>
              <a:ea typeface="Times New Roman" panose="02020603050405020304" pitchFamily="18" charset="0"/>
            </a:endParaRPr>
          </a:p>
          <a:p>
            <a:pPr>
              <a:spcAft>
                <a:spcPts val="0"/>
              </a:spcAft>
            </a:pPr>
            <a:r>
              <a:rPr lang="hr-HR" sz="1200" dirty="0">
                <a:solidFill>
                  <a:srgbClr val="0000FF"/>
                </a:solidFill>
                <a:latin typeface="Times New Roman" panose="02020603050405020304" pitchFamily="18" charset="0"/>
                <a:ea typeface="Times New Roman" panose="02020603050405020304" pitchFamily="18" charset="0"/>
              </a:rPr>
              <a:t> → moze </a:t>
            </a:r>
            <a:r>
              <a:rPr lang="hr-HR" sz="1400" b="1" dirty="0">
                <a:solidFill>
                  <a:srgbClr val="0000FF"/>
                </a:solidFill>
                <a:latin typeface="Times New Roman" panose="02020603050405020304" pitchFamily="18" charset="0"/>
                <a:ea typeface="Times New Roman" panose="02020603050405020304" pitchFamily="18" charset="0"/>
              </a:rPr>
              <a:t>da se racuna i kao 1/ (1 - </a:t>
            </a:r>
            <a:r>
              <a:rPr lang="hr-HR" sz="1400" b="1" dirty="0">
                <a:solidFill>
                  <a:srgbClr val="0000FF"/>
                </a:solidFill>
                <a:latin typeface="Times New Roman" panose="02020603050405020304" pitchFamily="18" charset="0"/>
                <a:ea typeface="Times New Roman" panose="02020603050405020304" pitchFamily="18" charset="0"/>
                <a:sym typeface="Symbol" panose="05050102010706020507" pitchFamily="18" charset="2"/>
              </a:rPr>
              <a:t></a:t>
            </a:r>
            <a:r>
              <a:rPr lang="hr-HR" sz="1400" b="1" dirty="0">
                <a:solidFill>
                  <a:srgbClr val="0000FF"/>
                </a:solidFill>
                <a:latin typeface="Times New Roman" panose="02020603050405020304" pitchFamily="18" charset="0"/>
                <a:ea typeface="Times New Roman" panose="02020603050405020304" pitchFamily="18" charset="0"/>
              </a:rPr>
              <a:t>C/</a:t>
            </a:r>
            <a:r>
              <a:rPr lang="hr-HR" sz="1400" b="1" dirty="0">
                <a:solidFill>
                  <a:srgbClr val="0000FF"/>
                </a:solidFill>
                <a:latin typeface="Times New Roman" panose="02020603050405020304" pitchFamily="18" charset="0"/>
                <a:ea typeface="Times New Roman" panose="02020603050405020304" pitchFamily="18" charset="0"/>
                <a:sym typeface="Symbol" panose="05050102010706020507" pitchFamily="18" charset="2"/>
              </a:rPr>
              <a:t></a:t>
            </a:r>
            <a:r>
              <a:rPr lang="hr-HR" sz="1400" b="1" dirty="0">
                <a:solidFill>
                  <a:srgbClr val="0000FF"/>
                </a:solidFill>
                <a:latin typeface="Times New Roman" panose="02020603050405020304" pitchFamily="18" charset="0"/>
                <a:ea typeface="Times New Roman" panose="02020603050405020304" pitchFamily="18" charset="0"/>
              </a:rPr>
              <a:t>Y)</a:t>
            </a:r>
            <a:r>
              <a:rPr lang="hr-HR" sz="1200" dirty="0">
                <a:solidFill>
                  <a:srgbClr val="0000FF"/>
                </a:solidFill>
                <a:latin typeface="Times New Roman" panose="02020603050405020304" pitchFamily="18" charset="0"/>
                <a:ea typeface="Times New Roman" panose="02020603050405020304" pitchFamily="18" charset="0"/>
              </a:rPr>
              <a:t> isto kao i investicioni samo sto je sad otvorena ekonomija pa imamo i m = </a:t>
            </a:r>
            <a:r>
              <a:rPr lang="hr-HR" sz="1200" dirty="0">
                <a:solidFill>
                  <a:srgbClr val="0000FF"/>
                </a:solidFill>
                <a:latin typeface="Times New Roman" panose="02020603050405020304" pitchFamily="18" charset="0"/>
                <a:ea typeface="Times New Roman" panose="02020603050405020304" pitchFamily="18" charset="0"/>
                <a:sym typeface="Symbol" panose="05050102010706020507" pitchFamily="18" charset="2"/>
              </a:rPr>
              <a:t></a:t>
            </a:r>
            <a:r>
              <a:rPr lang="hr-HR" sz="1200" dirty="0">
                <a:solidFill>
                  <a:srgbClr val="0000FF"/>
                </a:solidFill>
                <a:latin typeface="Times New Roman" panose="02020603050405020304" pitchFamily="18" charset="0"/>
                <a:ea typeface="Times New Roman" panose="02020603050405020304" pitchFamily="18" charset="0"/>
              </a:rPr>
              <a:t>M/</a:t>
            </a:r>
            <a:r>
              <a:rPr lang="hr-HR" sz="1200" dirty="0">
                <a:solidFill>
                  <a:srgbClr val="0000FF"/>
                </a:solidFill>
                <a:latin typeface="Times New Roman" panose="02020603050405020304" pitchFamily="18" charset="0"/>
                <a:ea typeface="Times New Roman" panose="02020603050405020304" pitchFamily="18" charset="0"/>
                <a:sym typeface="Symbol" panose="05050102010706020507" pitchFamily="18" charset="2"/>
              </a:rPr>
              <a:t></a:t>
            </a:r>
            <a:r>
              <a:rPr lang="hr-HR" sz="1200" dirty="0">
                <a:solidFill>
                  <a:srgbClr val="0000FF"/>
                </a:solidFill>
                <a:latin typeface="Times New Roman" panose="02020603050405020304" pitchFamily="18" charset="0"/>
                <a:ea typeface="Times New Roman" panose="02020603050405020304" pitchFamily="18" charset="0"/>
              </a:rPr>
              <a:t>Y</a:t>
            </a:r>
            <a:endParaRPr lang="en-GB" sz="1200" dirty="0">
              <a:latin typeface="Times New Roman" panose="02020603050405020304" pitchFamily="18" charset="0"/>
              <a:ea typeface="Times New Roman" panose="02020603050405020304" pitchFamily="18" charset="0"/>
            </a:endParaRPr>
          </a:p>
          <a:p>
            <a:pPr>
              <a:spcAft>
                <a:spcPts val="0"/>
              </a:spcAft>
            </a:pPr>
            <a:r>
              <a:rPr lang="hr-HR" sz="1200" dirty="0">
                <a:solidFill>
                  <a:srgbClr val="0000FF"/>
                </a:solidFill>
                <a:latin typeface="Times New Roman" panose="02020603050405020304" pitchFamily="18" charset="0"/>
                <a:ea typeface="Times New Roman" panose="02020603050405020304" pitchFamily="18" charset="0"/>
              </a:rPr>
              <a:t> </a:t>
            </a:r>
            <a:endParaRPr lang="en-GB" sz="1200" dirty="0">
              <a:latin typeface="Times New Roman" panose="02020603050405020304" pitchFamily="18" charset="0"/>
              <a:ea typeface="Times New Roman" panose="02020603050405020304" pitchFamily="18" charset="0"/>
            </a:endParaRPr>
          </a:p>
          <a:p>
            <a:pPr>
              <a:spcAft>
                <a:spcPts val="0"/>
              </a:spcAft>
            </a:pPr>
            <a:r>
              <a:rPr lang="hr-HR" sz="1200" dirty="0">
                <a:solidFill>
                  <a:srgbClr val="0000FF"/>
                </a:solidFill>
                <a:latin typeface="Times New Roman" panose="02020603050405020304" pitchFamily="18" charset="0"/>
                <a:ea typeface="Times New Roman" panose="02020603050405020304" pitchFamily="18" charset="0"/>
              </a:rPr>
              <a:t>→ </a:t>
            </a:r>
            <a:r>
              <a:rPr lang="hr-HR" sz="1400" b="1" dirty="0">
                <a:solidFill>
                  <a:srgbClr val="0000FF"/>
                </a:solidFill>
                <a:latin typeface="Times New Roman" panose="02020603050405020304" pitchFamily="18" charset="0"/>
                <a:ea typeface="Times New Roman" panose="02020603050405020304" pitchFamily="18" charset="0"/>
              </a:rPr>
              <a:t>logika tumacenja</a:t>
            </a:r>
            <a:r>
              <a:rPr lang="hr-HR" sz="1200" dirty="0">
                <a:solidFill>
                  <a:srgbClr val="0000FF"/>
                </a:solidFill>
                <a:latin typeface="Times New Roman" panose="02020603050405020304" pitchFamily="18" charset="0"/>
                <a:ea typeface="Times New Roman" panose="02020603050405020304" pitchFamily="18" charset="0"/>
              </a:rPr>
              <a:t> i djelovanja spoljnotrgovinskog u otvorenoj potpuno ista kao investicionog u zatvorenoj ekonomiji</a:t>
            </a:r>
            <a:endParaRPr lang="en-GB" sz="1200" dirty="0">
              <a:latin typeface="Times New Roman" panose="02020603050405020304" pitchFamily="18" charset="0"/>
              <a:ea typeface="Times New Roman" panose="02020603050405020304" pitchFamily="18" charset="0"/>
            </a:endParaRPr>
          </a:p>
          <a:p>
            <a:pPr>
              <a:spcAft>
                <a:spcPts val="0"/>
              </a:spcAft>
            </a:pPr>
            <a:r>
              <a:rPr lang="hr-HR" sz="1200" dirty="0">
                <a:solidFill>
                  <a:srgbClr val="0000FF"/>
                </a:solidFill>
                <a:latin typeface="Times New Roman" panose="02020603050405020304" pitchFamily="18" charset="0"/>
                <a:ea typeface="Times New Roman" panose="02020603050405020304" pitchFamily="18" charset="0"/>
              </a:rPr>
              <a:t> </a:t>
            </a:r>
            <a:endParaRPr lang="en-GB" sz="1200" dirty="0">
              <a:latin typeface="Times New Roman" panose="02020603050405020304" pitchFamily="18" charset="0"/>
              <a:ea typeface="Times New Roman" panose="02020603050405020304" pitchFamily="18" charset="0"/>
            </a:endParaRPr>
          </a:p>
          <a:p>
            <a:pPr algn="ctr">
              <a:spcAft>
                <a:spcPts val="0"/>
              </a:spcAft>
            </a:pPr>
            <a:r>
              <a:rPr lang="hr-HR" sz="1200" dirty="0">
                <a:solidFill>
                  <a:srgbClr val="0000FF"/>
                </a:solidFill>
                <a:latin typeface="Times New Roman" panose="02020603050405020304" pitchFamily="18" charset="0"/>
                <a:ea typeface="Times New Roman" panose="02020603050405020304" pitchFamily="18" charset="0"/>
              </a:rPr>
              <a:t> </a:t>
            </a:r>
            <a:endParaRPr lang="en-GB" sz="1200" dirty="0">
              <a:effectLst/>
              <a:latin typeface="Times New Roman" panose="02020603050405020304" pitchFamily="18" charset="0"/>
              <a:ea typeface="Times New Roman" panose="02020603050405020304" pitchFamily="18" charset="0"/>
            </a:endParaRPr>
          </a:p>
        </p:txBody>
      </p:sp>
      <p:sp>
        <p:nvSpPr>
          <p:cNvPr id="6" name="Title 1"/>
          <p:cNvSpPr txBox="1">
            <a:spLocks/>
          </p:cNvSpPr>
          <p:nvPr/>
        </p:nvSpPr>
        <p:spPr>
          <a:xfrm>
            <a:off x="378691" y="961931"/>
            <a:ext cx="3334327" cy="356762"/>
          </a:xfrm>
          <a:prstGeom prst="rect">
            <a:avLst/>
          </a:prstGeom>
        </p:spPr>
        <p:txBody>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just"/>
            <a:r>
              <a:rPr lang="sr-Latn-BA" sz="1600" dirty="0" smtClean="0">
                <a:solidFill>
                  <a:schemeClr val="tx1">
                    <a:lumMod val="65000"/>
                    <a:lumOff val="35000"/>
                  </a:schemeClr>
                </a:solidFill>
                <a:latin typeface="Times New Roman" panose="02020603050405020304" pitchFamily="18" charset="0"/>
                <a:cs typeface="Times New Roman" panose="02020603050405020304" pitchFamily="18" charset="0"/>
              </a:rPr>
              <a:t>Sa kad imamo: </a:t>
            </a:r>
            <a:endParaRPr lang="sr-Latn-BA" sz="1600" dirty="0">
              <a:solidFill>
                <a:schemeClr val="tx1">
                  <a:lumMod val="65000"/>
                  <a:lumOff val="35000"/>
                </a:schemeClr>
              </a:solidFill>
              <a:latin typeface="Times New Roman" panose="02020603050405020304" pitchFamily="18" charset="0"/>
              <a:cs typeface="Times New Roman" panose="02020603050405020304" pitchFamily="18" charset="0"/>
            </a:endParaRPr>
          </a:p>
          <a:p>
            <a:pPr algn="just"/>
            <a:r>
              <a:rPr lang="sr-Latn-BA" sz="1600" dirty="0" smtClean="0">
                <a:solidFill>
                  <a:schemeClr val="tx1">
                    <a:lumMod val="65000"/>
                    <a:lumOff val="35000"/>
                  </a:schemeClr>
                </a:solidFill>
                <a:latin typeface="Times New Roman" panose="02020603050405020304" pitchFamily="18" charset="0"/>
                <a:cs typeface="Times New Roman" panose="02020603050405020304" pitchFamily="18" charset="0"/>
              </a:rPr>
              <a:t> </a:t>
            </a:r>
            <a:endParaRPr lang="sr-Latn-BA" sz="1600" dirty="0">
              <a:solidFill>
                <a:schemeClr val="tx1">
                  <a:lumMod val="65000"/>
                  <a:lumOff val="35000"/>
                </a:schemeClr>
              </a:solidFill>
              <a:latin typeface="Times New Roman" panose="02020603050405020304" pitchFamily="18" charset="0"/>
              <a:cs typeface="Times New Roman" panose="02020603050405020304" pitchFamily="18" charset="0"/>
            </a:endParaRPr>
          </a:p>
        </p:txBody>
      </p:sp>
      <p:sp>
        <p:nvSpPr>
          <p:cNvPr id="8" name="Title 1"/>
          <p:cNvSpPr txBox="1">
            <a:spLocks/>
          </p:cNvSpPr>
          <p:nvPr/>
        </p:nvSpPr>
        <p:spPr>
          <a:xfrm>
            <a:off x="3713018" y="1354766"/>
            <a:ext cx="460068" cy="310161"/>
          </a:xfrm>
          <a:prstGeom prst="rect">
            <a:avLst/>
          </a:prstGeom>
        </p:spPr>
        <p:txBody>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just"/>
            <a:r>
              <a:rPr lang="sr-Latn-BA" sz="1600" dirty="0" smtClean="0">
                <a:solidFill>
                  <a:schemeClr val="tx1">
                    <a:lumMod val="65000"/>
                    <a:lumOff val="35000"/>
                  </a:schemeClr>
                </a:solidFill>
                <a:latin typeface="Times New Roman" panose="02020603050405020304" pitchFamily="18" charset="0"/>
                <a:cs typeface="Times New Roman" panose="02020603050405020304" pitchFamily="18" charset="0"/>
              </a:rPr>
              <a:t>I </a:t>
            </a:r>
            <a:endParaRPr lang="sr-Latn-BA" sz="1600" u="sng" dirty="0" smtClean="0">
              <a:solidFill>
                <a:schemeClr val="tx1">
                  <a:lumMod val="65000"/>
                  <a:lumOff val="35000"/>
                </a:schemeClr>
              </a:solidFill>
              <a:latin typeface="Times New Roman" panose="02020603050405020304" pitchFamily="18" charset="0"/>
              <a:cs typeface="Times New Roman" panose="02020603050405020304" pitchFamily="18" charset="0"/>
            </a:endParaRPr>
          </a:p>
          <a:p>
            <a:pPr marL="342900" indent="-342900" algn="just">
              <a:buAutoNum type="alphaLcParenR"/>
            </a:pPr>
            <a:endParaRPr lang="sr-Latn-BA" sz="1600" dirty="0">
              <a:solidFill>
                <a:schemeClr val="tx1">
                  <a:lumMod val="65000"/>
                  <a:lumOff val="35000"/>
                </a:schemeClr>
              </a:solidFill>
              <a:latin typeface="Times New Roman" panose="02020603050405020304" pitchFamily="18" charset="0"/>
              <a:cs typeface="Times New Roman" panose="02020603050405020304" pitchFamily="18" charset="0"/>
            </a:endParaRPr>
          </a:p>
          <a:p>
            <a:pPr algn="just"/>
            <a:r>
              <a:rPr lang="sr-Latn-BA" sz="1600" dirty="0" smtClean="0">
                <a:solidFill>
                  <a:schemeClr val="tx1">
                    <a:lumMod val="65000"/>
                    <a:lumOff val="35000"/>
                  </a:schemeClr>
                </a:solidFill>
                <a:latin typeface="Times New Roman" panose="02020603050405020304" pitchFamily="18" charset="0"/>
                <a:cs typeface="Times New Roman" panose="02020603050405020304" pitchFamily="18" charset="0"/>
              </a:rPr>
              <a:t> </a:t>
            </a:r>
            <a:endParaRPr lang="sr-Latn-BA" sz="1600" dirty="0">
              <a:solidFill>
                <a:schemeClr val="tx1">
                  <a:lumMod val="65000"/>
                  <a:lumOff val="35000"/>
                </a:schemeClr>
              </a:solidFill>
              <a:latin typeface="Times New Roman" panose="02020603050405020304" pitchFamily="18" charset="0"/>
              <a:cs typeface="Times New Roman" panose="02020603050405020304" pitchFamily="18" charset="0"/>
            </a:endParaRPr>
          </a:p>
        </p:txBody>
      </p:sp>
      <p:sp>
        <p:nvSpPr>
          <p:cNvPr id="12" name="Title 1"/>
          <p:cNvSpPr txBox="1">
            <a:spLocks/>
          </p:cNvSpPr>
          <p:nvPr/>
        </p:nvSpPr>
        <p:spPr>
          <a:xfrm>
            <a:off x="323276" y="4785230"/>
            <a:ext cx="1533234" cy="404247"/>
          </a:xfrm>
          <a:prstGeom prst="rect">
            <a:avLst/>
          </a:prstGeom>
        </p:spPr>
        <p:txBody>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just"/>
            <a:endParaRPr lang="sr-Latn-BA" sz="1600" dirty="0">
              <a:solidFill>
                <a:schemeClr val="tx1">
                  <a:lumMod val="65000"/>
                  <a:lumOff val="35000"/>
                </a:schemeClr>
              </a:solidFill>
              <a:latin typeface="Times New Roman" panose="02020603050405020304" pitchFamily="18" charset="0"/>
              <a:cs typeface="Times New Roman" panose="02020603050405020304" pitchFamily="18" charset="0"/>
            </a:endParaRPr>
          </a:p>
        </p:txBody>
      </p:sp>
      <p:sp>
        <p:nvSpPr>
          <p:cNvPr id="14" name="Title 1"/>
          <p:cNvSpPr txBox="1">
            <a:spLocks/>
          </p:cNvSpPr>
          <p:nvPr/>
        </p:nvSpPr>
        <p:spPr>
          <a:xfrm>
            <a:off x="3810000" y="2136710"/>
            <a:ext cx="3526533" cy="333368"/>
          </a:xfrm>
          <a:prstGeom prst="rect">
            <a:avLst/>
          </a:prstGeom>
        </p:spPr>
        <p:txBody>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just"/>
            <a:r>
              <a:rPr lang="sr-Latn-BA" sz="1600" dirty="0" smtClean="0">
                <a:solidFill>
                  <a:schemeClr val="tx1">
                    <a:lumMod val="65000"/>
                    <a:lumOff val="35000"/>
                  </a:schemeClr>
                </a:solidFill>
                <a:latin typeface="Times New Roman" panose="02020603050405020304" pitchFamily="18" charset="0"/>
                <a:cs typeface="Times New Roman" panose="02020603050405020304" pitchFamily="18" charset="0"/>
              </a:rPr>
              <a:t>Prebacimo ∆Y na desnu stranu </a:t>
            </a:r>
          </a:p>
          <a:p>
            <a:pPr algn="just"/>
            <a:r>
              <a:rPr lang="sr-Latn-BA" sz="1600" dirty="0" smtClean="0">
                <a:solidFill>
                  <a:schemeClr val="tx1">
                    <a:lumMod val="65000"/>
                    <a:lumOff val="35000"/>
                  </a:schemeClr>
                </a:solidFill>
                <a:latin typeface="Times New Roman" panose="02020603050405020304" pitchFamily="18" charset="0"/>
                <a:cs typeface="Times New Roman" panose="02020603050405020304" pitchFamily="18" charset="0"/>
              </a:rPr>
              <a:t> </a:t>
            </a:r>
            <a:endParaRPr lang="sr-Latn-BA" sz="1600" dirty="0">
              <a:solidFill>
                <a:schemeClr val="tx1">
                  <a:lumMod val="65000"/>
                  <a:lumOff val="35000"/>
                </a:schemeClr>
              </a:solidFill>
              <a:latin typeface="Times New Roman" panose="02020603050405020304" pitchFamily="18" charset="0"/>
              <a:cs typeface="Times New Roman" panose="02020603050405020304" pitchFamily="18" charset="0"/>
            </a:endParaRPr>
          </a:p>
        </p:txBody>
      </p:sp>
      <p:sp>
        <p:nvSpPr>
          <p:cNvPr id="16" name="Title 1"/>
          <p:cNvSpPr txBox="1">
            <a:spLocks/>
          </p:cNvSpPr>
          <p:nvPr/>
        </p:nvSpPr>
        <p:spPr>
          <a:xfrm>
            <a:off x="378691" y="1347288"/>
            <a:ext cx="3158838" cy="367640"/>
          </a:xfrm>
          <a:prstGeom prst="rect">
            <a:avLst/>
          </a:prstGeom>
          <a:solidFill>
            <a:schemeClr val="accent6">
              <a:lumMod val="20000"/>
              <a:lumOff val="80000"/>
            </a:schemeClr>
          </a:solidFill>
          <a:ln w="28575">
            <a:solidFill>
              <a:schemeClr val="accent1">
                <a:lumMod val="50000"/>
              </a:schemeClr>
            </a:solidFill>
            <a:prstDash val="sysDot"/>
          </a:ln>
        </p:spPr>
        <p:txBody>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sr-Latn-BA" sz="1800" dirty="0" smtClean="0">
                <a:solidFill>
                  <a:schemeClr val="tx1"/>
                </a:solidFill>
                <a:latin typeface="Times New Roman" panose="02020603050405020304" pitchFamily="18" charset="0"/>
                <a:cs typeface="Times New Roman" panose="02020603050405020304" pitchFamily="18" charset="0"/>
              </a:rPr>
              <a:t>∆X/</a:t>
            </a:r>
            <a:r>
              <a:rPr lang="sr-Latn-BA" sz="1800" dirty="0" smtClean="0">
                <a:solidFill>
                  <a:srgbClr val="CC9900"/>
                </a:solidFill>
                <a:latin typeface="Times New Roman" panose="02020603050405020304" pitchFamily="18" charset="0"/>
                <a:cs typeface="Times New Roman" panose="02020603050405020304" pitchFamily="18" charset="0"/>
              </a:rPr>
              <a:t>∆Y </a:t>
            </a:r>
            <a:r>
              <a:rPr lang="sr-Latn-BA" sz="1800" dirty="0" smtClean="0">
                <a:solidFill>
                  <a:schemeClr val="tx1"/>
                </a:solidFill>
                <a:latin typeface="Times New Roman" panose="02020603050405020304" pitchFamily="18" charset="0"/>
                <a:cs typeface="Times New Roman" panose="02020603050405020304" pitchFamily="18" charset="0"/>
              </a:rPr>
              <a:t>=</a:t>
            </a:r>
            <a:r>
              <a:rPr lang="sr-Latn-BA" sz="1800" dirty="0">
                <a:solidFill>
                  <a:schemeClr val="tx1"/>
                </a:solidFill>
                <a:latin typeface="Times New Roman" panose="02020603050405020304" pitchFamily="18" charset="0"/>
                <a:cs typeface="Times New Roman" panose="02020603050405020304" pitchFamily="18" charset="0"/>
              </a:rPr>
              <a:t> </a:t>
            </a:r>
            <a:r>
              <a:rPr lang="sr-Latn-BA" sz="1800" dirty="0" smtClean="0">
                <a:solidFill>
                  <a:schemeClr val="tx1"/>
                </a:solidFill>
                <a:latin typeface="Times New Roman" panose="02020603050405020304" pitchFamily="18" charset="0"/>
                <a:cs typeface="Times New Roman" panose="02020603050405020304" pitchFamily="18" charset="0"/>
              </a:rPr>
              <a:t>∆S</a:t>
            </a:r>
            <a:r>
              <a:rPr lang="sr-Latn-BA" sz="1800" dirty="0">
                <a:solidFill>
                  <a:schemeClr val="tx1"/>
                </a:solidFill>
                <a:latin typeface="Times New Roman" panose="02020603050405020304" pitchFamily="18" charset="0"/>
                <a:cs typeface="Times New Roman" panose="02020603050405020304" pitchFamily="18" charset="0"/>
              </a:rPr>
              <a:t> /</a:t>
            </a:r>
            <a:r>
              <a:rPr lang="sr-Latn-BA" sz="1800" dirty="0">
                <a:solidFill>
                  <a:srgbClr val="CC9900"/>
                </a:solidFill>
                <a:latin typeface="Times New Roman" panose="02020603050405020304" pitchFamily="18" charset="0"/>
                <a:cs typeface="Times New Roman" panose="02020603050405020304" pitchFamily="18" charset="0"/>
              </a:rPr>
              <a:t>∆Y </a:t>
            </a:r>
            <a:r>
              <a:rPr lang="sr-Latn-BA" sz="1800" dirty="0" smtClean="0">
                <a:solidFill>
                  <a:schemeClr val="tx1"/>
                </a:solidFill>
                <a:latin typeface="Times New Roman" panose="02020603050405020304" pitchFamily="18" charset="0"/>
                <a:cs typeface="Times New Roman" panose="02020603050405020304" pitchFamily="18" charset="0"/>
              </a:rPr>
              <a:t>+∆M</a:t>
            </a:r>
            <a:r>
              <a:rPr lang="sr-Latn-BA" sz="1800" dirty="0">
                <a:solidFill>
                  <a:schemeClr val="tx1"/>
                </a:solidFill>
                <a:latin typeface="Times New Roman" panose="02020603050405020304" pitchFamily="18" charset="0"/>
                <a:cs typeface="Times New Roman" panose="02020603050405020304" pitchFamily="18" charset="0"/>
              </a:rPr>
              <a:t> /</a:t>
            </a:r>
            <a:r>
              <a:rPr lang="sr-Latn-BA" sz="1800" dirty="0">
                <a:solidFill>
                  <a:srgbClr val="CC9900"/>
                </a:solidFill>
                <a:latin typeface="Times New Roman" panose="02020603050405020304" pitchFamily="18" charset="0"/>
                <a:cs typeface="Times New Roman" panose="02020603050405020304" pitchFamily="18" charset="0"/>
              </a:rPr>
              <a:t>∆Y </a:t>
            </a:r>
            <a:endParaRPr lang="sr-Latn-BA" sz="1800" b="1" dirty="0" smtClean="0">
              <a:solidFill>
                <a:srgbClr val="CC9900"/>
              </a:solidFill>
              <a:latin typeface="Times New Roman" panose="02020603050405020304" pitchFamily="18" charset="0"/>
              <a:cs typeface="Times New Roman" panose="02020603050405020304" pitchFamily="18" charset="0"/>
            </a:endParaRPr>
          </a:p>
        </p:txBody>
      </p:sp>
      <p:sp>
        <p:nvSpPr>
          <p:cNvPr id="17" name="Title 1"/>
          <p:cNvSpPr txBox="1">
            <a:spLocks/>
          </p:cNvSpPr>
          <p:nvPr/>
        </p:nvSpPr>
        <p:spPr>
          <a:xfrm>
            <a:off x="5257374" y="1122518"/>
            <a:ext cx="1427004" cy="367640"/>
          </a:xfrm>
          <a:prstGeom prst="rect">
            <a:avLst/>
          </a:prstGeom>
          <a:solidFill>
            <a:schemeClr val="accent6">
              <a:lumMod val="20000"/>
              <a:lumOff val="80000"/>
            </a:schemeClr>
          </a:solidFill>
          <a:ln w="28575">
            <a:solidFill>
              <a:schemeClr val="accent1">
                <a:lumMod val="50000"/>
              </a:schemeClr>
            </a:solidFill>
            <a:prstDash val="sysDot"/>
          </a:ln>
        </p:spPr>
        <p:txBody>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sr-Latn-BA" sz="1800" dirty="0" smtClean="0">
                <a:solidFill>
                  <a:schemeClr val="tx1"/>
                </a:solidFill>
                <a:latin typeface="Times New Roman" panose="02020603050405020304" pitchFamily="18" charset="0"/>
                <a:cs typeface="Times New Roman" panose="02020603050405020304" pitchFamily="18" charset="0"/>
              </a:rPr>
              <a:t>∆S</a:t>
            </a:r>
            <a:r>
              <a:rPr lang="sr-Latn-BA" sz="1800" dirty="0">
                <a:solidFill>
                  <a:schemeClr val="tx1"/>
                </a:solidFill>
                <a:latin typeface="Times New Roman" panose="02020603050405020304" pitchFamily="18" charset="0"/>
                <a:cs typeface="Times New Roman" panose="02020603050405020304" pitchFamily="18" charset="0"/>
              </a:rPr>
              <a:t> /</a:t>
            </a:r>
            <a:r>
              <a:rPr lang="sr-Latn-BA" sz="1800" dirty="0">
                <a:solidFill>
                  <a:srgbClr val="CC9900"/>
                </a:solidFill>
                <a:latin typeface="Times New Roman" panose="02020603050405020304" pitchFamily="18" charset="0"/>
                <a:cs typeface="Times New Roman" panose="02020603050405020304" pitchFamily="18" charset="0"/>
              </a:rPr>
              <a:t>∆</a:t>
            </a:r>
            <a:r>
              <a:rPr lang="sr-Latn-BA" sz="1800" dirty="0" smtClean="0">
                <a:solidFill>
                  <a:srgbClr val="CC9900"/>
                </a:solidFill>
                <a:latin typeface="Times New Roman" panose="02020603050405020304" pitchFamily="18" charset="0"/>
                <a:cs typeface="Times New Roman" panose="02020603050405020304" pitchFamily="18" charset="0"/>
              </a:rPr>
              <a:t>Y =s</a:t>
            </a:r>
            <a:endParaRPr lang="sr-Latn-BA" sz="1800" b="1" dirty="0" smtClean="0">
              <a:solidFill>
                <a:srgbClr val="CC9900"/>
              </a:solidFill>
              <a:latin typeface="Times New Roman" panose="02020603050405020304" pitchFamily="18" charset="0"/>
              <a:cs typeface="Times New Roman" panose="02020603050405020304" pitchFamily="18" charset="0"/>
            </a:endParaRPr>
          </a:p>
        </p:txBody>
      </p:sp>
      <p:sp>
        <p:nvSpPr>
          <p:cNvPr id="18" name="Title 1"/>
          <p:cNvSpPr txBox="1">
            <a:spLocks/>
          </p:cNvSpPr>
          <p:nvPr/>
        </p:nvSpPr>
        <p:spPr>
          <a:xfrm>
            <a:off x="316343" y="4976047"/>
            <a:ext cx="2094348" cy="673367"/>
          </a:xfrm>
          <a:prstGeom prst="rect">
            <a:avLst/>
          </a:prstGeom>
          <a:ln/>
        </p:spPr>
        <p:style>
          <a:lnRef idx="1">
            <a:schemeClr val="accent4"/>
          </a:lnRef>
          <a:fillRef idx="2">
            <a:schemeClr val="accent4"/>
          </a:fillRef>
          <a:effectRef idx="1">
            <a:schemeClr val="accent4"/>
          </a:effectRef>
          <a:fontRef idx="minor">
            <a:schemeClr val="dk1"/>
          </a:fontRef>
        </p:style>
        <p:txBody>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sr-Latn-BA" sz="1800" dirty="0" smtClean="0">
                <a:solidFill>
                  <a:schemeClr val="tx1"/>
                </a:solidFill>
                <a:latin typeface="Times New Roman" panose="02020603050405020304" pitchFamily="18" charset="0"/>
                <a:cs typeface="Times New Roman" panose="02020603050405020304" pitchFamily="18" charset="0"/>
              </a:rPr>
              <a:t>Izvozni multiplikator </a:t>
            </a:r>
            <a:endParaRPr lang="sr-Latn-BA" sz="1800" b="1" dirty="0" smtClean="0">
              <a:solidFill>
                <a:srgbClr val="CC9900"/>
              </a:solidFill>
              <a:latin typeface="Times New Roman" panose="02020603050405020304" pitchFamily="18" charset="0"/>
              <a:cs typeface="Times New Roman" panose="02020603050405020304" pitchFamily="18" charset="0"/>
            </a:endParaRPr>
          </a:p>
        </p:txBody>
      </p:sp>
      <p:sp>
        <p:nvSpPr>
          <p:cNvPr id="19" name="Title 1"/>
          <p:cNvSpPr txBox="1">
            <a:spLocks/>
          </p:cNvSpPr>
          <p:nvPr/>
        </p:nvSpPr>
        <p:spPr>
          <a:xfrm>
            <a:off x="341744" y="5720375"/>
            <a:ext cx="2032000" cy="574379"/>
          </a:xfrm>
          <a:prstGeom prst="rect">
            <a:avLst/>
          </a:prstGeom>
        </p:spPr>
        <p:txBody>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just"/>
            <a:r>
              <a:rPr lang="sr-Latn-BA" sz="1600" dirty="0" smtClean="0">
                <a:solidFill>
                  <a:schemeClr val="tx1">
                    <a:lumMod val="65000"/>
                    <a:lumOff val="35000"/>
                  </a:schemeClr>
                </a:solidFill>
                <a:latin typeface="Times New Roman" panose="02020603050405020304" pitchFamily="18" charset="0"/>
                <a:cs typeface="Times New Roman" panose="02020603050405020304" pitchFamily="18" charset="0"/>
              </a:rPr>
              <a:t>Multiplikator spoljne trgovine </a:t>
            </a:r>
            <a:endParaRPr lang="sr-Latn-BA" sz="1600" dirty="0">
              <a:solidFill>
                <a:schemeClr val="tx1">
                  <a:lumMod val="65000"/>
                  <a:lumOff val="35000"/>
                </a:schemeClr>
              </a:solidFill>
              <a:latin typeface="Times New Roman" panose="02020603050405020304" pitchFamily="18" charset="0"/>
              <a:cs typeface="Times New Roman" panose="02020603050405020304" pitchFamily="18" charset="0"/>
            </a:endParaRPr>
          </a:p>
        </p:txBody>
      </p:sp>
      <p:sp>
        <p:nvSpPr>
          <p:cNvPr id="20" name="Title 1"/>
          <p:cNvSpPr txBox="1">
            <a:spLocks/>
          </p:cNvSpPr>
          <p:nvPr/>
        </p:nvSpPr>
        <p:spPr>
          <a:xfrm>
            <a:off x="6932901" y="1497415"/>
            <a:ext cx="1758517" cy="404247"/>
          </a:xfrm>
          <a:prstGeom prst="rect">
            <a:avLst/>
          </a:prstGeom>
        </p:spPr>
        <p:txBody>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just"/>
            <a:r>
              <a:rPr lang="sr-Latn-BA" sz="1600" dirty="0" smtClean="0">
                <a:solidFill>
                  <a:schemeClr val="tx1">
                    <a:lumMod val="65000"/>
                    <a:lumOff val="35000"/>
                  </a:schemeClr>
                </a:solidFill>
                <a:latin typeface="Times New Roman" panose="02020603050405020304" pitchFamily="18" charset="0"/>
                <a:cs typeface="Times New Roman" panose="02020603050405020304" pitchFamily="18" charset="0"/>
              </a:rPr>
              <a:t>Granična sklonost ka uvozu (m)</a:t>
            </a:r>
            <a:endParaRPr lang="sr-Latn-BA" sz="1600" dirty="0">
              <a:solidFill>
                <a:schemeClr val="tx1">
                  <a:lumMod val="65000"/>
                  <a:lumOff val="35000"/>
                </a:schemeClr>
              </a:solidFill>
              <a:latin typeface="Times New Roman" panose="02020603050405020304" pitchFamily="18" charset="0"/>
              <a:cs typeface="Times New Roman" panose="02020603050405020304" pitchFamily="18" charset="0"/>
            </a:endParaRPr>
          </a:p>
          <a:p>
            <a:pPr algn="just"/>
            <a:r>
              <a:rPr lang="sr-Latn-BA" sz="1600" dirty="0" smtClean="0">
                <a:solidFill>
                  <a:schemeClr val="tx1">
                    <a:lumMod val="65000"/>
                    <a:lumOff val="35000"/>
                  </a:schemeClr>
                </a:solidFill>
                <a:latin typeface="Times New Roman" panose="02020603050405020304" pitchFamily="18" charset="0"/>
                <a:cs typeface="Times New Roman" panose="02020603050405020304" pitchFamily="18" charset="0"/>
              </a:rPr>
              <a:t> </a:t>
            </a:r>
            <a:endParaRPr lang="sr-Latn-BA" sz="1600" dirty="0">
              <a:solidFill>
                <a:schemeClr val="tx1">
                  <a:lumMod val="65000"/>
                  <a:lumOff val="35000"/>
                </a:schemeClr>
              </a:solidFill>
              <a:latin typeface="Times New Roman" panose="02020603050405020304" pitchFamily="18" charset="0"/>
              <a:cs typeface="Times New Roman" panose="02020603050405020304" pitchFamily="18" charset="0"/>
            </a:endParaRPr>
          </a:p>
        </p:txBody>
      </p:sp>
      <p:sp>
        <p:nvSpPr>
          <p:cNvPr id="22" name="Title 1"/>
          <p:cNvSpPr txBox="1">
            <a:spLocks/>
          </p:cNvSpPr>
          <p:nvPr/>
        </p:nvSpPr>
        <p:spPr>
          <a:xfrm>
            <a:off x="6957314" y="1151998"/>
            <a:ext cx="1478068" cy="367640"/>
          </a:xfrm>
          <a:prstGeom prst="rect">
            <a:avLst/>
          </a:prstGeom>
          <a:solidFill>
            <a:schemeClr val="accent6">
              <a:lumMod val="20000"/>
              <a:lumOff val="80000"/>
            </a:schemeClr>
          </a:solidFill>
          <a:ln w="28575">
            <a:solidFill>
              <a:schemeClr val="accent1">
                <a:lumMod val="50000"/>
              </a:schemeClr>
            </a:solidFill>
            <a:prstDash val="sysDot"/>
          </a:ln>
        </p:spPr>
        <p:txBody>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sr-Latn-BA" sz="1800" dirty="0" smtClean="0">
                <a:solidFill>
                  <a:schemeClr val="tx1"/>
                </a:solidFill>
                <a:latin typeface="Times New Roman" panose="02020603050405020304" pitchFamily="18" charset="0"/>
                <a:cs typeface="Times New Roman" panose="02020603050405020304" pitchFamily="18" charset="0"/>
              </a:rPr>
              <a:t>∆M</a:t>
            </a:r>
            <a:r>
              <a:rPr lang="sr-Latn-BA" sz="1800" dirty="0">
                <a:solidFill>
                  <a:schemeClr val="tx1"/>
                </a:solidFill>
                <a:latin typeface="Times New Roman" panose="02020603050405020304" pitchFamily="18" charset="0"/>
                <a:cs typeface="Times New Roman" panose="02020603050405020304" pitchFamily="18" charset="0"/>
              </a:rPr>
              <a:t> /</a:t>
            </a:r>
            <a:r>
              <a:rPr lang="sr-Latn-BA" sz="1800" dirty="0">
                <a:solidFill>
                  <a:srgbClr val="CC9900"/>
                </a:solidFill>
                <a:latin typeface="Times New Roman" panose="02020603050405020304" pitchFamily="18" charset="0"/>
                <a:cs typeface="Times New Roman" panose="02020603050405020304" pitchFamily="18" charset="0"/>
              </a:rPr>
              <a:t>∆Y </a:t>
            </a:r>
            <a:r>
              <a:rPr lang="sr-Latn-BA" sz="1800" dirty="0" smtClean="0">
                <a:solidFill>
                  <a:srgbClr val="CC9900"/>
                </a:solidFill>
                <a:latin typeface="Times New Roman" panose="02020603050405020304" pitchFamily="18" charset="0"/>
                <a:cs typeface="Times New Roman" panose="02020603050405020304" pitchFamily="18" charset="0"/>
              </a:rPr>
              <a:t>=m</a:t>
            </a:r>
            <a:endParaRPr lang="sr-Latn-BA" sz="1800" b="1" dirty="0" smtClean="0">
              <a:solidFill>
                <a:srgbClr val="CC9900"/>
              </a:solidFill>
              <a:latin typeface="Times New Roman" panose="02020603050405020304" pitchFamily="18" charset="0"/>
              <a:cs typeface="Times New Roman" panose="02020603050405020304" pitchFamily="18" charset="0"/>
            </a:endParaRPr>
          </a:p>
        </p:txBody>
      </p:sp>
      <p:sp>
        <p:nvSpPr>
          <p:cNvPr id="23" name="Title 1"/>
          <p:cNvSpPr txBox="1">
            <a:spLocks/>
          </p:cNvSpPr>
          <p:nvPr/>
        </p:nvSpPr>
        <p:spPr>
          <a:xfrm>
            <a:off x="378691" y="2032166"/>
            <a:ext cx="3158838" cy="367640"/>
          </a:xfrm>
          <a:prstGeom prst="rect">
            <a:avLst/>
          </a:prstGeom>
          <a:solidFill>
            <a:schemeClr val="accent6">
              <a:lumMod val="20000"/>
              <a:lumOff val="80000"/>
            </a:schemeClr>
          </a:solidFill>
          <a:ln w="28575">
            <a:solidFill>
              <a:schemeClr val="accent1">
                <a:lumMod val="50000"/>
              </a:schemeClr>
            </a:solidFill>
            <a:prstDash val="sysDot"/>
          </a:ln>
        </p:spPr>
        <p:txBody>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sr-Latn-BA" sz="1800" dirty="0" smtClean="0">
                <a:solidFill>
                  <a:schemeClr val="tx1"/>
                </a:solidFill>
                <a:latin typeface="Times New Roman" panose="02020603050405020304" pitchFamily="18" charset="0"/>
                <a:cs typeface="Times New Roman" panose="02020603050405020304" pitchFamily="18" charset="0"/>
              </a:rPr>
              <a:t>∆X/</a:t>
            </a:r>
            <a:r>
              <a:rPr lang="sr-Latn-BA" sz="1800" dirty="0" smtClean="0">
                <a:solidFill>
                  <a:srgbClr val="CC9900"/>
                </a:solidFill>
                <a:latin typeface="Times New Roman" panose="02020603050405020304" pitchFamily="18" charset="0"/>
                <a:cs typeface="Times New Roman" panose="02020603050405020304" pitchFamily="18" charset="0"/>
              </a:rPr>
              <a:t>∆Y </a:t>
            </a:r>
            <a:r>
              <a:rPr lang="sr-Latn-BA" sz="1800" dirty="0" smtClean="0">
                <a:solidFill>
                  <a:schemeClr val="tx1"/>
                </a:solidFill>
                <a:latin typeface="Times New Roman" panose="02020603050405020304" pitchFamily="18" charset="0"/>
                <a:cs typeface="Times New Roman" panose="02020603050405020304" pitchFamily="18" charset="0"/>
              </a:rPr>
              <a:t>=</a:t>
            </a:r>
            <a:r>
              <a:rPr lang="sr-Latn-BA" sz="1800" dirty="0">
                <a:solidFill>
                  <a:schemeClr val="tx1"/>
                </a:solidFill>
                <a:latin typeface="Times New Roman" panose="02020603050405020304" pitchFamily="18" charset="0"/>
                <a:cs typeface="Times New Roman" panose="02020603050405020304" pitchFamily="18" charset="0"/>
              </a:rPr>
              <a:t> </a:t>
            </a:r>
            <a:r>
              <a:rPr lang="sr-Latn-BA" sz="1800" dirty="0" smtClean="0">
                <a:solidFill>
                  <a:schemeClr val="tx1"/>
                </a:solidFill>
                <a:latin typeface="Times New Roman" panose="02020603050405020304" pitchFamily="18" charset="0"/>
                <a:cs typeface="Times New Roman" panose="02020603050405020304" pitchFamily="18" charset="0"/>
              </a:rPr>
              <a:t>s+m</a:t>
            </a:r>
            <a:endParaRPr lang="sr-Latn-BA" sz="1800" b="1" dirty="0" smtClean="0">
              <a:solidFill>
                <a:srgbClr val="CC9900"/>
              </a:solidFill>
              <a:latin typeface="Times New Roman" panose="02020603050405020304" pitchFamily="18" charset="0"/>
              <a:cs typeface="Times New Roman" panose="02020603050405020304" pitchFamily="18" charset="0"/>
            </a:endParaRPr>
          </a:p>
        </p:txBody>
      </p:sp>
      <p:sp>
        <p:nvSpPr>
          <p:cNvPr id="24" name="Down Arrow 23"/>
          <p:cNvSpPr/>
          <p:nvPr/>
        </p:nvSpPr>
        <p:spPr>
          <a:xfrm>
            <a:off x="526471" y="1796163"/>
            <a:ext cx="434111" cy="197913"/>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5" name="Title 1"/>
          <p:cNvSpPr txBox="1">
            <a:spLocks/>
          </p:cNvSpPr>
          <p:nvPr/>
        </p:nvSpPr>
        <p:spPr>
          <a:xfrm>
            <a:off x="5164618" y="1449420"/>
            <a:ext cx="1871206" cy="404247"/>
          </a:xfrm>
          <a:prstGeom prst="rect">
            <a:avLst/>
          </a:prstGeom>
        </p:spPr>
        <p:txBody>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just"/>
            <a:r>
              <a:rPr lang="sr-Latn-BA" sz="1600" dirty="0" smtClean="0">
                <a:solidFill>
                  <a:schemeClr val="tx1">
                    <a:lumMod val="65000"/>
                    <a:lumOff val="35000"/>
                  </a:schemeClr>
                </a:solidFill>
                <a:latin typeface="Times New Roman" panose="02020603050405020304" pitchFamily="18" charset="0"/>
                <a:cs typeface="Times New Roman" panose="02020603050405020304" pitchFamily="18" charset="0"/>
              </a:rPr>
              <a:t>Granična sklonost</a:t>
            </a:r>
          </a:p>
          <a:p>
            <a:pPr algn="just"/>
            <a:r>
              <a:rPr lang="sr-Latn-BA" sz="1600" dirty="0" smtClean="0">
                <a:solidFill>
                  <a:schemeClr val="tx1">
                    <a:lumMod val="65000"/>
                    <a:lumOff val="35000"/>
                  </a:schemeClr>
                </a:solidFill>
                <a:latin typeface="Times New Roman" panose="02020603050405020304" pitchFamily="18" charset="0"/>
                <a:cs typeface="Times New Roman" panose="02020603050405020304" pitchFamily="18" charset="0"/>
              </a:rPr>
              <a:t> ka štednji (s)</a:t>
            </a:r>
            <a:endParaRPr lang="sr-Latn-BA" sz="1600" dirty="0">
              <a:solidFill>
                <a:schemeClr val="tx1">
                  <a:lumMod val="65000"/>
                  <a:lumOff val="35000"/>
                </a:schemeClr>
              </a:solidFill>
              <a:latin typeface="Times New Roman" panose="02020603050405020304" pitchFamily="18" charset="0"/>
              <a:cs typeface="Times New Roman" panose="02020603050405020304" pitchFamily="18" charset="0"/>
            </a:endParaRPr>
          </a:p>
          <a:p>
            <a:pPr algn="just"/>
            <a:r>
              <a:rPr lang="sr-Latn-BA" sz="1600" dirty="0" smtClean="0">
                <a:solidFill>
                  <a:schemeClr val="tx1">
                    <a:lumMod val="65000"/>
                    <a:lumOff val="35000"/>
                  </a:schemeClr>
                </a:solidFill>
                <a:latin typeface="Times New Roman" panose="02020603050405020304" pitchFamily="18" charset="0"/>
                <a:cs typeface="Times New Roman" panose="02020603050405020304" pitchFamily="18" charset="0"/>
              </a:rPr>
              <a:t> </a:t>
            </a:r>
            <a:endParaRPr lang="sr-Latn-BA" sz="1600" dirty="0">
              <a:solidFill>
                <a:schemeClr val="tx1">
                  <a:lumMod val="65000"/>
                  <a:lumOff val="35000"/>
                </a:schemeClr>
              </a:solidFill>
              <a:latin typeface="Times New Roman" panose="02020603050405020304" pitchFamily="18" charset="0"/>
              <a:cs typeface="Times New Roman" panose="02020603050405020304" pitchFamily="18" charset="0"/>
            </a:endParaRPr>
          </a:p>
        </p:txBody>
      </p:sp>
      <p:sp>
        <p:nvSpPr>
          <p:cNvPr id="26" name="Title 1"/>
          <p:cNvSpPr txBox="1">
            <a:spLocks/>
          </p:cNvSpPr>
          <p:nvPr/>
        </p:nvSpPr>
        <p:spPr>
          <a:xfrm>
            <a:off x="323275" y="2558284"/>
            <a:ext cx="3158838" cy="367640"/>
          </a:xfrm>
          <a:prstGeom prst="rect">
            <a:avLst/>
          </a:prstGeom>
          <a:solidFill>
            <a:schemeClr val="accent6">
              <a:lumMod val="20000"/>
              <a:lumOff val="80000"/>
            </a:schemeClr>
          </a:solidFill>
          <a:ln w="28575">
            <a:solidFill>
              <a:schemeClr val="accent1">
                <a:lumMod val="50000"/>
              </a:schemeClr>
            </a:solidFill>
            <a:prstDash val="sysDot"/>
          </a:ln>
        </p:spPr>
        <p:txBody>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sr-Latn-BA" sz="1800" dirty="0" smtClean="0">
                <a:solidFill>
                  <a:schemeClr val="tx1"/>
                </a:solidFill>
                <a:latin typeface="Times New Roman" panose="02020603050405020304" pitchFamily="18" charset="0"/>
                <a:cs typeface="Times New Roman" panose="02020603050405020304" pitchFamily="18" charset="0"/>
              </a:rPr>
              <a:t>∆X= </a:t>
            </a:r>
            <a:r>
              <a:rPr lang="sr-Latn-BA" sz="1800" dirty="0">
                <a:solidFill>
                  <a:srgbClr val="CC9900"/>
                </a:solidFill>
                <a:latin typeface="Times New Roman" panose="02020603050405020304" pitchFamily="18" charset="0"/>
                <a:cs typeface="Times New Roman" panose="02020603050405020304" pitchFamily="18" charset="0"/>
              </a:rPr>
              <a:t>∆ Y </a:t>
            </a:r>
            <a:r>
              <a:rPr lang="sr-Latn-BA" sz="1800" dirty="0" smtClean="0">
                <a:solidFill>
                  <a:srgbClr val="CC9900"/>
                </a:solidFill>
                <a:latin typeface="Times New Roman" panose="02020603050405020304" pitchFamily="18" charset="0"/>
                <a:cs typeface="Times New Roman" panose="02020603050405020304" pitchFamily="18" charset="0"/>
              </a:rPr>
              <a:t>*(</a:t>
            </a:r>
            <a:r>
              <a:rPr lang="sr-Latn-BA" sz="1800" dirty="0" smtClean="0">
                <a:solidFill>
                  <a:schemeClr val="tx1"/>
                </a:solidFill>
                <a:latin typeface="Times New Roman" panose="02020603050405020304" pitchFamily="18" charset="0"/>
                <a:cs typeface="Times New Roman" panose="02020603050405020304" pitchFamily="18" charset="0"/>
              </a:rPr>
              <a:t>s+m)</a:t>
            </a:r>
            <a:endParaRPr lang="sr-Latn-BA" sz="1800" b="1" dirty="0" smtClean="0">
              <a:solidFill>
                <a:srgbClr val="CC9900"/>
              </a:solidFill>
              <a:latin typeface="Times New Roman" panose="02020603050405020304" pitchFamily="18" charset="0"/>
              <a:cs typeface="Times New Roman" panose="02020603050405020304" pitchFamily="18" charset="0"/>
            </a:endParaRPr>
          </a:p>
        </p:txBody>
      </p:sp>
      <p:sp>
        <p:nvSpPr>
          <p:cNvPr id="27" name="Title 1"/>
          <p:cNvSpPr txBox="1">
            <a:spLocks/>
          </p:cNvSpPr>
          <p:nvPr/>
        </p:nvSpPr>
        <p:spPr>
          <a:xfrm>
            <a:off x="3810000" y="2649690"/>
            <a:ext cx="4262582" cy="333368"/>
          </a:xfrm>
          <a:prstGeom prst="rect">
            <a:avLst/>
          </a:prstGeom>
        </p:spPr>
        <p:txBody>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just"/>
            <a:r>
              <a:rPr lang="sr-Latn-BA" sz="1600" dirty="0" smtClean="0">
                <a:solidFill>
                  <a:schemeClr val="tx1">
                    <a:lumMod val="65000"/>
                    <a:lumOff val="35000"/>
                  </a:schemeClr>
                </a:solidFill>
                <a:latin typeface="Times New Roman" panose="02020603050405020304" pitchFamily="18" charset="0"/>
                <a:cs typeface="Times New Roman" panose="02020603050405020304" pitchFamily="18" charset="0"/>
              </a:rPr>
              <a:t>Ako zamjenimo lijevu i desnu stranu, to je isto </a:t>
            </a:r>
          </a:p>
          <a:p>
            <a:pPr algn="just"/>
            <a:r>
              <a:rPr lang="sr-Latn-BA" sz="1600" dirty="0" smtClean="0">
                <a:solidFill>
                  <a:schemeClr val="tx1">
                    <a:lumMod val="65000"/>
                    <a:lumOff val="35000"/>
                  </a:schemeClr>
                </a:solidFill>
                <a:latin typeface="Times New Roman" panose="02020603050405020304" pitchFamily="18" charset="0"/>
                <a:cs typeface="Times New Roman" panose="02020603050405020304" pitchFamily="18" charset="0"/>
              </a:rPr>
              <a:t> </a:t>
            </a:r>
            <a:endParaRPr lang="sr-Latn-BA" sz="1600" dirty="0">
              <a:solidFill>
                <a:schemeClr val="tx1">
                  <a:lumMod val="65000"/>
                  <a:lumOff val="35000"/>
                </a:schemeClr>
              </a:solidFill>
              <a:latin typeface="Times New Roman" panose="02020603050405020304" pitchFamily="18" charset="0"/>
              <a:cs typeface="Times New Roman" panose="02020603050405020304" pitchFamily="18" charset="0"/>
            </a:endParaRPr>
          </a:p>
        </p:txBody>
      </p:sp>
      <p:sp>
        <p:nvSpPr>
          <p:cNvPr id="28" name="Title 1"/>
          <p:cNvSpPr txBox="1">
            <a:spLocks/>
          </p:cNvSpPr>
          <p:nvPr/>
        </p:nvSpPr>
        <p:spPr>
          <a:xfrm>
            <a:off x="378691" y="3143619"/>
            <a:ext cx="3158838" cy="367640"/>
          </a:xfrm>
          <a:prstGeom prst="rect">
            <a:avLst/>
          </a:prstGeom>
          <a:solidFill>
            <a:schemeClr val="accent6">
              <a:lumMod val="20000"/>
              <a:lumOff val="80000"/>
            </a:schemeClr>
          </a:solidFill>
          <a:ln w="28575">
            <a:solidFill>
              <a:schemeClr val="accent1">
                <a:lumMod val="50000"/>
              </a:schemeClr>
            </a:solidFill>
            <a:prstDash val="sysDot"/>
          </a:ln>
        </p:spPr>
        <p:txBody>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sr-Latn-BA" sz="1800" dirty="0" smtClean="0">
                <a:solidFill>
                  <a:srgbClr val="CC9900"/>
                </a:solidFill>
                <a:latin typeface="Times New Roman" panose="02020603050405020304" pitchFamily="18" charset="0"/>
                <a:cs typeface="Times New Roman" panose="02020603050405020304" pitchFamily="18" charset="0"/>
              </a:rPr>
              <a:t>∆ </a:t>
            </a:r>
            <a:r>
              <a:rPr lang="sr-Latn-BA" sz="1800" dirty="0">
                <a:solidFill>
                  <a:srgbClr val="CC9900"/>
                </a:solidFill>
                <a:latin typeface="Times New Roman" panose="02020603050405020304" pitchFamily="18" charset="0"/>
                <a:cs typeface="Times New Roman" panose="02020603050405020304" pitchFamily="18" charset="0"/>
              </a:rPr>
              <a:t>Y </a:t>
            </a:r>
            <a:r>
              <a:rPr lang="sr-Latn-BA" sz="1800" dirty="0" smtClean="0">
                <a:solidFill>
                  <a:srgbClr val="CC9900"/>
                </a:solidFill>
                <a:latin typeface="Times New Roman" panose="02020603050405020304" pitchFamily="18" charset="0"/>
                <a:cs typeface="Times New Roman" panose="02020603050405020304" pitchFamily="18" charset="0"/>
              </a:rPr>
              <a:t>*(</a:t>
            </a:r>
            <a:r>
              <a:rPr lang="sr-Latn-BA" sz="1800" dirty="0" smtClean="0">
                <a:solidFill>
                  <a:schemeClr val="tx1"/>
                </a:solidFill>
                <a:latin typeface="Times New Roman" panose="02020603050405020304" pitchFamily="18" charset="0"/>
                <a:cs typeface="Times New Roman" panose="02020603050405020304" pitchFamily="18" charset="0"/>
              </a:rPr>
              <a:t>s+m)=</a:t>
            </a:r>
            <a:r>
              <a:rPr lang="sr-Latn-BA" sz="1800" dirty="0">
                <a:solidFill>
                  <a:schemeClr val="tx1"/>
                </a:solidFill>
                <a:latin typeface="Times New Roman" panose="02020603050405020304" pitchFamily="18" charset="0"/>
                <a:cs typeface="Times New Roman" panose="02020603050405020304" pitchFamily="18" charset="0"/>
              </a:rPr>
              <a:t> ∆X</a:t>
            </a:r>
            <a:r>
              <a:rPr lang="sr-Latn-BA" sz="1800" dirty="0" smtClean="0">
                <a:solidFill>
                  <a:schemeClr val="tx1"/>
                </a:solidFill>
                <a:latin typeface="Times New Roman" panose="02020603050405020304" pitchFamily="18" charset="0"/>
                <a:cs typeface="Times New Roman" panose="02020603050405020304" pitchFamily="18" charset="0"/>
              </a:rPr>
              <a:t> </a:t>
            </a:r>
            <a:endParaRPr lang="sr-Latn-BA" sz="1800" b="1" dirty="0" smtClean="0">
              <a:solidFill>
                <a:srgbClr val="CC9900"/>
              </a:solidFill>
              <a:latin typeface="Times New Roman" panose="02020603050405020304" pitchFamily="18" charset="0"/>
              <a:cs typeface="Times New Roman" panose="02020603050405020304" pitchFamily="18" charset="0"/>
            </a:endParaRPr>
          </a:p>
        </p:txBody>
      </p:sp>
      <p:sp>
        <p:nvSpPr>
          <p:cNvPr id="29" name="Title 1"/>
          <p:cNvSpPr txBox="1">
            <a:spLocks/>
          </p:cNvSpPr>
          <p:nvPr/>
        </p:nvSpPr>
        <p:spPr>
          <a:xfrm>
            <a:off x="378691" y="3685144"/>
            <a:ext cx="3158838" cy="367640"/>
          </a:xfrm>
          <a:prstGeom prst="rect">
            <a:avLst/>
          </a:prstGeom>
          <a:solidFill>
            <a:schemeClr val="accent6">
              <a:lumMod val="20000"/>
              <a:lumOff val="80000"/>
            </a:schemeClr>
          </a:solidFill>
          <a:ln w="28575">
            <a:solidFill>
              <a:schemeClr val="accent1">
                <a:lumMod val="50000"/>
              </a:schemeClr>
            </a:solidFill>
            <a:prstDash val="sysDot"/>
          </a:ln>
        </p:spPr>
        <p:txBody>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sr-Latn-BA" sz="1800" dirty="0" smtClean="0">
                <a:solidFill>
                  <a:srgbClr val="CC9900"/>
                </a:solidFill>
                <a:latin typeface="Times New Roman" panose="02020603050405020304" pitchFamily="18" charset="0"/>
                <a:cs typeface="Times New Roman" panose="02020603050405020304" pitchFamily="18" charset="0"/>
              </a:rPr>
              <a:t>∆ Y/ ∆X = </a:t>
            </a:r>
            <a:r>
              <a:rPr lang="sr-Latn-BA" sz="1800" dirty="0">
                <a:solidFill>
                  <a:srgbClr val="CC9900"/>
                </a:solidFill>
                <a:latin typeface="Times New Roman" panose="02020603050405020304" pitchFamily="18" charset="0"/>
                <a:cs typeface="Times New Roman" panose="02020603050405020304" pitchFamily="18" charset="0"/>
              </a:rPr>
              <a:t> </a:t>
            </a:r>
            <a:r>
              <a:rPr lang="sr-Latn-BA" sz="1800" dirty="0" smtClean="0">
                <a:solidFill>
                  <a:srgbClr val="CC9900"/>
                </a:solidFill>
                <a:latin typeface="Times New Roman" panose="02020603050405020304" pitchFamily="18" charset="0"/>
                <a:cs typeface="Times New Roman" panose="02020603050405020304" pitchFamily="18" charset="0"/>
              </a:rPr>
              <a:t>1/(</a:t>
            </a:r>
            <a:r>
              <a:rPr lang="sr-Latn-BA" sz="1800" dirty="0" smtClean="0">
                <a:solidFill>
                  <a:schemeClr val="tx1"/>
                </a:solidFill>
                <a:latin typeface="Times New Roman" panose="02020603050405020304" pitchFamily="18" charset="0"/>
                <a:cs typeface="Times New Roman" panose="02020603050405020304" pitchFamily="18" charset="0"/>
              </a:rPr>
              <a:t>s+m) </a:t>
            </a:r>
            <a:endParaRPr lang="sr-Latn-BA" sz="1800" b="1" dirty="0" smtClean="0">
              <a:solidFill>
                <a:srgbClr val="CC9900"/>
              </a:solidFill>
              <a:latin typeface="Times New Roman" panose="02020603050405020304" pitchFamily="18" charset="0"/>
              <a:cs typeface="Times New Roman" panose="02020603050405020304" pitchFamily="18" charset="0"/>
            </a:endParaRPr>
          </a:p>
        </p:txBody>
      </p:sp>
      <p:sp>
        <p:nvSpPr>
          <p:cNvPr id="30" name="Title 1"/>
          <p:cNvSpPr txBox="1">
            <a:spLocks/>
          </p:cNvSpPr>
          <p:nvPr/>
        </p:nvSpPr>
        <p:spPr>
          <a:xfrm>
            <a:off x="341744" y="4250256"/>
            <a:ext cx="3676073" cy="367640"/>
          </a:xfrm>
          <a:prstGeom prst="rect">
            <a:avLst/>
          </a:prstGeom>
          <a:solidFill>
            <a:schemeClr val="accent3">
              <a:lumMod val="75000"/>
            </a:schemeClr>
          </a:solidFill>
          <a:ln w="28575">
            <a:solidFill>
              <a:schemeClr val="accent1">
                <a:lumMod val="50000"/>
              </a:schemeClr>
            </a:solidFill>
            <a:prstDash val="sysDot"/>
          </a:ln>
        </p:spPr>
        <p:txBody>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sr-Latn-BA" sz="1800" b="1" dirty="0" smtClean="0">
                <a:solidFill>
                  <a:schemeClr val="tx1"/>
                </a:solidFill>
                <a:latin typeface="Times New Roman" panose="02020603050405020304" pitchFamily="18" charset="0"/>
                <a:cs typeface="Times New Roman" panose="02020603050405020304" pitchFamily="18" charset="0"/>
              </a:rPr>
              <a:t>∆ Y/ ∆X </a:t>
            </a:r>
            <a:r>
              <a:rPr lang="sr-Latn-BA" sz="1800" dirty="0" smtClean="0">
                <a:solidFill>
                  <a:schemeClr val="tx1"/>
                </a:solidFill>
                <a:latin typeface="Times New Roman" panose="02020603050405020304" pitchFamily="18" charset="0"/>
                <a:cs typeface="Times New Roman" panose="02020603050405020304" pitchFamily="18" charset="0"/>
              </a:rPr>
              <a:t>= </a:t>
            </a:r>
            <a:r>
              <a:rPr lang="sr-Latn-BA" sz="1800" dirty="0">
                <a:solidFill>
                  <a:schemeClr val="tx1"/>
                </a:solidFill>
                <a:latin typeface="Times New Roman" panose="02020603050405020304" pitchFamily="18" charset="0"/>
                <a:cs typeface="Times New Roman" panose="02020603050405020304" pitchFamily="18" charset="0"/>
              </a:rPr>
              <a:t> </a:t>
            </a:r>
            <a:r>
              <a:rPr lang="sr-Latn-BA" sz="1800" dirty="0" smtClean="0">
                <a:solidFill>
                  <a:schemeClr val="tx1"/>
                </a:solidFill>
                <a:latin typeface="Times New Roman" panose="02020603050405020304" pitchFamily="18" charset="0"/>
                <a:cs typeface="Times New Roman" panose="02020603050405020304" pitchFamily="18" charset="0"/>
              </a:rPr>
              <a:t>1/(</a:t>
            </a:r>
            <a:r>
              <a:rPr lang="sr-Latn-BA" sz="1800" dirty="0">
                <a:solidFill>
                  <a:schemeClr val="tx1"/>
                </a:solidFill>
                <a:latin typeface="Times New Roman" panose="02020603050405020304" pitchFamily="18" charset="0"/>
                <a:cs typeface="Times New Roman" panose="02020603050405020304" pitchFamily="18" charset="0"/>
              </a:rPr>
              <a:t>∆S /∆Y </a:t>
            </a:r>
            <a:r>
              <a:rPr lang="sr-Latn-BA" sz="1800" dirty="0" smtClean="0">
                <a:solidFill>
                  <a:schemeClr val="tx1"/>
                </a:solidFill>
                <a:latin typeface="Times New Roman" panose="02020603050405020304" pitchFamily="18" charset="0"/>
                <a:cs typeface="Times New Roman" panose="02020603050405020304" pitchFamily="18" charset="0"/>
              </a:rPr>
              <a:t>+</a:t>
            </a:r>
            <a:r>
              <a:rPr lang="sr-Latn-BA" sz="1800" dirty="0">
                <a:solidFill>
                  <a:schemeClr val="tx1"/>
                </a:solidFill>
                <a:latin typeface="Times New Roman" panose="02020603050405020304" pitchFamily="18" charset="0"/>
                <a:cs typeface="Times New Roman" panose="02020603050405020304" pitchFamily="18" charset="0"/>
              </a:rPr>
              <a:t> ∆M /∆Y </a:t>
            </a:r>
            <a:r>
              <a:rPr lang="sr-Latn-BA" sz="1800" dirty="0" smtClean="0">
                <a:solidFill>
                  <a:schemeClr val="tx1"/>
                </a:solidFill>
                <a:latin typeface="Times New Roman" panose="02020603050405020304" pitchFamily="18" charset="0"/>
                <a:cs typeface="Times New Roman" panose="02020603050405020304" pitchFamily="18" charset="0"/>
              </a:rPr>
              <a:t>) </a:t>
            </a:r>
            <a:endParaRPr lang="sr-Latn-BA" sz="1800" b="1" dirty="0" smtClean="0">
              <a:solidFill>
                <a:schemeClr val="tx1"/>
              </a:solidFill>
              <a:latin typeface="Times New Roman" panose="02020603050405020304" pitchFamily="18" charset="0"/>
              <a:cs typeface="Times New Roman" panose="02020603050405020304" pitchFamily="18" charset="0"/>
            </a:endParaRPr>
          </a:p>
        </p:txBody>
      </p:sp>
      <p:sp>
        <p:nvSpPr>
          <p:cNvPr id="31" name="Right Brace 30"/>
          <p:cNvSpPr/>
          <p:nvPr/>
        </p:nvSpPr>
        <p:spPr>
          <a:xfrm rot="5400000">
            <a:off x="815728" y="4232138"/>
            <a:ext cx="289706" cy="884239"/>
          </a:xfrm>
          <a:prstGeom prst="rightBrace">
            <a:avLst/>
          </a:prstGeom>
          <a:ln w="38100"/>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32" name="Title 1"/>
          <p:cNvSpPr txBox="1">
            <a:spLocks/>
          </p:cNvSpPr>
          <p:nvPr/>
        </p:nvSpPr>
        <p:spPr>
          <a:xfrm>
            <a:off x="2927052" y="4977120"/>
            <a:ext cx="5764366" cy="1119468"/>
          </a:xfrm>
          <a:prstGeom prst="rect">
            <a:avLst/>
          </a:prstGeom>
        </p:spPr>
        <p:style>
          <a:lnRef idx="2">
            <a:schemeClr val="accent4"/>
          </a:lnRef>
          <a:fillRef idx="1">
            <a:schemeClr val="lt1"/>
          </a:fillRef>
          <a:effectRef idx="0">
            <a:schemeClr val="accent4"/>
          </a:effectRef>
          <a:fontRef idx="minor">
            <a:schemeClr val="dk1"/>
          </a:fontRef>
        </p:style>
        <p:txBody>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just"/>
            <a:r>
              <a:rPr lang="sr-Latn-BA" sz="1600" b="1" i="1" dirty="0" smtClean="0">
                <a:solidFill>
                  <a:schemeClr val="accent4">
                    <a:lumMod val="50000"/>
                  </a:schemeClr>
                </a:solidFill>
                <a:latin typeface="Times New Roman" panose="02020603050405020304" pitchFamily="18" charset="0"/>
                <a:cs typeface="Times New Roman" panose="02020603050405020304" pitchFamily="18" charset="0"/>
              </a:rPr>
              <a:t>Multiplikator spoljne trgovine </a:t>
            </a:r>
            <a:r>
              <a:rPr lang="sr-Latn-BA" sz="1600" dirty="0" smtClean="0">
                <a:solidFill>
                  <a:schemeClr val="tx1">
                    <a:lumMod val="65000"/>
                    <a:lumOff val="35000"/>
                  </a:schemeClr>
                </a:solidFill>
                <a:latin typeface="Times New Roman" panose="02020603050405020304" pitchFamily="18" charset="0"/>
                <a:cs typeface="Times New Roman" panose="02020603050405020304" pitchFamily="18" charset="0"/>
              </a:rPr>
              <a:t>pokazuje promjenu </a:t>
            </a:r>
            <a:r>
              <a:rPr lang="sr-Latn-BA" sz="1600" b="1" dirty="0" smtClean="0">
                <a:solidFill>
                  <a:schemeClr val="tx1">
                    <a:lumMod val="65000"/>
                    <a:lumOff val="35000"/>
                  </a:schemeClr>
                </a:solidFill>
                <a:latin typeface="Times New Roman" panose="02020603050405020304" pitchFamily="18" charset="0"/>
                <a:cs typeface="Times New Roman" panose="02020603050405020304" pitchFamily="18" charset="0"/>
              </a:rPr>
              <a:t>nacionalnog dohodka </a:t>
            </a:r>
            <a:r>
              <a:rPr lang="sr-Latn-BA" sz="1600" dirty="0" smtClean="0">
                <a:solidFill>
                  <a:schemeClr val="tx1">
                    <a:lumMod val="65000"/>
                    <a:lumOff val="35000"/>
                  </a:schemeClr>
                </a:solidFill>
                <a:latin typeface="Times New Roman" panose="02020603050405020304" pitchFamily="18" charset="0"/>
                <a:cs typeface="Times New Roman" panose="02020603050405020304" pitchFamily="18" charset="0"/>
              </a:rPr>
              <a:t>pri promjeni </a:t>
            </a:r>
            <a:r>
              <a:rPr lang="sr-Latn-BA" sz="1600" b="1" dirty="0" smtClean="0">
                <a:solidFill>
                  <a:schemeClr val="tx1">
                    <a:lumMod val="65000"/>
                    <a:lumOff val="35000"/>
                  </a:schemeClr>
                </a:solidFill>
                <a:latin typeface="Times New Roman" panose="02020603050405020304" pitchFamily="18" charset="0"/>
                <a:cs typeface="Times New Roman" panose="02020603050405020304" pitchFamily="18" charset="0"/>
              </a:rPr>
              <a:t>izvoza</a:t>
            </a:r>
            <a:r>
              <a:rPr lang="sr-Latn-BA" sz="1600" dirty="0" smtClean="0">
                <a:solidFill>
                  <a:schemeClr val="tx1">
                    <a:lumMod val="65000"/>
                    <a:lumOff val="35000"/>
                  </a:schemeClr>
                </a:solidFill>
                <a:latin typeface="Times New Roman" panose="02020603050405020304" pitchFamily="18" charset="0"/>
                <a:cs typeface="Times New Roman" panose="02020603050405020304" pitchFamily="18" charset="0"/>
              </a:rPr>
              <a:t> i pokazuje za koliko će se promjeniti dohodak, ako se izvoz poveća za 1 jedinicu, (kao i investicioni multiplikator uvijek je veći od 1). </a:t>
            </a:r>
            <a:endParaRPr lang="sr-Latn-BA" sz="1600" dirty="0">
              <a:solidFill>
                <a:schemeClr val="tx1">
                  <a:lumMod val="65000"/>
                  <a:lumOff val="35000"/>
                </a:schemeClr>
              </a:solidFill>
              <a:latin typeface="Times New Roman" panose="02020603050405020304" pitchFamily="18" charset="0"/>
              <a:cs typeface="Times New Roman" panose="02020603050405020304" pitchFamily="18" charset="0"/>
            </a:endParaRPr>
          </a:p>
        </p:txBody>
      </p:sp>
      <p:sp>
        <p:nvSpPr>
          <p:cNvPr id="33" name="Right Arrow 32"/>
          <p:cNvSpPr/>
          <p:nvPr/>
        </p:nvSpPr>
        <p:spPr>
          <a:xfrm>
            <a:off x="2534945" y="5302796"/>
            <a:ext cx="304800" cy="543050"/>
          </a:xfrm>
          <a:prstGeom prst="rightArrow">
            <a:avLst/>
          </a:prstGeom>
          <a:solidFill>
            <a:schemeClr val="bg1">
              <a:lumMod val="50000"/>
            </a:schemeClr>
          </a:solidFill>
          <a:ln>
            <a:solidFill>
              <a:schemeClr val="bg2">
                <a:lumMod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5" name="Title 1"/>
          <p:cNvSpPr txBox="1">
            <a:spLocks/>
          </p:cNvSpPr>
          <p:nvPr/>
        </p:nvSpPr>
        <p:spPr>
          <a:xfrm>
            <a:off x="5711592" y="4075842"/>
            <a:ext cx="2772279" cy="607780"/>
          </a:xfrm>
          <a:prstGeom prst="rect">
            <a:avLst/>
          </a:prstGeom>
          <a:solidFill>
            <a:schemeClr val="accent3">
              <a:lumMod val="75000"/>
            </a:schemeClr>
          </a:solidFill>
          <a:ln w="28575">
            <a:solidFill>
              <a:schemeClr val="accent1">
                <a:lumMod val="50000"/>
              </a:schemeClr>
            </a:solidFill>
            <a:prstDash val="sysDot"/>
          </a:ln>
        </p:spPr>
        <p:txBody>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sr-Latn-BA" sz="1800" dirty="0" smtClean="0">
                <a:solidFill>
                  <a:schemeClr val="tx1"/>
                </a:solidFill>
                <a:latin typeface="Times New Roman" panose="02020603050405020304" pitchFamily="18" charset="0"/>
                <a:cs typeface="Times New Roman" panose="02020603050405020304" pitchFamily="18" charset="0"/>
              </a:rPr>
              <a:t>∆Y </a:t>
            </a:r>
            <a:r>
              <a:rPr lang="sr-Latn-BA" sz="1800" dirty="0">
                <a:solidFill>
                  <a:schemeClr val="tx1"/>
                </a:solidFill>
                <a:latin typeface="Times New Roman" panose="02020603050405020304" pitchFamily="18" charset="0"/>
                <a:cs typeface="Times New Roman" panose="02020603050405020304" pitchFamily="18" charset="0"/>
              </a:rPr>
              <a:t>/</a:t>
            </a:r>
            <a:r>
              <a:rPr lang="sr-Latn-BA" sz="1800" dirty="0" smtClean="0">
                <a:solidFill>
                  <a:schemeClr val="tx1"/>
                </a:solidFill>
                <a:latin typeface="Times New Roman" panose="02020603050405020304" pitchFamily="18" charset="0"/>
                <a:cs typeface="Times New Roman" panose="02020603050405020304" pitchFamily="18" charset="0"/>
              </a:rPr>
              <a:t>∆</a:t>
            </a:r>
            <a:r>
              <a:rPr lang="sr-Latn-BA" sz="1800" dirty="0">
                <a:solidFill>
                  <a:schemeClr val="tx1"/>
                </a:solidFill>
                <a:latin typeface="Times New Roman" panose="02020603050405020304" pitchFamily="18" charset="0"/>
                <a:cs typeface="Times New Roman" panose="02020603050405020304" pitchFamily="18" charset="0"/>
              </a:rPr>
              <a:t>X</a:t>
            </a:r>
            <a:r>
              <a:rPr lang="sr-Latn-BA" sz="1800" dirty="0" smtClean="0">
                <a:solidFill>
                  <a:schemeClr val="tx1"/>
                </a:solidFill>
                <a:latin typeface="Times New Roman" panose="02020603050405020304" pitchFamily="18" charset="0"/>
                <a:cs typeface="Times New Roman" panose="02020603050405020304" pitchFamily="18" charset="0"/>
              </a:rPr>
              <a:t> =spoljnotrgovinski multiplikaotor </a:t>
            </a:r>
            <a:endParaRPr lang="sr-Latn-BA" sz="1800" b="1" dirty="0" smtClean="0">
              <a:solidFill>
                <a:schemeClr val="tx1"/>
              </a:solidFill>
              <a:latin typeface="Times New Roman" panose="02020603050405020304" pitchFamily="18" charset="0"/>
              <a:cs typeface="Times New Roman" panose="02020603050405020304" pitchFamily="18" charset="0"/>
            </a:endParaRPr>
          </a:p>
        </p:txBody>
      </p:sp>
      <p:sp>
        <p:nvSpPr>
          <p:cNvPr id="36" name="Right Arrow 35"/>
          <p:cNvSpPr/>
          <p:nvPr/>
        </p:nvSpPr>
        <p:spPr>
          <a:xfrm>
            <a:off x="4193657" y="4183798"/>
            <a:ext cx="1366634" cy="543050"/>
          </a:xfrm>
          <a:prstGeom prst="rightArrow">
            <a:avLst/>
          </a:prstGeom>
          <a:solidFill>
            <a:schemeClr val="bg1">
              <a:lumMod val="75000"/>
            </a:schemeClr>
          </a:solidFill>
          <a:ln>
            <a:solidFill>
              <a:schemeClr val="bg2">
                <a:lumMod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7" name="Title 1"/>
          <p:cNvSpPr txBox="1">
            <a:spLocks/>
          </p:cNvSpPr>
          <p:nvPr/>
        </p:nvSpPr>
        <p:spPr>
          <a:xfrm>
            <a:off x="6292271" y="241170"/>
            <a:ext cx="2630055" cy="578321"/>
          </a:xfrm>
          <a:prstGeom prst="rect">
            <a:avLst/>
          </a:prstGeom>
          <a:ln/>
        </p:spPr>
        <p:style>
          <a:lnRef idx="1">
            <a:schemeClr val="accent4"/>
          </a:lnRef>
          <a:fillRef idx="2">
            <a:schemeClr val="accent4"/>
          </a:fillRef>
          <a:effectRef idx="1">
            <a:schemeClr val="accent4"/>
          </a:effectRef>
          <a:fontRef idx="minor">
            <a:schemeClr val="dk1"/>
          </a:fontRef>
        </p:style>
        <p:txBody>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sr-Latn-BA" sz="1800" dirty="0" smtClean="0">
                <a:solidFill>
                  <a:schemeClr val="tx1"/>
                </a:solidFill>
                <a:latin typeface="Times New Roman" panose="02020603050405020304" pitchFamily="18" charset="0"/>
                <a:cs typeface="Times New Roman" panose="02020603050405020304" pitchFamily="18" charset="0"/>
              </a:rPr>
              <a:t>spoljnotrgovinski multiplikator </a:t>
            </a:r>
            <a:endParaRPr lang="sr-Latn-BA" sz="1800" b="1" dirty="0" smtClean="0">
              <a:solidFill>
                <a:srgbClr val="CC99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91771626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6D22F896-40B5-4ADD-8801-0D06FADFA095}" type="slidenum">
              <a:rPr lang="en-US" smtClean="0"/>
              <a:t>2</a:t>
            </a:fld>
            <a:endParaRPr lang="en-US" dirty="0"/>
          </a:p>
        </p:txBody>
      </p:sp>
      <p:sp>
        <p:nvSpPr>
          <p:cNvPr id="7" name="Rounded Rectangle 6"/>
          <p:cNvSpPr/>
          <p:nvPr/>
        </p:nvSpPr>
        <p:spPr>
          <a:xfrm>
            <a:off x="150938" y="197993"/>
            <a:ext cx="8510192" cy="880762"/>
          </a:xfrm>
          <a:prstGeom prst="roundRect">
            <a:avLst/>
          </a:prstGeom>
          <a:ln w="38100">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1">
            <a:schemeClr val="accent1"/>
          </a:lnRef>
          <a:fillRef idx="2">
            <a:schemeClr val="accent1"/>
          </a:fillRef>
          <a:effectRef idx="1">
            <a:schemeClr val="accent1"/>
          </a:effectRef>
          <a:fontRef idx="minor">
            <a:schemeClr val="dk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r>
              <a:rPr lang="sr-Latn-BA" sz="3200" b="1" dirty="0" smtClean="0">
                <a:solidFill>
                  <a:schemeClr val="bg2">
                    <a:lumMod val="25000"/>
                  </a:schemeClr>
                </a:solidFill>
                <a:latin typeface="Times New Roman" panose="02020603050405020304" pitchFamily="18" charset="0"/>
                <a:cs typeface="Times New Roman" panose="02020603050405020304" pitchFamily="18" charset="0"/>
              </a:rPr>
              <a:t>Međunarodni ekonomski odnosi </a:t>
            </a:r>
            <a:endParaRPr lang="en-GB" sz="3200" b="1" dirty="0">
              <a:solidFill>
                <a:schemeClr val="bg2">
                  <a:lumMod val="25000"/>
                </a:schemeClr>
              </a:solidFill>
              <a:latin typeface="Times New Roman" panose="02020603050405020304" pitchFamily="18" charset="0"/>
              <a:cs typeface="Times New Roman" panose="02020603050405020304" pitchFamily="18" charset="0"/>
            </a:endParaRPr>
          </a:p>
        </p:txBody>
      </p:sp>
      <p:sp>
        <p:nvSpPr>
          <p:cNvPr id="9" name="Title 1"/>
          <p:cNvSpPr txBox="1">
            <a:spLocks/>
          </p:cNvSpPr>
          <p:nvPr/>
        </p:nvSpPr>
        <p:spPr>
          <a:xfrm>
            <a:off x="466869" y="3063341"/>
            <a:ext cx="8428216" cy="1053395"/>
          </a:xfrm>
          <a:prstGeom prst="rect">
            <a:avLst/>
          </a:prstGeom>
        </p:spPr>
        <p:txBody>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sr-Latn-BA" sz="3200" b="1" dirty="0" smtClean="0">
                <a:solidFill>
                  <a:schemeClr val="tx2">
                    <a:lumMod val="60000"/>
                    <a:lumOff val="40000"/>
                  </a:schemeClr>
                </a:solidFill>
                <a:latin typeface="Times New Roman" panose="02020603050405020304" pitchFamily="18" charset="0"/>
                <a:cs typeface="Times New Roman" panose="02020603050405020304" pitchFamily="18" charset="0"/>
              </a:rPr>
              <a:t>                  Vježbe </a:t>
            </a:r>
          </a:p>
          <a:p>
            <a:r>
              <a:rPr lang="sr-Latn-BA" sz="3000" b="1" dirty="0" smtClean="0">
                <a:solidFill>
                  <a:schemeClr val="tx2">
                    <a:lumMod val="60000"/>
                    <a:lumOff val="40000"/>
                  </a:schemeClr>
                </a:solidFill>
                <a:latin typeface="Times New Roman" panose="02020603050405020304" pitchFamily="18" charset="0"/>
                <a:cs typeface="Times New Roman" panose="02020603050405020304" pitchFamily="18" charset="0"/>
              </a:rPr>
              <a:t>___________________________________________</a:t>
            </a:r>
          </a:p>
          <a:p>
            <a:endParaRPr lang="sr-Latn-BA" sz="3000" b="1" dirty="0" smtClean="0">
              <a:solidFill>
                <a:schemeClr val="tx2">
                  <a:lumMod val="60000"/>
                  <a:lumOff val="40000"/>
                </a:schemeClr>
              </a:solidFill>
              <a:latin typeface="Times New Roman" panose="02020603050405020304" pitchFamily="18" charset="0"/>
              <a:cs typeface="Times New Roman" panose="02020603050405020304" pitchFamily="18" charset="0"/>
            </a:endParaRPr>
          </a:p>
          <a:p>
            <a:endParaRPr lang="sr-Latn-BA" sz="3000" b="1" dirty="0" smtClean="0">
              <a:solidFill>
                <a:schemeClr val="tx2">
                  <a:lumMod val="60000"/>
                  <a:lumOff val="40000"/>
                </a:schemeClr>
              </a:solidFill>
              <a:latin typeface="Times New Roman" panose="02020603050405020304" pitchFamily="18" charset="0"/>
              <a:cs typeface="Times New Roman" panose="02020603050405020304" pitchFamily="18" charset="0"/>
            </a:endParaRPr>
          </a:p>
          <a:p>
            <a:pPr marL="457200" indent="-457200">
              <a:buFont typeface="Wingdings" panose="05000000000000000000" pitchFamily="2" charset="2"/>
              <a:buChar char="§"/>
            </a:pPr>
            <a:endParaRPr lang="sr-Latn-BA" sz="3200" b="1" dirty="0" smtClean="0">
              <a:solidFill>
                <a:schemeClr val="tx1">
                  <a:lumMod val="65000"/>
                  <a:lumOff val="35000"/>
                </a:schemeClr>
              </a:solidFill>
              <a:latin typeface="Times New Roman" panose="02020603050405020304" pitchFamily="18" charset="0"/>
              <a:cs typeface="Times New Roman" panose="02020603050405020304" pitchFamily="18" charset="0"/>
            </a:endParaRPr>
          </a:p>
        </p:txBody>
      </p:sp>
      <p:sp>
        <p:nvSpPr>
          <p:cNvPr id="12" name="Title 1"/>
          <p:cNvSpPr txBox="1">
            <a:spLocks/>
          </p:cNvSpPr>
          <p:nvPr/>
        </p:nvSpPr>
        <p:spPr>
          <a:xfrm>
            <a:off x="5839931" y="6269940"/>
            <a:ext cx="3121458" cy="536261"/>
          </a:xfrm>
          <a:prstGeom prst="rect">
            <a:avLst/>
          </a:prstGeom>
        </p:spPr>
        <p:txBody>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sr-Latn-BA" sz="1600" b="1" dirty="0">
                <a:solidFill>
                  <a:schemeClr val="tx1">
                    <a:lumMod val="65000"/>
                    <a:lumOff val="35000"/>
                  </a:schemeClr>
                </a:solidFill>
                <a:latin typeface="Times New Roman" panose="02020603050405020304" pitchFamily="18" charset="0"/>
                <a:cs typeface="Times New Roman" panose="02020603050405020304" pitchFamily="18" charset="0"/>
              </a:rPr>
              <a:t>m</a:t>
            </a:r>
            <a:r>
              <a:rPr lang="sr-Latn-BA" sz="1600" b="1" dirty="0" smtClean="0">
                <a:solidFill>
                  <a:schemeClr val="tx1">
                    <a:lumMod val="65000"/>
                    <a:lumOff val="35000"/>
                  </a:schemeClr>
                </a:solidFill>
                <a:latin typeface="Times New Roman" panose="02020603050405020304" pitchFamily="18" charset="0"/>
                <a:cs typeface="Times New Roman" panose="02020603050405020304" pitchFamily="18" charset="0"/>
              </a:rPr>
              <a:t>r Dragana-Vujičić Stefanović, </a:t>
            </a:r>
          </a:p>
          <a:p>
            <a:r>
              <a:rPr lang="sr-Latn-BA" sz="1600" b="1" dirty="0" smtClean="0">
                <a:solidFill>
                  <a:schemeClr val="tx1">
                    <a:lumMod val="65000"/>
                    <a:lumOff val="35000"/>
                  </a:schemeClr>
                </a:solidFill>
                <a:latin typeface="Times New Roman" panose="02020603050405020304" pitchFamily="18" charset="0"/>
                <a:cs typeface="Times New Roman" panose="02020603050405020304" pitchFamily="18" charset="0"/>
              </a:rPr>
              <a:t>Viši asistent </a:t>
            </a:r>
          </a:p>
          <a:p>
            <a:r>
              <a:rPr lang="sr-Latn-BA" sz="2400" b="1" dirty="0" smtClean="0">
                <a:solidFill>
                  <a:schemeClr val="tx1">
                    <a:lumMod val="65000"/>
                    <a:lumOff val="35000"/>
                  </a:schemeClr>
                </a:solidFill>
                <a:latin typeface="Times New Roman" panose="02020603050405020304" pitchFamily="18" charset="0"/>
                <a:cs typeface="Times New Roman" panose="02020603050405020304" pitchFamily="18" charset="0"/>
              </a:rPr>
              <a:t> </a:t>
            </a:r>
            <a:endParaRPr lang="sr-Latn-BA" sz="3200" b="1" dirty="0" smtClean="0">
              <a:solidFill>
                <a:schemeClr val="tx1">
                  <a:lumMod val="65000"/>
                  <a:lumOff val="35000"/>
                </a:schemeClr>
              </a:solidFill>
              <a:latin typeface="Times New Roman" panose="02020603050405020304" pitchFamily="18" charset="0"/>
              <a:cs typeface="Times New Roman" panose="02020603050405020304" pitchFamily="18" charset="0"/>
            </a:endParaRPr>
          </a:p>
        </p:txBody>
      </p:sp>
      <p:pic>
        <p:nvPicPr>
          <p:cNvPr id="8" name="Picture 7"/>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80806" y="2940687"/>
            <a:ext cx="1756813" cy="993854"/>
          </a:xfrm>
          <a:prstGeom prst="rect">
            <a:avLst/>
          </a:prstGeom>
        </p:spPr>
      </p:pic>
      <p:sp>
        <p:nvSpPr>
          <p:cNvPr id="11" name="Title 1"/>
          <p:cNvSpPr txBox="1">
            <a:spLocks/>
          </p:cNvSpPr>
          <p:nvPr/>
        </p:nvSpPr>
        <p:spPr>
          <a:xfrm>
            <a:off x="466869" y="4193082"/>
            <a:ext cx="7878330" cy="445294"/>
          </a:xfrm>
          <a:prstGeom prst="rect">
            <a:avLst/>
          </a:prstGeom>
        </p:spPr>
        <p:txBody>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marL="342900" indent="-342900">
              <a:buFont typeface="Wingdings" panose="05000000000000000000" pitchFamily="2" charset="2"/>
              <a:buChar char="§"/>
            </a:pPr>
            <a:r>
              <a:rPr lang="sr-Latn-BA" sz="2400" b="1" dirty="0" smtClean="0">
                <a:solidFill>
                  <a:schemeClr val="bg1">
                    <a:lumMod val="50000"/>
                  </a:schemeClr>
                </a:solidFill>
                <a:latin typeface="Times New Roman" panose="02020603050405020304" pitchFamily="18" charset="0"/>
                <a:cs typeface="Times New Roman" panose="02020603050405020304" pitchFamily="18" charset="0"/>
              </a:rPr>
              <a:t>Protekcionističke koncepcije   </a:t>
            </a:r>
          </a:p>
          <a:p>
            <a:endParaRPr lang="sr-Latn-BA" sz="2400" b="1" dirty="0" smtClean="0">
              <a:solidFill>
                <a:srgbClr val="FF0000"/>
              </a:solidFill>
              <a:latin typeface="Times New Roman" panose="02020603050405020304" pitchFamily="18" charset="0"/>
              <a:cs typeface="Times New Roman" panose="02020603050405020304" pitchFamily="18" charset="0"/>
            </a:endParaRPr>
          </a:p>
        </p:txBody>
      </p:sp>
      <p:sp>
        <p:nvSpPr>
          <p:cNvPr id="13" name="Title 1"/>
          <p:cNvSpPr txBox="1">
            <a:spLocks/>
          </p:cNvSpPr>
          <p:nvPr/>
        </p:nvSpPr>
        <p:spPr>
          <a:xfrm>
            <a:off x="1459213" y="4633818"/>
            <a:ext cx="7201917" cy="466269"/>
          </a:xfrm>
          <a:prstGeom prst="rect">
            <a:avLst/>
          </a:prstGeom>
        </p:spPr>
        <p:txBody>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marL="342900" indent="-342900">
              <a:buFont typeface="Wingdings" panose="05000000000000000000" pitchFamily="2" charset="2"/>
              <a:buChar char="§"/>
            </a:pPr>
            <a:r>
              <a:rPr lang="sr-Latn-BA" sz="2400" b="1" dirty="0" smtClean="0">
                <a:solidFill>
                  <a:schemeClr val="bg1">
                    <a:lumMod val="50000"/>
                  </a:schemeClr>
                </a:solidFill>
                <a:latin typeface="Times New Roman" panose="02020603050405020304" pitchFamily="18" charset="0"/>
                <a:cs typeface="Times New Roman" panose="02020603050405020304" pitchFamily="18" charset="0"/>
              </a:rPr>
              <a:t>Kejnzov model </a:t>
            </a:r>
          </a:p>
          <a:p>
            <a:pPr marL="342900" indent="-342900">
              <a:buFont typeface="Wingdings" panose="05000000000000000000" pitchFamily="2" charset="2"/>
              <a:buChar char="§"/>
            </a:pPr>
            <a:r>
              <a:rPr lang="sr-Latn-BA" sz="2400" b="1" dirty="0" smtClean="0">
                <a:solidFill>
                  <a:schemeClr val="bg1">
                    <a:lumMod val="50000"/>
                  </a:schemeClr>
                </a:solidFill>
                <a:latin typeface="Times New Roman" panose="02020603050405020304" pitchFamily="18" charset="0"/>
                <a:cs typeface="Times New Roman" panose="02020603050405020304" pitchFamily="18" charset="0"/>
              </a:rPr>
              <a:t>Međ.ekonomija i spoljnotrgovinski multiplikator  </a:t>
            </a:r>
            <a:endParaRPr lang="sr-Latn-BA" sz="2400" b="1" dirty="0" smtClean="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250703572"/>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6D22F896-40B5-4ADD-8801-0D06FADFA095}" type="slidenum">
              <a:rPr lang="en-US" smtClean="0"/>
              <a:t>20</a:t>
            </a:fld>
            <a:endParaRPr lang="en-US" dirty="0"/>
          </a:p>
        </p:txBody>
      </p:sp>
      <p:sp>
        <p:nvSpPr>
          <p:cNvPr id="3" name="Rounded Rectangle 2"/>
          <p:cNvSpPr/>
          <p:nvPr/>
        </p:nvSpPr>
        <p:spPr>
          <a:xfrm>
            <a:off x="102286" y="237985"/>
            <a:ext cx="8949349" cy="543394"/>
          </a:xfrm>
          <a:prstGeom prst="roundRect">
            <a:avLst/>
          </a:prstGeom>
          <a:ln w="38100">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1">
            <a:schemeClr val="accent1"/>
          </a:lnRef>
          <a:fillRef idx="2">
            <a:schemeClr val="accent1"/>
          </a:fillRef>
          <a:effectRef idx="1">
            <a:schemeClr val="accent1"/>
          </a:effectRef>
          <a:fontRef idx="minor">
            <a:schemeClr val="dk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r>
              <a:rPr lang="sr-Latn-BA" sz="2000" b="1" i="1" dirty="0">
                <a:solidFill>
                  <a:schemeClr val="bg2">
                    <a:lumMod val="25000"/>
                  </a:schemeClr>
                </a:solidFill>
                <a:latin typeface="Times New Roman" panose="02020603050405020304" pitchFamily="18" charset="0"/>
                <a:cs typeface="Times New Roman" panose="02020603050405020304" pitchFamily="18" charset="0"/>
              </a:rPr>
              <a:t>2</a:t>
            </a:r>
            <a:r>
              <a:rPr lang="sr-Latn-BA" sz="2000" b="1" i="1" dirty="0" smtClean="0">
                <a:solidFill>
                  <a:schemeClr val="bg2">
                    <a:lumMod val="25000"/>
                  </a:schemeClr>
                </a:solidFill>
                <a:latin typeface="Times New Roman" panose="02020603050405020304" pitchFamily="18" charset="0"/>
                <a:cs typeface="Times New Roman" panose="02020603050405020304" pitchFamily="18" charset="0"/>
              </a:rPr>
              <a:t>. Efekti međunarodne razmjene na nacionalni dohodak </a:t>
            </a:r>
            <a:endParaRPr lang="en-GB" sz="2000" b="1" i="1" dirty="0">
              <a:solidFill>
                <a:schemeClr val="bg2">
                  <a:lumMod val="25000"/>
                </a:schemeClr>
              </a:solidFill>
              <a:latin typeface="Times New Roman" panose="02020603050405020304" pitchFamily="18" charset="0"/>
              <a:cs typeface="Times New Roman" panose="02020603050405020304" pitchFamily="18" charset="0"/>
            </a:endParaRPr>
          </a:p>
        </p:txBody>
      </p:sp>
      <p:sp>
        <p:nvSpPr>
          <p:cNvPr id="6" name="Title 1"/>
          <p:cNvSpPr txBox="1">
            <a:spLocks/>
          </p:cNvSpPr>
          <p:nvPr/>
        </p:nvSpPr>
        <p:spPr>
          <a:xfrm>
            <a:off x="378691" y="961931"/>
            <a:ext cx="3334327" cy="356762"/>
          </a:xfrm>
          <a:prstGeom prst="rect">
            <a:avLst/>
          </a:prstGeom>
        </p:spPr>
        <p:txBody>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just"/>
            <a:r>
              <a:rPr lang="sr-Latn-BA" sz="1600" dirty="0" smtClean="0">
                <a:solidFill>
                  <a:schemeClr val="tx1">
                    <a:lumMod val="65000"/>
                    <a:lumOff val="35000"/>
                  </a:schemeClr>
                </a:solidFill>
                <a:latin typeface="Times New Roman" panose="02020603050405020304" pitchFamily="18" charset="0"/>
                <a:cs typeface="Times New Roman" panose="02020603050405020304" pitchFamily="18" charset="0"/>
              </a:rPr>
              <a:t>Sa kad imamo: </a:t>
            </a:r>
            <a:endParaRPr lang="sr-Latn-BA" sz="1600" dirty="0">
              <a:solidFill>
                <a:schemeClr val="tx1">
                  <a:lumMod val="65000"/>
                  <a:lumOff val="35000"/>
                </a:schemeClr>
              </a:solidFill>
              <a:latin typeface="Times New Roman" panose="02020603050405020304" pitchFamily="18" charset="0"/>
              <a:cs typeface="Times New Roman" panose="02020603050405020304" pitchFamily="18" charset="0"/>
            </a:endParaRPr>
          </a:p>
          <a:p>
            <a:pPr algn="just"/>
            <a:r>
              <a:rPr lang="sr-Latn-BA" sz="1600" dirty="0" smtClean="0">
                <a:solidFill>
                  <a:schemeClr val="tx1">
                    <a:lumMod val="65000"/>
                    <a:lumOff val="35000"/>
                  </a:schemeClr>
                </a:solidFill>
                <a:latin typeface="Times New Roman" panose="02020603050405020304" pitchFamily="18" charset="0"/>
                <a:cs typeface="Times New Roman" panose="02020603050405020304" pitchFamily="18" charset="0"/>
              </a:rPr>
              <a:t> </a:t>
            </a:r>
            <a:endParaRPr lang="sr-Latn-BA" sz="1600" dirty="0">
              <a:solidFill>
                <a:schemeClr val="tx1">
                  <a:lumMod val="65000"/>
                  <a:lumOff val="35000"/>
                </a:schemeClr>
              </a:solidFill>
              <a:latin typeface="Times New Roman" panose="02020603050405020304" pitchFamily="18" charset="0"/>
              <a:cs typeface="Times New Roman" panose="02020603050405020304" pitchFamily="18" charset="0"/>
            </a:endParaRPr>
          </a:p>
        </p:txBody>
      </p:sp>
      <p:sp>
        <p:nvSpPr>
          <p:cNvPr id="8" name="Title 1"/>
          <p:cNvSpPr txBox="1">
            <a:spLocks/>
          </p:cNvSpPr>
          <p:nvPr/>
        </p:nvSpPr>
        <p:spPr>
          <a:xfrm>
            <a:off x="3713018" y="1354766"/>
            <a:ext cx="460068" cy="310161"/>
          </a:xfrm>
          <a:prstGeom prst="rect">
            <a:avLst/>
          </a:prstGeom>
        </p:spPr>
        <p:txBody>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just"/>
            <a:r>
              <a:rPr lang="sr-Latn-BA" sz="1600" dirty="0" smtClean="0">
                <a:solidFill>
                  <a:schemeClr val="tx1">
                    <a:lumMod val="65000"/>
                    <a:lumOff val="35000"/>
                  </a:schemeClr>
                </a:solidFill>
                <a:latin typeface="Times New Roman" panose="02020603050405020304" pitchFamily="18" charset="0"/>
                <a:cs typeface="Times New Roman" panose="02020603050405020304" pitchFamily="18" charset="0"/>
              </a:rPr>
              <a:t>I </a:t>
            </a:r>
            <a:endParaRPr lang="sr-Latn-BA" sz="1600" u="sng" dirty="0" smtClean="0">
              <a:solidFill>
                <a:schemeClr val="tx1">
                  <a:lumMod val="65000"/>
                  <a:lumOff val="35000"/>
                </a:schemeClr>
              </a:solidFill>
              <a:latin typeface="Times New Roman" panose="02020603050405020304" pitchFamily="18" charset="0"/>
              <a:cs typeface="Times New Roman" panose="02020603050405020304" pitchFamily="18" charset="0"/>
            </a:endParaRPr>
          </a:p>
          <a:p>
            <a:pPr marL="342900" indent="-342900" algn="just">
              <a:buAutoNum type="alphaLcParenR"/>
            </a:pPr>
            <a:endParaRPr lang="sr-Latn-BA" sz="1600" dirty="0">
              <a:solidFill>
                <a:schemeClr val="tx1">
                  <a:lumMod val="65000"/>
                  <a:lumOff val="35000"/>
                </a:schemeClr>
              </a:solidFill>
              <a:latin typeface="Times New Roman" panose="02020603050405020304" pitchFamily="18" charset="0"/>
              <a:cs typeface="Times New Roman" panose="02020603050405020304" pitchFamily="18" charset="0"/>
            </a:endParaRPr>
          </a:p>
          <a:p>
            <a:pPr algn="just"/>
            <a:r>
              <a:rPr lang="sr-Latn-BA" sz="1600" dirty="0" smtClean="0">
                <a:solidFill>
                  <a:schemeClr val="tx1">
                    <a:lumMod val="65000"/>
                    <a:lumOff val="35000"/>
                  </a:schemeClr>
                </a:solidFill>
                <a:latin typeface="Times New Roman" panose="02020603050405020304" pitchFamily="18" charset="0"/>
                <a:cs typeface="Times New Roman" panose="02020603050405020304" pitchFamily="18" charset="0"/>
              </a:rPr>
              <a:t> </a:t>
            </a:r>
            <a:endParaRPr lang="sr-Latn-BA" sz="1600" dirty="0">
              <a:solidFill>
                <a:schemeClr val="tx1">
                  <a:lumMod val="65000"/>
                  <a:lumOff val="35000"/>
                </a:schemeClr>
              </a:solidFill>
              <a:latin typeface="Times New Roman" panose="02020603050405020304" pitchFamily="18" charset="0"/>
              <a:cs typeface="Times New Roman" panose="02020603050405020304" pitchFamily="18" charset="0"/>
            </a:endParaRPr>
          </a:p>
        </p:txBody>
      </p:sp>
      <p:sp>
        <p:nvSpPr>
          <p:cNvPr id="12" name="Title 1"/>
          <p:cNvSpPr txBox="1">
            <a:spLocks/>
          </p:cNvSpPr>
          <p:nvPr/>
        </p:nvSpPr>
        <p:spPr>
          <a:xfrm>
            <a:off x="323276" y="4785230"/>
            <a:ext cx="1533234" cy="404247"/>
          </a:xfrm>
          <a:prstGeom prst="rect">
            <a:avLst/>
          </a:prstGeom>
        </p:spPr>
        <p:txBody>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just"/>
            <a:endParaRPr lang="sr-Latn-BA" sz="1600" dirty="0">
              <a:solidFill>
                <a:schemeClr val="tx1">
                  <a:lumMod val="65000"/>
                  <a:lumOff val="35000"/>
                </a:schemeClr>
              </a:solidFill>
              <a:latin typeface="Times New Roman" panose="02020603050405020304" pitchFamily="18" charset="0"/>
              <a:cs typeface="Times New Roman" panose="02020603050405020304" pitchFamily="18" charset="0"/>
            </a:endParaRPr>
          </a:p>
        </p:txBody>
      </p:sp>
      <p:sp>
        <p:nvSpPr>
          <p:cNvPr id="17" name="Title 1"/>
          <p:cNvSpPr txBox="1">
            <a:spLocks/>
          </p:cNvSpPr>
          <p:nvPr/>
        </p:nvSpPr>
        <p:spPr>
          <a:xfrm>
            <a:off x="4452387" y="2598983"/>
            <a:ext cx="1427004" cy="367640"/>
          </a:xfrm>
          <a:prstGeom prst="rect">
            <a:avLst/>
          </a:prstGeom>
          <a:solidFill>
            <a:schemeClr val="accent6">
              <a:lumMod val="20000"/>
              <a:lumOff val="80000"/>
            </a:schemeClr>
          </a:solidFill>
          <a:ln w="28575">
            <a:solidFill>
              <a:schemeClr val="accent1">
                <a:lumMod val="50000"/>
              </a:schemeClr>
            </a:solidFill>
            <a:prstDash val="sysDot"/>
          </a:ln>
        </p:spPr>
        <p:txBody>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sr-Latn-BA" sz="1800" dirty="0" smtClean="0">
                <a:solidFill>
                  <a:schemeClr val="tx1"/>
                </a:solidFill>
                <a:latin typeface="Times New Roman" panose="02020603050405020304" pitchFamily="18" charset="0"/>
                <a:cs typeface="Times New Roman" panose="02020603050405020304" pitchFamily="18" charset="0"/>
              </a:rPr>
              <a:t>∆S</a:t>
            </a:r>
            <a:r>
              <a:rPr lang="sr-Latn-BA" sz="1800" dirty="0">
                <a:solidFill>
                  <a:schemeClr val="tx1"/>
                </a:solidFill>
                <a:latin typeface="Times New Roman" panose="02020603050405020304" pitchFamily="18" charset="0"/>
                <a:cs typeface="Times New Roman" panose="02020603050405020304" pitchFamily="18" charset="0"/>
              </a:rPr>
              <a:t> /∆</a:t>
            </a:r>
            <a:r>
              <a:rPr lang="sr-Latn-BA" sz="1800" dirty="0" smtClean="0">
                <a:solidFill>
                  <a:schemeClr val="tx1"/>
                </a:solidFill>
                <a:latin typeface="Times New Roman" panose="02020603050405020304" pitchFamily="18" charset="0"/>
                <a:cs typeface="Times New Roman" panose="02020603050405020304" pitchFamily="18" charset="0"/>
              </a:rPr>
              <a:t>Y =s</a:t>
            </a:r>
            <a:endParaRPr lang="sr-Latn-BA" sz="1800" b="1" dirty="0" smtClean="0">
              <a:solidFill>
                <a:schemeClr val="tx1"/>
              </a:solidFill>
              <a:latin typeface="Times New Roman" panose="02020603050405020304" pitchFamily="18" charset="0"/>
              <a:cs typeface="Times New Roman" panose="02020603050405020304" pitchFamily="18" charset="0"/>
            </a:endParaRPr>
          </a:p>
        </p:txBody>
      </p:sp>
      <p:sp>
        <p:nvSpPr>
          <p:cNvPr id="18" name="Title 1"/>
          <p:cNvSpPr txBox="1">
            <a:spLocks/>
          </p:cNvSpPr>
          <p:nvPr/>
        </p:nvSpPr>
        <p:spPr>
          <a:xfrm>
            <a:off x="1817236" y="936316"/>
            <a:ext cx="2436093" cy="341196"/>
          </a:xfrm>
          <a:prstGeom prst="rect">
            <a:avLst/>
          </a:prstGeom>
          <a:ln/>
        </p:spPr>
        <p:style>
          <a:lnRef idx="1">
            <a:schemeClr val="accent4"/>
          </a:lnRef>
          <a:fillRef idx="2">
            <a:schemeClr val="accent4"/>
          </a:fillRef>
          <a:effectRef idx="1">
            <a:schemeClr val="accent4"/>
          </a:effectRef>
          <a:fontRef idx="minor">
            <a:schemeClr val="dk1"/>
          </a:fontRef>
        </p:style>
        <p:txBody>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sr-Latn-BA" sz="1800" dirty="0" smtClean="0">
                <a:solidFill>
                  <a:schemeClr val="tx1"/>
                </a:solidFill>
                <a:latin typeface="Times New Roman" panose="02020603050405020304" pitchFamily="18" charset="0"/>
                <a:cs typeface="Times New Roman" panose="02020603050405020304" pitchFamily="18" charset="0"/>
              </a:rPr>
              <a:t>Izvozni multiplikator </a:t>
            </a:r>
            <a:endParaRPr lang="sr-Latn-BA" sz="1800" b="1" dirty="0" smtClean="0">
              <a:solidFill>
                <a:srgbClr val="CC9900"/>
              </a:solidFill>
              <a:latin typeface="Times New Roman" panose="02020603050405020304" pitchFamily="18" charset="0"/>
              <a:cs typeface="Times New Roman" panose="02020603050405020304" pitchFamily="18" charset="0"/>
            </a:endParaRPr>
          </a:p>
        </p:txBody>
      </p:sp>
      <p:sp>
        <p:nvSpPr>
          <p:cNvPr id="20" name="Title 1"/>
          <p:cNvSpPr txBox="1">
            <a:spLocks/>
          </p:cNvSpPr>
          <p:nvPr/>
        </p:nvSpPr>
        <p:spPr>
          <a:xfrm>
            <a:off x="5890865" y="1683845"/>
            <a:ext cx="2917285" cy="404247"/>
          </a:xfrm>
          <a:prstGeom prst="rect">
            <a:avLst/>
          </a:prstGeom>
        </p:spPr>
        <p:txBody>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just"/>
            <a:r>
              <a:rPr lang="sr-Latn-BA" sz="1600" dirty="0" smtClean="0">
                <a:solidFill>
                  <a:schemeClr val="tx1">
                    <a:lumMod val="65000"/>
                    <a:lumOff val="35000"/>
                  </a:schemeClr>
                </a:solidFill>
                <a:latin typeface="Times New Roman" panose="02020603050405020304" pitchFamily="18" charset="0"/>
                <a:cs typeface="Times New Roman" panose="02020603050405020304" pitchFamily="18" charset="0"/>
              </a:rPr>
              <a:t>Granična sklonost ka potrošnji</a:t>
            </a:r>
            <a:endParaRPr lang="sr-Latn-BA" sz="1600" dirty="0">
              <a:solidFill>
                <a:schemeClr val="tx1">
                  <a:lumMod val="65000"/>
                  <a:lumOff val="35000"/>
                </a:schemeClr>
              </a:solidFill>
              <a:latin typeface="Times New Roman" panose="02020603050405020304" pitchFamily="18" charset="0"/>
              <a:cs typeface="Times New Roman" panose="02020603050405020304" pitchFamily="18" charset="0"/>
            </a:endParaRPr>
          </a:p>
          <a:p>
            <a:pPr algn="just"/>
            <a:r>
              <a:rPr lang="sr-Latn-BA" sz="1600" dirty="0" smtClean="0">
                <a:solidFill>
                  <a:schemeClr val="tx1">
                    <a:lumMod val="65000"/>
                    <a:lumOff val="35000"/>
                  </a:schemeClr>
                </a:solidFill>
                <a:latin typeface="Times New Roman" panose="02020603050405020304" pitchFamily="18" charset="0"/>
                <a:cs typeface="Times New Roman" panose="02020603050405020304" pitchFamily="18" charset="0"/>
              </a:rPr>
              <a:t> </a:t>
            </a:r>
            <a:endParaRPr lang="sr-Latn-BA" sz="1600" dirty="0">
              <a:solidFill>
                <a:schemeClr val="tx1">
                  <a:lumMod val="65000"/>
                  <a:lumOff val="35000"/>
                </a:schemeClr>
              </a:solidFill>
              <a:latin typeface="Times New Roman" panose="02020603050405020304" pitchFamily="18" charset="0"/>
              <a:cs typeface="Times New Roman" panose="02020603050405020304" pitchFamily="18" charset="0"/>
            </a:endParaRPr>
          </a:p>
        </p:txBody>
      </p:sp>
      <p:sp>
        <p:nvSpPr>
          <p:cNvPr id="22" name="Title 1"/>
          <p:cNvSpPr txBox="1">
            <a:spLocks/>
          </p:cNvSpPr>
          <p:nvPr/>
        </p:nvSpPr>
        <p:spPr>
          <a:xfrm>
            <a:off x="4452387" y="3424578"/>
            <a:ext cx="1478068" cy="367640"/>
          </a:xfrm>
          <a:prstGeom prst="rect">
            <a:avLst/>
          </a:prstGeom>
          <a:solidFill>
            <a:schemeClr val="accent6">
              <a:lumMod val="20000"/>
              <a:lumOff val="80000"/>
            </a:schemeClr>
          </a:solidFill>
          <a:ln w="28575">
            <a:solidFill>
              <a:schemeClr val="accent1">
                <a:lumMod val="50000"/>
              </a:schemeClr>
            </a:solidFill>
            <a:prstDash val="sysDot"/>
          </a:ln>
        </p:spPr>
        <p:txBody>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sr-Latn-BA" sz="1800" dirty="0" smtClean="0">
                <a:solidFill>
                  <a:schemeClr val="tx1"/>
                </a:solidFill>
                <a:latin typeface="Times New Roman" panose="02020603050405020304" pitchFamily="18" charset="0"/>
                <a:cs typeface="Times New Roman" panose="02020603050405020304" pitchFamily="18" charset="0"/>
              </a:rPr>
              <a:t>∆M</a:t>
            </a:r>
            <a:r>
              <a:rPr lang="sr-Latn-BA" sz="1800" dirty="0">
                <a:solidFill>
                  <a:schemeClr val="tx1"/>
                </a:solidFill>
                <a:latin typeface="Times New Roman" panose="02020603050405020304" pitchFamily="18" charset="0"/>
                <a:cs typeface="Times New Roman" panose="02020603050405020304" pitchFamily="18" charset="0"/>
              </a:rPr>
              <a:t> /∆Y </a:t>
            </a:r>
            <a:r>
              <a:rPr lang="sr-Latn-BA" sz="1800" dirty="0" smtClean="0">
                <a:solidFill>
                  <a:schemeClr val="tx1"/>
                </a:solidFill>
                <a:latin typeface="Times New Roman" panose="02020603050405020304" pitchFamily="18" charset="0"/>
                <a:cs typeface="Times New Roman" panose="02020603050405020304" pitchFamily="18" charset="0"/>
              </a:rPr>
              <a:t>=m</a:t>
            </a:r>
            <a:endParaRPr lang="sr-Latn-BA" sz="1800" b="1" dirty="0" smtClean="0">
              <a:solidFill>
                <a:schemeClr val="tx1"/>
              </a:solidFill>
              <a:latin typeface="Times New Roman" panose="02020603050405020304" pitchFamily="18" charset="0"/>
              <a:cs typeface="Times New Roman" panose="02020603050405020304" pitchFamily="18" charset="0"/>
            </a:endParaRPr>
          </a:p>
        </p:txBody>
      </p:sp>
      <p:sp>
        <p:nvSpPr>
          <p:cNvPr id="24" name="Down Arrow 23"/>
          <p:cNvSpPr/>
          <p:nvPr/>
        </p:nvSpPr>
        <p:spPr>
          <a:xfrm>
            <a:off x="526471" y="1844663"/>
            <a:ext cx="434111" cy="197913"/>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5" name="Title 1"/>
          <p:cNvSpPr txBox="1">
            <a:spLocks/>
          </p:cNvSpPr>
          <p:nvPr/>
        </p:nvSpPr>
        <p:spPr>
          <a:xfrm>
            <a:off x="6040983" y="2668203"/>
            <a:ext cx="2767167" cy="363984"/>
          </a:xfrm>
          <a:prstGeom prst="rect">
            <a:avLst/>
          </a:prstGeom>
        </p:spPr>
        <p:txBody>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just"/>
            <a:r>
              <a:rPr lang="sr-Latn-BA" sz="1600" dirty="0" smtClean="0">
                <a:solidFill>
                  <a:schemeClr val="tx1">
                    <a:lumMod val="65000"/>
                    <a:lumOff val="35000"/>
                  </a:schemeClr>
                </a:solidFill>
                <a:latin typeface="Times New Roman" panose="02020603050405020304" pitchFamily="18" charset="0"/>
                <a:cs typeface="Times New Roman" panose="02020603050405020304" pitchFamily="18" charset="0"/>
              </a:rPr>
              <a:t>Granična sklonost ka štednji </a:t>
            </a:r>
            <a:endParaRPr lang="sr-Latn-BA" sz="1600" dirty="0">
              <a:solidFill>
                <a:schemeClr val="tx1">
                  <a:lumMod val="65000"/>
                  <a:lumOff val="35000"/>
                </a:schemeClr>
              </a:solidFill>
              <a:latin typeface="Times New Roman" panose="02020603050405020304" pitchFamily="18" charset="0"/>
              <a:cs typeface="Times New Roman" panose="02020603050405020304" pitchFamily="18" charset="0"/>
            </a:endParaRPr>
          </a:p>
          <a:p>
            <a:pPr algn="just"/>
            <a:r>
              <a:rPr lang="sr-Latn-BA" sz="1600" dirty="0" smtClean="0">
                <a:solidFill>
                  <a:schemeClr val="tx1">
                    <a:lumMod val="65000"/>
                    <a:lumOff val="35000"/>
                  </a:schemeClr>
                </a:solidFill>
                <a:latin typeface="Times New Roman" panose="02020603050405020304" pitchFamily="18" charset="0"/>
                <a:cs typeface="Times New Roman" panose="02020603050405020304" pitchFamily="18" charset="0"/>
              </a:rPr>
              <a:t> </a:t>
            </a:r>
            <a:endParaRPr lang="sr-Latn-BA" sz="1600" dirty="0">
              <a:solidFill>
                <a:schemeClr val="tx1">
                  <a:lumMod val="65000"/>
                  <a:lumOff val="35000"/>
                </a:schemeClr>
              </a:solidFill>
              <a:latin typeface="Times New Roman" panose="02020603050405020304" pitchFamily="18" charset="0"/>
              <a:cs typeface="Times New Roman" panose="02020603050405020304" pitchFamily="18" charset="0"/>
            </a:endParaRPr>
          </a:p>
        </p:txBody>
      </p:sp>
      <p:sp>
        <p:nvSpPr>
          <p:cNvPr id="27" name="Title 1"/>
          <p:cNvSpPr txBox="1">
            <a:spLocks/>
          </p:cNvSpPr>
          <p:nvPr/>
        </p:nvSpPr>
        <p:spPr>
          <a:xfrm>
            <a:off x="204842" y="2249140"/>
            <a:ext cx="4262582" cy="333368"/>
          </a:xfrm>
          <a:prstGeom prst="rect">
            <a:avLst/>
          </a:prstGeom>
        </p:spPr>
        <p:txBody>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just"/>
            <a:r>
              <a:rPr lang="sr-Latn-BA" sz="1600" dirty="0" smtClean="0">
                <a:solidFill>
                  <a:schemeClr val="tx1">
                    <a:lumMod val="65000"/>
                    <a:lumOff val="35000"/>
                  </a:schemeClr>
                </a:solidFill>
                <a:latin typeface="Times New Roman" panose="02020603050405020304" pitchFamily="18" charset="0"/>
                <a:cs typeface="Times New Roman" panose="02020603050405020304" pitchFamily="18" charset="0"/>
              </a:rPr>
              <a:t>Pošto u otvorenoj ekonomiji </a:t>
            </a:r>
          </a:p>
          <a:p>
            <a:pPr algn="just"/>
            <a:r>
              <a:rPr lang="sr-Latn-BA" sz="1600" dirty="0" smtClean="0">
                <a:solidFill>
                  <a:schemeClr val="tx1">
                    <a:lumMod val="65000"/>
                    <a:lumOff val="35000"/>
                  </a:schemeClr>
                </a:solidFill>
                <a:latin typeface="Times New Roman" panose="02020603050405020304" pitchFamily="18" charset="0"/>
                <a:cs typeface="Times New Roman" panose="02020603050405020304" pitchFamily="18" charset="0"/>
              </a:rPr>
              <a:t> </a:t>
            </a:r>
            <a:endParaRPr lang="sr-Latn-BA" sz="1600" dirty="0">
              <a:solidFill>
                <a:schemeClr val="tx1">
                  <a:lumMod val="65000"/>
                  <a:lumOff val="35000"/>
                </a:schemeClr>
              </a:solidFill>
              <a:latin typeface="Times New Roman" panose="02020603050405020304" pitchFamily="18" charset="0"/>
              <a:cs typeface="Times New Roman" panose="02020603050405020304" pitchFamily="18" charset="0"/>
            </a:endParaRPr>
          </a:p>
        </p:txBody>
      </p:sp>
      <p:sp>
        <p:nvSpPr>
          <p:cNvPr id="30" name="Title 1"/>
          <p:cNvSpPr txBox="1">
            <a:spLocks/>
          </p:cNvSpPr>
          <p:nvPr/>
        </p:nvSpPr>
        <p:spPr>
          <a:xfrm>
            <a:off x="204842" y="1372330"/>
            <a:ext cx="3676073" cy="367640"/>
          </a:xfrm>
          <a:prstGeom prst="rect">
            <a:avLst/>
          </a:prstGeom>
          <a:solidFill>
            <a:schemeClr val="accent3">
              <a:lumMod val="75000"/>
            </a:schemeClr>
          </a:solidFill>
          <a:ln w="28575">
            <a:solidFill>
              <a:schemeClr val="accent1">
                <a:lumMod val="50000"/>
              </a:schemeClr>
            </a:solidFill>
            <a:prstDash val="sysDot"/>
          </a:ln>
        </p:spPr>
        <p:txBody>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sr-Latn-BA" sz="1800" dirty="0" smtClean="0">
                <a:solidFill>
                  <a:schemeClr val="tx1"/>
                </a:solidFill>
                <a:latin typeface="Times New Roman" panose="02020603050405020304" pitchFamily="18" charset="0"/>
                <a:cs typeface="Times New Roman" panose="02020603050405020304" pitchFamily="18" charset="0"/>
              </a:rPr>
              <a:t>∆ Y/ ∆X = </a:t>
            </a:r>
            <a:r>
              <a:rPr lang="sr-Latn-BA" sz="1800" dirty="0">
                <a:solidFill>
                  <a:schemeClr val="tx1"/>
                </a:solidFill>
                <a:latin typeface="Times New Roman" panose="02020603050405020304" pitchFamily="18" charset="0"/>
                <a:cs typeface="Times New Roman" panose="02020603050405020304" pitchFamily="18" charset="0"/>
              </a:rPr>
              <a:t> </a:t>
            </a:r>
            <a:r>
              <a:rPr lang="sr-Latn-BA" sz="1800" dirty="0" smtClean="0">
                <a:solidFill>
                  <a:schemeClr val="tx1"/>
                </a:solidFill>
                <a:latin typeface="Times New Roman" panose="02020603050405020304" pitchFamily="18" charset="0"/>
                <a:cs typeface="Times New Roman" panose="02020603050405020304" pitchFamily="18" charset="0"/>
              </a:rPr>
              <a:t>1/(</a:t>
            </a:r>
            <a:r>
              <a:rPr lang="sr-Latn-BA" sz="1800" dirty="0">
                <a:solidFill>
                  <a:schemeClr val="tx1"/>
                </a:solidFill>
                <a:latin typeface="Times New Roman" panose="02020603050405020304" pitchFamily="18" charset="0"/>
                <a:cs typeface="Times New Roman" panose="02020603050405020304" pitchFamily="18" charset="0"/>
              </a:rPr>
              <a:t>∆S /∆Y </a:t>
            </a:r>
            <a:r>
              <a:rPr lang="sr-Latn-BA" sz="1800" dirty="0" smtClean="0">
                <a:solidFill>
                  <a:schemeClr val="tx1"/>
                </a:solidFill>
                <a:latin typeface="Times New Roman" panose="02020603050405020304" pitchFamily="18" charset="0"/>
                <a:cs typeface="Times New Roman" panose="02020603050405020304" pitchFamily="18" charset="0"/>
              </a:rPr>
              <a:t>+</a:t>
            </a:r>
            <a:r>
              <a:rPr lang="sr-Latn-BA" sz="1800" dirty="0">
                <a:solidFill>
                  <a:schemeClr val="tx1"/>
                </a:solidFill>
                <a:latin typeface="Times New Roman" panose="02020603050405020304" pitchFamily="18" charset="0"/>
                <a:cs typeface="Times New Roman" panose="02020603050405020304" pitchFamily="18" charset="0"/>
              </a:rPr>
              <a:t> ∆M /∆Y </a:t>
            </a:r>
            <a:r>
              <a:rPr lang="sr-Latn-BA" sz="1800" dirty="0" smtClean="0">
                <a:solidFill>
                  <a:schemeClr val="tx1"/>
                </a:solidFill>
                <a:latin typeface="Times New Roman" panose="02020603050405020304" pitchFamily="18" charset="0"/>
                <a:cs typeface="Times New Roman" panose="02020603050405020304" pitchFamily="18" charset="0"/>
              </a:rPr>
              <a:t>) </a:t>
            </a:r>
            <a:endParaRPr lang="sr-Latn-BA" sz="1800" b="1" dirty="0" smtClean="0">
              <a:solidFill>
                <a:srgbClr val="CC9900"/>
              </a:solidFill>
              <a:latin typeface="Times New Roman" panose="02020603050405020304" pitchFamily="18" charset="0"/>
              <a:cs typeface="Times New Roman" panose="02020603050405020304" pitchFamily="18" charset="0"/>
            </a:endParaRPr>
          </a:p>
        </p:txBody>
      </p:sp>
      <p:sp>
        <p:nvSpPr>
          <p:cNvPr id="32" name="Title 1"/>
          <p:cNvSpPr txBox="1">
            <a:spLocks/>
          </p:cNvSpPr>
          <p:nvPr/>
        </p:nvSpPr>
        <p:spPr>
          <a:xfrm>
            <a:off x="5165889" y="5748485"/>
            <a:ext cx="2898913" cy="352804"/>
          </a:xfrm>
          <a:prstGeom prst="rect">
            <a:avLst/>
          </a:prstGeom>
          <a:solidFill>
            <a:schemeClr val="accent3">
              <a:lumMod val="75000"/>
            </a:schemeClr>
          </a:solidFill>
        </p:spPr>
        <p:style>
          <a:lnRef idx="2">
            <a:schemeClr val="accent4"/>
          </a:lnRef>
          <a:fillRef idx="1">
            <a:schemeClr val="lt1"/>
          </a:fillRef>
          <a:effectRef idx="0">
            <a:schemeClr val="accent4"/>
          </a:effectRef>
          <a:fontRef idx="minor">
            <a:schemeClr val="dk1"/>
          </a:fontRef>
        </p:style>
        <p:txBody>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just"/>
            <a:r>
              <a:rPr lang="sr-Latn-BA" sz="1600" b="1" i="1" dirty="0" smtClean="0">
                <a:solidFill>
                  <a:schemeClr val="bg1"/>
                </a:solidFill>
                <a:latin typeface="Times New Roman" panose="02020603050405020304" pitchFamily="18" charset="0"/>
                <a:cs typeface="Times New Roman" panose="02020603050405020304" pitchFamily="18" charset="0"/>
              </a:rPr>
              <a:t>Multiplikator spoljne trgovine</a:t>
            </a:r>
            <a:endParaRPr lang="sr-Latn-BA" sz="1600" dirty="0">
              <a:solidFill>
                <a:schemeClr val="bg1"/>
              </a:solidFill>
              <a:latin typeface="Times New Roman" panose="02020603050405020304" pitchFamily="18" charset="0"/>
              <a:cs typeface="Times New Roman" panose="02020603050405020304" pitchFamily="18" charset="0"/>
            </a:endParaRPr>
          </a:p>
        </p:txBody>
      </p:sp>
      <p:sp>
        <p:nvSpPr>
          <p:cNvPr id="36" name="Title 1"/>
          <p:cNvSpPr txBox="1">
            <a:spLocks/>
          </p:cNvSpPr>
          <p:nvPr/>
        </p:nvSpPr>
        <p:spPr>
          <a:xfrm>
            <a:off x="102286" y="2593301"/>
            <a:ext cx="3676073" cy="367640"/>
          </a:xfrm>
          <a:prstGeom prst="rect">
            <a:avLst/>
          </a:prstGeom>
          <a:solidFill>
            <a:schemeClr val="accent6">
              <a:lumMod val="20000"/>
              <a:lumOff val="80000"/>
            </a:schemeClr>
          </a:solidFill>
          <a:ln w="28575">
            <a:solidFill>
              <a:schemeClr val="accent1">
                <a:lumMod val="50000"/>
              </a:schemeClr>
            </a:solidFill>
            <a:prstDash val="sysDot"/>
          </a:ln>
        </p:spPr>
        <p:txBody>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sr-Latn-BA" sz="1800" dirty="0" smtClean="0">
                <a:solidFill>
                  <a:schemeClr val="tx1"/>
                </a:solidFill>
                <a:latin typeface="Times New Roman" panose="02020603050405020304" pitchFamily="18" charset="0"/>
                <a:cs typeface="Times New Roman" panose="02020603050405020304" pitchFamily="18" charset="0"/>
              </a:rPr>
              <a:t>∆C/∆Y +</a:t>
            </a:r>
            <a:r>
              <a:rPr lang="sr-Latn-BA" sz="1800" dirty="0">
                <a:solidFill>
                  <a:schemeClr val="tx1"/>
                </a:solidFill>
                <a:latin typeface="Times New Roman" panose="02020603050405020304" pitchFamily="18" charset="0"/>
                <a:cs typeface="Times New Roman" panose="02020603050405020304" pitchFamily="18" charset="0"/>
              </a:rPr>
              <a:t> </a:t>
            </a:r>
            <a:r>
              <a:rPr lang="sr-Latn-BA" sz="1800" dirty="0" smtClean="0">
                <a:solidFill>
                  <a:schemeClr val="tx1"/>
                </a:solidFill>
                <a:latin typeface="Times New Roman" panose="02020603050405020304" pitchFamily="18" charset="0"/>
                <a:cs typeface="Times New Roman" panose="02020603050405020304" pitchFamily="18" charset="0"/>
              </a:rPr>
              <a:t>∆S/∆Y +</a:t>
            </a:r>
            <a:r>
              <a:rPr lang="sr-Latn-BA" sz="1800" dirty="0">
                <a:solidFill>
                  <a:schemeClr val="tx1"/>
                </a:solidFill>
                <a:latin typeface="Times New Roman" panose="02020603050405020304" pitchFamily="18" charset="0"/>
                <a:cs typeface="Times New Roman" panose="02020603050405020304" pitchFamily="18" charset="0"/>
              </a:rPr>
              <a:t> </a:t>
            </a:r>
            <a:r>
              <a:rPr lang="sr-Latn-BA" sz="1800" dirty="0" smtClean="0">
                <a:solidFill>
                  <a:schemeClr val="tx1"/>
                </a:solidFill>
                <a:latin typeface="Times New Roman" panose="02020603050405020304" pitchFamily="18" charset="0"/>
                <a:cs typeface="Times New Roman" panose="02020603050405020304" pitchFamily="18" charset="0"/>
              </a:rPr>
              <a:t>∆M/</a:t>
            </a:r>
            <a:r>
              <a:rPr lang="sr-Latn-BA" sz="1800" dirty="0">
                <a:solidFill>
                  <a:schemeClr val="tx1"/>
                </a:solidFill>
                <a:latin typeface="Times New Roman" panose="02020603050405020304" pitchFamily="18" charset="0"/>
                <a:cs typeface="Times New Roman" panose="02020603050405020304" pitchFamily="18" charset="0"/>
              </a:rPr>
              <a:t>∆</a:t>
            </a:r>
            <a:r>
              <a:rPr lang="sr-Latn-BA" sz="1800" dirty="0" smtClean="0">
                <a:solidFill>
                  <a:schemeClr val="tx1"/>
                </a:solidFill>
                <a:latin typeface="Times New Roman" panose="02020603050405020304" pitchFamily="18" charset="0"/>
                <a:cs typeface="Times New Roman" panose="02020603050405020304" pitchFamily="18" charset="0"/>
              </a:rPr>
              <a:t>Y = 1 </a:t>
            </a:r>
            <a:endParaRPr lang="sr-Latn-BA" sz="1800" b="1" dirty="0" smtClean="0">
              <a:solidFill>
                <a:schemeClr val="tx1"/>
              </a:solidFill>
              <a:latin typeface="Times New Roman" panose="02020603050405020304" pitchFamily="18" charset="0"/>
              <a:cs typeface="Times New Roman" panose="02020603050405020304" pitchFamily="18" charset="0"/>
            </a:endParaRPr>
          </a:p>
        </p:txBody>
      </p:sp>
      <p:sp>
        <p:nvSpPr>
          <p:cNvPr id="37" name="Title 1"/>
          <p:cNvSpPr txBox="1">
            <a:spLocks/>
          </p:cNvSpPr>
          <p:nvPr/>
        </p:nvSpPr>
        <p:spPr>
          <a:xfrm>
            <a:off x="153085" y="3035546"/>
            <a:ext cx="3596878" cy="423207"/>
          </a:xfrm>
          <a:prstGeom prst="rect">
            <a:avLst/>
          </a:prstGeom>
          <a:solidFill>
            <a:schemeClr val="bg1"/>
          </a:solidFill>
          <a:ln w="28575">
            <a:solidFill>
              <a:schemeClr val="accent1">
                <a:lumMod val="50000"/>
              </a:schemeClr>
            </a:solidFill>
            <a:prstDash val="sysDot"/>
          </a:ln>
        </p:spPr>
        <p:txBody>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sr-Latn-BA" sz="1800" dirty="0" smtClean="0">
                <a:solidFill>
                  <a:schemeClr val="tx1"/>
                </a:solidFill>
                <a:latin typeface="Times New Roman" panose="02020603050405020304" pitchFamily="18" charset="0"/>
                <a:cs typeface="Times New Roman" panose="02020603050405020304" pitchFamily="18" charset="0"/>
              </a:rPr>
              <a:t>Zbir ove tri granične sklonosti je = 1</a:t>
            </a:r>
            <a:endParaRPr lang="sr-Latn-BA" sz="1800" b="1" dirty="0" smtClean="0">
              <a:solidFill>
                <a:schemeClr val="tx1"/>
              </a:solidFill>
              <a:latin typeface="Times New Roman" panose="02020603050405020304" pitchFamily="18" charset="0"/>
              <a:cs typeface="Times New Roman" panose="02020603050405020304" pitchFamily="18" charset="0"/>
            </a:endParaRPr>
          </a:p>
        </p:txBody>
      </p:sp>
      <p:sp>
        <p:nvSpPr>
          <p:cNvPr id="38" name="Title 1"/>
          <p:cNvSpPr txBox="1">
            <a:spLocks/>
          </p:cNvSpPr>
          <p:nvPr/>
        </p:nvSpPr>
        <p:spPr>
          <a:xfrm>
            <a:off x="4382231" y="1667699"/>
            <a:ext cx="1427004" cy="367640"/>
          </a:xfrm>
          <a:prstGeom prst="rect">
            <a:avLst/>
          </a:prstGeom>
          <a:solidFill>
            <a:schemeClr val="accent6">
              <a:lumMod val="20000"/>
              <a:lumOff val="80000"/>
            </a:schemeClr>
          </a:solidFill>
          <a:ln w="28575">
            <a:solidFill>
              <a:schemeClr val="accent1">
                <a:lumMod val="50000"/>
              </a:schemeClr>
            </a:solidFill>
            <a:prstDash val="sysDot"/>
          </a:ln>
        </p:spPr>
        <p:txBody>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sr-Latn-BA" sz="1800" dirty="0" smtClean="0">
                <a:solidFill>
                  <a:schemeClr val="tx1"/>
                </a:solidFill>
                <a:latin typeface="Times New Roman" panose="02020603050405020304" pitchFamily="18" charset="0"/>
                <a:cs typeface="Times New Roman" panose="02020603050405020304" pitchFamily="18" charset="0"/>
              </a:rPr>
              <a:t>∆C </a:t>
            </a:r>
            <a:r>
              <a:rPr lang="sr-Latn-BA" sz="1800" dirty="0">
                <a:solidFill>
                  <a:schemeClr val="tx1"/>
                </a:solidFill>
                <a:latin typeface="Times New Roman" panose="02020603050405020304" pitchFamily="18" charset="0"/>
                <a:cs typeface="Times New Roman" panose="02020603050405020304" pitchFamily="18" charset="0"/>
              </a:rPr>
              <a:t>/∆</a:t>
            </a:r>
            <a:r>
              <a:rPr lang="sr-Latn-BA" sz="1800" dirty="0" smtClean="0">
                <a:solidFill>
                  <a:schemeClr val="tx1"/>
                </a:solidFill>
                <a:latin typeface="Times New Roman" panose="02020603050405020304" pitchFamily="18" charset="0"/>
                <a:cs typeface="Times New Roman" panose="02020603050405020304" pitchFamily="18" charset="0"/>
              </a:rPr>
              <a:t>Y =b</a:t>
            </a:r>
            <a:endParaRPr lang="sr-Latn-BA" sz="1800" b="1" dirty="0" smtClean="0">
              <a:solidFill>
                <a:schemeClr val="tx1"/>
              </a:solidFill>
              <a:latin typeface="Times New Roman" panose="02020603050405020304" pitchFamily="18" charset="0"/>
              <a:cs typeface="Times New Roman" panose="02020603050405020304" pitchFamily="18" charset="0"/>
            </a:endParaRPr>
          </a:p>
        </p:txBody>
      </p:sp>
      <p:sp>
        <p:nvSpPr>
          <p:cNvPr id="39" name="Title 1"/>
          <p:cNvSpPr txBox="1">
            <a:spLocks/>
          </p:cNvSpPr>
          <p:nvPr/>
        </p:nvSpPr>
        <p:spPr>
          <a:xfrm>
            <a:off x="314040" y="4184452"/>
            <a:ext cx="6055965" cy="814452"/>
          </a:xfrm>
          <a:prstGeom prst="rect">
            <a:avLst/>
          </a:prstGeom>
        </p:spPr>
        <p:txBody>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just"/>
            <a:r>
              <a:rPr lang="sr-Latn-BA" sz="1600" dirty="0" smtClean="0">
                <a:solidFill>
                  <a:schemeClr val="tx1">
                    <a:lumMod val="65000"/>
                    <a:lumOff val="35000"/>
                  </a:schemeClr>
                </a:solidFill>
                <a:latin typeface="Times New Roman" panose="02020603050405020304" pitchFamily="18" charset="0"/>
                <a:cs typeface="Times New Roman" panose="02020603050405020304" pitchFamily="18" charset="0"/>
              </a:rPr>
              <a:t>Izvoni multiplikator (kao i investicionio) u zatvorenoj ekonomoiji je </a:t>
            </a:r>
            <a:r>
              <a:rPr lang="sr-Latn-BA" sz="1600" b="1" i="1" dirty="0" smtClean="0">
                <a:solidFill>
                  <a:schemeClr val="tx1">
                    <a:lumMod val="65000"/>
                    <a:lumOff val="35000"/>
                  </a:schemeClr>
                </a:solidFill>
                <a:latin typeface="Times New Roman" panose="02020603050405020304" pitchFamily="18" charset="0"/>
                <a:cs typeface="Times New Roman" panose="02020603050405020304" pitchFamily="18" charset="0"/>
              </a:rPr>
              <a:t>direktno srazmjeran graničnoj sklonosti ka potrošnji </a:t>
            </a:r>
            <a:r>
              <a:rPr lang="sr-Latn-BA" sz="1600" dirty="0" smtClean="0">
                <a:solidFill>
                  <a:schemeClr val="tx1">
                    <a:lumMod val="65000"/>
                    <a:lumOff val="35000"/>
                  </a:schemeClr>
                </a:solidFill>
                <a:latin typeface="Times New Roman" panose="02020603050405020304" pitchFamily="18" charset="0"/>
                <a:cs typeface="Times New Roman" panose="02020603050405020304" pitchFamily="18" charset="0"/>
              </a:rPr>
              <a:t>i </a:t>
            </a:r>
            <a:r>
              <a:rPr lang="sr-Latn-BA" sz="1600" b="1" i="1" dirty="0" smtClean="0">
                <a:solidFill>
                  <a:schemeClr val="tx1">
                    <a:lumMod val="65000"/>
                    <a:lumOff val="35000"/>
                  </a:schemeClr>
                </a:solidFill>
                <a:latin typeface="Times New Roman" panose="02020603050405020304" pitchFamily="18" charset="0"/>
                <a:cs typeface="Times New Roman" panose="02020603050405020304" pitchFamily="18" charset="0"/>
              </a:rPr>
              <a:t>obrnuto</a:t>
            </a:r>
            <a:r>
              <a:rPr lang="sr-Latn-BA" sz="1600" dirty="0" smtClean="0">
                <a:solidFill>
                  <a:schemeClr val="tx1">
                    <a:lumMod val="65000"/>
                    <a:lumOff val="35000"/>
                  </a:schemeClr>
                </a:solidFill>
                <a:latin typeface="Times New Roman" panose="02020603050405020304" pitchFamily="18" charset="0"/>
                <a:cs typeface="Times New Roman" panose="02020603050405020304" pitchFamily="18" charset="0"/>
              </a:rPr>
              <a:t> srazmjeran </a:t>
            </a:r>
            <a:r>
              <a:rPr lang="sr-Latn-BA" sz="1600" b="1" i="1" dirty="0" smtClean="0">
                <a:solidFill>
                  <a:schemeClr val="tx1">
                    <a:lumMod val="65000"/>
                    <a:lumOff val="35000"/>
                  </a:schemeClr>
                </a:solidFill>
                <a:latin typeface="Times New Roman" panose="02020603050405020304" pitchFamily="18" charset="0"/>
                <a:cs typeface="Times New Roman" panose="02020603050405020304" pitchFamily="18" charset="0"/>
              </a:rPr>
              <a:t>graničnim sklonostima štednje i uvoza</a:t>
            </a:r>
            <a:r>
              <a:rPr lang="sr-Latn-BA" sz="1600" dirty="0" smtClean="0">
                <a:solidFill>
                  <a:schemeClr val="tx1">
                    <a:lumMod val="65000"/>
                    <a:lumOff val="35000"/>
                  </a:schemeClr>
                </a:solidFill>
                <a:latin typeface="Times New Roman" panose="02020603050405020304" pitchFamily="18" charset="0"/>
                <a:cs typeface="Times New Roman" panose="02020603050405020304" pitchFamily="18" charset="0"/>
              </a:rPr>
              <a:t>. </a:t>
            </a:r>
            <a:endParaRPr lang="sr-Latn-BA" sz="1600" dirty="0">
              <a:solidFill>
                <a:schemeClr val="tx1">
                  <a:lumMod val="65000"/>
                  <a:lumOff val="35000"/>
                </a:schemeClr>
              </a:solidFill>
              <a:latin typeface="Times New Roman" panose="02020603050405020304" pitchFamily="18" charset="0"/>
              <a:cs typeface="Times New Roman" panose="02020603050405020304" pitchFamily="18" charset="0"/>
            </a:endParaRPr>
          </a:p>
          <a:p>
            <a:pPr algn="just"/>
            <a:r>
              <a:rPr lang="sr-Latn-BA" sz="1600" dirty="0" smtClean="0">
                <a:solidFill>
                  <a:schemeClr val="tx1">
                    <a:lumMod val="65000"/>
                    <a:lumOff val="35000"/>
                  </a:schemeClr>
                </a:solidFill>
                <a:latin typeface="Times New Roman" panose="02020603050405020304" pitchFamily="18" charset="0"/>
                <a:cs typeface="Times New Roman" panose="02020603050405020304" pitchFamily="18" charset="0"/>
              </a:rPr>
              <a:t> </a:t>
            </a:r>
            <a:endParaRPr lang="sr-Latn-BA" sz="1600" dirty="0">
              <a:solidFill>
                <a:schemeClr val="tx1">
                  <a:lumMod val="65000"/>
                  <a:lumOff val="35000"/>
                </a:schemeClr>
              </a:solidFill>
              <a:latin typeface="Times New Roman" panose="02020603050405020304" pitchFamily="18" charset="0"/>
              <a:cs typeface="Times New Roman" panose="02020603050405020304" pitchFamily="18" charset="0"/>
            </a:endParaRPr>
          </a:p>
        </p:txBody>
      </p:sp>
      <p:sp>
        <p:nvSpPr>
          <p:cNvPr id="41" name="Title 1"/>
          <p:cNvSpPr txBox="1">
            <a:spLocks/>
          </p:cNvSpPr>
          <p:nvPr/>
        </p:nvSpPr>
        <p:spPr>
          <a:xfrm>
            <a:off x="113487" y="3688737"/>
            <a:ext cx="3676073" cy="367640"/>
          </a:xfrm>
          <a:prstGeom prst="rect">
            <a:avLst/>
          </a:prstGeom>
          <a:solidFill>
            <a:schemeClr val="accent6">
              <a:lumMod val="20000"/>
              <a:lumOff val="80000"/>
            </a:schemeClr>
          </a:solidFill>
          <a:ln w="28575">
            <a:solidFill>
              <a:schemeClr val="accent1">
                <a:lumMod val="50000"/>
              </a:schemeClr>
            </a:solidFill>
            <a:prstDash val="sysDot"/>
          </a:ln>
        </p:spPr>
        <p:txBody>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sr-Latn-BA" sz="1800" dirty="0" smtClean="0">
                <a:solidFill>
                  <a:schemeClr val="tx1"/>
                </a:solidFill>
                <a:latin typeface="Times New Roman" panose="02020603050405020304" pitchFamily="18" charset="0"/>
                <a:cs typeface="Times New Roman" panose="02020603050405020304" pitchFamily="18" charset="0"/>
              </a:rPr>
              <a:t> ∆S/∆Y +</a:t>
            </a:r>
            <a:r>
              <a:rPr lang="sr-Latn-BA" sz="1800" dirty="0">
                <a:solidFill>
                  <a:schemeClr val="tx1"/>
                </a:solidFill>
                <a:latin typeface="Times New Roman" panose="02020603050405020304" pitchFamily="18" charset="0"/>
                <a:cs typeface="Times New Roman" panose="02020603050405020304" pitchFamily="18" charset="0"/>
              </a:rPr>
              <a:t> </a:t>
            </a:r>
            <a:r>
              <a:rPr lang="sr-Latn-BA" sz="1800" dirty="0" smtClean="0">
                <a:solidFill>
                  <a:schemeClr val="tx1"/>
                </a:solidFill>
                <a:latin typeface="Times New Roman" panose="02020603050405020304" pitchFamily="18" charset="0"/>
                <a:cs typeface="Times New Roman" panose="02020603050405020304" pitchFamily="18" charset="0"/>
              </a:rPr>
              <a:t>∆M/</a:t>
            </a:r>
            <a:r>
              <a:rPr lang="sr-Latn-BA" sz="1800" dirty="0">
                <a:solidFill>
                  <a:schemeClr val="tx1"/>
                </a:solidFill>
                <a:latin typeface="Times New Roman" panose="02020603050405020304" pitchFamily="18" charset="0"/>
                <a:cs typeface="Times New Roman" panose="02020603050405020304" pitchFamily="18" charset="0"/>
              </a:rPr>
              <a:t>∆</a:t>
            </a:r>
            <a:r>
              <a:rPr lang="sr-Latn-BA" sz="1800" dirty="0" smtClean="0">
                <a:solidFill>
                  <a:schemeClr val="tx1"/>
                </a:solidFill>
                <a:latin typeface="Times New Roman" panose="02020603050405020304" pitchFamily="18" charset="0"/>
                <a:cs typeface="Times New Roman" panose="02020603050405020304" pitchFamily="18" charset="0"/>
              </a:rPr>
              <a:t>Y = 1-</a:t>
            </a:r>
            <a:r>
              <a:rPr lang="sr-Latn-BA" sz="1800" dirty="0">
                <a:solidFill>
                  <a:schemeClr val="tx1"/>
                </a:solidFill>
                <a:latin typeface="Times New Roman" panose="02020603050405020304" pitchFamily="18" charset="0"/>
                <a:cs typeface="Times New Roman" panose="02020603050405020304" pitchFamily="18" charset="0"/>
              </a:rPr>
              <a:t> ∆C/∆Y</a:t>
            </a:r>
            <a:r>
              <a:rPr lang="sr-Latn-BA" sz="1800" dirty="0" smtClean="0">
                <a:solidFill>
                  <a:schemeClr val="tx1"/>
                </a:solidFill>
                <a:latin typeface="Times New Roman" panose="02020603050405020304" pitchFamily="18" charset="0"/>
                <a:cs typeface="Times New Roman" panose="02020603050405020304" pitchFamily="18" charset="0"/>
              </a:rPr>
              <a:t> </a:t>
            </a:r>
            <a:endParaRPr lang="sr-Latn-BA" sz="1800" b="1" dirty="0" smtClean="0">
              <a:solidFill>
                <a:schemeClr val="tx1"/>
              </a:solidFill>
              <a:latin typeface="Times New Roman" panose="02020603050405020304" pitchFamily="18" charset="0"/>
              <a:cs typeface="Times New Roman" panose="02020603050405020304" pitchFamily="18" charset="0"/>
            </a:endParaRPr>
          </a:p>
        </p:txBody>
      </p:sp>
      <p:cxnSp>
        <p:nvCxnSpPr>
          <p:cNvPr id="7" name="Straight Connector 6"/>
          <p:cNvCxnSpPr/>
          <p:nvPr/>
        </p:nvCxnSpPr>
        <p:spPr>
          <a:xfrm flipV="1">
            <a:off x="1357744" y="2923034"/>
            <a:ext cx="1653604" cy="4858"/>
          </a:xfrm>
          <a:prstGeom prst="line">
            <a:avLst/>
          </a:prstGeom>
          <a:ln w="28575">
            <a:solidFill>
              <a:srgbClr val="FF66CC"/>
            </a:solidFill>
          </a:ln>
        </p:spPr>
        <p:style>
          <a:lnRef idx="1">
            <a:schemeClr val="accent1"/>
          </a:lnRef>
          <a:fillRef idx="0">
            <a:schemeClr val="accent1"/>
          </a:fillRef>
          <a:effectRef idx="0">
            <a:schemeClr val="accent1"/>
          </a:effectRef>
          <a:fontRef idx="minor">
            <a:schemeClr val="tx1"/>
          </a:fontRef>
        </p:style>
      </p:cxnSp>
      <p:cxnSp>
        <p:nvCxnSpPr>
          <p:cNvPr id="42" name="Straight Connector 41"/>
          <p:cNvCxnSpPr/>
          <p:nvPr/>
        </p:nvCxnSpPr>
        <p:spPr>
          <a:xfrm>
            <a:off x="1772120" y="1723100"/>
            <a:ext cx="1940898" cy="10774"/>
          </a:xfrm>
          <a:prstGeom prst="line">
            <a:avLst/>
          </a:prstGeom>
          <a:ln w="28575">
            <a:solidFill>
              <a:srgbClr val="CC99FF"/>
            </a:solidFill>
          </a:ln>
        </p:spPr>
        <p:style>
          <a:lnRef idx="1">
            <a:schemeClr val="accent1"/>
          </a:lnRef>
          <a:fillRef idx="0">
            <a:schemeClr val="accent1"/>
          </a:fillRef>
          <a:effectRef idx="0">
            <a:schemeClr val="accent1"/>
          </a:effectRef>
          <a:fontRef idx="minor">
            <a:schemeClr val="tx1"/>
          </a:fontRef>
        </p:style>
      </p:cxnSp>
      <p:cxnSp>
        <p:nvCxnSpPr>
          <p:cNvPr id="43" name="Straight Connector 42"/>
          <p:cNvCxnSpPr/>
          <p:nvPr/>
        </p:nvCxnSpPr>
        <p:spPr>
          <a:xfrm>
            <a:off x="526471" y="3998526"/>
            <a:ext cx="1658075" cy="0"/>
          </a:xfrm>
          <a:prstGeom prst="line">
            <a:avLst/>
          </a:prstGeom>
          <a:ln w="28575">
            <a:solidFill>
              <a:srgbClr val="CC99FF"/>
            </a:solidFill>
          </a:ln>
        </p:spPr>
        <p:style>
          <a:lnRef idx="1">
            <a:schemeClr val="accent1"/>
          </a:lnRef>
          <a:fillRef idx="0">
            <a:schemeClr val="accent1"/>
          </a:fillRef>
          <a:effectRef idx="0">
            <a:schemeClr val="accent1"/>
          </a:effectRef>
          <a:fontRef idx="minor">
            <a:schemeClr val="tx1"/>
          </a:fontRef>
        </p:style>
      </p:cxnSp>
      <p:sp>
        <p:nvSpPr>
          <p:cNvPr id="44" name="Title 1"/>
          <p:cNvSpPr txBox="1">
            <a:spLocks/>
          </p:cNvSpPr>
          <p:nvPr/>
        </p:nvSpPr>
        <p:spPr>
          <a:xfrm>
            <a:off x="6082049" y="3451988"/>
            <a:ext cx="2767167" cy="363984"/>
          </a:xfrm>
          <a:prstGeom prst="rect">
            <a:avLst/>
          </a:prstGeom>
        </p:spPr>
        <p:txBody>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just"/>
            <a:r>
              <a:rPr lang="sr-Latn-BA" sz="1600" dirty="0" smtClean="0">
                <a:solidFill>
                  <a:schemeClr val="tx1">
                    <a:lumMod val="65000"/>
                    <a:lumOff val="35000"/>
                  </a:schemeClr>
                </a:solidFill>
                <a:latin typeface="Times New Roman" panose="02020603050405020304" pitchFamily="18" charset="0"/>
                <a:cs typeface="Times New Roman" panose="02020603050405020304" pitchFamily="18" charset="0"/>
              </a:rPr>
              <a:t>Granična sklonost ka uvozu </a:t>
            </a:r>
            <a:endParaRPr lang="sr-Latn-BA" sz="1600" dirty="0">
              <a:solidFill>
                <a:schemeClr val="tx1">
                  <a:lumMod val="65000"/>
                  <a:lumOff val="35000"/>
                </a:schemeClr>
              </a:solidFill>
              <a:latin typeface="Times New Roman" panose="02020603050405020304" pitchFamily="18" charset="0"/>
              <a:cs typeface="Times New Roman" panose="02020603050405020304" pitchFamily="18" charset="0"/>
            </a:endParaRPr>
          </a:p>
          <a:p>
            <a:pPr algn="just"/>
            <a:r>
              <a:rPr lang="sr-Latn-BA" sz="1600" dirty="0" smtClean="0">
                <a:solidFill>
                  <a:schemeClr val="tx1">
                    <a:lumMod val="65000"/>
                    <a:lumOff val="35000"/>
                  </a:schemeClr>
                </a:solidFill>
                <a:latin typeface="Times New Roman" panose="02020603050405020304" pitchFamily="18" charset="0"/>
                <a:cs typeface="Times New Roman" panose="02020603050405020304" pitchFamily="18" charset="0"/>
              </a:rPr>
              <a:t> </a:t>
            </a:r>
            <a:endParaRPr lang="sr-Latn-BA" sz="1600" dirty="0">
              <a:solidFill>
                <a:schemeClr val="tx1">
                  <a:lumMod val="65000"/>
                  <a:lumOff val="35000"/>
                </a:schemeClr>
              </a:solidFill>
              <a:latin typeface="Times New Roman" panose="02020603050405020304" pitchFamily="18" charset="0"/>
              <a:cs typeface="Times New Roman" panose="02020603050405020304" pitchFamily="18" charset="0"/>
            </a:endParaRPr>
          </a:p>
        </p:txBody>
      </p:sp>
      <p:sp>
        <p:nvSpPr>
          <p:cNvPr id="15" name="Curved Left Arrow 14"/>
          <p:cNvSpPr/>
          <p:nvPr/>
        </p:nvSpPr>
        <p:spPr>
          <a:xfrm>
            <a:off x="3789560" y="2923034"/>
            <a:ext cx="383526" cy="887195"/>
          </a:xfrm>
          <a:prstGeom prst="curved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tx1"/>
              </a:solidFill>
            </a:endParaRPr>
          </a:p>
        </p:txBody>
      </p:sp>
      <p:sp>
        <p:nvSpPr>
          <p:cNvPr id="45" name="Title 1"/>
          <p:cNvSpPr txBox="1">
            <a:spLocks/>
          </p:cNvSpPr>
          <p:nvPr/>
        </p:nvSpPr>
        <p:spPr>
          <a:xfrm>
            <a:off x="323276" y="5057933"/>
            <a:ext cx="6055965" cy="814452"/>
          </a:xfrm>
          <a:prstGeom prst="rect">
            <a:avLst/>
          </a:prstGeom>
        </p:spPr>
        <p:txBody>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just"/>
            <a:r>
              <a:rPr lang="sr-Latn-BA" sz="1600" dirty="0" smtClean="0">
                <a:solidFill>
                  <a:schemeClr val="tx1">
                    <a:lumMod val="65000"/>
                    <a:lumOff val="35000"/>
                  </a:schemeClr>
                </a:solidFill>
                <a:latin typeface="Times New Roman" panose="02020603050405020304" pitchFamily="18" charset="0"/>
                <a:cs typeface="Times New Roman" panose="02020603050405020304" pitchFamily="18" charset="0"/>
              </a:rPr>
              <a:t>Može da se računa i kao 1 / (1-</a:t>
            </a:r>
            <a:r>
              <a:rPr lang="sr-Latn-BA" sz="1600" dirty="0">
                <a:solidFill>
                  <a:schemeClr val="tx1"/>
                </a:solidFill>
                <a:latin typeface="Times New Roman" panose="02020603050405020304" pitchFamily="18" charset="0"/>
                <a:cs typeface="Times New Roman" panose="02020603050405020304" pitchFamily="18" charset="0"/>
              </a:rPr>
              <a:t> ∆C/∆Y </a:t>
            </a:r>
            <a:r>
              <a:rPr lang="sr-Latn-BA" sz="1600" dirty="0" smtClean="0">
                <a:solidFill>
                  <a:schemeClr val="tx1"/>
                </a:solidFill>
                <a:latin typeface="Times New Roman" panose="02020603050405020304" pitchFamily="18" charset="0"/>
                <a:cs typeface="Times New Roman" panose="02020603050405020304" pitchFamily="18" charset="0"/>
              </a:rPr>
              <a:t>) isto kao investicioni, samo što je sad otvorena ekonomija pa imamo i m=</a:t>
            </a:r>
            <a:r>
              <a:rPr lang="sr-Latn-BA" sz="1600" dirty="0">
                <a:solidFill>
                  <a:schemeClr val="tx1"/>
                </a:solidFill>
                <a:latin typeface="Times New Roman" panose="02020603050405020304" pitchFamily="18" charset="0"/>
                <a:cs typeface="Times New Roman" panose="02020603050405020304" pitchFamily="18" charset="0"/>
              </a:rPr>
              <a:t> ∆M /∆</a:t>
            </a:r>
            <a:r>
              <a:rPr lang="sr-Latn-BA" sz="1600" dirty="0" smtClean="0">
                <a:solidFill>
                  <a:schemeClr val="tx1"/>
                </a:solidFill>
                <a:latin typeface="Times New Roman" panose="02020603050405020304" pitchFamily="18" charset="0"/>
                <a:cs typeface="Times New Roman" panose="02020603050405020304" pitchFamily="18" charset="0"/>
              </a:rPr>
              <a:t>Y. </a:t>
            </a:r>
            <a:endParaRPr lang="sr-Latn-BA" sz="1600" dirty="0">
              <a:solidFill>
                <a:schemeClr val="tx1">
                  <a:lumMod val="65000"/>
                  <a:lumOff val="35000"/>
                </a:schemeClr>
              </a:solidFill>
              <a:latin typeface="Times New Roman" panose="02020603050405020304" pitchFamily="18" charset="0"/>
              <a:cs typeface="Times New Roman" panose="02020603050405020304" pitchFamily="18" charset="0"/>
            </a:endParaRPr>
          </a:p>
          <a:p>
            <a:pPr algn="just"/>
            <a:r>
              <a:rPr lang="sr-Latn-BA" sz="1600" dirty="0" smtClean="0">
                <a:solidFill>
                  <a:schemeClr val="tx1">
                    <a:lumMod val="65000"/>
                    <a:lumOff val="35000"/>
                  </a:schemeClr>
                </a:solidFill>
                <a:latin typeface="Times New Roman" panose="02020603050405020304" pitchFamily="18" charset="0"/>
                <a:cs typeface="Times New Roman" panose="02020603050405020304" pitchFamily="18" charset="0"/>
              </a:rPr>
              <a:t> </a:t>
            </a:r>
            <a:endParaRPr lang="sr-Latn-BA" sz="1600" dirty="0">
              <a:solidFill>
                <a:schemeClr val="tx1">
                  <a:lumMod val="65000"/>
                  <a:lumOff val="35000"/>
                </a:schemeClr>
              </a:solidFill>
              <a:latin typeface="Times New Roman" panose="02020603050405020304" pitchFamily="18" charset="0"/>
              <a:cs typeface="Times New Roman" panose="02020603050405020304" pitchFamily="18" charset="0"/>
            </a:endParaRPr>
          </a:p>
        </p:txBody>
      </p:sp>
      <p:sp>
        <p:nvSpPr>
          <p:cNvPr id="46" name="Title 1"/>
          <p:cNvSpPr txBox="1">
            <a:spLocks/>
          </p:cNvSpPr>
          <p:nvPr/>
        </p:nvSpPr>
        <p:spPr>
          <a:xfrm>
            <a:off x="593421" y="5771976"/>
            <a:ext cx="2898913" cy="352804"/>
          </a:xfrm>
          <a:prstGeom prst="rect">
            <a:avLst/>
          </a:prstGeom>
          <a:solidFill>
            <a:schemeClr val="accent1">
              <a:lumMod val="50000"/>
            </a:schemeClr>
          </a:solidFill>
          <a:ln>
            <a:solidFill>
              <a:srgbClr val="0070C0"/>
            </a:solidFill>
          </a:ln>
        </p:spPr>
        <p:style>
          <a:lnRef idx="2">
            <a:schemeClr val="accent4"/>
          </a:lnRef>
          <a:fillRef idx="1">
            <a:schemeClr val="lt1"/>
          </a:fillRef>
          <a:effectRef idx="0">
            <a:schemeClr val="accent4"/>
          </a:effectRef>
          <a:fontRef idx="minor">
            <a:schemeClr val="dk1"/>
          </a:fontRef>
        </p:style>
        <p:txBody>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just"/>
            <a:r>
              <a:rPr lang="sr-Latn-BA" sz="1600" b="1" i="1" dirty="0" smtClean="0">
                <a:solidFill>
                  <a:schemeClr val="bg1"/>
                </a:solidFill>
                <a:latin typeface="Times New Roman" panose="02020603050405020304" pitchFamily="18" charset="0"/>
                <a:cs typeface="Times New Roman" panose="02020603050405020304" pitchFamily="18" charset="0"/>
              </a:rPr>
              <a:t>Investicioni multiplikator </a:t>
            </a:r>
            <a:endParaRPr lang="sr-Latn-BA" sz="1600" dirty="0">
              <a:solidFill>
                <a:schemeClr val="bg1"/>
              </a:solidFill>
              <a:latin typeface="Times New Roman" panose="02020603050405020304" pitchFamily="18" charset="0"/>
              <a:cs typeface="Times New Roman" panose="02020603050405020304" pitchFamily="18" charset="0"/>
            </a:endParaRPr>
          </a:p>
        </p:txBody>
      </p:sp>
      <p:sp>
        <p:nvSpPr>
          <p:cNvPr id="47" name="Title 1"/>
          <p:cNvSpPr txBox="1">
            <a:spLocks/>
          </p:cNvSpPr>
          <p:nvPr/>
        </p:nvSpPr>
        <p:spPr>
          <a:xfrm>
            <a:off x="603646" y="6233624"/>
            <a:ext cx="2898913" cy="352804"/>
          </a:xfrm>
          <a:prstGeom prst="rect">
            <a:avLst/>
          </a:prstGeom>
          <a:solidFill>
            <a:schemeClr val="bg1"/>
          </a:solidFill>
          <a:ln>
            <a:solidFill>
              <a:srgbClr val="0070C0"/>
            </a:solidFill>
            <a:prstDash val="sysDash"/>
          </a:ln>
        </p:spPr>
        <p:style>
          <a:lnRef idx="2">
            <a:schemeClr val="accent4"/>
          </a:lnRef>
          <a:fillRef idx="1">
            <a:schemeClr val="lt1"/>
          </a:fillRef>
          <a:effectRef idx="0">
            <a:schemeClr val="accent4"/>
          </a:effectRef>
          <a:fontRef idx="minor">
            <a:schemeClr val="dk1"/>
          </a:fontRef>
        </p:style>
        <p:txBody>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just"/>
            <a:r>
              <a:rPr lang="sr-Latn-BA" sz="1600" b="1" i="1" dirty="0" smtClean="0">
                <a:solidFill>
                  <a:schemeClr val="tx1"/>
                </a:solidFill>
                <a:latin typeface="Times New Roman" panose="02020603050405020304" pitchFamily="18" charset="0"/>
                <a:cs typeface="Times New Roman" panose="02020603050405020304" pitchFamily="18" charset="0"/>
              </a:rPr>
              <a:t>U zatvorenoj ekonomiji </a:t>
            </a:r>
            <a:endParaRPr lang="sr-Latn-BA" sz="1600" dirty="0">
              <a:solidFill>
                <a:schemeClr val="tx1"/>
              </a:solidFill>
              <a:latin typeface="Times New Roman" panose="02020603050405020304" pitchFamily="18" charset="0"/>
              <a:cs typeface="Times New Roman" panose="02020603050405020304" pitchFamily="18" charset="0"/>
            </a:endParaRPr>
          </a:p>
        </p:txBody>
      </p:sp>
      <p:sp>
        <p:nvSpPr>
          <p:cNvPr id="48" name="Title 1"/>
          <p:cNvSpPr txBox="1">
            <a:spLocks/>
          </p:cNvSpPr>
          <p:nvPr/>
        </p:nvSpPr>
        <p:spPr>
          <a:xfrm>
            <a:off x="5176114" y="6143693"/>
            <a:ext cx="2898913" cy="352804"/>
          </a:xfrm>
          <a:prstGeom prst="rect">
            <a:avLst/>
          </a:prstGeom>
          <a:solidFill>
            <a:schemeClr val="bg1"/>
          </a:solidFill>
          <a:ln>
            <a:solidFill>
              <a:srgbClr val="0070C0"/>
            </a:solidFill>
            <a:prstDash val="sysDash"/>
          </a:ln>
        </p:spPr>
        <p:style>
          <a:lnRef idx="2">
            <a:schemeClr val="accent4"/>
          </a:lnRef>
          <a:fillRef idx="1">
            <a:schemeClr val="lt1"/>
          </a:fillRef>
          <a:effectRef idx="0">
            <a:schemeClr val="accent4"/>
          </a:effectRef>
          <a:fontRef idx="minor">
            <a:schemeClr val="dk1"/>
          </a:fontRef>
        </p:style>
        <p:txBody>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just"/>
            <a:r>
              <a:rPr lang="sr-Latn-BA" sz="1600" b="1" i="1" dirty="0" smtClean="0">
                <a:solidFill>
                  <a:schemeClr val="tx1"/>
                </a:solidFill>
                <a:latin typeface="Times New Roman" panose="02020603050405020304" pitchFamily="18" charset="0"/>
                <a:cs typeface="Times New Roman" panose="02020603050405020304" pitchFamily="18" charset="0"/>
              </a:rPr>
              <a:t>U otvorenoj ekonomiji </a:t>
            </a:r>
            <a:endParaRPr lang="sr-Latn-BA" sz="1600" dirty="0">
              <a:solidFill>
                <a:schemeClr val="tx1"/>
              </a:solidFill>
              <a:latin typeface="Times New Roman" panose="02020603050405020304" pitchFamily="18" charset="0"/>
              <a:cs typeface="Times New Roman" panose="02020603050405020304" pitchFamily="18" charset="0"/>
            </a:endParaRPr>
          </a:p>
        </p:txBody>
      </p:sp>
      <p:sp>
        <p:nvSpPr>
          <p:cNvPr id="21" name="Left-Right Arrow 20"/>
          <p:cNvSpPr/>
          <p:nvPr/>
        </p:nvSpPr>
        <p:spPr>
          <a:xfrm>
            <a:off x="3668768" y="5891600"/>
            <a:ext cx="1330912" cy="638050"/>
          </a:xfrm>
          <a:prstGeom prst="leftRightArrow">
            <a:avLst/>
          </a:prstGeom>
          <a:solidFill>
            <a:schemeClr val="bg1">
              <a:lumMod val="75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9" name="Title 1"/>
          <p:cNvSpPr txBox="1">
            <a:spLocks/>
          </p:cNvSpPr>
          <p:nvPr/>
        </p:nvSpPr>
        <p:spPr>
          <a:xfrm>
            <a:off x="4382231" y="2020911"/>
            <a:ext cx="4327660" cy="228230"/>
          </a:xfrm>
          <a:prstGeom prst="rect">
            <a:avLst/>
          </a:prstGeom>
          <a:solidFill>
            <a:schemeClr val="bg1">
              <a:lumMod val="75000"/>
            </a:schemeClr>
          </a:solidFill>
        </p:spPr>
        <p:txBody>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just"/>
            <a:r>
              <a:rPr lang="sr-Latn-BA" sz="1400" dirty="0" smtClean="0">
                <a:solidFill>
                  <a:schemeClr val="tx1">
                    <a:lumMod val="65000"/>
                    <a:lumOff val="35000"/>
                  </a:schemeClr>
                </a:solidFill>
                <a:latin typeface="Times New Roman" panose="02020603050405020304" pitchFamily="18" charset="0"/>
                <a:cs typeface="Times New Roman" panose="02020603050405020304" pitchFamily="18" charset="0"/>
              </a:rPr>
              <a:t>= Porast potrošnje u jednoj jedinici porasta dohodka</a:t>
            </a:r>
            <a:endParaRPr lang="sr-Latn-BA" sz="1400" dirty="0">
              <a:solidFill>
                <a:schemeClr val="tx1">
                  <a:lumMod val="65000"/>
                  <a:lumOff val="35000"/>
                </a:schemeClr>
              </a:solidFill>
              <a:latin typeface="Times New Roman" panose="02020603050405020304" pitchFamily="18" charset="0"/>
              <a:cs typeface="Times New Roman" panose="02020603050405020304" pitchFamily="18" charset="0"/>
            </a:endParaRPr>
          </a:p>
        </p:txBody>
      </p:sp>
      <p:sp>
        <p:nvSpPr>
          <p:cNvPr id="50" name="Title 1"/>
          <p:cNvSpPr txBox="1">
            <a:spLocks/>
          </p:cNvSpPr>
          <p:nvPr/>
        </p:nvSpPr>
        <p:spPr>
          <a:xfrm>
            <a:off x="4461740" y="3001570"/>
            <a:ext cx="4327660" cy="228230"/>
          </a:xfrm>
          <a:prstGeom prst="rect">
            <a:avLst/>
          </a:prstGeom>
          <a:solidFill>
            <a:schemeClr val="bg1">
              <a:lumMod val="75000"/>
            </a:schemeClr>
          </a:solidFill>
        </p:spPr>
        <p:txBody>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just"/>
            <a:r>
              <a:rPr lang="sr-Latn-BA" sz="1400" dirty="0" smtClean="0">
                <a:solidFill>
                  <a:schemeClr val="tx1">
                    <a:lumMod val="65000"/>
                    <a:lumOff val="35000"/>
                  </a:schemeClr>
                </a:solidFill>
                <a:latin typeface="Times New Roman" panose="02020603050405020304" pitchFamily="18" charset="0"/>
                <a:cs typeface="Times New Roman" panose="02020603050405020304" pitchFamily="18" charset="0"/>
              </a:rPr>
              <a:t>= Porast štednje  u jednoj jedinici porasta dohodka</a:t>
            </a:r>
            <a:endParaRPr lang="sr-Latn-BA" sz="1400" dirty="0">
              <a:solidFill>
                <a:schemeClr val="tx1">
                  <a:lumMod val="65000"/>
                  <a:lumOff val="35000"/>
                </a:schemeClr>
              </a:solidFill>
              <a:latin typeface="Times New Roman" panose="02020603050405020304" pitchFamily="18" charset="0"/>
              <a:cs typeface="Times New Roman" panose="02020603050405020304" pitchFamily="18" charset="0"/>
            </a:endParaRPr>
          </a:p>
        </p:txBody>
      </p:sp>
      <p:sp>
        <p:nvSpPr>
          <p:cNvPr id="51" name="Title 1"/>
          <p:cNvSpPr txBox="1">
            <a:spLocks/>
          </p:cNvSpPr>
          <p:nvPr/>
        </p:nvSpPr>
        <p:spPr>
          <a:xfrm>
            <a:off x="4451515" y="3838732"/>
            <a:ext cx="4327660" cy="228230"/>
          </a:xfrm>
          <a:prstGeom prst="rect">
            <a:avLst/>
          </a:prstGeom>
          <a:solidFill>
            <a:schemeClr val="bg1">
              <a:lumMod val="75000"/>
            </a:schemeClr>
          </a:solidFill>
        </p:spPr>
        <p:txBody>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just"/>
            <a:r>
              <a:rPr lang="sr-Latn-BA" sz="1400" dirty="0" smtClean="0">
                <a:solidFill>
                  <a:schemeClr val="tx1">
                    <a:lumMod val="65000"/>
                    <a:lumOff val="35000"/>
                  </a:schemeClr>
                </a:solidFill>
                <a:latin typeface="Times New Roman" panose="02020603050405020304" pitchFamily="18" charset="0"/>
                <a:cs typeface="Times New Roman" panose="02020603050405020304" pitchFamily="18" charset="0"/>
              </a:rPr>
              <a:t>= Porast uvoza  u jednoj jedinici porasta dohodka</a:t>
            </a:r>
            <a:endParaRPr lang="sr-Latn-BA" sz="1400" dirty="0">
              <a:solidFill>
                <a:schemeClr val="tx1">
                  <a:lumMod val="65000"/>
                  <a:lumOff val="35000"/>
                </a:schemeClr>
              </a:solidFill>
              <a:latin typeface="Times New Roman" panose="02020603050405020304" pitchFamily="18" charset="0"/>
              <a:cs typeface="Times New Roman" panose="02020603050405020304" pitchFamily="18" charset="0"/>
            </a:endParaRPr>
          </a:p>
        </p:txBody>
      </p:sp>
      <p:sp>
        <p:nvSpPr>
          <p:cNvPr id="35" name="Title 1"/>
          <p:cNvSpPr txBox="1">
            <a:spLocks/>
          </p:cNvSpPr>
          <p:nvPr/>
        </p:nvSpPr>
        <p:spPr>
          <a:xfrm>
            <a:off x="6347689" y="270833"/>
            <a:ext cx="2630055" cy="578321"/>
          </a:xfrm>
          <a:prstGeom prst="rect">
            <a:avLst/>
          </a:prstGeom>
          <a:ln/>
        </p:spPr>
        <p:style>
          <a:lnRef idx="1">
            <a:schemeClr val="accent4"/>
          </a:lnRef>
          <a:fillRef idx="2">
            <a:schemeClr val="accent4"/>
          </a:fillRef>
          <a:effectRef idx="1">
            <a:schemeClr val="accent4"/>
          </a:effectRef>
          <a:fontRef idx="minor">
            <a:schemeClr val="dk1"/>
          </a:fontRef>
        </p:style>
        <p:txBody>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sr-Latn-BA" sz="1800" dirty="0" smtClean="0">
                <a:solidFill>
                  <a:schemeClr val="tx1"/>
                </a:solidFill>
                <a:latin typeface="Times New Roman" panose="02020603050405020304" pitchFamily="18" charset="0"/>
                <a:cs typeface="Times New Roman" panose="02020603050405020304" pitchFamily="18" charset="0"/>
              </a:rPr>
              <a:t>spoljnotrgovinski multiplikator </a:t>
            </a:r>
            <a:endParaRPr lang="sr-Latn-BA" sz="1800" b="1" dirty="0" smtClean="0">
              <a:solidFill>
                <a:srgbClr val="CC99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91195748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6D22F896-40B5-4ADD-8801-0D06FADFA095}" type="slidenum">
              <a:rPr lang="en-US" smtClean="0"/>
              <a:t>21</a:t>
            </a:fld>
            <a:endParaRPr lang="en-US" dirty="0"/>
          </a:p>
        </p:txBody>
      </p:sp>
      <p:sp>
        <p:nvSpPr>
          <p:cNvPr id="4" name="Rounded Rectangle 3"/>
          <p:cNvSpPr/>
          <p:nvPr/>
        </p:nvSpPr>
        <p:spPr>
          <a:xfrm>
            <a:off x="102286" y="237985"/>
            <a:ext cx="8949349" cy="543394"/>
          </a:xfrm>
          <a:prstGeom prst="roundRect">
            <a:avLst/>
          </a:prstGeom>
          <a:ln w="38100">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1">
            <a:schemeClr val="accent1"/>
          </a:lnRef>
          <a:fillRef idx="2">
            <a:schemeClr val="accent1"/>
          </a:fillRef>
          <a:effectRef idx="1">
            <a:schemeClr val="accent1"/>
          </a:effectRef>
          <a:fontRef idx="minor">
            <a:schemeClr val="dk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r>
              <a:rPr lang="sr-Latn-BA" sz="2000" b="1" i="1" dirty="0">
                <a:solidFill>
                  <a:schemeClr val="bg2">
                    <a:lumMod val="25000"/>
                  </a:schemeClr>
                </a:solidFill>
                <a:latin typeface="Times New Roman" panose="02020603050405020304" pitchFamily="18" charset="0"/>
                <a:cs typeface="Times New Roman" panose="02020603050405020304" pitchFamily="18" charset="0"/>
              </a:rPr>
              <a:t>2</a:t>
            </a:r>
            <a:r>
              <a:rPr lang="sr-Latn-BA" sz="2000" b="1" i="1" dirty="0" smtClean="0">
                <a:solidFill>
                  <a:schemeClr val="bg2">
                    <a:lumMod val="25000"/>
                  </a:schemeClr>
                </a:solidFill>
                <a:latin typeface="Times New Roman" panose="02020603050405020304" pitchFamily="18" charset="0"/>
                <a:cs typeface="Times New Roman" panose="02020603050405020304" pitchFamily="18" charset="0"/>
              </a:rPr>
              <a:t>. Efekti međunarodne razmjene na nacionalni dohodak </a:t>
            </a:r>
            <a:endParaRPr lang="en-GB" sz="2000" b="1" i="1" dirty="0">
              <a:solidFill>
                <a:schemeClr val="bg2">
                  <a:lumMod val="25000"/>
                </a:schemeClr>
              </a:solidFill>
              <a:latin typeface="Times New Roman" panose="02020603050405020304" pitchFamily="18" charset="0"/>
              <a:cs typeface="Times New Roman" panose="02020603050405020304" pitchFamily="18" charset="0"/>
            </a:endParaRPr>
          </a:p>
        </p:txBody>
      </p:sp>
      <p:sp>
        <p:nvSpPr>
          <p:cNvPr id="5" name="Title 1"/>
          <p:cNvSpPr txBox="1">
            <a:spLocks/>
          </p:cNvSpPr>
          <p:nvPr/>
        </p:nvSpPr>
        <p:spPr>
          <a:xfrm>
            <a:off x="6292271" y="335771"/>
            <a:ext cx="2630055" cy="347822"/>
          </a:xfrm>
          <a:prstGeom prst="rect">
            <a:avLst/>
          </a:prstGeom>
          <a:ln/>
        </p:spPr>
        <p:style>
          <a:lnRef idx="1">
            <a:schemeClr val="accent4"/>
          </a:lnRef>
          <a:fillRef idx="2">
            <a:schemeClr val="accent4"/>
          </a:fillRef>
          <a:effectRef idx="1">
            <a:schemeClr val="accent4"/>
          </a:effectRef>
          <a:fontRef idx="minor">
            <a:schemeClr val="dk1"/>
          </a:fontRef>
        </p:style>
        <p:txBody>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sr-Latn-BA" sz="1800" dirty="0" smtClean="0">
                <a:solidFill>
                  <a:schemeClr val="tx1"/>
                </a:solidFill>
                <a:latin typeface="Times New Roman" panose="02020603050405020304" pitchFamily="18" charset="0"/>
                <a:cs typeface="Times New Roman" panose="02020603050405020304" pitchFamily="18" charset="0"/>
              </a:rPr>
              <a:t>Izvozni multiplikator </a:t>
            </a:r>
            <a:endParaRPr lang="sr-Latn-BA" sz="1800" b="1" dirty="0" smtClean="0">
              <a:solidFill>
                <a:srgbClr val="CC9900"/>
              </a:solidFill>
              <a:latin typeface="Times New Roman" panose="02020603050405020304" pitchFamily="18" charset="0"/>
              <a:cs typeface="Times New Roman" panose="02020603050405020304" pitchFamily="18" charset="0"/>
            </a:endParaRP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17795" y="975135"/>
            <a:ext cx="572976" cy="710687"/>
          </a:xfrm>
          <a:prstGeom prst="rect">
            <a:avLst/>
          </a:prstGeom>
        </p:spPr>
      </p:pic>
      <p:sp>
        <p:nvSpPr>
          <p:cNvPr id="7" name="Title 1"/>
          <p:cNvSpPr txBox="1">
            <a:spLocks/>
          </p:cNvSpPr>
          <p:nvPr/>
        </p:nvSpPr>
        <p:spPr>
          <a:xfrm>
            <a:off x="890771" y="980452"/>
            <a:ext cx="7916968" cy="381948"/>
          </a:xfrm>
          <a:prstGeom prst="rect">
            <a:avLst/>
          </a:prstGeom>
          <a:solidFill>
            <a:schemeClr val="bg1">
              <a:lumMod val="85000"/>
            </a:schemeClr>
          </a:solidFill>
        </p:spPr>
        <p:txBody>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marL="285750" indent="-285750">
              <a:buFont typeface="Wingdings" panose="05000000000000000000" pitchFamily="2" charset="2"/>
              <a:buChar char="ü"/>
            </a:pPr>
            <a:r>
              <a:rPr lang="sr-Latn-BA" sz="1600" b="1" i="1" u="sng" dirty="0" smtClean="0">
                <a:solidFill>
                  <a:schemeClr val="tx1">
                    <a:lumMod val="65000"/>
                    <a:lumOff val="35000"/>
                  </a:schemeClr>
                </a:solidFill>
                <a:latin typeface="Times New Roman" panose="02020603050405020304" pitchFamily="18" charset="0"/>
                <a:cs typeface="Times New Roman" panose="02020603050405020304" pitchFamily="18" charset="0"/>
              </a:rPr>
              <a:t>Primjer</a:t>
            </a:r>
            <a:r>
              <a:rPr lang="sr-Latn-BA" sz="1600" b="1" i="1" dirty="0" smtClean="0">
                <a:solidFill>
                  <a:schemeClr val="tx1">
                    <a:lumMod val="65000"/>
                    <a:lumOff val="35000"/>
                  </a:schemeClr>
                </a:solidFill>
                <a:latin typeface="Times New Roman" panose="02020603050405020304" pitchFamily="18" charset="0"/>
                <a:cs typeface="Times New Roman" panose="02020603050405020304" pitchFamily="18" charset="0"/>
              </a:rPr>
              <a:t>: </a:t>
            </a:r>
            <a:r>
              <a:rPr lang="sr-Latn-BA" sz="1600" b="1" i="1" dirty="0" smtClean="0">
                <a:solidFill>
                  <a:schemeClr val="tx2"/>
                </a:solidFill>
                <a:latin typeface="Times New Roman" panose="02020603050405020304" pitchFamily="18" charset="0"/>
                <a:cs typeface="Times New Roman" panose="02020603050405020304" pitchFamily="18" charset="0"/>
              </a:rPr>
              <a:t>Spoljnotrgovinski  multiplikator </a:t>
            </a:r>
          </a:p>
        </p:txBody>
      </p:sp>
      <p:sp>
        <p:nvSpPr>
          <p:cNvPr id="8" name="Title 1"/>
          <p:cNvSpPr txBox="1">
            <a:spLocks/>
          </p:cNvSpPr>
          <p:nvPr/>
        </p:nvSpPr>
        <p:spPr>
          <a:xfrm>
            <a:off x="828885" y="1561473"/>
            <a:ext cx="7978854" cy="1570382"/>
          </a:xfrm>
          <a:prstGeom prst="rect">
            <a:avLst/>
          </a:prstGeom>
        </p:spPr>
        <p:txBody>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just"/>
            <a:r>
              <a:rPr lang="sr-Latn-BA" sz="1600" dirty="0" smtClean="0">
                <a:solidFill>
                  <a:schemeClr val="tx1">
                    <a:lumMod val="65000"/>
                    <a:lumOff val="35000"/>
                  </a:schemeClr>
                </a:solidFill>
                <a:latin typeface="Times New Roman" panose="02020603050405020304" pitchFamily="18" charset="0"/>
                <a:cs typeface="Times New Roman" panose="02020603050405020304" pitchFamily="18" charset="0"/>
              </a:rPr>
              <a:t>Pretpostavimo....</a:t>
            </a:r>
          </a:p>
          <a:p>
            <a:pPr marL="285750" indent="-285750" algn="just">
              <a:buFont typeface="Wingdings" panose="05000000000000000000" pitchFamily="2" charset="2"/>
              <a:buChar char="ü"/>
            </a:pPr>
            <a:r>
              <a:rPr lang="sr-Latn-BA" sz="1600" dirty="0" smtClean="0">
                <a:solidFill>
                  <a:schemeClr val="tx1">
                    <a:lumMod val="65000"/>
                    <a:lumOff val="35000"/>
                  </a:schemeClr>
                </a:solidFill>
                <a:latin typeface="Times New Roman" panose="02020603050405020304" pitchFamily="18" charset="0"/>
                <a:cs typeface="Times New Roman" panose="02020603050405020304" pitchFamily="18" charset="0"/>
              </a:rPr>
              <a:t>Stanje ravnoteže jedne nacionalne ekonomije zemlje A </a:t>
            </a:r>
          </a:p>
          <a:p>
            <a:pPr marL="285750" indent="-285750" algn="just">
              <a:buFont typeface="Wingdings" panose="05000000000000000000" pitchFamily="2" charset="2"/>
              <a:buChar char="ü"/>
            </a:pPr>
            <a:r>
              <a:rPr lang="sr-Latn-BA" sz="1600" dirty="0" smtClean="0">
                <a:solidFill>
                  <a:schemeClr val="tx1">
                    <a:lumMod val="65000"/>
                    <a:lumOff val="35000"/>
                  </a:schemeClr>
                </a:solidFill>
                <a:latin typeface="Times New Roman" panose="02020603050405020304" pitchFamily="18" charset="0"/>
                <a:cs typeface="Times New Roman" panose="02020603050405020304" pitchFamily="18" charset="0"/>
              </a:rPr>
              <a:t>Štednja i uvoz jednake investicijama i izvozu  (X+I = S+M) </a:t>
            </a:r>
          </a:p>
          <a:p>
            <a:pPr marL="285750" indent="-285750" algn="just">
              <a:buFont typeface="Wingdings" panose="05000000000000000000" pitchFamily="2" charset="2"/>
              <a:buChar char="ü"/>
            </a:pPr>
            <a:r>
              <a:rPr lang="sr-Latn-BA" sz="1600" dirty="0" smtClean="0">
                <a:solidFill>
                  <a:schemeClr val="tx1">
                    <a:lumMod val="65000"/>
                    <a:lumOff val="35000"/>
                  </a:schemeClr>
                </a:solidFill>
                <a:latin typeface="Times New Roman" panose="02020603050405020304" pitchFamily="18" charset="0"/>
                <a:cs typeface="Times New Roman" panose="02020603050405020304" pitchFamily="18" charset="0"/>
              </a:rPr>
              <a:t>Konstatne cijene, fiksni devizni kursevi </a:t>
            </a:r>
          </a:p>
          <a:p>
            <a:pPr algn="just"/>
            <a:r>
              <a:rPr lang="sr-Latn-BA" sz="1600" dirty="0" smtClean="0">
                <a:solidFill>
                  <a:schemeClr val="tx1">
                    <a:lumMod val="65000"/>
                    <a:lumOff val="35000"/>
                  </a:schemeClr>
                </a:solidFill>
                <a:latin typeface="Times New Roman" panose="02020603050405020304" pitchFamily="18" charset="0"/>
                <a:cs typeface="Times New Roman" panose="02020603050405020304" pitchFamily="18" charset="0"/>
              </a:rPr>
              <a:t>Uslijed promjena u dohodku zemlje A, povećan izvoz iz zemlje B u zemlju A za 10 jedinica </a:t>
            </a:r>
          </a:p>
          <a:p>
            <a:pPr algn="just"/>
            <a:r>
              <a:rPr lang="sr-Latn-BA" sz="1600" dirty="0" smtClean="0">
                <a:solidFill>
                  <a:schemeClr val="tx1">
                    <a:lumMod val="65000"/>
                    <a:lumOff val="35000"/>
                  </a:schemeClr>
                </a:solidFill>
                <a:latin typeface="Times New Roman" panose="02020603050405020304" pitchFamily="18" charset="0"/>
                <a:cs typeface="Times New Roman" panose="02020603050405020304" pitchFamily="18" charset="0"/>
              </a:rPr>
              <a:t>Pod dejstvom spoljnotrgovinskog multiplikatora ukupan </a:t>
            </a:r>
            <a:r>
              <a:rPr lang="sr-Latn-BA" sz="1600" b="1" i="1" dirty="0" smtClean="0">
                <a:solidFill>
                  <a:schemeClr val="tx1">
                    <a:lumMod val="65000"/>
                    <a:lumOff val="35000"/>
                  </a:schemeClr>
                </a:solidFill>
                <a:latin typeface="Times New Roman" panose="02020603050405020304" pitchFamily="18" charset="0"/>
                <a:cs typeface="Times New Roman" panose="02020603050405020304" pitchFamily="18" charset="0"/>
              </a:rPr>
              <a:t>efekat izvoza na nacionalni dohodak </a:t>
            </a:r>
            <a:r>
              <a:rPr lang="sr-Latn-BA" sz="1600" dirty="0" smtClean="0">
                <a:solidFill>
                  <a:schemeClr val="tx1">
                    <a:lumMod val="65000"/>
                    <a:lumOff val="35000"/>
                  </a:schemeClr>
                </a:solidFill>
                <a:latin typeface="Times New Roman" panose="02020603050405020304" pitchFamily="18" charset="0"/>
                <a:cs typeface="Times New Roman" panose="02020603050405020304" pitchFamily="18" charset="0"/>
              </a:rPr>
              <a:t>zemlje B biće </a:t>
            </a:r>
            <a:r>
              <a:rPr lang="sr-Latn-BA" sz="1600" b="1" i="1" dirty="0" smtClean="0">
                <a:solidFill>
                  <a:schemeClr val="tx1">
                    <a:lumMod val="65000"/>
                    <a:lumOff val="35000"/>
                  </a:schemeClr>
                </a:solidFill>
                <a:latin typeface="Times New Roman" panose="02020603050405020304" pitchFamily="18" charset="0"/>
                <a:cs typeface="Times New Roman" panose="02020603050405020304" pitchFamily="18" charset="0"/>
              </a:rPr>
              <a:t>veći od direktnog efekta povećanja dohodka za vrijednosti izvršenog izvoza </a:t>
            </a:r>
            <a:r>
              <a:rPr lang="sr-Latn-BA" sz="1600" dirty="0" smtClean="0">
                <a:solidFill>
                  <a:schemeClr val="tx1">
                    <a:lumMod val="65000"/>
                    <a:lumOff val="35000"/>
                  </a:schemeClr>
                </a:solidFill>
                <a:latin typeface="Times New Roman" panose="02020603050405020304" pitchFamily="18" charset="0"/>
                <a:cs typeface="Times New Roman" panose="02020603050405020304" pitchFamily="18" charset="0"/>
              </a:rPr>
              <a:t>od 10 jedinica , a </a:t>
            </a:r>
            <a:r>
              <a:rPr lang="sr-Latn-BA" sz="1600" b="1" i="1" dirty="0" smtClean="0">
                <a:solidFill>
                  <a:schemeClr val="tx1">
                    <a:lumMod val="65000"/>
                    <a:lumOff val="35000"/>
                  </a:schemeClr>
                </a:solidFill>
                <a:latin typeface="Times New Roman" panose="02020603050405020304" pitchFamily="18" charset="0"/>
                <a:cs typeface="Times New Roman" panose="02020603050405020304" pitchFamily="18" charset="0"/>
              </a:rPr>
              <a:t>srazmjerno veličini spoljnotrgovinskog multiplikatora</a:t>
            </a:r>
            <a:r>
              <a:rPr lang="sr-Latn-BA" sz="1600" dirty="0" smtClean="0">
                <a:solidFill>
                  <a:schemeClr val="tx1">
                    <a:lumMod val="65000"/>
                    <a:lumOff val="35000"/>
                  </a:schemeClr>
                </a:solidFill>
                <a:latin typeface="Times New Roman" panose="02020603050405020304" pitchFamily="18" charset="0"/>
                <a:cs typeface="Times New Roman" panose="02020603050405020304" pitchFamily="18" charset="0"/>
              </a:rPr>
              <a:t>. </a:t>
            </a:r>
            <a:endParaRPr lang="sr-Latn-BA" sz="1600" dirty="0">
              <a:solidFill>
                <a:schemeClr val="tx1">
                  <a:lumMod val="65000"/>
                  <a:lumOff val="35000"/>
                </a:schemeClr>
              </a:solidFill>
              <a:latin typeface="Times New Roman" panose="02020603050405020304" pitchFamily="18" charset="0"/>
              <a:cs typeface="Times New Roman" panose="02020603050405020304" pitchFamily="18" charset="0"/>
            </a:endParaRPr>
          </a:p>
          <a:p>
            <a:pPr algn="just"/>
            <a:r>
              <a:rPr lang="sr-Latn-BA" sz="1600" dirty="0" smtClean="0">
                <a:solidFill>
                  <a:schemeClr val="tx1">
                    <a:lumMod val="65000"/>
                    <a:lumOff val="35000"/>
                  </a:schemeClr>
                </a:solidFill>
                <a:latin typeface="Times New Roman" panose="02020603050405020304" pitchFamily="18" charset="0"/>
                <a:cs typeface="Times New Roman" panose="02020603050405020304" pitchFamily="18" charset="0"/>
              </a:rPr>
              <a:t> </a:t>
            </a:r>
            <a:endParaRPr lang="sr-Latn-BA" sz="1600" dirty="0">
              <a:solidFill>
                <a:schemeClr val="tx1">
                  <a:lumMod val="65000"/>
                  <a:lumOff val="35000"/>
                </a:schemeClr>
              </a:solidFill>
              <a:latin typeface="Times New Roman" panose="02020603050405020304" pitchFamily="18" charset="0"/>
              <a:cs typeface="Times New Roman" panose="02020603050405020304" pitchFamily="18" charset="0"/>
            </a:endParaRPr>
          </a:p>
        </p:txBody>
      </p:sp>
      <p:sp>
        <p:nvSpPr>
          <p:cNvPr id="9" name="Oval 8"/>
          <p:cNvSpPr/>
          <p:nvPr/>
        </p:nvSpPr>
        <p:spPr>
          <a:xfrm>
            <a:off x="183028" y="5561071"/>
            <a:ext cx="1775770" cy="48029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r-Latn-BA" dirty="0" smtClean="0"/>
              <a:t>Zemlja A</a:t>
            </a:r>
            <a:endParaRPr lang="en-GB" dirty="0"/>
          </a:p>
        </p:txBody>
      </p:sp>
      <p:sp>
        <p:nvSpPr>
          <p:cNvPr id="10" name="Oval 9"/>
          <p:cNvSpPr/>
          <p:nvPr/>
        </p:nvSpPr>
        <p:spPr>
          <a:xfrm>
            <a:off x="2664529" y="5561071"/>
            <a:ext cx="1775770" cy="480292"/>
          </a:xfrm>
          <a:prstGeom prst="ellipse">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sr-Latn-BA" dirty="0" smtClean="0"/>
              <a:t>Zemlja b</a:t>
            </a:r>
            <a:endParaRPr lang="en-GB" dirty="0"/>
          </a:p>
        </p:txBody>
      </p:sp>
      <p:sp>
        <p:nvSpPr>
          <p:cNvPr id="11" name="Curved Down Arrow 10"/>
          <p:cNvSpPr/>
          <p:nvPr/>
        </p:nvSpPr>
        <p:spPr>
          <a:xfrm flipH="1">
            <a:off x="735498" y="4480604"/>
            <a:ext cx="2859514" cy="989238"/>
          </a:xfrm>
          <a:prstGeom prst="curvedDownArrow">
            <a:avLst/>
          </a:prstGeom>
          <a:solidFill>
            <a:schemeClr val="bg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tx1"/>
              </a:solidFill>
            </a:endParaRPr>
          </a:p>
        </p:txBody>
      </p:sp>
      <p:sp>
        <p:nvSpPr>
          <p:cNvPr id="12" name="Rounded Rectangle 11"/>
          <p:cNvSpPr/>
          <p:nvPr/>
        </p:nvSpPr>
        <p:spPr>
          <a:xfrm>
            <a:off x="1400182" y="4769014"/>
            <a:ext cx="1530146" cy="287067"/>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chemeClr val="tx1"/>
                </a:solidFill>
                <a:latin typeface="Times New Roman" panose="02020603050405020304" pitchFamily="18" charset="0"/>
                <a:cs typeface="Times New Roman" panose="02020603050405020304" pitchFamily="18" charset="0"/>
              </a:rPr>
              <a:t>↑</a:t>
            </a:r>
            <a:r>
              <a:rPr lang="sr-Latn-BA" dirty="0" smtClean="0">
                <a:solidFill>
                  <a:schemeClr val="tx1"/>
                </a:solidFill>
                <a:latin typeface="Times New Roman" panose="02020603050405020304" pitchFamily="18" charset="0"/>
                <a:cs typeface="Times New Roman" panose="02020603050405020304" pitchFamily="18" charset="0"/>
              </a:rPr>
              <a:t> Izvoz </a:t>
            </a:r>
            <a:endParaRPr lang="en-GB" dirty="0">
              <a:solidFill>
                <a:schemeClr val="tx1"/>
              </a:solidFill>
            </a:endParaRPr>
          </a:p>
        </p:txBody>
      </p:sp>
      <p:sp>
        <p:nvSpPr>
          <p:cNvPr id="13" name="Title 1"/>
          <p:cNvSpPr txBox="1">
            <a:spLocks/>
          </p:cNvSpPr>
          <p:nvPr/>
        </p:nvSpPr>
        <p:spPr>
          <a:xfrm>
            <a:off x="4818312" y="3593101"/>
            <a:ext cx="4104014" cy="988135"/>
          </a:xfrm>
          <a:prstGeom prst="rect">
            <a:avLst/>
          </a:prstGeom>
          <a:solidFill>
            <a:schemeClr val="bg1">
              <a:lumMod val="95000"/>
            </a:schemeClr>
          </a:solidFill>
          <a:ln>
            <a:solidFill>
              <a:srgbClr val="0070C0"/>
            </a:solidFill>
            <a:prstDash val="sysDash"/>
          </a:ln>
        </p:spPr>
        <p:style>
          <a:lnRef idx="2">
            <a:schemeClr val="accent4"/>
          </a:lnRef>
          <a:fillRef idx="1">
            <a:schemeClr val="lt1"/>
          </a:fillRef>
          <a:effectRef idx="0">
            <a:schemeClr val="accent4"/>
          </a:effectRef>
          <a:fontRef idx="minor">
            <a:schemeClr val="dk1"/>
          </a:fontRef>
        </p:style>
        <p:txBody>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just"/>
            <a:r>
              <a:rPr lang="sr-Latn-BA" sz="1600" i="1" dirty="0" smtClean="0">
                <a:solidFill>
                  <a:schemeClr val="tx1"/>
                </a:solidFill>
                <a:latin typeface="Times New Roman" panose="02020603050405020304" pitchFamily="18" charset="0"/>
                <a:cs typeface="Times New Roman" panose="02020603050405020304" pitchFamily="18" charset="0"/>
              </a:rPr>
              <a:t>Spoljnotrgovinski multiplikator određuju: </a:t>
            </a:r>
          </a:p>
          <a:p>
            <a:pPr marL="285750" indent="-285750" algn="just">
              <a:buFontTx/>
              <a:buChar char="-"/>
            </a:pPr>
            <a:r>
              <a:rPr lang="sr-Latn-BA" sz="1600" i="1" dirty="0" smtClean="0">
                <a:solidFill>
                  <a:schemeClr val="tx1"/>
                </a:solidFill>
                <a:latin typeface="Times New Roman" panose="02020603050405020304" pitchFamily="18" charset="0"/>
                <a:cs typeface="Times New Roman" panose="02020603050405020304" pitchFamily="18" charset="0"/>
              </a:rPr>
              <a:t>Sklonost ka potrošnji </a:t>
            </a:r>
          </a:p>
          <a:p>
            <a:pPr marL="285750" indent="-285750" algn="just">
              <a:buFontTx/>
              <a:buChar char="-"/>
            </a:pPr>
            <a:r>
              <a:rPr lang="sr-Latn-BA" sz="1600" i="1" dirty="0" smtClean="0">
                <a:solidFill>
                  <a:schemeClr val="tx1"/>
                </a:solidFill>
                <a:latin typeface="Times New Roman" panose="02020603050405020304" pitchFamily="18" charset="0"/>
                <a:cs typeface="Times New Roman" panose="02020603050405020304" pitchFamily="18" charset="0"/>
              </a:rPr>
              <a:t>Sklonost ka štednji, </a:t>
            </a:r>
          </a:p>
          <a:p>
            <a:pPr marL="285750" indent="-285750" algn="just">
              <a:buFontTx/>
              <a:buChar char="-"/>
            </a:pPr>
            <a:r>
              <a:rPr lang="sr-Latn-BA" sz="1600" i="1" dirty="0" smtClean="0">
                <a:solidFill>
                  <a:schemeClr val="tx1"/>
                </a:solidFill>
                <a:latin typeface="Times New Roman" panose="02020603050405020304" pitchFamily="18" charset="0"/>
                <a:cs typeface="Times New Roman" panose="02020603050405020304" pitchFamily="18" charset="0"/>
              </a:rPr>
              <a:t>Sklonost ka uvozu </a:t>
            </a:r>
          </a:p>
          <a:p>
            <a:pPr algn="just"/>
            <a:endParaRPr lang="sr-Latn-BA" sz="1600" dirty="0">
              <a:solidFill>
                <a:schemeClr val="tx1"/>
              </a:solidFill>
              <a:latin typeface="Times New Roman" panose="02020603050405020304" pitchFamily="18" charset="0"/>
              <a:cs typeface="Times New Roman" panose="02020603050405020304" pitchFamily="18" charset="0"/>
            </a:endParaRPr>
          </a:p>
        </p:txBody>
      </p:sp>
      <p:sp>
        <p:nvSpPr>
          <p:cNvPr id="14" name="Title 1"/>
          <p:cNvSpPr txBox="1">
            <a:spLocks/>
          </p:cNvSpPr>
          <p:nvPr/>
        </p:nvSpPr>
        <p:spPr>
          <a:xfrm>
            <a:off x="4818312" y="4688441"/>
            <a:ext cx="3676073" cy="367640"/>
          </a:xfrm>
          <a:prstGeom prst="rect">
            <a:avLst/>
          </a:prstGeom>
          <a:solidFill>
            <a:schemeClr val="accent6">
              <a:lumMod val="20000"/>
              <a:lumOff val="80000"/>
            </a:schemeClr>
          </a:solidFill>
          <a:ln w="28575">
            <a:solidFill>
              <a:schemeClr val="accent1">
                <a:lumMod val="50000"/>
              </a:schemeClr>
            </a:solidFill>
            <a:prstDash val="sysDot"/>
          </a:ln>
        </p:spPr>
        <p:txBody>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sr-Latn-BA" sz="1800" dirty="0" smtClean="0">
                <a:solidFill>
                  <a:schemeClr val="tx1"/>
                </a:solidFill>
                <a:latin typeface="Times New Roman" panose="02020603050405020304" pitchFamily="18" charset="0"/>
                <a:cs typeface="Times New Roman" panose="02020603050405020304" pitchFamily="18" charset="0"/>
              </a:rPr>
              <a:t>∆C/∆Y +</a:t>
            </a:r>
            <a:r>
              <a:rPr lang="sr-Latn-BA" sz="1800" dirty="0">
                <a:solidFill>
                  <a:schemeClr val="tx1"/>
                </a:solidFill>
                <a:latin typeface="Times New Roman" panose="02020603050405020304" pitchFamily="18" charset="0"/>
                <a:cs typeface="Times New Roman" panose="02020603050405020304" pitchFamily="18" charset="0"/>
              </a:rPr>
              <a:t> </a:t>
            </a:r>
            <a:r>
              <a:rPr lang="sr-Latn-BA" sz="1800" dirty="0" smtClean="0">
                <a:solidFill>
                  <a:schemeClr val="tx1"/>
                </a:solidFill>
                <a:latin typeface="Times New Roman" panose="02020603050405020304" pitchFamily="18" charset="0"/>
                <a:cs typeface="Times New Roman" panose="02020603050405020304" pitchFamily="18" charset="0"/>
              </a:rPr>
              <a:t>∆S/∆Y +</a:t>
            </a:r>
            <a:r>
              <a:rPr lang="sr-Latn-BA" sz="1800" dirty="0">
                <a:solidFill>
                  <a:schemeClr val="tx1"/>
                </a:solidFill>
                <a:latin typeface="Times New Roman" panose="02020603050405020304" pitchFamily="18" charset="0"/>
                <a:cs typeface="Times New Roman" panose="02020603050405020304" pitchFamily="18" charset="0"/>
              </a:rPr>
              <a:t> </a:t>
            </a:r>
            <a:r>
              <a:rPr lang="sr-Latn-BA" sz="1800" dirty="0" smtClean="0">
                <a:solidFill>
                  <a:schemeClr val="tx1"/>
                </a:solidFill>
                <a:latin typeface="Times New Roman" panose="02020603050405020304" pitchFamily="18" charset="0"/>
                <a:cs typeface="Times New Roman" panose="02020603050405020304" pitchFamily="18" charset="0"/>
              </a:rPr>
              <a:t>∆M/</a:t>
            </a:r>
            <a:r>
              <a:rPr lang="sr-Latn-BA" sz="1800" dirty="0">
                <a:solidFill>
                  <a:schemeClr val="tx1"/>
                </a:solidFill>
                <a:latin typeface="Times New Roman" panose="02020603050405020304" pitchFamily="18" charset="0"/>
                <a:cs typeface="Times New Roman" panose="02020603050405020304" pitchFamily="18" charset="0"/>
              </a:rPr>
              <a:t>∆</a:t>
            </a:r>
            <a:r>
              <a:rPr lang="sr-Latn-BA" sz="1800" dirty="0" smtClean="0">
                <a:solidFill>
                  <a:schemeClr val="tx1"/>
                </a:solidFill>
                <a:latin typeface="Times New Roman" panose="02020603050405020304" pitchFamily="18" charset="0"/>
                <a:cs typeface="Times New Roman" panose="02020603050405020304" pitchFamily="18" charset="0"/>
              </a:rPr>
              <a:t>Y = 1 </a:t>
            </a:r>
            <a:endParaRPr lang="sr-Latn-BA" sz="1800" b="1" dirty="0" smtClean="0">
              <a:solidFill>
                <a:schemeClr val="tx1"/>
              </a:solidFill>
              <a:latin typeface="Times New Roman" panose="02020603050405020304" pitchFamily="18" charset="0"/>
              <a:cs typeface="Times New Roman" panose="02020603050405020304" pitchFamily="18" charset="0"/>
            </a:endParaRPr>
          </a:p>
        </p:txBody>
      </p:sp>
      <p:sp>
        <p:nvSpPr>
          <p:cNvPr id="15" name="Title 1"/>
          <p:cNvSpPr txBox="1">
            <a:spLocks/>
          </p:cNvSpPr>
          <p:nvPr/>
        </p:nvSpPr>
        <p:spPr>
          <a:xfrm>
            <a:off x="4818311" y="5178736"/>
            <a:ext cx="3676073" cy="367640"/>
          </a:xfrm>
          <a:prstGeom prst="rect">
            <a:avLst/>
          </a:prstGeom>
          <a:solidFill>
            <a:schemeClr val="accent6">
              <a:lumMod val="20000"/>
              <a:lumOff val="80000"/>
            </a:schemeClr>
          </a:solidFill>
          <a:ln w="28575">
            <a:solidFill>
              <a:schemeClr val="accent1">
                <a:lumMod val="50000"/>
              </a:schemeClr>
            </a:solidFill>
            <a:prstDash val="sysDot"/>
          </a:ln>
        </p:spPr>
        <p:txBody>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sr-Latn-BA" sz="1800" dirty="0" smtClean="0">
                <a:solidFill>
                  <a:schemeClr val="tx1"/>
                </a:solidFill>
                <a:latin typeface="Times New Roman" panose="02020603050405020304" pitchFamily="18" charset="0"/>
                <a:cs typeface="Times New Roman" panose="02020603050405020304" pitchFamily="18" charset="0"/>
              </a:rPr>
              <a:t> ∆S/∆Y +</a:t>
            </a:r>
            <a:r>
              <a:rPr lang="sr-Latn-BA" sz="1800" dirty="0">
                <a:solidFill>
                  <a:schemeClr val="tx1"/>
                </a:solidFill>
                <a:latin typeface="Times New Roman" panose="02020603050405020304" pitchFamily="18" charset="0"/>
                <a:cs typeface="Times New Roman" panose="02020603050405020304" pitchFamily="18" charset="0"/>
              </a:rPr>
              <a:t> </a:t>
            </a:r>
            <a:r>
              <a:rPr lang="sr-Latn-BA" sz="1800" dirty="0" smtClean="0">
                <a:solidFill>
                  <a:schemeClr val="tx1"/>
                </a:solidFill>
                <a:latin typeface="Times New Roman" panose="02020603050405020304" pitchFamily="18" charset="0"/>
                <a:cs typeface="Times New Roman" panose="02020603050405020304" pitchFamily="18" charset="0"/>
              </a:rPr>
              <a:t>∆M/</a:t>
            </a:r>
            <a:r>
              <a:rPr lang="sr-Latn-BA" sz="1800" dirty="0">
                <a:solidFill>
                  <a:schemeClr val="tx1"/>
                </a:solidFill>
                <a:latin typeface="Times New Roman" panose="02020603050405020304" pitchFamily="18" charset="0"/>
                <a:cs typeface="Times New Roman" panose="02020603050405020304" pitchFamily="18" charset="0"/>
              </a:rPr>
              <a:t>∆</a:t>
            </a:r>
            <a:r>
              <a:rPr lang="sr-Latn-BA" sz="1800" dirty="0" smtClean="0">
                <a:solidFill>
                  <a:schemeClr val="tx1"/>
                </a:solidFill>
                <a:latin typeface="Times New Roman" panose="02020603050405020304" pitchFamily="18" charset="0"/>
                <a:cs typeface="Times New Roman" panose="02020603050405020304" pitchFamily="18" charset="0"/>
              </a:rPr>
              <a:t>Y = 1-</a:t>
            </a:r>
            <a:r>
              <a:rPr lang="sr-Latn-BA" sz="1800" dirty="0">
                <a:solidFill>
                  <a:schemeClr val="tx1"/>
                </a:solidFill>
                <a:latin typeface="Times New Roman" panose="02020603050405020304" pitchFamily="18" charset="0"/>
                <a:cs typeface="Times New Roman" panose="02020603050405020304" pitchFamily="18" charset="0"/>
              </a:rPr>
              <a:t> ∆C/∆Y</a:t>
            </a:r>
            <a:r>
              <a:rPr lang="sr-Latn-BA" sz="1800" dirty="0" smtClean="0">
                <a:solidFill>
                  <a:schemeClr val="tx1"/>
                </a:solidFill>
                <a:latin typeface="Times New Roman" panose="02020603050405020304" pitchFamily="18" charset="0"/>
                <a:cs typeface="Times New Roman" panose="02020603050405020304" pitchFamily="18" charset="0"/>
              </a:rPr>
              <a:t> </a:t>
            </a:r>
            <a:endParaRPr lang="sr-Latn-BA" sz="1800" b="1" dirty="0" smtClean="0">
              <a:solidFill>
                <a:schemeClr val="tx1"/>
              </a:solidFill>
              <a:latin typeface="Times New Roman" panose="02020603050405020304" pitchFamily="18" charset="0"/>
              <a:cs typeface="Times New Roman" panose="02020603050405020304" pitchFamily="18" charset="0"/>
            </a:endParaRPr>
          </a:p>
        </p:txBody>
      </p:sp>
      <p:cxnSp>
        <p:nvCxnSpPr>
          <p:cNvPr id="16" name="Straight Connector 15"/>
          <p:cNvCxnSpPr/>
          <p:nvPr/>
        </p:nvCxnSpPr>
        <p:spPr>
          <a:xfrm flipV="1">
            <a:off x="6130512" y="5037624"/>
            <a:ext cx="1653604" cy="4858"/>
          </a:xfrm>
          <a:prstGeom prst="line">
            <a:avLst/>
          </a:prstGeom>
          <a:ln w="28575">
            <a:solidFill>
              <a:srgbClr val="FF66CC"/>
            </a:solidFill>
          </a:ln>
        </p:spPr>
        <p:style>
          <a:lnRef idx="1">
            <a:schemeClr val="accent1"/>
          </a:lnRef>
          <a:fillRef idx="0">
            <a:schemeClr val="accent1"/>
          </a:fillRef>
          <a:effectRef idx="0">
            <a:schemeClr val="accent1"/>
          </a:effectRef>
          <a:fontRef idx="minor">
            <a:schemeClr val="tx1"/>
          </a:fontRef>
        </p:style>
      </p:cxnSp>
      <p:sp>
        <p:nvSpPr>
          <p:cNvPr id="18" name="Title 1"/>
          <p:cNvSpPr txBox="1">
            <a:spLocks/>
          </p:cNvSpPr>
          <p:nvPr/>
        </p:nvSpPr>
        <p:spPr>
          <a:xfrm>
            <a:off x="4818310" y="5610049"/>
            <a:ext cx="3676073" cy="367640"/>
          </a:xfrm>
          <a:prstGeom prst="rect">
            <a:avLst/>
          </a:prstGeom>
          <a:solidFill>
            <a:schemeClr val="accent3">
              <a:lumMod val="75000"/>
            </a:schemeClr>
          </a:solidFill>
          <a:ln w="28575">
            <a:solidFill>
              <a:schemeClr val="accent1">
                <a:lumMod val="50000"/>
              </a:schemeClr>
            </a:solidFill>
            <a:prstDash val="sysDot"/>
          </a:ln>
        </p:spPr>
        <p:txBody>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sr-Latn-BA" sz="1800" dirty="0" smtClean="0">
                <a:solidFill>
                  <a:schemeClr val="tx1"/>
                </a:solidFill>
                <a:latin typeface="Times New Roman" panose="02020603050405020304" pitchFamily="18" charset="0"/>
                <a:cs typeface="Times New Roman" panose="02020603050405020304" pitchFamily="18" charset="0"/>
              </a:rPr>
              <a:t>∆ Y/ ∆X = </a:t>
            </a:r>
            <a:r>
              <a:rPr lang="sr-Latn-BA" sz="1800" dirty="0">
                <a:solidFill>
                  <a:schemeClr val="tx1"/>
                </a:solidFill>
                <a:latin typeface="Times New Roman" panose="02020603050405020304" pitchFamily="18" charset="0"/>
                <a:cs typeface="Times New Roman" panose="02020603050405020304" pitchFamily="18" charset="0"/>
              </a:rPr>
              <a:t> </a:t>
            </a:r>
            <a:r>
              <a:rPr lang="sr-Latn-BA" sz="1800" dirty="0" smtClean="0">
                <a:solidFill>
                  <a:schemeClr val="tx1"/>
                </a:solidFill>
                <a:latin typeface="Times New Roman" panose="02020603050405020304" pitchFamily="18" charset="0"/>
                <a:cs typeface="Times New Roman" panose="02020603050405020304" pitchFamily="18" charset="0"/>
              </a:rPr>
              <a:t>1/(</a:t>
            </a:r>
            <a:r>
              <a:rPr lang="sr-Latn-BA" sz="1800" dirty="0">
                <a:solidFill>
                  <a:schemeClr val="tx1"/>
                </a:solidFill>
                <a:latin typeface="Times New Roman" panose="02020603050405020304" pitchFamily="18" charset="0"/>
                <a:cs typeface="Times New Roman" panose="02020603050405020304" pitchFamily="18" charset="0"/>
              </a:rPr>
              <a:t>∆S /∆Y </a:t>
            </a:r>
            <a:r>
              <a:rPr lang="sr-Latn-BA" sz="1800" dirty="0" smtClean="0">
                <a:solidFill>
                  <a:schemeClr val="tx1"/>
                </a:solidFill>
                <a:latin typeface="Times New Roman" panose="02020603050405020304" pitchFamily="18" charset="0"/>
                <a:cs typeface="Times New Roman" panose="02020603050405020304" pitchFamily="18" charset="0"/>
              </a:rPr>
              <a:t>+</a:t>
            </a:r>
            <a:r>
              <a:rPr lang="sr-Latn-BA" sz="1800" dirty="0">
                <a:solidFill>
                  <a:schemeClr val="tx1"/>
                </a:solidFill>
                <a:latin typeface="Times New Roman" panose="02020603050405020304" pitchFamily="18" charset="0"/>
                <a:cs typeface="Times New Roman" panose="02020603050405020304" pitchFamily="18" charset="0"/>
              </a:rPr>
              <a:t> ∆M /∆Y </a:t>
            </a:r>
            <a:r>
              <a:rPr lang="sr-Latn-BA" sz="1800" dirty="0" smtClean="0">
                <a:solidFill>
                  <a:schemeClr val="tx1"/>
                </a:solidFill>
                <a:latin typeface="Times New Roman" panose="02020603050405020304" pitchFamily="18" charset="0"/>
                <a:cs typeface="Times New Roman" panose="02020603050405020304" pitchFamily="18" charset="0"/>
              </a:rPr>
              <a:t>) </a:t>
            </a:r>
            <a:endParaRPr lang="sr-Latn-BA" sz="1800" b="1" dirty="0" smtClean="0">
              <a:solidFill>
                <a:srgbClr val="CC9900"/>
              </a:solidFill>
              <a:latin typeface="Times New Roman" panose="02020603050405020304" pitchFamily="18" charset="0"/>
              <a:cs typeface="Times New Roman" panose="02020603050405020304" pitchFamily="18" charset="0"/>
            </a:endParaRPr>
          </a:p>
        </p:txBody>
      </p:sp>
      <p:cxnSp>
        <p:nvCxnSpPr>
          <p:cNvPr id="19" name="Straight Connector 18"/>
          <p:cNvCxnSpPr/>
          <p:nvPr/>
        </p:nvCxnSpPr>
        <p:spPr>
          <a:xfrm>
            <a:off x="6444676" y="5880016"/>
            <a:ext cx="1658075" cy="0"/>
          </a:xfrm>
          <a:prstGeom prst="line">
            <a:avLst/>
          </a:prstGeom>
          <a:ln w="28575">
            <a:solidFill>
              <a:srgbClr val="FF66CC"/>
            </a:solidFill>
          </a:ln>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flipV="1">
            <a:off x="5346426" y="5504655"/>
            <a:ext cx="1653604" cy="4858"/>
          </a:xfrm>
          <a:prstGeom prst="line">
            <a:avLst/>
          </a:prstGeom>
          <a:ln w="28575">
            <a:solidFill>
              <a:srgbClr val="FF66CC"/>
            </a:solidFill>
          </a:ln>
        </p:spPr>
        <p:style>
          <a:lnRef idx="1">
            <a:schemeClr val="accent1"/>
          </a:lnRef>
          <a:fillRef idx="0">
            <a:schemeClr val="accent1"/>
          </a:fillRef>
          <a:effectRef idx="0">
            <a:schemeClr val="accent1"/>
          </a:effectRef>
          <a:fontRef idx="minor">
            <a:schemeClr val="tx1"/>
          </a:fontRef>
        </p:style>
      </p:cxnSp>
      <p:sp>
        <p:nvSpPr>
          <p:cNvPr id="21" name="Title 1"/>
          <p:cNvSpPr txBox="1">
            <a:spLocks/>
          </p:cNvSpPr>
          <p:nvPr/>
        </p:nvSpPr>
        <p:spPr>
          <a:xfrm>
            <a:off x="4849255" y="6063836"/>
            <a:ext cx="3676073" cy="367640"/>
          </a:xfrm>
          <a:prstGeom prst="rect">
            <a:avLst/>
          </a:prstGeom>
          <a:solidFill>
            <a:schemeClr val="accent3">
              <a:lumMod val="75000"/>
            </a:schemeClr>
          </a:solidFill>
          <a:ln w="28575">
            <a:solidFill>
              <a:schemeClr val="accent1">
                <a:lumMod val="50000"/>
              </a:schemeClr>
            </a:solidFill>
            <a:prstDash val="sysDot"/>
          </a:ln>
        </p:spPr>
        <p:txBody>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sr-Latn-BA" sz="1800" dirty="0" smtClean="0">
                <a:solidFill>
                  <a:schemeClr val="tx1"/>
                </a:solidFill>
                <a:latin typeface="Times New Roman" panose="02020603050405020304" pitchFamily="18" charset="0"/>
                <a:cs typeface="Times New Roman" panose="02020603050405020304" pitchFamily="18" charset="0"/>
              </a:rPr>
              <a:t>   ∆ Y/ ∆X = </a:t>
            </a:r>
            <a:r>
              <a:rPr lang="sr-Latn-BA" sz="1800" dirty="0">
                <a:solidFill>
                  <a:schemeClr val="tx1"/>
                </a:solidFill>
                <a:latin typeface="Times New Roman" panose="02020603050405020304" pitchFamily="18" charset="0"/>
                <a:cs typeface="Times New Roman" panose="02020603050405020304" pitchFamily="18" charset="0"/>
              </a:rPr>
              <a:t> </a:t>
            </a:r>
            <a:r>
              <a:rPr lang="sr-Latn-BA" sz="1800" dirty="0" smtClean="0">
                <a:solidFill>
                  <a:schemeClr val="tx1"/>
                </a:solidFill>
                <a:latin typeface="Times New Roman" panose="02020603050405020304" pitchFamily="18" charset="0"/>
                <a:cs typeface="Times New Roman" panose="02020603050405020304" pitchFamily="18" charset="0"/>
              </a:rPr>
              <a:t>1/ (1- </a:t>
            </a:r>
            <a:r>
              <a:rPr lang="sr-Latn-BA" sz="1800" dirty="0">
                <a:solidFill>
                  <a:schemeClr val="tx1"/>
                </a:solidFill>
                <a:latin typeface="Times New Roman" panose="02020603050405020304" pitchFamily="18" charset="0"/>
                <a:cs typeface="Times New Roman" panose="02020603050405020304" pitchFamily="18" charset="0"/>
              </a:rPr>
              <a:t>∆C/∆</a:t>
            </a:r>
            <a:r>
              <a:rPr lang="sr-Latn-BA" sz="1800" dirty="0" smtClean="0">
                <a:solidFill>
                  <a:schemeClr val="tx1"/>
                </a:solidFill>
                <a:latin typeface="Times New Roman" panose="02020603050405020304" pitchFamily="18" charset="0"/>
                <a:cs typeface="Times New Roman" panose="02020603050405020304" pitchFamily="18" charset="0"/>
              </a:rPr>
              <a:t>Y) </a:t>
            </a:r>
            <a:endParaRPr lang="sr-Latn-BA" sz="1800" b="1" dirty="0">
              <a:solidFill>
                <a:schemeClr val="tx1"/>
              </a:solidFill>
              <a:latin typeface="Times New Roman" panose="02020603050405020304" pitchFamily="18" charset="0"/>
              <a:cs typeface="Times New Roman" panose="02020603050405020304" pitchFamily="18" charset="0"/>
            </a:endParaRPr>
          </a:p>
          <a:p>
            <a:pPr algn="ctr"/>
            <a:endParaRPr lang="sr-Latn-BA" sz="1800" b="1" dirty="0" smtClean="0">
              <a:solidFill>
                <a:srgbClr val="CC9900"/>
              </a:solidFill>
              <a:latin typeface="Times New Roman" panose="02020603050405020304" pitchFamily="18" charset="0"/>
              <a:cs typeface="Times New Roman" panose="02020603050405020304" pitchFamily="18" charset="0"/>
            </a:endParaRPr>
          </a:p>
        </p:txBody>
      </p:sp>
      <p:cxnSp>
        <p:nvCxnSpPr>
          <p:cNvPr id="22" name="Straight Connector 21"/>
          <p:cNvCxnSpPr/>
          <p:nvPr/>
        </p:nvCxnSpPr>
        <p:spPr>
          <a:xfrm flipV="1">
            <a:off x="7134108" y="5512377"/>
            <a:ext cx="1089221" cy="3359"/>
          </a:xfrm>
          <a:prstGeom prst="line">
            <a:avLst/>
          </a:prstGeom>
          <a:ln w="28575">
            <a:solidFill>
              <a:srgbClr val="0000FF"/>
            </a:solidFill>
          </a:ln>
        </p:spPr>
        <p:style>
          <a:lnRef idx="1">
            <a:schemeClr val="accent1"/>
          </a:lnRef>
          <a:fillRef idx="0">
            <a:schemeClr val="accent1"/>
          </a:fillRef>
          <a:effectRef idx="0">
            <a:schemeClr val="accent1"/>
          </a:effectRef>
          <a:fontRef idx="minor">
            <a:schemeClr val="tx1"/>
          </a:fontRef>
        </p:style>
      </p:cxnSp>
      <p:cxnSp>
        <p:nvCxnSpPr>
          <p:cNvPr id="25" name="Straight Connector 24"/>
          <p:cNvCxnSpPr/>
          <p:nvPr/>
        </p:nvCxnSpPr>
        <p:spPr>
          <a:xfrm flipV="1">
            <a:off x="6412703" y="6394118"/>
            <a:ext cx="1089221" cy="3359"/>
          </a:xfrm>
          <a:prstGeom prst="line">
            <a:avLst/>
          </a:prstGeom>
          <a:ln w="28575">
            <a:solidFill>
              <a:srgbClr val="0000FF"/>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8916766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6D22F896-40B5-4ADD-8801-0D06FADFA095}" type="slidenum">
              <a:rPr lang="en-US" smtClean="0"/>
              <a:t>22</a:t>
            </a:fld>
            <a:endParaRPr lang="en-US" dirty="0"/>
          </a:p>
        </p:txBody>
      </p:sp>
      <p:sp>
        <p:nvSpPr>
          <p:cNvPr id="4" name="Rounded Rectangle 3"/>
          <p:cNvSpPr/>
          <p:nvPr/>
        </p:nvSpPr>
        <p:spPr>
          <a:xfrm>
            <a:off x="102286" y="237985"/>
            <a:ext cx="8949349" cy="543394"/>
          </a:xfrm>
          <a:prstGeom prst="roundRect">
            <a:avLst/>
          </a:prstGeom>
          <a:ln w="38100">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1">
            <a:schemeClr val="accent1"/>
          </a:lnRef>
          <a:fillRef idx="2">
            <a:schemeClr val="accent1"/>
          </a:fillRef>
          <a:effectRef idx="1">
            <a:schemeClr val="accent1"/>
          </a:effectRef>
          <a:fontRef idx="minor">
            <a:schemeClr val="dk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r>
              <a:rPr lang="sr-Latn-BA" sz="2000" b="1" i="1" dirty="0">
                <a:solidFill>
                  <a:schemeClr val="bg2">
                    <a:lumMod val="25000"/>
                  </a:schemeClr>
                </a:solidFill>
                <a:latin typeface="Times New Roman" panose="02020603050405020304" pitchFamily="18" charset="0"/>
                <a:cs typeface="Times New Roman" panose="02020603050405020304" pitchFamily="18" charset="0"/>
              </a:rPr>
              <a:t>2</a:t>
            </a:r>
            <a:r>
              <a:rPr lang="sr-Latn-BA" sz="2000" b="1" i="1" dirty="0" smtClean="0">
                <a:solidFill>
                  <a:schemeClr val="bg2">
                    <a:lumMod val="25000"/>
                  </a:schemeClr>
                </a:solidFill>
                <a:latin typeface="Times New Roman" panose="02020603050405020304" pitchFamily="18" charset="0"/>
                <a:cs typeface="Times New Roman" panose="02020603050405020304" pitchFamily="18" charset="0"/>
              </a:rPr>
              <a:t>. Efekti međunarodne razmjene na nacionalni dohodak </a:t>
            </a:r>
            <a:endParaRPr lang="en-GB" sz="2000" b="1" i="1" dirty="0">
              <a:solidFill>
                <a:schemeClr val="bg2">
                  <a:lumMod val="25000"/>
                </a:schemeClr>
              </a:solidFill>
              <a:latin typeface="Times New Roman" panose="02020603050405020304" pitchFamily="18" charset="0"/>
              <a:cs typeface="Times New Roman" panose="02020603050405020304" pitchFamily="18" charset="0"/>
            </a:endParaRPr>
          </a:p>
        </p:txBody>
      </p:sp>
      <p:sp>
        <p:nvSpPr>
          <p:cNvPr id="5" name="Title 1"/>
          <p:cNvSpPr txBox="1">
            <a:spLocks/>
          </p:cNvSpPr>
          <p:nvPr/>
        </p:nvSpPr>
        <p:spPr>
          <a:xfrm>
            <a:off x="6236852" y="237985"/>
            <a:ext cx="2630055" cy="578321"/>
          </a:xfrm>
          <a:prstGeom prst="rect">
            <a:avLst/>
          </a:prstGeom>
          <a:ln/>
        </p:spPr>
        <p:style>
          <a:lnRef idx="1">
            <a:schemeClr val="accent4"/>
          </a:lnRef>
          <a:fillRef idx="2">
            <a:schemeClr val="accent4"/>
          </a:fillRef>
          <a:effectRef idx="1">
            <a:schemeClr val="accent4"/>
          </a:effectRef>
          <a:fontRef idx="minor">
            <a:schemeClr val="dk1"/>
          </a:fontRef>
        </p:style>
        <p:txBody>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sr-Latn-BA" sz="1800" dirty="0" smtClean="0">
                <a:solidFill>
                  <a:schemeClr val="tx1"/>
                </a:solidFill>
                <a:latin typeface="Times New Roman" panose="02020603050405020304" pitchFamily="18" charset="0"/>
                <a:cs typeface="Times New Roman" panose="02020603050405020304" pitchFamily="18" charset="0"/>
              </a:rPr>
              <a:t>spoljnotrgovinski multiplikator </a:t>
            </a:r>
            <a:endParaRPr lang="sr-Latn-BA" sz="1800" b="1" dirty="0" smtClean="0">
              <a:solidFill>
                <a:srgbClr val="CC9900"/>
              </a:solidFill>
              <a:latin typeface="Times New Roman" panose="02020603050405020304" pitchFamily="18" charset="0"/>
              <a:cs typeface="Times New Roman" panose="02020603050405020304" pitchFamily="18" charset="0"/>
            </a:endParaRP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97334" y="942512"/>
            <a:ext cx="390199" cy="483981"/>
          </a:xfrm>
          <a:prstGeom prst="rect">
            <a:avLst/>
          </a:prstGeom>
        </p:spPr>
      </p:pic>
      <p:sp>
        <p:nvSpPr>
          <p:cNvPr id="7" name="Title 1"/>
          <p:cNvSpPr txBox="1">
            <a:spLocks/>
          </p:cNvSpPr>
          <p:nvPr/>
        </p:nvSpPr>
        <p:spPr>
          <a:xfrm>
            <a:off x="738371" y="868635"/>
            <a:ext cx="7916968" cy="381948"/>
          </a:xfrm>
          <a:prstGeom prst="rect">
            <a:avLst/>
          </a:prstGeom>
          <a:solidFill>
            <a:schemeClr val="bg1">
              <a:lumMod val="85000"/>
            </a:schemeClr>
          </a:solidFill>
        </p:spPr>
        <p:txBody>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marL="285750" indent="-285750">
              <a:buFont typeface="Wingdings" panose="05000000000000000000" pitchFamily="2" charset="2"/>
              <a:buChar char="ü"/>
            </a:pPr>
            <a:r>
              <a:rPr lang="sr-Latn-BA" sz="1600" b="1" i="1" u="sng" dirty="0" smtClean="0">
                <a:solidFill>
                  <a:schemeClr val="tx1">
                    <a:lumMod val="65000"/>
                    <a:lumOff val="35000"/>
                  </a:schemeClr>
                </a:solidFill>
                <a:latin typeface="Times New Roman" panose="02020603050405020304" pitchFamily="18" charset="0"/>
                <a:cs typeface="Times New Roman" panose="02020603050405020304" pitchFamily="18" charset="0"/>
              </a:rPr>
              <a:t>Primjer</a:t>
            </a:r>
            <a:r>
              <a:rPr lang="sr-Latn-BA" sz="1600" b="1" i="1" dirty="0" smtClean="0">
                <a:solidFill>
                  <a:schemeClr val="tx1">
                    <a:lumMod val="65000"/>
                    <a:lumOff val="35000"/>
                  </a:schemeClr>
                </a:solidFill>
                <a:latin typeface="Times New Roman" panose="02020603050405020304" pitchFamily="18" charset="0"/>
                <a:cs typeface="Times New Roman" panose="02020603050405020304" pitchFamily="18" charset="0"/>
              </a:rPr>
              <a:t>: </a:t>
            </a:r>
            <a:r>
              <a:rPr lang="sr-Latn-BA" sz="1600" b="1" i="1" dirty="0" smtClean="0">
                <a:solidFill>
                  <a:schemeClr val="tx2"/>
                </a:solidFill>
                <a:latin typeface="Times New Roman" panose="02020603050405020304" pitchFamily="18" charset="0"/>
                <a:cs typeface="Times New Roman" panose="02020603050405020304" pitchFamily="18" charset="0"/>
              </a:rPr>
              <a:t>Spoljnotrgovinski  multiplikator </a:t>
            </a:r>
          </a:p>
        </p:txBody>
      </p:sp>
      <p:sp>
        <p:nvSpPr>
          <p:cNvPr id="8" name="Title 1"/>
          <p:cNvSpPr txBox="1">
            <a:spLocks/>
          </p:cNvSpPr>
          <p:nvPr/>
        </p:nvSpPr>
        <p:spPr>
          <a:xfrm>
            <a:off x="738371" y="1261854"/>
            <a:ext cx="3274816" cy="936985"/>
          </a:xfrm>
          <a:prstGeom prst="rect">
            <a:avLst/>
          </a:prstGeom>
          <a:solidFill>
            <a:schemeClr val="bg1">
              <a:lumMod val="95000"/>
            </a:schemeClr>
          </a:solidFill>
        </p:spPr>
        <p:txBody>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just"/>
            <a:r>
              <a:rPr lang="sr-Latn-BA" sz="1400" dirty="0" smtClean="0">
                <a:solidFill>
                  <a:schemeClr val="tx1">
                    <a:lumMod val="65000"/>
                    <a:lumOff val="35000"/>
                  </a:schemeClr>
                </a:solidFill>
                <a:latin typeface="Times New Roman" panose="02020603050405020304" pitchFamily="18" charset="0"/>
                <a:cs typeface="Times New Roman" panose="02020603050405020304" pitchFamily="18" charset="0"/>
              </a:rPr>
              <a:t>Pretpostavimo....</a:t>
            </a:r>
          </a:p>
          <a:p>
            <a:pPr algn="just"/>
            <a:r>
              <a:rPr lang="sr-Latn-BA" sz="1400" dirty="0" smtClean="0">
                <a:solidFill>
                  <a:schemeClr val="tx1">
                    <a:lumMod val="65000"/>
                    <a:lumOff val="35000"/>
                  </a:schemeClr>
                </a:solidFill>
                <a:latin typeface="Times New Roman" panose="02020603050405020304" pitchFamily="18" charset="0"/>
                <a:cs typeface="Times New Roman" panose="02020603050405020304" pitchFamily="18" charset="0"/>
              </a:rPr>
              <a:t>- uvoz je porastao za 1500</a:t>
            </a:r>
          </a:p>
          <a:p>
            <a:pPr marL="285750" indent="-285750" algn="just">
              <a:buFontTx/>
              <a:buChar char="-"/>
            </a:pPr>
            <a:r>
              <a:rPr lang="sr-Latn-BA" sz="1400" dirty="0" smtClean="0">
                <a:solidFill>
                  <a:schemeClr val="tx1">
                    <a:lumMod val="65000"/>
                    <a:lumOff val="35000"/>
                  </a:schemeClr>
                </a:solidFill>
                <a:latin typeface="Times New Roman" panose="02020603050405020304" pitchFamily="18" charset="0"/>
                <a:cs typeface="Times New Roman" panose="02020603050405020304" pitchFamily="18" charset="0"/>
              </a:rPr>
              <a:t>stednja </a:t>
            </a:r>
            <a:r>
              <a:rPr lang="sr-Latn-BA" sz="1400" dirty="0">
                <a:solidFill>
                  <a:schemeClr val="tx1">
                    <a:lumMod val="65000"/>
                    <a:lumOff val="35000"/>
                  </a:schemeClr>
                </a:solidFill>
                <a:latin typeface="Times New Roman" panose="02020603050405020304" pitchFamily="18" charset="0"/>
                <a:cs typeface="Times New Roman" panose="02020603050405020304" pitchFamily="18" charset="0"/>
              </a:rPr>
              <a:t>je porasla za </a:t>
            </a:r>
            <a:r>
              <a:rPr lang="sr-Latn-BA" sz="1400" dirty="0" smtClean="0">
                <a:solidFill>
                  <a:schemeClr val="tx1">
                    <a:lumMod val="65000"/>
                    <a:lumOff val="35000"/>
                  </a:schemeClr>
                </a:solidFill>
                <a:latin typeface="Times New Roman" panose="02020603050405020304" pitchFamily="18" charset="0"/>
                <a:cs typeface="Times New Roman" panose="02020603050405020304" pitchFamily="18" charset="0"/>
              </a:rPr>
              <a:t>1500</a:t>
            </a:r>
          </a:p>
          <a:p>
            <a:pPr marL="285750" indent="-285750" algn="just">
              <a:buFontTx/>
              <a:buChar char="-"/>
            </a:pPr>
            <a:r>
              <a:rPr lang="sr-Latn-BA" sz="1400" dirty="0" smtClean="0">
                <a:solidFill>
                  <a:schemeClr val="tx1">
                    <a:lumMod val="65000"/>
                    <a:lumOff val="35000"/>
                  </a:schemeClr>
                </a:solidFill>
                <a:latin typeface="Times New Roman" panose="02020603050405020304" pitchFamily="18" charset="0"/>
                <a:cs typeface="Times New Roman" panose="02020603050405020304" pitchFamily="18" charset="0"/>
              </a:rPr>
              <a:t> </a:t>
            </a:r>
            <a:r>
              <a:rPr lang="sr-Latn-BA" sz="1400" dirty="0">
                <a:solidFill>
                  <a:schemeClr val="tx1">
                    <a:lumMod val="65000"/>
                    <a:lumOff val="35000"/>
                  </a:schemeClr>
                </a:solidFill>
                <a:latin typeface="Times New Roman" panose="02020603050405020304" pitchFamily="18" charset="0"/>
                <a:cs typeface="Times New Roman" panose="02020603050405020304" pitchFamily="18" charset="0"/>
              </a:rPr>
              <a:t>izvoz je </a:t>
            </a:r>
            <a:r>
              <a:rPr lang="sr-Latn-BA" sz="1400" dirty="0" smtClean="0">
                <a:solidFill>
                  <a:schemeClr val="tx1">
                    <a:lumMod val="65000"/>
                    <a:lumOff val="35000"/>
                  </a:schemeClr>
                </a:solidFill>
                <a:latin typeface="Times New Roman" panose="02020603050405020304" pitchFamily="18" charset="0"/>
                <a:cs typeface="Times New Roman" panose="02020603050405020304" pitchFamily="18" charset="0"/>
              </a:rPr>
              <a:t>porastao </a:t>
            </a:r>
            <a:r>
              <a:rPr lang="sr-Latn-BA" sz="1400" dirty="0">
                <a:solidFill>
                  <a:schemeClr val="tx1">
                    <a:lumMod val="65000"/>
                    <a:lumOff val="35000"/>
                  </a:schemeClr>
                </a:solidFill>
                <a:latin typeface="Times New Roman" panose="02020603050405020304" pitchFamily="18" charset="0"/>
                <a:cs typeface="Times New Roman" panose="02020603050405020304" pitchFamily="18" charset="0"/>
              </a:rPr>
              <a:t>za </a:t>
            </a:r>
            <a:r>
              <a:rPr lang="sr-Latn-BA" sz="1400" dirty="0" smtClean="0">
                <a:solidFill>
                  <a:schemeClr val="tx1">
                    <a:lumMod val="65000"/>
                    <a:lumOff val="35000"/>
                  </a:schemeClr>
                </a:solidFill>
                <a:latin typeface="Times New Roman" panose="02020603050405020304" pitchFamily="18" charset="0"/>
                <a:cs typeface="Times New Roman" panose="02020603050405020304" pitchFamily="18" charset="0"/>
              </a:rPr>
              <a:t>3000</a:t>
            </a:r>
          </a:p>
        </p:txBody>
      </p:sp>
      <p:sp>
        <p:nvSpPr>
          <p:cNvPr id="9" name="Title 1"/>
          <p:cNvSpPr txBox="1">
            <a:spLocks/>
          </p:cNvSpPr>
          <p:nvPr/>
        </p:nvSpPr>
        <p:spPr>
          <a:xfrm>
            <a:off x="5494019" y="2128366"/>
            <a:ext cx="3372887" cy="734581"/>
          </a:xfrm>
          <a:prstGeom prst="rect">
            <a:avLst/>
          </a:prstGeom>
        </p:spPr>
        <p:txBody>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just"/>
            <a:r>
              <a:rPr lang="sr-Latn-BA" sz="1400" b="1" i="1" u="sng" dirty="0" smtClean="0">
                <a:solidFill>
                  <a:schemeClr val="tx1">
                    <a:lumMod val="65000"/>
                    <a:lumOff val="35000"/>
                  </a:schemeClr>
                </a:solidFill>
                <a:latin typeface="Times New Roman" panose="02020603050405020304" pitchFamily="18" charset="0"/>
                <a:cs typeface="Times New Roman" panose="02020603050405020304" pitchFamily="18" charset="0"/>
              </a:rPr>
              <a:t>Rješenje</a:t>
            </a:r>
            <a:r>
              <a:rPr lang="sr-Latn-BA" sz="1400" b="1" i="1" dirty="0" smtClean="0">
                <a:solidFill>
                  <a:schemeClr val="tx1">
                    <a:lumMod val="65000"/>
                    <a:lumOff val="35000"/>
                  </a:schemeClr>
                </a:solidFill>
                <a:latin typeface="Times New Roman" panose="02020603050405020304" pitchFamily="18" charset="0"/>
                <a:cs typeface="Times New Roman" panose="02020603050405020304" pitchFamily="18" charset="0"/>
              </a:rPr>
              <a:t>:</a:t>
            </a:r>
          </a:p>
          <a:p>
            <a:pPr algn="just"/>
            <a:r>
              <a:rPr lang="sr-Latn-BA" sz="1400" b="1" i="1" dirty="0" smtClean="0">
                <a:solidFill>
                  <a:schemeClr val="tx1">
                    <a:lumMod val="65000"/>
                    <a:lumOff val="35000"/>
                  </a:schemeClr>
                </a:solidFill>
                <a:latin typeface="Times New Roman" panose="02020603050405020304" pitchFamily="18" charset="0"/>
                <a:cs typeface="Times New Roman" panose="02020603050405020304" pitchFamily="18" charset="0"/>
              </a:rPr>
              <a:t>∆uvoz +∆štednje= ∆izvoz + ∆Investicije</a:t>
            </a:r>
          </a:p>
          <a:p>
            <a:pPr algn="just"/>
            <a:r>
              <a:rPr lang="sr-Latn-BA" sz="1400" b="1" i="1" dirty="0" smtClean="0">
                <a:solidFill>
                  <a:schemeClr val="tx1">
                    <a:lumMod val="65000"/>
                    <a:lumOff val="35000"/>
                  </a:schemeClr>
                </a:solidFill>
                <a:latin typeface="Times New Roman" panose="02020603050405020304" pitchFamily="18" charset="0"/>
                <a:cs typeface="Times New Roman" panose="02020603050405020304" pitchFamily="18" charset="0"/>
              </a:rPr>
              <a:t>M+S = X + I  (investije su ostale iste dI=0). </a:t>
            </a:r>
            <a:endParaRPr lang="sr-Latn-BA" sz="1400" b="1" i="1" dirty="0">
              <a:solidFill>
                <a:schemeClr val="tx1">
                  <a:lumMod val="65000"/>
                  <a:lumOff val="35000"/>
                </a:schemeClr>
              </a:solidFill>
              <a:latin typeface="Times New Roman" panose="02020603050405020304" pitchFamily="18" charset="0"/>
              <a:cs typeface="Times New Roman" panose="02020603050405020304" pitchFamily="18" charset="0"/>
            </a:endParaRPr>
          </a:p>
        </p:txBody>
      </p:sp>
      <p:sp>
        <p:nvSpPr>
          <p:cNvPr id="10" name="Title 1"/>
          <p:cNvSpPr txBox="1">
            <a:spLocks/>
          </p:cNvSpPr>
          <p:nvPr/>
        </p:nvSpPr>
        <p:spPr>
          <a:xfrm>
            <a:off x="5685568" y="7799208"/>
            <a:ext cx="3372887" cy="1570382"/>
          </a:xfrm>
          <a:prstGeom prst="rect">
            <a:avLst/>
          </a:prstGeom>
        </p:spPr>
        <p:txBody>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just"/>
            <a:r>
              <a:rPr lang="sr-Latn-BA" sz="1400" b="1" i="1" dirty="0" smtClean="0">
                <a:solidFill>
                  <a:schemeClr val="tx1">
                    <a:lumMod val="65000"/>
                    <a:lumOff val="35000"/>
                  </a:schemeClr>
                </a:solidFill>
                <a:latin typeface="Times New Roman" panose="02020603050405020304" pitchFamily="18" charset="0"/>
                <a:cs typeface="Times New Roman" panose="02020603050405020304" pitchFamily="18" charset="0"/>
              </a:rPr>
              <a:t>Rješenje:</a:t>
            </a:r>
          </a:p>
          <a:p>
            <a:pPr algn="just"/>
            <a:r>
              <a:rPr lang="sr-Latn-BA" sz="1400" b="1" i="1" dirty="0" smtClean="0">
                <a:solidFill>
                  <a:schemeClr val="tx1">
                    <a:lumMod val="65000"/>
                    <a:lumOff val="35000"/>
                  </a:schemeClr>
                </a:solidFill>
                <a:latin typeface="Times New Roman" panose="02020603050405020304" pitchFamily="18" charset="0"/>
                <a:cs typeface="Times New Roman" panose="02020603050405020304" pitchFamily="18" charset="0"/>
              </a:rPr>
              <a:t>∆uvoz +∆štednje= ∆izvoz + ∆Investicije</a:t>
            </a:r>
          </a:p>
          <a:p>
            <a:pPr algn="just"/>
            <a:r>
              <a:rPr lang="sr-Latn-BA" sz="1400" b="1" i="1" dirty="0" smtClean="0">
                <a:solidFill>
                  <a:schemeClr val="tx1">
                    <a:lumMod val="65000"/>
                    <a:lumOff val="35000"/>
                  </a:schemeClr>
                </a:solidFill>
                <a:latin typeface="Times New Roman" panose="02020603050405020304" pitchFamily="18" charset="0"/>
                <a:cs typeface="Times New Roman" panose="02020603050405020304" pitchFamily="18" charset="0"/>
              </a:rPr>
              <a:t>M+S = X + I  </a:t>
            </a:r>
            <a:endParaRPr lang="sr-Latn-BA" sz="1400" b="1" i="1" dirty="0">
              <a:solidFill>
                <a:schemeClr val="tx1">
                  <a:lumMod val="65000"/>
                  <a:lumOff val="35000"/>
                </a:schemeClr>
              </a:solidFill>
              <a:latin typeface="Times New Roman" panose="02020603050405020304" pitchFamily="18" charset="0"/>
              <a:cs typeface="Times New Roman" panose="02020603050405020304" pitchFamily="18" charset="0"/>
            </a:endParaRPr>
          </a:p>
          <a:p>
            <a:pPr algn="just"/>
            <a:r>
              <a:rPr lang="sr-Latn-BA" sz="1400" dirty="0" smtClean="0">
                <a:solidFill>
                  <a:schemeClr val="tx1">
                    <a:lumMod val="65000"/>
                    <a:lumOff val="35000"/>
                  </a:schemeClr>
                </a:solidFill>
                <a:latin typeface="Times New Roman" panose="02020603050405020304" pitchFamily="18" charset="0"/>
                <a:cs typeface="Times New Roman" panose="02020603050405020304" pitchFamily="18" charset="0"/>
              </a:rPr>
              <a:t>dUVOZ+dŠTEDNJA=dIZVOZ+dinvesticije </a:t>
            </a:r>
            <a:r>
              <a:rPr lang="sr-Latn-BA" sz="1400" dirty="0">
                <a:solidFill>
                  <a:schemeClr val="tx1">
                    <a:lumMod val="65000"/>
                    <a:lumOff val="35000"/>
                  </a:schemeClr>
                </a:solidFill>
                <a:latin typeface="Times New Roman" panose="02020603050405020304" pitchFamily="18" charset="0"/>
                <a:cs typeface="Times New Roman" panose="02020603050405020304" pitchFamily="18" charset="0"/>
              </a:rPr>
              <a:t>(koje su stale iste, dI=0) Ovdje su marginalne sklonosti potrosnji 0,4 , stednji 0,3 , i uvozu 0,3 : ukupno 1 (to je bitno naglasiti;   multiplikator je ovdje 1.66667 i rast dohotka ukupno je 5000</a:t>
            </a:r>
          </a:p>
        </p:txBody>
      </p:sp>
      <p:sp>
        <p:nvSpPr>
          <p:cNvPr id="11" name="Title 1"/>
          <p:cNvSpPr txBox="1">
            <a:spLocks/>
          </p:cNvSpPr>
          <p:nvPr/>
        </p:nvSpPr>
        <p:spPr>
          <a:xfrm>
            <a:off x="6029977" y="3344468"/>
            <a:ext cx="1126640" cy="269875"/>
          </a:xfrm>
          <a:prstGeom prst="rect">
            <a:avLst/>
          </a:prstGeom>
          <a:solidFill>
            <a:schemeClr val="accent6">
              <a:lumMod val="20000"/>
              <a:lumOff val="80000"/>
            </a:schemeClr>
          </a:solidFill>
          <a:ln w="28575">
            <a:solidFill>
              <a:schemeClr val="accent1">
                <a:lumMod val="50000"/>
              </a:schemeClr>
            </a:solidFill>
            <a:prstDash val="sysDot"/>
          </a:ln>
        </p:spPr>
        <p:txBody>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sr-Latn-BA" sz="1800" dirty="0" smtClean="0">
                <a:solidFill>
                  <a:schemeClr val="tx1"/>
                </a:solidFill>
                <a:latin typeface="Times New Roman" panose="02020603050405020304" pitchFamily="18" charset="0"/>
                <a:cs typeface="Times New Roman" panose="02020603050405020304" pitchFamily="18" charset="0"/>
              </a:rPr>
              <a:t>∆</a:t>
            </a:r>
            <a:r>
              <a:rPr lang="sr-Latn-BA" sz="1600" dirty="0" smtClean="0">
                <a:solidFill>
                  <a:schemeClr val="tx1"/>
                </a:solidFill>
                <a:latin typeface="Times New Roman" panose="02020603050405020304" pitchFamily="18" charset="0"/>
                <a:cs typeface="Times New Roman" panose="02020603050405020304" pitchFamily="18" charset="0"/>
              </a:rPr>
              <a:t>S</a:t>
            </a:r>
            <a:r>
              <a:rPr lang="sr-Latn-BA" sz="1600" dirty="0">
                <a:solidFill>
                  <a:schemeClr val="tx1"/>
                </a:solidFill>
                <a:latin typeface="Times New Roman" panose="02020603050405020304" pitchFamily="18" charset="0"/>
                <a:cs typeface="Times New Roman" panose="02020603050405020304" pitchFamily="18" charset="0"/>
              </a:rPr>
              <a:t> /∆</a:t>
            </a:r>
            <a:r>
              <a:rPr lang="sr-Latn-BA" sz="1600" dirty="0" smtClean="0">
                <a:solidFill>
                  <a:schemeClr val="tx1"/>
                </a:solidFill>
                <a:latin typeface="Times New Roman" panose="02020603050405020304" pitchFamily="18" charset="0"/>
                <a:cs typeface="Times New Roman" panose="02020603050405020304" pitchFamily="18" charset="0"/>
              </a:rPr>
              <a:t>Y =s</a:t>
            </a:r>
            <a:endParaRPr lang="sr-Latn-BA" sz="1600" b="1" dirty="0" smtClean="0">
              <a:solidFill>
                <a:schemeClr val="tx1"/>
              </a:solidFill>
              <a:latin typeface="Times New Roman" panose="02020603050405020304" pitchFamily="18" charset="0"/>
              <a:cs typeface="Times New Roman" panose="02020603050405020304" pitchFamily="18" charset="0"/>
            </a:endParaRPr>
          </a:p>
        </p:txBody>
      </p:sp>
      <p:sp>
        <p:nvSpPr>
          <p:cNvPr id="12" name="Title 1"/>
          <p:cNvSpPr txBox="1">
            <a:spLocks/>
          </p:cNvSpPr>
          <p:nvPr/>
        </p:nvSpPr>
        <p:spPr>
          <a:xfrm>
            <a:off x="5599142" y="3052478"/>
            <a:ext cx="2912389" cy="264718"/>
          </a:xfrm>
          <a:prstGeom prst="rect">
            <a:avLst/>
          </a:prstGeom>
          <a:solidFill>
            <a:schemeClr val="bg1">
              <a:lumMod val="85000"/>
            </a:schemeClr>
          </a:solidFill>
        </p:spPr>
        <p:txBody>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marL="285750" indent="-285750" algn="just">
              <a:buFont typeface="Wingdings" panose="05000000000000000000" pitchFamily="2" charset="2"/>
              <a:buChar char="§"/>
            </a:pPr>
            <a:r>
              <a:rPr lang="sr-Latn-BA" sz="1400" dirty="0" smtClean="0">
                <a:solidFill>
                  <a:schemeClr val="tx1">
                    <a:lumMod val="65000"/>
                    <a:lumOff val="35000"/>
                  </a:schemeClr>
                </a:solidFill>
                <a:latin typeface="Times New Roman" panose="02020603050405020304" pitchFamily="18" charset="0"/>
                <a:cs typeface="Times New Roman" panose="02020603050405020304" pitchFamily="18" charset="0"/>
              </a:rPr>
              <a:t>Marginalna sklonost ka štednji: </a:t>
            </a:r>
            <a:endParaRPr lang="sr-Latn-BA" sz="1400" dirty="0">
              <a:solidFill>
                <a:schemeClr val="tx1">
                  <a:lumMod val="65000"/>
                  <a:lumOff val="35000"/>
                </a:schemeClr>
              </a:solidFill>
              <a:latin typeface="Times New Roman" panose="02020603050405020304" pitchFamily="18" charset="0"/>
              <a:cs typeface="Times New Roman" panose="02020603050405020304" pitchFamily="18" charset="0"/>
            </a:endParaRPr>
          </a:p>
        </p:txBody>
      </p:sp>
      <p:sp>
        <p:nvSpPr>
          <p:cNvPr id="13" name="Title 1"/>
          <p:cNvSpPr txBox="1">
            <a:spLocks/>
          </p:cNvSpPr>
          <p:nvPr/>
        </p:nvSpPr>
        <p:spPr>
          <a:xfrm>
            <a:off x="5915818" y="3562594"/>
            <a:ext cx="2912389" cy="277744"/>
          </a:xfrm>
          <a:prstGeom prst="rect">
            <a:avLst/>
          </a:prstGeom>
        </p:spPr>
        <p:txBody>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just"/>
            <a:r>
              <a:rPr lang="sr-Latn-BA" sz="1400" dirty="0">
                <a:solidFill>
                  <a:schemeClr val="tx1">
                    <a:lumMod val="65000"/>
                    <a:lumOff val="35000"/>
                  </a:schemeClr>
                </a:solidFill>
                <a:latin typeface="Times New Roman" panose="02020603050405020304" pitchFamily="18" charset="0"/>
                <a:cs typeface="Times New Roman" panose="02020603050405020304" pitchFamily="18" charset="0"/>
              </a:rPr>
              <a:t>s</a:t>
            </a:r>
            <a:r>
              <a:rPr lang="sr-Latn-BA" sz="1400" dirty="0" smtClean="0">
                <a:solidFill>
                  <a:schemeClr val="tx1">
                    <a:lumMod val="65000"/>
                    <a:lumOff val="35000"/>
                  </a:schemeClr>
                </a:solidFill>
                <a:latin typeface="Times New Roman" panose="02020603050405020304" pitchFamily="18" charset="0"/>
                <a:cs typeface="Times New Roman" panose="02020603050405020304" pitchFamily="18" charset="0"/>
              </a:rPr>
              <a:t>= ∆S /∆Y = 1500 /5000= </a:t>
            </a:r>
            <a:r>
              <a:rPr lang="sr-Latn-BA" sz="1400" b="1" dirty="0" smtClean="0">
                <a:solidFill>
                  <a:schemeClr val="tx1">
                    <a:lumMod val="65000"/>
                    <a:lumOff val="35000"/>
                  </a:schemeClr>
                </a:solidFill>
                <a:latin typeface="Times New Roman" panose="02020603050405020304" pitchFamily="18" charset="0"/>
                <a:cs typeface="Times New Roman" panose="02020603050405020304" pitchFamily="18" charset="0"/>
              </a:rPr>
              <a:t>0,3 </a:t>
            </a:r>
            <a:endParaRPr lang="sr-Latn-BA" sz="1400" b="1" dirty="0">
              <a:solidFill>
                <a:schemeClr val="tx1">
                  <a:lumMod val="65000"/>
                  <a:lumOff val="35000"/>
                </a:schemeClr>
              </a:solidFill>
              <a:latin typeface="Times New Roman" panose="02020603050405020304" pitchFamily="18" charset="0"/>
              <a:cs typeface="Times New Roman" panose="02020603050405020304" pitchFamily="18" charset="0"/>
            </a:endParaRPr>
          </a:p>
        </p:txBody>
      </p:sp>
      <p:sp>
        <p:nvSpPr>
          <p:cNvPr id="14" name="Title 1"/>
          <p:cNvSpPr txBox="1">
            <a:spLocks/>
          </p:cNvSpPr>
          <p:nvPr/>
        </p:nvSpPr>
        <p:spPr>
          <a:xfrm>
            <a:off x="5599141" y="3904922"/>
            <a:ext cx="2912389" cy="277744"/>
          </a:xfrm>
          <a:prstGeom prst="rect">
            <a:avLst/>
          </a:prstGeom>
          <a:solidFill>
            <a:schemeClr val="bg1">
              <a:lumMod val="85000"/>
            </a:schemeClr>
          </a:solidFill>
        </p:spPr>
        <p:txBody>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marL="285750" indent="-285750" algn="just">
              <a:buFont typeface="Wingdings" panose="05000000000000000000" pitchFamily="2" charset="2"/>
              <a:buChar char="§"/>
            </a:pPr>
            <a:r>
              <a:rPr lang="sr-Latn-BA" sz="1400" dirty="0" smtClean="0">
                <a:solidFill>
                  <a:schemeClr val="tx1">
                    <a:lumMod val="65000"/>
                    <a:lumOff val="35000"/>
                  </a:schemeClr>
                </a:solidFill>
                <a:latin typeface="Times New Roman" panose="02020603050405020304" pitchFamily="18" charset="0"/>
                <a:cs typeface="Times New Roman" panose="02020603050405020304" pitchFamily="18" charset="0"/>
              </a:rPr>
              <a:t>Marginalna sklonost ka uvozu: </a:t>
            </a:r>
            <a:endParaRPr lang="sr-Latn-BA" sz="1400" dirty="0">
              <a:solidFill>
                <a:schemeClr val="tx1">
                  <a:lumMod val="65000"/>
                  <a:lumOff val="35000"/>
                </a:schemeClr>
              </a:solidFill>
              <a:latin typeface="Times New Roman" panose="02020603050405020304" pitchFamily="18" charset="0"/>
              <a:cs typeface="Times New Roman" panose="02020603050405020304" pitchFamily="18" charset="0"/>
            </a:endParaRPr>
          </a:p>
        </p:txBody>
      </p:sp>
      <p:sp>
        <p:nvSpPr>
          <p:cNvPr id="15" name="Title 1"/>
          <p:cNvSpPr txBox="1">
            <a:spLocks/>
          </p:cNvSpPr>
          <p:nvPr/>
        </p:nvSpPr>
        <p:spPr>
          <a:xfrm>
            <a:off x="5985467" y="4230521"/>
            <a:ext cx="1215659" cy="269875"/>
          </a:xfrm>
          <a:prstGeom prst="rect">
            <a:avLst/>
          </a:prstGeom>
          <a:solidFill>
            <a:schemeClr val="accent6">
              <a:lumMod val="20000"/>
              <a:lumOff val="80000"/>
            </a:schemeClr>
          </a:solidFill>
          <a:ln w="28575">
            <a:solidFill>
              <a:schemeClr val="accent1">
                <a:lumMod val="50000"/>
              </a:schemeClr>
            </a:solidFill>
            <a:prstDash val="sysDot"/>
          </a:ln>
        </p:spPr>
        <p:txBody>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sr-Latn-BA" sz="1800" dirty="0" smtClean="0">
                <a:solidFill>
                  <a:schemeClr val="tx1"/>
                </a:solidFill>
                <a:latin typeface="Times New Roman" panose="02020603050405020304" pitchFamily="18" charset="0"/>
                <a:cs typeface="Times New Roman" panose="02020603050405020304" pitchFamily="18" charset="0"/>
              </a:rPr>
              <a:t>∆</a:t>
            </a:r>
            <a:r>
              <a:rPr lang="sr-Latn-BA" sz="1600" dirty="0">
                <a:solidFill>
                  <a:schemeClr val="tx1"/>
                </a:solidFill>
                <a:latin typeface="Times New Roman" panose="02020603050405020304" pitchFamily="18" charset="0"/>
                <a:cs typeface="Times New Roman" panose="02020603050405020304" pitchFamily="18" charset="0"/>
              </a:rPr>
              <a:t>M</a:t>
            </a:r>
            <a:r>
              <a:rPr lang="sr-Latn-BA" sz="1600" dirty="0" smtClean="0">
                <a:solidFill>
                  <a:schemeClr val="tx1"/>
                </a:solidFill>
                <a:latin typeface="Times New Roman" panose="02020603050405020304" pitchFamily="18" charset="0"/>
                <a:cs typeface="Times New Roman" panose="02020603050405020304" pitchFamily="18" charset="0"/>
              </a:rPr>
              <a:t> </a:t>
            </a:r>
            <a:r>
              <a:rPr lang="sr-Latn-BA" sz="1600" dirty="0">
                <a:solidFill>
                  <a:schemeClr val="tx1"/>
                </a:solidFill>
                <a:latin typeface="Times New Roman" panose="02020603050405020304" pitchFamily="18" charset="0"/>
                <a:cs typeface="Times New Roman" panose="02020603050405020304" pitchFamily="18" charset="0"/>
              </a:rPr>
              <a:t>/∆</a:t>
            </a:r>
            <a:r>
              <a:rPr lang="sr-Latn-BA" sz="1600" dirty="0" smtClean="0">
                <a:solidFill>
                  <a:schemeClr val="tx1"/>
                </a:solidFill>
                <a:latin typeface="Times New Roman" panose="02020603050405020304" pitchFamily="18" charset="0"/>
                <a:cs typeface="Times New Roman" panose="02020603050405020304" pitchFamily="18" charset="0"/>
              </a:rPr>
              <a:t>Y =m</a:t>
            </a:r>
            <a:endParaRPr lang="sr-Latn-BA" sz="1600" b="1" dirty="0" smtClean="0">
              <a:solidFill>
                <a:schemeClr val="tx1"/>
              </a:solidFill>
              <a:latin typeface="Times New Roman" panose="02020603050405020304" pitchFamily="18" charset="0"/>
              <a:cs typeface="Times New Roman" panose="02020603050405020304" pitchFamily="18" charset="0"/>
            </a:endParaRPr>
          </a:p>
        </p:txBody>
      </p:sp>
      <p:sp>
        <p:nvSpPr>
          <p:cNvPr id="16" name="Title 1"/>
          <p:cNvSpPr txBox="1">
            <a:spLocks/>
          </p:cNvSpPr>
          <p:nvPr/>
        </p:nvSpPr>
        <p:spPr>
          <a:xfrm>
            <a:off x="5915816" y="4432658"/>
            <a:ext cx="2912389" cy="277744"/>
          </a:xfrm>
          <a:prstGeom prst="rect">
            <a:avLst/>
          </a:prstGeom>
        </p:spPr>
        <p:txBody>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just"/>
            <a:r>
              <a:rPr lang="sr-Latn-BA" sz="1400" dirty="0" smtClean="0">
                <a:solidFill>
                  <a:schemeClr val="tx1">
                    <a:lumMod val="65000"/>
                    <a:lumOff val="35000"/>
                  </a:schemeClr>
                </a:solidFill>
                <a:latin typeface="Times New Roman" panose="02020603050405020304" pitchFamily="18" charset="0"/>
                <a:cs typeface="Times New Roman" panose="02020603050405020304" pitchFamily="18" charset="0"/>
              </a:rPr>
              <a:t>m= ∆M /∆Y = 1500 /5000= </a:t>
            </a:r>
            <a:r>
              <a:rPr lang="sr-Latn-BA" sz="1400" b="1" dirty="0" smtClean="0">
                <a:solidFill>
                  <a:schemeClr val="tx1">
                    <a:lumMod val="65000"/>
                    <a:lumOff val="35000"/>
                  </a:schemeClr>
                </a:solidFill>
                <a:latin typeface="Times New Roman" panose="02020603050405020304" pitchFamily="18" charset="0"/>
                <a:cs typeface="Times New Roman" panose="02020603050405020304" pitchFamily="18" charset="0"/>
              </a:rPr>
              <a:t>0,3 </a:t>
            </a:r>
            <a:endParaRPr lang="sr-Latn-BA" sz="1400" b="1" dirty="0">
              <a:solidFill>
                <a:schemeClr val="tx1">
                  <a:lumMod val="65000"/>
                  <a:lumOff val="35000"/>
                </a:schemeClr>
              </a:solidFill>
              <a:latin typeface="Times New Roman" panose="02020603050405020304" pitchFamily="18" charset="0"/>
              <a:cs typeface="Times New Roman" panose="02020603050405020304" pitchFamily="18" charset="0"/>
            </a:endParaRPr>
          </a:p>
        </p:txBody>
      </p:sp>
      <p:sp>
        <p:nvSpPr>
          <p:cNvPr id="17" name="Title 1"/>
          <p:cNvSpPr txBox="1">
            <a:spLocks/>
          </p:cNvSpPr>
          <p:nvPr/>
        </p:nvSpPr>
        <p:spPr>
          <a:xfrm>
            <a:off x="5599140" y="4791962"/>
            <a:ext cx="2912389" cy="277744"/>
          </a:xfrm>
          <a:prstGeom prst="rect">
            <a:avLst/>
          </a:prstGeom>
          <a:solidFill>
            <a:schemeClr val="bg1">
              <a:lumMod val="85000"/>
            </a:schemeClr>
          </a:solidFill>
        </p:spPr>
        <p:txBody>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marL="285750" indent="-285750" algn="just">
              <a:buFont typeface="Wingdings" panose="05000000000000000000" pitchFamily="2" charset="2"/>
              <a:buChar char="§"/>
            </a:pPr>
            <a:r>
              <a:rPr lang="sr-Latn-BA" sz="1400" dirty="0" smtClean="0">
                <a:solidFill>
                  <a:schemeClr val="tx1">
                    <a:lumMod val="65000"/>
                    <a:lumOff val="35000"/>
                  </a:schemeClr>
                </a:solidFill>
                <a:latin typeface="Times New Roman" panose="02020603050405020304" pitchFamily="18" charset="0"/>
                <a:cs typeface="Times New Roman" panose="02020603050405020304" pitchFamily="18" charset="0"/>
              </a:rPr>
              <a:t>Marginalna sklonost ka potrošnji: </a:t>
            </a:r>
            <a:endParaRPr lang="sr-Latn-BA" sz="1400" dirty="0">
              <a:solidFill>
                <a:schemeClr val="tx1">
                  <a:lumMod val="65000"/>
                  <a:lumOff val="35000"/>
                </a:schemeClr>
              </a:solidFill>
              <a:latin typeface="Times New Roman" panose="02020603050405020304" pitchFamily="18" charset="0"/>
              <a:cs typeface="Times New Roman" panose="02020603050405020304" pitchFamily="18" charset="0"/>
            </a:endParaRPr>
          </a:p>
        </p:txBody>
      </p:sp>
      <p:sp>
        <p:nvSpPr>
          <p:cNvPr id="18" name="Title 1"/>
          <p:cNvSpPr txBox="1">
            <a:spLocks/>
          </p:cNvSpPr>
          <p:nvPr/>
        </p:nvSpPr>
        <p:spPr>
          <a:xfrm>
            <a:off x="5950837" y="5101313"/>
            <a:ext cx="1342036" cy="327841"/>
          </a:xfrm>
          <a:prstGeom prst="rect">
            <a:avLst/>
          </a:prstGeom>
          <a:solidFill>
            <a:schemeClr val="accent6">
              <a:lumMod val="20000"/>
              <a:lumOff val="80000"/>
            </a:schemeClr>
          </a:solidFill>
          <a:ln w="28575">
            <a:solidFill>
              <a:schemeClr val="accent1">
                <a:lumMod val="50000"/>
              </a:schemeClr>
            </a:solidFill>
            <a:prstDash val="sysDot"/>
          </a:ln>
        </p:spPr>
        <p:txBody>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sr-Latn-BA" sz="1800" dirty="0" smtClean="0">
                <a:solidFill>
                  <a:schemeClr val="tx1"/>
                </a:solidFill>
                <a:latin typeface="Times New Roman" panose="02020603050405020304" pitchFamily="18" charset="0"/>
                <a:cs typeface="Times New Roman" panose="02020603050405020304" pitchFamily="18" charset="0"/>
              </a:rPr>
              <a:t>∆</a:t>
            </a:r>
            <a:r>
              <a:rPr lang="sr-Latn-BA" sz="1400" dirty="0" smtClean="0">
                <a:solidFill>
                  <a:schemeClr val="tx1"/>
                </a:solidFill>
                <a:latin typeface="Times New Roman" panose="02020603050405020304" pitchFamily="18" charset="0"/>
                <a:cs typeface="Times New Roman" panose="02020603050405020304" pitchFamily="18" charset="0"/>
              </a:rPr>
              <a:t>C </a:t>
            </a:r>
            <a:r>
              <a:rPr lang="sr-Latn-BA" sz="1400" dirty="0">
                <a:solidFill>
                  <a:schemeClr val="tx1"/>
                </a:solidFill>
                <a:latin typeface="Times New Roman" panose="02020603050405020304" pitchFamily="18" charset="0"/>
                <a:cs typeface="Times New Roman" panose="02020603050405020304" pitchFamily="18" charset="0"/>
              </a:rPr>
              <a:t>/∆</a:t>
            </a:r>
            <a:r>
              <a:rPr lang="sr-Latn-BA" sz="1400" dirty="0" smtClean="0">
                <a:solidFill>
                  <a:schemeClr val="tx1"/>
                </a:solidFill>
                <a:latin typeface="Times New Roman" panose="02020603050405020304" pitchFamily="18" charset="0"/>
                <a:cs typeface="Times New Roman" panose="02020603050405020304" pitchFamily="18" charset="0"/>
              </a:rPr>
              <a:t>Y =b</a:t>
            </a:r>
            <a:endParaRPr lang="sr-Latn-BA" sz="1400" b="1" dirty="0" smtClean="0">
              <a:solidFill>
                <a:schemeClr val="tx1"/>
              </a:solidFill>
              <a:latin typeface="Times New Roman" panose="02020603050405020304" pitchFamily="18" charset="0"/>
              <a:cs typeface="Times New Roman" panose="02020603050405020304" pitchFamily="18" charset="0"/>
            </a:endParaRPr>
          </a:p>
        </p:txBody>
      </p:sp>
      <p:sp>
        <p:nvSpPr>
          <p:cNvPr id="19" name="Title 1"/>
          <p:cNvSpPr txBox="1">
            <a:spLocks/>
          </p:cNvSpPr>
          <p:nvPr/>
        </p:nvSpPr>
        <p:spPr>
          <a:xfrm>
            <a:off x="5915815" y="5379688"/>
            <a:ext cx="2912389" cy="277744"/>
          </a:xfrm>
          <a:prstGeom prst="rect">
            <a:avLst/>
          </a:prstGeom>
        </p:spPr>
        <p:txBody>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just"/>
            <a:r>
              <a:rPr lang="sr-Latn-BA" sz="1400" dirty="0">
                <a:solidFill>
                  <a:schemeClr val="tx1">
                    <a:lumMod val="65000"/>
                    <a:lumOff val="35000"/>
                  </a:schemeClr>
                </a:solidFill>
                <a:latin typeface="Times New Roman" panose="02020603050405020304" pitchFamily="18" charset="0"/>
                <a:cs typeface="Times New Roman" panose="02020603050405020304" pitchFamily="18" charset="0"/>
              </a:rPr>
              <a:t>b</a:t>
            </a:r>
            <a:r>
              <a:rPr lang="sr-Latn-BA" sz="1400" dirty="0" smtClean="0">
                <a:solidFill>
                  <a:schemeClr val="tx1">
                    <a:lumMod val="65000"/>
                    <a:lumOff val="35000"/>
                  </a:schemeClr>
                </a:solidFill>
                <a:latin typeface="Times New Roman" panose="02020603050405020304" pitchFamily="18" charset="0"/>
                <a:cs typeface="Times New Roman" panose="02020603050405020304" pitchFamily="18" charset="0"/>
              </a:rPr>
              <a:t>= ∆C /∆Y = 2000 /5000= </a:t>
            </a:r>
            <a:r>
              <a:rPr lang="sr-Latn-BA" sz="1400" b="1" dirty="0" smtClean="0">
                <a:solidFill>
                  <a:schemeClr val="tx1">
                    <a:lumMod val="65000"/>
                    <a:lumOff val="35000"/>
                  </a:schemeClr>
                </a:solidFill>
                <a:latin typeface="Times New Roman" panose="02020603050405020304" pitchFamily="18" charset="0"/>
                <a:cs typeface="Times New Roman" panose="02020603050405020304" pitchFamily="18" charset="0"/>
              </a:rPr>
              <a:t>0,4 </a:t>
            </a:r>
            <a:endParaRPr lang="sr-Latn-BA" sz="1400" b="1" dirty="0">
              <a:solidFill>
                <a:schemeClr val="tx1">
                  <a:lumMod val="65000"/>
                  <a:lumOff val="35000"/>
                </a:schemeClr>
              </a:solidFill>
              <a:latin typeface="Times New Roman" panose="02020603050405020304" pitchFamily="18" charset="0"/>
              <a:cs typeface="Times New Roman" panose="02020603050405020304" pitchFamily="18" charset="0"/>
            </a:endParaRPr>
          </a:p>
        </p:txBody>
      </p:sp>
      <p:sp>
        <p:nvSpPr>
          <p:cNvPr id="20" name="Title 1"/>
          <p:cNvSpPr txBox="1">
            <a:spLocks/>
          </p:cNvSpPr>
          <p:nvPr/>
        </p:nvSpPr>
        <p:spPr>
          <a:xfrm>
            <a:off x="5692287" y="5667973"/>
            <a:ext cx="3194326" cy="492761"/>
          </a:xfrm>
          <a:prstGeom prst="rect">
            <a:avLst/>
          </a:prstGeom>
          <a:solidFill>
            <a:schemeClr val="bg1">
              <a:lumMod val="85000"/>
            </a:schemeClr>
          </a:solidFill>
        </p:spPr>
        <p:txBody>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just"/>
            <a:r>
              <a:rPr lang="sr-Latn-BA" sz="1400" dirty="0" smtClean="0">
                <a:solidFill>
                  <a:schemeClr val="tx1">
                    <a:lumMod val="65000"/>
                    <a:lumOff val="35000"/>
                  </a:schemeClr>
                </a:solidFill>
                <a:latin typeface="Times New Roman" panose="02020603050405020304" pitchFamily="18" charset="0"/>
                <a:cs typeface="Times New Roman" panose="02020603050405020304" pitchFamily="18" charset="0"/>
              </a:rPr>
              <a:t>Zbir marginalnih sklonosti je =1 (=,3+0,3+0,4=1). </a:t>
            </a:r>
            <a:endParaRPr lang="sr-Latn-BA" sz="1400" b="1" dirty="0">
              <a:solidFill>
                <a:schemeClr val="tx1">
                  <a:lumMod val="65000"/>
                  <a:lumOff val="35000"/>
                </a:schemeClr>
              </a:solidFill>
              <a:latin typeface="Times New Roman" panose="02020603050405020304" pitchFamily="18" charset="0"/>
              <a:cs typeface="Times New Roman" panose="02020603050405020304" pitchFamily="18" charset="0"/>
            </a:endParaRPr>
          </a:p>
        </p:txBody>
      </p:sp>
      <p:sp>
        <p:nvSpPr>
          <p:cNvPr id="21" name="Title 1"/>
          <p:cNvSpPr txBox="1">
            <a:spLocks/>
          </p:cNvSpPr>
          <p:nvPr/>
        </p:nvSpPr>
        <p:spPr>
          <a:xfrm>
            <a:off x="264687" y="6218967"/>
            <a:ext cx="1462513" cy="365506"/>
          </a:xfrm>
          <a:prstGeom prst="rect">
            <a:avLst/>
          </a:prstGeom>
          <a:solidFill>
            <a:schemeClr val="bg1">
              <a:lumMod val="85000"/>
            </a:schemeClr>
          </a:solidFill>
        </p:spPr>
        <p:txBody>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just"/>
            <a:r>
              <a:rPr lang="sr-Latn-BA" sz="1400" dirty="0" smtClean="0">
                <a:solidFill>
                  <a:schemeClr val="tx1">
                    <a:lumMod val="65000"/>
                    <a:lumOff val="35000"/>
                  </a:schemeClr>
                </a:solidFill>
                <a:latin typeface="Times New Roman" panose="02020603050405020304" pitchFamily="18" charset="0"/>
                <a:cs typeface="Times New Roman" panose="02020603050405020304" pitchFamily="18" charset="0"/>
              </a:rPr>
              <a:t>Multiplikator je:</a:t>
            </a:r>
            <a:endParaRPr lang="sr-Latn-BA" sz="1400" b="1" dirty="0">
              <a:solidFill>
                <a:schemeClr val="tx1">
                  <a:lumMod val="65000"/>
                  <a:lumOff val="35000"/>
                </a:schemeClr>
              </a:solidFill>
              <a:latin typeface="Times New Roman" panose="02020603050405020304" pitchFamily="18" charset="0"/>
              <a:cs typeface="Times New Roman" panose="02020603050405020304" pitchFamily="18" charset="0"/>
            </a:endParaRPr>
          </a:p>
        </p:txBody>
      </p:sp>
      <p:graphicFrame>
        <p:nvGraphicFramePr>
          <p:cNvPr id="22" name="Table 21"/>
          <p:cNvGraphicFramePr>
            <a:graphicFrameLocks noGrp="1"/>
          </p:cNvGraphicFramePr>
          <p:nvPr>
            <p:extLst>
              <p:ext uri="{D42A27DB-BD31-4B8C-83A1-F6EECF244321}">
                <p14:modId xmlns:p14="http://schemas.microsoft.com/office/powerpoint/2010/main" val="3892823636"/>
              </p:ext>
            </p:extLst>
          </p:nvPr>
        </p:nvGraphicFramePr>
        <p:xfrm>
          <a:off x="287014" y="2576721"/>
          <a:ext cx="5203683" cy="3479773"/>
        </p:xfrm>
        <a:graphic>
          <a:graphicData uri="http://schemas.openxmlformats.org/drawingml/2006/table">
            <a:tbl>
              <a:tblPr/>
              <a:tblGrid>
                <a:gridCol w="928500">
                  <a:extLst>
                    <a:ext uri="{9D8B030D-6E8A-4147-A177-3AD203B41FA5}">
                      <a16:colId xmlns:a16="http://schemas.microsoft.com/office/drawing/2014/main" val="2285338936"/>
                    </a:ext>
                  </a:extLst>
                </a:gridCol>
                <a:gridCol w="683621">
                  <a:extLst>
                    <a:ext uri="{9D8B030D-6E8A-4147-A177-3AD203B41FA5}">
                      <a16:colId xmlns:a16="http://schemas.microsoft.com/office/drawing/2014/main" val="1223014754"/>
                    </a:ext>
                  </a:extLst>
                </a:gridCol>
                <a:gridCol w="714231">
                  <a:extLst>
                    <a:ext uri="{9D8B030D-6E8A-4147-A177-3AD203B41FA5}">
                      <a16:colId xmlns:a16="http://schemas.microsoft.com/office/drawing/2014/main" val="3782566633"/>
                    </a:ext>
                  </a:extLst>
                </a:gridCol>
                <a:gridCol w="775451">
                  <a:extLst>
                    <a:ext uri="{9D8B030D-6E8A-4147-A177-3AD203B41FA5}">
                      <a16:colId xmlns:a16="http://schemas.microsoft.com/office/drawing/2014/main" val="94428772"/>
                    </a:ext>
                  </a:extLst>
                </a:gridCol>
                <a:gridCol w="744841">
                  <a:extLst>
                    <a:ext uri="{9D8B030D-6E8A-4147-A177-3AD203B41FA5}">
                      <a16:colId xmlns:a16="http://schemas.microsoft.com/office/drawing/2014/main" val="367021335"/>
                    </a:ext>
                  </a:extLst>
                </a:gridCol>
                <a:gridCol w="663214">
                  <a:extLst>
                    <a:ext uri="{9D8B030D-6E8A-4147-A177-3AD203B41FA5}">
                      <a16:colId xmlns:a16="http://schemas.microsoft.com/office/drawing/2014/main" val="3496570110"/>
                    </a:ext>
                  </a:extLst>
                </a:gridCol>
                <a:gridCol w="693825">
                  <a:extLst>
                    <a:ext uri="{9D8B030D-6E8A-4147-A177-3AD203B41FA5}">
                      <a16:colId xmlns:a16="http://schemas.microsoft.com/office/drawing/2014/main" val="1710741603"/>
                    </a:ext>
                  </a:extLst>
                </a:gridCol>
              </a:tblGrid>
              <a:tr h="130863">
                <a:tc>
                  <a:txBody>
                    <a:bodyPr/>
                    <a:lstStyle/>
                    <a:p>
                      <a:pPr algn="l" fontAlgn="b"/>
                      <a:endParaRPr lang="en-GB" sz="1000" b="0" i="0" u="none" strike="noStrike">
                        <a:effectLst/>
                        <a:latin typeface="Times New Roman" panose="02020603050405020304" pitchFamily="18" charset="0"/>
                      </a:endParaRPr>
                    </a:p>
                  </a:txBody>
                  <a:tcPr marL="7469" marR="7469" marT="7469"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r" fontAlgn="b"/>
                      <a:r>
                        <a:rPr lang="en-GB" sz="1000" b="0" i="0" u="none" strike="noStrike">
                          <a:effectLst/>
                          <a:latin typeface="Times New Roman" panose="02020603050405020304" pitchFamily="18" charset="0"/>
                        </a:rPr>
                        <a:t>0,3</a:t>
                      </a:r>
                    </a:p>
                  </a:txBody>
                  <a:tcPr marL="7469" marR="7469" marT="7469" marB="0" anchor="b">
                    <a:lnL>
                      <a:noFill/>
                    </a:lnL>
                    <a:lnR>
                      <a:noFill/>
                    </a:lnR>
                    <a:lnT>
                      <a:noFill/>
                    </a:lnT>
                    <a:lnB w="6350" cap="flat" cmpd="sng" algn="ctr">
                      <a:solidFill>
                        <a:srgbClr val="000000"/>
                      </a:solidFill>
                      <a:prstDash val="solid"/>
                      <a:round/>
                      <a:headEnd type="none" w="med" len="med"/>
                      <a:tailEnd type="none" w="med" len="med"/>
                    </a:lnB>
                    <a:solidFill>
                      <a:srgbClr val="FDE9D9"/>
                    </a:solidFill>
                  </a:tcPr>
                </a:tc>
                <a:tc>
                  <a:txBody>
                    <a:bodyPr/>
                    <a:lstStyle/>
                    <a:p>
                      <a:pPr algn="r" fontAlgn="b"/>
                      <a:r>
                        <a:rPr lang="en-GB" sz="1000" b="0" i="0" u="none" strike="noStrike">
                          <a:effectLst/>
                          <a:latin typeface="Times New Roman" panose="02020603050405020304" pitchFamily="18" charset="0"/>
                        </a:rPr>
                        <a:t>0,3</a:t>
                      </a:r>
                    </a:p>
                  </a:txBody>
                  <a:tcPr marL="7469" marR="7469" marT="7469" marB="0" anchor="b">
                    <a:lnL>
                      <a:noFill/>
                    </a:lnL>
                    <a:lnR>
                      <a:noFill/>
                    </a:lnR>
                    <a:lnT>
                      <a:noFill/>
                    </a:lnT>
                    <a:lnB w="6350" cap="flat" cmpd="sng" algn="ctr">
                      <a:solidFill>
                        <a:srgbClr val="000000"/>
                      </a:solidFill>
                      <a:prstDash val="solid"/>
                      <a:round/>
                      <a:headEnd type="none" w="med" len="med"/>
                      <a:tailEnd type="none" w="med" len="med"/>
                    </a:lnB>
                    <a:solidFill>
                      <a:srgbClr val="FFFF00"/>
                    </a:solidFill>
                  </a:tcPr>
                </a:tc>
                <a:tc>
                  <a:txBody>
                    <a:bodyPr/>
                    <a:lstStyle/>
                    <a:p>
                      <a:pPr algn="r" fontAlgn="b"/>
                      <a:r>
                        <a:rPr lang="en-GB" sz="1000" b="0" i="0" u="none" strike="noStrike">
                          <a:effectLst/>
                          <a:latin typeface="Times New Roman" panose="02020603050405020304" pitchFamily="18" charset="0"/>
                        </a:rPr>
                        <a:t>0,4</a:t>
                      </a:r>
                    </a:p>
                  </a:txBody>
                  <a:tcPr marL="7469" marR="7469" marT="7469" marB="0" anchor="b">
                    <a:lnL>
                      <a:noFill/>
                    </a:lnL>
                    <a:lnR>
                      <a:noFill/>
                    </a:lnR>
                    <a:lnT>
                      <a:noFill/>
                    </a:lnT>
                    <a:lnB w="6350" cap="flat" cmpd="sng" algn="ctr">
                      <a:solidFill>
                        <a:srgbClr val="000000"/>
                      </a:solidFill>
                      <a:prstDash val="solid"/>
                      <a:round/>
                      <a:headEnd type="none" w="med" len="med"/>
                      <a:tailEnd type="none" w="med" len="med"/>
                    </a:lnB>
                    <a:solidFill>
                      <a:srgbClr val="C5D9F1"/>
                    </a:solidFill>
                  </a:tcPr>
                </a:tc>
                <a:tc>
                  <a:txBody>
                    <a:bodyPr/>
                    <a:lstStyle/>
                    <a:p>
                      <a:pPr algn="l" fontAlgn="b"/>
                      <a:endParaRPr lang="en-GB" sz="1000" b="0" i="0" u="none" strike="noStrike">
                        <a:effectLst/>
                        <a:latin typeface="Times New Roman" panose="02020603050405020304" pitchFamily="18" charset="0"/>
                      </a:endParaRPr>
                    </a:p>
                  </a:txBody>
                  <a:tcPr marL="7469" marR="7469" marT="7469"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GB" sz="1000" b="0" i="0" u="none" strike="noStrike">
                        <a:effectLst/>
                        <a:latin typeface="Times New Roman" panose="02020603050405020304" pitchFamily="18" charset="0"/>
                      </a:endParaRPr>
                    </a:p>
                  </a:txBody>
                  <a:tcPr marL="7469" marR="7469" marT="7469"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GB" sz="1000" b="0" i="0" u="none" strike="noStrike">
                        <a:effectLst/>
                        <a:latin typeface="Times New Roman" panose="02020603050405020304" pitchFamily="18" charset="0"/>
                      </a:endParaRPr>
                    </a:p>
                  </a:txBody>
                  <a:tcPr marL="7469" marR="7469" marT="7469" marB="0" anchor="b">
                    <a:lnL>
                      <a:noFill/>
                    </a:lnL>
                    <a:lnR>
                      <a:noFill/>
                    </a:lnR>
                    <a:lnT>
                      <a:noFill/>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641506434"/>
                  </a:ext>
                </a:extLst>
              </a:tr>
              <a:tr h="255613">
                <a:tc>
                  <a:txBody>
                    <a:bodyPr/>
                    <a:lstStyle/>
                    <a:p>
                      <a:pPr algn="l" fontAlgn="b"/>
                      <a:r>
                        <a:rPr lang="en-GB" sz="1000" b="0" i="0" u="none" strike="noStrike">
                          <a:effectLst/>
                          <a:latin typeface="Times New Roman" panose="02020603050405020304" pitchFamily="18" charset="0"/>
                        </a:rPr>
                        <a:t> </a:t>
                      </a:r>
                    </a:p>
                  </a:txBody>
                  <a:tcPr marL="7469" marR="7469" marT="746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GB" sz="1000" b="0" i="0" u="none" strike="noStrike">
                          <a:effectLst/>
                          <a:latin typeface="Times New Roman" panose="02020603050405020304" pitchFamily="18" charset="0"/>
                        </a:rPr>
                        <a:t>DUVOZ</a:t>
                      </a:r>
                    </a:p>
                  </a:txBody>
                  <a:tcPr marL="7469" marR="7469" marT="7469" marB="0" anchor="b">
                    <a:lnL w="635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a:txBody>
                    <a:bodyPr/>
                    <a:lstStyle/>
                    <a:p>
                      <a:pPr algn="ctr" fontAlgn="b"/>
                      <a:r>
                        <a:rPr lang="en-GB" sz="1000" b="0" i="0" u="none" strike="noStrike">
                          <a:effectLst/>
                          <a:latin typeface="Times New Roman" panose="02020603050405020304" pitchFamily="18" charset="0"/>
                        </a:rPr>
                        <a:t>DŠTEDNJA</a:t>
                      </a:r>
                    </a:p>
                  </a:txBody>
                  <a:tcPr marL="7469" marR="7469" marT="7469"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a:txBody>
                    <a:bodyPr/>
                    <a:lstStyle/>
                    <a:p>
                      <a:pPr algn="ctr" fontAlgn="b"/>
                      <a:r>
                        <a:rPr lang="en-GB" sz="1000" b="0" i="0" u="none" strike="noStrike">
                          <a:effectLst/>
                          <a:latin typeface="Times New Roman" panose="02020603050405020304" pitchFamily="18" charset="0"/>
                        </a:rPr>
                        <a:t>DPOTROŠNJA</a:t>
                      </a:r>
                    </a:p>
                  </a:txBody>
                  <a:tcPr marL="7469" marR="7469" marT="7469"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a:txBody>
                    <a:bodyPr/>
                    <a:lstStyle/>
                    <a:p>
                      <a:pPr algn="ctr" fontAlgn="b"/>
                      <a:r>
                        <a:rPr lang="en-GB" sz="1000" b="0" i="0" u="none" strike="noStrike">
                          <a:effectLst/>
                          <a:latin typeface="Times New Roman" panose="02020603050405020304" pitchFamily="18" charset="0"/>
                        </a:rPr>
                        <a:t>DINVESTICIJE</a:t>
                      </a:r>
                    </a:p>
                  </a:txBody>
                  <a:tcPr marL="7469" marR="7469" marT="7469"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a:txBody>
                    <a:bodyPr/>
                    <a:lstStyle/>
                    <a:p>
                      <a:pPr algn="ctr" fontAlgn="b"/>
                      <a:r>
                        <a:rPr lang="en-GB" sz="1000" b="0" i="0" u="none" strike="noStrike">
                          <a:effectLst/>
                          <a:latin typeface="Times New Roman" panose="02020603050405020304" pitchFamily="18" charset="0"/>
                        </a:rPr>
                        <a:t>DIZVOZ</a:t>
                      </a:r>
                    </a:p>
                  </a:txBody>
                  <a:tcPr marL="7469" marR="7469" marT="7469"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a:txBody>
                    <a:bodyPr/>
                    <a:lstStyle/>
                    <a:p>
                      <a:pPr algn="ctr" fontAlgn="b"/>
                      <a:r>
                        <a:rPr lang="en-GB" sz="1000" b="0" i="0" u="none" strike="noStrike">
                          <a:effectLst/>
                          <a:latin typeface="Times New Roman" panose="02020603050405020304" pitchFamily="18" charset="0"/>
                        </a:rPr>
                        <a:t>DDOHODAK</a:t>
                      </a:r>
                    </a:p>
                  </a:txBody>
                  <a:tcPr marL="7469" marR="7469" marT="7469" marB="0" anchor="b">
                    <a:lnL w="6350" cap="flat" cmpd="sng" algn="ctr">
                      <a:solidFill>
                        <a:srgbClr val="000000"/>
                      </a:solidFill>
                      <a:prstDash val="dot"/>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extLst>
                  <a:ext uri="{0D108BD9-81ED-4DB2-BD59-A6C34878D82A}">
                    <a16:rowId xmlns:a16="http://schemas.microsoft.com/office/drawing/2014/main" val="1080091315"/>
                  </a:ext>
                </a:extLst>
              </a:tr>
              <a:tr h="255613">
                <a:tc>
                  <a:txBody>
                    <a:bodyPr/>
                    <a:lstStyle/>
                    <a:p>
                      <a:pPr algn="l" fontAlgn="b"/>
                      <a:r>
                        <a:rPr lang="en-GB" sz="1000" b="0" i="0" u="none" strike="noStrike">
                          <a:effectLst/>
                          <a:latin typeface="Times New Roman" panose="02020603050405020304" pitchFamily="18" charset="0"/>
                        </a:rPr>
                        <a:t>PRIMARNI EFEKAT</a:t>
                      </a:r>
                    </a:p>
                  </a:txBody>
                  <a:tcPr marL="7469" marR="7469" marT="746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a:txBody>
                    <a:bodyPr/>
                    <a:lstStyle/>
                    <a:p>
                      <a:pPr algn="l" fontAlgn="b"/>
                      <a:r>
                        <a:rPr lang="en-GB" sz="1000" b="0" i="0" u="none" strike="noStrike">
                          <a:effectLst/>
                          <a:latin typeface="Times New Roman" panose="02020603050405020304" pitchFamily="18" charset="0"/>
                        </a:rPr>
                        <a:t> </a:t>
                      </a:r>
                    </a:p>
                  </a:txBody>
                  <a:tcPr marL="7469" marR="7469" marT="7469" marB="0" anchor="b">
                    <a:lnL w="635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GB" sz="1000" b="0" i="0" u="none" strike="noStrike">
                          <a:effectLst/>
                          <a:latin typeface="Times New Roman" panose="02020603050405020304" pitchFamily="18" charset="0"/>
                        </a:rPr>
                        <a:t> </a:t>
                      </a:r>
                    </a:p>
                  </a:txBody>
                  <a:tcPr marL="7469" marR="7469" marT="7469"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GB" sz="1000" b="0" i="0" u="none" strike="noStrike">
                          <a:effectLst/>
                          <a:latin typeface="Times New Roman" panose="02020603050405020304" pitchFamily="18" charset="0"/>
                        </a:rPr>
                        <a:t> </a:t>
                      </a:r>
                    </a:p>
                  </a:txBody>
                  <a:tcPr marL="7469" marR="7469" marT="7469"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GB" sz="1000" b="0" i="0" u="none" strike="noStrike">
                          <a:effectLst/>
                          <a:latin typeface="Times New Roman" panose="02020603050405020304" pitchFamily="18" charset="0"/>
                        </a:rPr>
                        <a:t>const</a:t>
                      </a:r>
                    </a:p>
                  </a:txBody>
                  <a:tcPr marL="7469" marR="7469" marT="7469"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GB" sz="1000" b="0" i="0" u="none" strike="noStrike">
                          <a:effectLst/>
                          <a:latin typeface="Times New Roman" panose="02020603050405020304" pitchFamily="18" charset="0"/>
                        </a:rPr>
                        <a:t>3.000</a:t>
                      </a:r>
                    </a:p>
                  </a:txBody>
                  <a:tcPr marL="7469" marR="7469" marT="7469"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D9C4"/>
                    </a:solidFill>
                  </a:tcPr>
                </a:tc>
                <a:tc>
                  <a:txBody>
                    <a:bodyPr/>
                    <a:lstStyle/>
                    <a:p>
                      <a:pPr algn="r" fontAlgn="b"/>
                      <a:r>
                        <a:rPr lang="en-GB" sz="1000" b="0" i="0" u="none" strike="noStrike">
                          <a:effectLst/>
                          <a:latin typeface="Times New Roman" panose="02020603050405020304" pitchFamily="18" charset="0"/>
                        </a:rPr>
                        <a:t>3000</a:t>
                      </a:r>
                    </a:p>
                  </a:txBody>
                  <a:tcPr marL="7469" marR="7469" marT="7469" marB="0" anchor="b">
                    <a:lnL w="6350" cap="flat" cmpd="sng" algn="ctr">
                      <a:solidFill>
                        <a:srgbClr val="000000"/>
                      </a:solidFill>
                      <a:prstDash val="dot"/>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extLst>
                  <a:ext uri="{0D108BD9-81ED-4DB2-BD59-A6C34878D82A}">
                    <a16:rowId xmlns:a16="http://schemas.microsoft.com/office/drawing/2014/main" val="465599043"/>
                  </a:ext>
                </a:extLst>
              </a:tr>
              <a:tr h="255613">
                <a:tc>
                  <a:txBody>
                    <a:bodyPr/>
                    <a:lstStyle/>
                    <a:p>
                      <a:pPr algn="l" fontAlgn="b"/>
                      <a:r>
                        <a:rPr lang="en-GB" sz="1000" b="0" i="0" u="none" strike="noStrike">
                          <a:effectLst/>
                          <a:latin typeface="Times New Roman" panose="02020603050405020304" pitchFamily="18" charset="0"/>
                        </a:rPr>
                        <a:t>SEKUNDARNI EFEKTI</a:t>
                      </a:r>
                    </a:p>
                  </a:txBody>
                  <a:tcPr marL="7469" marR="7469" marT="746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GB" sz="1000" b="0" i="0" u="none" strike="noStrike">
                          <a:effectLst/>
                          <a:latin typeface="Times New Roman" panose="02020603050405020304" pitchFamily="18" charset="0"/>
                        </a:rPr>
                        <a:t> </a:t>
                      </a:r>
                    </a:p>
                  </a:txBody>
                  <a:tcPr marL="7469" marR="7469" marT="7469" marB="0" anchor="b">
                    <a:lnL w="635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GB" sz="1000" b="0" i="0" u="none" strike="noStrike">
                          <a:effectLst/>
                          <a:latin typeface="Times New Roman" panose="02020603050405020304" pitchFamily="18" charset="0"/>
                        </a:rPr>
                        <a:t> </a:t>
                      </a:r>
                    </a:p>
                  </a:txBody>
                  <a:tcPr marL="7469" marR="7469" marT="7469"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GB" sz="1000" b="0" i="0" u="none" strike="noStrike">
                          <a:effectLst/>
                          <a:latin typeface="Times New Roman" panose="02020603050405020304" pitchFamily="18" charset="0"/>
                        </a:rPr>
                        <a:t> </a:t>
                      </a:r>
                    </a:p>
                  </a:txBody>
                  <a:tcPr marL="7469" marR="7469" marT="7469"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GB" sz="1000" b="0" i="0" u="none" strike="noStrike">
                          <a:effectLst/>
                          <a:latin typeface="Times New Roman" panose="02020603050405020304" pitchFamily="18" charset="0"/>
                        </a:rPr>
                        <a:t> </a:t>
                      </a:r>
                    </a:p>
                  </a:txBody>
                  <a:tcPr marL="7469" marR="7469" marT="7469"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GB" sz="1000" b="0" i="0" u="none" strike="noStrike">
                          <a:effectLst/>
                          <a:latin typeface="Times New Roman" panose="02020603050405020304" pitchFamily="18" charset="0"/>
                        </a:rPr>
                        <a:t> </a:t>
                      </a:r>
                    </a:p>
                  </a:txBody>
                  <a:tcPr marL="7469" marR="7469" marT="7469"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GB" sz="1000" b="0" i="0" u="none" strike="noStrike">
                          <a:effectLst/>
                          <a:latin typeface="Times New Roman" panose="02020603050405020304" pitchFamily="18" charset="0"/>
                        </a:rPr>
                        <a:t> </a:t>
                      </a:r>
                    </a:p>
                  </a:txBody>
                  <a:tcPr marL="7469" marR="7469" marT="7469" marB="0" anchor="b">
                    <a:lnL w="6350" cap="flat" cmpd="sng" algn="ctr">
                      <a:solidFill>
                        <a:srgbClr val="000000"/>
                      </a:solidFill>
                      <a:prstDash val="dot"/>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855793285"/>
                  </a:ext>
                </a:extLst>
              </a:tr>
              <a:tr h="130863">
                <a:tc>
                  <a:txBody>
                    <a:bodyPr/>
                    <a:lstStyle/>
                    <a:p>
                      <a:pPr algn="l" fontAlgn="b"/>
                      <a:r>
                        <a:rPr lang="en-GB" sz="1000" b="0" i="0" u="none" strike="noStrike">
                          <a:effectLst/>
                          <a:latin typeface="Times New Roman" panose="02020603050405020304" pitchFamily="18" charset="0"/>
                        </a:rPr>
                        <a:t>iteracija 1</a:t>
                      </a:r>
                    </a:p>
                  </a:txBody>
                  <a:tcPr marL="7469" marR="7469" marT="746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GB" sz="1000" b="0" i="0" u="none" strike="noStrike">
                          <a:effectLst/>
                          <a:latin typeface="Times New Roman" panose="02020603050405020304" pitchFamily="18" charset="0"/>
                        </a:rPr>
                        <a:t>900</a:t>
                      </a:r>
                    </a:p>
                  </a:txBody>
                  <a:tcPr marL="7469" marR="7469" marT="7469" marB="0" anchor="b">
                    <a:lnL w="635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GB" sz="1000" b="0" i="0" u="none" strike="noStrike">
                          <a:effectLst/>
                          <a:latin typeface="Times New Roman" panose="02020603050405020304" pitchFamily="18" charset="0"/>
                        </a:rPr>
                        <a:t>900</a:t>
                      </a:r>
                    </a:p>
                  </a:txBody>
                  <a:tcPr marL="7469" marR="7469" marT="7469"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GB" sz="1000" b="0" i="0" u="none" strike="noStrike">
                          <a:effectLst/>
                          <a:latin typeface="Times New Roman" panose="02020603050405020304" pitchFamily="18" charset="0"/>
                        </a:rPr>
                        <a:t>1200</a:t>
                      </a:r>
                    </a:p>
                  </a:txBody>
                  <a:tcPr marL="7469" marR="7469" marT="7469"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GB" sz="1000" b="0" i="0" u="none" strike="noStrike">
                          <a:effectLst/>
                          <a:latin typeface="Times New Roman" panose="02020603050405020304" pitchFamily="18" charset="0"/>
                        </a:rPr>
                        <a:t>const</a:t>
                      </a:r>
                    </a:p>
                  </a:txBody>
                  <a:tcPr marL="7469" marR="7469" marT="7469"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GB" sz="1000" b="0" i="0" u="none" strike="noStrike">
                          <a:effectLst/>
                          <a:latin typeface="Times New Roman" panose="02020603050405020304" pitchFamily="18" charset="0"/>
                        </a:rPr>
                        <a:t>0</a:t>
                      </a:r>
                    </a:p>
                  </a:txBody>
                  <a:tcPr marL="7469" marR="7469" marT="7469"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GB" sz="1000" b="0" i="0" u="none" strike="noStrike">
                          <a:effectLst/>
                          <a:latin typeface="Times New Roman" panose="02020603050405020304" pitchFamily="18" charset="0"/>
                        </a:rPr>
                        <a:t>1200</a:t>
                      </a:r>
                    </a:p>
                  </a:txBody>
                  <a:tcPr marL="7469" marR="7469" marT="7469" marB="0" anchor="b">
                    <a:lnL w="6350" cap="flat" cmpd="sng" algn="ctr">
                      <a:solidFill>
                        <a:srgbClr val="000000"/>
                      </a:solidFill>
                      <a:prstDash val="dot"/>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290322621"/>
                  </a:ext>
                </a:extLst>
              </a:tr>
              <a:tr h="130863">
                <a:tc>
                  <a:txBody>
                    <a:bodyPr/>
                    <a:lstStyle/>
                    <a:p>
                      <a:pPr algn="l" fontAlgn="b"/>
                      <a:r>
                        <a:rPr lang="en-GB" sz="1000" b="0" i="0" u="none" strike="noStrike">
                          <a:effectLst/>
                          <a:latin typeface="Times New Roman" panose="02020603050405020304" pitchFamily="18" charset="0"/>
                        </a:rPr>
                        <a:t>iteracija 2</a:t>
                      </a:r>
                    </a:p>
                  </a:txBody>
                  <a:tcPr marL="7469" marR="7469" marT="746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GB" sz="1000" b="0" i="0" u="none" strike="noStrike">
                          <a:effectLst/>
                          <a:latin typeface="Times New Roman" panose="02020603050405020304" pitchFamily="18" charset="0"/>
                        </a:rPr>
                        <a:t>360</a:t>
                      </a:r>
                    </a:p>
                  </a:txBody>
                  <a:tcPr marL="7469" marR="7469" marT="7469" marB="0" anchor="b">
                    <a:lnL w="635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GB" sz="1000" b="0" i="0" u="none" strike="noStrike">
                          <a:effectLst/>
                          <a:latin typeface="Times New Roman" panose="02020603050405020304" pitchFamily="18" charset="0"/>
                        </a:rPr>
                        <a:t>360</a:t>
                      </a:r>
                    </a:p>
                  </a:txBody>
                  <a:tcPr marL="7469" marR="7469" marT="7469"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GB" sz="1000" b="0" i="0" u="none" strike="noStrike">
                          <a:effectLst/>
                          <a:latin typeface="Times New Roman" panose="02020603050405020304" pitchFamily="18" charset="0"/>
                        </a:rPr>
                        <a:t>480</a:t>
                      </a:r>
                    </a:p>
                  </a:txBody>
                  <a:tcPr marL="7469" marR="7469" marT="7469"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GB" sz="1000" b="0" i="0" u="none" strike="noStrike">
                          <a:effectLst/>
                          <a:latin typeface="Times New Roman" panose="02020603050405020304" pitchFamily="18" charset="0"/>
                        </a:rPr>
                        <a:t>const</a:t>
                      </a:r>
                    </a:p>
                  </a:txBody>
                  <a:tcPr marL="7469" marR="7469" marT="7469"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GB" sz="1000" b="0" i="0" u="none" strike="noStrike">
                          <a:effectLst/>
                          <a:latin typeface="Times New Roman" panose="02020603050405020304" pitchFamily="18" charset="0"/>
                        </a:rPr>
                        <a:t>0</a:t>
                      </a:r>
                    </a:p>
                  </a:txBody>
                  <a:tcPr marL="7469" marR="7469" marT="7469"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GB" sz="1000" b="0" i="0" u="none" strike="noStrike">
                          <a:effectLst/>
                          <a:latin typeface="Times New Roman" panose="02020603050405020304" pitchFamily="18" charset="0"/>
                        </a:rPr>
                        <a:t>480</a:t>
                      </a:r>
                    </a:p>
                  </a:txBody>
                  <a:tcPr marL="7469" marR="7469" marT="7469" marB="0" anchor="b">
                    <a:lnL w="6350" cap="flat" cmpd="sng" algn="ctr">
                      <a:solidFill>
                        <a:srgbClr val="000000"/>
                      </a:solidFill>
                      <a:prstDash val="dot"/>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140375170"/>
                  </a:ext>
                </a:extLst>
              </a:tr>
              <a:tr h="130863">
                <a:tc>
                  <a:txBody>
                    <a:bodyPr/>
                    <a:lstStyle/>
                    <a:p>
                      <a:pPr algn="l" fontAlgn="b"/>
                      <a:r>
                        <a:rPr lang="en-GB" sz="1000" b="0" i="0" u="none" strike="noStrike">
                          <a:effectLst/>
                          <a:latin typeface="Times New Roman" panose="02020603050405020304" pitchFamily="18" charset="0"/>
                        </a:rPr>
                        <a:t>iteracija 3</a:t>
                      </a:r>
                    </a:p>
                  </a:txBody>
                  <a:tcPr marL="7469" marR="7469" marT="746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GB" sz="1000" b="0" i="0" u="none" strike="noStrike">
                          <a:effectLst/>
                          <a:latin typeface="Times New Roman" panose="02020603050405020304" pitchFamily="18" charset="0"/>
                        </a:rPr>
                        <a:t>144</a:t>
                      </a:r>
                    </a:p>
                  </a:txBody>
                  <a:tcPr marL="7469" marR="7469" marT="7469" marB="0" anchor="b">
                    <a:lnL w="635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GB" sz="1000" b="0" i="0" u="none" strike="noStrike">
                          <a:effectLst/>
                          <a:latin typeface="Times New Roman" panose="02020603050405020304" pitchFamily="18" charset="0"/>
                        </a:rPr>
                        <a:t>144</a:t>
                      </a:r>
                    </a:p>
                  </a:txBody>
                  <a:tcPr marL="7469" marR="7469" marT="7469"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GB" sz="1000" b="0" i="0" u="none" strike="noStrike">
                          <a:effectLst/>
                          <a:latin typeface="Times New Roman" panose="02020603050405020304" pitchFamily="18" charset="0"/>
                        </a:rPr>
                        <a:t>192</a:t>
                      </a:r>
                    </a:p>
                  </a:txBody>
                  <a:tcPr marL="7469" marR="7469" marT="7469"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GB" sz="1000" b="0" i="0" u="none" strike="noStrike">
                          <a:effectLst/>
                          <a:latin typeface="Times New Roman" panose="02020603050405020304" pitchFamily="18" charset="0"/>
                        </a:rPr>
                        <a:t>const</a:t>
                      </a:r>
                    </a:p>
                  </a:txBody>
                  <a:tcPr marL="7469" marR="7469" marT="7469"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GB" sz="1000" b="0" i="0" u="none" strike="noStrike">
                          <a:effectLst/>
                          <a:latin typeface="Times New Roman" panose="02020603050405020304" pitchFamily="18" charset="0"/>
                        </a:rPr>
                        <a:t>0</a:t>
                      </a:r>
                    </a:p>
                  </a:txBody>
                  <a:tcPr marL="7469" marR="7469" marT="7469"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GB" sz="1000" b="0" i="0" u="none" strike="noStrike">
                          <a:effectLst/>
                          <a:latin typeface="Times New Roman" panose="02020603050405020304" pitchFamily="18" charset="0"/>
                        </a:rPr>
                        <a:t>192</a:t>
                      </a:r>
                    </a:p>
                  </a:txBody>
                  <a:tcPr marL="7469" marR="7469" marT="7469" marB="0" anchor="b">
                    <a:lnL w="6350" cap="flat" cmpd="sng" algn="ctr">
                      <a:solidFill>
                        <a:srgbClr val="000000"/>
                      </a:solidFill>
                      <a:prstDash val="dot"/>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147069891"/>
                  </a:ext>
                </a:extLst>
              </a:tr>
              <a:tr h="130863">
                <a:tc>
                  <a:txBody>
                    <a:bodyPr/>
                    <a:lstStyle/>
                    <a:p>
                      <a:pPr algn="l" fontAlgn="b"/>
                      <a:r>
                        <a:rPr lang="en-GB" sz="1000" b="0" i="0" u="none" strike="noStrike">
                          <a:effectLst/>
                          <a:latin typeface="Times New Roman" panose="02020603050405020304" pitchFamily="18" charset="0"/>
                        </a:rPr>
                        <a:t>iteracija 4</a:t>
                      </a:r>
                    </a:p>
                  </a:txBody>
                  <a:tcPr marL="7469" marR="7469" marT="746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GB" sz="1000" b="0" i="0" u="none" strike="noStrike">
                          <a:effectLst/>
                          <a:latin typeface="Times New Roman" panose="02020603050405020304" pitchFamily="18" charset="0"/>
                        </a:rPr>
                        <a:t>57,6</a:t>
                      </a:r>
                    </a:p>
                  </a:txBody>
                  <a:tcPr marL="7469" marR="7469" marT="7469" marB="0" anchor="b">
                    <a:lnL w="635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GB" sz="1000" b="0" i="0" u="none" strike="noStrike">
                          <a:effectLst/>
                          <a:latin typeface="Times New Roman" panose="02020603050405020304" pitchFamily="18" charset="0"/>
                        </a:rPr>
                        <a:t>57,6</a:t>
                      </a:r>
                    </a:p>
                  </a:txBody>
                  <a:tcPr marL="7469" marR="7469" marT="7469"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GB" sz="1000" b="0" i="0" u="none" strike="noStrike">
                          <a:effectLst/>
                          <a:latin typeface="Times New Roman" panose="02020603050405020304" pitchFamily="18" charset="0"/>
                        </a:rPr>
                        <a:t>76,8</a:t>
                      </a:r>
                    </a:p>
                  </a:txBody>
                  <a:tcPr marL="7469" marR="7469" marT="7469"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GB" sz="1000" b="0" i="0" u="none" strike="noStrike">
                          <a:effectLst/>
                          <a:latin typeface="Times New Roman" panose="02020603050405020304" pitchFamily="18" charset="0"/>
                        </a:rPr>
                        <a:t>const</a:t>
                      </a:r>
                    </a:p>
                  </a:txBody>
                  <a:tcPr marL="7469" marR="7469" marT="7469"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GB" sz="1000" b="0" i="0" u="none" strike="noStrike">
                          <a:effectLst/>
                          <a:latin typeface="Times New Roman" panose="02020603050405020304" pitchFamily="18" charset="0"/>
                        </a:rPr>
                        <a:t>0</a:t>
                      </a:r>
                    </a:p>
                  </a:txBody>
                  <a:tcPr marL="7469" marR="7469" marT="7469"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GB" sz="1000" b="0" i="0" u="none" strike="noStrike">
                          <a:effectLst/>
                          <a:latin typeface="Times New Roman" panose="02020603050405020304" pitchFamily="18" charset="0"/>
                        </a:rPr>
                        <a:t>76,8</a:t>
                      </a:r>
                    </a:p>
                  </a:txBody>
                  <a:tcPr marL="7469" marR="7469" marT="7469" marB="0" anchor="b">
                    <a:lnL w="6350" cap="flat" cmpd="sng" algn="ctr">
                      <a:solidFill>
                        <a:srgbClr val="000000"/>
                      </a:solidFill>
                      <a:prstDash val="dot"/>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841532390"/>
                  </a:ext>
                </a:extLst>
              </a:tr>
              <a:tr h="130863">
                <a:tc>
                  <a:txBody>
                    <a:bodyPr/>
                    <a:lstStyle/>
                    <a:p>
                      <a:pPr algn="l" fontAlgn="b"/>
                      <a:r>
                        <a:rPr lang="en-GB" sz="1000" b="0" i="0" u="none" strike="noStrike">
                          <a:effectLst/>
                          <a:latin typeface="Times New Roman" panose="02020603050405020304" pitchFamily="18" charset="0"/>
                        </a:rPr>
                        <a:t>iteracija 5</a:t>
                      </a:r>
                    </a:p>
                  </a:txBody>
                  <a:tcPr marL="7469" marR="7469" marT="746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GB" sz="1000" b="0" i="0" u="none" strike="noStrike">
                          <a:effectLst/>
                          <a:latin typeface="Times New Roman" panose="02020603050405020304" pitchFamily="18" charset="0"/>
                        </a:rPr>
                        <a:t>23,04</a:t>
                      </a:r>
                    </a:p>
                  </a:txBody>
                  <a:tcPr marL="7469" marR="7469" marT="7469" marB="0" anchor="b">
                    <a:lnL w="635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GB" sz="1000" b="0" i="0" u="none" strike="noStrike">
                          <a:effectLst/>
                          <a:latin typeface="Times New Roman" panose="02020603050405020304" pitchFamily="18" charset="0"/>
                        </a:rPr>
                        <a:t>23,04</a:t>
                      </a:r>
                    </a:p>
                  </a:txBody>
                  <a:tcPr marL="7469" marR="7469" marT="7469"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GB" sz="1000" b="0" i="0" u="none" strike="noStrike">
                          <a:effectLst/>
                          <a:latin typeface="Times New Roman" panose="02020603050405020304" pitchFamily="18" charset="0"/>
                        </a:rPr>
                        <a:t>30,72</a:t>
                      </a:r>
                    </a:p>
                  </a:txBody>
                  <a:tcPr marL="7469" marR="7469" marT="7469"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GB" sz="1000" b="0" i="0" u="none" strike="noStrike">
                          <a:effectLst/>
                          <a:latin typeface="Times New Roman" panose="02020603050405020304" pitchFamily="18" charset="0"/>
                        </a:rPr>
                        <a:t>const</a:t>
                      </a:r>
                    </a:p>
                  </a:txBody>
                  <a:tcPr marL="7469" marR="7469" marT="7469"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GB" sz="1000" b="0" i="0" u="none" strike="noStrike">
                          <a:effectLst/>
                          <a:latin typeface="Times New Roman" panose="02020603050405020304" pitchFamily="18" charset="0"/>
                        </a:rPr>
                        <a:t>0</a:t>
                      </a:r>
                    </a:p>
                  </a:txBody>
                  <a:tcPr marL="7469" marR="7469" marT="7469"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GB" sz="1000" b="0" i="0" u="none" strike="noStrike">
                          <a:effectLst/>
                          <a:latin typeface="Times New Roman" panose="02020603050405020304" pitchFamily="18" charset="0"/>
                        </a:rPr>
                        <a:t>30,72</a:t>
                      </a:r>
                    </a:p>
                  </a:txBody>
                  <a:tcPr marL="7469" marR="7469" marT="7469" marB="0" anchor="b">
                    <a:lnL w="6350" cap="flat" cmpd="sng" algn="ctr">
                      <a:solidFill>
                        <a:srgbClr val="000000"/>
                      </a:solidFill>
                      <a:prstDash val="dot"/>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778163302"/>
                  </a:ext>
                </a:extLst>
              </a:tr>
              <a:tr h="130863">
                <a:tc>
                  <a:txBody>
                    <a:bodyPr/>
                    <a:lstStyle/>
                    <a:p>
                      <a:pPr algn="l" fontAlgn="b"/>
                      <a:r>
                        <a:rPr lang="en-GB" sz="1000" b="0" i="0" u="none" strike="noStrike">
                          <a:effectLst/>
                          <a:latin typeface="Times New Roman" panose="02020603050405020304" pitchFamily="18" charset="0"/>
                        </a:rPr>
                        <a:t>iteracija 6</a:t>
                      </a:r>
                    </a:p>
                  </a:txBody>
                  <a:tcPr marL="7469" marR="7469" marT="746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GB" sz="1000" b="0" i="0" u="none" strike="noStrike">
                          <a:effectLst/>
                          <a:latin typeface="Times New Roman" panose="02020603050405020304" pitchFamily="18" charset="0"/>
                        </a:rPr>
                        <a:t>9,216</a:t>
                      </a:r>
                    </a:p>
                  </a:txBody>
                  <a:tcPr marL="7469" marR="7469" marT="7469" marB="0" anchor="b">
                    <a:lnL w="635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GB" sz="1000" b="0" i="0" u="none" strike="noStrike">
                          <a:effectLst/>
                          <a:latin typeface="Times New Roman" panose="02020603050405020304" pitchFamily="18" charset="0"/>
                        </a:rPr>
                        <a:t>9,216</a:t>
                      </a:r>
                    </a:p>
                  </a:txBody>
                  <a:tcPr marL="7469" marR="7469" marT="7469"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GB" sz="1000" b="0" i="0" u="none" strike="noStrike">
                          <a:effectLst/>
                          <a:latin typeface="Times New Roman" panose="02020603050405020304" pitchFamily="18" charset="0"/>
                        </a:rPr>
                        <a:t>12,288</a:t>
                      </a:r>
                    </a:p>
                  </a:txBody>
                  <a:tcPr marL="7469" marR="7469" marT="7469"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GB" sz="1000" b="0" i="0" u="none" strike="noStrike">
                          <a:effectLst/>
                          <a:latin typeface="Times New Roman" panose="02020603050405020304" pitchFamily="18" charset="0"/>
                        </a:rPr>
                        <a:t>const</a:t>
                      </a:r>
                    </a:p>
                  </a:txBody>
                  <a:tcPr marL="7469" marR="7469" marT="7469"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GB" sz="1000" b="0" i="0" u="none" strike="noStrike">
                          <a:effectLst/>
                          <a:latin typeface="Times New Roman" panose="02020603050405020304" pitchFamily="18" charset="0"/>
                        </a:rPr>
                        <a:t>0</a:t>
                      </a:r>
                    </a:p>
                  </a:txBody>
                  <a:tcPr marL="7469" marR="7469" marT="7469"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GB" sz="1000" b="0" i="0" u="none" strike="noStrike">
                          <a:effectLst/>
                          <a:latin typeface="Times New Roman" panose="02020603050405020304" pitchFamily="18" charset="0"/>
                        </a:rPr>
                        <a:t>12,288</a:t>
                      </a:r>
                    </a:p>
                  </a:txBody>
                  <a:tcPr marL="7469" marR="7469" marT="7469" marB="0" anchor="b">
                    <a:lnL w="6350" cap="flat" cmpd="sng" algn="ctr">
                      <a:solidFill>
                        <a:srgbClr val="000000"/>
                      </a:solidFill>
                      <a:prstDash val="dot"/>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73892939"/>
                  </a:ext>
                </a:extLst>
              </a:tr>
              <a:tr h="130863">
                <a:tc>
                  <a:txBody>
                    <a:bodyPr/>
                    <a:lstStyle/>
                    <a:p>
                      <a:pPr algn="l" fontAlgn="b"/>
                      <a:r>
                        <a:rPr lang="en-GB" sz="1000" b="0" i="0" u="none" strike="noStrike">
                          <a:effectLst/>
                          <a:latin typeface="Times New Roman" panose="02020603050405020304" pitchFamily="18" charset="0"/>
                        </a:rPr>
                        <a:t>iteracija 7</a:t>
                      </a:r>
                    </a:p>
                  </a:txBody>
                  <a:tcPr marL="7469" marR="7469" marT="746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GB" sz="1000" b="0" i="0" u="none" strike="noStrike">
                          <a:effectLst/>
                          <a:latin typeface="Times New Roman" panose="02020603050405020304" pitchFamily="18" charset="0"/>
                        </a:rPr>
                        <a:t>3,6864</a:t>
                      </a:r>
                    </a:p>
                  </a:txBody>
                  <a:tcPr marL="7469" marR="7469" marT="7469" marB="0" anchor="b">
                    <a:lnL w="635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GB" sz="1000" b="0" i="0" u="none" strike="noStrike">
                          <a:effectLst/>
                          <a:latin typeface="Times New Roman" panose="02020603050405020304" pitchFamily="18" charset="0"/>
                        </a:rPr>
                        <a:t>3,6864</a:t>
                      </a:r>
                    </a:p>
                  </a:txBody>
                  <a:tcPr marL="7469" marR="7469" marT="7469"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GB" sz="1000" b="0" i="0" u="none" strike="noStrike">
                          <a:effectLst/>
                          <a:latin typeface="Times New Roman" panose="02020603050405020304" pitchFamily="18" charset="0"/>
                        </a:rPr>
                        <a:t>4,9152</a:t>
                      </a:r>
                    </a:p>
                  </a:txBody>
                  <a:tcPr marL="7469" marR="7469" marT="7469"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GB" sz="1000" b="0" i="0" u="none" strike="noStrike">
                          <a:effectLst/>
                          <a:latin typeface="Times New Roman" panose="02020603050405020304" pitchFamily="18" charset="0"/>
                        </a:rPr>
                        <a:t>const</a:t>
                      </a:r>
                    </a:p>
                  </a:txBody>
                  <a:tcPr marL="7469" marR="7469" marT="7469"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GB" sz="1000" b="0" i="0" u="none" strike="noStrike">
                          <a:effectLst/>
                          <a:latin typeface="Times New Roman" panose="02020603050405020304" pitchFamily="18" charset="0"/>
                        </a:rPr>
                        <a:t>0</a:t>
                      </a:r>
                    </a:p>
                  </a:txBody>
                  <a:tcPr marL="7469" marR="7469" marT="7469"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GB" sz="1000" b="0" i="0" u="none" strike="noStrike">
                          <a:effectLst/>
                          <a:latin typeface="Times New Roman" panose="02020603050405020304" pitchFamily="18" charset="0"/>
                        </a:rPr>
                        <a:t>4,9152</a:t>
                      </a:r>
                    </a:p>
                  </a:txBody>
                  <a:tcPr marL="7469" marR="7469" marT="7469" marB="0" anchor="b">
                    <a:lnL w="6350" cap="flat" cmpd="sng" algn="ctr">
                      <a:solidFill>
                        <a:srgbClr val="000000"/>
                      </a:solidFill>
                      <a:prstDash val="dot"/>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455566563"/>
                  </a:ext>
                </a:extLst>
              </a:tr>
              <a:tr h="130863">
                <a:tc>
                  <a:txBody>
                    <a:bodyPr/>
                    <a:lstStyle/>
                    <a:p>
                      <a:pPr algn="l" fontAlgn="b"/>
                      <a:r>
                        <a:rPr lang="en-GB" sz="1000" b="0" i="0" u="none" strike="noStrike">
                          <a:effectLst/>
                          <a:latin typeface="Times New Roman" panose="02020603050405020304" pitchFamily="18" charset="0"/>
                        </a:rPr>
                        <a:t>iteracija 8</a:t>
                      </a:r>
                    </a:p>
                  </a:txBody>
                  <a:tcPr marL="7469" marR="7469" marT="746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GB" sz="1000" b="0" i="0" u="none" strike="noStrike">
                          <a:effectLst/>
                          <a:latin typeface="Times New Roman" panose="02020603050405020304" pitchFamily="18" charset="0"/>
                        </a:rPr>
                        <a:t>1,47456</a:t>
                      </a:r>
                    </a:p>
                  </a:txBody>
                  <a:tcPr marL="7469" marR="7469" marT="7469" marB="0" anchor="b">
                    <a:lnL w="635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GB" sz="1000" b="0" i="0" u="none" strike="noStrike">
                          <a:effectLst/>
                          <a:latin typeface="Times New Roman" panose="02020603050405020304" pitchFamily="18" charset="0"/>
                        </a:rPr>
                        <a:t>1,47456</a:t>
                      </a:r>
                    </a:p>
                  </a:txBody>
                  <a:tcPr marL="7469" marR="7469" marT="7469"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GB" sz="1000" b="0" i="0" u="none" strike="noStrike">
                          <a:effectLst/>
                          <a:latin typeface="Times New Roman" panose="02020603050405020304" pitchFamily="18" charset="0"/>
                        </a:rPr>
                        <a:t>1,96608</a:t>
                      </a:r>
                    </a:p>
                  </a:txBody>
                  <a:tcPr marL="7469" marR="7469" marT="7469"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GB" sz="1000" b="0" i="0" u="none" strike="noStrike">
                          <a:effectLst/>
                          <a:latin typeface="Times New Roman" panose="02020603050405020304" pitchFamily="18" charset="0"/>
                        </a:rPr>
                        <a:t>const</a:t>
                      </a:r>
                    </a:p>
                  </a:txBody>
                  <a:tcPr marL="7469" marR="7469" marT="7469"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GB" sz="1000" b="0" i="0" u="none" strike="noStrike">
                          <a:effectLst/>
                          <a:latin typeface="Times New Roman" panose="02020603050405020304" pitchFamily="18" charset="0"/>
                        </a:rPr>
                        <a:t>0</a:t>
                      </a:r>
                    </a:p>
                  </a:txBody>
                  <a:tcPr marL="7469" marR="7469" marT="7469"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GB" sz="1000" b="0" i="0" u="none" strike="noStrike">
                          <a:effectLst/>
                          <a:latin typeface="Times New Roman" panose="02020603050405020304" pitchFamily="18" charset="0"/>
                        </a:rPr>
                        <a:t>1,96608</a:t>
                      </a:r>
                    </a:p>
                  </a:txBody>
                  <a:tcPr marL="7469" marR="7469" marT="7469" marB="0" anchor="b">
                    <a:lnL w="6350" cap="flat" cmpd="sng" algn="ctr">
                      <a:solidFill>
                        <a:srgbClr val="000000"/>
                      </a:solidFill>
                      <a:prstDash val="dot"/>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713110886"/>
                  </a:ext>
                </a:extLst>
              </a:tr>
              <a:tr h="130863">
                <a:tc>
                  <a:txBody>
                    <a:bodyPr/>
                    <a:lstStyle/>
                    <a:p>
                      <a:pPr algn="l" fontAlgn="b"/>
                      <a:r>
                        <a:rPr lang="en-GB" sz="1000" b="0" i="0" u="none" strike="noStrike">
                          <a:effectLst/>
                          <a:latin typeface="Times New Roman" panose="02020603050405020304" pitchFamily="18" charset="0"/>
                        </a:rPr>
                        <a:t>iteracija 9</a:t>
                      </a:r>
                    </a:p>
                  </a:txBody>
                  <a:tcPr marL="7469" marR="7469" marT="746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GB" sz="1000" b="0" i="0" u="none" strike="noStrike">
                          <a:effectLst/>
                          <a:latin typeface="Times New Roman" panose="02020603050405020304" pitchFamily="18" charset="0"/>
                        </a:rPr>
                        <a:t>0,589824</a:t>
                      </a:r>
                    </a:p>
                  </a:txBody>
                  <a:tcPr marL="7469" marR="7469" marT="7469" marB="0" anchor="b">
                    <a:lnL w="635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GB" sz="1000" b="0" i="0" u="none" strike="noStrike">
                          <a:effectLst/>
                          <a:latin typeface="Times New Roman" panose="02020603050405020304" pitchFamily="18" charset="0"/>
                        </a:rPr>
                        <a:t>0,589824</a:t>
                      </a:r>
                    </a:p>
                  </a:txBody>
                  <a:tcPr marL="7469" marR="7469" marT="7469"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GB" sz="1000" b="0" i="0" u="none" strike="noStrike">
                          <a:effectLst/>
                          <a:latin typeface="Times New Roman" panose="02020603050405020304" pitchFamily="18" charset="0"/>
                        </a:rPr>
                        <a:t>0,786432</a:t>
                      </a:r>
                    </a:p>
                  </a:txBody>
                  <a:tcPr marL="7469" marR="7469" marT="7469"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GB" sz="1000" b="0" i="0" u="none" strike="noStrike">
                          <a:effectLst/>
                          <a:latin typeface="Times New Roman" panose="02020603050405020304" pitchFamily="18" charset="0"/>
                        </a:rPr>
                        <a:t>const</a:t>
                      </a:r>
                    </a:p>
                  </a:txBody>
                  <a:tcPr marL="7469" marR="7469" marT="7469"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GB" sz="1000" b="0" i="0" u="none" strike="noStrike">
                          <a:effectLst/>
                          <a:latin typeface="Times New Roman" panose="02020603050405020304" pitchFamily="18" charset="0"/>
                        </a:rPr>
                        <a:t>0</a:t>
                      </a:r>
                    </a:p>
                  </a:txBody>
                  <a:tcPr marL="7469" marR="7469" marT="7469"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GB" sz="1000" b="0" i="0" u="none" strike="noStrike">
                          <a:effectLst/>
                          <a:latin typeface="Times New Roman" panose="02020603050405020304" pitchFamily="18" charset="0"/>
                        </a:rPr>
                        <a:t>0,786432</a:t>
                      </a:r>
                    </a:p>
                  </a:txBody>
                  <a:tcPr marL="7469" marR="7469" marT="7469" marB="0" anchor="b">
                    <a:lnL w="6350" cap="flat" cmpd="sng" algn="ctr">
                      <a:solidFill>
                        <a:srgbClr val="000000"/>
                      </a:solidFill>
                      <a:prstDash val="dot"/>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564068354"/>
                  </a:ext>
                </a:extLst>
              </a:tr>
              <a:tr h="130863">
                <a:tc>
                  <a:txBody>
                    <a:bodyPr/>
                    <a:lstStyle/>
                    <a:p>
                      <a:pPr algn="l" fontAlgn="b"/>
                      <a:r>
                        <a:rPr lang="en-GB" sz="1000" b="0" i="0" u="none" strike="noStrike">
                          <a:effectLst/>
                          <a:latin typeface="Times New Roman" panose="02020603050405020304" pitchFamily="18" charset="0"/>
                        </a:rPr>
                        <a:t>iteracija 10</a:t>
                      </a:r>
                    </a:p>
                  </a:txBody>
                  <a:tcPr marL="7469" marR="7469" marT="746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GB" sz="1000" b="0" i="0" u="none" strike="noStrike">
                          <a:effectLst/>
                          <a:latin typeface="Times New Roman" panose="02020603050405020304" pitchFamily="18" charset="0"/>
                        </a:rPr>
                        <a:t>0,2359296</a:t>
                      </a:r>
                    </a:p>
                  </a:txBody>
                  <a:tcPr marL="7469" marR="7469" marT="7469" marB="0" anchor="b">
                    <a:lnL w="635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GB" sz="1000" b="0" i="0" u="none" strike="noStrike">
                          <a:effectLst/>
                          <a:latin typeface="Times New Roman" panose="02020603050405020304" pitchFamily="18" charset="0"/>
                        </a:rPr>
                        <a:t>0,2359296</a:t>
                      </a:r>
                    </a:p>
                  </a:txBody>
                  <a:tcPr marL="7469" marR="7469" marT="7469"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GB" sz="1000" b="0" i="0" u="none" strike="noStrike">
                          <a:effectLst/>
                          <a:latin typeface="Times New Roman" panose="02020603050405020304" pitchFamily="18" charset="0"/>
                        </a:rPr>
                        <a:t>0,3145728</a:t>
                      </a:r>
                    </a:p>
                  </a:txBody>
                  <a:tcPr marL="7469" marR="7469" marT="7469"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GB" sz="1000" b="0" i="0" u="none" strike="noStrike">
                          <a:effectLst/>
                          <a:latin typeface="Times New Roman" panose="02020603050405020304" pitchFamily="18" charset="0"/>
                        </a:rPr>
                        <a:t>const</a:t>
                      </a:r>
                    </a:p>
                  </a:txBody>
                  <a:tcPr marL="7469" marR="7469" marT="7469"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GB" sz="1000" b="0" i="0" u="none" strike="noStrike">
                          <a:effectLst/>
                          <a:latin typeface="Times New Roman" panose="02020603050405020304" pitchFamily="18" charset="0"/>
                        </a:rPr>
                        <a:t>0</a:t>
                      </a:r>
                    </a:p>
                  </a:txBody>
                  <a:tcPr marL="7469" marR="7469" marT="7469"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GB" sz="1000" b="0" i="0" u="none" strike="noStrike">
                          <a:effectLst/>
                          <a:latin typeface="Times New Roman" panose="02020603050405020304" pitchFamily="18" charset="0"/>
                        </a:rPr>
                        <a:t>0,3145728</a:t>
                      </a:r>
                    </a:p>
                  </a:txBody>
                  <a:tcPr marL="7469" marR="7469" marT="7469" marB="0" anchor="b">
                    <a:lnL w="6350" cap="flat" cmpd="sng" algn="ctr">
                      <a:solidFill>
                        <a:srgbClr val="000000"/>
                      </a:solidFill>
                      <a:prstDash val="dot"/>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951555421"/>
                  </a:ext>
                </a:extLst>
              </a:tr>
              <a:tr h="130863">
                <a:tc>
                  <a:txBody>
                    <a:bodyPr/>
                    <a:lstStyle/>
                    <a:p>
                      <a:pPr algn="l" fontAlgn="b"/>
                      <a:r>
                        <a:rPr lang="en-GB" sz="1000" b="0" i="0" u="none" strike="noStrike">
                          <a:effectLst/>
                          <a:latin typeface="Times New Roman" panose="02020603050405020304" pitchFamily="18" charset="0"/>
                        </a:rPr>
                        <a:t>iteracija 11</a:t>
                      </a:r>
                    </a:p>
                  </a:txBody>
                  <a:tcPr marL="7469" marR="7469" marT="746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GB" sz="1000" b="0" i="0" u="none" strike="noStrike">
                          <a:effectLst/>
                          <a:latin typeface="Times New Roman" panose="02020603050405020304" pitchFamily="18" charset="0"/>
                        </a:rPr>
                        <a:t>0,09437184</a:t>
                      </a:r>
                    </a:p>
                  </a:txBody>
                  <a:tcPr marL="7469" marR="7469" marT="7469" marB="0" anchor="b">
                    <a:lnL w="635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GB" sz="1000" b="0" i="0" u="none" strike="noStrike">
                          <a:effectLst/>
                          <a:latin typeface="Times New Roman" panose="02020603050405020304" pitchFamily="18" charset="0"/>
                        </a:rPr>
                        <a:t>0,09437184</a:t>
                      </a:r>
                    </a:p>
                  </a:txBody>
                  <a:tcPr marL="7469" marR="7469" marT="7469"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GB" sz="1000" b="0" i="0" u="none" strike="noStrike">
                          <a:effectLst/>
                          <a:latin typeface="Times New Roman" panose="02020603050405020304" pitchFamily="18" charset="0"/>
                        </a:rPr>
                        <a:t>0,12582912</a:t>
                      </a:r>
                    </a:p>
                  </a:txBody>
                  <a:tcPr marL="7469" marR="7469" marT="7469"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GB" sz="1000" b="0" i="0" u="none" strike="noStrike">
                          <a:effectLst/>
                          <a:latin typeface="Times New Roman" panose="02020603050405020304" pitchFamily="18" charset="0"/>
                        </a:rPr>
                        <a:t>const</a:t>
                      </a:r>
                    </a:p>
                  </a:txBody>
                  <a:tcPr marL="7469" marR="7469" marT="7469"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GB" sz="1000" b="0" i="0" u="none" strike="noStrike">
                          <a:effectLst/>
                          <a:latin typeface="Times New Roman" panose="02020603050405020304" pitchFamily="18" charset="0"/>
                        </a:rPr>
                        <a:t>0</a:t>
                      </a:r>
                    </a:p>
                  </a:txBody>
                  <a:tcPr marL="7469" marR="7469" marT="7469"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GB" sz="1000" b="0" i="0" u="none" strike="noStrike">
                          <a:effectLst/>
                          <a:latin typeface="Times New Roman" panose="02020603050405020304" pitchFamily="18" charset="0"/>
                        </a:rPr>
                        <a:t>0,12582912</a:t>
                      </a:r>
                    </a:p>
                  </a:txBody>
                  <a:tcPr marL="7469" marR="7469" marT="7469" marB="0" anchor="b">
                    <a:lnL w="6350" cap="flat" cmpd="sng" algn="ctr">
                      <a:solidFill>
                        <a:srgbClr val="000000"/>
                      </a:solidFill>
                      <a:prstDash val="dot"/>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129881686"/>
                  </a:ext>
                </a:extLst>
              </a:tr>
              <a:tr h="255613">
                <a:tc>
                  <a:txBody>
                    <a:bodyPr/>
                    <a:lstStyle/>
                    <a:p>
                      <a:pPr algn="l" fontAlgn="b"/>
                      <a:r>
                        <a:rPr lang="en-GB" sz="1000" b="1" i="0" u="none" strike="noStrike">
                          <a:effectLst/>
                          <a:latin typeface="Times New Roman" panose="02020603050405020304" pitchFamily="18" charset="0"/>
                        </a:rPr>
                        <a:t>ukupno sekundarni </a:t>
                      </a:r>
                    </a:p>
                  </a:txBody>
                  <a:tcPr marL="7469" marR="7469" marT="746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a:txBody>
                    <a:bodyPr/>
                    <a:lstStyle/>
                    <a:p>
                      <a:pPr algn="l" fontAlgn="b"/>
                      <a:r>
                        <a:rPr lang="en-GB" sz="1000" b="1" i="0" u="none" strike="noStrike">
                          <a:effectLst/>
                          <a:latin typeface="Times New Roman" panose="02020603050405020304" pitchFamily="18" charset="0"/>
                        </a:rPr>
                        <a:t>1499,937085</a:t>
                      </a:r>
                    </a:p>
                  </a:txBody>
                  <a:tcPr marL="7469" marR="7469" marT="7469" marB="0" anchor="b">
                    <a:lnL w="635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DE9D9"/>
                    </a:solidFill>
                  </a:tcPr>
                </a:tc>
                <a:tc>
                  <a:txBody>
                    <a:bodyPr/>
                    <a:lstStyle/>
                    <a:p>
                      <a:pPr algn="l" fontAlgn="b"/>
                      <a:r>
                        <a:rPr lang="en-GB" sz="1000" b="1" i="0" u="none" strike="noStrike">
                          <a:effectLst/>
                          <a:latin typeface="Times New Roman" panose="02020603050405020304" pitchFamily="18" charset="0"/>
                        </a:rPr>
                        <a:t>1499,937085</a:t>
                      </a:r>
                    </a:p>
                  </a:txBody>
                  <a:tcPr marL="7469" marR="7469" marT="7469"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fontAlgn="b"/>
                      <a:r>
                        <a:rPr lang="en-GB" sz="1000" b="1" i="0" u="none" strike="noStrike">
                          <a:effectLst/>
                          <a:latin typeface="Times New Roman" panose="02020603050405020304" pitchFamily="18" charset="0"/>
                        </a:rPr>
                        <a:t>1999,916114</a:t>
                      </a:r>
                    </a:p>
                  </a:txBody>
                  <a:tcPr marL="7469" marR="7469" marT="7469"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AEEF3"/>
                    </a:solidFill>
                  </a:tcPr>
                </a:tc>
                <a:tc>
                  <a:txBody>
                    <a:bodyPr/>
                    <a:lstStyle/>
                    <a:p>
                      <a:pPr algn="ctr" fontAlgn="b"/>
                      <a:r>
                        <a:rPr lang="en-GB" sz="1000" b="0" i="0" u="none" strike="noStrike">
                          <a:effectLst/>
                          <a:latin typeface="Times New Roman" panose="02020603050405020304" pitchFamily="18" charset="0"/>
                        </a:rPr>
                        <a:t>0</a:t>
                      </a:r>
                    </a:p>
                  </a:txBody>
                  <a:tcPr marL="7469" marR="7469" marT="7469"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DE9D9"/>
                    </a:solidFill>
                  </a:tcPr>
                </a:tc>
                <a:tc>
                  <a:txBody>
                    <a:bodyPr/>
                    <a:lstStyle/>
                    <a:p>
                      <a:pPr algn="ctr" fontAlgn="b"/>
                      <a:r>
                        <a:rPr lang="en-GB" sz="1000" b="0" i="0" u="none" strike="noStrike">
                          <a:effectLst/>
                          <a:latin typeface="Times New Roman" panose="02020603050405020304" pitchFamily="18" charset="0"/>
                        </a:rPr>
                        <a:t>0</a:t>
                      </a:r>
                    </a:p>
                  </a:txBody>
                  <a:tcPr marL="7469" marR="7469" marT="7469"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GB" sz="1000" b="1" i="0" u="none" strike="noStrike">
                          <a:effectLst/>
                          <a:latin typeface="Times New Roman" panose="02020603050405020304" pitchFamily="18" charset="0"/>
                        </a:rPr>
                        <a:t>1999,916114</a:t>
                      </a:r>
                    </a:p>
                  </a:txBody>
                  <a:tcPr marL="7469" marR="7469" marT="7469" marB="0" anchor="b">
                    <a:lnL w="6350" cap="flat" cmpd="sng" algn="ctr">
                      <a:solidFill>
                        <a:srgbClr val="000000"/>
                      </a:solidFill>
                      <a:prstDash val="dot"/>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extLst>
                  <a:ext uri="{0D108BD9-81ED-4DB2-BD59-A6C34878D82A}">
                    <a16:rowId xmlns:a16="http://schemas.microsoft.com/office/drawing/2014/main" val="2264476097"/>
                  </a:ext>
                </a:extLst>
              </a:tr>
              <a:tr h="255613">
                <a:tc>
                  <a:txBody>
                    <a:bodyPr/>
                    <a:lstStyle/>
                    <a:p>
                      <a:pPr algn="l" fontAlgn="b"/>
                      <a:r>
                        <a:rPr lang="en-GB" sz="1000" b="1" i="0" u="none" strike="noStrike">
                          <a:effectLst/>
                          <a:latin typeface="Times New Roman" panose="02020603050405020304" pitchFamily="18" charset="0"/>
                        </a:rPr>
                        <a:t>åefekata (ukupno)</a:t>
                      </a:r>
                    </a:p>
                  </a:txBody>
                  <a:tcPr marL="7469" marR="7469" marT="746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BF1DE"/>
                    </a:solidFill>
                  </a:tcPr>
                </a:tc>
                <a:tc>
                  <a:txBody>
                    <a:bodyPr/>
                    <a:lstStyle/>
                    <a:p>
                      <a:pPr algn="l" fontAlgn="b"/>
                      <a:r>
                        <a:rPr lang="en-GB" sz="1000" b="1" i="0" u="none" strike="noStrike">
                          <a:effectLst/>
                          <a:latin typeface="Times New Roman" panose="02020603050405020304" pitchFamily="18" charset="0"/>
                        </a:rPr>
                        <a:t>» 1500</a:t>
                      </a:r>
                    </a:p>
                  </a:txBody>
                  <a:tcPr marL="7469" marR="7469" marT="7469" marB="0" anchor="b">
                    <a:lnL w="635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BF1DE"/>
                    </a:solidFill>
                  </a:tcPr>
                </a:tc>
                <a:tc>
                  <a:txBody>
                    <a:bodyPr/>
                    <a:lstStyle/>
                    <a:p>
                      <a:pPr algn="l" fontAlgn="b"/>
                      <a:r>
                        <a:rPr lang="en-GB" sz="1000" b="1" i="0" u="none" strike="noStrike">
                          <a:effectLst/>
                          <a:latin typeface="Times New Roman" panose="02020603050405020304" pitchFamily="18" charset="0"/>
                        </a:rPr>
                        <a:t>» 1500</a:t>
                      </a:r>
                    </a:p>
                  </a:txBody>
                  <a:tcPr marL="7469" marR="7469" marT="7469"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BF1DE"/>
                    </a:solidFill>
                  </a:tcPr>
                </a:tc>
                <a:tc>
                  <a:txBody>
                    <a:bodyPr/>
                    <a:lstStyle/>
                    <a:p>
                      <a:pPr algn="l" fontAlgn="b"/>
                      <a:r>
                        <a:rPr lang="en-GB" sz="1000" b="1" i="0" u="none" strike="noStrike">
                          <a:effectLst/>
                          <a:latin typeface="Times New Roman" panose="02020603050405020304" pitchFamily="18" charset="0"/>
                        </a:rPr>
                        <a:t>» 2000</a:t>
                      </a:r>
                    </a:p>
                  </a:txBody>
                  <a:tcPr marL="7469" marR="7469" marT="7469"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BF1DE"/>
                    </a:solidFill>
                  </a:tcPr>
                </a:tc>
                <a:tc>
                  <a:txBody>
                    <a:bodyPr/>
                    <a:lstStyle/>
                    <a:p>
                      <a:pPr algn="l" fontAlgn="b"/>
                      <a:r>
                        <a:rPr lang="en-GB" sz="1000" b="1" i="0" u="none" strike="noStrike">
                          <a:effectLst/>
                          <a:latin typeface="Times New Roman" panose="02020603050405020304" pitchFamily="18" charset="0"/>
                        </a:rPr>
                        <a:t> </a:t>
                      </a:r>
                    </a:p>
                  </a:txBody>
                  <a:tcPr marL="7469" marR="7469" marT="7469"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BF1DE"/>
                    </a:solidFill>
                  </a:tcPr>
                </a:tc>
                <a:tc>
                  <a:txBody>
                    <a:bodyPr/>
                    <a:lstStyle/>
                    <a:p>
                      <a:pPr algn="l" fontAlgn="b"/>
                      <a:r>
                        <a:rPr lang="en-GB" sz="1000" b="1" i="0" u="none" strike="noStrike">
                          <a:effectLst/>
                          <a:latin typeface="Times New Roman" panose="02020603050405020304" pitchFamily="18" charset="0"/>
                        </a:rPr>
                        <a:t> </a:t>
                      </a:r>
                    </a:p>
                  </a:txBody>
                  <a:tcPr marL="7469" marR="7469" marT="7469"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BF1DE"/>
                    </a:solidFill>
                  </a:tcPr>
                </a:tc>
                <a:tc>
                  <a:txBody>
                    <a:bodyPr/>
                    <a:lstStyle/>
                    <a:p>
                      <a:pPr algn="l" fontAlgn="b"/>
                      <a:r>
                        <a:rPr lang="en-GB" sz="1000" b="1" i="0" u="none" strike="noStrike" dirty="0">
                          <a:effectLst/>
                          <a:latin typeface="Times New Roman" panose="02020603050405020304" pitchFamily="18" charset="0"/>
                        </a:rPr>
                        <a:t>4999,916114</a:t>
                      </a:r>
                    </a:p>
                  </a:txBody>
                  <a:tcPr marL="7469" marR="7469" marT="7469" marB="0" anchor="b">
                    <a:lnL w="6350" cap="flat" cmpd="sng" algn="ctr">
                      <a:solidFill>
                        <a:srgbClr val="000000"/>
                      </a:solidFill>
                      <a:prstDash val="dot"/>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BF1DE"/>
                    </a:solidFill>
                  </a:tcPr>
                </a:tc>
                <a:extLst>
                  <a:ext uri="{0D108BD9-81ED-4DB2-BD59-A6C34878D82A}">
                    <a16:rowId xmlns:a16="http://schemas.microsoft.com/office/drawing/2014/main" val="408137573"/>
                  </a:ext>
                </a:extLst>
              </a:tr>
            </a:tbl>
          </a:graphicData>
        </a:graphic>
      </p:graphicFrame>
      <p:sp>
        <p:nvSpPr>
          <p:cNvPr id="23" name="Title 1"/>
          <p:cNvSpPr txBox="1">
            <a:spLocks/>
          </p:cNvSpPr>
          <p:nvPr/>
        </p:nvSpPr>
        <p:spPr>
          <a:xfrm>
            <a:off x="2075155" y="6172558"/>
            <a:ext cx="2913405" cy="261818"/>
          </a:xfrm>
          <a:prstGeom prst="rect">
            <a:avLst/>
          </a:prstGeom>
          <a:solidFill>
            <a:schemeClr val="accent3">
              <a:lumMod val="75000"/>
            </a:schemeClr>
          </a:solidFill>
          <a:ln w="28575">
            <a:solidFill>
              <a:schemeClr val="accent1">
                <a:lumMod val="50000"/>
              </a:schemeClr>
            </a:solidFill>
            <a:prstDash val="sysDot"/>
          </a:ln>
        </p:spPr>
        <p:txBody>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sr-Latn-BA" sz="1400" dirty="0" smtClean="0">
                <a:solidFill>
                  <a:schemeClr val="tx1"/>
                </a:solidFill>
                <a:latin typeface="Times New Roman" panose="02020603050405020304" pitchFamily="18" charset="0"/>
                <a:cs typeface="Times New Roman" panose="02020603050405020304" pitchFamily="18" charset="0"/>
              </a:rPr>
              <a:t>∆ Y/ ∆X = </a:t>
            </a:r>
            <a:r>
              <a:rPr lang="sr-Latn-BA" sz="1400" dirty="0">
                <a:solidFill>
                  <a:schemeClr val="tx1"/>
                </a:solidFill>
                <a:latin typeface="Times New Roman" panose="02020603050405020304" pitchFamily="18" charset="0"/>
                <a:cs typeface="Times New Roman" panose="02020603050405020304" pitchFamily="18" charset="0"/>
              </a:rPr>
              <a:t> </a:t>
            </a:r>
            <a:r>
              <a:rPr lang="sr-Latn-BA" sz="1400" dirty="0" smtClean="0">
                <a:solidFill>
                  <a:schemeClr val="tx1"/>
                </a:solidFill>
                <a:latin typeface="Times New Roman" panose="02020603050405020304" pitchFamily="18" charset="0"/>
                <a:cs typeface="Times New Roman" panose="02020603050405020304" pitchFamily="18" charset="0"/>
              </a:rPr>
              <a:t>1/(</a:t>
            </a:r>
            <a:r>
              <a:rPr lang="sr-Latn-BA" sz="1400" dirty="0">
                <a:solidFill>
                  <a:schemeClr val="tx1"/>
                </a:solidFill>
                <a:latin typeface="Times New Roman" panose="02020603050405020304" pitchFamily="18" charset="0"/>
                <a:cs typeface="Times New Roman" panose="02020603050405020304" pitchFamily="18" charset="0"/>
              </a:rPr>
              <a:t>∆S /∆Y </a:t>
            </a:r>
            <a:r>
              <a:rPr lang="sr-Latn-BA" sz="1400" dirty="0" smtClean="0">
                <a:solidFill>
                  <a:schemeClr val="tx1"/>
                </a:solidFill>
                <a:latin typeface="Times New Roman" panose="02020603050405020304" pitchFamily="18" charset="0"/>
                <a:cs typeface="Times New Roman" panose="02020603050405020304" pitchFamily="18" charset="0"/>
              </a:rPr>
              <a:t>+</a:t>
            </a:r>
            <a:r>
              <a:rPr lang="sr-Latn-BA" sz="1400" dirty="0">
                <a:solidFill>
                  <a:schemeClr val="tx1"/>
                </a:solidFill>
                <a:latin typeface="Times New Roman" panose="02020603050405020304" pitchFamily="18" charset="0"/>
                <a:cs typeface="Times New Roman" panose="02020603050405020304" pitchFamily="18" charset="0"/>
              </a:rPr>
              <a:t> ∆M /∆Y </a:t>
            </a:r>
            <a:r>
              <a:rPr lang="sr-Latn-BA" sz="1400" dirty="0" smtClean="0">
                <a:solidFill>
                  <a:schemeClr val="tx1"/>
                </a:solidFill>
                <a:latin typeface="Times New Roman" panose="02020603050405020304" pitchFamily="18" charset="0"/>
                <a:cs typeface="Times New Roman" panose="02020603050405020304" pitchFamily="18" charset="0"/>
              </a:rPr>
              <a:t>) </a:t>
            </a:r>
            <a:endParaRPr lang="sr-Latn-BA" sz="1400" b="1" dirty="0" smtClean="0">
              <a:solidFill>
                <a:srgbClr val="CC9900"/>
              </a:solidFill>
              <a:latin typeface="Times New Roman" panose="02020603050405020304" pitchFamily="18" charset="0"/>
              <a:cs typeface="Times New Roman" panose="02020603050405020304" pitchFamily="18" charset="0"/>
            </a:endParaRPr>
          </a:p>
        </p:txBody>
      </p:sp>
      <p:sp>
        <p:nvSpPr>
          <p:cNvPr id="24" name="Title 1"/>
          <p:cNvSpPr txBox="1">
            <a:spLocks/>
          </p:cNvSpPr>
          <p:nvPr/>
        </p:nvSpPr>
        <p:spPr>
          <a:xfrm>
            <a:off x="5490697" y="1270528"/>
            <a:ext cx="3129280" cy="778214"/>
          </a:xfrm>
          <a:prstGeom prst="rect">
            <a:avLst/>
          </a:prstGeom>
          <a:solidFill>
            <a:schemeClr val="bg1">
              <a:lumMod val="95000"/>
            </a:schemeClr>
          </a:solidFill>
        </p:spPr>
        <p:txBody>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just"/>
            <a:r>
              <a:rPr lang="sr-Latn-BA" sz="1400" dirty="0" smtClean="0">
                <a:solidFill>
                  <a:schemeClr val="tx1">
                    <a:lumMod val="65000"/>
                    <a:lumOff val="35000"/>
                  </a:schemeClr>
                </a:solidFill>
                <a:latin typeface="Times New Roman" panose="02020603050405020304" pitchFamily="18" charset="0"/>
                <a:cs typeface="Times New Roman" panose="02020603050405020304" pitchFamily="18" charset="0"/>
              </a:rPr>
              <a:t>Izračunati: marginalne </a:t>
            </a:r>
            <a:r>
              <a:rPr lang="sr-Latn-BA" sz="1400" dirty="0">
                <a:solidFill>
                  <a:schemeClr val="tx1">
                    <a:lumMod val="65000"/>
                    <a:lumOff val="35000"/>
                  </a:schemeClr>
                </a:solidFill>
                <a:latin typeface="Times New Roman" panose="02020603050405020304" pitchFamily="18" charset="0"/>
                <a:cs typeface="Times New Roman" panose="02020603050405020304" pitchFamily="18" charset="0"/>
              </a:rPr>
              <a:t>sklonosti </a:t>
            </a:r>
            <a:r>
              <a:rPr lang="sr-Latn-BA" sz="1400" dirty="0" smtClean="0">
                <a:solidFill>
                  <a:schemeClr val="tx1">
                    <a:lumMod val="65000"/>
                    <a:lumOff val="35000"/>
                  </a:schemeClr>
                </a:solidFill>
                <a:latin typeface="Times New Roman" panose="02020603050405020304" pitchFamily="18" charset="0"/>
                <a:cs typeface="Times New Roman" panose="02020603050405020304" pitchFamily="18" charset="0"/>
              </a:rPr>
              <a:t>potrosnji, stednji i </a:t>
            </a:r>
            <a:r>
              <a:rPr lang="sr-Latn-BA" sz="1400" dirty="0">
                <a:solidFill>
                  <a:schemeClr val="tx1">
                    <a:lumMod val="65000"/>
                    <a:lumOff val="35000"/>
                  </a:schemeClr>
                </a:solidFill>
                <a:latin typeface="Times New Roman" panose="02020603050405020304" pitchFamily="18" charset="0"/>
                <a:cs typeface="Times New Roman" panose="02020603050405020304" pitchFamily="18" charset="0"/>
              </a:rPr>
              <a:t>uvozu </a:t>
            </a:r>
            <a:r>
              <a:rPr lang="sr-Latn-BA" sz="1400" dirty="0" smtClean="0">
                <a:solidFill>
                  <a:schemeClr val="tx1">
                    <a:lumMod val="65000"/>
                    <a:lumOff val="35000"/>
                  </a:schemeClr>
                </a:solidFill>
                <a:latin typeface="Times New Roman" panose="02020603050405020304" pitchFamily="18" charset="0"/>
                <a:cs typeface="Times New Roman" panose="02020603050405020304" pitchFamily="18" charset="0"/>
              </a:rPr>
              <a:t>0,3, te spoljnotrgovinski multiplikator?</a:t>
            </a:r>
            <a:endParaRPr lang="sr-Latn-BA" sz="1400" dirty="0">
              <a:solidFill>
                <a:schemeClr val="tx1">
                  <a:lumMod val="65000"/>
                  <a:lumOff val="35000"/>
                </a:schemeClr>
              </a:solidFill>
              <a:latin typeface="Times New Roman" panose="02020603050405020304" pitchFamily="18" charset="0"/>
              <a:cs typeface="Times New Roman" panose="02020603050405020304" pitchFamily="18" charset="0"/>
            </a:endParaRPr>
          </a:p>
        </p:txBody>
      </p:sp>
      <p:sp>
        <p:nvSpPr>
          <p:cNvPr id="25" name="Cloud Callout 24"/>
          <p:cNvSpPr/>
          <p:nvPr/>
        </p:nvSpPr>
        <p:spPr>
          <a:xfrm flipH="1">
            <a:off x="4657577" y="1288225"/>
            <a:ext cx="833120" cy="596563"/>
          </a:xfrm>
          <a:prstGeom prst="cloud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r-Latn-BA" dirty="0" smtClean="0"/>
              <a:t>???</a:t>
            </a:r>
            <a:endParaRPr lang="en-GB" dirty="0"/>
          </a:p>
        </p:txBody>
      </p:sp>
      <p:sp>
        <p:nvSpPr>
          <p:cNvPr id="26" name="Title 1"/>
          <p:cNvSpPr txBox="1">
            <a:spLocks/>
          </p:cNvSpPr>
          <p:nvPr/>
        </p:nvSpPr>
        <p:spPr>
          <a:xfrm>
            <a:off x="2075155" y="6504849"/>
            <a:ext cx="2913405" cy="243578"/>
          </a:xfrm>
          <a:prstGeom prst="rect">
            <a:avLst/>
          </a:prstGeom>
          <a:solidFill>
            <a:schemeClr val="bg1"/>
          </a:solidFill>
          <a:ln w="28575">
            <a:solidFill>
              <a:schemeClr val="accent1">
                <a:lumMod val="50000"/>
              </a:schemeClr>
            </a:solidFill>
            <a:prstDash val="sysDot"/>
          </a:ln>
        </p:spPr>
        <p:txBody>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sr-Latn-BA" sz="1400" dirty="0" smtClean="0">
                <a:solidFill>
                  <a:schemeClr val="tx1"/>
                </a:solidFill>
                <a:latin typeface="Times New Roman" panose="02020603050405020304" pitchFamily="18" charset="0"/>
                <a:cs typeface="Times New Roman" panose="02020603050405020304" pitchFamily="18" charset="0"/>
              </a:rPr>
              <a:t>5000/ 3000 = </a:t>
            </a:r>
            <a:r>
              <a:rPr lang="sr-Latn-BA" sz="1400" dirty="0">
                <a:solidFill>
                  <a:schemeClr val="tx1"/>
                </a:solidFill>
                <a:latin typeface="Times New Roman" panose="02020603050405020304" pitchFamily="18" charset="0"/>
                <a:cs typeface="Times New Roman" panose="02020603050405020304" pitchFamily="18" charset="0"/>
              </a:rPr>
              <a:t> </a:t>
            </a:r>
            <a:r>
              <a:rPr lang="sr-Latn-BA" sz="1400" dirty="0" smtClean="0">
                <a:solidFill>
                  <a:schemeClr val="tx1"/>
                </a:solidFill>
                <a:latin typeface="Times New Roman" panose="02020603050405020304" pitchFamily="18" charset="0"/>
                <a:cs typeface="Times New Roman" panose="02020603050405020304" pitchFamily="18" charset="0"/>
              </a:rPr>
              <a:t>1/(0,3 +0,3) </a:t>
            </a:r>
            <a:endParaRPr lang="sr-Latn-BA" sz="1400" b="1" dirty="0" smtClean="0">
              <a:solidFill>
                <a:srgbClr val="CC99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3428453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6D22F896-40B5-4ADD-8801-0D06FADFA095}" type="slidenum">
              <a:rPr lang="en-US" smtClean="0"/>
              <a:t>23</a:t>
            </a:fld>
            <a:endParaRPr lang="en-US" dirty="0"/>
          </a:p>
        </p:txBody>
      </p:sp>
      <p:sp>
        <p:nvSpPr>
          <p:cNvPr id="4" name="Rounded Rectangle 3"/>
          <p:cNvSpPr/>
          <p:nvPr/>
        </p:nvSpPr>
        <p:spPr>
          <a:xfrm>
            <a:off x="102286" y="237985"/>
            <a:ext cx="8949349" cy="543394"/>
          </a:xfrm>
          <a:prstGeom prst="roundRect">
            <a:avLst/>
          </a:prstGeom>
          <a:ln w="38100">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1">
            <a:schemeClr val="accent1"/>
          </a:lnRef>
          <a:fillRef idx="2">
            <a:schemeClr val="accent1"/>
          </a:fillRef>
          <a:effectRef idx="1">
            <a:schemeClr val="accent1"/>
          </a:effectRef>
          <a:fontRef idx="minor">
            <a:schemeClr val="dk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r>
              <a:rPr lang="sr-Latn-BA" sz="2000" b="1" i="1" dirty="0">
                <a:solidFill>
                  <a:schemeClr val="bg2">
                    <a:lumMod val="25000"/>
                  </a:schemeClr>
                </a:solidFill>
                <a:latin typeface="Times New Roman" panose="02020603050405020304" pitchFamily="18" charset="0"/>
                <a:cs typeface="Times New Roman" panose="02020603050405020304" pitchFamily="18" charset="0"/>
              </a:rPr>
              <a:t>2</a:t>
            </a:r>
            <a:r>
              <a:rPr lang="sr-Latn-BA" sz="2000" b="1" i="1" dirty="0" smtClean="0">
                <a:solidFill>
                  <a:schemeClr val="bg2">
                    <a:lumMod val="25000"/>
                  </a:schemeClr>
                </a:solidFill>
                <a:latin typeface="Times New Roman" panose="02020603050405020304" pitchFamily="18" charset="0"/>
                <a:cs typeface="Times New Roman" panose="02020603050405020304" pitchFamily="18" charset="0"/>
              </a:rPr>
              <a:t>. Efekti međunarodne razmjene na nacionalni dohodak </a:t>
            </a:r>
            <a:endParaRPr lang="en-GB" sz="2000" b="1" i="1" dirty="0">
              <a:solidFill>
                <a:schemeClr val="bg2">
                  <a:lumMod val="25000"/>
                </a:schemeClr>
              </a:solidFill>
              <a:latin typeface="Times New Roman" panose="02020603050405020304" pitchFamily="18" charset="0"/>
              <a:cs typeface="Times New Roman" panose="02020603050405020304" pitchFamily="18" charset="0"/>
            </a:endParaRPr>
          </a:p>
        </p:txBody>
      </p:sp>
      <p:sp>
        <p:nvSpPr>
          <p:cNvPr id="5" name="Title 1"/>
          <p:cNvSpPr txBox="1">
            <a:spLocks/>
          </p:cNvSpPr>
          <p:nvPr/>
        </p:nvSpPr>
        <p:spPr>
          <a:xfrm>
            <a:off x="6236852" y="237985"/>
            <a:ext cx="2630055" cy="578321"/>
          </a:xfrm>
          <a:prstGeom prst="rect">
            <a:avLst/>
          </a:prstGeom>
          <a:ln/>
        </p:spPr>
        <p:style>
          <a:lnRef idx="1">
            <a:schemeClr val="accent4"/>
          </a:lnRef>
          <a:fillRef idx="2">
            <a:schemeClr val="accent4"/>
          </a:fillRef>
          <a:effectRef idx="1">
            <a:schemeClr val="accent4"/>
          </a:effectRef>
          <a:fontRef idx="minor">
            <a:schemeClr val="dk1"/>
          </a:fontRef>
        </p:style>
        <p:txBody>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sr-Latn-BA" sz="1800" dirty="0" smtClean="0">
                <a:solidFill>
                  <a:schemeClr val="tx1"/>
                </a:solidFill>
                <a:latin typeface="Times New Roman" panose="02020603050405020304" pitchFamily="18" charset="0"/>
                <a:cs typeface="Times New Roman" panose="02020603050405020304" pitchFamily="18" charset="0"/>
              </a:rPr>
              <a:t>spoljnotrgovinski multiplikator </a:t>
            </a:r>
            <a:endParaRPr lang="sr-Latn-BA" sz="1800" b="1" dirty="0" smtClean="0">
              <a:solidFill>
                <a:srgbClr val="CC9900"/>
              </a:solidFill>
              <a:latin typeface="Times New Roman" panose="02020603050405020304" pitchFamily="18" charset="0"/>
              <a:cs typeface="Times New Roman" panose="02020603050405020304" pitchFamily="18" charset="0"/>
            </a:endParaRP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97334" y="942512"/>
            <a:ext cx="390199" cy="483981"/>
          </a:xfrm>
          <a:prstGeom prst="rect">
            <a:avLst/>
          </a:prstGeom>
        </p:spPr>
      </p:pic>
      <p:sp>
        <p:nvSpPr>
          <p:cNvPr id="9" name="Title 1"/>
          <p:cNvSpPr txBox="1">
            <a:spLocks/>
          </p:cNvSpPr>
          <p:nvPr/>
        </p:nvSpPr>
        <p:spPr>
          <a:xfrm>
            <a:off x="5841139" y="1195870"/>
            <a:ext cx="3372887" cy="734581"/>
          </a:xfrm>
          <a:prstGeom prst="rect">
            <a:avLst/>
          </a:prstGeom>
        </p:spPr>
        <p:txBody>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just"/>
            <a:r>
              <a:rPr lang="sr-Latn-BA" sz="1400" b="1" i="1" u="sng" dirty="0" smtClean="0">
                <a:solidFill>
                  <a:schemeClr val="tx1">
                    <a:lumMod val="65000"/>
                    <a:lumOff val="35000"/>
                  </a:schemeClr>
                </a:solidFill>
                <a:latin typeface="Times New Roman" panose="02020603050405020304" pitchFamily="18" charset="0"/>
                <a:cs typeface="Times New Roman" panose="02020603050405020304" pitchFamily="18" charset="0"/>
              </a:rPr>
              <a:t>Rješenje</a:t>
            </a:r>
            <a:r>
              <a:rPr lang="sr-Latn-BA" sz="1400" b="1" i="1" dirty="0" smtClean="0">
                <a:solidFill>
                  <a:schemeClr val="tx1">
                    <a:lumMod val="65000"/>
                    <a:lumOff val="35000"/>
                  </a:schemeClr>
                </a:solidFill>
                <a:latin typeface="Times New Roman" panose="02020603050405020304" pitchFamily="18" charset="0"/>
                <a:cs typeface="Times New Roman" panose="02020603050405020304" pitchFamily="18" charset="0"/>
              </a:rPr>
              <a:t>:</a:t>
            </a:r>
          </a:p>
          <a:p>
            <a:pPr algn="just"/>
            <a:r>
              <a:rPr lang="sr-Latn-BA" sz="1400" b="1" i="1" dirty="0" smtClean="0">
                <a:solidFill>
                  <a:schemeClr val="tx1">
                    <a:lumMod val="65000"/>
                    <a:lumOff val="35000"/>
                  </a:schemeClr>
                </a:solidFill>
                <a:latin typeface="Times New Roman" panose="02020603050405020304" pitchFamily="18" charset="0"/>
                <a:cs typeface="Times New Roman" panose="02020603050405020304" pitchFamily="18" charset="0"/>
              </a:rPr>
              <a:t>∆uvoz +∆štednje= ∆izvoz + ∆Investicije</a:t>
            </a:r>
          </a:p>
          <a:p>
            <a:pPr algn="just"/>
            <a:r>
              <a:rPr lang="sr-Latn-BA" sz="1400" b="1" i="1" dirty="0" smtClean="0">
                <a:solidFill>
                  <a:schemeClr val="tx1">
                    <a:lumMod val="65000"/>
                    <a:lumOff val="35000"/>
                  </a:schemeClr>
                </a:solidFill>
                <a:latin typeface="Times New Roman" panose="02020603050405020304" pitchFamily="18" charset="0"/>
                <a:cs typeface="Times New Roman" panose="02020603050405020304" pitchFamily="18" charset="0"/>
              </a:rPr>
              <a:t>M+S = X + I  (investije su ostale iste dI=0). </a:t>
            </a:r>
            <a:endParaRPr lang="sr-Latn-BA" sz="1400" b="1" i="1" dirty="0">
              <a:solidFill>
                <a:schemeClr val="tx1">
                  <a:lumMod val="65000"/>
                  <a:lumOff val="35000"/>
                </a:schemeClr>
              </a:solidFill>
              <a:latin typeface="Times New Roman" panose="02020603050405020304" pitchFamily="18" charset="0"/>
              <a:cs typeface="Times New Roman" panose="02020603050405020304" pitchFamily="18" charset="0"/>
            </a:endParaRPr>
          </a:p>
        </p:txBody>
      </p:sp>
      <p:sp>
        <p:nvSpPr>
          <p:cNvPr id="10" name="Title 1"/>
          <p:cNvSpPr txBox="1">
            <a:spLocks/>
          </p:cNvSpPr>
          <p:nvPr/>
        </p:nvSpPr>
        <p:spPr>
          <a:xfrm>
            <a:off x="5685568" y="7799208"/>
            <a:ext cx="3372887" cy="1570382"/>
          </a:xfrm>
          <a:prstGeom prst="rect">
            <a:avLst/>
          </a:prstGeom>
        </p:spPr>
        <p:txBody>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just"/>
            <a:r>
              <a:rPr lang="sr-Latn-BA" sz="1400" b="1" i="1" dirty="0" smtClean="0">
                <a:solidFill>
                  <a:schemeClr val="tx1">
                    <a:lumMod val="65000"/>
                    <a:lumOff val="35000"/>
                  </a:schemeClr>
                </a:solidFill>
                <a:latin typeface="Times New Roman" panose="02020603050405020304" pitchFamily="18" charset="0"/>
                <a:cs typeface="Times New Roman" panose="02020603050405020304" pitchFamily="18" charset="0"/>
              </a:rPr>
              <a:t>Rješenje:</a:t>
            </a:r>
          </a:p>
          <a:p>
            <a:pPr algn="just"/>
            <a:r>
              <a:rPr lang="sr-Latn-BA" sz="1400" b="1" i="1" dirty="0" smtClean="0">
                <a:solidFill>
                  <a:schemeClr val="tx1">
                    <a:lumMod val="65000"/>
                    <a:lumOff val="35000"/>
                  </a:schemeClr>
                </a:solidFill>
                <a:latin typeface="Times New Roman" panose="02020603050405020304" pitchFamily="18" charset="0"/>
                <a:cs typeface="Times New Roman" panose="02020603050405020304" pitchFamily="18" charset="0"/>
              </a:rPr>
              <a:t>∆uvoz +∆štednje= ∆izvoz + ∆Investicije</a:t>
            </a:r>
          </a:p>
          <a:p>
            <a:pPr algn="just"/>
            <a:r>
              <a:rPr lang="sr-Latn-BA" sz="1400" b="1" i="1" dirty="0" smtClean="0">
                <a:solidFill>
                  <a:schemeClr val="tx1">
                    <a:lumMod val="65000"/>
                    <a:lumOff val="35000"/>
                  </a:schemeClr>
                </a:solidFill>
                <a:latin typeface="Times New Roman" panose="02020603050405020304" pitchFamily="18" charset="0"/>
                <a:cs typeface="Times New Roman" panose="02020603050405020304" pitchFamily="18" charset="0"/>
              </a:rPr>
              <a:t>M+S = X + I  </a:t>
            </a:r>
            <a:endParaRPr lang="sr-Latn-BA" sz="1400" b="1" i="1" dirty="0">
              <a:solidFill>
                <a:schemeClr val="tx1">
                  <a:lumMod val="65000"/>
                  <a:lumOff val="35000"/>
                </a:schemeClr>
              </a:solidFill>
              <a:latin typeface="Times New Roman" panose="02020603050405020304" pitchFamily="18" charset="0"/>
              <a:cs typeface="Times New Roman" panose="02020603050405020304" pitchFamily="18" charset="0"/>
            </a:endParaRPr>
          </a:p>
          <a:p>
            <a:pPr algn="just"/>
            <a:r>
              <a:rPr lang="sr-Latn-BA" sz="1400" dirty="0" smtClean="0">
                <a:solidFill>
                  <a:schemeClr val="tx1">
                    <a:lumMod val="65000"/>
                    <a:lumOff val="35000"/>
                  </a:schemeClr>
                </a:solidFill>
                <a:latin typeface="Times New Roman" panose="02020603050405020304" pitchFamily="18" charset="0"/>
                <a:cs typeface="Times New Roman" panose="02020603050405020304" pitchFamily="18" charset="0"/>
              </a:rPr>
              <a:t>dUVOZ+dŠTEDNJA=dIZVOZ+dinvesticije </a:t>
            </a:r>
            <a:r>
              <a:rPr lang="sr-Latn-BA" sz="1400" dirty="0">
                <a:solidFill>
                  <a:schemeClr val="tx1">
                    <a:lumMod val="65000"/>
                    <a:lumOff val="35000"/>
                  </a:schemeClr>
                </a:solidFill>
                <a:latin typeface="Times New Roman" panose="02020603050405020304" pitchFamily="18" charset="0"/>
                <a:cs typeface="Times New Roman" panose="02020603050405020304" pitchFamily="18" charset="0"/>
              </a:rPr>
              <a:t>(koje su stale iste, dI=0) Ovdje su marginalne sklonosti potrosnji 0,4 , stednji 0,3 , i uvozu 0,3 : ukupno 1 (to je bitno naglasiti;   multiplikator je ovdje 1.66667 i rast dohotka ukupno je 5000</a:t>
            </a:r>
          </a:p>
        </p:txBody>
      </p:sp>
      <p:sp>
        <p:nvSpPr>
          <p:cNvPr id="11" name="Title 1"/>
          <p:cNvSpPr txBox="1">
            <a:spLocks/>
          </p:cNvSpPr>
          <p:nvPr/>
        </p:nvSpPr>
        <p:spPr>
          <a:xfrm>
            <a:off x="5969441" y="2389040"/>
            <a:ext cx="1126640" cy="269875"/>
          </a:xfrm>
          <a:prstGeom prst="rect">
            <a:avLst/>
          </a:prstGeom>
          <a:solidFill>
            <a:schemeClr val="accent6">
              <a:lumMod val="20000"/>
              <a:lumOff val="80000"/>
            </a:schemeClr>
          </a:solidFill>
          <a:ln w="28575">
            <a:solidFill>
              <a:schemeClr val="accent1">
                <a:lumMod val="50000"/>
              </a:schemeClr>
            </a:solidFill>
            <a:prstDash val="sysDot"/>
          </a:ln>
        </p:spPr>
        <p:txBody>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sr-Latn-BA" sz="1800" dirty="0" smtClean="0">
                <a:solidFill>
                  <a:schemeClr val="tx1"/>
                </a:solidFill>
                <a:latin typeface="Times New Roman" panose="02020603050405020304" pitchFamily="18" charset="0"/>
                <a:cs typeface="Times New Roman" panose="02020603050405020304" pitchFamily="18" charset="0"/>
              </a:rPr>
              <a:t>∆</a:t>
            </a:r>
            <a:r>
              <a:rPr lang="sr-Latn-BA" sz="1600" dirty="0" smtClean="0">
                <a:solidFill>
                  <a:schemeClr val="tx1"/>
                </a:solidFill>
                <a:latin typeface="Times New Roman" panose="02020603050405020304" pitchFamily="18" charset="0"/>
                <a:cs typeface="Times New Roman" panose="02020603050405020304" pitchFamily="18" charset="0"/>
              </a:rPr>
              <a:t>S</a:t>
            </a:r>
            <a:r>
              <a:rPr lang="sr-Latn-BA" sz="1600" dirty="0">
                <a:solidFill>
                  <a:schemeClr val="tx1"/>
                </a:solidFill>
                <a:latin typeface="Times New Roman" panose="02020603050405020304" pitchFamily="18" charset="0"/>
                <a:cs typeface="Times New Roman" panose="02020603050405020304" pitchFamily="18" charset="0"/>
              </a:rPr>
              <a:t> /∆</a:t>
            </a:r>
            <a:r>
              <a:rPr lang="sr-Latn-BA" sz="1600" dirty="0" smtClean="0">
                <a:solidFill>
                  <a:schemeClr val="tx1"/>
                </a:solidFill>
                <a:latin typeface="Times New Roman" panose="02020603050405020304" pitchFamily="18" charset="0"/>
                <a:cs typeface="Times New Roman" panose="02020603050405020304" pitchFamily="18" charset="0"/>
              </a:rPr>
              <a:t>Y =s</a:t>
            </a:r>
            <a:endParaRPr lang="sr-Latn-BA" sz="1600" b="1" dirty="0" smtClean="0">
              <a:solidFill>
                <a:schemeClr val="tx1"/>
              </a:solidFill>
              <a:latin typeface="Times New Roman" panose="02020603050405020304" pitchFamily="18" charset="0"/>
              <a:cs typeface="Times New Roman" panose="02020603050405020304" pitchFamily="18" charset="0"/>
            </a:endParaRPr>
          </a:p>
        </p:txBody>
      </p:sp>
      <p:sp>
        <p:nvSpPr>
          <p:cNvPr id="12" name="Title 1"/>
          <p:cNvSpPr txBox="1">
            <a:spLocks/>
          </p:cNvSpPr>
          <p:nvPr/>
        </p:nvSpPr>
        <p:spPr>
          <a:xfrm>
            <a:off x="5950837" y="2076467"/>
            <a:ext cx="2912389" cy="264718"/>
          </a:xfrm>
          <a:prstGeom prst="rect">
            <a:avLst/>
          </a:prstGeom>
          <a:solidFill>
            <a:schemeClr val="bg1">
              <a:lumMod val="85000"/>
            </a:schemeClr>
          </a:solidFill>
        </p:spPr>
        <p:txBody>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marL="285750" indent="-285750" algn="just">
              <a:buFont typeface="Wingdings" panose="05000000000000000000" pitchFamily="2" charset="2"/>
              <a:buChar char="§"/>
            </a:pPr>
            <a:r>
              <a:rPr lang="sr-Latn-BA" sz="1400" dirty="0" smtClean="0">
                <a:solidFill>
                  <a:schemeClr val="tx1">
                    <a:lumMod val="65000"/>
                    <a:lumOff val="35000"/>
                  </a:schemeClr>
                </a:solidFill>
                <a:latin typeface="Times New Roman" panose="02020603050405020304" pitchFamily="18" charset="0"/>
                <a:cs typeface="Times New Roman" panose="02020603050405020304" pitchFamily="18" charset="0"/>
              </a:rPr>
              <a:t>Marginalna sklonost ka štednji: </a:t>
            </a:r>
            <a:endParaRPr lang="sr-Latn-BA" sz="1400" dirty="0">
              <a:solidFill>
                <a:schemeClr val="tx1">
                  <a:lumMod val="65000"/>
                  <a:lumOff val="35000"/>
                </a:schemeClr>
              </a:solidFill>
              <a:latin typeface="Times New Roman" panose="02020603050405020304" pitchFamily="18" charset="0"/>
              <a:cs typeface="Times New Roman" panose="02020603050405020304" pitchFamily="18" charset="0"/>
            </a:endParaRPr>
          </a:p>
        </p:txBody>
      </p:sp>
      <p:sp>
        <p:nvSpPr>
          <p:cNvPr id="13" name="Title 1"/>
          <p:cNvSpPr txBox="1">
            <a:spLocks/>
          </p:cNvSpPr>
          <p:nvPr/>
        </p:nvSpPr>
        <p:spPr>
          <a:xfrm>
            <a:off x="5915815" y="2698443"/>
            <a:ext cx="2912389" cy="277744"/>
          </a:xfrm>
          <a:prstGeom prst="rect">
            <a:avLst/>
          </a:prstGeom>
        </p:spPr>
        <p:txBody>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just"/>
            <a:r>
              <a:rPr lang="sr-Latn-BA" sz="1400" dirty="0">
                <a:solidFill>
                  <a:schemeClr val="tx1">
                    <a:lumMod val="65000"/>
                    <a:lumOff val="35000"/>
                  </a:schemeClr>
                </a:solidFill>
                <a:latin typeface="Times New Roman" panose="02020603050405020304" pitchFamily="18" charset="0"/>
                <a:cs typeface="Times New Roman" panose="02020603050405020304" pitchFamily="18" charset="0"/>
              </a:rPr>
              <a:t>s</a:t>
            </a:r>
            <a:r>
              <a:rPr lang="sr-Latn-BA" sz="1400" dirty="0" smtClean="0">
                <a:solidFill>
                  <a:schemeClr val="tx1">
                    <a:lumMod val="65000"/>
                    <a:lumOff val="35000"/>
                  </a:schemeClr>
                </a:solidFill>
                <a:latin typeface="Times New Roman" panose="02020603050405020304" pitchFamily="18" charset="0"/>
                <a:cs typeface="Times New Roman" panose="02020603050405020304" pitchFamily="18" charset="0"/>
              </a:rPr>
              <a:t>= ∆S /∆Y = 1500 /5000= </a:t>
            </a:r>
            <a:r>
              <a:rPr lang="sr-Latn-BA" sz="1400" b="1" dirty="0" smtClean="0">
                <a:solidFill>
                  <a:schemeClr val="tx1">
                    <a:lumMod val="65000"/>
                    <a:lumOff val="35000"/>
                  </a:schemeClr>
                </a:solidFill>
                <a:latin typeface="Times New Roman" panose="02020603050405020304" pitchFamily="18" charset="0"/>
                <a:cs typeface="Times New Roman" panose="02020603050405020304" pitchFamily="18" charset="0"/>
              </a:rPr>
              <a:t>0,3 </a:t>
            </a:r>
            <a:endParaRPr lang="sr-Latn-BA" sz="1400" b="1" dirty="0">
              <a:solidFill>
                <a:schemeClr val="tx1">
                  <a:lumMod val="65000"/>
                  <a:lumOff val="35000"/>
                </a:schemeClr>
              </a:solidFill>
              <a:latin typeface="Times New Roman" panose="02020603050405020304" pitchFamily="18" charset="0"/>
              <a:cs typeface="Times New Roman" panose="02020603050405020304" pitchFamily="18" charset="0"/>
            </a:endParaRPr>
          </a:p>
        </p:txBody>
      </p:sp>
      <p:sp>
        <p:nvSpPr>
          <p:cNvPr id="14" name="Title 1"/>
          <p:cNvSpPr txBox="1">
            <a:spLocks/>
          </p:cNvSpPr>
          <p:nvPr/>
        </p:nvSpPr>
        <p:spPr>
          <a:xfrm>
            <a:off x="5915814" y="3242142"/>
            <a:ext cx="2912389" cy="277744"/>
          </a:xfrm>
          <a:prstGeom prst="rect">
            <a:avLst/>
          </a:prstGeom>
          <a:solidFill>
            <a:schemeClr val="bg1">
              <a:lumMod val="85000"/>
            </a:schemeClr>
          </a:solidFill>
        </p:spPr>
        <p:txBody>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marL="285750" indent="-285750" algn="just">
              <a:buFont typeface="Wingdings" panose="05000000000000000000" pitchFamily="2" charset="2"/>
              <a:buChar char="§"/>
            </a:pPr>
            <a:r>
              <a:rPr lang="sr-Latn-BA" sz="1400" dirty="0" smtClean="0">
                <a:solidFill>
                  <a:schemeClr val="tx1">
                    <a:lumMod val="65000"/>
                    <a:lumOff val="35000"/>
                  </a:schemeClr>
                </a:solidFill>
                <a:latin typeface="Times New Roman" panose="02020603050405020304" pitchFamily="18" charset="0"/>
                <a:cs typeface="Times New Roman" panose="02020603050405020304" pitchFamily="18" charset="0"/>
              </a:rPr>
              <a:t>Marginalna sklonost ka uvozu: </a:t>
            </a:r>
            <a:endParaRPr lang="sr-Latn-BA" sz="1400" dirty="0">
              <a:solidFill>
                <a:schemeClr val="tx1">
                  <a:lumMod val="65000"/>
                  <a:lumOff val="35000"/>
                </a:schemeClr>
              </a:solidFill>
              <a:latin typeface="Times New Roman" panose="02020603050405020304" pitchFamily="18" charset="0"/>
              <a:cs typeface="Times New Roman" panose="02020603050405020304" pitchFamily="18" charset="0"/>
            </a:endParaRPr>
          </a:p>
        </p:txBody>
      </p:sp>
      <p:sp>
        <p:nvSpPr>
          <p:cNvPr id="15" name="Title 1"/>
          <p:cNvSpPr txBox="1">
            <a:spLocks/>
          </p:cNvSpPr>
          <p:nvPr/>
        </p:nvSpPr>
        <p:spPr>
          <a:xfrm>
            <a:off x="5950837" y="3559993"/>
            <a:ext cx="1215659" cy="269875"/>
          </a:xfrm>
          <a:prstGeom prst="rect">
            <a:avLst/>
          </a:prstGeom>
          <a:solidFill>
            <a:schemeClr val="accent6">
              <a:lumMod val="20000"/>
              <a:lumOff val="80000"/>
            </a:schemeClr>
          </a:solidFill>
          <a:ln w="28575">
            <a:solidFill>
              <a:schemeClr val="accent1">
                <a:lumMod val="50000"/>
              </a:schemeClr>
            </a:solidFill>
            <a:prstDash val="sysDot"/>
          </a:ln>
        </p:spPr>
        <p:txBody>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sr-Latn-BA" sz="1800" dirty="0" smtClean="0">
                <a:solidFill>
                  <a:schemeClr val="tx1"/>
                </a:solidFill>
                <a:latin typeface="Times New Roman" panose="02020603050405020304" pitchFamily="18" charset="0"/>
                <a:cs typeface="Times New Roman" panose="02020603050405020304" pitchFamily="18" charset="0"/>
              </a:rPr>
              <a:t>∆</a:t>
            </a:r>
            <a:r>
              <a:rPr lang="sr-Latn-BA" sz="1600" dirty="0">
                <a:solidFill>
                  <a:schemeClr val="tx1"/>
                </a:solidFill>
                <a:latin typeface="Times New Roman" panose="02020603050405020304" pitchFamily="18" charset="0"/>
                <a:cs typeface="Times New Roman" panose="02020603050405020304" pitchFamily="18" charset="0"/>
              </a:rPr>
              <a:t>M</a:t>
            </a:r>
            <a:r>
              <a:rPr lang="sr-Latn-BA" sz="1600" dirty="0" smtClean="0">
                <a:solidFill>
                  <a:schemeClr val="tx1"/>
                </a:solidFill>
                <a:latin typeface="Times New Roman" panose="02020603050405020304" pitchFamily="18" charset="0"/>
                <a:cs typeface="Times New Roman" panose="02020603050405020304" pitchFamily="18" charset="0"/>
              </a:rPr>
              <a:t> </a:t>
            </a:r>
            <a:r>
              <a:rPr lang="sr-Latn-BA" sz="1600" dirty="0">
                <a:solidFill>
                  <a:schemeClr val="tx1"/>
                </a:solidFill>
                <a:latin typeface="Times New Roman" panose="02020603050405020304" pitchFamily="18" charset="0"/>
                <a:cs typeface="Times New Roman" panose="02020603050405020304" pitchFamily="18" charset="0"/>
              </a:rPr>
              <a:t>/∆</a:t>
            </a:r>
            <a:r>
              <a:rPr lang="sr-Latn-BA" sz="1600" dirty="0" smtClean="0">
                <a:solidFill>
                  <a:schemeClr val="tx1"/>
                </a:solidFill>
                <a:latin typeface="Times New Roman" panose="02020603050405020304" pitchFamily="18" charset="0"/>
                <a:cs typeface="Times New Roman" panose="02020603050405020304" pitchFamily="18" charset="0"/>
              </a:rPr>
              <a:t>Y =m</a:t>
            </a:r>
            <a:endParaRPr lang="sr-Latn-BA" sz="1600" b="1" dirty="0" smtClean="0">
              <a:solidFill>
                <a:schemeClr val="tx1"/>
              </a:solidFill>
              <a:latin typeface="Times New Roman" panose="02020603050405020304" pitchFamily="18" charset="0"/>
              <a:cs typeface="Times New Roman" panose="02020603050405020304" pitchFamily="18" charset="0"/>
            </a:endParaRPr>
          </a:p>
        </p:txBody>
      </p:sp>
      <p:sp>
        <p:nvSpPr>
          <p:cNvPr id="16" name="Title 1"/>
          <p:cNvSpPr txBox="1">
            <a:spLocks/>
          </p:cNvSpPr>
          <p:nvPr/>
        </p:nvSpPr>
        <p:spPr>
          <a:xfrm>
            <a:off x="5915813" y="3835227"/>
            <a:ext cx="2912389" cy="277744"/>
          </a:xfrm>
          <a:prstGeom prst="rect">
            <a:avLst/>
          </a:prstGeom>
        </p:spPr>
        <p:txBody>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just"/>
            <a:r>
              <a:rPr lang="sr-Latn-BA" sz="1400" dirty="0" smtClean="0">
                <a:solidFill>
                  <a:schemeClr val="tx1">
                    <a:lumMod val="65000"/>
                    <a:lumOff val="35000"/>
                  </a:schemeClr>
                </a:solidFill>
                <a:latin typeface="Times New Roman" panose="02020603050405020304" pitchFamily="18" charset="0"/>
                <a:cs typeface="Times New Roman" panose="02020603050405020304" pitchFamily="18" charset="0"/>
              </a:rPr>
              <a:t>m= ∆M /∆Y = 1500 /5000= </a:t>
            </a:r>
            <a:r>
              <a:rPr lang="sr-Latn-BA" sz="1400" b="1" dirty="0" smtClean="0">
                <a:solidFill>
                  <a:schemeClr val="tx1">
                    <a:lumMod val="65000"/>
                    <a:lumOff val="35000"/>
                  </a:schemeClr>
                </a:solidFill>
                <a:latin typeface="Times New Roman" panose="02020603050405020304" pitchFamily="18" charset="0"/>
                <a:cs typeface="Times New Roman" panose="02020603050405020304" pitchFamily="18" charset="0"/>
              </a:rPr>
              <a:t>0,3 </a:t>
            </a:r>
            <a:endParaRPr lang="sr-Latn-BA" sz="1400" b="1" dirty="0">
              <a:solidFill>
                <a:schemeClr val="tx1">
                  <a:lumMod val="65000"/>
                  <a:lumOff val="35000"/>
                </a:schemeClr>
              </a:solidFill>
              <a:latin typeface="Times New Roman" panose="02020603050405020304" pitchFamily="18" charset="0"/>
              <a:cs typeface="Times New Roman" panose="02020603050405020304" pitchFamily="18" charset="0"/>
            </a:endParaRPr>
          </a:p>
        </p:txBody>
      </p:sp>
      <p:sp>
        <p:nvSpPr>
          <p:cNvPr id="17" name="Title 1"/>
          <p:cNvSpPr txBox="1">
            <a:spLocks/>
          </p:cNvSpPr>
          <p:nvPr/>
        </p:nvSpPr>
        <p:spPr>
          <a:xfrm>
            <a:off x="5915812" y="4347489"/>
            <a:ext cx="2912389" cy="277744"/>
          </a:xfrm>
          <a:prstGeom prst="rect">
            <a:avLst/>
          </a:prstGeom>
          <a:solidFill>
            <a:schemeClr val="bg1">
              <a:lumMod val="85000"/>
            </a:schemeClr>
          </a:solidFill>
        </p:spPr>
        <p:txBody>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marL="285750" indent="-285750" algn="just">
              <a:buFont typeface="Wingdings" panose="05000000000000000000" pitchFamily="2" charset="2"/>
              <a:buChar char="§"/>
            </a:pPr>
            <a:r>
              <a:rPr lang="sr-Latn-BA" sz="1400" dirty="0" smtClean="0">
                <a:solidFill>
                  <a:schemeClr val="tx1">
                    <a:lumMod val="65000"/>
                    <a:lumOff val="35000"/>
                  </a:schemeClr>
                </a:solidFill>
                <a:latin typeface="Times New Roman" panose="02020603050405020304" pitchFamily="18" charset="0"/>
                <a:cs typeface="Times New Roman" panose="02020603050405020304" pitchFamily="18" charset="0"/>
              </a:rPr>
              <a:t>Marginalna sklonost ka potrošnji: </a:t>
            </a:r>
            <a:endParaRPr lang="sr-Latn-BA" sz="1400" dirty="0">
              <a:solidFill>
                <a:schemeClr val="tx1">
                  <a:lumMod val="65000"/>
                  <a:lumOff val="35000"/>
                </a:schemeClr>
              </a:solidFill>
              <a:latin typeface="Times New Roman" panose="02020603050405020304" pitchFamily="18" charset="0"/>
              <a:cs typeface="Times New Roman" panose="02020603050405020304" pitchFamily="18" charset="0"/>
            </a:endParaRPr>
          </a:p>
        </p:txBody>
      </p:sp>
      <p:sp>
        <p:nvSpPr>
          <p:cNvPr id="18" name="Title 1"/>
          <p:cNvSpPr txBox="1">
            <a:spLocks/>
          </p:cNvSpPr>
          <p:nvPr/>
        </p:nvSpPr>
        <p:spPr>
          <a:xfrm>
            <a:off x="5969441" y="4604366"/>
            <a:ext cx="1342036" cy="327841"/>
          </a:xfrm>
          <a:prstGeom prst="rect">
            <a:avLst/>
          </a:prstGeom>
          <a:solidFill>
            <a:schemeClr val="accent6">
              <a:lumMod val="20000"/>
              <a:lumOff val="80000"/>
            </a:schemeClr>
          </a:solidFill>
          <a:ln w="28575">
            <a:solidFill>
              <a:schemeClr val="accent1">
                <a:lumMod val="50000"/>
              </a:schemeClr>
            </a:solidFill>
            <a:prstDash val="sysDot"/>
          </a:ln>
        </p:spPr>
        <p:txBody>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sr-Latn-BA" sz="1800" dirty="0" smtClean="0">
                <a:solidFill>
                  <a:schemeClr val="tx1"/>
                </a:solidFill>
                <a:latin typeface="Times New Roman" panose="02020603050405020304" pitchFamily="18" charset="0"/>
                <a:cs typeface="Times New Roman" panose="02020603050405020304" pitchFamily="18" charset="0"/>
              </a:rPr>
              <a:t>∆</a:t>
            </a:r>
            <a:r>
              <a:rPr lang="sr-Latn-BA" sz="1400" dirty="0" smtClean="0">
                <a:solidFill>
                  <a:schemeClr val="tx1"/>
                </a:solidFill>
                <a:latin typeface="Times New Roman" panose="02020603050405020304" pitchFamily="18" charset="0"/>
                <a:cs typeface="Times New Roman" panose="02020603050405020304" pitchFamily="18" charset="0"/>
              </a:rPr>
              <a:t>C </a:t>
            </a:r>
            <a:r>
              <a:rPr lang="sr-Latn-BA" sz="1400" dirty="0">
                <a:solidFill>
                  <a:schemeClr val="tx1"/>
                </a:solidFill>
                <a:latin typeface="Times New Roman" panose="02020603050405020304" pitchFamily="18" charset="0"/>
                <a:cs typeface="Times New Roman" panose="02020603050405020304" pitchFamily="18" charset="0"/>
              </a:rPr>
              <a:t>/∆</a:t>
            </a:r>
            <a:r>
              <a:rPr lang="sr-Latn-BA" sz="1400" dirty="0" smtClean="0">
                <a:solidFill>
                  <a:schemeClr val="tx1"/>
                </a:solidFill>
                <a:latin typeface="Times New Roman" panose="02020603050405020304" pitchFamily="18" charset="0"/>
                <a:cs typeface="Times New Roman" panose="02020603050405020304" pitchFamily="18" charset="0"/>
              </a:rPr>
              <a:t>Y =b</a:t>
            </a:r>
            <a:endParaRPr lang="sr-Latn-BA" sz="1400" b="1" dirty="0" smtClean="0">
              <a:solidFill>
                <a:schemeClr val="tx1"/>
              </a:solidFill>
              <a:latin typeface="Times New Roman" panose="02020603050405020304" pitchFamily="18" charset="0"/>
              <a:cs typeface="Times New Roman" panose="02020603050405020304" pitchFamily="18" charset="0"/>
            </a:endParaRPr>
          </a:p>
        </p:txBody>
      </p:sp>
      <p:sp>
        <p:nvSpPr>
          <p:cNvPr id="19" name="Title 1"/>
          <p:cNvSpPr txBox="1">
            <a:spLocks/>
          </p:cNvSpPr>
          <p:nvPr/>
        </p:nvSpPr>
        <p:spPr>
          <a:xfrm>
            <a:off x="5855282" y="4904977"/>
            <a:ext cx="2912389" cy="277744"/>
          </a:xfrm>
          <a:prstGeom prst="rect">
            <a:avLst/>
          </a:prstGeom>
        </p:spPr>
        <p:txBody>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just"/>
            <a:r>
              <a:rPr lang="sr-Latn-BA" sz="1400" dirty="0">
                <a:solidFill>
                  <a:schemeClr val="tx1">
                    <a:lumMod val="65000"/>
                    <a:lumOff val="35000"/>
                  </a:schemeClr>
                </a:solidFill>
                <a:latin typeface="Times New Roman" panose="02020603050405020304" pitchFamily="18" charset="0"/>
                <a:cs typeface="Times New Roman" panose="02020603050405020304" pitchFamily="18" charset="0"/>
              </a:rPr>
              <a:t>b</a:t>
            </a:r>
            <a:r>
              <a:rPr lang="sr-Latn-BA" sz="1400" dirty="0" smtClean="0">
                <a:solidFill>
                  <a:schemeClr val="tx1">
                    <a:lumMod val="65000"/>
                    <a:lumOff val="35000"/>
                  </a:schemeClr>
                </a:solidFill>
                <a:latin typeface="Times New Roman" panose="02020603050405020304" pitchFamily="18" charset="0"/>
                <a:cs typeface="Times New Roman" panose="02020603050405020304" pitchFamily="18" charset="0"/>
              </a:rPr>
              <a:t>= ∆C /∆Y = 2000 /5000= </a:t>
            </a:r>
            <a:r>
              <a:rPr lang="sr-Latn-BA" sz="1400" b="1" dirty="0" smtClean="0">
                <a:solidFill>
                  <a:schemeClr val="tx1">
                    <a:lumMod val="65000"/>
                    <a:lumOff val="35000"/>
                  </a:schemeClr>
                </a:solidFill>
                <a:latin typeface="Times New Roman" panose="02020603050405020304" pitchFamily="18" charset="0"/>
                <a:cs typeface="Times New Roman" panose="02020603050405020304" pitchFamily="18" charset="0"/>
              </a:rPr>
              <a:t>0,4 </a:t>
            </a:r>
            <a:endParaRPr lang="sr-Latn-BA" sz="1400" b="1" dirty="0">
              <a:solidFill>
                <a:schemeClr val="tx1">
                  <a:lumMod val="65000"/>
                  <a:lumOff val="35000"/>
                </a:schemeClr>
              </a:solidFill>
              <a:latin typeface="Times New Roman" panose="02020603050405020304" pitchFamily="18" charset="0"/>
              <a:cs typeface="Times New Roman" panose="02020603050405020304" pitchFamily="18" charset="0"/>
            </a:endParaRPr>
          </a:p>
        </p:txBody>
      </p:sp>
      <p:sp>
        <p:nvSpPr>
          <p:cNvPr id="20" name="Title 1"/>
          <p:cNvSpPr txBox="1">
            <a:spLocks/>
          </p:cNvSpPr>
          <p:nvPr/>
        </p:nvSpPr>
        <p:spPr>
          <a:xfrm>
            <a:off x="5809868" y="5413166"/>
            <a:ext cx="3194326" cy="492761"/>
          </a:xfrm>
          <a:prstGeom prst="rect">
            <a:avLst/>
          </a:prstGeom>
          <a:solidFill>
            <a:schemeClr val="bg1">
              <a:lumMod val="85000"/>
            </a:schemeClr>
          </a:solidFill>
        </p:spPr>
        <p:txBody>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just"/>
            <a:r>
              <a:rPr lang="sr-Latn-BA" sz="1400" dirty="0" smtClean="0">
                <a:solidFill>
                  <a:schemeClr val="tx1">
                    <a:lumMod val="65000"/>
                    <a:lumOff val="35000"/>
                  </a:schemeClr>
                </a:solidFill>
                <a:latin typeface="Times New Roman" panose="02020603050405020304" pitchFamily="18" charset="0"/>
                <a:cs typeface="Times New Roman" panose="02020603050405020304" pitchFamily="18" charset="0"/>
              </a:rPr>
              <a:t>Zbir marginalnih sklonosti je=1 (0,3+0,3+0,4=1). </a:t>
            </a:r>
            <a:endParaRPr lang="sr-Latn-BA" sz="1400" b="1" dirty="0">
              <a:solidFill>
                <a:schemeClr val="tx1">
                  <a:lumMod val="65000"/>
                  <a:lumOff val="35000"/>
                </a:schemeClr>
              </a:solidFill>
              <a:latin typeface="Times New Roman" panose="02020603050405020304" pitchFamily="18" charset="0"/>
              <a:cs typeface="Times New Roman" panose="02020603050405020304" pitchFamily="18" charset="0"/>
            </a:endParaRPr>
          </a:p>
        </p:txBody>
      </p:sp>
      <p:sp>
        <p:nvSpPr>
          <p:cNvPr id="21" name="Title 1"/>
          <p:cNvSpPr txBox="1">
            <a:spLocks/>
          </p:cNvSpPr>
          <p:nvPr/>
        </p:nvSpPr>
        <p:spPr>
          <a:xfrm>
            <a:off x="295167" y="4527649"/>
            <a:ext cx="1462513" cy="365506"/>
          </a:xfrm>
          <a:prstGeom prst="rect">
            <a:avLst/>
          </a:prstGeom>
          <a:solidFill>
            <a:schemeClr val="bg1">
              <a:lumMod val="85000"/>
            </a:schemeClr>
          </a:solidFill>
        </p:spPr>
        <p:txBody>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just"/>
            <a:r>
              <a:rPr lang="sr-Latn-BA" sz="1400" dirty="0" smtClean="0">
                <a:solidFill>
                  <a:schemeClr val="tx1">
                    <a:lumMod val="65000"/>
                    <a:lumOff val="35000"/>
                  </a:schemeClr>
                </a:solidFill>
                <a:latin typeface="Times New Roman" panose="02020603050405020304" pitchFamily="18" charset="0"/>
                <a:cs typeface="Times New Roman" panose="02020603050405020304" pitchFamily="18" charset="0"/>
              </a:rPr>
              <a:t>Multiplikator je:</a:t>
            </a:r>
            <a:endParaRPr lang="sr-Latn-BA" sz="1400" b="1" dirty="0">
              <a:solidFill>
                <a:schemeClr val="tx1">
                  <a:lumMod val="65000"/>
                  <a:lumOff val="35000"/>
                </a:schemeClr>
              </a:solidFill>
              <a:latin typeface="Times New Roman" panose="02020603050405020304" pitchFamily="18" charset="0"/>
              <a:cs typeface="Times New Roman" panose="02020603050405020304" pitchFamily="18" charset="0"/>
            </a:endParaRPr>
          </a:p>
        </p:txBody>
      </p:sp>
      <p:graphicFrame>
        <p:nvGraphicFramePr>
          <p:cNvPr id="22" name="Table 21"/>
          <p:cNvGraphicFramePr>
            <a:graphicFrameLocks noGrp="1"/>
          </p:cNvGraphicFramePr>
          <p:nvPr>
            <p:extLst>
              <p:ext uri="{D42A27DB-BD31-4B8C-83A1-F6EECF244321}">
                <p14:modId xmlns:p14="http://schemas.microsoft.com/office/powerpoint/2010/main" val="3606615925"/>
              </p:ext>
            </p:extLst>
          </p:nvPr>
        </p:nvGraphicFramePr>
        <p:xfrm>
          <a:off x="395457" y="862939"/>
          <a:ext cx="5203683" cy="3479773"/>
        </p:xfrm>
        <a:graphic>
          <a:graphicData uri="http://schemas.openxmlformats.org/drawingml/2006/table">
            <a:tbl>
              <a:tblPr/>
              <a:tblGrid>
                <a:gridCol w="928500">
                  <a:extLst>
                    <a:ext uri="{9D8B030D-6E8A-4147-A177-3AD203B41FA5}">
                      <a16:colId xmlns:a16="http://schemas.microsoft.com/office/drawing/2014/main" val="2285338936"/>
                    </a:ext>
                  </a:extLst>
                </a:gridCol>
                <a:gridCol w="683621">
                  <a:extLst>
                    <a:ext uri="{9D8B030D-6E8A-4147-A177-3AD203B41FA5}">
                      <a16:colId xmlns:a16="http://schemas.microsoft.com/office/drawing/2014/main" val="1223014754"/>
                    </a:ext>
                  </a:extLst>
                </a:gridCol>
                <a:gridCol w="714231">
                  <a:extLst>
                    <a:ext uri="{9D8B030D-6E8A-4147-A177-3AD203B41FA5}">
                      <a16:colId xmlns:a16="http://schemas.microsoft.com/office/drawing/2014/main" val="3782566633"/>
                    </a:ext>
                  </a:extLst>
                </a:gridCol>
                <a:gridCol w="775451">
                  <a:extLst>
                    <a:ext uri="{9D8B030D-6E8A-4147-A177-3AD203B41FA5}">
                      <a16:colId xmlns:a16="http://schemas.microsoft.com/office/drawing/2014/main" val="94428772"/>
                    </a:ext>
                  </a:extLst>
                </a:gridCol>
                <a:gridCol w="744841">
                  <a:extLst>
                    <a:ext uri="{9D8B030D-6E8A-4147-A177-3AD203B41FA5}">
                      <a16:colId xmlns:a16="http://schemas.microsoft.com/office/drawing/2014/main" val="367021335"/>
                    </a:ext>
                  </a:extLst>
                </a:gridCol>
                <a:gridCol w="663214">
                  <a:extLst>
                    <a:ext uri="{9D8B030D-6E8A-4147-A177-3AD203B41FA5}">
                      <a16:colId xmlns:a16="http://schemas.microsoft.com/office/drawing/2014/main" val="3496570110"/>
                    </a:ext>
                  </a:extLst>
                </a:gridCol>
                <a:gridCol w="693825">
                  <a:extLst>
                    <a:ext uri="{9D8B030D-6E8A-4147-A177-3AD203B41FA5}">
                      <a16:colId xmlns:a16="http://schemas.microsoft.com/office/drawing/2014/main" val="1710741603"/>
                    </a:ext>
                  </a:extLst>
                </a:gridCol>
              </a:tblGrid>
              <a:tr h="130863">
                <a:tc>
                  <a:txBody>
                    <a:bodyPr/>
                    <a:lstStyle/>
                    <a:p>
                      <a:pPr algn="l" fontAlgn="b"/>
                      <a:endParaRPr lang="en-GB" sz="1000" b="0" i="0" u="none" strike="noStrike">
                        <a:effectLst/>
                        <a:latin typeface="Times New Roman" panose="02020603050405020304" pitchFamily="18" charset="0"/>
                      </a:endParaRPr>
                    </a:p>
                  </a:txBody>
                  <a:tcPr marL="7469" marR="7469" marT="7469"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r" fontAlgn="b"/>
                      <a:r>
                        <a:rPr lang="en-GB" sz="1000" b="0" i="0" u="none" strike="noStrike">
                          <a:effectLst/>
                          <a:latin typeface="Times New Roman" panose="02020603050405020304" pitchFamily="18" charset="0"/>
                        </a:rPr>
                        <a:t>0,3</a:t>
                      </a:r>
                    </a:p>
                  </a:txBody>
                  <a:tcPr marL="7469" marR="7469" marT="7469" marB="0" anchor="b">
                    <a:lnL>
                      <a:noFill/>
                    </a:lnL>
                    <a:lnR>
                      <a:noFill/>
                    </a:lnR>
                    <a:lnT>
                      <a:noFill/>
                    </a:lnT>
                    <a:lnB w="6350" cap="flat" cmpd="sng" algn="ctr">
                      <a:solidFill>
                        <a:srgbClr val="000000"/>
                      </a:solidFill>
                      <a:prstDash val="solid"/>
                      <a:round/>
                      <a:headEnd type="none" w="med" len="med"/>
                      <a:tailEnd type="none" w="med" len="med"/>
                    </a:lnB>
                    <a:solidFill>
                      <a:srgbClr val="FDE9D9"/>
                    </a:solidFill>
                  </a:tcPr>
                </a:tc>
                <a:tc>
                  <a:txBody>
                    <a:bodyPr/>
                    <a:lstStyle/>
                    <a:p>
                      <a:pPr algn="r" fontAlgn="b"/>
                      <a:r>
                        <a:rPr lang="en-GB" sz="1000" b="0" i="0" u="none" strike="noStrike">
                          <a:effectLst/>
                          <a:latin typeface="Times New Roman" panose="02020603050405020304" pitchFamily="18" charset="0"/>
                        </a:rPr>
                        <a:t>0,3</a:t>
                      </a:r>
                    </a:p>
                  </a:txBody>
                  <a:tcPr marL="7469" marR="7469" marT="7469" marB="0" anchor="b">
                    <a:lnL>
                      <a:noFill/>
                    </a:lnL>
                    <a:lnR>
                      <a:noFill/>
                    </a:lnR>
                    <a:lnT>
                      <a:noFill/>
                    </a:lnT>
                    <a:lnB w="6350" cap="flat" cmpd="sng" algn="ctr">
                      <a:solidFill>
                        <a:srgbClr val="000000"/>
                      </a:solidFill>
                      <a:prstDash val="solid"/>
                      <a:round/>
                      <a:headEnd type="none" w="med" len="med"/>
                      <a:tailEnd type="none" w="med" len="med"/>
                    </a:lnB>
                    <a:solidFill>
                      <a:srgbClr val="FFFF00"/>
                    </a:solidFill>
                  </a:tcPr>
                </a:tc>
                <a:tc>
                  <a:txBody>
                    <a:bodyPr/>
                    <a:lstStyle/>
                    <a:p>
                      <a:pPr algn="r" fontAlgn="b"/>
                      <a:r>
                        <a:rPr lang="en-GB" sz="1000" b="0" i="0" u="none" strike="noStrike">
                          <a:effectLst/>
                          <a:latin typeface="Times New Roman" panose="02020603050405020304" pitchFamily="18" charset="0"/>
                        </a:rPr>
                        <a:t>0,4</a:t>
                      </a:r>
                    </a:p>
                  </a:txBody>
                  <a:tcPr marL="7469" marR="7469" marT="7469" marB="0" anchor="b">
                    <a:lnL>
                      <a:noFill/>
                    </a:lnL>
                    <a:lnR>
                      <a:noFill/>
                    </a:lnR>
                    <a:lnT>
                      <a:noFill/>
                    </a:lnT>
                    <a:lnB w="6350" cap="flat" cmpd="sng" algn="ctr">
                      <a:solidFill>
                        <a:srgbClr val="000000"/>
                      </a:solidFill>
                      <a:prstDash val="solid"/>
                      <a:round/>
                      <a:headEnd type="none" w="med" len="med"/>
                      <a:tailEnd type="none" w="med" len="med"/>
                    </a:lnB>
                    <a:solidFill>
                      <a:srgbClr val="C5D9F1"/>
                    </a:solidFill>
                  </a:tcPr>
                </a:tc>
                <a:tc>
                  <a:txBody>
                    <a:bodyPr/>
                    <a:lstStyle/>
                    <a:p>
                      <a:pPr algn="l" fontAlgn="b"/>
                      <a:endParaRPr lang="en-GB" sz="1000" b="0" i="0" u="none" strike="noStrike">
                        <a:effectLst/>
                        <a:latin typeface="Times New Roman" panose="02020603050405020304" pitchFamily="18" charset="0"/>
                      </a:endParaRPr>
                    </a:p>
                  </a:txBody>
                  <a:tcPr marL="7469" marR="7469" marT="7469"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GB" sz="1000" b="0" i="0" u="none" strike="noStrike">
                        <a:effectLst/>
                        <a:latin typeface="Times New Roman" panose="02020603050405020304" pitchFamily="18" charset="0"/>
                      </a:endParaRPr>
                    </a:p>
                  </a:txBody>
                  <a:tcPr marL="7469" marR="7469" marT="7469"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GB" sz="1000" b="0" i="0" u="none" strike="noStrike">
                        <a:effectLst/>
                        <a:latin typeface="Times New Roman" panose="02020603050405020304" pitchFamily="18" charset="0"/>
                      </a:endParaRPr>
                    </a:p>
                  </a:txBody>
                  <a:tcPr marL="7469" marR="7469" marT="7469" marB="0" anchor="b">
                    <a:lnL>
                      <a:noFill/>
                    </a:lnL>
                    <a:lnR>
                      <a:noFill/>
                    </a:lnR>
                    <a:lnT>
                      <a:noFill/>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641506434"/>
                  </a:ext>
                </a:extLst>
              </a:tr>
              <a:tr h="255613">
                <a:tc>
                  <a:txBody>
                    <a:bodyPr/>
                    <a:lstStyle/>
                    <a:p>
                      <a:pPr algn="l" fontAlgn="b"/>
                      <a:r>
                        <a:rPr lang="en-GB" sz="1000" b="0" i="0" u="none" strike="noStrike">
                          <a:effectLst/>
                          <a:latin typeface="Times New Roman" panose="02020603050405020304" pitchFamily="18" charset="0"/>
                        </a:rPr>
                        <a:t> </a:t>
                      </a:r>
                    </a:p>
                  </a:txBody>
                  <a:tcPr marL="7469" marR="7469" marT="746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GB" sz="1000" b="0" i="0" u="none" strike="noStrike">
                          <a:effectLst/>
                          <a:latin typeface="Times New Roman" panose="02020603050405020304" pitchFamily="18" charset="0"/>
                        </a:rPr>
                        <a:t>DUVOZ</a:t>
                      </a:r>
                    </a:p>
                  </a:txBody>
                  <a:tcPr marL="7469" marR="7469" marT="7469" marB="0" anchor="b">
                    <a:lnL w="635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a:txBody>
                    <a:bodyPr/>
                    <a:lstStyle/>
                    <a:p>
                      <a:pPr algn="ctr" fontAlgn="b"/>
                      <a:r>
                        <a:rPr lang="en-GB" sz="1000" b="0" i="0" u="none" strike="noStrike">
                          <a:effectLst/>
                          <a:latin typeface="Times New Roman" panose="02020603050405020304" pitchFamily="18" charset="0"/>
                        </a:rPr>
                        <a:t>DŠTEDNJA</a:t>
                      </a:r>
                    </a:p>
                  </a:txBody>
                  <a:tcPr marL="7469" marR="7469" marT="7469"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a:txBody>
                    <a:bodyPr/>
                    <a:lstStyle/>
                    <a:p>
                      <a:pPr algn="ctr" fontAlgn="b"/>
                      <a:r>
                        <a:rPr lang="en-GB" sz="1000" b="0" i="0" u="none" strike="noStrike">
                          <a:effectLst/>
                          <a:latin typeface="Times New Roman" panose="02020603050405020304" pitchFamily="18" charset="0"/>
                        </a:rPr>
                        <a:t>DPOTROŠNJA</a:t>
                      </a:r>
                    </a:p>
                  </a:txBody>
                  <a:tcPr marL="7469" marR="7469" marT="7469"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a:txBody>
                    <a:bodyPr/>
                    <a:lstStyle/>
                    <a:p>
                      <a:pPr algn="ctr" fontAlgn="b"/>
                      <a:r>
                        <a:rPr lang="en-GB" sz="1000" b="0" i="0" u="none" strike="noStrike">
                          <a:effectLst/>
                          <a:latin typeface="Times New Roman" panose="02020603050405020304" pitchFamily="18" charset="0"/>
                        </a:rPr>
                        <a:t>DINVESTICIJE</a:t>
                      </a:r>
                    </a:p>
                  </a:txBody>
                  <a:tcPr marL="7469" marR="7469" marT="7469"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a:txBody>
                    <a:bodyPr/>
                    <a:lstStyle/>
                    <a:p>
                      <a:pPr algn="ctr" fontAlgn="b"/>
                      <a:r>
                        <a:rPr lang="en-GB" sz="1000" b="0" i="0" u="none" strike="noStrike">
                          <a:effectLst/>
                          <a:latin typeface="Times New Roman" panose="02020603050405020304" pitchFamily="18" charset="0"/>
                        </a:rPr>
                        <a:t>DIZVOZ</a:t>
                      </a:r>
                    </a:p>
                  </a:txBody>
                  <a:tcPr marL="7469" marR="7469" marT="7469"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a:txBody>
                    <a:bodyPr/>
                    <a:lstStyle/>
                    <a:p>
                      <a:pPr algn="ctr" fontAlgn="b"/>
                      <a:r>
                        <a:rPr lang="en-GB" sz="1000" b="0" i="0" u="none" strike="noStrike">
                          <a:effectLst/>
                          <a:latin typeface="Times New Roman" panose="02020603050405020304" pitchFamily="18" charset="0"/>
                        </a:rPr>
                        <a:t>DDOHODAK</a:t>
                      </a:r>
                    </a:p>
                  </a:txBody>
                  <a:tcPr marL="7469" marR="7469" marT="7469" marB="0" anchor="b">
                    <a:lnL w="6350" cap="flat" cmpd="sng" algn="ctr">
                      <a:solidFill>
                        <a:srgbClr val="000000"/>
                      </a:solidFill>
                      <a:prstDash val="dot"/>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extLst>
                  <a:ext uri="{0D108BD9-81ED-4DB2-BD59-A6C34878D82A}">
                    <a16:rowId xmlns:a16="http://schemas.microsoft.com/office/drawing/2014/main" val="1080091315"/>
                  </a:ext>
                </a:extLst>
              </a:tr>
              <a:tr h="255613">
                <a:tc>
                  <a:txBody>
                    <a:bodyPr/>
                    <a:lstStyle/>
                    <a:p>
                      <a:pPr algn="l" fontAlgn="b"/>
                      <a:r>
                        <a:rPr lang="en-GB" sz="1000" b="0" i="0" u="none" strike="noStrike">
                          <a:effectLst/>
                          <a:latin typeface="Times New Roman" panose="02020603050405020304" pitchFamily="18" charset="0"/>
                        </a:rPr>
                        <a:t>PRIMARNI EFEKAT</a:t>
                      </a:r>
                    </a:p>
                  </a:txBody>
                  <a:tcPr marL="7469" marR="7469" marT="746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a:txBody>
                    <a:bodyPr/>
                    <a:lstStyle/>
                    <a:p>
                      <a:pPr algn="l" fontAlgn="b"/>
                      <a:r>
                        <a:rPr lang="en-GB" sz="1000" b="0" i="0" u="none" strike="noStrike">
                          <a:effectLst/>
                          <a:latin typeface="Times New Roman" panose="02020603050405020304" pitchFamily="18" charset="0"/>
                        </a:rPr>
                        <a:t> </a:t>
                      </a:r>
                    </a:p>
                  </a:txBody>
                  <a:tcPr marL="7469" marR="7469" marT="7469" marB="0" anchor="b">
                    <a:lnL w="635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GB" sz="1000" b="0" i="0" u="none" strike="noStrike">
                          <a:effectLst/>
                          <a:latin typeface="Times New Roman" panose="02020603050405020304" pitchFamily="18" charset="0"/>
                        </a:rPr>
                        <a:t> </a:t>
                      </a:r>
                    </a:p>
                  </a:txBody>
                  <a:tcPr marL="7469" marR="7469" marT="7469"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GB" sz="1000" b="0" i="0" u="none" strike="noStrike">
                          <a:effectLst/>
                          <a:latin typeface="Times New Roman" panose="02020603050405020304" pitchFamily="18" charset="0"/>
                        </a:rPr>
                        <a:t> </a:t>
                      </a:r>
                    </a:p>
                  </a:txBody>
                  <a:tcPr marL="7469" marR="7469" marT="7469"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GB" sz="1000" b="0" i="0" u="none" strike="noStrike">
                          <a:effectLst/>
                          <a:latin typeface="Times New Roman" panose="02020603050405020304" pitchFamily="18" charset="0"/>
                        </a:rPr>
                        <a:t>const</a:t>
                      </a:r>
                    </a:p>
                  </a:txBody>
                  <a:tcPr marL="7469" marR="7469" marT="7469"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GB" sz="1000" b="0" i="0" u="none" strike="noStrike">
                          <a:effectLst/>
                          <a:latin typeface="Times New Roman" panose="02020603050405020304" pitchFamily="18" charset="0"/>
                        </a:rPr>
                        <a:t>3.000</a:t>
                      </a:r>
                    </a:p>
                  </a:txBody>
                  <a:tcPr marL="7469" marR="7469" marT="7469"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D9C4"/>
                    </a:solidFill>
                  </a:tcPr>
                </a:tc>
                <a:tc>
                  <a:txBody>
                    <a:bodyPr/>
                    <a:lstStyle/>
                    <a:p>
                      <a:pPr algn="r" fontAlgn="b"/>
                      <a:r>
                        <a:rPr lang="en-GB" sz="1000" b="0" i="0" u="none" strike="noStrike">
                          <a:effectLst/>
                          <a:latin typeface="Times New Roman" panose="02020603050405020304" pitchFamily="18" charset="0"/>
                        </a:rPr>
                        <a:t>3000</a:t>
                      </a:r>
                    </a:p>
                  </a:txBody>
                  <a:tcPr marL="7469" marR="7469" marT="7469" marB="0" anchor="b">
                    <a:lnL w="6350" cap="flat" cmpd="sng" algn="ctr">
                      <a:solidFill>
                        <a:srgbClr val="000000"/>
                      </a:solidFill>
                      <a:prstDash val="dot"/>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extLst>
                  <a:ext uri="{0D108BD9-81ED-4DB2-BD59-A6C34878D82A}">
                    <a16:rowId xmlns:a16="http://schemas.microsoft.com/office/drawing/2014/main" val="465599043"/>
                  </a:ext>
                </a:extLst>
              </a:tr>
              <a:tr h="255613">
                <a:tc>
                  <a:txBody>
                    <a:bodyPr/>
                    <a:lstStyle/>
                    <a:p>
                      <a:pPr algn="l" fontAlgn="b"/>
                      <a:r>
                        <a:rPr lang="en-GB" sz="1000" b="0" i="0" u="none" strike="noStrike">
                          <a:effectLst/>
                          <a:latin typeface="Times New Roman" panose="02020603050405020304" pitchFamily="18" charset="0"/>
                        </a:rPr>
                        <a:t>SEKUNDARNI EFEKTI</a:t>
                      </a:r>
                    </a:p>
                  </a:txBody>
                  <a:tcPr marL="7469" marR="7469" marT="746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GB" sz="1000" b="0" i="0" u="none" strike="noStrike">
                          <a:effectLst/>
                          <a:latin typeface="Times New Roman" panose="02020603050405020304" pitchFamily="18" charset="0"/>
                        </a:rPr>
                        <a:t> </a:t>
                      </a:r>
                    </a:p>
                  </a:txBody>
                  <a:tcPr marL="7469" marR="7469" marT="7469" marB="0" anchor="b">
                    <a:lnL w="635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GB" sz="1000" b="0" i="0" u="none" strike="noStrike">
                          <a:effectLst/>
                          <a:latin typeface="Times New Roman" panose="02020603050405020304" pitchFamily="18" charset="0"/>
                        </a:rPr>
                        <a:t> </a:t>
                      </a:r>
                    </a:p>
                  </a:txBody>
                  <a:tcPr marL="7469" marR="7469" marT="7469"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GB" sz="1000" b="0" i="0" u="none" strike="noStrike">
                          <a:effectLst/>
                          <a:latin typeface="Times New Roman" panose="02020603050405020304" pitchFamily="18" charset="0"/>
                        </a:rPr>
                        <a:t> </a:t>
                      </a:r>
                    </a:p>
                  </a:txBody>
                  <a:tcPr marL="7469" marR="7469" marT="7469"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GB" sz="1000" b="0" i="0" u="none" strike="noStrike">
                          <a:effectLst/>
                          <a:latin typeface="Times New Roman" panose="02020603050405020304" pitchFamily="18" charset="0"/>
                        </a:rPr>
                        <a:t> </a:t>
                      </a:r>
                    </a:p>
                  </a:txBody>
                  <a:tcPr marL="7469" marR="7469" marT="7469"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GB" sz="1000" b="0" i="0" u="none" strike="noStrike">
                          <a:effectLst/>
                          <a:latin typeface="Times New Roman" panose="02020603050405020304" pitchFamily="18" charset="0"/>
                        </a:rPr>
                        <a:t> </a:t>
                      </a:r>
                    </a:p>
                  </a:txBody>
                  <a:tcPr marL="7469" marR="7469" marT="7469"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GB" sz="1000" b="0" i="0" u="none" strike="noStrike">
                          <a:effectLst/>
                          <a:latin typeface="Times New Roman" panose="02020603050405020304" pitchFamily="18" charset="0"/>
                        </a:rPr>
                        <a:t> </a:t>
                      </a:r>
                    </a:p>
                  </a:txBody>
                  <a:tcPr marL="7469" marR="7469" marT="7469" marB="0" anchor="b">
                    <a:lnL w="6350" cap="flat" cmpd="sng" algn="ctr">
                      <a:solidFill>
                        <a:srgbClr val="000000"/>
                      </a:solidFill>
                      <a:prstDash val="dot"/>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855793285"/>
                  </a:ext>
                </a:extLst>
              </a:tr>
              <a:tr h="130863">
                <a:tc>
                  <a:txBody>
                    <a:bodyPr/>
                    <a:lstStyle/>
                    <a:p>
                      <a:pPr algn="l" fontAlgn="b"/>
                      <a:r>
                        <a:rPr lang="en-GB" sz="1000" b="0" i="0" u="none" strike="noStrike">
                          <a:effectLst/>
                          <a:latin typeface="Times New Roman" panose="02020603050405020304" pitchFamily="18" charset="0"/>
                        </a:rPr>
                        <a:t>iteracija 1</a:t>
                      </a:r>
                    </a:p>
                  </a:txBody>
                  <a:tcPr marL="7469" marR="7469" marT="746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GB" sz="1000" b="0" i="0" u="none" strike="noStrike">
                          <a:effectLst/>
                          <a:latin typeface="Times New Roman" panose="02020603050405020304" pitchFamily="18" charset="0"/>
                        </a:rPr>
                        <a:t>900</a:t>
                      </a:r>
                    </a:p>
                  </a:txBody>
                  <a:tcPr marL="7469" marR="7469" marT="7469" marB="0" anchor="b">
                    <a:lnL w="635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GB" sz="1000" b="0" i="0" u="none" strike="noStrike">
                          <a:effectLst/>
                          <a:latin typeface="Times New Roman" panose="02020603050405020304" pitchFamily="18" charset="0"/>
                        </a:rPr>
                        <a:t>900</a:t>
                      </a:r>
                    </a:p>
                  </a:txBody>
                  <a:tcPr marL="7469" marR="7469" marT="7469"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GB" sz="1000" b="0" i="0" u="none" strike="noStrike">
                          <a:effectLst/>
                          <a:latin typeface="Times New Roman" panose="02020603050405020304" pitchFamily="18" charset="0"/>
                        </a:rPr>
                        <a:t>1200</a:t>
                      </a:r>
                    </a:p>
                  </a:txBody>
                  <a:tcPr marL="7469" marR="7469" marT="7469"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GB" sz="1000" b="0" i="0" u="none" strike="noStrike">
                          <a:effectLst/>
                          <a:latin typeface="Times New Roman" panose="02020603050405020304" pitchFamily="18" charset="0"/>
                        </a:rPr>
                        <a:t>const</a:t>
                      </a:r>
                    </a:p>
                  </a:txBody>
                  <a:tcPr marL="7469" marR="7469" marT="7469"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GB" sz="1000" b="0" i="0" u="none" strike="noStrike">
                          <a:effectLst/>
                          <a:latin typeface="Times New Roman" panose="02020603050405020304" pitchFamily="18" charset="0"/>
                        </a:rPr>
                        <a:t>0</a:t>
                      </a:r>
                    </a:p>
                  </a:txBody>
                  <a:tcPr marL="7469" marR="7469" marT="7469"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GB" sz="1000" b="0" i="0" u="none" strike="noStrike">
                          <a:effectLst/>
                          <a:latin typeface="Times New Roman" panose="02020603050405020304" pitchFamily="18" charset="0"/>
                        </a:rPr>
                        <a:t>1200</a:t>
                      </a:r>
                    </a:p>
                  </a:txBody>
                  <a:tcPr marL="7469" marR="7469" marT="7469" marB="0" anchor="b">
                    <a:lnL w="6350" cap="flat" cmpd="sng" algn="ctr">
                      <a:solidFill>
                        <a:srgbClr val="000000"/>
                      </a:solidFill>
                      <a:prstDash val="dot"/>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290322621"/>
                  </a:ext>
                </a:extLst>
              </a:tr>
              <a:tr h="130863">
                <a:tc>
                  <a:txBody>
                    <a:bodyPr/>
                    <a:lstStyle/>
                    <a:p>
                      <a:pPr algn="l" fontAlgn="b"/>
                      <a:r>
                        <a:rPr lang="en-GB" sz="1000" b="0" i="0" u="none" strike="noStrike">
                          <a:effectLst/>
                          <a:latin typeface="Times New Roman" panose="02020603050405020304" pitchFamily="18" charset="0"/>
                        </a:rPr>
                        <a:t>iteracija 2</a:t>
                      </a:r>
                    </a:p>
                  </a:txBody>
                  <a:tcPr marL="7469" marR="7469" marT="746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GB" sz="1000" b="0" i="0" u="none" strike="noStrike">
                          <a:effectLst/>
                          <a:latin typeface="Times New Roman" panose="02020603050405020304" pitchFamily="18" charset="0"/>
                        </a:rPr>
                        <a:t>360</a:t>
                      </a:r>
                    </a:p>
                  </a:txBody>
                  <a:tcPr marL="7469" marR="7469" marT="7469" marB="0" anchor="b">
                    <a:lnL w="635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GB" sz="1000" b="0" i="0" u="none" strike="noStrike">
                          <a:effectLst/>
                          <a:latin typeface="Times New Roman" panose="02020603050405020304" pitchFamily="18" charset="0"/>
                        </a:rPr>
                        <a:t>360</a:t>
                      </a:r>
                    </a:p>
                  </a:txBody>
                  <a:tcPr marL="7469" marR="7469" marT="7469"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GB" sz="1000" b="0" i="0" u="none" strike="noStrike">
                          <a:effectLst/>
                          <a:latin typeface="Times New Roman" panose="02020603050405020304" pitchFamily="18" charset="0"/>
                        </a:rPr>
                        <a:t>480</a:t>
                      </a:r>
                    </a:p>
                  </a:txBody>
                  <a:tcPr marL="7469" marR="7469" marT="7469"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GB" sz="1000" b="0" i="0" u="none" strike="noStrike">
                          <a:effectLst/>
                          <a:latin typeface="Times New Roman" panose="02020603050405020304" pitchFamily="18" charset="0"/>
                        </a:rPr>
                        <a:t>const</a:t>
                      </a:r>
                    </a:p>
                  </a:txBody>
                  <a:tcPr marL="7469" marR="7469" marT="7469"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GB" sz="1000" b="0" i="0" u="none" strike="noStrike">
                          <a:effectLst/>
                          <a:latin typeface="Times New Roman" panose="02020603050405020304" pitchFamily="18" charset="0"/>
                        </a:rPr>
                        <a:t>0</a:t>
                      </a:r>
                    </a:p>
                  </a:txBody>
                  <a:tcPr marL="7469" marR="7469" marT="7469"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GB" sz="1000" b="0" i="0" u="none" strike="noStrike">
                          <a:effectLst/>
                          <a:latin typeface="Times New Roman" panose="02020603050405020304" pitchFamily="18" charset="0"/>
                        </a:rPr>
                        <a:t>480</a:t>
                      </a:r>
                    </a:p>
                  </a:txBody>
                  <a:tcPr marL="7469" marR="7469" marT="7469" marB="0" anchor="b">
                    <a:lnL w="6350" cap="flat" cmpd="sng" algn="ctr">
                      <a:solidFill>
                        <a:srgbClr val="000000"/>
                      </a:solidFill>
                      <a:prstDash val="dot"/>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140375170"/>
                  </a:ext>
                </a:extLst>
              </a:tr>
              <a:tr h="130863">
                <a:tc>
                  <a:txBody>
                    <a:bodyPr/>
                    <a:lstStyle/>
                    <a:p>
                      <a:pPr algn="l" fontAlgn="b"/>
                      <a:r>
                        <a:rPr lang="en-GB" sz="1000" b="0" i="0" u="none" strike="noStrike">
                          <a:effectLst/>
                          <a:latin typeface="Times New Roman" panose="02020603050405020304" pitchFamily="18" charset="0"/>
                        </a:rPr>
                        <a:t>iteracija 3</a:t>
                      </a:r>
                    </a:p>
                  </a:txBody>
                  <a:tcPr marL="7469" marR="7469" marT="746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GB" sz="1000" b="0" i="0" u="none" strike="noStrike">
                          <a:effectLst/>
                          <a:latin typeface="Times New Roman" panose="02020603050405020304" pitchFamily="18" charset="0"/>
                        </a:rPr>
                        <a:t>144</a:t>
                      </a:r>
                    </a:p>
                  </a:txBody>
                  <a:tcPr marL="7469" marR="7469" marT="7469" marB="0" anchor="b">
                    <a:lnL w="635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GB" sz="1000" b="0" i="0" u="none" strike="noStrike">
                          <a:effectLst/>
                          <a:latin typeface="Times New Roman" panose="02020603050405020304" pitchFamily="18" charset="0"/>
                        </a:rPr>
                        <a:t>144</a:t>
                      </a:r>
                    </a:p>
                  </a:txBody>
                  <a:tcPr marL="7469" marR="7469" marT="7469"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GB" sz="1000" b="0" i="0" u="none" strike="noStrike">
                          <a:effectLst/>
                          <a:latin typeface="Times New Roman" panose="02020603050405020304" pitchFamily="18" charset="0"/>
                        </a:rPr>
                        <a:t>192</a:t>
                      </a:r>
                    </a:p>
                  </a:txBody>
                  <a:tcPr marL="7469" marR="7469" marT="7469"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GB" sz="1000" b="0" i="0" u="none" strike="noStrike">
                          <a:effectLst/>
                          <a:latin typeface="Times New Roman" panose="02020603050405020304" pitchFamily="18" charset="0"/>
                        </a:rPr>
                        <a:t>const</a:t>
                      </a:r>
                    </a:p>
                  </a:txBody>
                  <a:tcPr marL="7469" marR="7469" marT="7469"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GB" sz="1000" b="0" i="0" u="none" strike="noStrike">
                          <a:effectLst/>
                          <a:latin typeface="Times New Roman" panose="02020603050405020304" pitchFamily="18" charset="0"/>
                        </a:rPr>
                        <a:t>0</a:t>
                      </a:r>
                    </a:p>
                  </a:txBody>
                  <a:tcPr marL="7469" marR="7469" marT="7469"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GB" sz="1000" b="0" i="0" u="none" strike="noStrike">
                          <a:effectLst/>
                          <a:latin typeface="Times New Roman" panose="02020603050405020304" pitchFamily="18" charset="0"/>
                        </a:rPr>
                        <a:t>192</a:t>
                      </a:r>
                    </a:p>
                  </a:txBody>
                  <a:tcPr marL="7469" marR="7469" marT="7469" marB="0" anchor="b">
                    <a:lnL w="6350" cap="flat" cmpd="sng" algn="ctr">
                      <a:solidFill>
                        <a:srgbClr val="000000"/>
                      </a:solidFill>
                      <a:prstDash val="dot"/>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147069891"/>
                  </a:ext>
                </a:extLst>
              </a:tr>
              <a:tr h="130863">
                <a:tc>
                  <a:txBody>
                    <a:bodyPr/>
                    <a:lstStyle/>
                    <a:p>
                      <a:pPr algn="l" fontAlgn="b"/>
                      <a:r>
                        <a:rPr lang="en-GB" sz="1000" b="0" i="0" u="none" strike="noStrike">
                          <a:effectLst/>
                          <a:latin typeface="Times New Roman" panose="02020603050405020304" pitchFamily="18" charset="0"/>
                        </a:rPr>
                        <a:t>iteracija 4</a:t>
                      </a:r>
                    </a:p>
                  </a:txBody>
                  <a:tcPr marL="7469" marR="7469" marT="746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GB" sz="1000" b="0" i="0" u="none" strike="noStrike">
                          <a:effectLst/>
                          <a:latin typeface="Times New Roman" panose="02020603050405020304" pitchFamily="18" charset="0"/>
                        </a:rPr>
                        <a:t>57,6</a:t>
                      </a:r>
                    </a:p>
                  </a:txBody>
                  <a:tcPr marL="7469" marR="7469" marT="7469" marB="0" anchor="b">
                    <a:lnL w="635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GB" sz="1000" b="0" i="0" u="none" strike="noStrike">
                          <a:effectLst/>
                          <a:latin typeface="Times New Roman" panose="02020603050405020304" pitchFamily="18" charset="0"/>
                        </a:rPr>
                        <a:t>57,6</a:t>
                      </a:r>
                    </a:p>
                  </a:txBody>
                  <a:tcPr marL="7469" marR="7469" marT="7469"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GB" sz="1000" b="0" i="0" u="none" strike="noStrike">
                          <a:effectLst/>
                          <a:latin typeface="Times New Roman" panose="02020603050405020304" pitchFamily="18" charset="0"/>
                        </a:rPr>
                        <a:t>76,8</a:t>
                      </a:r>
                    </a:p>
                  </a:txBody>
                  <a:tcPr marL="7469" marR="7469" marT="7469"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GB" sz="1000" b="0" i="0" u="none" strike="noStrike">
                          <a:effectLst/>
                          <a:latin typeface="Times New Roman" panose="02020603050405020304" pitchFamily="18" charset="0"/>
                        </a:rPr>
                        <a:t>const</a:t>
                      </a:r>
                    </a:p>
                  </a:txBody>
                  <a:tcPr marL="7469" marR="7469" marT="7469"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GB" sz="1000" b="0" i="0" u="none" strike="noStrike">
                          <a:effectLst/>
                          <a:latin typeface="Times New Roman" panose="02020603050405020304" pitchFamily="18" charset="0"/>
                        </a:rPr>
                        <a:t>0</a:t>
                      </a:r>
                    </a:p>
                  </a:txBody>
                  <a:tcPr marL="7469" marR="7469" marT="7469"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GB" sz="1000" b="0" i="0" u="none" strike="noStrike">
                          <a:effectLst/>
                          <a:latin typeface="Times New Roman" panose="02020603050405020304" pitchFamily="18" charset="0"/>
                        </a:rPr>
                        <a:t>76,8</a:t>
                      </a:r>
                    </a:p>
                  </a:txBody>
                  <a:tcPr marL="7469" marR="7469" marT="7469" marB="0" anchor="b">
                    <a:lnL w="6350" cap="flat" cmpd="sng" algn="ctr">
                      <a:solidFill>
                        <a:srgbClr val="000000"/>
                      </a:solidFill>
                      <a:prstDash val="dot"/>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841532390"/>
                  </a:ext>
                </a:extLst>
              </a:tr>
              <a:tr h="130863">
                <a:tc>
                  <a:txBody>
                    <a:bodyPr/>
                    <a:lstStyle/>
                    <a:p>
                      <a:pPr algn="l" fontAlgn="b"/>
                      <a:r>
                        <a:rPr lang="en-GB" sz="1000" b="0" i="0" u="none" strike="noStrike">
                          <a:effectLst/>
                          <a:latin typeface="Times New Roman" panose="02020603050405020304" pitchFamily="18" charset="0"/>
                        </a:rPr>
                        <a:t>iteracija 5</a:t>
                      </a:r>
                    </a:p>
                  </a:txBody>
                  <a:tcPr marL="7469" marR="7469" marT="746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GB" sz="1000" b="0" i="0" u="none" strike="noStrike">
                          <a:effectLst/>
                          <a:latin typeface="Times New Roman" panose="02020603050405020304" pitchFamily="18" charset="0"/>
                        </a:rPr>
                        <a:t>23,04</a:t>
                      </a:r>
                    </a:p>
                  </a:txBody>
                  <a:tcPr marL="7469" marR="7469" marT="7469" marB="0" anchor="b">
                    <a:lnL w="635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GB" sz="1000" b="0" i="0" u="none" strike="noStrike">
                          <a:effectLst/>
                          <a:latin typeface="Times New Roman" panose="02020603050405020304" pitchFamily="18" charset="0"/>
                        </a:rPr>
                        <a:t>23,04</a:t>
                      </a:r>
                    </a:p>
                  </a:txBody>
                  <a:tcPr marL="7469" marR="7469" marT="7469"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GB" sz="1000" b="0" i="0" u="none" strike="noStrike">
                          <a:effectLst/>
                          <a:latin typeface="Times New Roman" panose="02020603050405020304" pitchFamily="18" charset="0"/>
                        </a:rPr>
                        <a:t>30,72</a:t>
                      </a:r>
                    </a:p>
                  </a:txBody>
                  <a:tcPr marL="7469" marR="7469" marT="7469"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GB" sz="1000" b="0" i="0" u="none" strike="noStrike">
                          <a:effectLst/>
                          <a:latin typeface="Times New Roman" panose="02020603050405020304" pitchFamily="18" charset="0"/>
                        </a:rPr>
                        <a:t>const</a:t>
                      </a:r>
                    </a:p>
                  </a:txBody>
                  <a:tcPr marL="7469" marR="7469" marT="7469"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GB" sz="1000" b="0" i="0" u="none" strike="noStrike">
                          <a:effectLst/>
                          <a:latin typeface="Times New Roman" panose="02020603050405020304" pitchFamily="18" charset="0"/>
                        </a:rPr>
                        <a:t>0</a:t>
                      </a:r>
                    </a:p>
                  </a:txBody>
                  <a:tcPr marL="7469" marR="7469" marT="7469"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GB" sz="1000" b="0" i="0" u="none" strike="noStrike">
                          <a:effectLst/>
                          <a:latin typeface="Times New Roman" panose="02020603050405020304" pitchFamily="18" charset="0"/>
                        </a:rPr>
                        <a:t>30,72</a:t>
                      </a:r>
                    </a:p>
                  </a:txBody>
                  <a:tcPr marL="7469" marR="7469" marT="7469" marB="0" anchor="b">
                    <a:lnL w="6350" cap="flat" cmpd="sng" algn="ctr">
                      <a:solidFill>
                        <a:srgbClr val="000000"/>
                      </a:solidFill>
                      <a:prstDash val="dot"/>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778163302"/>
                  </a:ext>
                </a:extLst>
              </a:tr>
              <a:tr h="130863">
                <a:tc>
                  <a:txBody>
                    <a:bodyPr/>
                    <a:lstStyle/>
                    <a:p>
                      <a:pPr algn="l" fontAlgn="b"/>
                      <a:r>
                        <a:rPr lang="en-GB" sz="1000" b="0" i="0" u="none" strike="noStrike">
                          <a:effectLst/>
                          <a:latin typeface="Times New Roman" panose="02020603050405020304" pitchFamily="18" charset="0"/>
                        </a:rPr>
                        <a:t>iteracija 6</a:t>
                      </a:r>
                    </a:p>
                  </a:txBody>
                  <a:tcPr marL="7469" marR="7469" marT="746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GB" sz="1000" b="0" i="0" u="none" strike="noStrike">
                          <a:effectLst/>
                          <a:latin typeface="Times New Roman" panose="02020603050405020304" pitchFamily="18" charset="0"/>
                        </a:rPr>
                        <a:t>9,216</a:t>
                      </a:r>
                    </a:p>
                  </a:txBody>
                  <a:tcPr marL="7469" marR="7469" marT="7469" marB="0" anchor="b">
                    <a:lnL w="635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GB" sz="1000" b="0" i="0" u="none" strike="noStrike">
                          <a:effectLst/>
                          <a:latin typeface="Times New Roman" panose="02020603050405020304" pitchFamily="18" charset="0"/>
                        </a:rPr>
                        <a:t>9,216</a:t>
                      </a:r>
                    </a:p>
                  </a:txBody>
                  <a:tcPr marL="7469" marR="7469" marT="7469"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GB" sz="1000" b="0" i="0" u="none" strike="noStrike">
                          <a:effectLst/>
                          <a:latin typeface="Times New Roman" panose="02020603050405020304" pitchFamily="18" charset="0"/>
                        </a:rPr>
                        <a:t>12,288</a:t>
                      </a:r>
                    </a:p>
                  </a:txBody>
                  <a:tcPr marL="7469" marR="7469" marT="7469"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GB" sz="1000" b="0" i="0" u="none" strike="noStrike">
                          <a:effectLst/>
                          <a:latin typeface="Times New Roman" panose="02020603050405020304" pitchFamily="18" charset="0"/>
                        </a:rPr>
                        <a:t>const</a:t>
                      </a:r>
                    </a:p>
                  </a:txBody>
                  <a:tcPr marL="7469" marR="7469" marT="7469"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GB" sz="1000" b="0" i="0" u="none" strike="noStrike">
                          <a:effectLst/>
                          <a:latin typeface="Times New Roman" panose="02020603050405020304" pitchFamily="18" charset="0"/>
                        </a:rPr>
                        <a:t>0</a:t>
                      </a:r>
                    </a:p>
                  </a:txBody>
                  <a:tcPr marL="7469" marR="7469" marT="7469"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GB" sz="1000" b="0" i="0" u="none" strike="noStrike">
                          <a:effectLst/>
                          <a:latin typeface="Times New Roman" panose="02020603050405020304" pitchFamily="18" charset="0"/>
                        </a:rPr>
                        <a:t>12,288</a:t>
                      </a:r>
                    </a:p>
                  </a:txBody>
                  <a:tcPr marL="7469" marR="7469" marT="7469" marB="0" anchor="b">
                    <a:lnL w="6350" cap="flat" cmpd="sng" algn="ctr">
                      <a:solidFill>
                        <a:srgbClr val="000000"/>
                      </a:solidFill>
                      <a:prstDash val="dot"/>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73892939"/>
                  </a:ext>
                </a:extLst>
              </a:tr>
              <a:tr h="130863">
                <a:tc>
                  <a:txBody>
                    <a:bodyPr/>
                    <a:lstStyle/>
                    <a:p>
                      <a:pPr algn="l" fontAlgn="b"/>
                      <a:r>
                        <a:rPr lang="en-GB" sz="1000" b="0" i="0" u="none" strike="noStrike">
                          <a:effectLst/>
                          <a:latin typeface="Times New Roman" panose="02020603050405020304" pitchFamily="18" charset="0"/>
                        </a:rPr>
                        <a:t>iteracija 7</a:t>
                      </a:r>
                    </a:p>
                  </a:txBody>
                  <a:tcPr marL="7469" marR="7469" marT="746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GB" sz="1000" b="0" i="0" u="none" strike="noStrike">
                          <a:effectLst/>
                          <a:latin typeface="Times New Roman" panose="02020603050405020304" pitchFamily="18" charset="0"/>
                        </a:rPr>
                        <a:t>3,6864</a:t>
                      </a:r>
                    </a:p>
                  </a:txBody>
                  <a:tcPr marL="7469" marR="7469" marT="7469" marB="0" anchor="b">
                    <a:lnL w="635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GB" sz="1000" b="0" i="0" u="none" strike="noStrike">
                          <a:effectLst/>
                          <a:latin typeface="Times New Roman" panose="02020603050405020304" pitchFamily="18" charset="0"/>
                        </a:rPr>
                        <a:t>3,6864</a:t>
                      </a:r>
                    </a:p>
                  </a:txBody>
                  <a:tcPr marL="7469" marR="7469" marT="7469"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GB" sz="1000" b="0" i="0" u="none" strike="noStrike">
                          <a:effectLst/>
                          <a:latin typeface="Times New Roman" panose="02020603050405020304" pitchFamily="18" charset="0"/>
                        </a:rPr>
                        <a:t>4,9152</a:t>
                      </a:r>
                    </a:p>
                  </a:txBody>
                  <a:tcPr marL="7469" marR="7469" marT="7469"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GB" sz="1000" b="0" i="0" u="none" strike="noStrike">
                          <a:effectLst/>
                          <a:latin typeface="Times New Roman" panose="02020603050405020304" pitchFamily="18" charset="0"/>
                        </a:rPr>
                        <a:t>const</a:t>
                      </a:r>
                    </a:p>
                  </a:txBody>
                  <a:tcPr marL="7469" marR="7469" marT="7469"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GB" sz="1000" b="0" i="0" u="none" strike="noStrike">
                          <a:effectLst/>
                          <a:latin typeface="Times New Roman" panose="02020603050405020304" pitchFamily="18" charset="0"/>
                        </a:rPr>
                        <a:t>0</a:t>
                      </a:r>
                    </a:p>
                  </a:txBody>
                  <a:tcPr marL="7469" marR="7469" marT="7469"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GB" sz="1000" b="0" i="0" u="none" strike="noStrike">
                          <a:effectLst/>
                          <a:latin typeface="Times New Roman" panose="02020603050405020304" pitchFamily="18" charset="0"/>
                        </a:rPr>
                        <a:t>4,9152</a:t>
                      </a:r>
                    </a:p>
                  </a:txBody>
                  <a:tcPr marL="7469" marR="7469" marT="7469" marB="0" anchor="b">
                    <a:lnL w="6350" cap="flat" cmpd="sng" algn="ctr">
                      <a:solidFill>
                        <a:srgbClr val="000000"/>
                      </a:solidFill>
                      <a:prstDash val="dot"/>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455566563"/>
                  </a:ext>
                </a:extLst>
              </a:tr>
              <a:tr h="130863">
                <a:tc>
                  <a:txBody>
                    <a:bodyPr/>
                    <a:lstStyle/>
                    <a:p>
                      <a:pPr algn="l" fontAlgn="b"/>
                      <a:r>
                        <a:rPr lang="en-GB" sz="1000" b="0" i="0" u="none" strike="noStrike">
                          <a:effectLst/>
                          <a:latin typeface="Times New Roman" panose="02020603050405020304" pitchFamily="18" charset="0"/>
                        </a:rPr>
                        <a:t>iteracija 8</a:t>
                      </a:r>
                    </a:p>
                  </a:txBody>
                  <a:tcPr marL="7469" marR="7469" marT="746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GB" sz="1000" b="0" i="0" u="none" strike="noStrike">
                          <a:effectLst/>
                          <a:latin typeface="Times New Roman" panose="02020603050405020304" pitchFamily="18" charset="0"/>
                        </a:rPr>
                        <a:t>1,47456</a:t>
                      </a:r>
                    </a:p>
                  </a:txBody>
                  <a:tcPr marL="7469" marR="7469" marT="7469" marB="0" anchor="b">
                    <a:lnL w="635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GB" sz="1000" b="0" i="0" u="none" strike="noStrike">
                          <a:effectLst/>
                          <a:latin typeface="Times New Roman" panose="02020603050405020304" pitchFamily="18" charset="0"/>
                        </a:rPr>
                        <a:t>1,47456</a:t>
                      </a:r>
                    </a:p>
                  </a:txBody>
                  <a:tcPr marL="7469" marR="7469" marT="7469"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GB" sz="1000" b="0" i="0" u="none" strike="noStrike">
                          <a:effectLst/>
                          <a:latin typeface="Times New Roman" panose="02020603050405020304" pitchFamily="18" charset="0"/>
                        </a:rPr>
                        <a:t>1,96608</a:t>
                      </a:r>
                    </a:p>
                  </a:txBody>
                  <a:tcPr marL="7469" marR="7469" marT="7469"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GB" sz="1000" b="0" i="0" u="none" strike="noStrike">
                          <a:effectLst/>
                          <a:latin typeface="Times New Roman" panose="02020603050405020304" pitchFamily="18" charset="0"/>
                        </a:rPr>
                        <a:t>const</a:t>
                      </a:r>
                    </a:p>
                  </a:txBody>
                  <a:tcPr marL="7469" marR="7469" marT="7469"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GB" sz="1000" b="0" i="0" u="none" strike="noStrike">
                          <a:effectLst/>
                          <a:latin typeface="Times New Roman" panose="02020603050405020304" pitchFamily="18" charset="0"/>
                        </a:rPr>
                        <a:t>0</a:t>
                      </a:r>
                    </a:p>
                  </a:txBody>
                  <a:tcPr marL="7469" marR="7469" marT="7469"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GB" sz="1000" b="0" i="0" u="none" strike="noStrike">
                          <a:effectLst/>
                          <a:latin typeface="Times New Roman" panose="02020603050405020304" pitchFamily="18" charset="0"/>
                        </a:rPr>
                        <a:t>1,96608</a:t>
                      </a:r>
                    </a:p>
                  </a:txBody>
                  <a:tcPr marL="7469" marR="7469" marT="7469" marB="0" anchor="b">
                    <a:lnL w="6350" cap="flat" cmpd="sng" algn="ctr">
                      <a:solidFill>
                        <a:srgbClr val="000000"/>
                      </a:solidFill>
                      <a:prstDash val="dot"/>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713110886"/>
                  </a:ext>
                </a:extLst>
              </a:tr>
              <a:tr h="130863">
                <a:tc>
                  <a:txBody>
                    <a:bodyPr/>
                    <a:lstStyle/>
                    <a:p>
                      <a:pPr algn="l" fontAlgn="b"/>
                      <a:r>
                        <a:rPr lang="en-GB" sz="1000" b="0" i="0" u="none" strike="noStrike">
                          <a:effectLst/>
                          <a:latin typeface="Times New Roman" panose="02020603050405020304" pitchFamily="18" charset="0"/>
                        </a:rPr>
                        <a:t>iteracija 9</a:t>
                      </a:r>
                    </a:p>
                  </a:txBody>
                  <a:tcPr marL="7469" marR="7469" marT="746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GB" sz="1000" b="0" i="0" u="none" strike="noStrike">
                          <a:effectLst/>
                          <a:latin typeface="Times New Roman" panose="02020603050405020304" pitchFamily="18" charset="0"/>
                        </a:rPr>
                        <a:t>0,589824</a:t>
                      </a:r>
                    </a:p>
                  </a:txBody>
                  <a:tcPr marL="7469" marR="7469" marT="7469" marB="0" anchor="b">
                    <a:lnL w="635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GB" sz="1000" b="0" i="0" u="none" strike="noStrike">
                          <a:effectLst/>
                          <a:latin typeface="Times New Roman" panose="02020603050405020304" pitchFamily="18" charset="0"/>
                        </a:rPr>
                        <a:t>0,589824</a:t>
                      </a:r>
                    </a:p>
                  </a:txBody>
                  <a:tcPr marL="7469" marR="7469" marT="7469"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GB" sz="1000" b="0" i="0" u="none" strike="noStrike">
                          <a:effectLst/>
                          <a:latin typeface="Times New Roman" panose="02020603050405020304" pitchFamily="18" charset="0"/>
                        </a:rPr>
                        <a:t>0,786432</a:t>
                      </a:r>
                    </a:p>
                  </a:txBody>
                  <a:tcPr marL="7469" marR="7469" marT="7469"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GB" sz="1000" b="0" i="0" u="none" strike="noStrike">
                          <a:effectLst/>
                          <a:latin typeface="Times New Roman" panose="02020603050405020304" pitchFamily="18" charset="0"/>
                        </a:rPr>
                        <a:t>const</a:t>
                      </a:r>
                    </a:p>
                  </a:txBody>
                  <a:tcPr marL="7469" marR="7469" marT="7469"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GB" sz="1000" b="0" i="0" u="none" strike="noStrike">
                          <a:effectLst/>
                          <a:latin typeface="Times New Roman" panose="02020603050405020304" pitchFamily="18" charset="0"/>
                        </a:rPr>
                        <a:t>0</a:t>
                      </a:r>
                    </a:p>
                  </a:txBody>
                  <a:tcPr marL="7469" marR="7469" marT="7469"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GB" sz="1000" b="0" i="0" u="none" strike="noStrike">
                          <a:effectLst/>
                          <a:latin typeface="Times New Roman" panose="02020603050405020304" pitchFamily="18" charset="0"/>
                        </a:rPr>
                        <a:t>0,786432</a:t>
                      </a:r>
                    </a:p>
                  </a:txBody>
                  <a:tcPr marL="7469" marR="7469" marT="7469" marB="0" anchor="b">
                    <a:lnL w="6350" cap="flat" cmpd="sng" algn="ctr">
                      <a:solidFill>
                        <a:srgbClr val="000000"/>
                      </a:solidFill>
                      <a:prstDash val="dot"/>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564068354"/>
                  </a:ext>
                </a:extLst>
              </a:tr>
              <a:tr h="130863">
                <a:tc>
                  <a:txBody>
                    <a:bodyPr/>
                    <a:lstStyle/>
                    <a:p>
                      <a:pPr algn="l" fontAlgn="b"/>
                      <a:r>
                        <a:rPr lang="en-GB" sz="1000" b="0" i="0" u="none" strike="noStrike">
                          <a:effectLst/>
                          <a:latin typeface="Times New Roman" panose="02020603050405020304" pitchFamily="18" charset="0"/>
                        </a:rPr>
                        <a:t>iteracija 10</a:t>
                      </a:r>
                    </a:p>
                  </a:txBody>
                  <a:tcPr marL="7469" marR="7469" marT="746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GB" sz="1000" b="0" i="0" u="none" strike="noStrike">
                          <a:effectLst/>
                          <a:latin typeface="Times New Roman" panose="02020603050405020304" pitchFamily="18" charset="0"/>
                        </a:rPr>
                        <a:t>0,2359296</a:t>
                      </a:r>
                    </a:p>
                  </a:txBody>
                  <a:tcPr marL="7469" marR="7469" marT="7469" marB="0" anchor="b">
                    <a:lnL w="635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GB" sz="1000" b="0" i="0" u="none" strike="noStrike">
                          <a:effectLst/>
                          <a:latin typeface="Times New Roman" panose="02020603050405020304" pitchFamily="18" charset="0"/>
                        </a:rPr>
                        <a:t>0,2359296</a:t>
                      </a:r>
                    </a:p>
                  </a:txBody>
                  <a:tcPr marL="7469" marR="7469" marT="7469"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GB" sz="1000" b="0" i="0" u="none" strike="noStrike">
                          <a:effectLst/>
                          <a:latin typeface="Times New Roman" panose="02020603050405020304" pitchFamily="18" charset="0"/>
                        </a:rPr>
                        <a:t>0,3145728</a:t>
                      </a:r>
                    </a:p>
                  </a:txBody>
                  <a:tcPr marL="7469" marR="7469" marT="7469"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GB" sz="1000" b="0" i="0" u="none" strike="noStrike">
                          <a:effectLst/>
                          <a:latin typeface="Times New Roman" panose="02020603050405020304" pitchFamily="18" charset="0"/>
                        </a:rPr>
                        <a:t>const</a:t>
                      </a:r>
                    </a:p>
                  </a:txBody>
                  <a:tcPr marL="7469" marR="7469" marT="7469"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GB" sz="1000" b="0" i="0" u="none" strike="noStrike">
                          <a:effectLst/>
                          <a:latin typeface="Times New Roman" panose="02020603050405020304" pitchFamily="18" charset="0"/>
                        </a:rPr>
                        <a:t>0</a:t>
                      </a:r>
                    </a:p>
                  </a:txBody>
                  <a:tcPr marL="7469" marR="7469" marT="7469"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GB" sz="1000" b="0" i="0" u="none" strike="noStrike">
                          <a:effectLst/>
                          <a:latin typeface="Times New Roman" panose="02020603050405020304" pitchFamily="18" charset="0"/>
                        </a:rPr>
                        <a:t>0,3145728</a:t>
                      </a:r>
                    </a:p>
                  </a:txBody>
                  <a:tcPr marL="7469" marR="7469" marT="7469" marB="0" anchor="b">
                    <a:lnL w="6350" cap="flat" cmpd="sng" algn="ctr">
                      <a:solidFill>
                        <a:srgbClr val="000000"/>
                      </a:solidFill>
                      <a:prstDash val="dot"/>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951555421"/>
                  </a:ext>
                </a:extLst>
              </a:tr>
              <a:tr h="130863">
                <a:tc>
                  <a:txBody>
                    <a:bodyPr/>
                    <a:lstStyle/>
                    <a:p>
                      <a:pPr algn="l" fontAlgn="b"/>
                      <a:r>
                        <a:rPr lang="en-GB" sz="1000" b="0" i="0" u="none" strike="noStrike">
                          <a:effectLst/>
                          <a:latin typeface="Times New Roman" panose="02020603050405020304" pitchFamily="18" charset="0"/>
                        </a:rPr>
                        <a:t>iteracija 11</a:t>
                      </a:r>
                    </a:p>
                  </a:txBody>
                  <a:tcPr marL="7469" marR="7469" marT="746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GB" sz="1000" b="0" i="0" u="none" strike="noStrike">
                          <a:effectLst/>
                          <a:latin typeface="Times New Roman" panose="02020603050405020304" pitchFamily="18" charset="0"/>
                        </a:rPr>
                        <a:t>0,09437184</a:t>
                      </a:r>
                    </a:p>
                  </a:txBody>
                  <a:tcPr marL="7469" marR="7469" marT="7469" marB="0" anchor="b">
                    <a:lnL w="635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GB" sz="1000" b="0" i="0" u="none" strike="noStrike">
                          <a:effectLst/>
                          <a:latin typeface="Times New Roman" panose="02020603050405020304" pitchFamily="18" charset="0"/>
                        </a:rPr>
                        <a:t>0,09437184</a:t>
                      </a:r>
                    </a:p>
                  </a:txBody>
                  <a:tcPr marL="7469" marR="7469" marT="7469"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GB" sz="1000" b="0" i="0" u="none" strike="noStrike">
                          <a:effectLst/>
                          <a:latin typeface="Times New Roman" panose="02020603050405020304" pitchFamily="18" charset="0"/>
                        </a:rPr>
                        <a:t>0,12582912</a:t>
                      </a:r>
                    </a:p>
                  </a:txBody>
                  <a:tcPr marL="7469" marR="7469" marT="7469"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GB" sz="1000" b="0" i="0" u="none" strike="noStrike">
                          <a:effectLst/>
                          <a:latin typeface="Times New Roman" panose="02020603050405020304" pitchFamily="18" charset="0"/>
                        </a:rPr>
                        <a:t>const</a:t>
                      </a:r>
                    </a:p>
                  </a:txBody>
                  <a:tcPr marL="7469" marR="7469" marT="7469"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GB" sz="1000" b="0" i="0" u="none" strike="noStrike">
                          <a:effectLst/>
                          <a:latin typeface="Times New Roman" panose="02020603050405020304" pitchFamily="18" charset="0"/>
                        </a:rPr>
                        <a:t>0</a:t>
                      </a:r>
                    </a:p>
                  </a:txBody>
                  <a:tcPr marL="7469" marR="7469" marT="7469"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GB" sz="1000" b="0" i="0" u="none" strike="noStrike">
                          <a:effectLst/>
                          <a:latin typeface="Times New Roman" panose="02020603050405020304" pitchFamily="18" charset="0"/>
                        </a:rPr>
                        <a:t>0,12582912</a:t>
                      </a:r>
                    </a:p>
                  </a:txBody>
                  <a:tcPr marL="7469" marR="7469" marT="7469" marB="0" anchor="b">
                    <a:lnL w="6350" cap="flat" cmpd="sng" algn="ctr">
                      <a:solidFill>
                        <a:srgbClr val="000000"/>
                      </a:solidFill>
                      <a:prstDash val="dot"/>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129881686"/>
                  </a:ext>
                </a:extLst>
              </a:tr>
              <a:tr h="255613">
                <a:tc>
                  <a:txBody>
                    <a:bodyPr/>
                    <a:lstStyle/>
                    <a:p>
                      <a:pPr algn="l" fontAlgn="b"/>
                      <a:r>
                        <a:rPr lang="en-GB" sz="1000" b="1" i="0" u="none" strike="noStrike">
                          <a:effectLst/>
                          <a:latin typeface="Times New Roman" panose="02020603050405020304" pitchFamily="18" charset="0"/>
                        </a:rPr>
                        <a:t>ukupno sekundarni </a:t>
                      </a:r>
                    </a:p>
                  </a:txBody>
                  <a:tcPr marL="7469" marR="7469" marT="746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a:txBody>
                    <a:bodyPr/>
                    <a:lstStyle/>
                    <a:p>
                      <a:pPr algn="l" fontAlgn="b"/>
                      <a:r>
                        <a:rPr lang="en-GB" sz="1000" b="1" i="0" u="none" strike="noStrike">
                          <a:effectLst/>
                          <a:latin typeface="Times New Roman" panose="02020603050405020304" pitchFamily="18" charset="0"/>
                        </a:rPr>
                        <a:t>1499,937085</a:t>
                      </a:r>
                    </a:p>
                  </a:txBody>
                  <a:tcPr marL="7469" marR="7469" marT="7469" marB="0" anchor="b">
                    <a:lnL w="635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DE9D9"/>
                    </a:solidFill>
                  </a:tcPr>
                </a:tc>
                <a:tc>
                  <a:txBody>
                    <a:bodyPr/>
                    <a:lstStyle/>
                    <a:p>
                      <a:pPr algn="l" fontAlgn="b"/>
                      <a:r>
                        <a:rPr lang="en-GB" sz="1000" b="1" i="0" u="none" strike="noStrike">
                          <a:effectLst/>
                          <a:latin typeface="Times New Roman" panose="02020603050405020304" pitchFamily="18" charset="0"/>
                        </a:rPr>
                        <a:t>1499,937085</a:t>
                      </a:r>
                    </a:p>
                  </a:txBody>
                  <a:tcPr marL="7469" marR="7469" marT="7469"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fontAlgn="b"/>
                      <a:r>
                        <a:rPr lang="en-GB" sz="1000" b="1" i="0" u="none" strike="noStrike">
                          <a:effectLst/>
                          <a:latin typeface="Times New Roman" panose="02020603050405020304" pitchFamily="18" charset="0"/>
                        </a:rPr>
                        <a:t>1999,916114</a:t>
                      </a:r>
                    </a:p>
                  </a:txBody>
                  <a:tcPr marL="7469" marR="7469" marT="7469"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AEEF3"/>
                    </a:solidFill>
                  </a:tcPr>
                </a:tc>
                <a:tc>
                  <a:txBody>
                    <a:bodyPr/>
                    <a:lstStyle/>
                    <a:p>
                      <a:pPr algn="ctr" fontAlgn="b"/>
                      <a:r>
                        <a:rPr lang="en-GB" sz="1000" b="0" i="0" u="none" strike="noStrike">
                          <a:effectLst/>
                          <a:latin typeface="Times New Roman" panose="02020603050405020304" pitchFamily="18" charset="0"/>
                        </a:rPr>
                        <a:t>0</a:t>
                      </a:r>
                    </a:p>
                  </a:txBody>
                  <a:tcPr marL="7469" marR="7469" marT="7469"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DE9D9"/>
                    </a:solidFill>
                  </a:tcPr>
                </a:tc>
                <a:tc>
                  <a:txBody>
                    <a:bodyPr/>
                    <a:lstStyle/>
                    <a:p>
                      <a:pPr algn="ctr" fontAlgn="b"/>
                      <a:r>
                        <a:rPr lang="en-GB" sz="1000" b="0" i="0" u="none" strike="noStrike">
                          <a:effectLst/>
                          <a:latin typeface="Times New Roman" panose="02020603050405020304" pitchFamily="18" charset="0"/>
                        </a:rPr>
                        <a:t>0</a:t>
                      </a:r>
                    </a:p>
                  </a:txBody>
                  <a:tcPr marL="7469" marR="7469" marT="7469"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GB" sz="1000" b="1" i="0" u="none" strike="noStrike">
                          <a:effectLst/>
                          <a:latin typeface="Times New Roman" panose="02020603050405020304" pitchFamily="18" charset="0"/>
                        </a:rPr>
                        <a:t>1999,916114</a:t>
                      </a:r>
                    </a:p>
                  </a:txBody>
                  <a:tcPr marL="7469" marR="7469" marT="7469" marB="0" anchor="b">
                    <a:lnL w="6350" cap="flat" cmpd="sng" algn="ctr">
                      <a:solidFill>
                        <a:srgbClr val="000000"/>
                      </a:solidFill>
                      <a:prstDash val="dot"/>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extLst>
                  <a:ext uri="{0D108BD9-81ED-4DB2-BD59-A6C34878D82A}">
                    <a16:rowId xmlns:a16="http://schemas.microsoft.com/office/drawing/2014/main" val="2264476097"/>
                  </a:ext>
                </a:extLst>
              </a:tr>
              <a:tr h="255613">
                <a:tc>
                  <a:txBody>
                    <a:bodyPr/>
                    <a:lstStyle/>
                    <a:p>
                      <a:pPr algn="l" fontAlgn="b"/>
                      <a:r>
                        <a:rPr lang="en-GB" sz="1000" b="1" i="0" u="none" strike="noStrike">
                          <a:effectLst/>
                          <a:latin typeface="Times New Roman" panose="02020603050405020304" pitchFamily="18" charset="0"/>
                        </a:rPr>
                        <a:t>åefekata (ukupno)</a:t>
                      </a:r>
                    </a:p>
                  </a:txBody>
                  <a:tcPr marL="7469" marR="7469" marT="746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BF1DE"/>
                    </a:solidFill>
                  </a:tcPr>
                </a:tc>
                <a:tc>
                  <a:txBody>
                    <a:bodyPr/>
                    <a:lstStyle/>
                    <a:p>
                      <a:pPr algn="l" fontAlgn="b"/>
                      <a:r>
                        <a:rPr lang="en-GB" sz="1000" b="1" i="0" u="none" strike="noStrike">
                          <a:effectLst/>
                          <a:latin typeface="Times New Roman" panose="02020603050405020304" pitchFamily="18" charset="0"/>
                        </a:rPr>
                        <a:t>» 1500</a:t>
                      </a:r>
                    </a:p>
                  </a:txBody>
                  <a:tcPr marL="7469" marR="7469" marT="7469" marB="0" anchor="b">
                    <a:lnL w="635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BF1DE"/>
                    </a:solidFill>
                  </a:tcPr>
                </a:tc>
                <a:tc>
                  <a:txBody>
                    <a:bodyPr/>
                    <a:lstStyle/>
                    <a:p>
                      <a:pPr algn="l" fontAlgn="b"/>
                      <a:r>
                        <a:rPr lang="en-GB" sz="1000" b="1" i="0" u="none" strike="noStrike">
                          <a:effectLst/>
                          <a:latin typeface="Times New Roman" panose="02020603050405020304" pitchFamily="18" charset="0"/>
                        </a:rPr>
                        <a:t>» 1500</a:t>
                      </a:r>
                    </a:p>
                  </a:txBody>
                  <a:tcPr marL="7469" marR="7469" marT="7469"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BF1DE"/>
                    </a:solidFill>
                  </a:tcPr>
                </a:tc>
                <a:tc>
                  <a:txBody>
                    <a:bodyPr/>
                    <a:lstStyle/>
                    <a:p>
                      <a:pPr algn="l" fontAlgn="b"/>
                      <a:r>
                        <a:rPr lang="en-GB" sz="1000" b="1" i="0" u="none" strike="noStrike">
                          <a:effectLst/>
                          <a:latin typeface="Times New Roman" panose="02020603050405020304" pitchFamily="18" charset="0"/>
                        </a:rPr>
                        <a:t>» 2000</a:t>
                      </a:r>
                    </a:p>
                  </a:txBody>
                  <a:tcPr marL="7469" marR="7469" marT="7469"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BF1DE"/>
                    </a:solidFill>
                  </a:tcPr>
                </a:tc>
                <a:tc>
                  <a:txBody>
                    <a:bodyPr/>
                    <a:lstStyle/>
                    <a:p>
                      <a:pPr algn="l" fontAlgn="b"/>
                      <a:r>
                        <a:rPr lang="en-GB" sz="1000" b="1" i="0" u="none" strike="noStrike">
                          <a:effectLst/>
                          <a:latin typeface="Times New Roman" panose="02020603050405020304" pitchFamily="18" charset="0"/>
                        </a:rPr>
                        <a:t> </a:t>
                      </a:r>
                    </a:p>
                  </a:txBody>
                  <a:tcPr marL="7469" marR="7469" marT="7469"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BF1DE"/>
                    </a:solidFill>
                  </a:tcPr>
                </a:tc>
                <a:tc>
                  <a:txBody>
                    <a:bodyPr/>
                    <a:lstStyle/>
                    <a:p>
                      <a:pPr algn="l" fontAlgn="b"/>
                      <a:r>
                        <a:rPr lang="en-GB" sz="1000" b="1" i="0" u="none" strike="noStrike">
                          <a:effectLst/>
                          <a:latin typeface="Times New Roman" panose="02020603050405020304" pitchFamily="18" charset="0"/>
                        </a:rPr>
                        <a:t> </a:t>
                      </a:r>
                    </a:p>
                  </a:txBody>
                  <a:tcPr marL="7469" marR="7469" marT="7469"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BF1DE"/>
                    </a:solidFill>
                  </a:tcPr>
                </a:tc>
                <a:tc>
                  <a:txBody>
                    <a:bodyPr/>
                    <a:lstStyle/>
                    <a:p>
                      <a:pPr algn="l" fontAlgn="b"/>
                      <a:r>
                        <a:rPr lang="en-GB" sz="1000" b="1" i="0" u="none" strike="noStrike" dirty="0">
                          <a:effectLst/>
                          <a:latin typeface="Times New Roman" panose="02020603050405020304" pitchFamily="18" charset="0"/>
                        </a:rPr>
                        <a:t>4999,916114</a:t>
                      </a:r>
                    </a:p>
                  </a:txBody>
                  <a:tcPr marL="7469" marR="7469" marT="7469" marB="0" anchor="b">
                    <a:lnL w="6350" cap="flat" cmpd="sng" algn="ctr">
                      <a:solidFill>
                        <a:srgbClr val="000000"/>
                      </a:solidFill>
                      <a:prstDash val="dot"/>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BF1DE"/>
                    </a:solidFill>
                  </a:tcPr>
                </a:tc>
                <a:extLst>
                  <a:ext uri="{0D108BD9-81ED-4DB2-BD59-A6C34878D82A}">
                    <a16:rowId xmlns:a16="http://schemas.microsoft.com/office/drawing/2014/main" val="408137573"/>
                  </a:ext>
                </a:extLst>
              </a:tr>
            </a:tbl>
          </a:graphicData>
        </a:graphic>
      </p:graphicFrame>
      <p:sp>
        <p:nvSpPr>
          <p:cNvPr id="23" name="Title 1"/>
          <p:cNvSpPr txBox="1">
            <a:spLocks/>
          </p:cNvSpPr>
          <p:nvPr/>
        </p:nvSpPr>
        <p:spPr>
          <a:xfrm>
            <a:off x="1912595" y="4579493"/>
            <a:ext cx="2913405" cy="261818"/>
          </a:xfrm>
          <a:prstGeom prst="rect">
            <a:avLst/>
          </a:prstGeom>
          <a:solidFill>
            <a:schemeClr val="accent3">
              <a:lumMod val="75000"/>
            </a:schemeClr>
          </a:solidFill>
          <a:ln w="28575">
            <a:solidFill>
              <a:schemeClr val="accent1">
                <a:lumMod val="50000"/>
              </a:schemeClr>
            </a:solidFill>
            <a:prstDash val="sysDot"/>
          </a:ln>
        </p:spPr>
        <p:txBody>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sr-Latn-BA" sz="1400" dirty="0" smtClean="0">
                <a:solidFill>
                  <a:schemeClr val="tx1"/>
                </a:solidFill>
                <a:latin typeface="Times New Roman" panose="02020603050405020304" pitchFamily="18" charset="0"/>
                <a:cs typeface="Times New Roman" panose="02020603050405020304" pitchFamily="18" charset="0"/>
              </a:rPr>
              <a:t>∆ Y/ ∆X = </a:t>
            </a:r>
            <a:r>
              <a:rPr lang="sr-Latn-BA" sz="1400" dirty="0">
                <a:solidFill>
                  <a:schemeClr val="tx1"/>
                </a:solidFill>
                <a:latin typeface="Times New Roman" panose="02020603050405020304" pitchFamily="18" charset="0"/>
                <a:cs typeface="Times New Roman" panose="02020603050405020304" pitchFamily="18" charset="0"/>
              </a:rPr>
              <a:t> </a:t>
            </a:r>
            <a:r>
              <a:rPr lang="sr-Latn-BA" sz="1400" dirty="0" smtClean="0">
                <a:solidFill>
                  <a:schemeClr val="tx1"/>
                </a:solidFill>
                <a:latin typeface="Times New Roman" panose="02020603050405020304" pitchFamily="18" charset="0"/>
                <a:cs typeface="Times New Roman" panose="02020603050405020304" pitchFamily="18" charset="0"/>
              </a:rPr>
              <a:t>1/(</a:t>
            </a:r>
            <a:r>
              <a:rPr lang="sr-Latn-BA" sz="1400" dirty="0">
                <a:solidFill>
                  <a:schemeClr val="tx1"/>
                </a:solidFill>
                <a:latin typeface="Times New Roman" panose="02020603050405020304" pitchFamily="18" charset="0"/>
                <a:cs typeface="Times New Roman" panose="02020603050405020304" pitchFamily="18" charset="0"/>
              </a:rPr>
              <a:t>∆S /∆Y </a:t>
            </a:r>
            <a:r>
              <a:rPr lang="sr-Latn-BA" sz="1400" dirty="0" smtClean="0">
                <a:solidFill>
                  <a:schemeClr val="tx1"/>
                </a:solidFill>
                <a:latin typeface="Times New Roman" panose="02020603050405020304" pitchFamily="18" charset="0"/>
                <a:cs typeface="Times New Roman" panose="02020603050405020304" pitchFamily="18" charset="0"/>
              </a:rPr>
              <a:t>+</a:t>
            </a:r>
            <a:r>
              <a:rPr lang="sr-Latn-BA" sz="1400" dirty="0">
                <a:solidFill>
                  <a:schemeClr val="tx1"/>
                </a:solidFill>
                <a:latin typeface="Times New Roman" panose="02020603050405020304" pitchFamily="18" charset="0"/>
                <a:cs typeface="Times New Roman" panose="02020603050405020304" pitchFamily="18" charset="0"/>
              </a:rPr>
              <a:t> ∆M /∆Y </a:t>
            </a:r>
            <a:r>
              <a:rPr lang="sr-Latn-BA" sz="1400" dirty="0" smtClean="0">
                <a:solidFill>
                  <a:schemeClr val="tx1"/>
                </a:solidFill>
                <a:latin typeface="Times New Roman" panose="02020603050405020304" pitchFamily="18" charset="0"/>
                <a:cs typeface="Times New Roman" panose="02020603050405020304" pitchFamily="18" charset="0"/>
              </a:rPr>
              <a:t>) </a:t>
            </a:r>
            <a:endParaRPr lang="sr-Latn-BA" sz="1400" b="1" dirty="0" smtClean="0">
              <a:solidFill>
                <a:srgbClr val="CC9900"/>
              </a:solidFill>
              <a:latin typeface="Times New Roman" panose="02020603050405020304" pitchFamily="18" charset="0"/>
              <a:cs typeface="Times New Roman" panose="02020603050405020304" pitchFamily="18" charset="0"/>
            </a:endParaRPr>
          </a:p>
        </p:txBody>
      </p:sp>
      <p:sp>
        <p:nvSpPr>
          <p:cNvPr id="26" name="Title 1"/>
          <p:cNvSpPr txBox="1">
            <a:spLocks/>
          </p:cNvSpPr>
          <p:nvPr/>
        </p:nvSpPr>
        <p:spPr>
          <a:xfrm>
            <a:off x="1912594" y="4947917"/>
            <a:ext cx="2913405" cy="243578"/>
          </a:xfrm>
          <a:prstGeom prst="rect">
            <a:avLst/>
          </a:prstGeom>
          <a:solidFill>
            <a:schemeClr val="bg1"/>
          </a:solidFill>
          <a:ln w="28575">
            <a:solidFill>
              <a:schemeClr val="accent1">
                <a:lumMod val="50000"/>
              </a:schemeClr>
            </a:solidFill>
            <a:prstDash val="sysDot"/>
          </a:ln>
        </p:spPr>
        <p:txBody>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sr-Latn-BA" sz="1400" dirty="0" smtClean="0">
                <a:solidFill>
                  <a:schemeClr val="tx1"/>
                </a:solidFill>
                <a:latin typeface="Times New Roman" panose="02020603050405020304" pitchFamily="18" charset="0"/>
                <a:cs typeface="Times New Roman" panose="02020603050405020304" pitchFamily="18" charset="0"/>
              </a:rPr>
              <a:t>5000/ 3000 = </a:t>
            </a:r>
            <a:r>
              <a:rPr lang="sr-Latn-BA" sz="1400" dirty="0">
                <a:solidFill>
                  <a:schemeClr val="tx1"/>
                </a:solidFill>
                <a:latin typeface="Times New Roman" panose="02020603050405020304" pitchFamily="18" charset="0"/>
                <a:cs typeface="Times New Roman" panose="02020603050405020304" pitchFamily="18" charset="0"/>
              </a:rPr>
              <a:t> </a:t>
            </a:r>
            <a:r>
              <a:rPr lang="sr-Latn-BA" sz="1400" dirty="0" smtClean="0">
                <a:solidFill>
                  <a:schemeClr val="tx1"/>
                </a:solidFill>
                <a:latin typeface="Times New Roman" panose="02020603050405020304" pitchFamily="18" charset="0"/>
                <a:cs typeface="Times New Roman" panose="02020603050405020304" pitchFamily="18" charset="0"/>
              </a:rPr>
              <a:t>1/(0,3 +0,3) </a:t>
            </a:r>
            <a:endParaRPr lang="sr-Latn-BA" sz="1400" b="1" dirty="0" smtClean="0">
              <a:solidFill>
                <a:srgbClr val="CC9900"/>
              </a:solidFill>
              <a:latin typeface="Times New Roman" panose="02020603050405020304" pitchFamily="18" charset="0"/>
              <a:cs typeface="Times New Roman" panose="02020603050405020304" pitchFamily="18" charset="0"/>
            </a:endParaRPr>
          </a:p>
        </p:txBody>
      </p:sp>
      <p:sp>
        <p:nvSpPr>
          <p:cNvPr id="27" name="Title 1"/>
          <p:cNvSpPr txBox="1">
            <a:spLocks/>
          </p:cNvSpPr>
          <p:nvPr/>
        </p:nvSpPr>
        <p:spPr>
          <a:xfrm>
            <a:off x="1888338" y="5324727"/>
            <a:ext cx="2913405" cy="243578"/>
          </a:xfrm>
          <a:prstGeom prst="rect">
            <a:avLst/>
          </a:prstGeom>
          <a:solidFill>
            <a:schemeClr val="bg1"/>
          </a:solidFill>
          <a:ln w="28575">
            <a:solidFill>
              <a:schemeClr val="accent1">
                <a:lumMod val="50000"/>
              </a:schemeClr>
            </a:solidFill>
            <a:prstDash val="sysDot"/>
          </a:ln>
        </p:spPr>
        <p:txBody>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sr-Latn-BA" sz="1400" dirty="0" smtClean="0">
                <a:solidFill>
                  <a:schemeClr val="tx1"/>
                </a:solidFill>
                <a:latin typeface="Times New Roman" panose="02020603050405020304" pitchFamily="18" charset="0"/>
                <a:cs typeface="Times New Roman" panose="02020603050405020304" pitchFamily="18" charset="0"/>
              </a:rPr>
              <a:t>1,66=  1/0,6 </a:t>
            </a:r>
            <a:endParaRPr lang="sr-Latn-BA" sz="1400" b="1" dirty="0" smtClean="0">
              <a:solidFill>
                <a:srgbClr val="CC9900"/>
              </a:solidFill>
              <a:latin typeface="Times New Roman" panose="02020603050405020304" pitchFamily="18" charset="0"/>
              <a:cs typeface="Times New Roman" panose="02020603050405020304" pitchFamily="18" charset="0"/>
            </a:endParaRPr>
          </a:p>
        </p:txBody>
      </p:sp>
      <p:sp>
        <p:nvSpPr>
          <p:cNvPr id="28" name="Title 1"/>
          <p:cNvSpPr txBox="1">
            <a:spLocks/>
          </p:cNvSpPr>
          <p:nvPr/>
        </p:nvSpPr>
        <p:spPr>
          <a:xfrm>
            <a:off x="1876914" y="5657432"/>
            <a:ext cx="2913405" cy="243578"/>
          </a:xfrm>
          <a:prstGeom prst="rect">
            <a:avLst/>
          </a:prstGeom>
          <a:solidFill>
            <a:schemeClr val="bg1"/>
          </a:solidFill>
          <a:ln w="28575">
            <a:solidFill>
              <a:schemeClr val="accent1">
                <a:lumMod val="50000"/>
              </a:schemeClr>
            </a:solidFill>
            <a:prstDash val="sysDot"/>
          </a:ln>
        </p:spPr>
        <p:txBody>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sr-Latn-BA" sz="1400" dirty="0" smtClean="0">
                <a:solidFill>
                  <a:schemeClr val="tx1"/>
                </a:solidFill>
                <a:latin typeface="Times New Roman" panose="02020603050405020304" pitchFamily="18" charset="0"/>
                <a:cs typeface="Times New Roman" panose="02020603050405020304" pitchFamily="18" charset="0"/>
              </a:rPr>
              <a:t>1,66=  1,66 </a:t>
            </a:r>
            <a:endParaRPr lang="sr-Latn-BA" sz="1400" b="1" dirty="0" smtClean="0">
              <a:solidFill>
                <a:srgbClr val="CC9900"/>
              </a:solidFill>
              <a:latin typeface="Times New Roman" panose="02020603050405020304" pitchFamily="18" charset="0"/>
              <a:cs typeface="Times New Roman" panose="02020603050405020304" pitchFamily="18" charset="0"/>
            </a:endParaRPr>
          </a:p>
        </p:txBody>
      </p:sp>
      <p:sp>
        <p:nvSpPr>
          <p:cNvPr id="3" name="Bent Arrow 2"/>
          <p:cNvSpPr/>
          <p:nvPr/>
        </p:nvSpPr>
        <p:spPr>
          <a:xfrm flipV="1">
            <a:off x="635659" y="4947917"/>
            <a:ext cx="1122021" cy="953093"/>
          </a:xfrm>
          <a:prstGeom prst="ben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tx1"/>
              </a:solidFill>
            </a:endParaRPr>
          </a:p>
        </p:txBody>
      </p:sp>
    </p:spTree>
    <p:extLst>
      <p:ext uri="{BB962C8B-B14F-4D97-AF65-F5344CB8AC3E}">
        <p14:creationId xmlns:p14="http://schemas.microsoft.com/office/powerpoint/2010/main" val="429073053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6D22F896-40B5-4ADD-8801-0D06FADFA095}" type="slidenum">
              <a:rPr lang="en-US" smtClean="0"/>
              <a:t>24</a:t>
            </a:fld>
            <a:endParaRPr lang="en-US" dirty="0"/>
          </a:p>
        </p:txBody>
      </p:sp>
      <p:sp>
        <p:nvSpPr>
          <p:cNvPr id="4" name="Rounded Rectangle 3"/>
          <p:cNvSpPr/>
          <p:nvPr/>
        </p:nvSpPr>
        <p:spPr>
          <a:xfrm>
            <a:off x="102286" y="237985"/>
            <a:ext cx="8949349" cy="543394"/>
          </a:xfrm>
          <a:prstGeom prst="roundRect">
            <a:avLst/>
          </a:prstGeom>
          <a:ln w="38100">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1">
            <a:schemeClr val="accent1"/>
          </a:lnRef>
          <a:fillRef idx="2">
            <a:schemeClr val="accent1"/>
          </a:fillRef>
          <a:effectRef idx="1">
            <a:schemeClr val="accent1"/>
          </a:effectRef>
          <a:fontRef idx="minor">
            <a:schemeClr val="dk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r>
              <a:rPr lang="sr-Latn-BA" sz="2000" b="1" i="1" dirty="0">
                <a:solidFill>
                  <a:schemeClr val="bg2">
                    <a:lumMod val="25000"/>
                  </a:schemeClr>
                </a:solidFill>
                <a:latin typeface="Times New Roman" panose="02020603050405020304" pitchFamily="18" charset="0"/>
                <a:cs typeface="Times New Roman" panose="02020603050405020304" pitchFamily="18" charset="0"/>
              </a:rPr>
              <a:t>2</a:t>
            </a:r>
            <a:r>
              <a:rPr lang="sr-Latn-BA" sz="2000" b="1" i="1" dirty="0" smtClean="0">
                <a:solidFill>
                  <a:schemeClr val="bg2">
                    <a:lumMod val="25000"/>
                  </a:schemeClr>
                </a:solidFill>
                <a:latin typeface="Times New Roman" panose="02020603050405020304" pitchFamily="18" charset="0"/>
                <a:cs typeface="Times New Roman" panose="02020603050405020304" pitchFamily="18" charset="0"/>
              </a:rPr>
              <a:t>. Efekti međunarodne razmjene na nacionalni dohodak </a:t>
            </a:r>
            <a:endParaRPr lang="en-GB" sz="2000" b="1" i="1" dirty="0">
              <a:solidFill>
                <a:schemeClr val="bg2">
                  <a:lumMod val="25000"/>
                </a:schemeClr>
              </a:solidFill>
              <a:latin typeface="Times New Roman" panose="02020603050405020304" pitchFamily="18" charset="0"/>
              <a:cs typeface="Times New Roman" panose="02020603050405020304" pitchFamily="18" charset="0"/>
            </a:endParaRPr>
          </a:p>
        </p:txBody>
      </p:sp>
      <p:sp>
        <p:nvSpPr>
          <p:cNvPr id="5" name="Title 1"/>
          <p:cNvSpPr txBox="1">
            <a:spLocks/>
          </p:cNvSpPr>
          <p:nvPr/>
        </p:nvSpPr>
        <p:spPr>
          <a:xfrm>
            <a:off x="6236852" y="237985"/>
            <a:ext cx="2630055" cy="578321"/>
          </a:xfrm>
          <a:prstGeom prst="rect">
            <a:avLst/>
          </a:prstGeom>
          <a:ln/>
        </p:spPr>
        <p:style>
          <a:lnRef idx="1">
            <a:schemeClr val="accent4"/>
          </a:lnRef>
          <a:fillRef idx="2">
            <a:schemeClr val="accent4"/>
          </a:fillRef>
          <a:effectRef idx="1">
            <a:schemeClr val="accent4"/>
          </a:effectRef>
          <a:fontRef idx="minor">
            <a:schemeClr val="dk1"/>
          </a:fontRef>
        </p:style>
        <p:txBody>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sr-Latn-BA" sz="1800" dirty="0" smtClean="0">
                <a:solidFill>
                  <a:schemeClr val="tx1"/>
                </a:solidFill>
                <a:latin typeface="Times New Roman" panose="02020603050405020304" pitchFamily="18" charset="0"/>
                <a:cs typeface="Times New Roman" panose="02020603050405020304" pitchFamily="18" charset="0"/>
              </a:rPr>
              <a:t>spoljnotrgovinski multiplikator </a:t>
            </a:r>
            <a:endParaRPr lang="sr-Latn-BA" sz="1800" b="1" dirty="0" smtClean="0">
              <a:solidFill>
                <a:srgbClr val="CC9900"/>
              </a:solidFill>
              <a:latin typeface="Times New Roman" panose="02020603050405020304" pitchFamily="18" charset="0"/>
              <a:cs typeface="Times New Roman" panose="02020603050405020304" pitchFamily="18" charset="0"/>
            </a:endParaRP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97334" y="942512"/>
            <a:ext cx="390199" cy="483981"/>
          </a:xfrm>
          <a:prstGeom prst="rect">
            <a:avLst/>
          </a:prstGeom>
        </p:spPr>
      </p:pic>
      <p:sp>
        <p:nvSpPr>
          <p:cNvPr id="7" name="Title 1"/>
          <p:cNvSpPr txBox="1">
            <a:spLocks/>
          </p:cNvSpPr>
          <p:nvPr/>
        </p:nvSpPr>
        <p:spPr>
          <a:xfrm>
            <a:off x="738371" y="868635"/>
            <a:ext cx="7916968" cy="288592"/>
          </a:xfrm>
          <a:prstGeom prst="rect">
            <a:avLst/>
          </a:prstGeom>
          <a:solidFill>
            <a:schemeClr val="bg1">
              <a:lumMod val="85000"/>
            </a:schemeClr>
          </a:solidFill>
        </p:spPr>
        <p:txBody>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marL="285750" indent="-285750">
              <a:buFont typeface="Wingdings" panose="05000000000000000000" pitchFamily="2" charset="2"/>
              <a:buChar char="ü"/>
            </a:pPr>
            <a:r>
              <a:rPr lang="sr-Latn-BA" sz="1600" b="1" i="1" u="sng" dirty="0" smtClean="0">
                <a:solidFill>
                  <a:schemeClr val="tx1">
                    <a:lumMod val="65000"/>
                    <a:lumOff val="35000"/>
                  </a:schemeClr>
                </a:solidFill>
                <a:latin typeface="Times New Roman" panose="02020603050405020304" pitchFamily="18" charset="0"/>
                <a:cs typeface="Times New Roman" panose="02020603050405020304" pitchFamily="18" charset="0"/>
              </a:rPr>
              <a:t>Primjer</a:t>
            </a:r>
            <a:r>
              <a:rPr lang="sr-Latn-BA" sz="1600" b="1" i="1" dirty="0" smtClean="0">
                <a:solidFill>
                  <a:schemeClr val="tx1">
                    <a:lumMod val="65000"/>
                    <a:lumOff val="35000"/>
                  </a:schemeClr>
                </a:solidFill>
                <a:latin typeface="Times New Roman" panose="02020603050405020304" pitchFamily="18" charset="0"/>
                <a:cs typeface="Times New Roman" panose="02020603050405020304" pitchFamily="18" charset="0"/>
              </a:rPr>
              <a:t>: </a:t>
            </a:r>
            <a:r>
              <a:rPr lang="sr-Latn-BA" sz="1600" b="1" i="1" dirty="0" smtClean="0">
                <a:solidFill>
                  <a:schemeClr val="tx2"/>
                </a:solidFill>
                <a:latin typeface="Times New Roman" panose="02020603050405020304" pitchFamily="18" charset="0"/>
                <a:cs typeface="Times New Roman" panose="02020603050405020304" pitchFamily="18" charset="0"/>
              </a:rPr>
              <a:t>Spoljnotrgovinski  multiplikator </a:t>
            </a:r>
          </a:p>
        </p:txBody>
      </p:sp>
      <p:sp>
        <p:nvSpPr>
          <p:cNvPr id="8" name="Title 1"/>
          <p:cNvSpPr txBox="1">
            <a:spLocks/>
          </p:cNvSpPr>
          <p:nvPr/>
        </p:nvSpPr>
        <p:spPr>
          <a:xfrm>
            <a:off x="738371" y="1200477"/>
            <a:ext cx="8128536" cy="1735346"/>
          </a:xfrm>
          <a:prstGeom prst="rect">
            <a:avLst/>
          </a:prstGeom>
          <a:solidFill>
            <a:schemeClr val="bg1">
              <a:lumMod val="95000"/>
            </a:schemeClr>
          </a:solidFill>
        </p:spPr>
        <p:txBody>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just"/>
            <a:r>
              <a:rPr lang="sr-Latn-BA" sz="1600" dirty="0" smtClean="0">
                <a:solidFill>
                  <a:schemeClr val="tx1">
                    <a:lumMod val="65000"/>
                    <a:lumOff val="35000"/>
                  </a:schemeClr>
                </a:solidFill>
                <a:latin typeface="Times New Roman" panose="02020603050405020304" pitchFamily="18" charset="0"/>
                <a:cs typeface="Times New Roman" panose="02020603050405020304" pitchFamily="18" charset="0"/>
              </a:rPr>
              <a:t>Definišite i izračunate:</a:t>
            </a:r>
          </a:p>
          <a:p>
            <a:pPr algn="just"/>
            <a:r>
              <a:rPr lang="sr-Latn-BA" sz="1600" dirty="0" smtClean="0">
                <a:solidFill>
                  <a:schemeClr val="tx1">
                    <a:lumMod val="65000"/>
                    <a:lumOff val="35000"/>
                  </a:schemeClr>
                </a:solidFill>
                <a:latin typeface="Times New Roman" panose="02020603050405020304" pitchFamily="18" charset="0"/>
                <a:cs typeface="Times New Roman" panose="02020603050405020304" pitchFamily="18" charset="0"/>
              </a:rPr>
              <a:t>(1)</a:t>
            </a:r>
          </a:p>
          <a:p>
            <a:pPr marL="742950" lvl="1" indent="-285750" algn="just">
              <a:spcAft>
                <a:spcPts val="0"/>
              </a:spcAft>
              <a:buFont typeface="+mj-lt"/>
              <a:buAutoNum type="alphaLcParenR"/>
              <a:tabLst>
                <a:tab pos="457200" algn="l"/>
              </a:tabLst>
            </a:pPr>
            <a:r>
              <a:rPr lang="hr-HR" sz="1600" dirty="0" smtClean="0">
                <a:latin typeface="Times New Roman" panose="02020603050405020304" pitchFamily="18" charset="0"/>
                <a:ea typeface="Times New Roman" panose="02020603050405020304" pitchFamily="18" charset="0"/>
              </a:rPr>
              <a:t>marginalnu </a:t>
            </a:r>
            <a:r>
              <a:rPr lang="hr-HR" sz="1600" dirty="0">
                <a:latin typeface="Times New Roman" panose="02020603050405020304" pitchFamily="18" charset="0"/>
                <a:ea typeface="Times New Roman" panose="02020603050405020304" pitchFamily="18" charset="0"/>
              </a:rPr>
              <a:t>sklonost potrošnji</a:t>
            </a:r>
            <a:endParaRPr lang="en-GB" sz="1600" dirty="0">
              <a:latin typeface="Times New Roman" panose="02020603050405020304" pitchFamily="18" charset="0"/>
              <a:ea typeface="Times New Roman" panose="02020603050405020304" pitchFamily="18" charset="0"/>
            </a:endParaRPr>
          </a:p>
          <a:p>
            <a:pPr marL="742950" lvl="1" indent="-285750" algn="just">
              <a:spcAft>
                <a:spcPts val="0"/>
              </a:spcAft>
              <a:buFont typeface="+mj-lt"/>
              <a:buAutoNum type="alphaLcParenR"/>
              <a:tabLst>
                <a:tab pos="457200" algn="l"/>
              </a:tabLst>
            </a:pPr>
            <a:r>
              <a:rPr lang="hr-HR" sz="1600" dirty="0">
                <a:latin typeface="Times New Roman" panose="02020603050405020304" pitchFamily="18" charset="0"/>
                <a:ea typeface="Times New Roman" panose="02020603050405020304" pitchFamily="18" charset="0"/>
              </a:rPr>
              <a:t>graničnu sklonost ka štednji</a:t>
            </a:r>
            <a:endParaRPr lang="en-GB" sz="1600" dirty="0">
              <a:latin typeface="Times New Roman" panose="02020603050405020304" pitchFamily="18" charset="0"/>
              <a:ea typeface="Times New Roman" panose="02020603050405020304" pitchFamily="18" charset="0"/>
            </a:endParaRPr>
          </a:p>
          <a:p>
            <a:pPr marL="742950" lvl="1" indent="-285750" algn="just">
              <a:spcAft>
                <a:spcPts val="0"/>
              </a:spcAft>
              <a:buFont typeface="+mj-lt"/>
              <a:buAutoNum type="alphaLcParenR"/>
              <a:tabLst>
                <a:tab pos="457200" algn="l"/>
              </a:tabLst>
            </a:pPr>
            <a:r>
              <a:rPr lang="hr-HR" sz="1600" dirty="0">
                <a:latin typeface="Times New Roman" panose="02020603050405020304" pitchFamily="18" charset="0"/>
                <a:ea typeface="Times New Roman" panose="02020603050405020304" pitchFamily="18" charset="0"/>
              </a:rPr>
              <a:t>marginalnu sklonost ka uvozu</a:t>
            </a:r>
            <a:endParaRPr lang="en-GB" sz="1600" dirty="0">
              <a:latin typeface="Times New Roman" panose="02020603050405020304" pitchFamily="18" charset="0"/>
              <a:ea typeface="Times New Roman" panose="02020603050405020304" pitchFamily="18" charset="0"/>
            </a:endParaRPr>
          </a:p>
          <a:p>
            <a:pPr marL="742950" lvl="1" indent="-285750" algn="just">
              <a:spcAft>
                <a:spcPts val="0"/>
              </a:spcAft>
              <a:buFont typeface="+mj-lt"/>
              <a:buAutoNum type="alphaLcParenR"/>
              <a:tabLst>
                <a:tab pos="457200" algn="l"/>
              </a:tabLst>
            </a:pPr>
            <a:r>
              <a:rPr lang="hr-HR" sz="1600" dirty="0">
                <a:latin typeface="Times New Roman" panose="02020603050405020304" pitchFamily="18" charset="0"/>
                <a:ea typeface="Times New Roman" panose="02020603050405020304" pitchFamily="18" charset="0"/>
              </a:rPr>
              <a:t>ako je povećanje dohotka od 3.000 novčanih jedinica izazvalo povećanje potrošnje, štednje i uvoza za 1.200, 900 i 900 novčanih jedinica, </a:t>
            </a:r>
            <a:r>
              <a:rPr lang="hr-HR" sz="1600" dirty="0" smtClean="0">
                <a:latin typeface="Times New Roman" panose="02020603050405020304" pitchFamily="18" charset="0"/>
                <a:ea typeface="Times New Roman" panose="02020603050405020304" pitchFamily="18" charset="0"/>
              </a:rPr>
              <a:t>respektivno</a:t>
            </a:r>
            <a:r>
              <a:rPr lang="hr-HR" sz="1600" dirty="0">
                <a:latin typeface="Times New Roman" panose="02020603050405020304" pitchFamily="18" charset="0"/>
                <a:ea typeface="Times New Roman" panose="02020603050405020304" pitchFamily="18" charset="0"/>
              </a:rPr>
              <a:t>.</a:t>
            </a:r>
            <a:endParaRPr lang="sr-Latn-BA" sz="1600" dirty="0" smtClean="0">
              <a:solidFill>
                <a:schemeClr val="tx1">
                  <a:lumMod val="65000"/>
                  <a:lumOff val="35000"/>
                </a:schemeClr>
              </a:solidFill>
              <a:latin typeface="Times New Roman" panose="02020603050405020304" pitchFamily="18" charset="0"/>
              <a:cs typeface="Times New Roman" panose="02020603050405020304" pitchFamily="18" charset="0"/>
            </a:endParaRPr>
          </a:p>
        </p:txBody>
      </p:sp>
      <p:sp>
        <p:nvSpPr>
          <p:cNvPr id="9" name="Title 1"/>
          <p:cNvSpPr txBox="1">
            <a:spLocks/>
          </p:cNvSpPr>
          <p:nvPr/>
        </p:nvSpPr>
        <p:spPr>
          <a:xfrm>
            <a:off x="738371" y="3442748"/>
            <a:ext cx="1730509" cy="296132"/>
          </a:xfrm>
          <a:prstGeom prst="rect">
            <a:avLst/>
          </a:prstGeom>
          <a:solidFill>
            <a:schemeClr val="accent3">
              <a:lumMod val="75000"/>
            </a:schemeClr>
          </a:solidFill>
          <a:ln w="28575">
            <a:solidFill>
              <a:schemeClr val="accent1">
                <a:lumMod val="50000"/>
              </a:schemeClr>
            </a:solidFill>
            <a:prstDash val="sysDot"/>
          </a:ln>
        </p:spPr>
        <p:txBody>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sr-Latn-BA" sz="1400" dirty="0" smtClean="0">
                <a:solidFill>
                  <a:schemeClr val="tx1"/>
                </a:solidFill>
                <a:latin typeface="Times New Roman" panose="02020603050405020304" pitchFamily="18" charset="0"/>
                <a:cs typeface="Times New Roman" panose="02020603050405020304" pitchFamily="18" charset="0"/>
              </a:rPr>
              <a:t>∆ Y=3000</a:t>
            </a:r>
            <a:endParaRPr lang="sr-Latn-BA" sz="1400" b="1" dirty="0" smtClean="0">
              <a:solidFill>
                <a:srgbClr val="CC9900"/>
              </a:solidFill>
              <a:latin typeface="Times New Roman" panose="02020603050405020304" pitchFamily="18" charset="0"/>
              <a:cs typeface="Times New Roman" panose="02020603050405020304" pitchFamily="18" charset="0"/>
            </a:endParaRPr>
          </a:p>
        </p:txBody>
      </p:sp>
      <p:sp>
        <p:nvSpPr>
          <p:cNvPr id="10" name="Title 1"/>
          <p:cNvSpPr txBox="1">
            <a:spLocks/>
          </p:cNvSpPr>
          <p:nvPr/>
        </p:nvSpPr>
        <p:spPr>
          <a:xfrm>
            <a:off x="746244" y="3856587"/>
            <a:ext cx="1722635" cy="327841"/>
          </a:xfrm>
          <a:prstGeom prst="rect">
            <a:avLst/>
          </a:prstGeom>
          <a:solidFill>
            <a:schemeClr val="accent6">
              <a:lumMod val="20000"/>
              <a:lumOff val="80000"/>
            </a:schemeClr>
          </a:solidFill>
          <a:ln w="28575">
            <a:solidFill>
              <a:schemeClr val="accent1">
                <a:lumMod val="50000"/>
              </a:schemeClr>
            </a:solidFill>
            <a:prstDash val="sysDot"/>
          </a:ln>
        </p:spPr>
        <p:txBody>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sr-Latn-BA" sz="1800" dirty="0" smtClean="0">
                <a:solidFill>
                  <a:schemeClr val="tx1"/>
                </a:solidFill>
                <a:latin typeface="Times New Roman" panose="02020603050405020304" pitchFamily="18" charset="0"/>
                <a:cs typeface="Times New Roman" panose="02020603050405020304" pitchFamily="18" charset="0"/>
              </a:rPr>
              <a:t>∆</a:t>
            </a:r>
            <a:r>
              <a:rPr lang="sr-Latn-BA" sz="1400" dirty="0" smtClean="0">
                <a:solidFill>
                  <a:schemeClr val="tx1"/>
                </a:solidFill>
                <a:latin typeface="Times New Roman" panose="02020603050405020304" pitchFamily="18" charset="0"/>
                <a:cs typeface="Times New Roman" panose="02020603050405020304" pitchFamily="18" charset="0"/>
              </a:rPr>
              <a:t>C= 1200</a:t>
            </a:r>
            <a:endParaRPr lang="sr-Latn-BA" sz="1400" b="1" dirty="0" smtClean="0">
              <a:solidFill>
                <a:schemeClr val="tx1"/>
              </a:solidFill>
              <a:latin typeface="Times New Roman" panose="02020603050405020304" pitchFamily="18" charset="0"/>
              <a:cs typeface="Times New Roman" panose="02020603050405020304" pitchFamily="18" charset="0"/>
            </a:endParaRPr>
          </a:p>
        </p:txBody>
      </p:sp>
      <p:sp>
        <p:nvSpPr>
          <p:cNvPr id="11" name="Title 1"/>
          <p:cNvSpPr txBox="1">
            <a:spLocks/>
          </p:cNvSpPr>
          <p:nvPr/>
        </p:nvSpPr>
        <p:spPr>
          <a:xfrm>
            <a:off x="705603" y="4302135"/>
            <a:ext cx="1722635" cy="327841"/>
          </a:xfrm>
          <a:prstGeom prst="rect">
            <a:avLst/>
          </a:prstGeom>
          <a:solidFill>
            <a:schemeClr val="accent6">
              <a:lumMod val="20000"/>
              <a:lumOff val="80000"/>
            </a:schemeClr>
          </a:solidFill>
          <a:ln w="28575">
            <a:solidFill>
              <a:schemeClr val="accent1">
                <a:lumMod val="50000"/>
              </a:schemeClr>
            </a:solidFill>
            <a:prstDash val="sysDot"/>
          </a:ln>
        </p:spPr>
        <p:txBody>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sr-Latn-BA" sz="1800" dirty="0" smtClean="0">
                <a:solidFill>
                  <a:schemeClr val="tx1"/>
                </a:solidFill>
                <a:latin typeface="Times New Roman" panose="02020603050405020304" pitchFamily="18" charset="0"/>
                <a:cs typeface="Times New Roman" panose="02020603050405020304" pitchFamily="18" charset="0"/>
              </a:rPr>
              <a:t>∆</a:t>
            </a:r>
            <a:r>
              <a:rPr lang="sr-Latn-BA" sz="1400" dirty="0">
                <a:solidFill>
                  <a:schemeClr val="tx1"/>
                </a:solidFill>
                <a:latin typeface="Times New Roman" panose="02020603050405020304" pitchFamily="18" charset="0"/>
                <a:cs typeface="Times New Roman" panose="02020603050405020304" pitchFamily="18" charset="0"/>
              </a:rPr>
              <a:t>S</a:t>
            </a:r>
            <a:r>
              <a:rPr lang="sr-Latn-BA" sz="1400" dirty="0" smtClean="0">
                <a:solidFill>
                  <a:schemeClr val="tx1"/>
                </a:solidFill>
                <a:latin typeface="Times New Roman" panose="02020603050405020304" pitchFamily="18" charset="0"/>
                <a:cs typeface="Times New Roman" panose="02020603050405020304" pitchFamily="18" charset="0"/>
              </a:rPr>
              <a:t>= 900</a:t>
            </a:r>
            <a:endParaRPr lang="sr-Latn-BA" sz="1400" b="1" dirty="0" smtClean="0">
              <a:solidFill>
                <a:schemeClr val="tx1"/>
              </a:solidFill>
              <a:latin typeface="Times New Roman" panose="02020603050405020304" pitchFamily="18" charset="0"/>
              <a:cs typeface="Times New Roman" panose="02020603050405020304" pitchFamily="18" charset="0"/>
            </a:endParaRPr>
          </a:p>
        </p:txBody>
      </p:sp>
      <p:sp>
        <p:nvSpPr>
          <p:cNvPr id="12" name="Title 1"/>
          <p:cNvSpPr txBox="1">
            <a:spLocks/>
          </p:cNvSpPr>
          <p:nvPr/>
        </p:nvSpPr>
        <p:spPr>
          <a:xfrm>
            <a:off x="738371" y="4715974"/>
            <a:ext cx="1722635" cy="327841"/>
          </a:xfrm>
          <a:prstGeom prst="rect">
            <a:avLst/>
          </a:prstGeom>
          <a:solidFill>
            <a:schemeClr val="accent6">
              <a:lumMod val="20000"/>
              <a:lumOff val="80000"/>
            </a:schemeClr>
          </a:solidFill>
          <a:ln w="28575">
            <a:solidFill>
              <a:schemeClr val="accent1">
                <a:lumMod val="50000"/>
              </a:schemeClr>
            </a:solidFill>
            <a:prstDash val="sysDot"/>
          </a:ln>
        </p:spPr>
        <p:txBody>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sr-Latn-BA" sz="1800" dirty="0" smtClean="0">
                <a:solidFill>
                  <a:schemeClr val="tx1"/>
                </a:solidFill>
                <a:latin typeface="Times New Roman" panose="02020603050405020304" pitchFamily="18" charset="0"/>
                <a:cs typeface="Times New Roman" panose="02020603050405020304" pitchFamily="18" charset="0"/>
              </a:rPr>
              <a:t>∆</a:t>
            </a:r>
            <a:r>
              <a:rPr lang="sr-Latn-BA" sz="1400" dirty="0">
                <a:solidFill>
                  <a:schemeClr val="tx1"/>
                </a:solidFill>
                <a:latin typeface="Times New Roman" panose="02020603050405020304" pitchFamily="18" charset="0"/>
                <a:cs typeface="Times New Roman" panose="02020603050405020304" pitchFamily="18" charset="0"/>
              </a:rPr>
              <a:t>M</a:t>
            </a:r>
            <a:r>
              <a:rPr lang="sr-Latn-BA" sz="1400" dirty="0" smtClean="0">
                <a:solidFill>
                  <a:schemeClr val="tx1"/>
                </a:solidFill>
                <a:latin typeface="Times New Roman" panose="02020603050405020304" pitchFamily="18" charset="0"/>
                <a:cs typeface="Times New Roman" panose="02020603050405020304" pitchFamily="18" charset="0"/>
              </a:rPr>
              <a:t>= 900</a:t>
            </a:r>
            <a:endParaRPr lang="sr-Latn-BA" sz="1400" b="1" dirty="0" smtClean="0">
              <a:solidFill>
                <a:schemeClr val="tx1"/>
              </a:solidFill>
              <a:latin typeface="Times New Roman" panose="02020603050405020304" pitchFamily="18" charset="0"/>
              <a:cs typeface="Times New Roman" panose="02020603050405020304" pitchFamily="18" charset="0"/>
            </a:endParaRPr>
          </a:p>
        </p:txBody>
      </p:sp>
      <p:sp>
        <p:nvSpPr>
          <p:cNvPr id="13" name="Title 1"/>
          <p:cNvSpPr txBox="1">
            <a:spLocks/>
          </p:cNvSpPr>
          <p:nvPr/>
        </p:nvSpPr>
        <p:spPr>
          <a:xfrm>
            <a:off x="587532" y="2964805"/>
            <a:ext cx="3141187" cy="360236"/>
          </a:xfrm>
          <a:prstGeom prst="rect">
            <a:avLst/>
          </a:prstGeom>
        </p:spPr>
        <p:txBody>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just"/>
            <a:r>
              <a:rPr lang="sr-Latn-BA" sz="1600" b="1" i="1" u="sng" dirty="0" smtClean="0">
                <a:solidFill>
                  <a:schemeClr val="tx1">
                    <a:lumMod val="65000"/>
                    <a:lumOff val="35000"/>
                  </a:schemeClr>
                </a:solidFill>
                <a:latin typeface="Times New Roman" panose="02020603050405020304" pitchFamily="18" charset="0"/>
                <a:cs typeface="Times New Roman" panose="02020603050405020304" pitchFamily="18" charset="0"/>
              </a:rPr>
              <a:t>(1) Rješenje (marginalne slonosti) : </a:t>
            </a:r>
            <a:endParaRPr lang="sr-Latn-BA" sz="1600" b="1" i="1" u="sng" dirty="0">
              <a:solidFill>
                <a:schemeClr val="tx1">
                  <a:lumMod val="65000"/>
                  <a:lumOff val="35000"/>
                </a:schemeClr>
              </a:solidFill>
              <a:latin typeface="Times New Roman" panose="02020603050405020304" pitchFamily="18" charset="0"/>
              <a:cs typeface="Times New Roman" panose="02020603050405020304" pitchFamily="18" charset="0"/>
            </a:endParaRPr>
          </a:p>
        </p:txBody>
      </p:sp>
      <p:sp>
        <p:nvSpPr>
          <p:cNvPr id="14" name="Title 1"/>
          <p:cNvSpPr txBox="1">
            <a:spLocks/>
          </p:cNvSpPr>
          <p:nvPr/>
        </p:nvSpPr>
        <p:spPr>
          <a:xfrm>
            <a:off x="2810942" y="3214723"/>
            <a:ext cx="6055965" cy="814452"/>
          </a:xfrm>
          <a:prstGeom prst="rect">
            <a:avLst/>
          </a:prstGeom>
        </p:spPr>
        <p:txBody>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just"/>
            <a:r>
              <a:rPr lang="sr-Latn-BA" sz="1600" dirty="0" smtClean="0">
                <a:solidFill>
                  <a:schemeClr val="tx1">
                    <a:lumMod val="65000"/>
                    <a:lumOff val="35000"/>
                  </a:schemeClr>
                </a:solidFill>
                <a:latin typeface="Times New Roman" panose="02020603050405020304" pitchFamily="18" charset="0"/>
                <a:cs typeface="Times New Roman" panose="02020603050405020304" pitchFamily="18" charset="0"/>
              </a:rPr>
              <a:t>a) Marginalna sklonost potrošnji </a:t>
            </a:r>
            <a:endParaRPr lang="sr-Latn-BA" sz="1600" dirty="0">
              <a:solidFill>
                <a:schemeClr val="tx1">
                  <a:lumMod val="65000"/>
                  <a:lumOff val="35000"/>
                </a:schemeClr>
              </a:solidFill>
              <a:latin typeface="Times New Roman" panose="02020603050405020304" pitchFamily="18" charset="0"/>
              <a:cs typeface="Times New Roman" panose="02020603050405020304" pitchFamily="18" charset="0"/>
            </a:endParaRPr>
          </a:p>
        </p:txBody>
      </p:sp>
      <p:sp>
        <p:nvSpPr>
          <p:cNvPr id="15" name="Title 1"/>
          <p:cNvSpPr txBox="1">
            <a:spLocks/>
          </p:cNvSpPr>
          <p:nvPr/>
        </p:nvSpPr>
        <p:spPr>
          <a:xfrm>
            <a:off x="2992561" y="3528746"/>
            <a:ext cx="1342036" cy="327841"/>
          </a:xfrm>
          <a:prstGeom prst="rect">
            <a:avLst/>
          </a:prstGeom>
          <a:solidFill>
            <a:schemeClr val="accent6">
              <a:lumMod val="20000"/>
              <a:lumOff val="80000"/>
            </a:schemeClr>
          </a:solidFill>
          <a:ln w="28575">
            <a:solidFill>
              <a:schemeClr val="accent1">
                <a:lumMod val="50000"/>
              </a:schemeClr>
            </a:solidFill>
            <a:prstDash val="sysDot"/>
          </a:ln>
        </p:spPr>
        <p:txBody>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sr-Latn-BA" sz="1800" dirty="0" smtClean="0">
                <a:solidFill>
                  <a:schemeClr val="tx1"/>
                </a:solidFill>
                <a:latin typeface="Times New Roman" panose="02020603050405020304" pitchFamily="18" charset="0"/>
                <a:cs typeface="Times New Roman" panose="02020603050405020304" pitchFamily="18" charset="0"/>
              </a:rPr>
              <a:t>∆</a:t>
            </a:r>
            <a:r>
              <a:rPr lang="sr-Latn-BA" sz="1400" dirty="0" smtClean="0">
                <a:solidFill>
                  <a:schemeClr val="tx1"/>
                </a:solidFill>
                <a:latin typeface="Times New Roman" panose="02020603050405020304" pitchFamily="18" charset="0"/>
                <a:cs typeface="Times New Roman" panose="02020603050405020304" pitchFamily="18" charset="0"/>
              </a:rPr>
              <a:t>C </a:t>
            </a:r>
            <a:r>
              <a:rPr lang="sr-Latn-BA" sz="1400" dirty="0">
                <a:solidFill>
                  <a:schemeClr val="tx1"/>
                </a:solidFill>
                <a:latin typeface="Times New Roman" panose="02020603050405020304" pitchFamily="18" charset="0"/>
                <a:cs typeface="Times New Roman" panose="02020603050405020304" pitchFamily="18" charset="0"/>
              </a:rPr>
              <a:t>/∆</a:t>
            </a:r>
            <a:r>
              <a:rPr lang="sr-Latn-BA" sz="1400" dirty="0" smtClean="0">
                <a:solidFill>
                  <a:schemeClr val="tx1"/>
                </a:solidFill>
                <a:latin typeface="Times New Roman" panose="02020603050405020304" pitchFamily="18" charset="0"/>
                <a:cs typeface="Times New Roman" panose="02020603050405020304" pitchFamily="18" charset="0"/>
              </a:rPr>
              <a:t>Y =b</a:t>
            </a:r>
            <a:endParaRPr lang="sr-Latn-BA" sz="1400" b="1" dirty="0" smtClean="0">
              <a:solidFill>
                <a:schemeClr val="tx1"/>
              </a:solidFill>
              <a:latin typeface="Times New Roman" panose="02020603050405020304" pitchFamily="18" charset="0"/>
              <a:cs typeface="Times New Roman" panose="02020603050405020304" pitchFamily="18" charset="0"/>
            </a:endParaRPr>
          </a:p>
        </p:txBody>
      </p:sp>
      <p:sp>
        <p:nvSpPr>
          <p:cNvPr id="16" name="Title 1"/>
          <p:cNvSpPr txBox="1">
            <a:spLocks/>
          </p:cNvSpPr>
          <p:nvPr/>
        </p:nvSpPr>
        <p:spPr>
          <a:xfrm>
            <a:off x="4748453" y="3520331"/>
            <a:ext cx="1642038" cy="327841"/>
          </a:xfrm>
          <a:prstGeom prst="rect">
            <a:avLst/>
          </a:prstGeom>
          <a:solidFill>
            <a:schemeClr val="bg1"/>
          </a:solidFill>
          <a:ln w="28575">
            <a:solidFill>
              <a:schemeClr val="accent1">
                <a:lumMod val="50000"/>
              </a:schemeClr>
            </a:solidFill>
            <a:prstDash val="sysDot"/>
          </a:ln>
        </p:spPr>
        <p:txBody>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sr-Latn-BA" sz="1600" dirty="0" smtClean="0">
                <a:solidFill>
                  <a:schemeClr val="tx1"/>
                </a:solidFill>
                <a:latin typeface="Times New Roman" panose="02020603050405020304" pitchFamily="18" charset="0"/>
                <a:cs typeface="Times New Roman" panose="02020603050405020304" pitchFamily="18" charset="0"/>
              </a:rPr>
              <a:t>=1200/3000</a:t>
            </a:r>
            <a:endParaRPr lang="sr-Latn-BA" sz="1600" b="1" dirty="0" smtClean="0">
              <a:solidFill>
                <a:schemeClr val="tx1"/>
              </a:solidFill>
              <a:latin typeface="Times New Roman" panose="02020603050405020304" pitchFamily="18" charset="0"/>
              <a:cs typeface="Times New Roman" panose="02020603050405020304" pitchFamily="18" charset="0"/>
            </a:endParaRPr>
          </a:p>
        </p:txBody>
      </p:sp>
      <p:sp>
        <p:nvSpPr>
          <p:cNvPr id="17" name="Title 1"/>
          <p:cNvSpPr txBox="1">
            <a:spLocks/>
          </p:cNvSpPr>
          <p:nvPr/>
        </p:nvSpPr>
        <p:spPr>
          <a:xfrm>
            <a:off x="6804347" y="3458028"/>
            <a:ext cx="944496" cy="327841"/>
          </a:xfrm>
          <a:prstGeom prst="rect">
            <a:avLst/>
          </a:prstGeom>
          <a:solidFill>
            <a:schemeClr val="bg1"/>
          </a:solidFill>
          <a:ln w="28575">
            <a:solidFill>
              <a:schemeClr val="accent1">
                <a:lumMod val="50000"/>
              </a:schemeClr>
            </a:solidFill>
            <a:prstDash val="sysDot"/>
          </a:ln>
        </p:spPr>
        <p:txBody>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sr-Latn-BA" sz="1600" dirty="0" smtClean="0">
                <a:solidFill>
                  <a:schemeClr val="tx1"/>
                </a:solidFill>
                <a:latin typeface="Times New Roman" panose="02020603050405020304" pitchFamily="18" charset="0"/>
                <a:cs typeface="Times New Roman" panose="02020603050405020304" pitchFamily="18" charset="0"/>
              </a:rPr>
              <a:t>=0,4</a:t>
            </a:r>
            <a:endParaRPr lang="sr-Latn-BA" sz="1600" b="1" dirty="0" smtClean="0">
              <a:solidFill>
                <a:schemeClr val="tx1"/>
              </a:solidFill>
              <a:latin typeface="Times New Roman" panose="02020603050405020304" pitchFamily="18" charset="0"/>
              <a:cs typeface="Times New Roman" panose="02020603050405020304" pitchFamily="18" charset="0"/>
            </a:endParaRPr>
          </a:p>
        </p:txBody>
      </p:sp>
      <p:sp>
        <p:nvSpPr>
          <p:cNvPr id="18" name="Title 1"/>
          <p:cNvSpPr txBox="1">
            <a:spLocks/>
          </p:cNvSpPr>
          <p:nvPr/>
        </p:nvSpPr>
        <p:spPr>
          <a:xfrm>
            <a:off x="2861593" y="4249321"/>
            <a:ext cx="6055965" cy="358825"/>
          </a:xfrm>
          <a:prstGeom prst="rect">
            <a:avLst/>
          </a:prstGeom>
        </p:spPr>
        <p:txBody>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just"/>
            <a:r>
              <a:rPr lang="sr-Latn-BA" sz="1600" dirty="0">
                <a:solidFill>
                  <a:schemeClr val="tx1">
                    <a:lumMod val="65000"/>
                    <a:lumOff val="35000"/>
                  </a:schemeClr>
                </a:solidFill>
                <a:latin typeface="Times New Roman" panose="02020603050405020304" pitchFamily="18" charset="0"/>
                <a:cs typeface="Times New Roman" panose="02020603050405020304" pitchFamily="18" charset="0"/>
              </a:rPr>
              <a:t>b</a:t>
            </a:r>
            <a:r>
              <a:rPr lang="sr-Latn-BA" sz="1600" dirty="0" smtClean="0">
                <a:solidFill>
                  <a:schemeClr val="tx1">
                    <a:lumMod val="65000"/>
                    <a:lumOff val="35000"/>
                  </a:schemeClr>
                </a:solidFill>
                <a:latin typeface="Times New Roman" panose="02020603050405020304" pitchFamily="18" charset="0"/>
                <a:cs typeface="Times New Roman" panose="02020603050405020304" pitchFamily="18" charset="0"/>
              </a:rPr>
              <a:t>) Marginalna sklonost štednji  </a:t>
            </a:r>
            <a:endParaRPr lang="sr-Latn-BA" sz="1600" dirty="0">
              <a:solidFill>
                <a:schemeClr val="tx1">
                  <a:lumMod val="65000"/>
                  <a:lumOff val="35000"/>
                </a:schemeClr>
              </a:solidFill>
              <a:latin typeface="Times New Roman" panose="02020603050405020304" pitchFamily="18" charset="0"/>
              <a:cs typeface="Times New Roman" panose="02020603050405020304" pitchFamily="18" charset="0"/>
            </a:endParaRPr>
          </a:p>
        </p:txBody>
      </p:sp>
      <p:sp>
        <p:nvSpPr>
          <p:cNvPr id="19" name="Title 1"/>
          <p:cNvSpPr txBox="1">
            <a:spLocks/>
          </p:cNvSpPr>
          <p:nvPr/>
        </p:nvSpPr>
        <p:spPr>
          <a:xfrm>
            <a:off x="3100259" y="4603406"/>
            <a:ext cx="1126640" cy="269875"/>
          </a:xfrm>
          <a:prstGeom prst="rect">
            <a:avLst/>
          </a:prstGeom>
          <a:solidFill>
            <a:schemeClr val="accent6">
              <a:lumMod val="20000"/>
              <a:lumOff val="80000"/>
            </a:schemeClr>
          </a:solidFill>
          <a:ln w="28575">
            <a:solidFill>
              <a:schemeClr val="accent1">
                <a:lumMod val="50000"/>
              </a:schemeClr>
            </a:solidFill>
            <a:prstDash val="sysDot"/>
          </a:ln>
        </p:spPr>
        <p:txBody>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sr-Latn-BA" sz="1800" dirty="0" smtClean="0">
                <a:solidFill>
                  <a:schemeClr val="tx1"/>
                </a:solidFill>
                <a:latin typeface="Times New Roman" panose="02020603050405020304" pitchFamily="18" charset="0"/>
                <a:cs typeface="Times New Roman" panose="02020603050405020304" pitchFamily="18" charset="0"/>
              </a:rPr>
              <a:t>∆</a:t>
            </a:r>
            <a:r>
              <a:rPr lang="sr-Latn-BA" sz="1600" dirty="0" smtClean="0">
                <a:solidFill>
                  <a:schemeClr val="tx1"/>
                </a:solidFill>
                <a:latin typeface="Times New Roman" panose="02020603050405020304" pitchFamily="18" charset="0"/>
                <a:cs typeface="Times New Roman" panose="02020603050405020304" pitchFamily="18" charset="0"/>
              </a:rPr>
              <a:t>S</a:t>
            </a:r>
            <a:r>
              <a:rPr lang="sr-Latn-BA" sz="1600" dirty="0">
                <a:solidFill>
                  <a:schemeClr val="tx1"/>
                </a:solidFill>
                <a:latin typeface="Times New Roman" panose="02020603050405020304" pitchFamily="18" charset="0"/>
                <a:cs typeface="Times New Roman" panose="02020603050405020304" pitchFamily="18" charset="0"/>
              </a:rPr>
              <a:t> /∆</a:t>
            </a:r>
            <a:r>
              <a:rPr lang="sr-Latn-BA" sz="1600" dirty="0" smtClean="0">
                <a:solidFill>
                  <a:schemeClr val="tx1"/>
                </a:solidFill>
                <a:latin typeface="Times New Roman" panose="02020603050405020304" pitchFamily="18" charset="0"/>
                <a:cs typeface="Times New Roman" panose="02020603050405020304" pitchFamily="18" charset="0"/>
              </a:rPr>
              <a:t>Y =s</a:t>
            </a:r>
            <a:endParaRPr lang="sr-Latn-BA" sz="1600" b="1" dirty="0" smtClean="0">
              <a:solidFill>
                <a:schemeClr val="tx1"/>
              </a:solidFill>
              <a:latin typeface="Times New Roman" panose="02020603050405020304" pitchFamily="18" charset="0"/>
              <a:cs typeface="Times New Roman" panose="02020603050405020304" pitchFamily="18" charset="0"/>
            </a:endParaRPr>
          </a:p>
        </p:txBody>
      </p:sp>
      <p:sp>
        <p:nvSpPr>
          <p:cNvPr id="20" name="Title 1"/>
          <p:cNvSpPr txBox="1">
            <a:spLocks/>
          </p:cNvSpPr>
          <p:nvPr/>
        </p:nvSpPr>
        <p:spPr>
          <a:xfrm>
            <a:off x="4775546" y="4609737"/>
            <a:ext cx="1642038" cy="327841"/>
          </a:xfrm>
          <a:prstGeom prst="rect">
            <a:avLst/>
          </a:prstGeom>
          <a:solidFill>
            <a:schemeClr val="bg1"/>
          </a:solidFill>
          <a:ln w="28575">
            <a:solidFill>
              <a:schemeClr val="accent1">
                <a:lumMod val="50000"/>
              </a:schemeClr>
            </a:solidFill>
            <a:prstDash val="sysDot"/>
          </a:ln>
        </p:spPr>
        <p:txBody>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sr-Latn-BA" sz="1600" dirty="0" smtClean="0">
                <a:solidFill>
                  <a:schemeClr val="tx1"/>
                </a:solidFill>
                <a:latin typeface="Times New Roman" panose="02020603050405020304" pitchFamily="18" charset="0"/>
                <a:cs typeface="Times New Roman" panose="02020603050405020304" pitchFamily="18" charset="0"/>
              </a:rPr>
              <a:t>=900/3000</a:t>
            </a:r>
            <a:endParaRPr lang="sr-Latn-BA" sz="1600" b="1" dirty="0" smtClean="0">
              <a:solidFill>
                <a:schemeClr val="tx1"/>
              </a:solidFill>
              <a:latin typeface="Times New Roman" panose="02020603050405020304" pitchFamily="18" charset="0"/>
              <a:cs typeface="Times New Roman" panose="02020603050405020304" pitchFamily="18" charset="0"/>
            </a:endParaRPr>
          </a:p>
        </p:txBody>
      </p:sp>
      <p:sp>
        <p:nvSpPr>
          <p:cNvPr id="21" name="Title 1"/>
          <p:cNvSpPr txBox="1">
            <a:spLocks/>
          </p:cNvSpPr>
          <p:nvPr/>
        </p:nvSpPr>
        <p:spPr>
          <a:xfrm>
            <a:off x="6804347" y="4590242"/>
            <a:ext cx="944496" cy="327841"/>
          </a:xfrm>
          <a:prstGeom prst="rect">
            <a:avLst/>
          </a:prstGeom>
          <a:solidFill>
            <a:schemeClr val="bg1"/>
          </a:solidFill>
          <a:ln w="28575">
            <a:solidFill>
              <a:schemeClr val="accent1">
                <a:lumMod val="50000"/>
              </a:schemeClr>
            </a:solidFill>
            <a:prstDash val="sysDot"/>
          </a:ln>
        </p:spPr>
        <p:txBody>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sr-Latn-BA" sz="1600" dirty="0" smtClean="0">
                <a:solidFill>
                  <a:schemeClr val="tx1"/>
                </a:solidFill>
                <a:latin typeface="Times New Roman" panose="02020603050405020304" pitchFamily="18" charset="0"/>
                <a:cs typeface="Times New Roman" panose="02020603050405020304" pitchFamily="18" charset="0"/>
              </a:rPr>
              <a:t>=0,3</a:t>
            </a:r>
            <a:endParaRPr lang="sr-Latn-BA" sz="1600" b="1" dirty="0" smtClean="0">
              <a:solidFill>
                <a:schemeClr val="tx1"/>
              </a:solidFill>
              <a:latin typeface="Times New Roman" panose="02020603050405020304" pitchFamily="18" charset="0"/>
              <a:cs typeface="Times New Roman" panose="02020603050405020304" pitchFamily="18" charset="0"/>
            </a:endParaRPr>
          </a:p>
        </p:txBody>
      </p:sp>
      <p:sp>
        <p:nvSpPr>
          <p:cNvPr id="22" name="Title 1"/>
          <p:cNvSpPr txBox="1">
            <a:spLocks/>
          </p:cNvSpPr>
          <p:nvPr/>
        </p:nvSpPr>
        <p:spPr>
          <a:xfrm>
            <a:off x="2838987" y="5297271"/>
            <a:ext cx="6055965" cy="358825"/>
          </a:xfrm>
          <a:prstGeom prst="rect">
            <a:avLst/>
          </a:prstGeom>
        </p:spPr>
        <p:txBody>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just"/>
            <a:r>
              <a:rPr lang="sr-Latn-BA" sz="1600" dirty="0">
                <a:solidFill>
                  <a:schemeClr val="tx1">
                    <a:lumMod val="65000"/>
                    <a:lumOff val="35000"/>
                  </a:schemeClr>
                </a:solidFill>
                <a:latin typeface="Times New Roman" panose="02020603050405020304" pitchFamily="18" charset="0"/>
                <a:cs typeface="Times New Roman" panose="02020603050405020304" pitchFamily="18" charset="0"/>
              </a:rPr>
              <a:t>b</a:t>
            </a:r>
            <a:r>
              <a:rPr lang="sr-Latn-BA" sz="1600" dirty="0" smtClean="0">
                <a:solidFill>
                  <a:schemeClr val="tx1">
                    <a:lumMod val="65000"/>
                    <a:lumOff val="35000"/>
                  </a:schemeClr>
                </a:solidFill>
                <a:latin typeface="Times New Roman" panose="02020603050405020304" pitchFamily="18" charset="0"/>
                <a:cs typeface="Times New Roman" panose="02020603050405020304" pitchFamily="18" charset="0"/>
              </a:rPr>
              <a:t>) Marginalna sklonost uvozu  </a:t>
            </a:r>
            <a:endParaRPr lang="sr-Latn-BA" sz="1600" dirty="0">
              <a:solidFill>
                <a:schemeClr val="tx1">
                  <a:lumMod val="65000"/>
                  <a:lumOff val="35000"/>
                </a:schemeClr>
              </a:solidFill>
              <a:latin typeface="Times New Roman" panose="02020603050405020304" pitchFamily="18" charset="0"/>
              <a:cs typeface="Times New Roman" panose="02020603050405020304" pitchFamily="18" charset="0"/>
            </a:endParaRPr>
          </a:p>
        </p:txBody>
      </p:sp>
      <p:sp>
        <p:nvSpPr>
          <p:cNvPr id="23" name="Title 1"/>
          <p:cNvSpPr txBox="1">
            <a:spLocks/>
          </p:cNvSpPr>
          <p:nvPr/>
        </p:nvSpPr>
        <p:spPr>
          <a:xfrm>
            <a:off x="3011240" y="5606367"/>
            <a:ext cx="1215659" cy="269875"/>
          </a:xfrm>
          <a:prstGeom prst="rect">
            <a:avLst/>
          </a:prstGeom>
          <a:solidFill>
            <a:schemeClr val="accent6">
              <a:lumMod val="20000"/>
              <a:lumOff val="80000"/>
            </a:schemeClr>
          </a:solidFill>
          <a:ln w="28575">
            <a:solidFill>
              <a:schemeClr val="accent1">
                <a:lumMod val="50000"/>
              </a:schemeClr>
            </a:solidFill>
            <a:prstDash val="sysDot"/>
          </a:ln>
        </p:spPr>
        <p:txBody>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sr-Latn-BA" sz="1800" dirty="0" smtClean="0">
                <a:solidFill>
                  <a:schemeClr val="tx1"/>
                </a:solidFill>
                <a:latin typeface="Times New Roman" panose="02020603050405020304" pitchFamily="18" charset="0"/>
                <a:cs typeface="Times New Roman" panose="02020603050405020304" pitchFamily="18" charset="0"/>
              </a:rPr>
              <a:t>∆</a:t>
            </a:r>
            <a:r>
              <a:rPr lang="sr-Latn-BA" sz="1600" dirty="0">
                <a:solidFill>
                  <a:schemeClr val="tx1"/>
                </a:solidFill>
                <a:latin typeface="Times New Roman" panose="02020603050405020304" pitchFamily="18" charset="0"/>
                <a:cs typeface="Times New Roman" panose="02020603050405020304" pitchFamily="18" charset="0"/>
              </a:rPr>
              <a:t>M</a:t>
            </a:r>
            <a:r>
              <a:rPr lang="sr-Latn-BA" sz="1600" dirty="0" smtClean="0">
                <a:solidFill>
                  <a:schemeClr val="tx1"/>
                </a:solidFill>
                <a:latin typeface="Times New Roman" panose="02020603050405020304" pitchFamily="18" charset="0"/>
                <a:cs typeface="Times New Roman" panose="02020603050405020304" pitchFamily="18" charset="0"/>
              </a:rPr>
              <a:t> </a:t>
            </a:r>
            <a:r>
              <a:rPr lang="sr-Latn-BA" sz="1600" dirty="0">
                <a:solidFill>
                  <a:schemeClr val="tx1"/>
                </a:solidFill>
                <a:latin typeface="Times New Roman" panose="02020603050405020304" pitchFamily="18" charset="0"/>
                <a:cs typeface="Times New Roman" panose="02020603050405020304" pitchFamily="18" charset="0"/>
              </a:rPr>
              <a:t>/∆</a:t>
            </a:r>
            <a:r>
              <a:rPr lang="sr-Latn-BA" sz="1600" dirty="0" smtClean="0">
                <a:solidFill>
                  <a:schemeClr val="tx1"/>
                </a:solidFill>
                <a:latin typeface="Times New Roman" panose="02020603050405020304" pitchFamily="18" charset="0"/>
                <a:cs typeface="Times New Roman" panose="02020603050405020304" pitchFamily="18" charset="0"/>
              </a:rPr>
              <a:t>Y =m</a:t>
            </a:r>
            <a:endParaRPr lang="sr-Latn-BA" sz="1600" b="1" dirty="0" smtClean="0">
              <a:solidFill>
                <a:schemeClr val="tx1"/>
              </a:solidFill>
              <a:latin typeface="Times New Roman" panose="02020603050405020304" pitchFamily="18" charset="0"/>
              <a:cs typeface="Times New Roman" panose="02020603050405020304" pitchFamily="18" charset="0"/>
            </a:endParaRPr>
          </a:p>
        </p:txBody>
      </p:sp>
      <p:sp>
        <p:nvSpPr>
          <p:cNvPr id="24" name="Title 1"/>
          <p:cNvSpPr txBox="1">
            <a:spLocks/>
          </p:cNvSpPr>
          <p:nvPr/>
        </p:nvSpPr>
        <p:spPr>
          <a:xfrm>
            <a:off x="4802639" y="5577383"/>
            <a:ext cx="1642038" cy="327841"/>
          </a:xfrm>
          <a:prstGeom prst="rect">
            <a:avLst/>
          </a:prstGeom>
          <a:solidFill>
            <a:schemeClr val="bg1"/>
          </a:solidFill>
          <a:ln w="28575">
            <a:solidFill>
              <a:schemeClr val="accent1">
                <a:lumMod val="50000"/>
              </a:schemeClr>
            </a:solidFill>
            <a:prstDash val="sysDot"/>
          </a:ln>
        </p:spPr>
        <p:txBody>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sr-Latn-BA" sz="1600" dirty="0" smtClean="0">
                <a:solidFill>
                  <a:schemeClr val="tx1"/>
                </a:solidFill>
                <a:latin typeface="Times New Roman" panose="02020603050405020304" pitchFamily="18" charset="0"/>
                <a:cs typeface="Times New Roman" panose="02020603050405020304" pitchFamily="18" charset="0"/>
              </a:rPr>
              <a:t>=900/3000</a:t>
            </a:r>
            <a:endParaRPr lang="sr-Latn-BA" sz="1600" b="1" dirty="0" smtClean="0">
              <a:solidFill>
                <a:schemeClr val="tx1"/>
              </a:solidFill>
              <a:latin typeface="Times New Roman" panose="02020603050405020304" pitchFamily="18" charset="0"/>
              <a:cs typeface="Times New Roman" panose="02020603050405020304" pitchFamily="18" charset="0"/>
            </a:endParaRPr>
          </a:p>
        </p:txBody>
      </p:sp>
      <p:sp>
        <p:nvSpPr>
          <p:cNvPr id="26" name="Title 1"/>
          <p:cNvSpPr txBox="1">
            <a:spLocks/>
          </p:cNvSpPr>
          <p:nvPr/>
        </p:nvSpPr>
        <p:spPr>
          <a:xfrm>
            <a:off x="6889193" y="5548401"/>
            <a:ext cx="944496" cy="327841"/>
          </a:xfrm>
          <a:prstGeom prst="rect">
            <a:avLst/>
          </a:prstGeom>
          <a:solidFill>
            <a:schemeClr val="bg1"/>
          </a:solidFill>
          <a:ln w="28575">
            <a:solidFill>
              <a:schemeClr val="accent1">
                <a:lumMod val="50000"/>
              </a:schemeClr>
            </a:solidFill>
            <a:prstDash val="sysDot"/>
          </a:ln>
        </p:spPr>
        <p:txBody>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sr-Latn-BA" sz="1600" dirty="0" smtClean="0">
                <a:solidFill>
                  <a:schemeClr val="tx1"/>
                </a:solidFill>
                <a:latin typeface="Times New Roman" panose="02020603050405020304" pitchFamily="18" charset="0"/>
                <a:cs typeface="Times New Roman" panose="02020603050405020304" pitchFamily="18" charset="0"/>
              </a:rPr>
              <a:t>=0,3</a:t>
            </a:r>
            <a:endParaRPr lang="sr-Latn-BA" sz="1600" b="1" dirty="0" smtClean="0">
              <a:solidFill>
                <a:schemeClr val="tx1"/>
              </a:solidFill>
              <a:latin typeface="Times New Roman" panose="02020603050405020304" pitchFamily="18" charset="0"/>
              <a:cs typeface="Times New Roman" panose="02020603050405020304" pitchFamily="18" charset="0"/>
            </a:endParaRPr>
          </a:p>
        </p:txBody>
      </p:sp>
      <p:sp>
        <p:nvSpPr>
          <p:cNvPr id="27" name="Title 1"/>
          <p:cNvSpPr txBox="1">
            <a:spLocks/>
          </p:cNvSpPr>
          <p:nvPr/>
        </p:nvSpPr>
        <p:spPr>
          <a:xfrm>
            <a:off x="6823846" y="3487010"/>
            <a:ext cx="944496" cy="327841"/>
          </a:xfrm>
          <a:prstGeom prst="rect">
            <a:avLst/>
          </a:prstGeom>
          <a:solidFill>
            <a:schemeClr val="bg1">
              <a:lumMod val="95000"/>
            </a:schemeClr>
          </a:solidFill>
          <a:ln w="28575">
            <a:solidFill>
              <a:schemeClr val="accent1">
                <a:lumMod val="50000"/>
              </a:schemeClr>
            </a:solidFill>
            <a:prstDash val="sysDot"/>
          </a:ln>
        </p:spPr>
        <p:txBody>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sr-Latn-BA" sz="1600" dirty="0" smtClean="0">
                <a:solidFill>
                  <a:schemeClr val="tx1"/>
                </a:solidFill>
                <a:latin typeface="Times New Roman" panose="02020603050405020304" pitchFamily="18" charset="0"/>
                <a:cs typeface="Times New Roman" panose="02020603050405020304" pitchFamily="18" charset="0"/>
              </a:rPr>
              <a:t>=0,4</a:t>
            </a:r>
            <a:endParaRPr lang="sr-Latn-BA" sz="1600" b="1" dirty="0" smtClean="0">
              <a:solidFill>
                <a:schemeClr val="tx1"/>
              </a:solidFill>
              <a:latin typeface="Times New Roman" panose="02020603050405020304" pitchFamily="18" charset="0"/>
              <a:cs typeface="Times New Roman" panose="02020603050405020304" pitchFamily="18" charset="0"/>
            </a:endParaRPr>
          </a:p>
        </p:txBody>
      </p:sp>
      <p:sp>
        <p:nvSpPr>
          <p:cNvPr id="28" name="Title 1"/>
          <p:cNvSpPr txBox="1">
            <a:spLocks/>
          </p:cNvSpPr>
          <p:nvPr/>
        </p:nvSpPr>
        <p:spPr>
          <a:xfrm>
            <a:off x="6823846" y="4619224"/>
            <a:ext cx="944496" cy="327841"/>
          </a:xfrm>
          <a:prstGeom prst="rect">
            <a:avLst/>
          </a:prstGeom>
          <a:solidFill>
            <a:schemeClr val="bg1">
              <a:lumMod val="95000"/>
            </a:schemeClr>
          </a:solidFill>
          <a:ln w="28575">
            <a:solidFill>
              <a:schemeClr val="accent1">
                <a:lumMod val="50000"/>
              </a:schemeClr>
            </a:solidFill>
            <a:prstDash val="sysDot"/>
          </a:ln>
        </p:spPr>
        <p:txBody>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sr-Latn-BA" sz="1600" dirty="0" smtClean="0">
                <a:solidFill>
                  <a:schemeClr val="tx1"/>
                </a:solidFill>
                <a:latin typeface="Times New Roman" panose="02020603050405020304" pitchFamily="18" charset="0"/>
                <a:cs typeface="Times New Roman" panose="02020603050405020304" pitchFamily="18" charset="0"/>
              </a:rPr>
              <a:t>=0,3</a:t>
            </a:r>
            <a:endParaRPr lang="sr-Latn-BA" sz="1600" b="1" dirty="0" smtClean="0">
              <a:solidFill>
                <a:schemeClr val="tx1"/>
              </a:solidFill>
              <a:latin typeface="Times New Roman" panose="02020603050405020304" pitchFamily="18" charset="0"/>
              <a:cs typeface="Times New Roman" panose="02020603050405020304" pitchFamily="18" charset="0"/>
            </a:endParaRPr>
          </a:p>
        </p:txBody>
      </p:sp>
      <p:sp>
        <p:nvSpPr>
          <p:cNvPr id="29" name="Title 1"/>
          <p:cNvSpPr txBox="1">
            <a:spLocks/>
          </p:cNvSpPr>
          <p:nvPr/>
        </p:nvSpPr>
        <p:spPr>
          <a:xfrm>
            <a:off x="6908692" y="5577383"/>
            <a:ext cx="944496" cy="327841"/>
          </a:xfrm>
          <a:prstGeom prst="rect">
            <a:avLst/>
          </a:prstGeom>
          <a:solidFill>
            <a:schemeClr val="bg1">
              <a:lumMod val="95000"/>
            </a:schemeClr>
          </a:solidFill>
          <a:ln w="28575">
            <a:solidFill>
              <a:schemeClr val="accent1">
                <a:lumMod val="50000"/>
              </a:schemeClr>
            </a:solidFill>
            <a:prstDash val="sysDot"/>
          </a:ln>
        </p:spPr>
        <p:txBody>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sr-Latn-BA" sz="1600" dirty="0" smtClean="0">
                <a:solidFill>
                  <a:schemeClr val="tx1"/>
                </a:solidFill>
                <a:latin typeface="Times New Roman" panose="02020603050405020304" pitchFamily="18" charset="0"/>
                <a:cs typeface="Times New Roman" panose="02020603050405020304" pitchFamily="18" charset="0"/>
              </a:rPr>
              <a:t>=0,3</a:t>
            </a:r>
            <a:endParaRPr lang="sr-Latn-BA" sz="1600" b="1" dirty="0" smtClean="0">
              <a:solidFill>
                <a:schemeClr val="tx1"/>
              </a:solidFill>
              <a:latin typeface="Times New Roman" panose="02020603050405020304" pitchFamily="18" charset="0"/>
              <a:cs typeface="Times New Roman" panose="02020603050405020304" pitchFamily="18" charset="0"/>
            </a:endParaRPr>
          </a:p>
        </p:txBody>
      </p:sp>
      <p:sp>
        <p:nvSpPr>
          <p:cNvPr id="30" name="Right Arrow 29"/>
          <p:cNvSpPr/>
          <p:nvPr/>
        </p:nvSpPr>
        <p:spPr>
          <a:xfrm>
            <a:off x="4410852" y="3526647"/>
            <a:ext cx="227723" cy="31520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1" name="Right Arrow 30"/>
          <p:cNvSpPr/>
          <p:nvPr/>
        </p:nvSpPr>
        <p:spPr>
          <a:xfrm>
            <a:off x="6504830" y="3526647"/>
            <a:ext cx="227723" cy="31520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2" name="Right Arrow 31"/>
          <p:cNvSpPr/>
          <p:nvPr/>
        </p:nvSpPr>
        <p:spPr>
          <a:xfrm>
            <a:off x="4424212" y="4631857"/>
            <a:ext cx="227723" cy="31520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3" name="Right Arrow 32"/>
          <p:cNvSpPr/>
          <p:nvPr/>
        </p:nvSpPr>
        <p:spPr>
          <a:xfrm>
            <a:off x="6534094" y="4622370"/>
            <a:ext cx="227723" cy="31520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4" name="Right Arrow 33"/>
          <p:cNvSpPr/>
          <p:nvPr/>
        </p:nvSpPr>
        <p:spPr>
          <a:xfrm>
            <a:off x="4463098" y="5606367"/>
            <a:ext cx="227723" cy="31520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5" name="Right Arrow 34"/>
          <p:cNvSpPr/>
          <p:nvPr/>
        </p:nvSpPr>
        <p:spPr>
          <a:xfrm>
            <a:off x="6596123" y="5577383"/>
            <a:ext cx="227723" cy="31520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346194250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6D22F896-40B5-4ADD-8801-0D06FADFA095}" type="slidenum">
              <a:rPr lang="en-US" smtClean="0"/>
              <a:t>25</a:t>
            </a:fld>
            <a:endParaRPr lang="en-US" dirty="0"/>
          </a:p>
        </p:txBody>
      </p:sp>
      <p:sp>
        <p:nvSpPr>
          <p:cNvPr id="3" name="Rounded Rectangle 2"/>
          <p:cNvSpPr/>
          <p:nvPr/>
        </p:nvSpPr>
        <p:spPr>
          <a:xfrm>
            <a:off x="102286" y="237985"/>
            <a:ext cx="8949349" cy="543394"/>
          </a:xfrm>
          <a:prstGeom prst="roundRect">
            <a:avLst/>
          </a:prstGeom>
          <a:ln w="38100">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1">
            <a:schemeClr val="accent1"/>
          </a:lnRef>
          <a:fillRef idx="2">
            <a:schemeClr val="accent1"/>
          </a:fillRef>
          <a:effectRef idx="1">
            <a:schemeClr val="accent1"/>
          </a:effectRef>
          <a:fontRef idx="minor">
            <a:schemeClr val="dk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r>
              <a:rPr lang="sr-Latn-BA" sz="2000" b="1" i="1" dirty="0">
                <a:solidFill>
                  <a:schemeClr val="bg2">
                    <a:lumMod val="25000"/>
                  </a:schemeClr>
                </a:solidFill>
                <a:latin typeface="Times New Roman" panose="02020603050405020304" pitchFamily="18" charset="0"/>
                <a:cs typeface="Times New Roman" panose="02020603050405020304" pitchFamily="18" charset="0"/>
              </a:rPr>
              <a:t>2</a:t>
            </a:r>
            <a:r>
              <a:rPr lang="sr-Latn-BA" sz="2000" b="1" i="1" dirty="0" smtClean="0">
                <a:solidFill>
                  <a:schemeClr val="bg2">
                    <a:lumMod val="25000"/>
                  </a:schemeClr>
                </a:solidFill>
                <a:latin typeface="Times New Roman" panose="02020603050405020304" pitchFamily="18" charset="0"/>
                <a:cs typeface="Times New Roman" panose="02020603050405020304" pitchFamily="18" charset="0"/>
              </a:rPr>
              <a:t>. Efekti međunarodne razmjene na nacionalni dohodak </a:t>
            </a:r>
            <a:endParaRPr lang="en-GB" sz="2000" b="1" i="1" dirty="0">
              <a:solidFill>
                <a:schemeClr val="bg2">
                  <a:lumMod val="25000"/>
                </a:schemeClr>
              </a:solidFill>
              <a:latin typeface="Times New Roman" panose="02020603050405020304" pitchFamily="18" charset="0"/>
              <a:cs typeface="Times New Roman" panose="02020603050405020304" pitchFamily="18" charset="0"/>
            </a:endParaRPr>
          </a:p>
        </p:txBody>
      </p:sp>
      <p:sp>
        <p:nvSpPr>
          <p:cNvPr id="4" name="Title 1"/>
          <p:cNvSpPr txBox="1">
            <a:spLocks/>
          </p:cNvSpPr>
          <p:nvPr/>
        </p:nvSpPr>
        <p:spPr>
          <a:xfrm>
            <a:off x="501076" y="868635"/>
            <a:ext cx="8365831" cy="381948"/>
          </a:xfrm>
          <a:prstGeom prst="rect">
            <a:avLst/>
          </a:prstGeom>
          <a:solidFill>
            <a:schemeClr val="bg1">
              <a:lumMod val="85000"/>
            </a:schemeClr>
          </a:solidFill>
        </p:spPr>
        <p:txBody>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marL="285750" indent="-285750">
              <a:buFont typeface="Wingdings" panose="05000000000000000000" pitchFamily="2" charset="2"/>
              <a:buChar char="ü"/>
            </a:pPr>
            <a:r>
              <a:rPr lang="sr-Latn-BA" sz="1600" b="1" i="1" u="sng" dirty="0" smtClean="0">
                <a:solidFill>
                  <a:schemeClr val="tx1">
                    <a:lumMod val="65000"/>
                    <a:lumOff val="35000"/>
                  </a:schemeClr>
                </a:solidFill>
                <a:latin typeface="Times New Roman" panose="02020603050405020304" pitchFamily="18" charset="0"/>
                <a:cs typeface="Times New Roman" panose="02020603050405020304" pitchFamily="18" charset="0"/>
              </a:rPr>
              <a:t>Primjer</a:t>
            </a:r>
            <a:r>
              <a:rPr lang="sr-Latn-BA" sz="1600" b="1" i="1" dirty="0" smtClean="0">
                <a:solidFill>
                  <a:schemeClr val="tx1">
                    <a:lumMod val="65000"/>
                    <a:lumOff val="35000"/>
                  </a:schemeClr>
                </a:solidFill>
                <a:latin typeface="Times New Roman" panose="02020603050405020304" pitchFamily="18" charset="0"/>
                <a:cs typeface="Times New Roman" panose="02020603050405020304" pitchFamily="18" charset="0"/>
              </a:rPr>
              <a:t>: </a:t>
            </a:r>
            <a:r>
              <a:rPr lang="sr-Latn-BA" sz="1600" b="1" i="1" dirty="0" smtClean="0">
                <a:solidFill>
                  <a:schemeClr val="tx2"/>
                </a:solidFill>
                <a:latin typeface="Times New Roman" panose="02020603050405020304" pitchFamily="18" charset="0"/>
                <a:cs typeface="Times New Roman" panose="02020603050405020304" pitchFamily="18" charset="0"/>
              </a:rPr>
              <a:t>Spoljnotrgovinski  multiplikator </a:t>
            </a:r>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97334" y="942512"/>
            <a:ext cx="390199" cy="483981"/>
          </a:xfrm>
          <a:prstGeom prst="rect">
            <a:avLst/>
          </a:prstGeom>
        </p:spPr>
      </p:pic>
      <p:sp>
        <p:nvSpPr>
          <p:cNvPr id="6" name="Title 1"/>
          <p:cNvSpPr txBox="1">
            <a:spLocks/>
          </p:cNvSpPr>
          <p:nvPr/>
        </p:nvSpPr>
        <p:spPr>
          <a:xfrm>
            <a:off x="501076" y="1250582"/>
            <a:ext cx="8365831" cy="2071051"/>
          </a:xfrm>
          <a:prstGeom prst="rect">
            <a:avLst/>
          </a:prstGeom>
          <a:solidFill>
            <a:schemeClr val="bg1">
              <a:lumMod val="95000"/>
            </a:schemeClr>
          </a:solidFill>
        </p:spPr>
        <p:txBody>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hr-HR" sz="1600" dirty="0" smtClean="0">
                <a:solidFill>
                  <a:schemeClr val="tx1">
                    <a:lumMod val="65000"/>
                    <a:lumOff val="35000"/>
                  </a:schemeClr>
                </a:solidFill>
                <a:latin typeface="Times New Roman" panose="02020603050405020304" pitchFamily="18" charset="0"/>
                <a:cs typeface="Times New Roman" panose="02020603050405020304" pitchFamily="18" charset="0"/>
              </a:rPr>
              <a:t>Uz </a:t>
            </a:r>
            <a:r>
              <a:rPr lang="hr-HR" sz="1600" dirty="0">
                <a:solidFill>
                  <a:schemeClr val="tx1">
                    <a:lumMod val="65000"/>
                    <a:lumOff val="35000"/>
                  </a:schemeClr>
                </a:solidFill>
                <a:latin typeface="Times New Roman" panose="02020603050405020304" pitchFamily="18" charset="0"/>
                <a:cs typeface="Times New Roman" panose="02020603050405020304" pitchFamily="18" charset="0"/>
              </a:rPr>
              <a:t>korištenje vrijednosti dobijenih u prethodnom zadatku i uz pretpostavku da je zemlja ostvarila autonomno povećanje izvoza od 3.000 novčanih jedinica, definišite i izračunajte:</a:t>
            </a:r>
            <a:endParaRPr lang="en-GB" sz="1600" dirty="0">
              <a:solidFill>
                <a:schemeClr val="tx1">
                  <a:lumMod val="65000"/>
                  <a:lumOff val="35000"/>
                </a:schemeClr>
              </a:solidFill>
              <a:latin typeface="Times New Roman" panose="02020603050405020304" pitchFamily="18" charset="0"/>
              <a:cs typeface="Times New Roman" panose="02020603050405020304" pitchFamily="18" charset="0"/>
            </a:endParaRPr>
          </a:p>
          <a:p>
            <a:r>
              <a:rPr lang="hr-HR" sz="1600" dirty="0">
                <a:solidFill>
                  <a:schemeClr val="tx1">
                    <a:lumMod val="65000"/>
                    <a:lumOff val="35000"/>
                  </a:schemeClr>
                </a:solidFill>
                <a:latin typeface="Times New Roman" panose="02020603050405020304" pitchFamily="18" charset="0"/>
                <a:cs typeface="Times New Roman" panose="02020603050405020304" pitchFamily="18" charset="0"/>
              </a:rPr>
              <a:t> </a:t>
            </a:r>
            <a:endParaRPr lang="sr-Latn-BA" sz="1600" dirty="0">
              <a:solidFill>
                <a:schemeClr val="tx1">
                  <a:lumMod val="65000"/>
                  <a:lumOff val="35000"/>
                </a:schemeClr>
              </a:solidFill>
              <a:latin typeface="Times New Roman" panose="02020603050405020304" pitchFamily="18" charset="0"/>
              <a:cs typeface="Times New Roman" panose="02020603050405020304" pitchFamily="18" charset="0"/>
            </a:endParaRPr>
          </a:p>
          <a:p>
            <a:r>
              <a:rPr lang="sr-Latn-BA" sz="1600" dirty="0" smtClean="0">
                <a:solidFill>
                  <a:schemeClr val="tx1">
                    <a:lumMod val="65000"/>
                    <a:lumOff val="35000"/>
                  </a:schemeClr>
                </a:solidFill>
                <a:latin typeface="Times New Roman" panose="02020603050405020304" pitchFamily="18" charset="0"/>
                <a:ea typeface="+mj-ea"/>
                <a:cs typeface="Times New Roman" panose="02020603050405020304" pitchFamily="18" charset="0"/>
              </a:rPr>
              <a:t>(2) </a:t>
            </a:r>
            <a:r>
              <a:rPr lang="hr-HR" sz="1600" dirty="0" smtClean="0">
                <a:solidFill>
                  <a:schemeClr val="tx1">
                    <a:lumMod val="65000"/>
                    <a:lumOff val="35000"/>
                  </a:schemeClr>
                </a:solidFill>
                <a:latin typeface="Times New Roman" panose="02020603050405020304" pitchFamily="18" charset="0"/>
                <a:ea typeface="+mj-ea"/>
                <a:cs typeface="Times New Roman" panose="02020603050405020304" pitchFamily="18" charset="0"/>
              </a:rPr>
              <a:t>primarni </a:t>
            </a:r>
            <a:r>
              <a:rPr lang="hr-HR" sz="1600" dirty="0">
                <a:solidFill>
                  <a:schemeClr val="tx1">
                    <a:lumMod val="65000"/>
                    <a:lumOff val="35000"/>
                  </a:schemeClr>
                </a:solidFill>
                <a:latin typeface="Times New Roman" panose="02020603050405020304" pitchFamily="18" charset="0"/>
                <a:ea typeface="+mj-ea"/>
                <a:cs typeface="Times New Roman" panose="02020603050405020304" pitchFamily="18" charset="0"/>
              </a:rPr>
              <a:t>efekat povećanja dohotka izazvan autonomnim povećanjem </a:t>
            </a:r>
            <a:r>
              <a:rPr lang="hr-HR" sz="1600" dirty="0" smtClean="0">
                <a:solidFill>
                  <a:schemeClr val="tx1">
                    <a:lumMod val="65000"/>
                    <a:lumOff val="35000"/>
                  </a:schemeClr>
                </a:solidFill>
                <a:latin typeface="Times New Roman" panose="02020603050405020304" pitchFamily="18" charset="0"/>
                <a:ea typeface="+mj-ea"/>
                <a:cs typeface="Times New Roman" panose="02020603050405020304" pitchFamily="18" charset="0"/>
              </a:rPr>
              <a:t>izvoza</a:t>
            </a:r>
            <a:endParaRPr lang="sr-Latn-BA" sz="1600" dirty="0">
              <a:solidFill>
                <a:schemeClr val="tx1">
                  <a:lumMod val="65000"/>
                  <a:lumOff val="35000"/>
                </a:schemeClr>
              </a:solidFill>
              <a:latin typeface="Times New Roman" panose="02020603050405020304" pitchFamily="18" charset="0"/>
              <a:cs typeface="Times New Roman" panose="02020603050405020304" pitchFamily="18" charset="0"/>
            </a:endParaRPr>
          </a:p>
          <a:p>
            <a:r>
              <a:rPr lang="sr-Latn-BA" sz="1600" dirty="0" smtClean="0">
                <a:solidFill>
                  <a:schemeClr val="tx1">
                    <a:lumMod val="65000"/>
                    <a:lumOff val="35000"/>
                  </a:schemeClr>
                </a:solidFill>
                <a:latin typeface="Times New Roman" panose="02020603050405020304" pitchFamily="18" charset="0"/>
                <a:ea typeface="+mj-ea"/>
                <a:cs typeface="Times New Roman" panose="02020603050405020304" pitchFamily="18" charset="0"/>
              </a:rPr>
              <a:t>(3) </a:t>
            </a:r>
            <a:r>
              <a:rPr lang="hr-HR" sz="1600" dirty="0" smtClean="0">
                <a:solidFill>
                  <a:schemeClr val="tx1">
                    <a:lumMod val="65000"/>
                    <a:lumOff val="35000"/>
                  </a:schemeClr>
                </a:solidFill>
                <a:latin typeface="Times New Roman" panose="02020603050405020304" pitchFamily="18" charset="0"/>
                <a:ea typeface="+mj-ea"/>
                <a:cs typeface="Times New Roman" panose="02020603050405020304" pitchFamily="18" charset="0"/>
              </a:rPr>
              <a:t>prve </a:t>
            </a:r>
            <a:r>
              <a:rPr lang="hr-HR" sz="1600" dirty="0">
                <a:solidFill>
                  <a:schemeClr val="tx1">
                    <a:lumMod val="65000"/>
                    <a:lumOff val="35000"/>
                  </a:schemeClr>
                </a:solidFill>
                <a:latin typeface="Times New Roman" panose="02020603050405020304" pitchFamily="18" charset="0"/>
                <a:ea typeface="+mj-ea"/>
                <a:cs typeface="Times New Roman" panose="02020603050405020304" pitchFamily="18" charset="0"/>
              </a:rPr>
              <a:t>tri iteracije sekundarnih efekata povećanja nacionalnog dohotka, kao i povećanja štednje, uvoza i potrošnje ako pretpostavimo da su granične sklonosti ovih veličina jednake vrijednostima iz zadatka broj </a:t>
            </a:r>
            <a:r>
              <a:rPr lang="hr-HR" sz="1600" dirty="0" smtClean="0">
                <a:solidFill>
                  <a:schemeClr val="tx1">
                    <a:lumMod val="65000"/>
                    <a:lumOff val="35000"/>
                  </a:schemeClr>
                </a:solidFill>
                <a:latin typeface="Times New Roman" panose="02020603050405020304" pitchFamily="18" charset="0"/>
                <a:ea typeface="+mj-ea"/>
                <a:cs typeface="Times New Roman" panose="02020603050405020304" pitchFamily="18" charset="0"/>
              </a:rPr>
              <a:t>(1) , </a:t>
            </a:r>
            <a:r>
              <a:rPr lang="hr-HR" sz="1600" dirty="0">
                <a:solidFill>
                  <a:schemeClr val="tx1">
                    <a:lumMod val="65000"/>
                    <a:lumOff val="35000"/>
                  </a:schemeClr>
                </a:solidFill>
                <a:latin typeface="Times New Roman" panose="02020603050405020304" pitchFamily="18" charset="0"/>
                <a:ea typeface="+mj-ea"/>
                <a:cs typeface="Times New Roman" panose="02020603050405020304" pitchFamily="18" charset="0"/>
              </a:rPr>
              <a:t>te uz pretpostavku da investicije ne zavise od promjena nacionalnog </a:t>
            </a:r>
            <a:r>
              <a:rPr lang="hr-HR" sz="1600" dirty="0" smtClean="0">
                <a:solidFill>
                  <a:schemeClr val="tx1">
                    <a:lumMod val="65000"/>
                    <a:lumOff val="35000"/>
                  </a:schemeClr>
                </a:solidFill>
                <a:latin typeface="Times New Roman" panose="02020603050405020304" pitchFamily="18" charset="0"/>
                <a:ea typeface="+mj-ea"/>
                <a:cs typeface="Times New Roman" panose="02020603050405020304" pitchFamily="18" charset="0"/>
              </a:rPr>
              <a:t>dohotka</a:t>
            </a:r>
            <a:endParaRPr lang="sr-Latn-BA" sz="1600" dirty="0">
              <a:solidFill>
                <a:schemeClr val="tx1">
                  <a:lumMod val="65000"/>
                  <a:lumOff val="35000"/>
                </a:schemeClr>
              </a:solidFill>
              <a:latin typeface="Times New Roman" panose="02020603050405020304" pitchFamily="18" charset="0"/>
              <a:cs typeface="Times New Roman" panose="02020603050405020304" pitchFamily="18" charset="0"/>
            </a:endParaRPr>
          </a:p>
          <a:p>
            <a:r>
              <a:rPr lang="sr-Latn-BA" sz="1600" dirty="0" smtClean="0">
                <a:solidFill>
                  <a:schemeClr val="tx1">
                    <a:lumMod val="65000"/>
                    <a:lumOff val="35000"/>
                  </a:schemeClr>
                </a:solidFill>
                <a:latin typeface="Times New Roman" panose="02020603050405020304" pitchFamily="18" charset="0"/>
                <a:ea typeface="+mj-ea"/>
                <a:cs typeface="Times New Roman" panose="02020603050405020304" pitchFamily="18" charset="0"/>
              </a:rPr>
              <a:t>(4) </a:t>
            </a:r>
            <a:r>
              <a:rPr lang="hr-HR" sz="1600" dirty="0" smtClean="0">
                <a:solidFill>
                  <a:schemeClr val="tx1">
                    <a:lumMod val="65000"/>
                    <a:lumOff val="35000"/>
                  </a:schemeClr>
                </a:solidFill>
                <a:latin typeface="Times New Roman" panose="02020603050405020304" pitchFamily="18" charset="0"/>
                <a:ea typeface="+mj-ea"/>
                <a:cs typeface="Times New Roman" panose="02020603050405020304" pitchFamily="18" charset="0"/>
              </a:rPr>
              <a:t>spoljnotrgovinski </a:t>
            </a:r>
            <a:r>
              <a:rPr lang="hr-HR" sz="1600" dirty="0">
                <a:solidFill>
                  <a:schemeClr val="tx1">
                    <a:lumMod val="65000"/>
                    <a:lumOff val="35000"/>
                  </a:schemeClr>
                </a:solidFill>
                <a:latin typeface="Times New Roman" panose="02020603050405020304" pitchFamily="18" charset="0"/>
                <a:ea typeface="+mj-ea"/>
                <a:cs typeface="Times New Roman" panose="02020603050405020304" pitchFamily="18" charset="0"/>
              </a:rPr>
              <a:t>multiplikator</a:t>
            </a:r>
            <a:endParaRPr lang="en-GB" sz="1600" dirty="0">
              <a:solidFill>
                <a:schemeClr val="tx1">
                  <a:lumMod val="65000"/>
                  <a:lumOff val="35000"/>
                </a:schemeClr>
              </a:solidFill>
              <a:latin typeface="Times New Roman" panose="02020603050405020304" pitchFamily="18" charset="0"/>
              <a:ea typeface="+mj-ea"/>
              <a:cs typeface="Times New Roman" panose="02020603050405020304" pitchFamily="18" charset="0"/>
            </a:endParaRPr>
          </a:p>
          <a:p>
            <a:pPr algn="just"/>
            <a:endParaRPr lang="sr-Latn-BA" sz="1600" dirty="0" smtClean="0">
              <a:solidFill>
                <a:schemeClr val="tx1">
                  <a:lumMod val="65000"/>
                  <a:lumOff val="35000"/>
                </a:schemeClr>
              </a:solidFill>
              <a:latin typeface="Times New Roman" panose="02020603050405020304" pitchFamily="18" charset="0"/>
              <a:cs typeface="Times New Roman" panose="02020603050405020304" pitchFamily="18" charset="0"/>
            </a:endParaRPr>
          </a:p>
        </p:txBody>
      </p:sp>
      <p:graphicFrame>
        <p:nvGraphicFramePr>
          <p:cNvPr id="7" name="Table 6"/>
          <p:cNvGraphicFramePr>
            <a:graphicFrameLocks noGrp="1"/>
          </p:cNvGraphicFramePr>
          <p:nvPr>
            <p:extLst>
              <p:ext uri="{D42A27DB-BD31-4B8C-83A1-F6EECF244321}">
                <p14:modId xmlns:p14="http://schemas.microsoft.com/office/powerpoint/2010/main" val="3934719539"/>
              </p:ext>
            </p:extLst>
          </p:nvPr>
        </p:nvGraphicFramePr>
        <p:xfrm>
          <a:off x="738371" y="4247972"/>
          <a:ext cx="6322829" cy="1446098"/>
        </p:xfrm>
        <a:graphic>
          <a:graphicData uri="http://schemas.openxmlformats.org/drawingml/2006/table">
            <a:tbl>
              <a:tblPr/>
              <a:tblGrid>
                <a:gridCol w="1132756">
                  <a:extLst>
                    <a:ext uri="{9D8B030D-6E8A-4147-A177-3AD203B41FA5}">
                      <a16:colId xmlns:a16="http://schemas.microsoft.com/office/drawing/2014/main" val="4157808781"/>
                    </a:ext>
                  </a:extLst>
                </a:gridCol>
                <a:gridCol w="834007">
                  <a:extLst>
                    <a:ext uri="{9D8B030D-6E8A-4147-A177-3AD203B41FA5}">
                      <a16:colId xmlns:a16="http://schemas.microsoft.com/office/drawing/2014/main" val="2009388670"/>
                    </a:ext>
                  </a:extLst>
                </a:gridCol>
                <a:gridCol w="871351">
                  <a:extLst>
                    <a:ext uri="{9D8B030D-6E8A-4147-A177-3AD203B41FA5}">
                      <a16:colId xmlns:a16="http://schemas.microsoft.com/office/drawing/2014/main" val="3934141557"/>
                    </a:ext>
                  </a:extLst>
                </a:gridCol>
                <a:gridCol w="946038">
                  <a:extLst>
                    <a:ext uri="{9D8B030D-6E8A-4147-A177-3AD203B41FA5}">
                      <a16:colId xmlns:a16="http://schemas.microsoft.com/office/drawing/2014/main" val="1586067580"/>
                    </a:ext>
                  </a:extLst>
                </a:gridCol>
                <a:gridCol w="908694">
                  <a:extLst>
                    <a:ext uri="{9D8B030D-6E8A-4147-A177-3AD203B41FA5}">
                      <a16:colId xmlns:a16="http://schemas.microsoft.com/office/drawing/2014/main" val="2383964033"/>
                    </a:ext>
                  </a:extLst>
                </a:gridCol>
                <a:gridCol w="809111">
                  <a:extLst>
                    <a:ext uri="{9D8B030D-6E8A-4147-A177-3AD203B41FA5}">
                      <a16:colId xmlns:a16="http://schemas.microsoft.com/office/drawing/2014/main" val="813142020"/>
                    </a:ext>
                  </a:extLst>
                </a:gridCol>
                <a:gridCol w="820872">
                  <a:extLst>
                    <a:ext uri="{9D8B030D-6E8A-4147-A177-3AD203B41FA5}">
                      <a16:colId xmlns:a16="http://schemas.microsoft.com/office/drawing/2014/main" val="2413896359"/>
                    </a:ext>
                  </a:extLst>
                </a:gridCol>
              </a:tblGrid>
              <a:tr h="164312">
                <a:tc>
                  <a:txBody>
                    <a:bodyPr/>
                    <a:lstStyle/>
                    <a:p>
                      <a:pPr algn="l" fontAlgn="b"/>
                      <a:endParaRPr lang="en-GB" sz="1000" b="0" i="0" u="none" strike="noStrike">
                        <a:effectLst/>
                        <a:latin typeface="Times New Roman" panose="02020603050405020304" pitchFamily="18" charset="0"/>
                      </a:endParaRPr>
                    </a:p>
                  </a:txBody>
                  <a:tcPr marL="7469" marR="7469" marT="7469"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r" fontAlgn="b"/>
                      <a:r>
                        <a:rPr lang="en-GB" sz="1000" b="0" i="0" u="none" strike="noStrike">
                          <a:effectLst/>
                          <a:latin typeface="Times New Roman" panose="02020603050405020304" pitchFamily="18" charset="0"/>
                        </a:rPr>
                        <a:t>0,3</a:t>
                      </a:r>
                    </a:p>
                  </a:txBody>
                  <a:tcPr marL="7469" marR="7469" marT="7469" marB="0" anchor="b">
                    <a:lnL>
                      <a:noFill/>
                    </a:lnL>
                    <a:lnR>
                      <a:noFill/>
                    </a:lnR>
                    <a:lnT>
                      <a:noFill/>
                    </a:lnT>
                    <a:lnB w="6350" cap="flat" cmpd="sng" algn="ctr">
                      <a:solidFill>
                        <a:srgbClr val="000000"/>
                      </a:solidFill>
                      <a:prstDash val="solid"/>
                      <a:round/>
                      <a:headEnd type="none" w="med" len="med"/>
                      <a:tailEnd type="none" w="med" len="med"/>
                    </a:lnB>
                    <a:solidFill>
                      <a:srgbClr val="FDE9D9"/>
                    </a:solidFill>
                  </a:tcPr>
                </a:tc>
                <a:tc>
                  <a:txBody>
                    <a:bodyPr/>
                    <a:lstStyle/>
                    <a:p>
                      <a:pPr algn="r" fontAlgn="b"/>
                      <a:r>
                        <a:rPr lang="en-GB" sz="1000" b="0" i="0" u="none" strike="noStrike">
                          <a:effectLst/>
                          <a:latin typeface="Times New Roman" panose="02020603050405020304" pitchFamily="18" charset="0"/>
                        </a:rPr>
                        <a:t>0,3</a:t>
                      </a:r>
                    </a:p>
                  </a:txBody>
                  <a:tcPr marL="7469" marR="7469" marT="7469" marB="0" anchor="b">
                    <a:lnL>
                      <a:noFill/>
                    </a:lnL>
                    <a:lnR>
                      <a:noFill/>
                    </a:lnR>
                    <a:lnT>
                      <a:noFill/>
                    </a:lnT>
                    <a:lnB w="6350" cap="flat" cmpd="sng" algn="ctr">
                      <a:solidFill>
                        <a:srgbClr val="000000"/>
                      </a:solidFill>
                      <a:prstDash val="solid"/>
                      <a:round/>
                      <a:headEnd type="none" w="med" len="med"/>
                      <a:tailEnd type="none" w="med" len="med"/>
                    </a:lnB>
                    <a:solidFill>
                      <a:srgbClr val="FFFF00"/>
                    </a:solidFill>
                  </a:tcPr>
                </a:tc>
                <a:tc>
                  <a:txBody>
                    <a:bodyPr/>
                    <a:lstStyle/>
                    <a:p>
                      <a:pPr algn="r" fontAlgn="b"/>
                      <a:r>
                        <a:rPr lang="en-GB" sz="1000" b="0" i="0" u="none" strike="noStrike">
                          <a:effectLst/>
                          <a:latin typeface="Times New Roman" panose="02020603050405020304" pitchFamily="18" charset="0"/>
                        </a:rPr>
                        <a:t>0,4</a:t>
                      </a:r>
                    </a:p>
                  </a:txBody>
                  <a:tcPr marL="7469" marR="7469" marT="7469" marB="0" anchor="b">
                    <a:lnL>
                      <a:noFill/>
                    </a:lnL>
                    <a:lnR>
                      <a:noFill/>
                    </a:lnR>
                    <a:lnT>
                      <a:noFill/>
                    </a:lnT>
                    <a:lnB w="6350" cap="flat" cmpd="sng" algn="ctr">
                      <a:solidFill>
                        <a:srgbClr val="000000"/>
                      </a:solidFill>
                      <a:prstDash val="solid"/>
                      <a:round/>
                      <a:headEnd type="none" w="med" len="med"/>
                      <a:tailEnd type="none" w="med" len="med"/>
                    </a:lnB>
                    <a:solidFill>
                      <a:srgbClr val="EBF1DE"/>
                    </a:solidFill>
                  </a:tcPr>
                </a:tc>
                <a:tc>
                  <a:txBody>
                    <a:bodyPr/>
                    <a:lstStyle/>
                    <a:p>
                      <a:pPr algn="l" fontAlgn="b"/>
                      <a:endParaRPr lang="en-GB" sz="1000" b="0" i="0" u="none" strike="noStrike">
                        <a:effectLst/>
                        <a:latin typeface="Times New Roman" panose="02020603050405020304" pitchFamily="18" charset="0"/>
                      </a:endParaRPr>
                    </a:p>
                  </a:txBody>
                  <a:tcPr marL="7469" marR="7469" marT="7469"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GB" sz="1000" b="0" i="0" u="none" strike="noStrike">
                        <a:effectLst/>
                        <a:latin typeface="Times New Roman" panose="02020603050405020304" pitchFamily="18" charset="0"/>
                      </a:endParaRPr>
                    </a:p>
                  </a:txBody>
                  <a:tcPr marL="7469" marR="7469" marT="7469"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GB" sz="1000" b="0" i="0" u="none" strike="noStrike">
                        <a:effectLst/>
                        <a:latin typeface="Times New Roman" panose="02020603050405020304" pitchFamily="18" charset="0"/>
                      </a:endParaRPr>
                    </a:p>
                  </a:txBody>
                  <a:tcPr marL="7469" marR="7469" marT="7469" marB="0" anchor="b">
                    <a:lnL>
                      <a:noFill/>
                    </a:lnL>
                    <a:lnR>
                      <a:noFill/>
                    </a:lnR>
                    <a:lnT>
                      <a:noFill/>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395122007"/>
                  </a:ext>
                </a:extLst>
              </a:tr>
              <a:tr h="164312">
                <a:tc>
                  <a:txBody>
                    <a:bodyPr/>
                    <a:lstStyle/>
                    <a:p>
                      <a:pPr algn="l" fontAlgn="b"/>
                      <a:r>
                        <a:rPr lang="en-GB" sz="1000" b="0" i="0" u="none" strike="noStrike">
                          <a:effectLst/>
                          <a:latin typeface="Times New Roman" panose="02020603050405020304" pitchFamily="18" charset="0"/>
                        </a:rPr>
                        <a:t> </a:t>
                      </a:r>
                    </a:p>
                  </a:txBody>
                  <a:tcPr marL="7469" marR="7469" marT="746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GB" sz="1000" b="0" i="0" u="none" strike="noStrike" dirty="0">
                          <a:effectLst/>
                          <a:latin typeface="Times New Roman" panose="02020603050405020304" pitchFamily="18" charset="0"/>
                        </a:rPr>
                        <a:t>D UVOZ</a:t>
                      </a:r>
                    </a:p>
                  </a:txBody>
                  <a:tcPr marL="7469" marR="7469" marT="7469" marB="0" anchor="b">
                    <a:lnL w="635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a:txBody>
                    <a:bodyPr/>
                    <a:lstStyle/>
                    <a:p>
                      <a:pPr algn="ctr" fontAlgn="b"/>
                      <a:r>
                        <a:rPr lang="en-GB" sz="1000" b="0" i="0" u="none" strike="noStrike">
                          <a:effectLst/>
                          <a:latin typeface="Times New Roman" panose="02020603050405020304" pitchFamily="18" charset="0"/>
                        </a:rPr>
                        <a:t>D ŠTEDNJA</a:t>
                      </a:r>
                    </a:p>
                  </a:txBody>
                  <a:tcPr marL="7469" marR="7469" marT="7469"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a:txBody>
                    <a:bodyPr/>
                    <a:lstStyle/>
                    <a:p>
                      <a:pPr algn="ctr" fontAlgn="b"/>
                      <a:r>
                        <a:rPr lang="en-GB" sz="1000" b="0" i="0" u="none" strike="noStrike">
                          <a:effectLst/>
                          <a:latin typeface="Times New Roman" panose="02020603050405020304" pitchFamily="18" charset="0"/>
                        </a:rPr>
                        <a:t>D POTROŠNJA</a:t>
                      </a:r>
                    </a:p>
                  </a:txBody>
                  <a:tcPr marL="7469" marR="7469" marT="7469"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a:txBody>
                    <a:bodyPr/>
                    <a:lstStyle/>
                    <a:p>
                      <a:pPr algn="ctr" fontAlgn="b"/>
                      <a:r>
                        <a:rPr lang="en-GB" sz="1000" b="0" i="0" u="none" strike="noStrike">
                          <a:effectLst/>
                          <a:latin typeface="Times New Roman" panose="02020603050405020304" pitchFamily="18" charset="0"/>
                        </a:rPr>
                        <a:t>D INVESTICIJE</a:t>
                      </a:r>
                    </a:p>
                  </a:txBody>
                  <a:tcPr marL="7469" marR="7469" marT="7469"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a:txBody>
                    <a:bodyPr/>
                    <a:lstStyle/>
                    <a:p>
                      <a:pPr algn="ctr" fontAlgn="b"/>
                      <a:r>
                        <a:rPr lang="en-GB" sz="1000" b="0" i="0" u="none" strike="noStrike">
                          <a:effectLst/>
                          <a:latin typeface="Times New Roman" panose="02020603050405020304" pitchFamily="18" charset="0"/>
                        </a:rPr>
                        <a:t>D IZVOZ</a:t>
                      </a:r>
                    </a:p>
                  </a:txBody>
                  <a:tcPr marL="7469" marR="7469" marT="7469"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a:txBody>
                    <a:bodyPr/>
                    <a:lstStyle/>
                    <a:p>
                      <a:pPr algn="ctr" fontAlgn="b"/>
                      <a:r>
                        <a:rPr lang="en-GB" sz="1000" b="0" i="0" u="none" strike="noStrike">
                          <a:effectLst/>
                          <a:latin typeface="Times New Roman" panose="02020603050405020304" pitchFamily="18" charset="0"/>
                        </a:rPr>
                        <a:t>D DOHODAK</a:t>
                      </a:r>
                    </a:p>
                  </a:txBody>
                  <a:tcPr marL="7469" marR="7469" marT="7469" marB="0" anchor="b">
                    <a:lnL w="6350" cap="flat" cmpd="sng" algn="ctr">
                      <a:solidFill>
                        <a:srgbClr val="000000"/>
                      </a:solidFill>
                      <a:prstDash val="dot"/>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extLst>
                  <a:ext uri="{0D108BD9-81ED-4DB2-BD59-A6C34878D82A}">
                    <a16:rowId xmlns:a16="http://schemas.microsoft.com/office/drawing/2014/main" val="3645905121"/>
                  </a:ext>
                </a:extLst>
              </a:tr>
              <a:tr h="164312">
                <a:tc>
                  <a:txBody>
                    <a:bodyPr/>
                    <a:lstStyle/>
                    <a:p>
                      <a:pPr algn="l" fontAlgn="b"/>
                      <a:r>
                        <a:rPr lang="en-GB" sz="1000" b="0" i="0" u="none" strike="noStrike">
                          <a:effectLst/>
                          <a:latin typeface="Times New Roman" panose="02020603050405020304" pitchFamily="18" charset="0"/>
                        </a:rPr>
                        <a:t>PRIMARNI EFEKAT</a:t>
                      </a:r>
                    </a:p>
                  </a:txBody>
                  <a:tcPr marL="7469" marR="7469" marT="746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a:txBody>
                    <a:bodyPr/>
                    <a:lstStyle/>
                    <a:p>
                      <a:pPr algn="l" fontAlgn="b"/>
                      <a:r>
                        <a:rPr lang="en-GB" sz="1000" b="0" i="0" u="none" strike="noStrike">
                          <a:effectLst/>
                          <a:latin typeface="Times New Roman" panose="02020603050405020304" pitchFamily="18" charset="0"/>
                        </a:rPr>
                        <a:t> </a:t>
                      </a:r>
                    </a:p>
                  </a:txBody>
                  <a:tcPr marL="7469" marR="7469" marT="7469" marB="0" anchor="b">
                    <a:lnL w="635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GB" sz="1000" b="0" i="0" u="none" strike="noStrike">
                          <a:effectLst/>
                          <a:latin typeface="Times New Roman" panose="02020603050405020304" pitchFamily="18" charset="0"/>
                        </a:rPr>
                        <a:t> </a:t>
                      </a:r>
                    </a:p>
                  </a:txBody>
                  <a:tcPr marL="7469" marR="7469" marT="7469"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GB" sz="1000" b="0" i="0" u="none" strike="noStrike">
                          <a:effectLst/>
                          <a:latin typeface="Times New Roman" panose="02020603050405020304" pitchFamily="18" charset="0"/>
                        </a:rPr>
                        <a:t> </a:t>
                      </a:r>
                    </a:p>
                  </a:txBody>
                  <a:tcPr marL="7469" marR="7469" marT="7469"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GB" sz="1000" b="0" i="0" u="none" strike="noStrike">
                          <a:effectLst/>
                          <a:latin typeface="Times New Roman" panose="02020603050405020304" pitchFamily="18" charset="0"/>
                        </a:rPr>
                        <a:t>const</a:t>
                      </a:r>
                    </a:p>
                  </a:txBody>
                  <a:tcPr marL="7469" marR="7469" marT="7469"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GB" sz="1000" b="0" i="0" u="none" strike="noStrike">
                          <a:effectLst/>
                          <a:latin typeface="Times New Roman" panose="02020603050405020304" pitchFamily="18" charset="0"/>
                        </a:rPr>
                        <a:t>3.000</a:t>
                      </a:r>
                    </a:p>
                  </a:txBody>
                  <a:tcPr marL="7469" marR="7469" marT="7469"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D9C4"/>
                    </a:solidFill>
                  </a:tcPr>
                </a:tc>
                <a:tc>
                  <a:txBody>
                    <a:bodyPr/>
                    <a:lstStyle/>
                    <a:p>
                      <a:pPr algn="r" fontAlgn="b"/>
                      <a:r>
                        <a:rPr lang="en-GB" sz="1000" b="0" i="0" u="none" strike="noStrike" dirty="0">
                          <a:effectLst/>
                          <a:latin typeface="Times New Roman" panose="02020603050405020304" pitchFamily="18" charset="0"/>
                        </a:rPr>
                        <a:t>3000</a:t>
                      </a:r>
                    </a:p>
                  </a:txBody>
                  <a:tcPr marL="7469" marR="7469" marT="7469" marB="0" anchor="b">
                    <a:lnL w="6350" cap="flat" cmpd="sng" algn="ctr">
                      <a:solidFill>
                        <a:srgbClr val="000000"/>
                      </a:solidFill>
                      <a:prstDash val="dot"/>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extLst>
                  <a:ext uri="{0D108BD9-81ED-4DB2-BD59-A6C34878D82A}">
                    <a16:rowId xmlns:a16="http://schemas.microsoft.com/office/drawing/2014/main" val="657532234"/>
                  </a:ext>
                </a:extLst>
              </a:tr>
              <a:tr h="306218">
                <a:tc>
                  <a:txBody>
                    <a:bodyPr/>
                    <a:lstStyle/>
                    <a:p>
                      <a:pPr algn="l" fontAlgn="b"/>
                      <a:r>
                        <a:rPr lang="en-GB" sz="1000" b="0" i="0" u="none" strike="noStrike">
                          <a:effectLst/>
                          <a:latin typeface="Times New Roman" panose="02020603050405020304" pitchFamily="18" charset="0"/>
                        </a:rPr>
                        <a:t>SEKUNDARNI EFEKTI</a:t>
                      </a:r>
                    </a:p>
                  </a:txBody>
                  <a:tcPr marL="7469" marR="7469" marT="746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GB" sz="1000" b="0" i="0" u="none" strike="noStrike">
                          <a:effectLst/>
                          <a:latin typeface="Times New Roman" panose="02020603050405020304" pitchFamily="18" charset="0"/>
                        </a:rPr>
                        <a:t> </a:t>
                      </a:r>
                    </a:p>
                  </a:txBody>
                  <a:tcPr marL="7469" marR="7469" marT="7469" marB="0" anchor="b">
                    <a:lnL w="635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GB" sz="1000" b="0" i="0" u="none" strike="noStrike">
                          <a:effectLst/>
                          <a:latin typeface="Times New Roman" panose="02020603050405020304" pitchFamily="18" charset="0"/>
                        </a:rPr>
                        <a:t> </a:t>
                      </a:r>
                    </a:p>
                  </a:txBody>
                  <a:tcPr marL="7469" marR="7469" marT="7469"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GB" sz="1000" b="0" i="0" u="none" strike="noStrike">
                          <a:effectLst/>
                          <a:latin typeface="Times New Roman" panose="02020603050405020304" pitchFamily="18" charset="0"/>
                        </a:rPr>
                        <a:t> </a:t>
                      </a:r>
                    </a:p>
                  </a:txBody>
                  <a:tcPr marL="7469" marR="7469" marT="7469"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GB" sz="1000" b="0" i="0" u="none" strike="noStrike">
                          <a:effectLst/>
                          <a:latin typeface="Times New Roman" panose="02020603050405020304" pitchFamily="18" charset="0"/>
                        </a:rPr>
                        <a:t> </a:t>
                      </a:r>
                    </a:p>
                  </a:txBody>
                  <a:tcPr marL="7469" marR="7469" marT="7469"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GB" sz="1000" b="0" i="0" u="none" strike="noStrike">
                          <a:effectLst/>
                          <a:latin typeface="Times New Roman" panose="02020603050405020304" pitchFamily="18" charset="0"/>
                        </a:rPr>
                        <a:t> </a:t>
                      </a:r>
                    </a:p>
                  </a:txBody>
                  <a:tcPr marL="7469" marR="7469" marT="7469"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GB" sz="1000" b="0" i="0" u="none" strike="noStrike">
                          <a:effectLst/>
                          <a:latin typeface="Times New Roman" panose="02020603050405020304" pitchFamily="18" charset="0"/>
                        </a:rPr>
                        <a:t> </a:t>
                      </a:r>
                    </a:p>
                  </a:txBody>
                  <a:tcPr marL="7469" marR="7469" marT="7469" marB="0" anchor="b">
                    <a:lnL w="6350" cap="flat" cmpd="sng" algn="ctr">
                      <a:solidFill>
                        <a:srgbClr val="000000"/>
                      </a:solidFill>
                      <a:prstDash val="dot"/>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221913020"/>
                  </a:ext>
                </a:extLst>
              </a:tr>
              <a:tr h="164312">
                <a:tc>
                  <a:txBody>
                    <a:bodyPr/>
                    <a:lstStyle/>
                    <a:p>
                      <a:pPr algn="l" fontAlgn="b"/>
                      <a:r>
                        <a:rPr lang="en-GB" sz="1000" b="0" i="0" u="none" strike="noStrike">
                          <a:effectLst/>
                          <a:latin typeface="Times New Roman" panose="02020603050405020304" pitchFamily="18" charset="0"/>
                        </a:rPr>
                        <a:t>iteracija 1</a:t>
                      </a:r>
                    </a:p>
                  </a:txBody>
                  <a:tcPr marL="7469" marR="7469" marT="746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GB" sz="1000" b="0" i="0" u="none" strike="noStrike">
                          <a:effectLst/>
                          <a:latin typeface="Times New Roman" panose="02020603050405020304" pitchFamily="18" charset="0"/>
                        </a:rPr>
                        <a:t>900</a:t>
                      </a:r>
                    </a:p>
                  </a:txBody>
                  <a:tcPr marL="7469" marR="7469" marT="7469" marB="0" anchor="b">
                    <a:lnL w="635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GB" sz="1000" b="0" i="0" u="none" strike="noStrike">
                          <a:effectLst/>
                          <a:latin typeface="Times New Roman" panose="02020603050405020304" pitchFamily="18" charset="0"/>
                        </a:rPr>
                        <a:t>900</a:t>
                      </a:r>
                    </a:p>
                  </a:txBody>
                  <a:tcPr marL="7469" marR="7469" marT="7469"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GB" sz="1000" b="0" i="0" u="none" strike="noStrike">
                          <a:effectLst/>
                          <a:latin typeface="Times New Roman" panose="02020603050405020304" pitchFamily="18" charset="0"/>
                        </a:rPr>
                        <a:t>1200</a:t>
                      </a:r>
                    </a:p>
                  </a:txBody>
                  <a:tcPr marL="7469" marR="7469" marT="7469"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GB" sz="1000" b="0" i="0" u="none" strike="noStrike">
                          <a:effectLst/>
                          <a:latin typeface="Times New Roman" panose="02020603050405020304" pitchFamily="18" charset="0"/>
                        </a:rPr>
                        <a:t>const</a:t>
                      </a:r>
                    </a:p>
                  </a:txBody>
                  <a:tcPr marL="7469" marR="7469" marT="7469"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GB" sz="1000" b="0" i="0" u="none" strike="noStrike">
                          <a:effectLst/>
                          <a:latin typeface="Times New Roman" panose="02020603050405020304" pitchFamily="18" charset="0"/>
                        </a:rPr>
                        <a:t>0</a:t>
                      </a:r>
                    </a:p>
                  </a:txBody>
                  <a:tcPr marL="7469" marR="7469" marT="7469"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GB" sz="1000" b="0" i="0" u="none" strike="noStrike">
                          <a:effectLst/>
                          <a:latin typeface="Times New Roman" panose="02020603050405020304" pitchFamily="18" charset="0"/>
                        </a:rPr>
                        <a:t>1200</a:t>
                      </a:r>
                    </a:p>
                  </a:txBody>
                  <a:tcPr marL="7469" marR="7469" marT="7469" marB="0" anchor="b">
                    <a:lnL w="6350" cap="flat" cmpd="sng" algn="ctr">
                      <a:solidFill>
                        <a:srgbClr val="000000"/>
                      </a:solidFill>
                      <a:prstDash val="dot"/>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705868040"/>
                  </a:ext>
                </a:extLst>
              </a:tr>
              <a:tr h="164312">
                <a:tc>
                  <a:txBody>
                    <a:bodyPr/>
                    <a:lstStyle/>
                    <a:p>
                      <a:pPr algn="l" fontAlgn="b"/>
                      <a:r>
                        <a:rPr lang="en-GB" sz="1000" b="0" i="0" u="none" strike="noStrike">
                          <a:effectLst/>
                          <a:latin typeface="Times New Roman" panose="02020603050405020304" pitchFamily="18" charset="0"/>
                        </a:rPr>
                        <a:t>iteracija 2</a:t>
                      </a:r>
                    </a:p>
                  </a:txBody>
                  <a:tcPr marL="7469" marR="7469" marT="746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GB" sz="1000" b="0" i="0" u="none" strike="noStrike">
                          <a:effectLst/>
                          <a:latin typeface="Times New Roman" panose="02020603050405020304" pitchFamily="18" charset="0"/>
                        </a:rPr>
                        <a:t>360</a:t>
                      </a:r>
                    </a:p>
                  </a:txBody>
                  <a:tcPr marL="7469" marR="7469" marT="7469" marB="0" anchor="b">
                    <a:lnL w="635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GB" sz="1000" b="0" i="0" u="none" strike="noStrike">
                          <a:effectLst/>
                          <a:latin typeface="Times New Roman" panose="02020603050405020304" pitchFamily="18" charset="0"/>
                        </a:rPr>
                        <a:t>360</a:t>
                      </a:r>
                    </a:p>
                  </a:txBody>
                  <a:tcPr marL="7469" marR="7469" marT="7469"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GB" sz="1000" b="0" i="0" u="none" strike="noStrike">
                          <a:effectLst/>
                          <a:latin typeface="Times New Roman" panose="02020603050405020304" pitchFamily="18" charset="0"/>
                        </a:rPr>
                        <a:t>480</a:t>
                      </a:r>
                    </a:p>
                  </a:txBody>
                  <a:tcPr marL="7469" marR="7469" marT="7469"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GB" sz="1000" b="0" i="0" u="none" strike="noStrike">
                          <a:effectLst/>
                          <a:latin typeface="Times New Roman" panose="02020603050405020304" pitchFamily="18" charset="0"/>
                        </a:rPr>
                        <a:t>const</a:t>
                      </a:r>
                    </a:p>
                  </a:txBody>
                  <a:tcPr marL="7469" marR="7469" marT="7469"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GB" sz="1000" b="0" i="0" u="none" strike="noStrike">
                          <a:effectLst/>
                          <a:latin typeface="Times New Roman" panose="02020603050405020304" pitchFamily="18" charset="0"/>
                        </a:rPr>
                        <a:t>0</a:t>
                      </a:r>
                    </a:p>
                  </a:txBody>
                  <a:tcPr marL="7469" marR="7469" marT="7469"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GB" sz="1000" b="0" i="0" u="none" strike="noStrike">
                          <a:effectLst/>
                          <a:latin typeface="Times New Roman" panose="02020603050405020304" pitchFamily="18" charset="0"/>
                        </a:rPr>
                        <a:t>480</a:t>
                      </a:r>
                    </a:p>
                  </a:txBody>
                  <a:tcPr marL="7469" marR="7469" marT="7469" marB="0" anchor="b">
                    <a:lnL w="6350" cap="flat" cmpd="sng" algn="ctr">
                      <a:solidFill>
                        <a:srgbClr val="000000"/>
                      </a:solidFill>
                      <a:prstDash val="dot"/>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516846161"/>
                  </a:ext>
                </a:extLst>
              </a:tr>
              <a:tr h="164312">
                <a:tc>
                  <a:txBody>
                    <a:bodyPr/>
                    <a:lstStyle/>
                    <a:p>
                      <a:pPr algn="l" fontAlgn="b"/>
                      <a:r>
                        <a:rPr lang="en-GB" sz="1000" b="0" i="0" u="none" strike="noStrike">
                          <a:effectLst/>
                          <a:latin typeface="Times New Roman" panose="02020603050405020304" pitchFamily="18" charset="0"/>
                        </a:rPr>
                        <a:t>iteracija 3</a:t>
                      </a:r>
                    </a:p>
                  </a:txBody>
                  <a:tcPr marL="7469" marR="7469" marT="746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GB" sz="1000" b="0" i="0" u="none" strike="noStrike">
                          <a:effectLst/>
                          <a:latin typeface="Times New Roman" panose="02020603050405020304" pitchFamily="18" charset="0"/>
                        </a:rPr>
                        <a:t>144</a:t>
                      </a:r>
                    </a:p>
                  </a:txBody>
                  <a:tcPr marL="7469" marR="7469" marT="7469" marB="0" anchor="b">
                    <a:lnL w="635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GB" sz="1000" b="0" i="0" u="none" strike="noStrike">
                          <a:effectLst/>
                          <a:latin typeface="Times New Roman" panose="02020603050405020304" pitchFamily="18" charset="0"/>
                        </a:rPr>
                        <a:t>144</a:t>
                      </a:r>
                    </a:p>
                  </a:txBody>
                  <a:tcPr marL="7469" marR="7469" marT="7469"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GB" sz="1000" b="0" i="0" u="none" strike="noStrike">
                          <a:effectLst/>
                          <a:latin typeface="Times New Roman" panose="02020603050405020304" pitchFamily="18" charset="0"/>
                        </a:rPr>
                        <a:t>192</a:t>
                      </a:r>
                    </a:p>
                  </a:txBody>
                  <a:tcPr marL="7469" marR="7469" marT="7469"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GB" sz="1000" b="0" i="0" u="none" strike="noStrike">
                          <a:effectLst/>
                          <a:latin typeface="Times New Roman" panose="02020603050405020304" pitchFamily="18" charset="0"/>
                        </a:rPr>
                        <a:t>const</a:t>
                      </a:r>
                    </a:p>
                  </a:txBody>
                  <a:tcPr marL="7469" marR="7469" marT="7469"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GB" sz="1000" b="0" i="0" u="none" strike="noStrike">
                          <a:effectLst/>
                          <a:latin typeface="Times New Roman" panose="02020603050405020304" pitchFamily="18" charset="0"/>
                        </a:rPr>
                        <a:t>0</a:t>
                      </a:r>
                    </a:p>
                  </a:txBody>
                  <a:tcPr marL="7469" marR="7469" marT="7469"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GB" sz="1000" b="0" i="0" u="none" strike="noStrike" dirty="0">
                          <a:effectLst/>
                          <a:latin typeface="Times New Roman" panose="02020603050405020304" pitchFamily="18" charset="0"/>
                        </a:rPr>
                        <a:t>192</a:t>
                      </a:r>
                    </a:p>
                  </a:txBody>
                  <a:tcPr marL="7469" marR="7469" marT="7469" marB="0" anchor="b">
                    <a:lnL w="6350" cap="flat" cmpd="sng" algn="ctr">
                      <a:solidFill>
                        <a:srgbClr val="000000"/>
                      </a:solidFill>
                      <a:prstDash val="dot"/>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731584111"/>
                  </a:ext>
                </a:extLst>
              </a:tr>
            </a:tbl>
          </a:graphicData>
        </a:graphic>
      </p:graphicFrame>
      <p:sp>
        <p:nvSpPr>
          <p:cNvPr id="8" name="Title 1"/>
          <p:cNvSpPr txBox="1">
            <a:spLocks/>
          </p:cNvSpPr>
          <p:nvPr/>
        </p:nvSpPr>
        <p:spPr>
          <a:xfrm>
            <a:off x="587532" y="3449585"/>
            <a:ext cx="5215389" cy="360236"/>
          </a:xfrm>
          <a:prstGeom prst="rect">
            <a:avLst/>
          </a:prstGeom>
        </p:spPr>
        <p:txBody>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just"/>
            <a:r>
              <a:rPr lang="sr-Latn-BA" sz="1600" b="1" i="1" u="sng" dirty="0" smtClean="0">
                <a:solidFill>
                  <a:schemeClr val="tx1">
                    <a:lumMod val="65000"/>
                    <a:lumOff val="35000"/>
                  </a:schemeClr>
                </a:solidFill>
                <a:latin typeface="Times New Roman" panose="02020603050405020304" pitchFamily="18" charset="0"/>
                <a:cs typeface="Times New Roman" panose="02020603050405020304" pitchFamily="18" charset="0"/>
              </a:rPr>
              <a:t>(2) Rješenje (primarni efekat povećanja dohodka ) : </a:t>
            </a:r>
            <a:endParaRPr lang="sr-Latn-BA" sz="1600" b="1" i="1" u="sng" dirty="0">
              <a:solidFill>
                <a:schemeClr val="tx1">
                  <a:lumMod val="65000"/>
                  <a:lumOff val="35000"/>
                </a:schemeClr>
              </a:solidFill>
              <a:latin typeface="Times New Roman" panose="02020603050405020304" pitchFamily="18" charset="0"/>
              <a:cs typeface="Times New Roman" panose="02020603050405020304" pitchFamily="18" charset="0"/>
            </a:endParaRPr>
          </a:p>
        </p:txBody>
      </p:sp>
      <p:sp>
        <p:nvSpPr>
          <p:cNvPr id="9" name="Title 1"/>
          <p:cNvSpPr txBox="1">
            <a:spLocks/>
          </p:cNvSpPr>
          <p:nvPr/>
        </p:nvSpPr>
        <p:spPr>
          <a:xfrm>
            <a:off x="6108873" y="3434392"/>
            <a:ext cx="944496" cy="269011"/>
          </a:xfrm>
          <a:prstGeom prst="rect">
            <a:avLst/>
          </a:prstGeom>
          <a:solidFill>
            <a:schemeClr val="bg1">
              <a:lumMod val="95000"/>
            </a:schemeClr>
          </a:solidFill>
          <a:ln w="28575">
            <a:solidFill>
              <a:schemeClr val="accent1">
                <a:lumMod val="50000"/>
              </a:schemeClr>
            </a:solidFill>
            <a:prstDash val="sysDot"/>
          </a:ln>
        </p:spPr>
        <p:txBody>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sr-Latn-BA" sz="1600" dirty="0" smtClean="0">
                <a:solidFill>
                  <a:schemeClr val="tx1"/>
                </a:solidFill>
                <a:latin typeface="Times New Roman" panose="02020603050405020304" pitchFamily="18" charset="0"/>
                <a:cs typeface="Times New Roman" panose="02020603050405020304" pitchFamily="18" charset="0"/>
              </a:rPr>
              <a:t>=3000</a:t>
            </a:r>
            <a:endParaRPr lang="sr-Latn-BA" sz="1600" b="1" dirty="0" smtClean="0">
              <a:solidFill>
                <a:schemeClr val="tx1"/>
              </a:solidFill>
              <a:latin typeface="Times New Roman" panose="02020603050405020304" pitchFamily="18" charset="0"/>
              <a:cs typeface="Times New Roman" panose="02020603050405020304" pitchFamily="18" charset="0"/>
            </a:endParaRPr>
          </a:p>
        </p:txBody>
      </p:sp>
      <p:sp>
        <p:nvSpPr>
          <p:cNvPr id="10" name="Title 1"/>
          <p:cNvSpPr txBox="1">
            <a:spLocks/>
          </p:cNvSpPr>
          <p:nvPr/>
        </p:nvSpPr>
        <p:spPr>
          <a:xfrm>
            <a:off x="501076" y="3950474"/>
            <a:ext cx="7552189" cy="360236"/>
          </a:xfrm>
          <a:prstGeom prst="rect">
            <a:avLst/>
          </a:prstGeom>
        </p:spPr>
        <p:txBody>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just"/>
            <a:r>
              <a:rPr lang="sr-Latn-BA" sz="1600" b="1" i="1" u="sng" dirty="0" smtClean="0">
                <a:solidFill>
                  <a:schemeClr val="tx1">
                    <a:lumMod val="65000"/>
                    <a:lumOff val="35000"/>
                  </a:schemeClr>
                </a:solidFill>
                <a:latin typeface="Times New Roman" panose="02020603050405020304" pitchFamily="18" charset="0"/>
                <a:cs typeface="Times New Roman" panose="02020603050405020304" pitchFamily="18" charset="0"/>
              </a:rPr>
              <a:t>(3) Rješenje (prve tri iteracije sekundarnih efekata povećanja nacionalnog dohodka ) : </a:t>
            </a:r>
            <a:endParaRPr lang="sr-Latn-BA" sz="1600" b="1" i="1" u="sng" dirty="0">
              <a:solidFill>
                <a:schemeClr val="tx1">
                  <a:lumMod val="65000"/>
                  <a:lumOff val="35000"/>
                </a:schemeClr>
              </a:solidFill>
              <a:latin typeface="Times New Roman" panose="02020603050405020304" pitchFamily="18" charset="0"/>
              <a:cs typeface="Times New Roman" panose="02020603050405020304" pitchFamily="18" charset="0"/>
            </a:endParaRPr>
          </a:p>
        </p:txBody>
      </p:sp>
      <p:sp>
        <p:nvSpPr>
          <p:cNvPr id="11" name="Title 1"/>
          <p:cNvSpPr txBox="1">
            <a:spLocks/>
          </p:cNvSpPr>
          <p:nvPr/>
        </p:nvSpPr>
        <p:spPr>
          <a:xfrm>
            <a:off x="738371" y="6237761"/>
            <a:ext cx="2913405" cy="261818"/>
          </a:xfrm>
          <a:prstGeom prst="rect">
            <a:avLst/>
          </a:prstGeom>
          <a:solidFill>
            <a:schemeClr val="accent3">
              <a:lumMod val="75000"/>
            </a:schemeClr>
          </a:solidFill>
          <a:ln w="28575">
            <a:solidFill>
              <a:schemeClr val="accent1">
                <a:lumMod val="50000"/>
              </a:schemeClr>
            </a:solidFill>
            <a:prstDash val="sysDot"/>
          </a:ln>
        </p:spPr>
        <p:txBody>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sr-Latn-BA" sz="1400" dirty="0" smtClean="0">
                <a:solidFill>
                  <a:schemeClr val="tx1"/>
                </a:solidFill>
                <a:latin typeface="Times New Roman" panose="02020603050405020304" pitchFamily="18" charset="0"/>
                <a:cs typeface="Times New Roman" panose="02020603050405020304" pitchFamily="18" charset="0"/>
              </a:rPr>
              <a:t>∆ Y/ ∆X = </a:t>
            </a:r>
            <a:r>
              <a:rPr lang="sr-Latn-BA" sz="1400" dirty="0">
                <a:solidFill>
                  <a:schemeClr val="tx1"/>
                </a:solidFill>
                <a:latin typeface="Times New Roman" panose="02020603050405020304" pitchFamily="18" charset="0"/>
                <a:cs typeface="Times New Roman" panose="02020603050405020304" pitchFamily="18" charset="0"/>
              </a:rPr>
              <a:t> </a:t>
            </a:r>
            <a:r>
              <a:rPr lang="sr-Latn-BA" sz="1400" dirty="0" smtClean="0">
                <a:solidFill>
                  <a:schemeClr val="tx1"/>
                </a:solidFill>
                <a:latin typeface="Times New Roman" panose="02020603050405020304" pitchFamily="18" charset="0"/>
                <a:cs typeface="Times New Roman" panose="02020603050405020304" pitchFamily="18" charset="0"/>
              </a:rPr>
              <a:t>1/(</a:t>
            </a:r>
            <a:r>
              <a:rPr lang="sr-Latn-BA" sz="1400" dirty="0">
                <a:solidFill>
                  <a:schemeClr val="tx1"/>
                </a:solidFill>
                <a:latin typeface="Times New Roman" panose="02020603050405020304" pitchFamily="18" charset="0"/>
                <a:cs typeface="Times New Roman" panose="02020603050405020304" pitchFamily="18" charset="0"/>
              </a:rPr>
              <a:t>∆S /∆Y </a:t>
            </a:r>
            <a:r>
              <a:rPr lang="sr-Latn-BA" sz="1400" dirty="0" smtClean="0">
                <a:solidFill>
                  <a:schemeClr val="tx1"/>
                </a:solidFill>
                <a:latin typeface="Times New Roman" panose="02020603050405020304" pitchFamily="18" charset="0"/>
                <a:cs typeface="Times New Roman" panose="02020603050405020304" pitchFamily="18" charset="0"/>
              </a:rPr>
              <a:t>+</a:t>
            </a:r>
            <a:r>
              <a:rPr lang="sr-Latn-BA" sz="1400" dirty="0">
                <a:solidFill>
                  <a:schemeClr val="tx1"/>
                </a:solidFill>
                <a:latin typeface="Times New Roman" panose="02020603050405020304" pitchFamily="18" charset="0"/>
                <a:cs typeface="Times New Roman" panose="02020603050405020304" pitchFamily="18" charset="0"/>
              </a:rPr>
              <a:t> ∆M /∆Y </a:t>
            </a:r>
            <a:r>
              <a:rPr lang="sr-Latn-BA" sz="1400" dirty="0" smtClean="0">
                <a:solidFill>
                  <a:schemeClr val="tx1"/>
                </a:solidFill>
                <a:latin typeface="Times New Roman" panose="02020603050405020304" pitchFamily="18" charset="0"/>
                <a:cs typeface="Times New Roman" panose="02020603050405020304" pitchFamily="18" charset="0"/>
              </a:rPr>
              <a:t>) </a:t>
            </a:r>
            <a:endParaRPr lang="sr-Latn-BA" sz="1400" b="1" dirty="0" smtClean="0">
              <a:solidFill>
                <a:srgbClr val="CC9900"/>
              </a:solidFill>
              <a:latin typeface="Times New Roman" panose="02020603050405020304" pitchFamily="18" charset="0"/>
              <a:cs typeface="Times New Roman" panose="02020603050405020304" pitchFamily="18" charset="0"/>
            </a:endParaRPr>
          </a:p>
        </p:txBody>
      </p:sp>
      <p:sp>
        <p:nvSpPr>
          <p:cNvPr id="12" name="Title 1"/>
          <p:cNvSpPr txBox="1">
            <a:spLocks/>
          </p:cNvSpPr>
          <p:nvPr/>
        </p:nvSpPr>
        <p:spPr>
          <a:xfrm>
            <a:off x="587532" y="5811450"/>
            <a:ext cx="7552189" cy="360236"/>
          </a:xfrm>
          <a:prstGeom prst="rect">
            <a:avLst/>
          </a:prstGeom>
        </p:spPr>
        <p:txBody>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just"/>
            <a:r>
              <a:rPr lang="sr-Latn-BA" sz="1600" b="1" i="1" u="sng" dirty="0" smtClean="0">
                <a:solidFill>
                  <a:schemeClr val="tx1">
                    <a:lumMod val="65000"/>
                    <a:lumOff val="35000"/>
                  </a:schemeClr>
                </a:solidFill>
                <a:latin typeface="Times New Roman" panose="02020603050405020304" pitchFamily="18" charset="0"/>
                <a:cs typeface="Times New Roman" panose="02020603050405020304" pitchFamily="18" charset="0"/>
              </a:rPr>
              <a:t>(3) Rješenje (prve tri iteracije sekundarnih efekata povećanja nacionalnog dohodka ) : </a:t>
            </a:r>
            <a:endParaRPr lang="sr-Latn-BA" sz="1600" b="1" i="1" u="sng" dirty="0">
              <a:solidFill>
                <a:schemeClr val="tx1">
                  <a:lumMod val="65000"/>
                  <a:lumOff val="35000"/>
                </a:schemeClr>
              </a:solidFill>
              <a:latin typeface="Times New Roman" panose="02020603050405020304" pitchFamily="18" charset="0"/>
              <a:cs typeface="Times New Roman" panose="02020603050405020304" pitchFamily="18" charset="0"/>
            </a:endParaRPr>
          </a:p>
        </p:txBody>
      </p:sp>
      <p:sp>
        <p:nvSpPr>
          <p:cNvPr id="13" name="Title 1"/>
          <p:cNvSpPr txBox="1">
            <a:spLocks/>
          </p:cNvSpPr>
          <p:nvPr/>
        </p:nvSpPr>
        <p:spPr>
          <a:xfrm>
            <a:off x="4011111" y="6223925"/>
            <a:ext cx="1566730" cy="261818"/>
          </a:xfrm>
          <a:prstGeom prst="rect">
            <a:avLst/>
          </a:prstGeom>
          <a:solidFill>
            <a:schemeClr val="bg1"/>
          </a:solidFill>
          <a:ln w="28575">
            <a:solidFill>
              <a:schemeClr val="accent1">
                <a:lumMod val="50000"/>
              </a:schemeClr>
            </a:solidFill>
            <a:prstDash val="sysDot"/>
          </a:ln>
        </p:spPr>
        <p:txBody>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sr-Latn-BA" sz="1400" dirty="0" smtClean="0">
                <a:solidFill>
                  <a:schemeClr val="tx1"/>
                </a:solidFill>
                <a:latin typeface="Times New Roman" panose="02020603050405020304" pitchFamily="18" charset="0"/>
                <a:cs typeface="Times New Roman" panose="02020603050405020304" pitchFamily="18" charset="0"/>
              </a:rPr>
              <a:t>=  1/(0,3 +0,3) </a:t>
            </a:r>
            <a:endParaRPr lang="sr-Latn-BA" sz="1400" b="1" dirty="0" smtClean="0">
              <a:solidFill>
                <a:srgbClr val="CC9900"/>
              </a:solidFill>
              <a:latin typeface="Times New Roman" panose="02020603050405020304" pitchFamily="18" charset="0"/>
              <a:cs typeface="Times New Roman" panose="02020603050405020304" pitchFamily="18" charset="0"/>
            </a:endParaRPr>
          </a:p>
        </p:txBody>
      </p:sp>
      <p:sp>
        <p:nvSpPr>
          <p:cNvPr id="14" name="Title 1"/>
          <p:cNvSpPr txBox="1">
            <a:spLocks/>
          </p:cNvSpPr>
          <p:nvPr/>
        </p:nvSpPr>
        <p:spPr>
          <a:xfrm>
            <a:off x="5846797" y="6201147"/>
            <a:ext cx="1110517" cy="284595"/>
          </a:xfrm>
          <a:prstGeom prst="rect">
            <a:avLst/>
          </a:prstGeom>
          <a:solidFill>
            <a:schemeClr val="bg1"/>
          </a:solidFill>
          <a:ln w="28575">
            <a:solidFill>
              <a:schemeClr val="accent1">
                <a:lumMod val="50000"/>
              </a:schemeClr>
            </a:solidFill>
            <a:prstDash val="sysDot"/>
          </a:ln>
        </p:spPr>
        <p:txBody>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sr-Latn-BA" sz="1400" dirty="0" smtClean="0">
                <a:solidFill>
                  <a:schemeClr val="tx1"/>
                </a:solidFill>
                <a:latin typeface="Times New Roman" panose="02020603050405020304" pitchFamily="18" charset="0"/>
                <a:cs typeface="Times New Roman" panose="02020603050405020304" pitchFamily="18" charset="0"/>
              </a:rPr>
              <a:t>=  1/0,6</a:t>
            </a:r>
            <a:endParaRPr lang="sr-Latn-BA" sz="1400" b="1" dirty="0" smtClean="0">
              <a:solidFill>
                <a:srgbClr val="CC9900"/>
              </a:solidFill>
              <a:latin typeface="Times New Roman" panose="02020603050405020304" pitchFamily="18" charset="0"/>
              <a:cs typeface="Times New Roman" panose="02020603050405020304" pitchFamily="18" charset="0"/>
            </a:endParaRPr>
          </a:p>
        </p:txBody>
      </p:sp>
      <p:sp>
        <p:nvSpPr>
          <p:cNvPr id="15" name="Title 1"/>
          <p:cNvSpPr txBox="1">
            <a:spLocks/>
          </p:cNvSpPr>
          <p:nvPr/>
        </p:nvSpPr>
        <p:spPr>
          <a:xfrm>
            <a:off x="7298161" y="6146768"/>
            <a:ext cx="931940" cy="290814"/>
          </a:xfrm>
          <a:prstGeom prst="rect">
            <a:avLst/>
          </a:prstGeom>
          <a:solidFill>
            <a:schemeClr val="bg1">
              <a:lumMod val="95000"/>
            </a:schemeClr>
          </a:solidFill>
          <a:ln w="28575">
            <a:solidFill>
              <a:schemeClr val="accent1">
                <a:lumMod val="50000"/>
              </a:schemeClr>
            </a:solidFill>
            <a:prstDash val="sysDot"/>
          </a:ln>
        </p:spPr>
        <p:txBody>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sr-Latn-BA" sz="1400" dirty="0" smtClean="0">
                <a:solidFill>
                  <a:schemeClr val="tx1"/>
                </a:solidFill>
                <a:latin typeface="Times New Roman" panose="02020603050405020304" pitchFamily="18" charset="0"/>
                <a:cs typeface="Times New Roman" panose="02020603050405020304" pitchFamily="18" charset="0"/>
              </a:rPr>
              <a:t>=  1,66</a:t>
            </a:r>
            <a:endParaRPr lang="sr-Latn-BA" sz="1400" b="1" dirty="0" smtClean="0">
              <a:solidFill>
                <a:srgbClr val="CC9900"/>
              </a:solidFill>
              <a:latin typeface="Times New Roman" panose="02020603050405020304" pitchFamily="18" charset="0"/>
              <a:cs typeface="Times New Roman" panose="02020603050405020304" pitchFamily="18" charset="0"/>
            </a:endParaRPr>
          </a:p>
        </p:txBody>
      </p:sp>
      <p:sp>
        <p:nvSpPr>
          <p:cNvPr id="16" name="Right Arrow 15"/>
          <p:cNvSpPr/>
          <p:nvPr/>
        </p:nvSpPr>
        <p:spPr>
          <a:xfrm>
            <a:off x="3742155" y="6237761"/>
            <a:ext cx="249741" cy="211910"/>
          </a:xfrm>
          <a:prstGeom prst="rightArrow">
            <a:avLst>
              <a:gd name="adj1" fmla="val 50000"/>
              <a:gd name="adj2" fmla="val 37709"/>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7" name="Right Arrow 16"/>
          <p:cNvSpPr/>
          <p:nvPr/>
        </p:nvSpPr>
        <p:spPr>
          <a:xfrm>
            <a:off x="5597056" y="6216632"/>
            <a:ext cx="249741" cy="211910"/>
          </a:xfrm>
          <a:prstGeom prst="rightArrow">
            <a:avLst>
              <a:gd name="adj1" fmla="val 50000"/>
              <a:gd name="adj2" fmla="val 37709"/>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8" name="Right Arrow 17"/>
          <p:cNvSpPr/>
          <p:nvPr/>
        </p:nvSpPr>
        <p:spPr>
          <a:xfrm>
            <a:off x="7002866" y="6225672"/>
            <a:ext cx="249741" cy="211910"/>
          </a:xfrm>
          <a:prstGeom prst="rightArrow">
            <a:avLst>
              <a:gd name="adj1" fmla="val 50000"/>
              <a:gd name="adj2" fmla="val 37709"/>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420102747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6D22F896-40B5-4ADD-8801-0D06FADFA095}" type="slidenum">
              <a:rPr lang="en-US" smtClean="0"/>
              <a:t>26</a:t>
            </a:fld>
            <a:endParaRPr lang="en-US" dirty="0"/>
          </a:p>
        </p:txBody>
      </p:sp>
      <p:sp>
        <p:nvSpPr>
          <p:cNvPr id="3" name="Rounded Rectangle 2"/>
          <p:cNvSpPr/>
          <p:nvPr/>
        </p:nvSpPr>
        <p:spPr>
          <a:xfrm>
            <a:off x="102286" y="237985"/>
            <a:ext cx="8949349" cy="543394"/>
          </a:xfrm>
          <a:prstGeom prst="roundRect">
            <a:avLst/>
          </a:prstGeom>
          <a:ln w="38100">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1">
            <a:schemeClr val="accent1"/>
          </a:lnRef>
          <a:fillRef idx="2">
            <a:schemeClr val="accent1"/>
          </a:fillRef>
          <a:effectRef idx="1">
            <a:schemeClr val="accent1"/>
          </a:effectRef>
          <a:fontRef idx="minor">
            <a:schemeClr val="dk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r>
              <a:rPr lang="sr-Latn-BA" sz="2000" b="1" i="1" dirty="0">
                <a:solidFill>
                  <a:schemeClr val="bg2">
                    <a:lumMod val="25000"/>
                  </a:schemeClr>
                </a:solidFill>
                <a:latin typeface="Times New Roman" panose="02020603050405020304" pitchFamily="18" charset="0"/>
                <a:cs typeface="Times New Roman" panose="02020603050405020304" pitchFamily="18" charset="0"/>
              </a:rPr>
              <a:t>2</a:t>
            </a:r>
            <a:r>
              <a:rPr lang="sr-Latn-BA" sz="2000" b="1" i="1" dirty="0" smtClean="0">
                <a:solidFill>
                  <a:schemeClr val="bg2">
                    <a:lumMod val="25000"/>
                  </a:schemeClr>
                </a:solidFill>
                <a:latin typeface="Times New Roman" panose="02020603050405020304" pitchFamily="18" charset="0"/>
                <a:cs typeface="Times New Roman" panose="02020603050405020304" pitchFamily="18" charset="0"/>
              </a:rPr>
              <a:t>. Efekti međunarodne razmjene na nacionalni dohodak </a:t>
            </a:r>
            <a:endParaRPr lang="en-GB" sz="2000" b="1" i="1" dirty="0">
              <a:solidFill>
                <a:schemeClr val="bg2">
                  <a:lumMod val="25000"/>
                </a:schemeClr>
              </a:solidFill>
              <a:latin typeface="Times New Roman" panose="02020603050405020304" pitchFamily="18" charset="0"/>
              <a:cs typeface="Times New Roman" panose="02020603050405020304" pitchFamily="18" charset="0"/>
            </a:endParaRPr>
          </a:p>
        </p:txBody>
      </p:sp>
      <p:sp>
        <p:nvSpPr>
          <p:cNvPr id="4" name="Title 1"/>
          <p:cNvSpPr txBox="1">
            <a:spLocks/>
          </p:cNvSpPr>
          <p:nvPr/>
        </p:nvSpPr>
        <p:spPr>
          <a:xfrm>
            <a:off x="501076" y="868635"/>
            <a:ext cx="8365831" cy="381948"/>
          </a:xfrm>
          <a:prstGeom prst="rect">
            <a:avLst/>
          </a:prstGeom>
          <a:solidFill>
            <a:schemeClr val="bg1">
              <a:lumMod val="85000"/>
            </a:schemeClr>
          </a:solidFill>
        </p:spPr>
        <p:txBody>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marL="285750" indent="-285750">
              <a:buFont typeface="Wingdings" panose="05000000000000000000" pitchFamily="2" charset="2"/>
              <a:buChar char="ü"/>
            </a:pPr>
            <a:r>
              <a:rPr lang="sr-Latn-BA" sz="1600" b="1" i="1" u="sng" dirty="0" smtClean="0">
                <a:solidFill>
                  <a:schemeClr val="tx1">
                    <a:lumMod val="65000"/>
                    <a:lumOff val="35000"/>
                  </a:schemeClr>
                </a:solidFill>
                <a:latin typeface="Times New Roman" panose="02020603050405020304" pitchFamily="18" charset="0"/>
                <a:cs typeface="Times New Roman" panose="02020603050405020304" pitchFamily="18" charset="0"/>
              </a:rPr>
              <a:t>Primjer</a:t>
            </a:r>
            <a:r>
              <a:rPr lang="sr-Latn-BA" sz="1600" b="1" i="1" dirty="0" smtClean="0">
                <a:solidFill>
                  <a:schemeClr val="tx1">
                    <a:lumMod val="65000"/>
                    <a:lumOff val="35000"/>
                  </a:schemeClr>
                </a:solidFill>
                <a:latin typeface="Times New Roman" panose="02020603050405020304" pitchFamily="18" charset="0"/>
                <a:cs typeface="Times New Roman" panose="02020603050405020304" pitchFamily="18" charset="0"/>
              </a:rPr>
              <a:t>: </a:t>
            </a:r>
            <a:r>
              <a:rPr lang="sr-Latn-BA" sz="1600" b="1" i="1" dirty="0" smtClean="0">
                <a:solidFill>
                  <a:schemeClr val="tx2"/>
                </a:solidFill>
                <a:latin typeface="Times New Roman" panose="02020603050405020304" pitchFamily="18" charset="0"/>
                <a:cs typeface="Times New Roman" panose="02020603050405020304" pitchFamily="18" charset="0"/>
              </a:rPr>
              <a:t>Spoljnotrgovinski  multiplikator </a:t>
            </a:r>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97334" y="942512"/>
            <a:ext cx="390199" cy="483981"/>
          </a:xfrm>
          <a:prstGeom prst="rect">
            <a:avLst/>
          </a:prstGeom>
        </p:spPr>
      </p:pic>
      <p:sp>
        <p:nvSpPr>
          <p:cNvPr id="6" name="Title 1"/>
          <p:cNvSpPr txBox="1">
            <a:spLocks/>
          </p:cNvSpPr>
          <p:nvPr/>
        </p:nvSpPr>
        <p:spPr>
          <a:xfrm>
            <a:off x="544305" y="1409005"/>
            <a:ext cx="8365831" cy="781749"/>
          </a:xfrm>
          <a:prstGeom prst="rect">
            <a:avLst/>
          </a:prstGeom>
          <a:solidFill>
            <a:schemeClr val="bg1">
              <a:lumMod val="95000"/>
            </a:schemeClr>
          </a:solidFill>
        </p:spPr>
        <p:txBody>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sr-Latn-BA" sz="1600" dirty="0" smtClean="0">
                <a:solidFill>
                  <a:schemeClr val="tx1">
                    <a:lumMod val="65000"/>
                    <a:lumOff val="35000"/>
                  </a:schemeClr>
                </a:solidFill>
                <a:latin typeface="Times New Roman" panose="02020603050405020304" pitchFamily="18" charset="0"/>
                <a:cs typeface="Times New Roman" panose="02020603050405020304" pitchFamily="18" charset="0"/>
              </a:rPr>
              <a:t>(5)</a:t>
            </a:r>
            <a:r>
              <a:rPr lang="hr-HR" dirty="0"/>
              <a:t> </a:t>
            </a:r>
            <a:r>
              <a:rPr lang="hr-HR" sz="1600" dirty="0">
                <a:solidFill>
                  <a:schemeClr val="tx1">
                    <a:lumMod val="65000"/>
                    <a:lumOff val="35000"/>
                  </a:schemeClr>
                </a:solidFill>
                <a:latin typeface="Times New Roman" panose="02020603050405020304" pitchFamily="18" charset="0"/>
                <a:cs typeface="Times New Roman" panose="02020603050405020304" pitchFamily="18" charset="0"/>
              </a:rPr>
              <a:t>koliki je konačan efekat (primarni + sekundarni) povećanja izvoza na povećanje nacionalnog dohotka i kojom veličinom je to povećanje definisano</a:t>
            </a:r>
            <a:endParaRPr lang="en-GB" sz="1600" dirty="0">
              <a:solidFill>
                <a:schemeClr val="tx1">
                  <a:lumMod val="65000"/>
                  <a:lumOff val="35000"/>
                </a:schemeClr>
              </a:solidFill>
              <a:latin typeface="Times New Roman" panose="02020603050405020304" pitchFamily="18" charset="0"/>
              <a:cs typeface="Times New Roman" panose="02020603050405020304" pitchFamily="18" charset="0"/>
            </a:endParaRPr>
          </a:p>
          <a:p>
            <a:pPr lvl="0"/>
            <a:r>
              <a:rPr lang="sr-Latn-BA" sz="1600" dirty="0" smtClean="0">
                <a:solidFill>
                  <a:schemeClr val="tx1">
                    <a:lumMod val="65000"/>
                    <a:lumOff val="35000"/>
                  </a:schemeClr>
                </a:solidFill>
                <a:latin typeface="Times New Roman" panose="02020603050405020304" pitchFamily="18" charset="0"/>
                <a:cs typeface="Times New Roman" panose="02020603050405020304" pitchFamily="18" charset="0"/>
              </a:rPr>
              <a:t> </a:t>
            </a:r>
            <a:endParaRPr lang="en-GB" sz="1600" dirty="0">
              <a:solidFill>
                <a:schemeClr val="tx1">
                  <a:lumMod val="65000"/>
                  <a:lumOff val="35000"/>
                </a:schemeClr>
              </a:solidFill>
              <a:latin typeface="Times New Roman" panose="02020603050405020304" pitchFamily="18" charset="0"/>
              <a:ea typeface="+mj-ea"/>
              <a:cs typeface="Times New Roman" panose="02020603050405020304" pitchFamily="18" charset="0"/>
            </a:endParaRPr>
          </a:p>
          <a:p>
            <a:pPr algn="just"/>
            <a:endParaRPr lang="sr-Latn-BA" sz="1600" dirty="0" smtClean="0">
              <a:solidFill>
                <a:schemeClr val="tx1">
                  <a:lumMod val="65000"/>
                  <a:lumOff val="35000"/>
                </a:schemeClr>
              </a:solidFill>
              <a:latin typeface="Times New Roman" panose="02020603050405020304" pitchFamily="18" charset="0"/>
              <a:cs typeface="Times New Roman" panose="02020603050405020304" pitchFamily="18" charset="0"/>
            </a:endParaRPr>
          </a:p>
        </p:txBody>
      </p:sp>
      <p:sp>
        <p:nvSpPr>
          <p:cNvPr id="8" name="Title 1"/>
          <p:cNvSpPr txBox="1">
            <a:spLocks/>
          </p:cNvSpPr>
          <p:nvPr/>
        </p:nvSpPr>
        <p:spPr>
          <a:xfrm>
            <a:off x="506537" y="2688236"/>
            <a:ext cx="8545098" cy="360236"/>
          </a:xfrm>
          <a:prstGeom prst="rect">
            <a:avLst/>
          </a:prstGeom>
        </p:spPr>
        <p:txBody>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just"/>
            <a:r>
              <a:rPr lang="sr-Latn-BA" sz="1600" b="1" i="1" u="sng" dirty="0" smtClean="0">
                <a:solidFill>
                  <a:schemeClr val="tx1">
                    <a:lumMod val="65000"/>
                    <a:lumOff val="35000"/>
                  </a:schemeClr>
                </a:solidFill>
                <a:latin typeface="Times New Roman" panose="02020603050405020304" pitchFamily="18" charset="0"/>
                <a:cs typeface="Times New Roman" panose="02020603050405020304" pitchFamily="18" charset="0"/>
              </a:rPr>
              <a:t>(5) Rješenje (konačni efekat povećanja izvoza na povećanje nacionalnog dohodka  ) : </a:t>
            </a:r>
            <a:endParaRPr lang="sr-Latn-BA" sz="1600" b="1" i="1" u="sng" dirty="0">
              <a:solidFill>
                <a:schemeClr val="tx1">
                  <a:lumMod val="65000"/>
                  <a:lumOff val="35000"/>
                </a:schemeClr>
              </a:solidFill>
              <a:latin typeface="Times New Roman" panose="02020603050405020304" pitchFamily="18" charset="0"/>
              <a:cs typeface="Times New Roman" panose="02020603050405020304" pitchFamily="18" charset="0"/>
            </a:endParaRPr>
          </a:p>
        </p:txBody>
      </p:sp>
      <p:sp>
        <p:nvSpPr>
          <p:cNvPr id="11" name="Title 1"/>
          <p:cNvSpPr txBox="1">
            <a:spLocks/>
          </p:cNvSpPr>
          <p:nvPr/>
        </p:nvSpPr>
        <p:spPr>
          <a:xfrm>
            <a:off x="677411" y="3831638"/>
            <a:ext cx="2913405" cy="261818"/>
          </a:xfrm>
          <a:prstGeom prst="rect">
            <a:avLst/>
          </a:prstGeom>
          <a:solidFill>
            <a:schemeClr val="accent3">
              <a:lumMod val="75000"/>
            </a:schemeClr>
          </a:solidFill>
          <a:ln w="28575">
            <a:solidFill>
              <a:schemeClr val="accent1">
                <a:lumMod val="50000"/>
              </a:schemeClr>
            </a:solidFill>
            <a:prstDash val="sysDot"/>
          </a:ln>
        </p:spPr>
        <p:txBody>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sr-Latn-BA" sz="1400" dirty="0" smtClean="0">
                <a:solidFill>
                  <a:schemeClr val="tx1"/>
                </a:solidFill>
                <a:latin typeface="Times New Roman" panose="02020603050405020304" pitchFamily="18" charset="0"/>
                <a:cs typeface="Times New Roman" panose="02020603050405020304" pitchFamily="18" charset="0"/>
              </a:rPr>
              <a:t>∆ Y/ ∆X = </a:t>
            </a:r>
            <a:r>
              <a:rPr lang="sr-Latn-BA" sz="1400" dirty="0">
                <a:solidFill>
                  <a:schemeClr val="tx1"/>
                </a:solidFill>
                <a:latin typeface="Times New Roman" panose="02020603050405020304" pitchFamily="18" charset="0"/>
                <a:cs typeface="Times New Roman" panose="02020603050405020304" pitchFamily="18" charset="0"/>
              </a:rPr>
              <a:t> </a:t>
            </a:r>
            <a:r>
              <a:rPr lang="sr-Latn-BA" sz="1400" dirty="0" smtClean="0">
                <a:solidFill>
                  <a:schemeClr val="tx1"/>
                </a:solidFill>
                <a:latin typeface="Times New Roman" panose="02020603050405020304" pitchFamily="18" charset="0"/>
                <a:cs typeface="Times New Roman" panose="02020603050405020304" pitchFamily="18" charset="0"/>
              </a:rPr>
              <a:t>1/(</a:t>
            </a:r>
            <a:r>
              <a:rPr lang="sr-Latn-BA" sz="1400" dirty="0">
                <a:solidFill>
                  <a:schemeClr val="tx1"/>
                </a:solidFill>
                <a:latin typeface="Times New Roman" panose="02020603050405020304" pitchFamily="18" charset="0"/>
                <a:cs typeface="Times New Roman" panose="02020603050405020304" pitchFamily="18" charset="0"/>
              </a:rPr>
              <a:t>∆S /∆Y </a:t>
            </a:r>
            <a:r>
              <a:rPr lang="sr-Latn-BA" sz="1400" dirty="0" smtClean="0">
                <a:solidFill>
                  <a:schemeClr val="tx1"/>
                </a:solidFill>
                <a:latin typeface="Times New Roman" panose="02020603050405020304" pitchFamily="18" charset="0"/>
                <a:cs typeface="Times New Roman" panose="02020603050405020304" pitchFamily="18" charset="0"/>
              </a:rPr>
              <a:t>+</a:t>
            </a:r>
            <a:r>
              <a:rPr lang="sr-Latn-BA" sz="1400" dirty="0">
                <a:solidFill>
                  <a:schemeClr val="tx1"/>
                </a:solidFill>
                <a:latin typeface="Times New Roman" panose="02020603050405020304" pitchFamily="18" charset="0"/>
                <a:cs typeface="Times New Roman" panose="02020603050405020304" pitchFamily="18" charset="0"/>
              </a:rPr>
              <a:t> ∆M /∆Y </a:t>
            </a:r>
            <a:r>
              <a:rPr lang="sr-Latn-BA" sz="1400" dirty="0" smtClean="0">
                <a:solidFill>
                  <a:schemeClr val="tx1"/>
                </a:solidFill>
                <a:latin typeface="Times New Roman" panose="02020603050405020304" pitchFamily="18" charset="0"/>
                <a:cs typeface="Times New Roman" panose="02020603050405020304" pitchFamily="18" charset="0"/>
              </a:rPr>
              <a:t>) </a:t>
            </a:r>
            <a:endParaRPr lang="sr-Latn-BA" sz="1400" b="1" dirty="0" smtClean="0">
              <a:solidFill>
                <a:srgbClr val="CC9900"/>
              </a:solidFill>
              <a:latin typeface="Times New Roman" panose="02020603050405020304" pitchFamily="18" charset="0"/>
              <a:cs typeface="Times New Roman" panose="02020603050405020304" pitchFamily="18" charset="0"/>
            </a:endParaRPr>
          </a:p>
        </p:txBody>
      </p:sp>
      <p:sp>
        <p:nvSpPr>
          <p:cNvPr id="13" name="Title 1"/>
          <p:cNvSpPr txBox="1">
            <a:spLocks/>
          </p:cNvSpPr>
          <p:nvPr/>
        </p:nvSpPr>
        <p:spPr>
          <a:xfrm>
            <a:off x="2024086" y="4167344"/>
            <a:ext cx="1566730" cy="261818"/>
          </a:xfrm>
          <a:prstGeom prst="rect">
            <a:avLst/>
          </a:prstGeom>
          <a:solidFill>
            <a:schemeClr val="bg1"/>
          </a:solidFill>
          <a:ln w="28575">
            <a:solidFill>
              <a:schemeClr val="accent1">
                <a:lumMod val="50000"/>
              </a:schemeClr>
            </a:solidFill>
            <a:prstDash val="sysDot"/>
          </a:ln>
        </p:spPr>
        <p:txBody>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sr-Latn-BA" sz="1400" dirty="0" smtClean="0">
                <a:solidFill>
                  <a:schemeClr val="tx1"/>
                </a:solidFill>
                <a:latin typeface="Times New Roman" panose="02020603050405020304" pitchFamily="18" charset="0"/>
                <a:cs typeface="Times New Roman" panose="02020603050405020304" pitchFamily="18" charset="0"/>
              </a:rPr>
              <a:t>=  1/(0,3 +0,3) </a:t>
            </a:r>
            <a:endParaRPr lang="sr-Latn-BA" sz="1400" b="1" dirty="0" smtClean="0">
              <a:solidFill>
                <a:srgbClr val="CC9900"/>
              </a:solidFill>
              <a:latin typeface="Times New Roman" panose="02020603050405020304" pitchFamily="18" charset="0"/>
              <a:cs typeface="Times New Roman" panose="02020603050405020304" pitchFamily="18" charset="0"/>
            </a:endParaRPr>
          </a:p>
        </p:txBody>
      </p:sp>
      <p:sp>
        <p:nvSpPr>
          <p:cNvPr id="14" name="Title 1"/>
          <p:cNvSpPr txBox="1">
            <a:spLocks/>
          </p:cNvSpPr>
          <p:nvPr/>
        </p:nvSpPr>
        <p:spPr>
          <a:xfrm>
            <a:off x="2480299" y="4573952"/>
            <a:ext cx="1110517" cy="284595"/>
          </a:xfrm>
          <a:prstGeom prst="rect">
            <a:avLst/>
          </a:prstGeom>
          <a:solidFill>
            <a:schemeClr val="bg1"/>
          </a:solidFill>
          <a:ln w="28575">
            <a:solidFill>
              <a:schemeClr val="accent1">
                <a:lumMod val="50000"/>
              </a:schemeClr>
            </a:solidFill>
            <a:prstDash val="sysDot"/>
          </a:ln>
        </p:spPr>
        <p:txBody>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sr-Latn-BA" sz="1400" dirty="0" smtClean="0">
                <a:solidFill>
                  <a:schemeClr val="tx1"/>
                </a:solidFill>
                <a:latin typeface="Times New Roman" panose="02020603050405020304" pitchFamily="18" charset="0"/>
                <a:cs typeface="Times New Roman" panose="02020603050405020304" pitchFamily="18" charset="0"/>
              </a:rPr>
              <a:t>=  1/0,6</a:t>
            </a:r>
            <a:endParaRPr lang="sr-Latn-BA" sz="1400" b="1" dirty="0" smtClean="0">
              <a:solidFill>
                <a:srgbClr val="CC9900"/>
              </a:solidFill>
              <a:latin typeface="Times New Roman" panose="02020603050405020304" pitchFamily="18" charset="0"/>
              <a:cs typeface="Times New Roman" panose="02020603050405020304" pitchFamily="18" charset="0"/>
            </a:endParaRPr>
          </a:p>
        </p:txBody>
      </p:sp>
      <p:sp>
        <p:nvSpPr>
          <p:cNvPr id="15" name="Title 1"/>
          <p:cNvSpPr txBox="1">
            <a:spLocks/>
          </p:cNvSpPr>
          <p:nvPr/>
        </p:nvSpPr>
        <p:spPr>
          <a:xfrm>
            <a:off x="2650277" y="4941452"/>
            <a:ext cx="931940" cy="290814"/>
          </a:xfrm>
          <a:prstGeom prst="rect">
            <a:avLst/>
          </a:prstGeom>
          <a:solidFill>
            <a:schemeClr val="bg1">
              <a:lumMod val="95000"/>
            </a:schemeClr>
          </a:solidFill>
          <a:ln w="28575">
            <a:solidFill>
              <a:schemeClr val="accent1">
                <a:lumMod val="50000"/>
              </a:schemeClr>
            </a:solidFill>
            <a:prstDash val="sysDot"/>
          </a:ln>
        </p:spPr>
        <p:txBody>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sr-Latn-BA" sz="1400" dirty="0" smtClean="0">
                <a:solidFill>
                  <a:schemeClr val="tx1"/>
                </a:solidFill>
                <a:latin typeface="Times New Roman" panose="02020603050405020304" pitchFamily="18" charset="0"/>
                <a:cs typeface="Times New Roman" panose="02020603050405020304" pitchFamily="18" charset="0"/>
              </a:rPr>
              <a:t>=  1,66</a:t>
            </a:r>
            <a:endParaRPr lang="sr-Latn-BA" sz="1400" b="1" dirty="0" smtClean="0">
              <a:solidFill>
                <a:srgbClr val="CC9900"/>
              </a:solidFill>
              <a:latin typeface="Times New Roman" panose="02020603050405020304" pitchFamily="18" charset="0"/>
              <a:cs typeface="Times New Roman" panose="02020603050405020304" pitchFamily="18" charset="0"/>
            </a:endParaRPr>
          </a:p>
        </p:txBody>
      </p:sp>
      <p:sp>
        <p:nvSpPr>
          <p:cNvPr id="19" name="Title 1"/>
          <p:cNvSpPr txBox="1">
            <a:spLocks/>
          </p:cNvSpPr>
          <p:nvPr/>
        </p:nvSpPr>
        <p:spPr>
          <a:xfrm>
            <a:off x="587532" y="3305360"/>
            <a:ext cx="4431508" cy="321481"/>
          </a:xfrm>
          <a:prstGeom prst="rect">
            <a:avLst/>
          </a:prstGeom>
          <a:solidFill>
            <a:schemeClr val="bg1">
              <a:lumMod val="95000"/>
            </a:schemeClr>
          </a:solidFill>
          <a:ln w="28575">
            <a:solidFill>
              <a:schemeClr val="accent1">
                <a:lumMod val="50000"/>
              </a:schemeClr>
            </a:solidFill>
            <a:prstDash val="sysDot"/>
          </a:ln>
        </p:spPr>
        <p:txBody>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sr-Latn-BA" sz="1600" dirty="0" smtClean="0">
                <a:solidFill>
                  <a:schemeClr val="tx1"/>
                </a:solidFill>
                <a:latin typeface="Times New Roman" panose="02020603050405020304" pitchFamily="18" charset="0"/>
                <a:cs typeface="Times New Roman" panose="02020603050405020304" pitchFamily="18" charset="0"/>
              </a:rPr>
              <a:t>Ovo je def.spoljnotrgovinskom multiplikatorom </a:t>
            </a:r>
            <a:endParaRPr lang="sr-Latn-BA" sz="1600" b="1" dirty="0" smtClean="0">
              <a:solidFill>
                <a:schemeClr val="tx1"/>
              </a:solidFill>
              <a:latin typeface="Times New Roman" panose="02020603050405020304" pitchFamily="18" charset="0"/>
              <a:cs typeface="Times New Roman" panose="02020603050405020304" pitchFamily="18" charset="0"/>
            </a:endParaRPr>
          </a:p>
        </p:txBody>
      </p:sp>
      <p:sp>
        <p:nvSpPr>
          <p:cNvPr id="20" name="Title 1"/>
          <p:cNvSpPr txBox="1">
            <a:spLocks/>
          </p:cNvSpPr>
          <p:nvPr/>
        </p:nvSpPr>
        <p:spPr>
          <a:xfrm>
            <a:off x="337418" y="5261554"/>
            <a:ext cx="8085222" cy="280457"/>
          </a:xfrm>
          <a:prstGeom prst="rect">
            <a:avLst/>
          </a:prstGeom>
          <a:solidFill>
            <a:schemeClr val="bg1">
              <a:lumMod val="95000"/>
            </a:schemeClr>
          </a:solidFill>
          <a:ln w="28575">
            <a:solidFill>
              <a:schemeClr val="accent1">
                <a:lumMod val="50000"/>
              </a:schemeClr>
            </a:solidFill>
            <a:prstDash val="sysDot"/>
          </a:ln>
        </p:spPr>
        <p:txBody>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sr-Latn-BA" sz="1600" dirty="0" smtClean="0">
                <a:solidFill>
                  <a:schemeClr val="tx1"/>
                </a:solidFill>
                <a:latin typeface="Times New Roman" panose="02020603050405020304" pitchFamily="18" charset="0"/>
                <a:cs typeface="Times New Roman" panose="02020603050405020304" pitchFamily="18" charset="0"/>
              </a:rPr>
              <a:t>Ukupan efekat je 3000*1,667= 5000 , (primarni 3000, sekundarni 2000)  </a:t>
            </a:r>
            <a:endParaRPr lang="sr-Latn-BA" sz="1600" b="1" dirty="0" smtClean="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3934857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323273" y="3129396"/>
            <a:ext cx="8442036" cy="1908982"/>
          </a:xfrm>
          <a:prstGeom prst="rect">
            <a:avLst/>
          </a:prstGeom>
        </p:spPr>
        <p:txBody>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sr-Latn-BA" sz="4800" b="1" i="1" dirty="0" smtClean="0">
                <a:solidFill>
                  <a:schemeClr val="tx2">
                    <a:lumMod val="60000"/>
                    <a:lumOff val="40000"/>
                  </a:schemeClr>
                </a:solidFill>
                <a:latin typeface="Times New Roman" panose="02020603050405020304" pitchFamily="18" charset="0"/>
                <a:cs typeface="Times New Roman" panose="02020603050405020304" pitchFamily="18" charset="0"/>
              </a:rPr>
              <a:t>Hvala na pažnji. </a:t>
            </a:r>
            <a:endParaRPr lang="en-GB" sz="4800" b="1" i="1" dirty="0">
              <a:solidFill>
                <a:schemeClr val="tx2">
                  <a:lumMod val="60000"/>
                  <a:lumOff val="40000"/>
                </a:schemeClr>
              </a:solidFill>
              <a:latin typeface="Times New Roman" panose="02020603050405020304" pitchFamily="18" charset="0"/>
              <a:cs typeface="Times New Roman" panose="02020603050405020304" pitchFamily="18" charset="0"/>
            </a:endParaRPr>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97930" y="5139978"/>
            <a:ext cx="1793577" cy="1476081"/>
          </a:xfrm>
          <a:prstGeom prst="rect">
            <a:avLst/>
          </a:prstGeom>
        </p:spPr>
      </p:pic>
      <p:sp>
        <p:nvSpPr>
          <p:cNvPr id="3" name="Slide Number Placeholder 2"/>
          <p:cNvSpPr>
            <a:spLocks noGrp="1"/>
          </p:cNvSpPr>
          <p:nvPr>
            <p:ph type="sldNum" sz="quarter" idx="12"/>
          </p:nvPr>
        </p:nvSpPr>
        <p:spPr/>
        <p:txBody>
          <a:bodyPr/>
          <a:lstStyle/>
          <a:p>
            <a:fld id="{6D22F896-40B5-4ADD-8801-0D06FADFA095}" type="slidenum">
              <a:rPr lang="en-US" smtClean="0"/>
              <a:t>27</a:t>
            </a:fld>
            <a:endParaRPr lang="en-US" dirty="0"/>
          </a:p>
        </p:txBody>
      </p:sp>
      <p:pic>
        <p:nvPicPr>
          <p:cNvPr id="6" name="Picture 5" descr="Ekonomski_fakultet_memorandum-01"/>
          <p:cNvPicPr/>
          <p:nvPr/>
        </p:nvPicPr>
        <p:blipFill>
          <a:blip r:embed="rId3"/>
          <a:srcRect l="19667" t="3636" r="20273" b="88020"/>
          <a:stretch>
            <a:fillRect/>
          </a:stretch>
        </p:blipFill>
        <p:spPr bwMode="auto">
          <a:xfrm>
            <a:off x="1278044" y="223851"/>
            <a:ext cx="5870108" cy="954995"/>
          </a:xfrm>
          <a:prstGeom prst="rect">
            <a:avLst/>
          </a:prstGeom>
          <a:noFill/>
          <a:ln w="9525">
            <a:noFill/>
            <a:miter lim="800000"/>
            <a:headEnd/>
            <a:tailEnd/>
          </a:ln>
        </p:spPr>
      </p:pic>
    </p:spTree>
    <p:extLst>
      <p:ext uri="{BB962C8B-B14F-4D97-AF65-F5344CB8AC3E}">
        <p14:creationId xmlns:p14="http://schemas.microsoft.com/office/powerpoint/2010/main" val="156618459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6D22F896-40B5-4ADD-8801-0D06FADFA095}" type="slidenum">
              <a:rPr lang="en-US" smtClean="0"/>
              <a:t>3</a:t>
            </a:fld>
            <a:endParaRPr lang="en-US" dirty="0"/>
          </a:p>
        </p:txBody>
      </p:sp>
      <p:sp>
        <p:nvSpPr>
          <p:cNvPr id="3" name="Rounded Rectangle 2"/>
          <p:cNvSpPr/>
          <p:nvPr/>
        </p:nvSpPr>
        <p:spPr>
          <a:xfrm>
            <a:off x="176178" y="237985"/>
            <a:ext cx="8792332" cy="543394"/>
          </a:xfrm>
          <a:prstGeom prst="roundRect">
            <a:avLst/>
          </a:prstGeom>
          <a:ln w="38100">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1">
            <a:schemeClr val="accent1"/>
          </a:lnRef>
          <a:fillRef idx="2">
            <a:schemeClr val="accent1"/>
          </a:fillRef>
          <a:effectRef idx="1">
            <a:schemeClr val="accent1"/>
          </a:effectRef>
          <a:fontRef idx="minor">
            <a:schemeClr val="dk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r>
              <a:rPr lang="sr-Latn-BA" sz="2000" b="1" i="1" dirty="0" smtClean="0">
                <a:solidFill>
                  <a:schemeClr val="bg2">
                    <a:lumMod val="25000"/>
                  </a:schemeClr>
                </a:solidFill>
                <a:latin typeface="Times New Roman" panose="02020603050405020304" pitchFamily="18" charset="0"/>
                <a:cs typeface="Times New Roman" panose="02020603050405020304" pitchFamily="18" charset="0"/>
              </a:rPr>
              <a:t>Protekcionističke koncepcije u teoriji međunarodnih ekonomskih odnosa </a:t>
            </a:r>
            <a:endParaRPr lang="en-GB" sz="2000" b="1" i="1" dirty="0">
              <a:solidFill>
                <a:schemeClr val="bg2">
                  <a:lumMod val="25000"/>
                </a:schemeClr>
              </a:solidFill>
              <a:latin typeface="Times New Roman" panose="02020603050405020304" pitchFamily="18" charset="0"/>
              <a:cs typeface="Times New Roman" panose="02020603050405020304" pitchFamily="18" charset="0"/>
            </a:endParaRPr>
          </a:p>
        </p:txBody>
      </p:sp>
      <p:sp>
        <p:nvSpPr>
          <p:cNvPr id="4" name="Title 1"/>
          <p:cNvSpPr txBox="1">
            <a:spLocks/>
          </p:cNvSpPr>
          <p:nvPr/>
        </p:nvSpPr>
        <p:spPr>
          <a:xfrm>
            <a:off x="295507" y="959928"/>
            <a:ext cx="8442091" cy="1155199"/>
          </a:xfrm>
          <a:prstGeom prst="rect">
            <a:avLst/>
          </a:prstGeom>
          <a:solidFill>
            <a:schemeClr val="bg1">
              <a:lumMod val="95000"/>
            </a:schemeClr>
          </a:solidFill>
        </p:spPr>
        <p:txBody>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sr-Latn-BA" sz="1800" dirty="0" smtClean="0">
                <a:solidFill>
                  <a:schemeClr val="tx1"/>
                </a:solidFill>
                <a:latin typeface="Times New Roman" panose="02020603050405020304" pitchFamily="18" charset="0"/>
                <a:cs typeface="Times New Roman" panose="02020603050405020304" pitchFamily="18" charset="0"/>
              </a:rPr>
              <a:t>Poslije Prvog svjetskog rata javlja se potreba u industrijski razvijenim zemljama (kapitalističkim zemljama) da zaštite nacionalne ekonomije, posebno u novonastalim industrijskim zemljama kao što je bila SAD.  </a:t>
            </a:r>
            <a:endParaRPr lang="sr-Latn-BA" sz="1800" dirty="0">
              <a:solidFill>
                <a:schemeClr val="tx1"/>
              </a:solidFill>
              <a:latin typeface="Times New Roman" panose="02020603050405020304" pitchFamily="18" charset="0"/>
              <a:cs typeface="Times New Roman" panose="02020603050405020304" pitchFamily="18" charset="0"/>
            </a:endParaRPr>
          </a:p>
        </p:txBody>
      </p:sp>
      <p:sp>
        <p:nvSpPr>
          <p:cNvPr id="5" name="Title 1"/>
          <p:cNvSpPr txBox="1">
            <a:spLocks/>
          </p:cNvSpPr>
          <p:nvPr/>
        </p:nvSpPr>
        <p:spPr>
          <a:xfrm>
            <a:off x="295506" y="2293676"/>
            <a:ext cx="8442091" cy="1155199"/>
          </a:xfrm>
          <a:prstGeom prst="rect">
            <a:avLst/>
          </a:prstGeom>
          <a:solidFill>
            <a:schemeClr val="bg1">
              <a:lumMod val="95000"/>
            </a:schemeClr>
          </a:solidFill>
        </p:spPr>
        <p:txBody>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sr-Latn-BA" sz="1800" dirty="0" smtClean="0">
                <a:solidFill>
                  <a:schemeClr val="tx1"/>
                </a:solidFill>
                <a:latin typeface="Times New Roman" panose="02020603050405020304" pitchFamily="18" charset="0"/>
                <a:cs typeface="Times New Roman" panose="02020603050405020304" pitchFamily="18" charset="0"/>
              </a:rPr>
              <a:t>Protekcionizam se prvi put javlja u SAD, u stavu ministra finansija SAD (Aleksandra Hamiltona), koji je zagovarao zaštitu mlade industije SAD u odnosu na visokorazvijenu industriju V.Britanije. </a:t>
            </a:r>
            <a:endParaRPr lang="sr-Latn-BA" sz="1800" dirty="0">
              <a:solidFill>
                <a:schemeClr val="tx1"/>
              </a:solidFill>
              <a:latin typeface="Times New Roman" panose="02020603050405020304" pitchFamily="18" charset="0"/>
              <a:cs typeface="Times New Roman" panose="02020603050405020304" pitchFamily="18" charset="0"/>
            </a:endParaRPr>
          </a:p>
        </p:txBody>
      </p:sp>
      <p:sp>
        <p:nvSpPr>
          <p:cNvPr id="6" name="Title 1"/>
          <p:cNvSpPr txBox="1">
            <a:spLocks/>
          </p:cNvSpPr>
          <p:nvPr/>
        </p:nvSpPr>
        <p:spPr>
          <a:xfrm>
            <a:off x="295506" y="3627424"/>
            <a:ext cx="2530822" cy="2779064"/>
          </a:xfrm>
          <a:prstGeom prst="rect">
            <a:avLst/>
          </a:prstGeom>
        </p:spPr>
        <p:style>
          <a:lnRef idx="2">
            <a:schemeClr val="accent6"/>
          </a:lnRef>
          <a:fillRef idx="1">
            <a:schemeClr val="lt1"/>
          </a:fillRef>
          <a:effectRef idx="0">
            <a:schemeClr val="accent6"/>
          </a:effectRef>
          <a:fontRef idx="minor">
            <a:schemeClr val="dk1"/>
          </a:fontRef>
        </p:style>
        <p:txBody>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sr-Latn-BA" sz="1800" dirty="0" smtClean="0">
                <a:solidFill>
                  <a:schemeClr val="tx1"/>
                </a:solidFill>
                <a:latin typeface="Times New Roman" panose="02020603050405020304" pitchFamily="18" charset="0"/>
                <a:cs typeface="Times New Roman" panose="02020603050405020304" pitchFamily="18" charset="0"/>
              </a:rPr>
              <a:t>Njemački ekonomista Fridrih List (Friedrich List) je bio stava da sve zemlje prolaze kroz ≠ faze razvoja, i da uvijek postoji opravdan razlog da se u određenom stepenu razvoja zaštiti određena grana industrije. </a:t>
            </a:r>
            <a:endParaRPr lang="sr-Latn-BA" sz="1800" dirty="0">
              <a:solidFill>
                <a:schemeClr val="tx1"/>
              </a:solidFill>
              <a:latin typeface="Times New Roman" panose="02020603050405020304" pitchFamily="18" charset="0"/>
              <a:cs typeface="Times New Roman" panose="02020603050405020304" pitchFamily="18" charset="0"/>
            </a:endParaRPr>
          </a:p>
        </p:txBody>
      </p:sp>
      <p:sp>
        <p:nvSpPr>
          <p:cNvPr id="7" name="Rounded Rectangle 6"/>
          <p:cNvSpPr/>
          <p:nvPr/>
        </p:nvSpPr>
        <p:spPr>
          <a:xfrm>
            <a:off x="3131127" y="3731492"/>
            <a:ext cx="4313382" cy="36945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r-Latn-BA" dirty="0" smtClean="0"/>
              <a:t>1. Koje grane industrije treba zaštititi?</a:t>
            </a:r>
            <a:endParaRPr lang="en-GB" dirty="0"/>
          </a:p>
        </p:txBody>
      </p:sp>
      <p:sp>
        <p:nvSpPr>
          <p:cNvPr id="8" name="Rounded Rectangle 7"/>
          <p:cNvSpPr/>
          <p:nvPr/>
        </p:nvSpPr>
        <p:spPr>
          <a:xfrm>
            <a:off x="3131127" y="4776445"/>
            <a:ext cx="4313382" cy="36945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r-Latn-BA" dirty="0" smtClean="0"/>
              <a:t>2. Koja stopa zaštite je optimalna?</a:t>
            </a:r>
            <a:endParaRPr lang="en-GB" dirty="0"/>
          </a:p>
        </p:txBody>
      </p:sp>
      <p:sp>
        <p:nvSpPr>
          <p:cNvPr id="9" name="Rounded Rectangle 8"/>
          <p:cNvSpPr/>
          <p:nvPr/>
        </p:nvSpPr>
        <p:spPr>
          <a:xfrm>
            <a:off x="3131127" y="5806659"/>
            <a:ext cx="4313382" cy="36945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r-Latn-BA" dirty="0"/>
              <a:t>3</a:t>
            </a:r>
            <a:r>
              <a:rPr lang="sr-Latn-BA" dirty="0" smtClean="0"/>
              <a:t>. Na koji rok je zaštita opravdana? </a:t>
            </a:r>
            <a:endParaRPr lang="en-GB" dirty="0"/>
          </a:p>
        </p:txBody>
      </p:sp>
      <p:sp>
        <p:nvSpPr>
          <p:cNvPr id="10" name="Rounded Rectangle 9"/>
          <p:cNvSpPr/>
          <p:nvPr/>
        </p:nvSpPr>
        <p:spPr>
          <a:xfrm>
            <a:off x="3893127" y="4131376"/>
            <a:ext cx="4918364" cy="532988"/>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sr-Latn-BA" dirty="0" smtClean="0">
                <a:solidFill>
                  <a:schemeClr val="tx1"/>
                </a:solidFill>
              </a:rPr>
              <a:t>Zavisno od prirodnih bogatstava i nacionalni prioriteta zemlje. </a:t>
            </a:r>
            <a:endParaRPr lang="en-GB" dirty="0">
              <a:solidFill>
                <a:schemeClr val="tx1"/>
              </a:solidFill>
            </a:endParaRPr>
          </a:p>
        </p:txBody>
      </p:sp>
      <p:sp>
        <p:nvSpPr>
          <p:cNvPr id="11" name="Bent Arrow 10"/>
          <p:cNvSpPr/>
          <p:nvPr/>
        </p:nvSpPr>
        <p:spPr>
          <a:xfrm flipV="1">
            <a:off x="3260435" y="4136616"/>
            <a:ext cx="632691" cy="458053"/>
          </a:xfrm>
          <a:prstGeom prst="bentArrow">
            <a:avLst/>
          </a:prstGeom>
          <a:solidFill>
            <a:schemeClr val="bg1">
              <a:lumMod val="6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tx1"/>
              </a:solidFill>
            </a:endParaRPr>
          </a:p>
        </p:txBody>
      </p:sp>
      <p:sp>
        <p:nvSpPr>
          <p:cNvPr id="12" name="Rounded Rectangle 11"/>
          <p:cNvSpPr/>
          <p:nvPr/>
        </p:nvSpPr>
        <p:spPr>
          <a:xfrm>
            <a:off x="3893126" y="5195509"/>
            <a:ext cx="4918364" cy="532988"/>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sr-Latn-BA" dirty="0">
                <a:solidFill>
                  <a:schemeClr val="tx1"/>
                </a:solidFill>
              </a:rPr>
              <a:t>d</a:t>
            </a:r>
            <a:r>
              <a:rPr lang="sr-Latn-BA" dirty="0" smtClean="0">
                <a:solidFill>
                  <a:schemeClr val="tx1"/>
                </a:solidFill>
              </a:rPr>
              <a:t>o 20..30 godina.... </a:t>
            </a:r>
            <a:endParaRPr lang="en-GB" dirty="0">
              <a:solidFill>
                <a:schemeClr val="tx1"/>
              </a:solidFill>
            </a:endParaRPr>
          </a:p>
        </p:txBody>
      </p:sp>
      <p:sp>
        <p:nvSpPr>
          <p:cNvPr id="13" name="Rounded Rectangle 12"/>
          <p:cNvSpPr/>
          <p:nvPr/>
        </p:nvSpPr>
        <p:spPr>
          <a:xfrm>
            <a:off x="3893126" y="6265890"/>
            <a:ext cx="4918364" cy="532988"/>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sr-Latn-BA" dirty="0">
                <a:solidFill>
                  <a:schemeClr val="tx1"/>
                </a:solidFill>
              </a:rPr>
              <a:t>d</a:t>
            </a:r>
            <a:r>
              <a:rPr lang="sr-Latn-BA" dirty="0" smtClean="0">
                <a:solidFill>
                  <a:schemeClr val="tx1"/>
                </a:solidFill>
              </a:rPr>
              <a:t>o 25% vrijednosti proizvedene robe</a:t>
            </a:r>
            <a:endParaRPr lang="en-GB" dirty="0">
              <a:solidFill>
                <a:schemeClr val="tx1"/>
              </a:solidFill>
            </a:endParaRPr>
          </a:p>
        </p:txBody>
      </p:sp>
    </p:spTree>
    <p:extLst>
      <p:ext uri="{BB962C8B-B14F-4D97-AF65-F5344CB8AC3E}">
        <p14:creationId xmlns:p14="http://schemas.microsoft.com/office/powerpoint/2010/main" val="323858115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6D22F896-40B5-4ADD-8801-0D06FADFA095}" type="slidenum">
              <a:rPr lang="en-US" smtClean="0"/>
              <a:t>4</a:t>
            </a:fld>
            <a:endParaRPr lang="en-US" dirty="0"/>
          </a:p>
        </p:txBody>
      </p:sp>
      <p:sp>
        <p:nvSpPr>
          <p:cNvPr id="3" name="Rounded Rectangle 2"/>
          <p:cNvSpPr/>
          <p:nvPr/>
        </p:nvSpPr>
        <p:spPr>
          <a:xfrm>
            <a:off x="176178" y="237985"/>
            <a:ext cx="8792332" cy="543394"/>
          </a:xfrm>
          <a:prstGeom prst="roundRect">
            <a:avLst/>
          </a:prstGeom>
          <a:ln w="38100">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1">
            <a:schemeClr val="accent1"/>
          </a:lnRef>
          <a:fillRef idx="2">
            <a:schemeClr val="accent1"/>
          </a:fillRef>
          <a:effectRef idx="1">
            <a:schemeClr val="accent1"/>
          </a:effectRef>
          <a:fontRef idx="minor">
            <a:schemeClr val="dk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r>
              <a:rPr lang="sr-Latn-BA" sz="2000" b="1" i="1" dirty="0" smtClean="0">
                <a:solidFill>
                  <a:schemeClr val="bg2">
                    <a:lumMod val="25000"/>
                  </a:schemeClr>
                </a:solidFill>
                <a:latin typeface="Times New Roman" panose="02020603050405020304" pitchFamily="18" charset="0"/>
                <a:cs typeface="Times New Roman" panose="02020603050405020304" pitchFamily="18" charset="0"/>
              </a:rPr>
              <a:t>1. Kejnzov model ekonomskog rasta nacionalne ekonomije </a:t>
            </a:r>
            <a:endParaRPr lang="en-GB" sz="2000" b="1" i="1" dirty="0">
              <a:solidFill>
                <a:schemeClr val="bg2">
                  <a:lumMod val="25000"/>
                </a:schemeClr>
              </a:solidFill>
              <a:latin typeface="Times New Roman" panose="02020603050405020304" pitchFamily="18" charset="0"/>
              <a:cs typeface="Times New Roman" panose="02020603050405020304" pitchFamily="18" charset="0"/>
            </a:endParaRPr>
          </a:p>
        </p:txBody>
      </p:sp>
      <p:sp>
        <p:nvSpPr>
          <p:cNvPr id="4" name="Vertical Scroll 3"/>
          <p:cNvSpPr/>
          <p:nvPr/>
        </p:nvSpPr>
        <p:spPr>
          <a:xfrm>
            <a:off x="176178" y="869291"/>
            <a:ext cx="2954949" cy="868218"/>
          </a:xfrm>
          <a:prstGeom prst="verticalScroll">
            <a:avLst/>
          </a:prstGeom>
        </p:spPr>
        <p:style>
          <a:lnRef idx="2">
            <a:schemeClr val="accent4"/>
          </a:lnRef>
          <a:fillRef idx="1">
            <a:schemeClr val="lt1"/>
          </a:fillRef>
          <a:effectRef idx="0">
            <a:schemeClr val="accent4"/>
          </a:effectRef>
          <a:fontRef idx="minor">
            <a:schemeClr val="dk1"/>
          </a:fontRef>
        </p:style>
        <p:txBody>
          <a:bodyPr rtlCol="0" anchor="ctr"/>
          <a:lstStyle/>
          <a:p>
            <a:pPr algn="ctr"/>
            <a:r>
              <a:rPr lang="sr-Latn-BA" dirty="0" smtClean="0"/>
              <a:t>Džon Mejnard Kejnz (John Meynard Keynes)  </a:t>
            </a:r>
            <a:endParaRPr lang="en-GB" dirty="0"/>
          </a:p>
        </p:txBody>
      </p:sp>
      <p:sp>
        <p:nvSpPr>
          <p:cNvPr id="6" name="Rounded Rectangle 5"/>
          <p:cNvSpPr/>
          <p:nvPr/>
        </p:nvSpPr>
        <p:spPr>
          <a:xfrm>
            <a:off x="3519054" y="849693"/>
            <a:ext cx="5329382" cy="895928"/>
          </a:xfrm>
          <a:prstGeom prst="roundRect">
            <a:avLst/>
          </a:prstGeom>
        </p:spPr>
        <p:style>
          <a:lnRef idx="2">
            <a:schemeClr val="accent4"/>
          </a:lnRef>
          <a:fillRef idx="1">
            <a:schemeClr val="lt1"/>
          </a:fillRef>
          <a:effectRef idx="0">
            <a:schemeClr val="accent4"/>
          </a:effectRef>
          <a:fontRef idx="minor">
            <a:schemeClr val="dk1"/>
          </a:fontRef>
        </p:style>
        <p:txBody>
          <a:bodyPr rtlCol="0" anchor="ctr"/>
          <a:lstStyle/>
          <a:p>
            <a:pPr algn="ctr"/>
            <a:r>
              <a:rPr lang="sr-Latn-BA" dirty="0" smtClean="0">
                <a:solidFill>
                  <a:schemeClr val="tx1"/>
                </a:solidFill>
              </a:rPr>
              <a:t>Najznačajniji zagovornik protekcionističkih mjera u cilju očuvanja opšte ekonomske ravnoteže jedne nacionalne države. </a:t>
            </a:r>
            <a:endParaRPr lang="en-GB" dirty="0">
              <a:solidFill>
                <a:schemeClr val="tx1"/>
              </a:solidFill>
            </a:endParaRPr>
          </a:p>
        </p:txBody>
      </p:sp>
      <p:sp>
        <p:nvSpPr>
          <p:cNvPr id="7" name="Right Arrow 6"/>
          <p:cNvSpPr/>
          <p:nvPr/>
        </p:nvSpPr>
        <p:spPr>
          <a:xfrm>
            <a:off x="3131126" y="1317790"/>
            <a:ext cx="387928" cy="461819"/>
          </a:xfrm>
          <a:prstGeom prst="rightArrow">
            <a:avLst/>
          </a:prstGeom>
          <a:solidFill>
            <a:schemeClr val="bg1">
              <a:lumMod val="65000"/>
            </a:schemeClr>
          </a:solidFill>
          <a:ln>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Title 1"/>
          <p:cNvSpPr txBox="1">
            <a:spLocks/>
          </p:cNvSpPr>
          <p:nvPr/>
        </p:nvSpPr>
        <p:spPr>
          <a:xfrm>
            <a:off x="196960" y="1786719"/>
            <a:ext cx="8672258" cy="864895"/>
          </a:xfrm>
          <a:prstGeom prst="rect">
            <a:avLst/>
          </a:prstGeom>
          <a:solidFill>
            <a:schemeClr val="bg1">
              <a:lumMod val="95000"/>
            </a:schemeClr>
          </a:solidFill>
        </p:spPr>
        <p:txBody>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marL="285750" indent="-285750">
              <a:buFont typeface="Wingdings" panose="05000000000000000000" pitchFamily="2" charset="2"/>
              <a:buChar char="§"/>
            </a:pPr>
            <a:r>
              <a:rPr lang="sr-Latn-BA" sz="1800" dirty="0" smtClean="0">
                <a:solidFill>
                  <a:schemeClr val="tx1"/>
                </a:solidFill>
                <a:latin typeface="Times New Roman" panose="02020603050405020304" pitchFamily="18" charset="0"/>
                <a:cs typeface="Times New Roman" panose="02020603050405020304" pitchFamily="18" charset="0"/>
              </a:rPr>
              <a:t>Povećanje investicija ima za posljedicu povećanje dohodka, zaposlenosti i potrošnje. </a:t>
            </a:r>
          </a:p>
          <a:p>
            <a:pPr marL="285750" indent="-285750">
              <a:buFont typeface="Wingdings" panose="05000000000000000000" pitchFamily="2" charset="2"/>
              <a:buChar char="§"/>
            </a:pPr>
            <a:r>
              <a:rPr lang="sr-Latn-BA" sz="1800" dirty="0" smtClean="0">
                <a:solidFill>
                  <a:schemeClr val="tx1"/>
                </a:solidFill>
                <a:latin typeface="Times New Roman" panose="02020603050405020304" pitchFamily="18" charset="0"/>
                <a:cs typeface="Times New Roman" panose="02020603050405020304" pitchFamily="18" charset="0"/>
              </a:rPr>
              <a:t>Ukupni efekti investicija zavise od različitih sklonosti koje su prisutne na domaćem tržištu(tkz.“bazni elementi Kejnzove analize“): </a:t>
            </a:r>
            <a:endParaRPr lang="sr-Latn-BA" sz="1800" dirty="0">
              <a:solidFill>
                <a:schemeClr val="tx1"/>
              </a:solidFill>
              <a:latin typeface="Times New Roman" panose="02020603050405020304" pitchFamily="18" charset="0"/>
              <a:cs typeface="Times New Roman" panose="02020603050405020304" pitchFamily="18" charset="0"/>
            </a:endParaRPr>
          </a:p>
        </p:txBody>
      </p:sp>
      <p:sp>
        <p:nvSpPr>
          <p:cNvPr id="9" name="Rounded Rectangle 8"/>
          <p:cNvSpPr/>
          <p:nvPr/>
        </p:nvSpPr>
        <p:spPr>
          <a:xfrm>
            <a:off x="263579" y="2704204"/>
            <a:ext cx="2780145" cy="369455"/>
          </a:xfrm>
          <a:prstGeom prst="roundRect">
            <a:avLst/>
          </a:prstGeom>
          <a:solidFill>
            <a:schemeClr val="accent3">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r-Latn-BA" dirty="0" smtClean="0"/>
              <a:t>Sklonost ka potrošnji </a:t>
            </a:r>
            <a:endParaRPr lang="en-GB" dirty="0"/>
          </a:p>
        </p:txBody>
      </p:sp>
      <p:sp>
        <p:nvSpPr>
          <p:cNvPr id="10" name="Rounded Rectangle 9"/>
          <p:cNvSpPr/>
          <p:nvPr/>
        </p:nvSpPr>
        <p:spPr>
          <a:xfrm>
            <a:off x="3202881" y="2738350"/>
            <a:ext cx="2780145" cy="369455"/>
          </a:xfrm>
          <a:prstGeom prst="roundRect">
            <a:avLst/>
          </a:prstGeom>
          <a:solidFill>
            <a:schemeClr val="accent3">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r-Latn-BA" dirty="0" smtClean="0"/>
              <a:t>Sklonost ka investiranju  </a:t>
            </a:r>
            <a:endParaRPr lang="en-GB" dirty="0"/>
          </a:p>
        </p:txBody>
      </p:sp>
      <p:sp>
        <p:nvSpPr>
          <p:cNvPr id="11" name="Rounded Rectangle 10"/>
          <p:cNvSpPr/>
          <p:nvPr/>
        </p:nvSpPr>
        <p:spPr>
          <a:xfrm>
            <a:off x="6068291" y="2738350"/>
            <a:ext cx="2780145" cy="369455"/>
          </a:xfrm>
          <a:prstGeom prst="roundRect">
            <a:avLst/>
          </a:prstGeom>
          <a:solidFill>
            <a:schemeClr val="accent3">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r-Latn-BA" dirty="0" smtClean="0"/>
              <a:t>Sklonost ka štednji. </a:t>
            </a:r>
            <a:endParaRPr lang="en-GB" dirty="0"/>
          </a:p>
        </p:txBody>
      </p:sp>
      <p:sp>
        <p:nvSpPr>
          <p:cNvPr id="12" name="Rounded Rectangle 11"/>
          <p:cNvSpPr/>
          <p:nvPr/>
        </p:nvSpPr>
        <p:spPr>
          <a:xfrm>
            <a:off x="309761" y="3418819"/>
            <a:ext cx="8525166" cy="369455"/>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r-Latn-BA" b="1" dirty="0" smtClean="0">
                <a:solidFill>
                  <a:srgbClr val="00B050"/>
                </a:solidFill>
              </a:rPr>
              <a:t>Sklonost ka potrošnji- </a:t>
            </a:r>
            <a:r>
              <a:rPr lang="sr-Latn-BA" dirty="0" smtClean="0"/>
              <a:t>učešće potrošnje u jednoj jedinici dohodka.</a:t>
            </a:r>
            <a:endParaRPr lang="en-GB" dirty="0"/>
          </a:p>
        </p:txBody>
      </p:sp>
      <p:sp>
        <p:nvSpPr>
          <p:cNvPr id="13" name="Rounded Rectangle 12"/>
          <p:cNvSpPr/>
          <p:nvPr/>
        </p:nvSpPr>
        <p:spPr>
          <a:xfrm>
            <a:off x="3764162" y="3835400"/>
            <a:ext cx="5052292" cy="572341"/>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r-Latn-BA" dirty="0" smtClean="0"/>
              <a:t>Marginalna sklonost ka potrošnji- porast  potrošnje u jednoj jedinici porasta  dohodka.</a:t>
            </a:r>
            <a:endParaRPr lang="en-GB" dirty="0"/>
          </a:p>
        </p:txBody>
      </p:sp>
      <p:sp>
        <p:nvSpPr>
          <p:cNvPr id="14" name="Rounded Rectangle 13"/>
          <p:cNvSpPr/>
          <p:nvPr/>
        </p:nvSpPr>
        <p:spPr>
          <a:xfrm>
            <a:off x="309761" y="4542486"/>
            <a:ext cx="8446657" cy="369455"/>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r-Latn-BA" b="1" dirty="0" smtClean="0">
                <a:solidFill>
                  <a:srgbClr val="00B050"/>
                </a:solidFill>
              </a:rPr>
              <a:t>Sklonost ka štednji </a:t>
            </a:r>
            <a:r>
              <a:rPr lang="sr-Latn-BA" dirty="0" smtClean="0"/>
              <a:t>učešće štednje u jednoj jedinici dohodka.</a:t>
            </a:r>
            <a:endParaRPr lang="en-GB" dirty="0"/>
          </a:p>
        </p:txBody>
      </p:sp>
      <p:sp>
        <p:nvSpPr>
          <p:cNvPr id="15" name="Rounded Rectangle 14"/>
          <p:cNvSpPr/>
          <p:nvPr/>
        </p:nvSpPr>
        <p:spPr>
          <a:xfrm>
            <a:off x="3764162" y="4951457"/>
            <a:ext cx="5052292" cy="572341"/>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r-Latn-BA" dirty="0" smtClean="0"/>
              <a:t>Marginalna sklonost ka štednji porast  štednje u jednoj jedinici porasta  dohodka.</a:t>
            </a:r>
            <a:endParaRPr lang="en-GB" dirty="0"/>
          </a:p>
        </p:txBody>
      </p:sp>
      <p:sp>
        <p:nvSpPr>
          <p:cNvPr id="16" name="Rounded Rectangle 15"/>
          <p:cNvSpPr/>
          <p:nvPr/>
        </p:nvSpPr>
        <p:spPr>
          <a:xfrm>
            <a:off x="323271" y="5696320"/>
            <a:ext cx="8545947" cy="369455"/>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r-Latn-BA" b="1" dirty="0" smtClean="0">
                <a:solidFill>
                  <a:srgbClr val="00B050"/>
                </a:solidFill>
              </a:rPr>
              <a:t>Sklonost ka investicijama  </a:t>
            </a:r>
            <a:r>
              <a:rPr lang="sr-Latn-BA" dirty="0" smtClean="0"/>
              <a:t>učešće investicija u jednoj jedinici dohodka.</a:t>
            </a:r>
            <a:endParaRPr lang="en-GB" dirty="0"/>
          </a:p>
        </p:txBody>
      </p:sp>
      <p:sp>
        <p:nvSpPr>
          <p:cNvPr id="17" name="Rounded Rectangle 16"/>
          <p:cNvSpPr/>
          <p:nvPr/>
        </p:nvSpPr>
        <p:spPr>
          <a:xfrm>
            <a:off x="263579" y="2655407"/>
            <a:ext cx="2780145" cy="369455"/>
          </a:xfrm>
          <a:prstGeom prst="roundRect">
            <a:avLst/>
          </a:prstGeom>
          <a:solidFill>
            <a:schemeClr val="accent3">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r-Latn-BA" dirty="0" smtClean="0"/>
              <a:t>Sklonost ka potrošnji </a:t>
            </a:r>
            <a:endParaRPr lang="en-GB" dirty="0"/>
          </a:p>
        </p:txBody>
      </p:sp>
      <p:sp>
        <p:nvSpPr>
          <p:cNvPr id="18" name="Rounded Rectangle 17"/>
          <p:cNvSpPr/>
          <p:nvPr/>
        </p:nvSpPr>
        <p:spPr>
          <a:xfrm>
            <a:off x="3202881" y="2689553"/>
            <a:ext cx="2780145" cy="369455"/>
          </a:xfrm>
          <a:prstGeom prst="roundRect">
            <a:avLst/>
          </a:prstGeom>
          <a:solidFill>
            <a:schemeClr val="accent3">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r-Latn-BA" dirty="0" smtClean="0"/>
              <a:t>Sklonost ka investiranju  </a:t>
            </a:r>
            <a:endParaRPr lang="en-GB" dirty="0"/>
          </a:p>
        </p:txBody>
      </p:sp>
      <p:sp>
        <p:nvSpPr>
          <p:cNvPr id="19" name="Rounded Rectangle 18"/>
          <p:cNvSpPr/>
          <p:nvPr/>
        </p:nvSpPr>
        <p:spPr>
          <a:xfrm>
            <a:off x="6068291" y="2689553"/>
            <a:ext cx="2780145" cy="369455"/>
          </a:xfrm>
          <a:prstGeom prst="roundRect">
            <a:avLst/>
          </a:prstGeom>
          <a:solidFill>
            <a:schemeClr val="accent3">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r-Latn-BA" dirty="0" smtClean="0"/>
              <a:t>Sklonost ka štednji. </a:t>
            </a:r>
            <a:endParaRPr lang="en-GB" dirty="0"/>
          </a:p>
        </p:txBody>
      </p:sp>
      <p:sp>
        <p:nvSpPr>
          <p:cNvPr id="20" name="Rounded Rectangle 19"/>
          <p:cNvSpPr/>
          <p:nvPr/>
        </p:nvSpPr>
        <p:spPr>
          <a:xfrm>
            <a:off x="3816926" y="6120317"/>
            <a:ext cx="5052292" cy="572341"/>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r-Latn-BA" dirty="0" smtClean="0"/>
              <a:t>Marginalna sklonost ka investicijama porast  investicija u jednoj jedinici porasta  dohodka.</a:t>
            </a:r>
            <a:endParaRPr lang="en-GB" dirty="0"/>
          </a:p>
        </p:txBody>
      </p:sp>
    </p:spTree>
    <p:extLst>
      <p:ext uri="{BB962C8B-B14F-4D97-AF65-F5344CB8AC3E}">
        <p14:creationId xmlns:p14="http://schemas.microsoft.com/office/powerpoint/2010/main" val="17609995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6D22F896-40B5-4ADD-8801-0D06FADFA095}" type="slidenum">
              <a:rPr lang="en-US" smtClean="0"/>
              <a:t>5</a:t>
            </a:fld>
            <a:endParaRPr lang="en-US" dirty="0"/>
          </a:p>
        </p:txBody>
      </p:sp>
      <p:sp>
        <p:nvSpPr>
          <p:cNvPr id="3" name="Rounded Rectangle 2"/>
          <p:cNvSpPr/>
          <p:nvPr/>
        </p:nvSpPr>
        <p:spPr>
          <a:xfrm>
            <a:off x="176178" y="237985"/>
            <a:ext cx="8792332" cy="543394"/>
          </a:xfrm>
          <a:prstGeom prst="roundRect">
            <a:avLst/>
          </a:prstGeom>
          <a:ln w="38100">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1">
            <a:schemeClr val="accent1"/>
          </a:lnRef>
          <a:fillRef idx="2">
            <a:schemeClr val="accent1"/>
          </a:fillRef>
          <a:effectRef idx="1">
            <a:schemeClr val="accent1"/>
          </a:effectRef>
          <a:fontRef idx="minor">
            <a:schemeClr val="dk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r>
              <a:rPr lang="sr-Latn-BA" sz="2000" b="1" i="1" dirty="0" smtClean="0">
                <a:solidFill>
                  <a:schemeClr val="bg2">
                    <a:lumMod val="25000"/>
                  </a:schemeClr>
                </a:solidFill>
                <a:latin typeface="Times New Roman" panose="02020603050405020304" pitchFamily="18" charset="0"/>
                <a:cs typeface="Times New Roman" panose="02020603050405020304" pitchFamily="18" charset="0"/>
              </a:rPr>
              <a:t>1. Kejnzov model ekonomskog rasta nacionalne ekonomije </a:t>
            </a:r>
            <a:endParaRPr lang="en-GB" sz="2000" b="1" i="1" dirty="0">
              <a:solidFill>
                <a:schemeClr val="bg2">
                  <a:lumMod val="25000"/>
                </a:schemeClr>
              </a:solidFill>
              <a:latin typeface="Times New Roman" panose="02020603050405020304" pitchFamily="18" charset="0"/>
              <a:cs typeface="Times New Roman" panose="02020603050405020304" pitchFamily="18" charset="0"/>
            </a:endParaRPr>
          </a:p>
        </p:txBody>
      </p:sp>
      <p:sp>
        <p:nvSpPr>
          <p:cNvPr id="4" name="Vertical Scroll 3"/>
          <p:cNvSpPr/>
          <p:nvPr/>
        </p:nvSpPr>
        <p:spPr>
          <a:xfrm>
            <a:off x="93052" y="940633"/>
            <a:ext cx="2280693" cy="868218"/>
          </a:xfrm>
          <a:prstGeom prst="verticalScroll">
            <a:avLst/>
          </a:prstGeom>
        </p:spPr>
        <p:style>
          <a:lnRef idx="2">
            <a:schemeClr val="accent4"/>
          </a:lnRef>
          <a:fillRef idx="1">
            <a:schemeClr val="lt1"/>
          </a:fillRef>
          <a:effectRef idx="0">
            <a:schemeClr val="accent4"/>
          </a:effectRef>
          <a:fontRef idx="minor">
            <a:schemeClr val="dk1"/>
          </a:fontRef>
        </p:style>
        <p:txBody>
          <a:bodyPr rtlCol="0" anchor="ctr"/>
          <a:lstStyle/>
          <a:p>
            <a:pPr algn="ctr"/>
            <a:r>
              <a:rPr lang="sr-Latn-BA" dirty="0" smtClean="0"/>
              <a:t>Osnovna Kejnzova teza: </a:t>
            </a:r>
            <a:endParaRPr lang="en-GB" dirty="0"/>
          </a:p>
        </p:txBody>
      </p:sp>
      <p:sp>
        <p:nvSpPr>
          <p:cNvPr id="5" name="Rounded Rectangle 4"/>
          <p:cNvSpPr/>
          <p:nvPr/>
        </p:nvSpPr>
        <p:spPr>
          <a:xfrm>
            <a:off x="3565235" y="1051470"/>
            <a:ext cx="5329383" cy="509476"/>
          </a:xfrm>
          <a:prstGeom prst="roundRect">
            <a:avLst/>
          </a:prstGeom>
          <a:solidFill>
            <a:schemeClr val="accent3">
              <a:lumMod val="75000"/>
            </a:schemeClr>
          </a:solidFill>
        </p:spPr>
        <p:style>
          <a:lnRef idx="2">
            <a:schemeClr val="accent4"/>
          </a:lnRef>
          <a:fillRef idx="1">
            <a:schemeClr val="lt1"/>
          </a:fillRef>
          <a:effectRef idx="0">
            <a:schemeClr val="accent4"/>
          </a:effectRef>
          <a:fontRef idx="minor">
            <a:schemeClr val="dk1"/>
          </a:fontRef>
        </p:style>
        <p:txBody>
          <a:bodyPr rtlCol="0" anchor="ctr"/>
          <a:lstStyle/>
          <a:p>
            <a:pPr algn="ctr"/>
            <a:r>
              <a:rPr lang="sr-Latn-BA" dirty="0" smtClean="0">
                <a:solidFill>
                  <a:schemeClr val="tx1"/>
                </a:solidFill>
              </a:rPr>
              <a:t>Potrošnja nikad nije jednaka dohodku.</a:t>
            </a:r>
            <a:endParaRPr lang="en-GB" dirty="0">
              <a:solidFill>
                <a:schemeClr val="tx1"/>
              </a:solidFill>
            </a:endParaRPr>
          </a:p>
        </p:txBody>
      </p:sp>
      <p:sp>
        <p:nvSpPr>
          <p:cNvPr id="6" name="Left Arrow 5"/>
          <p:cNvSpPr/>
          <p:nvPr/>
        </p:nvSpPr>
        <p:spPr>
          <a:xfrm flipH="1">
            <a:off x="2313707" y="1015625"/>
            <a:ext cx="1251527" cy="718233"/>
          </a:xfrm>
          <a:prstGeom prst="leftArrow">
            <a:avLst/>
          </a:prstGeom>
          <a:solidFill>
            <a:schemeClr val="bg1">
              <a:lumMod val="50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Oval 6"/>
          <p:cNvSpPr/>
          <p:nvPr/>
        </p:nvSpPr>
        <p:spPr>
          <a:xfrm>
            <a:off x="93052" y="2189019"/>
            <a:ext cx="2220655" cy="1117599"/>
          </a:xfrm>
          <a:prstGeom prst="ellipse">
            <a:avLst/>
          </a:prstGeom>
          <a:solidFill>
            <a:schemeClr val="accent3">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r-Latn-BA" b="1" dirty="0" smtClean="0"/>
              <a:t>Investicioni multiplikator </a:t>
            </a:r>
            <a:endParaRPr lang="en-GB" b="1" dirty="0"/>
          </a:p>
        </p:txBody>
      </p:sp>
      <p:sp>
        <p:nvSpPr>
          <p:cNvPr id="8" name="Rounded Rectangle 7"/>
          <p:cNvSpPr/>
          <p:nvPr/>
        </p:nvSpPr>
        <p:spPr>
          <a:xfrm>
            <a:off x="3639127" y="2512110"/>
            <a:ext cx="5329383" cy="692907"/>
          </a:xfrm>
          <a:prstGeom prst="roundRect">
            <a:avLst/>
          </a:prstGeom>
          <a:solidFill>
            <a:schemeClr val="bg1"/>
          </a:solidFill>
        </p:spPr>
        <p:style>
          <a:lnRef idx="2">
            <a:schemeClr val="accent4"/>
          </a:lnRef>
          <a:fillRef idx="1">
            <a:schemeClr val="lt1"/>
          </a:fillRef>
          <a:effectRef idx="0">
            <a:schemeClr val="accent4"/>
          </a:effectRef>
          <a:fontRef idx="minor">
            <a:schemeClr val="dk1"/>
          </a:fontRef>
        </p:style>
        <p:txBody>
          <a:bodyPr rtlCol="0" anchor="ctr"/>
          <a:lstStyle/>
          <a:p>
            <a:pPr algn="ctr"/>
            <a:r>
              <a:rPr lang="sr-Latn-BA" dirty="0" smtClean="0">
                <a:solidFill>
                  <a:schemeClr val="tx1"/>
                </a:solidFill>
              </a:rPr>
              <a:t>Odnos između  povećanja investicija i povećanja dohodka, ako je data sklonost ka potrošnji. </a:t>
            </a:r>
            <a:endParaRPr lang="en-GB" dirty="0">
              <a:solidFill>
                <a:schemeClr val="tx1"/>
              </a:solidFill>
            </a:endParaRPr>
          </a:p>
        </p:txBody>
      </p:sp>
      <p:sp>
        <p:nvSpPr>
          <p:cNvPr id="9" name="Left Arrow 8"/>
          <p:cNvSpPr/>
          <p:nvPr/>
        </p:nvSpPr>
        <p:spPr>
          <a:xfrm flipH="1">
            <a:off x="2373745" y="2486784"/>
            <a:ext cx="1251527" cy="718233"/>
          </a:xfrm>
          <a:prstGeom prst="leftArrow">
            <a:avLst/>
          </a:prstGeom>
          <a:solidFill>
            <a:schemeClr val="bg1">
              <a:lumMod val="50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Bent Arrow 9"/>
          <p:cNvSpPr/>
          <p:nvPr/>
        </p:nvSpPr>
        <p:spPr>
          <a:xfrm flipV="1">
            <a:off x="3158834" y="4116884"/>
            <a:ext cx="692730" cy="602898"/>
          </a:xfrm>
          <a:prstGeom prst="ben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tx1"/>
              </a:solidFill>
            </a:endParaRPr>
          </a:p>
        </p:txBody>
      </p:sp>
      <p:sp>
        <p:nvSpPr>
          <p:cNvPr id="11" name="Rounded Rectangle 10"/>
          <p:cNvSpPr/>
          <p:nvPr/>
        </p:nvSpPr>
        <p:spPr>
          <a:xfrm>
            <a:off x="3851564" y="4242841"/>
            <a:ext cx="2096654" cy="476941"/>
          </a:xfrm>
          <a:prstGeom prst="roundRect">
            <a:avLst/>
          </a:prstGeom>
          <a:solidFill>
            <a:schemeClr val="bg1"/>
          </a:solidFill>
        </p:spPr>
        <p:style>
          <a:lnRef idx="2">
            <a:schemeClr val="accent4"/>
          </a:lnRef>
          <a:fillRef idx="1">
            <a:schemeClr val="lt1"/>
          </a:fillRef>
          <a:effectRef idx="0">
            <a:schemeClr val="accent4"/>
          </a:effectRef>
          <a:fontRef idx="minor">
            <a:schemeClr val="dk1"/>
          </a:fontRef>
        </p:style>
        <p:txBody>
          <a:bodyPr rtlCol="0" anchor="ctr"/>
          <a:lstStyle/>
          <a:p>
            <a:pPr algn="ctr"/>
            <a:r>
              <a:rPr lang="sr-Latn-BA" dirty="0" smtClean="0">
                <a:solidFill>
                  <a:schemeClr val="tx1"/>
                </a:solidFill>
                <a:latin typeface="Times New Roman" panose="02020603050405020304" pitchFamily="18" charset="0"/>
                <a:cs typeface="Times New Roman" panose="02020603050405020304" pitchFamily="18" charset="0"/>
              </a:rPr>
              <a:t>↑dohodak te grane</a:t>
            </a:r>
            <a:r>
              <a:rPr lang="sr-Latn-BA" dirty="0" smtClean="0">
                <a:solidFill>
                  <a:schemeClr val="tx1"/>
                </a:solidFill>
              </a:rPr>
              <a:t> </a:t>
            </a:r>
            <a:endParaRPr lang="en-GB" dirty="0">
              <a:solidFill>
                <a:schemeClr val="tx1"/>
              </a:solidFill>
            </a:endParaRPr>
          </a:p>
        </p:txBody>
      </p:sp>
      <p:sp>
        <p:nvSpPr>
          <p:cNvPr id="12" name="Rounded Rectangle 11"/>
          <p:cNvSpPr/>
          <p:nvPr/>
        </p:nvSpPr>
        <p:spPr>
          <a:xfrm>
            <a:off x="2373745" y="3423977"/>
            <a:ext cx="1653310" cy="692907"/>
          </a:xfrm>
          <a:prstGeom prst="roundRect">
            <a:avLst/>
          </a:prstGeom>
          <a:solidFill>
            <a:schemeClr val="bg1"/>
          </a:solidFill>
        </p:spPr>
        <p:style>
          <a:lnRef idx="2">
            <a:schemeClr val="accent4"/>
          </a:lnRef>
          <a:fillRef idx="1">
            <a:schemeClr val="lt1"/>
          </a:fillRef>
          <a:effectRef idx="0">
            <a:schemeClr val="accent4"/>
          </a:effectRef>
          <a:fontRef idx="minor">
            <a:schemeClr val="dk1"/>
          </a:fontRef>
        </p:style>
        <p:txBody>
          <a:bodyPr rtlCol="0" anchor="ctr"/>
          <a:lstStyle/>
          <a:p>
            <a:pPr algn="ctr"/>
            <a:r>
              <a:rPr lang="sr-Latn-BA" dirty="0" smtClean="0">
                <a:solidFill>
                  <a:schemeClr val="tx1"/>
                </a:solidFill>
                <a:latin typeface="Times New Roman" panose="02020603050405020304" pitchFamily="18" charset="0"/>
                <a:cs typeface="Times New Roman" panose="02020603050405020304" pitchFamily="18" charset="0"/>
              </a:rPr>
              <a:t>Investicije u jednoj grani </a:t>
            </a:r>
            <a:endParaRPr lang="en-GB" dirty="0">
              <a:solidFill>
                <a:schemeClr val="tx1"/>
              </a:solidFill>
            </a:endParaRPr>
          </a:p>
        </p:txBody>
      </p:sp>
      <p:sp>
        <p:nvSpPr>
          <p:cNvPr id="13" name="Rounded Rectangle 12"/>
          <p:cNvSpPr/>
          <p:nvPr/>
        </p:nvSpPr>
        <p:spPr>
          <a:xfrm>
            <a:off x="6072909" y="4026875"/>
            <a:ext cx="2692400" cy="692907"/>
          </a:xfrm>
          <a:prstGeom prst="roundRect">
            <a:avLst/>
          </a:prstGeom>
          <a:solidFill>
            <a:schemeClr val="bg1"/>
          </a:solidFill>
        </p:spPr>
        <p:style>
          <a:lnRef idx="2">
            <a:schemeClr val="accent4"/>
          </a:lnRef>
          <a:fillRef idx="1">
            <a:schemeClr val="lt1"/>
          </a:fillRef>
          <a:effectRef idx="0">
            <a:schemeClr val="accent4"/>
          </a:effectRef>
          <a:fontRef idx="minor">
            <a:schemeClr val="dk1"/>
          </a:fontRef>
        </p:style>
        <p:txBody>
          <a:bodyPr rtlCol="0" anchor="ctr"/>
          <a:lstStyle/>
          <a:p>
            <a:pPr algn="ctr"/>
            <a:r>
              <a:rPr lang="sr-Latn-BA" dirty="0" smtClean="0">
                <a:solidFill>
                  <a:schemeClr val="tx1"/>
                </a:solidFill>
                <a:latin typeface="Times New Roman" panose="02020603050405020304" pitchFamily="18" charset="0"/>
                <a:cs typeface="Times New Roman" panose="02020603050405020304" pitchFamily="18" charset="0"/>
              </a:rPr>
              <a:t>↑proizvodnju u drugim granama koje su međusobno povezane. </a:t>
            </a:r>
            <a:endParaRPr lang="en-GB" dirty="0">
              <a:solidFill>
                <a:schemeClr val="tx1"/>
              </a:solidFill>
            </a:endParaRPr>
          </a:p>
        </p:txBody>
      </p:sp>
      <p:sp>
        <p:nvSpPr>
          <p:cNvPr id="15" name="Cloud Callout 14"/>
          <p:cNvSpPr/>
          <p:nvPr/>
        </p:nvSpPr>
        <p:spPr>
          <a:xfrm flipH="1">
            <a:off x="152399" y="3423977"/>
            <a:ext cx="2096654" cy="1388384"/>
          </a:xfrm>
          <a:prstGeom prst="cloud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r-Latn-BA" sz="1400" dirty="0" smtClean="0">
                <a:solidFill>
                  <a:schemeClr val="tx1"/>
                </a:solidFill>
              </a:rPr>
              <a:t>Koliki je multiplikacioni efekat investicija? </a:t>
            </a:r>
            <a:endParaRPr lang="en-GB" sz="1400" dirty="0">
              <a:solidFill>
                <a:schemeClr val="tx1"/>
              </a:solidFill>
            </a:endParaRPr>
          </a:p>
        </p:txBody>
      </p:sp>
      <p:sp>
        <p:nvSpPr>
          <p:cNvPr id="16" name="Rounded Rectangle 15"/>
          <p:cNvSpPr/>
          <p:nvPr/>
        </p:nvSpPr>
        <p:spPr>
          <a:xfrm>
            <a:off x="374071" y="5109614"/>
            <a:ext cx="8391238" cy="1152641"/>
          </a:xfrm>
          <a:prstGeom prst="roundRect">
            <a:avLst/>
          </a:prstGeom>
          <a:solidFill>
            <a:schemeClr val="bg1"/>
          </a:solidFill>
        </p:spPr>
        <p:style>
          <a:lnRef idx="2">
            <a:schemeClr val="accent4"/>
          </a:lnRef>
          <a:fillRef idx="1">
            <a:schemeClr val="lt1"/>
          </a:fillRef>
          <a:effectRef idx="0">
            <a:schemeClr val="accent4"/>
          </a:effectRef>
          <a:fontRef idx="minor">
            <a:schemeClr val="dk1"/>
          </a:fontRef>
        </p:style>
        <p:txBody>
          <a:bodyPr rtlCol="0" anchor="ctr"/>
          <a:lstStyle/>
          <a:p>
            <a:pPr algn="just"/>
            <a:r>
              <a:rPr lang="sr-Latn-BA" dirty="0" smtClean="0">
                <a:solidFill>
                  <a:schemeClr val="tx1"/>
                </a:solidFill>
                <a:latin typeface="Times New Roman" panose="02020603050405020304" pitchFamily="18" charset="0"/>
                <a:cs typeface="Times New Roman" panose="02020603050405020304" pitchFamily="18" charset="0"/>
              </a:rPr>
              <a:t>To zavisi od sklonosti ka potrošnji, odnosno ka štednji u datoj nacionalnoj ekonomiji. Ukoliko je sklonost ka potrošnji veća, a sklonost ka štednji manja, multiplikator investicija na nacionalni dohodak je veći. </a:t>
            </a:r>
          </a:p>
          <a:p>
            <a:pPr algn="just"/>
            <a:r>
              <a:rPr lang="sr-Latn-BA" dirty="0" smtClean="0">
                <a:solidFill>
                  <a:schemeClr val="tx1"/>
                </a:solidFill>
                <a:latin typeface="Times New Roman" panose="02020603050405020304" pitchFamily="18" charset="0"/>
                <a:cs typeface="Times New Roman" panose="02020603050405020304" pitchFamily="18" charset="0"/>
              </a:rPr>
              <a:t>Multiplikator je uvije &gt;1.</a:t>
            </a:r>
            <a:endParaRPr lang="en-GB" dirty="0">
              <a:solidFill>
                <a:schemeClr val="tx1"/>
              </a:solidFill>
            </a:endParaRPr>
          </a:p>
        </p:txBody>
      </p:sp>
    </p:spTree>
    <p:extLst>
      <p:ext uri="{BB962C8B-B14F-4D97-AF65-F5344CB8AC3E}">
        <p14:creationId xmlns:p14="http://schemas.microsoft.com/office/powerpoint/2010/main" val="198751214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6D22F896-40B5-4ADD-8801-0D06FADFA095}" type="slidenum">
              <a:rPr lang="en-US" smtClean="0"/>
              <a:t>6</a:t>
            </a:fld>
            <a:endParaRPr lang="en-US" dirty="0"/>
          </a:p>
        </p:txBody>
      </p:sp>
      <p:sp>
        <p:nvSpPr>
          <p:cNvPr id="3" name="Rounded Rectangle 2"/>
          <p:cNvSpPr/>
          <p:nvPr/>
        </p:nvSpPr>
        <p:spPr>
          <a:xfrm>
            <a:off x="176178" y="237985"/>
            <a:ext cx="8792332" cy="543394"/>
          </a:xfrm>
          <a:prstGeom prst="roundRect">
            <a:avLst/>
          </a:prstGeom>
          <a:ln w="38100">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1">
            <a:schemeClr val="accent1"/>
          </a:lnRef>
          <a:fillRef idx="2">
            <a:schemeClr val="accent1"/>
          </a:fillRef>
          <a:effectRef idx="1">
            <a:schemeClr val="accent1"/>
          </a:effectRef>
          <a:fontRef idx="minor">
            <a:schemeClr val="dk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r>
              <a:rPr lang="sr-Latn-BA" sz="2000" b="1" i="1" dirty="0" smtClean="0">
                <a:solidFill>
                  <a:schemeClr val="bg2">
                    <a:lumMod val="25000"/>
                  </a:schemeClr>
                </a:solidFill>
                <a:latin typeface="Times New Roman" panose="02020603050405020304" pitchFamily="18" charset="0"/>
                <a:cs typeface="Times New Roman" panose="02020603050405020304" pitchFamily="18" charset="0"/>
              </a:rPr>
              <a:t>2. Međunarodna ekonomija i spoljnotrgovinski multiplikator </a:t>
            </a:r>
            <a:endParaRPr lang="en-GB" sz="2000" b="1" i="1" dirty="0">
              <a:solidFill>
                <a:schemeClr val="bg2">
                  <a:lumMod val="25000"/>
                </a:schemeClr>
              </a:solidFill>
              <a:latin typeface="Times New Roman" panose="02020603050405020304" pitchFamily="18" charset="0"/>
              <a:cs typeface="Times New Roman" panose="02020603050405020304" pitchFamily="18" charset="0"/>
            </a:endParaRPr>
          </a:p>
        </p:txBody>
      </p:sp>
      <p:sp>
        <p:nvSpPr>
          <p:cNvPr id="4" name="Rounded Rectangle 3"/>
          <p:cNvSpPr/>
          <p:nvPr/>
        </p:nvSpPr>
        <p:spPr>
          <a:xfrm>
            <a:off x="2883708" y="1366875"/>
            <a:ext cx="5861163" cy="1017476"/>
          </a:xfrm>
          <a:prstGeom prst="roundRect">
            <a:avLst/>
          </a:prstGeom>
          <a:solidFill>
            <a:schemeClr val="bg1"/>
          </a:solidFill>
        </p:spPr>
        <p:style>
          <a:lnRef idx="2">
            <a:schemeClr val="accent4"/>
          </a:lnRef>
          <a:fillRef idx="1">
            <a:schemeClr val="lt1"/>
          </a:fillRef>
          <a:effectRef idx="0">
            <a:schemeClr val="accent4"/>
          </a:effectRef>
          <a:fontRef idx="minor">
            <a:schemeClr val="dk1"/>
          </a:fontRef>
        </p:style>
        <p:txBody>
          <a:bodyPr rtlCol="0" anchor="ctr"/>
          <a:lstStyle/>
          <a:p>
            <a:pPr algn="just"/>
            <a:r>
              <a:rPr lang="sr-Latn-BA" dirty="0" smtClean="0">
                <a:solidFill>
                  <a:schemeClr val="tx1"/>
                </a:solidFill>
                <a:latin typeface="Times New Roman" panose="02020603050405020304" pitchFamily="18" charset="0"/>
                <a:cs typeface="Times New Roman" panose="02020603050405020304" pitchFamily="18" charset="0"/>
              </a:rPr>
              <a:t>Američki ekonomista koji je razradio Kejnzove koncepcije dejstva investicionog multiplikatora, ali na principu otvorene ekonomije. </a:t>
            </a:r>
            <a:endParaRPr lang="en-GB" dirty="0">
              <a:solidFill>
                <a:schemeClr val="tx1"/>
              </a:solidFill>
            </a:endParaRPr>
          </a:p>
        </p:txBody>
      </p:sp>
      <p:sp>
        <p:nvSpPr>
          <p:cNvPr id="5" name="Vertical Scroll 4"/>
          <p:cNvSpPr/>
          <p:nvPr/>
        </p:nvSpPr>
        <p:spPr>
          <a:xfrm>
            <a:off x="316688" y="1414559"/>
            <a:ext cx="2428475" cy="868218"/>
          </a:xfrm>
          <a:prstGeom prst="verticalScroll">
            <a:avLst/>
          </a:prstGeom>
          <a:solidFill>
            <a:schemeClr val="accent3">
              <a:lumMod val="75000"/>
            </a:schemeClr>
          </a:solidFill>
        </p:spPr>
        <p:style>
          <a:lnRef idx="2">
            <a:schemeClr val="accent4"/>
          </a:lnRef>
          <a:fillRef idx="1">
            <a:schemeClr val="lt1"/>
          </a:fillRef>
          <a:effectRef idx="0">
            <a:schemeClr val="accent4"/>
          </a:effectRef>
          <a:fontRef idx="minor">
            <a:schemeClr val="dk1"/>
          </a:fontRef>
        </p:style>
        <p:txBody>
          <a:bodyPr rtlCol="0" anchor="ctr"/>
          <a:lstStyle/>
          <a:p>
            <a:pPr algn="ctr"/>
            <a:r>
              <a:rPr lang="sr-Latn-BA" dirty="0" smtClean="0"/>
              <a:t>Fric MakluP (Fritz Machlup) </a:t>
            </a:r>
            <a:endParaRPr lang="en-GB" dirty="0"/>
          </a:p>
        </p:txBody>
      </p:sp>
      <p:sp>
        <p:nvSpPr>
          <p:cNvPr id="6" name="Rounded Rectangle 5"/>
          <p:cNvSpPr/>
          <p:nvPr/>
        </p:nvSpPr>
        <p:spPr>
          <a:xfrm>
            <a:off x="381343" y="2502147"/>
            <a:ext cx="8363528" cy="1263144"/>
          </a:xfrm>
          <a:prstGeom prst="roundRect">
            <a:avLst/>
          </a:prstGeom>
          <a:solidFill>
            <a:schemeClr val="bg1"/>
          </a:solidFill>
        </p:spPr>
        <p:style>
          <a:lnRef idx="2">
            <a:schemeClr val="accent4"/>
          </a:lnRef>
          <a:fillRef idx="1">
            <a:schemeClr val="lt1"/>
          </a:fillRef>
          <a:effectRef idx="0">
            <a:schemeClr val="accent4"/>
          </a:effectRef>
          <a:fontRef idx="minor">
            <a:schemeClr val="dk1"/>
          </a:fontRef>
        </p:style>
        <p:txBody>
          <a:bodyPr rtlCol="0" anchor="ctr"/>
          <a:lstStyle/>
          <a:p>
            <a:pPr marL="285750" indent="-285750" algn="just">
              <a:buFont typeface="Wingdings" panose="05000000000000000000" pitchFamily="2" charset="2"/>
              <a:buChar char="§"/>
            </a:pPr>
            <a:r>
              <a:rPr lang="sr-Latn-BA" dirty="0" smtClean="0">
                <a:solidFill>
                  <a:schemeClr val="tx1"/>
                </a:solidFill>
                <a:latin typeface="Times New Roman" panose="02020603050405020304" pitchFamily="18" charset="0"/>
                <a:cs typeface="Times New Roman" panose="02020603050405020304" pitchFamily="18" charset="0"/>
              </a:rPr>
              <a:t>Maklup izjednačava efekte </a:t>
            </a:r>
            <a:r>
              <a:rPr lang="sr-Latn-BA" b="1" i="1" dirty="0" smtClean="0">
                <a:solidFill>
                  <a:schemeClr val="tx1"/>
                </a:solidFill>
                <a:latin typeface="Times New Roman" panose="02020603050405020304" pitchFamily="18" charset="0"/>
                <a:cs typeface="Times New Roman" panose="02020603050405020304" pitchFamily="18" charset="0"/>
              </a:rPr>
              <a:t>uvoza</a:t>
            </a:r>
            <a:r>
              <a:rPr lang="sr-Latn-BA" dirty="0" smtClean="0">
                <a:solidFill>
                  <a:schemeClr val="tx1"/>
                </a:solidFill>
                <a:latin typeface="Times New Roman" panose="02020603050405020304" pitchFamily="18" charset="0"/>
                <a:cs typeface="Times New Roman" panose="02020603050405020304" pitchFamily="18" charset="0"/>
              </a:rPr>
              <a:t> na nacionalnu privredu sa efektima </a:t>
            </a:r>
            <a:r>
              <a:rPr lang="sr-Latn-BA" b="1" i="1" dirty="0" smtClean="0">
                <a:solidFill>
                  <a:schemeClr val="tx1"/>
                </a:solidFill>
                <a:latin typeface="Times New Roman" panose="02020603050405020304" pitchFamily="18" charset="0"/>
                <a:cs typeface="Times New Roman" panose="02020603050405020304" pitchFamily="18" charset="0"/>
              </a:rPr>
              <a:t>štednje</a:t>
            </a:r>
            <a:r>
              <a:rPr lang="sr-Latn-BA" dirty="0" smtClean="0">
                <a:solidFill>
                  <a:schemeClr val="tx1"/>
                </a:solidFill>
                <a:latin typeface="Times New Roman" panose="02020603050405020304" pitchFamily="18" charset="0"/>
                <a:cs typeface="Times New Roman" panose="02020603050405020304" pitchFamily="18" charset="0"/>
              </a:rPr>
              <a:t>.</a:t>
            </a:r>
          </a:p>
          <a:p>
            <a:pPr marL="285750" indent="-285750" algn="just">
              <a:buFont typeface="Wingdings" panose="05000000000000000000" pitchFamily="2" charset="2"/>
              <a:buChar char="§"/>
            </a:pPr>
            <a:r>
              <a:rPr lang="sr-Latn-BA" dirty="0" smtClean="0">
                <a:solidFill>
                  <a:schemeClr val="tx1"/>
                </a:solidFill>
                <a:latin typeface="Times New Roman" panose="02020603050405020304" pitchFamily="18" charset="0"/>
                <a:cs typeface="Times New Roman" panose="02020603050405020304" pitchFamily="18" charset="0"/>
              </a:rPr>
              <a:t>Kao što </a:t>
            </a:r>
            <a:r>
              <a:rPr lang="sr-Latn-BA" b="1" dirty="0" smtClean="0">
                <a:solidFill>
                  <a:schemeClr val="tx1"/>
                </a:solidFill>
                <a:latin typeface="Times New Roman" panose="02020603050405020304" pitchFamily="18" charset="0"/>
                <a:cs typeface="Times New Roman" panose="02020603050405020304" pitchFamily="18" charset="0"/>
              </a:rPr>
              <a:t>štednja</a:t>
            </a:r>
            <a:r>
              <a:rPr lang="sr-Latn-BA" dirty="0" smtClean="0">
                <a:solidFill>
                  <a:schemeClr val="tx1"/>
                </a:solidFill>
                <a:latin typeface="Times New Roman" panose="02020603050405020304" pitchFamily="18" charset="0"/>
                <a:cs typeface="Times New Roman" panose="02020603050405020304" pitchFamily="18" charset="0"/>
              </a:rPr>
              <a:t> u </a:t>
            </a:r>
            <a:r>
              <a:rPr lang="sr-Latn-BA" u="sng" dirty="0" smtClean="0">
                <a:solidFill>
                  <a:schemeClr val="tx1"/>
                </a:solidFill>
                <a:latin typeface="Times New Roman" panose="02020603050405020304" pitchFamily="18" charset="0"/>
                <a:cs typeface="Times New Roman" panose="02020603050405020304" pitchFamily="18" charset="0"/>
              </a:rPr>
              <a:t>zatvorenoj ekonomiji </a:t>
            </a:r>
            <a:r>
              <a:rPr lang="sr-Latn-BA" b="1" dirty="0" smtClean="0">
                <a:solidFill>
                  <a:schemeClr val="tx1"/>
                </a:solidFill>
                <a:latin typeface="Times New Roman" panose="02020603050405020304" pitchFamily="18" charset="0"/>
                <a:cs typeface="Times New Roman" panose="02020603050405020304" pitchFamily="18" charset="0"/>
              </a:rPr>
              <a:t>blokira investicije</a:t>
            </a:r>
            <a:r>
              <a:rPr lang="sr-Latn-BA" dirty="0" smtClean="0">
                <a:solidFill>
                  <a:schemeClr val="tx1"/>
                </a:solidFill>
                <a:latin typeface="Times New Roman" panose="02020603050405020304" pitchFamily="18" charset="0"/>
                <a:cs typeface="Times New Roman" panose="02020603050405020304" pitchFamily="18" charset="0"/>
              </a:rPr>
              <a:t>, a  time i njihov multiplikativni efekat, tako </a:t>
            </a:r>
            <a:r>
              <a:rPr lang="sr-Latn-BA" b="1" dirty="0" smtClean="0">
                <a:solidFill>
                  <a:schemeClr val="tx1"/>
                </a:solidFill>
                <a:latin typeface="Times New Roman" panose="02020603050405020304" pitchFamily="18" charset="0"/>
                <a:cs typeface="Times New Roman" panose="02020603050405020304" pitchFamily="18" charset="0"/>
              </a:rPr>
              <a:t>uvoz</a:t>
            </a:r>
            <a:r>
              <a:rPr lang="sr-Latn-BA" dirty="0" smtClean="0">
                <a:solidFill>
                  <a:schemeClr val="tx1"/>
                </a:solidFill>
                <a:latin typeface="Times New Roman" panose="02020603050405020304" pitchFamily="18" charset="0"/>
                <a:cs typeface="Times New Roman" panose="02020603050405020304" pitchFamily="18" charset="0"/>
              </a:rPr>
              <a:t>  u </a:t>
            </a:r>
            <a:r>
              <a:rPr lang="sr-Latn-BA" u="sng" dirty="0" smtClean="0">
                <a:solidFill>
                  <a:schemeClr val="tx1"/>
                </a:solidFill>
                <a:latin typeface="Times New Roman" panose="02020603050405020304" pitchFamily="18" charset="0"/>
                <a:cs typeface="Times New Roman" panose="02020603050405020304" pitchFamily="18" charset="0"/>
              </a:rPr>
              <a:t>otvorenoj ekonomiji </a:t>
            </a:r>
            <a:r>
              <a:rPr lang="sr-Latn-BA" b="1" dirty="0" smtClean="0">
                <a:solidFill>
                  <a:schemeClr val="tx1"/>
                </a:solidFill>
                <a:latin typeface="Times New Roman" panose="02020603050405020304" pitchFamily="18" charset="0"/>
                <a:cs typeface="Times New Roman" panose="02020603050405020304" pitchFamily="18" charset="0"/>
              </a:rPr>
              <a:t>stimuliše strane umjesto domaćih proizvođača robe.  </a:t>
            </a:r>
          </a:p>
        </p:txBody>
      </p:sp>
      <p:sp>
        <p:nvSpPr>
          <p:cNvPr id="7" name="Rounded Rectangle 6"/>
          <p:cNvSpPr/>
          <p:nvPr/>
        </p:nvSpPr>
        <p:spPr>
          <a:xfrm>
            <a:off x="390580" y="3987323"/>
            <a:ext cx="8363528" cy="689013"/>
          </a:xfrm>
          <a:prstGeom prst="roundRect">
            <a:avLst/>
          </a:prstGeom>
          <a:solidFill>
            <a:schemeClr val="bg1"/>
          </a:solidFill>
        </p:spPr>
        <p:style>
          <a:lnRef idx="2">
            <a:schemeClr val="accent4"/>
          </a:lnRef>
          <a:fillRef idx="1">
            <a:schemeClr val="lt1"/>
          </a:fillRef>
          <a:effectRef idx="0">
            <a:schemeClr val="accent4"/>
          </a:effectRef>
          <a:fontRef idx="minor">
            <a:schemeClr val="dk1"/>
          </a:fontRef>
        </p:style>
        <p:txBody>
          <a:bodyPr rtlCol="0" anchor="ctr"/>
          <a:lstStyle/>
          <a:p>
            <a:pPr marL="285750" indent="-285750" algn="just">
              <a:buFont typeface="Wingdings" panose="05000000000000000000" pitchFamily="2" charset="2"/>
              <a:buChar char="§"/>
            </a:pPr>
            <a:r>
              <a:rPr lang="sr-Latn-BA" b="1" dirty="0" smtClean="0">
                <a:solidFill>
                  <a:schemeClr val="accent4"/>
                </a:solidFill>
                <a:latin typeface="Times New Roman" panose="02020603050405020304" pitchFamily="18" charset="0"/>
                <a:cs typeface="Times New Roman" panose="02020603050405020304" pitchFamily="18" charset="0"/>
              </a:rPr>
              <a:t>Veličina multiplikatora je određena </a:t>
            </a:r>
            <a:r>
              <a:rPr lang="sr-Latn-BA" b="1" i="1" dirty="0" smtClean="0">
                <a:solidFill>
                  <a:schemeClr val="tx1"/>
                </a:solidFill>
                <a:latin typeface="Times New Roman" panose="02020603050405020304" pitchFamily="18" charset="0"/>
                <a:cs typeface="Times New Roman" panose="02020603050405020304" pitchFamily="18" charset="0"/>
              </a:rPr>
              <a:t>postojećom sklonošću ka uvozu</a:t>
            </a:r>
            <a:r>
              <a:rPr lang="sr-Latn-BA" dirty="0" smtClean="0">
                <a:solidFill>
                  <a:schemeClr val="tx1"/>
                </a:solidFill>
                <a:latin typeface="Times New Roman" panose="02020603050405020304" pitchFamily="18" charset="0"/>
                <a:cs typeface="Times New Roman" panose="02020603050405020304" pitchFamily="18" charset="0"/>
              </a:rPr>
              <a:t>, sklonošću ka </a:t>
            </a:r>
            <a:r>
              <a:rPr lang="sr-Latn-BA" b="1" i="1" dirty="0" smtClean="0">
                <a:solidFill>
                  <a:schemeClr val="tx1"/>
                </a:solidFill>
                <a:latin typeface="Times New Roman" panose="02020603050405020304" pitchFamily="18" charset="0"/>
                <a:cs typeface="Times New Roman" panose="02020603050405020304" pitchFamily="18" charset="0"/>
              </a:rPr>
              <a:t>potrošnji</a:t>
            </a:r>
            <a:r>
              <a:rPr lang="sr-Latn-BA" dirty="0" smtClean="0">
                <a:solidFill>
                  <a:schemeClr val="tx1"/>
                </a:solidFill>
                <a:latin typeface="Times New Roman" panose="02020603050405020304" pitchFamily="18" charset="0"/>
                <a:cs typeface="Times New Roman" panose="02020603050405020304" pitchFamily="18" charset="0"/>
              </a:rPr>
              <a:t> i </a:t>
            </a:r>
            <a:r>
              <a:rPr lang="sr-Latn-BA" b="1" i="1" dirty="0" smtClean="0">
                <a:solidFill>
                  <a:schemeClr val="tx1"/>
                </a:solidFill>
                <a:latin typeface="Times New Roman" panose="02020603050405020304" pitchFamily="18" charset="0"/>
                <a:cs typeface="Times New Roman" panose="02020603050405020304" pitchFamily="18" charset="0"/>
              </a:rPr>
              <a:t>sklonošću ka štednji</a:t>
            </a:r>
            <a:r>
              <a:rPr lang="sr-Latn-BA" dirty="0" smtClean="0">
                <a:solidFill>
                  <a:schemeClr val="tx1"/>
                </a:solidFill>
                <a:latin typeface="Times New Roman" panose="02020603050405020304" pitchFamily="18" charset="0"/>
                <a:cs typeface="Times New Roman" panose="02020603050405020304" pitchFamily="18" charset="0"/>
              </a:rPr>
              <a:t>. </a:t>
            </a:r>
            <a:endParaRPr lang="sr-Latn-BA" b="1" dirty="0" smtClean="0">
              <a:solidFill>
                <a:schemeClr val="tx1"/>
              </a:solidFill>
              <a:latin typeface="Times New Roman" panose="02020603050405020304" pitchFamily="18" charset="0"/>
              <a:cs typeface="Times New Roman" panose="02020603050405020304" pitchFamily="18" charset="0"/>
            </a:endParaRPr>
          </a:p>
        </p:txBody>
      </p:sp>
      <p:sp>
        <p:nvSpPr>
          <p:cNvPr id="8" name="Rounded Rectangle 7"/>
          <p:cNvSpPr/>
          <p:nvPr/>
        </p:nvSpPr>
        <p:spPr>
          <a:xfrm>
            <a:off x="390580" y="4865754"/>
            <a:ext cx="8363528" cy="1730152"/>
          </a:xfrm>
          <a:prstGeom prst="roundRect">
            <a:avLst/>
          </a:prstGeom>
          <a:solidFill>
            <a:schemeClr val="bg1"/>
          </a:solidFill>
        </p:spPr>
        <p:style>
          <a:lnRef idx="2">
            <a:schemeClr val="accent4"/>
          </a:lnRef>
          <a:fillRef idx="1">
            <a:schemeClr val="lt1"/>
          </a:fillRef>
          <a:effectRef idx="0">
            <a:schemeClr val="accent4"/>
          </a:effectRef>
          <a:fontRef idx="minor">
            <a:schemeClr val="dk1"/>
          </a:fontRef>
        </p:style>
        <p:txBody>
          <a:bodyPr rtlCol="0" anchor="ctr"/>
          <a:lstStyle/>
          <a:p>
            <a:pPr marL="285750" indent="-285750" algn="just">
              <a:buFont typeface="Wingdings" panose="05000000000000000000" pitchFamily="2" charset="2"/>
              <a:buChar char="§"/>
            </a:pPr>
            <a:r>
              <a:rPr lang="sr-Latn-BA" dirty="0" smtClean="0">
                <a:solidFill>
                  <a:schemeClr val="tx1"/>
                </a:solidFill>
                <a:latin typeface="Times New Roman" panose="02020603050405020304" pitchFamily="18" charset="0"/>
                <a:cs typeface="Times New Roman" panose="02020603050405020304" pitchFamily="18" charset="0"/>
              </a:rPr>
              <a:t>Maklup izjednačava efekte štednje sa efektima kao faktore koji djeluju destruktivno na povećanje nacionalnog dohodka. </a:t>
            </a:r>
          </a:p>
          <a:p>
            <a:pPr marL="285750" indent="-285750" algn="just">
              <a:buFont typeface="Wingdings" panose="05000000000000000000" pitchFamily="2" charset="2"/>
              <a:buChar char="§"/>
            </a:pPr>
            <a:r>
              <a:rPr lang="sr-Latn-BA" b="1" dirty="0" smtClean="0">
                <a:solidFill>
                  <a:schemeClr val="tx1"/>
                </a:solidFill>
                <a:latin typeface="Times New Roman" panose="02020603050405020304" pitchFamily="18" charset="0"/>
                <a:cs typeface="Times New Roman" panose="02020603050405020304" pitchFamily="18" charset="0"/>
              </a:rPr>
              <a:t>Sklonost ka potrošnji definiše veliinu multiplikatora. Ukoliko se veći dio dohodka ostvaren izvozom koristi u potošnji na domaćem tržištu, to će biti stiumulans povećanju domaće proizvodnje i dodatnog rasta bruto nacinalnog proizvoda odnosno bruto nacionalnog dohodka. </a:t>
            </a:r>
          </a:p>
        </p:txBody>
      </p:sp>
    </p:spTree>
    <p:extLst>
      <p:ext uri="{BB962C8B-B14F-4D97-AF65-F5344CB8AC3E}">
        <p14:creationId xmlns:p14="http://schemas.microsoft.com/office/powerpoint/2010/main" val="345786082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6D22F896-40B5-4ADD-8801-0D06FADFA095}" type="slidenum">
              <a:rPr lang="en-US" smtClean="0"/>
              <a:t>7</a:t>
            </a:fld>
            <a:endParaRPr lang="en-US" dirty="0"/>
          </a:p>
        </p:txBody>
      </p:sp>
      <p:sp>
        <p:nvSpPr>
          <p:cNvPr id="7" name="Rounded Rectangle 6"/>
          <p:cNvSpPr/>
          <p:nvPr/>
        </p:nvSpPr>
        <p:spPr>
          <a:xfrm>
            <a:off x="150938" y="197993"/>
            <a:ext cx="8510192" cy="880762"/>
          </a:xfrm>
          <a:prstGeom prst="roundRect">
            <a:avLst/>
          </a:prstGeom>
          <a:ln w="38100">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1">
            <a:schemeClr val="accent1"/>
          </a:lnRef>
          <a:fillRef idx="2">
            <a:schemeClr val="accent1"/>
          </a:fillRef>
          <a:effectRef idx="1">
            <a:schemeClr val="accent1"/>
          </a:effectRef>
          <a:fontRef idx="minor">
            <a:schemeClr val="dk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r>
              <a:rPr lang="sr-Latn-BA" sz="3200" b="1" dirty="0" smtClean="0">
                <a:solidFill>
                  <a:schemeClr val="bg2">
                    <a:lumMod val="25000"/>
                  </a:schemeClr>
                </a:solidFill>
                <a:latin typeface="Times New Roman" panose="02020603050405020304" pitchFamily="18" charset="0"/>
                <a:cs typeface="Times New Roman" panose="02020603050405020304" pitchFamily="18" charset="0"/>
              </a:rPr>
              <a:t>Međunarodni ekonomski odnosi </a:t>
            </a:r>
            <a:endParaRPr lang="en-GB" sz="3200" b="1" dirty="0">
              <a:solidFill>
                <a:schemeClr val="bg2">
                  <a:lumMod val="25000"/>
                </a:schemeClr>
              </a:solidFill>
              <a:latin typeface="Times New Roman" panose="02020603050405020304" pitchFamily="18" charset="0"/>
              <a:cs typeface="Times New Roman" panose="02020603050405020304" pitchFamily="18" charset="0"/>
            </a:endParaRPr>
          </a:p>
        </p:txBody>
      </p:sp>
      <p:sp>
        <p:nvSpPr>
          <p:cNvPr id="9" name="Title 1"/>
          <p:cNvSpPr txBox="1">
            <a:spLocks/>
          </p:cNvSpPr>
          <p:nvPr/>
        </p:nvSpPr>
        <p:spPr>
          <a:xfrm>
            <a:off x="466869" y="3063341"/>
            <a:ext cx="8428216" cy="1053395"/>
          </a:xfrm>
          <a:prstGeom prst="rect">
            <a:avLst/>
          </a:prstGeom>
        </p:spPr>
        <p:txBody>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sr-Latn-BA" sz="3200" b="1" smtClean="0">
                <a:solidFill>
                  <a:schemeClr val="tx2">
                    <a:lumMod val="60000"/>
                    <a:lumOff val="40000"/>
                  </a:schemeClr>
                </a:solidFill>
                <a:latin typeface="Times New Roman" panose="02020603050405020304" pitchFamily="18" charset="0"/>
                <a:cs typeface="Times New Roman" panose="02020603050405020304" pitchFamily="18" charset="0"/>
              </a:rPr>
              <a:t>                  </a:t>
            </a:r>
            <a:r>
              <a:rPr lang="sr-Latn-BA" sz="3200" b="1" smtClean="0">
                <a:solidFill>
                  <a:schemeClr val="tx2">
                    <a:lumMod val="60000"/>
                    <a:lumOff val="40000"/>
                  </a:schemeClr>
                </a:solidFill>
                <a:latin typeface="Times New Roman" panose="02020603050405020304" pitchFamily="18" charset="0"/>
                <a:cs typeface="Times New Roman" panose="02020603050405020304" pitchFamily="18" charset="0"/>
              </a:rPr>
              <a:t>Vježbe</a:t>
            </a:r>
            <a:endParaRPr lang="sr-Latn-BA" sz="3200" b="1" dirty="0" smtClean="0">
              <a:solidFill>
                <a:schemeClr val="tx2">
                  <a:lumMod val="60000"/>
                  <a:lumOff val="40000"/>
                </a:schemeClr>
              </a:solidFill>
              <a:latin typeface="Times New Roman" panose="02020603050405020304" pitchFamily="18" charset="0"/>
              <a:cs typeface="Times New Roman" panose="02020603050405020304" pitchFamily="18" charset="0"/>
            </a:endParaRPr>
          </a:p>
          <a:p>
            <a:r>
              <a:rPr lang="sr-Latn-BA" sz="3000" b="1" dirty="0" smtClean="0">
                <a:solidFill>
                  <a:schemeClr val="tx2">
                    <a:lumMod val="60000"/>
                    <a:lumOff val="40000"/>
                  </a:schemeClr>
                </a:solidFill>
                <a:latin typeface="Times New Roman" panose="02020603050405020304" pitchFamily="18" charset="0"/>
                <a:cs typeface="Times New Roman" panose="02020603050405020304" pitchFamily="18" charset="0"/>
              </a:rPr>
              <a:t>___________________________________________</a:t>
            </a:r>
          </a:p>
          <a:p>
            <a:endParaRPr lang="sr-Latn-BA" sz="3000" b="1" dirty="0" smtClean="0">
              <a:solidFill>
                <a:schemeClr val="tx2">
                  <a:lumMod val="60000"/>
                  <a:lumOff val="40000"/>
                </a:schemeClr>
              </a:solidFill>
              <a:latin typeface="Times New Roman" panose="02020603050405020304" pitchFamily="18" charset="0"/>
              <a:cs typeface="Times New Roman" panose="02020603050405020304" pitchFamily="18" charset="0"/>
            </a:endParaRPr>
          </a:p>
          <a:p>
            <a:endParaRPr lang="sr-Latn-BA" sz="3000" b="1" dirty="0" smtClean="0">
              <a:solidFill>
                <a:schemeClr val="tx2">
                  <a:lumMod val="60000"/>
                  <a:lumOff val="40000"/>
                </a:schemeClr>
              </a:solidFill>
              <a:latin typeface="Times New Roman" panose="02020603050405020304" pitchFamily="18" charset="0"/>
              <a:cs typeface="Times New Roman" panose="02020603050405020304" pitchFamily="18" charset="0"/>
            </a:endParaRPr>
          </a:p>
          <a:p>
            <a:pPr marL="457200" indent="-457200">
              <a:buFont typeface="Wingdings" panose="05000000000000000000" pitchFamily="2" charset="2"/>
              <a:buChar char="§"/>
            </a:pPr>
            <a:endParaRPr lang="sr-Latn-BA" sz="3200" b="1" dirty="0" smtClean="0">
              <a:solidFill>
                <a:schemeClr val="tx1">
                  <a:lumMod val="65000"/>
                  <a:lumOff val="35000"/>
                </a:schemeClr>
              </a:solidFill>
              <a:latin typeface="Times New Roman" panose="02020603050405020304" pitchFamily="18" charset="0"/>
              <a:cs typeface="Times New Roman" panose="02020603050405020304" pitchFamily="18" charset="0"/>
            </a:endParaRPr>
          </a:p>
        </p:txBody>
      </p:sp>
      <p:sp>
        <p:nvSpPr>
          <p:cNvPr id="12" name="Title 1"/>
          <p:cNvSpPr txBox="1">
            <a:spLocks/>
          </p:cNvSpPr>
          <p:nvPr/>
        </p:nvSpPr>
        <p:spPr>
          <a:xfrm>
            <a:off x="5773627" y="5955794"/>
            <a:ext cx="3121458" cy="536261"/>
          </a:xfrm>
          <a:prstGeom prst="rect">
            <a:avLst/>
          </a:prstGeom>
        </p:spPr>
        <p:txBody>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sr-Latn-BA" sz="1600" b="1" dirty="0">
                <a:solidFill>
                  <a:schemeClr val="tx1">
                    <a:lumMod val="65000"/>
                    <a:lumOff val="35000"/>
                  </a:schemeClr>
                </a:solidFill>
                <a:latin typeface="Times New Roman" panose="02020603050405020304" pitchFamily="18" charset="0"/>
                <a:cs typeface="Times New Roman" panose="02020603050405020304" pitchFamily="18" charset="0"/>
              </a:rPr>
              <a:t>m</a:t>
            </a:r>
            <a:r>
              <a:rPr lang="sr-Latn-BA" sz="1600" b="1" dirty="0" smtClean="0">
                <a:solidFill>
                  <a:schemeClr val="tx1">
                    <a:lumMod val="65000"/>
                    <a:lumOff val="35000"/>
                  </a:schemeClr>
                </a:solidFill>
                <a:latin typeface="Times New Roman" panose="02020603050405020304" pitchFamily="18" charset="0"/>
                <a:cs typeface="Times New Roman" panose="02020603050405020304" pitchFamily="18" charset="0"/>
              </a:rPr>
              <a:t>r Dragana-Vujičić Stefanović, </a:t>
            </a:r>
          </a:p>
          <a:p>
            <a:r>
              <a:rPr lang="sr-Latn-BA" sz="1600" b="1" dirty="0" smtClean="0">
                <a:solidFill>
                  <a:schemeClr val="tx1">
                    <a:lumMod val="65000"/>
                    <a:lumOff val="35000"/>
                  </a:schemeClr>
                </a:solidFill>
                <a:latin typeface="Times New Roman" panose="02020603050405020304" pitchFamily="18" charset="0"/>
                <a:cs typeface="Times New Roman" panose="02020603050405020304" pitchFamily="18" charset="0"/>
              </a:rPr>
              <a:t>Viši asistent </a:t>
            </a:r>
          </a:p>
          <a:p>
            <a:r>
              <a:rPr lang="sr-Latn-BA" sz="2400" b="1" dirty="0" smtClean="0">
                <a:solidFill>
                  <a:schemeClr val="tx1">
                    <a:lumMod val="65000"/>
                    <a:lumOff val="35000"/>
                  </a:schemeClr>
                </a:solidFill>
                <a:latin typeface="Times New Roman" panose="02020603050405020304" pitchFamily="18" charset="0"/>
                <a:cs typeface="Times New Roman" panose="02020603050405020304" pitchFamily="18" charset="0"/>
              </a:rPr>
              <a:t> </a:t>
            </a:r>
            <a:endParaRPr lang="sr-Latn-BA" sz="3200" b="1" dirty="0" smtClean="0">
              <a:solidFill>
                <a:schemeClr val="tx1">
                  <a:lumMod val="65000"/>
                  <a:lumOff val="35000"/>
                </a:schemeClr>
              </a:solidFill>
              <a:latin typeface="Times New Roman" panose="02020603050405020304" pitchFamily="18" charset="0"/>
              <a:cs typeface="Times New Roman" panose="02020603050405020304" pitchFamily="18" charset="0"/>
            </a:endParaRPr>
          </a:p>
        </p:txBody>
      </p:sp>
      <p:pic>
        <p:nvPicPr>
          <p:cNvPr id="8" name="Picture 7"/>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80806" y="2940687"/>
            <a:ext cx="1756813" cy="993854"/>
          </a:xfrm>
          <a:prstGeom prst="rect">
            <a:avLst/>
          </a:prstGeom>
        </p:spPr>
      </p:pic>
      <p:sp>
        <p:nvSpPr>
          <p:cNvPr id="11" name="Title 1"/>
          <p:cNvSpPr txBox="1">
            <a:spLocks/>
          </p:cNvSpPr>
          <p:nvPr/>
        </p:nvSpPr>
        <p:spPr>
          <a:xfrm>
            <a:off x="580806" y="4188524"/>
            <a:ext cx="7878330" cy="445294"/>
          </a:xfrm>
          <a:prstGeom prst="rect">
            <a:avLst/>
          </a:prstGeom>
        </p:spPr>
        <p:txBody>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marL="342900" indent="-342900" algn="just">
              <a:buFont typeface="Wingdings" panose="05000000000000000000" pitchFamily="2" charset="2"/>
              <a:buChar char="§"/>
            </a:pPr>
            <a:r>
              <a:rPr lang="sr-Latn-BA" sz="2400" b="1" dirty="0" smtClean="0">
                <a:solidFill>
                  <a:schemeClr val="bg1">
                    <a:lumMod val="50000"/>
                  </a:schemeClr>
                </a:solidFill>
                <a:latin typeface="Times New Roman" panose="02020603050405020304" pitchFamily="18" charset="0"/>
                <a:cs typeface="Times New Roman" panose="02020603050405020304" pitchFamily="18" charset="0"/>
              </a:rPr>
              <a:t>Međuzavisnost međunarodne razmjene i veličine nacionalnog dohodka </a:t>
            </a:r>
          </a:p>
          <a:p>
            <a:endParaRPr lang="sr-Latn-BA" sz="2400" b="1" dirty="0" smtClean="0">
              <a:solidFill>
                <a:srgbClr val="FF0000"/>
              </a:solidFill>
              <a:latin typeface="Times New Roman" panose="02020603050405020304" pitchFamily="18" charset="0"/>
              <a:cs typeface="Times New Roman" panose="02020603050405020304" pitchFamily="18" charset="0"/>
            </a:endParaRPr>
          </a:p>
        </p:txBody>
      </p:sp>
      <p:sp>
        <p:nvSpPr>
          <p:cNvPr id="13" name="Title 1"/>
          <p:cNvSpPr txBox="1">
            <a:spLocks/>
          </p:cNvSpPr>
          <p:nvPr/>
        </p:nvSpPr>
        <p:spPr>
          <a:xfrm>
            <a:off x="1514497" y="4966600"/>
            <a:ext cx="7201917" cy="466269"/>
          </a:xfrm>
          <a:prstGeom prst="rect">
            <a:avLst/>
          </a:prstGeom>
        </p:spPr>
        <p:txBody>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marL="342900" indent="-342900">
              <a:buFont typeface="Wingdings" panose="05000000000000000000" pitchFamily="2" charset="2"/>
              <a:buChar char="§"/>
            </a:pPr>
            <a:r>
              <a:rPr lang="sr-Latn-BA" sz="2400" b="1" dirty="0" smtClean="0">
                <a:solidFill>
                  <a:schemeClr val="bg1">
                    <a:lumMod val="50000"/>
                  </a:schemeClr>
                </a:solidFill>
                <a:latin typeface="Times New Roman" panose="02020603050405020304" pitchFamily="18" charset="0"/>
                <a:cs typeface="Times New Roman" panose="02020603050405020304" pitchFamily="18" charset="0"/>
              </a:rPr>
              <a:t>Investicioni multiplikator </a:t>
            </a:r>
          </a:p>
          <a:p>
            <a:pPr marL="342900" indent="-342900">
              <a:buFont typeface="Wingdings" panose="05000000000000000000" pitchFamily="2" charset="2"/>
              <a:buChar char="§"/>
            </a:pPr>
            <a:r>
              <a:rPr lang="sr-Latn-BA" sz="2400" b="1" dirty="0" smtClean="0">
                <a:solidFill>
                  <a:schemeClr val="bg1">
                    <a:lumMod val="50000"/>
                  </a:schemeClr>
                </a:solidFill>
                <a:latin typeface="Times New Roman" panose="02020603050405020304" pitchFamily="18" charset="0"/>
                <a:cs typeface="Times New Roman" panose="02020603050405020304" pitchFamily="18" charset="0"/>
              </a:rPr>
              <a:t>Spoljnotrgovinski multiplikator </a:t>
            </a:r>
            <a:endParaRPr lang="sr-Latn-BA" sz="2400" b="1" dirty="0" smtClean="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69593277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6D22F896-40B5-4ADD-8801-0D06FADFA095}" type="slidenum">
              <a:rPr lang="en-US" smtClean="0"/>
              <a:t>8</a:t>
            </a:fld>
            <a:endParaRPr lang="en-US" dirty="0"/>
          </a:p>
        </p:txBody>
      </p:sp>
      <p:sp>
        <p:nvSpPr>
          <p:cNvPr id="3" name="Rounded Rectangle 2"/>
          <p:cNvSpPr/>
          <p:nvPr/>
        </p:nvSpPr>
        <p:spPr>
          <a:xfrm>
            <a:off x="102286" y="237985"/>
            <a:ext cx="8949349" cy="543394"/>
          </a:xfrm>
          <a:prstGeom prst="roundRect">
            <a:avLst/>
          </a:prstGeom>
          <a:ln w="38100">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1">
            <a:schemeClr val="accent1"/>
          </a:lnRef>
          <a:fillRef idx="2">
            <a:schemeClr val="accent1"/>
          </a:fillRef>
          <a:effectRef idx="1">
            <a:schemeClr val="accent1"/>
          </a:effectRef>
          <a:fontRef idx="minor">
            <a:schemeClr val="dk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r>
              <a:rPr lang="sr-Latn-BA" sz="2000" b="1" i="1" dirty="0" smtClean="0">
                <a:solidFill>
                  <a:schemeClr val="bg2">
                    <a:lumMod val="25000"/>
                  </a:schemeClr>
                </a:solidFill>
                <a:latin typeface="Times New Roman" panose="02020603050405020304" pitchFamily="18" charset="0"/>
                <a:cs typeface="Times New Roman" panose="02020603050405020304" pitchFamily="18" charset="0"/>
              </a:rPr>
              <a:t>Međuzavisnost međunarodne razmjene i veličine nacionalnog dohotka </a:t>
            </a:r>
            <a:endParaRPr lang="en-GB" sz="2000" b="1" i="1" dirty="0">
              <a:solidFill>
                <a:schemeClr val="bg2">
                  <a:lumMod val="25000"/>
                </a:schemeClr>
              </a:solidFill>
              <a:latin typeface="Times New Roman" panose="02020603050405020304" pitchFamily="18" charset="0"/>
              <a:cs typeface="Times New Roman" panose="02020603050405020304" pitchFamily="18" charset="0"/>
            </a:endParaRPr>
          </a:p>
        </p:txBody>
      </p:sp>
      <p:sp>
        <p:nvSpPr>
          <p:cNvPr id="5" name="Title 1"/>
          <p:cNvSpPr txBox="1">
            <a:spLocks/>
          </p:cNvSpPr>
          <p:nvPr/>
        </p:nvSpPr>
        <p:spPr>
          <a:xfrm>
            <a:off x="2927926" y="954386"/>
            <a:ext cx="5911271" cy="1125264"/>
          </a:xfrm>
          <a:prstGeom prst="rect">
            <a:avLst/>
          </a:prstGeom>
          <a:solidFill>
            <a:schemeClr val="bg1">
              <a:lumMod val="95000"/>
            </a:schemeClr>
          </a:solidFill>
        </p:spPr>
        <p:txBody>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just"/>
            <a:r>
              <a:rPr lang="sr-Latn-BA" sz="1800" dirty="0" smtClean="0">
                <a:solidFill>
                  <a:schemeClr val="tx1">
                    <a:lumMod val="65000"/>
                    <a:lumOff val="35000"/>
                  </a:schemeClr>
                </a:solidFill>
                <a:latin typeface="Times New Roman" panose="02020603050405020304" pitchFamily="18" charset="0"/>
                <a:cs typeface="Times New Roman" panose="02020603050405020304" pitchFamily="18" charset="0"/>
              </a:rPr>
              <a:t>Zavisnost različitih nacionalnih ekonomija od spoljne trgovine je ≠. Ali nacionalni dohodak jedne zemlje u zavisnosti je od ∆ u nacionalnom dohodku druge zemlje,odnosno sve zemlje u međunarodnoj razmjeni su međusobno povezane.  </a:t>
            </a:r>
          </a:p>
        </p:txBody>
      </p:sp>
      <p:pic>
        <p:nvPicPr>
          <p:cNvPr id="1026" name="Picture 2" descr="BDP – DRUŠTVENI PROIZVOD I DOHODAK"/>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94916" y="899748"/>
            <a:ext cx="2457450" cy="1857376"/>
          </a:xfrm>
          <a:prstGeom prst="rect">
            <a:avLst/>
          </a:prstGeom>
          <a:noFill/>
          <a:extLst>
            <a:ext uri="{909E8E84-426E-40DD-AFC4-6F175D3DCCD1}">
              <a14:hiddenFill xmlns:a14="http://schemas.microsoft.com/office/drawing/2010/main">
                <a:solidFill>
                  <a:srgbClr val="FFFFFF"/>
                </a:solidFill>
              </a14:hiddenFill>
            </a:ext>
          </a:extLst>
        </p:spPr>
      </p:pic>
      <p:sp>
        <p:nvSpPr>
          <p:cNvPr id="6" name="Oval 5"/>
          <p:cNvSpPr/>
          <p:nvPr/>
        </p:nvSpPr>
        <p:spPr>
          <a:xfrm>
            <a:off x="3158835" y="2276653"/>
            <a:ext cx="1930400" cy="75738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r-Latn-BA" sz="1600" dirty="0" smtClean="0">
                <a:latin typeface="Times New Roman" panose="02020603050405020304" pitchFamily="18" charset="0"/>
                <a:cs typeface="Times New Roman" panose="02020603050405020304" pitchFamily="18" charset="0"/>
              </a:rPr>
              <a:t>≠</a:t>
            </a:r>
            <a:r>
              <a:rPr lang="sr-Latn-BA" sz="1600" dirty="0" smtClean="0"/>
              <a:t>Stepen otvorenosti zemlje </a:t>
            </a:r>
            <a:endParaRPr lang="en-GB" sz="1600" dirty="0"/>
          </a:p>
        </p:txBody>
      </p:sp>
      <p:sp>
        <p:nvSpPr>
          <p:cNvPr id="7" name="Rounded Rectangle 6"/>
          <p:cNvSpPr/>
          <p:nvPr/>
        </p:nvSpPr>
        <p:spPr>
          <a:xfrm>
            <a:off x="6527800" y="2323017"/>
            <a:ext cx="2311397" cy="66465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r-Latn-BA" sz="1600" dirty="0">
                <a:latin typeface="Times New Roman" panose="02020603050405020304" pitchFamily="18" charset="0"/>
                <a:cs typeface="Times New Roman" panose="02020603050405020304" pitchFamily="18" charset="0"/>
              </a:rPr>
              <a:t>≠</a:t>
            </a:r>
            <a:r>
              <a:rPr lang="sr-Latn-BA" sz="1600" dirty="0"/>
              <a:t>Stepen zavisnosti zemlje od međunarodne trgovine</a:t>
            </a:r>
            <a:endParaRPr lang="en-GB" sz="1600" dirty="0"/>
          </a:p>
        </p:txBody>
      </p:sp>
      <p:sp>
        <p:nvSpPr>
          <p:cNvPr id="10" name="Striped Right Arrow 9"/>
          <p:cNvSpPr/>
          <p:nvPr/>
        </p:nvSpPr>
        <p:spPr>
          <a:xfrm>
            <a:off x="5262125" y="2207127"/>
            <a:ext cx="1009661" cy="799010"/>
          </a:xfrm>
          <a:prstGeom prst="stripedRightArrow">
            <a:avLst/>
          </a:prstGeom>
          <a:solidFill>
            <a:schemeClr val="bg1">
              <a:lumMod val="65000"/>
            </a:schemeClr>
          </a:solidFill>
          <a:ln w="38100">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Title 1"/>
          <p:cNvSpPr txBox="1">
            <a:spLocks/>
          </p:cNvSpPr>
          <p:nvPr/>
        </p:nvSpPr>
        <p:spPr>
          <a:xfrm>
            <a:off x="447316" y="4164296"/>
            <a:ext cx="4004613" cy="640509"/>
          </a:xfrm>
          <a:prstGeom prst="rect">
            <a:avLst/>
          </a:prstGeom>
          <a:solidFill>
            <a:schemeClr val="bg1">
              <a:lumMod val="95000"/>
            </a:schemeClr>
          </a:solidFill>
        </p:spPr>
        <p:txBody>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just"/>
            <a:r>
              <a:rPr lang="sr-Latn-BA" sz="1800" dirty="0" smtClean="0">
                <a:solidFill>
                  <a:schemeClr val="tx1">
                    <a:lumMod val="65000"/>
                    <a:lumOff val="35000"/>
                  </a:schemeClr>
                </a:solidFill>
                <a:latin typeface="Times New Roman" panose="02020603050405020304" pitchFamily="18" charset="0"/>
                <a:cs typeface="Times New Roman" panose="02020603050405020304" pitchFamily="18" charset="0"/>
              </a:rPr>
              <a:t>Spoljna trgovina ima + dejstvo na povećanje nacionalnog dohodka zemlje.  </a:t>
            </a:r>
          </a:p>
        </p:txBody>
      </p:sp>
      <p:sp>
        <p:nvSpPr>
          <p:cNvPr id="12" name="Title 1"/>
          <p:cNvSpPr txBox="1">
            <a:spLocks/>
          </p:cNvSpPr>
          <p:nvPr/>
        </p:nvSpPr>
        <p:spPr>
          <a:xfrm>
            <a:off x="447316" y="3180415"/>
            <a:ext cx="8461157" cy="878967"/>
          </a:xfrm>
          <a:prstGeom prst="rect">
            <a:avLst/>
          </a:prstGeom>
          <a:solidFill>
            <a:schemeClr val="bg1">
              <a:lumMod val="95000"/>
            </a:schemeClr>
          </a:solidFill>
        </p:spPr>
        <p:txBody>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just"/>
            <a:r>
              <a:rPr lang="sr-Latn-BA" sz="1800" u="sng" dirty="0" smtClean="0">
                <a:solidFill>
                  <a:schemeClr val="tx1">
                    <a:lumMod val="65000"/>
                    <a:lumOff val="35000"/>
                  </a:schemeClr>
                </a:solidFill>
                <a:latin typeface="Times New Roman" panose="02020603050405020304" pitchFamily="18" charset="0"/>
                <a:cs typeface="Times New Roman" panose="02020603050405020304" pitchFamily="18" charset="0"/>
              </a:rPr>
              <a:t>Obim spoljnotrgovinske robne razmjene </a:t>
            </a:r>
            <a:r>
              <a:rPr lang="sr-Latn-BA" sz="1800" b="1" i="1" dirty="0" smtClean="0">
                <a:solidFill>
                  <a:schemeClr val="tx1">
                    <a:lumMod val="65000"/>
                    <a:lumOff val="35000"/>
                  </a:schemeClr>
                </a:solidFill>
                <a:latin typeface="Times New Roman" panose="02020603050405020304" pitchFamily="18" charset="0"/>
                <a:cs typeface="Times New Roman" panose="02020603050405020304" pitchFamily="18" charset="0"/>
              </a:rPr>
              <a:t>raste brže </a:t>
            </a:r>
            <a:r>
              <a:rPr lang="sr-Latn-BA" sz="1800" dirty="0" smtClean="0">
                <a:solidFill>
                  <a:schemeClr val="tx1">
                    <a:lumMod val="65000"/>
                    <a:lumOff val="35000"/>
                  </a:schemeClr>
                </a:solidFill>
                <a:latin typeface="Times New Roman" panose="02020603050405020304" pitchFamily="18" charset="0"/>
                <a:cs typeface="Times New Roman" panose="02020603050405020304" pitchFamily="18" charset="0"/>
              </a:rPr>
              <a:t>od rasta </a:t>
            </a:r>
            <a:r>
              <a:rPr lang="sr-Latn-BA" sz="1800" u="sng" dirty="0" smtClean="0">
                <a:solidFill>
                  <a:schemeClr val="tx1">
                    <a:lumMod val="65000"/>
                    <a:lumOff val="35000"/>
                  </a:schemeClr>
                </a:solidFill>
                <a:latin typeface="Times New Roman" panose="02020603050405020304" pitchFamily="18" charset="0"/>
                <a:cs typeface="Times New Roman" panose="02020603050405020304" pitchFamily="18" charset="0"/>
              </a:rPr>
              <a:t>obima proizvodnje u svijetu</a:t>
            </a:r>
            <a:r>
              <a:rPr lang="sr-Latn-BA" sz="1800" dirty="0" smtClean="0">
                <a:solidFill>
                  <a:schemeClr val="tx1">
                    <a:lumMod val="65000"/>
                    <a:lumOff val="35000"/>
                  </a:schemeClr>
                </a:solidFill>
                <a:latin typeface="Times New Roman" panose="02020603050405020304" pitchFamily="18" charset="0"/>
                <a:cs typeface="Times New Roman" panose="02020603050405020304" pitchFamily="18" charset="0"/>
              </a:rPr>
              <a:t>, što ima za posljedicu da je učešće spoljne trgovine u nacionalnom dohodku svake pojedine zemlje u stalnom porastu.</a:t>
            </a:r>
          </a:p>
        </p:txBody>
      </p:sp>
      <p:sp>
        <p:nvSpPr>
          <p:cNvPr id="9" name="Curved Up Arrow 8"/>
          <p:cNvSpPr/>
          <p:nvPr/>
        </p:nvSpPr>
        <p:spPr>
          <a:xfrm>
            <a:off x="4205828" y="4882605"/>
            <a:ext cx="790051" cy="348713"/>
          </a:xfrm>
          <a:prstGeom prst="curved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tx1"/>
              </a:solidFill>
            </a:endParaRPr>
          </a:p>
        </p:txBody>
      </p:sp>
      <p:sp>
        <p:nvSpPr>
          <p:cNvPr id="14" name="Title 1"/>
          <p:cNvSpPr txBox="1">
            <a:spLocks/>
          </p:cNvSpPr>
          <p:nvPr/>
        </p:nvSpPr>
        <p:spPr>
          <a:xfrm>
            <a:off x="4995879" y="4203802"/>
            <a:ext cx="1649343" cy="362158"/>
          </a:xfrm>
          <a:prstGeom prst="rect">
            <a:avLst/>
          </a:prstGeom>
          <a:solidFill>
            <a:schemeClr val="bg1">
              <a:lumMod val="95000"/>
            </a:schemeClr>
          </a:solidFill>
        </p:spPr>
        <p:txBody>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just"/>
            <a:r>
              <a:rPr lang="sr-Latn-BA" sz="1800" dirty="0" smtClean="0">
                <a:solidFill>
                  <a:schemeClr val="tx1">
                    <a:lumMod val="65000"/>
                    <a:lumOff val="35000"/>
                  </a:schemeClr>
                </a:solidFill>
                <a:latin typeface="Times New Roman" panose="02020603050405020304" pitchFamily="18" charset="0"/>
                <a:cs typeface="Times New Roman" panose="02020603050405020304" pitchFamily="18" charset="0"/>
              </a:rPr>
              <a:t>↑ proizvodnju </a:t>
            </a:r>
          </a:p>
        </p:txBody>
      </p:sp>
      <p:sp>
        <p:nvSpPr>
          <p:cNvPr id="15" name="Title 1"/>
          <p:cNvSpPr txBox="1">
            <a:spLocks/>
          </p:cNvSpPr>
          <p:nvPr/>
        </p:nvSpPr>
        <p:spPr>
          <a:xfrm>
            <a:off x="4995879" y="4623726"/>
            <a:ext cx="1700485" cy="362158"/>
          </a:xfrm>
          <a:prstGeom prst="rect">
            <a:avLst/>
          </a:prstGeom>
          <a:solidFill>
            <a:schemeClr val="bg1">
              <a:lumMod val="95000"/>
            </a:schemeClr>
          </a:solidFill>
        </p:spPr>
        <p:txBody>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just"/>
            <a:r>
              <a:rPr lang="sr-Latn-BA" sz="1800" dirty="0" smtClean="0">
                <a:solidFill>
                  <a:schemeClr val="tx1">
                    <a:lumMod val="65000"/>
                    <a:lumOff val="35000"/>
                  </a:schemeClr>
                </a:solidFill>
                <a:latin typeface="Times New Roman" panose="02020603050405020304" pitchFamily="18" charset="0"/>
                <a:cs typeface="Times New Roman" panose="02020603050405020304" pitchFamily="18" charset="0"/>
              </a:rPr>
              <a:t>↑ zaposlenost  </a:t>
            </a:r>
          </a:p>
        </p:txBody>
      </p:sp>
      <p:sp>
        <p:nvSpPr>
          <p:cNvPr id="18" name="Title 1"/>
          <p:cNvSpPr txBox="1">
            <a:spLocks/>
          </p:cNvSpPr>
          <p:nvPr/>
        </p:nvSpPr>
        <p:spPr>
          <a:xfrm>
            <a:off x="447316" y="5377698"/>
            <a:ext cx="4004613" cy="640509"/>
          </a:xfrm>
          <a:prstGeom prst="rect">
            <a:avLst/>
          </a:prstGeom>
          <a:solidFill>
            <a:schemeClr val="bg1">
              <a:lumMod val="95000"/>
            </a:schemeClr>
          </a:solidFill>
          <a:ln w="19050">
            <a:solidFill>
              <a:srgbClr val="0070C0"/>
            </a:solidFill>
          </a:ln>
        </p:spPr>
        <p:txBody>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just"/>
            <a:r>
              <a:rPr lang="sr-Latn-BA" sz="1800" dirty="0" smtClean="0">
                <a:solidFill>
                  <a:schemeClr val="tx1">
                    <a:lumMod val="65000"/>
                    <a:lumOff val="35000"/>
                  </a:schemeClr>
                </a:solidFill>
                <a:latin typeface="Times New Roman" panose="02020603050405020304" pitchFamily="18" charset="0"/>
                <a:cs typeface="Times New Roman" panose="02020603050405020304" pitchFamily="18" charset="0"/>
              </a:rPr>
              <a:t>Kako se mjeri </a:t>
            </a:r>
            <a:r>
              <a:rPr lang="sr-Latn-BA" sz="1800" b="1" dirty="0" smtClean="0">
                <a:solidFill>
                  <a:srgbClr val="0070C0"/>
                </a:solidFill>
                <a:latin typeface="Times New Roman" panose="02020603050405020304" pitchFamily="18" charset="0"/>
                <a:cs typeface="Times New Roman" panose="02020603050405020304" pitchFamily="18" charset="0"/>
              </a:rPr>
              <a:t>stepen otvorenosti </a:t>
            </a:r>
            <a:r>
              <a:rPr lang="sr-Latn-BA" sz="1800" dirty="0" smtClean="0">
                <a:solidFill>
                  <a:schemeClr val="tx1">
                    <a:lumMod val="65000"/>
                    <a:lumOff val="35000"/>
                  </a:schemeClr>
                </a:solidFill>
                <a:latin typeface="Times New Roman" panose="02020603050405020304" pitchFamily="18" charset="0"/>
                <a:cs typeface="Times New Roman" panose="02020603050405020304" pitchFamily="18" charset="0"/>
              </a:rPr>
              <a:t>nacionalne ekonomije? </a:t>
            </a:r>
          </a:p>
        </p:txBody>
      </p:sp>
      <p:sp>
        <p:nvSpPr>
          <p:cNvPr id="19" name="Cloud Callout 18"/>
          <p:cNvSpPr/>
          <p:nvPr/>
        </p:nvSpPr>
        <p:spPr>
          <a:xfrm flipH="1">
            <a:off x="447316" y="4925417"/>
            <a:ext cx="720437" cy="455817"/>
          </a:xfrm>
          <a:prstGeom prst="cloud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r-Latn-BA" dirty="0" smtClean="0"/>
              <a:t>???</a:t>
            </a:r>
            <a:endParaRPr lang="en-GB" dirty="0"/>
          </a:p>
        </p:txBody>
      </p:sp>
      <p:sp>
        <p:nvSpPr>
          <p:cNvPr id="20" name="Title 1"/>
          <p:cNvSpPr txBox="1">
            <a:spLocks/>
          </p:cNvSpPr>
          <p:nvPr/>
        </p:nvSpPr>
        <p:spPr>
          <a:xfrm>
            <a:off x="447315" y="6155266"/>
            <a:ext cx="4004613" cy="576117"/>
          </a:xfrm>
          <a:prstGeom prst="rect">
            <a:avLst/>
          </a:prstGeom>
          <a:solidFill>
            <a:schemeClr val="bg1">
              <a:lumMod val="95000"/>
            </a:schemeClr>
          </a:solidFill>
        </p:spPr>
        <p:txBody>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just"/>
            <a:r>
              <a:rPr lang="sr-Latn-BA" sz="1800" dirty="0" smtClean="0">
                <a:solidFill>
                  <a:schemeClr val="tx1">
                    <a:lumMod val="65000"/>
                    <a:lumOff val="35000"/>
                  </a:schemeClr>
                </a:solidFill>
                <a:latin typeface="Times New Roman" panose="02020603050405020304" pitchFamily="18" charset="0"/>
                <a:cs typeface="Times New Roman" panose="02020603050405020304" pitchFamily="18" charset="0"/>
              </a:rPr>
              <a:t>Udio spoljne trgovine u Nacionalnom dohodku te zemlje </a:t>
            </a:r>
          </a:p>
        </p:txBody>
      </p:sp>
      <p:sp>
        <p:nvSpPr>
          <p:cNvPr id="17" name="Down Arrow 16"/>
          <p:cNvSpPr/>
          <p:nvPr/>
        </p:nvSpPr>
        <p:spPr>
          <a:xfrm>
            <a:off x="3818739" y="5875499"/>
            <a:ext cx="610594" cy="358084"/>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2" name="Title 1"/>
          <p:cNvSpPr txBox="1">
            <a:spLocks/>
          </p:cNvSpPr>
          <p:nvPr/>
        </p:nvSpPr>
        <p:spPr>
          <a:xfrm>
            <a:off x="4726212" y="5160147"/>
            <a:ext cx="4182261" cy="1571236"/>
          </a:xfrm>
          <a:prstGeom prst="rect">
            <a:avLst/>
          </a:prstGeom>
          <a:solidFill>
            <a:schemeClr val="bg1">
              <a:lumMod val="95000"/>
            </a:schemeClr>
          </a:solidFill>
        </p:spPr>
        <p:txBody>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just"/>
            <a:r>
              <a:rPr lang="sr-Latn-BA" sz="1600" b="1" dirty="0">
                <a:solidFill>
                  <a:srgbClr val="0070C0"/>
                </a:solidFill>
                <a:latin typeface="Times New Roman" panose="02020603050405020304" pitchFamily="18" charset="0"/>
                <a:cs typeface="Times New Roman" panose="02020603050405020304" pitchFamily="18" charset="0"/>
              </a:rPr>
              <a:t>V</a:t>
            </a:r>
            <a:r>
              <a:rPr lang="sr-Latn-BA" sz="1600" b="1" dirty="0" smtClean="0">
                <a:solidFill>
                  <a:srgbClr val="0070C0"/>
                </a:solidFill>
                <a:latin typeface="Times New Roman" panose="02020603050405020304" pitchFamily="18" charset="0"/>
                <a:cs typeface="Times New Roman" panose="02020603050405020304" pitchFamily="18" charset="0"/>
              </a:rPr>
              <a:t>eća otvorenost nacionalne ekonomije omogućava</a:t>
            </a:r>
            <a:r>
              <a:rPr lang="sr-Latn-BA" sz="1600" dirty="0" smtClean="0">
                <a:solidFill>
                  <a:schemeClr val="tx1">
                    <a:lumMod val="65000"/>
                    <a:lumOff val="35000"/>
                  </a:schemeClr>
                </a:solidFill>
                <a:latin typeface="Times New Roman" panose="02020603050405020304" pitchFamily="18" charset="0"/>
                <a:cs typeface="Times New Roman" panose="02020603050405020304" pitchFamily="18" charset="0"/>
              </a:rPr>
              <a:t>:</a:t>
            </a:r>
          </a:p>
          <a:p>
            <a:pPr marL="342900" indent="-342900" algn="just">
              <a:buAutoNum type="arabicPeriod"/>
            </a:pPr>
            <a:r>
              <a:rPr lang="sr-Latn-BA" sz="1600" dirty="0" smtClean="0">
                <a:solidFill>
                  <a:schemeClr val="accent5">
                    <a:lumMod val="75000"/>
                  </a:schemeClr>
                </a:solidFill>
                <a:latin typeface="Times New Roman" panose="02020603050405020304" pitchFamily="18" charset="0"/>
                <a:cs typeface="Times New Roman" panose="02020603050405020304" pitchFamily="18" charset="0"/>
              </a:rPr>
              <a:t>Veće korištenje prednosti od međ.razmjene </a:t>
            </a:r>
          </a:p>
          <a:p>
            <a:pPr marL="342900" indent="-342900" algn="just">
              <a:buAutoNum type="arabicPeriod"/>
            </a:pPr>
            <a:r>
              <a:rPr lang="sr-Latn-BA" sz="1600" dirty="0" smtClean="0">
                <a:solidFill>
                  <a:srgbClr val="C00000"/>
                </a:solidFill>
                <a:latin typeface="Times New Roman" panose="02020603050405020304" pitchFamily="18" charset="0"/>
                <a:cs typeface="Times New Roman" panose="02020603050405020304" pitchFamily="18" charset="0"/>
              </a:rPr>
              <a:t>Veća izloženost zemlje – uticajima iz spoljnog okruženja </a:t>
            </a:r>
          </a:p>
        </p:txBody>
      </p:sp>
    </p:spTree>
    <p:extLst>
      <p:ext uri="{BB962C8B-B14F-4D97-AF65-F5344CB8AC3E}">
        <p14:creationId xmlns:p14="http://schemas.microsoft.com/office/powerpoint/2010/main" val="46226614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6D22F896-40B5-4ADD-8801-0D06FADFA095}" type="slidenum">
              <a:rPr lang="en-US" smtClean="0"/>
              <a:t>9</a:t>
            </a:fld>
            <a:endParaRPr lang="en-US" dirty="0"/>
          </a:p>
        </p:txBody>
      </p:sp>
      <p:sp>
        <p:nvSpPr>
          <p:cNvPr id="3" name="Rounded Rectangle 2"/>
          <p:cNvSpPr/>
          <p:nvPr/>
        </p:nvSpPr>
        <p:spPr>
          <a:xfrm>
            <a:off x="102286" y="237985"/>
            <a:ext cx="8949349" cy="543394"/>
          </a:xfrm>
          <a:prstGeom prst="roundRect">
            <a:avLst/>
          </a:prstGeom>
          <a:ln w="38100">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1">
            <a:schemeClr val="accent1"/>
          </a:lnRef>
          <a:fillRef idx="2">
            <a:schemeClr val="accent1"/>
          </a:fillRef>
          <a:effectRef idx="1">
            <a:schemeClr val="accent1"/>
          </a:effectRef>
          <a:fontRef idx="minor">
            <a:schemeClr val="dk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r>
              <a:rPr lang="sr-Latn-BA" sz="2000" b="1" i="1" dirty="0" smtClean="0">
                <a:solidFill>
                  <a:schemeClr val="bg2">
                    <a:lumMod val="25000"/>
                  </a:schemeClr>
                </a:solidFill>
                <a:latin typeface="Times New Roman" panose="02020603050405020304" pitchFamily="18" charset="0"/>
                <a:cs typeface="Times New Roman" panose="02020603050405020304" pitchFamily="18" charset="0"/>
              </a:rPr>
              <a:t>1. Nacionalni dohodak u zatvorenoj ramjeni </a:t>
            </a:r>
            <a:endParaRPr lang="en-GB" sz="2000" b="1" i="1" dirty="0">
              <a:solidFill>
                <a:schemeClr val="bg2">
                  <a:lumMod val="25000"/>
                </a:schemeClr>
              </a:solidFill>
              <a:latin typeface="Times New Roman" panose="02020603050405020304" pitchFamily="18" charset="0"/>
              <a:cs typeface="Times New Roman" panose="02020603050405020304" pitchFamily="18" charset="0"/>
            </a:endParaRPr>
          </a:p>
        </p:txBody>
      </p:sp>
      <p:sp>
        <p:nvSpPr>
          <p:cNvPr id="4" name="Title 1"/>
          <p:cNvSpPr txBox="1">
            <a:spLocks/>
          </p:cNvSpPr>
          <p:nvPr/>
        </p:nvSpPr>
        <p:spPr>
          <a:xfrm>
            <a:off x="424872" y="970877"/>
            <a:ext cx="2743201" cy="449541"/>
          </a:xfrm>
          <a:prstGeom prst="rect">
            <a:avLst/>
          </a:prstGeom>
          <a:solidFill>
            <a:schemeClr val="bg1">
              <a:lumMod val="95000"/>
            </a:schemeClr>
          </a:solidFill>
          <a:ln w="28575">
            <a:solidFill>
              <a:srgbClr val="0070C0"/>
            </a:solidFill>
          </a:ln>
        </p:spPr>
        <p:txBody>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just"/>
            <a:r>
              <a:rPr lang="sr-Latn-BA" sz="1800" dirty="0">
                <a:solidFill>
                  <a:schemeClr val="tx1">
                    <a:lumMod val="65000"/>
                    <a:lumOff val="35000"/>
                  </a:schemeClr>
                </a:solidFill>
                <a:latin typeface="Times New Roman" panose="02020603050405020304" pitchFamily="18" charset="0"/>
                <a:cs typeface="Times New Roman" panose="02020603050405020304" pitchFamily="18" charset="0"/>
              </a:rPr>
              <a:t> </a:t>
            </a:r>
            <a:r>
              <a:rPr lang="sr-Latn-BA" sz="1800" dirty="0" smtClean="0">
                <a:solidFill>
                  <a:schemeClr val="tx1">
                    <a:lumMod val="65000"/>
                    <a:lumOff val="35000"/>
                  </a:schemeClr>
                </a:solidFill>
                <a:latin typeface="Times New Roman" panose="02020603050405020304" pitchFamily="18" charset="0"/>
                <a:cs typeface="Times New Roman" panose="02020603050405020304" pitchFamily="18" charset="0"/>
              </a:rPr>
              <a:t>Bruto nacionalni proizvod </a:t>
            </a:r>
          </a:p>
        </p:txBody>
      </p:sp>
      <p:sp>
        <p:nvSpPr>
          <p:cNvPr id="5" name="Rectangle 4"/>
          <p:cNvSpPr/>
          <p:nvPr/>
        </p:nvSpPr>
        <p:spPr>
          <a:xfrm>
            <a:off x="867472" y="1694670"/>
            <a:ext cx="2401455" cy="336069"/>
          </a:xfrm>
          <a:prstGeom prst="rect">
            <a:avLst/>
          </a:prstGeom>
          <a:solidFill>
            <a:schemeClr val="bg1">
              <a:lumMod val="95000"/>
            </a:schemeClr>
          </a:solidFill>
          <a:ln>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sr-Latn-BA" sz="1600" dirty="0" smtClean="0">
                <a:solidFill>
                  <a:schemeClr val="tx1"/>
                </a:solidFill>
                <a:latin typeface="Times New Roman" panose="02020603050405020304" pitchFamily="18" charset="0"/>
                <a:cs typeface="Times New Roman" panose="02020603050405020304" pitchFamily="18" charset="0"/>
              </a:rPr>
              <a:t>C-individualna potrašnja </a:t>
            </a:r>
            <a:endParaRPr lang="en-GB" sz="1600" dirty="0">
              <a:solidFill>
                <a:schemeClr val="tx1"/>
              </a:solidFill>
              <a:latin typeface="Times New Roman" panose="02020603050405020304" pitchFamily="18" charset="0"/>
              <a:cs typeface="Times New Roman" panose="02020603050405020304" pitchFamily="18" charset="0"/>
            </a:endParaRPr>
          </a:p>
        </p:txBody>
      </p:sp>
      <p:sp>
        <p:nvSpPr>
          <p:cNvPr id="6" name="Rectangle 5"/>
          <p:cNvSpPr/>
          <p:nvPr/>
        </p:nvSpPr>
        <p:spPr>
          <a:xfrm>
            <a:off x="867472" y="2136956"/>
            <a:ext cx="2401455" cy="336069"/>
          </a:xfrm>
          <a:prstGeom prst="rect">
            <a:avLst/>
          </a:prstGeom>
          <a:solidFill>
            <a:schemeClr val="bg1">
              <a:lumMod val="95000"/>
            </a:schemeClr>
          </a:solidFill>
          <a:ln>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sr-Latn-BA" sz="1600" dirty="0" smtClean="0">
                <a:solidFill>
                  <a:schemeClr val="tx1"/>
                </a:solidFill>
                <a:latin typeface="Times New Roman" panose="02020603050405020304" pitchFamily="18" charset="0"/>
                <a:cs typeface="Times New Roman" panose="02020603050405020304" pitchFamily="18" charset="0"/>
              </a:rPr>
              <a:t>I-domaće investicije </a:t>
            </a:r>
            <a:endParaRPr lang="en-GB" sz="1600" dirty="0">
              <a:solidFill>
                <a:schemeClr val="tx1"/>
              </a:solidFill>
              <a:latin typeface="Times New Roman" panose="02020603050405020304" pitchFamily="18" charset="0"/>
              <a:cs typeface="Times New Roman" panose="02020603050405020304" pitchFamily="18" charset="0"/>
            </a:endParaRPr>
          </a:p>
        </p:txBody>
      </p:sp>
      <p:sp>
        <p:nvSpPr>
          <p:cNvPr id="7" name="Rectangle 6"/>
          <p:cNvSpPr/>
          <p:nvPr/>
        </p:nvSpPr>
        <p:spPr>
          <a:xfrm>
            <a:off x="867472" y="2549619"/>
            <a:ext cx="2401455" cy="464859"/>
          </a:xfrm>
          <a:prstGeom prst="rect">
            <a:avLst/>
          </a:prstGeom>
          <a:solidFill>
            <a:schemeClr val="bg1">
              <a:lumMod val="95000"/>
            </a:schemeClr>
          </a:solidFill>
          <a:ln>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sr-Latn-BA" sz="1600" dirty="0" smtClean="0">
                <a:solidFill>
                  <a:schemeClr val="tx1"/>
                </a:solidFill>
                <a:latin typeface="Times New Roman" panose="02020603050405020304" pitchFamily="18" charset="0"/>
                <a:cs typeface="Times New Roman" panose="02020603050405020304" pitchFamily="18" charset="0"/>
              </a:rPr>
              <a:t>G-potrašnja od strane države  </a:t>
            </a:r>
            <a:endParaRPr lang="en-GB" sz="1600" dirty="0">
              <a:solidFill>
                <a:schemeClr val="tx1"/>
              </a:solidFill>
              <a:latin typeface="Times New Roman" panose="02020603050405020304" pitchFamily="18" charset="0"/>
              <a:cs typeface="Times New Roman" panose="02020603050405020304" pitchFamily="18" charset="0"/>
            </a:endParaRPr>
          </a:p>
        </p:txBody>
      </p:sp>
      <p:cxnSp>
        <p:nvCxnSpPr>
          <p:cNvPr id="9" name="Straight Connector 8"/>
          <p:cNvCxnSpPr/>
          <p:nvPr/>
        </p:nvCxnSpPr>
        <p:spPr>
          <a:xfrm>
            <a:off x="197438" y="3116799"/>
            <a:ext cx="3198068" cy="23091"/>
          </a:xfrm>
          <a:prstGeom prst="line">
            <a:avLst/>
          </a:prstGeom>
          <a:ln w="28575">
            <a:solidFill>
              <a:srgbClr val="0070C0"/>
            </a:solidFill>
          </a:ln>
        </p:spPr>
        <p:style>
          <a:lnRef idx="1">
            <a:schemeClr val="accent1"/>
          </a:lnRef>
          <a:fillRef idx="0">
            <a:schemeClr val="accent1"/>
          </a:fillRef>
          <a:effectRef idx="0">
            <a:schemeClr val="accent1"/>
          </a:effectRef>
          <a:fontRef idx="minor">
            <a:schemeClr val="tx1"/>
          </a:fontRef>
        </p:style>
      </p:cxnSp>
      <p:sp>
        <p:nvSpPr>
          <p:cNvPr id="12" name="Right Arrow 11"/>
          <p:cNvSpPr/>
          <p:nvPr/>
        </p:nvSpPr>
        <p:spPr>
          <a:xfrm rot="5400000">
            <a:off x="2735107" y="1198839"/>
            <a:ext cx="432966" cy="634673"/>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Title 1"/>
          <p:cNvSpPr txBox="1">
            <a:spLocks/>
          </p:cNvSpPr>
          <p:nvPr/>
        </p:nvSpPr>
        <p:spPr>
          <a:xfrm>
            <a:off x="525726" y="3242211"/>
            <a:ext cx="2743201" cy="449541"/>
          </a:xfrm>
          <a:prstGeom prst="rect">
            <a:avLst/>
          </a:prstGeom>
          <a:solidFill>
            <a:schemeClr val="bg1">
              <a:lumMod val="95000"/>
            </a:schemeClr>
          </a:solidFill>
        </p:spPr>
        <p:txBody>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sr-Latn-BA" sz="1800" dirty="0">
                <a:solidFill>
                  <a:schemeClr val="tx1">
                    <a:lumMod val="65000"/>
                    <a:lumOff val="35000"/>
                  </a:schemeClr>
                </a:solidFill>
                <a:latin typeface="Times New Roman" panose="02020603050405020304" pitchFamily="18" charset="0"/>
                <a:cs typeface="Times New Roman" panose="02020603050405020304" pitchFamily="18" charset="0"/>
              </a:rPr>
              <a:t> </a:t>
            </a:r>
            <a:r>
              <a:rPr lang="sr-Latn-BA" sz="1800" b="1" dirty="0" smtClean="0">
                <a:solidFill>
                  <a:schemeClr val="tx1">
                    <a:lumMod val="65000"/>
                    <a:lumOff val="35000"/>
                  </a:schemeClr>
                </a:solidFill>
                <a:latin typeface="Times New Roman" panose="02020603050405020304" pitchFamily="18" charset="0"/>
                <a:cs typeface="Times New Roman" panose="02020603050405020304" pitchFamily="18" charset="0"/>
              </a:rPr>
              <a:t>BNP = </a:t>
            </a:r>
            <a:r>
              <a:rPr lang="sr-Latn-BA" sz="1800" b="1" dirty="0" smtClean="0">
                <a:solidFill>
                  <a:schemeClr val="accent6">
                    <a:lumMod val="75000"/>
                  </a:schemeClr>
                </a:solidFill>
                <a:latin typeface="Times New Roman" panose="02020603050405020304" pitchFamily="18" charset="0"/>
                <a:cs typeface="Times New Roman" panose="02020603050405020304" pitchFamily="18" charset="0"/>
              </a:rPr>
              <a:t>C + I + G </a:t>
            </a:r>
          </a:p>
        </p:txBody>
      </p:sp>
      <p:sp>
        <p:nvSpPr>
          <p:cNvPr id="14" name="Equal 13"/>
          <p:cNvSpPr/>
          <p:nvPr/>
        </p:nvSpPr>
        <p:spPr>
          <a:xfrm>
            <a:off x="143163" y="1451152"/>
            <a:ext cx="563418" cy="281507"/>
          </a:xfrm>
          <a:prstGeom prst="mathEqual">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tx1"/>
              </a:solidFill>
            </a:endParaRPr>
          </a:p>
        </p:txBody>
      </p:sp>
      <p:sp>
        <p:nvSpPr>
          <p:cNvPr id="15" name="Plus 14"/>
          <p:cNvSpPr/>
          <p:nvPr/>
        </p:nvSpPr>
        <p:spPr>
          <a:xfrm>
            <a:off x="581891" y="1938731"/>
            <a:ext cx="285581" cy="261227"/>
          </a:xfrm>
          <a:prstGeom prst="mathPlu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 name="Plus 15"/>
          <p:cNvSpPr/>
          <p:nvPr/>
        </p:nvSpPr>
        <p:spPr>
          <a:xfrm>
            <a:off x="581891" y="2353520"/>
            <a:ext cx="285581" cy="261227"/>
          </a:xfrm>
          <a:prstGeom prst="mathPlu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7" name="Title 1"/>
          <p:cNvSpPr txBox="1">
            <a:spLocks/>
          </p:cNvSpPr>
          <p:nvPr/>
        </p:nvSpPr>
        <p:spPr>
          <a:xfrm>
            <a:off x="3429818" y="954386"/>
            <a:ext cx="5409379" cy="1399134"/>
          </a:xfrm>
          <a:prstGeom prst="rect">
            <a:avLst/>
          </a:prstGeom>
          <a:solidFill>
            <a:schemeClr val="bg1">
              <a:lumMod val="95000"/>
            </a:schemeClr>
          </a:solidFill>
        </p:spPr>
        <p:txBody>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just"/>
            <a:r>
              <a:rPr lang="sr-Latn-BA" sz="1800" b="1" i="1" dirty="0" smtClean="0">
                <a:solidFill>
                  <a:srgbClr val="0070C0"/>
                </a:solidFill>
                <a:latin typeface="Times New Roman" panose="02020603050405020304" pitchFamily="18" charset="0"/>
                <a:cs typeface="Times New Roman" panose="02020603050405020304" pitchFamily="18" charset="0"/>
              </a:rPr>
              <a:t>Bruto nacionalni proizvod  </a:t>
            </a:r>
            <a:r>
              <a:rPr lang="sr-Latn-BA" sz="1800" dirty="0" smtClean="0">
                <a:solidFill>
                  <a:schemeClr val="tx1">
                    <a:lumMod val="65000"/>
                    <a:lumOff val="35000"/>
                  </a:schemeClr>
                </a:solidFill>
                <a:latin typeface="Times New Roman" panose="02020603050405020304" pitchFamily="18" charset="0"/>
                <a:cs typeface="Times New Roman" panose="02020603050405020304" pitchFamily="18" charset="0"/>
              </a:rPr>
              <a:t>u zatvorenoj ekonomiji (bez učešća međunarodne trgovine) je = zbiru: ukupne proizvodnje za potrošnju, koju čine: individualna potrošnja (C), domaće investicije (I) i potrošnja od strane države (G). </a:t>
            </a:r>
          </a:p>
        </p:txBody>
      </p:sp>
      <p:sp>
        <p:nvSpPr>
          <p:cNvPr id="18" name="Title 1"/>
          <p:cNvSpPr txBox="1">
            <a:spLocks/>
          </p:cNvSpPr>
          <p:nvPr/>
        </p:nvSpPr>
        <p:spPr>
          <a:xfrm>
            <a:off x="525725" y="3827383"/>
            <a:ext cx="2743201" cy="449541"/>
          </a:xfrm>
          <a:prstGeom prst="rect">
            <a:avLst/>
          </a:prstGeom>
          <a:solidFill>
            <a:schemeClr val="bg1">
              <a:lumMod val="95000"/>
            </a:schemeClr>
          </a:solidFill>
          <a:ln w="28575">
            <a:solidFill>
              <a:srgbClr val="0070C0"/>
            </a:solidFill>
          </a:ln>
        </p:spPr>
        <p:txBody>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just"/>
            <a:r>
              <a:rPr lang="sr-Latn-BA" sz="1800" dirty="0">
                <a:solidFill>
                  <a:schemeClr val="tx1">
                    <a:lumMod val="65000"/>
                    <a:lumOff val="35000"/>
                  </a:schemeClr>
                </a:solidFill>
                <a:latin typeface="Times New Roman" panose="02020603050405020304" pitchFamily="18" charset="0"/>
                <a:cs typeface="Times New Roman" panose="02020603050405020304" pitchFamily="18" charset="0"/>
              </a:rPr>
              <a:t> </a:t>
            </a:r>
            <a:r>
              <a:rPr lang="sr-Latn-BA" sz="1800" dirty="0" smtClean="0">
                <a:solidFill>
                  <a:schemeClr val="tx1">
                    <a:lumMod val="65000"/>
                    <a:lumOff val="35000"/>
                  </a:schemeClr>
                </a:solidFill>
                <a:latin typeface="Times New Roman" panose="02020603050405020304" pitchFamily="18" charset="0"/>
                <a:cs typeface="Times New Roman" panose="02020603050405020304" pitchFamily="18" charset="0"/>
              </a:rPr>
              <a:t>Bruto nacionalni dohodak</a:t>
            </a:r>
          </a:p>
        </p:txBody>
      </p:sp>
      <p:sp>
        <p:nvSpPr>
          <p:cNvPr id="19" name="Title 1"/>
          <p:cNvSpPr txBox="1">
            <a:spLocks/>
          </p:cNvSpPr>
          <p:nvPr/>
        </p:nvSpPr>
        <p:spPr>
          <a:xfrm>
            <a:off x="3429818" y="2678079"/>
            <a:ext cx="5409379" cy="1742144"/>
          </a:xfrm>
          <a:prstGeom prst="rect">
            <a:avLst/>
          </a:prstGeom>
          <a:solidFill>
            <a:schemeClr val="bg1">
              <a:lumMod val="95000"/>
            </a:schemeClr>
          </a:solidFill>
        </p:spPr>
        <p:txBody>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just"/>
            <a:r>
              <a:rPr lang="sr-Latn-BA" sz="1800" b="1" i="1" dirty="0" smtClean="0">
                <a:solidFill>
                  <a:srgbClr val="0070C0"/>
                </a:solidFill>
                <a:latin typeface="Times New Roman" panose="02020603050405020304" pitchFamily="18" charset="0"/>
                <a:cs typeface="Times New Roman" panose="02020603050405020304" pitchFamily="18" charset="0"/>
              </a:rPr>
              <a:t>Bruto nacionalni dohodak  </a:t>
            </a:r>
            <a:r>
              <a:rPr lang="sr-Latn-BA" sz="1800" dirty="0" smtClean="0">
                <a:solidFill>
                  <a:schemeClr val="tx1">
                    <a:lumMod val="65000"/>
                    <a:lumOff val="35000"/>
                  </a:schemeClr>
                </a:solidFill>
                <a:latin typeface="Times New Roman" panose="02020603050405020304" pitchFamily="18" charset="0"/>
                <a:cs typeface="Times New Roman" panose="02020603050405020304" pitchFamily="18" charset="0"/>
              </a:rPr>
              <a:t>podrazumjeva ravnotežu robnih i novčanih tokova u zatvorenoj ekonomiji. BND u zatvorenoj ekonomiji je = zbiru: domaće potrošnje (C), poslovne štednje u vidu amortizacije i viška profita (Sp), privatne štednje (Ss), te djela dohodka oporezivanog u korist drave (T). </a:t>
            </a:r>
          </a:p>
        </p:txBody>
      </p:sp>
      <p:sp>
        <p:nvSpPr>
          <p:cNvPr id="20" name="Title 1"/>
          <p:cNvSpPr txBox="1">
            <a:spLocks/>
          </p:cNvSpPr>
          <p:nvPr/>
        </p:nvSpPr>
        <p:spPr>
          <a:xfrm>
            <a:off x="488033" y="4412555"/>
            <a:ext cx="2780893" cy="449541"/>
          </a:xfrm>
          <a:prstGeom prst="rect">
            <a:avLst/>
          </a:prstGeom>
          <a:solidFill>
            <a:schemeClr val="bg1">
              <a:lumMod val="95000"/>
            </a:schemeClr>
          </a:solidFill>
        </p:spPr>
        <p:txBody>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sr-Latn-BA" sz="1800" dirty="0">
                <a:solidFill>
                  <a:schemeClr val="tx1">
                    <a:lumMod val="65000"/>
                    <a:lumOff val="35000"/>
                  </a:schemeClr>
                </a:solidFill>
                <a:latin typeface="Times New Roman" panose="02020603050405020304" pitchFamily="18" charset="0"/>
                <a:cs typeface="Times New Roman" panose="02020603050405020304" pitchFamily="18" charset="0"/>
              </a:rPr>
              <a:t> </a:t>
            </a:r>
            <a:r>
              <a:rPr lang="sr-Latn-BA" sz="1800" b="1" dirty="0" smtClean="0">
                <a:solidFill>
                  <a:schemeClr val="tx1">
                    <a:lumMod val="65000"/>
                    <a:lumOff val="35000"/>
                  </a:schemeClr>
                </a:solidFill>
                <a:latin typeface="Times New Roman" panose="02020603050405020304" pitchFamily="18" charset="0"/>
                <a:cs typeface="Times New Roman" panose="02020603050405020304" pitchFamily="18" charset="0"/>
              </a:rPr>
              <a:t>BND = </a:t>
            </a:r>
            <a:r>
              <a:rPr lang="sr-Latn-BA" sz="1800" b="1" dirty="0" smtClean="0">
                <a:solidFill>
                  <a:schemeClr val="accent3">
                    <a:lumMod val="75000"/>
                  </a:schemeClr>
                </a:solidFill>
                <a:latin typeface="Times New Roman" panose="02020603050405020304" pitchFamily="18" charset="0"/>
                <a:cs typeface="Times New Roman" panose="02020603050405020304" pitchFamily="18" charset="0"/>
              </a:rPr>
              <a:t>C + Sp +Ss + T</a:t>
            </a:r>
          </a:p>
        </p:txBody>
      </p:sp>
      <p:sp>
        <p:nvSpPr>
          <p:cNvPr id="21" name="Rectangle 20"/>
          <p:cNvSpPr/>
          <p:nvPr/>
        </p:nvSpPr>
        <p:spPr>
          <a:xfrm>
            <a:off x="3395506" y="4697868"/>
            <a:ext cx="5314382" cy="448813"/>
          </a:xfrm>
          <a:prstGeom prst="rect">
            <a:avLst/>
          </a:prstGeom>
          <a:solidFill>
            <a:schemeClr val="bg1">
              <a:lumMod val="95000"/>
            </a:schemeClr>
          </a:solidFill>
          <a:ln>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sr-Latn-BA" sz="1600" dirty="0" smtClean="0">
                <a:solidFill>
                  <a:schemeClr val="tx1"/>
                </a:solidFill>
                <a:latin typeface="Times New Roman" panose="02020603050405020304" pitchFamily="18" charset="0"/>
                <a:cs typeface="Times New Roman" panose="02020603050405020304" pitchFamily="18" charset="0"/>
              </a:rPr>
              <a:t>Pošto Ʃ proizvodnja (BNP) mora biti apsorbovana u tekućem periodu </a:t>
            </a:r>
            <a:endParaRPr lang="en-GB" sz="1600" dirty="0">
              <a:solidFill>
                <a:schemeClr val="tx1"/>
              </a:solidFill>
              <a:latin typeface="Times New Roman" panose="02020603050405020304" pitchFamily="18" charset="0"/>
              <a:cs typeface="Times New Roman" panose="02020603050405020304" pitchFamily="18" charset="0"/>
            </a:endParaRPr>
          </a:p>
        </p:txBody>
      </p:sp>
      <p:sp>
        <p:nvSpPr>
          <p:cNvPr id="22" name="Title 1"/>
          <p:cNvSpPr txBox="1">
            <a:spLocks/>
          </p:cNvSpPr>
          <p:nvPr/>
        </p:nvSpPr>
        <p:spPr>
          <a:xfrm>
            <a:off x="525725" y="5146681"/>
            <a:ext cx="2780893" cy="449541"/>
          </a:xfrm>
          <a:prstGeom prst="rect">
            <a:avLst/>
          </a:prstGeom>
          <a:solidFill>
            <a:schemeClr val="bg1">
              <a:lumMod val="95000"/>
            </a:schemeClr>
          </a:solidFill>
        </p:spPr>
        <p:txBody>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sr-Latn-BA" sz="1800" dirty="0">
                <a:solidFill>
                  <a:schemeClr val="tx1">
                    <a:lumMod val="65000"/>
                    <a:lumOff val="35000"/>
                  </a:schemeClr>
                </a:solidFill>
                <a:latin typeface="Times New Roman" panose="02020603050405020304" pitchFamily="18" charset="0"/>
                <a:cs typeface="Times New Roman" panose="02020603050405020304" pitchFamily="18" charset="0"/>
              </a:rPr>
              <a:t> </a:t>
            </a:r>
            <a:r>
              <a:rPr lang="sr-Latn-BA" sz="1800" b="1" dirty="0" smtClean="0">
                <a:solidFill>
                  <a:schemeClr val="accent6">
                    <a:lumMod val="75000"/>
                  </a:schemeClr>
                </a:solidFill>
                <a:latin typeface="Times New Roman" panose="02020603050405020304" pitchFamily="18" charset="0"/>
                <a:cs typeface="Times New Roman" panose="02020603050405020304" pitchFamily="18" charset="0"/>
              </a:rPr>
              <a:t>C+I+G = </a:t>
            </a:r>
            <a:r>
              <a:rPr lang="sr-Latn-BA" sz="1800" b="1" dirty="0" smtClean="0">
                <a:solidFill>
                  <a:schemeClr val="accent3">
                    <a:lumMod val="75000"/>
                  </a:schemeClr>
                </a:solidFill>
                <a:latin typeface="Times New Roman" panose="02020603050405020304" pitchFamily="18" charset="0"/>
                <a:cs typeface="Times New Roman" panose="02020603050405020304" pitchFamily="18" charset="0"/>
              </a:rPr>
              <a:t>C+Sp+Ss+T</a:t>
            </a:r>
          </a:p>
        </p:txBody>
      </p:sp>
      <p:sp>
        <p:nvSpPr>
          <p:cNvPr id="23" name="Bent-Up Arrow 22"/>
          <p:cNvSpPr/>
          <p:nvPr/>
        </p:nvSpPr>
        <p:spPr>
          <a:xfrm rot="10800000">
            <a:off x="1893455" y="4922274"/>
            <a:ext cx="1438761" cy="270530"/>
          </a:xfrm>
          <a:prstGeom prst="ben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4" name="Rectangle 23"/>
          <p:cNvSpPr/>
          <p:nvPr/>
        </p:nvSpPr>
        <p:spPr>
          <a:xfrm>
            <a:off x="3429818" y="5371815"/>
            <a:ext cx="5314382" cy="448813"/>
          </a:xfrm>
          <a:prstGeom prst="rect">
            <a:avLst/>
          </a:prstGeom>
          <a:solidFill>
            <a:schemeClr val="bg1">
              <a:lumMod val="95000"/>
            </a:schemeClr>
          </a:solidFill>
          <a:ln>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sr-Latn-BA" sz="1600" dirty="0" smtClean="0">
                <a:solidFill>
                  <a:schemeClr val="tx1"/>
                </a:solidFill>
                <a:latin typeface="Times New Roman" panose="02020603050405020304" pitchFamily="18" charset="0"/>
                <a:cs typeface="Times New Roman" panose="02020603050405020304" pitchFamily="18" charset="0"/>
              </a:rPr>
              <a:t>Pošto je T-G → veličina državne štednje Sd, a veličina Sd+Sp+Ss → ukupnu štednju </a:t>
            </a:r>
            <a:endParaRPr lang="en-GB" sz="1600" dirty="0">
              <a:solidFill>
                <a:schemeClr val="tx1"/>
              </a:solidFill>
              <a:latin typeface="Times New Roman" panose="02020603050405020304" pitchFamily="18" charset="0"/>
              <a:cs typeface="Times New Roman" panose="02020603050405020304" pitchFamily="18" charset="0"/>
            </a:endParaRPr>
          </a:p>
        </p:txBody>
      </p:sp>
      <p:sp>
        <p:nvSpPr>
          <p:cNvPr id="25" name="Title 1"/>
          <p:cNvSpPr txBox="1">
            <a:spLocks/>
          </p:cNvSpPr>
          <p:nvPr/>
        </p:nvSpPr>
        <p:spPr>
          <a:xfrm>
            <a:off x="581891" y="5774384"/>
            <a:ext cx="2780893" cy="449541"/>
          </a:xfrm>
          <a:prstGeom prst="rect">
            <a:avLst/>
          </a:prstGeom>
          <a:solidFill>
            <a:schemeClr val="bg1">
              <a:lumMod val="95000"/>
            </a:schemeClr>
          </a:solidFill>
        </p:spPr>
        <p:txBody>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sr-Latn-BA" sz="1800" dirty="0">
                <a:solidFill>
                  <a:schemeClr val="tx1">
                    <a:lumMod val="65000"/>
                    <a:lumOff val="35000"/>
                  </a:schemeClr>
                </a:solidFill>
                <a:latin typeface="Times New Roman" panose="02020603050405020304" pitchFamily="18" charset="0"/>
                <a:cs typeface="Times New Roman" panose="02020603050405020304" pitchFamily="18" charset="0"/>
              </a:rPr>
              <a:t> </a:t>
            </a:r>
            <a:r>
              <a:rPr lang="sr-Latn-BA" sz="1800" b="1" dirty="0" smtClean="0">
                <a:solidFill>
                  <a:schemeClr val="accent6">
                    <a:lumMod val="75000"/>
                  </a:schemeClr>
                </a:solidFill>
                <a:latin typeface="Times New Roman" panose="02020603050405020304" pitchFamily="18" charset="0"/>
                <a:cs typeface="Times New Roman" panose="02020603050405020304" pitchFamily="18" charset="0"/>
              </a:rPr>
              <a:t>C+I   = </a:t>
            </a:r>
            <a:r>
              <a:rPr lang="sr-Latn-BA" sz="1800" b="1" dirty="0" smtClean="0">
                <a:solidFill>
                  <a:schemeClr val="accent3">
                    <a:lumMod val="75000"/>
                  </a:schemeClr>
                </a:solidFill>
                <a:latin typeface="Times New Roman" panose="02020603050405020304" pitchFamily="18" charset="0"/>
                <a:cs typeface="Times New Roman" panose="02020603050405020304" pitchFamily="18" charset="0"/>
              </a:rPr>
              <a:t>C+Sp+Ss+T-</a:t>
            </a:r>
            <a:r>
              <a:rPr lang="sr-Latn-BA" sz="1800" b="1" dirty="0" smtClean="0">
                <a:solidFill>
                  <a:schemeClr val="accent6">
                    <a:lumMod val="75000"/>
                  </a:schemeClr>
                </a:solidFill>
                <a:latin typeface="Times New Roman" panose="02020603050405020304" pitchFamily="18" charset="0"/>
                <a:cs typeface="Times New Roman" panose="02020603050405020304" pitchFamily="18" charset="0"/>
              </a:rPr>
              <a:t>G</a:t>
            </a:r>
          </a:p>
        </p:txBody>
      </p:sp>
      <p:sp>
        <p:nvSpPr>
          <p:cNvPr id="26" name="Title 1"/>
          <p:cNvSpPr txBox="1">
            <a:spLocks/>
          </p:cNvSpPr>
          <p:nvPr/>
        </p:nvSpPr>
        <p:spPr>
          <a:xfrm>
            <a:off x="614613" y="6295780"/>
            <a:ext cx="2780893" cy="449541"/>
          </a:xfrm>
          <a:prstGeom prst="rect">
            <a:avLst/>
          </a:prstGeom>
          <a:solidFill>
            <a:schemeClr val="bg1">
              <a:lumMod val="95000"/>
            </a:schemeClr>
          </a:solidFill>
        </p:spPr>
        <p:txBody>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sr-Latn-BA" sz="1800" dirty="0">
                <a:solidFill>
                  <a:schemeClr val="tx1">
                    <a:lumMod val="65000"/>
                    <a:lumOff val="35000"/>
                  </a:schemeClr>
                </a:solidFill>
                <a:latin typeface="Times New Roman" panose="02020603050405020304" pitchFamily="18" charset="0"/>
                <a:cs typeface="Times New Roman" panose="02020603050405020304" pitchFamily="18" charset="0"/>
              </a:rPr>
              <a:t> </a:t>
            </a:r>
            <a:r>
              <a:rPr lang="sr-Latn-BA" sz="1800" b="1" dirty="0" smtClean="0">
                <a:solidFill>
                  <a:schemeClr val="accent6">
                    <a:lumMod val="75000"/>
                  </a:schemeClr>
                </a:solidFill>
                <a:latin typeface="Times New Roman" panose="02020603050405020304" pitchFamily="18" charset="0"/>
                <a:cs typeface="Times New Roman" panose="02020603050405020304" pitchFamily="18" charset="0"/>
              </a:rPr>
              <a:t>C+I   = </a:t>
            </a:r>
            <a:r>
              <a:rPr lang="sr-Latn-BA" sz="1800" b="1" dirty="0" smtClean="0">
                <a:solidFill>
                  <a:schemeClr val="accent3">
                    <a:lumMod val="75000"/>
                  </a:schemeClr>
                </a:solidFill>
                <a:latin typeface="Times New Roman" panose="02020603050405020304" pitchFamily="18" charset="0"/>
                <a:cs typeface="Times New Roman" panose="02020603050405020304" pitchFamily="18" charset="0"/>
              </a:rPr>
              <a:t>C+S</a:t>
            </a:r>
            <a:endParaRPr lang="sr-Latn-BA" sz="1800" b="1" dirty="0" smtClean="0">
              <a:solidFill>
                <a:schemeClr val="accent6">
                  <a:lumMod val="75000"/>
                </a:schemeClr>
              </a:solidFill>
              <a:latin typeface="Times New Roman" panose="02020603050405020304" pitchFamily="18" charset="0"/>
              <a:cs typeface="Times New Roman" panose="02020603050405020304" pitchFamily="18" charset="0"/>
            </a:endParaRPr>
          </a:p>
        </p:txBody>
      </p:sp>
      <p:sp>
        <p:nvSpPr>
          <p:cNvPr id="28" name="Right Arrow 27"/>
          <p:cNvSpPr/>
          <p:nvPr/>
        </p:nvSpPr>
        <p:spPr>
          <a:xfrm>
            <a:off x="3429818" y="6270009"/>
            <a:ext cx="350982" cy="45151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30" name="Straight Connector 29"/>
          <p:cNvCxnSpPr/>
          <p:nvPr/>
        </p:nvCxnSpPr>
        <p:spPr>
          <a:xfrm flipV="1">
            <a:off x="1356633" y="6335160"/>
            <a:ext cx="351761" cy="225221"/>
          </a:xfrm>
          <a:prstGeom prst="line">
            <a:avLst/>
          </a:prstGeom>
          <a:ln w="19050">
            <a:solidFill>
              <a:srgbClr val="C00000"/>
            </a:solidFill>
            <a:prstDash val="sysDash"/>
          </a:ln>
        </p:spPr>
        <p:style>
          <a:lnRef idx="1">
            <a:schemeClr val="accent1"/>
          </a:lnRef>
          <a:fillRef idx="0">
            <a:schemeClr val="accent1"/>
          </a:fillRef>
          <a:effectRef idx="0">
            <a:schemeClr val="accent1"/>
          </a:effectRef>
          <a:fontRef idx="minor">
            <a:schemeClr val="tx1"/>
          </a:fontRef>
        </p:style>
      </p:cxnSp>
      <p:cxnSp>
        <p:nvCxnSpPr>
          <p:cNvPr id="32" name="Straight Connector 31"/>
          <p:cNvCxnSpPr/>
          <p:nvPr/>
        </p:nvCxnSpPr>
        <p:spPr>
          <a:xfrm flipV="1">
            <a:off x="2098653" y="6383154"/>
            <a:ext cx="351761" cy="225221"/>
          </a:xfrm>
          <a:prstGeom prst="line">
            <a:avLst/>
          </a:prstGeom>
          <a:ln w="19050">
            <a:solidFill>
              <a:srgbClr val="C00000"/>
            </a:solidFill>
            <a:prstDash val="sysDash"/>
          </a:ln>
        </p:spPr>
        <p:style>
          <a:lnRef idx="1">
            <a:schemeClr val="accent1"/>
          </a:lnRef>
          <a:fillRef idx="0">
            <a:schemeClr val="accent1"/>
          </a:fillRef>
          <a:effectRef idx="0">
            <a:schemeClr val="accent1"/>
          </a:effectRef>
          <a:fontRef idx="minor">
            <a:schemeClr val="tx1"/>
          </a:fontRef>
        </p:style>
      </p:cxnSp>
      <p:sp>
        <p:nvSpPr>
          <p:cNvPr id="33" name="Title 1"/>
          <p:cNvSpPr txBox="1">
            <a:spLocks/>
          </p:cNvSpPr>
          <p:nvPr/>
        </p:nvSpPr>
        <p:spPr>
          <a:xfrm>
            <a:off x="3822774" y="6222999"/>
            <a:ext cx="904670" cy="449541"/>
          </a:xfrm>
          <a:prstGeom prst="rect">
            <a:avLst/>
          </a:prstGeom>
          <a:solidFill>
            <a:schemeClr val="bg1">
              <a:lumMod val="95000"/>
            </a:schemeClr>
          </a:solidFill>
          <a:ln w="28575">
            <a:solidFill>
              <a:srgbClr val="0070C0"/>
            </a:solidFill>
          </a:ln>
        </p:spPr>
        <p:txBody>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sr-Latn-BA" sz="1800" b="1" dirty="0" smtClean="0">
                <a:solidFill>
                  <a:schemeClr val="accent6">
                    <a:lumMod val="75000"/>
                  </a:schemeClr>
                </a:solidFill>
                <a:latin typeface="Times New Roman" panose="02020603050405020304" pitchFamily="18" charset="0"/>
                <a:cs typeface="Times New Roman" panose="02020603050405020304" pitchFamily="18" charset="0"/>
              </a:rPr>
              <a:t>I   = </a:t>
            </a:r>
            <a:r>
              <a:rPr lang="sr-Latn-BA" sz="1800" b="1" dirty="0">
                <a:solidFill>
                  <a:schemeClr val="accent3">
                    <a:lumMod val="75000"/>
                  </a:schemeClr>
                </a:solidFill>
                <a:latin typeface="Times New Roman" panose="02020603050405020304" pitchFamily="18" charset="0"/>
                <a:cs typeface="Times New Roman" panose="02020603050405020304" pitchFamily="18" charset="0"/>
              </a:rPr>
              <a:t>S</a:t>
            </a:r>
            <a:endParaRPr lang="sr-Latn-BA" sz="1800" b="1" dirty="0" smtClean="0">
              <a:solidFill>
                <a:schemeClr val="accent6">
                  <a:lumMod val="75000"/>
                </a:schemeClr>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15644873"/>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5FCBEF"/>
      </a:accent1>
      <a:accent2>
        <a:srgbClr val="2E83C3"/>
      </a:accent2>
      <a:accent3>
        <a:srgbClr val="42D0A2"/>
      </a:accent3>
      <a:accent4>
        <a:srgbClr val="2E946B"/>
      </a:accent4>
      <a:accent5>
        <a:srgbClr val="42B051"/>
      </a:accent5>
      <a:accent6>
        <a:srgbClr val="96D141"/>
      </a:accent6>
      <a:hlink>
        <a:srgbClr val="3FCDE7"/>
      </a:hlink>
      <a:folHlink>
        <a:srgbClr val="A9D3E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0B5AB586-D108-4FC1-8368-649FE654B89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40860</TotalTime>
  <Words>4077</Words>
  <Application>Microsoft Office PowerPoint</Application>
  <PresentationFormat>On-screen Show (4:3)</PresentationFormat>
  <Paragraphs>943</Paragraphs>
  <Slides>27</Slides>
  <Notes>0</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27</vt:i4>
      </vt:variant>
    </vt:vector>
  </HeadingPairs>
  <TitlesOfParts>
    <vt:vector size="37" baseType="lpstr">
      <vt:lpstr>Arial</vt:lpstr>
      <vt:lpstr>Calibri</vt:lpstr>
      <vt:lpstr>Cambria Math</vt:lpstr>
      <vt:lpstr>Symbol</vt:lpstr>
      <vt:lpstr>Times New Roman</vt:lpstr>
      <vt:lpstr>Trebuchet MS</vt:lpstr>
      <vt:lpstr>Wingdings</vt:lpstr>
      <vt:lpstr>Wingdings 2</vt:lpstr>
      <vt:lpstr>Wingdings 3</vt:lpstr>
      <vt:lpstr>Facet</vt:lpstr>
      <vt:lpstr>MEĐUNARODNI EKONOMSKI ODNOSI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Hewlett-Packard Company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Dragana Vujičić</dc:creator>
  <cp:lastModifiedBy>Dragana Vujičić</cp:lastModifiedBy>
  <cp:revision>1016</cp:revision>
  <cp:lastPrinted>2023-03-13T15:08:48Z</cp:lastPrinted>
  <dcterms:created xsi:type="dcterms:W3CDTF">2019-03-20T17:06:19Z</dcterms:created>
  <dcterms:modified xsi:type="dcterms:W3CDTF">2023-04-03T13:10:44Z</dcterms:modified>
</cp:coreProperties>
</file>