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268" r:id="rId13"/>
  </p:sldIdLst>
  <p:sldSz cx="9144000" cy="5143500" type="screen16x9"/>
  <p:notesSz cx="6858000" cy="9144000"/>
  <p:embeddedFontLst>
    <p:embeddedFont>
      <p:font typeface="Oswald" panose="020B0604020202020204" charset="0"/>
      <p:regular r:id="rId15"/>
      <p:bold r:id="rId16"/>
    </p:embeddedFont>
    <p:embeddedFont>
      <p:font typeface="Segoe UI Light" panose="020B0502040204020203" pitchFamily="34" charset="0"/>
      <p:regular r:id="rId17"/>
      <p: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  <p:embeddedFont>
      <p:font typeface="Segoe UI Black" panose="020B0A02040204020203" pitchFamily="34" charset="0"/>
      <p:bold r:id="rId27"/>
      <p:boldItalic r:id="rId28"/>
    </p:embeddedFont>
    <p:embeddedFont>
      <p:font typeface="Cambria Math" panose="02040503050406030204" pitchFamily="18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57B260-235A-4DA7-9D08-349C70A2B37C}">
  <a:tblStyle styleId="{B057B260-235A-4DA7-9D08-349C70A2B3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6" d="100"/>
          <a:sy n="116" d="100"/>
        </p:scale>
        <p:origin x="518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6109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55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0" y="2952750"/>
            <a:ext cx="9144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44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Arial" pitchFamily="34" charset="0"/>
              </a:rPr>
              <a:t>STATISTIKA PROIZVODNJE</a:t>
            </a:r>
            <a:endParaRPr b="0" dirty="0">
              <a:solidFill>
                <a:schemeClr val="bg1"/>
              </a:solidFill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3" name="Google Shape;478;p15"/>
          <p:cNvSpPr txBox="1">
            <a:spLocks/>
          </p:cNvSpPr>
          <p:nvPr/>
        </p:nvSpPr>
        <p:spPr>
          <a:xfrm>
            <a:off x="2250300" y="514350"/>
            <a:ext cx="5369700" cy="1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tabLst/>
              <a:defRPr/>
            </a:pPr>
            <a:r>
              <a:rPr kumimoji="0" lang="sr-Latn-BA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CEF6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Oswald"/>
                <a:sym typeface="Oswald"/>
              </a:rPr>
              <a:t>EKONOMSKA STATISTIKA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CEF6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Oswald"/>
              <a:sym typeface="Oswald"/>
            </a:endParaRPr>
          </a:p>
        </p:txBody>
      </p:sp>
      <p:sp>
        <p:nvSpPr>
          <p:cNvPr id="4" name="Google Shape;464;p13"/>
          <p:cNvSpPr txBox="1">
            <a:spLocks/>
          </p:cNvSpPr>
          <p:nvPr/>
        </p:nvSpPr>
        <p:spPr>
          <a:xfrm>
            <a:off x="152400" y="4229100"/>
            <a:ext cx="358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tabLst/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Bojan</a:t>
            </a:r>
            <a:r>
              <a:rPr lang="en-US" sz="2000" b="1" dirty="0" smtClean="0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Kresojevi</a:t>
            </a:r>
            <a:r>
              <a:rPr lang="sr-Latn-BA" sz="2000" b="1" dirty="0" smtClean="0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ć, asistent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tabLst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bojan.kresojevic</a:t>
            </a:r>
            <a:r>
              <a:rPr lang="sr-Latn-BA" sz="2000" dirty="0" smtClean="0">
                <a:solidFill>
                  <a:schemeClr val="bg1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  <a:sym typeface="Oswald"/>
              </a:rPr>
              <a:t>@ef.unibl.org</a:t>
            </a:r>
            <a:endParaRPr kumimoji="0" lang="sr-Latn-BA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900" y="819150"/>
            <a:ext cx="7772400" cy="3048000"/>
          </a:xfrm>
        </p:spPr>
        <p:txBody>
          <a:bodyPr/>
          <a:lstStyle/>
          <a:p>
            <a:pPr marL="114300" indent="0">
              <a:buNone/>
            </a:pPr>
            <a:r>
              <a:rPr lang="it-IT" dirty="0"/>
              <a:t>5.	Dati su podaci o proizvodnji: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 smtClean="0"/>
          </a:p>
          <a:p>
            <a:pPr marL="114300" lvl="0" indent="0">
              <a:buNone/>
            </a:pPr>
            <a:endParaRPr lang="sr-Latn-RS" dirty="0" smtClean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  <a:p>
            <a:pPr marL="114300" indent="0">
              <a:buNone/>
            </a:pP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grupni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fizičkog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</a:p>
          <a:p>
            <a:pPr lvl="0"/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u </a:t>
            </a:r>
            <a:r>
              <a:rPr lang="en-US" dirty="0" err="1"/>
              <a:t>baznom</a:t>
            </a:r>
            <a:r>
              <a:rPr lang="en-US" dirty="0"/>
              <a:t> period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A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B </a:t>
            </a:r>
            <a:r>
              <a:rPr lang="en-US" dirty="0" err="1"/>
              <a:t>za</a:t>
            </a:r>
            <a:r>
              <a:rPr lang="en-US" dirty="0"/>
              <a:t> 15%, B </a:t>
            </a:r>
            <a:r>
              <a:rPr lang="en-US" dirty="0" err="1"/>
              <a:t>manja</a:t>
            </a:r>
            <a:r>
              <a:rPr lang="en-US" dirty="0"/>
              <a:t> od C </a:t>
            </a:r>
            <a:r>
              <a:rPr lang="en-US" dirty="0" err="1"/>
              <a:t>za</a:t>
            </a:r>
            <a:r>
              <a:rPr lang="en-US" dirty="0"/>
              <a:t> 20%;</a:t>
            </a:r>
          </a:p>
          <a:p>
            <a:pPr lvl="0"/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u </a:t>
            </a:r>
            <a:r>
              <a:rPr lang="en-US" dirty="0" err="1"/>
              <a:t>tekućem</a:t>
            </a:r>
            <a:r>
              <a:rPr lang="en-US" dirty="0"/>
              <a:t> period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A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B </a:t>
            </a:r>
            <a:r>
              <a:rPr lang="en-US" dirty="0" err="1"/>
              <a:t>za</a:t>
            </a:r>
            <a:r>
              <a:rPr lang="en-US" dirty="0"/>
              <a:t> 10%, B </a:t>
            </a:r>
            <a:r>
              <a:rPr lang="en-US" dirty="0" err="1"/>
              <a:t>veća</a:t>
            </a:r>
            <a:r>
              <a:rPr lang="en-US" dirty="0"/>
              <a:t> od C </a:t>
            </a:r>
            <a:r>
              <a:rPr lang="en-US" dirty="0" err="1"/>
              <a:t>za</a:t>
            </a:r>
            <a:r>
              <a:rPr lang="en-US" dirty="0"/>
              <a:t> 5%.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</p:spPr>
        <p:txBody>
          <a:bodyPr/>
          <a:lstStyle/>
          <a:p>
            <a:r>
              <a:rPr lang="sr-Latn-RS" dirty="0" smtClean="0"/>
              <a:t>5. </a:t>
            </a:r>
            <a:r>
              <a:rPr lang="sr-Latn-RS" dirty="0" smtClean="0"/>
              <a:t>ZADATAK</a:t>
            </a:r>
            <a:endParaRPr lang="sr-Latn-R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64826"/>
              </p:ext>
            </p:extLst>
          </p:nvPr>
        </p:nvGraphicFramePr>
        <p:xfrm>
          <a:off x="2286000" y="1611630"/>
          <a:ext cx="3704590" cy="731520"/>
        </p:xfrm>
        <a:graphic>
          <a:graphicData uri="http://schemas.openxmlformats.org/drawingml/2006/table">
            <a:tbl>
              <a:tblPr firstRow="1" firstCol="1" bandRow="1">
                <a:tableStyleId>{B057B260-235A-4DA7-9D08-349C70A2B37C}</a:tableStyleId>
              </a:tblPr>
              <a:tblGrid>
                <a:gridCol w="1052830">
                  <a:extLst>
                    <a:ext uri="{9D8B030D-6E8A-4147-A177-3AD203B41FA5}">
                      <a16:colId xmlns:a16="http://schemas.microsoft.com/office/drawing/2014/main" val="3805782566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434232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Proizvod 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Individualni  indeksi (q1/qo)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36967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1,15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300166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1,2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5711239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0,98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10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8900" y="819150"/>
                <a:ext cx="7772400" cy="3048000"/>
              </a:xfrm>
            </p:spPr>
            <p:txBody>
              <a:bodyPr/>
              <a:lstStyle/>
              <a:p>
                <a:pPr lvl="0">
                  <a:buAutoNum type="alphaLcParenR"/>
                </a:pPr>
                <a:r>
                  <a:rPr lang="en-US" dirty="0" smtClean="0"/>
                  <a:t>Grupni </a:t>
                </a:r>
                <a:r>
                  <a:rPr lang="en-US" dirty="0" err="1" smtClean="0"/>
                  <a:t>indeks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fizičkog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obima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proizvodnje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predstavlja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ponderisanu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aritmetičku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sredinu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individualnih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indeksa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fizičkog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obima</a:t>
                </a:r>
                <a:r>
                  <a:rPr lang="en-US" dirty="0" smtClean="0"/>
                  <a:t>. Ponder je </a:t>
                </a:r>
                <a:r>
                  <a:rPr lang="en-US" dirty="0" err="1" smtClean="0"/>
                  <a:t>vrijednost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iz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baznog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perioda</a:t>
                </a:r>
                <a:endParaRPr lang="en-US" dirty="0" smtClean="0"/>
              </a:p>
              <a:p>
                <a:pPr marL="114300" lvl="0" indent="0">
                  <a:buNone/>
                </a:pPr>
                <a:endParaRPr lang="sr-Latn-BA" dirty="0" smtClean="0"/>
              </a:p>
              <a:p>
                <a:pPr marL="114300" lvl="0" indent="0">
                  <a:buNone/>
                </a:pPr>
                <a:endParaRPr lang="sr-Latn-BA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 smtClean="0"/>
              </a:p>
              <a:p>
                <a:pPr marL="114300" lv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1,1022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	,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marL="114300" lvl="0" indent="0">
                  <a:buNone/>
                </a:pPr>
                <a:r>
                  <a:rPr lang="en-US" dirty="0" err="1" smtClean="0"/>
                  <a:t>Indeks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fizičkog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obima</a:t>
                </a:r>
                <a:r>
                  <a:rPr lang="en-US" dirty="0" smtClean="0"/>
                  <a:t> je 1,1022 (</a:t>
                </a:r>
                <a:r>
                  <a:rPr lang="en-US" dirty="0" err="1" smtClean="0"/>
                  <a:t>ili</a:t>
                </a:r>
                <a:r>
                  <a:rPr lang="en-US" dirty="0" smtClean="0"/>
                  <a:t> 110,22 %)</a:t>
                </a:r>
              </a:p>
              <a:p>
                <a:pPr marL="114300" lvl="0" indent="0">
                  <a:buNone/>
                </a:pPr>
                <a:r>
                  <a:rPr lang="en-US" dirty="0" smtClean="0"/>
                  <a:t>b) </a:t>
                </a:r>
                <a:r>
                  <a:rPr lang="en-US" dirty="0" err="1" smtClean="0"/>
                  <a:t>Uraditi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samostalno</a:t>
                </a:r>
                <a:endParaRPr lang="sr-Latn-RS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8900" y="819150"/>
                <a:ext cx="7772400" cy="3048000"/>
              </a:xfrm>
              <a:blipFill>
                <a:blip r:embed="rId2"/>
                <a:stretch>
                  <a:fillRect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38839"/>
            <a:ext cx="6996600" cy="7158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0406"/>
              </p:ext>
            </p:extLst>
          </p:nvPr>
        </p:nvGraphicFramePr>
        <p:xfrm>
          <a:off x="1828800" y="1884644"/>
          <a:ext cx="3937000" cy="952500"/>
        </p:xfrm>
        <a:graphic>
          <a:graphicData uri="http://schemas.openxmlformats.org/drawingml/2006/table">
            <a:tbl>
              <a:tblPr firstRow="1" firstCol="1" bandRow="1">
                <a:tableStyleId>{B057B260-235A-4DA7-9D08-349C70A2B37C}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2315855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2555998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1917961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22816887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7968282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Proizv.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q1/qo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p0q0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f (udio)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(q1/qo)*f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2835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1,15B=0,92C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0,338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0,3890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5320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0,8C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0,3529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0734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0,98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0,3603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2521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2,72C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1,1022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563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1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>
                <a:latin typeface="Segoe UI Black" pitchFamily="34" charset="0"/>
                <a:ea typeface="Segoe UI Black" pitchFamily="34" charset="0"/>
              </a:rPr>
              <a:t>Hvala na pažnji!</a:t>
            </a:r>
            <a:endParaRPr lang="en-US" dirty="0">
              <a:latin typeface="Segoe UI Black" pitchFamily="34" charset="0"/>
              <a:ea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900" y="819150"/>
            <a:ext cx="7772400" cy="3048000"/>
          </a:xfrm>
        </p:spPr>
        <p:txBody>
          <a:bodyPr/>
          <a:lstStyle/>
          <a:p>
            <a:pPr marL="114300" lvl="0" indent="0">
              <a:buNone/>
            </a:pPr>
            <a:r>
              <a:rPr lang="sr-Cyrl-CS" dirty="0"/>
              <a:t>Dati su podaci o kretanju indeksa proizvodnje u nekom preduzeću u periodu </a:t>
            </a:r>
            <a:r>
              <a:rPr lang="en-US" dirty="0"/>
              <a:t>200</a:t>
            </a:r>
            <a:r>
              <a:rPr lang="sr-Cyrl-CS" dirty="0"/>
              <a:t>0-</a:t>
            </a:r>
            <a:r>
              <a:rPr lang="en-US" dirty="0"/>
              <a:t>200</a:t>
            </a:r>
            <a:r>
              <a:rPr lang="sr-Cyrl-CS" dirty="0"/>
              <a:t>5</a:t>
            </a:r>
            <a:r>
              <a:rPr lang="sr-Latn-CS" dirty="0"/>
              <a:t>.</a:t>
            </a:r>
            <a:r>
              <a:rPr lang="sr-Cyrl-CS" dirty="0"/>
              <a:t> godina: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 smtClean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  <a:p>
            <a:pPr marL="114300" indent="0">
              <a:buNone/>
            </a:pPr>
            <a:r>
              <a:rPr lang="sr-Cyrl-CS" dirty="0"/>
              <a:t>Indeks proizvodnje za period 19</a:t>
            </a:r>
            <a:r>
              <a:rPr lang="en-US" dirty="0"/>
              <a:t>9</a:t>
            </a:r>
            <a:r>
              <a:rPr lang="sr-Cyrl-CS" dirty="0"/>
              <a:t>3-</a:t>
            </a:r>
            <a:r>
              <a:rPr lang="en-US" dirty="0"/>
              <a:t>2001</a:t>
            </a:r>
            <a:r>
              <a:rPr lang="sr-Cyrl-CS" dirty="0"/>
              <a:t> iznosio je 94. Izračunati indeks proizvodnje za period 19</a:t>
            </a:r>
            <a:r>
              <a:rPr lang="en-US" dirty="0"/>
              <a:t>9</a:t>
            </a:r>
            <a:r>
              <a:rPr lang="sr-Cyrl-CS" dirty="0"/>
              <a:t>3-20</a:t>
            </a:r>
            <a:r>
              <a:rPr lang="en-US" dirty="0"/>
              <a:t>1</a:t>
            </a:r>
            <a:r>
              <a:rPr lang="sr-Cyrl-CS" dirty="0"/>
              <a:t>0. godina, ako je indeks proizvodnje za period </a:t>
            </a:r>
            <a:r>
              <a:rPr lang="en-US" dirty="0"/>
              <a:t>200</a:t>
            </a:r>
            <a:r>
              <a:rPr lang="sr-Cyrl-CS" dirty="0"/>
              <a:t>4-20</a:t>
            </a:r>
            <a:r>
              <a:rPr lang="en-US" dirty="0"/>
              <a:t>1</a:t>
            </a:r>
            <a:r>
              <a:rPr lang="sr-Cyrl-CS" dirty="0"/>
              <a:t>0. godina iznosio 103!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</p:spPr>
        <p:txBody>
          <a:bodyPr/>
          <a:lstStyle/>
          <a:p>
            <a:r>
              <a:rPr lang="sr-Latn-RS" dirty="0" smtClean="0"/>
              <a:t>1. ZADATAK</a:t>
            </a:r>
            <a:endParaRPr lang="sr-Latn-R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76324" y="2226786"/>
          <a:ext cx="6996115" cy="548640"/>
        </p:xfrm>
        <a:graphic>
          <a:graphicData uri="http://schemas.openxmlformats.org/drawingml/2006/table">
            <a:tbl>
              <a:tblPr>
                <a:tableStyleId>{B057B260-235A-4DA7-9D08-349C70A2B37C}</a:tableStyleId>
              </a:tblPr>
              <a:tblGrid>
                <a:gridCol w="999445">
                  <a:extLst>
                    <a:ext uri="{9D8B030D-6E8A-4147-A177-3AD203B41FA5}">
                      <a16:colId xmlns:a16="http://schemas.microsoft.com/office/drawing/2014/main" val="1885796939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3584191832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2674116044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4206000307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1491816365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2277444819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37712163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Godina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2000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2001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2002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2003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2004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2005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83726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Lančani indeks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101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104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99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102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</a:rPr>
                        <a:t>105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744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2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8900" y="819150"/>
                <a:ext cx="7772400" cy="3048000"/>
              </a:xfrm>
            </p:spPr>
            <p:txBody>
              <a:bodyPr/>
              <a:lstStyle/>
              <a:p>
                <a:pPr marL="114300" lvl="0" indent="0">
                  <a:buNone/>
                </a:pPr>
                <a:r>
                  <a:rPr lang="sr-Latn-BA" dirty="0" smtClean="0"/>
                  <a:t>Bazni indeks za period 1993-2010. iznosi:</a:t>
                </a:r>
              </a:p>
              <a:p>
                <a:pPr marL="114300" lvl="0" indent="0">
                  <a:buNone/>
                </a:pPr>
                <a:endParaRPr lang="sr-Latn-BA" dirty="0" smtClean="0"/>
              </a:p>
              <a:p>
                <a:pPr marL="11430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1993</m:t>
                          </m:r>
                        </m:sub>
                        <m:sup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2010</m:t>
                          </m:r>
                        </m:sup>
                      </m:sSubSup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1993</m:t>
                              </m:r>
                            </m:sub>
                            <m:sup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p>
                          </m:sSubSup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2001</m:t>
                              </m:r>
                            </m:sub>
                            <m:sup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bSup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sr-Latn-BA" dirty="0" smtClean="0"/>
              </a:p>
              <a:p>
                <a:pPr marL="114300" lvl="0" indent="0" algn="just">
                  <a:buNone/>
                </a:pPr>
                <a:endParaRPr lang="en-US" dirty="0"/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1993</m:t>
                          </m:r>
                        </m:sub>
                        <m:sup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2010</m:t>
                          </m:r>
                        </m:sup>
                      </m:sSubSup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94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102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=95,81</m:t>
                      </m:r>
                    </m:oMath>
                  </m:oMathPara>
                </a14:m>
                <a:endParaRPr lang="en-US" dirty="0" smtClean="0"/>
              </a:p>
              <a:p>
                <a:pPr marL="114300" lvl="0" indent="0">
                  <a:buNone/>
                </a:pPr>
                <a:endParaRPr lang="en-US" dirty="0"/>
              </a:p>
              <a:p>
                <a:pPr marL="114300" lvl="0" indent="0">
                  <a:buNone/>
                </a:pPr>
                <a:r>
                  <a:rPr lang="en-US" dirty="0" err="1" smtClean="0"/>
                  <a:t>Bazni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indeks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za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posmatrani</a:t>
                </a:r>
                <a:r>
                  <a:rPr lang="en-US" dirty="0" smtClean="0"/>
                  <a:t> period je 95,81.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 smtClean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8900" y="819150"/>
                <a:ext cx="7772400" cy="3048000"/>
              </a:xfrm>
              <a:blipFill>
                <a:blip r:embed="rId2"/>
                <a:stretch>
                  <a:fillRect b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38839"/>
            <a:ext cx="6996600" cy="71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900" y="819150"/>
            <a:ext cx="7772400" cy="3048000"/>
          </a:xfrm>
        </p:spPr>
        <p:txBody>
          <a:bodyPr/>
          <a:lstStyle/>
          <a:p>
            <a:pPr marL="114300" lvl="0" indent="0">
              <a:buNone/>
            </a:pPr>
            <a:r>
              <a:rPr lang="sr-Cyrl-CS" dirty="0"/>
              <a:t>Dati su podaci o kretanju društvenog proizvoda i investicija u osnovna sredstva u periodu 1998-2004</a:t>
            </a:r>
            <a:r>
              <a:rPr lang="sr-Latn-CS" dirty="0"/>
              <a:t>.</a:t>
            </a:r>
            <a:r>
              <a:rPr lang="sr-Cyrl-CS" dirty="0"/>
              <a:t> godina:</a:t>
            </a:r>
            <a:endParaRPr lang="en-US" dirty="0"/>
          </a:p>
          <a:p>
            <a:pPr marL="114300" indent="0">
              <a:buNone/>
            </a:pPr>
            <a:endParaRPr lang="sr-Latn-BA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 smtClean="0"/>
          </a:p>
          <a:p>
            <a:pPr marL="114300" indent="0">
              <a:buNone/>
            </a:pPr>
            <a:r>
              <a:rPr lang="sr-Cyrl-CS" dirty="0"/>
              <a:t>Indeks </a:t>
            </a:r>
            <a:r>
              <a:rPr lang="sr-Latn-BA" dirty="0" smtClean="0"/>
              <a:t>BDP-a </a:t>
            </a:r>
            <a:r>
              <a:rPr lang="sr-Cyrl-CS" dirty="0" smtClean="0"/>
              <a:t>u </a:t>
            </a:r>
            <a:r>
              <a:rPr lang="sr-Cyrl-CS" dirty="0"/>
              <a:t>periodu 2002-2005. godina iznosio je 104, a indeks investicija </a:t>
            </a:r>
            <a:r>
              <a:rPr lang="sr-Cyrl-CS" dirty="0" smtClean="0"/>
              <a:t>95.</a:t>
            </a:r>
            <a:r>
              <a:rPr lang="sr-Latn-BA" dirty="0"/>
              <a:t> </a:t>
            </a:r>
            <a:r>
              <a:rPr lang="sr-Cyrl-CS" dirty="0" smtClean="0"/>
              <a:t>Izračunati </a:t>
            </a:r>
            <a:r>
              <a:rPr lang="sr-Cyrl-CS" dirty="0"/>
              <a:t>kapitalni koeficijent u 2005 godini, ako je isti u 1997. godini iznosio 1080!</a:t>
            </a:r>
            <a:endParaRPr lang="en-US" dirty="0"/>
          </a:p>
          <a:p>
            <a:pPr marL="114300" lvl="0" indent="0">
              <a:buNone/>
            </a:pPr>
            <a:endParaRPr lang="sr-Latn-RS" dirty="0" smtClean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</p:spPr>
        <p:txBody>
          <a:bodyPr/>
          <a:lstStyle/>
          <a:p>
            <a:r>
              <a:rPr lang="sr-Latn-RS" dirty="0" smtClean="0"/>
              <a:t>2. </a:t>
            </a:r>
            <a:r>
              <a:rPr lang="sr-Latn-RS" dirty="0" smtClean="0"/>
              <a:t>ZADATAK</a:t>
            </a:r>
            <a:endParaRPr lang="sr-Latn-R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32805"/>
              </p:ext>
            </p:extLst>
          </p:nvPr>
        </p:nvGraphicFramePr>
        <p:xfrm>
          <a:off x="914400" y="1733550"/>
          <a:ext cx="6996114" cy="914400"/>
        </p:xfrm>
        <a:graphic>
          <a:graphicData uri="http://schemas.openxmlformats.org/drawingml/2006/table">
            <a:tbl>
              <a:tblPr>
                <a:tableStyleId>{B057B260-235A-4DA7-9D08-349C70A2B37C}</a:tableStyleId>
              </a:tblPr>
              <a:tblGrid>
                <a:gridCol w="1166019">
                  <a:extLst>
                    <a:ext uri="{9D8B030D-6E8A-4147-A177-3AD203B41FA5}">
                      <a16:colId xmlns:a16="http://schemas.microsoft.com/office/drawing/2014/main" val="289025654"/>
                    </a:ext>
                  </a:extLst>
                </a:gridCol>
                <a:gridCol w="1166019">
                  <a:extLst>
                    <a:ext uri="{9D8B030D-6E8A-4147-A177-3AD203B41FA5}">
                      <a16:colId xmlns:a16="http://schemas.microsoft.com/office/drawing/2014/main" val="1268301319"/>
                    </a:ext>
                  </a:extLst>
                </a:gridCol>
                <a:gridCol w="1166019">
                  <a:extLst>
                    <a:ext uri="{9D8B030D-6E8A-4147-A177-3AD203B41FA5}">
                      <a16:colId xmlns:a16="http://schemas.microsoft.com/office/drawing/2014/main" val="2060507683"/>
                    </a:ext>
                  </a:extLst>
                </a:gridCol>
                <a:gridCol w="1166019">
                  <a:extLst>
                    <a:ext uri="{9D8B030D-6E8A-4147-A177-3AD203B41FA5}">
                      <a16:colId xmlns:a16="http://schemas.microsoft.com/office/drawing/2014/main" val="2254511711"/>
                    </a:ext>
                  </a:extLst>
                </a:gridCol>
                <a:gridCol w="1166019">
                  <a:extLst>
                    <a:ext uri="{9D8B030D-6E8A-4147-A177-3AD203B41FA5}">
                      <a16:colId xmlns:a16="http://schemas.microsoft.com/office/drawing/2014/main" val="2892200501"/>
                    </a:ext>
                  </a:extLst>
                </a:gridCol>
                <a:gridCol w="1166019">
                  <a:extLst>
                    <a:ext uri="{9D8B030D-6E8A-4147-A177-3AD203B41FA5}">
                      <a16:colId xmlns:a16="http://schemas.microsoft.com/office/drawing/2014/main" val="543973293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Opis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Lančani indeksi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4054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1998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1999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2000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2001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2002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302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Investicije u OS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99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97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99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738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 dirty="0" smtClean="0">
                          <a:effectLst/>
                        </a:rPr>
                        <a:t>BDP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104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103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103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348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0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8900" y="819150"/>
                <a:ext cx="7772400" cy="3048000"/>
              </a:xfrm>
            </p:spPr>
            <p:txBody>
              <a:bodyPr/>
              <a:lstStyle/>
              <a:p>
                <a:pPr marL="114300" lvl="0" indent="0">
                  <a:buNone/>
                </a:pPr>
                <a:r>
                  <a:rPr lang="sr-Latn-BA" dirty="0" smtClean="0"/>
                  <a:t>Kapitalni koef.:</a:t>
                </a:r>
              </a:p>
              <a:p>
                <a:pPr marL="114300" lvl="0" indent="0">
                  <a:buNone/>
                </a:pPr>
                <a:endParaRPr lang="sr-Latn-BA" dirty="0" smtClean="0"/>
              </a:p>
              <a:p>
                <a:pPr marL="11430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𝑂𝑠𝑛𝑜𝑣𝑛𝑎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𝑠𝑟𝑒𝑑𝑠𝑡𝑣𝑎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𝐵𝐷𝑃</m:t>
                          </m:r>
                        </m:den>
                      </m:f>
                    </m:oMath>
                  </m:oMathPara>
                </a14:m>
                <a:endParaRPr lang="sr-Latn-BA" b="0" dirty="0" smtClean="0"/>
              </a:p>
              <a:p>
                <a:pPr marL="114300" lvl="0" indent="0" algn="just">
                  <a:buNone/>
                </a:pPr>
                <a:endParaRPr lang="sr-Latn-BA" b="0" dirty="0" smtClean="0"/>
              </a:p>
              <a:p>
                <a:pPr marL="11430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2005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2005</m:t>
                          </m:r>
                        </m:sub>
                      </m:sSub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1∙0,99∙0,98∙0,97∙0,99∙0,95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1,04∙1,03∙0,98∙1,03∙1∙1,04</m:t>
                          </m:r>
                        </m:den>
                      </m:f>
                    </m:oMath>
                  </m:oMathPara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=1.080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0,885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1,126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=850,01</m:t>
                      </m:r>
                    </m:oMath>
                  </m:oMathPara>
                </a14:m>
              </a:p>
              <a:p>
                <a:pPr marL="114300" lvl="0" indent="0" algn="just">
                  <a:buNone/>
                </a:pPr>
                <a:endParaRPr lang="en-US" dirty="0" smtClean="0"/>
              </a:p>
              <a:p>
                <a:pPr marL="114300" lvl="0" indent="0" algn="just">
                  <a:buNone/>
                </a:pPr>
                <a:endParaRPr lang="en-US" dirty="0"/>
              </a:p>
              <a:p>
                <a:pPr marL="114300" lvl="0" indent="0" algn="just">
                  <a:buNone/>
                </a:pPr>
                <a:r>
                  <a:rPr lang="en-US" dirty="0" err="1" smtClean="0"/>
                  <a:t>Kapitalni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koef</a:t>
                </a:r>
                <a:r>
                  <a:rPr lang="en-US" dirty="0" smtClean="0"/>
                  <a:t>. u 2005. </a:t>
                </a:r>
                <a:r>
                  <a:rPr lang="en-US" dirty="0" err="1" smtClean="0"/>
                  <a:t>godini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iznosi</a:t>
                </a:r>
                <a:r>
                  <a:rPr lang="en-US" dirty="0" smtClean="0"/>
                  <a:t> 850,01.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 smtClean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8900" y="819150"/>
                <a:ext cx="7772400" cy="3048000"/>
              </a:xfrm>
              <a:blipFill>
                <a:blip r:embed="rId2"/>
                <a:stretch>
                  <a:fillRect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38839"/>
            <a:ext cx="6996600" cy="71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900" y="819150"/>
            <a:ext cx="7772400" cy="3048000"/>
          </a:xfrm>
        </p:spPr>
        <p:txBody>
          <a:bodyPr/>
          <a:lstStyle/>
          <a:p>
            <a:pPr marL="114300" lvl="0" indent="0">
              <a:buNone/>
            </a:pP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o </a:t>
            </a:r>
            <a:r>
              <a:rPr lang="en-US" dirty="0" err="1"/>
              <a:t>kretanju</a:t>
            </a:r>
            <a:r>
              <a:rPr lang="en-US" dirty="0"/>
              <a:t> </a:t>
            </a:r>
            <a:r>
              <a:rPr lang="sr-Latn-BA" dirty="0" smtClean="0"/>
              <a:t>bruto domaćeg proizvoda </a:t>
            </a:r>
            <a:r>
              <a:rPr lang="en-US" dirty="0" smtClean="0"/>
              <a:t>(</a:t>
            </a:r>
            <a:r>
              <a:rPr lang="sr-Latn-BA" dirty="0" smtClean="0"/>
              <a:t>BD</a:t>
            </a:r>
            <a:r>
              <a:rPr lang="en-US" dirty="0" smtClean="0"/>
              <a:t>P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stanovnika</a:t>
            </a:r>
            <a:r>
              <a:rPr lang="en-US" dirty="0"/>
              <a:t> u </a:t>
            </a:r>
            <a:r>
              <a:rPr lang="en-US" dirty="0" err="1"/>
              <a:t>periodu</a:t>
            </a:r>
            <a:r>
              <a:rPr lang="en-US" dirty="0"/>
              <a:t> 1998-2002. </a:t>
            </a:r>
            <a:r>
              <a:rPr lang="en-US" dirty="0" err="1"/>
              <a:t>godina</a:t>
            </a:r>
            <a:r>
              <a:rPr lang="en-US" dirty="0"/>
              <a:t>:</a:t>
            </a:r>
            <a:endParaRPr lang="sr-Latn-BA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 smtClean="0"/>
          </a:p>
          <a:p>
            <a:pPr marL="114300" indent="0">
              <a:buNone/>
            </a:pPr>
            <a:r>
              <a:rPr lang="sr-Cyrl-CS" dirty="0"/>
              <a:t>Izračunati </a:t>
            </a:r>
            <a:r>
              <a:rPr lang="sr-Latn-BA" dirty="0" smtClean="0"/>
              <a:t>BD</a:t>
            </a:r>
            <a:r>
              <a:rPr lang="sr-Cyrl-CS" dirty="0" smtClean="0"/>
              <a:t>P </a:t>
            </a:r>
            <a:r>
              <a:rPr lang="sr-Cyrl-CS" dirty="0"/>
              <a:t>po glavi stanovnika u 2002 godini, ako je isti u 1997. godini iznosio 980 dolara po glavi stanovnika.</a:t>
            </a:r>
            <a:endParaRPr lang="en-US" dirty="0"/>
          </a:p>
          <a:p>
            <a:pPr marL="114300" lvl="0" indent="0">
              <a:buNone/>
            </a:pPr>
            <a:endParaRPr lang="sr-Latn-RS" dirty="0" smtClean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</p:spPr>
        <p:txBody>
          <a:bodyPr/>
          <a:lstStyle/>
          <a:p>
            <a:r>
              <a:rPr lang="sr-Latn-RS" dirty="0" smtClean="0"/>
              <a:t>3. </a:t>
            </a:r>
            <a:r>
              <a:rPr lang="sr-Latn-RS" dirty="0" smtClean="0"/>
              <a:t>ZADATAK</a:t>
            </a:r>
            <a:endParaRPr lang="sr-Latn-R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0492"/>
              </p:ext>
            </p:extLst>
          </p:nvPr>
        </p:nvGraphicFramePr>
        <p:xfrm>
          <a:off x="838200" y="1733550"/>
          <a:ext cx="6996114" cy="731520"/>
        </p:xfrm>
        <a:graphic>
          <a:graphicData uri="http://schemas.openxmlformats.org/drawingml/2006/table">
            <a:tbl>
              <a:tblPr>
                <a:tableStyleId>{B057B260-235A-4DA7-9D08-349C70A2B37C}</a:tableStyleId>
              </a:tblPr>
              <a:tblGrid>
                <a:gridCol w="1166019">
                  <a:extLst>
                    <a:ext uri="{9D8B030D-6E8A-4147-A177-3AD203B41FA5}">
                      <a16:colId xmlns:a16="http://schemas.microsoft.com/office/drawing/2014/main" val="3233005297"/>
                    </a:ext>
                  </a:extLst>
                </a:gridCol>
                <a:gridCol w="1166019">
                  <a:extLst>
                    <a:ext uri="{9D8B030D-6E8A-4147-A177-3AD203B41FA5}">
                      <a16:colId xmlns:a16="http://schemas.microsoft.com/office/drawing/2014/main" val="4222444377"/>
                    </a:ext>
                  </a:extLst>
                </a:gridCol>
                <a:gridCol w="1166019">
                  <a:extLst>
                    <a:ext uri="{9D8B030D-6E8A-4147-A177-3AD203B41FA5}">
                      <a16:colId xmlns:a16="http://schemas.microsoft.com/office/drawing/2014/main" val="2533303380"/>
                    </a:ext>
                  </a:extLst>
                </a:gridCol>
                <a:gridCol w="1166019">
                  <a:extLst>
                    <a:ext uri="{9D8B030D-6E8A-4147-A177-3AD203B41FA5}">
                      <a16:colId xmlns:a16="http://schemas.microsoft.com/office/drawing/2014/main" val="1840273297"/>
                    </a:ext>
                  </a:extLst>
                </a:gridCol>
                <a:gridCol w="1166019">
                  <a:extLst>
                    <a:ext uri="{9D8B030D-6E8A-4147-A177-3AD203B41FA5}">
                      <a16:colId xmlns:a16="http://schemas.microsoft.com/office/drawing/2014/main" val="2622897970"/>
                    </a:ext>
                  </a:extLst>
                </a:gridCol>
                <a:gridCol w="1166019">
                  <a:extLst>
                    <a:ext uri="{9D8B030D-6E8A-4147-A177-3AD203B41FA5}">
                      <a16:colId xmlns:a16="http://schemas.microsoft.com/office/drawing/2014/main" val="3565291516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Opis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Lančani indeksi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61355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1998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1999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2000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2001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2002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9060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 dirty="0" smtClean="0">
                          <a:effectLst/>
                        </a:rPr>
                        <a:t>BD</a:t>
                      </a:r>
                      <a:r>
                        <a:rPr lang="sr-Cyrl-CS" sz="1200" dirty="0" smtClean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104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103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103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41022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Stanovninštvo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99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97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</a:rPr>
                        <a:t>99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857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8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8900" y="819150"/>
                <a:ext cx="7772400" cy="3048000"/>
              </a:xfrm>
            </p:spPr>
            <p:txBody>
              <a:bodyPr/>
              <a:lstStyle/>
              <a:p>
                <a:pPr marL="114300" lvl="0" indent="0">
                  <a:buNone/>
                </a:pPr>
                <a:endParaRPr lang="sr-Latn-BA" b="0" dirty="0" smtClean="0"/>
              </a:p>
              <a:p>
                <a:pPr marL="114300" lvl="0" indent="0" algn="just">
                  <a:buNone/>
                </a:pPr>
                <a:endParaRPr lang="sr-Latn-BA" b="0" dirty="0" smtClean="0"/>
              </a:p>
              <a:p>
                <a:pPr marL="11430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𝐵𝐷𝑃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2005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𝐵𝐷𝑃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1997</m:t>
                          </m:r>
                        </m:sub>
                      </m:sSub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1,04∙1,03∙0,98∙1,03∙1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1∙0,99∙0,98∙0,97∙0,99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=980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1,081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0,932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=1.137,34</m:t>
                      </m:r>
                    </m:oMath>
                  </m:oMathPara>
                </a14:m>
                <a:endParaRPr lang="en-US" dirty="0" smtClean="0"/>
              </a:p>
              <a:p>
                <a:pPr marL="114300" lvl="0" indent="0" algn="just">
                  <a:buNone/>
                </a:pPr>
                <a:endParaRPr lang="en-US" dirty="0"/>
              </a:p>
              <a:p>
                <a:pPr marL="114300" lvl="0" indent="0" algn="just">
                  <a:buNone/>
                </a:pPr>
                <a:r>
                  <a:rPr lang="en-US" dirty="0" smtClean="0"/>
                  <a:t>BDP </a:t>
                </a:r>
                <a:r>
                  <a:rPr lang="en-US" dirty="0" err="1" smtClean="0"/>
                  <a:t>po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glavi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stanovnika</a:t>
                </a:r>
                <a:r>
                  <a:rPr lang="en-US" dirty="0" smtClean="0"/>
                  <a:t> u 2005. </a:t>
                </a:r>
                <a:r>
                  <a:rPr lang="en-US" dirty="0" err="1" smtClean="0"/>
                  <a:t>godini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iznosi</a:t>
                </a:r>
                <a:r>
                  <a:rPr lang="en-US" dirty="0" smtClean="0"/>
                  <a:t> 1.137,34 USD.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 smtClean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8900" y="819150"/>
                <a:ext cx="7772400" cy="3048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38839"/>
            <a:ext cx="6996600" cy="71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900" y="819150"/>
            <a:ext cx="7772400" cy="3048000"/>
          </a:xfrm>
        </p:spPr>
        <p:txBody>
          <a:bodyPr/>
          <a:lstStyle/>
          <a:p>
            <a:pPr marL="114300" indent="0">
              <a:buNone/>
            </a:pPr>
            <a:r>
              <a:rPr lang="sr-Cyrl-CS" dirty="0"/>
              <a:t>Dati su podaci o društvenom proizvodu i aktivnim osnovnim sredstvima za jednu opštinu</a:t>
            </a:r>
            <a:r>
              <a:rPr lang="sr-Cyrl-CS" dirty="0" smtClean="0"/>
              <a:t>.</a:t>
            </a:r>
            <a:endParaRPr lang="sr-Latn-BA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 smtClean="0"/>
          </a:p>
          <a:p>
            <a:pPr marL="114300" indent="0">
              <a:buNone/>
            </a:pPr>
            <a:r>
              <a:rPr lang="sr-Cyrl-CS" dirty="0"/>
              <a:t>Izračunati marginalni kapitalni koeficijent za posmatrani period!</a:t>
            </a:r>
            <a:endParaRPr lang="en-US" dirty="0"/>
          </a:p>
          <a:p>
            <a:pPr marL="114300" lvl="0" indent="0">
              <a:buNone/>
            </a:pPr>
            <a:endParaRPr lang="sr-Latn-RS" dirty="0" smtClean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</p:spPr>
        <p:txBody>
          <a:bodyPr/>
          <a:lstStyle/>
          <a:p>
            <a:r>
              <a:rPr lang="sr-Latn-RS" dirty="0" smtClean="0"/>
              <a:t>4. </a:t>
            </a:r>
            <a:r>
              <a:rPr lang="sr-Latn-RS" dirty="0" smtClean="0"/>
              <a:t>ZADATAK</a:t>
            </a:r>
            <a:endParaRPr lang="sr-Latn-R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32020"/>
              </p:ext>
            </p:extLst>
          </p:nvPr>
        </p:nvGraphicFramePr>
        <p:xfrm>
          <a:off x="2057400" y="1733550"/>
          <a:ext cx="3773170" cy="731520"/>
        </p:xfrm>
        <a:graphic>
          <a:graphicData uri="http://schemas.openxmlformats.org/drawingml/2006/table">
            <a:tbl>
              <a:tblPr>
                <a:tableStyleId>{B057B260-235A-4DA7-9D08-349C70A2B37C}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3966508090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1028979708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4814446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3125944858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786490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 smtClean="0">
                          <a:effectLst/>
                        </a:rPr>
                        <a:t>Inv</a:t>
                      </a:r>
                      <a:r>
                        <a:rPr lang="sr-Latn-BA" sz="1200" dirty="0" smtClean="0">
                          <a:effectLst/>
                        </a:rPr>
                        <a:t>e</a:t>
                      </a:r>
                      <a:r>
                        <a:rPr lang="sr-Cyrl-CS" sz="1200" dirty="0" smtClean="0">
                          <a:effectLst/>
                        </a:rPr>
                        <a:t>sticije </a:t>
                      </a:r>
                      <a:r>
                        <a:rPr lang="sr-Cyrl-CS" sz="1200" dirty="0">
                          <a:effectLst/>
                        </a:rPr>
                        <a:t>u osnovna sredstva</a:t>
                      </a:r>
                      <a:r>
                        <a:rPr lang="sr-Latn-CS" sz="1200" dirty="0">
                          <a:effectLst/>
                        </a:rPr>
                        <a:t> (IOS)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Društveni proizvod</a:t>
                      </a:r>
                      <a:r>
                        <a:rPr lang="sr-Latn-CS" sz="1200">
                          <a:effectLst/>
                        </a:rPr>
                        <a:t> (BDP)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049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Godina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2001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2002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2001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2002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117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Iznos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25</a:t>
                      </a:r>
                      <a:r>
                        <a:rPr lang="sr-Latn-CS" sz="1200">
                          <a:effectLst/>
                        </a:rPr>
                        <a:t>.</a:t>
                      </a:r>
                      <a:r>
                        <a:rPr lang="sr-Cyrl-CS" sz="1200">
                          <a:effectLst/>
                        </a:rPr>
                        <a:t>670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25</a:t>
                      </a:r>
                      <a:r>
                        <a:rPr lang="sr-Latn-CS" sz="1200">
                          <a:effectLst/>
                        </a:rPr>
                        <a:t>.</a:t>
                      </a:r>
                      <a:r>
                        <a:rPr lang="sr-Cyrl-CS" sz="1200">
                          <a:effectLst/>
                        </a:rPr>
                        <a:t>800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</a:rPr>
                        <a:t>20</a:t>
                      </a:r>
                      <a:r>
                        <a:rPr lang="sr-Latn-CS" sz="1200">
                          <a:effectLst/>
                        </a:rPr>
                        <a:t>.</a:t>
                      </a:r>
                      <a:r>
                        <a:rPr lang="sr-Cyrl-CS" sz="1200">
                          <a:effectLst/>
                        </a:rPr>
                        <a:t>110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</a:rPr>
                        <a:t>22</a:t>
                      </a:r>
                      <a:r>
                        <a:rPr lang="sr-Latn-CS" sz="1200" dirty="0">
                          <a:effectLst/>
                        </a:rPr>
                        <a:t>.</a:t>
                      </a:r>
                      <a:r>
                        <a:rPr lang="sr-Cyrl-CS" sz="1200" dirty="0">
                          <a:effectLst/>
                        </a:rPr>
                        <a:t>450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55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6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8900" y="819150"/>
                <a:ext cx="7772400" cy="3048000"/>
              </a:xfrm>
            </p:spPr>
            <p:txBody>
              <a:bodyPr/>
              <a:lstStyle/>
              <a:p>
                <a:pPr marL="114300" lvl="0" indent="0">
                  <a:buNone/>
                </a:pPr>
                <a:r>
                  <a:rPr lang="sr-Latn-BA" dirty="0" smtClean="0"/>
                  <a:t>Marginalni kapitalni koef.:</a:t>
                </a:r>
              </a:p>
              <a:p>
                <a:pPr marL="114300" lvl="0" indent="0">
                  <a:buNone/>
                </a:pPr>
                <a:endParaRPr lang="sr-Latn-BA" dirty="0" smtClean="0"/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𝑀𝐾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𝑂𝑆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𝐵𝐷𝑃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𝐵𝐷𝑃</m:t>
                          </m:r>
                        </m:den>
                      </m:f>
                    </m:oMath>
                  </m:oMathPara>
                </a14:m>
                <a:endParaRPr lang="sr-Latn-BA" b="0" dirty="0" smtClean="0"/>
              </a:p>
              <a:p>
                <a:pPr marL="114300" lvl="0" indent="0" algn="just">
                  <a:buNone/>
                </a:pPr>
                <a:endParaRPr lang="sr-Latn-BA" b="0" dirty="0" smtClean="0"/>
              </a:p>
              <a:p>
                <a:pPr marL="11430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𝑀𝐾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2001−2002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2002</m:t>
                              </m:r>
                            </m:sub>
                          </m:s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𝐵𝐷𝑃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2002</m:t>
                              </m:r>
                            </m:sub>
                          </m:s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𝐵𝐷𝑃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25800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25670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2450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20110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=0,3824</m:t>
                      </m:r>
                    </m:oMath>
                  </m:oMathPara>
                </a14:m>
                <a:endParaRPr lang="en-US" b="0" dirty="0" smtClean="0"/>
              </a:p>
              <a:p>
                <a:pPr marL="114300" lvl="0" indent="0" algn="just">
                  <a:buNone/>
                </a:pPr>
                <a:endParaRPr lang="en-US" dirty="0" smtClean="0"/>
              </a:p>
              <a:p>
                <a:pPr marL="114300" lvl="0" indent="0" algn="just">
                  <a:buNone/>
                </a:pPr>
                <a:r>
                  <a:rPr lang="en-US" dirty="0" err="1" smtClean="0"/>
                  <a:t>Marginalni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kapitalni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koef</a:t>
                </a:r>
                <a:r>
                  <a:rPr lang="en-US" dirty="0" smtClean="0"/>
                  <a:t>. u </a:t>
                </a:r>
                <a:r>
                  <a:rPr lang="en-US" dirty="0" err="1" smtClean="0"/>
                  <a:t>posmatranoj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godini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iznosi</a:t>
                </a:r>
                <a:r>
                  <a:rPr lang="en-US" dirty="0" smtClean="0"/>
                  <a:t> 0,3824.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 smtClean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8900" y="819150"/>
                <a:ext cx="7772400" cy="3048000"/>
              </a:xfrm>
              <a:blipFill>
                <a:blip r:embed="rId2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38839"/>
            <a:ext cx="6996600" cy="71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14368</TotalTime>
  <Words>396</Words>
  <Application>Microsoft Office PowerPoint</Application>
  <PresentationFormat>On-screen Show (16:9)</PresentationFormat>
  <Paragraphs>196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Oswald</vt:lpstr>
      <vt:lpstr>Segoe UI Light</vt:lpstr>
      <vt:lpstr>Cambria</vt:lpstr>
      <vt:lpstr>Wingdings</vt:lpstr>
      <vt:lpstr>Source Sans Pro</vt:lpstr>
      <vt:lpstr>Segoe UI Black</vt:lpstr>
      <vt:lpstr>Cambria Math</vt:lpstr>
      <vt:lpstr>Arial</vt:lpstr>
      <vt:lpstr>Times New Roman</vt:lpstr>
      <vt:lpstr>CTimesRoman</vt:lpstr>
      <vt:lpstr>Quince template</vt:lpstr>
      <vt:lpstr>STATISTIKA PROIZVODNJE</vt:lpstr>
      <vt:lpstr>1. ZADATAK</vt:lpstr>
      <vt:lpstr>PowerPoint Presentation</vt:lpstr>
      <vt:lpstr>2. ZADATAK</vt:lpstr>
      <vt:lpstr>PowerPoint Presentation</vt:lpstr>
      <vt:lpstr>3. ZADATAK</vt:lpstr>
      <vt:lpstr>PowerPoint Presentation</vt:lpstr>
      <vt:lpstr>4. ZADATAK</vt:lpstr>
      <vt:lpstr>PowerPoint Presentation</vt:lpstr>
      <vt:lpstr>5. ZADATAK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User</dc:creator>
  <cp:lastModifiedBy>Windows User</cp:lastModifiedBy>
  <cp:revision>116</cp:revision>
  <dcterms:modified xsi:type="dcterms:W3CDTF">2019-12-02T10:16:25Z</dcterms:modified>
</cp:coreProperties>
</file>