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88" r:id="rId5"/>
    <p:sldId id="290" r:id="rId6"/>
    <p:sldId id="259" r:id="rId7"/>
    <p:sldId id="260" r:id="rId8"/>
    <p:sldId id="261" r:id="rId9"/>
    <p:sldId id="262" r:id="rId10"/>
    <p:sldId id="292" r:id="rId11"/>
    <p:sldId id="293" r:id="rId12"/>
    <p:sldId id="267" r:id="rId13"/>
    <p:sldId id="263" r:id="rId14"/>
    <p:sldId id="264" r:id="rId15"/>
    <p:sldId id="266" r:id="rId16"/>
    <p:sldId id="268" r:id="rId17"/>
    <p:sldId id="269" r:id="rId18"/>
    <p:sldId id="270" r:id="rId19"/>
    <p:sldId id="271" r:id="rId20"/>
    <p:sldId id="272" r:id="rId21"/>
    <p:sldId id="273" r:id="rId22"/>
    <p:sldId id="274" r:id="rId23"/>
    <p:sldId id="275" r:id="rId24"/>
    <p:sldId id="277" r:id="rId25"/>
    <p:sldId id="276" r:id="rId26"/>
    <p:sldId id="278" r:id="rId27"/>
    <p:sldId id="280" r:id="rId28"/>
    <p:sldId id="281" r:id="rId29"/>
    <p:sldId id="282" r:id="rId30"/>
    <p:sldId id="283" r:id="rId31"/>
    <p:sldId id="284" r:id="rId32"/>
    <p:sldId id="285" r:id="rId33"/>
    <p:sldId id="286" r:id="rId34"/>
    <p:sldId id="287"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7968936-9DCB-4A64-BC13-259F2B60E947}" type="datetimeFigureOut">
              <a:rPr lang="en-US" smtClean="0"/>
              <a:t>11/10/2025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375E539-CF1E-4D2C-8BF2-9DD67541ED01}" type="slidenum">
              <a:rPr lang="en-US" smtClean="0"/>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968936-9DCB-4A64-BC13-259F2B60E947}" type="datetimeFigureOut">
              <a:rPr lang="en-US" smtClean="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75E539-CF1E-4D2C-8BF2-9DD67541ED0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968936-9DCB-4A64-BC13-259F2B60E947}" type="datetimeFigureOut">
              <a:rPr lang="en-US" smtClean="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75E539-CF1E-4D2C-8BF2-9DD67541ED0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7968936-9DCB-4A64-BC13-259F2B60E947}" type="datetimeFigureOut">
              <a:rPr lang="en-US" smtClean="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75E539-CF1E-4D2C-8BF2-9DD67541ED01}" type="slidenum">
              <a:rPr lang="en-US" smtClean="0"/>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7968936-9DCB-4A64-BC13-259F2B60E947}" type="datetimeFigureOut">
              <a:rPr lang="en-US" smtClean="0"/>
              <a:t>11/10/2025</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5375E539-CF1E-4D2C-8BF2-9DD67541ED01}"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7968936-9DCB-4A64-BC13-259F2B60E947}" type="datetimeFigureOut">
              <a:rPr lang="en-US" smtClean="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75E539-CF1E-4D2C-8BF2-9DD67541ED01}" type="slidenum">
              <a:rPr lang="en-US" smtClean="0"/>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7968936-9DCB-4A64-BC13-259F2B60E947}" type="datetimeFigureOut">
              <a:rPr lang="en-US" smtClean="0"/>
              <a:t>11/10/2025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375E539-CF1E-4D2C-8BF2-9DD67541ED01}" type="slidenum">
              <a:rPr lang="en-US" smtClean="0"/>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7968936-9DCB-4A64-BC13-259F2B60E947}" type="datetimeFigureOut">
              <a:rPr lang="en-US" smtClean="0"/>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375E539-CF1E-4D2C-8BF2-9DD67541ED0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968936-9DCB-4A64-BC13-259F2B60E947}" type="datetimeFigureOut">
              <a:rPr lang="en-US" smtClean="0"/>
              <a:t>11/10/2025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375E539-CF1E-4D2C-8BF2-9DD67541ED0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7968936-9DCB-4A64-BC13-259F2B60E947}" type="datetimeFigureOut">
              <a:rPr lang="en-US" smtClean="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75E539-CF1E-4D2C-8BF2-9DD67541ED01}" type="slidenum">
              <a:rPr lang="en-US" smtClean="0"/>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7968936-9DCB-4A64-BC13-259F2B60E947}" type="datetimeFigureOut">
              <a:rPr lang="en-US" smtClean="0"/>
              <a:t>11/10/2025</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5375E539-CF1E-4D2C-8BF2-9DD67541ED01}" type="slidenum">
              <a:rPr lang="en-US" smtClean="0"/>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7968936-9DCB-4A64-BC13-259F2B60E947}" type="datetimeFigureOut">
              <a:rPr lang="en-US" smtClean="0"/>
              <a:t>11/10/2025</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375E539-CF1E-4D2C-8BF2-9DD67541ED01}"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085184"/>
            <a:ext cx="6858000" cy="576064"/>
          </a:xfrm>
        </p:spPr>
        <p:txBody>
          <a:bodyPr/>
          <a:lstStyle/>
          <a:p>
            <a:r>
              <a:rPr lang="sr-Latn-BA" dirty="0" smtClean="0">
                <a:latin typeface="+mj-lt"/>
              </a:rPr>
              <a:t>Prof. dr Tajana Serdar Raković</a:t>
            </a:r>
            <a:endParaRPr lang="en-US" dirty="0">
              <a:latin typeface="+mj-lt"/>
            </a:endParaRPr>
          </a:p>
        </p:txBody>
      </p:sp>
      <p:sp>
        <p:nvSpPr>
          <p:cNvPr id="2" name="Title 1"/>
          <p:cNvSpPr>
            <a:spLocks noGrp="1"/>
          </p:cNvSpPr>
          <p:nvPr>
            <p:ph type="ctrTitle"/>
          </p:nvPr>
        </p:nvSpPr>
        <p:spPr>
          <a:xfrm>
            <a:off x="971600" y="3356992"/>
            <a:ext cx="7105600" cy="1584176"/>
          </a:xfrm>
        </p:spPr>
        <p:txBody>
          <a:bodyPr>
            <a:normAutofit fontScale="90000"/>
          </a:bodyPr>
          <a:lstStyle/>
          <a:p>
            <a:r>
              <a:rPr lang="en-US" b="1" dirty="0">
                <a:solidFill>
                  <a:schemeClr val="tx1"/>
                </a:solidFill>
              </a:rPr>
              <a:t>Model vrednovanja kapitalne aktive (CAPM) i drugi modeli za utvrđivanje cijene kapitala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304800"/>
            <a:ext cx="7859216" cy="1143000"/>
          </a:xfrm>
        </p:spPr>
        <p:txBody>
          <a:bodyPr>
            <a:normAutofit/>
          </a:bodyPr>
          <a:lstStyle/>
          <a:p>
            <a:r>
              <a:rPr lang="sr-Cyrl-BA" sz="3200" b="1" dirty="0" smtClean="0">
                <a:latin typeface="Franklin Gothic Book" panose="020B0503020102020204" pitchFamily="34" charset="0"/>
              </a:rPr>
              <a:t>1.6. </a:t>
            </a:r>
            <a:r>
              <a:rPr lang="sr-Latn-BA" sz="3200" b="1" dirty="0" smtClean="0">
                <a:latin typeface="Franklin Gothic Book" panose="020B0503020102020204" pitchFamily="34" charset="0"/>
              </a:rPr>
              <a:t>Utvrđivanje bete</a:t>
            </a:r>
            <a:endParaRPr lang="sr-Latn-BA" sz="3200" dirty="0">
              <a:latin typeface="Franklin Gothic Book" panose="020B0503020102020204" pitchFamily="34" charset="0"/>
            </a:endParaRPr>
          </a:p>
        </p:txBody>
      </p:sp>
      <p:sp>
        <p:nvSpPr>
          <p:cNvPr id="3" name="Content Placeholder 2"/>
          <p:cNvSpPr>
            <a:spLocks noGrp="1"/>
          </p:cNvSpPr>
          <p:nvPr>
            <p:ph sz="quarter" idx="1"/>
          </p:nvPr>
        </p:nvSpPr>
        <p:spPr>
          <a:xfrm>
            <a:off x="467544" y="1447800"/>
            <a:ext cx="8219256" cy="4572000"/>
          </a:xfrm>
        </p:spPr>
        <p:txBody>
          <a:bodyPr>
            <a:normAutofit/>
          </a:bodyPr>
          <a:lstStyle/>
          <a:p>
            <a:r>
              <a:rPr lang="sr-Latn-BA" dirty="0">
                <a:latin typeface="Franklin Gothic Book" panose="020B0503020102020204" pitchFamily="34" charset="0"/>
              </a:rPr>
              <a:t>Beta predstavlja mjeru budućeg rizika.</a:t>
            </a:r>
          </a:p>
          <a:p>
            <a:r>
              <a:rPr lang="sr-Latn-BA" dirty="0">
                <a:latin typeface="Franklin Gothic Book" panose="020B0503020102020204" pitchFamily="34" charset="0"/>
              </a:rPr>
              <a:t>Beta je u funkciji je viška očekivanog povrata (prinos iznad povrata na bezrizičnu investiciju) na HOV u odnosu na višak očekivanog povrata na tržišni indeks.</a:t>
            </a:r>
          </a:p>
          <a:p>
            <a:r>
              <a:rPr lang="sr-Latn-BA" dirty="0">
                <a:latin typeface="Franklin Gothic Book" panose="020B0503020102020204" pitchFamily="34" charset="0"/>
              </a:rPr>
              <a:t> Za tržišni indeks u cjelini beta je jednaka 1.</a:t>
            </a:r>
          </a:p>
          <a:p>
            <a:r>
              <a:rPr lang="sr-Latn-BA" dirty="0">
                <a:latin typeface="Franklin Gothic Book" panose="020B0503020102020204" pitchFamily="34" charset="0"/>
              </a:rPr>
              <a:t>Ako je razlika između prinosa na akciju i bezrizičnog prinosa veća od razlike između tržišnog prinosa i bezrizičnog prinosa, preduzeća će imati betu višu od 1 (u suprotnom je manja od 1). </a:t>
            </a:r>
          </a:p>
        </p:txBody>
      </p:sp>
    </p:spTree>
    <p:extLst>
      <p:ext uri="{BB962C8B-B14F-4D97-AF65-F5344CB8AC3E}">
        <p14:creationId xmlns:p14="http://schemas.microsoft.com/office/powerpoint/2010/main" val="1569633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74638"/>
            <a:ext cx="7931224" cy="922114"/>
          </a:xfrm>
        </p:spPr>
        <p:txBody>
          <a:bodyPr>
            <a:normAutofit/>
          </a:bodyPr>
          <a:lstStyle/>
          <a:p>
            <a:r>
              <a:rPr lang="sr-Cyrl-BA" sz="3200" b="1" dirty="0">
                <a:latin typeface="Franklin Gothic Book" panose="020B0503020102020204" pitchFamily="34" charset="0"/>
              </a:rPr>
              <a:t>1.6. </a:t>
            </a:r>
            <a:r>
              <a:rPr lang="sr-Latn-BA" sz="3200" b="1" dirty="0">
                <a:latin typeface="Franklin Gothic Book" panose="020B0503020102020204" pitchFamily="34" charset="0"/>
              </a:rPr>
              <a:t>Utvrđivanje bete</a:t>
            </a:r>
            <a:endParaRPr lang="sr-Latn-BA" sz="3200" b="1"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395536" y="1447800"/>
                <a:ext cx="8291264" cy="4572000"/>
              </a:xfrm>
            </p:spPr>
            <p:txBody>
              <a:bodyPr>
                <a:normAutofit lnSpcReduction="10000"/>
              </a:bodyPr>
              <a:lstStyle/>
              <a:p>
                <a:r>
                  <a:rPr lang="sr-Latn-BA" dirty="0">
                    <a:latin typeface="Cambria Math" panose="02040503050406030204" pitchFamily="18" charset="0"/>
                  </a:rPr>
                  <a:t>Beta mjeri volatilnost viška povrata individualne akcije u odnosu na tržišni povrat.</a:t>
                </a:r>
              </a:p>
              <a:p>
                <a:r>
                  <a:rPr lang="sr-Latn-BA" dirty="0">
                    <a:latin typeface="Cambria Math" panose="02040503050406030204" pitchFamily="18" charset="0"/>
                  </a:rPr>
                  <a:t>Generalno, akcije koje imaju betu veću od 1 agresivnije su i rizičnije, a one s betom manjom od 1, defanzivne i manje rizične.</a:t>
                </a:r>
              </a:p>
              <a:p>
                <a:r>
                  <a:rPr lang="sr-Latn-BA" dirty="0">
                    <a:latin typeface="Cambria Math" panose="02040503050406030204" pitchFamily="18" charset="0"/>
                  </a:rPr>
                  <a:t>Beta može da bude  i negativna, te u ovom slučaju pokazuje da takva akcija ima prinose kontraciklične s povratima širih investicija u tržišnom indeksu. </a:t>
                </a:r>
                <a:endParaRPr lang="sr-Latn-BA" dirty="0" smtClean="0">
                  <a:latin typeface="Cambria Math" panose="02040503050406030204" pitchFamily="18" charset="0"/>
                </a:endParaRPr>
              </a:p>
              <a:p>
                <a:endParaRPr lang="sr-Latn-BA" dirty="0" smtClean="0">
                  <a:latin typeface="Cambria Math" panose="02040503050406030204" pitchFamily="18" charset="0"/>
                </a:endParaRPr>
              </a:p>
              <a:p>
                <a14:m>
                  <m:oMath xmlns:m="http://schemas.openxmlformats.org/officeDocument/2006/math">
                    <m:r>
                      <m:rPr>
                        <m:sty m:val="p"/>
                      </m:rPr>
                      <a:rPr lang="sr-Latn-BA">
                        <a:latin typeface="Cambria Math" panose="02040503050406030204" pitchFamily="18" charset="0"/>
                      </a:rPr>
                      <m:t>β</m:t>
                    </m:r>
                    <m:r>
                      <a:rPr lang="sr-Latn-BA">
                        <a:latin typeface="Cambria Math" panose="02040503050406030204" pitchFamily="18" charset="0"/>
                      </a:rPr>
                      <m:t>=</m:t>
                    </m:r>
                    <m:f>
                      <m:fPr>
                        <m:ctrlPr>
                          <a:rPr lang="en-US" i="1">
                            <a:latin typeface="Cambria Math" panose="02040503050406030204" pitchFamily="18" charset="0"/>
                          </a:rPr>
                        </m:ctrlPr>
                      </m:fPr>
                      <m:num>
                        <m:r>
                          <m:rPr>
                            <m:sty m:val="p"/>
                          </m:rPr>
                          <a:rPr lang="sr-Latn-BA">
                            <a:latin typeface="Cambria Math" panose="02040503050406030204" pitchFamily="18" charset="0"/>
                          </a:rPr>
                          <m:t>Kovarijansa</m:t>
                        </m:r>
                        <m:r>
                          <a:rPr lang="sr-Latn-BA">
                            <a:latin typeface="Cambria Math" panose="02040503050406030204" pitchFamily="18" charset="0"/>
                          </a:rPr>
                          <m:t> (</m:t>
                        </m:r>
                        <m:r>
                          <m:rPr>
                            <m:sty m:val="p"/>
                          </m:rPr>
                          <a:rPr lang="sr-Latn-BA">
                            <a:latin typeface="Cambria Math" panose="02040503050406030204" pitchFamily="18" charset="0"/>
                          </a:rPr>
                          <m:t>HOV</m:t>
                        </m:r>
                        <m:r>
                          <a:rPr lang="sr-Latn-BA">
                            <a:latin typeface="Cambria Math" panose="02040503050406030204" pitchFamily="18" charset="0"/>
                          </a:rPr>
                          <m:t> </m:t>
                        </m:r>
                        <m:r>
                          <m:rPr>
                            <m:sty m:val="p"/>
                          </m:rPr>
                          <a:rPr lang="sr-Latn-BA">
                            <a:latin typeface="Cambria Math" panose="02040503050406030204" pitchFamily="18" charset="0"/>
                          </a:rPr>
                          <m:t>A</m:t>
                        </m:r>
                        <m:r>
                          <a:rPr lang="sr-Latn-BA">
                            <a:latin typeface="Cambria Math" panose="02040503050406030204" pitchFamily="18" charset="0"/>
                          </a:rPr>
                          <m:t>,  </m:t>
                        </m:r>
                        <m:r>
                          <m:rPr>
                            <m:sty m:val="p"/>
                          </m:rPr>
                          <a:rPr lang="sr-Latn-BA">
                            <a:latin typeface="Cambria Math" panose="02040503050406030204" pitchFamily="18" charset="0"/>
                          </a:rPr>
                          <m:t>S</m:t>
                        </m:r>
                        <m:r>
                          <a:rPr lang="sr-Latn-BA">
                            <a:latin typeface="Cambria Math" panose="02040503050406030204" pitchFamily="18" charset="0"/>
                          </a:rPr>
                          <m:t>&amp;</m:t>
                        </m:r>
                        <m:r>
                          <m:rPr>
                            <m:sty m:val="p"/>
                          </m:rPr>
                          <a:rPr lang="sr-Latn-BA">
                            <a:latin typeface="Cambria Math" panose="02040503050406030204" pitchFamily="18" charset="0"/>
                          </a:rPr>
                          <m:t>P</m:t>
                        </m:r>
                        <m:r>
                          <a:rPr lang="sr-Latn-BA">
                            <a:latin typeface="Cambria Math" panose="02040503050406030204" pitchFamily="18" charset="0"/>
                          </a:rPr>
                          <m:t> </m:t>
                        </m:r>
                        <m:r>
                          <m:rPr>
                            <m:sty m:val="p"/>
                          </m:rPr>
                          <a:rPr lang="sr-Latn-BA">
                            <a:latin typeface="Cambria Math" panose="02040503050406030204" pitchFamily="18" charset="0"/>
                          </a:rPr>
                          <m:t>indeksa</m:t>
                        </m:r>
                        <m:r>
                          <a:rPr lang="sr-Latn-BA">
                            <a:latin typeface="Cambria Math" panose="02040503050406030204" pitchFamily="18" charset="0"/>
                          </a:rPr>
                          <m:t>)</m:t>
                        </m:r>
                      </m:num>
                      <m:den>
                        <m:r>
                          <m:rPr>
                            <m:sty m:val="p"/>
                          </m:rPr>
                          <a:rPr lang="sr-Latn-BA">
                            <a:latin typeface="Cambria Math" panose="02040503050406030204" pitchFamily="18" charset="0"/>
                          </a:rPr>
                          <m:t>Varijansa</m:t>
                        </m:r>
                        <m:r>
                          <a:rPr lang="sr-Latn-BA">
                            <a:latin typeface="Cambria Math" panose="02040503050406030204" pitchFamily="18" charset="0"/>
                          </a:rPr>
                          <m:t> </m:t>
                        </m:r>
                        <m:r>
                          <m:rPr>
                            <m:sty m:val="p"/>
                          </m:rPr>
                          <a:rPr lang="sr-Latn-BA">
                            <a:latin typeface="Cambria Math" panose="02040503050406030204" pitchFamily="18" charset="0"/>
                          </a:rPr>
                          <m:t>S</m:t>
                        </m:r>
                        <m:r>
                          <a:rPr lang="sr-Latn-BA">
                            <a:latin typeface="Cambria Math" panose="02040503050406030204" pitchFamily="18" charset="0"/>
                          </a:rPr>
                          <m:t>&amp;</m:t>
                        </m:r>
                        <m:r>
                          <m:rPr>
                            <m:sty m:val="p"/>
                          </m:rPr>
                          <a:rPr lang="sr-Latn-BA">
                            <a:latin typeface="Cambria Math" panose="02040503050406030204" pitchFamily="18" charset="0"/>
                          </a:rPr>
                          <m:t>P</m:t>
                        </m:r>
                        <m:r>
                          <a:rPr lang="sr-Latn-BA">
                            <a:latin typeface="Cambria Math" panose="02040503050406030204" pitchFamily="18" charset="0"/>
                          </a:rPr>
                          <m:t> </m:t>
                        </m:r>
                        <m:r>
                          <m:rPr>
                            <m:sty m:val="p"/>
                          </m:rPr>
                          <a:rPr lang="sr-Latn-BA">
                            <a:latin typeface="Cambria Math" panose="02040503050406030204" pitchFamily="18" charset="0"/>
                          </a:rPr>
                          <m:t>indeksa</m:t>
                        </m:r>
                      </m:den>
                    </m:f>
                  </m:oMath>
                </a14:m>
                <a:endParaRPr lang="en-US" dirty="0"/>
              </a:p>
              <a:p>
                <a:endParaRPr lang="sr-Cyrl-BA" dirty="0"/>
              </a:p>
              <a:p>
                <a:endParaRPr lang="sr-Latn-BA"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395536" y="1447800"/>
                <a:ext cx="8291264" cy="4572000"/>
              </a:xfrm>
              <a:blipFill rotWithShape="0">
                <a:blip r:embed="rId2"/>
                <a:stretch>
                  <a:fillRect l="-735" t="-2267" r="-735"/>
                </a:stretch>
              </a:blipFill>
            </p:spPr>
            <p:txBody>
              <a:bodyPr/>
              <a:lstStyle/>
              <a:p>
                <a:r>
                  <a:rPr lang="sr-Latn-BA">
                    <a:noFill/>
                  </a:rPr>
                  <a:t> </a:t>
                </a:r>
              </a:p>
            </p:txBody>
          </p:sp>
        </mc:Fallback>
      </mc:AlternateContent>
    </p:spTree>
    <p:extLst>
      <p:ext uri="{BB962C8B-B14F-4D97-AF65-F5344CB8AC3E}">
        <p14:creationId xmlns:p14="http://schemas.microsoft.com/office/powerpoint/2010/main" val="2233731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850106"/>
          </a:xfrm>
        </p:spPr>
        <p:txBody>
          <a:bodyPr>
            <a:normAutofit/>
          </a:bodyPr>
          <a:lstStyle/>
          <a:p>
            <a:r>
              <a:rPr lang="en-US" sz="3200" b="1" dirty="0"/>
              <a:t>1.6. Predviđanje bete</a:t>
            </a:r>
          </a:p>
        </p:txBody>
      </p:sp>
      <p:sp>
        <p:nvSpPr>
          <p:cNvPr id="3" name="Content Placeholder 2"/>
          <p:cNvSpPr>
            <a:spLocks noGrp="1"/>
          </p:cNvSpPr>
          <p:nvPr>
            <p:ph sz="quarter" idx="1"/>
          </p:nvPr>
        </p:nvSpPr>
        <p:spPr>
          <a:xfrm>
            <a:off x="251520" y="1124744"/>
            <a:ext cx="8435280" cy="5544616"/>
          </a:xfrm>
        </p:spPr>
        <p:txBody>
          <a:bodyPr>
            <a:normAutofit fontScale="92500"/>
          </a:bodyPr>
          <a:lstStyle/>
          <a:p>
            <a:r>
              <a:rPr lang="sr-Latn-BA" dirty="0" smtClean="0">
                <a:latin typeface="Franklin Gothic Book" panose="020B0503020102020204" pitchFamily="34" charset="0"/>
              </a:rPr>
              <a:t>Za utvrđivanje bete može da se koristi jedan od tri načina:</a:t>
            </a:r>
          </a:p>
          <a:p>
            <a:r>
              <a:rPr lang="sr-Latn-BA" dirty="0" smtClean="0">
                <a:latin typeface="Franklin Gothic Book" panose="020B0503020102020204" pitchFamily="34" charset="0"/>
              </a:rPr>
              <a:t>Istorijski podaci o cijenama individualnih investicija. Beta može da se utvrdi preko korišćenja podataka velikih korporacija koje su, u suštini, servisi procjene: Merrill Lynch, Value Line, Standard&amp;Poor's, Morningstar, Bloomberg i sl. </a:t>
            </a:r>
          </a:p>
          <a:p>
            <a:r>
              <a:rPr lang="sr-Latn-BA" dirty="0" smtClean="0">
                <a:latin typeface="Franklin Gothic Book" panose="020B0503020102020204" pitchFamily="34" charset="0"/>
              </a:rPr>
              <a:t>Osnovne karakteristike investicije (fundamentalne bete). Izračunavaju se putem regresione analize,  uzimajući u  obzir poslovni i finansijski leveridž.</a:t>
            </a:r>
          </a:p>
          <a:p>
            <a:r>
              <a:rPr lang="sr-Latn-BA" dirty="0" smtClean="0">
                <a:latin typeface="Franklin Gothic Book" panose="020B0503020102020204" pitchFamily="34" charset="0"/>
              </a:rPr>
              <a:t>Računovodstvene zarade i podaci kao treći način utvrđivanja bete. Promjene u zaradama na kvartalnom ili godišnjem nivou povezuju se s promjenama zarada na tržištu u istom periodu čime se dolazi do računovodstvene bete.</a:t>
            </a:r>
            <a:endParaRPr lang="sr-Latn-BA" dirty="0">
              <a:latin typeface="Franklin Gothic Book" panose="020B05030201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850106"/>
          </a:xfrm>
        </p:spPr>
        <p:txBody>
          <a:bodyPr>
            <a:normAutofit/>
          </a:bodyPr>
          <a:lstStyle/>
          <a:p>
            <a:r>
              <a:rPr lang="sr-Latn-BA" sz="3200" b="1" dirty="0" smtClean="0"/>
              <a:t>1.</a:t>
            </a:r>
            <a:r>
              <a:rPr lang="sr-Cyrl-BA" sz="3200" b="1" dirty="0" smtClean="0">
                <a:latin typeface="Franklin Gothic Book" panose="020B0503020102020204" pitchFamily="34" charset="0"/>
              </a:rPr>
              <a:t>7</a:t>
            </a:r>
            <a:r>
              <a:rPr lang="sr-Latn-BA" sz="3200" b="1" dirty="0" smtClean="0"/>
              <a:t>. </a:t>
            </a:r>
            <a:r>
              <a:rPr lang="sr-Latn-BA" sz="3200" b="1" dirty="0" smtClean="0">
                <a:latin typeface="Franklin Gothic Book" panose="020B0503020102020204" pitchFamily="34" charset="0"/>
              </a:rPr>
              <a:t>Primjena</a:t>
            </a:r>
            <a:r>
              <a:rPr lang="sr-Cyrl-BA" sz="3200" b="1" dirty="0" smtClean="0">
                <a:latin typeface="Franklin Gothic Book" panose="020B0503020102020204" pitchFamily="34" charset="0"/>
              </a:rPr>
              <a:t> </a:t>
            </a:r>
            <a:r>
              <a:rPr lang="sr-Latn-BA" sz="3200" b="1" dirty="0" smtClean="0">
                <a:latin typeface="Franklin Gothic Book" panose="020B0503020102020204" pitchFamily="34" charset="0"/>
              </a:rPr>
              <a:t>CAPM-a</a:t>
            </a:r>
            <a:endParaRPr lang="en-US" sz="3200" b="1" dirty="0">
              <a:latin typeface="Franklin Gothic Book" panose="020B0503020102020204" pitchFamily="34" charset="0"/>
            </a:endParaRPr>
          </a:p>
        </p:txBody>
      </p:sp>
      <p:sp>
        <p:nvSpPr>
          <p:cNvPr id="3" name="Content Placeholder 2"/>
          <p:cNvSpPr>
            <a:spLocks noGrp="1"/>
          </p:cNvSpPr>
          <p:nvPr>
            <p:ph sz="quarter" idx="1"/>
          </p:nvPr>
        </p:nvSpPr>
        <p:spPr>
          <a:xfrm>
            <a:off x="395536" y="1268760"/>
            <a:ext cx="8291264" cy="5184576"/>
          </a:xfrm>
        </p:spPr>
        <p:txBody>
          <a:bodyPr>
            <a:normAutofit/>
          </a:bodyPr>
          <a:lstStyle/>
          <a:p>
            <a:r>
              <a:rPr lang="sr-Latn-BA" dirty="0" smtClean="0">
                <a:latin typeface="+mj-lt"/>
              </a:rPr>
              <a:t>Model vrednovanja kapitalne aktive je kamen temeljac moderne teorije tržišta kapitala.</a:t>
            </a:r>
          </a:p>
          <a:p>
            <a:r>
              <a:rPr lang="sr-Latn-BA" dirty="0" smtClean="0">
                <a:latin typeface="+mj-lt"/>
              </a:rPr>
              <a:t>Primjenjuje se u investicionom inžinjeringu, za procjenu isplativosti investicionih projekata, za utvrđivanje cijena akcija i u procjenama vrijednosti kapitala/preduzeća.</a:t>
            </a:r>
          </a:p>
          <a:p>
            <a:r>
              <a:rPr lang="sr-Latn-BA" dirty="0" smtClean="0">
                <a:latin typeface="+mj-lt"/>
              </a:rPr>
              <a:t>Njegov značaj je u tome što HOV predstavlja jednu od mogućih investicionih mogućnosti na tržištu kapitala, te stoga cijena te HOV (ili investicije) treba da se posmatra prema istim ekonomskim principima koji regulišu cijene drugih investicionih aktiva.</a:t>
            </a:r>
            <a:endParaRPr lang="sr-Latn-BA" dirty="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74638"/>
            <a:ext cx="7931224" cy="922114"/>
          </a:xfrm>
        </p:spPr>
        <p:txBody>
          <a:bodyPr>
            <a:normAutofit/>
          </a:bodyPr>
          <a:lstStyle/>
          <a:p>
            <a:pPr algn="ctr"/>
            <a:r>
              <a:rPr lang="sr-Latn-BA" sz="3600" b="1" dirty="0" smtClean="0">
                <a:latin typeface="Franklin Gothic Book" panose="020B0503020102020204" pitchFamily="34" charset="0"/>
              </a:rPr>
              <a:t>2. CAPM I INDEKSNI MODELI</a:t>
            </a:r>
            <a:endParaRPr lang="en-US" sz="3600" b="1" dirty="0">
              <a:latin typeface="Franklin Gothic Book" panose="020B0503020102020204" pitchFamily="34" charset="0"/>
            </a:endParaRPr>
          </a:p>
        </p:txBody>
      </p:sp>
      <p:sp>
        <p:nvSpPr>
          <p:cNvPr id="3" name="Content Placeholder 2"/>
          <p:cNvSpPr>
            <a:spLocks noGrp="1"/>
          </p:cNvSpPr>
          <p:nvPr>
            <p:ph sz="quarter" idx="1"/>
          </p:nvPr>
        </p:nvSpPr>
        <p:spPr>
          <a:xfrm>
            <a:off x="395536" y="1124744"/>
            <a:ext cx="8291264" cy="5184576"/>
          </a:xfrm>
        </p:spPr>
        <p:txBody>
          <a:bodyPr/>
          <a:lstStyle/>
          <a:p>
            <a:r>
              <a:rPr lang="en-US" dirty="0">
                <a:latin typeface="Cambria" pitchFamily="18" charset="0"/>
              </a:rPr>
              <a:t>CAPM ima dva ograničenja: oslanja se na teorijski tržišni portfolio koju obuhvata svu </a:t>
            </a:r>
            <a:r>
              <a:rPr lang="en-US" dirty="0" smtClean="0">
                <a:latin typeface="Cambria" pitchFamily="18" charset="0"/>
              </a:rPr>
              <a:t>aktivu </a:t>
            </a:r>
            <a:r>
              <a:rPr lang="en-US" dirty="0">
                <a:latin typeface="Cambria" pitchFamily="18" charset="0"/>
              </a:rPr>
              <a:t>i bavi se očekivanim, a ne stvarnim prinosima.</a:t>
            </a:r>
          </a:p>
          <a:p>
            <a:r>
              <a:rPr lang="en-US" dirty="0">
                <a:latin typeface="Cambria" pitchFamily="18" charset="0"/>
              </a:rPr>
              <a:t>Stoga da bi se CAPM primijenio, prikazujemo ga u obliku indeksnog modela i koristimo </a:t>
            </a:r>
            <a:r>
              <a:rPr lang="en-US" dirty="0" smtClean="0">
                <a:latin typeface="Cambria" pitchFamily="18" charset="0"/>
              </a:rPr>
              <a:t>ostvarene</a:t>
            </a:r>
            <a:r>
              <a:rPr lang="sr-Latn-BA" dirty="0" smtClean="0">
                <a:latin typeface="Cambria" pitchFamily="18" charset="0"/>
              </a:rPr>
              <a:t>,</a:t>
            </a:r>
            <a:r>
              <a:rPr lang="en-US" dirty="0" smtClean="0">
                <a:latin typeface="Cambria" pitchFamily="18" charset="0"/>
              </a:rPr>
              <a:t> </a:t>
            </a:r>
            <a:r>
              <a:rPr lang="en-US" dirty="0">
                <a:latin typeface="Cambria" pitchFamily="18" charset="0"/>
              </a:rPr>
              <a:t>a ne očekivane prinose. </a:t>
            </a:r>
          </a:p>
          <a:p>
            <a:endParaRPr lang="sr-Cyrl-BA" dirty="0" smtClean="0">
              <a:latin typeface="Cambria" pitchFamily="18" charset="0"/>
            </a:endParaRPr>
          </a:p>
          <a:p>
            <a:endParaRPr lang="sr-Cyrl-BA" dirty="0" smtClean="0">
              <a:latin typeface="Cambria" pitchFamily="18" charset="0"/>
            </a:endParaRPr>
          </a:p>
          <a:p>
            <a:pPr>
              <a:buNone/>
            </a:pPr>
            <a:r>
              <a:rPr lang="sr-Cyrl-BA" dirty="0" smtClean="0">
                <a:latin typeface="Cambria" pitchFamily="18" charset="0"/>
              </a:rPr>
              <a:t>=&gt;</a:t>
            </a:r>
            <a:r>
              <a:rPr lang="en-US" dirty="0">
                <a:latin typeface="Cambria" pitchFamily="18" charset="0"/>
              </a:rPr>
              <a:t> Rezidual = stvarni prinos – predviđeni prinos preduzeća i zasnovan na prinosu tržišta</a:t>
            </a:r>
          </a:p>
        </p:txBody>
      </p:sp>
      <p:sp>
        <p:nvSpPr>
          <p:cNvPr id="1945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19459" name="Rectangle 3"/>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46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pic>
        <p:nvPicPr>
          <p:cNvPr id="19460"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43608" y="3728746"/>
            <a:ext cx="2830133" cy="657707"/>
          </a:xfrm>
          <a:prstGeom prst="rect">
            <a:avLst/>
          </a:prstGeom>
          <a:noFill/>
        </p:spPr>
      </p:pic>
      <p:sp>
        <p:nvSpPr>
          <p:cNvPr id="19462" name="Rectangle 6"/>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46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pic>
        <p:nvPicPr>
          <p:cNvPr id="19463"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043608" y="4235615"/>
            <a:ext cx="2811081" cy="504056"/>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850106"/>
          </a:xfrm>
        </p:spPr>
        <p:txBody>
          <a:bodyPr>
            <a:normAutofit/>
          </a:bodyPr>
          <a:lstStyle/>
          <a:p>
            <a:r>
              <a:rPr lang="sr-Cyrl-BA" sz="3200" b="1" dirty="0" smtClean="0">
                <a:latin typeface="Franklin Gothic Book" panose="020B0503020102020204" pitchFamily="34" charset="0"/>
              </a:rPr>
              <a:t>2.1. </a:t>
            </a:r>
            <a:r>
              <a:rPr lang="sr-Latn-BA" sz="3200" b="1" dirty="0" smtClean="0">
                <a:latin typeface="Franklin Gothic Book" panose="020B0503020102020204" pitchFamily="34" charset="0"/>
              </a:rPr>
              <a:t>Rezultati indeksnog modela</a:t>
            </a:r>
            <a:endParaRPr lang="en-US" sz="3200" b="1" dirty="0">
              <a:latin typeface="Franklin Gothic Book" panose="020B0503020102020204" pitchFamily="34" charset="0"/>
            </a:endParaRPr>
          </a:p>
        </p:txBody>
      </p:sp>
      <p:sp>
        <p:nvSpPr>
          <p:cNvPr id="3" name="Content Placeholder 2"/>
          <p:cNvSpPr>
            <a:spLocks noGrp="1"/>
          </p:cNvSpPr>
          <p:nvPr>
            <p:ph sz="quarter" idx="1"/>
          </p:nvPr>
        </p:nvSpPr>
        <p:spPr>
          <a:xfrm>
            <a:off x="611560" y="1447800"/>
            <a:ext cx="8075240" cy="4572000"/>
          </a:xfrm>
        </p:spPr>
        <p:txBody>
          <a:bodyPr>
            <a:normAutofit/>
          </a:bodyPr>
          <a:lstStyle/>
          <a:p>
            <a:r>
              <a:rPr lang="sr-Latn-BA" dirty="0" smtClean="0">
                <a:latin typeface="Cambria" pitchFamily="18" charset="0"/>
              </a:rPr>
              <a:t>Karakteristična linija HOV (SCL) je grafički prikaz očekivanih dodatnih prinosa HOV iznad bezrizične stope kao funkcija dodatnog prinosa tržišta. </a:t>
            </a:r>
          </a:p>
          <a:p>
            <a:r>
              <a:rPr lang="sr-Latn-BA" dirty="0" smtClean="0">
                <a:latin typeface="Cambria" pitchFamily="18" charset="0"/>
              </a:rPr>
              <a:t>Zahtijevana stopa prinosa na investiciju sa istim nivoom rizika kao rizik akcija preduzeća i, iznosi:</a:t>
            </a:r>
          </a:p>
          <a:p>
            <a:pPr>
              <a:buNone/>
            </a:pPr>
            <a:r>
              <a:rPr lang="sr-Cyrl-BA" dirty="0" smtClean="0">
                <a:latin typeface="Cambria" pitchFamily="18" charset="0"/>
              </a:rPr>
              <a:t>	</a:t>
            </a:r>
            <a:r>
              <a:rPr lang="sr-Latn-BA" dirty="0" smtClean="0">
                <a:latin typeface="Cambria" pitchFamily="18" charset="0"/>
              </a:rPr>
              <a:t>Zahtijevana stopa prinosa</a:t>
            </a:r>
            <a:r>
              <a:rPr lang="sr-Cyrl-BA" dirty="0" smtClean="0">
                <a:latin typeface="Cambria" pitchFamily="18" charset="0"/>
              </a:rPr>
              <a:t>= </a:t>
            </a:r>
            <a:r>
              <a:rPr lang="en-US" dirty="0" smtClean="0">
                <a:latin typeface="Cambria" pitchFamily="18" charset="0"/>
              </a:rPr>
              <a:t>r</a:t>
            </a:r>
            <a:r>
              <a:rPr lang="en-US" baseline="-25000" dirty="0" smtClean="0">
                <a:latin typeface="Cambria" pitchFamily="18" charset="0"/>
              </a:rPr>
              <a:t>f</a:t>
            </a:r>
            <a:r>
              <a:rPr lang="en-US" dirty="0" smtClean="0">
                <a:latin typeface="Cambria" pitchFamily="18" charset="0"/>
              </a:rPr>
              <a:t>  + β (r</a:t>
            </a:r>
            <a:r>
              <a:rPr lang="en-US" baseline="-25000" dirty="0" smtClean="0">
                <a:latin typeface="Cambria" pitchFamily="18" charset="0"/>
              </a:rPr>
              <a:t>M</a:t>
            </a:r>
            <a:r>
              <a:rPr lang="en-US" dirty="0" smtClean="0">
                <a:latin typeface="Cambria" pitchFamily="18" charset="0"/>
              </a:rPr>
              <a:t> – r</a:t>
            </a:r>
            <a:r>
              <a:rPr lang="en-US" baseline="-25000" dirty="0" smtClean="0">
                <a:latin typeface="Cambria" pitchFamily="18" charset="0"/>
              </a:rPr>
              <a:t>f</a:t>
            </a:r>
            <a:r>
              <a:rPr lang="en-US" dirty="0" smtClean="0">
                <a:latin typeface="Cambria" pitchFamily="18" charset="0"/>
              </a:rPr>
              <a:t>)</a:t>
            </a:r>
            <a:endParaRPr lang="sr-Cyrl-BA" dirty="0" smtClean="0">
              <a:latin typeface="Cambria" pitchFamily="18" charset="0"/>
            </a:endParaRPr>
          </a:p>
          <a:p>
            <a:pPr>
              <a:buNone/>
            </a:pPr>
            <a:r>
              <a:rPr lang="sr-Cyrl-BA" dirty="0" smtClean="0">
                <a:latin typeface="Cambria" pitchFamily="18" charset="0"/>
              </a:rPr>
              <a:t> 	=</a:t>
            </a:r>
            <a:r>
              <a:rPr lang="sr-Latn-BA" dirty="0" smtClean="0">
                <a:latin typeface="Cambria" pitchFamily="18" charset="0"/>
              </a:rPr>
              <a:t>bezrizična stopa</a:t>
            </a:r>
            <a:r>
              <a:rPr lang="sr-Cyrl-BA" dirty="0" smtClean="0">
                <a:latin typeface="Cambria" pitchFamily="18" charset="0"/>
              </a:rPr>
              <a:t>+ </a:t>
            </a:r>
            <a:r>
              <a:rPr lang="el-GR" dirty="0" smtClean="0">
                <a:latin typeface="Cambria" pitchFamily="18" charset="0"/>
              </a:rPr>
              <a:t>β</a:t>
            </a:r>
            <a:r>
              <a:rPr lang="sr-Cyrl-BA" dirty="0" smtClean="0">
                <a:latin typeface="Cambria" pitchFamily="18" charset="0"/>
              </a:rPr>
              <a:t> </a:t>
            </a:r>
            <a:r>
              <a:rPr lang="sr-Latn-BA" dirty="0" smtClean="0">
                <a:latin typeface="Cambria" pitchFamily="18" charset="0"/>
              </a:rPr>
              <a:t>x</a:t>
            </a:r>
            <a:r>
              <a:rPr lang="sr-Cyrl-BA" dirty="0" smtClean="0">
                <a:latin typeface="Cambria" pitchFamily="18" charset="0"/>
              </a:rPr>
              <a:t> </a:t>
            </a:r>
            <a:r>
              <a:rPr lang="sr-Latn-BA" dirty="0" smtClean="0">
                <a:latin typeface="Cambria" pitchFamily="18" charset="0"/>
              </a:rPr>
              <a:t>očekivani dodatni prinos indeksa</a:t>
            </a:r>
            <a:endParaRPr lang="sr-Cyrl-BA" dirty="0" smtClean="0">
              <a:latin typeface="Cambria" pitchFamily="18" charset="0"/>
            </a:endParaRPr>
          </a:p>
          <a:p>
            <a:endParaRPr lang="en-US" dirty="0" smtClean="0">
              <a:latin typeface="Cambria" pitchFamily="18" charset="0"/>
            </a:endParaRPr>
          </a:p>
          <a:p>
            <a:endParaRPr lang="sr-Cyrl-BA"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922114"/>
          </a:xfrm>
        </p:spPr>
        <p:txBody>
          <a:bodyPr>
            <a:normAutofit/>
          </a:bodyPr>
          <a:lstStyle/>
          <a:p>
            <a:pPr algn="ctr"/>
            <a:r>
              <a:rPr lang="sr-Cyrl-BA" sz="3600" b="1" dirty="0" smtClean="0">
                <a:latin typeface="Franklin Gothic Book" panose="020B0503020102020204" pitchFamily="34" charset="0"/>
              </a:rPr>
              <a:t>3. </a:t>
            </a:r>
            <a:r>
              <a:rPr lang="sr-Latn-BA" sz="3600" b="1" dirty="0" smtClean="0">
                <a:latin typeface="Franklin Gothic Book" panose="020B0503020102020204" pitchFamily="34" charset="0"/>
              </a:rPr>
              <a:t>CAPM I MULTIFAKTORSKI MODELI</a:t>
            </a:r>
            <a:endParaRPr lang="en-US" sz="3600" b="1" dirty="0">
              <a:latin typeface="Franklin Gothic Book" panose="020B0503020102020204" pitchFamily="34" charset="0"/>
            </a:endParaRPr>
          </a:p>
        </p:txBody>
      </p:sp>
      <p:sp>
        <p:nvSpPr>
          <p:cNvPr id="3" name="Content Placeholder 2"/>
          <p:cNvSpPr>
            <a:spLocks noGrp="1"/>
          </p:cNvSpPr>
          <p:nvPr>
            <p:ph sz="quarter" idx="1"/>
          </p:nvPr>
        </p:nvSpPr>
        <p:spPr>
          <a:xfrm>
            <a:off x="395536" y="1124744"/>
            <a:ext cx="8424936" cy="5472608"/>
          </a:xfrm>
        </p:spPr>
        <p:txBody>
          <a:bodyPr>
            <a:normAutofit fontScale="92500"/>
          </a:bodyPr>
          <a:lstStyle/>
          <a:p>
            <a:pPr marL="0" indent="0">
              <a:buNone/>
            </a:pPr>
            <a:r>
              <a:rPr lang="en-US" dirty="0">
                <a:latin typeface="Franklin Gothic Book" panose="020B0503020102020204" pitchFamily="34" charset="0"/>
              </a:rPr>
              <a:t>Multifaktorski modeli su modeli prinosa na HOV koji uključuju nekoliko sistemskih faktora koji utiču na prinose HOV</a:t>
            </a:r>
            <a:r>
              <a:rPr lang="sr-Cyrl-BA" dirty="0" smtClean="0">
                <a:latin typeface="Franklin Gothic Book" panose="020B0503020102020204" pitchFamily="34" charset="0"/>
              </a:rPr>
              <a:t>.</a:t>
            </a:r>
          </a:p>
          <a:p>
            <a:endParaRPr lang="sr-Cyrl-BA" dirty="0" smtClean="0">
              <a:latin typeface="Franklin Gothic Book" panose="020B0503020102020204" pitchFamily="34" charset="0"/>
            </a:endParaRPr>
          </a:p>
          <a:p>
            <a:endParaRPr lang="sr-Cyrl-BA" dirty="0" smtClean="0">
              <a:latin typeface="Franklin Gothic Book" panose="020B0503020102020204" pitchFamily="34" charset="0"/>
            </a:endParaRPr>
          </a:p>
          <a:p>
            <a:pPr>
              <a:buNone/>
            </a:pPr>
            <a:r>
              <a:rPr lang="en-US" dirty="0" smtClean="0">
                <a:latin typeface="Franklin Gothic Book" panose="020B0503020102020204" pitchFamily="34" charset="0"/>
              </a:rPr>
              <a:t>R</a:t>
            </a:r>
            <a:r>
              <a:rPr lang="en-US" baseline="-25000" dirty="0" smtClean="0">
                <a:latin typeface="Franklin Gothic Book" panose="020B0503020102020204" pitchFamily="34" charset="0"/>
              </a:rPr>
              <a:t>it</a:t>
            </a:r>
            <a:r>
              <a:rPr lang="sr-Latn-BA" baseline="-25000" dirty="0" smtClean="0">
                <a:latin typeface="Franklin Gothic Book" panose="020B0503020102020204" pitchFamily="34" charset="0"/>
              </a:rPr>
              <a:t> </a:t>
            </a:r>
            <a:r>
              <a:rPr lang="sr-Latn-BA" dirty="0" smtClean="0">
                <a:latin typeface="Franklin Gothic Book" panose="020B0503020102020204" pitchFamily="34" charset="0"/>
              </a:rPr>
              <a:t>–</a:t>
            </a:r>
            <a:r>
              <a:rPr lang="sr-Cyrl-BA" dirty="0" smtClean="0">
                <a:latin typeface="Franklin Gothic Book" panose="020B0503020102020204" pitchFamily="34" charset="0"/>
              </a:rPr>
              <a:t> </a:t>
            </a:r>
            <a:r>
              <a:rPr lang="sr-Latn-BA" dirty="0" smtClean="0">
                <a:latin typeface="Franklin Gothic Book" panose="020B0503020102020204" pitchFamily="34" charset="0"/>
              </a:rPr>
              <a:t>dodatna stopa prinosa akcije i u periodu t;</a:t>
            </a:r>
          </a:p>
          <a:p>
            <a:pPr>
              <a:buNone/>
            </a:pPr>
            <a:r>
              <a:rPr lang="en-US" dirty="0" smtClean="0">
                <a:latin typeface="Franklin Gothic Book" panose="020B0503020102020204" pitchFamily="34" charset="0"/>
              </a:rPr>
              <a:t>α</a:t>
            </a:r>
            <a:r>
              <a:rPr lang="en-US" baseline="-25000" dirty="0" smtClean="0">
                <a:latin typeface="Franklin Gothic Book" panose="020B0503020102020204" pitchFamily="34" charset="0"/>
              </a:rPr>
              <a:t>i</a:t>
            </a:r>
            <a:r>
              <a:rPr lang="en-US" dirty="0" smtClean="0">
                <a:latin typeface="Franklin Gothic Book" panose="020B0503020102020204" pitchFamily="34" charset="0"/>
              </a:rPr>
              <a:t> </a:t>
            </a:r>
            <a:r>
              <a:rPr lang="sr-Latn-BA" dirty="0" smtClean="0">
                <a:latin typeface="Franklin Gothic Book" panose="020B0503020102020204" pitchFamily="34" charset="0"/>
              </a:rPr>
              <a:t>i</a:t>
            </a:r>
            <a:r>
              <a:rPr lang="sr-Cyrl-BA" dirty="0" smtClean="0">
                <a:latin typeface="Franklin Gothic Book" panose="020B0503020102020204" pitchFamily="34" charset="0"/>
              </a:rPr>
              <a:t> </a:t>
            </a:r>
            <a:r>
              <a:rPr lang="en-US" dirty="0" smtClean="0">
                <a:latin typeface="Franklin Gothic Book" panose="020B0503020102020204" pitchFamily="34" charset="0"/>
              </a:rPr>
              <a:t>β</a:t>
            </a:r>
            <a:r>
              <a:rPr lang="en-US" baseline="-25000" dirty="0" smtClean="0">
                <a:latin typeface="Franklin Gothic Book" panose="020B0503020102020204" pitchFamily="34" charset="0"/>
              </a:rPr>
              <a:t>i</a:t>
            </a:r>
            <a:r>
              <a:rPr lang="en-US" dirty="0" smtClean="0">
                <a:latin typeface="Franklin Gothic Book" panose="020B0503020102020204" pitchFamily="34" charset="0"/>
              </a:rPr>
              <a:t> –</a:t>
            </a:r>
            <a:r>
              <a:rPr lang="sr-Cyrl-BA" dirty="0" smtClean="0">
                <a:latin typeface="Franklin Gothic Book" panose="020B0503020102020204" pitchFamily="34" charset="0"/>
              </a:rPr>
              <a:t> </a:t>
            </a:r>
            <a:r>
              <a:rPr lang="sr-Latn-BA" dirty="0" smtClean="0">
                <a:latin typeface="Franklin Gothic Book" panose="020B0503020102020204" pitchFamily="34" charset="0"/>
              </a:rPr>
              <a:t>odsječak i nagib linije koja povezuje ostvareni dodatni prinos HOV sa ostvarenim dodatnim prinosom indeksa;</a:t>
            </a:r>
            <a:endParaRPr lang="en-US" dirty="0" smtClean="0">
              <a:latin typeface="Franklin Gothic Book" panose="020B0503020102020204" pitchFamily="34" charset="0"/>
            </a:endParaRPr>
          </a:p>
          <a:p>
            <a:pPr>
              <a:buNone/>
            </a:pPr>
            <a:r>
              <a:rPr lang="en-US" dirty="0" smtClean="0">
                <a:latin typeface="Franklin Gothic Book" panose="020B0503020102020204" pitchFamily="34" charset="0"/>
              </a:rPr>
              <a:t>R</a:t>
            </a:r>
            <a:r>
              <a:rPr lang="en-US" baseline="-25000" dirty="0" smtClean="0">
                <a:latin typeface="Franklin Gothic Book" panose="020B0503020102020204" pitchFamily="34" charset="0"/>
              </a:rPr>
              <a:t>Mt</a:t>
            </a:r>
            <a:r>
              <a:rPr lang="sr-Cyrl-BA" dirty="0" smtClean="0">
                <a:latin typeface="Franklin Gothic Book" panose="020B0503020102020204" pitchFamily="34" charset="0"/>
              </a:rPr>
              <a:t> – </a:t>
            </a:r>
            <a:r>
              <a:rPr lang="sr-Latn-BA" dirty="0" smtClean="0">
                <a:latin typeface="Franklin Gothic Book" panose="020B0503020102020204" pitchFamily="34" charset="0"/>
              </a:rPr>
              <a:t>dodatni prinos na tržišni indeks;</a:t>
            </a:r>
          </a:p>
          <a:p>
            <a:pPr>
              <a:buNone/>
            </a:pPr>
            <a:r>
              <a:rPr lang="en-US" dirty="0" smtClean="0">
                <a:latin typeface="Franklin Gothic Book" panose="020B0503020102020204" pitchFamily="34" charset="0"/>
              </a:rPr>
              <a:t>β</a:t>
            </a:r>
            <a:r>
              <a:rPr lang="en-US" baseline="-25000" dirty="0" smtClean="0">
                <a:latin typeface="Franklin Gothic Book" panose="020B0503020102020204" pitchFamily="34" charset="0"/>
              </a:rPr>
              <a:t>iTB</a:t>
            </a:r>
            <a:r>
              <a:rPr lang="en-US" dirty="0" smtClean="0">
                <a:latin typeface="Franklin Gothic Book" panose="020B0503020102020204" pitchFamily="34" charset="0"/>
              </a:rPr>
              <a:t> –</a:t>
            </a:r>
            <a:r>
              <a:rPr lang="sr-Latn-BA" dirty="0" smtClean="0">
                <a:latin typeface="Franklin Gothic Book" panose="020B0503020102020204" pitchFamily="34" charset="0"/>
              </a:rPr>
              <a:t> osjetljivost dodatnog prinosa akcije na dodatni prinos portfolija trezorskih obveznica;</a:t>
            </a:r>
          </a:p>
          <a:p>
            <a:pPr>
              <a:buNone/>
            </a:pPr>
            <a:r>
              <a:rPr lang="en-US" dirty="0" smtClean="0">
                <a:latin typeface="Franklin Gothic Book" panose="020B0503020102020204" pitchFamily="34" charset="0"/>
              </a:rPr>
              <a:t>R</a:t>
            </a:r>
            <a:r>
              <a:rPr lang="en-US" baseline="-25000" dirty="0" smtClean="0">
                <a:latin typeface="Franklin Gothic Book" panose="020B0503020102020204" pitchFamily="34" charset="0"/>
              </a:rPr>
              <a:t>TBt</a:t>
            </a:r>
            <a:r>
              <a:rPr lang="sr-Cyrl-BA" dirty="0" smtClean="0">
                <a:latin typeface="Franklin Gothic Book" panose="020B0503020102020204" pitchFamily="34" charset="0"/>
              </a:rPr>
              <a:t>  - </a:t>
            </a:r>
            <a:r>
              <a:rPr lang="sr-Latn-BA" dirty="0" smtClean="0">
                <a:latin typeface="Franklin Gothic Book" panose="020B0503020102020204" pitchFamily="34" charset="0"/>
              </a:rPr>
              <a:t>dodatni prinos portfolija trezorskih obveznica u mjesecu t;</a:t>
            </a:r>
          </a:p>
          <a:p>
            <a:pPr>
              <a:buNone/>
            </a:pPr>
            <a:r>
              <a:rPr lang="en-US" dirty="0" smtClean="0">
                <a:latin typeface="Franklin Gothic Book" panose="020B0503020102020204" pitchFamily="34" charset="0"/>
              </a:rPr>
              <a:t>e</a:t>
            </a:r>
            <a:r>
              <a:rPr lang="en-US" baseline="-25000" dirty="0" smtClean="0">
                <a:latin typeface="Franklin Gothic Book" panose="020B0503020102020204" pitchFamily="34" charset="0"/>
              </a:rPr>
              <a:t>it</a:t>
            </a:r>
            <a:r>
              <a:rPr lang="en-US" dirty="0" smtClean="0">
                <a:latin typeface="Franklin Gothic Book" panose="020B0503020102020204" pitchFamily="34" charset="0"/>
              </a:rPr>
              <a:t> –</a:t>
            </a:r>
            <a:r>
              <a:rPr lang="sr-Cyrl-BA" dirty="0" smtClean="0">
                <a:latin typeface="Franklin Gothic Book" panose="020B0503020102020204" pitchFamily="34" charset="0"/>
              </a:rPr>
              <a:t> </a:t>
            </a:r>
            <a:r>
              <a:rPr lang="sr-Latn-BA" dirty="0" smtClean="0">
                <a:latin typeface="Franklin Gothic Book" panose="020B0503020102020204" pitchFamily="34" charset="0"/>
              </a:rPr>
              <a:t>specifični rizik preduzeća tokom perioda investiranja.</a:t>
            </a:r>
          </a:p>
          <a:p>
            <a:endParaRPr lang="sr-Cyrl-BA" dirty="0" smtClean="0"/>
          </a:p>
          <a:p>
            <a:endParaRPr lang="sr-Cyrl-BA" dirty="0" smtClean="0"/>
          </a:p>
          <a:p>
            <a:endParaRPr lang="en-US" dirty="0" smtClean="0"/>
          </a:p>
          <a:p>
            <a:endParaRPr lang="en-US" dirty="0" smtClean="0">
              <a:latin typeface="Cambria" pitchFamily="18" charset="0"/>
            </a:endParaRPr>
          </a:p>
          <a:p>
            <a:endParaRPr lang="en-US" dirty="0" smtClean="0"/>
          </a:p>
          <a:p>
            <a:endParaRPr lang="en-US" dirty="0" smtClean="0"/>
          </a:p>
          <a:p>
            <a:endParaRPr lang="en-US" dirty="0"/>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pic>
        <p:nvPicPr>
          <p:cNvPr id="2252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21653" y="2365412"/>
            <a:ext cx="3888432" cy="792088"/>
          </a:xfrm>
          <a:prstGeom prst="rect">
            <a:avLst/>
          </a:prstGeom>
          <a:noFill/>
        </p:spPr>
      </p:pic>
      <p:sp>
        <p:nvSpPr>
          <p:cNvPr id="22531" name="Rectangle 3"/>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922114"/>
          </a:xfrm>
        </p:spPr>
        <p:txBody>
          <a:bodyPr>
            <a:normAutofit/>
          </a:bodyPr>
          <a:lstStyle/>
          <a:p>
            <a:r>
              <a:rPr lang="sr-Cyrl-BA" sz="3200" b="1" dirty="0" smtClean="0">
                <a:latin typeface="Franklin Gothic Book" panose="020B0503020102020204" pitchFamily="34" charset="0"/>
              </a:rPr>
              <a:t>3.1. </a:t>
            </a:r>
            <a:r>
              <a:rPr lang="sr-Latn-BA" sz="3200" b="1" dirty="0" smtClean="0">
                <a:latin typeface="Franklin Gothic Book" panose="020B0503020102020204" pitchFamily="34" charset="0"/>
                <a:cs typeface="Calibri" panose="020F0502020204030204" pitchFamily="34" charset="0"/>
              </a:rPr>
              <a:t>Fama-French</a:t>
            </a:r>
            <a:r>
              <a:rPr lang="sr-Cyrl-BA" sz="3200" b="1" dirty="0" smtClean="0">
                <a:latin typeface="Franklin Gothic Book" panose="020B0503020102020204" pitchFamily="34" charset="0"/>
              </a:rPr>
              <a:t> </a:t>
            </a:r>
            <a:r>
              <a:rPr lang="sr-Latn-BA" sz="3200" b="1" dirty="0" smtClean="0">
                <a:latin typeface="Franklin Gothic Book" panose="020B0503020102020204" pitchFamily="34" charset="0"/>
              </a:rPr>
              <a:t>trofaktorski model</a:t>
            </a:r>
            <a:endParaRPr lang="en-US" sz="3200" b="1" dirty="0">
              <a:latin typeface="Franklin Gothic Book" panose="020B0503020102020204" pitchFamily="34" charset="0"/>
            </a:endParaRPr>
          </a:p>
        </p:txBody>
      </p:sp>
      <p:sp>
        <p:nvSpPr>
          <p:cNvPr id="3" name="Content Placeholder 2"/>
          <p:cNvSpPr>
            <a:spLocks noGrp="1"/>
          </p:cNvSpPr>
          <p:nvPr>
            <p:ph sz="quarter" idx="1"/>
          </p:nvPr>
        </p:nvSpPr>
        <p:spPr>
          <a:xfrm>
            <a:off x="539552" y="1340768"/>
            <a:ext cx="8147248" cy="4679032"/>
          </a:xfrm>
        </p:spPr>
        <p:txBody>
          <a:bodyPr>
            <a:normAutofit/>
          </a:bodyPr>
          <a:lstStyle/>
          <a:p>
            <a:r>
              <a:rPr lang="sr-Latn-BA" dirty="0" smtClean="0">
                <a:latin typeface="Cambria" pitchFamily="18" charset="0"/>
              </a:rPr>
              <a:t>Fama-French trofaktorski model je multipli model linearne regresije koji su razvili Fama i French (1992).  </a:t>
            </a:r>
          </a:p>
          <a:p>
            <a:r>
              <a:rPr lang="sr-Latn-BA" dirty="0" smtClean="0">
                <a:latin typeface="Cambria" pitchFamily="18" charset="0"/>
              </a:rPr>
              <a:t>Za svako preduzeće izvodi se regresija na osnovu vremenskih serija, a zavisna varijabla je mjesečni višak povrata preko povrata trezorskog zapisa.</a:t>
            </a:r>
          </a:p>
          <a:p>
            <a:r>
              <a:rPr lang="sr-Latn-BA" dirty="0" smtClean="0">
                <a:latin typeface="Cambria" pitchFamily="18" charset="0"/>
              </a:rPr>
              <a:t>Ovo nije teorijski zasnovan već empirijski izveden model. </a:t>
            </a:r>
          </a:p>
          <a:p>
            <a:r>
              <a:rPr lang="sr-Latn-BA" dirty="0" smtClean="0">
                <a:latin typeface="Cambria" pitchFamily="18" charset="0"/>
              </a:rPr>
              <a:t> Pokušava da poboljša jednofaktorski CAPM  uključivanjem dodatnih tržišnih varijabli u cilju boljeg objašnjenja očekivanih povrata preduzeća. </a:t>
            </a:r>
          </a:p>
          <a:p>
            <a:endParaRPr lang="sr-Latn-BA" dirty="0">
              <a:latin typeface="Cambria" pitchFamily="18" charset="0"/>
            </a:endParaRPr>
          </a:p>
        </p:txBody>
      </p:sp>
      <p:sp>
        <p:nvSpPr>
          <p:cNvPr id="2560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25603" name="Rectangle 3"/>
          <p:cNvSpPr>
            <a:spLocks noChangeArrowheads="1"/>
          </p:cNvSpPr>
          <p:nvPr/>
        </p:nvSpPr>
        <p:spPr bwMode="auto">
          <a:xfrm>
            <a:off x="0" y="619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562074"/>
          </a:xfrm>
        </p:spPr>
        <p:txBody>
          <a:bodyPr>
            <a:noAutofit/>
          </a:bodyPr>
          <a:lstStyle/>
          <a:p>
            <a:r>
              <a:rPr lang="sr-Cyrl-BA" sz="3200" b="1" dirty="0">
                <a:latin typeface="Franklin Gothic Book" panose="020B0503020102020204" pitchFamily="34" charset="0"/>
              </a:rPr>
              <a:t>3.1. </a:t>
            </a:r>
            <a:r>
              <a:rPr lang="sr-Latn-BA" sz="3200" b="1" dirty="0">
                <a:latin typeface="Franklin Gothic Book" panose="020B0503020102020204" pitchFamily="34" charset="0"/>
                <a:cs typeface="Calibri" panose="020F0502020204030204" pitchFamily="34" charset="0"/>
              </a:rPr>
              <a:t>Fama-French</a:t>
            </a:r>
            <a:r>
              <a:rPr lang="sr-Cyrl-BA" sz="3200" b="1" dirty="0">
                <a:latin typeface="Franklin Gothic Book" panose="020B0503020102020204" pitchFamily="34" charset="0"/>
              </a:rPr>
              <a:t> </a:t>
            </a:r>
            <a:r>
              <a:rPr lang="sr-Latn-BA" sz="3200" b="1" dirty="0">
                <a:latin typeface="Franklin Gothic Book" panose="020B0503020102020204" pitchFamily="34" charset="0"/>
              </a:rPr>
              <a:t>trofaktorski model</a:t>
            </a:r>
            <a:endParaRPr lang="en-US" sz="3200" dirty="0">
              <a:latin typeface="Cambria" pitchFamily="18"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323528" y="908720"/>
                <a:ext cx="8363272" cy="5760640"/>
              </a:xfrm>
            </p:spPr>
            <p:txBody>
              <a:bodyPr>
                <a:normAutofit fontScale="85000" lnSpcReduction="20000"/>
              </a:bodyPr>
              <a:lstStyle/>
              <a:p>
                <a:pPr>
                  <a:buNone/>
                </a:pPr>
                <a14:m>
                  <m:oMathPara xmlns:m="http://schemas.openxmlformats.org/officeDocument/2006/math">
                    <m:oMathParaPr>
                      <m:jc m:val="left"/>
                    </m:oMathParaPr>
                    <m:oMath xmlns:m="http://schemas.openxmlformats.org/officeDocument/2006/math">
                      <m:sSub>
                        <m:sSubPr>
                          <m:ctrlPr>
                            <a:rPr lang="en-US" b="1" i="1" smtClean="0">
                              <a:latin typeface="Cambria Math" panose="02040503050406030204" pitchFamily="18" charset="0"/>
                            </a:rPr>
                          </m:ctrlPr>
                        </m:sSubPr>
                        <m:e>
                          <m:r>
                            <a:rPr lang="sr-Latn-BA" b="1" i="1" smtClean="0">
                              <a:latin typeface="Cambria Math" panose="02040503050406030204" pitchFamily="18" charset="0"/>
                            </a:rPr>
                            <m:t>𝑹</m:t>
                          </m:r>
                        </m:e>
                        <m:sub>
                          <m:r>
                            <a:rPr lang="sr-Latn-BA" b="1" i="1">
                              <a:latin typeface="Cambria Math" panose="02040503050406030204" pitchFamily="18" charset="0"/>
                            </a:rPr>
                            <m:t>𝒊</m:t>
                          </m:r>
                        </m:sub>
                      </m:sSub>
                      <m:r>
                        <a:rPr lang="sr-Latn-BA" b="1" i="1">
                          <a:latin typeface="Cambria Math" panose="02040503050406030204" pitchFamily="18" charset="0"/>
                        </a:rPr>
                        <m:t>=</m:t>
                      </m:r>
                      <m:sSub>
                        <m:sSubPr>
                          <m:ctrlPr>
                            <a:rPr lang="en-US" b="1" i="1">
                              <a:latin typeface="Cambria Math" panose="02040503050406030204" pitchFamily="18" charset="0"/>
                            </a:rPr>
                          </m:ctrlPr>
                        </m:sSubPr>
                        <m:e>
                          <m:r>
                            <a:rPr lang="sr-Latn-BA" b="1" i="1">
                              <a:latin typeface="Cambria Math" panose="02040503050406030204" pitchFamily="18" charset="0"/>
                            </a:rPr>
                            <m:t>𝒓</m:t>
                          </m:r>
                        </m:e>
                        <m:sub>
                          <m:r>
                            <a:rPr lang="sr-Latn-BA" b="1" i="1">
                              <a:latin typeface="Cambria Math" panose="02040503050406030204" pitchFamily="18" charset="0"/>
                            </a:rPr>
                            <m:t>𝒇</m:t>
                          </m:r>
                        </m:sub>
                      </m:sSub>
                      <m:r>
                        <a:rPr lang="sr-Latn-BA" b="1" i="1">
                          <a:latin typeface="Cambria Math" panose="02040503050406030204" pitchFamily="18" charset="0"/>
                        </a:rPr>
                        <m:t>+</m:t>
                      </m:r>
                      <m:d>
                        <m:dPr>
                          <m:ctrlPr>
                            <a:rPr lang="en-US" b="1" i="1">
                              <a:latin typeface="Cambria Math" panose="02040503050406030204" pitchFamily="18" charset="0"/>
                            </a:rPr>
                          </m:ctrlPr>
                        </m:dPr>
                        <m:e>
                          <m:sSub>
                            <m:sSubPr>
                              <m:ctrlPr>
                                <a:rPr lang="en-US" b="1" i="1">
                                  <a:latin typeface="Cambria Math" panose="02040503050406030204" pitchFamily="18" charset="0"/>
                                </a:rPr>
                              </m:ctrlPr>
                            </m:sSubPr>
                            <m:e>
                              <m:r>
                                <a:rPr lang="sr-Latn-BA" b="1" i="1">
                                  <a:latin typeface="Cambria Math" panose="02040503050406030204" pitchFamily="18" charset="0"/>
                                </a:rPr>
                                <m:t>𝒃</m:t>
                              </m:r>
                            </m:e>
                            <m:sub>
                              <m:r>
                                <a:rPr lang="sr-Latn-BA" b="1" i="1">
                                  <a:latin typeface="Cambria Math" panose="02040503050406030204" pitchFamily="18" charset="0"/>
                                </a:rPr>
                                <m:t>𝒊</m:t>
                              </m:r>
                            </m:sub>
                          </m:sSub>
                          <m:r>
                            <a:rPr lang="sr-Latn-BA" b="1" i="1">
                              <a:latin typeface="Cambria Math" panose="02040503050406030204" pitchFamily="18" charset="0"/>
                            </a:rPr>
                            <m:t>×</m:t>
                          </m:r>
                          <m:r>
                            <a:rPr lang="sr-Latn-BA" b="1" i="1">
                              <a:latin typeface="Cambria Math" panose="02040503050406030204" pitchFamily="18" charset="0"/>
                            </a:rPr>
                            <m:t>𝑬𝑹𝑷</m:t>
                          </m:r>
                        </m:e>
                      </m:d>
                      <m:r>
                        <a:rPr lang="sr-Latn-BA" b="1" i="1">
                          <a:latin typeface="Cambria Math" panose="02040503050406030204" pitchFamily="18" charset="0"/>
                        </a:rPr>
                        <m:t>+</m:t>
                      </m:r>
                      <m:d>
                        <m:dPr>
                          <m:ctrlPr>
                            <a:rPr lang="en-US" b="1" i="1">
                              <a:latin typeface="Cambria Math" panose="02040503050406030204" pitchFamily="18" charset="0"/>
                            </a:rPr>
                          </m:ctrlPr>
                        </m:dPr>
                        <m:e>
                          <m:sSub>
                            <m:sSubPr>
                              <m:ctrlPr>
                                <a:rPr lang="en-US" b="1" i="1">
                                  <a:latin typeface="Cambria Math" panose="02040503050406030204" pitchFamily="18" charset="0"/>
                                </a:rPr>
                              </m:ctrlPr>
                            </m:sSubPr>
                            <m:e>
                              <m:r>
                                <a:rPr lang="sr-Latn-BA" b="1" i="1">
                                  <a:latin typeface="Cambria Math" panose="02040503050406030204" pitchFamily="18" charset="0"/>
                                </a:rPr>
                                <m:t>𝒔</m:t>
                              </m:r>
                            </m:e>
                            <m:sub>
                              <m:r>
                                <a:rPr lang="sr-Latn-BA" b="1" i="1">
                                  <a:latin typeface="Cambria Math" panose="02040503050406030204" pitchFamily="18" charset="0"/>
                                </a:rPr>
                                <m:t>𝒊</m:t>
                              </m:r>
                            </m:sub>
                          </m:sSub>
                          <m:r>
                            <a:rPr lang="sr-Latn-BA" b="1" i="1">
                              <a:latin typeface="Cambria Math" panose="02040503050406030204" pitchFamily="18" charset="0"/>
                            </a:rPr>
                            <m:t>×</m:t>
                          </m:r>
                          <m:r>
                            <a:rPr lang="sr-Latn-BA" b="1" i="1">
                              <a:latin typeface="Cambria Math" panose="02040503050406030204" pitchFamily="18" charset="0"/>
                            </a:rPr>
                            <m:t>𝑺𝑴𝑩𝑷</m:t>
                          </m:r>
                        </m:e>
                      </m:d>
                      <m:r>
                        <a:rPr lang="sr-Latn-BA" b="1" i="1">
                          <a:latin typeface="Cambria Math" panose="02040503050406030204" pitchFamily="18" charset="0"/>
                        </a:rPr>
                        <m:t>+(</m:t>
                      </m:r>
                      <m:sSub>
                        <m:sSubPr>
                          <m:ctrlPr>
                            <a:rPr lang="en-US" b="1" i="1">
                              <a:latin typeface="Cambria Math" panose="02040503050406030204" pitchFamily="18" charset="0"/>
                            </a:rPr>
                          </m:ctrlPr>
                        </m:sSubPr>
                        <m:e>
                          <m:r>
                            <a:rPr lang="sr-Latn-BA" b="1" i="1">
                              <a:latin typeface="Cambria Math" panose="02040503050406030204" pitchFamily="18" charset="0"/>
                            </a:rPr>
                            <m:t>𝒉</m:t>
                          </m:r>
                        </m:e>
                        <m:sub>
                          <m:r>
                            <a:rPr lang="sr-Latn-BA" b="1" i="1">
                              <a:latin typeface="Cambria Math" panose="02040503050406030204" pitchFamily="18" charset="0"/>
                            </a:rPr>
                            <m:t>𝒊</m:t>
                          </m:r>
                        </m:sub>
                      </m:sSub>
                      <m:r>
                        <a:rPr lang="sr-Latn-BA" b="1" i="1">
                          <a:latin typeface="Cambria Math" panose="02040503050406030204" pitchFamily="18" charset="0"/>
                        </a:rPr>
                        <m:t>×</m:t>
                      </m:r>
                      <m:r>
                        <a:rPr lang="sr-Latn-BA" b="1" i="1">
                          <a:latin typeface="Cambria Math" panose="02040503050406030204" pitchFamily="18" charset="0"/>
                        </a:rPr>
                        <m:t>𝑯𝑴𝑳𝑷</m:t>
                      </m:r>
                      <m:r>
                        <a:rPr lang="sr-Latn-BA" b="1" i="1">
                          <a:latin typeface="Cambria Math" panose="02040503050406030204" pitchFamily="18" charset="0"/>
                        </a:rPr>
                        <m:t>)</m:t>
                      </m:r>
                    </m:oMath>
                  </m:oMathPara>
                </a14:m>
                <a:endParaRPr lang="en-US" b="1" i="1" dirty="0"/>
              </a:p>
              <a:p>
                <a:pPr>
                  <a:buNone/>
                </a:pPr>
                <a:endParaRPr lang="sr-Latn-BA" dirty="0" smtClean="0">
                  <a:latin typeface="Cambria" pitchFamily="18" charset="0"/>
                </a:endParaRPr>
              </a:p>
              <a:p>
                <a:pPr>
                  <a:buNone/>
                </a:pPr>
                <a:r>
                  <a:rPr lang="sr-Latn-BA" dirty="0" smtClean="0">
                    <a:latin typeface="Cambria" pitchFamily="18" charset="0"/>
                  </a:rPr>
                  <a:t>R</a:t>
                </a:r>
                <a:r>
                  <a:rPr lang="sr-Latn-BA" baseline="-25000" dirty="0" smtClean="0">
                    <a:latin typeface="Cambria" pitchFamily="18" charset="0"/>
                  </a:rPr>
                  <a:t>i </a:t>
                </a:r>
                <a:r>
                  <a:rPr lang="sr-Latn-BA" dirty="0" smtClean="0">
                    <a:latin typeface="Cambria" pitchFamily="18" charset="0"/>
                  </a:rPr>
                  <a:t>–</a:t>
                </a:r>
                <a:r>
                  <a:rPr lang="sr-Cyrl-BA" dirty="0" smtClean="0">
                    <a:latin typeface="Cambria" pitchFamily="18" charset="0"/>
                  </a:rPr>
                  <a:t> </a:t>
                </a:r>
                <a:r>
                  <a:rPr lang="sr-Latn-BA" dirty="0" smtClean="0">
                    <a:latin typeface="Cambria" pitchFamily="18" charset="0"/>
                  </a:rPr>
                  <a:t>zahtijevani prinos</a:t>
                </a:r>
                <a:endParaRPr lang="sr-Cyrl-BA" dirty="0" smtClean="0">
                  <a:latin typeface="Cambria" pitchFamily="18" charset="0"/>
                </a:endParaRPr>
              </a:p>
              <a:p>
                <a:pPr>
                  <a:buNone/>
                </a:pPr>
                <a:r>
                  <a:rPr lang="sr-Latn-BA" dirty="0" smtClean="0">
                    <a:latin typeface="Cambria" pitchFamily="18" charset="0"/>
                  </a:rPr>
                  <a:t>r</a:t>
                </a:r>
                <a:r>
                  <a:rPr lang="sr-Latn-BA" baseline="-25000" dirty="0" smtClean="0">
                    <a:latin typeface="Cambria" pitchFamily="18" charset="0"/>
                  </a:rPr>
                  <a:t>f</a:t>
                </a:r>
                <a:r>
                  <a:rPr lang="sr-Latn-BA" dirty="0" smtClean="0">
                    <a:latin typeface="Cambria" pitchFamily="18" charset="0"/>
                  </a:rPr>
                  <a:t> –</a:t>
                </a:r>
                <a:r>
                  <a:rPr lang="sr-Cyrl-BA" dirty="0" smtClean="0">
                    <a:latin typeface="Cambria" pitchFamily="18" charset="0"/>
                  </a:rPr>
                  <a:t> </a:t>
                </a:r>
                <a:r>
                  <a:rPr lang="sr-Latn-BA" dirty="0" smtClean="0">
                    <a:latin typeface="Cambria" pitchFamily="18" charset="0"/>
                  </a:rPr>
                  <a:t>bezrizična stopa</a:t>
                </a:r>
                <a:r>
                  <a:rPr lang="sr-Cyrl-BA" dirty="0" smtClean="0">
                    <a:latin typeface="Cambria" pitchFamily="18" charset="0"/>
                  </a:rPr>
                  <a:t>,</a:t>
                </a:r>
                <a:r>
                  <a:rPr lang="sr-Latn-BA" dirty="0" smtClean="0">
                    <a:latin typeface="Cambria" pitchFamily="18" charset="0"/>
                  </a:rPr>
                  <a:t> b</a:t>
                </a:r>
                <a:r>
                  <a:rPr lang="sr-Latn-BA" baseline="-25000" dirty="0" smtClean="0">
                    <a:latin typeface="Cambria" pitchFamily="18" charset="0"/>
                  </a:rPr>
                  <a:t>i</a:t>
                </a:r>
                <a:r>
                  <a:rPr lang="sr-Latn-BA" dirty="0" smtClean="0">
                    <a:latin typeface="Cambria" pitchFamily="18" charset="0"/>
                  </a:rPr>
                  <a:t> </a:t>
                </a:r>
                <a:r>
                  <a:rPr lang="sr-Cyrl-BA" dirty="0" smtClean="0">
                    <a:latin typeface="Cambria" pitchFamily="18" charset="0"/>
                  </a:rPr>
                  <a:t>– </a:t>
                </a:r>
                <a:r>
                  <a:rPr lang="sr-Latn-BA" dirty="0" smtClean="0">
                    <a:latin typeface="Cambria" pitchFamily="18" charset="0"/>
                  </a:rPr>
                  <a:t>tržišni koeficijent</a:t>
                </a:r>
                <a:r>
                  <a:rPr lang="sr-Cyrl-BA" dirty="0" smtClean="0">
                    <a:latin typeface="Cambria" pitchFamily="18" charset="0"/>
                  </a:rPr>
                  <a:t>, </a:t>
                </a:r>
                <a:endParaRPr lang="sr-Latn-BA" dirty="0" smtClean="0">
                  <a:latin typeface="Cambria" pitchFamily="18" charset="0"/>
                </a:endParaRPr>
              </a:p>
              <a:p>
                <a:pPr>
                  <a:buNone/>
                </a:pPr>
                <a:r>
                  <a:rPr lang="sr-Latn-BA" dirty="0" smtClean="0">
                    <a:latin typeface="Cambria" pitchFamily="18" charset="0"/>
                  </a:rPr>
                  <a:t>ERP</a:t>
                </a:r>
                <a:r>
                  <a:rPr lang="sr-Cyrl-BA" dirty="0" smtClean="0">
                    <a:latin typeface="Cambria" pitchFamily="18" charset="0"/>
                  </a:rPr>
                  <a:t> </a:t>
                </a:r>
                <a:r>
                  <a:rPr lang="sr-Latn-BA" dirty="0" smtClean="0">
                    <a:latin typeface="Cambria" pitchFamily="18" charset="0"/>
                  </a:rPr>
                  <a:t>-  očekivana tržišna premija rizika</a:t>
                </a:r>
                <a:r>
                  <a:rPr lang="sr-Cyrl-BA" dirty="0" smtClean="0">
                    <a:latin typeface="Cambria" pitchFamily="18" charset="0"/>
                  </a:rPr>
                  <a:t>,</a:t>
                </a:r>
                <a:r>
                  <a:rPr lang="sr-Latn-BA" dirty="0" smtClean="0">
                    <a:latin typeface="Cambria" pitchFamily="18" charset="0"/>
                  </a:rPr>
                  <a:t> </a:t>
                </a:r>
              </a:p>
              <a:p>
                <a:pPr>
                  <a:buNone/>
                </a:pPr>
                <a:r>
                  <a:rPr lang="sr-Latn-BA" dirty="0" smtClean="0">
                    <a:latin typeface="Cambria" pitchFamily="18" charset="0"/>
                  </a:rPr>
                  <a:t>s</a:t>
                </a:r>
                <a:r>
                  <a:rPr lang="sr-Latn-BA" baseline="-25000" dirty="0" smtClean="0">
                    <a:latin typeface="Cambria" pitchFamily="18" charset="0"/>
                  </a:rPr>
                  <a:t>i</a:t>
                </a:r>
                <a:r>
                  <a:rPr lang="sr-Latn-BA" dirty="0" smtClean="0">
                    <a:latin typeface="Cambria" pitchFamily="18" charset="0"/>
                  </a:rPr>
                  <a:t> </a:t>
                </a:r>
                <a:r>
                  <a:rPr lang="sr-Cyrl-BA" dirty="0" smtClean="0">
                    <a:latin typeface="Cambria" pitchFamily="18" charset="0"/>
                  </a:rPr>
                  <a:t>–</a:t>
                </a:r>
                <a:r>
                  <a:rPr lang="sr-Latn-BA" dirty="0" smtClean="0">
                    <a:latin typeface="Cambria" pitchFamily="18" charset="0"/>
                  </a:rPr>
                  <a:t>mali minus veliki</a:t>
                </a:r>
                <a:r>
                  <a:rPr lang="sr-Cyrl-BA" dirty="0" smtClean="0">
                    <a:latin typeface="Cambria" pitchFamily="18" charset="0"/>
                  </a:rPr>
                  <a:t>' </a:t>
                </a:r>
                <a:r>
                  <a:rPr lang="sr-Latn-BA" dirty="0" smtClean="0">
                    <a:latin typeface="Cambria" pitchFamily="18" charset="0"/>
                  </a:rPr>
                  <a:t>koeficijent,</a:t>
                </a:r>
              </a:p>
              <a:p>
                <a:pPr>
                  <a:buNone/>
                </a:pPr>
                <a:r>
                  <a:rPr lang="sr-Latn-BA" dirty="0" smtClean="0">
                    <a:latin typeface="Cambria" pitchFamily="18" charset="0"/>
                  </a:rPr>
                  <a:t>SMBP –očekivana </a:t>
                </a:r>
                <a:r>
                  <a:rPr lang="sr-Latn-BA" dirty="0">
                    <a:latin typeface="Cambria" pitchFamily="18" charset="0"/>
                  </a:rPr>
                  <a:t>premija za rizik 'mali minus veliki', procijenjena kao razlika istorijskih godišnjih prosječnih povrata na portfolija malih i portfolija velikih akcija, </a:t>
                </a:r>
              </a:p>
              <a:p>
                <a:pPr>
                  <a:buNone/>
                </a:pPr>
                <a:r>
                  <a:rPr lang="sr-Latn-BA" dirty="0" smtClean="0">
                    <a:latin typeface="Cambria" pitchFamily="18" charset="0"/>
                  </a:rPr>
                  <a:t>h</a:t>
                </a:r>
                <a:r>
                  <a:rPr lang="sr-Latn-BA" baseline="-25000" dirty="0" smtClean="0">
                    <a:latin typeface="Cambria" pitchFamily="18" charset="0"/>
                  </a:rPr>
                  <a:t>i </a:t>
                </a:r>
                <a:r>
                  <a:rPr lang="sr-Latn-BA" dirty="0" smtClean="0">
                    <a:latin typeface="Cambria" pitchFamily="18" charset="0"/>
                  </a:rPr>
                  <a:t>–</a:t>
                </a:r>
                <a:r>
                  <a:rPr lang="sr-Cyrl-BA" dirty="0" smtClean="0">
                    <a:latin typeface="Cambria" pitchFamily="18" charset="0"/>
                  </a:rPr>
                  <a:t> </a:t>
                </a:r>
                <a:r>
                  <a:rPr lang="sr-Latn-BA" dirty="0" smtClean="0">
                    <a:latin typeface="Cambria" pitchFamily="18" charset="0"/>
                  </a:rPr>
                  <a:t>visoki minus niski</a:t>
                </a:r>
                <a:r>
                  <a:rPr lang="sr-Cyrl-BA" dirty="0" smtClean="0">
                    <a:latin typeface="Cambria" pitchFamily="18" charset="0"/>
                  </a:rPr>
                  <a:t>’</a:t>
                </a:r>
                <a:r>
                  <a:rPr lang="sr-Latn-BA" dirty="0" smtClean="0">
                    <a:latin typeface="Cambria" pitchFamily="18" charset="0"/>
                  </a:rPr>
                  <a:t> koeficijent</a:t>
                </a:r>
                <a:r>
                  <a:rPr lang="sr-Cyrl-BA" dirty="0" smtClean="0">
                    <a:latin typeface="Cambria" pitchFamily="18" charset="0"/>
                  </a:rPr>
                  <a:t>, </a:t>
                </a:r>
                <a:endParaRPr lang="sr-Latn-BA" dirty="0" smtClean="0">
                  <a:latin typeface="Cambria" pitchFamily="18" charset="0"/>
                </a:endParaRPr>
              </a:p>
              <a:p>
                <a:pPr>
                  <a:buNone/>
                </a:pPr>
                <a:r>
                  <a:rPr lang="sr-Latn-BA" dirty="0" smtClean="0">
                    <a:latin typeface="Cambria" pitchFamily="18" charset="0"/>
                  </a:rPr>
                  <a:t>HMLP</a:t>
                </a:r>
                <a:r>
                  <a:rPr lang="sr-Cyrl-BA" dirty="0" smtClean="0">
                    <a:latin typeface="Cambria" pitchFamily="18" charset="0"/>
                  </a:rPr>
                  <a:t> – </a:t>
                </a:r>
                <a:r>
                  <a:rPr lang="sr-Latn-BA" dirty="0" smtClean="0">
                    <a:latin typeface="Cambria" pitchFamily="18" charset="0"/>
                  </a:rPr>
                  <a:t>očekivana premija za rizik 'visoki minus niski' procijenjena kao razlika između istorijskih prosječnih godišnjih povrata na portfolija visokih B/M  racija i portfolija niskih B/M racija. </a:t>
                </a:r>
              </a:p>
              <a:p>
                <a:pPr>
                  <a:buNone/>
                </a:pPr>
                <a:r>
                  <a:rPr lang="sr-Latn-BA" dirty="0" smtClean="0">
                    <a:latin typeface="Cambria" pitchFamily="18" charset="0"/>
                  </a:rPr>
                  <a:t>	Nezavisne varijable su mjesečni višak prinosa iznad prinosa trezorskog zapisa, SMB   kao razlika mjesečnog povrata na akcije malih i akcije velikih preduzeća, te HML kao razlika mjesečnih povrata na akcije visokih B/M i akcije niskih B/M racija.</a:t>
                </a:r>
                <a:endParaRPr lang="sr-Latn-BA" dirty="0">
                  <a:latin typeface="Cambria"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323528" y="908720"/>
                <a:ext cx="8363272" cy="5760640"/>
              </a:xfrm>
              <a:blipFill rotWithShape="0">
                <a:blip r:embed="rId2"/>
                <a:stretch>
                  <a:fillRect l="-948"/>
                </a:stretch>
              </a:blipFill>
            </p:spPr>
            <p:txBody>
              <a:bodyPr/>
              <a:lstStyle/>
              <a:p>
                <a:r>
                  <a:rPr lang="sr-Latn-BA">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74638"/>
            <a:ext cx="8003232" cy="1143000"/>
          </a:xfrm>
        </p:spPr>
        <p:txBody>
          <a:bodyPr>
            <a:normAutofit/>
          </a:bodyPr>
          <a:lstStyle/>
          <a:p>
            <a:pPr algn="ctr"/>
            <a:r>
              <a:rPr lang="sr-Latn-BA" sz="3200" b="1" dirty="0" smtClean="0"/>
              <a:t>4. FAKTORSKI MODELI I TEORIJA ARBITRAŽNOG VREDNOVANjA: CAPM I APT</a:t>
            </a:r>
            <a:endParaRPr lang="sr-Latn-BA" sz="3200" b="1" dirty="0"/>
          </a:p>
        </p:txBody>
      </p:sp>
      <p:sp>
        <p:nvSpPr>
          <p:cNvPr id="3" name="Content Placeholder 2"/>
          <p:cNvSpPr>
            <a:spLocks noGrp="1"/>
          </p:cNvSpPr>
          <p:nvPr>
            <p:ph sz="quarter" idx="1"/>
          </p:nvPr>
        </p:nvSpPr>
        <p:spPr>
          <a:xfrm>
            <a:off x="323528" y="1447800"/>
            <a:ext cx="8363272" cy="4933528"/>
          </a:xfrm>
        </p:spPr>
        <p:txBody>
          <a:bodyPr>
            <a:normAutofit/>
          </a:bodyPr>
          <a:lstStyle/>
          <a:p>
            <a:r>
              <a:rPr lang="sr-Latn-BA" dirty="0" smtClean="0">
                <a:latin typeface="Cambria" pitchFamily="18" charset="0"/>
              </a:rPr>
              <a:t>CAPM predstavlja jednofaktorski model koji uključuje samo jedan faktor rizika (sistematski rizik u odnosu na tržišne mjere), dok je APT multifaktorski produžetak CAPM-a koji uvažava više faktora rizika, pri čemu je sistematski rizik jedan od njih. </a:t>
            </a:r>
          </a:p>
          <a:p>
            <a:r>
              <a:rPr lang="sr-Latn-BA" dirty="0" smtClean="0">
                <a:latin typeface="Cambria" pitchFamily="18" charset="0"/>
              </a:rPr>
              <a:t>APT model teorijski se zasniva na teoriji arbitražne cijene (eng. Arbitrage Pricing Theory, Ross,1976), a sam model je počeo da se upotrebljava krajem 80-tih godina XX vijeka kada je razvoj tehnologije omogućio veću dostupnost podataka i primjenu teorije u procjeni očekivanih stopa povrata. </a:t>
            </a:r>
          </a:p>
          <a:p>
            <a:endParaRPr lang="en-US" dirty="0">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1</a:t>
            </a:r>
            <a:r>
              <a:rPr lang="sr-Latn-BA" b="1" dirty="0" smtClean="0"/>
              <a:t>. MODEL VREDNOVANJA KAPITALNE AKTIVE - CAPM</a:t>
            </a:r>
            <a:endParaRPr lang="sr-Latn-BA" b="1" dirty="0"/>
          </a:p>
        </p:txBody>
      </p:sp>
      <p:sp>
        <p:nvSpPr>
          <p:cNvPr id="3" name="Content Placeholder 2"/>
          <p:cNvSpPr>
            <a:spLocks noGrp="1"/>
          </p:cNvSpPr>
          <p:nvPr>
            <p:ph sz="quarter" idx="1"/>
          </p:nvPr>
        </p:nvSpPr>
        <p:spPr>
          <a:xfrm>
            <a:off x="323528" y="1556792"/>
            <a:ext cx="8363272" cy="4968552"/>
          </a:xfrm>
        </p:spPr>
        <p:txBody>
          <a:bodyPr>
            <a:normAutofit/>
          </a:bodyPr>
          <a:lstStyle/>
          <a:p>
            <a:r>
              <a:rPr lang="sr-Latn-BA" dirty="0" smtClean="0">
                <a:latin typeface="+mj-lt"/>
              </a:rPr>
              <a:t>Model vrednovanja kapitalne aktive razvili su Treynor, Sharpe,Lintner i Mossin 60-tih godina prošlog vijeka, a kasnije je dodatno usavršavan. </a:t>
            </a:r>
          </a:p>
          <a:p>
            <a:r>
              <a:rPr lang="sr-Latn-BA" dirty="0" smtClean="0">
                <a:latin typeface="+mj-lt"/>
              </a:rPr>
              <a:t>Model predviđa odnos između rizika i ravnotežnih očekivanih prinosa na rizičnu aktivu.</a:t>
            </a:r>
          </a:p>
          <a:p>
            <a:r>
              <a:rPr lang="sr-Latn-BA" dirty="0" smtClean="0">
                <a:latin typeface="+mj-lt"/>
              </a:rPr>
              <a:t>CAPM zahtijevanu stopu prinosa određene HOV dovodi u vezu s njenim rizikom koji je određen betom.</a:t>
            </a:r>
          </a:p>
          <a:p>
            <a:r>
              <a:rPr lang="sr-Latn-BA" dirty="0" smtClean="0">
                <a:latin typeface="+mj-lt"/>
              </a:rPr>
              <a:t>Tržišni portfolio je portfolio u kom svaka HOV ima udio srazmjeran njenoj tržišnoj vrijednosti.</a:t>
            </a:r>
          </a:p>
          <a:p>
            <a:endParaRPr lang="sr-Latn-BA" dirty="0" smtClean="0">
              <a:latin typeface="+mj-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1143000"/>
          </a:xfrm>
        </p:spPr>
        <p:txBody>
          <a:bodyPr/>
          <a:lstStyle/>
          <a:p>
            <a:r>
              <a:rPr lang="sr-Latn-BA" b="1" dirty="0" smtClean="0"/>
              <a:t>CAPM </a:t>
            </a:r>
            <a:r>
              <a:rPr lang="sr-Latn-BA" b="1" dirty="0"/>
              <a:t>i</a:t>
            </a:r>
            <a:r>
              <a:rPr lang="sr-Cyrl-BA" b="1" dirty="0" smtClean="0"/>
              <a:t> </a:t>
            </a:r>
            <a:r>
              <a:rPr lang="sr-Latn-BA" b="1" dirty="0" smtClean="0"/>
              <a:t>APT</a:t>
            </a:r>
            <a:endParaRPr lang="en-US" dirty="0"/>
          </a:p>
        </p:txBody>
      </p:sp>
      <p:sp>
        <p:nvSpPr>
          <p:cNvPr id="3" name="Content Placeholder 2"/>
          <p:cNvSpPr>
            <a:spLocks noGrp="1"/>
          </p:cNvSpPr>
          <p:nvPr>
            <p:ph sz="quarter" idx="1"/>
          </p:nvPr>
        </p:nvSpPr>
        <p:spPr>
          <a:xfrm>
            <a:off x="611560" y="1447800"/>
            <a:ext cx="8075240" cy="4789512"/>
          </a:xfrm>
        </p:spPr>
        <p:txBody>
          <a:bodyPr>
            <a:normAutofit/>
          </a:bodyPr>
          <a:lstStyle/>
          <a:p>
            <a:r>
              <a:rPr lang="sr-Latn-BA" dirty="0" smtClean="0">
                <a:latin typeface="Cambria" pitchFamily="18" charset="0"/>
              </a:rPr>
              <a:t>CAPM i APT nisu međusobno isključivi niti se može tvrditi da jedan ili drugi ima širi obuhvat: beta u CAPM-u reflektuje informacije koje su uključene u više pojedinačnih faktora u APT modelu. </a:t>
            </a:r>
          </a:p>
          <a:p>
            <a:r>
              <a:rPr lang="sr-Latn-BA" dirty="0" smtClean="0">
                <a:latin typeface="Cambria" pitchFamily="18" charset="0"/>
              </a:rPr>
              <a:t>Ovi rizici proističu iz neanticipiranih promjena ekonomskih varijabli: povjerenja investitora, kamatnih stopa, inflacije, realnog poslovnog ciklusa i tržišnog indeksa </a:t>
            </a:r>
          </a:p>
          <a:p>
            <a:r>
              <a:rPr lang="sr-Latn-BA" dirty="0" smtClean="0">
                <a:latin typeface="Cambria" pitchFamily="18" charset="0"/>
              </a:rPr>
              <a:t>Potrebna stopa povrata na investiciju u APT modelu varira u zavisnosti od osjetljivosti investicije na svaki faktor rizik.</a:t>
            </a:r>
          </a:p>
          <a:p>
            <a:endParaRPr lang="en-US" dirty="0">
              <a:latin typeface="Cambria"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263" y="239809"/>
            <a:ext cx="8147248" cy="850106"/>
          </a:xfrm>
        </p:spPr>
        <p:txBody>
          <a:bodyPr>
            <a:normAutofit/>
          </a:bodyPr>
          <a:lstStyle/>
          <a:p>
            <a:r>
              <a:rPr lang="sr-Cyrl-BA" sz="3200" b="1" dirty="0" smtClean="0">
                <a:latin typeface="Franklin Gothic Book" panose="020B0503020102020204" pitchFamily="34" charset="0"/>
              </a:rPr>
              <a:t>4.1. </a:t>
            </a:r>
            <a:r>
              <a:rPr lang="sr-Latn-BA" sz="3200" b="1" dirty="0" smtClean="0">
                <a:latin typeface="Franklin Gothic Book" panose="020B0503020102020204" pitchFamily="34" charset="0"/>
              </a:rPr>
              <a:t>APT model </a:t>
            </a:r>
            <a:endParaRPr lang="en-US" sz="3200" b="1" dirty="0">
              <a:latin typeface="Franklin Gothic Book" panose="020B0503020102020204" pitchFamily="34"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539552" y="1196752"/>
                <a:ext cx="8147248" cy="5328592"/>
              </a:xfrm>
            </p:spPr>
            <p:txBody>
              <a:bodyPr>
                <a:normAutofit fontScale="77500" lnSpcReduction="20000"/>
              </a:bodyPr>
              <a:lstStyle/>
              <a:p>
                <a:pPr marL="0" indent="0">
                  <a:buNone/>
                </a:pPr>
                <a:r>
                  <a:rPr lang="sr-Latn-BA" sz="3100" dirty="0">
                    <a:latin typeface="Franklin Gothic Book" panose="020B0503020102020204" pitchFamily="34" charset="0"/>
                  </a:rPr>
                  <a:t>APT polazi od stava da postoje različite vrste sistemskog rizika, što se vidi iz formule</a:t>
                </a:r>
                <a:r>
                  <a:rPr lang="sr-Latn-BA" sz="3100" dirty="0" smtClean="0">
                    <a:latin typeface="Franklin Gothic Book" panose="020B0503020102020204" pitchFamily="34" charset="0"/>
                  </a:rPr>
                  <a:t>:</a:t>
                </a:r>
              </a:p>
              <a:p>
                <a:pPr marL="0" indent="0">
                  <a:buNone/>
                </a:pPr>
                <a14:m>
                  <m:oMathPara xmlns:m="http://schemas.openxmlformats.org/officeDocument/2006/math">
                    <m:oMathParaPr>
                      <m:jc m:val="left"/>
                    </m:oMathParaPr>
                    <m:oMath xmlns:m="http://schemas.openxmlformats.org/officeDocument/2006/math">
                      <m:r>
                        <a:rPr lang="en-US" sz="3100" b="1" i="0" smtClean="0">
                          <a:latin typeface="Cambria Math" panose="02040503050406030204" pitchFamily="18" charset="0"/>
                        </a:rPr>
                        <m:t>𝐑</m:t>
                      </m:r>
                      <m:r>
                        <a:rPr lang="sr-Latn-BA" sz="3100" b="1" i="0" smtClean="0">
                          <a:latin typeface="Cambria Math" panose="02040503050406030204" pitchFamily="18" charset="0"/>
                        </a:rPr>
                        <m:t>=</m:t>
                      </m:r>
                      <m:r>
                        <a:rPr lang="sr-Latn-BA" sz="3100" b="1" i="0" smtClean="0">
                          <a:latin typeface="Cambria Math" panose="02040503050406030204" pitchFamily="18" charset="0"/>
                        </a:rPr>
                        <m:t>𝐄</m:t>
                      </m:r>
                      <m:r>
                        <a:rPr lang="sr-Latn-BA" sz="3100" b="1" i="0" smtClean="0">
                          <a:latin typeface="Cambria Math" panose="02040503050406030204" pitchFamily="18" charset="0"/>
                        </a:rPr>
                        <m:t>(</m:t>
                      </m:r>
                      <m:r>
                        <a:rPr lang="sr-Latn-BA" sz="3100" b="1" i="0" smtClean="0">
                          <a:latin typeface="Cambria Math" panose="02040503050406030204" pitchFamily="18" charset="0"/>
                        </a:rPr>
                        <m:t>𝐑</m:t>
                      </m:r>
                      <m:r>
                        <a:rPr lang="sr-Latn-BA" sz="3100" b="1" i="0" smtClean="0">
                          <a:latin typeface="Cambria Math" panose="02040503050406030204" pitchFamily="18" charset="0"/>
                        </a:rPr>
                        <m:t>)+</m:t>
                      </m:r>
                      <m:r>
                        <a:rPr lang="en-US" sz="3100" b="1" i="0" smtClean="0">
                          <a:latin typeface="Cambria Math" panose="02040503050406030204" pitchFamily="18" charset="0"/>
                        </a:rPr>
                        <m:t>𝐦</m:t>
                      </m:r>
                      <m:r>
                        <a:rPr lang="en-US" sz="3100" b="1" i="0" smtClean="0">
                          <a:latin typeface="Cambria Math" panose="02040503050406030204" pitchFamily="18" charset="0"/>
                        </a:rPr>
                        <m:t>+</m:t>
                      </m:r>
                      <m:r>
                        <a:rPr lang="en-US" sz="3100" b="1" i="0" smtClean="0">
                          <a:latin typeface="Cambria Math" panose="02040503050406030204" pitchFamily="18" charset="0"/>
                          <a:ea typeface="Cambria Math" panose="02040503050406030204" pitchFamily="18" charset="0"/>
                        </a:rPr>
                        <m:t>𝛆</m:t>
                      </m:r>
                    </m:oMath>
                  </m:oMathPara>
                </a14:m>
                <a:endParaRPr lang="sr-Cyrl-BA" sz="3100" b="1" dirty="0" smtClean="0">
                  <a:latin typeface="Franklin Gothic Book" panose="020B0503020102020204" pitchFamily="34" charset="0"/>
                </a:endParaRPr>
              </a:p>
              <a:p>
                <a:pPr marL="0" indent="0">
                  <a:buNone/>
                </a:pPr>
                <a:r>
                  <a:rPr lang="sr-Latn-BA" dirty="0" smtClean="0">
                    <a:latin typeface="Franklin Gothic Book" panose="020B0503020102020204" pitchFamily="34" charset="0"/>
                  </a:rPr>
                  <a:t>Gdje je</a:t>
                </a:r>
                <a:r>
                  <a:rPr lang="sr-Cyrl-BA" dirty="0" smtClean="0">
                    <a:latin typeface="Franklin Gothic Book" panose="020B0503020102020204" pitchFamily="34" charset="0"/>
                  </a:rPr>
                  <a:t>:</a:t>
                </a:r>
              </a:p>
              <a:p>
                <a:pPr marL="0" indent="0">
                  <a:buNone/>
                </a:pPr>
                <a14:m>
                  <m:oMath xmlns:m="http://schemas.openxmlformats.org/officeDocument/2006/math">
                    <m:r>
                      <m:rPr>
                        <m:sty m:val="p"/>
                      </m:rPr>
                      <a:rPr lang="en-US" b="0" i="0">
                        <a:latin typeface="Cambria Math" panose="02040503050406030204" pitchFamily="18" charset="0"/>
                      </a:rPr>
                      <m:t>R</m:t>
                    </m:r>
                  </m:oMath>
                </a14:m>
                <a:r>
                  <a:rPr lang="sr-Cyrl-BA" dirty="0" smtClean="0">
                    <a:latin typeface="Franklin Gothic Book" panose="020B0503020102020204" pitchFamily="34" charset="0"/>
                  </a:rPr>
                  <a:t> – </a:t>
                </a:r>
                <a:r>
                  <a:rPr lang="sr-Latn-BA" dirty="0" smtClean="0">
                    <a:latin typeface="Franklin Gothic Book" panose="020B0503020102020204" pitchFamily="34" charset="0"/>
                  </a:rPr>
                  <a:t>ostvareni prinos</a:t>
                </a:r>
                <a:endParaRPr lang="sr-Cyrl-BA" dirty="0" smtClean="0">
                  <a:latin typeface="Franklin Gothic Book" panose="020B0503020102020204" pitchFamily="34" charset="0"/>
                </a:endParaRPr>
              </a:p>
              <a:p>
                <a:pPr marL="0" indent="0">
                  <a:buNone/>
                </a:pPr>
                <a14:m>
                  <m:oMath xmlns:m="http://schemas.openxmlformats.org/officeDocument/2006/math">
                    <m:r>
                      <m:rPr>
                        <m:sty m:val="p"/>
                      </m:rPr>
                      <a:rPr lang="sr-Latn-BA" b="0" i="0">
                        <a:latin typeface="Cambria Math" panose="02040503050406030204" pitchFamily="18" charset="0"/>
                      </a:rPr>
                      <m:t>E</m:t>
                    </m:r>
                    <m:r>
                      <a:rPr lang="sr-Latn-BA" b="0" i="0">
                        <a:latin typeface="Cambria Math" panose="02040503050406030204" pitchFamily="18" charset="0"/>
                      </a:rPr>
                      <m:t>(</m:t>
                    </m:r>
                    <m:r>
                      <m:rPr>
                        <m:sty m:val="p"/>
                      </m:rPr>
                      <a:rPr lang="sr-Latn-BA" b="0" i="0">
                        <a:latin typeface="Cambria Math" panose="02040503050406030204" pitchFamily="18" charset="0"/>
                      </a:rPr>
                      <m:t>R</m:t>
                    </m:r>
                    <m:r>
                      <a:rPr lang="sr-Latn-BA" b="0" i="0">
                        <a:latin typeface="Cambria Math" panose="02040503050406030204" pitchFamily="18" charset="0"/>
                      </a:rPr>
                      <m:t>)</m:t>
                    </m:r>
                  </m:oMath>
                </a14:m>
                <a:r>
                  <a:rPr lang="sr-Cyrl-BA" dirty="0" smtClean="0">
                    <a:latin typeface="Franklin Gothic Book" panose="020B0503020102020204" pitchFamily="34" charset="0"/>
                  </a:rPr>
                  <a:t> – </a:t>
                </a:r>
                <a:r>
                  <a:rPr lang="sr-Latn-BA" dirty="0" smtClean="0">
                    <a:latin typeface="Franklin Gothic Book" panose="020B0503020102020204" pitchFamily="34" charset="0"/>
                  </a:rPr>
                  <a:t>očekivani pronos</a:t>
                </a:r>
                <a:endParaRPr lang="sr-Cyrl-BA" dirty="0" smtClean="0">
                  <a:latin typeface="Franklin Gothic Book" panose="020B0503020102020204" pitchFamily="34" charset="0"/>
                </a:endParaRPr>
              </a:p>
              <a:p>
                <a:pPr marL="0" indent="0">
                  <a:buNone/>
                </a:pPr>
                <a14:m>
                  <m:oMath xmlns:m="http://schemas.openxmlformats.org/officeDocument/2006/math">
                    <m:r>
                      <m:rPr>
                        <m:sty m:val="p"/>
                      </m:rPr>
                      <a:rPr lang="en-US" b="0" i="0">
                        <a:latin typeface="Cambria Math" panose="02040503050406030204" pitchFamily="18" charset="0"/>
                      </a:rPr>
                      <m:t>m</m:t>
                    </m:r>
                    <m:r>
                      <a:rPr lang="sr-Cyrl-BA" b="0" i="0" smtClean="0">
                        <a:latin typeface="Cambria Math" panose="02040503050406030204" pitchFamily="18" charset="0"/>
                      </a:rPr>
                      <m:t> </m:t>
                    </m:r>
                  </m:oMath>
                </a14:m>
                <a:r>
                  <a:rPr lang="sr-Cyrl-BA" dirty="0" smtClean="0">
                    <a:latin typeface="Franklin Gothic Book" panose="020B0503020102020204" pitchFamily="34" charset="0"/>
                  </a:rPr>
                  <a:t>– </a:t>
                </a:r>
                <a:r>
                  <a:rPr lang="sr-Latn-BA" dirty="0" smtClean="0">
                    <a:latin typeface="Franklin Gothic Book" panose="020B0503020102020204" pitchFamily="34" charset="0"/>
                  </a:rPr>
                  <a:t>tržišna komponenta nepredviđenog rizika </a:t>
                </a:r>
                <a:endParaRPr lang="sr-Latn-BA" b="0" dirty="0" smtClean="0">
                  <a:latin typeface="Franklin Gothic Book" panose="020B0503020102020204" pitchFamily="34" charset="0"/>
                  <a:ea typeface="Cambria Math" panose="02040503050406030204" pitchFamily="18" charset="0"/>
                </a:endParaRPr>
              </a:p>
              <a:p>
                <a:pPr marL="0" indent="0">
                  <a:buNone/>
                </a:pPr>
                <a14:m>
                  <m:oMath xmlns:m="http://schemas.openxmlformats.org/officeDocument/2006/math">
                    <m:r>
                      <m:rPr>
                        <m:sty m:val="p"/>
                      </m:rPr>
                      <a:rPr lang="en-US" b="0" i="0">
                        <a:latin typeface="Cambria Math" panose="02040503050406030204" pitchFamily="18" charset="0"/>
                        <a:ea typeface="Cambria Math" panose="02040503050406030204" pitchFamily="18" charset="0"/>
                      </a:rPr>
                      <m:t>ε</m:t>
                    </m:r>
                  </m:oMath>
                </a14:m>
                <a:r>
                  <a:rPr lang="sr-Cyrl-BA" dirty="0" smtClean="0">
                    <a:latin typeface="Franklin Gothic Book" panose="020B0503020102020204" pitchFamily="34" charset="0"/>
                  </a:rPr>
                  <a:t> – </a:t>
                </a:r>
                <a:r>
                  <a:rPr lang="sr-Latn-BA" dirty="0" smtClean="0">
                    <a:latin typeface="Franklin Gothic Book" panose="020B0503020102020204" pitchFamily="34" charset="0"/>
                  </a:rPr>
                  <a:t>komponenta rizika specifična za određena preduzeća</a:t>
                </a:r>
                <a:endParaRPr lang="sr-Cyrl-BA" dirty="0" smtClean="0">
                  <a:latin typeface="Franklin Gothic Book" panose="020B0503020102020204" pitchFamily="34" charset="0"/>
                </a:endParaRPr>
              </a:p>
              <a:p>
                <a:pPr marL="0" indent="0">
                  <a:buNone/>
                </a:pPr>
                <a:r>
                  <a:rPr lang="sr-Latn-BA" dirty="0" smtClean="0">
                    <a:latin typeface="Franklin Gothic Book" panose="020B0503020102020204" pitchFamily="34" charset="0"/>
                  </a:rPr>
                  <a:t>Odnosno</a:t>
                </a:r>
                <a:r>
                  <a:rPr lang="sr-Cyrl-BA" dirty="0" smtClean="0">
                    <a:latin typeface="Franklin Gothic Book" panose="020B0503020102020204" pitchFamily="34" charset="0"/>
                  </a:rPr>
                  <a:t>:</a:t>
                </a:r>
                <a:endParaRPr lang="sr-Cyrl-BA" dirty="0">
                  <a:latin typeface="Franklin Gothic Book" panose="020B0503020102020204" pitchFamily="34" charset="0"/>
                </a:endParaRPr>
              </a:p>
              <a:p>
                <a:pPr marL="0" indent="0">
                  <a:buNone/>
                </a:pPr>
                <a14:m>
                  <m:oMathPara xmlns:m="http://schemas.openxmlformats.org/officeDocument/2006/math">
                    <m:oMathParaPr>
                      <m:jc m:val="left"/>
                    </m:oMathParaPr>
                    <m:oMath xmlns:m="http://schemas.openxmlformats.org/officeDocument/2006/math">
                      <m:sSub>
                        <m:sSubPr>
                          <m:ctrlPr>
                            <a:rPr lang="en-US" sz="3100" b="1" i="1" smtClean="0">
                              <a:latin typeface="Cambria Math" panose="02040503050406030204" pitchFamily="18" charset="0"/>
                            </a:rPr>
                          </m:ctrlPr>
                        </m:sSubPr>
                        <m:e>
                          <m:sSub>
                            <m:sSubPr>
                              <m:ctrlPr>
                                <a:rPr lang="en-US" sz="3100" b="1" i="1">
                                  <a:latin typeface="Cambria Math" panose="02040503050406030204" pitchFamily="18" charset="0"/>
                                </a:rPr>
                              </m:ctrlPr>
                            </m:sSubPr>
                            <m:e>
                              <m:r>
                                <a:rPr lang="sr-Latn-BA" sz="3100" b="1" i="1">
                                  <a:latin typeface="Cambria Math" panose="02040503050406030204" pitchFamily="18" charset="0"/>
                                </a:rPr>
                                <m:t>𝑹</m:t>
                              </m:r>
                            </m:e>
                            <m:sub>
                              <m:r>
                                <a:rPr lang="sr-Latn-BA" sz="3100" b="1" i="1">
                                  <a:latin typeface="Cambria Math" panose="02040503050406030204" pitchFamily="18" charset="0"/>
                                </a:rPr>
                                <m:t>𝒊</m:t>
                              </m:r>
                            </m:sub>
                          </m:sSub>
                          <m:r>
                            <a:rPr lang="sr-Latn-BA" sz="3100" b="1" i="1">
                              <a:latin typeface="Cambria Math" panose="02040503050406030204" pitchFamily="18" charset="0"/>
                            </a:rPr>
                            <m:t>=</m:t>
                          </m:r>
                          <m:sSub>
                            <m:sSubPr>
                              <m:ctrlPr>
                                <a:rPr lang="en-US" sz="3100" b="1" i="1">
                                  <a:latin typeface="Cambria Math" panose="02040503050406030204" pitchFamily="18" charset="0"/>
                                </a:rPr>
                              </m:ctrlPr>
                            </m:sSubPr>
                            <m:e>
                              <m:r>
                                <a:rPr lang="sr-Latn-BA" sz="3100" b="1" i="1">
                                  <a:latin typeface="Cambria Math" panose="02040503050406030204" pitchFamily="18" charset="0"/>
                                </a:rPr>
                                <m:t>𝑹</m:t>
                              </m:r>
                            </m:e>
                            <m:sub>
                              <m:r>
                                <a:rPr lang="sr-Latn-BA" sz="3100" b="1" i="1">
                                  <a:latin typeface="Cambria Math" panose="02040503050406030204" pitchFamily="18" charset="0"/>
                                </a:rPr>
                                <m:t>𝒇</m:t>
                              </m:r>
                            </m:sub>
                          </m:sSub>
                          <m:r>
                            <a:rPr lang="sr-Latn-BA" sz="3100" b="1" i="1">
                              <a:latin typeface="Cambria Math" panose="02040503050406030204" pitchFamily="18" charset="0"/>
                            </a:rPr>
                            <m:t>+ </m:t>
                          </m:r>
                          <m:sSub>
                            <m:sSubPr>
                              <m:ctrlPr>
                                <a:rPr lang="en-US" sz="3100" b="1" i="1">
                                  <a:latin typeface="Cambria Math" panose="02040503050406030204" pitchFamily="18" charset="0"/>
                                </a:rPr>
                              </m:ctrlPr>
                            </m:sSubPr>
                            <m:e>
                              <m:r>
                                <a:rPr lang="sr-Latn-BA" sz="3100" b="1" i="1">
                                  <a:latin typeface="Cambria Math" panose="02040503050406030204" pitchFamily="18" charset="0"/>
                                </a:rPr>
                                <m:t>𝑩</m:t>
                              </m:r>
                            </m:e>
                            <m:sub>
                              <m:r>
                                <a:rPr lang="sr-Latn-BA" sz="3100" b="1" i="1">
                                  <a:latin typeface="Cambria Math" panose="02040503050406030204" pitchFamily="18" charset="0"/>
                                </a:rPr>
                                <m:t>𝒊</m:t>
                              </m:r>
                              <m:r>
                                <a:rPr lang="sr-Latn-BA" sz="3100" b="1" i="1">
                                  <a:latin typeface="Cambria Math" panose="02040503050406030204" pitchFamily="18" charset="0"/>
                                </a:rPr>
                                <m:t>𝟏</m:t>
                              </m:r>
                            </m:sub>
                          </m:sSub>
                          <m:r>
                            <a:rPr lang="sr-Latn-BA" sz="3100" b="1" i="1">
                              <a:latin typeface="Cambria Math" panose="02040503050406030204" pitchFamily="18" charset="0"/>
                            </a:rPr>
                            <m:t>𝑲</m:t>
                          </m:r>
                        </m:e>
                        <m:sub>
                          <m:r>
                            <a:rPr lang="sr-Latn-BA" sz="3100" b="1" i="1">
                              <a:latin typeface="Cambria Math" panose="02040503050406030204" pitchFamily="18" charset="0"/>
                            </a:rPr>
                            <m:t>𝟏</m:t>
                          </m:r>
                        </m:sub>
                      </m:sSub>
                      <m:r>
                        <a:rPr lang="sr-Latn-BA" sz="3100" b="1" i="1">
                          <a:latin typeface="Cambria Math" panose="02040503050406030204" pitchFamily="18" charset="0"/>
                        </a:rPr>
                        <m:t>+</m:t>
                      </m:r>
                      <m:sSub>
                        <m:sSubPr>
                          <m:ctrlPr>
                            <a:rPr lang="en-US" sz="3100" b="1" i="1">
                              <a:latin typeface="Cambria Math" panose="02040503050406030204" pitchFamily="18" charset="0"/>
                            </a:rPr>
                          </m:ctrlPr>
                        </m:sSubPr>
                        <m:e>
                          <m:r>
                            <a:rPr lang="sr-Latn-BA" sz="3100" b="1" i="1">
                              <a:latin typeface="Cambria Math" panose="02040503050406030204" pitchFamily="18" charset="0"/>
                            </a:rPr>
                            <m:t>𝑩</m:t>
                          </m:r>
                        </m:e>
                        <m:sub>
                          <m:r>
                            <a:rPr lang="sr-Latn-BA" sz="3100" b="1" i="1">
                              <a:latin typeface="Cambria Math" panose="02040503050406030204" pitchFamily="18" charset="0"/>
                            </a:rPr>
                            <m:t>𝒊</m:t>
                          </m:r>
                          <m:r>
                            <a:rPr lang="sr-Latn-BA" sz="3100" b="1" i="1">
                              <a:latin typeface="Cambria Math" panose="02040503050406030204" pitchFamily="18" charset="0"/>
                            </a:rPr>
                            <m:t>𝟐</m:t>
                          </m:r>
                        </m:sub>
                      </m:sSub>
                      <m:sSub>
                        <m:sSubPr>
                          <m:ctrlPr>
                            <a:rPr lang="en-US" sz="3100" b="1" i="1">
                              <a:latin typeface="Cambria Math" panose="02040503050406030204" pitchFamily="18" charset="0"/>
                            </a:rPr>
                          </m:ctrlPr>
                        </m:sSubPr>
                        <m:e>
                          <m:r>
                            <a:rPr lang="sr-Latn-BA" sz="3100" b="1" i="1">
                              <a:latin typeface="Cambria Math" panose="02040503050406030204" pitchFamily="18" charset="0"/>
                            </a:rPr>
                            <m:t>𝑲</m:t>
                          </m:r>
                        </m:e>
                        <m:sub>
                          <m:r>
                            <a:rPr lang="sr-Latn-BA" sz="3100" b="1" i="1">
                              <a:latin typeface="Cambria Math" panose="02040503050406030204" pitchFamily="18" charset="0"/>
                            </a:rPr>
                            <m:t>𝟐</m:t>
                          </m:r>
                        </m:sub>
                      </m:sSub>
                      <m:r>
                        <a:rPr lang="sr-Latn-BA" sz="3100" b="1" i="1">
                          <a:latin typeface="Cambria Math" panose="02040503050406030204" pitchFamily="18" charset="0"/>
                        </a:rPr>
                        <m:t>+</m:t>
                      </m:r>
                      <m:sSub>
                        <m:sSubPr>
                          <m:ctrlPr>
                            <a:rPr lang="en-US" sz="3100" b="1" i="1">
                              <a:latin typeface="Cambria Math" panose="02040503050406030204" pitchFamily="18" charset="0"/>
                            </a:rPr>
                          </m:ctrlPr>
                        </m:sSubPr>
                        <m:e>
                          <m:sSub>
                            <m:sSubPr>
                              <m:ctrlPr>
                                <a:rPr lang="en-US" sz="3100" b="1" i="1">
                                  <a:latin typeface="Cambria Math" panose="02040503050406030204" pitchFamily="18" charset="0"/>
                                </a:rPr>
                              </m:ctrlPr>
                            </m:sSubPr>
                            <m:e>
                              <m:r>
                                <a:rPr lang="sr-Latn-BA" sz="3100" b="1" i="1">
                                  <a:latin typeface="Cambria Math" panose="02040503050406030204" pitchFamily="18" charset="0"/>
                                </a:rPr>
                                <m:t>𝑩</m:t>
                              </m:r>
                            </m:e>
                            <m:sub>
                              <m:r>
                                <a:rPr lang="sr-Latn-BA" sz="3100" b="1" i="1">
                                  <a:latin typeface="Cambria Math" panose="02040503050406030204" pitchFamily="18" charset="0"/>
                                </a:rPr>
                                <m:t>𝒊𝒏</m:t>
                              </m:r>
                            </m:sub>
                          </m:sSub>
                          <m:r>
                            <a:rPr lang="sr-Latn-BA" sz="3100" b="1" i="1">
                              <a:latin typeface="Cambria Math" panose="02040503050406030204" pitchFamily="18" charset="0"/>
                            </a:rPr>
                            <m:t>𝑲</m:t>
                          </m:r>
                        </m:e>
                        <m:sub>
                          <m:r>
                            <a:rPr lang="sr-Latn-BA" sz="3100" b="1" i="1">
                              <a:latin typeface="Cambria Math" panose="02040503050406030204" pitchFamily="18" charset="0"/>
                            </a:rPr>
                            <m:t>𝒏</m:t>
                          </m:r>
                        </m:sub>
                      </m:sSub>
                    </m:oMath>
                  </m:oMathPara>
                </a14:m>
                <a:endParaRPr lang="en-US" sz="3100" b="1" i="1" dirty="0"/>
              </a:p>
              <a:p>
                <a:pPr marL="0" indent="0">
                  <a:buNone/>
                </a:pPr>
                <a:r>
                  <a:rPr lang="sr-Latn-BA" dirty="0" smtClean="0">
                    <a:latin typeface="+mj-lt"/>
                  </a:rPr>
                  <a:t>R</a:t>
                </a:r>
                <a:r>
                  <a:rPr lang="sr-Latn-BA" baseline="-25000" dirty="0" smtClean="0">
                    <a:latin typeface="+mj-lt"/>
                  </a:rPr>
                  <a:t>i</a:t>
                </a:r>
                <a:r>
                  <a:rPr lang="sr-Latn-BA" dirty="0" smtClean="0">
                    <a:latin typeface="+mj-lt"/>
                  </a:rPr>
                  <a:t> – očekivana stopa povrata na HOV</a:t>
                </a:r>
                <a:r>
                  <a:rPr lang="sr-Cyrl-BA" dirty="0" smtClean="0">
                    <a:latin typeface="+mj-lt"/>
                  </a:rPr>
                  <a:t>;</a:t>
                </a:r>
              </a:p>
              <a:p>
                <a:pPr marL="0" indent="0">
                  <a:buNone/>
                </a:pPr>
                <a:r>
                  <a:rPr lang="sr-Latn-BA" dirty="0" smtClean="0">
                    <a:latin typeface="+mj-lt"/>
                  </a:rPr>
                  <a:t>R</a:t>
                </a:r>
                <a:r>
                  <a:rPr lang="sr-Latn-BA" baseline="-25000" dirty="0" smtClean="0">
                    <a:latin typeface="+mj-lt"/>
                  </a:rPr>
                  <a:t>f</a:t>
                </a:r>
                <a:r>
                  <a:rPr lang="sr-Latn-BA" dirty="0" smtClean="0">
                    <a:latin typeface="+mj-lt"/>
                  </a:rPr>
                  <a:t> – stopa povrata na bezrizičnu HOV;</a:t>
                </a:r>
                <a:endParaRPr lang="sr-Cyrl-BA" dirty="0" smtClean="0">
                  <a:latin typeface="+mj-lt"/>
                </a:endParaRPr>
              </a:p>
              <a:p>
                <a:pPr marL="0" indent="0">
                  <a:buNone/>
                </a:pPr>
                <a:r>
                  <a:rPr lang="sr-Latn-BA" dirty="0" smtClean="0">
                    <a:latin typeface="+mj-lt"/>
                  </a:rPr>
                  <a:t> K</a:t>
                </a:r>
                <a:r>
                  <a:rPr lang="sr-Latn-BA" baseline="-25000" dirty="0" smtClean="0">
                    <a:latin typeface="+mj-lt"/>
                  </a:rPr>
                  <a:t>1</a:t>
                </a:r>
                <a:r>
                  <a:rPr lang="sr-Latn-BA" dirty="0" smtClean="0">
                    <a:latin typeface="+mj-lt"/>
                  </a:rPr>
                  <a:t>,...,K</a:t>
                </a:r>
                <a:r>
                  <a:rPr lang="sr-Latn-BA" baseline="-25000" dirty="0" smtClean="0">
                    <a:latin typeface="+mj-lt"/>
                  </a:rPr>
                  <a:t>n</a:t>
                </a:r>
                <a:r>
                  <a:rPr lang="sr-Latn-BA" dirty="0" smtClean="0">
                    <a:latin typeface="+mj-lt"/>
                  </a:rPr>
                  <a:t> –</a:t>
                </a:r>
                <a:r>
                  <a:rPr lang="pl-PL" dirty="0">
                    <a:latin typeface="+mj-lt"/>
                  </a:rPr>
                  <a:t>premija rizika povezana s K faktorom za prosječnu aktivu na tržištu</a:t>
                </a:r>
                <a:r>
                  <a:rPr lang="ru-RU" dirty="0" smtClean="0">
                    <a:latin typeface="+mj-lt"/>
                  </a:rPr>
                  <a:t>, </a:t>
                </a:r>
                <a:endParaRPr lang="sr-Cyrl-BA" dirty="0" smtClean="0">
                  <a:latin typeface="+mj-lt"/>
                </a:endParaRPr>
              </a:p>
              <a:p>
                <a:pPr marL="0" indent="0">
                  <a:buNone/>
                </a:pPr>
                <a:r>
                  <a:rPr lang="sr-Latn-BA" dirty="0" smtClean="0">
                    <a:latin typeface="+mj-lt"/>
                  </a:rPr>
                  <a:t>B</a:t>
                </a:r>
                <a:r>
                  <a:rPr lang="sr-Latn-BA" baseline="-25000" dirty="0" smtClean="0">
                    <a:latin typeface="+mj-lt"/>
                  </a:rPr>
                  <a:t>i1</a:t>
                </a:r>
                <a:r>
                  <a:rPr lang="sr-Latn-BA" dirty="0" smtClean="0">
                    <a:latin typeface="+mj-lt"/>
                  </a:rPr>
                  <a:t>,...,B</a:t>
                </a:r>
                <a:r>
                  <a:rPr lang="sr-Latn-BA" baseline="-25000" dirty="0" smtClean="0">
                    <a:latin typeface="+mj-lt"/>
                  </a:rPr>
                  <a:t>in</a:t>
                </a:r>
                <a:r>
                  <a:rPr lang="sr-Latn-BA" dirty="0" smtClean="0">
                    <a:latin typeface="+mj-lt"/>
                  </a:rPr>
                  <a:t> – </a:t>
                </a:r>
                <a:r>
                  <a:rPr lang="sr-Latn-BA" dirty="0">
                    <a:latin typeface="+mj-lt"/>
                  </a:rPr>
                  <a:t>osjetljivost HOV na svaki faktor rizika u odnosu na tržišnu prosječnu osjetljivost na taj faktor. </a:t>
                </a:r>
                <a:endParaRPr lang="en-US" dirty="0">
                  <a:latin typeface="+mj-lt"/>
                </a:endParaRP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539552" y="1196752"/>
                <a:ext cx="8147248" cy="5328592"/>
              </a:xfrm>
              <a:blipFill rotWithShape="0">
                <a:blip r:embed="rId2"/>
                <a:stretch>
                  <a:fillRect l="-1198" t="-2174"/>
                </a:stretch>
              </a:blipFill>
            </p:spPr>
            <p:txBody>
              <a:bodyPr/>
              <a:lstStyle/>
              <a:p>
                <a:r>
                  <a:rPr lang="sr-Latn-BA">
                    <a:noFill/>
                  </a:rPr>
                  <a:t> </a:t>
                </a:r>
              </a:p>
            </p:txBody>
          </p:sp>
        </mc:Fallback>
      </mc:AlternateContent>
      <p:sp>
        <p:nvSpPr>
          <p:cNvPr id="266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26627" name="Rectangle 3"/>
          <p:cNvSpPr>
            <a:spLocks noChangeArrowheads="1"/>
          </p:cNvSpPr>
          <p:nvPr/>
        </p:nvSpPr>
        <p:spPr bwMode="auto">
          <a:xfrm>
            <a:off x="0" y="619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850106"/>
          </a:xfrm>
        </p:spPr>
        <p:txBody>
          <a:bodyPr>
            <a:normAutofit/>
          </a:bodyPr>
          <a:lstStyle/>
          <a:p>
            <a:r>
              <a:rPr lang="sr-Cyrl-BA" sz="3200" b="1" dirty="0">
                <a:latin typeface="Franklin Gothic Book" panose="020B0503020102020204" pitchFamily="34" charset="0"/>
              </a:rPr>
              <a:t>4.1. </a:t>
            </a:r>
            <a:r>
              <a:rPr lang="sr-Latn-BA" sz="3200" b="1" dirty="0">
                <a:latin typeface="Franklin Gothic Book" panose="020B0503020102020204" pitchFamily="34" charset="0"/>
              </a:rPr>
              <a:t>APT model </a:t>
            </a:r>
            <a:endParaRPr lang="en-US" sz="3200" dirty="0"/>
          </a:p>
        </p:txBody>
      </p:sp>
      <p:sp>
        <p:nvSpPr>
          <p:cNvPr id="3" name="Content Placeholder 2"/>
          <p:cNvSpPr>
            <a:spLocks noGrp="1"/>
          </p:cNvSpPr>
          <p:nvPr>
            <p:ph sz="quarter" idx="1"/>
          </p:nvPr>
        </p:nvSpPr>
        <p:spPr>
          <a:xfrm>
            <a:off x="467544" y="1196752"/>
            <a:ext cx="8219256" cy="5328592"/>
          </a:xfrm>
        </p:spPr>
        <p:txBody>
          <a:bodyPr>
            <a:normAutofit lnSpcReduction="10000"/>
          </a:bodyPr>
          <a:lstStyle/>
          <a:p>
            <a:r>
              <a:rPr lang="sr-Latn-BA" dirty="0" smtClean="0">
                <a:latin typeface="+mj-lt"/>
              </a:rPr>
              <a:t>Kao i CAPM, APT ignoriše rizik specifičan za preduzeće pošto njega investitori teoretski mogu izbjeći kroz diverzifikaciju. </a:t>
            </a:r>
          </a:p>
          <a:p>
            <a:r>
              <a:rPr lang="sr-Latn-BA" dirty="0" smtClean="0">
                <a:latin typeface="+mj-lt"/>
              </a:rPr>
              <a:t>APT model pokazuje seriju premija rizika povezanih sa specifičnim višestrukim rizicima svake aktive. Stoga je on realističniji i bolje objašnjava očekivane stope povrata jer je moguće procijeniti druge karakteristike osim bete kod izbora investicionih prilika .</a:t>
            </a:r>
          </a:p>
          <a:p>
            <a:r>
              <a:rPr lang="sr-Latn-BA" dirty="0" smtClean="0">
                <a:latin typeface="+mj-lt"/>
              </a:rPr>
              <a:t>Mane  APT modela ogledaju se u neodređenosti varijabli u modelu, te u tome što nema opšte saglasnosti koje bi varijable imale najvišu efikasnost.  APT model koristi koeficijente za nekoliko faktora koji se moraju izračunati za svako preduzeće i svaki put kada se model primjenjuje.</a:t>
            </a:r>
          </a:p>
          <a:p>
            <a:endParaRPr lang="en-US" dirty="0">
              <a:latin typeface="Cambria"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1143000"/>
          </a:xfrm>
        </p:spPr>
        <p:txBody>
          <a:bodyPr>
            <a:normAutofit fontScale="90000"/>
          </a:bodyPr>
          <a:lstStyle/>
          <a:p>
            <a:pPr algn="ctr"/>
            <a:r>
              <a:rPr lang="sr-Latn-BA" b="1" dirty="0" smtClean="0"/>
              <a:t>5. Drugi modeli za utvrđivanje cijene kapitala</a:t>
            </a:r>
            <a:endParaRPr lang="sr-Latn-BA" b="1" dirty="0"/>
          </a:p>
        </p:txBody>
      </p:sp>
      <p:sp>
        <p:nvSpPr>
          <p:cNvPr id="3" name="Content Placeholder 2"/>
          <p:cNvSpPr>
            <a:spLocks noGrp="1"/>
          </p:cNvSpPr>
          <p:nvPr>
            <p:ph sz="quarter" idx="1"/>
          </p:nvPr>
        </p:nvSpPr>
        <p:spPr>
          <a:xfrm>
            <a:off x="323528" y="1412776"/>
            <a:ext cx="8363272" cy="5112568"/>
          </a:xfrm>
        </p:spPr>
        <p:txBody>
          <a:bodyPr>
            <a:normAutofit fontScale="92500" lnSpcReduction="10000"/>
          </a:bodyPr>
          <a:lstStyle/>
          <a:p>
            <a:pPr>
              <a:buNone/>
            </a:pPr>
            <a:r>
              <a:rPr lang="sr-Latn-BA" b="1" dirty="0" smtClean="0">
                <a:latin typeface="+mj-lt"/>
              </a:rPr>
              <a:t>5.1. Model zidanja </a:t>
            </a:r>
            <a:r>
              <a:rPr lang="ru-RU" b="1" dirty="0" smtClean="0">
                <a:latin typeface="+mj-lt"/>
              </a:rPr>
              <a:t>(</a:t>
            </a:r>
            <a:r>
              <a:rPr lang="sr-Latn-BA" b="1" dirty="0" smtClean="0">
                <a:latin typeface="+mj-lt"/>
              </a:rPr>
              <a:t>Build-up Model)</a:t>
            </a:r>
          </a:p>
          <a:p>
            <a:r>
              <a:rPr lang="sr-Latn-BA" dirty="0">
                <a:latin typeface="+mj-lt"/>
              </a:rPr>
              <a:t>Trošak kapitala prema modelu zidanja čini zbir dvije komponente: bezrizične stope prinosa i premije za rizik koja uključuje tri subkomponente: </a:t>
            </a:r>
          </a:p>
          <a:p>
            <a:pPr lvl="1"/>
            <a:r>
              <a:rPr lang="sr-Latn-BA" dirty="0">
                <a:latin typeface="+mj-lt"/>
              </a:rPr>
              <a:t>opštu tržišnu premiju rizika, </a:t>
            </a:r>
          </a:p>
          <a:p>
            <a:pPr lvl="1"/>
            <a:r>
              <a:rPr lang="sr-Latn-BA" dirty="0">
                <a:latin typeface="+mj-lt"/>
              </a:rPr>
              <a:t>premiju za veličinu (kod malih preduzeća) i</a:t>
            </a:r>
          </a:p>
          <a:p>
            <a:pPr lvl="1"/>
            <a:r>
              <a:rPr lang="sr-Latn-BA" dirty="0">
                <a:latin typeface="+mj-lt"/>
              </a:rPr>
              <a:t>premiju za rizik specifičan za preduzeće. </a:t>
            </a:r>
          </a:p>
          <a:p>
            <a:r>
              <a:rPr lang="sr-Latn-BA" dirty="0">
                <a:latin typeface="+mj-lt"/>
              </a:rPr>
              <a:t>Takođe, može da uključuje i premiju za rizik zemlje kao posljedicu nesigurnosti zbog političke i ekonomske nestabilnosti u zemlji.</a:t>
            </a:r>
          </a:p>
          <a:p>
            <a:r>
              <a:rPr lang="sr-Latn-BA" dirty="0">
                <a:latin typeface="+mj-lt"/>
              </a:rPr>
              <a:t>Pored sličnosti utvrđivanja varijabli, model zidanja s CAPM dijeli i najveći stepen korišćenja u praktičnim izračunavanjima  cijene  akcije odnosno troška sopstvenog kapitala.</a:t>
            </a:r>
            <a:endParaRPr lang="sr-Latn-BA" dirty="0" smtClean="0">
              <a:latin typeface="+mj-l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994122"/>
          </a:xfrm>
        </p:spPr>
        <p:txBody>
          <a:bodyPr>
            <a:normAutofit/>
          </a:bodyPr>
          <a:lstStyle/>
          <a:p>
            <a:r>
              <a:rPr lang="sr-Latn-BA" sz="3200" b="1" dirty="0" smtClean="0"/>
              <a:t>5.1. </a:t>
            </a:r>
            <a:r>
              <a:rPr lang="sr-Latn-BA" sz="3200" b="1" dirty="0"/>
              <a:t>Model </a:t>
            </a:r>
            <a:r>
              <a:rPr lang="sr-Latn-BA" sz="3200" b="1" dirty="0" smtClean="0"/>
              <a:t>zidanja </a:t>
            </a:r>
            <a:r>
              <a:rPr lang="ru-RU" sz="3200" dirty="0" smtClean="0">
                <a:latin typeface="Franklin Gothic Book" panose="020B0503020102020204" pitchFamily="34" charset="0"/>
              </a:rPr>
              <a:t>(</a:t>
            </a:r>
            <a:r>
              <a:rPr lang="sr-Latn-BA" sz="3200" b="1" dirty="0"/>
              <a:t>Build-up Model)</a:t>
            </a: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539552" y="1447800"/>
                <a:ext cx="8147248" cy="4933528"/>
              </a:xfrm>
            </p:spPr>
            <p:txBody>
              <a:bodyPr>
                <a:normAutofit fontScale="92500" lnSpcReduction="10000"/>
              </a:bodyPr>
              <a:lstStyle/>
              <a:p>
                <a:pPr>
                  <a:buNone/>
                </a:pPr>
                <a14:m>
                  <m:oMathPara xmlns:m="http://schemas.openxmlformats.org/officeDocument/2006/math">
                    <m:oMathParaPr>
                      <m:jc m:val="left"/>
                    </m:oMathParaPr>
                    <m:oMath xmlns:m="http://schemas.openxmlformats.org/officeDocument/2006/math">
                      <m:sSub>
                        <m:sSubPr>
                          <m:ctrlPr>
                            <a:rPr lang="en-US" b="1" i="1" smtClean="0">
                              <a:latin typeface="Cambria Math" panose="02040503050406030204" pitchFamily="18" charset="0"/>
                            </a:rPr>
                          </m:ctrlPr>
                        </m:sSubPr>
                        <m:e>
                          <m:sSub>
                            <m:sSubPr>
                              <m:ctrlPr>
                                <a:rPr lang="en-US" b="1" i="1">
                                  <a:latin typeface="Cambria Math" panose="02040503050406030204" pitchFamily="18" charset="0"/>
                                </a:rPr>
                              </m:ctrlPr>
                            </m:sSubPr>
                            <m:e>
                              <m:r>
                                <a:rPr lang="sr-Latn-BA" b="1" i="1">
                                  <a:latin typeface="Cambria Math" panose="02040503050406030204" pitchFamily="18" charset="0"/>
                                </a:rPr>
                                <m:t>𝑹</m:t>
                              </m:r>
                            </m:e>
                            <m:sub>
                              <m:r>
                                <a:rPr lang="sr-Latn-BA" b="1" i="1">
                                  <a:latin typeface="Cambria Math" panose="02040503050406030204" pitchFamily="18" charset="0"/>
                                </a:rPr>
                                <m:t>𝐢</m:t>
                              </m:r>
                              <m:r>
                                <a:rPr lang="sr-Latn-BA" b="1">
                                  <a:latin typeface="Cambria Math" panose="02040503050406030204" pitchFamily="18" charset="0"/>
                                </a:rPr>
                                <m:t> </m:t>
                              </m:r>
                            </m:sub>
                          </m:sSub>
                          <m:r>
                            <a:rPr lang="sr-Latn-BA" b="1">
                              <a:latin typeface="Cambria Math" panose="02040503050406030204" pitchFamily="18" charset="0"/>
                            </a:rPr>
                            <m:t>=</m:t>
                          </m:r>
                          <m:sSub>
                            <m:sSubPr>
                              <m:ctrlPr>
                                <a:rPr lang="en-US" b="1" i="1">
                                  <a:latin typeface="Cambria Math" panose="02040503050406030204" pitchFamily="18" charset="0"/>
                                </a:rPr>
                              </m:ctrlPr>
                            </m:sSubPr>
                            <m:e>
                              <m:r>
                                <a:rPr lang="sr-Latn-BA" b="1" i="1">
                                  <a:latin typeface="Cambria Math" panose="02040503050406030204" pitchFamily="18" charset="0"/>
                                </a:rPr>
                                <m:t>𝑹</m:t>
                              </m:r>
                            </m:e>
                            <m:sub>
                              <m:r>
                                <a:rPr lang="sr-Latn-BA" b="1" i="1">
                                  <a:latin typeface="Cambria Math" panose="02040503050406030204" pitchFamily="18" charset="0"/>
                                </a:rPr>
                                <m:t>𝒇</m:t>
                              </m:r>
                            </m:sub>
                          </m:sSub>
                          <m:r>
                            <a:rPr lang="sr-Latn-BA" b="1">
                              <a:latin typeface="Cambria Math" panose="02040503050406030204" pitchFamily="18" charset="0"/>
                            </a:rPr>
                            <m:t>+ </m:t>
                          </m:r>
                          <m:r>
                            <a:rPr lang="sr-Latn-BA" b="1" i="1">
                              <a:latin typeface="Cambria Math" panose="02040503050406030204" pitchFamily="18" charset="0"/>
                            </a:rPr>
                            <m:t>𝑹𝑷</m:t>
                          </m:r>
                        </m:e>
                        <m:sub>
                          <m:r>
                            <a:rPr lang="sr-Latn-BA" b="1" i="1">
                              <a:latin typeface="Cambria Math" panose="02040503050406030204" pitchFamily="18" charset="0"/>
                            </a:rPr>
                            <m:t>𝒎</m:t>
                          </m:r>
                        </m:sub>
                      </m:sSub>
                      <m:r>
                        <a:rPr lang="sr-Latn-BA" b="1">
                          <a:latin typeface="Cambria Math" panose="02040503050406030204" pitchFamily="18" charset="0"/>
                        </a:rPr>
                        <m:t>+</m:t>
                      </m:r>
                      <m:r>
                        <a:rPr lang="sr-Latn-BA" b="1" i="1">
                          <a:latin typeface="Cambria Math" panose="02040503050406030204" pitchFamily="18" charset="0"/>
                        </a:rPr>
                        <m:t>𝑹</m:t>
                      </m:r>
                      <m:sSub>
                        <m:sSubPr>
                          <m:ctrlPr>
                            <a:rPr lang="en-US" b="1" i="1">
                              <a:latin typeface="Cambria Math" panose="02040503050406030204" pitchFamily="18" charset="0"/>
                            </a:rPr>
                          </m:ctrlPr>
                        </m:sSubPr>
                        <m:e>
                          <m:r>
                            <a:rPr lang="sr-Latn-BA" b="1" i="1">
                              <a:latin typeface="Cambria Math" panose="02040503050406030204" pitchFamily="18" charset="0"/>
                            </a:rPr>
                            <m:t>𝑷</m:t>
                          </m:r>
                        </m:e>
                        <m:sub>
                          <m:r>
                            <a:rPr lang="sr-Latn-BA" b="1" i="1">
                              <a:latin typeface="Cambria Math" panose="02040503050406030204" pitchFamily="18" charset="0"/>
                            </a:rPr>
                            <m:t>𝒔</m:t>
                          </m:r>
                        </m:sub>
                      </m:sSub>
                      <m:r>
                        <a:rPr lang="sr-Latn-BA" b="1">
                          <a:latin typeface="Cambria Math" panose="02040503050406030204" pitchFamily="18" charset="0"/>
                        </a:rPr>
                        <m:t>+</m:t>
                      </m:r>
                      <m:r>
                        <a:rPr lang="sr-Latn-BA" b="1" i="1">
                          <a:latin typeface="Cambria Math" panose="02040503050406030204" pitchFamily="18" charset="0"/>
                        </a:rPr>
                        <m:t>𝑹</m:t>
                      </m:r>
                      <m:sSub>
                        <m:sSubPr>
                          <m:ctrlPr>
                            <a:rPr lang="en-US" b="1" i="1">
                              <a:latin typeface="Cambria Math" panose="02040503050406030204" pitchFamily="18" charset="0"/>
                            </a:rPr>
                          </m:ctrlPr>
                        </m:sSubPr>
                        <m:e>
                          <m:r>
                            <a:rPr lang="sr-Latn-BA" b="1" i="1">
                              <a:latin typeface="Cambria Math" panose="02040503050406030204" pitchFamily="18" charset="0"/>
                            </a:rPr>
                            <m:t>𝑷</m:t>
                          </m:r>
                        </m:e>
                        <m:sub>
                          <m:r>
                            <a:rPr lang="sr-Latn-BA" b="1" i="1">
                              <a:latin typeface="Cambria Math" panose="02040503050406030204" pitchFamily="18" charset="0"/>
                            </a:rPr>
                            <m:t>𝒖</m:t>
                          </m:r>
                        </m:sub>
                      </m:sSub>
                    </m:oMath>
                  </m:oMathPara>
                </a14:m>
                <a:endParaRPr lang="en-US" b="1" dirty="0">
                  <a:latin typeface="+mj-lt"/>
                </a:endParaRPr>
              </a:p>
              <a:p>
                <a:pPr>
                  <a:buNone/>
                </a:pPr>
                <a:r>
                  <a:rPr lang="sr-Latn-BA" sz="2400" dirty="0" smtClean="0">
                    <a:latin typeface="+mj-lt"/>
                  </a:rPr>
                  <a:t>R</a:t>
                </a:r>
                <a:r>
                  <a:rPr lang="sr-Latn-BA" sz="2400" baseline="-25000" dirty="0" smtClean="0">
                    <a:latin typeface="+mj-lt"/>
                  </a:rPr>
                  <a:t>i</a:t>
                </a:r>
                <a:r>
                  <a:rPr lang="sr-Latn-BA" sz="2400" dirty="0" smtClean="0">
                    <a:latin typeface="+mj-lt"/>
                  </a:rPr>
                  <a:t> – očekivana stopa prinosa na akciju i; </a:t>
                </a:r>
              </a:p>
              <a:p>
                <a:pPr>
                  <a:buNone/>
                </a:pPr>
                <a:r>
                  <a:rPr lang="sr-Latn-BA" sz="2400" dirty="0" smtClean="0">
                    <a:latin typeface="+mj-lt"/>
                  </a:rPr>
                  <a:t>R</a:t>
                </a:r>
                <a:r>
                  <a:rPr lang="sr-Latn-BA" sz="2400" baseline="-25000" dirty="0" smtClean="0">
                    <a:latin typeface="+mj-lt"/>
                  </a:rPr>
                  <a:t>f</a:t>
                </a:r>
                <a:r>
                  <a:rPr lang="sr-Latn-BA" sz="2400" dirty="0" smtClean="0">
                    <a:latin typeface="+mj-lt"/>
                  </a:rPr>
                  <a:t> – bezrizična stopa prinosa</a:t>
                </a:r>
                <a:r>
                  <a:rPr lang="sr-Cyrl-BA" sz="2400" dirty="0" smtClean="0">
                    <a:latin typeface="+mj-lt"/>
                  </a:rPr>
                  <a:t>;</a:t>
                </a:r>
                <a:endParaRPr lang="sr-Latn-BA" sz="2400" dirty="0" smtClean="0">
                  <a:latin typeface="+mj-lt"/>
                </a:endParaRPr>
              </a:p>
              <a:p>
                <a:pPr>
                  <a:buNone/>
                </a:pPr>
                <a:r>
                  <a:rPr lang="sr-Latn-BA" sz="2400" dirty="0" smtClean="0">
                    <a:latin typeface="+mj-lt"/>
                  </a:rPr>
                  <a:t>RP</a:t>
                </a:r>
                <a:r>
                  <a:rPr lang="sr-Latn-BA" sz="2400" baseline="-25000" dirty="0" smtClean="0">
                    <a:latin typeface="+mj-lt"/>
                  </a:rPr>
                  <a:t>m</a:t>
                </a:r>
                <a:r>
                  <a:rPr lang="sr-Latn-BA" sz="2400" dirty="0" smtClean="0">
                    <a:latin typeface="+mj-lt"/>
                  </a:rPr>
                  <a:t> – tržišna premija rizika</a:t>
                </a:r>
                <a:r>
                  <a:rPr lang="sr-Cyrl-BA" sz="2400" dirty="0" smtClean="0">
                    <a:latin typeface="+mj-lt"/>
                  </a:rPr>
                  <a:t>;</a:t>
                </a:r>
                <a:endParaRPr lang="sr-Latn-BA" sz="2400" dirty="0" smtClean="0">
                  <a:latin typeface="+mj-lt"/>
                </a:endParaRPr>
              </a:p>
              <a:p>
                <a:pPr>
                  <a:buNone/>
                </a:pPr>
                <a:r>
                  <a:rPr lang="sr-Latn-BA" sz="2400" dirty="0" smtClean="0">
                    <a:latin typeface="+mj-lt"/>
                  </a:rPr>
                  <a:t>Rp</a:t>
                </a:r>
                <a:r>
                  <a:rPr lang="sr-Latn-BA" sz="2400" baseline="-25000" dirty="0" smtClean="0">
                    <a:latin typeface="+mj-lt"/>
                  </a:rPr>
                  <a:t>s</a:t>
                </a:r>
                <a:r>
                  <a:rPr lang="sr-Latn-BA" sz="2400" dirty="0" smtClean="0">
                    <a:latin typeface="+mj-lt"/>
                  </a:rPr>
                  <a:t> – premija za rizik manje veličine;</a:t>
                </a:r>
              </a:p>
              <a:p>
                <a:pPr>
                  <a:buNone/>
                </a:pPr>
                <a:r>
                  <a:rPr lang="sr-Latn-BA" sz="2400" dirty="0" smtClean="0">
                    <a:latin typeface="+mj-lt"/>
                  </a:rPr>
                  <a:t>PR</a:t>
                </a:r>
                <a:r>
                  <a:rPr lang="sr-Latn-BA" sz="2400" baseline="-25000" dirty="0" smtClean="0">
                    <a:latin typeface="+mj-lt"/>
                  </a:rPr>
                  <a:t>u</a:t>
                </a:r>
                <a:r>
                  <a:rPr lang="sr-Latn-BA" sz="2400" dirty="0" smtClean="0">
                    <a:latin typeface="+mj-lt"/>
                  </a:rPr>
                  <a:t> – premija za rizik specifičan za preduzeće (nesistematski rizik); </a:t>
                </a:r>
              </a:p>
              <a:p>
                <a:pPr>
                  <a:buNone/>
                </a:pPr>
                <a:r>
                  <a:rPr lang="sr-Latn-BA" sz="2400" dirty="0" smtClean="0">
                    <a:latin typeface="+mj-lt"/>
                  </a:rPr>
                  <a:t>Alternativna formula </a:t>
                </a:r>
                <a:r>
                  <a:rPr lang="ru-RU" dirty="0" smtClean="0">
                    <a:latin typeface="+mj-lt"/>
                  </a:rPr>
                  <a:t>(</a:t>
                </a:r>
                <a:r>
                  <a:rPr lang="sr-Latn-BA" dirty="0" smtClean="0">
                    <a:latin typeface="+mj-lt"/>
                  </a:rPr>
                  <a:t>Morningstar</a:t>
                </a:r>
                <a:r>
                  <a:rPr lang="sr-Cyrl-BA" dirty="0" smtClean="0">
                    <a:latin typeface="+mj-lt"/>
                  </a:rPr>
                  <a:t>):</a:t>
                </a:r>
                <a:endParaRPr lang="ru-RU" dirty="0" smtClean="0">
                  <a:latin typeface="+mj-lt"/>
                </a:endParaRPr>
              </a:p>
              <a:p>
                <a:pPr marL="0" indent="0">
                  <a:buNone/>
                </a:pPr>
                <a14:m>
                  <m:oMathPara xmlns:m="http://schemas.openxmlformats.org/officeDocument/2006/math">
                    <m:oMathParaPr>
                      <m:jc m:val="left"/>
                    </m:oMathParaPr>
                    <m:oMath xmlns:m="http://schemas.openxmlformats.org/officeDocument/2006/math">
                      <m:sSub>
                        <m:sSubPr>
                          <m:ctrlPr>
                            <a:rPr lang="en-US" b="1" i="1">
                              <a:latin typeface="Cambria Math" panose="02040503050406030204" pitchFamily="18" charset="0"/>
                            </a:rPr>
                          </m:ctrlPr>
                        </m:sSubPr>
                        <m:e>
                          <m:sSub>
                            <m:sSubPr>
                              <m:ctrlPr>
                                <a:rPr lang="en-US" b="1" i="1">
                                  <a:latin typeface="Cambria Math" panose="02040503050406030204" pitchFamily="18" charset="0"/>
                                </a:rPr>
                              </m:ctrlPr>
                            </m:sSubPr>
                            <m:e>
                              <m:r>
                                <a:rPr lang="sr-Latn-BA" b="1" i="1">
                                  <a:latin typeface="Cambria Math" panose="02040503050406030204" pitchFamily="18" charset="0"/>
                                </a:rPr>
                                <m:t>𝑹</m:t>
                              </m:r>
                            </m:e>
                            <m:sub>
                              <m:r>
                                <a:rPr lang="sr-Latn-BA" b="1" i="1">
                                  <a:latin typeface="Cambria Math" panose="02040503050406030204" pitchFamily="18" charset="0"/>
                                </a:rPr>
                                <m:t>𝒊</m:t>
                              </m:r>
                              <m:r>
                                <a:rPr lang="sr-Latn-BA" b="1" i="1">
                                  <a:latin typeface="Cambria Math" panose="02040503050406030204" pitchFamily="18" charset="0"/>
                                </a:rPr>
                                <m:t> </m:t>
                              </m:r>
                            </m:sub>
                          </m:sSub>
                          <m:r>
                            <a:rPr lang="sr-Latn-BA" b="1" i="1">
                              <a:latin typeface="Cambria Math" panose="02040503050406030204" pitchFamily="18" charset="0"/>
                            </a:rPr>
                            <m:t>=</m:t>
                          </m:r>
                          <m:sSub>
                            <m:sSubPr>
                              <m:ctrlPr>
                                <a:rPr lang="en-US" b="1" i="1">
                                  <a:latin typeface="Cambria Math" panose="02040503050406030204" pitchFamily="18" charset="0"/>
                                </a:rPr>
                              </m:ctrlPr>
                            </m:sSubPr>
                            <m:e>
                              <m:r>
                                <a:rPr lang="sr-Latn-BA" b="1" i="1">
                                  <a:latin typeface="Cambria Math" panose="02040503050406030204" pitchFamily="18" charset="0"/>
                                </a:rPr>
                                <m:t>𝑹</m:t>
                              </m:r>
                            </m:e>
                            <m:sub>
                              <m:r>
                                <a:rPr lang="sr-Latn-BA" b="1" i="1">
                                  <a:latin typeface="Cambria Math" panose="02040503050406030204" pitchFamily="18" charset="0"/>
                                </a:rPr>
                                <m:t>𝒇</m:t>
                              </m:r>
                            </m:sub>
                          </m:sSub>
                          <m:r>
                            <a:rPr lang="sr-Latn-BA" b="1" i="1">
                              <a:latin typeface="Cambria Math" panose="02040503050406030204" pitchFamily="18" charset="0"/>
                            </a:rPr>
                            <m:t>+ </m:t>
                          </m:r>
                          <m:r>
                            <a:rPr lang="sr-Latn-BA" b="1" i="1">
                              <a:latin typeface="Cambria Math" panose="02040503050406030204" pitchFamily="18" charset="0"/>
                            </a:rPr>
                            <m:t>𝑹𝑷</m:t>
                          </m:r>
                        </m:e>
                        <m:sub>
                          <m:r>
                            <a:rPr lang="sr-Latn-BA" b="1" i="1">
                              <a:latin typeface="Cambria Math" panose="02040503050406030204" pitchFamily="18" charset="0"/>
                            </a:rPr>
                            <m:t>𝒎</m:t>
                          </m:r>
                        </m:sub>
                      </m:sSub>
                      <m:r>
                        <a:rPr lang="sr-Latn-BA" b="1" i="1">
                          <a:latin typeface="Cambria Math" panose="02040503050406030204" pitchFamily="18" charset="0"/>
                        </a:rPr>
                        <m:t>+</m:t>
                      </m:r>
                      <m:r>
                        <a:rPr lang="sr-Latn-BA" b="1" i="1">
                          <a:latin typeface="Cambria Math" panose="02040503050406030204" pitchFamily="18" charset="0"/>
                        </a:rPr>
                        <m:t>𝑹</m:t>
                      </m:r>
                      <m:sSub>
                        <m:sSubPr>
                          <m:ctrlPr>
                            <a:rPr lang="en-US" b="1" i="1">
                              <a:latin typeface="Cambria Math" panose="02040503050406030204" pitchFamily="18" charset="0"/>
                            </a:rPr>
                          </m:ctrlPr>
                        </m:sSubPr>
                        <m:e>
                          <m:r>
                            <a:rPr lang="sr-Latn-BA" b="1" i="1">
                              <a:latin typeface="Cambria Math" panose="02040503050406030204" pitchFamily="18" charset="0"/>
                            </a:rPr>
                            <m:t>𝑷</m:t>
                          </m:r>
                        </m:e>
                        <m:sub>
                          <m:r>
                            <a:rPr lang="sr-Latn-BA" b="1" i="1">
                              <a:latin typeface="Cambria Math" panose="02040503050406030204" pitchFamily="18" charset="0"/>
                            </a:rPr>
                            <m:t>𝒔</m:t>
                          </m:r>
                        </m:sub>
                      </m:sSub>
                      <m:r>
                        <a:rPr lang="sr-Latn-BA" b="1" i="1">
                          <a:latin typeface="Cambria Math" panose="02040503050406030204" pitchFamily="18" charset="0"/>
                        </a:rPr>
                        <m:t>±</m:t>
                      </m:r>
                      <m:r>
                        <a:rPr lang="sr-Latn-BA" b="1" i="1">
                          <a:latin typeface="Cambria Math" panose="02040503050406030204" pitchFamily="18" charset="0"/>
                        </a:rPr>
                        <m:t>𝑹</m:t>
                      </m:r>
                      <m:sSub>
                        <m:sSubPr>
                          <m:ctrlPr>
                            <a:rPr lang="en-US" b="1" i="1">
                              <a:latin typeface="Cambria Math" panose="02040503050406030204" pitchFamily="18" charset="0"/>
                            </a:rPr>
                          </m:ctrlPr>
                        </m:sSubPr>
                        <m:e>
                          <m:r>
                            <a:rPr lang="sr-Latn-BA" b="1" i="1">
                              <a:latin typeface="Cambria Math" panose="02040503050406030204" pitchFamily="18" charset="0"/>
                            </a:rPr>
                            <m:t>𝑷</m:t>
                          </m:r>
                        </m:e>
                        <m:sub>
                          <m:r>
                            <a:rPr lang="sr-Latn-BA" b="1" i="1">
                              <a:latin typeface="Cambria Math" panose="02040503050406030204" pitchFamily="18" charset="0"/>
                            </a:rPr>
                            <m:t>𝒊</m:t>
                          </m:r>
                        </m:sub>
                      </m:sSub>
                      <m:r>
                        <a:rPr lang="sr-Latn-BA" b="1" i="1">
                          <a:latin typeface="Cambria Math" panose="02040503050406030204" pitchFamily="18" charset="0"/>
                        </a:rPr>
                        <m:t>+</m:t>
                      </m:r>
                      <m:r>
                        <a:rPr lang="sr-Latn-BA" b="1" i="1">
                          <a:latin typeface="Cambria Math" panose="02040503050406030204" pitchFamily="18" charset="0"/>
                        </a:rPr>
                        <m:t>𝑹</m:t>
                      </m:r>
                      <m:sSub>
                        <m:sSubPr>
                          <m:ctrlPr>
                            <a:rPr lang="en-US" b="1" i="1">
                              <a:latin typeface="Cambria Math" panose="02040503050406030204" pitchFamily="18" charset="0"/>
                            </a:rPr>
                          </m:ctrlPr>
                        </m:sSubPr>
                        <m:e>
                          <m:r>
                            <a:rPr lang="sr-Latn-BA" b="1" i="1">
                              <a:latin typeface="Cambria Math" panose="02040503050406030204" pitchFamily="18" charset="0"/>
                            </a:rPr>
                            <m:t>𝑷</m:t>
                          </m:r>
                        </m:e>
                        <m:sub>
                          <m:r>
                            <a:rPr lang="sr-Latn-BA" b="1" i="1">
                              <a:latin typeface="Cambria Math" panose="02040503050406030204" pitchFamily="18" charset="0"/>
                            </a:rPr>
                            <m:t>𝒖</m:t>
                          </m:r>
                        </m:sub>
                      </m:sSub>
                    </m:oMath>
                  </m:oMathPara>
                </a14:m>
                <a:endParaRPr lang="en-US" b="1" i="1" dirty="0">
                  <a:latin typeface="+mj-lt"/>
                </a:endParaRPr>
              </a:p>
              <a:p>
                <a:pPr marL="0" indent="0">
                  <a:buNone/>
                </a:pPr>
                <a:r>
                  <a:rPr lang="sr-Latn-BA" sz="2400" dirty="0" smtClean="0">
                    <a:latin typeface="+mj-lt"/>
                  </a:rPr>
                  <a:t>Gdje je</a:t>
                </a:r>
                <a:r>
                  <a:rPr lang="sr-Cyrl-BA" sz="2400" dirty="0" smtClean="0">
                    <a:latin typeface="+mj-lt"/>
                  </a:rPr>
                  <a:t> је </a:t>
                </a:r>
                <a:r>
                  <a:rPr lang="sr-Latn-BA" sz="2400" dirty="0" smtClean="0">
                    <a:latin typeface="+mj-lt"/>
                  </a:rPr>
                  <a:t>RPi </a:t>
                </a:r>
                <a:r>
                  <a:rPr lang="sr-Latn-BA" sz="2400" dirty="0">
                    <a:latin typeface="+mj-lt"/>
                  </a:rPr>
                  <a:t>– </a:t>
                </a:r>
                <a:r>
                  <a:rPr lang="sr-Latn-BA" sz="2400" dirty="0" smtClean="0">
                    <a:latin typeface="+mj-lt"/>
                  </a:rPr>
                  <a:t>rizik industrijske grane</a:t>
                </a:r>
                <a:endParaRPr lang="ru-RU" sz="2400" dirty="0" smtClean="0">
                  <a:latin typeface="+mj-lt"/>
                </a:endParaRPr>
              </a:p>
              <a:p>
                <a:pPr>
                  <a:buNone/>
                </a:pPr>
                <a:endParaRPr lang="ru-RU" sz="2400" dirty="0" smtClean="0">
                  <a:latin typeface="+mj-lt"/>
                </a:endParaRPr>
              </a:p>
              <a:p>
                <a:pPr>
                  <a:buNone/>
                </a:pPr>
                <a:r>
                  <a:rPr lang="sr-Latn-BA" dirty="0" smtClean="0">
                    <a:latin typeface="+mj-lt"/>
                  </a:rPr>
                  <a:t>	</a:t>
                </a:r>
                <a:r>
                  <a:rPr lang="en-US" dirty="0" smtClean="0">
                    <a:latin typeface="+mj-lt"/>
                  </a:rPr>
                  <a:t>Razlika </a:t>
                </a:r>
                <a:r>
                  <a:rPr lang="en-US" dirty="0">
                    <a:latin typeface="+mj-lt"/>
                  </a:rPr>
                  <a:t>ove formule modela zidanja u odnosu na CAPM je izostavljanje bete. </a:t>
                </a:r>
              </a:p>
              <a:p>
                <a:pPr>
                  <a:buNone/>
                </a:pPr>
                <a:endParaRPr lang="en-US" dirty="0">
                  <a:latin typeface="+mj-lt"/>
                </a:endParaRP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539552" y="1447800"/>
                <a:ext cx="8147248" cy="4933528"/>
              </a:xfrm>
              <a:blipFill rotWithShape="0">
                <a:blip r:embed="rId2"/>
                <a:stretch>
                  <a:fillRect l="-973" r="-1048"/>
                </a:stretch>
              </a:blipFill>
            </p:spPr>
            <p:txBody>
              <a:bodyPr/>
              <a:lstStyle/>
              <a:p>
                <a:r>
                  <a:rPr lang="sr-Latn-BA">
                    <a:noFill/>
                  </a:rPr>
                  <a:t> </a:t>
                </a:r>
              </a:p>
            </p:txBody>
          </p:sp>
        </mc:Fallback>
      </mc:AlternateContent>
      <p:sp>
        <p:nvSpPr>
          <p:cNvPr id="307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0723" name="Rectangle 3"/>
          <p:cNvSpPr>
            <a:spLocks noChangeArrowheads="1"/>
          </p:cNvSpPr>
          <p:nvPr/>
        </p:nvSpPr>
        <p:spPr bwMode="auto">
          <a:xfrm>
            <a:off x="0" y="619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922114"/>
          </a:xfrm>
        </p:spPr>
        <p:txBody>
          <a:bodyPr>
            <a:normAutofit/>
          </a:bodyPr>
          <a:lstStyle/>
          <a:p>
            <a:r>
              <a:rPr lang="sr-Latn-BA" sz="3200" b="1" dirty="0"/>
              <a:t>5.1. Model </a:t>
            </a:r>
            <a:r>
              <a:rPr lang="sr-Latn-BA" sz="3200" b="1" dirty="0" smtClean="0"/>
              <a:t>zidanja </a:t>
            </a:r>
            <a:r>
              <a:rPr lang="ru-RU" sz="3200" dirty="0" smtClean="0">
                <a:latin typeface="Franklin Gothic Book" panose="020B0503020102020204" pitchFamily="34" charset="0"/>
              </a:rPr>
              <a:t>(</a:t>
            </a:r>
            <a:r>
              <a:rPr lang="sr-Latn-BA" sz="3200" b="1" dirty="0"/>
              <a:t>Build-up Model)</a:t>
            </a:r>
            <a:endParaRPr lang="en-US" sz="3200" dirty="0"/>
          </a:p>
        </p:txBody>
      </p:sp>
      <p:sp>
        <p:nvSpPr>
          <p:cNvPr id="3" name="Content Placeholder 2"/>
          <p:cNvSpPr>
            <a:spLocks noGrp="1"/>
          </p:cNvSpPr>
          <p:nvPr>
            <p:ph sz="quarter" idx="1"/>
          </p:nvPr>
        </p:nvSpPr>
        <p:spPr>
          <a:xfrm>
            <a:off x="395536" y="1340768"/>
            <a:ext cx="8291264" cy="5256584"/>
          </a:xfrm>
        </p:spPr>
        <p:txBody>
          <a:bodyPr>
            <a:normAutofit fontScale="92500"/>
          </a:bodyPr>
          <a:lstStyle/>
          <a:p>
            <a:r>
              <a:rPr lang="sr-Latn-BA" dirty="0" smtClean="0">
                <a:latin typeface="Franklin Gothic Book" panose="020B0503020102020204" pitchFamily="34" charset="0"/>
              </a:rPr>
              <a:t>Vrijednost premije rizika za specifičnost preduzeća je malo drugačija, jer beta u CAPM već uključuje neki od rizika specifičnih za preduzeće. </a:t>
            </a:r>
          </a:p>
          <a:p>
            <a:r>
              <a:rPr lang="sr-Latn-BA" dirty="0" smtClean="0">
                <a:latin typeface="Franklin Gothic Book" panose="020B0503020102020204" pitchFamily="34" charset="0"/>
              </a:rPr>
              <a:t>Premija za specifičnost preduzeća reflektuje karakteristike preduzeća koje mogu biti više ili niže od tipičnih preduzeća iste veličine i sa istog tržišta. </a:t>
            </a:r>
          </a:p>
          <a:p>
            <a:r>
              <a:rPr lang="sr-Latn-BA" dirty="0" smtClean="0">
                <a:latin typeface="Franklin Gothic Book" panose="020B0503020102020204" pitchFamily="34" charset="0"/>
              </a:rPr>
              <a:t>Prilagođavanja specifičnosti preduzeća obuhvataju analizu pet faktora: </a:t>
            </a:r>
          </a:p>
          <a:p>
            <a:pPr lvl="1"/>
            <a:r>
              <a:rPr lang="sr-Latn-BA" dirty="0" smtClean="0">
                <a:latin typeface="Franklin Gothic Book" panose="020B0503020102020204" pitchFamily="34" charset="0"/>
              </a:rPr>
              <a:t>veličina koja je manja od najmanje premije za veličinu u grupi, </a:t>
            </a:r>
          </a:p>
          <a:p>
            <a:pPr lvl="1"/>
            <a:r>
              <a:rPr lang="sr-Latn-BA" dirty="0" smtClean="0">
                <a:latin typeface="Franklin Gothic Book" panose="020B0503020102020204" pitchFamily="34" charset="0"/>
              </a:rPr>
              <a:t>rizik privredne grane, </a:t>
            </a:r>
          </a:p>
          <a:p>
            <a:pPr lvl="1"/>
            <a:r>
              <a:rPr lang="sr-Latn-BA" dirty="0" smtClean="0">
                <a:latin typeface="Franklin Gothic Book" panose="020B0503020102020204" pitchFamily="34" charset="0"/>
              </a:rPr>
              <a:t>volatilnost povrata, </a:t>
            </a:r>
          </a:p>
          <a:p>
            <a:pPr lvl="1"/>
            <a:r>
              <a:rPr lang="sr-Latn-BA" dirty="0" smtClean="0">
                <a:latin typeface="Franklin Gothic Book" panose="020B0503020102020204" pitchFamily="34" charset="0"/>
              </a:rPr>
              <a:t>finansijski leveridž i </a:t>
            </a:r>
          </a:p>
          <a:p>
            <a:pPr lvl="1"/>
            <a:r>
              <a:rPr lang="sr-Latn-BA" dirty="0" smtClean="0">
                <a:latin typeface="Franklin Gothic Book" panose="020B0503020102020204" pitchFamily="34" charset="0"/>
              </a:rPr>
              <a:t>drugi specifični faktori.</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1066130"/>
          </a:xfrm>
        </p:spPr>
        <p:txBody>
          <a:bodyPr>
            <a:normAutofit/>
          </a:bodyPr>
          <a:lstStyle/>
          <a:p>
            <a:r>
              <a:rPr lang="sr-Cyrl-BA" sz="3200" b="1" dirty="0" smtClean="0">
                <a:latin typeface="Franklin Gothic Book" panose="020B0503020102020204" pitchFamily="34" charset="0"/>
              </a:rPr>
              <a:t>5.2. </a:t>
            </a:r>
            <a:r>
              <a:rPr lang="sr-Latn-BA" sz="3200" b="1" dirty="0" smtClean="0">
                <a:latin typeface="Franklin Gothic Book" panose="020B0503020102020204" pitchFamily="34" charset="0"/>
              </a:rPr>
              <a:t>Model diskontovanja dividendi</a:t>
            </a:r>
            <a:endParaRPr lang="en-US" sz="3200" b="1" dirty="0">
              <a:latin typeface="Franklin Gothic Book" panose="020B0503020102020204" pitchFamily="34"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467544" y="1556792"/>
                <a:ext cx="8291264" cy="4896544"/>
              </a:xfrm>
            </p:spPr>
            <p:txBody>
              <a:bodyPr>
                <a:normAutofit fontScale="92500"/>
              </a:bodyPr>
              <a:lstStyle/>
              <a:p>
                <a:r>
                  <a:rPr lang="sr-Latn-BA" dirty="0" smtClean="0">
                    <a:latin typeface="Franklin Gothic Book" panose="020B0503020102020204" pitchFamily="34" charset="0"/>
                  </a:rPr>
                  <a:t>Model diskontovanja dividendi posmatra vrijednost akcije kao sadašnju vrijednost očekivanih dividendi u budućnosti. </a:t>
                </a:r>
              </a:p>
              <a:p>
                <a:r>
                  <a:rPr lang="sr-Latn-BA" dirty="0" smtClean="0">
                    <a:latin typeface="Franklin Gothic Book" panose="020B0503020102020204" pitchFamily="34" charset="0"/>
                  </a:rPr>
                  <a:t>Očekivana dividenda predstavlja novčane tokove do kojih se dolazi preko stopa rasta zarada i racija isplate, koji s troškom kapitala predstavljaju ključne faktore modela.</a:t>
                </a:r>
              </a:p>
              <a:p>
                <a:endParaRPr lang="sr-Cyrl-BA" dirty="0" smtClean="0"/>
              </a:p>
              <a:p>
                <a:pPr marL="0" indent="0">
                  <a:buNone/>
                </a:pPr>
                <a14:m>
                  <m:oMathPara xmlns:m="http://schemas.openxmlformats.org/officeDocument/2006/math">
                    <m:oMathParaPr>
                      <m:jc m:val="left"/>
                    </m:oMathParaPr>
                    <m:oMath xmlns:m="http://schemas.openxmlformats.org/officeDocument/2006/math">
                      <m:sSub>
                        <m:sSubPr>
                          <m:ctrlPr>
                            <a:rPr lang="en-US" sz="2200" b="1" i="1" smtClean="0">
                              <a:latin typeface="Cambria Math" panose="02040503050406030204" pitchFamily="18" charset="0"/>
                            </a:rPr>
                          </m:ctrlPr>
                        </m:sSubPr>
                        <m:e>
                          <m:r>
                            <a:rPr lang="sr-Latn-BA" sz="2200" b="1" i="1">
                              <a:latin typeface="Cambria Math" panose="02040503050406030204" pitchFamily="18" charset="0"/>
                            </a:rPr>
                            <m:t>𝑽</m:t>
                          </m:r>
                        </m:e>
                        <m:sub>
                          <m:r>
                            <a:rPr lang="sr-Latn-BA" sz="2200" b="1" i="1">
                              <a:latin typeface="Cambria Math" panose="02040503050406030204" pitchFamily="18" charset="0"/>
                            </a:rPr>
                            <m:t>𝒊</m:t>
                          </m:r>
                        </m:sub>
                      </m:sSub>
                      <m:r>
                        <a:rPr lang="sr-Latn-BA" sz="2200" b="1" i="1">
                          <a:latin typeface="Cambria Math" panose="02040503050406030204" pitchFamily="18" charset="0"/>
                        </a:rPr>
                        <m:t>=</m:t>
                      </m:r>
                      <m:nary>
                        <m:naryPr>
                          <m:chr m:val="∑"/>
                          <m:limLoc m:val="undOvr"/>
                          <m:ctrlPr>
                            <a:rPr lang="en-US" sz="2200" b="1" i="1">
                              <a:latin typeface="Cambria Math" panose="02040503050406030204" pitchFamily="18" charset="0"/>
                            </a:rPr>
                          </m:ctrlPr>
                        </m:naryPr>
                        <m:sub>
                          <m:r>
                            <a:rPr lang="sr-Latn-BA" sz="2200" b="1" i="1">
                              <a:latin typeface="Cambria Math" panose="02040503050406030204" pitchFamily="18" charset="0"/>
                            </a:rPr>
                            <m:t>𝒕</m:t>
                          </m:r>
                          <m:r>
                            <a:rPr lang="sr-Latn-BA" sz="2200" b="1" i="1">
                              <a:latin typeface="Cambria Math" panose="02040503050406030204" pitchFamily="18" charset="0"/>
                            </a:rPr>
                            <m:t>=</m:t>
                          </m:r>
                          <m:r>
                            <a:rPr lang="sr-Latn-BA" sz="2200" b="1" i="1">
                              <a:latin typeface="Cambria Math" panose="02040503050406030204" pitchFamily="18" charset="0"/>
                            </a:rPr>
                            <m:t>𝟏</m:t>
                          </m:r>
                        </m:sub>
                        <m:sup>
                          <m:r>
                            <a:rPr lang="sr-Latn-BA" sz="2200" b="1" i="1">
                              <a:latin typeface="Cambria Math" panose="02040503050406030204" pitchFamily="18" charset="0"/>
                            </a:rPr>
                            <m:t>𝒕</m:t>
                          </m:r>
                          <m:r>
                            <a:rPr lang="sr-Latn-BA" sz="2200" b="1" i="1">
                              <a:latin typeface="Cambria Math" panose="02040503050406030204" pitchFamily="18" charset="0"/>
                            </a:rPr>
                            <m:t>=∞</m:t>
                          </m:r>
                        </m:sup>
                        <m:e>
                          <m:f>
                            <m:fPr>
                              <m:ctrlPr>
                                <a:rPr lang="en-US" sz="2200" b="1" i="1">
                                  <a:latin typeface="Cambria Math" panose="02040503050406030204" pitchFamily="18" charset="0"/>
                                </a:rPr>
                              </m:ctrlPr>
                            </m:fPr>
                            <m:num>
                              <m:sSub>
                                <m:sSubPr>
                                  <m:ctrlPr>
                                    <a:rPr lang="en-US" sz="2200" b="1" i="1">
                                      <a:latin typeface="Cambria Math" panose="02040503050406030204" pitchFamily="18" charset="0"/>
                                    </a:rPr>
                                  </m:ctrlPr>
                                </m:sSubPr>
                                <m:e>
                                  <m:r>
                                    <a:rPr lang="sr-Latn-BA" sz="2200" b="1" i="1">
                                      <a:latin typeface="Cambria Math" panose="02040503050406030204" pitchFamily="18" charset="0"/>
                                    </a:rPr>
                                    <m:t>𝑫</m:t>
                                  </m:r>
                                </m:e>
                                <m:sub>
                                  <m:r>
                                    <a:rPr lang="sr-Latn-BA" sz="2200" b="1" i="1">
                                      <a:latin typeface="Cambria Math" panose="02040503050406030204" pitchFamily="18" charset="0"/>
                                    </a:rPr>
                                    <m:t>𝒊</m:t>
                                  </m:r>
                                </m:sub>
                              </m:sSub>
                            </m:num>
                            <m:den>
                              <m:sSup>
                                <m:sSupPr>
                                  <m:ctrlPr>
                                    <a:rPr lang="en-US" sz="2200" b="1" i="1">
                                      <a:latin typeface="Cambria Math" panose="02040503050406030204" pitchFamily="18" charset="0"/>
                                    </a:rPr>
                                  </m:ctrlPr>
                                </m:sSupPr>
                                <m:e>
                                  <m:r>
                                    <a:rPr lang="sr-Latn-BA" sz="2200" b="1" i="1">
                                      <a:latin typeface="Cambria Math" panose="02040503050406030204" pitchFamily="18" charset="0"/>
                                    </a:rPr>
                                    <m:t>(</m:t>
                                  </m:r>
                                  <m:r>
                                    <a:rPr lang="sr-Latn-BA" sz="2200" b="1" i="1">
                                      <a:latin typeface="Cambria Math" panose="02040503050406030204" pitchFamily="18" charset="0"/>
                                    </a:rPr>
                                    <m:t>𝟏</m:t>
                                  </m:r>
                                  <m:r>
                                    <a:rPr lang="sr-Latn-BA" sz="2200" b="1" i="1">
                                      <a:latin typeface="Cambria Math" panose="02040503050406030204" pitchFamily="18" charset="0"/>
                                    </a:rPr>
                                    <m:t>+</m:t>
                                  </m:r>
                                  <m:sSub>
                                    <m:sSubPr>
                                      <m:ctrlPr>
                                        <a:rPr lang="en-US" sz="2200" b="1" i="1">
                                          <a:latin typeface="Cambria Math" panose="02040503050406030204" pitchFamily="18" charset="0"/>
                                        </a:rPr>
                                      </m:ctrlPr>
                                    </m:sSubPr>
                                    <m:e>
                                      <m:r>
                                        <a:rPr lang="sr-Latn-BA" sz="2200" b="1" i="1">
                                          <a:latin typeface="Cambria Math" panose="02040503050406030204" pitchFamily="18" charset="0"/>
                                        </a:rPr>
                                        <m:t>𝒌</m:t>
                                      </m:r>
                                    </m:e>
                                    <m:sub>
                                      <m:r>
                                        <a:rPr lang="sr-Latn-BA" sz="2200" b="1" i="1">
                                          <a:latin typeface="Cambria Math" panose="02040503050406030204" pitchFamily="18" charset="0"/>
                                        </a:rPr>
                                        <m:t>𝒆</m:t>
                                      </m:r>
                                      <m:r>
                                        <a:rPr lang="sr-Latn-BA" sz="2200" b="1" i="1">
                                          <a:latin typeface="Cambria Math" panose="02040503050406030204" pitchFamily="18" charset="0"/>
                                        </a:rPr>
                                        <m:t> </m:t>
                                      </m:r>
                                    </m:sub>
                                  </m:sSub>
                                  <m:r>
                                    <a:rPr lang="sr-Latn-BA" sz="2200" b="1" i="1">
                                      <a:latin typeface="Cambria Math" panose="02040503050406030204" pitchFamily="18" charset="0"/>
                                    </a:rPr>
                                    <m:t>)</m:t>
                                  </m:r>
                                </m:e>
                                <m:sup>
                                  <m:r>
                                    <a:rPr lang="sr-Latn-BA" sz="2200" b="1" i="1">
                                      <a:latin typeface="Cambria Math" panose="02040503050406030204" pitchFamily="18" charset="0"/>
                                    </a:rPr>
                                    <m:t>𝒕</m:t>
                                  </m:r>
                                </m:sup>
                              </m:sSup>
                            </m:den>
                          </m:f>
                        </m:e>
                      </m:nary>
                    </m:oMath>
                  </m:oMathPara>
                </a14:m>
                <a:endParaRPr lang="sr-Latn-BA" b="1" dirty="0" smtClean="0"/>
              </a:p>
              <a:p>
                <a:pPr marL="0" indent="0">
                  <a:buNone/>
                </a:pPr>
                <a:endParaRPr lang="sr-Cyrl-BA" dirty="0" smtClean="0"/>
              </a:p>
              <a:p>
                <a:pPr>
                  <a:buNone/>
                </a:pPr>
                <a:r>
                  <a:rPr lang="sr-Cyrl-BA" dirty="0" smtClean="0"/>
                  <a:t>    </a:t>
                </a:r>
                <a:r>
                  <a:rPr lang="sr-Latn-BA" dirty="0" smtClean="0">
                    <a:latin typeface="Franklin Gothic Book" panose="020B0503020102020204" pitchFamily="34" charset="0"/>
                  </a:rPr>
                  <a:t>Gdje su: V</a:t>
                </a:r>
                <a:r>
                  <a:rPr lang="sr-Latn-BA" baseline="-25000" dirty="0" smtClean="0">
                    <a:latin typeface="Franklin Gothic Book" panose="020B0503020102020204" pitchFamily="34" charset="0"/>
                  </a:rPr>
                  <a:t>i</a:t>
                </a:r>
                <a:r>
                  <a:rPr lang="sr-Latn-BA" dirty="0" smtClean="0">
                    <a:latin typeface="Franklin Gothic Book" panose="020B0503020102020204" pitchFamily="34" charset="0"/>
                  </a:rPr>
                  <a:t> – vrijednost po akciji, k</a:t>
                </a:r>
                <a:r>
                  <a:rPr lang="sr-Latn-BA" baseline="-25000" dirty="0" smtClean="0">
                    <a:latin typeface="Franklin Gothic Book" panose="020B0503020102020204" pitchFamily="34" charset="0"/>
                  </a:rPr>
                  <a:t>e</a:t>
                </a:r>
                <a:r>
                  <a:rPr lang="sr-Latn-BA" dirty="0" smtClean="0">
                    <a:latin typeface="Franklin Gothic Book" panose="020B0503020102020204" pitchFamily="34" charset="0"/>
                  </a:rPr>
                  <a:t> – trošak kapitala, D</a:t>
                </a:r>
                <a:r>
                  <a:rPr lang="sr-Latn-BA" baseline="-25000" dirty="0" smtClean="0">
                    <a:latin typeface="Franklin Gothic Book" panose="020B0503020102020204" pitchFamily="34" charset="0"/>
                  </a:rPr>
                  <a:t>i</a:t>
                </a:r>
                <a:r>
                  <a:rPr lang="sr-Latn-BA" dirty="0" smtClean="0">
                    <a:latin typeface="Franklin Gothic Book" panose="020B0503020102020204" pitchFamily="34" charset="0"/>
                  </a:rPr>
                  <a:t> – očekivana dividenda po akciji.</a:t>
                </a:r>
                <a:endParaRPr lang="en-US" dirty="0" smtClean="0">
                  <a:latin typeface="Franklin Gothic Book" panose="020B0503020102020204" pitchFamily="34" charset="0"/>
                </a:endParaRPr>
              </a:p>
              <a:p>
                <a:endParaRPr lang="en-US" dirty="0">
                  <a:latin typeface="Franklin Gothic Book" panose="020B0503020102020204" pitchFamily="34" charset="0"/>
                </a:endParaRP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467544" y="1556792"/>
                <a:ext cx="8291264" cy="4896544"/>
              </a:xfrm>
              <a:blipFill rotWithShape="0">
                <a:blip r:embed="rId2"/>
                <a:stretch>
                  <a:fillRect l="-588" t="-871" r="-1912"/>
                </a:stretch>
              </a:blipFill>
            </p:spPr>
            <p:txBody>
              <a:bodyPr/>
              <a:lstStyle/>
              <a:p>
                <a:r>
                  <a:rPr lang="sr-Latn-BA">
                    <a:noFill/>
                  </a:rPr>
                  <a:t> </a:t>
                </a:r>
              </a:p>
            </p:txBody>
          </p:sp>
        </mc:Fallback>
      </mc:AlternateContent>
      <p:sp>
        <p:nvSpPr>
          <p:cNvPr id="348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4819" name="Rectangle 3"/>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778098"/>
          </a:xfrm>
        </p:spPr>
        <p:txBody>
          <a:bodyPr>
            <a:normAutofit/>
          </a:bodyPr>
          <a:lstStyle/>
          <a:p>
            <a:r>
              <a:rPr lang="sr-Latn-BA" sz="3200" b="1" dirty="0" smtClean="0"/>
              <a:t>a) Model konstantnog rasta dividendi</a:t>
            </a:r>
            <a:endParaRPr lang="sr-Latn-BA" sz="3200" b="1" dirty="0"/>
          </a:p>
        </p:txBody>
      </p:sp>
      <p:sp>
        <p:nvSpPr>
          <p:cNvPr id="3" name="Content Placeholder 2"/>
          <p:cNvSpPr>
            <a:spLocks noGrp="1"/>
          </p:cNvSpPr>
          <p:nvPr>
            <p:ph sz="quarter" idx="1"/>
          </p:nvPr>
        </p:nvSpPr>
        <p:spPr>
          <a:xfrm>
            <a:off x="395536" y="1340768"/>
            <a:ext cx="8291264" cy="5256584"/>
          </a:xfrm>
        </p:spPr>
        <p:txBody>
          <a:bodyPr>
            <a:normAutofit/>
          </a:bodyPr>
          <a:lstStyle/>
          <a:p>
            <a:r>
              <a:rPr lang="sr-Latn-BA" dirty="0" smtClean="0">
                <a:latin typeface="+mj-lt"/>
              </a:rPr>
              <a:t>Gordonov model rasta  ili model konstantnog rasta dividendi je prikladan za preduzeća koja rastu po sličnoj ili nižoj stopi od stope rasta ekonomije i koja imaju dobro utvrđene politike dividendi, održive i u budućnosti. </a:t>
            </a:r>
          </a:p>
          <a:p>
            <a:r>
              <a:rPr lang="sr-Latn-BA" dirty="0" smtClean="0">
                <a:latin typeface="+mj-lt"/>
              </a:rPr>
              <a:t>Ovaj model podrazumijeva pretpostavku stabilnog rasta jer takva preduzeća plaćaju znatne dividende.</a:t>
            </a:r>
          </a:p>
          <a:p>
            <a:r>
              <a:rPr lang="sr-Latn-BA" dirty="0" smtClean="0">
                <a:latin typeface="+mj-lt"/>
              </a:rPr>
              <a:t>Međutim, model će potcijeniti preduzeća koje akumuliraju kapital i ne plaćaju visoke dividende.</a:t>
            </a:r>
          </a:p>
          <a:p>
            <a:endParaRPr lang="sr-Latn-BA" dirty="0" smtClean="0">
              <a:latin typeface="+mj-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32656"/>
            <a:ext cx="8075240" cy="922114"/>
          </a:xfrm>
        </p:spPr>
        <p:txBody>
          <a:bodyPr>
            <a:normAutofit/>
          </a:bodyPr>
          <a:lstStyle/>
          <a:p>
            <a:r>
              <a:rPr lang="sr-Latn-BA" sz="3200" b="1" dirty="0"/>
              <a:t>a) Model konstantnog rasta dividendi</a:t>
            </a:r>
            <a:endParaRPr lang="en-US" sz="3200"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467544" y="1447800"/>
                <a:ext cx="8219256" cy="5005536"/>
              </a:xfrm>
            </p:spPr>
            <p:txBody>
              <a:bodyPr>
                <a:normAutofit fontScale="92500" lnSpcReduction="10000"/>
              </a:bodyPr>
              <a:lstStyle/>
              <a:p>
                <a:pPr marL="0" indent="0">
                  <a:buNone/>
                </a:pPr>
                <a:r>
                  <a:rPr lang="sr-Latn-BA" dirty="0">
                    <a:latin typeface="Franklin Gothic Book" panose="020B0503020102020204" pitchFamily="34" charset="0"/>
                  </a:rPr>
                  <a:t>Ako se očekuje da dividende koje je primio vlasnik obične akcije rastu po konstantnoj stopi u neodređenom periodu vremena, sadašnja vrijednost te akcije može se izračunati koristeći sljedeću jednačinu:</a:t>
                </a:r>
              </a:p>
              <a:p>
                <a:pPr marL="0" indent="0">
                  <a:buNone/>
                </a:pPr>
                <a:r>
                  <a:rPr lang="ru-RU" dirty="0" smtClean="0">
                    <a:latin typeface="Franklin Gothic Book" panose="020B0503020102020204" pitchFamily="34" charset="0"/>
                  </a:rPr>
                  <a:t> </a:t>
                </a:r>
                <a14:m>
                  <m:oMath xmlns:m="http://schemas.openxmlformats.org/officeDocument/2006/math">
                    <m:sSub>
                      <m:sSubPr>
                        <m:ctrlPr>
                          <a:rPr lang="en-US" b="1" i="1">
                            <a:latin typeface="Cambria Math" panose="02040503050406030204" pitchFamily="18" charset="0"/>
                          </a:rPr>
                        </m:ctrlPr>
                      </m:sSubPr>
                      <m:e>
                        <m:r>
                          <a:rPr lang="sr-Latn-BA" b="1" i="1">
                            <a:latin typeface="Cambria Math" panose="02040503050406030204" pitchFamily="18" charset="0"/>
                          </a:rPr>
                          <m:t>𝑽</m:t>
                        </m:r>
                      </m:e>
                      <m:sub>
                        <m:r>
                          <a:rPr lang="sr-Latn-BA" b="1" i="1">
                            <a:latin typeface="Cambria Math" panose="02040503050406030204" pitchFamily="18" charset="0"/>
                          </a:rPr>
                          <m:t>𝒊</m:t>
                        </m:r>
                      </m:sub>
                    </m:sSub>
                    <m:r>
                      <a:rPr lang="sr-Latn-BA" b="1" i="1">
                        <a:latin typeface="Cambria Math" panose="02040503050406030204" pitchFamily="18" charset="0"/>
                      </a:rPr>
                      <m:t>=</m:t>
                    </m:r>
                    <m:f>
                      <m:fPr>
                        <m:ctrlPr>
                          <a:rPr lang="en-US" b="1" i="1">
                            <a:latin typeface="Cambria Math" panose="02040503050406030204" pitchFamily="18" charset="0"/>
                          </a:rPr>
                        </m:ctrlPr>
                      </m:fPr>
                      <m:num>
                        <m:sSub>
                          <m:sSubPr>
                            <m:ctrlPr>
                              <a:rPr lang="en-US" b="1" i="1">
                                <a:latin typeface="Cambria Math" panose="02040503050406030204" pitchFamily="18" charset="0"/>
                              </a:rPr>
                            </m:ctrlPr>
                          </m:sSubPr>
                          <m:e>
                            <m:r>
                              <a:rPr lang="sr-Latn-BA" b="1" i="1">
                                <a:latin typeface="Cambria Math" panose="02040503050406030204" pitchFamily="18" charset="0"/>
                              </a:rPr>
                              <m:t>𝑫𝑷𝑺</m:t>
                            </m:r>
                          </m:e>
                          <m:sub>
                            <m:r>
                              <a:rPr lang="sr-Latn-BA" b="1" i="1">
                                <a:latin typeface="Cambria Math" panose="02040503050406030204" pitchFamily="18" charset="0"/>
                              </a:rPr>
                              <m:t>𝒊</m:t>
                            </m:r>
                          </m:sub>
                        </m:sSub>
                        <m:r>
                          <a:rPr lang="sr-Latn-BA" b="1" i="1">
                            <a:latin typeface="Cambria Math" panose="02040503050406030204" pitchFamily="18" charset="0"/>
                          </a:rPr>
                          <m:t>(</m:t>
                        </m:r>
                        <m:r>
                          <a:rPr lang="sr-Latn-BA" b="1" i="1">
                            <a:latin typeface="Cambria Math" panose="02040503050406030204" pitchFamily="18" charset="0"/>
                          </a:rPr>
                          <m:t>𝟏</m:t>
                        </m:r>
                        <m:r>
                          <a:rPr lang="sr-Latn-BA" b="1" i="1">
                            <a:latin typeface="Cambria Math" panose="02040503050406030204" pitchFamily="18" charset="0"/>
                          </a:rPr>
                          <m:t>+</m:t>
                        </m:r>
                        <m:r>
                          <a:rPr lang="sr-Latn-BA" b="1" i="1">
                            <a:latin typeface="Cambria Math" panose="02040503050406030204" pitchFamily="18" charset="0"/>
                          </a:rPr>
                          <m:t>𝒈</m:t>
                        </m:r>
                        <m:r>
                          <a:rPr lang="sr-Latn-BA" b="1" i="1">
                            <a:latin typeface="Cambria Math" panose="02040503050406030204" pitchFamily="18" charset="0"/>
                          </a:rPr>
                          <m:t>)</m:t>
                        </m:r>
                      </m:num>
                      <m:den>
                        <m:sSub>
                          <m:sSubPr>
                            <m:ctrlPr>
                              <a:rPr lang="en-US" b="1" i="1">
                                <a:latin typeface="Cambria Math" panose="02040503050406030204" pitchFamily="18" charset="0"/>
                              </a:rPr>
                            </m:ctrlPr>
                          </m:sSubPr>
                          <m:e>
                            <m:r>
                              <a:rPr lang="sr-Latn-BA" b="1" i="1">
                                <a:latin typeface="Cambria Math" panose="02040503050406030204" pitchFamily="18" charset="0"/>
                              </a:rPr>
                              <m:t>𝒌</m:t>
                            </m:r>
                          </m:e>
                          <m:sub>
                            <m:r>
                              <a:rPr lang="sr-Latn-BA" b="1" i="1">
                                <a:latin typeface="Cambria Math" panose="02040503050406030204" pitchFamily="18" charset="0"/>
                              </a:rPr>
                              <m:t>𝒆</m:t>
                            </m:r>
                          </m:sub>
                        </m:sSub>
                        <m:r>
                          <a:rPr lang="sr-Latn-BA" b="1" i="1">
                            <a:latin typeface="Cambria Math" panose="02040503050406030204" pitchFamily="18" charset="0"/>
                          </a:rPr>
                          <m:t>−</m:t>
                        </m:r>
                        <m:r>
                          <a:rPr lang="sr-Latn-BA" b="1" i="1">
                            <a:latin typeface="Cambria Math" panose="02040503050406030204" pitchFamily="18" charset="0"/>
                          </a:rPr>
                          <m:t>𝒈</m:t>
                        </m:r>
                      </m:den>
                    </m:f>
                  </m:oMath>
                </a14:m>
                <a:endParaRPr lang="ru-RU" b="1" i="1" dirty="0" smtClean="0">
                  <a:latin typeface="Franklin Gothic Book" panose="020B0503020102020204" pitchFamily="34" charset="0"/>
                </a:endParaRPr>
              </a:p>
              <a:p>
                <a:pPr marL="0" indent="0">
                  <a:buNone/>
                </a:pPr>
                <a:r>
                  <a:rPr lang="sr-Latn-BA" dirty="0" smtClean="0">
                    <a:latin typeface="Franklin Gothic Book" panose="020B0503020102020204" pitchFamily="34" charset="0"/>
                  </a:rPr>
                  <a:t>Gdje je</a:t>
                </a:r>
                <a:r>
                  <a:rPr lang="ru-RU" dirty="0" smtClean="0">
                    <a:latin typeface="Franklin Gothic Book" panose="020B0503020102020204" pitchFamily="34" charset="0"/>
                  </a:rPr>
                  <a:t>: </a:t>
                </a:r>
                <a:endParaRPr lang="sr-Latn-BA" dirty="0" smtClean="0">
                  <a:latin typeface="Franklin Gothic Book" panose="020B0503020102020204" pitchFamily="34" charset="0"/>
                </a:endParaRPr>
              </a:p>
              <a:p>
                <a:pPr marL="0" indent="0">
                  <a:buNone/>
                </a:pPr>
                <a:r>
                  <a:rPr lang="sr-Latn-BA" dirty="0" smtClean="0">
                    <a:latin typeface="Franklin Gothic Book" panose="020B0503020102020204" pitchFamily="34" charset="0"/>
                  </a:rPr>
                  <a:t>V</a:t>
                </a:r>
                <a:r>
                  <a:rPr lang="sr-Latn-BA" baseline="-25000" dirty="0" smtClean="0">
                    <a:latin typeface="Franklin Gothic Book" panose="020B0503020102020204" pitchFamily="34" charset="0"/>
                  </a:rPr>
                  <a:t>i</a:t>
                </a:r>
                <a:r>
                  <a:rPr lang="sr-Latn-BA" dirty="0" smtClean="0">
                    <a:latin typeface="Franklin Gothic Book" panose="020B0503020102020204" pitchFamily="34" charset="0"/>
                  </a:rPr>
                  <a:t> – </a:t>
                </a:r>
                <a:r>
                  <a:rPr lang="ru-RU" dirty="0" smtClean="0">
                    <a:latin typeface="Franklin Gothic Book" panose="020B0503020102020204" pitchFamily="34" charset="0"/>
                  </a:rPr>
                  <a:t> </a:t>
                </a:r>
                <a:r>
                  <a:rPr lang="sr-Latn-BA" dirty="0" smtClean="0">
                    <a:latin typeface="Franklin Gothic Book" panose="020B0503020102020204" pitchFamily="34" charset="0"/>
                  </a:rPr>
                  <a:t>vrijednost akcije</a:t>
                </a:r>
                <a:r>
                  <a:rPr lang="ru-RU" dirty="0" smtClean="0">
                    <a:latin typeface="Franklin Gothic Book" panose="020B0503020102020204" pitchFamily="34" charset="0"/>
                  </a:rPr>
                  <a:t>, </a:t>
                </a:r>
                <a:endParaRPr lang="sr-Latn-BA" dirty="0" smtClean="0">
                  <a:latin typeface="Franklin Gothic Book" panose="020B0503020102020204" pitchFamily="34" charset="0"/>
                </a:endParaRPr>
              </a:p>
              <a:p>
                <a:pPr marL="0" indent="0">
                  <a:buNone/>
                </a:pPr>
                <a:r>
                  <a:rPr lang="sr-Latn-BA" dirty="0" smtClean="0">
                    <a:latin typeface="Franklin Gothic Book" panose="020B0503020102020204" pitchFamily="34" charset="0"/>
                  </a:rPr>
                  <a:t>DPS</a:t>
                </a:r>
                <a:r>
                  <a:rPr lang="sr-Latn-BA" baseline="-25000" dirty="0" smtClean="0">
                    <a:latin typeface="Franklin Gothic Book" panose="020B0503020102020204" pitchFamily="34" charset="0"/>
                  </a:rPr>
                  <a:t>i</a:t>
                </a:r>
                <a:r>
                  <a:rPr lang="sr-Latn-BA" dirty="0" smtClean="0">
                    <a:latin typeface="Franklin Gothic Book" panose="020B0503020102020204" pitchFamily="34" charset="0"/>
                  </a:rPr>
                  <a:t> </a:t>
                </a:r>
                <a:r>
                  <a:rPr lang="ru-RU" dirty="0" smtClean="0">
                    <a:latin typeface="Franklin Gothic Book" panose="020B0503020102020204" pitchFamily="34" charset="0"/>
                  </a:rPr>
                  <a:t> –</a:t>
                </a:r>
                <a:r>
                  <a:rPr lang="en-US" dirty="0">
                    <a:latin typeface="Franklin Gothic Book" panose="020B0503020102020204" pitchFamily="34" charset="0"/>
                  </a:rPr>
                  <a:t>očekivana dividenda koja će biti isplaćena u narednom periodu računajući od današnjeg dana</a:t>
                </a:r>
                <a:r>
                  <a:rPr lang="ru-RU" dirty="0" smtClean="0">
                    <a:latin typeface="Franklin Gothic Book" panose="020B0503020102020204" pitchFamily="34" charset="0"/>
                  </a:rPr>
                  <a:t>; </a:t>
                </a:r>
                <a:endParaRPr lang="sr-Latn-BA" dirty="0" smtClean="0">
                  <a:latin typeface="Franklin Gothic Book" panose="020B0503020102020204" pitchFamily="34" charset="0"/>
                </a:endParaRPr>
              </a:p>
              <a:p>
                <a:pPr marL="0" indent="0">
                  <a:buNone/>
                </a:pPr>
                <a:r>
                  <a:rPr lang="sr-Latn-BA" dirty="0" smtClean="0">
                    <a:latin typeface="Franklin Gothic Book" panose="020B0503020102020204" pitchFamily="34" charset="0"/>
                  </a:rPr>
                  <a:t>k</a:t>
                </a:r>
                <a:r>
                  <a:rPr lang="sr-Latn-BA" baseline="-25000" dirty="0" smtClean="0">
                    <a:latin typeface="Franklin Gothic Book" panose="020B0503020102020204" pitchFamily="34" charset="0"/>
                  </a:rPr>
                  <a:t>e</a:t>
                </a:r>
                <a:r>
                  <a:rPr lang="sr-Latn-BA" dirty="0" smtClean="0">
                    <a:latin typeface="Franklin Gothic Book" panose="020B0503020102020204" pitchFamily="34" charset="0"/>
                  </a:rPr>
                  <a:t> –očekivana stopa povrata </a:t>
                </a:r>
                <a:r>
                  <a:rPr lang="sr-Latn-BA" dirty="0">
                    <a:latin typeface="Franklin Gothic Book" panose="020B0503020102020204" pitchFamily="34" charset="0"/>
                  </a:rPr>
                  <a:t>i</a:t>
                </a:r>
                <a:r>
                  <a:rPr lang="ru-RU" dirty="0" smtClean="0">
                    <a:latin typeface="Franklin Gothic Book" panose="020B0503020102020204" pitchFamily="34" charset="0"/>
                  </a:rPr>
                  <a:t> </a:t>
                </a:r>
                <a:endParaRPr lang="sr-Latn-BA" dirty="0" smtClean="0">
                  <a:latin typeface="Franklin Gothic Book" panose="020B0503020102020204" pitchFamily="34" charset="0"/>
                </a:endParaRPr>
              </a:p>
              <a:p>
                <a:pPr marL="0" indent="0">
                  <a:buNone/>
                </a:pPr>
                <a:r>
                  <a:rPr lang="sr-Latn-BA" dirty="0" smtClean="0">
                    <a:latin typeface="Franklin Gothic Book" panose="020B0503020102020204" pitchFamily="34" charset="0"/>
                  </a:rPr>
                  <a:t>g – </a:t>
                </a:r>
                <a:r>
                  <a:rPr lang="ru-RU" dirty="0" smtClean="0">
                    <a:latin typeface="Franklin Gothic Book" panose="020B0503020102020204" pitchFamily="34" charset="0"/>
                  </a:rPr>
                  <a:t> </a:t>
                </a:r>
                <a:r>
                  <a:rPr lang="en-US" dirty="0">
                    <a:latin typeface="Franklin Gothic Book" panose="020B0503020102020204" pitchFamily="34" charset="0"/>
                  </a:rPr>
                  <a:t>godišnja stopa po kojoj se očekuje da dividende rastu u neodređenom budućem periodu.</a:t>
                </a:r>
              </a:p>
              <a:p>
                <a:endParaRPr lang="ru-RU" dirty="0" smtClean="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467544" y="1447800"/>
                <a:ext cx="8219256" cy="5005536"/>
              </a:xfrm>
              <a:blipFill rotWithShape="0">
                <a:blip r:embed="rId2"/>
                <a:stretch>
                  <a:fillRect l="-1187" t="-1583" r="-1113"/>
                </a:stretch>
              </a:blipFill>
            </p:spPr>
            <p:txBody>
              <a:bodyPr/>
              <a:lstStyle/>
              <a:p>
                <a:r>
                  <a:rPr lang="sr-Latn-BA">
                    <a:noFill/>
                  </a:rPr>
                  <a:t> </a:t>
                </a:r>
              </a:p>
            </p:txBody>
          </p:sp>
        </mc:Fallback>
      </mc:AlternateContent>
      <p:sp>
        <p:nvSpPr>
          <p:cNvPr id="3584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5843" name="Rectangle 3"/>
          <p:cNvSpPr>
            <a:spLocks noChangeArrowheads="1"/>
          </p:cNvSpPr>
          <p:nvPr/>
        </p:nvSpPr>
        <p:spPr bwMode="auto">
          <a:xfrm>
            <a:off x="0" y="809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b="1" dirty="0"/>
              <a:t>a) Model konstantnog rasta dividendi</a:t>
            </a:r>
            <a:endParaRPr lang="en-US" sz="3200" dirty="0"/>
          </a:p>
        </p:txBody>
      </p:sp>
      <p:sp>
        <p:nvSpPr>
          <p:cNvPr id="3" name="Content Placeholder 2"/>
          <p:cNvSpPr>
            <a:spLocks noGrp="1"/>
          </p:cNvSpPr>
          <p:nvPr>
            <p:ph sz="quarter" idx="1"/>
          </p:nvPr>
        </p:nvSpPr>
        <p:spPr>
          <a:xfrm>
            <a:off x="467544" y="1447800"/>
            <a:ext cx="8219256" cy="5005536"/>
          </a:xfrm>
        </p:spPr>
        <p:txBody>
          <a:bodyPr/>
          <a:lstStyle/>
          <a:p>
            <a:r>
              <a:rPr lang="sr-Latn-BA" dirty="0" smtClean="0">
                <a:latin typeface="Franklin Gothic Book" panose="020B0503020102020204" pitchFamily="34" charset="0"/>
              </a:rPr>
              <a:t>Ovaj pristup je koristan kada preduzeće plaća dividende i kada je razumno za zaključiti da će dividende rasti po konstantnoj stopi, koja može biti procijenjena. </a:t>
            </a:r>
          </a:p>
          <a:p>
            <a:r>
              <a:rPr lang="sr-Latn-BA" dirty="0" smtClean="0">
                <a:latin typeface="Franklin Gothic Book" panose="020B0503020102020204" pitchFamily="34" charset="0"/>
              </a:rPr>
              <a:t>Procjenjivanje dugoročne stope rasta dividendi može se vezati sa dugoročnom stopom privrednog rasta (dividende ne mogu rasti brže od stope privrednog rasta -  inflacija plus oko 3%).</a:t>
            </a:r>
          </a:p>
          <a:p>
            <a:endParaRPr lang="sr-Latn-BA" dirty="0" smtClean="0">
              <a:latin typeface="Franklin Gothic Book" panose="020B0503020102020204" pitchFamily="34" charset="0"/>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778098"/>
          </a:xfrm>
        </p:spPr>
        <p:txBody>
          <a:bodyPr/>
          <a:lstStyle/>
          <a:p>
            <a:r>
              <a:rPr lang="sr-Cyrl-BA" sz="3200" b="1" dirty="0" smtClean="0">
                <a:latin typeface="Franklin Gothic Book" panose="020B0503020102020204" pitchFamily="34" charset="0"/>
              </a:rPr>
              <a:t>1.1. </a:t>
            </a:r>
            <a:r>
              <a:rPr lang="sr-Latn-BA" sz="3200" b="1" dirty="0" smtClean="0">
                <a:latin typeface="Franklin Gothic Book" panose="020B0503020102020204" pitchFamily="34" charset="0"/>
              </a:rPr>
              <a:t>Pasivna strategija je efikasna</a:t>
            </a:r>
            <a:endParaRPr lang="en-US" sz="3200" b="1" dirty="0">
              <a:latin typeface="Franklin Gothic Book" panose="020B0503020102020204" pitchFamily="34" charset="0"/>
            </a:endParaRPr>
          </a:p>
        </p:txBody>
      </p:sp>
      <p:sp>
        <p:nvSpPr>
          <p:cNvPr id="3" name="Content Placeholder 2"/>
          <p:cNvSpPr>
            <a:spLocks noGrp="1"/>
          </p:cNvSpPr>
          <p:nvPr>
            <p:ph sz="quarter" idx="1"/>
          </p:nvPr>
        </p:nvSpPr>
        <p:spPr>
          <a:xfrm>
            <a:off x="395536" y="1196752"/>
            <a:ext cx="8291264" cy="5256584"/>
          </a:xfrm>
        </p:spPr>
        <p:txBody>
          <a:bodyPr>
            <a:normAutofit lnSpcReduction="10000"/>
          </a:bodyPr>
          <a:lstStyle/>
          <a:p>
            <a:r>
              <a:rPr lang="sr-Latn-BA" sz="2800" dirty="0">
                <a:latin typeface="+mj-lt"/>
              </a:rPr>
              <a:t>CAPM podrazumijeva da je pasivna strategija koja koristi liniju tržišta kapitala (CML) kao </a:t>
            </a:r>
            <a:r>
              <a:rPr lang="sr-Latn-BA" sz="2800" dirty="0" smtClean="0">
                <a:latin typeface="+mj-lt"/>
              </a:rPr>
              <a:t>optimalnu </a:t>
            </a:r>
            <a:r>
              <a:rPr lang="sr-Latn-BA" sz="2800" dirty="0">
                <a:latin typeface="+mj-lt"/>
              </a:rPr>
              <a:t>liniju alokacije kapitala (CAL) - efikasna strategija investiranja.</a:t>
            </a:r>
          </a:p>
          <a:p>
            <a:r>
              <a:rPr lang="sr-Latn-BA" sz="2800" dirty="0">
                <a:latin typeface="+mj-lt"/>
              </a:rPr>
              <a:t>Teorema o investicionom fondu ističe da svi investitori žele isti portfolio rizične aktive i da njihove potrebe može da zadovolji jedan investicioni fond komponovan od takvog portfolija.</a:t>
            </a:r>
          </a:p>
          <a:p>
            <a:r>
              <a:rPr lang="sr-Latn-BA" sz="2800" dirty="0">
                <a:latin typeface="+mj-lt"/>
              </a:rPr>
              <a:t>CAPM pretpostavlja da se optimalni portfolio dobija kombinacijom bezrizičnih i rizičnih HOV gdje je taj portfolio predstavljen tačkom X na liniji tržišta kapitala (CML). </a:t>
            </a:r>
            <a:endParaRPr lang="sr-Latn-BA" sz="2800" dirty="0" smtClean="0">
              <a:latin typeface="+mj-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994122"/>
          </a:xfrm>
        </p:spPr>
        <p:txBody>
          <a:bodyPr>
            <a:noAutofit/>
          </a:bodyPr>
          <a:lstStyle/>
          <a:p>
            <a:r>
              <a:rPr lang="sr-Latn-BA" sz="3200" b="1" dirty="0" smtClean="0">
                <a:latin typeface="Franklin Gothic Book" panose="020B0503020102020204" pitchFamily="34" charset="0"/>
              </a:rPr>
              <a:t>b</a:t>
            </a:r>
            <a:r>
              <a:rPr lang="sr-Cyrl-BA" sz="3200" b="1" dirty="0" smtClean="0">
                <a:latin typeface="Franklin Gothic Book" panose="020B0503020102020204" pitchFamily="34" charset="0"/>
              </a:rPr>
              <a:t>)</a:t>
            </a:r>
            <a:r>
              <a:rPr lang="ru-RU" sz="3200" b="1" dirty="0" smtClean="0">
                <a:latin typeface="Franklin Gothic Book" panose="020B0503020102020204" pitchFamily="34" charset="0"/>
              </a:rPr>
              <a:t> </a:t>
            </a:r>
            <a:r>
              <a:rPr lang="sr-Latn-BA" sz="3200" b="1" dirty="0" smtClean="0">
                <a:latin typeface="Franklin Gothic Book" panose="020B0503020102020204" pitchFamily="34" charset="0"/>
              </a:rPr>
              <a:t>Dvofaktorski model diskontovanja dividendi</a:t>
            </a:r>
            <a:endParaRPr lang="en-US" sz="3200" b="1" dirty="0">
              <a:latin typeface="Franklin Gothic Book" panose="020B0503020102020204" pitchFamily="34" charset="0"/>
            </a:endParaRPr>
          </a:p>
        </p:txBody>
      </p:sp>
      <p:sp>
        <p:nvSpPr>
          <p:cNvPr id="3" name="Content Placeholder 2"/>
          <p:cNvSpPr>
            <a:spLocks noGrp="1"/>
          </p:cNvSpPr>
          <p:nvPr>
            <p:ph sz="quarter" idx="1"/>
          </p:nvPr>
        </p:nvSpPr>
        <p:spPr>
          <a:xfrm>
            <a:off x="323528" y="1268760"/>
            <a:ext cx="8363272" cy="5328592"/>
          </a:xfrm>
        </p:spPr>
        <p:txBody>
          <a:bodyPr>
            <a:normAutofit fontScale="77500" lnSpcReduction="20000"/>
          </a:bodyPr>
          <a:lstStyle/>
          <a:p>
            <a:r>
              <a:rPr lang="sr-Latn-BA" dirty="0" smtClean="0">
                <a:latin typeface="Franklin Gothic Book" panose="020B0503020102020204" pitchFamily="34" charset="0"/>
              </a:rPr>
              <a:t>Dvofaktorski model diskontovanja dividendi može da procijeni akcije koje imaju niske ili negativne stope rasta u jednom periodu ali poslije opet ostvaruju stabilan rast. </a:t>
            </a:r>
          </a:p>
          <a:p>
            <a:r>
              <a:rPr lang="sr-Latn-BA" dirty="0" smtClean="0">
                <a:latin typeface="Franklin Gothic Book" panose="020B0503020102020204" pitchFamily="34" charset="0"/>
              </a:rPr>
              <a:t>Vrijednost HOV biće</a:t>
            </a:r>
          </a:p>
          <a:p>
            <a:endParaRPr lang="ru-RU" dirty="0" smtClean="0"/>
          </a:p>
          <a:p>
            <a:endParaRPr lang="ru-RU" dirty="0" smtClean="0"/>
          </a:p>
          <a:p>
            <a:endParaRPr lang="ru-RU" dirty="0" smtClean="0"/>
          </a:p>
          <a:p>
            <a:pPr marL="0" indent="0">
              <a:buNone/>
            </a:pPr>
            <a:endParaRPr lang="sr-Latn-BA" dirty="0" smtClean="0"/>
          </a:p>
          <a:p>
            <a:pPr marL="0" indent="0">
              <a:buNone/>
            </a:pPr>
            <a:r>
              <a:rPr lang="sr-Latn-BA" dirty="0" smtClean="0">
                <a:latin typeface="+mj-lt"/>
              </a:rPr>
              <a:t>Gdje je</a:t>
            </a:r>
            <a:r>
              <a:rPr lang="ru-RU" dirty="0" smtClean="0">
                <a:latin typeface="+mj-lt"/>
              </a:rPr>
              <a:t>: </a:t>
            </a:r>
            <a:endParaRPr lang="sr-Latn-BA" dirty="0" smtClean="0">
              <a:latin typeface="+mj-lt"/>
            </a:endParaRPr>
          </a:p>
          <a:p>
            <a:pPr marL="0" indent="0">
              <a:buNone/>
            </a:pPr>
            <a:r>
              <a:rPr lang="sr-Latn-BA" dirty="0" smtClean="0">
                <a:latin typeface="+mj-lt"/>
              </a:rPr>
              <a:t>P</a:t>
            </a:r>
            <a:r>
              <a:rPr lang="sr-Latn-BA" baseline="-25000" dirty="0" smtClean="0">
                <a:latin typeface="+mj-lt"/>
              </a:rPr>
              <a:t>0 </a:t>
            </a:r>
            <a:r>
              <a:rPr lang="sr-Latn-BA" dirty="0" smtClean="0">
                <a:latin typeface="+mj-lt"/>
              </a:rPr>
              <a:t>– vrijednost u nultoj godini</a:t>
            </a:r>
            <a:r>
              <a:rPr lang="ru-RU" dirty="0" smtClean="0">
                <a:latin typeface="+mj-lt"/>
              </a:rPr>
              <a:t>,</a:t>
            </a:r>
            <a:endParaRPr lang="sr-Latn-BA" dirty="0" smtClean="0">
              <a:latin typeface="+mj-lt"/>
            </a:endParaRPr>
          </a:p>
          <a:p>
            <a:pPr marL="0" indent="0">
              <a:buNone/>
            </a:pPr>
            <a:r>
              <a:rPr lang="sr-Latn-BA" dirty="0" smtClean="0">
                <a:latin typeface="+mj-lt"/>
              </a:rPr>
              <a:t>DPS</a:t>
            </a:r>
            <a:r>
              <a:rPr lang="sr-Latn-BA" baseline="-25000" dirty="0" smtClean="0">
                <a:latin typeface="+mj-lt"/>
              </a:rPr>
              <a:t>t</a:t>
            </a:r>
            <a:r>
              <a:rPr lang="sr-Latn-BA" dirty="0" smtClean="0">
                <a:latin typeface="+mj-lt"/>
              </a:rPr>
              <a:t> – očekivane dividende po akciji u godini t;</a:t>
            </a:r>
          </a:p>
          <a:p>
            <a:pPr marL="0" indent="0">
              <a:buNone/>
            </a:pPr>
            <a:r>
              <a:rPr lang="sr-Latn-BA" dirty="0" smtClean="0">
                <a:latin typeface="+mj-lt"/>
              </a:rPr>
              <a:t>k</a:t>
            </a:r>
            <a:r>
              <a:rPr lang="sr-Latn-BA" baseline="-25000" dirty="0" smtClean="0">
                <a:latin typeface="+mj-lt"/>
              </a:rPr>
              <a:t>e </a:t>
            </a:r>
            <a:r>
              <a:rPr lang="sr-Latn-BA" dirty="0" smtClean="0">
                <a:latin typeface="+mj-lt"/>
              </a:rPr>
              <a:t>– trošak kapitala</a:t>
            </a:r>
            <a:r>
              <a:rPr lang="ru-RU" dirty="0" smtClean="0">
                <a:latin typeface="+mj-lt"/>
              </a:rPr>
              <a:t>, </a:t>
            </a:r>
            <a:endParaRPr lang="sr-Latn-BA" dirty="0" smtClean="0">
              <a:latin typeface="+mj-lt"/>
            </a:endParaRPr>
          </a:p>
          <a:p>
            <a:pPr marL="0" indent="0">
              <a:buNone/>
            </a:pPr>
            <a:r>
              <a:rPr lang="sr-Latn-BA" dirty="0" smtClean="0">
                <a:latin typeface="+mj-lt"/>
              </a:rPr>
              <a:t>hg –</a:t>
            </a:r>
            <a:r>
              <a:rPr lang="ru-RU" dirty="0" smtClean="0">
                <a:latin typeface="+mj-lt"/>
              </a:rPr>
              <a:t> </a:t>
            </a:r>
            <a:r>
              <a:rPr lang="sr-Latn-BA" dirty="0" smtClean="0">
                <a:latin typeface="+mj-lt"/>
              </a:rPr>
              <a:t>period visokog rasta</a:t>
            </a:r>
            <a:r>
              <a:rPr lang="ru-RU" dirty="0" smtClean="0">
                <a:latin typeface="+mj-lt"/>
              </a:rPr>
              <a:t>, </a:t>
            </a:r>
            <a:endParaRPr lang="sr-Latn-BA" dirty="0" smtClean="0">
              <a:latin typeface="+mj-lt"/>
            </a:endParaRPr>
          </a:p>
          <a:p>
            <a:pPr marL="0" indent="0">
              <a:buNone/>
            </a:pPr>
            <a:r>
              <a:rPr lang="sr-Latn-BA" dirty="0" smtClean="0">
                <a:latin typeface="+mj-lt"/>
              </a:rPr>
              <a:t>st –period stabilnog rasta</a:t>
            </a:r>
            <a:r>
              <a:rPr lang="ru-RU" dirty="0" smtClean="0">
                <a:latin typeface="+mj-lt"/>
              </a:rPr>
              <a:t>, </a:t>
            </a:r>
            <a:endParaRPr lang="sr-Latn-BA" dirty="0" smtClean="0">
              <a:latin typeface="+mj-lt"/>
            </a:endParaRPr>
          </a:p>
          <a:p>
            <a:pPr marL="0" indent="0">
              <a:buNone/>
            </a:pPr>
            <a:r>
              <a:rPr lang="sr-Latn-BA" dirty="0" smtClean="0">
                <a:latin typeface="+mj-lt"/>
              </a:rPr>
              <a:t>P</a:t>
            </a:r>
            <a:r>
              <a:rPr lang="sr-Latn-BA" baseline="-25000" dirty="0" smtClean="0">
                <a:latin typeface="+mj-lt"/>
              </a:rPr>
              <a:t>n </a:t>
            </a:r>
            <a:r>
              <a:rPr lang="ru-RU" dirty="0" smtClean="0">
                <a:latin typeface="+mj-lt"/>
              </a:rPr>
              <a:t> – </a:t>
            </a:r>
            <a:r>
              <a:rPr lang="sr-Latn-BA" dirty="0" smtClean="0">
                <a:latin typeface="+mj-lt"/>
              </a:rPr>
              <a:t>rezidualna vrijednost na kraju godine n,</a:t>
            </a:r>
          </a:p>
          <a:p>
            <a:pPr marL="0" indent="0">
              <a:buNone/>
            </a:pPr>
            <a:r>
              <a:rPr lang="sr-Latn-BA" dirty="0" smtClean="0">
                <a:latin typeface="+mj-lt"/>
              </a:rPr>
              <a:t>g</a:t>
            </a:r>
            <a:r>
              <a:rPr lang="sr-Cyrl-BA" baseline="-25000" dirty="0" smtClean="0">
                <a:latin typeface="+mj-lt"/>
              </a:rPr>
              <a:t> </a:t>
            </a:r>
            <a:r>
              <a:rPr lang="ru-RU" dirty="0" smtClean="0">
                <a:latin typeface="+mj-lt"/>
              </a:rPr>
              <a:t>– </a:t>
            </a:r>
            <a:r>
              <a:rPr lang="sr-Latn-BA" dirty="0" smtClean="0">
                <a:latin typeface="+mj-lt"/>
              </a:rPr>
              <a:t>visoka stopa rasta za prvih n godina,</a:t>
            </a:r>
          </a:p>
          <a:p>
            <a:pPr marL="0" indent="0">
              <a:buNone/>
            </a:pPr>
            <a:r>
              <a:rPr lang="sr-Latn-BA" dirty="0" smtClean="0">
                <a:latin typeface="+mj-lt"/>
              </a:rPr>
              <a:t>g</a:t>
            </a:r>
            <a:r>
              <a:rPr lang="sr-Latn-BA" baseline="-25000" dirty="0" smtClean="0">
                <a:latin typeface="+mj-lt"/>
              </a:rPr>
              <a:t>n</a:t>
            </a:r>
            <a:r>
              <a:rPr lang="sr-Latn-BA" dirty="0" smtClean="0">
                <a:latin typeface="+mj-lt"/>
              </a:rPr>
              <a:t> </a:t>
            </a:r>
            <a:r>
              <a:rPr lang="ru-RU" dirty="0" smtClean="0">
                <a:latin typeface="+mj-lt"/>
              </a:rPr>
              <a:t> – </a:t>
            </a:r>
            <a:r>
              <a:rPr lang="sr-Latn-BA" dirty="0" smtClean="0">
                <a:latin typeface="+mj-lt"/>
              </a:rPr>
              <a:t>stabilna stopa rasta zauvijek nakon n godina. </a:t>
            </a:r>
          </a:p>
          <a:p>
            <a:endParaRPr lang="en-US" dirty="0"/>
          </a:p>
        </p:txBody>
      </p:sp>
      <p:sp>
        <p:nvSpPr>
          <p:cNvPr id="3891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pic>
        <p:nvPicPr>
          <p:cNvPr id="3891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11560" y="2528900"/>
            <a:ext cx="3233814" cy="936104"/>
          </a:xfrm>
          <a:prstGeom prst="rect">
            <a:avLst/>
          </a:prstGeom>
          <a:noFill/>
        </p:spPr>
      </p:pic>
      <p:sp>
        <p:nvSpPr>
          <p:cNvPr id="38915" name="Rectangle 3"/>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917"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pic>
        <p:nvPicPr>
          <p:cNvPr id="38916"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505164" y="2528900"/>
            <a:ext cx="2220664" cy="936104"/>
          </a:xfrm>
          <a:prstGeom prst="rect">
            <a:avLst/>
          </a:prstGeom>
          <a:noFill/>
        </p:spPr>
      </p:pic>
      <p:sp>
        <p:nvSpPr>
          <p:cNvPr id="38918" name="Rectangle 6"/>
          <p:cNvSpPr>
            <a:spLocks noChangeArrowheads="1"/>
          </p:cNvSpPr>
          <p:nvPr/>
        </p:nvSpPr>
        <p:spPr bwMode="auto">
          <a:xfrm>
            <a:off x="0" y="809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015" y="286002"/>
            <a:ext cx="8075240" cy="1138138"/>
          </a:xfrm>
        </p:spPr>
        <p:txBody>
          <a:bodyPr>
            <a:normAutofit/>
          </a:bodyPr>
          <a:lstStyle/>
          <a:p>
            <a:r>
              <a:rPr lang="sr-Latn-BA" sz="3200" b="1" dirty="0">
                <a:latin typeface="Franklin Gothic Book" panose="020B0503020102020204" pitchFamily="34" charset="0"/>
              </a:rPr>
              <a:t>b</a:t>
            </a:r>
            <a:r>
              <a:rPr lang="sr-Cyrl-BA" sz="3200" b="1" dirty="0">
                <a:latin typeface="Franklin Gothic Book" panose="020B0503020102020204" pitchFamily="34" charset="0"/>
              </a:rPr>
              <a:t>)</a:t>
            </a:r>
            <a:r>
              <a:rPr lang="ru-RU" sz="3200" b="1" dirty="0">
                <a:latin typeface="Franklin Gothic Book" panose="020B0503020102020204" pitchFamily="34" charset="0"/>
              </a:rPr>
              <a:t> </a:t>
            </a:r>
            <a:r>
              <a:rPr lang="sr-Latn-BA" sz="3200" b="1" dirty="0">
                <a:latin typeface="Franklin Gothic Book" panose="020B0503020102020204" pitchFamily="34" charset="0"/>
              </a:rPr>
              <a:t>Dvofaktorski model diskontovanja dividendi</a:t>
            </a:r>
            <a:endParaRPr lang="en-US" sz="3200" dirty="0"/>
          </a:p>
        </p:txBody>
      </p:sp>
      <p:sp>
        <p:nvSpPr>
          <p:cNvPr id="3" name="Content Placeholder 2"/>
          <p:cNvSpPr>
            <a:spLocks noGrp="1"/>
          </p:cNvSpPr>
          <p:nvPr>
            <p:ph sz="quarter" idx="1"/>
          </p:nvPr>
        </p:nvSpPr>
        <p:spPr>
          <a:xfrm>
            <a:off x="323528" y="1447800"/>
            <a:ext cx="8363272" cy="4933528"/>
          </a:xfrm>
        </p:spPr>
        <p:txBody>
          <a:bodyPr>
            <a:normAutofit/>
          </a:bodyPr>
          <a:lstStyle/>
          <a:p>
            <a:r>
              <a:rPr lang="sr-Latn-BA" dirty="0" smtClean="0">
                <a:latin typeface="+mj-lt"/>
              </a:rPr>
              <a:t>Pored problema koji pokazuje kod preduzeća koja ne plaćaju velike dividende, ovaj model podrazumijeva teško ostvarivu pretpostavku visokog rasta u prvom periodu, koji potom prelazi u stabilan rast.</a:t>
            </a:r>
          </a:p>
          <a:p>
            <a:r>
              <a:rPr lang="sr-Latn-BA" dirty="0" smtClean="0">
                <a:latin typeface="+mj-lt"/>
              </a:rPr>
              <a:t>Model daje dobre rezultate kod preduzeća koje očekuju rast u određenom periodu, npr. od prava patenata, a zatim će se ustabiliti s rastom, te kod onih koje isplaćuju većinu rezidualnih novčanih tokova u vidu dividendi.</a:t>
            </a:r>
          </a:p>
          <a:p>
            <a:endParaRPr lang="en-US" dirty="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7772400" cy="1143000"/>
          </a:xfrm>
        </p:spPr>
        <p:txBody>
          <a:bodyPr>
            <a:normAutofit/>
          </a:bodyPr>
          <a:lstStyle/>
          <a:p>
            <a:r>
              <a:rPr lang="sr-Latn-BA" sz="3200" b="1" dirty="0" smtClean="0">
                <a:latin typeface="Franklin Gothic Book" panose="020B0503020102020204" pitchFamily="34" charset="0"/>
              </a:rPr>
              <a:t>c</a:t>
            </a:r>
            <a:r>
              <a:rPr lang="ru-RU" sz="3200" b="1" dirty="0" smtClean="0">
                <a:latin typeface="Franklin Gothic Book" panose="020B0503020102020204" pitchFamily="34" charset="0"/>
              </a:rPr>
              <a:t>) </a:t>
            </a:r>
            <a:r>
              <a:rPr lang="sr-Latn-BA" sz="3200" b="1" dirty="0" smtClean="0">
                <a:latin typeface="Franklin Gothic Book" panose="020B0503020102020204" pitchFamily="34" charset="0"/>
              </a:rPr>
              <a:t>Multifaktorski </a:t>
            </a:r>
            <a:r>
              <a:rPr lang="sr-Latn-BA" sz="3200" b="1" dirty="0">
                <a:latin typeface="Franklin Gothic Book" panose="020B0503020102020204" pitchFamily="34" charset="0"/>
              </a:rPr>
              <a:t>model diskontovanja dividendi</a:t>
            </a:r>
            <a:endParaRPr lang="en-US" sz="3200" b="1" dirty="0">
              <a:latin typeface="Franklin Gothic Book" panose="020B0503020102020204" pitchFamily="34" charset="0"/>
            </a:endParaRPr>
          </a:p>
        </p:txBody>
      </p:sp>
      <p:sp>
        <p:nvSpPr>
          <p:cNvPr id="3" name="Content Placeholder 2"/>
          <p:cNvSpPr>
            <a:spLocks noGrp="1"/>
          </p:cNvSpPr>
          <p:nvPr>
            <p:ph sz="quarter" idx="1"/>
          </p:nvPr>
        </p:nvSpPr>
        <p:spPr>
          <a:xfrm>
            <a:off x="323528" y="1447800"/>
            <a:ext cx="8363272" cy="5077544"/>
          </a:xfrm>
        </p:spPr>
        <p:txBody>
          <a:bodyPr/>
          <a:lstStyle/>
          <a:p>
            <a:r>
              <a:rPr lang="sr-Latn-BA" dirty="0" smtClean="0">
                <a:latin typeface="Franklin Gothic Book" panose="020B0503020102020204" pitchFamily="34" charset="0"/>
              </a:rPr>
              <a:t>Multifaktorski model diskontovanja dividendi podrazumijeva prvu fazu visokog stabilnog rasta, zatim opadajući rast i potom stabilan beskonačan rast. </a:t>
            </a:r>
          </a:p>
          <a:p>
            <a:r>
              <a:rPr lang="sr-Latn-BA" dirty="0" smtClean="0">
                <a:latin typeface="Franklin Gothic Book" panose="020B0503020102020204" pitchFamily="34" charset="0"/>
              </a:rPr>
              <a:t>Pogodan je za preduzeća koja mijenjaju stope rasta tokom vremena a time i novčane tokove i rizik, i koja se poslije  visokog rasta ujednače na stabilnoj stopi rasta.</a:t>
            </a:r>
          </a:p>
          <a:p>
            <a:endParaRPr lang="sr-Latn-BA" dirty="0">
              <a:latin typeface="Franklin Gothic Book" panose="020B0503020102020204" pitchFamily="34" charset="0"/>
            </a:endParaRPr>
          </a:p>
        </p:txBody>
      </p:sp>
      <p:sp>
        <p:nvSpPr>
          <p:cNvPr id="409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1143000"/>
          </a:xfrm>
        </p:spPr>
        <p:txBody>
          <a:bodyPr>
            <a:normAutofit/>
          </a:bodyPr>
          <a:lstStyle/>
          <a:p>
            <a:r>
              <a:rPr lang="sr-Latn-BA" sz="3200" b="1" dirty="0">
                <a:latin typeface="Franklin Gothic Book" panose="020B0503020102020204" pitchFamily="34" charset="0"/>
              </a:rPr>
              <a:t>c</a:t>
            </a:r>
            <a:r>
              <a:rPr lang="ru-RU" sz="3200" b="1" dirty="0">
                <a:latin typeface="Franklin Gothic Book" panose="020B0503020102020204" pitchFamily="34" charset="0"/>
              </a:rPr>
              <a:t>) </a:t>
            </a:r>
            <a:r>
              <a:rPr lang="sr-Latn-BA" sz="3200" b="1" dirty="0">
                <a:latin typeface="Franklin Gothic Book" panose="020B0503020102020204" pitchFamily="34" charset="0"/>
              </a:rPr>
              <a:t>Multifaktorski model diskontovanja dividendi</a:t>
            </a:r>
            <a:endParaRPr lang="en-US" sz="2800" dirty="0"/>
          </a:p>
        </p:txBody>
      </p:sp>
      <p:sp>
        <p:nvSpPr>
          <p:cNvPr id="3" name="Content Placeholder 2"/>
          <p:cNvSpPr>
            <a:spLocks noGrp="1"/>
          </p:cNvSpPr>
          <p:nvPr>
            <p:ph sz="quarter" idx="1"/>
          </p:nvPr>
        </p:nvSpPr>
        <p:spPr>
          <a:xfrm>
            <a:off x="395536" y="1340768"/>
            <a:ext cx="8291264" cy="5256584"/>
          </a:xfrm>
        </p:spPr>
        <p:txBody>
          <a:bodyPr>
            <a:normAutofit fontScale="77500" lnSpcReduction="20000"/>
          </a:bodyPr>
          <a:lstStyle/>
          <a:p>
            <a:pPr>
              <a:buNone/>
            </a:pPr>
            <a:endParaRPr lang="sr-Latn-BA" dirty="0" smtClean="0"/>
          </a:p>
          <a:p>
            <a:pPr>
              <a:buNone/>
            </a:pPr>
            <a:endParaRPr lang="sr-Latn-BA" dirty="0" smtClean="0"/>
          </a:p>
          <a:p>
            <a:pPr>
              <a:buNone/>
            </a:pPr>
            <a:r>
              <a:rPr lang="sr-Latn-BA" dirty="0" smtClean="0">
                <a:latin typeface="Franklin Gothic Book" panose="020B0503020102020204" pitchFamily="34" charset="0"/>
              </a:rPr>
              <a:t>P</a:t>
            </a:r>
            <a:r>
              <a:rPr lang="sr-Latn-BA" baseline="-25000" dirty="0" smtClean="0">
                <a:latin typeface="Franklin Gothic Book" panose="020B0503020102020204" pitchFamily="34" charset="0"/>
              </a:rPr>
              <a:t>0</a:t>
            </a:r>
            <a:r>
              <a:rPr lang="sr-Latn-BA" dirty="0" smtClean="0">
                <a:latin typeface="Franklin Gothic Book" panose="020B0503020102020204" pitchFamily="34" charset="0"/>
              </a:rPr>
              <a:t> – vrijednost u nultoj godini</a:t>
            </a:r>
            <a:r>
              <a:rPr lang="sr-Latn-BA" dirty="0">
                <a:latin typeface="Franklin Gothic Book" panose="020B0503020102020204" pitchFamily="34" charset="0"/>
              </a:rPr>
              <a:t>;</a:t>
            </a:r>
            <a:endParaRPr lang="sr-Cyrl-BA" dirty="0" smtClean="0">
              <a:latin typeface="Franklin Gothic Book" panose="020B0503020102020204" pitchFamily="34" charset="0"/>
            </a:endParaRPr>
          </a:p>
          <a:p>
            <a:pPr>
              <a:buNone/>
            </a:pPr>
            <a:r>
              <a:rPr lang="sr-Latn-BA" dirty="0" smtClean="0">
                <a:latin typeface="Franklin Gothic Book" panose="020B0503020102020204" pitchFamily="34" charset="0"/>
              </a:rPr>
              <a:t>EPS</a:t>
            </a:r>
            <a:r>
              <a:rPr lang="sr-Latn-BA" baseline="-25000" dirty="0" smtClean="0">
                <a:latin typeface="Franklin Gothic Book" panose="020B0503020102020204" pitchFamily="34" charset="0"/>
              </a:rPr>
              <a:t>t </a:t>
            </a:r>
            <a:r>
              <a:rPr lang="sr-Latn-BA" dirty="0" smtClean="0">
                <a:latin typeface="Franklin Gothic Book" panose="020B0503020102020204" pitchFamily="34" charset="0"/>
              </a:rPr>
              <a:t>– zarade po akciji u godini t; </a:t>
            </a:r>
          </a:p>
          <a:p>
            <a:pPr>
              <a:buNone/>
            </a:pPr>
            <a:r>
              <a:rPr lang="sr-Latn-BA" dirty="0" smtClean="0">
                <a:latin typeface="Franklin Gothic Book" panose="020B0503020102020204" pitchFamily="34" charset="0"/>
              </a:rPr>
              <a:t>DPS</a:t>
            </a:r>
            <a:r>
              <a:rPr lang="sr-Latn-BA" baseline="-25000" dirty="0" smtClean="0">
                <a:latin typeface="Franklin Gothic Book" panose="020B0503020102020204" pitchFamily="34" charset="0"/>
              </a:rPr>
              <a:t>t</a:t>
            </a:r>
            <a:r>
              <a:rPr lang="sr-Latn-BA" dirty="0" smtClean="0">
                <a:latin typeface="Franklin Gothic Book" panose="020B0503020102020204" pitchFamily="34" charset="0"/>
              </a:rPr>
              <a:t> – dividende po akciji u godini t; </a:t>
            </a:r>
            <a:endParaRPr lang="sr-Cyrl-BA" dirty="0" smtClean="0">
              <a:latin typeface="Franklin Gothic Book" panose="020B0503020102020204" pitchFamily="34" charset="0"/>
            </a:endParaRPr>
          </a:p>
          <a:p>
            <a:pPr>
              <a:buNone/>
            </a:pPr>
            <a:r>
              <a:rPr lang="sr-Latn-BA" dirty="0" smtClean="0">
                <a:latin typeface="Franklin Gothic Book" panose="020B0503020102020204" pitchFamily="34" charset="0"/>
              </a:rPr>
              <a:t>g</a:t>
            </a:r>
            <a:r>
              <a:rPr lang="sr-Latn-BA" baseline="-25000" dirty="0" smtClean="0">
                <a:latin typeface="Franklin Gothic Book" panose="020B0503020102020204" pitchFamily="34" charset="0"/>
              </a:rPr>
              <a:t>a</a:t>
            </a:r>
            <a:r>
              <a:rPr lang="sr-Latn-BA" dirty="0" smtClean="0">
                <a:latin typeface="Franklin Gothic Book" panose="020B0503020102020204" pitchFamily="34" charset="0"/>
              </a:rPr>
              <a:t> – stopa rasta u fazi visokog rasta n</a:t>
            </a:r>
            <a:r>
              <a:rPr lang="sr-Latn-BA" baseline="-25000" dirty="0" smtClean="0">
                <a:latin typeface="Franklin Gothic Book" panose="020B0503020102020204" pitchFamily="34" charset="0"/>
              </a:rPr>
              <a:t>1</a:t>
            </a:r>
            <a:r>
              <a:rPr lang="sr-Latn-BA" dirty="0" smtClean="0">
                <a:latin typeface="Franklin Gothic Book" panose="020B0503020102020204" pitchFamily="34" charset="0"/>
              </a:rPr>
              <a:t> perioda;</a:t>
            </a:r>
            <a:endParaRPr lang="sr-Cyrl-BA" dirty="0" smtClean="0">
              <a:latin typeface="Franklin Gothic Book" panose="020B0503020102020204" pitchFamily="34" charset="0"/>
            </a:endParaRPr>
          </a:p>
          <a:p>
            <a:pPr>
              <a:buNone/>
            </a:pPr>
            <a:r>
              <a:rPr lang="sr-Latn-BA" dirty="0" smtClean="0">
                <a:latin typeface="Franklin Gothic Book" panose="020B0503020102020204" pitchFamily="34" charset="0"/>
              </a:rPr>
              <a:t>g</a:t>
            </a:r>
            <a:r>
              <a:rPr lang="sr-Latn-BA" baseline="-25000" dirty="0" smtClean="0">
                <a:latin typeface="Franklin Gothic Book" panose="020B0503020102020204" pitchFamily="34" charset="0"/>
              </a:rPr>
              <a:t>n</a:t>
            </a:r>
            <a:r>
              <a:rPr lang="sr-Latn-BA" dirty="0" smtClean="0">
                <a:latin typeface="Franklin Gothic Book" panose="020B0503020102020204" pitchFamily="34" charset="0"/>
              </a:rPr>
              <a:t> – stopa rasta u fazi stabilnog rasta; </a:t>
            </a:r>
          </a:p>
          <a:p>
            <a:pPr>
              <a:buNone/>
            </a:pPr>
            <a:r>
              <a:rPr lang="sr-Latn-BA" dirty="0" smtClean="0">
                <a:latin typeface="Franklin Gothic Book" panose="020B0503020102020204" pitchFamily="34" charset="0"/>
              </a:rPr>
              <a:t>Π</a:t>
            </a:r>
            <a:r>
              <a:rPr lang="sr-Latn-BA" baseline="-25000" dirty="0" smtClean="0">
                <a:latin typeface="Franklin Gothic Book" panose="020B0503020102020204" pitchFamily="34" charset="0"/>
              </a:rPr>
              <a:t>a</a:t>
            </a:r>
            <a:r>
              <a:rPr lang="sr-Latn-BA" dirty="0" smtClean="0">
                <a:latin typeface="Franklin Gothic Book" panose="020B0503020102020204" pitchFamily="34" charset="0"/>
              </a:rPr>
              <a:t> – racio isplate u fazi visokog rasta; </a:t>
            </a:r>
          </a:p>
          <a:p>
            <a:pPr>
              <a:buNone/>
            </a:pPr>
            <a:r>
              <a:rPr lang="sr-Latn-BA" dirty="0" smtClean="0">
                <a:latin typeface="Franklin Gothic Book" panose="020B0503020102020204" pitchFamily="34" charset="0"/>
              </a:rPr>
              <a:t>Π</a:t>
            </a:r>
            <a:r>
              <a:rPr lang="sr-Latn-BA" baseline="-25000" dirty="0" smtClean="0">
                <a:latin typeface="Franklin Gothic Book" panose="020B0503020102020204" pitchFamily="34" charset="0"/>
              </a:rPr>
              <a:t>n</a:t>
            </a:r>
            <a:r>
              <a:rPr lang="sr-Latn-BA" dirty="0" smtClean="0">
                <a:latin typeface="Franklin Gothic Book" panose="020B0503020102020204" pitchFamily="34" charset="0"/>
              </a:rPr>
              <a:t> – racio isplate u fazi stabilnog rasta;</a:t>
            </a:r>
          </a:p>
          <a:p>
            <a:pPr>
              <a:buNone/>
            </a:pPr>
            <a:r>
              <a:rPr lang="sr-Latn-BA" dirty="0" smtClean="0">
                <a:latin typeface="Franklin Gothic Book" panose="020B0503020102020204" pitchFamily="34" charset="0"/>
              </a:rPr>
              <a:t>k</a:t>
            </a:r>
            <a:r>
              <a:rPr lang="sr-Latn-BA" baseline="-25000" dirty="0" smtClean="0">
                <a:latin typeface="Franklin Gothic Book" panose="020B0503020102020204" pitchFamily="34" charset="0"/>
              </a:rPr>
              <a:t>e </a:t>
            </a:r>
            <a:r>
              <a:rPr lang="sr-Latn-BA" dirty="0" smtClean="0">
                <a:latin typeface="Franklin Gothic Book" panose="020B0503020102020204" pitchFamily="34" charset="0"/>
              </a:rPr>
              <a:t>– cijena HOV odnosno trošak kapitala;</a:t>
            </a:r>
          </a:p>
          <a:p>
            <a:pPr>
              <a:buNone/>
            </a:pPr>
            <a:r>
              <a:rPr lang="sr-Latn-BA" dirty="0" smtClean="0">
                <a:latin typeface="Franklin Gothic Book" panose="020B0503020102020204" pitchFamily="34" charset="0"/>
              </a:rPr>
              <a:t>hg – faza visokog rasta;</a:t>
            </a:r>
          </a:p>
          <a:p>
            <a:pPr>
              <a:buNone/>
            </a:pPr>
            <a:r>
              <a:rPr lang="sr-Latn-BA" dirty="0" smtClean="0">
                <a:latin typeface="Franklin Gothic Book" panose="020B0503020102020204" pitchFamily="34" charset="0"/>
              </a:rPr>
              <a:t>t – tranzicija</a:t>
            </a:r>
            <a:r>
              <a:rPr lang="sr-Cyrl-BA" dirty="0" smtClean="0">
                <a:latin typeface="Franklin Gothic Book" panose="020B0503020102020204" pitchFamily="34" charset="0"/>
              </a:rPr>
              <a:t>,</a:t>
            </a:r>
          </a:p>
          <a:p>
            <a:pPr>
              <a:buNone/>
            </a:pPr>
            <a:r>
              <a:rPr lang="sr-Latn-BA" dirty="0" smtClean="0">
                <a:latin typeface="Franklin Gothic Book" panose="020B0503020102020204" pitchFamily="34" charset="0"/>
              </a:rPr>
              <a:t>s</a:t>
            </a:r>
            <a:r>
              <a:rPr lang="sr-Latn-BA" baseline="-25000" dirty="0" smtClean="0">
                <a:latin typeface="Franklin Gothic Book" panose="020B0503020102020204" pitchFamily="34" charset="0"/>
              </a:rPr>
              <a:t>t</a:t>
            </a:r>
            <a:r>
              <a:rPr lang="sr-Latn-BA" dirty="0" smtClean="0">
                <a:latin typeface="Franklin Gothic Book" panose="020B0503020102020204" pitchFamily="34" charset="0"/>
              </a:rPr>
              <a:t> – stabilan rast, </a:t>
            </a:r>
            <a:endParaRPr lang="sr-Cyrl-BA" dirty="0" smtClean="0">
              <a:latin typeface="Franklin Gothic Book" panose="020B0503020102020204" pitchFamily="34" charset="0"/>
            </a:endParaRPr>
          </a:p>
          <a:p>
            <a:pPr>
              <a:buNone/>
            </a:pPr>
            <a:r>
              <a:rPr lang="sr-Latn-BA" dirty="0" smtClean="0">
                <a:latin typeface="Franklin Gothic Book" panose="020B0503020102020204" pitchFamily="34" charset="0"/>
              </a:rPr>
              <a:t>k</a:t>
            </a:r>
            <a:r>
              <a:rPr lang="sr-Latn-BA" baseline="-25000" dirty="0" smtClean="0">
                <a:latin typeface="Franklin Gothic Book" panose="020B0503020102020204" pitchFamily="34" charset="0"/>
              </a:rPr>
              <a:t>e,hg</a:t>
            </a:r>
            <a:r>
              <a:rPr lang="sr-Latn-BA" dirty="0" smtClean="0">
                <a:latin typeface="Franklin Gothic Book" panose="020B0503020102020204" pitchFamily="34" charset="0"/>
              </a:rPr>
              <a:t> – trošak kapitala u fazi visokog rasta; </a:t>
            </a:r>
          </a:p>
          <a:p>
            <a:pPr>
              <a:buNone/>
            </a:pPr>
            <a:r>
              <a:rPr lang="sr-Latn-BA" dirty="0" smtClean="0">
                <a:latin typeface="Franklin Gothic Book" panose="020B0503020102020204" pitchFamily="34" charset="0"/>
              </a:rPr>
              <a:t>k</a:t>
            </a:r>
            <a:r>
              <a:rPr lang="sr-Latn-BA" baseline="-25000" dirty="0" smtClean="0">
                <a:latin typeface="Franklin Gothic Book" panose="020B0503020102020204" pitchFamily="34" charset="0"/>
              </a:rPr>
              <a:t>e,t</a:t>
            </a:r>
            <a:r>
              <a:rPr lang="sr-Latn-BA" dirty="0" smtClean="0">
                <a:latin typeface="Franklin Gothic Book" panose="020B0503020102020204" pitchFamily="34" charset="0"/>
              </a:rPr>
              <a:t> – trošak kapitala u tranziciji; </a:t>
            </a:r>
            <a:endParaRPr lang="sr-Cyrl-BA" dirty="0" smtClean="0">
              <a:latin typeface="Franklin Gothic Book" panose="020B0503020102020204" pitchFamily="34" charset="0"/>
            </a:endParaRPr>
          </a:p>
          <a:p>
            <a:pPr>
              <a:buNone/>
            </a:pPr>
            <a:r>
              <a:rPr lang="sr-Latn-BA" dirty="0" smtClean="0">
                <a:latin typeface="Franklin Gothic Book" panose="020B0503020102020204" pitchFamily="34" charset="0"/>
              </a:rPr>
              <a:t>k</a:t>
            </a:r>
            <a:r>
              <a:rPr lang="sr-Latn-BA" baseline="-25000" dirty="0" smtClean="0">
                <a:latin typeface="Franklin Gothic Book" panose="020B0503020102020204" pitchFamily="34" charset="0"/>
              </a:rPr>
              <a:t>e,st</a:t>
            </a:r>
            <a:r>
              <a:rPr lang="sr-Latn-BA" dirty="0" smtClean="0">
                <a:latin typeface="Franklin Gothic Book" panose="020B0503020102020204" pitchFamily="34" charset="0"/>
              </a:rPr>
              <a:t> – trošak kapitala u fazi stabilnog rasta.</a:t>
            </a:r>
            <a:endParaRPr lang="en-US" dirty="0" smtClean="0">
              <a:latin typeface="Franklin Gothic Book" panose="020B0503020102020204" pitchFamily="34" charset="0"/>
            </a:endParaRPr>
          </a:p>
          <a:p>
            <a:endParaRPr lang="en-US" dirty="0"/>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23528" y="1412776"/>
            <a:ext cx="6552728" cy="576064"/>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74638"/>
            <a:ext cx="8003232" cy="1143000"/>
          </a:xfrm>
        </p:spPr>
        <p:txBody>
          <a:bodyPr>
            <a:normAutofit/>
          </a:bodyPr>
          <a:lstStyle/>
          <a:p>
            <a:r>
              <a:rPr lang="sr-Latn-BA" sz="3200" b="1" dirty="0">
                <a:latin typeface="Franklin Gothic Book" panose="020B0503020102020204" pitchFamily="34" charset="0"/>
              </a:rPr>
              <a:t>c</a:t>
            </a:r>
            <a:r>
              <a:rPr lang="ru-RU" sz="3200" b="1" dirty="0">
                <a:latin typeface="Franklin Gothic Book" panose="020B0503020102020204" pitchFamily="34" charset="0"/>
              </a:rPr>
              <a:t>) </a:t>
            </a:r>
            <a:r>
              <a:rPr lang="sr-Latn-BA" sz="3200" b="1" dirty="0">
                <a:latin typeface="Franklin Gothic Book" panose="020B0503020102020204" pitchFamily="34" charset="0"/>
              </a:rPr>
              <a:t>Multifaktorski model diskontovanja dividendi</a:t>
            </a:r>
            <a:endParaRPr lang="en-US" sz="3200" dirty="0"/>
          </a:p>
        </p:txBody>
      </p:sp>
      <p:sp>
        <p:nvSpPr>
          <p:cNvPr id="3" name="Content Placeholder 2"/>
          <p:cNvSpPr>
            <a:spLocks noGrp="1"/>
          </p:cNvSpPr>
          <p:nvPr>
            <p:ph sz="quarter" idx="1"/>
          </p:nvPr>
        </p:nvSpPr>
        <p:spPr>
          <a:xfrm>
            <a:off x="395536" y="1447800"/>
            <a:ext cx="8291264" cy="4861520"/>
          </a:xfrm>
        </p:spPr>
        <p:txBody>
          <a:bodyPr>
            <a:normAutofit fontScale="92500"/>
          </a:bodyPr>
          <a:lstStyle/>
          <a:p>
            <a:r>
              <a:rPr lang="sr-Latn-BA" dirty="0" smtClean="0">
                <a:latin typeface="Franklin Gothic Book" panose="020B0503020102020204" pitchFamily="34" charset="0"/>
              </a:rPr>
              <a:t>Kritike modela zasnovane su na činjenici da je model previše konzervativna procjena vrijednosti, jer ne odražava vrijednost nekorišćene aktive. </a:t>
            </a:r>
          </a:p>
          <a:p>
            <a:r>
              <a:rPr lang="sr-Latn-BA" dirty="0" smtClean="0">
                <a:latin typeface="Franklin Gothic Book" panose="020B0503020102020204" pitchFamily="34" charset="0"/>
              </a:rPr>
              <a:t>Međutim, moguće je takvu aktivu posebno procijeniti i dodati modelu (patenti). Takođe ne vrednuje druge isplate akcionarima kao što su otkupi .</a:t>
            </a:r>
          </a:p>
          <a:p>
            <a:r>
              <a:rPr lang="sr-Latn-BA" dirty="0" smtClean="0">
                <a:latin typeface="Franklin Gothic Book" panose="020B0503020102020204" pitchFamily="34" charset="0"/>
              </a:rPr>
              <a:t>Nije pogodan za kraće periode jer pokazuje veliku godišnju volatilnost u performansama. </a:t>
            </a:r>
          </a:p>
          <a:p>
            <a:r>
              <a:rPr lang="sr-Latn-BA" dirty="0" smtClean="0">
                <a:latin typeface="Franklin Gothic Book" panose="020B0503020102020204" pitchFamily="34" charset="0"/>
              </a:rPr>
              <a:t>Adaptibilan je i koristan kod pronalaženja potcijenjenih akcija posebno kad cijene opadaju prema osnovnim pokazateljima (zarade i dividende), te pronalazi nizak PE racio potcijenjenih akcija s visokim dividendnim prinosom.</a:t>
            </a:r>
          </a:p>
          <a:p>
            <a:endParaRPr lang="sr-Latn-BA" dirty="0">
              <a:latin typeface="Franklin Gothic Book" panose="020B05030201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274637"/>
            <a:ext cx="7344816" cy="778099"/>
          </a:xfrm>
        </p:spPr>
        <p:txBody>
          <a:bodyPr>
            <a:noAutofit/>
          </a:bodyPr>
          <a:lstStyle/>
          <a:p>
            <a:r>
              <a:rPr lang="sr-Cyrl-BA" sz="3200" b="1" dirty="0" smtClean="0">
                <a:latin typeface="Franklin Gothic Book" panose="020B0503020102020204" pitchFamily="34" charset="0"/>
              </a:rPr>
              <a:t>1.2.</a:t>
            </a:r>
            <a:r>
              <a:rPr lang="sr-Cyrl-BA" sz="3200" b="1" dirty="0" smtClean="0"/>
              <a:t> </a:t>
            </a:r>
            <a:r>
              <a:rPr lang="sr-Latn-BA" sz="3200" b="1" dirty="0" smtClean="0">
                <a:latin typeface="Franklin Gothic Book" panose="020B0503020102020204" pitchFamily="34" charset="0"/>
              </a:rPr>
              <a:t>Linija tržišta kapitala</a:t>
            </a:r>
            <a:endParaRPr lang="sr-Latn-BA" sz="3200" b="1" dirty="0">
              <a:latin typeface="Franklin Gothic Book" panose="020B0503020102020204" pitchFamily="34" charset="0"/>
            </a:endParaRPr>
          </a:p>
        </p:txBody>
      </p:sp>
      <mc:AlternateContent xmlns:mc="http://schemas.openxmlformats.org/markup-compatibility/2006" xmlns:a14="http://schemas.microsoft.com/office/drawing/2010/main">
        <mc:Choice Requires="a14">
          <p:sp>
            <p:nvSpPr>
              <p:cNvPr id="25" name="Content Placeholder 24"/>
              <p:cNvSpPr>
                <a:spLocks noGrp="1"/>
              </p:cNvSpPr>
              <p:nvPr>
                <p:ph sz="quarter" idx="1"/>
              </p:nvPr>
            </p:nvSpPr>
            <p:spPr>
              <a:xfrm>
                <a:off x="539552" y="1340768"/>
                <a:ext cx="8147248" cy="5184576"/>
              </a:xfrm>
            </p:spPr>
            <p:txBody>
              <a:bodyPr>
                <a:noAutofit/>
              </a:bodyPr>
              <a:lstStyle/>
              <a:p>
                <a:pPr marL="0" indent="0">
                  <a:buNone/>
                </a:pPr>
                <a:r>
                  <a:rPr lang="sr-Latn-BA" sz="2200" dirty="0">
                    <a:latin typeface="Franklin Gothic Book" panose="020B0503020102020204" pitchFamily="34" charset="0"/>
                  </a:rPr>
                  <a:t>Linija tržišta kapitala spaja bezrizičnu aktivu i portfolio rizične aktive koja ima sljedeći izraz:</a:t>
                </a:r>
                <a:endParaRPr lang="sr-Latn-BA" sz="2200" dirty="0" smtClean="0">
                  <a:latin typeface="Franklin Gothic Book" panose="020B0503020102020204" pitchFamily="34" charset="0"/>
                </a:endParaRPr>
              </a:p>
              <a:p>
                <a:pPr marL="0" indent="0">
                  <a:buNone/>
                </a:pPr>
                <a:endParaRPr lang="sr-Latn-BA" sz="2200" b="1" i="1" dirty="0" smtClean="0">
                  <a:latin typeface="Cambria Math" panose="02040503050406030204" pitchFamily="18" charset="0"/>
                </a:endParaRPr>
              </a:p>
              <a:p>
                <a:pPr marL="0" indent="0">
                  <a:buNone/>
                </a:pPr>
                <a14:m>
                  <m:oMathPara xmlns:m="http://schemas.openxmlformats.org/officeDocument/2006/math">
                    <m:oMathParaPr>
                      <m:jc m:val="left"/>
                    </m:oMathParaPr>
                    <m:oMath xmlns:m="http://schemas.openxmlformats.org/officeDocument/2006/math">
                      <m:sSub>
                        <m:sSubPr>
                          <m:ctrlPr>
                            <a:rPr lang="en-US" sz="2200" b="1" i="1">
                              <a:latin typeface="Cambria Math" panose="02040503050406030204" pitchFamily="18" charset="0"/>
                            </a:rPr>
                          </m:ctrlPr>
                        </m:sSubPr>
                        <m:e>
                          <m:r>
                            <a:rPr lang="sr-Latn-BA" sz="2200" b="1" i="1">
                              <a:latin typeface="Cambria Math" panose="02040503050406030204" pitchFamily="18" charset="0"/>
                            </a:rPr>
                            <m:t>𝑹</m:t>
                          </m:r>
                        </m:e>
                        <m:sub>
                          <m:r>
                            <a:rPr lang="sr-Latn-BA" sz="2200" b="1" i="1">
                              <a:latin typeface="Cambria Math" panose="02040503050406030204" pitchFamily="18" charset="0"/>
                            </a:rPr>
                            <m:t>𝒆</m:t>
                          </m:r>
                        </m:sub>
                      </m:sSub>
                      <m:r>
                        <a:rPr lang="sr-Latn-BA" sz="2200" b="1" i="1">
                          <a:latin typeface="Cambria Math" panose="02040503050406030204" pitchFamily="18" charset="0"/>
                        </a:rPr>
                        <m:t>=</m:t>
                      </m:r>
                      <m:sSub>
                        <m:sSubPr>
                          <m:ctrlPr>
                            <a:rPr lang="en-US" sz="2200" b="1" i="1">
                              <a:latin typeface="Cambria Math" panose="02040503050406030204" pitchFamily="18" charset="0"/>
                            </a:rPr>
                          </m:ctrlPr>
                        </m:sSubPr>
                        <m:e>
                          <m:r>
                            <a:rPr lang="sr-Latn-BA" sz="2200" b="1" i="1">
                              <a:latin typeface="Cambria Math" panose="02040503050406030204" pitchFamily="18" charset="0"/>
                            </a:rPr>
                            <m:t>𝑹</m:t>
                          </m:r>
                        </m:e>
                        <m:sub>
                          <m:r>
                            <a:rPr lang="sr-Latn-BA" sz="2200" b="1" i="1">
                              <a:latin typeface="Cambria Math" panose="02040503050406030204" pitchFamily="18" charset="0"/>
                            </a:rPr>
                            <m:t>𝒇</m:t>
                          </m:r>
                        </m:sub>
                      </m:sSub>
                      <m:r>
                        <a:rPr lang="sr-Latn-BA" sz="2200" b="1" i="1">
                          <a:latin typeface="Cambria Math" panose="02040503050406030204" pitchFamily="18" charset="0"/>
                        </a:rPr>
                        <m:t>+</m:t>
                      </m:r>
                      <m:f>
                        <m:fPr>
                          <m:ctrlPr>
                            <a:rPr lang="en-US" sz="2200" b="1" i="1">
                              <a:latin typeface="Cambria Math" panose="02040503050406030204" pitchFamily="18" charset="0"/>
                            </a:rPr>
                          </m:ctrlPr>
                        </m:fPr>
                        <m:num>
                          <m:sSub>
                            <m:sSubPr>
                              <m:ctrlPr>
                                <a:rPr lang="en-US" sz="2200" b="1" i="1">
                                  <a:latin typeface="Cambria Math" panose="02040503050406030204" pitchFamily="18" charset="0"/>
                                </a:rPr>
                              </m:ctrlPr>
                            </m:sSubPr>
                            <m:e>
                              <m:r>
                                <a:rPr lang="sr-Latn-BA" sz="2200" b="1" i="1">
                                  <a:latin typeface="Cambria Math" panose="02040503050406030204" pitchFamily="18" charset="0"/>
                                </a:rPr>
                                <m:t>𝑹</m:t>
                              </m:r>
                            </m:e>
                            <m:sub>
                              <m:r>
                                <a:rPr lang="sr-Latn-BA" sz="2200" b="1" i="1">
                                  <a:latin typeface="Cambria Math" panose="02040503050406030204" pitchFamily="18" charset="0"/>
                                </a:rPr>
                                <m:t>𝒎</m:t>
                              </m:r>
                            </m:sub>
                          </m:sSub>
                          <m:r>
                            <a:rPr lang="sr-Latn-BA" sz="2200" b="1" i="1">
                              <a:latin typeface="Cambria Math" panose="02040503050406030204" pitchFamily="18" charset="0"/>
                            </a:rPr>
                            <m:t>−</m:t>
                          </m:r>
                          <m:sSub>
                            <m:sSubPr>
                              <m:ctrlPr>
                                <a:rPr lang="en-US" sz="2200" b="1" i="1">
                                  <a:latin typeface="Cambria Math" panose="02040503050406030204" pitchFamily="18" charset="0"/>
                                </a:rPr>
                              </m:ctrlPr>
                            </m:sSubPr>
                            <m:e>
                              <m:r>
                                <a:rPr lang="sr-Latn-BA" sz="2200" b="1" i="1">
                                  <a:latin typeface="Cambria Math" panose="02040503050406030204" pitchFamily="18" charset="0"/>
                                </a:rPr>
                                <m:t>𝑹</m:t>
                              </m:r>
                            </m:e>
                            <m:sub>
                              <m:r>
                                <a:rPr lang="sr-Latn-BA" sz="2200" b="1" i="1">
                                  <a:latin typeface="Cambria Math" panose="02040503050406030204" pitchFamily="18" charset="0"/>
                                </a:rPr>
                                <m:t>𝒇</m:t>
                              </m:r>
                            </m:sub>
                          </m:sSub>
                        </m:num>
                        <m:den>
                          <m:sSub>
                            <m:sSubPr>
                              <m:ctrlPr>
                                <a:rPr lang="en-US" sz="2200" b="1" i="1">
                                  <a:latin typeface="Cambria Math" panose="02040503050406030204" pitchFamily="18" charset="0"/>
                                </a:rPr>
                              </m:ctrlPr>
                            </m:sSubPr>
                            <m:e>
                              <m:r>
                                <a:rPr lang="sr-Latn-BA" sz="2200" b="1" i="1">
                                  <a:latin typeface="Cambria Math" panose="02040503050406030204" pitchFamily="18" charset="0"/>
                                </a:rPr>
                                <m:t>𝝈</m:t>
                              </m:r>
                            </m:e>
                            <m:sub>
                              <m:r>
                                <a:rPr lang="sr-Latn-BA" sz="2200" b="1" i="1">
                                  <a:latin typeface="Cambria Math" panose="02040503050406030204" pitchFamily="18" charset="0"/>
                                </a:rPr>
                                <m:t>𝒎</m:t>
                              </m:r>
                            </m:sub>
                          </m:sSub>
                        </m:den>
                      </m:f>
                      <m:r>
                        <a:rPr lang="sr-Latn-BA" sz="2200" b="1" i="1">
                          <a:latin typeface="Cambria Math" panose="02040503050406030204" pitchFamily="18" charset="0"/>
                        </a:rPr>
                        <m:t>×</m:t>
                      </m:r>
                      <m:sSub>
                        <m:sSubPr>
                          <m:ctrlPr>
                            <a:rPr lang="en-US" sz="2200" b="1" i="1">
                              <a:latin typeface="Cambria Math" panose="02040503050406030204" pitchFamily="18" charset="0"/>
                            </a:rPr>
                          </m:ctrlPr>
                        </m:sSubPr>
                        <m:e>
                          <m:r>
                            <a:rPr lang="sr-Latn-BA" sz="2200" b="1" i="1">
                              <a:latin typeface="Cambria Math" panose="02040503050406030204" pitchFamily="18" charset="0"/>
                            </a:rPr>
                            <m:t>𝝈</m:t>
                          </m:r>
                        </m:e>
                        <m:sub>
                          <m:r>
                            <a:rPr lang="sr-Latn-BA" sz="2200" b="1" i="1">
                              <a:latin typeface="Cambria Math" panose="02040503050406030204" pitchFamily="18" charset="0"/>
                            </a:rPr>
                            <m:t>𝒆</m:t>
                          </m:r>
                        </m:sub>
                      </m:sSub>
                    </m:oMath>
                  </m:oMathPara>
                </a14:m>
                <a:endParaRPr lang="sr-Latn-BA" sz="2200" i="1" dirty="0" smtClean="0">
                  <a:latin typeface="Franklin Gothic Book" panose="020B0503020102020204" pitchFamily="34" charset="0"/>
                </a:endParaRPr>
              </a:p>
              <a:p>
                <a:pPr marL="0" indent="0">
                  <a:buNone/>
                </a:pPr>
                <a:endParaRPr lang="sr-Latn-BA" sz="2200" dirty="0" smtClean="0">
                  <a:latin typeface="Franklin Gothic Book" panose="020B0503020102020204" pitchFamily="34" charset="0"/>
                </a:endParaRPr>
              </a:p>
              <a:p>
                <a:pPr marL="0" indent="0">
                  <a:buNone/>
                </a:pPr>
                <a:r>
                  <a:rPr lang="sr-Latn-BA" sz="2200" dirty="0" smtClean="0">
                    <a:latin typeface="Franklin Gothic Book" panose="020B0503020102020204" pitchFamily="34" charset="0"/>
                  </a:rPr>
                  <a:t>gdje </a:t>
                </a:r>
                <a:r>
                  <a:rPr lang="sr-Latn-BA" sz="2200" dirty="0">
                    <a:latin typeface="Franklin Gothic Book" panose="020B0503020102020204" pitchFamily="34" charset="0"/>
                  </a:rPr>
                  <a:t>je:</a:t>
                </a:r>
              </a:p>
              <a:p>
                <a:pPr marL="0" indent="0">
                  <a:buNone/>
                </a:pPr>
                <a:r>
                  <a:rPr lang="sr-Latn-BA" sz="2200" dirty="0">
                    <a:latin typeface="Franklin Gothic Book" panose="020B0503020102020204" pitchFamily="34" charset="0"/>
                  </a:rPr>
                  <a:t>Rf – bezrizični stopa kao kompenzacija investitoru za </a:t>
                </a:r>
                <a:r>
                  <a:rPr lang="sr-Latn-BA" sz="2200" dirty="0" smtClean="0">
                    <a:latin typeface="Franklin Gothic Book" panose="020B0503020102020204" pitchFamily="34" charset="0"/>
                  </a:rPr>
                  <a:t>čekanje</a:t>
                </a:r>
                <a:endParaRPr lang="sr-Latn-BA" sz="2200" i="1" dirty="0" smtClean="0">
                  <a:latin typeface="Franklin Gothic Book" panose="020B0503020102020204" pitchFamily="34" charset="0"/>
                </a:endParaRPr>
              </a:p>
              <a:p>
                <a:pPr marL="0" indent="0">
                  <a:buNone/>
                </a:pPr>
                <a14:m>
                  <m:oMath xmlns:m="http://schemas.openxmlformats.org/officeDocument/2006/math">
                    <m:f>
                      <m:fPr>
                        <m:ctrlPr>
                          <a:rPr lang="en-US" sz="2200" i="1">
                            <a:latin typeface="Cambria Math" panose="02040503050406030204" pitchFamily="18" charset="0"/>
                          </a:rPr>
                        </m:ctrlPr>
                      </m:fPr>
                      <m:num>
                        <m:sSub>
                          <m:sSubPr>
                            <m:ctrlPr>
                              <a:rPr lang="en-US" sz="2200" i="1">
                                <a:latin typeface="Cambria Math" panose="02040503050406030204" pitchFamily="18" charset="0"/>
                              </a:rPr>
                            </m:ctrlPr>
                          </m:sSubPr>
                          <m:e>
                            <m:r>
                              <a:rPr lang="sr-Latn-BA" sz="2200" i="1">
                                <a:latin typeface="Cambria Math" panose="02040503050406030204" pitchFamily="18" charset="0"/>
                              </a:rPr>
                              <m:t>𝑅</m:t>
                            </m:r>
                          </m:e>
                          <m:sub>
                            <m:r>
                              <a:rPr lang="sr-Latn-BA" sz="2200" i="1">
                                <a:latin typeface="Cambria Math" panose="02040503050406030204" pitchFamily="18" charset="0"/>
                              </a:rPr>
                              <m:t>𝑚</m:t>
                            </m:r>
                          </m:sub>
                        </m:sSub>
                        <m:r>
                          <a:rPr lang="sr-Latn-BA" sz="2200" i="1">
                            <a:latin typeface="Cambria Math" panose="02040503050406030204" pitchFamily="18" charset="0"/>
                          </a:rPr>
                          <m:t>−</m:t>
                        </m:r>
                        <m:sSub>
                          <m:sSubPr>
                            <m:ctrlPr>
                              <a:rPr lang="en-US" sz="2200" i="1">
                                <a:latin typeface="Cambria Math" panose="02040503050406030204" pitchFamily="18" charset="0"/>
                              </a:rPr>
                            </m:ctrlPr>
                          </m:sSubPr>
                          <m:e>
                            <m:r>
                              <a:rPr lang="sr-Latn-BA" sz="2200" i="1">
                                <a:latin typeface="Cambria Math" panose="02040503050406030204" pitchFamily="18" charset="0"/>
                              </a:rPr>
                              <m:t>𝑅</m:t>
                            </m:r>
                          </m:e>
                          <m:sub>
                            <m:r>
                              <a:rPr lang="sr-Latn-BA" sz="2200" i="1">
                                <a:latin typeface="Cambria Math" panose="02040503050406030204" pitchFamily="18" charset="0"/>
                              </a:rPr>
                              <m:t>𝑓</m:t>
                            </m:r>
                          </m:sub>
                        </m:sSub>
                      </m:num>
                      <m:den>
                        <m:sSub>
                          <m:sSubPr>
                            <m:ctrlPr>
                              <a:rPr lang="en-US" sz="2200" i="1">
                                <a:latin typeface="Cambria Math" panose="02040503050406030204" pitchFamily="18" charset="0"/>
                              </a:rPr>
                            </m:ctrlPr>
                          </m:sSubPr>
                          <m:e>
                            <m:r>
                              <a:rPr lang="sr-Latn-BA" sz="2200" i="1">
                                <a:latin typeface="Cambria Math" panose="02040503050406030204" pitchFamily="18" charset="0"/>
                              </a:rPr>
                              <m:t>𝜎</m:t>
                            </m:r>
                          </m:e>
                          <m:sub>
                            <m:r>
                              <a:rPr lang="sr-Latn-BA" sz="2200" i="1">
                                <a:latin typeface="Cambria Math" panose="02040503050406030204" pitchFamily="18" charset="0"/>
                              </a:rPr>
                              <m:t>𝑚</m:t>
                            </m:r>
                          </m:sub>
                        </m:sSub>
                      </m:den>
                    </m:f>
                  </m:oMath>
                </a14:m>
                <a:r>
                  <a:rPr lang="sr-Cyrl-BA" sz="2200" dirty="0" smtClean="0">
                    <a:latin typeface="Franklin Gothic Book" panose="020B0503020102020204" pitchFamily="34" charset="0"/>
                  </a:rPr>
                  <a:t> -</a:t>
                </a:r>
                <a:r>
                  <a:rPr lang="en-US" sz="2200" dirty="0">
                    <a:latin typeface="Franklin Gothic Book" panose="020B0503020102020204" pitchFamily="34" charset="0"/>
                  </a:rPr>
                  <a:t> tržišna cijena rizika za sva efikasna portfolija</a:t>
                </a:r>
              </a:p>
              <a:p>
                <a:pPr marL="0" indent="0">
                  <a:buNone/>
                </a:pPr>
                <a14:m>
                  <m:oMath xmlns:m="http://schemas.openxmlformats.org/officeDocument/2006/math">
                    <m:sSub>
                      <m:sSubPr>
                        <m:ctrlPr>
                          <a:rPr lang="en-US" sz="2200" i="1">
                            <a:latin typeface="Cambria Math" panose="02040503050406030204" pitchFamily="18" charset="0"/>
                          </a:rPr>
                        </m:ctrlPr>
                      </m:sSubPr>
                      <m:e>
                        <m:r>
                          <a:rPr lang="sr-Latn-BA" sz="2200" i="1">
                            <a:latin typeface="Cambria Math" panose="02040503050406030204" pitchFamily="18" charset="0"/>
                          </a:rPr>
                          <m:t>𝜎</m:t>
                        </m:r>
                      </m:e>
                      <m:sub>
                        <m:r>
                          <a:rPr lang="sr-Latn-BA" sz="2200" i="1">
                            <a:latin typeface="Cambria Math" panose="02040503050406030204" pitchFamily="18" charset="0"/>
                          </a:rPr>
                          <m:t>𝑒</m:t>
                        </m:r>
                      </m:sub>
                    </m:sSub>
                  </m:oMath>
                </a14:m>
                <a:r>
                  <a:rPr lang="sr-Cyrl-BA" sz="2200" dirty="0" smtClean="0">
                    <a:latin typeface="Franklin Gothic Book" panose="020B0503020102020204" pitchFamily="34" charset="0"/>
                  </a:rPr>
                  <a:t> - </a:t>
                </a:r>
                <a:r>
                  <a:rPr lang="sr-Latn-BA" sz="2200" dirty="0" smtClean="0">
                    <a:latin typeface="Franklin Gothic Book" panose="020B0503020102020204" pitchFamily="34" charset="0"/>
                  </a:rPr>
                  <a:t>nivo rizika nekog efikasnijeg portfolija</a:t>
                </a:r>
                <a:endParaRPr lang="sr-Cyrl-BA" sz="2200" dirty="0" smtClean="0">
                  <a:latin typeface="Franklin Gothic Book" panose="020B0503020102020204" pitchFamily="34" charset="0"/>
                </a:endParaRPr>
              </a:p>
              <a:p>
                <a:pPr marL="0" indent="0">
                  <a:buNone/>
                </a:pPr>
                <a14:m>
                  <m:oMath xmlns:m="http://schemas.openxmlformats.org/officeDocument/2006/math">
                    <m:f>
                      <m:fPr>
                        <m:ctrlPr>
                          <a:rPr lang="en-US" sz="2200" i="1">
                            <a:latin typeface="Cambria Math" panose="02040503050406030204" pitchFamily="18" charset="0"/>
                          </a:rPr>
                        </m:ctrlPr>
                      </m:fPr>
                      <m:num>
                        <m:sSub>
                          <m:sSubPr>
                            <m:ctrlPr>
                              <a:rPr lang="en-US" sz="2200" i="1">
                                <a:latin typeface="Cambria Math" panose="02040503050406030204" pitchFamily="18" charset="0"/>
                              </a:rPr>
                            </m:ctrlPr>
                          </m:sSubPr>
                          <m:e>
                            <m:r>
                              <a:rPr lang="sr-Latn-BA" sz="2200" i="1">
                                <a:latin typeface="Cambria Math" panose="02040503050406030204" pitchFamily="18" charset="0"/>
                              </a:rPr>
                              <m:t>𝑅</m:t>
                            </m:r>
                          </m:e>
                          <m:sub>
                            <m:r>
                              <a:rPr lang="sr-Latn-BA" sz="2200" i="1">
                                <a:latin typeface="Cambria Math" panose="02040503050406030204" pitchFamily="18" charset="0"/>
                              </a:rPr>
                              <m:t>𝑚</m:t>
                            </m:r>
                          </m:sub>
                        </m:sSub>
                        <m:r>
                          <a:rPr lang="sr-Latn-BA" sz="2200" i="1">
                            <a:latin typeface="Cambria Math" panose="02040503050406030204" pitchFamily="18" charset="0"/>
                          </a:rPr>
                          <m:t>−</m:t>
                        </m:r>
                        <m:sSub>
                          <m:sSubPr>
                            <m:ctrlPr>
                              <a:rPr lang="en-US" sz="2200" i="1">
                                <a:latin typeface="Cambria Math" panose="02040503050406030204" pitchFamily="18" charset="0"/>
                              </a:rPr>
                            </m:ctrlPr>
                          </m:sSubPr>
                          <m:e>
                            <m:r>
                              <a:rPr lang="sr-Latn-BA" sz="2200" i="1">
                                <a:latin typeface="Cambria Math" panose="02040503050406030204" pitchFamily="18" charset="0"/>
                              </a:rPr>
                              <m:t>𝑅</m:t>
                            </m:r>
                          </m:e>
                          <m:sub>
                            <m:r>
                              <a:rPr lang="sr-Latn-BA" sz="2200" i="1">
                                <a:latin typeface="Cambria Math" panose="02040503050406030204" pitchFamily="18" charset="0"/>
                              </a:rPr>
                              <m:t>𝑓</m:t>
                            </m:r>
                          </m:sub>
                        </m:sSub>
                      </m:num>
                      <m:den>
                        <m:sSub>
                          <m:sSubPr>
                            <m:ctrlPr>
                              <a:rPr lang="en-US" sz="2200" i="1">
                                <a:latin typeface="Cambria Math" panose="02040503050406030204" pitchFamily="18" charset="0"/>
                              </a:rPr>
                            </m:ctrlPr>
                          </m:sSubPr>
                          <m:e>
                            <m:r>
                              <a:rPr lang="sr-Latn-BA" sz="2200" i="1">
                                <a:latin typeface="Cambria Math" panose="02040503050406030204" pitchFamily="18" charset="0"/>
                              </a:rPr>
                              <m:t>𝜎</m:t>
                            </m:r>
                          </m:e>
                          <m:sub>
                            <m:r>
                              <a:rPr lang="sr-Latn-BA" sz="2200" i="1">
                                <a:latin typeface="Cambria Math" panose="02040503050406030204" pitchFamily="18" charset="0"/>
                              </a:rPr>
                              <m:t>𝑚</m:t>
                            </m:r>
                          </m:sub>
                        </m:sSub>
                      </m:den>
                    </m:f>
                    <m:r>
                      <a:rPr lang="sr-Latn-BA" sz="2200" i="1">
                        <a:latin typeface="Cambria Math" panose="02040503050406030204" pitchFamily="18" charset="0"/>
                      </a:rPr>
                      <m:t>×</m:t>
                    </m:r>
                    <m:sSub>
                      <m:sSubPr>
                        <m:ctrlPr>
                          <a:rPr lang="en-US" sz="2200" i="1">
                            <a:latin typeface="Cambria Math" panose="02040503050406030204" pitchFamily="18" charset="0"/>
                          </a:rPr>
                        </m:ctrlPr>
                      </m:sSubPr>
                      <m:e>
                        <m:r>
                          <a:rPr lang="sr-Latn-BA" sz="2200" i="1">
                            <a:latin typeface="Cambria Math" panose="02040503050406030204" pitchFamily="18" charset="0"/>
                          </a:rPr>
                          <m:t>𝜎</m:t>
                        </m:r>
                      </m:e>
                      <m:sub>
                        <m:r>
                          <a:rPr lang="sr-Latn-BA" sz="2200" i="1">
                            <a:latin typeface="Cambria Math" panose="02040503050406030204" pitchFamily="18" charset="0"/>
                          </a:rPr>
                          <m:t>𝑒</m:t>
                        </m:r>
                      </m:sub>
                    </m:sSub>
                  </m:oMath>
                </a14:m>
                <a:r>
                  <a:rPr lang="sr-Cyrl-BA" sz="2200" dirty="0" smtClean="0">
                    <a:latin typeface="Franklin Gothic Book" panose="020B0503020102020204" pitchFamily="34" charset="0"/>
                  </a:rPr>
                  <a:t> - </a:t>
                </a:r>
                <a:r>
                  <a:rPr lang="sr-Latn-BA" sz="2200" dirty="0" smtClean="0">
                    <a:latin typeface="Franklin Gothic Book" panose="020B0503020102020204" pitchFamily="34" charset="0"/>
                  </a:rPr>
                  <a:t>kompanzacija investitoru za preuzete rizike</a:t>
                </a:r>
                <a:endParaRPr lang="sr-Latn-BA" sz="2200" dirty="0">
                  <a:latin typeface="Franklin Gothic Book" panose="020B0503020102020204" pitchFamily="34" charset="0"/>
                </a:endParaRPr>
              </a:p>
            </p:txBody>
          </p:sp>
        </mc:Choice>
        <mc:Fallback xmlns="">
          <p:sp>
            <p:nvSpPr>
              <p:cNvPr id="25" name="Content Placeholder 24"/>
              <p:cNvSpPr>
                <a:spLocks noGrp="1" noRot="1" noChangeAspect="1" noMove="1" noResize="1" noEditPoints="1" noAdjustHandles="1" noChangeArrowheads="1" noChangeShapeType="1" noTextEdit="1"/>
              </p:cNvSpPr>
              <p:nvPr>
                <p:ph sz="quarter" idx="1"/>
              </p:nvPr>
            </p:nvSpPr>
            <p:spPr>
              <a:xfrm>
                <a:off x="539552" y="1340768"/>
                <a:ext cx="8147248" cy="5184576"/>
              </a:xfrm>
              <a:blipFill rotWithShape="0">
                <a:blip r:embed="rId2"/>
                <a:stretch>
                  <a:fillRect l="-973" t="-824"/>
                </a:stretch>
              </a:blipFill>
            </p:spPr>
            <p:txBody>
              <a:bodyPr/>
              <a:lstStyle/>
              <a:p>
                <a:r>
                  <a:rPr lang="sr-Latn-BA">
                    <a:noFill/>
                  </a:rPr>
                  <a:t> </a:t>
                </a:r>
              </a:p>
            </p:txBody>
          </p:sp>
        </mc:Fallback>
      </mc:AlternateContent>
    </p:spTree>
    <p:extLst>
      <p:ext uri="{BB962C8B-B14F-4D97-AF65-F5344CB8AC3E}">
        <p14:creationId xmlns:p14="http://schemas.microsoft.com/office/powerpoint/2010/main" val="1965744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274638"/>
            <a:ext cx="7715200" cy="778098"/>
          </a:xfrm>
        </p:spPr>
        <p:txBody>
          <a:bodyPr>
            <a:normAutofit/>
          </a:bodyPr>
          <a:lstStyle/>
          <a:p>
            <a:r>
              <a:rPr lang="sr-Cyrl-BA" sz="3200" b="1" dirty="0">
                <a:latin typeface="Franklin Gothic Book" panose="020B0503020102020204" pitchFamily="34" charset="0"/>
              </a:rPr>
              <a:t>1.2.</a:t>
            </a:r>
            <a:r>
              <a:rPr lang="sr-Cyrl-BA" sz="3200" b="1" dirty="0"/>
              <a:t> </a:t>
            </a:r>
            <a:r>
              <a:rPr lang="sr-Latn-BA" sz="3200" b="1" dirty="0">
                <a:latin typeface="Franklin Gothic Book" panose="020B0503020102020204" pitchFamily="34" charset="0"/>
              </a:rPr>
              <a:t>Linija tržišta kapitala</a:t>
            </a:r>
            <a:endParaRPr lang="sr-Latn-BA" sz="3200"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395536" y="1196752"/>
                <a:ext cx="8352928" cy="4823048"/>
              </a:xfrm>
            </p:spPr>
            <p:txBody>
              <a:bodyPr>
                <a:normAutofit/>
              </a:bodyPr>
              <a:lstStyle/>
              <a:p>
                <a:pPr marL="0" indent="0">
                  <a:buNone/>
                </a:pPr>
                <a:r>
                  <a:rPr lang="sr-Latn-BA" sz="2200" dirty="0" smtClean="0">
                    <a:latin typeface="+mj-lt"/>
                  </a:rPr>
                  <a:t>Očekivani prinos portfolija</a:t>
                </a:r>
                <a:r>
                  <a:rPr lang="sr-Cyrl-BA" sz="2200" dirty="0" smtClean="0">
                    <a:latin typeface="+mj-lt"/>
                  </a:rPr>
                  <a:t>= </a:t>
                </a:r>
              </a:p>
              <a:p>
                <a:pPr marL="0" indent="0">
                  <a:buNone/>
                </a:pPr>
                <a:r>
                  <a:rPr lang="sr-Latn-BA" sz="2200" dirty="0" smtClean="0">
                    <a:latin typeface="+mj-lt"/>
                  </a:rPr>
                  <a:t>=cijena vremena x iznos rizika x</a:t>
                </a:r>
                <a:r>
                  <a:rPr lang="sr-Cyrl-BA" sz="2200" dirty="0" smtClean="0">
                    <a:latin typeface="+mj-lt"/>
                  </a:rPr>
                  <a:t> </a:t>
                </a:r>
                <a:r>
                  <a:rPr lang="sr-Latn-BA" sz="2200" dirty="0" smtClean="0">
                    <a:latin typeface="+mj-lt"/>
                  </a:rPr>
                  <a:t>jedinična cijena rizika</a:t>
                </a:r>
                <a:endParaRPr lang="sr-Cyrl-BA" sz="2200" dirty="0" smtClean="0">
                  <a:latin typeface="+mj-lt"/>
                </a:endParaRPr>
              </a:p>
              <a:p>
                <a:pPr marL="0" indent="0">
                  <a:buNone/>
                </a:pPr>
                <a:r>
                  <a:rPr lang="sr-Latn-BA" sz="2200" dirty="0" smtClean="0">
                    <a:latin typeface="+mj-lt"/>
                  </a:rPr>
                  <a:t>P</a:t>
                </a:r>
                <a:r>
                  <a:rPr lang="en-US" sz="2200" dirty="0" smtClean="0">
                    <a:latin typeface="+mj-lt"/>
                  </a:rPr>
                  <a:t>rema </a:t>
                </a:r>
                <a:r>
                  <a:rPr lang="en-US" sz="2200" dirty="0">
                    <a:latin typeface="+mj-lt"/>
                  </a:rPr>
                  <a:t>CAPM, rizičnost efikasnog portfolija mjeri se </a:t>
                </a:r>
                <a14:m>
                  <m:oMath xmlns:m="http://schemas.openxmlformats.org/officeDocument/2006/math">
                    <m:sSub>
                      <m:sSubPr>
                        <m:ctrlPr>
                          <a:rPr lang="en-US" sz="2200" i="1">
                            <a:latin typeface="Cambria Math" panose="02040503050406030204" pitchFamily="18" charset="0"/>
                          </a:rPr>
                        </m:ctrlPr>
                      </m:sSubPr>
                      <m:e>
                        <m:r>
                          <a:rPr lang="sr-Latn-BA" sz="2200" i="1">
                            <a:latin typeface="Cambria Math" panose="02040503050406030204" pitchFamily="18" charset="0"/>
                          </a:rPr>
                          <m:t>𝜎</m:t>
                        </m:r>
                      </m:e>
                      <m:sub>
                        <m:r>
                          <a:rPr lang="sr-Latn-BA" sz="2200" i="1">
                            <a:latin typeface="Cambria Math" panose="02040503050406030204" pitchFamily="18" charset="0"/>
                          </a:rPr>
                          <m:t>𝑒</m:t>
                        </m:r>
                      </m:sub>
                    </m:sSub>
                  </m:oMath>
                </a14:m>
                <a:r>
                  <a:rPr lang="en-US" sz="2200" dirty="0">
                    <a:latin typeface="+mj-lt"/>
                  </a:rPr>
                  <a:t>, a rizičnost HOV u portfoliju njenom </a:t>
                </a:r>
                <a:r>
                  <a:rPr lang="sr-Latn-BA" sz="2200" dirty="0" smtClean="0">
                    <a:latin typeface="+mj-lt"/>
                  </a:rPr>
                  <a:t>betom</a:t>
                </a:r>
              </a:p>
              <a:p>
                <a:pPr marL="0" indent="0">
                  <a:buNone/>
                </a:pPr>
                <a:endParaRPr lang="sr-Latn-BA" sz="2400"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395536" y="1196752"/>
                <a:ext cx="8352928" cy="4823048"/>
              </a:xfrm>
              <a:blipFill rotWithShape="0">
                <a:blip r:embed="rId2"/>
                <a:stretch>
                  <a:fillRect l="-949" t="-884"/>
                </a:stretch>
              </a:blipFill>
            </p:spPr>
            <p:txBody>
              <a:bodyPr/>
              <a:lstStyle/>
              <a:p>
                <a:r>
                  <a:rPr lang="sr-Latn-BA">
                    <a:noFill/>
                  </a:rPr>
                  <a:t> </a:t>
                </a:r>
              </a:p>
            </p:txBody>
          </p:sp>
        </mc:Fallback>
      </mc:AlternateContent>
      <p:pic>
        <p:nvPicPr>
          <p:cNvPr id="59" name="Picture 58"/>
          <p:cNvPicPr>
            <a:picLocks noChangeAspect="1"/>
          </p:cNvPicPr>
          <p:nvPr/>
        </p:nvPicPr>
        <p:blipFill>
          <a:blip r:embed="rId3"/>
          <a:stretch>
            <a:fillRect/>
          </a:stretch>
        </p:blipFill>
        <p:spPr>
          <a:xfrm>
            <a:off x="611560" y="2852936"/>
            <a:ext cx="7062415" cy="3600400"/>
          </a:xfrm>
          <a:prstGeom prst="rect">
            <a:avLst/>
          </a:prstGeom>
          <a:gradFill>
            <a:gsLst>
              <a:gs pos="51323">
                <a:srgbClr val="B9DEE8"/>
              </a:gs>
              <a:gs pos="40700">
                <a:srgbClr val="C5E4EC"/>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Tree>
    <p:extLst>
      <p:ext uri="{BB962C8B-B14F-4D97-AF65-F5344CB8AC3E}">
        <p14:creationId xmlns:p14="http://schemas.microsoft.com/office/powerpoint/2010/main" val="800859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850106"/>
          </a:xfrm>
        </p:spPr>
        <p:txBody>
          <a:bodyPr>
            <a:normAutofit/>
          </a:bodyPr>
          <a:lstStyle/>
          <a:p>
            <a:r>
              <a:rPr lang="en-US" sz="3200" dirty="0"/>
              <a:t>1.3. Tržišna premija rizika (ERP)</a:t>
            </a: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431540" y="1556792"/>
                <a:ext cx="8280920" cy="5005536"/>
              </a:xfrm>
            </p:spPr>
            <p:txBody>
              <a:bodyPr>
                <a:normAutofit/>
              </a:bodyPr>
              <a:lstStyle/>
              <a:p>
                <a:pPr>
                  <a:buNone/>
                </a:pPr>
                <a14:m>
                  <m:oMathPara xmlns:m="http://schemas.openxmlformats.org/officeDocument/2006/math">
                    <m:oMathParaPr>
                      <m:jc m:val="left"/>
                    </m:oMathParaPr>
                    <m:oMath xmlns:m="http://schemas.openxmlformats.org/officeDocument/2006/math">
                      <m:sSub>
                        <m:sSubPr>
                          <m:ctrlPr>
                            <a:rPr lang="en-US" b="1" i="1">
                              <a:latin typeface="Cambria Math" panose="02040503050406030204" pitchFamily="18" charset="0"/>
                            </a:rPr>
                          </m:ctrlPr>
                        </m:sSubPr>
                        <m:e>
                          <m:r>
                            <a:rPr lang="sr-Latn-BA" b="1" i="1">
                              <a:latin typeface="Cambria Math" panose="02040503050406030204" pitchFamily="18" charset="0"/>
                            </a:rPr>
                            <m:t>𝑹</m:t>
                          </m:r>
                        </m:e>
                        <m:sub>
                          <m:r>
                            <a:rPr lang="sr-Latn-BA" b="1" i="1">
                              <a:latin typeface="Cambria Math" panose="02040503050406030204" pitchFamily="18" charset="0"/>
                            </a:rPr>
                            <m:t>𝒎</m:t>
                          </m:r>
                        </m:sub>
                      </m:sSub>
                      <m:r>
                        <a:rPr lang="sr-Latn-BA" b="1" i="1">
                          <a:latin typeface="Cambria Math" panose="02040503050406030204" pitchFamily="18" charset="0"/>
                        </a:rPr>
                        <m:t>− </m:t>
                      </m:r>
                      <m:sSub>
                        <m:sSubPr>
                          <m:ctrlPr>
                            <a:rPr lang="en-US" b="1" i="1">
                              <a:latin typeface="Cambria Math" panose="02040503050406030204" pitchFamily="18" charset="0"/>
                            </a:rPr>
                          </m:ctrlPr>
                        </m:sSubPr>
                        <m:e>
                          <m:r>
                            <a:rPr lang="sr-Latn-BA" b="1" i="1">
                              <a:latin typeface="Cambria Math" panose="02040503050406030204" pitchFamily="18" charset="0"/>
                            </a:rPr>
                            <m:t>𝑹</m:t>
                          </m:r>
                        </m:e>
                        <m:sub>
                          <m:r>
                            <a:rPr lang="sr-Latn-BA" b="1" i="1">
                              <a:latin typeface="Cambria Math" panose="02040503050406030204" pitchFamily="18" charset="0"/>
                            </a:rPr>
                            <m:t>𝒇</m:t>
                          </m:r>
                        </m:sub>
                      </m:sSub>
                      <m:r>
                        <a:rPr lang="sr-Latn-BA" b="1" i="1">
                          <a:latin typeface="Cambria Math" panose="02040503050406030204" pitchFamily="18" charset="0"/>
                        </a:rPr>
                        <m:t>= </m:t>
                      </m:r>
                      <m:sSup>
                        <m:sSupPr>
                          <m:ctrlPr>
                            <a:rPr lang="en-US" b="1" i="1">
                              <a:latin typeface="Cambria Math" panose="02040503050406030204" pitchFamily="18" charset="0"/>
                            </a:rPr>
                          </m:ctrlPr>
                        </m:sSupPr>
                        <m:e>
                          <m:r>
                            <a:rPr lang="sr-Latn-BA" b="1" i="1">
                              <a:latin typeface="Cambria Math" panose="02040503050406030204" pitchFamily="18" charset="0"/>
                            </a:rPr>
                            <m:t>𝑨</m:t>
                          </m:r>
                        </m:e>
                        <m:sup>
                          <m:r>
                            <a:rPr lang="sr-Latn-BA" b="1" i="1">
                              <a:latin typeface="Cambria Math" panose="02040503050406030204" pitchFamily="18" charset="0"/>
                            </a:rPr>
                            <m:t>∗</m:t>
                          </m:r>
                        </m:sup>
                      </m:sSup>
                      <m:r>
                        <a:rPr lang="sr-Latn-BA" b="1" i="1">
                          <a:latin typeface="Cambria Math" panose="02040503050406030204" pitchFamily="18" charset="0"/>
                        </a:rPr>
                        <m:t>×</m:t>
                      </m:r>
                      <m:sSubSup>
                        <m:sSubSupPr>
                          <m:ctrlPr>
                            <a:rPr lang="en-US" b="1" i="1">
                              <a:latin typeface="Cambria Math" panose="02040503050406030204" pitchFamily="18" charset="0"/>
                            </a:rPr>
                          </m:ctrlPr>
                        </m:sSubSupPr>
                        <m:e>
                          <m:r>
                            <a:rPr lang="sr-Latn-BA" b="1" i="1">
                              <a:latin typeface="Cambria Math" panose="02040503050406030204" pitchFamily="18" charset="0"/>
                            </a:rPr>
                            <m:t>𝝈</m:t>
                          </m:r>
                        </m:e>
                        <m:sub>
                          <m:r>
                            <a:rPr lang="sr-Latn-BA" b="1" i="1">
                              <a:latin typeface="Cambria Math" panose="02040503050406030204" pitchFamily="18" charset="0"/>
                            </a:rPr>
                            <m:t>𝒎</m:t>
                          </m:r>
                        </m:sub>
                        <m:sup>
                          <m:r>
                            <a:rPr lang="sr-Latn-BA" b="1" i="1">
                              <a:latin typeface="Cambria Math" panose="02040503050406030204" pitchFamily="18" charset="0"/>
                            </a:rPr>
                            <m:t>𝟐</m:t>
                          </m:r>
                        </m:sup>
                      </m:sSubSup>
                    </m:oMath>
                  </m:oMathPara>
                </a14:m>
                <a:endParaRPr lang="sr-Cyrl-BA" b="1" dirty="0" smtClean="0">
                  <a:latin typeface="+mj-lt"/>
                </a:endParaRPr>
              </a:p>
              <a:p>
                <a:pPr marL="0" indent="0">
                  <a:buNone/>
                </a:pPr>
                <a14:m>
                  <m:oMath xmlns:m="http://schemas.openxmlformats.org/officeDocument/2006/math">
                    <m:sSub>
                      <m:sSubPr>
                        <m:ctrlPr>
                          <a:rPr lang="en-US" sz="2400" i="1">
                            <a:latin typeface="Cambria Math" panose="02040503050406030204" pitchFamily="18" charset="0"/>
                          </a:rPr>
                        </m:ctrlPr>
                      </m:sSubPr>
                      <m:e>
                        <m:r>
                          <a:rPr lang="sr-Latn-BA" sz="2400" i="1">
                            <a:latin typeface="Cambria Math" panose="02040503050406030204" pitchFamily="18" charset="0"/>
                          </a:rPr>
                          <m:t>𝑅</m:t>
                        </m:r>
                      </m:e>
                      <m:sub>
                        <m:r>
                          <a:rPr lang="sr-Latn-BA" sz="2400" i="1">
                            <a:latin typeface="Cambria Math" panose="02040503050406030204" pitchFamily="18" charset="0"/>
                          </a:rPr>
                          <m:t>𝑚</m:t>
                        </m:r>
                      </m:sub>
                    </m:sSub>
                  </m:oMath>
                </a14:m>
                <a:r>
                  <a:rPr lang="sr-Cyrl-BA" sz="2400" dirty="0" smtClean="0">
                    <a:latin typeface="+mj-lt"/>
                  </a:rPr>
                  <a:t> -</a:t>
                </a:r>
                <a:r>
                  <a:rPr lang="sr-Latn-BA" sz="2400" dirty="0" smtClean="0">
                    <a:latin typeface="+mj-lt"/>
                  </a:rPr>
                  <a:t> tržišna stopa prinosa (prinos na tržišni portfolio akcija)</a:t>
                </a:r>
                <a:endParaRPr lang="sr-Cyrl-BA" sz="2400" dirty="0" smtClean="0">
                  <a:latin typeface="+mj-lt"/>
                </a:endParaRPr>
              </a:p>
              <a:p>
                <a:pPr marL="0" indent="0">
                  <a:buNone/>
                </a:pPr>
                <a14:m>
                  <m:oMath xmlns:m="http://schemas.openxmlformats.org/officeDocument/2006/math">
                    <m:sSub>
                      <m:sSubPr>
                        <m:ctrlPr>
                          <a:rPr lang="en-US" sz="2400" i="1">
                            <a:latin typeface="Cambria Math" panose="02040503050406030204" pitchFamily="18" charset="0"/>
                          </a:rPr>
                        </m:ctrlPr>
                      </m:sSubPr>
                      <m:e>
                        <m:r>
                          <a:rPr lang="sr-Latn-BA" sz="2400" i="1">
                            <a:latin typeface="Cambria Math" panose="02040503050406030204" pitchFamily="18" charset="0"/>
                          </a:rPr>
                          <m:t>𝑅</m:t>
                        </m:r>
                      </m:e>
                      <m:sub>
                        <m:r>
                          <a:rPr lang="sr-Latn-BA" sz="2400" i="1">
                            <a:latin typeface="Cambria Math" panose="02040503050406030204" pitchFamily="18" charset="0"/>
                          </a:rPr>
                          <m:t>𝑓</m:t>
                        </m:r>
                      </m:sub>
                    </m:sSub>
                  </m:oMath>
                </a14:m>
                <a:r>
                  <a:rPr lang="sr-Cyrl-BA" sz="2400" dirty="0" smtClean="0">
                    <a:latin typeface="+mj-lt"/>
                  </a:rPr>
                  <a:t> - </a:t>
                </a:r>
                <a:r>
                  <a:rPr lang="sr-Latn-BA" sz="2400" dirty="0" smtClean="0">
                    <a:latin typeface="+mj-lt"/>
                  </a:rPr>
                  <a:t>bezrizična stopa prinosa</a:t>
                </a:r>
                <a:endParaRPr lang="sr-Cyrl-BA" sz="2400" dirty="0" smtClean="0">
                  <a:latin typeface="+mj-lt"/>
                </a:endParaRPr>
              </a:p>
              <a:p>
                <a:pPr marL="0" indent="0">
                  <a:buNone/>
                </a:pPr>
                <a:r>
                  <a:rPr lang="en-US" sz="2400" dirty="0" smtClean="0">
                    <a:latin typeface="+mj-lt"/>
                  </a:rPr>
                  <a:t>σ</a:t>
                </a:r>
                <a:r>
                  <a:rPr lang="en-US" sz="2400" baseline="30000" dirty="0" smtClean="0">
                    <a:latin typeface="+mj-lt"/>
                  </a:rPr>
                  <a:t>2</a:t>
                </a:r>
                <a:r>
                  <a:rPr lang="en-US" sz="2400" baseline="-25000" dirty="0" smtClean="0">
                    <a:latin typeface="+mj-lt"/>
                  </a:rPr>
                  <a:t>M</a:t>
                </a:r>
                <a:r>
                  <a:rPr lang="sr-Cyrl-BA" sz="2400" dirty="0" smtClean="0">
                    <a:latin typeface="+mj-lt"/>
                  </a:rPr>
                  <a:t> – </a:t>
                </a:r>
                <a:r>
                  <a:rPr lang="sr-Latn-BA" sz="2400" dirty="0" smtClean="0">
                    <a:latin typeface="+mj-lt"/>
                  </a:rPr>
                  <a:t>standardna devijacija prinosa na tržišni portfolio</a:t>
                </a:r>
              </a:p>
              <a:p>
                <a:pPr marL="0" indent="0">
                  <a:buNone/>
                </a:pPr>
                <a:r>
                  <a:rPr lang="en-US" sz="2400" dirty="0" smtClean="0">
                    <a:latin typeface="+mj-lt"/>
                  </a:rPr>
                  <a:t>A</a:t>
                </a:r>
                <a:r>
                  <a:rPr lang="en-US" sz="2400" baseline="30000" dirty="0" smtClean="0">
                    <a:latin typeface="+mj-lt"/>
                  </a:rPr>
                  <a:t>*</a:t>
                </a:r>
                <a:r>
                  <a:rPr lang="sr-Cyrl-BA" sz="2400" dirty="0" smtClean="0">
                    <a:latin typeface="+mj-lt"/>
                  </a:rPr>
                  <a:t>- </a:t>
                </a:r>
                <a:r>
                  <a:rPr lang="sr-Latn-BA" sz="2400" dirty="0" smtClean="0">
                    <a:latin typeface="+mj-lt"/>
                  </a:rPr>
                  <a:t>stepen odbojnosti prosječnog investitora prema riziku</a:t>
                </a:r>
              </a:p>
              <a:p>
                <a:pPr marL="0" indent="0">
                  <a:buNone/>
                </a:pPr>
                <a:r>
                  <a:rPr lang="sr-Cyrl-BA" sz="2000" dirty="0" smtClean="0">
                    <a:latin typeface="+mj-lt"/>
                  </a:rPr>
                  <a:t>(</a:t>
                </a:r>
                <a14:m>
                  <m:oMath xmlns:m="http://schemas.openxmlformats.org/officeDocument/2006/math">
                    <m:sSub>
                      <m:sSubPr>
                        <m:ctrlPr>
                          <a:rPr lang="en-US" sz="2000" i="1">
                            <a:latin typeface="Cambria Math" panose="02040503050406030204" pitchFamily="18" charset="0"/>
                          </a:rPr>
                        </m:ctrlPr>
                      </m:sSubPr>
                      <m:e>
                        <m:r>
                          <a:rPr lang="sr-Latn-BA" sz="2000" b="0" i="1">
                            <a:latin typeface="Cambria Math" panose="02040503050406030204" pitchFamily="18" charset="0"/>
                          </a:rPr>
                          <m:t>𝑅</m:t>
                        </m:r>
                      </m:e>
                      <m:sub>
                        <m:r>
                          <a:rPr lang="sr-Latn-BA" sz="2000" b="0" i="1">
                            <a:latin typeface="Cambria Math" panose="02040503050406030204" pitchFamily="18" charset="0"/>
                          </a:rPr>
                          <m:t>𝑚</m:t>
                        </m:r>
                      </m:sub>
                    </m:sSub>
                    <m:r>
                      <a:rPr lang="sr-Latn-BA" sz="2000" b="0" i="1">
                        <a:latin typeface="Cambria Math" panose="02040503050406030204" pitchFamily="18" charset="0"/>
                      </a:rPr>
                      <m:t>− </m:t>
                    </m:r>
                    <m:sSub>
                      <m:sSubPr>
                        <m:ctrlPr>
                          <a:rPr lang="en-US" sz="2000" i="1">
                            <a:latin typeface="Cambria Math" panose="02040503050406030204" pitchFamily="18" charset="0"/>
                          </a:rPr>
                        </m:ctrlPr>
                      </m:sSubPr>
                      <m:e>
                        <m:r>
                          <a:rPr lang="sr-Latn-BA" sz="2000" b="0" i="1">
                            <a:latin typeface="Cambria Math" panose="02040503050406030204" pitchFamily="18" charset="0"/>
                          </a:rPr>
                          <m:t>𝑅</m:t>
                        </m:r>
                      </m:e>
                      <m:sub>
                        <m:r>
                          <a:rPr lang="sr-Latn-BA" sz="2000" b="0" i="1">
                            <a:latin typeface="Cambria Math" panose="02040503050406030204" pitchFamily="18" charset="0"/>
                          </a:rPr>
                          <m:t>𝑓</m:t>
                        </m:r>
                      </m:sub>
                    </m:sSub>
                  </m:oMath>
                </a14:m>
                <a:r>
                  <a:rPr lang="sr-Cyrl-BA" sz="2400" dirty="0" smtClean="0">
                    <a:latin typeface="+mj-lt"/>
                  </a:rPr>
                  <a:t>) = </a:t>
                </a:r>
                <a:r>
                  <a:rPr lang="sr-Latn-BA" sz="2400" dirty="0" smtClean="0">
                    <a:latin typeface="+mj-lt"/>
                  </a:rPr>
                  <a:t>ERP – tržišna premija rizika ili premija tržišnog portfolija (Eng. Equity Risk Premium)</a:t>
                </a:r>
                <a:endParaRPr lang="sr-Cyrl-BA" sz="2400" dirty="0" smtClean="0">
                  <a:latin typeface="+mj-lt"/>
                </a:endParaRPr>
              </a:p>
              <a:p>
                <a:pPr marL="0" indent="0">
                  <a:buNone/>
                </a:pPr>
                <a:r>
                  <a:rPr lang="en-US" sz="2400" dirty="0">
                    <a:latin typeface="+mj-lt"/>
                  </a:rPr>
                  <a:t>Ravnotežna premija rizika tržišnog portfolija je srazmjerna i tržišnom riziku koji se mjeri varijansom prinosa, i prosječnom stepenu odbojnosti prema riziku. </a:t>
                </a:r>
              </a:p>
              <a:p>
                <a:endParaRPr lang="en-US" sz="2400" dirty="0" smtClean="0">
                  <a:latin typeface="+mj-lt"/>
                </a:endParaRPr>
              </a:p>
              <a:p>
                <a:endParaRPr lang="en-US" sz="2400" dirty="0" smtClean="0"/>
              </a:p>
              <a:p>
                <a:endParaRPr lang="en-US" dirty="0" smtClean="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431540" y="1556792"/>
                <a:ext cx="8280920" cy="5005536"/>
              </a:xfrm>
              <a:blipFill rotWithShape="0">
                <a:blip r:embed="rId2"/>
                <a:stretch>
                  <a:fillRect l="-1178"/>
                </a:stretch>
              </a:blipFill>
            </p:spPr>
            <p:txBody>
              <a:bodyPr/>
              <a:lstStyle/>
              <a:p>
                <a:r>
                  <a:rPr lang="sr-Latn-BA">
                    <a:noFill/>
                  </a:rPr>
                  <a:t> </a:t>
                </a:r>
              </a:p>
            </p:txBody>
          </p:sp>
        </mc:Fallback>
      </mc:AlternateContent>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74638"/>
            <a:ext cx="8003232" cy="778098"/>
          </a:xfrm>
        </p:spPr>
        <p:txBody>
          <a:bodyPr>
            <a:normAutofit/>
          </a:bodyPr>
          <a:lstStyle/>
          <a:p>
            <a:r>
              <a:rPr lang="sr-Cyrl-BA" sz="3200" b="1" dirty="0" smtClean="0">
                <a:latin typeface="Franklin Gothic Book" panose="020B0503020102020204" pitchFamily="34" charset="0"/>
              </a:rPr>
              <a:t>1.4. </a:t>
            </a:r>
            <a:r>
              <a:rPr lang="sr-Latn-BA" sz="3200" b="1" dirty="0" smtClean="0">
                <a:latin typeface="Franklin Gothic Book" panose="020B0503020102020204" pitchFamily="34" charset="0"/>
              </a:rPr>
              <a:t>Formula</a:t>
            </a:r>
            <a:r>
              <a:rPr lang="sr-Cyrl-BA" sz="3200" b="1" dirty="0" smtClean="0">
                <a:latin typeface="Franklin Gothic Book" panose="020B0503020102020204" pitchFamily="34" charset="0"/>
              </a:rPr>
              <a:t> </a:t>
            </a:r>
            <a:r>
              <a:rPr lang="sr-Latn-BA" sz="3200" b="1" dirty="0" smtClean="0">
                <a:latin typeface="Franklin Gothic Book" panose="020B0503020102020204" pitchFamily="34" charset="0"/>
                <a:cs typeface="Calibri" panose="020F0502020204030204" pitchFamily="34" charset="0"/>
              </a:rPr>
              <a:t>CAPM</a:t>
            </a:r>
            <a:r>
              <a:rPr lang="sr-Cyrl-BA" sz="3200" b="1" dirty="0" smtClean="0">
                <a:latin typeface="Franklin Gothic Book" panose="020B0503020102020204" pitchFamily="34" charset="0"/>
                <a:cs typeface="Calibri" panose="020F0502020204030204" pitchFamily="34" charset="0"/>
              </a:rPr>
              <a:t> </a:t>
            </a:r>
            <a:endParaRPr lang="en-US" sz="3200" b="1" dirty="0">
              <a:latin typeface="Franklin Gothic Book" panose="020B050302010202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683568" y="1052736"/>
                <a:ext cx="8003232" cy="5256584"/>
              </a:xfrm>
            </p:spPr>
            <p:txBody>
              <a:bodyPr>
                <a:noAutofit/>
              </a:bodyPr>
              <a:lstStyle/>
              <a:p>
                <a:pPr marL="0" indent="0">
                  <a:buNone/>
                </a:pPr>
                <a:r>
                  <a:rPr lang="sr-Latn-BA" sz="2800" dirty="0" smtClean="0">
                    <a:latin typeface="+mj-lt"/>
                  </a:rPr>
                  <a:t>Formula</a:t>
                </a:r>
                <a:r>
                  <a:rPr lang="sr-Cyrl-BA" sz="2800" dirty="0" smtClean="0">
                    <a:latin typeface="+mj-lt"/>
                  </a:rPr>
                  <a:t> </a:t>
                </a:r>
                <a:r>
                  <a:rPr lang="sr-Latn-BA" sz="2800" dirty="0" smtClean="0">
                    <a:latin typeface="+mj-lt"/>
                  </a:rPr>
                  <a:t>CAPM-</a:t>
                </a:r>
                <a:r>
                  <a:rPr lang="sr-Cyrl-BA" sz="2800" dirty="0" smtClean="0">
                    <a:latin typeface="+mj-lt"/>
                  </a:rPr>
                  <a:t>а </a:t>
                </a:r>
                <a:r>
                  <a:rPr lang="sr-Latn-BA" sz="2800" dirty="0" smtClean="0">
                    <a:latin typeface="+mj-lt"/>
                  </a:rPr>
                  <a:t>glasi</a:t>
                </a:r>
                <a:r>
                  <a:rPr lang="sr-Cyrl-BA" sz="2800" dirty="0" smtClean="0">
                    <a:latin typeface="+mj-lt"/>
                  </a:rPr>
                  <a:t>:</a:t>
                </a:r>
                <a:endParaRPr lang="sr-Latn-BA" sz="2800" dirty="0" smtClean="0">
                  <a:latin typeface="+mj-lt"/>
                </a:endParaRPr>
              </a:p>
              <a:p>
                <a:pPr marL="0" indent="0">
                  <a:buNone/>
                </a:pPr>
                <a14:m>
                  <m:oMathPara xmlns:m="http://schemas.openxmlformats.org/officeDocument/2006/math">
                    <m:oMathParaPr>
                      <m:jc m:val="left"/>
                    </m:oMathParaPr>
                    <m:oMath xmlns:m="http://schemas.openxmlformats.org/officeDocument/2006/math">
                      <m:sSub>
                        <m:sSubPr>
                          <m:ctrlPr>
                            <a:rPr lang="en-US" sz="2800" b="1" i="1">
                              <a:latin typeface="Cambria Math" panose="02040503050406030204" pitchFamily="18" charset="0"/>
                            </a:rPr>
                          </m:ctrlPr>
                        </m:sSubPr>
                        <m:e>
                          <m:r>
                            <a:rPr lang="sr-Latn-BA" sz="2800" b="1" i="1">
                              <a:latin typeface="Cambria Math" panose="02040503050406030204" pitchFamily="18" charset="0"/>
                            </a:rPr>
                            <m:t>𝑹</m:t>
                          </m:r>
                        </m:e>
                        <m:sub>
                          <m:r>
                            <a:rPr lang="sr-Latn-BA" sz="2800" b="1" i="1">
                              <a:latin typeface="Cambria Math" panose="02040503050406030204" pitchFamily="18" charset="0"/>
                            </a:rPr>
                            <m:t>𝒊</m:t>
                          </m:r>
                        </m:sub>
                      </m:sSub>
                      <m:r>
                        <a:rPr lang="sr-Latn-BA" sz="2800" b="1" i="1">
                          <a:latin typeface="Cambria Math" panose="02040503050406030204" pitchFamily="18" charset="0"/>
                        </a:rPr>
                        <m:t>= </m:t>
                      </m:r>
                      <m:sSub>
                        <m:sSubPr>
                          <m:ctrlPr>
                            <a:rPr lang="en-US" sz="2800" b="1" i="1">
                              <a:latin typeface="Cambria Math" panose="02040503050406030204" pitchFamily="18" charset="0"/>
                            </a:rPr>
                          </m:ctrlPr>
                        </m:sSubPr>
                        <m:e>
                          <m:r>
                            <a:rPr lang="sr-Latn-BA" sz="2800" b="1" i="1">
                              <a:latin typeface="Cambria Math" panose="02040503050406030204" pitchFamily="18" charset="0"/>
                            </a:rPr>
                            <m:t>𝑹</m:t>
                          </m:r>
                        </m:e>
                        <m:sub>
                          <m:r>
                            <a:rPr lang="sr-Latn-BA" sz="2800" b="1" i="1">
                              <a:latin typeface="Cambria Math" panose="02040503050406030204" pitchFamily="18" charset="0"/>
                            </a:rPr>
                            <m:t>𝒇</m:t>
                          </m:r>
                        </m:sub>
                      </m:sSub>
                      <m:r>
                        <a:rPr lang="sr-Latn-BA" sz="2800" b="1" i="1">
                          <a:latin typeface="Cambria Math" panose="02040503050406030204" pitchFamily="18" charset="0"/>
                        </a:rPr>
                        <m:t>+ </m:t>
                      </m:r>
                      <m:sSub>
                        <m:sSubPr>
                          <m:ctrlPr>
                            <a:rPr lang="en-US" sz="2800" b="1" i="1">
                              <a:latin typeface="Cambria Math" panose="02040503050406030204" pitchFamily="18" charset="0"/>
                            </a:rPr>
                          </m:ctrlPr>
                        </m:sSubPr>
                        <m:e>
                          <m:r>
                            <a:rPr lang="sr-Latn-BA" sz="2800" b="1" i="1">
                              <a:latin typeface="Cambria Math" panose="02040503050406030204" pitchFamily="18" charset="0"/>
                            </a:rPr>
                            <m:t>𝜷</m:t>
                          </m:r>
                        </m:e>
                        <m:sub>
                          <m:r>
                            <a:rPr lang="sr-Latn-BA" sz="2800" b="1" i="1">
                              <a:latin typeface="Cambria Math" panose="02040503050406030204" pitchFamily="18" charset="0"/>
                            </a:rPr>
                            <m:t>𝒊</m:t>
                          </m:r>
                        </m:sub>
                      </m:sSub>
                      <m:r>
                        <a:rPr lang="sr-Latn-BA" sz="2800" b="1" i="1">
                          <a:latin typeface="Cambria Math" panose="02040503050406030204" pitchFamily="18" charset="0"/>
                        </a:rPr>
                        <m:t>×</m:t>
                      </m:r>
                      <m:d>
                        <m:dPr>
                          <m:ctrlPr>
                            <a:rPr lang="en-US" sz="2800" b="1" i="1">
                              <a:latin typeface="Cambria Math" panose="02040503050406030204" pitchFamily="18" charset="0"/>
                            </a:rPr>
                          </m:ctrlPr>
                        </m:dPr>
                        <m:e>
                          <m:sSub>
                            <m:sSubPr>
                              <m:ctrlPr>
                                <a:rPr lang="en-US" sz="2800" b="1" i="1">
                                  <a:latin typeface="Cambria Math" panose="02040503050406030204" pitchFamily="18" charset="0"/>
                                </a:rPr>
                              </m:ctrlPr>
                            </m:sSubPr>
                            <m:e>
                              <m:r>
                                <a:rPr lang="sr-Latn-BA" sz="2800" b="1" i="1">
                                  <a:latin typeface="Cambria Math" panose="02040503050406030204" pitchFamily="18" charset="0"/>
                                </a:rPr>
                                <m:t>𝑹</m:t>
                              </m:r>
                            </m:e>
                            <m:sub>
                              <m:r>
                                <a:rPr lang="sr-Latn-BA" sz="2800" b="1" i="1">
                                  <a:latin typeface="Cambria Math" panose="02040503050406030204" pitchFamily="18" charset="0"/>
                                </a:rPr>
                                <m:t>𝑴</m:t>
                              </m:r>
                            </m:sub>
                          </m:sSub>
                          <m:r>
                            <a:rPr lang="sr-Latn-BA" sz="2800" b="1" i="1">
                              <a:latin typeface="Cambria Math" panose="02040503050406030204" pitchFamily="18" charset="0"/>
                            </a:rPr>
                            <m:t>−</m:t>
                          </m:r>
                          <m:sSub>
                            <m:sSubPr>
                              <m:ctrlPr>
                                <a:rPr lang="en-US" sz="2800" b="1" i="1">
                                  <a:latin typeface="Cambria Math" panose="02040503050406030204" pitchFamily="18" charset="0"/>
                                </a:rPr>
                              </m:ctrlPr>
                            </m:sSubPr>
                            <m:e>
                              <m:r>
                                <a:rPr lang="sr-Latn-BA" sz="2800" b="1" i="1">
                                  <a:latin typeface="Cambria Math" panose="02040503050406030204" pitchFamily="18" charset="0"/>
                                </a:rPr>
                                <m:t>𝑹</m:t>
                              </m:r>
                            </m:e>
                            <m:sub>
                              <m:r>
                                <a:rPr lang="sr-Latn-BA" sz="2800" b="1" i="1">
                                  <a:latin typeface="Cambria Math" panose="02040503050406030204" pitchFamily="18" charset="0"/>
                                </a:rPr>
                                <m:t>𝒇</m:t>
                              </m:r>
                            </m:sub>
                          </m:sSub>
                        </m:e>
                      </m:d>
                    </m:oMath>
                  </m:oMathPara>
                </a14:m>
                <a:endParaRPr lang="en-US" sz="2800" b="1" dirty="0">
                  <a:latin typeface="+mj-lt"/>
                </a:endParaRPr>
              </a:p>
              <a:p>
                <a:pPr marL="0" indent="0">
                  <a:buNone/>
                </a:pPr>
                <a14:m>
                  <m:oMathPara xmlns:m="http://schemas.openxmlformats.org/officeDocument/2006/math">
                    <m:oMathParaPr>
                      <m:jc m:val="left"/>
                    </m:oMathParaPr>
                    <m:oMath xmlns:m="http://schemas.openxmlformats.org/officeDocument/2006/math">
                      <m:sSub>
                        <m:sSubPr>
                          <m:ctrlPr>
                            <a:rPr lang="en-US" sz="2800" b="1" i="1">
                              <a:latin typeface="Cambria Math" panose="02040503050406030204" pitchFamily="18" charset="0"/>
                            </a:rPr>
                          </m:ctrlPr>
                        </m:sSubPr>
                        <m:e>
                          <m:r>
                            <a:rPr lang="sr-Latn-BA" sz="2800" b="1" i="1">
                              <a:latin typeface="Cambria Math" panose="02040503050406030204" pitchFamily="18" charset="0"/>
                            </a:rPr>
                            <m:t>𝑹</m:t>
                          </m:r>
                        </m:e>
                        <m:sub>
                          <m:r>
                            <a:rPr lang="sr-Latn-BA" sz="2800" b="1" i="1">
                              <a:latin typeface="Cambria Math" panose="02040503050406030204" pitchFamily="18" charset="0"/>
                            </a:rPr>
                            <m:t>𝒊</m:t>
                          </m:r>
                        </m:sub>
                      </m:sSub>
                      <m:r>
                        <a:rPr lang="sr-Latn-BA" sz="2800" b="1" i="1">
                          <a:latin typeface="Cambria Math" panose="02040503050406030204" pitchFamily="18" charset="0"/>
                        </a:rPr>
                        <m:t>= </m:t>
                      </m:r>
                      <m:sSub>
                        <m:sSubPr>
                          <m:ctrlPr>
                            <a:rPr lang="en-US" sz="2800" b="1" i="1">
                              <a:latin typeface="Cambria Math" panose="02040503050406030204" pitchFamily="18" charset="0"/>
                            </a:rPr>
                          </m:ctrlPr>
                        </m:sSubPr>
                        <m:e>
                          <m:r>
                            <a:rPr lang="sr-Latn-BA" sz="2800" b="1" i="1">
                              <a:latin typeface="Cambria Math" panose="02040503050406030204" pitchFamily="18" charset="0"/>
                            </a:rPr>
                            <m:t>𝑹</m:t>
                          </m:r>
                        </m:e>
                        <m:sub>
                          <m:r>
                            <a:rPr lang="sr-Latn-BA" sz="2800" b="1" i="1">
                              <a:latin typeface="Cambria Math" panose="02040503050406030204" pitchFamily="18" charset="0"/>
                            </a:rPr>
                            <m:t>𝒇</m:t>
                          </m:r>
                        </m:sub>
                      </m:sSub>
                      <m:r>
                        <a:rPr lang="sr-Latn-BA" sz="2800" b="1" i="1">
                          <a:latin typeface="Cambria Math" panose="02040503050406030204" pitchFamily="18" charset="0"/>
                        </a:rPr>
                        <m:t>+ </m:t>
                      </m:r>
                      <m:sSub>
                        <m:sSubPr>
                          <m:ctrlPr>
                            <a:rPr lang="en-US" sz="2800" b="1" i="1">
                              <a:latin typeface="Cambria Math" panose="02040503050406030204" pitchFamily="18" charset="0"/>
                            </a:rPr>
                          </m:ctrlPr>
                        </m:sSubPr>
                        <m:e>
                          <m:r>
                            <a:rPr lang="sr-Latn-BA" sz="2800" b="1" i="1">
                              <a:latin typeface="Cambria Math" panose="02040503050406030204" pitchFamily="18" charset="0"/>
                            </a:rPr>
                            <m:t>𝜷</m:t>
                          </m:r>
                        </m:e>
                        <m:sub>
                          <m:r>
                            <a:rPr lang="sr-Latn-BA" sz="2800" b="1" i="1">
                              <a:latin typeface="Cambria Math" panose="02040503050406030204" pitchFamily="18" charset="0"/>
                            </a:rPr>
                            <m:t>𝒊</m:t>
                          </m:r>
                        </m:sub>
                      </m:sSub>
                      <m:r>
                        <a:rPr lang="sr-Latn-BA" sz="2800" b="1" i="1">
                          <a:latin typeface="Cambria Math" panose="02040503050406030204" pitchFamily="18" charset="0"/>
                        </a:rPr>
                        <m:t>×</m:t>
                      </m:r>
                      <m:r>
                        <a:rPr lang="sr-Latn-BA" sz="2800" b="1" i="1">
                          <a:latin typeface="Cambria Math" panose="02040503050406030204" pitchFamily="18" charset="0"/>
                        </a:rPr>
                        <m:t>𝑬𝑹𝑷</m:t>
                      </m:r>
                    </m:oMath>
                  </m:oMathPara>
                </a14:m>
                <a:endParaRPr lang="en-US" sz="2800" b="1" dirty="0">
                  <a:latin typeface="+mj-lt"/>
                </a:endParaRPr>
              </a:p>
              <a:p>
                <a:pPr marL="0" indent="0">
                  <a:buNone/>
                </a:pPr>
                <a:r>
                  <a:rPr lang="sr-Latn-BA" sz="2800" dirty="0" smtClean="0">
                    <a:latin typeface="+mj-lt"/>
                  </a:rPr>
                  <a:t>Gdje je</a:t>
                </a:r>
                <a:r>
                  <a:rPr lang="sr-Cyrl-BA" sz="2800" dirty="0" smtClean="0">
                    <a:latin typeface="+mj-lt"/>
                  </a:rPr>
                  <a:t>:</a:t>
                </a:r>
              </a:p>
              <a:p>
                <a:pPr marL="0" indent="0">
                  <a:buNone/>
                </a:pPr>
                <a14:m>
                  <m:oMath xmlns:m="http://schemas.openxmlformats.org/officeDocument/2006/math">
                    <m:sSub>
                      <m:sSubPr>
                        <m:ctrlPr>
                          <a:rPr lang="en-US" sz="2800" i="1">
                            <a:latin typeface="Cambria Math" panose="02040503050406030204" pitchFamily="18" charset="0"/>
                          </a:rPr>
                        </m:ctrlPr>
                      </m:sSubPr>
                      <m:e>
                        <m:r>
                          <a:rPr lang="sr-Latn-BA" sz="2800" b="0" i="1">
                            <a:latin typeface="Cambria Math" panose="02040503050406030204" pitchFamily="18" charset="0"/>
                          </a:rPr>
                          <m:t>𝑅</m:t>
                        </m:r>
                      </m:e>
                      <m:sub>
                        <m:r>
                          <a:rPr lang="sr-Latn-BA" sz="2800" b="0" i="1">
                            <a:latin typeface="Cambria Math" panose="02040503050406030204" pitchFamily="18" charset="0"/>
                          </a:rPr>
                          <m:t>𝑖</m:t>
                        </m:r>
                      </m:sub>
                    </m:sSub>
                    <m:r>
                      <a:rPr lang="sr-Cyrl-BA" sz="2800" b="1" i="1" smtClean="0">
                        <a:latin typeface="Cambria Math" panose="02040503050406030204" pitchFamily="18" charset="0"/>
                      </a:rPr>
                      <m:t> </m:t>
                    </m:r>
                  </m:oMath>
                </a14:m>
                <a:r>
                  <a:rPr lang="sr-Cyrl-BA" sz="2800" dirty="0" smtClean="0">
                    <a:latin typeface="+mj-lt"/>
                  </a:rPr>
                  <a:t>- </a:t>
                </a:r>
                <a:r>
                  <a:rPr lang="sr-Latn-BA" sz="2800" dirty="0" smtClean="0">
                    <a:latin typeface="+mj-lt"/>
                  </a:rPr>
                  <a:t>zahtijevani prinos na sredstvo</a:t>
                </a:r>
                <a:endParaRPr lang="sr-Cyrl-BA" sz="2800" dirty="0" smtClean="0">
                  <a:latin typeface="+mj-lt"/>
                </a:endParaRPr>
              </a:p>
              <a:p>
                <a:pPr marL="0" indent="0">
                  <a:buNone/>
                </a:pPr>
                <a14:m>
                  <m:oMath xmlns:m="http://schemas.openxmlformats.org/officeDocument/2006/math">
                    <m:sSub>
                      <m:sSubPr>
                        <m:ctrlPr>
                          <a:rPr lang="en-US" sz="2800" i="1">
                            <a:latin typeface="Cambria Math" panose="02040503050406030204" pitchFamily="18" charset="0"/>
                          </a:rPr>
                        </m:ctrlPr>
                      </m:sSubPr>
                      <m:e>
                        <m:r>
                          <a:rPr lang="sr-Latn-BA" sz="2800" i="1">
                            <a:latin typeface="Cambria Math" panose="02040503050406030204" pitchFamily="18" charset="0"/>
                          </a:rPr>
                          <m:t>𝑅</m:t>
                        </m:r>
                      </m:e>
                      <m:sub>
                        <m:r>
                          <a:rPr lang="sr-Latn-BA" sz="2800" i="1">
                            <a:latin typeface="Cambria Math" panose="02040503050406030204" pitchFamily="18" charset="0"/>
                          </a:rPr>
                          <m:t>𝑓</m:t>
                        </m:r>
                      </m:sub>
                    </m:sSub>
                  </m:oMath>
                </a14:m>
                <a:r>
                  <a:rPr lang="sr-Cyrl-BA" sz="2800" dirty="0">
                    <a:latin typeface="+mj-lt"/>
                  </a:rPr>
                  <a:t> - </a:t>
                </a:r>
                <a:r>
                  <a:rPr lang="sr-Latn-BA" sz="2800" dirty="0" smtClean="0">
                    <a:latin typeface="+mj-lt"/>
                  </a:rPr>
                  <a:t>bezrizična stopa prinosa </a:t>
                </a:r>
                <a:r>
                  <a:rPr lang="sr-Cyrl-BA" sz="1800" dirty="0" smtClean="0">
                    <a:latin typeface="+mj-lt"/>
                  </a:rPr>
                  <a:t>(</a:t>
                </a:r>
                <a:r>
                  <a:rPr lang="sr-Latn-BA" sz="1800" dirty="0" smtClean="0">
                    <a:latin typeface="+mj-lt"/>
                  </a:rPr>
                  <a:t>stopa povrata na bezrizičnu HOV</a:t>
                </a:r>
                <a:r>
                  <a:rPr lang="sr-Cyrl-BA" sz="1800" dirty="0" smtClean="0">
                    <a:latin typeface="+mj-lt"/>
                  </a:rPr>
                  <a:t>)</a:t>
                </a:r>
                <a:endParaRPr lang="sr-Latn-BA" sz="1800" dirty="0" smtClean="0">
                  <a:latin typeface="+mj-lt"/>
                </a:endParaRPr>
              </a:p>
              <a:p>
                <a:pPr marL="0" indent="0">
                  <a:buNone/>
                </a:pPr>
                <a14:m>
                  <m:oMath xmlns:m="http://schemas.openxmlformats.org/officeDocument/2006/math">
                    <m:sSub>
                      <m:sSubPr>
                        <m:ctrlPr>
                          <a:rPr lang="en-US" sz="2800" i="1">
                            <a:latin typeface="Cambria Math" panose="02040503050406030204" pitchFamily="18" charset="0"/>
                          </a:rPr>
                        </m:ctrlPr>
                      </m:sSubPr>
                      <m:e>
                        <m:r>
                          <a:rPr lang="sr-Latn-BA" sz="2800" i="1">
                            <a:latin typeface="Cambria Math" panose="02040503050406030204" pitchFamily="18" charset="0"/>
                          </a:rPr>
                          <m:t>𝑅</m:t>
                        </m:r>
                      </m:e>
                      <m:sub>
                        <m:r>
                          <a:rPr lang="sr-Latn-BA" sz="2800" i="1">
                            <a:latin typeface="Cambria Math" panose="02040503050406030204" pitchFamily="18" charset="0"/>
                          </a:rPr>
                          <m:t>𝑚</m:t>
                        </m:r>
                      </m:sub>
                    </m:sSub>
                  </m:oMath>
                </a14:m>
                <a:r>
                  <a:rPr lang="sr-Cyrl-BA" sz="2800" dirty="0">
                    <a:latin typeface="+mj-lt"/>
                  </a:rPr>
                  <a:t> - </a:t>
                </a:r>
                <a:r>
                  <a:rPr lang="sr-Latn-BA" sz="2800" dirty="0" smtClean="0">
                    <a:latin typeface="+mj-lt"/>
                  </a:rPr>
                  <a:t>tržišna stopa prinosa</a:t>
                </a:r>
                <a:endParaRPr lang="en-US" sz="2800" dirty="0">
                  <a:latin typeface="+mj-lt"/>
                </a:endParaRPr>
              </a:p>
              <a:p>
                <a:pPr marL="0" indent="0">
                  <a:buNone/>
                </a:pPr>
                <a14:m>
                  <m:oMath xmlns:m="http://schemas.openxmlformats.org/officeDocument/2006/math">
                    <m:sSub>
                      <m:sSubPr>
                        <m:ctrlPr>
                          <a:rPr lang="en-US" sz="2800" i="1">
                            <a:latin typeface="Cambria Math" panose="02040503050406030204" pitchFamily="18" charset="0"/>
                          </a:rPr>
                        </m:ctrlPr>
                      </m:sSubPr>
                      <m:e>
                        <m:r>
                          <a:rPr lang="sr-Latn-BA" sz="2800" b="0" i="1">
                            <a:latin typeface="Cambria Math" panose="02040503050406030204" pitchFamily="18" charset="0"/>
                          </a:rPr>
                          <m:t>𝛽</m:t>
                        </m:r>
                      </m:e>
                      <m:sub>
                        <m:r>
                          <a:rPr lang="sr-Latn-BA" sz="2800" b="0" i="1">
                            <a:latin typeface="Cambria Math" panose="02040503050406030204" pitchFamily="18" charset="0"/>
                          </a:rPr>
                          <m:t>𝑖</m:t>
                        </m:r>
                      </m:sub>
                    </m:sSub>
                  </m:oMath>
                </a14:m>
                <a:r>
                  <a:rPr lang="sr-Latn-BA" sz="2800" dirty="0" smtClean="0">
                    <a:latin typeface="+mj-lt"/>
                  </a:rPr>
                  <a:t> </a:t>
                </a:r>
                <a:r>
                  <a:rPr lang="sr-Latn-BA" sz="2800" dirty="0">
                    <a:latin typeface="+mj-lt"/>
                  </a:rPr>
                  <a:t>– </a:t>
                </a:r>
                <a:r>
                  <a:rPr lang="sr-Latn-BA" sz="2800" dirty="0" smtClean="0">
                    <a:latin typeface="+mj-lt"/>
                  </a:rPr>
                  <a:t>beta za kompaniju </a:t>
                </a:r>
                <a:r>
                  <a:rPr lang="sr-Cyrl-BA" sz="2800" dirty="0" smtClean="0">
                    <a:latin typeface="+mj-lt"/>
                  </a:rPr>
                  <a:t>(</a:t>
                </a:r>
                <a:r>
                  <a:rPr lang="sr-Latn-BA" sz="2800" dirty="0" smtClean="0">
                    <a:latin typeface="+mj-lt"/>
                  </a:rPr>
                  <a:t>predstavlja sistemski rizik za akciju i) </a:t>
                </a:r>
              </a:p>
              <a:p>
                <a:pPr marL="0" indent="0">
                  <a:buNone/>
                </a:pPr>
                <a:r>
                  <a:rPr lang="sr-Cyrl-BA" sz="2800" dirty="0" smtClean="0">
                    <a:latin typeface="+mj-lt"/>
                  </a:rPr>
                  <a:t>(</a:t>
                </a:r>
                <a14:m>
                  <m:oMath xmlns:m="http://schemas.openxmlformats.org/officeDocument/2006/math">
                    <m:sSub>
                      <m:sSubPr>
                        <m:ctrlPr>
                          <a:rPr lang="en-US" sz="2800" i="1">
                            <a:latin typeface="Cambria Math" panose="02040503050406030204" pitchFamily="18" charset="0"/>
                          </a:rPr>
                        </m:ctrlPr>
                      </m:sSubPr>
                      <m:e>
                        <m:r>
                          <a:rPr lang="sr-Latn-BA" sz="2800" i="1">
                            <a:latin typeface="Cambria Math" panose="02040503050406030204" pitchFamily="18" charset="0"/>
                          </a:rPr>
                          <m:t>𝑅</m:t>
                        </m:r>
                      </m:e>
                      <m:sub>
                        <m:r>
                          <a:rPr lang="sr-Latn-BA" sz="2800" i="1">
                            <a:latin typeface="Cambria Math" panose="02040503050406030204" pitchFamily="18" charset="0"/>
                          </a:rPr>
                          <m:t>𝑚</m:t>
                        </m:r>
                      </m:sub>
                    </m:sSub>
                    <m:r>
                      <a:rPr lang="sr-Latn-BA" sz="2800" i="1">
                        <a:latin typeface="Cambria Math" panose="02040503050406030204" pitchFamily="18" charset="0"/>
                      </a:rPr>
                      <m:t>− </m:t>
                    </m:r>
                    <m:sSub>
                      <m:sSubPr>
                        <m:ctrlPr>
                          <a:rPr lang="en-US" sz="2800" i="1">
                            <a:latin typeface="Cambria Math" panose="02040503050406030204" pitchFamily="18" charset="0"/>
                          </a:rPr>
                        </m:ctrlPr>
                      </m:sSubPr>
                      <m:e>
                        <m:r>
                          <a:rPr lang="sr-Latn-BA" sz="2800" i="1">
                            <a:latin typeface="Cambria Math" panose="02040503050406030204" pitchFamily="18" charset="0"/>
                          </a:rPr>
                          <m:t>𝑅</m:t>
                        </m:r>
                      </m:e>
                      <m:sub>
                        <m:r>
                          <a:rPr lang="sr-Latn-BA" sz="2800" i="1">
                            <a:latin typeface="Cambria Math" panose="02040503050406030204" pitchFamily="18" charset="0"/>
                          </a:rPr>
                          <m:t>𝑓</m:t>
                        </m:r>
                      </m:sub>
                    </m:sSub>
                  </m:oMath>
                </a14:m>
                <a:r>
                  <a:rPr lang="sr-Cyrl-BA" sz="2800" dirty="0">
                    <a:latin typeface="+mj-lt"/>
                  </a:rPr>
                  <a:t>) </a:t>
                </a:r>
                <a:r>
                  <a:rPr lang="sr-Latn-BA" sz="2800" dirty="0" smtClean="0">
                    <a:latin typeface="+mj-lt"/>
                  </a:rPr>
                  <a:t>ili</a:t>
                </a:r>
                <a:r>
                  <a:rPr lang="sr-Cyrl-BA" sz="2800" dirty="0" smtClean="0">
                    <a:latin typeface="+mj-lt"/>
                  </a:rPr>
                  <a:t> </a:t>
                </a:r>
                <a:r>
                  <a:rPr lang="sr-Latn-BA" sz="2800" dirty="0">
                    <a:latin typeface="+mj-lt"/>
                  </a:rPr>
                  <a:t>ERP</a:t>
                </a:r>
                <a:r>
                  <a:rPr lang="sr-Cyrl-BA" sz="2800" dirty="0" smtClean="0">
                    <a:latin typeface="+mj-lt"/>
                  </a:rPr>
                  <a:t> </a:t>
                </a:r>
                <a:r>
                  <a:rPr lang="sr-Latn-BA" sz="2800" dirty="0" smtClean="0">
                    <a:latin typeface="+mj-lt"/>
                  </a:rPr>
                  <a:t>ili</a:t>
                </a:r>
                <a:r>
                  <a:rPr lang="sr-Cyrl-BA" sz="2800" dirty="0" smtClean="0">
                    <a:latin typeface="+mj-lt"/>
                  </a:rPr>
                  <a:t> </a:t>
                </a:r>
                <a:r>
                  <a:rPr lang="sr-Latn-BA" sz="2800" dirty="0" smtClean="0">
                    <a:latin typeface="+mj-lt"/>
                  </a:rPr>
                  <a:t>RP</a:t>
                </a:r>
                <a:r>
                  <a:rPr lang="sr-Latn-BA" sz="2800" baseline="-25000" dirty="0" smtClean="0">
                    <a:latin typeface="+mj-lt"/>
                  </a:rPr>
                  <a:t>m</a:t>
                </a:r>
                <a:r>
                  <a:rPr lang="sr-Latn-BA" sz="2800" dirty="0" smtClean="0">
                    <a:latin typeface="+mj-lt"/>
                  </a:rPr>
                  <a:t> –</a:t>
                </a:r>
                <a:r>
                  <a:rPr lang="sr-Cyrl-BA" sz="2800" dirty="0" smtClean="0">
                    <a:latin typeface="+mj-lt"/>
                  </a:rPr>
                  <a:t> </a:t>
                </a:r>
                <a:r>
                  <a:rPr lang="sr-Latn-BA" sz="2800" dirty="0" smtClean="0">
                    <a:latin typeface="+mj-lt"/>
                  </a:rPr>
                  <a:t>premija tržišnog portfolija ili tržišna premija rizika</a:t>
                </a: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683568" y="1052736"/>
                <a:ext cx="8003232" cy="5256584"/>
              </a:xfrm>
              <a:blipFill rotWithShape="0">
                <a:blip r:embed="rId2"/>
                <a:stretch>
                  <a:fillRect l="-1523" t="-1392" r="-2285" b="-7657"/>
                </a:stretch>
              </a:blipFill>
            </p:spPr>
            <p:txBody>
              <a:bodyPr/>
              <a:lstStyle/>
              <a:p>
                <a:r>
                  <a:rPr lang="sr-Latn-BA">
                    <a:noFill/>
                  </a:rPr>
                  <a:t> </a:t>
                </a:r>
              </a:p>
            </p:txBody>
          </p:sp>
        </mc:Fallback>
      </mc:AlternateContent>
      <p:sp>
        <p:nvSpPr>
          <p:cNvPr id="1741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17411" name="Rectangle 3"/>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1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850106"/>
          </a:xfrm>
        </p:spPr>
        <p:txBody>
          <a:bodyPr>
            <a:normAutofit/>
          </a:bodyPr>
          <a:lstStyle/>
          <a:p>
            <a:r>
              <a:rPr lang="sr-Latn-BA" sz="3200" dirty="0" smtClean="0"/>
              <a:t>1.</a:t>
            </a:r>
            <a:r>
              <a:rPr lang="sr-Cyrl-BA" sz="3200" dirty="0" smtClean="0"/>
              <a:t>5</a:t>
            </a:r>
            <a:r>
              <a:rPr lang="sr-Latn-BA" sz="3200" dirty="0" smtClean="0"/>
              <a:t>. Linija tržišta HOV</a:t>
            </a:r>
            <a:endParaRPr lang="en-US" sz="3200" dirty="0"/>
          </a:p>
        </p:txBody>
      </p:sp>
      <p:sp>
        <p:nvSpPr>
          <p:cNvPr id="5" name="Content Placeholder 4"/>
          <p:cNvSpPr>
            <a:spLocks noGrp="1"/>
          </p:cNvSpPr>
          <p:nvPr>
            <p:ph sz="quarter" idx="1"/>
          </p:nvPr>
        </p:nvSpPr>
        <p:spPr>
          <a:xfrm>
            <a:off x="683568" y="1268760"/>
            <a:ext cx="8003232" cy="4751040"/>
          </a:xfrm>
        </p:spPr>
        <p:txBody>
          <a:bodyPr/>
          <a:lstStyle/>
          <a:p>
            <a:r>
              <a:rPr lang="sr-Latn-BA" dirty="0" smtClean="0">
                <a:latin typeface="Cambria" pitchFamily="18" charset="0"/>
              </a:rPr>
              <a:t>Linija tržišta HOV (SML – Security Market Line) je grafički prikaz odnosa između očekivanog prinosa i bete iz CAPM-a.</a:t>
            </a:r>
          </a:p>
          <a:p>
            <a:pPr>
              <a:buNone/>
            </a:pPr>
            <a:endParaRPr lang="sr-Cyrl-BA" dirty="0" smtClean="0">
              <a:latin typeface="Cambria" pitchFamily="18" charset="0"/>
            </a:endParaRPr>
          </a:p>
        </p:txBody>
      </p:sp>
      <p:pic>
        <p:nvPicPr>
          <p:cNvPr id="22" name="Picture 21"/>
          <p:cNvPicPr>
            <a:picLocks noChangeAspect="1"/>
          </p:cNvPicPr>
          <p:nvPr/>
        </p:nvPicPr>
        <p:blipFill>
          <a:blip r:embed="rId2"/>
          <a:stretch>
            <a:fillRect/>
          </a:stretch>
        </p:blipFill>
        <p:spPr>
          <a:xfrm>
            <a:off x="971600" y="2564904"/>
            <a:ext cx="6399467" cy="3670920"/>
          </a:xfrm>
          <a:prstGeom prst="rect">
            <a:avLst/>
          </a:prstGeom>
          <a:gradFill>
            <a:gsLst>
              <a:gs pos="51323">
                <a:srgbClr val="B9DEE8"/>
              </a:gs>
              <a:gs pos="40700">
                <a:srgbClr val="C5E4EC"/>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994122"/>
          </a:xfrm>
        </p:spPr>
        <p:txBody>
          <a:bodyPr>
            <a:normAutofit/>
          </a:bodyPr>
          <a:lstStyle/>
          <a:p>
            <a:r>
              <a:rPr lang="sr-Latn-BA" sz="3200" b="1" dirty="0" smtClean="0"/>
              <a:t>1.5. Tržišna linija HOV</a:t>
            </a:r>
            <a:endParaRPr lang="en-US" sz="3200" b="1" dirty="0"/>
          </a:p>
        </p:txBody>
      </p:sp>
      <p:sp>
        <p:nvSpPr>
          <p:cNvPr id="3" name="Content Placeholder 2"/>
          <p:cNvSpPr>
            <a:spLocks noGrp="1"/>
          </p:cNvSpPr>
          <p:nvPr>
            <p:ph sz="quarter" idx="1"/>
          </p:nvPr>
        </p:nvSpPr>
        <p:spPr>
          <a:xfrm>
            <a:off x="539552" y="1447800"/>
            <a:ext cx="8147248" cy="4572000"/>
          </a:xfrm>
        </p:spPr>
        <p:txBody>
          <a:bodyPr/>
          <a:lstStyle/>
          <a:p>
            <a:r>
              <a:rPr lang="sr-Latn-BA" dirty="0" smtClean="0">
                <a:latin typeface="+mj-lt"/>
              </a:rPr>
              <a:t>Prema CAPM-u, ako je očekivana stopa povrata na HOV i njen rizik predstavljen betom ispod tržišne linije akcije (kao što je slučaj s HOV X), ona neće biti tačno procijenjena (povrat joj je manji od onog na tržišnoj liniji). </a:t>
            </a:r>
          </a:p>
          <a:p>
            <a:r>
              <a:rPr lang="sr-Latn-BA" dirty="0" smtClean="0">
                <a:latin typeface="+mj-lt"/>
              </a:rPr>
              <a:t>Da bi HOV bila u ravnoteži, njena cijena mora da opadne dok se povrat ne uskladi s rizikom.</a:t>
            </a:r>
          </a:p>
          <a:p>
            <a:r>
              <a:rPr lang="sr-Latn-BA" dirty="0" smtClean="0">
                <a:latin typeface="+mj-lt"/>
              </a:rPr>
              <a:t>Kada bi tržiše bilo u stanju ravnoteže, sve akcije bi se podudarale s tržišnom linijom akcija. </a:t>
            </a:r>
          </a:p>
          <a:p>
            <a:endParaRPr lang="sr-Latn-BA" dirty="0">
              <a:latin typeface="+mj-l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23">
      <a:dk1>
        <a:sysClr val="windowText" lastClr="000000"/>
      </a:dk1>
      <a:lt1>
        <a:srgbClr val="E7DEC9"/>
      </a:lt1>
      <a:dk2>
        <a:srgbClr val="4F271C"/>
      </a:dk2>
      <a:lt2>
        <a:srgbClr val="D49887"/>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383</TotalTime>
  <Words>2200</Words>
  <Application>Microsoft Office PowerPoint</Application>
  <PresentationFormat>On-screen Show (4:3)</PresentationFormat>
  <Paragraphs>234</Paragraphs>
  <Slides>34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Arial</vt:lpstr>
      <vt:lpstr>Calibri</vt:lpstr>
      <vt:lpstr>Cambria</vt:lpstr>
      <vt:lpstr>Cambria Math</vt:lpstr>
      <vt:lpstr>Franklin Gothic Book</vt:lpstr>
      <vt:lpstr>Perpetua</vt:lpstr>
      <vt:lpstr>Wingdings 2</vt:lpstr>
      <vt:lpstr>Equity</vt:lpstr>
      <vt:lpstr>Model vrednovanja kapitalne aktive (CAPM) i drugi modeli za utvrđivanje cijene kapitala</vt:lpstr>
      <vt:lpstr>1. MODEL VREDNOVANJA KAPITALNE AKTIVE - CAPM</vt:lpstr>
      <vt:lpstr>1.1. Pasivna strategija je efikasna</vt:lpstr>
      <vt:lpstr>1.2. Linija tržišta kapitala</vt:lpstr>
      <vt:lpstr>1.2. Linija tržišta kapitala</vt:lpstr>
      <vt:lpstr>1.3. Tržišna premija rizika (ERP)</vt:lpstr>
      <vt:lpstr>1.4. Formula CAPM </vt:lpstr>
      <vt:lpstr>1.5. Linija tržišta HOV</vt:lpstr>
      <vt:lpstr>1.5. Tržišna linija HOV</vt:lpstr>
      <vt:lpstr>1.6. Utvrđivanje bete</vt:lpstr>
      <vt:lpstr>1.6. Utvrđivanje bete</vt:lpstr>
      <vt:lpstr>1.6. Predviđanje bete</vt:lpstr>
      <vt:lpstr>1.7. Primjena CAPM-a</vt:lpstr>
      <vt:lpstr>2. CAPM I INDEKSNI MODELI</vt:lpstr>
      <vt:lpstr>2.1. Rezultati indeksnog modela</vt:lpstr>
      <vt:lpstr>3. CAPM I MULTIFAKTORSKI MODELI</vt:lpstr>
      <vt:lpstr>3.1. Fama-French trofaktorski model</vt:lpstr>
      <vt:lpstr>3.1. Fama-French trofaktorski model</vt:lpstr>
      <vt:lpstr>4. FAKTORSKI MODELI I TEORIJA ARBITRAŽNOG VREDNOVANjA: CAPM I APT</vt:lpstr>
      <vt:lpstr>CAPM i APT</vt:lpstr>
      <vt:lpstr>4.1. APT model </vt:lpstr>
      <vt:lpstr>4.1. APT model </vt:lpstr>
      <vt:lpstr>5. Drugi modeli za utvrđivanje cijene kapitala</vt:lpstr>
      <vt:lpstr>5.1. Model zidanja (Build-up Model)</vt:lpstr>
      <vt:lpstr>5.1. Model zidanja (Build-up Model)</vt:lpstr>
      <vt:lpstr>5.2. Model diskontovanja dividendi</vt:lpstr>
      <vt:lpstr>a) Model konstantnog rasta dividendi</vt:lpstr>
      <vt:lpstr>a) Model konstantnog rasta dividendi</vt:lpstr>
      <vt:lpstr>a) Model konstantnog rasta dividendi</vt:lpstr>
      <vt:lpstr>b) Dvofaktorski model diskontovanja dividendi</vt:lpstr>
      <vt:lpstr>b) Dvofaktorski model diskontovanja dividendi</vt:lpstr>
      <vt:lpstr>c) Multifaktorski model diskontovanja dividendi</vt:lpstr>
      <vt:lpstr>c) Multifaktorski model diskontovanja dividendi</vt:lpstr>
      <vt:lpstr>c) Multifaktorski model diskontovanja dividendi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Модел вредновања капиталне активе (CAPM) и теорија арбитражног вредновања</dc:title>
  <dc:creator>efbl</dc:creator>
  <cp:lastModifiedBy>Tajana</cp:lastModifiedBy>
  <cp:revision>96</cp:revision>
  <dcterms:created xsi:type="dcterms:W3CDTF">2019-04-22T08:56:25Z</dcterms:created>
  <dcterms:modified xsi:type="dcterms:W3CDTF">2025-11-10T14:06:02Z</dcterms:modified>
</cp:coreProperties>
</file>