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796" r:id="rId1"/>
  </p:sldMasterIdLst>
  <p:notesMasterIdLst>
    <p:notesMasterId r:id="rId30"/>
  </p:notesMasterIdLst>
  <p:handoutMasterIdLst>
    <p:handoutMasterId r:id="rId31"/>
  </p:handoutMasterIdLst>
  <p:sldIdLst>
    <p:sldId id="256" r:id="rId2"/>
    <p:sldId id="707" r:id="rId3"/>
    <p:sldId id="725" r:id="rId4"/>
    <p:sldId id="704" r:id="rId5"/>
    <p:sldId id="705" r:id="rId6"/>
    <p:sldId id="727" r:id="rId7"/>
    <p:sldId id="700" r:id="rId8"/>
    <p:sldId id="701" r:id="rId9"/>
    <p:sldId id="702" r:id="rId10"/>
    <p:sldId id="703" r:id="rId11"/>
    <p:sldId id="711" r:id="rId12"/>
    <p:sldId id="708" r:id="rId13"/>
    <p:sldId id="729" r:id="rId14"/>
    <p:sldId id="712" r:id="rId15"/>
    <p:sldId id="723" r:id="rId16"/>
    <p:sldId id="722" r:id="rId17"/>
    <p:sldId id="713" r:id="rId18"/>
    <p:sldId id="733" r:id="rId19"/>
    <p:sldId id="716" r:id="rId20"/>
    <p:sldId id="732" r:id="rId21"/>
    <p:sldId id="718" r:id="rId22"/>
    <p:sldId id="719" r:id="rId23"/>
    <p:sldId id="720" r:id="rId24"/>
    <p:sldId id="734" r:id="rId25"/>
    <p:sldId id="747" r:id="rId26"/>
    <p:sldId id="749" r:id="rId27"/>
    <p:sldId id="753" r:id="rId28"/>
    <p:sldId id="325" r:id="rId29"/>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66"/>
    <a:srgbClr val="F9E0AD"/>
    <a:srgbClr val="FBBF53"/>
    <a:srgbClr val="FDF3A9"/>
    <a:srgbClr val="FBE1D5"/>
    <a:srgbClr val="FB17D0"/>
    <a:srgbClr val="339966"/>
    <a:srgbClr val="3399FF"/>
    <a:srgbClr val="5FCB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78" autoAdjust="0"/>
    <p:restoredTop sz="94660"/>
  </p:normalViewPr>
  <p:slideViewPr>
    <p:cSldViewPr snapToGrid="0">
      <p:cViewPr varScale="1">
        <p:scale>
          <a:sx n="78" d="100"/>
          <a:sy n="78" d="100"/>
        </p:scale>
        <p:origin x="816"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970938" y="0"/>
            <a:ext cx="3037840" cy="466435"/>
          </a:xfrm>
          <a:prstGeom prst="rect">
            <a:avLst/>
          </a:prstGeom>
        </p:spPr>
        <p:txBody>
          <a:bodyPr vert="horz" lIns="91440" tIns="45720" rIns="91440" bIns="45720" rtlCol="0"/>
          <a:lstStyle>
            <a:lvl1pPr algn="r">
              <a:defRPr sz="1200"/>
            </a:lvl1pPr>
          </a:lstStyle>
          <a:p>
            <a:fld id="{B61A5D1D-38BD-4DDD-A58F-79DF65543BF1}" type="datetimeFigureOut">
              <a:rPr lang="en-GB" smtClean="0"/>
              <a:t>04/03/2024</a:t>
            </a:fld>
            <a:endParaRPr lang="en-GB"/>
          </a:p>
        </p:txBody>
      </p:sp>
      <p:sp>
        <p:nvSpPr>
          <p:cNvPr id="4" name="Footer Placeholder 3"/>
          <p:cNvSpPr>
            <a:spLocks noGrp="1"/>
          </p:cNvSpPr>
          <p:nvPr>
            <p:ph type="ftr" sz="quarter" idx="2"/>
          </p:nvPr>
        </p:nvSpPr>
        <p:spPr>
          <a:xfrm>
            <a:off x="0" y="8829968"/>
            <a:ext cx="3037840" cy="46643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970938" y="8829968"/>
            <a:ext cx="3037840" cy="466434"/>
          </a:xfrm>
          <a:prstGeom prst="rect">
            <a:avLst/>
          </a:prstGeom>
        </p:spPr>
        <p:txBody>
          <a:bodyPr vert="horz" lIns="91440" tIns="45720" rIns="91440" bIns="45720" rtlCol="0" anchor="b"/>
          <a:lstStyle>
            <a:lvl1pPr algn="r">
              <a:defRPr sz="1200"/>
            </a:lvl1pPr>
          </a:lstStyle>
          <a:p>
            <a:fld id="{2511DA44-1243-4D07-AF26-058DDBD1963B}" type="slidenum">
              <a:rPr lang="en-GB" smtClean="0"/>
              <a:t>‹#›</a:t>
            </a:fld>
            <a:endParaRPr lang="en-GB"/>
          </a:p>
        </p:txBody>
      </p:sp>
    </p:spTree>
    <p:extLst>
      <p:ext uri="{BB962C8B-B14F-4D97-AF65-F5344CB8AC3E}">
        <p14:creationId xmlns:p14="http://schemas.microsoft.com/office/powerpoint/2010/main" val="39818657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970938" y="0"/>
            <a:ext cx="3037840" cy="466435"/>
          </a:xfrm>
          <a:prstGeom prst="rect">
            <a:avLst/>
          </a:prstGeom>
        </p:spPr>
        <p:txBody>
          <a:bodyPr vert="horz" lIns="91440" tIns="45720" rIns="91440" bIns="45720" rtlCol="0"/>
          <a:lstStyle>
            <a:lvl1pPr algn="r">
              <a:defRPr sz="1200"/>
            </a:lvl1pPr>
          </a:lstStyle>
          <a:p>
            <a:fld id="{AC07F5CE-DD99-4CFD-AB0B-5AF6C013888A}" type="datetimeFigureOut">
              <a:rPr lang="en-GB" smtClean="0"/>
              <a:t>04/03/2024</a:t>
            </a:fld>
            <a:endParaRPr lang="en-GB"/>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701041" y="4473892"/>
            <a:ext cx="5608320" cy="3660458"/>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829968"/>
            <a:ext cx="3037840" cy="46643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970938" y="8829968"/>
            <a:ext cx="3037840" cy="466434"/>
          </a:xfrm>
          <a:prstGeom prst="rect">
            <a:avLst/>
          </a:prstGeom>
        </p:spPr>
        <p:txBody>
          <a:bodyPr vert="horz" lIns="91440" tIns="45720" rIns="91440" bIns="45720" rtlCol="0" anchor="b"/>
          <a:lstStyle>
            <a:lvl1pPr algn="r">
              <a:defRPr sz="1200"/>
            </a:lvl1pPr>
          </a:lstStyle>
          <a:p>
            <a:fld id="{89DBD655-4639-4CBE-BE8D-344BFADD6D6D}" type="slidenum">
              <a:rPr lang="en-GB" smtClean="0"/>
              <a:t>‹#›</a:t>
            </a:fld>
            <a:endParaRPr lang="en-GB"/>
          </a:p>
        </p:txBody>
      </p:sp>
    </p:spTree>
    <p:extLst>
      <p:ext uri="{BB962C8B-B14F-4D97-AF65-F5344CB8AC3E}">
        <p14:creationId xmlns:p14="http://schemas.microsoft.com/office/powerpoint/2010/main" val="110551320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71316"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F1167BC-7972-4CB4-9200-F853611014CA}" type="datetime1">
              <a:rPr lang="en-US" smtClean="0"/>
              <a:t>3/4/2024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30773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7EE02EE-4498-41BE-A354-A13C0C5355C8}" type="datetime1">
              <a:rPr lang="en-US" smtClean="0"/>
              <a:t>3/4/2024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8624548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9A51A3A-F488-4768-A9F0-0F3959A92872}" type="datetime1">
              <a:rPr lang="en-US" smtClean="0"/>
              <a:t>3/4/2024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5403591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DD6FCDF-EB04-4BCA-A7E0-EFE990DDB9A1}" type="datetime1">
              <a:rPr lang="en-US" smtClean="0"/>
              <a:t>3/4/2024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7899633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3E30E51-8926-4FF9-99C0-86CDBFDAF08A}" type="datetime1">
              <a:rPr lang="en-US" smtClean="0"/>
              <a:t>3/4/2024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11471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8FCC328-6EA3-4AAD-A60D-F794B09910E5}" type="datetime1">
              <a:rPr lang="en-US" smtClean="0"/>
              <a:t>3/4/2024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2385472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B2D2470-B70B-41DB-92E0-00E998FA7278}" type="datetime1">
              <a:rPr lang="en-US" smtClean="0"/>
              <a:t>3/4/2024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531338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1B01D62-3C5A-44EA-83B0-811BD02260FC}" type="datetime1">
              <a:rPr lang="en-US" smtClean="0"/>
              <a:t>3/4/2024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19529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7D19299-DC19-4154-8890-2A390A5A4A36}" type="datetime1">
              <a:rPr lang="en-US" smtClean="0"/>
              <a:t>3/4/2024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74291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253A089-338B-4981-81B4-0C42B689B7D4}" type="datetime1">
              <a:rPr lang="en-US" smtClean="0"/>
              <a:t>3/4/2024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446038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A731751-1927-495A-B3ED-9702D385A7FB}" type="datetime1">
              <a:rPr lang="en-US" smtClean="0"/>
              <a:t>3/4/2024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525125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6C0B29C-17E4-4CE6-BB08-C98426C06A21}" type="datetime1">
              <a:rPr lang="en-US" smtClean="0"/>
              <a:t>3/4/2024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77162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B519812-87B8-449D-B732-A52EE61ADF1B}" type="datetime1">
              <a:rPr lang="en-US" smtClean="0"/>
              <a:t>3/4/2024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226135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2AF2A1-F94A-490D-AA71-7A2831CB34B2}" type="datetime1">
              <a:rPr lang="en-US" smtClean="0"/>
              <a:t>3/4/2024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209518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5BB975C5-28A8-47F1-83FD-9CFB22A22D21}" type="datetime1">
              <a:rPr lang="en-US" smtClean="0"/>
              <a:t>3/4/2024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022638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8156DC2-D70B-41F7-9F36-3EA761FDDF93}" type="datetime1">
              <a:rPr lang="en-US" smtClean="0"/>
              <a:t>3/4/2024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01406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71317" cy="6874935"/>
            <a:chOff x="-8467" y="-8468"/>
            <a:chExt cx="9171317"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89A570B-0F52-4365-A829-9A7619E80A15}" type="datetime1">
              <a:rPr lang="en-US" smtClean="0"/>
              <a:t>3/4/2024</a:t>
            </a:fld>
            <a:endParaRPr lang="en-US" dirty="0"/>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136055428"/>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 id="2147483808" r:id="rId12"/>
    <p:sldLayoutId id="2147483809" r:id="rId13"/>
    <p:sldLayoutId id="2147483810" r:id="rId14"/>
    <p:sldLayoutId id="2147483811" r:id="rId15"/>
    <p:sldLayoutId id="2147483812" r:id="rId16"/>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jpg"/><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image" Target="../media/image14.jpg"/><Relationship Id="rId7" Type="http://schemas.openxmlformats.org/officeDocument/2006/relationships/image" Target="../media/image16.jpg"/><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image" Target="../media/image15.jpg"/><Relationship Id="rId5" Type="http://schemas.openxmlformats.org/officeDocument/2006/relationships/image" Target="../media/image5.jp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jpg"/><Relationship Id="rId4" Type="http://schemas.openxmlformats.org/officeDocument/2006/relationships/image" Target="../media/image20.jpg"/></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45764" y="4230362"/>
            <a:ext cx="7056582" cy="1265185"/>
          </a:xfrm>
        </p:spPr>
        <p:txBody>
          <a:bodyPr/>
          <a:lstStyle/>
          <a:p>
            <a:pPr algn="ctr"/>
            <a:r>
              <a:rPr lang="sr-Latn-BA" sz="3200" b="1" dirty="0" smtClean="0">
                <a:solidFill>
                  <a:schemeClr val="tx1">
                    <a:lumMod val="65000"/>
                    <a:lumOff val="35000"/>
                  </a:schemeClr>
                </a:solidFill>
                <a:latin typeface="Times New Roman" panose="02020603050405020304" pitchFamily="18" charset="0"/>
                <a:cs typeface="Times New Roman" panose="02020603050405020304" pitchFamily="18" charset="0"/>
              </a:rPr>
              <a:t>MEĐUNARODNI EKONOMSKI ODNOSI </a:t>
            </a:r>
            <a:endParaRPr lang="en-GB" sz="3000" b="1" dirty="0">
              <a:solidFill>
                <a:schemeClr val="tx2">
                  <a:lumMod val="60000"/>
                  <a:lumOff val="40000"/>
                </a:schemeClr>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671966" y="5495547"/>
            <a:ext cx="6198185" cy="670714"/>
          </a:xfrm>
        </p:spPr>
        <p:txBody>
          <a:bodyPr>
            <a:noAutofit/>
          </a:bodyPr>
          <a:lstStyle/>
          <a:p>
            <a:pPr>
              <a:spcBef>
                <a:spcPts val="0"/>
              </a:spcBef>
            </a:pPr>
            <a:endParaRPr lang="sr-Latn-BA" b="1" dirty="0">
              <a:solidFill>
                <a:schemeClr val="tx1">
                  <a:lumMod val="65000"/>
                  <a:lumOff val="35000"/>
                </a:schemeClr>
              </a:solidFill>
              <a:latin typeface="Times New Roman" panose="02020603050405020304" pitchFamily="18" charset="0"/>
              <a:cs typeface="Times New Roman" panose="02020603050405020304" pitchFamily="18" charset="0"/>
            </a:endParaRPr>
          </a:p>
          <a:p>
            <a:pPr>
              <a:spcBef>
                <a:spcPts val="0"/>
              </a:spcBef>
            </a:pPr>
            <a:r>
              <a:rPr lang="sr-Latn-BA" b="1" dirty="0" smtClean="0">
                <a:solidFill>
                  <a:schemeClr val="tx1">
                    <a:lumMod val="65000"/>
                    <a:lumOff val="35000"/>
                  </a:schemeClr>
                </a:solidFill>
                <a:latin typeface="Times New Roman" panose="02020603050405020304" pitchFamily="18" charset="0"/>
                <a:cs typeface="Times New Roman" panose="02020603050405020304" pitchFamily="18" charset="0"/>
              </a:rPr>
              <a:t>mr Dragana Vujičić-Stefanović, </a:t>
            </a:r>
          </a:p>
          <a:p>
            <a:pPr>
              <a:spcBef>
                <a:spcPts val="0"/>
              </a:spcBef>
            </a:pPr>
            <a:r>
              <a:rPr lang="sr-Latn-BA" b="1" dirty="0" smtClean="0">
                <a:solidFill>
                  <a:schemeClr val="tx1">
                    <a:lumMod val="65000"/>
                    <a:lumOff val="35000"/>
                  </a:schemeClr>
                </a:solidFill>
                <a:latin typeface="Times New Roman" panose="02020603050405020304" pitchFamily="18" charset="0"/>
                <a:cs typeface="Times New Roman" panose="02020603050405020304" pitchFamily="18" charset="0"/>
              </a:rPr>
              <a:t>viši asistent</a:t>
            </a:r>
            <a:endParaRPr lang="sr-Latn-BA" b="1" dirty="0">
              <a:solidFill>
                <a:schemeClr val="bg2">
                  <a:lumMod val="50000"/>
                </a:schemeClr>
              </a:solidFill>
              <a:latin typeface="Times New Roman" panose="02020603050405020304" pitchFamily="18" charset="0"/>
              <a:cs typeface="Times New Roman" panose="02020603050405020304" pitchFamily="18" charset="0"/>
            </a:endParaRPr>
          </a:p>
          <a:p>
            <a:pPr algn="ctr"/>
            <a:r>
              <a:rPr lang="sr-Latn-BA" b="1" dirty="0" smtClean="0">
                <a:solidFill>
                  <a:schemeClr val="bg2">
                    <a:lumMod val="50000"/>
                  </a:schemeClr>
                </a:solidFill>
                <a:latin typeface="Times New Roman" panose="02020603050405020304" pitchFamily="18" charset="0"/>
                <a:cs typeface="Times New Roman" panose="02020603050405020304" pitchFamily="18" charset="0"/>
              </a:rPr>
              <a:t>školska</a:t>
            </a:r>
            <a:r>
              <a:rPr lang="sr-Cyrl-BA" b="1" dirty="0" smtClean="0">
                <a:solidFill>
                  <a:schemeClr val="bg2">
                    <a:lumMod val="50000"/>
                  </a:schemeClr>
                </a:solidFill>
                <a:latin typeface="Times New Roman" panose="02020603050405020304" pitchFamily="18" charset="0"/>
                <a:cs typeface="Times New Roman" panose="02020603050405020304" pitchFamily="18" charset="0"/>
              </a:rPr>
              <a:t> 202</a:t>
            </a:r>
            <a:r>
              <a:rPr lang="sr-Latn-RS" b="1" dirty="0">
                <a:solidFill>
                  <a:schemeClr val="bg2">
                    <a:lumMod val="50000"/>
                  </a:schemeClr>
                </a:solidFill>
                <a:latin typeface="Times New Roman" panose="02020603050405020304" pitchFamily="18" charset="0"/>
                <a:cs typeface="Times New Roman" panose="02020603050405020304" pitchFamily="18" charset="0"/>
              </a:rPr>
              <a:t>3</a:t>
            </a:r>
            <a:r>
              <a:rPr lang="sr-Cyrl-BA" b="1" dirty="0" smtClean="0">
                <a:solidFill>
                  <a:schemeClr val="bg2">
                    <a:lumMod val="50000"/>
                  </a:schemeClr>
                </a:solidFill>
                <a:latin typeface="Times New Roman" panose="02020603050405020304" pitchFamily="18" charset="0"/>
                <a:cs typeface="Times New Roman" panose="02020603050405020304" pitchFamily="18" charset="0"/>
              </a:rPr>
              <a:t>/202</a:t>
            </a:r>
            <a:r>
              <a:rPr lang="sr-Latn-RS" b="1" dirty="0">
                <a:solidFill>
                  <a:schemeClr val="bg2">
                    <a:lumMod val="50000"/>
                  </a:schemeClr>
                </a:solidFill>
                <a:latin typeface="Times New Roman" panose="02020603050405020304" pitchFamily="18" charset="0"/>
                <a:cs typeface="Times New Roman" panose="02020603050405020304" pitchFamily="18" charset="0"/>
              </a:rPr>
              <a:t>4</a:t>
            </a:r>
            <a:endParaRPr lang="en-GB" b="1" dirty="0">
              <a:solidFill>
                <a:schemeClr val="bg2">
                  <a:lumMod val="50000"/>
                </a:schemeClr>
              </a:solidFill>
              <a:latin typeface="Times New Roman" panose="02020603050405020304" pitchFamily="18" charset="0"/>
              <a:cs typeface="Times New Roman" panose="02020603050405020304" pitchFamily="18" charset="0"/>
            </a:endParaRPr>
          </a:p>
        </p:txBody>
      </p:sp>
      <p:sp>
        <p:nvSpPr>
          <p:cNvPr id="10" name="Subtitle 2"/>
          <p:cNvSpPr txBox="1">
            <a:spLocks/>
          </p:cNvSpPr>
          <p:nvPr/>
        </p:nvSpPr>
        <p:spPr>
          <a:xfrm>
            <a:off x="323850" y="308031"/>
            <a:ext cx="7778496" cy="1129812"/>
          </a:xfrm>
          <a:prstGeom prst="rect">
            <a:avLst/>
          </a:prstGeom>
        </p:spPr>
        <p:txBody>
          <a:bodyPr vert="horz" lIns="0" rIns="18288">
            <a:norm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algn="ctr"/>
            <a:endParaRPr lang="sr-Latn-BA" sz="2800" b="1" dirty="0">
              <a:ln w="3175">
                <a:noFill/>
              </a:ln>
              <a:latin typeface="Times New Roman" pitchFamily="18" charset="0"/>
              <a:cs typeface="Times New Roman" pitchFamily="18" charset="0"/>
            </a:endParaRPr>
          </a:p>
        </p:txBody>
      </p:sp>
      <p:pic>
        <p:nvPicPr>
          <p:cNvPr id="11" name="Picture 10" descr="Ekonomski_fakultet_memorandum-01"/>
          <p:cNvPicPr/>
          <p:nvPr/>
        </p:nvPicPr>
        <p:blipFill>
          <a:blip r:embed="rId2"/>
          <a:srcRect l="19667" t="3636" r="20273" b="88020"/>
          <a:stretch>
            <a:fillRect/>
          </a:stretch>
        </p:blipFill>
        <p:spPr bwMode="auto">
          <a:xfrm>
            <a:off x="1278044" y="381510"/>
            <a:ext cx="5870108" cy="954995"/>
          </a:xfrm>
          <a:prstGeom prst="rect">
            <a:avLst/>
          </a:prstGeom>
          <a:noFill/>
          <a:ln w="9525">
            <a:noFill/>
            <a:miter lim="800000"/>
            <a:headEnd/>
            <a:tailEnd/>
          </a:ln>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32037" y="2703028"/>
            <a:ext cx="3043890" cy="1721972"/>
          </a:xfrm>
          <a:prstGeom prst="rect">
            <a:avLst/>
          </a:prstGeom>
        </p:spPr>
      </p:pic>
      <p:sp>
        <p:nvSpPr>
          <p:cNvPr id="12" name="Title 1"/>
          <p:cNvSpPr txBox="1">
            <a:spLocks/>
          </p:cNvSpPr>
          <p:nvPr/>
        </p:nvSpPr>
        <p:spPr>
          <a:xfrm>
            <a:off x="2971639" y="2407052"/>
            <a:ext cx="3204831" cy="411871"/>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sr-Latn-BA" sz="3200" b="1" dirty="0" smtClean="0">
                <a:solidFill>
                  <a:schemeClr val="tx1">
                    <a:lumMod val="65000"/>
                    <a:lumOff val="35000"/>
                  </a:schemeClr>
                </a:solidFill>
                <a:latin typeface="Times New Roman" panose="02020603050405020304" pitchFamily="18" charset="0"/>
                <a:cs typeface="Times New Roman" panose="02020603050405020304" pitchFamily="18" charset="0"/>
              </a:rPr>
              <a:t>VJEŽBE </a:t>
            </a:r>
            <a:endParaRPr lang="en-GB" sz="3000" b="1" dirty="0">
              <a:solidFill>
                <a:schemeClr val="tx2">
                  <a:lumMod val="60000"/>
                  <a:lumOff val="4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52418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22F896-40B5-4ADD-8801-0D06FADFA095}" type="slidenum">
              <a:rPr lang="en-US" smtClean="0"/>
              <a:t>10</a:t>
            </a:fld>
            <a:endParaRPr lang="en-US" dirty="0"/>
          </a:p>
        </p:txBody>
      </p:sp>
      <p:sp>
        <p:nvSpPr>
          <p:cNvPr id="3" name="Rounded Rectangle 2"/>
          <p:cNvSpPr/>
          <p:nvPr/>
        </p:nvSpPr>
        <p:spPr>
          <a:xfrm>
            <a:off x="281383" y="213457"/>
            <a:ext cx="8529242" cy="543394"/>
          </a:xfrm>
          <a:prstGeom prst="roundRect">
            <a:avLst/>
          </a:prstGeom>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sr-Latn-BA" sz="2000" b="1" i="1" dirty="0">
                <a:solidFill>
                  <a:schemeClr val="bg2">
                    <a:lumMod val="25000"/>
                  </a:schemeClr>
                </a:solidFill>
                <a:latin typeface="Times New Roman" panose="02020603050405020304" pitchFamily="18" charset="0"/>
                <a:cs typeface="Times New Roman" panose="02020603050405020304" pitchFamily="18" charset="0"/>
              </a:rPr>
              <a:t>T</a:t>
            </a:r>
            <a:r>
              <a:rPr lang="sr-Latn-BA" sz="2000" b="1" i="1" dirty="0" smtClean="0">
                <a:solidFill>
                  <a:schemeClr val="bg2">
                    <a:lumMod val="25000"/>
                  </a:schemeClr>
                </a:solidFill>
                <a:latin typeface="Times New Roman" panose="02020603050405020304" pitchFamily="18" charset="0"/>
                <a:cs typeface="Times New Roman" panose="02020603050405020304" pitchFamily="18" charset="0"/>
              </a:rPr>
              <a:t>eorija međunarodne trgovine...MERKANTILIZAM </a:t>
            </a:r>
            <a:endParaRPr lang="en-GB" sz="2000" b="1" i="1" dirty="0">
              <a:solidFill>
                <a:schemeClr val="bg2">
                  <a:lumMod val="25000"/>
                </a:schemeClr>
              </a:solidFill>
              <a:latin typeface="Times New Roman" panose="02020603050405020304" pitchFamily="18" charset="0"/>
              <a:cs typeface="Times New Roman" panose="02020603050405020304" pitchFamily="18" charset="0"/>
            </a:endParaRPr>
          </a:p>
        </p:txBody>
      </p:sp>
      <p:sp>
        <p:nvSpPr>
          <p:cNvPr id="4" name="Cloud Callout 3"/>
          <p:cNvSpPr/>
          <p:nvPr/>
        </p:nvSpPr>
        <p:spPr>
          <a:xfrm flipH="1">
            <a:off x="1521692" y="918403"/>
            <a:ext cx="822036" cy="554181"/>
          </a:xfrm>
          <a:prstGeom prst="cloudCallou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BA" dirty="0" smtClean="0">
                <a:solidFill>
                  <a:srgbClr val="FF0000"/>
                </a:solidFill>
              </a:rPr>
              <a:t>!!!</a:t>
            </a:r>
            <a:endParaRPr lang="en-GB" dirty="0">
              <a:solidFill>
                <a:srgbClr val="FF0000"/>
              </a:solidFill>
            </a:endParaRPr>
          </a:p>
        </p:txBody>
      </p:sp>
      <p:sp>
        <p:nvSpPr>
          <p:cNvPr id="5" name="Rounded Rectangle 4"/>
          <p:cNvSpPr/>
          <p:nvPr/>
        </p:nvSpPr>
        <p:spPr>
          <a:xfrm>
            <a:off x="2447636" y="1010607"/>
            <a:ext cx="4110181" cy="356375"/>
          </a:xfrm>
          <a:prstGeom prst="roundRect">
            <a:avLst/>
          </a:prstGeom>
          <a:solidFill>
            <a:schemeClr val="bg1">
              <a:lumMod val="85000"/>
            </a:schemeClr>
          </a:solid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sr-Latn-BA" sz="1600" dirty="0" smtClean="0"/>
              <a:t>Ključne kritike Mekrantilizma:</a:t>
            </a:r>
            <a:endParaRPr lang="en-GB" sz="1600" dirty="0"/>
          </a:p>
        </p:txBody>
      </p:sp>
      <p:sp>
        <p:nvSpPr>
          <p:cNvPr id="7" name="Rounded Rectangle 6"/>
          <p:cNvSpPr/>
          <p:nvPr/>
        </p:nvSpPr>
        <p:spPr>
          <a:xfrm>
            <a:off x="3423593" y="1837358"/>
            <a:ext cx="1830423" cy="463366"/>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sr-Latn-BA" sz="1600" dirty="0" smtClean="0"/>
              <a:t>Zapostavlja proizvodnju </a:t>
            </a:r>
            <a:endParaRPr lang="en-GB" sz="1600" dirty="0"/>
          </a:p>
        </p:txBody>
      </p:sp>
      <p:sp>
        <p:nvSpPr>
          <p:cNvPr id="8" name="Rounded Rectangle 7"/>
          <p:cNvSpPr/>
          <p:nvPr/>
        </p:nvSpPr>
        <p:spPr>
          <a:xfrm>
            <a:off x="290562" y="1910018"/>
            <a:ext cx="2859466" cy="463366"/>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sr-Latn-BA" sz="1600" dirty="0" smtClean="0"/>
              <a:t>Vezuje izvor profita za prometnu sferu </a:t>
            </a:r>
            <a:endParaRPr lang="en-GB" sz="1600" dirty="0"/>
          </a:p>
        </p:txBody>
      </p:sp>
      <p:sp>
        <p:nvSpPr>
          <p:cNvPr id="9" name="Rounded Rectangle 8"/>
          <p:cNvSpPr/>
          <p:nvPr/>
        </p:nvSpPr>
        <p:spPr>
          <a:xfrm>
            <a:off x="5527581" y="1865067"/>
            <a:ext cx="2859466" cy="463366"/>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sr-Latn-BA" sz="1600" dirty="0" smtClean="0"/>
              <a:t>Izvodi bogaćenje zemalja iz neekvivalentne razmjene </a:t>
            </a:r>
            <a:endParaRPr lang="en-GB" sz="1600" dirty="0"/>
          </a:p>
        </p:txBody>
      </p:sp>
      <p:sp>
        <p:nvSpPr>
          <p:cNvPr id="10" name="Down Arrow 9"/>
          <p:cNvSpPr/>
          <p:nvPr/>
        </p:nvSpPr>
        <p:spPr>
          <a:xfrm>
            <a:off x="2549236" y="1472584"/>
            <a:ext cx="471055" cy="331831"/>
          </a:xfrm>
          <a:prstGeom prst="downArrow">
            <a:avLst/>
          </a:prstGeom>
          <a:solidFill>
            <a:schemeClr val="bg1">
              <a:lumMod val="85000"/>
            </a:schemeClr>
          </a:solid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Down Arrow 10"/>
          <p:cNvSpPr/>
          <p:nvPr/>
        </p:nvSpPr>
        <p:spPr>
          <a:xfrm>
            <a:off x="4488872" y="1454822"/>
            <a:ext cx="471055" cy="331831"/>
          </a:xfrm>
          <a:prstGeom prst="downArrow">
            <a:avLst/>
          </a:prstGeom>
          <a:solidFill>
            <a:schemeClr val="bg1">
              <a:lumMod val="85000"/>
            </a:schemeClr>
          </a:solid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Down Arrow 11"/>
          <p:cNvSpPr/>
          <p:nvPr/>
        </p:nvSpPr>
        <p:spPr>
          <a:xfrm>
            <a:off x="6192980" y="1454821"/>
            <a:ext cx="471055" cy="331831"/>
          </a:xfrm>
          <a:prstGeom prst="downArrow">
            <a:avLst/>
          </a:prstGeom>
          <a:solidFill>
            <a:schemeClr val="bg1">
              <a:lumMod val="85000"/>
            </a:schemeClr>
          </a:solid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Vertical Scroll 13"/>
          <p:cNvSpPr/>
          <p:nvPr/>
        </p:nvSpPr>
        <p:spPr>
          <a:xfrm>
            <a:off x="142019" y="2765868"/>
            <a:ext cx="5285488" cy="4097542"/>
          </a:xfrm>
          <a:prstGeom prst="verticalScroll">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sr-Latn-BA" sz="1600" dirty="0" smtClean="0">
              <a:solidFill>
                <a:schemeClr val="tx1"/>
              </a:solidFill>
              <a:latin typeface="Times New Roman" panose="02020603050405020304" pitchFamily="18" charset="0"/>
              <a:cs typeface="Times New Roman" panose="02020603050405020304" pitchFamily="18" charset="0"/>
            </a:endParaRPr>
          </a:p>
          <a:p>
            <a:pPr algn="just"/>
            <a:r>
              <a:rPr lang="sr-Latn-BA" sz="1600" dirty="0" smtClean="0">
                <a:solidFill>
                  <a:schemeClr val="tx1"/>
                </a:solidFill>
                <a:latin typeface="Times New Roman" panose="02020603050405020304" pitchFamily="18" charset="0"/>
                <a:cs typeface="Times New Roman" panose="02020603050405020304" pitchFamily="18" charset="0"/>
              </a:rPr>
              <a:t>Prva toerijska razrada kapitalističkog načina proizvodnje i </a:t>
            </a:r>
            <a:r>
              <a:rPr lang="sr-Latn-BA" sz="1600" b="1" dirty="0" smtClean="0">
                <a:solidFill>
                  <a:schemeClr val="tx1"/>
                </a:solidFill>
                <a:latin typeface="Times New Roman" panose="02020603050405020304" pitchFamily="18" charset="0"/>
                <a:cs typeface="Times New Roman" panose="02020603050405020304" pitchFamily="18" charset="0"/>
              </a:rPr>
              <a:t>predistorija političke ekonomije.</a:t>
            </a:r>
          </a:p>
          <a:p>
            <a:pPr algn="just"/>
            <a:endParaRPr lang="sr-Latn-BA" sz="1600" dirty="0">
              <a:solidFill>
                <a:schemeClr val="tx1"/>
              </a:solidFill>
              <a:latin typeface="Times New Roman" panose="02020603050405020304" pitchFamily="18" charset="0"/>
              <a:cs typeface="Times New Roman" panose="02020603050405020304" pitchFamily="18" charset="0"/>
            </a:endParaRPr>
          </a:p>
          <a:p>
            <a:pPr algn="just"/>
            <a:r>
              <a:rPr lang="sr-Latn-BA" sz="1600" dirty="0" smtClean="0">
                <a:solidFill>
                  <a:schemeClr val="tx1"/>
                </a:solidFill>
                <a:latin typeface="Times New Roman" panose="02020603050405020304" pitchFamily="18" charset="0"/>
                <a:cs typeface="Times New Roman" panose="02020603050405020304" pitchFamily="18" charset="0"/>
              </a:rPr>
              <a:t>Mekrantilizam posmatra platni blans kroz stanje trgovinskog bilansa (u slučaju neravnoteže  pretpostavlja automatizam uravnoteženja na bazi kvantitativne teorije novca).</a:t>
            </a:r>
          </a:p>
          <a:p>
            <a:pPr algn="just"/>
            <a:endParaRPr lang="sr-Latn-BA" sz="1600" dirty="0" smtClean="0">
              <a:solidFill>
                <a:schemeClr val="tx1"/>
              </a:solidFill>
              <a:latin typeface="Times New Roman" panose="02020603050405020304" pitchFamily="18" charset="0"/>
              <a:cs typeface="Times New Roman" panose="02020603050405020304" pitchFamily="18" charset="0"/>
            </a:endParaRPr>
          </a:p>
          <a:p>
            <a:pPr algn="just"/>
            <a:r>
              <a:rPr lang="sr-Latn-BA" sz="1600" dirty="0" smtClean="0">
                <a:solidFill>
                  <a:schemeClr val="tx1"/>
                </a:solidFill>
                <a:latin typeface="Times New Roman" panose="02020603050405020304" pitchFamily="18" charset="0"/>
                <a:cs typeface="Times New Roman" panose="02020603050405020304" pitchFamily="18" charset="0"/>
              </a:rPr>
              <a:t>Merkantilizam u savremenoj teoriji (neomerkantilizam) – savremene tokove međ.razmjene od 1970.godine karekteriše nastojanje povećanje izvoza i smanjenja uvoza, uz zaštitne mjere iz perioda mekran.</a:t>
            </a:r>
          </a:p>
          <a:p>
            <a:pPr algn="just"/>
            <a:r>
              <a:rPr lang="sr-Latn-BA" sz="1600" dirty="0" smtClean="0">
                <a:solidFill>
                  <a:schemeClr val="tx1"/>
                </a:solidFill>
                <a:latin typeface="Times New Roman" panose="02020603050405020304" pitchFamily="18" charset="0"/>
                <a:cs typeface="Times New Roman" panose="02020603050405020304" pitchFamily="18" charset="0"/>
              </a:rPr>
              <a:t>  </a:t>
            </a:r>
            <a:r>
              <a:rPr lang="sr-Latn-BA" sz="1600" dirty="0" smtClean="0">
                <a:latin typeface="Times New Roman" panose="02020603050405020304" pitchFamily="18" charset="0"/>
                <a:cs typeface="Times New Roman" panose="02020603050405020304" pitchFamily="18" charset="0"/>
              </a:rPr>
              <a:t> </a:t>
            </a:r>
            <a:endParaRPr lang="en-GB" sz="1600" dirty="0">
              <a:latin typeface="Times New Roman" panose="02020603050405020304" pitchFamily="18" charset="0"/>
              <a:cs typeface="Times New Roman" panose="02020603050405020304" pitchFamily="18" charset="0"/>
            </a:endParaRPr>
          </a:p>
        </p:txBody>
      </p:sp>
      <p:sp>
        <p:nvSpPr>
          <p:cNvPr id="15" name="Rounded Rectangle 14"/>
          <p:cNvSpPr/>
          <p:nvPr/>
        </p:nvSpPr>
        <p:spPr>
          <a:xfrm>
            <a:off x="1868055" y="2833907"/>
            <a:ext cx="2004292" cy="28632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BA" dirty="0" smtClean="0"/>
              <a:t>MERKANTILIZAM </a:t>
            </a:r>
            <a:endParaRPr lang="en-GB" dirty="0"/>
          </a:p>
        </p:txBody>
      </p:sp>
      <p:sp>
        <p:nvSpPr>
          <p:cNvPr id="16" name="Left Arrow 15"/>
          <p:cNvSpPr/>
          <p:nvPr/>
        </p:nvSpPr>
        <p:spPr>
          <a:xfrm flipH="1">
            <a:off x="4884561" y="4088068"/>
            <a:ext cx="738909" cy="498763"/>
          </a:xfrm>
          <a:prstGeom prst="lef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ounded Rectangle 17"/>
          <p:cNvSpPr/>
          <p:nvPr/>
        </p:nvSpPr>
        <p:spPr>
          <a:xfrm>
            <a:off x="5748823" y="2800284"/>
            <a:ext cx="1830423" cy="463366"/>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sr-Latn-BA" sz="1600" dirty="0" smtClean="0"/>
              <a:t>Deficit platnog bilansa </a:t>
            </a:r>
            <a:endParaRPr lang="en-GB" sz="1600" dirty="0"/>
          </a:p>
        </p:txBody>
      </p:sp>
      <p:sp>
        <p:nvSpPr>
          <p:cNvPr id="19" name="Rounded Rectangle 18"/>
          <p:cNvSpPr/>
          <p:nvPr/>
        </p:nvSpPr>
        <p:spPr>
          <a:xfrm>
            <a:off x="5999827" y="3297164"/>
            <a:ext cx="1830423" cy="463366"/>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sr-Latn-BA" sz="1600" dirty="0" smtClean="0"/>
              <a:t>Odiv zlata iz zemlje </a:t>
            </a:r>
            <a:endParaRPr lang="en-GB" sz="1600" dirty="0"/>
          </a:p>
        </p:txBody>
      </p:sp>
      <p:sp>
        <p:nvSpPr>
          <p:cNvPr id="20" name="Rounded Rectangle 19"/>
          <p:cNvSpPr/>
          <p:nvPr/>
        </p:nvSpPr>
        <p:spPr>
          <a:xfrm>
            <a:off x="6226928" y="3830728"/>
            <a:ext cx="1830423" cy="463366"/>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sr-Latn-BA" sz="1600" dirty="0" smtClean="0">
                <a:latin typeface="Times New Roman" panose="02020603050405020304" pitchFamily="18" charset="0"/>
                <a:cs typeface="Times New Roman" panose="02020603050405020304" pitchFamily="18" charset="0"/>
              </a:rPr>
              <a:t>↓Q novca u opticaju </a:t>
            </a:r>
            <a:endParaRPr lang="en-GB" sz="1600" dirty="0"/>
          </a:p>
        </p:txBody>
      </p:sp>
      <p:sp>
        <p:nvSpPr>
          <p:cNvPr id="21" name="Rounded Rectangle 20"/>
          <p:cNvSpPr/>
          <p:nvPr/>
        </p:nvSpPr>
        <p:spPr>
          <a:xfrm>
            <a:off x="6557817" y="4337449"/>
            <a:ext cx="1830423" cy="463366"/>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sr-Latn-BA" sz="1600" dirty="0" smtClean="0">
                <a:latin typeface="Times New Roman" panose="02020603050405020304" pitchFamily="18" charset="0"/>
                <a:cs typeface="Times New Roman" panose="02020603050405020304" pitchFamily="18" charset="0"/>
              </a:rPr>
              <a:t>↓potražnje </a:t>
            </a:r>
            <a:endParaRPr lang="en-GB" sz="1600" dirty="0"/>
          </a:p>
        </p:txBody>
      </p:sp>
      <p:sp>
        <p:nvSpPr>
          <p:cNvPr id="22" name="Rounded Rectangle 21"/>
          <p:cNvSpPr/>
          <p:nvPr/>
        </p:nvSpPr>
        <p:spPr>
          <a:xfrm>
            <a:off x="6825673" y="4815886"/>
            <a:ext cx="1830423" cy="463366"/>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sr-Latn-BA" sz="1600" dirty="0" smtClean="0">
                <a:latin typeface="Times New Roman" panose="02020603050405020304" pitchFamily="18" charset="0"/>
                <a:cs typeface="Times New Roman" panose="02020603050405020304" pitchFamily="18" charset="0"/>
              </a:rPr>
              <a:t>↓domaćih cijena  </a:t>
            </a:r>
            <a:endParaRPr lang="en-GB" sz="1600" dirty="0"/>
          </a:p>
        </p:txBody>
      </p:sp>
      <p:sp>
        <p:nvSpPr>
          <p:cNvPr id="23" name="Rounded Rectangle 22"/>
          <p:cNvSpPr/>
          <p:nvPr/>
        </p:nvSpPr>
        <p:spPr>
          <a:xfrm>
            <a:off x="7031059" y="5350839"/>
            <a:ext cx="2112941" cy="800528"/>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sr-Latn-BA" sz="1600" dirty="0" smtClean="0">
                <a:latin typeface="Times New Roman" panose="02020603050405020304" pitchFamily="18" charset="0"/>
                <a:cs typeface="Times New Roman" panose="02020603050405020304" pitchFamily="18" charset="0"/>
              </a:rPr>
              <a:t>Veća konkurentnost domaćih proizvoda na ino tržištu </a:t>
            </a:r>
            <a:endParaRPr lang="en-GB" sz="1600" dirty="0"/>
          </a:p>
        </p:txBody>
      </p:sp>
      <p:sp>
        <p:nvSpPr>
          <p:cNvPr id="25" name="Curved Down Arrow 24"/>
          <p:cNvSpPr/>
          <p:nvPr/>
        </p:nvSpPr>
        <p:spPr>
          <a:xfrm flipH="1" flipV="1">
            <a:off x="5999826" y="6191696"/>
            <a:ext cx="1727261" cy="412201"/>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6" name="Rounded Rectangle 25"/>
          <p:cNvSpPr/>
          <p:nvPr/>
        </p:nvSpPr>
        <p:spPr>
          <a:xfrm>
            <a:off x="5311733" y="5728330"/>
            <a:ext cx="1352301" cy="463366"/>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sr-Latn-BA" sz="1600" dirty="0" smtClean="0"/>
              <a:t>Izvoza </a:t>
            </a:r>
            <a:endParaRPr lang="en-GB" sz="1600" dirty="0"/>
          </a:p>
        </p:txBody>
      </p:sp>
      <p:sp>
        <p:nvSpPr>
          <p:cNvPr id="27" name="Up Arrow 26"/>
          <p:cNvSpPr/>
          <p:nvPr/>
        </p:nvSpPr>
        <p:spPr>
          <a:xfrm>
            <a:off x="5326939" y="5725930"/>
            <a:ext cx="309398" cy="354978"/>
          </a:xfrm>
          <a:prstGeom prst="upArrow">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085060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22F896-40B5-4ADD-8801-0D06FADFA095}" type="slidenum">
              <a:rPr lang="en-US" smtClean="0"/>
              <a:t>11</a:t>
            </a:fld>
            <a:endParaRPr lang="en-US" dirty="0"/>
          </a:p>
        </p:txBody>
      </p:sp>
      <p:sp>
        <p:nvSpPr>
          <p:cNvPr id="3" name="Rounded Rectangle 2"/>
          <p:cNvSpPr/>
          <p:nvPr/>
        </p:nvSpPr>
        <p:spPr>
          <a:xfrm>
            <a:off x="281383" y="213457"/>
            <a:ext cx="8529242" cy="543394"/>
          </a:xfrm>
          <a:prstGeom prst="roundRect">
            <a:avLst/>
          </a:prstGeom>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sr-Latn-BA" sz="2000" b="1" i="1" dirty="0">
                <a:solidFill>
                  <a:schemeClr val="bg2">
                    <a:lumMod val="25000"/>
                  </a:schemeClr>
                </a:solidFill>
                <a:latin typeface="Times New Roman" panose="02020603050405020304" pitchFamily="18" charset="0"/>
                <a:cs typeface="Times New Roman" panose="02020603050405020304" pitchFamily="18" charset="0"/>
              </a:rPr>
              <a:t>T</a:t>
            </a:r>
            <a:r>
              <a:rPr lang="sr-Latn-BA" sz="2000" b="1" i="1" dirty="0" smtClean="0">
                <a:solidFill>
                  <a:schemeClr val="bg2">
                    <a:lumMod val="25000"/>
                  </a:schemeClr>
                </a:solidFill>
                <a:latin typeface="Times New Roman" panose="02020603050405020304" pitchFamily="18" charset="0"/>
                <a:cs typeface="Times New Roman" panose="02020603050405020304" pitchFamily="18" charset="0"/>
              </a:rPr>
              <a:t>eorija međunarodne trgovine...MERKANTILIZAM </a:t>
            </a:r>
            <a:endParaRPr lang="en-GB" sz="2000" b="1" i="1" dirty="0">
              <a:solidFill>
                <a:schemeClr val="bg2">
                  <a:lumMod val="25000"/>
                </a:schemeClr>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962" y="911051"/>
            <a:ext cx="448290" cy="556034"/>
          </a:xfrm>
          <a:prstGeom prst="rect">
            <a:avLst/>
          </a:prstGeom>
        </p:spPr>
      </p:pic>
      <p:sp>
        <p:nvSpPr>
          <p:cNvPr id="5" name="Title 1"/>
          <p:cNvSpPr txBox="1">
            <a:spLocks/>
          </p:cNvSpPr>
          <p:nvPr/>
        </p:nvSpPr>
        <p:spPr>
          <a:xfrm>
            <a:off x="747252" y="1026236"/>
            <a:ext cx="8063373" cy="325665"/>
          </a:xfrm>
          <a:prstGeom prst="rect">
            <a:avLst/>
          </a:prstGeom>
          <a:solidFill>
            <a:schemeClr val="bg1">
              <a:lumMod val="85000"/>
            </a:schemeClr>
          </a:solidFill>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r-Latn-BA" sz="1800" b="1" i="1" dirty="0" smtClean="0">
                <a:solidFill>
                  <a:schemeClr val="tx1">
                    <a:lumMod val="65000"/>
                    <a:lumOff val="35000"/>
                  </a:schemeClr>
                </a:solidFill>
                <a:latin typeface="Times New Roman" panose="02020603050405020304" pitchFamily="18" charset="0"/>
                <a:cs typeface="Times New Roman" panose="02020603050405020304" pitchFamily="18" charset="0"/>
              </a:rPr>
              <a:t>Primjer: </a:t>
            </a:r>
            <a:r>
              <a:rPr lang="sr-Latn-BA" sz="1800" b="1" i="1" dirty="0" smtClean="0">
                <a:solidFill>
                  <a:schemeClr val="tx2"/>
                </a:solidFill>
                <a:latin typeface="Times New Roman" panose="02020603050405020304" pitchFamily="18" charset="0"/>
                <a:cs typeface="Times New Roman" panose="02020603050405020304" pitchFamily="18" charset="0"/>
              </a:rPr>
              <a:t>Munovo Merkantilističko shvatanje međunarodne razmjene </a:t>
            </a:r>
            <a:endParaRPr lang="sr-Latn-BA" sz="3200" b="1" i="1" dirty="0" smtClean="0">
              <a:solidFill>
                <a:schemeClr val="tx2"/>
              </a:solidFill>
              <a:latin typeface="Times New Roman" panose="02020603050405020304" pitchFamily="18" charset="0"/>
              <a:cs typeface="Times New Roman" panose="02020603050405020304" pitchFamily="18" charset="0"/>
            </a:endParaRPr>
          </a:p>
        </p:txBody>
      </p:sp>
      <p:sp>
        <p:nvSpPr>
          <p:cNvPr id="6" name="Vertical Scroll 5"/>
          <p:cNvSpPr/>
          <p:nvPr/>
        </p:nvSpPr>
        <p:spPr>
          <a:xfrm>
            <a:off x="281383" y="2770908"/>
            <a:ext cx="8640944" cy="3635579"/>
          </a:xfrm>
          <a:prstGeom prst="verticalScroll">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sr-Latn-BA" sz="1400" dirty="0" smtClean="0">
                <a:solidFill>
                  <a:schemeClr val="tx2"/>
                </a:solidFill>
                <a:latin typeface="Times New Roman" panose="02020603050405020304" pitchFamily="18" charset="0"/>
                <a:cs typeface="Times New Roman" panose="02020603050405020304" pitchFamily="18" charset="0"/>
              </a:rPr>
              <a:t>Mada se kraljevina može bogatiti darovima, ili nabavkom iz drugih zemalja, </a:t>
            </a:r>
            <a:r>
              <a:rPr lang="sr-Latn-BA" sz="1400" b="1" i="1" dirty="0" smtClean="0">
                <a:solidFill>
                  <a:schemeClr val="tx2"/>
                </a:solidFill>
                <a:latin typeface="Times New Roman" panose="02020603050405020304" pitchFamily="18" charset="0"/>
                <a:cs typeface="Times New Roman" panose="02020603050405020304" pitchFamily="18" charset="0"/>
              </a:rPr>
              <a:t>te su stvari nesigurne </a:t>
            </a:r>
            <a:r>
              <a:rPr lang="sr-Latn-BA" sz="1400" dirty="0" smtClean="0">
                <a:solidFill>
                  <a:schemeClr val="tx2"/>
                </a:solidFill>
                <a:latin typeface="Times New Roman" panose="02020603050405020304" pitchFamily="18" charset="0"/>
                <a:cs typeface="Times New Roman" panose="02020603050405020304" pitchFamily="18" charset="0"/>
              </a:rPr>
              <a:t>i kad se dogode, od malog su značaja. </a:t>
            </a:r>
            <a:r>
              <a:rPr lang="sr-Latn-BA" sz="1400" b="1" i="1" u="sng" dirty="0" smtClean="0">
                <a:solidFill>
                  <a:schemeClr val="tx2"/>
                </a:solidFill>
                <a:latin typeface="Times New Roman" panose="02020603050405020304" pitchFamily="18" charset="0"/>
                <a:cs typeface="Times New Roman" panose="02020603050405020304" pitchFamily="18" charset="0"/>
              </a:rPr>
              <a:t>Redovni način rasta bogatstva i blaga predstavlja spoljna trgovin</a:t>
            </a:r>
            <a:r>
              <a:rPr lang="sr-Latn-BA" sz="1400" b="1" u="sng" dirty="0" smtClean="0">
                <a:solidFill>
                  <a:schemeClr val="tx2"/>
                </a:solidFill>
                <a:latin typeface="Times New Roman" panose="02020603050405020304" pitchFamily="18" charset="0"/>
                <a:cs typeface="Times New Roman" panose="02020603050405020304" pitchFamily="18" charset="0"/>
              </a:rPr>
              <a:t>a</a:t>
            </a:r>
            <a:r>
              <a:rPr lang="sr-Latn-BA" sz="1400" dirty="0" smtClean="0">
                <a:solidFill>
                  <a:schemeClr val="tx2"/>
                </a:solidFill>
                <a:latin typeface="Times New Roman" panose="02020603050405020304" pitchFamily="18" charset="0"/>
                <a:cs typeface="Times New Roman" panose="02020603050405020304" pitchFamily="18" charset="0"/>
              </a:rPr>
              <a:t>, gde moramo da učimo sledeće pravilo: </a:t>
            </a:r>
            <a:r>
              <a:rPr lang="sr-Latn-BA" sz="1400" b="1" i="1" dirty="0" smtClean="0">
                <a:solidFill>
                  <a:schemeClr val="tx2"/>
                </a:solidFill>
                <a:latin typeface="Times New Roman" panose="02020603050405020304" pitchFamily="18" charset="0"/>
                <a:cs typeface="Times New Roman" panose="02020603050405020304" pitchFamily="18" charset="0"/>
              </a:rPr>
              <a:t>svake godine strancima treba prodavati više nego što potrošimo za njihovu robu.</a:t>
            </a:r>
            <a:r>
              <a:rPr lang="sr-Latn-BA" sz="1400" dirty="0" smtClean="0">
                <a:solidFill>
                  <a:schemeClr val="tx2"/>
                </a:solidFill>
                <a:latin typeface="Times New Roman" panose="02020603050405020304" pitchFamily="18" charset="0"/>
                <a:cs typeface="Times New Roman" panose="02020603050405020304" pitchFamily="18" charset="0"/>
              </a:rPr>
              <a:t> Jer ...taj dio našeg fonda (izvoza) koji ne povratimo u formi robe (uvoza) mora se neizostavno vratiti u riznicu (kao zlato)...</a:t>
            </a:r>
          </a:p>
          <a:p>
            <a:pPr algn="just"/>
            <a:r>
              <a:rPr lang="sr-Latn-BA" sz="1400" b="1" i="1" dirty="0" smtClean="0">
                <a:solidFill>
                  <a:schemeClr val="tx2"/>
                </a:solidFill>
                <a:latin typeface="Times New Roman" panose="02020603050405020304" pitchFamily="18" charset="0"/>
                <a:cs typeface="Times New Roman" panose="02020603050405020304" pitchFamily="18" charset="0"/>
              </a:rPr>
              <a:t>Uvoz možemo da smanjimo...ako trezveno smanjimo prekomernu potrošnju inostrane robe u ishrani i odjevanju</a:t>
            </a:r>
            <a:r>
              <a:rPr lang="sr-Latn-BA" sz="1400" dirty="0" smtClean="0">
                <a:solidFill>
                  <a:schemeClr val="tx2"/>
                </a:solidFill>
                <a:latin typeface="Times New Roman" panose="02020603050405020304" pitchFamily="18" charset="0"/>
                <a:cs typeface="Times New Roman" panose="02020603050405020304" pitchFamily="18" charset="0"/>
              </a:rPr>
              <a:t>... U izvozu ne treba da gledamo sopstvene viškove, već moramo da uzmemo u obzir potrebe svojih suseda, tako da treba ... </a:t>
            </a:r>
            <a:r>
              <a:rPr lang="sr-Latn-BA" sz="1400" b="1" i="1" dirty="0" smtClean="0">
                <a:solidFill>
                  <a:schemeClr val="tx2"/>
                </a:solidFill>
                <a:latin typeface="Times New Roman" panose="02020603050405020304" pitchFamily="18" charset="0"/>
                <a:cs typeface="Times New Roman" panose="02020603050405020304" pitchFamily="18" charset="0"/>
              </a:rPr>
              <a:t>Da istrajemo da im prodajemo skupo, sve do granice gde bi visoke cijene mogle da ugroze prodaju naše robe</a:t>
            </a:r>
            <a:r>
              <a:rPr lang="sr-Latn-BA" sz="1400" dirty="0" smtClean="0">
                <a:solidFill>
                  <a:schemeClr val="tx2"/>
                </a:solidFill>
                <a:latin typeface="Times New Roman" panose="02020603050405020304" pitchFamily="18" charset="0"/>
                <a:cs typeface="Times New Roman" panose="02020603050405020304" pitchFamily="18" charset="0"/>
              </a:rPr>
              <a:t> (našeg izvoza). Ali taj višak koji stičemo stvara se prodajom robe koju stranci mogu da kupe u drugim zemljama, kao što mogu da je zamene robom sa nekog drugog mjesta, bez izakvog problema... U tom slučaju moramo nastojati da robu prodajemo što jeftinije, da ne izguvimo mjesto (prodavca) te robe... </a:t>
            </a:r>
            <a:endParaRPr lang="en-GB" sz="1400" dirty="0">
              <a:solidFill>
                <a:schemeClr val="tx2"/>
              </a:solidFill>
              <a:latin typeface="Times New Roman" panose="02020603050405020304" pitchFamily="18" charset="0"/>
              <a:cs typeface="Times New Roman" panose="02020603050405020304" pitchFamily="18" charset="0"/>
            </a:endParaRPr>
          </a:p>
        </p:txBody>
      </p:sp>
      <p:sp>
        <p:nvSpPr>
          <p:cNvPr id="7" name="Title 1"/>
          <p:cNvSpPr txBox="1">
            <a:spLocks/>
          </p:cNvSpPr>
          <p:nvPr/>
        </p:nvSpPr>
        <p:spPr>
          <a:xfrm>
            <a:off x="553923" y="1736471"/>
            <a:ext cx="8109785" cy="584022"/>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Tomas Mun (Thomas Munn 1571-1641) – jedan od najuticajnijih merkatilističkih pisaca </a:t>
            </a:r>
          </a:p>
          <a:p>
            <a:pPr algn="just"/>
            <a:r>
              <a:rPr lang="sr-Latn-BA" sz="1600" b="1" i="1" dirty="0" smtClean="0">
                <a:solidFill>
                  <a:schemeClr val="tx1">
                    <a:lumMod val="65000"/>
                    <a:lumOff val="35000"/>
                  </a:schemeClr>
                </a:solidFill>
                <a:latin typeface="Times New Roman" panose="02020603050405020304" pitchFamily="18" charset="0"/>
                <a:cs typeface="Times New Roman" panose="02020603050405020304" pitchFamily="18" charset="0"/>
              </a:rPr>
              <a:t>„Bogatstvo Engleske kroz međunarodnu razmjenu“ </a:t>
            </a:r>
            <a:r>
              <a:rPr lang="sr-Latn-BA" sz="1600" i="1" dirty="0" smtClean="0">
                <a:solidFill>
                  <a:schemeClr val="tx1">
                    <a:lumMod val="65000"/>
                    <a:lumOff val="35000"/>
                  </a:schemeClr>
                </a:solidFill>
                <a:latin typeface="Times New Roman" panose="02020603050405020304" pitchFamily="18" charset="0"/>
                <a:cs typeface="Times New Roman" panose="02020603050405020304" pitchFamily="18" charset="0"/>
              </a:rPr>
              <a:t>– vrhusnki prikaz merkantilističke misli o razmjeni. </a:t>
            </a:r>
          </a:p>
          <a:p>
            <a:pPr algn="just"/>
            <a:endPar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
            </a:pPr>
            <a:endPar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endParaRPr>
          </a:p>
        </p:txBody>
      </p:sp>
      <p:sp>
        <p:nvSpPr>
          <p:cNvPr id="8" name="Title 1"/>
          <p:cNvSpPr txBox="1">
            <a:spLocks/>
          </p:cNvSpPr>
          <p:nvPr/>
        </p:nvSpPr>
        <p:spPr>
          <a:xfrm>
            <a:off x="4546004" y="5921451"/>
            <a:ext cx="3752174" cy="604948"/>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sr-Latn-BA" sz="1200" b="1" i="1" dirty="0" smtClean="0">
                <a:solidFill>
                  <a:schemeClr val="tx1">
                    <a:lumMod val="65000"/>
                    <a:lumOff val="35000"/>
                  </a:schemeClr>
                </a:solidFill>
                <a:latin typeface="Times New Roman" panose="02020603050405020304" pitchFamily="18" charset="0"/>
                <a:cs typeface="Times New Roman" panose="02020603050405020304" pitchFamily="18" charset="0"/>
              </a:rPr>
              <a:t>Izvor</a:t>
            </a:r>
            <a:r>
              <a:rPr lang="sr-Latn-BA" sz="1200" dirty="0" smtClean="0">
                <a:solidFill>
                  <a:schemeClr val="tx1">
                    <a:lumMod val="65000"/>
                    <a:lumOff val="35000"/>
                  </a:schemeClr>
                </a:solidFill>
                <a:latin typeface="Times New Roman" panose="02020603050405020304" pitchFamily="18" charset="0"/>
                <a:cs typeface="Times New Roman" panose="02020603050405020304" pitchFamily="18" charset="0"/>
              </a:rPr>
              <a:t>: Thomas Munn, England s Treasure by Foreign Trade, Oxford: Basil Blackwell, 1928. </a:t>
            </a:r>
            <a:r>
              <a:rPr lang="sr-Latn-BA" sz="1200" i="1" dirty="0" smtClean="0">
                <a:solidFill>
                  <a:schemeClr val="tx1">
                    <a:lumMod val="65000"/>
                    <a:lumOff val="35000"/>
                  </a:schemeClr>
                </a:solidFill>
                <a:latin typeface="Times New Roman" panose="02020603050405020304" pitchFamily="18" charset="0"/>
                <a:cs typeface="Times New Roman" panose="02020603050405020304" pitchFamily="18" charset="0"/>
              </a:rPr>
              <a:t>. </a:t>
            </a:r>
          </a:p>
          <a:p>
            <a:pPr marL="285750" indent="-285750" algn="just">
              <a:buFont typeface="Wingdings" panose="05000000000000000000" pitchFamily="2" charset="2"/>
              <a:buChar char="ü"/>
            </a:pPr>
            <a:endPar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
            </a:pPr>
            <a:endPar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
            </a:pPr>
            <a:endPar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369814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22F896-40B5-4ADD-8801-0D06FADFA095}" type="slidenum">
              <a:rPr lang="en-US" smtClean="0"/>
              <a:t>12</a:t>
            </a:fld>
            <a:endParaRPr lang="en-US" dirty="0"/>
          </a:p>
        </p:txBody>
      </p:sp>
      <p:sp>
        <p:nvSpPr>
          <p:cNvPr id="3" name="Rounded Rectangle 2"/>
          <p:cNvSpPr/>
          <p:nvPr/>
        </p:nvSpPr>
        <p:spPr>
          <a:xfrm>
            <a:off x="281383" y="213457"/>
            <a:ext cx="8529242" cy="543394"/>
          </a:xfrm>
          <a:prstGeom prst="roundRect">
            <a:avLst/>
          </a:prstGeom>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sr-Latn-BA" sz="2000" b="1" i="1" dirty="0">
                <a:solidFill>
                  <a:schemeClr val="bg2">
                    <a:lumMod val="25000"/>
                  </a:schemeClr>
                </a:solidFill>
                <a:latin typeface="Times New Roman" panose="02020603050405020304" pitchFamily="18" charset="0"/>
                <a:cs typeface="Times New Roman" panose="02020603050405020304" pitchFamily="18" charset="0"/>
              </a:rPr>
              <a:t>T</a:t>
            </a:r>
            <a:r>
              <a:rPr lang="sr-Latn-BA" sz="2000" b="1" i="1" dirty="0" smtClean="0">
                <a:solidFill>
                  <a:schemeClr val="bg2">
                    <a:lumMod val="25000"/>
                  </a:schemeClr>
                </a:solidFill>
                <a:latin typeface="Times New Roman" panose="02020603050405020304" pitchFamily="18" charset="0"/>
                <a:cs typeface="Times New Roman" panose="02020603050405020304" pitchFamily="18" charset="0"/>
              </a:rPr>
              <a:t>eorija međunarodne trgovine...MERKANTILIZAM </a:t>
            </a:r>
            <a:endParaRPr lang="en-GB" sz="2000" b="1" i="1" dirty="0">
              <a:solidFill>
                <a:schemeClr val="bg2">
                  <a:lumMod val="25000"/>
                </a:schemeClr>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6101" y="833739"/>
            <a:ext cx="448290" cy="556034"/>
          </a:xfrm>
          <a:prstGeom prst="rect">
            <a:avLst/>
          </a:prstGeom>
        </p:spPr>
      </p:pic>
      <p:sp>
        <p:nvSpPr>
          <p:cNvPr id="6" name="Title 1"/>
          <p:cNvSpPr txBox="1">
            <a:spLocks/>
          </p:cNvSpPr>
          <p:nvPr/>
        </p:nvSpPr>
        <p:spPr>
          <a:xfrm>
            <a:off x="718166" y="907141"/>
            <a:ext cx="8063373" cy="325665"/>
          </a:xfrm>
          <a:prstGeom prst="rect">
            <a:avLst/>
          </a:prstGeom>
          <a:solidFill>
            <a:schemeClr val="bg1">
              <a:lumMod val="85000"/>
            </a:schemeClr>
          </a:solidFill>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r-Latn-BA" sz="1800" b="1" i="1" dirty="0" smtClean="0">
                <a:solidFill>
                  <a:schemeClr val="tx1">
                    <a:lumMod val="65000"/>
                    <a:lumOff val="35000"/>
                  </a:schemeClr>
                </a:solidFill>
                <a:latin typeface="Times New Roman" panose="02020603050405020304" pitchFamily="18" charset="0"/>
                <a:cs typeface="Times New Roman" panose="02020603050405020304" pitchFamily="18" charset="0"/>
              </a:rPr>
              <a:t>Primjer: Da li Merkantilizam još živi ? </a:t>
            </a:r>
            <a:endParaRPr lang="sr-Latn-BA" sz="3200" b="1" i="1" dirty="0" smtClean="0">
              <a:solidFill>
                <a:schemeClr val="tx2"/>
              </a:solidFill>
              <a:latin typeface="Times New Roman" panose="02020603050405020304" pitchFamily="18" charset="0"/>
              <a:cs typeface="Times New Roman" panose="02020603050405020304" pitchFamily="18" charset="0"/>
            </a:endParaRPr>
          </a:p>
        </p:txBody>
      </p:sp>
      <p:sp>
        <p:nvSpPr>
          <p:cNvPr id="7" name="Title 1"/>
          <p:cNvSpPr txBox="1">
            <a:spLocks/>
          </p:cNvSpPr>
          <p:nvPr/>
        </p:nvSpPr>
        <p:spPr>
          <a:xfrm>
            <a:off x="376101" y="1341471"/>
            <a:ext cx="6403390" cy="5462192"/>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285750" indent="-285750" algn="just">
              <a:buFont typeface="Wingdings" panose="05000000000000000000" pitchFamily="2" charset="2"/>
              <a:buChar char="§"/>
            </a:pP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Mada većina zemalja tvrdi da podržava </a:t>
            </a:r>
            <a:r>
              <a:rPr lang="sr-Latn-BA" sz="1600" b="1" i="1" dirty="0" smtClean="0">
                <a:solidFill>
                  <a:schemeClr val="tx1">
                    <a:lumMod val="65000"/>
                    <a:lumOff val="35000"/>
                  </a:schemeClr>
                </a:solidFill>
                <a:latin typeface="Times New Roman" panose="02020603050405020304" pitchFamily="18" charset="0"/>
                <a:cs typeface="Times New Roman" panose="02020603050405020304" pitchFamily="18" charset="0"/>
              </a:rPr>
              <a:t>međunarodnu razmjenu </a:t>
            </a: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 najveći broj nastavlja da primjenjuje </a:t>
            </a:r>
            <a:r>
              <a:rPr lang="sr-Latn-BA" sz="1600" b="1" i="1" dirty="0" smtClean="0">
                <a:solidFill>
                  <a:schemeClr val="tx1">
                    <a:lumMod val="65000"/>
                    <a:lumOff val="35000"/>
                  </a:schemeClr>
                </a:solidFill>
                <a:latin typeface="Times New Roman" panose="02020603050405020304" pitchFamily="18" charset="0"/>
                <a:cs typeface="Times New Roman" panose="02020603050405020304" pitchFamily="18" charset="0"/>
              </a:rPr>
              <a:t>brojna spoljnotrgovinska ograničenja. </a:t>
            </a:r>
          </a:p>
          <a:p>
            <a:pPr marL="285750" indent="-285750" algn="just">
              <a:buFont typeface="Wingdings" panose="05000000000000000000" pitchFamily="2" charset="2"/>
              <a:buChar char="§"/>
            </a:pP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Većina industrijskih zemalja </a:t>
            </a:r>
            <a:r>
              <a:rPr lang="sr-Latn-BA" sz="1600" b="1" dirty="0" smtClean="0">
                <a:solidFill>
                  <a:schemeClr val="tx1">
                    <a:lumMod val="65000"/>
                    <a:lumOff val="35000"/>
                  </a:schemeClr>
                </a:solidFill>
                <a:latin typeface="Times New Roman" panose="02020603050405020304" pitchFamily="18" charset="0"/>
                <a:cs typeface="Times New Roman" panose="02020603050405020304" pitchFamily="18" charset="0"/>
              </a:rPr>
              <a:t>ograničava uvoz poljoprovrivrenih proizvoda,</a:t>
            </a: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 tekstila, odjeće, čelika, i sl. da bi zaštitila </a:t>
            </a:r>
            <a:r>
              <a:rPr lang="sr-Latn-BA" sz="1600" b="1" dirty="0" smtClean="0">
                <a:solidFill>
                  <a:schemeClr val="tx1">
                    <a:lumMod val="65000"/>
                    <a:lumOff val="35000"/>
                  </a:schemeClr>
                </a:solidFill>
                <a:latin typeface="Times New Roman" panose="02020603050405020304" pitchFamily="18" charset="0"/>
                <a:cs typeface="Times New Roman" panose="02020603050405020304" pitchFamily="18" charset="0"/>
              </a:rPr>
              <a:t>domaću zaposlenost. </a:t>
            </a:r>
          </a:p>
          <a:p>
            <a:pPr marL="285750" indent="-285750" algn="just">
              <a:buFont typeface="Wingdings" panose="05000000000000000000" pitchFamily="2" charset="2"/>
              <a:buChar char="§"/>
            </a:pP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Zemlje </a:t>
            </a:r>
            <a:r>
              <a:rPr lang="sr-Latn-BA" sz="1600" b="1" i="1" dirty="0" smtClean="0">
                <a:solidFill>
                  <a:schemeClr val="tx1">
                    <a:lumMod val="65000"/>
                    <a:lumOff val="35000"/>
                  </a:schemeClr>
                </a:solidFill>
                <a:latin typeface="Times New Roman" panose="02020603050405020304" pitchFamily="18" charset="0"/>
                <a:cs typeface="Times New Roman" panose="02020603050405020304" pitchFamily="18" charset="0"/>
              </a:rPr>
              <a:t>subvencionišu razvoj visoke tehnologije </a:t>
            </a: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(kao što su kompjuteri i telekomunikacije) jer ih smatraju </a:t>
            </a:r>
            <a:r>
              <a:rPr lang="sr-Latn-BA" sz="1600" b="1" i="1" dirty="0" smtClean="0">
                <a:solidFill>
                  <a:schemeClr val="tx1">
                    <a:lumMod val="65000"/>
                    <a:lumOff val="35000"/>
                  </a:schemeClr>
                </a:solidFill>
                <a:latin typeface="Times New Roman" panose="02020603050405020304" pitchFamily="18" charset="0"/>
                <a:cs typeface="Times New Roman" panose="02020603050405020304" pitchFamily="18" charset="0"/>
              </a:rPr>
              <a:t>ključnim za svoju međunarodnu konkurentnost i i svoj budući rast. </a:t>
            </a:r>
          </a:p>
          <a:p>
            <a:pPr marL="285750" indent="-285750" algn="just">
              <a:buFont typeface="Wingdings" panose="05000000000000000000" pitchFamily="2" charset="2"/>
              <a:buChar char="§"/>
            </a:pP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Zemlje u razvoju značajno štite svoju domaću industriju. Pošto su neke vrste otvorene zaštite (npr. carine) smanjenje, ili su tokom godina ukinute kroz multilateralne pregovore, porasle su druge manje eksplicitne vrste zaštite (npr. </a:t>
            </a:r>
            <a:r>
              <a:rPr lang="sr-Latn-BA" sz="1600" b="1" i="1" dirty="0" smtClean="0">
                <a:solidFill>
                  <a:schemeClr val="tx1">
                    <a:lumMod val="65000"/>
                    <a:lumOff val="35000"/>
                  </a:schemeClr>
                </a:solidFill>
                <a:latin typeface="Times New Roman" panose="02020603050405020304" pitchFamily="18" charset="0"/>
                <a:cs typeface="Times New Roman" panose="02020603050405020304" pitchFamily="18" charset="0"/>
              </a:rPr>
              <a:t>poreske olakšice za istraživanje </a:t>
            </a: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i razvoj), o čemu svjedoče i brojni trgovinski sporovi...  </a:t>
            </a:r>
          </a:p>
          <a:p>
            <a:pPr marL="285750" indent="-285750" algn="just">
              <a:buFont typeface="Wingdings" panose="05000000000000000000" pitchFamily="2" charset="2"/>
              <a:buChar char="ü"/>
            </a:pP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Spor SAD i EU o izvozu američkog goveđeg mesa koji poriče od hormonski gajenih goveda, </a:t>
            </a:r>
          </a:p>
          <a:p>
            <a:pPr marL="285750" indent="-285750" algn="just">
              <a:buFont typeface="Wingdings" panose="05000000000000000000" pitchFamily="2" charset="2"/>
              <a:buChar char="ü"/>
            </a:pP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Spor  o preferenciji EU da uvozi banane iz afričkih zemalja na računi onih sa centralnoameričkih plantaža (iza kojih stoje amer.poslovni interesi), </a:t>
            </a:r>
          </a:p>
          <a:p>
            <a:pPr marL="285750" indent="-285750" algn="just">
              <a:buFont typeface="Wingdings" panose="05000000000000000000" pitchFamily="2" charset="2"/>
              <a:buChar char="ü"/>
            </a:pP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O poreskom rabatu koji vlada SAD odobrava nekim izvoznicima</a:t>
            </a:r>
          </a:p>
          <a:p>
            <a:pPr marL="285750" indent="-285750" algn="just">
              <a:buFont typeface="Wingdings" panose="05000000000000000000" pitchFamily="2" charset="2"/>
              <a:buChar char="ü"/>
            </a:pP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Brojni ratovi između SAD, Japan i drugih zemalja.... </a:t>
            </a:r>
          </a:p>
          <a:p>
            <a:pPr algn="just"/>
            <a:r>
              <a:rPr lang="sr-Latn-BA" sz="1600" b="1" i="1" dirty="0" smtClean="0">
                <a:solidFill>
                  <a:schemeClr val="tx1">
                    <a:lumMod val="65000"/>
                    <a:lumOff val="35000"/>
                  </a:schemeClr>
                </a:solidFill>
                <a:latin typeface="Times New Roman" panose="02020603050405020304" pitchFamily="18" charset="0"/>
                <a:cs typeface="Times New Roman" panose="02020603050405020304" pitchFamily="18" charset="0"/>
              </a:rPr>
              <a:t>                                       !!!  U 21. vijeku merkantilizam je živ i zdrav..... </a:t>
            </a:r>
          </a:p>
          <a:p>
            <a:pPr marL="285750" indent="-285750" algn="just">
              <a:buFont typeface="Wingdings" panose="05000000000000000000" pitchFamily="2" charset="2"/>
              <a:buChar char="ü"/>
            </a:pPr>
            <a:endParaRPr lang="sr-Latn-BA" sz="1600" b="1" i="1" dirty="0" smtClean="0">
              <a:solidFill>
                <a:schemeClr val="tx1">
                  <a:lumMod val="65000"/>
                  <a:lumOff val="35000"/>
                </a:schemeClr>
              </a:solidFill>
              <a:latin typeface="Times New Roman" panose="02020603050405020304" pitchFamily="18" charset="0"/>
              <a:cs typeface="Times New Roman" panose="02020603050405020304" pitchFamily="18" charset="0"/>
            </a:endParaRPr>
          </a:p>
        </p:txBody>
      </p:sp>
      <p:sp>
        <p:nvSpPr>
          <p:cNvPr id="8" name="Round Diagonal Corner Rectangle 7"/>
          <p:cNvSpPr/>
          <p:nvPr/>
        </p:nvSpPr>
        <p:spPr>
          <a:xfrm>
            <a:off x="6719939" y="4669564"/>
            <a:ext cx="2163081" cy="152504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BA" sz="1400" dirty="0" smtClean="0">
                <a:latin typeface="Times New Roman" panose="02020603050405020304" pitchFamily="18" charset="0"/>
                <a:cs typeface="Times New Roman" panose="02020603050405020304" pitchFamily="18" charset="0"/>
              </a:rPr>
              <a:t>Restrikcije se traže da bi se domaći proizvodi zaštitili od inostrane konkurencije, i da bi se podstakle domaće industrije visoke tehnologije </a:t>
            </a:r>
            <a:endParaRPr lang="en-GB" sz="1400" dirty="0">
              <a:latin typeface="Times New Roman" panose="02020603050405020304" pitchFamily="18" charset="0"/>
              <a:cs typeface="Times New Roman" panose="02020603050405020304" pitchFamily="18" charset="0"/>
            </a:endParaRPr>
          </a:p>
        </p:txBody>
      </p:sp>
      <p:sp>
        <p:nvSpPr>
          <p:cNvPr id="9" name="Round Diagonal Corner Rectangle 8"/>
          <p:cNvSpPr/>
          <p:nvPr/>
        </p:nvSpPr>
        <p:spPr>
          <a:xfrm>
            <a:off x="6494300" y="6347844"/>
            <a:ext cx="2489214" cy="455819"/>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BA" sz="1400" b="1" dirty="0" smtClean="0">
                <a:latin typeface="Times New Roman" panose="02020603050405020304" pitchFamily="18" charset="0"/>
                <a:cs typeface="Times New Roman" panose="02020603050405020304" pitchFamily="18" charset="0"/>
              </a:rPr>
              <a:t>Klasični merkantilistički argumenti </a:t>
            </a:r>
            <a:endParaRPr lang="en-GB" sz="1400" b="1" dirty="0">
              <a:latin typeface="Times New Roman" panose="02020603050405020304" pitchFamily="18" charset="0"/>
              <a:cs typeface="Times New Roman" panose="02020603050405020304" pitchFamily="18" charset="0"/>
            </a:endParaRPr>
          </a:p>
        </p:txBody>
      </p:sp>
      <p:sp>
        <p:nvSpPr>
          <p:cNvPr id="10" name="Down Arrow 9"/>
          <p:cNvSpPr/>
          <p:nvPr/>
        </p:nvSpPr>
        <p:spPr>
          <a:xfrm>
            <a:off x="6719939" y="6123816"/>
            <a:ext cx="452582" cy="194190"/>
          </a:xfrm>
          <a:prstGeom prst="downArrow">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1817" y="1281795"/>
            <a:ext cx="995148" cy="57471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13326" y="1265602"/>
            <a:ext cx="868213" cy="57471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11817" y="1968763"/>
            <a:ext cx="1998808" cy="78185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11818" y="2859286"/>
            <a:ext cx="1998807" cy="83796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92335" y="3756930"/>
            <a:ext cx="2018290" cy="807316"/>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22367796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775644" y="4030868"/>
            <a:ext cx="7056582" cy="2269415"/>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342900" indent="-342900">
              <a:buFont typeface="Wingdings" panose="05000000000000000000" pitchFamily="2" charset="2"/>
              <a:buChar char="§"/>
            </a:pPr>
            <a:r>
              <a:rPr lang="sr-Latn-BA" sz="2400" b="1" dirty="0">
                <a:solidFill>
                  <a:schemeClr val="bg2">
                    <a:lumMod val="75000"/>
                  </a:schemeClr>
                </a:solidFill>
                <a:latin typeface="Times New Roman" panose="02020603050405020304" pitchFamily="18" charset="0"/>
                <a:cs typeface="Times New Roman" panose="02020603050405020304" pitchFamily="18" charset="0"/>
              </a:rPr>
              <a:t>Teorija međunarodne trgovine </a:t>
            </a:r>
          </a:p>
          <a:p>
            <a:pPr marL="342900" indent="-342900">
              <a:buFont typeface="Wingdings" panose="05000000000000000000" pitchFamily="2" charset="2"/>
              <a:buChar char="§"/>
            </a:pPr>
            <a:r>
              <a:rPr lang="sr-Latn-BA" sz="2400" b="1" dirty="0">
                <a:solidFill>
                  <a:schemeClr val="bg2">
                    <a:lumMod val="75000"/>
                  </a:schemeClr>
                </a:solidFill>
                <a:latin typeface="Times New Roman" panose="02020603050405020304" pitchFamily="18" charset="0"/>
                <a:cs typeface="Times New Roman" panose="02020603050405020304" pitchFamily="18" charset="0"/>
              </a:rPr>
              <a:t>Mekrantilizam </a:t>
            </a:r>
          </a:p>
          <a:p>
            <a:pPr marL="342900" indent="-342900">
              <a:buFont typeface="Wingdings" panose="05000000000000000000" pitchFamily="2" charset="2"/>
              <a:buChar char="§"/>
            </a:pPr>
            <a:r>
              <a:rPr lang="sr-Latn-BA" sz="2400" b="1" dirty="0">
                <a:solidFill>
                  <a:schemeClr val="bg2">
                    <a:lumMod val="50000"/>
                  </a:schemeClr>
                </a:solidFill>
                <a:latin typeface="Times New Roman" panose="02020603050405020304" pitchFamily="18" charset="0"/>
                <a:cs typeface="Times New Roman" panose="02020603050405020304" pitchFamily="18" charset="0"/>
              </a:rPr>
              <a:t>Teorija apsolutnih prednosti </a:t>
            </a:r>
          </a:p>
          <a:p>
            <a:pPr marL="342900" indent="-342900">
              <a:buFont typeface="Wingdings" panose="05000000000000000000" pitchFamily="2" charset="2"/>
              <a:buChar char="§"/>
            </a:pPr>
            <a:r>
              <a:rPr lang="sr-Latn-BA" sz="2400" b="1" dirty="0" smtClean="0">
                <a:solidFill>
                  <a:schemeClr val="bg2">
                    <a:lumMod val="75000"/>
                  </a:schemeClr>
                </a:solidFill>
                <a:latin typeface="Times New Roman" panose="02020603050405020304" pitchFamily="18" charset="0"/>
                <a:cs typeface="Times New Roman" panose="02020603050405020304" pitchFamily="18" charset="0"/>
              </a:rPr>
              <a:t>Teorija komparativnih prednosti </a:t>
            </a:r>
          </a:p>
        </p:txBody>
      </p:sp>
      <p:sp>
        <p:nvSpPr>
          <p:cNvPr id="2" name="Slide Number Placeholder 1"/>
          <p:cNvSpPr>
            <a:spLocks noGrp="1"/>
          </p:cNvSpPr>
          <p:nvPr>
            <p:ph type="sldNum" sz="quarter" idx="12"/>
          </p:nvPr>
        </p:nvSpPr>
        <p:spPr/>
        <p:txBody>
          <a:bodyPr/>
          <a:lstStyle/>
          <a:p>
            <a:fld id="{6D22F896-40B5-4ADD-8801-0D06FADFA095}" type="slidenum">
              <a:rPr lang="en-US" smtClean="0"/>
              <a:t>13</a:t>
            </a:fld>
            <a:endParaRPr lang="en-US" dirty="0"/>
          </a:p>
        </p:txBody>
      </p:sp>
      <p:sp>
        <p:nvSpPr>
          <p:cNvPr id="7" name="Rounded Rectangle 6"/>
          <p:cNvSpPr/>
          <p:nvPr/>
        </p:nvSpPr>
        <p:spPr>
          <a:xfrm>
            <a:off x="150938" y="390132"/>
            <a:ext cx="8510192" cy="880762"/>
          </a:xfrm>
          <a:prstGeom prst="roundRect">
            <a:avLst/>
          </a:prstGeom>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sr-Latn-BA" sz="3200" b="1" dirty="0" smtClean="0">
                <a:solidFill>
                  <a:schemeClr val="bg2">
                    <a:lumMod val="25000"/>
                  </a:schemeClr>
                </a:solidFill>
                <a:latin typeface="Times New Roman" panose="02020603050405020304" pitchFamily="18" charset="0"/>
                <a:cs typeface="Times New Roman" panose="02020603050405020304" pitchFamily="18" charset="0"/>
              </a:rPr>
              <a:t>Međunarodni ekonomski odnosi </a:t>
            </a:r>
            <a:endParaRPr lang="en-GB" sz="3200" b="1" dirty="0">
              <a:solidFill>
                <a:schemeClr val="bg2">
                  <a:lumMod val="25000"/>
                </a:schemeClr>
              </a:solidFill>
              <a:latin typeface="Times New Roman" panose="02020603050405020304" pitchFamily="18" charset="0"/>
              <a:cs typeface="Times New Roman" panose="02020603050405020304" pitchFamily="18" charset="0"/>
            </a:endParaRPr>
          </a:p>
        </p:txBody>
      </p:sp>
      <p:sp>
        <p:nvSpPr>
          <p:cNvPr id="9" name="Title 1"/>
          <p:cNvSpPr txBox="1">
            <a:spLocks/>
          </p:cNvSpPr>
          <p:nvPr/>
        </p:nvSpPr>
        <p:spPr>
          <a:xfrm>
            <a:off x="365070" y="3110253"/>
            <a:ext cx="8428216" cy="1053395"/>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r-Latn-BA" sz="3200" b="1" dirty="0" smtClean="0">
                <a:solidFill>
                  <a:schemeClr val="tx2">
                    <a:lumMod val="60000"/>
                    <a:lumOff val="40000"/>
                  </a:schemeClr>
                </a:solidFill>
                <a:latin typeface="Times New Roman" panose="02020603050405020304" pitchFamily="18" charset="0"/>
                <a:cs typeface="Times New Roman" panose="02020603050405020304" pitchFamily="18" charset="0"/>
              </a:rPr>
              <a:t>                  Vježbe I</a:t>
            </a:r>
          </a:p>
          <a:p>
            <a:r>
              <a:rPr lang="sr-Latn-BA" sz="3000" b="1" dirty="0" smtClean="0">
                <a:solidFill>
                  <a:schemeClr val="tx2">
                    <a:lumMod val="60000"/>
                    <a:lumOff val="40000"/>
                  </a:schemeClr>
                </a:solidFill>
                <a:latin typeface="Times New Roman" panose="02020603050405020304" pitchFamily="18" charset="0"/>
                <a:cs typeface="Times New Roman" panose="02020603050405020304" pitchFamily="18" charset="0"/>
              </a:rPr>
              <a:t>___________________________________________</a:t>
            </a:r>
          </a:p>
          <a:p>
            <a:endParaRPr lang="sr-Latn-BA" sz="3000" b="1" dirty="0" smtClean="0">
              <a:solidFill>
                <a:schemeClr val="tx2">
                  <a:lumMod val="60000"/>
                  <a:lumOff val="40000"/>
                </a:schemeClr>
              </a:solidFill>
              <a:latin typeface="Times New Roman" panose="02020603050405020304" pitchFamily="18" charset="0"/>
              <a:cs typeface="Times New Roman" panose="02020603050405020304" pitchFamily="18" charset="0"/>
            </a:endParaRPr>
          </a:p>
          <a:p>
            <a:endParaRPr lang="sr-Latn-BA" sz="3000" b="1" dirty="0" smtClean="0">
              <a:solidFill>
                <a:schemeClr val="tx2">
                  <a:lumMod val="60000"/>
                  <a:lumOff val="40000"/>
                </a:schemeClr>
              </a:solidFill>
              <a:latin typeface="Times New Roman" panose="02020603050405020304" pitchFamily="18" charset="0"/>
              <a:cs typeface="Times New Roman" panose="02020603050405020304" pitchFamily="18" charset="0"/>
            </a:endParaRPr>
          </a:p>
          <a:p>
            <a:endParaRPr lang="sr-Latn-BA" sz="3000" b="1" dirty="0" smtClean="0">
              <a:solidFill>
                <a:schemeClr val="tx2">
                  <a:lumMod val="60000"/>
                  <a:lumOff val="40000"/>
                </a:schemeClr>
              </a:solidFill>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
            </a:pPr>
            <a:endParaRPr lang="sr-Latn-BA" sz="3200" b="1" dirty="0" smtClean="0">
              <a:solidFill>
                <a:schemeClr val="tx1">
                  <a:lumMod val="65000"/>
                  <a:lumOff val="35000"/>
                </a:schemeClr>
              </a:solidFill>
              <a:latin typeface="Times New Roman" panose="02020603050405020304" pitchFamily="18" charset="0"/>
              <a:cs typeface="Times New Roman" panose="02020603050405020304" pitchFamily="18" charset="0"/>
            </a:endParaRPr>
          </a:p>
        </p:txBody>
      </p:sp>
      <p:sp>
        <p:nvSpPr>
          <p:cNvPr id="12" name="Title 1"/>
          <p:cNvSpPr txBox="1">
            <a:spLocks/>
          </p:cNvSpPr>
          <p:nvPr/>
        </p:nvSpPr>
        <p:spPr>
          <a:xfrm>
            <a:off x="5396585" y="5870227"/>
            <a:ext cx="3121458" cy="860112"/>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r-Latn-BA" sz="1600" b="1" dirty="0">
                <a:solidFill>
                  <a:schemeClr val="tx1">
                    <a:lumMod val="65000"/>
                    <a:lumOff val="35000"/>
                  </a:schemeClr>
                </a:solidFill>
                <a:latin typeface="Times New Roman" panose="02020603050405020304" pitchFamily="18" charset="0"/>
                <a:cs typeface="Times New Roman" panose="02020603050405020304" pitchFamily="18" charset="0"/>
              </a:rPr>
              <a:t>m</a:t>
            </a:r>
            <a:r>
              <a:rPr lang="sr-Latn-BA" sz="1600" b="1" dirty="0" smtClean="0">
                <a:solidFill>
                  <a:schemeClr val="tx1">
                    <a:lumMod val="65000"/>
                    <a:lumOff val="35000"/>
                  </a:schemeClr>
                </a:solidFill>
                <a:latin typeface="Times New Roman" panose="02020603050405020304" pitchFamily="18" charset="0"/>
                <a:cs typeface="Times New Roman" panose="02020603050405020304" pitchFamily="18" charset="0"/>
              </a:rPr>
              <a:t>r Dragana-Vujičić Stefanović, </a:t>
            </a:r>
          </a:p>
          <a:p>
            <a:r>
              <a:rPr lang="sr-Latn-BA" sz="1600" b="1" dirty="0" smtClean="0">
                <a:solidFill>
                  <a:schemeClr val="tx1">
                    <a:lumMod val="65000"/>
                    <a:lumOff val="35000"/>
                  </a:schemeClr>
                </a:solidFill>
                <a:latin typeface="Times New Roman" panose="02020603050405020304" pitchFamily="18" charset="0"/>
                <a:cs typeface="Times New Roman" panose="02020603050405020304" pitchFamily="18" charset="0"/>
              </a:rPr>
              <a:t>Viši asistent </a:t>
            </a:r>
          </a:p>
          <a:p>
            <a:r>
              <a:rPr lang="sr-Latn-BA" sz="2400" b="1" dirty="0" smtClean="0">
                <a:solidFill>
                  <a:schemeClr val="tx1">
                    <a:lumMod val="65000"/>
                    <a:lumOff val="35000"/>
                  </a:schemeClr>
                </a:solidFill>
                <a:latin typeface="Times New Roman" panose="02020603050405020304" pitchFamily="18" charset="0"/>
                <a:cs typeface="Times New Roman" panose="02020603050405020304" pitchFamily="18" charset="0"/>
              </a:rPr>
              <a:t> </a:t>
            </a:r>
            <a:endParaRPr lang="sr-Latn-BA" sz="3200" b="1" dirty="0" smtClean="0">
              <a:solidFill>
                <a:schemeClr val="tx1">
                  <a:lumMod val="65000"/>
                  <a:lumOff val="35000"/>
                </a:schemeClr>
              </a:solidFill>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070" y="3025728"/>
            <a:ext cx="1756813" cy="993854"/>
          </a:xfrm>
          <a:prstGeom prst="rect">
            <a:avLst/>
          </a:prstGeom>
        </p:spPr>
      </p:pic>
    </p:spTree>
    <p:extLst>
      <p:ext uri="{BB962C8B-B14F-4D97-AF65-F5344CB8AC3E}">
        <p14:creationId xmlns:p14="http://schemas.microsoft.com/office/powerpoint/2010/main" val="1146888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22F896-40B5-4ADD-8801-0D06FADFA095}" type="slidenum">
              <a:rPr lang="en-US" smtClean="0"/>
              <a:t>14</a:t>
            </a:fld>
            <a:endParaRPr lang="en-US" dirty="0"/>
          </a:p>
        </p:txBody>
      </p:sp>
      <p:sp>
        <p:nvSpPr>
          <p:cNvPr id="3" name="Rounded Rectangle 2"/>
          <p:cNvSpPr/>
          <p:nvPr/>
        </p:nvSpPr>
        <p:spPr>
          <a:xfrm>
            <a:off x="281383" y="213457"/>
            <a:ext cx="8529242" cy="516216"/>
          </a:xfrm>
          <a:prstGeom prst="roundRect">
            <a:avLst/>
          </a:prstGeom>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sr-Latn-BA" sz="2000" b="1" i="1" dirty="0">
                <a:solidFill>
                  <a:schemeClr val="bg2">
                    <a:lumMod val="25000"/>
                  </a:schemeClr>
                </a:solidFill>
                <a:latin typeface="Times New Roman" panose="02020603050405020304" pitchFamily="18" charset="0"/>
                <a:cs typeface="Times New Roman" panose="02020603050405020304" pitchFamily="18" charset="0"/>
              </a:rPr>
              <a:t>T</a:t>
            </a:r>
            <a:r>
              <a:rPr lang="sr-Latn-BA" sz="2000" b="1" i="1" dirty="0" smtClean="0">
                <a:solidFill>
                  <a:schemeClr val="bg2">
                    <a:lumMod val="25000"/>
                  </a:schemeClr>
                </a:solidFill>
                <a:latin typeface="Times New Roman" panose="02020603050405020304" pitchFamily="18" charset="0"/>
                <a:cs typeface="Times New Roman" panose="02020603050405020304" pitchFamily="18" charset="0"/>
              </a:rPr>
              <a:t>eorija međunarodne trgovine...TEORIJA APOSLUTNE PREDNOSTI </a:t>
            </a:r>
            <a:endParaRPr lang="en-GB" sz="2000" b="1" i="1" dirty="0">
              <a:solidFill>
                <a:schemeClr val="bg2">
                  <a:lumMod val="25000"/>
                </a:schemeClr>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157" y="1958073"/>
            <a:ext cx="448290" cy="556034"/>
          </a:xfrm>
          <a:prstGeom prst="rect">
            <a:avLst/>
          </a:prstGeom>
        </p:spPr>
      </p:pic>
      <p:sp>
        <p:nvSpPr>
          <p:cNvPr id="5" name="Title 1"/>
          <p:cNvSpPr txBox="1">
            <a:spLocks/>
          </p:cNvSpPr>
          <p:nvPr/>
        </p:nvSpPr>
        <p:spPr>
          <a:xfrm>
            <a:off x="1560946" y="833739"/>
            <a:ext cx="4156364" cy="845092"/>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„Da bi dvije zemlje </a:t>
            </a:r>
            <a:r>
              <a:rPr lang="sr-Latn-BA" sz="1600" b="1" i="1" dirty="0" smtClean="0">
                <a:solidFill>
                  <a:schemeClr val="tx1">
                    <a:lumMod val="65000"/>
                    <a:lumOff val="35000"/>
                  </a:schemeClr>
                </a:solidFill>
                <a:latin typeface="Times New Roman" panose="02020603050405020304" pitchFamily="18" charset="0"/>
                <a:cs typeface="Times New Roman" panose="02020603050405020304" pitchFamily="18" charset="0"/>
              </a:rPr>
              <a:t>dobrovoljno stupile u razmjenu, </a:t>
            </a: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obe moraju </a:t>
            </a:r>
            <a:r>
              <a:rPr lang="sr-Latn-BA" sz="1600" b="1" i="1" dirty="0" smtClean="0">
                <a:solidFill>
                  <a:schemeClr val="accent5"/>
                </a:solidFill>
                <a:latin typeface="Times New Roman" panose="02020603050405020304" pitchFamily="18" charset="0"/>
                <a:cs typeface="Times New Roman" panose="02020603050405020304" pitchFamily="18" charset="0"/>
              </a:rPr>
              <a:t>da budu na dobitku</a:t>
            </a: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 Ako jedna zemlja ne dobija ništa ili gubi, ona će jednostavno prestati sa razmjenom.</a:t>
            </a:r>
          </a:p>
          <a:p>
            <a:pPr algn="just"/>
            <a:r>
              <a:rPr lang="sr-Latn-BA" sz="1600" dirty="0" smtClean="0">
                <a:solidFill>
                  <a:srgbClr val="FF0000"/>
                </a:solidFill>
                <a:latin typeface="Times New Roman" panose="02020603050405020304" pitchFamily="18" charset="0"/>
                <a:cs typeface="Times New Roman" panose="02020603050405020304" pitchFamily="18" charset="0"/>
              </a:rPr>
              <a:t>??? </a:t>
            </a: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Kada dolazi do te </a:t>
            </a:r>
            <a:r>
              <a:rPr lang="sr-Latn-BA" sz="1600" b="1" i="1" dirty="0" smtClean="0">
                <a:solidFill>
                  <a:schemeClr val="tx1">
                    <a:lumMod val="65000"/>
                    <a:lumOff val="35000"/>
                  </a:schemeClr>
                </a:solidFill>
                <a:latin typeface="Times New Roman" panose="02020603050405020304" pitchFamily="18" charset="0"/>
                <a:cs typeface="Times New Roman" panose="02020603050405020304" pitchFamily="18" charset="0"/>
              </a:rPr>
              <a:t>obostrano korisne razmjene, </a:t>
            </a: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tj. </a:t>
            </a:r>
            <a:r>
              <a:rPr lang="sr-Latn-BA" sz="1600" b="1" i="1" dirty="0" smtClean="0">
                <a:solidFill>
                  <a:schemeClr val="tx1">
                    <a:lumMod val="65000"/>
                    <a:lumOff val="35000"/>
                  </a:schemeClr>
                </a:solidFill>
                <a:latin typeface="Times New Roman" panose="02020603050405020304" pitchFamily="18" charset="0"/>
                <a:cs typeface="Times New Roman" panose="02020603050405020304" pitchFamily="18" charset="0"/>
              </a:rPr>
              <a:t>odakle potiču dobici od razmjene</a:t>
            </a: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  </a:t>
            </a:r>
            <a:endParaRPr lang="sr-Latn-BA" sz="1600" i="1" dirty="0" smtClean="0">
              <a:solidFill>
                <a:schemeClr val="tx1">
                  <a:lumMod val="65000"/>
                  <a:lumOff val="35000"/>
                </a:schemeClr>
              </a:solidFill>
              <a:latin typeface="Times New Roman" panose="02020603050405020304" pitchFamily="18" charset="0"/>
              <a:cs typeface="Times New Roman" panose="02020603050405020304" pitchFamily="18" charset="0"/>
            </a:endParaRPr>
          </a:p>
          <a:p>
            <a:pPr algn="just"/>
            <a:endPar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
            </a:pPr>
            <a:endPar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endParaRPr>
          </a:p>
        </p:txBody>
      </p:sp>
      <p:sp>
        <p:nvSpPr>
          <p:cNvPr id="6" name="Cloud Callout 5"/>
          <p:cNvSpPr/>
          <p:nvPr/>
        </p:nvSpPr>
        <p:spPr>
          <a:xfrm flipH="1">
            <a:off x="362571" y="833739"/>
            <a:ext cx="967463" cy="727206"/>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BA" dirty="0" smtClean="0">
                <a:solidFill>
                  <a:srgbClr val="FF0000"/>
                </a:solidFill>
              </a:rPr>
              <a:t>???</a:t>
            </a:r>
            <a:endParaRPr lang="en-GB" dirty="0">
              <a:solidFill>
                <a:srgbClr val="FF0000"/>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6823" y="2167034"/>
            <a:ext cx="1043802" cy="572961"/>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94694" y="1082013"/>
            <a:ext cx="899964" cy="59681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57314" y="1462221"/>
            <a:ext cx="794327" cy="653717"/>
          </a:xfrm>
          <a:prstGeom prst="rect">
            <a:avLst/>
          </a:prstGeom>
        </p:spPr>
      </p:pic>
      <p:sp>
        <p:nvSpPr>
          <p:cNvPr id="10" name="Bent Arrow 9"/>
          <p:cNvSpPr/>
          <p:nvPr/>
        </p:nvSpPr>
        <p:spPr>
          <a:xfrm rot="5400000">
            <a:off x="7120849" y="950951"/>
            <a:ext cx="425595" cy="635017"/>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 name="Bent Arrow 10"/>
          <p:cNvSpPr/>
          <p:nvPr/>
        </p:nvSpPr>
        <p:spPr>
          <a:xfrm rot="5400000">
            <a:off x="7884696" y="1615766"/>
            <a:ext cx="543481" cy="639827"/>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2" name="Bent Arrow 11"/>
          <p:cNvSpPr/>
          <p:nvPr/>
        </p:nvSpPr>
        <p:spPr>
          <a:xfrm flipV="1">
            <a:off x="6359875" y="1702342"/>
            <a:ext cx="682239" cy="511463"/>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3" name="Bent Arrow 12"/>
          <p:cNvSpPr/>
          <p:nvPr/>
        </p:nvSpPr>
        <p:spPr>
          <a:xfrm flipV="1">
            <a:off x="6986826" y="2227010"/>
            <a:ext cx="682239" cy="511463"/>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4" name="Oval 13"/>
          <p:cNvSpPr/>
          <p:nvPr/>
        </p:nvSpPr>
        <p:spPr>
          <a:xfrm>
            <a:off x="5793828" y="2185508"/>
            <a:ext cx="1132093" cy="498763"/>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sr-Latn-BA" sz="1200" dirty="0" smtClean="0">
                <a:solidFill>
                  <a:schemeClr val="tx1"/>
                </a:solidFill>
              </a:rPr>
              <a:t>Zemlja A </a:t>
            </a:r>
            <a:endParaRPr lang="en-GB" sz="1200" dirty="0">
              <a:solidFill>
                <a:schemeClr val="tx1"/>
              </a:solidFill>
            </a:endParaRPr>
          </a:p>
        </p:txBody>
      </p:sp>
      <p:sp>
        <p:nvSpPr>
          <p:cNvPr id="15" name="Oval 14"/>
          <p:cNvSpPr/>
          <p:nvPr/>
        </p:nvSpPr>
        <p:spPr>
          <a:xfrm>
            <a:off x="7684270" y="1082013"/>
            <a:ext cx="1132093" cy="498763"/>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sr-Latn-BA" sz="1200" dirty="0" smtClean="0">
                <a:solidFill>
                  <a:schemeClr val="tx1"/>
                </a:solidFill>
              </a:rPr>
              <a:t>Zemlja B</a:t>
            </a:r>
            <a:endParaRPr lang="en-GB" sz="1200" dirty="0">
              <a:solidFill>
                <a:schemeClr val="tx1"/>
              </a:solidFill>
            </a:endParaRPr>
          </a:p>
        </p:txBody>
      </p:sp>
      <p:sp>
        <p:nvSpPr>
          <p:cNvPr id="16" name="Title 1"/>
          <p:cNvSpPr txBox="1">
            <a:spLocks/>
          </p:cNvSpPr>
          <p:nvPr/>
        </p:nvSpPr>
        <p:spPr>
          <a:xfrm>
            <a:off x="622157" y="2685278"/>
            <a:ext cx="2010900" cy="335505"/>
          </a:xfrm>
          <a:prstGeom prst="rect">
            <a:avLst/>
          </a:prstGeom>
          <a:solidFill>
            <a:schemeClr val="bg1">
              <a:lumMod val="95000"/>
            </a:schemeClr>
          </a:solidFill>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Adam Smit ... </a:t>
            </a:r>
            <a:endParaRPr lang="sr-Latn-BA" sz="1600" i="1" dirty="0" smtClean="0">
              <a:solidFill>
                <a:schemeClr val="tx1">
                  <a:lumMod val="65000"/>
                  <a:lumOff val="35000"/>
                </a:schemeClr>
              </a:solidFill>
              <a:latin typeface="Times New Roman" panose="02020603050405020304" pitchFamily="18" charset="0"/>
              <a:cs typeface="Times New Roman" panose="02020603050405020304" pitchFamily="18" charset="0"/>
            </a:endParaRPr>
          </a:p>
          <a:p>
            <a:pPr algn="just"/>
            <a:endPar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
            </a:pPr>
            <a:endPar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endParaRPr>
          </a:p>
        </p:txBody>
      </p:sp>
      <p:sp>
        <p:nvSpPr>
          <p:cNvPr id="17" name="Title 1"/>
          <p:cNvSpPr txBox="1">
            <a:spLocks/>
          </p:cNvSpPr>
          <p:nvPr/>
        </p:nvSpPr>
        <p:spPr>
          <a:xfrm>
            <a:off x="634661" y="2987157"/>
            <a:ext cx="8135922" cy="787821"/>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Razmjena između zemalja zasniva se na </a:t>
            </a:r>
            <a:r>
              <a:rPr lang="sr-Latn-BA" sz="1600" b="1" i="1" dirty="0" smtClean="0">
                <a:solidFill>
                  <a:schemeClr val="tx1">
                    <a:lumMod val="65000"/>
                    <a:lumOff val="35000"/>
                  </a:schemeClr>
                </a:solidFill>
                <a:latin typeface="Times New Roman" panose="02020603050405020304" pitchFamily="18" charset="0"/>
                <a:cs typeface="Times New Roman" panose="02020603050405020304" pitchFamily="18" charset="0"/>
              </a:rPr>
              <a:t>apsolutnim prednostima. </a:t>
            </a:r>
          </a:p>
          <a:p>
            <a:pPr algn="just"/>
            <a:r>
              <a:rPr lang="sr-Latn-BA" sz="1600" b="1" i="1" dirty="0" smtClean="0">
                <a:solidFill>
                  <a:schemeClr val="tx1">
                    <a:lumMod val="65000"/>
                    <a:lumOff val="35000"/>
                  </a:schemeClr>
                </a:solidFill>
                <a:latin typeface="Times New Roman" panose="02020603050405020304" pitchFamily="18" charset="0"/>
                <a:cs typeface="Times New Roman" panose="02020603050405020304" pitchFamily="18" charset="0"/>
              </a:rPr>
              <a:t>Interes pojedinca = Interesu države. </a:t>
            </a:r>
          </a:p>
          <a:p>
            <a:pPr algn="just"/>
            <a:r>
              <a:rPr lang="sr-Latn-BA" sz="1600" b="1" dirty="0" smtClean="0">
                <a:solidFill>
                  <a:schemeClr val="tx1">
                    <a:lumMod val="65000"/>
                    <a:lumOff val="35000"/>
                  </a:schemeClr>
                </a:solidFill>
                <a:latin typeface="Times New Roman" panose="02020603050405020304" pitchFamily="18" charset="0"/>
                <a:cs typeface="Times New Roman" panose="02020603050405020304" pitchFamily="18" charset="0"/>
              </a:rPr>
              <a:t>Zemlje u razmjeni su na dobitku </a:t>
            </a:r>
            <a:r>
              <a:rPr lang="sr-Latn-BA" sz="1600" i="1" dirty="0" smtClean="0">
                <a:solidFill>
                  <a:srgbClr val="FF0000"/>
                </a:solidFill>
                <a:latin typeface="Times New Roman" panose="02020603050405020304" pitchFamily="18" charset="0"/>
                <a:cs typeface="Times New Roman" panose="02020603050405020304" pitchFamily="18" charset="0"/>
              </a:rPr>
              <a:t>kada</a:t>
            </a: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 se </a:t>
            </a:r>
            <a:r>
              <a:rPr lang="sr-Latn-BA" sz="1600" b="1" i="1" dirty="0" smtClean="0">
                <a:solidFill>
                  <a:schemeClr val="tx1">
                    <a:lumMod val="65000"/>
                    <a:lumOff val="35000"/>
                  </a:schemeClr>
                </a:solidFill>
                <a:latin typeface="Times New Roman" panose="02020603050405020304" pitchFamily="18" charset="0"/>
                <a:cs typeface="Times New Roman" panose="02020603050405020304" pitchFamily="18" charset="0"/>
              </a:rPr>
              <a:t>svaka zemlja specijalizuje za onu robu za koju ima apsolutnu prednost </a:t>
            </a: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i tom robom stupa u razmjenu sa drugom zemljom.   </a:t>
            </a:r>
          </a:p>
          <a:p>
            <a:pPr algn="just"/>
            <a:endPar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
            </a:pPr>
            <a:endPar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endParaRPr>
          </a:p>
        </p:txBody>
      </p:sp>
      <p:sp>
        <p:nvSpPr>
          <p:cNvPr id="18" name="Curved Right Arrow 17"/>
          <p:cNvSpPr/>
          <p:nvPr/>
        </p:nvSpPr>
        <p:spPr>
          <a:xfrm>
            <a:off x="259586" y="2965060"/>
            <a:ext cx="362571" cy="457873"/>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9" name="Oval 18"/>
          <p:cNvSpPr/>
          <p:nvPr/>
        </p:nvSpPr>
        <p:spPr>
          <a:xfrm>
            <a:off x="622158" y="4090470"/>
            <a:ext cx="938788" cy="338890"/>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sr-Latn-BA" sz="1200" dirty="0" smtClean="0">
                <a:solidFill>
                  <a:schemeClr val="tx1"/>
                </a:solidFill>
              </a:rPr>
              <a:t>!!!</a:t>
            </a:r>
            <a:endParaRPr lang="en-GB" sz="1200" dirty="0">
              <a:solidFill>
                <a:schemeClr val="tx1"/>
              </a:solidFill>
            </a:endParaRPr>
          </a:p>
        </p:txBody>
      </p:sp>
      <p:sp>
        <p:nvSpPr>
          <p:cNvPr id="20" name="Rounded Rectangle 19"/>
          <p:cNvSpPr/>
          <p:nvPr/>
        </p:nvSpPr>
        <p:spPr>
          <a:xfrm>
            <a:off x="555496" y="4497942"/>
            <a:ext cx="3980412" cy="2196656"/>
          </a:xfrm>
          <a:prstGeom prst="roundRect">
            <a:avLst/>
          </a:prstGeom>
          <a:solidFill>
            <a:schemeClr val="bg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sr-Latn-BA" sz="1600" dirty="0" smtClean="0">
                <a:solidFill>
                  <a:schemeClr val="tx1"/>
                </a:solidFill>
                <a:latin typeface="Times New Roman" panose="02020603050405020304" pitchFamily="18" charset="0"/>
                <a:cs typeface="Times New Roman" panose="02020603050405020304" pitchFamily="18" charset="0"/>
              </a:rPr>
              <a:t>Kada je zemlja efikasnija (ili ima apsolutnu prednost) u proizvodnji jedne robe, ali je manje efikasna (ili apsolutno zaostaje) u proizvodnji druge, onda u razmjeni obe zemlje dobijaju specijalizujući se u proizvodnji robe u kojoj imaju apsolutnu prednost i razmjenjujući dio autputa za robu u čijoj proizvodnji apsolutno zaostaju. </a:t>
            </a:r>
            <a:endParaRPr lang="en-GB" sz="1600" dirty="0">
              <a:solidFill>
                <a:schemeClr val="tx1"/>
              </a:solidFill>
              <a:latin typeface="Times New Roman" panose="02020603050405020304" pitchFamily="18" charset="0"/>
              <a:cs typeface="Times New Roman" panose="02020603050405020304" pitchFamily="18" charset="0"/>
            </a:endParaRPr>
          </a:p>
        </p:txBody>
      </p:sp>
      <p:sp>
        <p:nvSpPr>
          <p:cNvPr id="21" name="Oval 20"/>
          <p:cNvSpPr/>
          <p:nvPr/>
        </p:nvSpPr>
        <p:spPr>
          <a:xfrm>
            <a:off x="5067638" y="4139862"/>
            <a:ext cx="1132093" cy="498763"/>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sr-Latn-BA" sz="1200" dirty="0" smtClean="0">
                <a:solidFill>
                  <a:schemeClr val="tx1"/>
                </a:solidFill>
              </a:rPr>
              <a:t>Zemlja A </a:t>
            </a:r>
            <a:endParaRPr lang="en-GB" sz="1200" dirty="0">
              <a:solidFill>
                <a:schemeClr val="tx1"/>
              </a:solidFill>
            </a:endParaRPr>
          </a:p>
        </p:txBody>
      </p:sp>
      <p:sp>
        <p:nvSpPr>
          <p:cNvPr id="22" name="Oval 21"/>
          <p:cNvSpPr/>
          <p:nvPr/>
        </p:nvSpPr>
        <p:spPr>
          <a:xfrm>
            <a:off x="7270476" y="4063088"/>
            <a:ext cx="1132093" cy="498763"/>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sr-Latn-BA" sz="1200" dirty="0" smtClean="0">
                <a:solidFill>
                  <a:schemeClr val="tx1"/>
                </a:solidFill>
              </a:rPr>
              <a:t>Zemlja B </a:t>
            </a:r>
            <a:endParaRPr lang="en-GB" sz="1200" dirty="0">
              <a:solidFill>
                <a:schemeClr val="tx1"/>
              </a:solidFill>
            </a:endParaRPr>
          </a:p>
        </p:txBody>
      </p:sp>
      <p:pic>
        <p:nvPicPr>
          <p:cNvPr id="23" name="Picture 2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65305" y="4676678"/>
            <a:ext cx="726002" cy="500135"/>
          </a:xfrm>
          <a:prstGeom prst="rect">
            <a:avLst/>
          </a:prstGeom>
        </p:spPr>
      </p:pic>
      <p:pic>
        <p:nvPicPr>
          <p:cNvPr id="24" name="Picture 2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18626" y="4667224"/>
            <a:ext cx="726002" cy="500135"/>
          </a:xfrm>
          <a:prstGeom prst="rect">
            <a:avLst/>
          </a:prstGeom>
        </p:spPr>
      </p:pic>
      <p:pic>
        <p:nvPicPr>
          <p:cNvPr id="25" name="Picture 2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30434" y="4605154"/>
            <a:ext cx="726002" cy="500135"/>
          </a:xfrm>
          <a:prstGeom prst="rect">
            <a:avLst/>
          </a:prstGeom>
        </p:spPr>
      </p:pic>
      <p:pic>
        <p:nvPicPr>
          <p:cNvPr id="26" name="Picture 2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80272" y="5169480"/>
            <a:ext cx="1649265" cy="724068"/>
          </a:xfrm>
          <a:prstGeom prst="rect">
            <a:avLst/>
          </a:prstGeom>
        </p:spPr>
      </p:pic>
      <p:pic>
        <p:nvPicPr>
          <p:cNvPr id="27" name="Picture 2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00598" y="5289252"/>
            <a:ext cx="742863" cy="565719"/>
          </a:xfrm>
          <a:prstGeom prst="rect">
            <a:avLst/>
          </a:prstGeom>
        </p:spPr>
      </p:pic>
      <p:cxnSp>
        <p:nvCxnSpPr>
          <p:cNvPr id="29" name="Straight Connector 28"/>
          <p:cNvCxnSpPr/>
          <p:nvPr/>
        </p:nvCxnSpPr>
        <p:spPr>
          <a:xfrm>
            <a:off x="6980313" y="4582740"/>
            <a:ext cx="1564465" cy="500135"/>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4850051" y="5251525"/>
            <a:ext cx="1564465" cy="500135"/>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4850051" y="5123282"/>
            <a:ext cx="1712420" cy="721999"/>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6980313" y="4497942"/>
            <a:ext cx="1712420" cy="721999"/>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34" name="Rounded Rectangle 33"/>
          <p:cNvSpPr/>
          <p:nvPr/>
        </p:nvSpPr>
        <p:spPr>
          <a:xfrm>
            <a:off x="4702622" y="5957739"/>
            <a:ext cx="4108003" cy="736859"/>
          </a:xfrm>
          <a:prstGeom prst="roundRect">
            <a:avLst/>
          </a:prstGeom>
          <a:solidFill>
            <a:schemeClr val="bg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Wingdings" panose="05000000000000000000" pitchFamily="2" charset="2"/>
              <a:buChar char="ü"/>
            </a:pPr>
            <a:r>
              <a:rPr lang="sr-Latn-BA" sz="1600" dirty="0" smtClean="0">
                <a:solidFill>
                  <a:schemeClr val="tx1"/>
                </a:solidFill>
                <a:latin typeface="Times New Roman" panose="02020603050405020304" pitchFamily="18" charset="0"/>
                <a:cs typeface="Times New Roman" panose="02020603050405020304" pitchFamily="18" charset="0"/>
              </a:rPr>
              <a:t>Resuri se koriste na najefikasniji način </a:t>
            </a:r>
          </a:p>
          <a:p>
            <a:pPr marL="285750" indent="-285750" algn="just">
              <a:buFont typeface="Wingdings" panose="05000000000000000000" pitchFamily="2" charset="2"/>
              <a:buChar char="ü"/>
            </a:pPr>
            <a:r>
              <a:rPr lang="sr-Latn-BA" sz="1600" dirty="0" smtClean="0">
                <a:solidFill>
                  <a:schemeClr val="tx1"/>
                </a:solidFill>
                <a:latin typeface="Times New Roman" panose="02020603050405020304" pitchFamily="18" charset="0"/>
                <a:cs typeface="Times New Roman" panose="02020603050405020304" pitchFamily="18" charset="0"/>
              </a:rPr>
              <a:t>Proizvodnja oba proizvoda raste </a:t>
            </a:r>
          </a:p>
          <a:p>
            <a:pPr marL="285750" indent="-285750" algn="just">
              <a:buFont typeface="Wingdings" panose="05000000000000000000" pitchFamily="2" charset="2"/>
              <a:buChar char="ü"/>
            </a:pPr>
            <a:r>
              <a:rPr lang="sr-Latn-BA" sz="1600" dirty="0" smtClean="0">
                <a:solidFill>
                  <a:schemeClr val="tx1"/>
                </a:solidFill>
                <a:latin typeface="Times New Roman" panose="02020603050405020304" pitchFamily="18" charset="0"/>
                <a:cs typeface="Times New Roman" panose="02020603050405020304" pitchFamily="18" charset="0"/>
              </a:rPr>
              <a:t>Mjera dobitka ili specijalizacije </a:t>
            </a:r>
            <a:endParaRPr lang="en-GB" sz="1600" dirty="0">
              <a:solidFill>
                <a:schemeClr val="tx1"/>
              </a:solidFill>
              <a:latin typeface="Times New Roman" panose="02020603050405020304" pitchFamily="18" charset="0"/>
              <a:cs typeface="Times New Roman" panose="02020603050405020304" pitchFamily="18" charset="0"/>
            </a:endParaRPr>
          </a:p>
        </p:txBody>
      </p:sp>
      <p:sp>
        <p:nvSpPr>
          <p:cNvPr id="35" name="Curved Left Arrow 34"/>
          <p:cNvSpPr/>
          <p:nvPr/>
        </p:nvSpPr>
        <p:spPr>
          <a:xfrm>
            <a:off x="7836522" y="6376402"/>
            <a:ext cx="281178" cy="253213"/>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6" name="Title 1"/>
          <p:cNvSpPr txBox="1">
            <a:spLocks/>
          </p:cNvSpPr>
          <p:nvPr/>
        </p:nvSpPr>
        <p:spPr>
          <a:xfrm>
            <a:off x="6203519" y="4643387"/>
            <a:ext cx="892665" cy="335505"/>
          </a:xfrm>
          <a:prstGeom prst="rect">
            <a:avLst/>
          </a:prstGeom>
          <a:solidFill>
            <a:schemeClr val="bg1">
              <a:lumMod val="9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Benefiti </a:t>
            </a:r>
            <a:endParaRPr lang="sr-Latn-BA" sz="1600" i="1" dirty="0" smtClean="0">
              <a:solidFill>
                <a:schemeClr val="tx1">
                  <a:lumMod val="65000"/>
                  <a:lumOff val="35000"/>
                </a:schemeClr>
              </a:solidFill>
              <a:latin typeface="Times New Roman" panose="02020603050405020304" pitchFamily="18" charset="0"/>
              <a:cs typeface="Times New Roman" panose="02020603050405020304" pitchFamily="18" charset="0"/>
            </a:endParaRPr>
          </a:p>
          <a:p>
            <a:pPr algn="just"/>
            <a:endPar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
            </a:pPr>
            <a:endPar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endParaRPr>
          </a:p>
        </p:txBody>
      </p:sp>
      <p:sp>
        <p:nvSpPr>
          <p:cNvPr id="37" name="Down Arrow 36"/>
          <p:cNvSpPr/>
          <p:nvPr/>
        </p:nvSpPr>
        <p:spPr>
          <a:xfrm>
            <a:off x="6526992" y="5094683"/>
            <a:ext cx="367145" cy="861534"/>
          </a:xfrm>
          <a:prstGeom prst="downArrow">
            <a:avLst/>
          </a:prstGeom>
          <a:solidFill>
            <a:schemeClr val="bg1">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088690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22F896-40B5-4ADD-8801-0D06FADFA095}" type="slidenum">
              <a:rPr lang="en-US" smtClean="0"/>
              <a:t>15</a:t>
            </a:fld>
            <a:endParaRPr lang="en-US" dirty="0"/>
          </a:p>
        </p:txBody>
      </p:sp>
      <p:sp>
        <p:nvSpPr>
          <p:cNvPr id="3" name="Rounded Rectangle 2"/>
          <p:cNvSpPr/>
          <p:nvPr/>
        </p:nvSpPr>
        <p:spPr>
          <a:xfrm>
            <a:off x="281383" y="213457"/>
            <a:ext cx="8529242" cy="516216"/>
          </a:xfrm>
          <a:prstGeom prst="roundRect">
            <a:avLst/>
          </a:prstGeom>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sr-Latn-BA" sz="2000" b="1" i="1" dirty="0">
                <a:solidFill>
                  <a:schemeClr val="bg2">
                    <a:lumMod val="25000"/>
                  </a:schemeClr>
                </a:solidFill>
                <a:latin typeface="Times New Roman" panose="02020603050405020304" pitchFamily="18" charset="0"/>
                <a:cs typeface="Times New Roman" panose="02020603050405020304" pitchFamily="18" charset="0"/>
              </a:rPr>
              <a:t>T</a:t>
            </a:r>
            <a:r>
              <a:rPr lang="sr-Latn-BA" sz="2000" b="1" i="1" dirty="0" smtClean="0">
                <a:solidFill>
                  <a:schemeClr val="bg2">
                    <a:lumMod val="25000"/>
                  </a:schemeClr>
                </a:solidFill>
                <a:latin typeface="Times New Roman" panose="02020603050405020304" pitchFamily="18" charset="0"/>
                <a:cs typeface="Times New Roman" panose="02020603050405020304" pitchFamily="18" charset="0"/>
              </a:rPr>
              <a:t>eorija međunarodne trgovine...TEORIJA APOSLUTNE PREDNOSTI </a:t>
            </a:r>
            <a:endParaRPr lang="en-GB" sz="2000" b="1" i="1" dirty="0">
              <a:solidFill>
                <a:schemeClr val="bg2">
                  <a:lumMod val="25000"/>
                </a:schemeClr>
              </a:solidFill>
              <a:latin typeface="Times New Roman" panose="02020603050405020304" pitchFamily="18" charset="0"/>
              <a:cs typeface="Times New Roman" panose="02020603050405020304" pitchFamily="18" charset="0"/>
            </a:endParaRPr>
          </a:p>
        </p:txBody>
      </p:sp>
      <p:sp>
        <p:nvSpPr>
          <p:cNvPr id="4" name="Title 1"/>
          <p:cNvSpPr txBox="1">
            <a:spLocks/>
          </p:cNvSpPr>
          <p:nvPr/>
        </p:nvSpPr>
        <p:spPr>
          <a:xfrm>
            <a:off x="281384" y="925179"/>
            <a:ext cx="8529242" cy="845092"/>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285750" indent="-285750" algn="just">
              <a:buFont typeface="Wingdings" panose="05000000000000000000" pitchFamily="2" charset="2"/>
              <a:buChar char="§"/>
            </a:pP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Teorija apsolutnih prednosti se javlja jačanjem prve kapitalističke države Velike Britanije, </a:t>
            </a:r>
            <a:r>
              <a:rPr lang="sr-Latn-BA" sz="1600" b="1" i="1" dirty="0" smtClean="0">
                <a:solidFill>
                  <a:schemeClr val="tx1">
                    <a:lumMod val="65000"/>
                    <a:lumOff val="35000"/>
                  </a:schemeClr>
                </a:solidFill>
                <a:latin typeface="Times New Roman" panose="02020603050405020304" pitchFamily="18" charset="0"/>
                <a:cs typeface="Times New Roman" panose="02020603050405020304" pitchFamily="18" charset="0"/>
              </a:rPr>
              <a:t>koja nije imala potrebu za zaštitu svoje industrije.</a:t>
            </a: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 Velika Britanije se daleko brže razvijala u odnosu na kasnije osnovanu Španiju, Holandiju, Portugal.... </a:t>
            </a:r>
          </a:p>
        </p:txBody>
      </p:sp>
      <p:sp>
        <p:nvSpPr>
          <p:cNvPr id="5" name="Title 1"/>
          <p:cNvSpPr txBox="1">
            <a:spLocks/>
          </p:cNvSpPr>
          <p:nvPr/>
        </p:nvSpPr>
        <p:spPr>
          <a:xfrm>
            <a:off x="409335" y="1825967"/>
            <a:ext cx="8659417" cy="1096295"/>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285750" indent="-285750" algn="just">
              <a:buFont typeface="Wingdings" panose="05000000000000000000" pitchFamily="2" charset="2"/>
              <a:buChar char="§"/>
            </a:pPr>
            <a:r>
              <a:rPr lang="sr-Latn-BA" sz="1600" b="1" i="1" dirty="0" smtClean="0">
                <a:solidFill>
                  <a:schemeClr val="tx1">
                    <a:lumMod val="65000"/>
                    <a:lumOff val="35000"/>
                  </a:schemeClr>
                </a:solidFill>
                <a:latin typeface="Times New Roman" panose="02020603050405020304" pitchFamily="18" charset="0"/>
                <a:cs typeface="Times New Roman" panose="02020603050405020304" pitchFamily="18" charset="0"/>
              </a:rPr>
              <a:t>Adam Smit: </a:t>
            </a: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 ono što je mudrost u vođenju jedne porodice, teško može biti ludost upravljanju velikim kraljevstvom. </a:t>
            </a:r>
            <a:r>
              <a:rPr lang="sr-Latn-BA" sz="1600" b="1" i="1" dirty="0" smtClean="0">
                <a:solidFill>
                  <a:schemeClr val="tx1">
                    <a:lumMod val="65000"/>
                    <a:lumOff val="35000"/>
                  </a:schemeClr>
                </a:solidFill>
                <a:latin typeface="Times New Roman" panose="02020603050405020304" pitchFamily="18" charset="0"/>
                <a:cs typeface="Times New Roman" panose="02020603050405020304" pitchFamily="18" charset="0"/>
              </a:rPr>
              <a:t>Ako nas jedna strana zemlja može snadbjeti nekom robom jeftinije nego što je mi možemo načiniti, </a:t>
            </a: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bolje je kupiti je izvjesnom količinom proizvoda sopstvene proizvodnje koja se proizvodi na način kojim postižemo izvjesnu prednost“.  </a:t>
            </a:r>
          </a:p>
        </p:txBody>
      </p:sp>
      <p:sp>
        <p:nvSpPr>
          <p:cNvPr id="6" name="Title 1"/>
          <p:cNvSpPr txBox="1">
            <a:spLocks/>
          </p:cNvSpPr>
          <p:nvPr/>
        </p:nvSpPr>
        <p:spPr>
          <a:xfrm>
            <a:off x="409334" y="2922262"/>
            <a:ext cx="3035829" cy="421301"/>
          </a:xfrm>
          <a:prstGeom prst="rect">
            <a:avLst/>
          </a:prstGeom>
          <a:solidFill>
            <a:schemeClr val="accent3">
              <a:lumMod val="20000"/>
              <a:lumOff val="80000"/>
            </a:schemeClr>
          </a:solidFill>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285750" indent="-285750" algn="just">
              <a:buFont typeface="Wingdings" panose="05000000000000000000" pitchFamily="2" charset="2"/>
              <a:buChar char="§"/>
            </a:pPr>
            <a:r>
              <a:rPr lang="sr-Latn-BA" sz="1600" b="1" i="1" dirty="0" smtClean="0">
                <a:solidFill>
                  <a:schemeClr val="tx1">
                    <a:lumMod val="65000"/>
                    <a:lumOff val="35000"/>
                  </a:schemeClr>
                </a:solidFill>
                <a:latin typeface="Times New Roman" panose="02020603050405020304" pitchFamily="18" charset="0"/>
                <a:cs typeface="Times New Roman" panose="02020603050405020304" pitchFamily="18" charset="0"/>
              </a:rPr>
              <a:t>Teorija</a:t>
            </a: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 </a:t>
            </a:r>
            <a:r>
              <a:rPr lang="sr-Latn-BA" sz="1600" b="1" dirty="0" smtClean="0">
                <a:solidFill>
                  <a:schemeClr val="tx1">
                    <a:lumMod val="65000"/>
                    <a:lumOff val="35000"/>
                  </a:schemeClr>
                </a:solidFill>
                <a:latin typeface="Times New Roman" panose="02020603050405020304" pitchFamily="18" charset="0"/>
                <a:cs typeface="Times New Roman" panose="02020603050405020304" pitchFamily="18" charset="0"/>
              </a:rPr>
              <a:t>apsolutnih prednosti</a:t>
            </a:r>
          </a:p>
        </p:txBody>
      </p:sp>
      <p:sp>
        <p:nvSpPr>
          <p:cNvPr id="7" name="Title 1"/>
          <p:cNvSpPr txBox="1">
            <a:spLocks/>
          </p:cNvSpPr>
          <p:nvPr/>
        </p:nvSpPr>
        <p:spPr>
          <a:xfrm>
            <a:off x="409334" y="3726888"/>
            <a:ext cx="5197139" cy="842317"/>
          </a:xfrm>
          <a:prstGeom prst="rect">
            <a:avLst/>
          </a:prstGeom>
          <a:solidFill>
            <a:schemeClr val="accent3">
              <a:lumMod val="20000"/>
              <a:lumOff val="80000"/>
            </a:schemeClr>
          </a:solidFill>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285750" indent="-285750" algn="just">
              <a:buFont typeface="Wingdings" panose="05000000000000000000" pitchFamily="2" charset="2"/>
              <a:buChar char="Ø"/>
            </a:pP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Zemlja će se uključiti u vanjsku trgovinu sa onim proizvodom kojim može najefikasnije proizvesti u odnosu na druge zemlje.  </a:t>
            </a:r>
          </a:p>
        </p:txBody>
      </p:sp>
      <p:sp>
        <p:nvSpPr>
          <p:cNvPr id="8" name="Down Arrow 7"/>
          <p:cNvSpPr/>
          <p:nvPr/>
        </p:nvSpPr>
        <p:spPr>
          <a:xfrm>
            <a:off x="1846704" y="3343563"/>
            <a:ext cx="480291" cy="323272"/>
          </a:xfrm>
          <a:prstGeom prst="downArrow">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itle 1"/>
          <p:cNvSpPr txBox="1">
            <a:spLocks/>
          </p:cNvSpPr>
          <p:nvPr/>
        </p:nvSpPr>
        <p:spPr>
          <a:xfrm>
            <a:off x="409333" y="4746043"/>
            <a:ext cx="5197139" cy="1074992"/>
          </a:xfrm>
          <a:prstGeom prst="rect">
            <a:avLst/>
          </a:prstGeom>
          <a:solidFill>
            <a:schemeClr val="accent3">
              <a:lumMod val="20000"/>
              <a:lumOff val="80000"/>
            </a:schemeClr>
          </a:solidFill>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285750" indent="-285750" algn="just">
              <a:buFont typeface="Wingdings" panose="05000000000000000000" pitchFamily="2" charset="2"/>
              <a:buChar char="Ø"/>
            </a:pP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U spoljnotrgovinskoj razmjeni svaka će zemlja učestvovati sa onim proizvodom u kome ima apsolutnu prednost. </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59473" y="3726888"/>
            <a:ext cx="2857500" cy="2094147"/>
          </a:xfrm>
          <a:prstGeom prst="rect">
            <a:avLst/>
          </a:prstGeom>
        </p:spPr>
      </p:pic>
    </p:spTree>
    <p:extLst>
      <p:ext uri="{BB962C8B-B14F-4D97-AF65-F5344CB8AC3E}">
        <p14:creationId xmlns:p14="http://schemas.microsoft.com/office/powerpoint/2010/main" val="30528028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22F896-40B5-4ADD-8801-0D06FADFA095}" type="slidenum">
              <a:rPr lang="en-US" smtClean="0"/>
              <a:t>16</a:t>
            </a:fld>
            <a:endParaRPr lang="en-US" dirty="0"/>
          </a:p>
        </p:txBody>
      </p:sp>
      <p:sp>
        <p:nvSpPr>
          <p:cNvPr id="3" name="Rounded Rectangle 2"/>
          <p:cNvSpPr/>
          <p:nvPr/>
        </p:nvSpPr>
        <p:spPr>
          <a:xfrm>
            <a:off x="281383" y="213457"/>
            <a:ext cx="8529242" cy="516216"/>
          </a:xfrm>
          <a:prstGeom prst="roundRect">
            <a:avLst/>
          </a:prstGeom>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sr-Latn-BA" sz="2000" b="1" i="1" dirty="0">
                <a:solidFill>
                  <a:schemeClr val="bg2">
                    <a:lumMod val="25000"/>
                  </a:schemeClr>
                </a:solidFill>
                <a:latin typeface="Times New Roman" panose="02020603050405020304" pitchFamily="18" charset="0"/>
                <a:cs typeface="Times New Roman" panose="02020603050405020304" pitchFamily="18" charset="0"/>
              </a:rPr>
              <a:t>T</a:t>
            </a:r>
            <a:r>
              <a:rPr lang="sr-Latn-BA" sz="2000" b="1" i="1" dirty="0" smtClean="0">
                <a:solidFill>
                  <a:schemeClr val="bg2">
                    <a:lumMod val="25000"/>
                  </a:schemeClr>
                </a:solidFill>
                <a:latin typeface="Times New Roman" panose="02020603050405020304" pitchFamily="18" charset="0"/>
                <a:cs typeface="Times New Roman" panose="02020603050405020304" pitchFamily="18" charset="0"/>
              </a:rPr>
              <a:t>eorija međunarodne trgovine...TEORIJA APOSLUTNE PREDNOSTI </a:t>
            </a:r>
            <a:endParaRPr lang="en-GB" sz="2000" b="1" i="1" dirty="0">
              <a:solidFill>
                <a:schemeClr val="bg2">
                  <a:lumMod val="25000"/>
                </a:schemeClr>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6101" y="833739"/>
            <a:ext cx="448290" cy="556034"/>
          </a:xfrm>
          <a:prstGeom prst="rect">
            <a:avLst/>
          </a:prstGeom>
        </p:spPr>
      </p:pic>
      <p:sp>
        <p:nvSpPr>
          <p:cNvPr id="6" name="Title 1"/>
          <p:cNvSpPr txBox="1">
            <a:spLocks/>
          </p:cNvSpPr>
          <p:nvPr/>
        </p:nvSpPr>
        <p:spPr>
          <a:xfrm>
            <a:off x="893657" y="948923"/>
            <a:ext cx="8063373" cy="325665"/>
          </a:xfrm>
          <a:prstGeom prst="rect">
            <a:avLst/>
          </a:prstGeom>
          <a:solidFill>
            <a:schemeClr val="bg1">
              <a:lumMod val="85000"/>
            </a:schemeClr>
          </a:solidFill>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r-Latn-BA" sz="1800" b="1" i="1" dirty="0" smtClean="0">
                <a:solidFill>
                  <a:schemeClr val="tx1">
                    <a:lumMod val="65000"/>
                    <a:lumOff val="35000"/>
                  </a:schemeClr>
                </a:solidFill>
                <a:latin typeface="Times New Roman" panose="02020603050405020304" pitchFamily="18" charset="0"/>
                <a:cs typeface="Times New Roman" panose="02020603050405020304" pitchFamily="18" charset="0"/>
              </a:rPr>
              <a:t>Primjer: </a:t>
            </a:r>
            <a:r>
              <a:rPr lang="sr-Latn-BA" sz="1800" b="1" i="1" dirty="0" smtClean="0">
                <a:solidFill>
                  <a:schemeClr val="tx2"/>
                </a:solidFill>
                <a:latin typeface="Times New Roman" panose="02020603050405020304" pitchFamily="18" charset="0"/>
                <a:cs typeface="Times New Roman" panose="02020603050405020304" pitchFamily="18" charset="0"/>
              </a:rPr>
              <a:t>Teorija apsolutnih prednosti.. Primjer Kanade i Nigerije  </a:t>
            </a:r>
            <a:endParaRPr lang="sr-Latn-BA" sz="3200" b="1" i="1" dirty="0" smtClean="0">
              <a:solidFill>
                <a:schemeClr val="tx2"/>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9955" y="2538320"/>
            <a:ext cx="1336387" cy="564775"/>
          </a:xfrm>
          <a:prstGeom prst="rect">
            <a:avLst/>
          </a:prstGeom>
        </p:spPr>
      </p:pic>
      <p:sp>
        <p:nvSpPr>
          <p:cNvPr id="8" name="Title 1"/>
          <p:cNvSpPr txBox="1">
            <a:spLocks/>
          </p:cNvSpPr>
          <p:nvPr/>
        </p:nvSpPr>
        <p:spPr>
          <a:xfrm>
            <a:off x="893656" y="1493838"/>
            <a:ext cx="8250343" cy="845092"/>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Npr. Kanada je zbog klimatskih promjena efikasnija u proizvodnji žita, ali je neefikasna u uzgajanju banana (pošto bi tu morala da koristi staklenike). S druge strane Nikaragva je efikasnija u proizvodnji banana,ali je neefikasna u proizvodnji žita. </a:t>
            </a: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9955" y="3302485"/>
            <a:ext cx="588530" cy="669707"/>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88148" y="3302484"/>
            <a:ext cx="588530" cy="669707"/>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1517" y="3302484"/>
            <a:ext cx="588530" cy="669707"/>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29216" y="3302484"/>
            <a:ext cx="675320" cy="703754"/>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35999" y="3296540"/>
            <a:ext cx="654055" cy="681594"/>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57314" y="3373301"/>
            <a:ext cx="539408" cy="562120"/>
          </a:xfrm>
          <a:prstGeom prst="rect">
            <a:avLst/>
          </a:prstGeom>
        </p:spPr>
      </p:pic>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053" y="2562957"/>
            <a:ext cx="1190625" cy="714375"/>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81022" y="3986605"/>
            <a:ext cx="675320" cy="703754"/>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11517" y="4016029"/>
            <a:ext cx="675320" cy="703754"/>
          </a:xfrm>
          <a:prstGeom prst="rect">
            <a:avLst/>
          </a:prstGeom>
        </p:spPr>
      </p:pic>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62790" y="3972191"/>
            <a:ext cx="588530" cy="669707"/>
          </a:xfrm>
          <a:prstGeom prst="rect">
            <a:avLst/>
          </a:prstGeom>
        </p:spPr>
      </p:pic>
      <p:sp>
        <p:nvSpPr>
          <p:cNvPr id="22" name="Rounded Rectangle 21"/>
          <p:cNvSpPr/>
          <p:nvPr/>
        </p:nvSpPr>
        <p:spPr>
          <a:xfrm>
            <a:off x="281383" y="4912431"/>
            <a:ext cx="4056938" cy="736859"/>
          </a:xfrm>
          <a:prstGeom prst="roundRect">
            <a:avLst/>
          </a:prstGeom>
          <a:solidFill>
            <a:schemeClr val="bg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sr-Latn-BA" sz="1600" dirty="0" smtClean="0">
                <a:solidFill>
                  <a:schemeClr val="tx1"/>
                </a:solidFill>
                <a:latin typeface="Times New Roman" panose="02020603050405020304" pitchFamily="18" charset="0"/>
                <a:cs typeface="Times New Roman" panose="02020603050405020304" pitchFamily="18" charset="0"/>
              </a:rPr>
              <a:t>Apsolutna prednost u proizvodnji žita. </a:t>
            </a:r>
          </a:p>
          <a:p>
            <a:pPr algn="just"/>
            <a:r>
              <a:rPr lang="sr-Latn-BA" sz="1600" dirty="0" smtClean="0">
                <a:solidFill>
                  <a:schemeClr val="tx1"/>
                </a:solidFill>
                <a:latin typeface="Times New Roman" panose="02020603050405020304" pitchFamily="18" charset="0"/>
                <a:cs typeface="Times New Roman" panose="02020603050405020304" pitchFamily="18" charset="0"/>
              </a:rPr>
              <a:t>Apsolutno zaostaje u uzgoju banana. </a:t>
            </a:r>
            <a:endParaRPr lang="en-GB" sz="1600" dirty="0">
              <a:solidFill>
                <a:schemeClr val="tx1"/>
              </a:solidFill>
              <a:latin typeface="Times New Roman" panose="02020603050405020304" pitchFamily="18" charset="0"/>
              <a:cs typeface="Times New Roman" panose="02020603050405020304" pitchFamily="18" charset="0"/>
            </a:endParaRPr>
          </a:p>
        </p:txBody>
      </p:sp>
      <p:sp>
        <p:nvSpPr>
          <p:cNvPr id="23" name="Rounded Rectangle 22"/>
          <p:cNvSpPr/>
          <p:nvPr/>
        </p:nvSpPr>
        <p:spPr>
          <a:xfrm>
            <a:off x="5072790" y="4912428"/>
            <a:ext cx="3737835" cy="736859"/>
          </a:xfrm>
          <a:prstGeom prst="roundRect">
            <a:avLst/>
          </a:prstGeom>
          <a:solidFill>
            <a:schemeClr val="bg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sr-Latn-BA" sz="1600" dirty="0" smtClean="0">
                <a:solidFill>
                  <a:schemeClr val="tx1"/>
                </a:solidFill>
                <a:latin typeface="Times New Roman" panose="02020603050405020304" pitchFamily="18" charset="0"/>
                <a:cs typeface="Times New Roman" panose="02020603050405020304" pitchFamily="18" charset="0"/>
              </a:rPr>
              <a:t>Apsolutna prednost u uzgoju banana. </a:t>
            </a:r>
          </a:p>
          <a:p>
            <a:pPr algn="just"/>
            <a:r>
              <a:rPr lang="sr-Latn-BA" sz="1600" dirty="0" smtClean="0">
                <a:solidFill>
                  <a:schemeClr val="tx1"/>
                </a:solidFill>
                <a:latin typeface="Times New Roman" panose="02020603050405020304" pitchFamily="18" charset="0"/>
                <a:cs typeface="Times New Roman" panose="02020603050405020304" pitchFamily="18" charset="0"/>
              </a:rPr>
              <a:t>Apsolutno zaostaje u proizvodnji žita.</a:t>
            </a:r>
            <a:endParaRPr lang="en-GB" sz="1600" dirty="0">
              <a:solidFill>
                <a:schemeClr val="tx1"/>
              </a:solidFill>
              <a:latin typeface="Times New Roman" panose="02020603050405020304" pitchFamily="18" charset="0"/>
              <a:cs typeface="Times New Roman" panose="02020603050405020304" pitchFamily="18" charset="0"/>
            </a:endParaRPr>
          </a:p>
        </p:txBody>
      </p:sp>
      <p:sp>
        <p:nvSpPr>
          <p:cNvPr id="24" name="Left-Up Arrow 23"/>
          <p:cNvSpPr/>
          <p:nvPr/>
        </p:nvSpPr>
        <p:spPr>
          <a:xfrm rot="10800000">
            <a:off x="376099" y="2588107"/>
            <a:ext cx="743855" cy="2324321"/>
          </a:xfrm>
          <a:prstGeom prst="lef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Left-Up Arrow 24"/>
          <p:cNvSpPr/>
          <p:nvPr/>
        </p:nvSpPr>
        <p:spPr>
          <a:xfrm rot="10800000" flipH="1">
            <a:off x="7775951" y="2538319"/>
            <a:ext cx="811983" cy="2254855"/>
          </a:xfrm>
          <a:prstGeom prst="lef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ounded Rectangle 25"/>
          <p:cNvSpPr/>
          <p:nvPr/>
        </p:nvSpPr>
        <p:spPr>
          <a:xfrm>
            <a:off x="348209" y="5824046"/>
            <a:ext cx="8462416" cy="627188"/>
          </a:xfrm>
          <a:prstGeom prst="roundRect">
            <a:avLst/>
          </a:prstGeom>
          <a:solidFill>
            <a:schemeClr val="accent3">
              <a:lumMod val="20000"/>
              <a:lumOff val="8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sr-Latn-BA" sz="1600" dirty="0" smtClean="0">
                <a:solidFill>
                  <a:schemeClr val="tx1"/>
                </a:solidFill>
                <a:latin typeface="Times New Roman" panose="02020603050405020304" pitchFamily="18" charset="0"/>
                <a:cs typeface="Times New Roman" panose="02020603050405020304" pitchFamily="18" charset="0"/>
              </a:rPr>
              <a:t>!!! Obe zemlje će biti na dobitku, ako se svaka specijalizuje u proizvodnji one robe za koju ima apsolutnu prednost i stupi u razmjenu sa drugom zemljom. </a:t>
            </a:r>
          </a:p>
        </p:txBody>
      </p:sp>
      <p:pic>
        <p:nvPicPr>
          <p:cNvPr id="27" name="Picture 2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40474" y="3354520"/>
            <a:ext cx="515968" cy="537693"/>
          </a:xfrm>
          <a:prstGeom prst="rect">
            <a:avLst/>
          </a:prstGeom>
        </p:spPr>
      </p:pic>
      <p:sp>
        <p:nvSpPr>
          <p:cNvPr id="28" name="Oval 27"/>
          <p:cNvSpPr/>
          <p:nvPr/>
        </p:nvSpPr>
        <p:spPr>
          <a:xfrm>
            <a:off x="3356210" y="3322071"/>
            <a:ext cx="858421" cy="6072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BA" dirty="0" smtClean="0">
                <a:solidFill>
                  <a:schemeClr val="tx1"/>
                </a:solidFill>
              </a:rPr>
              <a:t>3</a:t>
            </a:r>
            <a:endParaRPr lang="en-GB" dirty="0">
              <a:solidFill>
                <a:schemeClr val="tx1"/>
              </a:solidFill>
            </a:endParaRPr>
          </a:p>
        </p:txBody>
      </p:sp>
      <p:sp>
        <p:nvSpPr>
          <p:cNvPr id="29" name="Oval 28"/>
          <p:cNvSpPr/>
          <p:nvPr/>
        </p:nvSpPr>
        <p:spPr>
          <a:xfrm>
            <a:off x="3356210" y="4003436"/>
            <a:ext cx="858421" cy="6072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BA" dirty="0" smtClean="0">
                <a:solidFill>
                  <a:schemeClr val="tx1"/>
                </a:solidFill>
              </a:rPr>
              <a:t>2</a:t>
            </a:r>
            <a:endParaRPr lang="en-GB" dirty="0">
              <a:solidFill>
                <a:schemeClr val="tx1"/>
              </a:solidFill>
            </a:endParaRPr>
          </a:p>
        </p:txBody>
      </p:sp>
      <p:sp>
        <p:nvSpPr>
          <p:cNvPr id="30" name="Oval 29"/>
          <p:cNvSpPr/>
          <p:nvPr/>
        </p:nvSpPr>
        <p:spPr>
          <a:xfrm>
            <a:off x="4493860" y="3333729"/>
            <a:ext cx="858421" cy="6072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BA" dirty="0" smtClean="0">
                <a:solidFill>
                  <a:schemeClr val="tx1"/>
                </a:solidFill>
              </a:rPr>
              <a:t>4</a:t>
            </a:r>
            <a:endParaRPr lang="en-GB" dirty="0">
              <a:solidFill>
                <a:schemeClr val="tx1"/>
              </a:solidFill>
            </a:endParaRPr>
          </a:p>
        </p:txBody>
      </p:sp>
      <p:sp>
        <p:nvSpPr>
          <p:cNvPr id="31" name="Oval 30"/>
          <p:cNvSpPr/>
          <p:nvPr/>
        </p:nvSpPr>
        <p:spPr>
          <a:xfrm>
            <a:off x="4470795" y="4016029"/>
            <a:ext cx="858421" cy="6072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BA" dirty="0" smtClean="0">
                <a:solidFill>
                  <a:schemeClr val="tx1"/>
                </a:solidFill>
              </a:rPr>
              <a:t>1</a:t>
            </a:r>
            <a:endParaRPr lang="en-GB" dirty="0">
              <a:solidFill>
                <a:schemeClr val="tx1"/>
              </a:solidFill>
            </a:endParaRPr>
          </a:p>
        </p:txBody>
      </p:sp>
    </p:spTree>
    <p:extLst>
      <p:ext uri="{BB962C8B-B14F-4D97-AF65-F5344CB8AC3E}">
        <p14:creationId xmlns:p14="http://schemas.microsoft.com/office/powerpoint/2010/main" val="23623616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22F896-40B5-4ADD-8801-0D06FADFA095}" type="slidenum">
              <a:rPr lang="en-US" smtClean="0"/>
              <a:t>17</a:t>
            </a:fld>
            <a:endParaRPr lang="en-US" dirty="0"/>
          </a:p>
        </p:txBody>
      </p:sp>
      <p:sp>
        <p:nvSpPr>
          <p:cNvPr id="3" name="Rounded Rectangle 2"/>
          <p:cNvSpPr/>
          <p:nvPr/>
        </p:nvSpPr>
        <p:spPr>
          <a:xfrm>
            <a:off x="281383" y="213457"/>
            <a:ext cx="8529242" cy="516216"/>
          </a:xfrm>
          <a:prstGeom prst="roundRect">
            <a:avLst/>
          </a:prstGeom>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sr-Latn-BA" sz="2000" b="1" i="1" dirty="0">
                <a:solidFill>
                  <a:schemeClr val="bg2">
                    <a:lumMod val="25000"/>
                  </a:schemeClr>
                </a:solidFill>
                <a:latin typeface="Times New Roman" panose="02020603050405020304" pitchFamily="18" charset="0"/>
                <a:cs typeface="Times New Roman" panose="02020603050405020304" pitchFamily="18" charset="0"/>
              </a:rPr>
              <a:t>T</a:t>
            </a:r>
            <a:r>
              <a:rPr lang="sr-Latn-BA" sz="2000" b="1" i="1" dirty="0" smtClean="0">
                <a:solidFill>
                  <a:schemeClr val="bg2">
                    <a:lumMod val="25000"/>
                  </a:schemeClr>
                </a:solidFill>
                <a:latin typeface="Times New Roman" panose="02020603050405020304" pitchFamily="18" charset="0"/>
                <a:cs typeface="Times New Roman" panose="02020603050405020304" pitchFamily="18" charset="0"/>
              </a:rPr>
              <a:t>eorija međunarodne trgovine...TEORIJA APOSLUTNE PREDNOSTI </a:t>
            </a:r>
            <a:endParaRPr lang="en-GB" sz="2000" b="1" i="1" dirty="0">
              <a:solidFill>
                <a:schemeClr val="bg2">
                  <a:lumMod val="25000"/>
                </a:schemeClr>
              </a:solidFill>
              <a:latin typeface="Times New Roman" panose="02020603050405020304" pitchFamily="18" charset="0"/>
              <a:cs typeface="Times New Roman" panose="02020603050405020304" pitchFamily="18" charset="0"/>
            </a:endParaRPr>
          </a:p>
        </p:txBody>
      </p:sp>
      <p:sp>
        <p:nvSpPr>
          <p:cNvPr id="5" name="Title 1"/>
          <p:cNvSpPr txBox="1">
            <a:spLocks/>
          </p:cNvSpPr>
          <p:nvPr/>
        </p:nvSpPr>
        <p:spPr>
          <a:xfrm>
            <a:off x="893658" y="948923"/>
            <a:ext cx="7916968" cy="639732"/>
          </a:xfrm>
          <a:prstGeom prst="rect">
            <a:avLst/>
          </a:prstGeom>
          <a:solidFill>
            <a:schemeClr val="bg1">
              <a:lumMod val="85000"/>
            </a:schemeClr>
          </a:solidFill>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285750" indent="-285750">
              <a:buFont typeface="Wingdings" panose="05000000000000000000" pitchFamily="2" charset="2"/>
              <a:buChar char="ü"/>
            </a:pPr>
            <a:r>
              <a:rPr lang="sr-Latn-BA" sz="1800" b="1" i="1" u="sng" dirty="0" smtClean="0">
                <a:solidFill>
                  <a:schemeClr val="tx1">
                    <a:lumMod val="65000"/>
                    <a:lumOff val="35000"/>
                  </a:schemeClr>
                </a:solidFill>
                <a:latin typeface="Times New Roman" panose="02020603050405020304" pitchFamily="18" charset="0"/>
                <a:cs typeface="Times New Roman" panose="02020603050405020304" pitchFamily="18" charset="0"/>
              </a:rPr>
              <a:t>Primjer</a:t>
            </a:r>
            <a:r>
              <a:rPr lang="sr-Latn-BA" sz="1800" b="1" i="1" dirty="0" smtClean="0">
                <a:solidFill>
                  <a:schemeClr val="tx1">
                    <a:lumMod val="65000"/>
                    <a:lumOff val="35000"/>
                  </a:schemeClr>
                </a:solidFill>
                <a:latin typeface="Times New Roman" panose="02020603050405020304" pitchFamily="18" charset="0"/>
                <a:cs typeface="Times New Roman" panose="02020603050405020304" pitchFamily="18" charset="0"/>
              </a:rPr>
              <a:t>: </a:t>
            </a:r>
            <a:r>
              <a:rPr lang="sr-Latn-BA" sz="1800" b="1" i="1" dirty="0" smtClean="0">
                <a:solidFill>
                  <a:schemeClr val="tx2"/>
                </a:solidFill>
                <a:latin typeface="Times New Roman" panose="02020603050405020304" pitchFamily="18" charset="0"/>
                <a:cs typeface="Times New Roman" panose="02020603050405020304" pitchFamily="18" charset="0"/>
              </a:rPr>
              <a:t>Teorija apsolutnih prednosti – Proizvodnja u jedinici utroška fizičkog rada </a:t>
            </a:r>
            <a:r>
              <a:rPr lang="sr-Latn-BA" sz="1800" b="1" i="1" dirty="0" smtClean="0">
                <a:solidFill>
                  <a:srgbClr val="FFC000"/>
                </a:solidFill>
                <a:latin typeface="Times New Roman" panose="02020603050405020304" pitchFamily="18" charset="0"/>
                <a:cs typeface="Times New Roman" panose="02020603050405020304" pitchFamily="18" charset="0"/>
              </a:rPr>
              <a:t>prije</a:t>
            </a:r>
            <a:r>
              <a:rPr lang="sr-Latn-BA" sz="1800" b="1" i="1" dirty="0" smtClean="0">
                <a:solidFill>
                  <a:schemeClr val="tx2"/>
                </a:solidFill>
                <a:latin typeface="Times New Roman" panose="02020603050405020304" pitchFamily="18" charset="0"/>
                <a:cs typeface="Times New Roman" panose="02020603050405020304" pitchFamily="18" charset="0"/>
              </a:rPr>
              <a:t> i </a:t>
            </a:r>
            <a:r>
              <a:rPr lang="sr-Latn-BA" sz="1800" b="1" i="1" dirty="0" smtClean="0">
                <a:solidFill>
                  <a:schemeClr val="accent5"/>
                </a:solidFill>
                <a:latin typeface="Times New Roman" panose="02020603050405020304" pitchFamily="18" charset="0"/>
                <a:cs typeface="Times New Roman" panose="02020603050405020304" pitchFamily="18" charset="0"/>
              </a:rPr>
              <a:t>poslije</a:t>
            </a:r>
            <a:r>
              <a:rPr lang="sr-Latn-BA" sz="1800" b="1" i="1" dirty="0" smtClean="0">
                <a:solidFill>
                  <a:schemeClr val="tx2"/>
                </a:solidFill>
                <a:latin typeface="Times New Roman" panose="02020603050405020304" pitchFamily="18" charset="0"/>
                <a:cs typeface="Times New Roman" panose="02020603050405020304" pitchFamily="18" charset="0"/>
              </a:rPr>
              <a:t> specijalizacije  </a:t>
            </a:r>
            <a:endParaRPr lang="sr-Latn-BA" sz="3200" b="1" i="1" dirty="0" smtClean="0">
              <a:solidFill>
                <a:schemeClr val="tx2"/>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383" y="948923"/>
            <a:ext cx="448290" cy="556034"/>
          </a:xfrm>
          <a:prstGeom prst="rect">
            <a:avLst/>
          </a:prstGeom>
        </p:spPr>
      </p:pic>
      <p:sp>
        <p:nvSpPr>
          <p:cNvPr id="7" name="Title 1"/>
          <p:cNvSpPr txBox="1">
            <a:spLocks/>
          </p:cNvSpPr>
          <p:nvPr/>
        </p:nvSpPr>
        <p:spPr>
          <a:xfrm>
            <a:off x="273624" y="1585688"/>
            <a:ext cx="8683406" cy="907586"/>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PP... </a:t>
            </a:r>
          </a:p>
          <a:p>
            <a:pPr marL="285750" indent="-285750">
              <a:buFontTx/>
              <a:buChar char="-"/>
            </a:pP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zemlja X proizvodi u jednoj jedinici vremena utrošenog ljudskog rada 50l mlijeka ili 25 kg brašna</a:t>
            </a:r>
          </a:p>
          <a:p>
            <a:pPr marL="285750" indent="-285750">
              <a:buFontTx/>
              <a:buChar char="-"/>
            </a:pP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Zemlja Y proizvodi u jednoj jedinici vremena utrošenog ljudskog rada  25l mlijeka ili 75 kg brašna </a:t>
            </a:r>
          </a:p>
        </p:txBody>
      </p:sp>
      <p:graphicFrame>
        <p:nvGraphicFramePr>
          <p:cNvPr id="9" name="Table 8"/>
          <p:cNvGraphicFramePr>
            <a:graphicFrameLocks noGrp="1"/>
          </p:cNvGraphicFramePr>
          <p:nvPr>
            <p:extLst>
              <p:ext uri="{D42A27DB-BD31-4B8C-83A1-F6EECF244321}">
                <p14:modId xmlns:p14="http://schemas.microsoft.com/office/powerpoint/2010/main" val="2886740038"/>
              </p:ext>
            </p:extLst>
          </p:nvPr>
        </p:nvGraphicFramePr>
        <p:xfrm>
          <a:off x="505528" y="3245083"/>
          <a:ext cx="4137892" cy="1097280"/>
        </p:xfrm>
        <a:graphic>
          <a:graphicData uri="http://schemas.openxmlformats.org/drawingml/2006/table">
            <a:tbl>
              <a:tblPr firstRow="1" bandRow="1">
                <a:tableStyleId>{9D7B26C5-4107-4FEC-AEDC-1716B250A1EF}</a:tableStyleId>
              </a:tblPr>
              <a:tblGrid>
                <a:gridCol w="1136072">
                  <a:extLst>
                    <a:ext uri="{9D8B030D-6E8A-4147-A177-3AD203B41FA5}">
                      <a16:colId xmlns:a16="http://schemas.microsoft.com/office/drawing/2014/main" val="2130306166"/>
                    </a:ext>
                  </a:extLst>
                </a:gridCol>
                <a:gridCol w="932874">
                  <a:extLst>
                    <a:ext uri="{9D8B030D-6E8A-4147-A177-3AD203B41FA5}">
                      <a16:colId xmlns:a16="http://schemas.microsoft.com/office/drawing/2014/main" val="3977420346"/>
                    </a:ext>
                  </a:extLst>
                </a:gridCol>
                <a:gridCol w="1034473">
                  <a:extLst>
                    <a:ext uri="{9D8B030D-6E8A-4147-A177-3AD203B41FA5}">
                      <a16:colId xmlns:a16="http://schemas.microsoft.com/office/drawing/2014/main" val="2763985732"/>
                    </a:ext>
                  </a:extLst>
                </a:gridCol>
                <a:gridCol w="1034473">
                  <a:extLst>
                    <a:ext uri="{9D8B030D-6E8A-4147-A177-3AD203B41FA5}">
                      <a16:colId xmlns:a16="http://schemas.microsoft.com/office/drawing/2014/main" val="2844783401"/>
                    </a:ext>
                  </a:extLst>
                </a:gridCol>
              </a:tblGrid>
              <a:tr h="255846">
                <a:tc>
                  <a:txBody>
                    <a:bodyPr/>
                    <a:lstStyle/>
                    <a:p>
                      <a:endParaRPr lang="en-GB" sz="1200" dirty="0">
                        <a:latin typeface="Times New Roman" panose="02020603050405020304" pitchFamily="18" charset="0"/>
                        <a:cs typeface="Times New Roman" panose="02020603050405020304" pitchFamily="18" charset="0"/>
                      </a:endParaRPr>
                    </a:p>
                  </a:txBody>
                  <a:tcPr/>
                </a:tc>
                <a:tc gridSpan="2">
                  <a:txBody>
                    <a:bodyPr/>
                    <a:lstStyle/>
                    <a:p>
                      <a:pPr algn="ctr"/>
                      <a:r>
                        <a:rPr lang="sr-Latn-BA" sz="1200" dirty="0" smtClean="0"/>
                        <a:t>Zemlja </a:t>
                      </a:r>
                      <a:endParaRPr lang="en-GB" sz="1200" dirty="0">
                        <a:latin typeface="Times New Roman" panose="02020603050405020304" pitchFamily="18" charset="0"/>
                        <a:cs typeface="Times New Roman" panose="02020603050405020304" pitchFamily="18" charset="0"/>
                      </a:endParaRPr>
                    </a:p>
                  </a:txBody>
                  <a:tcPr/>
                </a:tc>
                <a:tc hMerge="1">
                  <a:txBody>
                    <a:bodyPr/>
                    <a:lstStyle/>
                    <a:p>
                      <a:endParaRPr lang="en-GB" sz="1400" dirty="0">
                        <a:latin typeface="Times New Roman" panose="02020603050405020304" pitchFamily="18" charset="0"/>
                        <a:cs typeface="Times New Roman" panose="02020603050405020304" pitchFamily="18" charset="0"/>
                      </a:endParaRPr>
                    </a:p>
                  </a:txBody>
                  <a:tcPr/>
                </a:tc>
                <a:tc>
                  <a:txBody>
                    <a:bodyPr/>
                    <a:lstStyle/>
                    <a:p>
                      <a:endParaRPr lang="en-GB" sz="1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522106713"/>
                  </a:ext>
                </a:extLst>
              </a:tr>
              <a:tr h="255846">
                <a:tc>
                  <a:txBody>
                    <a:bodyPr/>
                    <a:lstStyle/>
                    <a:p>
                      <a:pPr algn="ctr"/>
                      <a:r>
                        <a:rPr lang="sr-Latn-BA" sz="1200" dirty="0" smtClean="0"/>
                        <a:t>Proizvod </a:t>
                      </a:r>
                      <a:endParaRPr lang="en-GB" sz="1200" dirty="0">
                        <a:latin typeface="Times New Roman" panose="02020603050405020304" pitchFamily="18" charset="0"/>
                        <a:cs typeface="Times New Roman" panose="02020603050405020304" pitchFamily="18" charset="0"/>
                      </a:endParaRPr>
                    </a:p>
                  </a:txBody>
                  <a:tcPr/>
                </a:tc>
                <a:tc>
                  <a:txBody>
                    <a:bodyPr/>
                    <a:lstStyle/>
                    <a:p>
                      <a:pPr algn="ctr"/>
                      <a:r>
                        <a:rPr lang="sr-Latn-BA" sz="1200" dirty="0" smtClean="0"/>
                        <a:t>X</a:t>
                      </a:r>
                      <a:endParaRPr lang="en-GB" sz="1200" dirty="0">
                        <a:latin typeface="Times New Roman" panose="02020603050405020304" pitchFamily="18" charset="0"/>
                        <a:cs typeface="Times New Roman" panose="02020603050405020304" pitchFamily="18" charset="0"/>
                      </a:endParaRPr>
                    </a:p>
                  </a:txBody>
                  <a:tcPr/>
                </a:tc>
                <a:tc>
                  <a:txBody>
                    <a:bodyPr/>
                    <a:lstStyle/>
                    <a:p>
                      <a:pPr algn="ctr"/>
                      <a:r>
                        <a:rPr lang="sr-Latn-BA" sz="1200" dirty="0" smtClean="0"/>
                        <a:t>Y</a:t>
                      </a:r>
                      <a:endParaRPr lang="en-GB" sz="1200" dirty="0">
                        <a:latin typeface="Times New Roman" panose="02020603050405020304" pitchFamily="18" charset="0"/>
                        <a:cs typeface="Times New Roman" panose="02020603050405020304" pitchFamily="18" charset="0"/>
                      </a:endParaRPr>
                    </a:p>
                  </a:txBody>
                  <a:tcPr/>
                </a:tc>
                <a:tc>
                  <a:txBody>
                    <a:bodyPr/>
                    <a:lstStyle/>
                    <a:p>
                      <a:pPr algn="ctr"/>
                      <a:r>
                        <a:rPr lang="sr-Latn-BA" sz="1200" dirty="0" smtClean="0"/>
                        <a:t>Ukupno </a:t>
                      </a:r>
                      <a:endParaRPr lang="en-GB" sz="1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37416641"/>
                  </a:ext>
                </a:extLst>
              </a:tr>
              <a:tr h="255846">
                <a:tc>
                  <a:txBody>
                    <a:bodyPr/>
                    <a:lstStyle/>
                    <a:p>
                      <a:pPr algn="ctr"/>
                      <a:r>
                        <a:rPr lang="sr-Latn-BA" sz="1200" dirty="0" smtClean="0"/>
                        <a:t>AAA</a:t>
                      </a:r>
                      <a:endParaRPr lang="en-GB" sz="1200" dirty="0">
                        <a:latin typeface="Times New Roman" panose="02020603050405020304" pitchFamily="18" charset="0"/>
                        <a:cs typeface="Times New Roman" panose="02020603050405020304" pitchFamily="18" charset="0"/>
                      </a:endParaRPr>
                    </a:p>
                  </a:txBody>
                  <a:tcPr/>
                </a:tc>
                <a:tc>
                  <a:txBody>
                    <a:bodyPr/>
                    <a:lstStyle/>
                    <a:p>
                      <a:pPr algn="ctr"/>
                      <a:r>
                        <a:rPr lang="sr-Latn-BA" sz="1200" dirty="0" smtClean="0"/>
                        <a:t>50</a:t>
                      </a:r>
                      <a:endParaRPr lang="en-GB" sz="1200" dirty="0">
                        <a:latin typeface="Times New Roman" panose="02020603050405020304" pitchFamily="18" charset="0"/>
                        <a:cs typeface="Times New Roman" panose="02020603050405020304" pitchFamily="18" charset="0"/>
                      </a:endParaRPr>
                    </a:p>
                  </a:txBody>
                  <a:tcPr>
                    <a:solidFill>
                      <a:schemeClr val="accent3">
                        <a:lumMod val="20000"/>
                        <a:lumOff val="80000"/>
                      </a:schemeClr>
                    </a:solidFill>
                  </a:tcPr>
                </a:tc>
                <a:tc>
                  <a:txBody>
                    <a:bodyPr/>
                    <a:lstStyle/>
                    <a:p>
                      <a:pPr algn="ctr"/>
                      <a:r>
                        <a:rPr lang="sr-Latn-BA" sz="1200" dirty="0" smtClean="0"/>
                        <a:t>25</a:t>
                      </a:r>
                      <a:endParaRPr lang="en-GB" sz="1200" dirty="0">
                        <a:latin typeface="Times New Roman" panose="02020603050405020304" pitchFamily="18" charset="0"/>
                        <a:cs typeface="Times New Roman" panose="02020603050405020304" pitchFamily="18" charset="0"/>
                      </a:endParaRPr>
                    </a:p>
                  </a:txBody>
                  <a:tcPr/>
                </a:tc>
                <a:tc>
                  <a:txBody>
                    <a:bodyPr/>
                    <a:lstStyle/>
                    <a:p>
                      <a:pPr algn="ctr"/>
                      <a:r>
                        <a:rPr lang="sr-Latn-BA" sz="1200" dirty="0" smtClean="0"/>
                        <a:t>75</a:t>
                      </a:r>
                      <a:endParaRPr lang="en-GB" sz="1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981098333"/>
                  </a:ext>
                </a:extLst>
              </a:tr>
              <a:tr h="255846">
                <a:tc>
                  <a:txBody>
                    <a:bodyPr/>
                    <a:lstStyle/>
                    <a:p>
                      <a:pPr algn="ctr"/>
                      <a:r>
                        <a:rPr lang="sr-Latn-BA" sz="1200" baseline="0" dirty="0" smtClean="0">
                          <a:latin typeface="+mn-lt"/>
                          <a:cs typeface="+mn-cs"/>
                        </a:rPr>
                        <a:t>BBB</a:t>
                      </a:r>
                      <a:endParaRPr lang="en-GB" sz="1200" dirty="0">
                        <a:latin typeface="Times New Roman" panose="02020603050405020304" pitchFamily="18" charset="0"/>
                        <a:cs typeface="Times New Roman" panose="02020603050405020304" pitchFamily="18" charset="0"/>
                      </a:endParaRPr>
                    </a:p>
                  </a:txBody>
                  <a:tcPr/>
                </a:tc>
                <a:tc>
                  <a:txBody>
                    <a:bodyPr/>
                    <a:lstStyle/>
                    <a:p>
                      <a:pPr algn="ctr"/>
                      <a:r>
                        <a:rPr lang="sr-Latn-BA" sz="1200" dirty="0" smtClean="0"/>
                        <a:t>25</a:t>
                      </a:r>
                      <a:endParaRPr lang="en-GB" sz="1200" dirty="0">
                        <a:latin typeface="Times New Roman" panose="02020603050405020304" pitchFamily="18" charset="0"/>
                        <a:cs typeface="Times New Roman" panose="02020603050405020304" pitchFamily="18" charset="0"/>
                      </a:endParaRPr>
                    </a:p>
                  </a:txBody>
                  <a:tcPr/>
                </a:tc>
                <a:tc>
                  <a:txBody>
                    <a:bodyPr/>
                    <a:lstStyle/>
                    <a:p>
                      <a:pPr algn="ctr"/>
                      <a:r>
                        <a:rPr lang="sr-Latn-BA" sz="1200" dirty="0" smtClean="0"/>
                        <a:t>75</a:t>
                      </a:r>
                      <a:endParaRPr lang="en-GB" sz="1200" dirty="0">
                        <a:latin typeface="Times New Roman" panose="02020603050405020304" pitchFamily="18" charset="0"/>
                        <a:cs typeface="Times New Roman" panose="02020603050405020304" pitchFamily="18" charset="0"/>
                      </a:endParaRPr>
                    </a:p>
                  </a:txBody>
                  <a:tcPr>
                    <a:solidFill>
                      <a:schemeClr val="accent6">
                        <a:lumMod val="60000"/>
                        <a:lumOff val="40000"/>
                        <a:alpha val="20000"/>
                      </a:schemeClr>
                    </a:solidFill>
                  </a:tcPr>
                </a:tc>
                <a:tc>
                  <a:txBody>
                    <a:bodyPr/>
                    <a:lstStyle/>
                    <a:p>
                      <a:pPr algn="ctr"/>
                      <a:r>
                        <a:rPr lang="sr-Latn-BA" sz="1200" dirty="0" smtClean="0"/>
                        <a:t>100</a:t>
                      </a:r>
                      <a:endParaRPr lang="en-GB" sz="1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610857917"/>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1428970248"/>
              </p:ext>
            </p:extLst>
          </p:nvPr>
        </p:nvGraphicFramePr>
        <p:xfrm>
          <a:off x="505528" y="5309208"/>
          <a:ext cx="4137892" cy="1150705"/>
        </p:xfrm>
        <a:graphic>
          <a:graphicData uri="http://schemas.openxmlformats.org/drawingml/2006/table">
            <a:tbl>
              <a:tblPr firstRow="1" bandRow="1">
                <a:tableStyleId>{9D7B26C5-4107-4FEC-AEDC-1716B250A1EF}</a:tableStyleId>
              </a:tblPr>
              <a:tblGrid>
                <a:gridCol w="1034473">
                  <a:extLst>
                    <a:ext uri="{9D8B030D-6E8A-4147-A177-3AD203B41FA5}">
                      <a16:colId xmlns:a16="http://schemas.microsoft.com/office/drawing/2014/main" val="2130306166"/>
                    </a:ext>
                  </a:extLst>
                </a:gridCol>
                <a:gridCol w="1034473">
                  <a:extLst>
                    <a:ext uri="{9D8B030D-6E8A-4147-A177-3AD203B41FA5}">
                      <a16:colId xmlns:a16="http://schemas.microsoft.com/office/drawing/2014/main" val="3977420346"/>
                    </a:ext>
                  </a:extLst>
                </a:gridCol>
                <a:gridCol w="1034473">
                  <a:extLst>
                    <a:ext uri="{9D8B030D-6E8A-4147-A177-3AD203B41FA5}">
                      <a16:colId xmlns:a16="http://schemas.microsoft.com/office/drawing/2014/main" val="2763985732"/>
                    </a:ext>
                  </a:extLst>
                </a:gridCol>
                <a:gridCol w="1034473">
                  <a:extLst>
                    <a:ext uri="{9D8B030D-6E8A-4147-A177-3AD203B41FA5}">
                      <a16:colId xmlns:a16="http://schemas.microsoft.com/office/drawing/2014/main" val="2844783401"/>
                    </a:ext>
                  </a:extLst>
                </a:gridCol>
              </a:tblGrid>
              <a:tr h="255846">
                <a:tc>
                  <a:txBody>
                    <a:bodyPr/>
                    <a:lstStyle/>
                    <a:p>
                      <a:endParaRPr lang="en-GB" sz="1200" dirty="0">
                        <a:latin typeface="Times New Roman" panose="02020603050405020304" pitchFamily="18" charset="0"/>
                        <a:cs typeface="Times New Roman" panose="02020603050405020304" pitchFamily="18" charset="0"/>
                      </a:endParaRPr>
                    </a:p>
                  </a:txBody>
                  <a:tcPr/>
                </a:tc>
                <a:tc gridSpan="2">
                  <a:txBody>
                    <a:bodyPr/>
                    <a:lstStyle/>
                    <a:p>
                      <a:pPr algn="ctr"/>
                      <a:r>
                        <a:rPr lang="sr-Latn-BA" sz="1200" dirty="0" smtClean="0"/>
                        <a:t>Zemlja </a:t>
                      </a:r>
                      <a:endParaRPr lang="en-GB" sz="1200" dirty="0">
                        <a:latin typeface="Times New Roman" panose="02020603050405020304" pitchFamily="18" charset="0"/>
                        <a:cs typeface="Times New Roman" panose="02020603050405020304" pitchFamily="18" charset="0"/>
                      </a:endParaRPr>
                    </a:p>
                  </a:txBody>
                  <a:tcPr/>
                </a:tc>
                <a:tc hMerge="1">
                  <a:txBody>
                    <a:bodyPr/>
                    <a:lstStyle/>
                    <a:p>
                      <a:endParaRPr lang="en-GB" sz="1400" dirty="0">
                        <a:latin typeface="Times New Roman" panose="02020603050405020304" pitchFamily="18" charset="0"/>
                        <a:cs typeface="Times New Roman" panose="02020603050405020304" pitchFamily="18" charset="0"/>
                      </a:endParaRPr>
                    </a:p>
                  </a:txBody>
                  <a:tcPr/>
                </a:tc>
                <a:tc>
                  <a:txBody>
                    <a:bodyPr/>
                    <a:lstStyle/>
                    <a:p>
                      <a:endParaRPr lang="en-GB" sz="1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522106713"/>
                  </a:ext>
                </a:extLst>
              </a:tr>
              <a:tr h="327745">
                <a:tc>
                  <a:txBody>
                    <a:bodyPr/>
                    <a:lstStyle/>
                    <a:p>
                      <a:pPr algn="ctr"/>
                      <a:r>
                        <a:rPr lang="sr-Latn-BA" sz="1200" dirty="0" smtClean="0"/>
                        <a:t>Proizvod </a:t>
                      </a:r>
                      <a:endParaRPr lang="en-GB" sz="1200" dirty="0">
                        <a:latin typeface="Times New Roman" panose="02020603050405020304" pitchFamily="18" charset="0"/>
                        <a:cs typeface="Times New Roman" panose="02020603050405020304" pitchFamily="18" charset="0"/>
                      </a:endParaRPr>
                    </a:p>
                  </a:txBody>
                  <a:tcPr/>
                </a:tc>
                <a:tc>
                  <a:txBody>
                    <a:bodyPr/>
                    <a:lstStyle/>
                    <a:p>
                      <a:pPr algn="ctr"/>
                      <a:r>
                        <a:rPr lang="sr-Latn-BA" sz="1200" dirty="0" smtClean="0"/>
                        <a:t>X</a:t>
                      </a:r>
                      <a:endParaRPr lang="en-GB" sz="1200" dirty="0">
                        <a:latin typeface="Times New Roman" panose="02020603050405020304" pitchFamily="18" charset="0"/>
                        <a:cs typeface="Times New Roman" panose="02020603050405020304" pitchFamily="18" charset="0"/>
                      </a:endParaRPr>
                    </a:p>
                  </a:txBody>
                  <a:tcPr/>
                </a:tc>
                <a:tc>
                  <a:txBody>
                    <a:bodyPr/>
                    <a:lstStyle/>
                    <a:p>
                      <a:pPr algn="ctr"/>
                      <a:r>
                        <a:rPr lang="sr-Latn-BA" sz="1200" dirty="0" smtClean="0"/>
                        <a:t>Y</a:t>
                      </a:r>
                      <a:endParaRPr lang="en-GB" sz="1200" dirty="0">
                        <a:latin typeface="Times New Roman" panose="02020603050405020304" pitchFamily="18" charset="0"/>
                        <a:cs typeface="Times New Roman" panose="02020603050405020304" pitchFamily="18" charset="0"/>
                      </a:endParaRPr>
                    </a:p>
                  </a:txBody>
                  <a:tcPr/>
                </a:tc>
                <a:tc>
                  <a:txBody>
                    <a:bodyPr/>
                    <a:lstStyle/>
                    <a:p>
                      <a:pPr algn="ctr"/>
                      <a:r>
                        <a:rPr lang="sr-Latn-BA" sz="1200" dirty="0" smtClean="0"/>
                        <a:t>Ukupno </a:t>
                      </a:r>
                      <a:endParaRPr lang="en-GB" sz="1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37416641"/>
                  </a:ext>
                </a:extLst>
              </a:tr>
              <a:tr h="255846">
                <a:tc>
                  <a:txBody>
                    <a:bodyPr/>
                    <a:lstStyle/>
                    <a:p>
                      <a:pPr algn="ctr"/>
                      <a:r>
                        <a:rPr lang="sr-Latn-BA" sz="1200" dirty="0" smtClean="0">
                          <a:latin typeface="+mn-lt"/>
                          <a:cs typeface="+mn-cs"/>
                        </a:rPr>
                        <a:t>AAA</a:t>
                      </a:r>
                      <a:endParaRPr lang="en-GB" sz="1200" dirty="0">
                        <a:latin typeface="Times New Roman" panose="02020603050405020304" pitchFamily="18" charset="0"/>
                        <a:cs typeface="Times New Roman" panose="02020603050405020304" pitchFamily="18" charset="0"/>
                      </a:endParaRPr>
                    </a:p>
                  </a:txBody>
                  <a:tcPr/>
                </a:tc>
                <a:tc>
                  <a:txBody>
                    <a:bodyPr/>
                    <a:lstStyle/>
                    <a:p>
                      <a:pPr algn="ctr"/>
                      <a:r>
                        <a:rPr lang="sr-Latn-BA" sz="1200" dirty="0" smtClean="0"/>
                        <a:t>100</a:t>
                      </a:r>
                      <a:endParaRPr lang="en-GB" sz="1200" dirty="0">
                        <a:latin typeface="Times New Roman" panose="02020603050405020304" pitchFamily="18" charset="0"/>
                        <a:cs typeface="Times New Roman" panose="02020603050405020304" pitchFamily="18" charset="0"/>
                      </a:endParaRPr>
                    </a:p>
                  </a:txBody>
                  <a:tcPr>
                    <a:solidFill>
                      <a:schemeClr val="accent6">
                        <a:lumMod val="60000"/>
                        <a:lumOff val="40000"/>
                      </a:schemeClr>
                    </a:solidFill>
                  </a:tcPr>
                </a:tc>
                <a:tc>
                  <a:txBody>
                    <a:bodyPr/>
                    <a:lstStyle/>
                    <a:p>
                      <a:pPr algn="ctr"/>
                      <a:r>
                        <a:rPr lang="sr-Latn-BA" sz="1200" dirty="0" smtClean="0"/>
                        <a:t>0</a:t>
                      </a:r>
                      <a:endParaRPr lang="en-GB" sz="1200" dirty="0">
                        <a:latin typeface="Times New Roman" panose="02020603050405020304" pitchFamily="18" charset="0"/>
                        <a:cs typeface="Times New Roman" panose="02020603050405020304" pitchFamily="18" charset="0"/>
                      </a:endParaRPr>
                    </a:p>
                  </a:txBody>
                  <a:tcPr/>
                </a:tc>
                <a:tc>
                  <a:txBody>
                    <a:bodyPr/>
                    <a:lstStyle/>
                    <a:p>
                      <a:pPr algn="ctr"/>
                      <a:r>
                        <a:rPr lang="sr-Latn-BA" sz="1200" dirty="0" smtClean="0"/>
                        <a:t>100</a:t>
                      </a:r>
                      <a:endParaRPr lang="en-GB" sz="1200" dirty="0">
                        <a:latin typeface="Times New Roman" panose="02020603050405020304" pitchFamily="18" charset="0"/>
                        <a:cs typeface="Times New Roman" panose="02020603050405020304" pitchFamily="18" charset="0"/>
                      </a:endParaRPr>
                    </a:p>
                  </a:txBody>
                  <a:tcPr>
                    <a:solidFill>
                      <a:schemeClr val="accent5"/>
                    </a:solidFill>
                  </a:tcPr>
                </a:tc>
                <a:extLst>
                  <a:ext uri="{0D108BD9-81ED-4DB2-BD59-A6C34878D82A}">
                    <a16:rowId xmlns:a16="http://schemas.microsoft.com/office/drawing/2014/main" val="2981098333"/>
                  </a:ext>
                </a:extLst>
              </a:tr>
              <a:tr h="255846">
                <a:tc>
                  <a:txBody>
                    <a:bodyPr/>
                    <a:lstStyle/>
                    <a:p>
                      <a:pPr algn="ctr"/>
                      <a:r>
                        <a:rPr lang="sr-Latn-BA" sz="1200" dirty="0" smtClean="0">
                          <a:latin typeface="+mn-lt"/>
                          <a:cs typeface="+mn-cs"/>
                        </a:rPr>
                        <a:t>BBB</a:t>
                      </a:r>
                      <a:endParaRPr lang="en-GB" sz="1200" dirty="0">
                        <a:latin typeface="Times New Roman" panose="02020603050405020304" pitchFamily="18" charset="0"/>
                        <a:cs typeface="Times New Roman" panose="02020603050405020304" pitchFamily="18" charset="0"/>
                      </a:endParaRPr>
                    </a:p>
                  </a:txBody>
                  <a:tcPr/>
                </a:tc>
                <a:tc>
                  <a:txBody>
                    <a:bodyPr/>
                    <a:lstStyle/>
                    <a:p>
                      <a:pPr algn="ctr"/>
                      <a:r>
                        <a:rPr lang="sr-Latn-BA" sz="1200" dirty="0" smtClean="0"/>
                        <a:t>0</a:t>
                      </a:r>
                      <a:endParaRPr lang="en-GB" sz="1200" dirty="0">
                        <a:latin typeface="Times New Roman" panose="02020603050405020304" pitchFamily="18" charset="0"/>
                        <a:cs typeface="Times New Roman" panose="02020603050405020304" pitchFamily="18" charset="0"/>
                      </a:endParaRPr>
                    </a:p>
                  </a:txBody>
                  <a:tcPr/>
                </a:tc>
                <a:tc>
                  <a:txBody>
                    <a:bodyPr/>
                    <a:lstStyle/>
                    <a:p>
                      <a:pPr algn="ctr"/>
                      <a:r>
                        <a:rPr lang="sr-Latn-BA" sz="1200" dirty="0" smtClean="0"/>
                        <a:t>150</a:t>
                      </a:r>
                      <a:endParaRPr lang="en-GB" sz="1200" dirty="0">
                        <a:latin typeface="Times New Roman" panose="02020603050405020304" pitchFamily="18" charset="0"/>
                        <a:cs typeface="Times New Roman" panose="02020603050405020304" pitchFamily="18" charset="0"/>
                      </a:endParaRPr>
                    </a:p>
                  </a:txBody>
                  <a:tcPr>
                    <a:solidFill>
                      <a:schemeClr val="accent6">
                        <a:lumMod val="60000"/>
                        <a:lumOff val="40000"/>
                        <a:alpha val="20000"/>
                      </a:schemeClr>
                    </a:solidFill>
                  </a:tcPr>
                </a:tc>
                <a:tc>
                  <a:txBody>
                    <a:bodyPr/>
                    <a:lstStyle/>
                    <a:p>
                      <a:pPr algn="ctr"/>
                      <a:r>
                        <a:rPr lang="sr-Latn-BA" sz="1200" dirty="0" smtClean="0"/>
                        <a:t>150</a:t>
                      </a:r>
                      <a:endParaRPr lang="en-GB" sz="1200" dirty="0">
                        <a:latin typeface="Times New Roman" panose="02020603050405020304" pitchFamily="18" charset="0"/>
                        <a:cs typeface="Times New Roman" panose="02020603050405020304" pitchFamily="18" charset="0"/>
                      </a:endParaRPr>
                    </a:p>
                  </a:txBody>
                  <a:tcPr>
                    <a:solidFill>
                      <a:schemeClr val="accent5"/>
                    </a:solidFill>
                  </a:tcPr>
                </a:tc>
                <a:extLst>
                  <a:ext uri="{0D108BD9-81ED-4DB2-BD59-A6C34878D82A}">
                    <a16:rowId xmlns:a16="http://schemas.microsoft.com/office/drawing/2014/main" val="2610857917"/>
                  </a:ext>
                </a:extLst>
              </a:tr>
            </a:tbl>
          </a:graphicData>
        </a:graphic>
      </p:graphicFrame>
      <p:sp>
        <p:nvSpPr>
          <p:cNvPr id="11" name="Title 1"/>
          <p:cNvSpPr txBox="1">
            <a:spLocks/>
          </p:cNvSpPr>
          <p:nvPr/>
        </p:nvSpPr>
        <p:spPr>
          <a:xfrm>
            <a:off x="475775" y="2931473"/>
            <a:ext cx="4449567" cy="313610"/>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r-Latn-BA" sz="1400" b="1" i="1" dirty="0" smtClean="0">
                <a:solidFill>
                  <a:schemeClr val="tx1">
                    <a:lumMod val="65000"/>
                    <a:lumOff val="35000"/>
                  </a:schemeClr>
                </a:solidFill>
                <a:latin typeface="Times New Roman" panose="02020603050405020304" pitchFamily="18" charset="0"/>
                <a:cs typeface="Times New Roman" panose="02020603050405020304" pitchFamily="18" charset="0"/>
              </a:rPr>
              <a:t>Proizvodnja u jedinici utroška </a:t>
            </a:r>
            <a:r>
              <a:rPr lang="sr-Latn-BA" sz="1400" b="1" i="1" dirty="0" smtClean="0">
                <a:solidFill>
                  <a:srgbClr val="FFC000"/>
                </a:solidFill>
                <a:latin typeface="Times New Roman" panose="02020603050405020304" pitchFamily="18" charset="0"/>
                <a:cs typeface="Times New Roman" panose="02020603050405020304" pitchFamily="18" charset="0"/>
              </a:rPr>
              <a:t>PRIJE</a:t>
            </a:r>
            <a:r>
              <a:rPr lang="sr-Latn-BA" sz="1400" b="1" i="1" dirty="0" smtClean="0">
                <a:solidFill>
                  <a:schemeClr val="tx1">
                    <a:lumMod val="65000"/>
                    <a:lumOff val="35000"/>
                  </a:schemeClr>
                </a:solidFill>
                <a:latin typeface="Times New Roman" panose="02020603050405020304" pitchFamily="18" charset="0"/>
                <a:cs typeface="Times New Roman" panose="02020603050405020304" pitchFamily="18" charset="0"/>
              </a:rPr>
              <a:t>  specijalizacije  </a:t>
            </a:r>
          </a:p>
        </p:txBody>
      </p:sp>
      <p:sp>
        <p:nvSpPr>
          <p:cNvPr id="12" name="Title 1"/>
          <p:cNvSpPr txBox="1">
            <a:spLocks/>
          </p:cNvSpPr>
          <p:nvPr/>
        </p:nvSpPr>
        <p:spPr>
          <a:xfrm>
            <a:off x="475776" y="4995598"/>
            <a:ext cx="4449567" cy="313610"/>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r-Latn-BA" sz="1400" b="1" i="1" dirty="0" smtClean="0">
                <a:solidFill>
                  <a:schemeClr val="tx1">
                    <a:lumMod val="65000"/>
                    <a:lumOff val="35000"/>
                  </a:schemeClr>
                </a:solidFill>
                <a:latin typeface="Times New Roman" panose="02020603050405020304" pitchFamily="18" charset="0"/>
                <a:cs typeface="Times New Roman" panose="02020603050405020304" pitchFamily="18" charset="0"/>
              </a:rPr>
              <a:t>Proizvodnja u jedinici utroška </a:t>
            </a:r>
            <a:r>
              <a:rPr lang="sr-Latn-BA" sz="1400" b="1" i="1" dirty="0" smtClean="0">
                <a:solidFill>
                  <a:schemeClr val="accent5"/>
                </a:solidFill>
                <a:latin typeface="Times New Roman" panose="02020603050405020304" pitchFamily="18" charset="0"/>
                <a:cs typeface="Times New Roman" panose="02020603050405020304" pitchFamily="18" charset="0"/>
              </a:rPr>
              <a:t>POSLIJE</a:t>
            </a:r>
            <a:r>
              <a:rPr lang="sr-Latn-BA" sz="1400" b="1" i="1" dirty="0" smtClean="0">
                <a:solidFill>
                  <a:schemeClr val="tx1">
                    <a:lumMod val="65000"/>
                    <a:lumOff val="35000"/>
                  </a:schemeClr>
                </a:solidFill>
                <a:latin typeface="Times New Roman" panose="02020603050405020304" pitchFamily="18" charset="0"/>
                <a:cs typeface="Times New Roman" panose="02020603050405020304" pitchFamily="18" charset="0"/>
              </a:rPr>
              <a:t>  specijalizacije  </a:t>
            </a:r>
          </a:p>
        </p:txBody>
      </p:sp>
      <p:sp>
        <p:nvSpPr>
          <p:cNvPr id="13" name="Title 1"/>
          <p:cNvSpPr txBox="1">
            <a:spLocks/>
          </p:cNvSpPr>
          <p:nvPr/>
        </p:nvSpPr>
        <p:spPr>
          <a:xfrm>
            <a:off x="4729304" y="5163810"/>
            <a:ext cx="4227726" cy="1222073"/>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Koristeći specijalizaciju ukupna proizvodnja Zemlje X i Zemlje Y iznosi za 2 utrošena sata iznosi: </a:t>
            </a:r>
          </a:p>
          <a:p>
            <a:pPr marL="285750" indent="-285750">
              <a:buFont typeface="Wingdings" panose="05000000000000000000" pitchFamily="2" charset="2"/>
              <a:buChar char="ü"/>
            </a:pP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100  proizvoda AAA</a:t>
            </a:r>
          </a:p>
          <a:p>
            <a:pPr marL="285750" indent="-285750">
              <a:buFont typeface="Wingdings" panose="05000000000000000000" pitchFamily="2" charset="2"/>
              <a:buChar char="ü"/>
            </a:pP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150 proizvoda BBB</a:t>
            </a:r>
          </a:p>
          <a:p>
            <a:pPr marL="285750" indent="-285750">
              <a:buFont typeface="Wingdings" panose="05000000000000000000" pitchFamily="2" charset="2"/>
              <a:buChar char="ü"/>
            </a:pPr>
            <a:endPar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endParaRPr>
          </a:p>
        </p:txBody>
      </p:sp>
      <p:sp>
        <p:nvSpPr>
          <p:cNvPr id="14" name="Title 1"/>
          <p:cNvSpPr txBox="1">
            <a:spLocks/>
          </p:cNvSpPr>
          <p:nvPr/>
        </p:nvSpPr>
        <p:spPr>
          <a:xfrm>
            <a:off x="4843451" y="3290204"/>
            <a:ext cx="4227726" cy="1222073"/>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Bez specijalizacije ukupna proizvodnja Zemlje X i Zemlje Y iznosi za 2 utrošena sata iznosi: </a:t>
            </a:r>
          </a:p>
          <a:p>
            <a:pPr marL="285750" indent="-285750">
              <a:buFont typeface="Wingdings" panose="05000000000000000000" pitchFamily="2" charset="2"/>
              <a:buChar char="ü"/>
            </a:pP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75 proizvoda AAA</a:t>
            </a:r>
          </a:p>
          <a:p>
            <a:pPr marL="285750" indent="-285750">
              <a:buFont typeface="Wingdings" panose="05000000000000000000" pitchFamily="2" charset="2"/>
              <a:buChar char="ü"/>
            </a:pP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100 proizvoda BBB</a:t>
            </a:r>
          </a:p>
          <a:p>
            <a:pPr marL="285750" indent="-285750">
              <a:buFont typeface="Wingdings" panose="05000000000000000000" pitchFamily="2" charset="2"/>
              <a:buChar char="ü"/>
            </a:pPr>
            <a:endPar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143446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22F896-40B5-4ADD-8801-0D06FADFA095}" type="slidenum">
              <a:rPr lang="en-US" smtClean="0"/>
              <a:t>18</a:t>
            </a:fld>
            <a:endParaRPr lang="en-US" dirty="0"/>
          </a:p>
        </p:txBody>
      </p:sp>
      <p:sp>
        <p:nvSpPr>
          <p:cNvPr id="3" name="Rounded Rectangle 2"/>
          <p:cNvSpPr/>
          <p:nvPr/>
        </p:nvSpPr>
        <p:spPr>
          <a:xfrm>
            <a:off x="281383" y="213457"/>
            <a:ext cx="8529242" cy="516216"/>
          </a:xfrm>
          <a:prstGeom prst="roundRect">
            <a:avLst/>
          </a:prstGeom>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sr-Latn-BA" sz="2000" b="1" i="1" dirty="0">
                <a:solidFill>
                  <a:schemeClr val="bg2">
                    <a:lumMod val="25000"/>
                  </a:schemeClr>
                </a:solidFill>
                <a:latin typeface="Times New Roman" panose="02020603050405020304" pitchFamily="18" charset="0"/>
                <a:cs typeface="Times New Roman" panose="02020603050405020304" pitchFamily="18" charset="0"/>
              </a:rPr>
              <a:t>T</a:t>
            </a:r>
            <a:r>
              <a:rPr lang="sr-Latn-BA" sz="2000" b="1" i="1" dirty="0" smtClean="0">
                <a:solidFill>
                  <a:schemeClr val="bg2">
                    <a:lumMod val="25000"/>
                  </a:schemeClr>
                </a:solidFill>
                <a:latin typeface="Times New Roman" panose="02020603050405020304" pitchFamily="18" charset="0"/>
                <a:cs typeface="Times New Roman" panose="02020603050405020304" pitchFamily="18" charset="0"/>
              </a:rPr>
              <a:t>eorija međunarodne trgovine...TEORIJA APOSLUTNE PREDNOSTI </a:t>
            </a:r>
            <a:endParaRPr lang="en-GB" sz="2000" b="1" i="1" dirty="0">
              <a:solidFill>
                <a:schemeClr val="bg2">
                  <a:lumMod val="25000"/>
                </a:schemeClr>
              </a:solidFill>
              <a:latin typeface="Times New Roman" panose="02020603050405020304" pitchFamily="18" charset="0"/>
              <a:cs typeface="Times New Roman" panose="02020603050405020304" pitchFamily="18" charset="0"/>
            </a:endParaRPr>
          </a:p>
        </p:txBody>
      </p:sp>
      <p:sp>
        <p:nvSpPr>
          <p:cNvPr id="5" name="Title 1"/>
          <p:cNvSpPr txBox="1">
            <a:spLocks/>
          </p:cNvSpPr>
          <p:nvPr/>
        </p:nvSpPr>
        <p:spPr>
          <a:xfrm>
            <a:off x="893658" y="948923"/>
            <a:ext cx="7916968" cy="408730"/>
          </a:xfrm>
          <a:prstGeom prst="rect">
            <a:avLst/>
          </a:prstGeom>
          <a:solidFill>
            <a:schemeClr val="bg1">
              <a:lumMod val="85000"/>
            </a:schemeClr>
          </a:solidFill>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285750" indent="-285750">
              <a:buFont typeface="Wingdings" panose="05000000000000000000" pitchFamily="2" charset="2"/>
              <a:buChar char="ü"/>
            </a:pPr>
            <a:r>
              <a:rPr lang="sr-Latn-BA" sz="1800" b="1" i="1" u="sng" dirty="0" smtClean="0">
                <a:solidFill>
                  <a:schemeClr val="tx1">
                    <a:lumMod val="65000"/>
                    <a:lumOff val="35000"/>
                  </a:schemeClr>
                </a:solidFill>
                <a:latin typeface="Times New Roman" panose="02020603050405020304" pitchFamily="18" charset="0"/>
                <a:cs typeface="Times New Roman" panose="02020603050405020304" pitchFamily="18" charset="0"/>
              </a:rPr>
              <a:t>Primjer</a:t>
            </a:r>
            <a:r>
              <a:rPr lang="sr-Latn-BA" sz="1800" b="1" i="1" dirty="0" smtClean="0">
                <a:solidFill>
                  <a:schemeClr val="tx1">
                    <a:lumMod val="65000"/>
                    <a:lumOff val="35000"/>
                  </a:schemeClr>
                </a:solidFill>
                <a:latin typeface="Times New Roman" panose="02020603050405020304" pitchFamily="18" charset="0"/>
                <a:cs typeface="Times New Roman" panose="02020603050405020304" pitchFamily="18" charset="0"/>
              </a:rPr>
              <a:t>: </a:t>
            </a:r>
            <a:r>
              <a:rPr lang="sr-Latn-BA" sz="1800" b="1" i="1" dirty="0" smtClean="0">
                <a:solidFill>
                  <a:schemeClr val="tx2"/>
                </a:solidFill>
                <a:latin typeface="Times New Roman" panose="02020603050405020304" pitchFamily="18" charset="0"/>
                <a:cs typeface="Times New Roman" panose="02020603050405020304" pitchFamily="18" charset="0"/>
              </a:rPr>
              <a:t>Teorija apsolutnih prednosti  </a:t>
            </a:r>
            <a:endParaRPr lang="sr-Latn-BA" sz="3200" b="1" i="1" dirty="0" smtClean="0">
              <a:solidFill>
                <a:schemeClr val="tx2"/>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383" y="948923"/>
            <a:ext cx="448290" cy="556034"/>
          </a:xfrm>
          <a:prstGeom prst="rect">
            <a:avLst/>
          </a:prstGeom>
        </p:spPr>
      </p:pic>
      <p:sp>
        <p:nvSpPr>
          <p:cNvPr id="7" name="Title 1"/>
          <p:cNvSpPr txBox="1">
            <a:spLocks/>
          </p:cNvSpPr>
          <p:nvPr/>
        </p:nvSpPr>
        <p:spPr>
          <a:xfrm>
            <a:off x="408112" y="1469090"/>
            <a:ext cx="8393445" cy="1492825"/>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PP.. </a:t>
            </a:r>
          </a:p>
          <a:p>
            <a:pPr marL="285750" indent="-285750">
              <a:buFontTx/>
              <a:buChar char="-"/>
            </a:pP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U SAD se za jedan čas rada može proizvesti 6 bušela žita, a u V.Britaniji 1 bušel žita. Sa druge strane, za jedan sat rada se u V.Britaniji proizvodi 5 jardi platna, a u SAD svega 4. </a:t>
            </a:r>
          </a:p>
          <a:p>
            <a:pPr marL="342900" indent="-342900">
              <a:buAutoNum type="alphaLcParenR"/>
            </a:pPr>
            <a:r>
              <a:rPr lang="sr-Latn-BA" sz="1600" dirty="0" smtClean="0">
                <a:solidFill>
                  <a:srgbClr val="FF9966"/>
                </a:solidFill>
                <a:latin typeface="Times New Roman" panose="02020603050405020304" pitchFamily="18" charset="0"/>
                <a:cs typeface="Times New Roman" panose="02020603050405020304" pitchFamily="18" charset="0"/>
              </a:rPr>
              <a:t>Koja zemlja je efikasnija u kom proizvodu ( u kojem proizvodu ima apsolutnu prednost)? </a:t>
            </a:r>
          </a:p>
          <a:p>
            <a:pPr marL="342900" indent="-342900">
              <a:buAutoNum type="alphaLcParenR"/>
            </a:pPr>
            <a:r>
              <a:rPr lang="sr-Latn-BA" sz="1600" dirty="0" smtClean="0">
                <a:solidFill>
                  <a:srgbClr val="FF9966"/>
                </a:solidFill>
                <a:latin typeface="Times New Roman" panose="02020603050405020304" pitchFamily="18" charset="0"/>
                <a:cs typeface="Times New Roman" panose="02020603050405020304" pitchFamily="18" charset="0"/>
              </a:rPr>
              <a:t>Kolika je ukupna proizvodnja SAD i V.Britanije prije specijalizacije?</a:t>
            </a:r>
          </a:p>
          <a:p>
            <a:pPr marL="342900" indent="-342900">
              <a:buAutoNum type="alphaLcParenR"/>
            </a:pPr>
            <a:r>
              <a:rPr lang="sr-Latn-BA" sz="1600" dirty="0" smtClean="0">
                <a:solidFill>
                  <a:srgbClr val="FF9966"/>
                </a:solidFill>
                <a:latin typeface="Times New Roman" panose="02020603050405020304" pitchFamily="18" charset="0"/>
                <a:cs typeface="Times New Roman" panose="02020603050405020304" pitchFamily="18" charset="0"/>
              </a:rPr>
              <a:t>Kolika je ukupna proizvodnja poslije specijalizacije?  </a:t>
            </a:r>
          </a:p>
          <a:p>
            <a:endParaRPr lang="sr-Latn-BA" sz="1600" dirty="0" smtClean="0">
              <a:solidFill>
                <a:srgbClr val="FF0000"/>
              </a:solidFill>
              <a:latin typeface="Times New Roman" panose="02020603050405020304" pitchFamily="18" charset="0"/>
              <a:cs typeface="Times New Roman" panose="02020603050405020304" pitchFamily="18" charset="0"/>
            </a:endParaRPr>
          </a:p>
        </p:txBody>
      </p:sp>
      <p:graphicFrame>
        <p:nvGraphicFramePr>
          <p:cNvPr id="9" name="Table 8"/>
          <p:cNvGraphicFramePr>
            <a:graphicFrameLocks noGrp="1"/>
          </p:cNvGraphicFramePr>
          <p:nvPr>
            <p:extLst>
              <p:ext uri="{D42A27DB-BD31-4B8C-83A1-F6EECF244321}">
                <p14:modId xmlns:p14="http://schemas.microsoft.com/office/powerpoint/2010/main" val="2782168020"/>
              </p:ext>
            </p:extLst>
          </p:nvPr>
        </p:nvGraphicFramePr>
        <p:xfrm>
          <a:off x="408112" y="3616530"/>
          <a:ext cx="4137892" cy="1112420"/>
        </p:xfrm>
        <a:graphic>
          <a:graphicData uri="http://schemas.openxmlformats.org/drawingml/2006/table">
            <a:tbl>
              <a:tblPr firstRow="1" bandRow="1">
                <a:tableStyleId>{2D5ABB26-0587-4C30-8999-92F81FD0307C}</a:tableStyleId>
              </a:tblPr>
              <a:tblGrid>
                <a:gridCol w="1522179">
                  <a:extLst>
                    <a:ext uri="{9D8B030D-6E8A-4147-A177-3AD203B41FA5}">
                      <a16:colId xmlns:a16="http://schemas.microsoft.com/office/drawing/2014/main" val="2130306166"/>
                    </a:ext>
                  </a:extLst>
                </a:gridCol>
                <a:gridCol w="858982">
                  <a:extLst>
                    <a:ext uri="{9D8B030D-6E8A-4147-A177-3AD203B41FA5}">
                      <a16:colId xmlns:a16="http://schemas.microsoft.com/office/drawing/2014/main" val="3977420346"/>
                    </a:ext>
                  </a:extLst>
                </a:gridCol>
                <a:gridCol w="942109">
                  <a:extLst>
                    <a:ext uri="{9D8B030D-6E8A-4147-A177-3AD203B41FA5}">
                      <a16:colId xmlns:a16="http://schemas.microsoft.com/office/drawing/2014/main" val="2763985732"/>
                    </a:ext>
                  </a:extLst>
                </a:gridCol>
                <a:gridCol w="814622">
                  <a:extLst>
                    <a:ext uri="{9D8B030D-6E8A-4147-A177-3AD203B41FA5}">
                      <a16:colId xmlns:a16="http://schemas.microsoft.com/office/drawing/2014/main" val="2844783401"/>
                    </a:ext>
                  </a:extLst>
                </a:gridCol>
              </a:tblGrid>
              <a:tr h="255846">
                <a:tc>
                  <a:txBody>
                    <a:bodyPr/>
                    <a:lstStyle/>
                    <a:p>
                      <a:endParaRPr lang="en-GB" sz="1200" dirty="0">
                        <a:latin typeface="Times New Roman" panose="02020603050405020304" pitchFamily="18" charset="0"/>
                        <a:cs typeface="Times New Roman" panose="02020603050405020304" pitchFamily="18" charset="0"/>
                      </a:endParaRPr>
                    </a:p>
                  </a:txBody>
                  <a:tcPr/>
                </a:tc>
                <a:tc gridSpan="2">
                  <a:txBody>
                    <a:bodyPr/>
                    <a:lstStyle/>
                    <a:p>
                      <a:pPr algn="ctr"/>
                      <a:r>
                        <a:rPr lang="sr-Latn-BA" sz="1200" dirty="0" smtClean="0"/>
                        <a:t>Zemlja </a:t>
                      </a:r>
                      <a:endParaRPr lang="en-GB" sz="1200" dirty="0">
                        <a:latin typeface="Times New Roman" panose="02020603050405020304" pitchFamily="18" charset="0"/>
                        <a:cs typeface="Times New Roman" panose="02020603050405020304" pitchFamily="18" charset="0"/>
                      </a:endParaRPr>
                    </a:p>
                  </a:txBody>
                  <a:tcPr>
                    <a:solidFill>
                      <a:schemeClr val="bg2"/>
                    </a:solidFill>
                  </a:tcPr>
                </a:tc>
                <a:tc hMerge="1">
                  <a:txBody>
                    <a:bodyPr/>
                    <a:lstStyle/>
                    <a:p>
                      <a:endParaRPr lang="en-GB" sz="1400" dirty="0">
                        <a:latin typeface="Times New Roman" panose="02020603050405020304" pitchFamily="18" charset="0"/>
                        <a:cs typeface="Times New Roman" panose="02020603050405020304" pitchFamily="18" charset="0"/>
                      </a:endParaRPr>
                    </a:p>
                  </a:txBody>
                  <a:tcPr/>
                </a:tc>
                <a:tc>
                  <a:txBody>
                    <a:bodyPr/>
                    <a:lstStyle/>
                    <a:p>
                      <a:endParaRPr lang="en-GB" sz="1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522106713"/>
                  </a:ext>
                </a:extLst>
              </a:tr>
              <a:tr h="289460">
                <a:tc>
                  <a:txBody>
                    <a:bodyPr/>
                    <a:lstStyle/>
                    <a:p>
                      <a:pPr algn="ctr"/>
                      <a:r>
                        <a:rPr lang="sr-Latn-BA" sz="1200" dirty="0" smtClean="0"/>
                        <a:t>Proizvod </a:t>
                      </a:r>
                      <a:endParaRPr lang="en-GB" sz="1200" dirty="0">
                        <a:latin typeface="Times New Roman" panose="02020603050405020304" pitchFamily="18" charset="0"/>
                        <a:cs typeface="Times New Roman" panose="02020603050405020304" pitchFamily="18" charset="0"/>
                      </a:endParaRPr>
                    </a:p>
                  </a:txBody>
                  <a:tcPr>
                    <a:solidFill>
                      <a:schemeClr val="bg2"/>
                    </a:solidFill>
                  </a:tcPr>
                </a:tc>
                <a:tc>
                  <a:txBody>
                    <a:bodyPr/>
                    <a:lstStyle/>
                    <a:p>
                      <a:pPr algn="ctr"/>
                      <a:r>
                        <a:rPr lang="sr-Latn-BA" sz="1200" dirty="0" smtClean="0"/>
                        <a:t>SAD</a:t>
                      </a:r>
                      <a:endParaRPr lang="en-GB" sz="1200" dirty="0">
                        <a:latin typeface="Times New Roman" panose="02020603050405020304" pitchFamily="18" charset="0"/>
                        <a:cs typeface="Times New Roman" panose="02020603050405020304" pitchFamily="18" charset="0"/>
                      </a:endParaRPr>
                    </a:p>
                  </a:txBody>
                  <a:tcPr>
                    <a:solidFill>
                      <a:schemeClr val="bg2"/>
                    </a:solidFill>
                  </a:tcPr>
                </a:tc>
                <a:tc>
                  <a:txBody>
                    <a:bodyPr/>
                    <a:lstStyle/>
                    <a:p>
                      <a:pPr algn="ctr"/>
                      <a:r>
                        <a:rPr lang="sr-Latn-BA" sz="1200" dirty="0" smtClean="0"/>
                        <a:t>V.Britanija</a:t>
                      </a:r>
                      <a:endParaRPr lang="en-GB" sz="1200" dirty="0">
                        <a:latin typeface="Times New Roman" panose="02020603050405020304" pitchFamily="18" charset="0"/>
                        <a:cs typeface="Times New Roman" panose="02020603050405020304" pitchFamily="18" charset="0"/>
                      </a:endParaRPr>
                    </a:p>
                  </a:txBody>
                  <a:tcPr>
                    <a:solidFill>
                      <a:schemeClr val="bg2"/>
                    </a:solidFill>
                  </a:tcPr>
                </a:tc>
                <a:tc>
                  <a:txBody>
                    <a:bodyPr/>
                    <a:lstStyle/>
                    <a:p>
                      <a:pPr algn="ctr"/>
                      <a:r>
                        <a:rPr lang="sr-Latn-BA" sz="1200" dirty="0" smtClean="0"/>
                        <a:t>Ukupno </a:t>
                      </a:r>
                      <a:endParaRPr lang="en-GB" sz="1200" dirty="0">
                        <a:latin typeface="Times New Roman" panose="02020603050405020304" pitchFamily="18" charset="0"/>
                        <a:cs typeface="Times New Roman" panose="02020603050405020304" pitchFamily="18" charset="0"/>
                      </a:endParaRPr>
                    </a:p>
                  </a:txBody>
                  <a:tcPr>
                    <a:solidFill>
                      <a:schemeClr val="bg2"/>
                    </a:solidFill>
                  </a:tcPr>
                </a:tc>
                <a:extLst>
                  <a:ext uri="{0D108BD9-81ED-4DB2-BD59-A6C34878D82A}">
                    <a16:rowId xmlns:a16="http://schemas.microsoft.com/office/drawing/2014/main" val="337416641"/>
                  </a:ext>
                </a:extLst>
              </a:tr>
              <a:tr h="255846">
                <a:tc>
                  <a:txBody>
                    <a:bodyPr/>
                    <a:lstStyle/>
                    <a:p>
                      <a:pPr algn="ctr"/>
                      <a:r>
                        <a:rPr lang="sr-Latn-BA" sz="1200" dirty="0" smtClean="0"/>
                        <a:t>Žito (bušel /sat) </a:t>
                      </a:r>
                      <a:endParaRPr lang="en-GB" sz="1200" dirty="0">
                        <a:latin typeface="Times New Roman" panose="02020603050405020304" pitchFamily="18" charset="0"/>
                        <a:cs typeface="Times New Roman" panose="02020603050405020304" pitchFamily="18" charset="0"/>
                      </a:endParaRPr>
                    </a:p>
                  </a:txBody>
                  <a:tcPr/>
                </a:tc>
                <a:tc>
                  <a:txBody>
                    <a:bodyPr/>
                    <a:lstStyle/>
                    <a:p>
                      <a:pPr algn="ctr"/>
                      <a:r>
                        <a:rPr lang="sr-Latn-BA" sz="1200" dirty="0" smtClean="0"/>
                        <a:t>6</a:t>
                      </a:r>
                      <a:endParaRPr lang="en-GB" sz="1200" dirty="0">
                        <a:latin typeface="Times New Roman" panose="02020603050405020304" pitchFamily="18" charset="0"/>
                        <a:cs typeface="Times New Roman" panose="02020603050405020304" pitchFamily="18" charset="0"/>
                      </a:endParaRPr>
                    </a:p>
                  </a:txBody>
                  <a:tcPr>
                    <a:solidFill>
                      <a:schemeClr val="accent5">
                        <a:lumMod val="20000"/>
                        <a:lumOff val="80000"/>
                      </a:schemeClr>
                    </a:solidFill>
                  </a:tcPr>
                </a:tc>
                <a:tc>
                  <a:txBody>
                    <a:bodyPr/>
                    <a:lstStyle/>
                    <a:p>
                      <a:pPr algn="ctr"/>
                      <a:r>
                        <a:rPr lang="sr-Latn-BA" sz="1200" dirty="0" smtClean="0"/>
                        <a:t>1</a:t>
                      </a:r>
                      <a:endParaRPr lang="en-GB" sz="1200" dirty="0">
                        <a:latin typeface="Times New Roman" panose="02020603050405020304" pitchFamily="18" charset="0"/>
                        <a:cs typeface="Times New Roman" panose="02020603050405020304" pitchFamily="18" charset="0"/>
                      </a:endParaRPr>
                    </a:p>
                  </a:txBody>
                  <a:tcPr/>
                </a:tc>
                <a:tc>
                  <a:txBody>
                    <a:bodyPr/>
                    <a:lstStyle/>
                    <a:p>
                      <a:pPr algn="ctr"/>
                      <a:r>
                        <a:rPr lang="sr-Latn-BA" sz="1200" dirty="0" smtClean="0"/>
                        <a:t>7</a:t>
                      </a:r>
                      <a:endParaRPr lang="en-GB" sz="1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981098333"/>
                  </a:ext>
                </a:extLst>
              </a:tr>
              <a:tr h="255846">
                <a:tc>
                  <a:txBody>
                    <a:bodyPr/>
                    <a:lstStyle/>
                    <a:p>
                      <a:pPr algn="ctr"/>
                      <a:r>
                        <a:rPr lang="sr-Latn-BA" sz="1200" baseline="0" dirty="0" smtClean="0"/>
                        <a:t>Platno (jardi /sat) </a:t>
                      </a:r>
                      <a:endParaRPr lang="en-GB" sz="1200" dirty="0">
                        <a:latin typeface="Times New Roman" panose="02020603050405020304" pitchFamily="18" charset="0"/>
                        <a:cs typeface="Times New Roman" panose="02020603050405020304" pitchFamily="18" charset="0"/>
                      </a:endParaRPr>
                    </a:p>
                  </a:txBody>
                  <a:tcPr/>
                </a:tc>
                <a:tc>
                  <a:txBody>
                    <a:bodyPr/>
                    <a:lstStyle/>
                    <a:p>
                      <a:pPr algn="ctr"/>
                      <a:r>
                        <a:rPr lang="sr-Latn-BA" sz="1200" dirty="0" smtClean="0"/>
                        <a:t>4</a:t>
                      </a:r>
                      <a:endParaRPr lang="en-GB" sz="1200" dirty="0">
                        <a:latin typeface="Times New Roman" panose="02020603050405020304" pitchFamily="18" charset="0"/>
                        <a:cs typeface="Times New Roman" panose="02020603050405020304" pitchFamily="18" charset="0"/>
                      </a:endParaRPr>
                    </a:p>
                  </a:txBody>
                  <a:tcPr/>
                </a:tc>
                <a:tc>
                  <a:txBody>
                    <a:bodyPr/>
                    <a:lstStyle/>
                    <a:p>
                      <a:pPr algn="ctr"/>
                      <a:r>
                        <a:rPr lang="sr-Latn-BA" sz="1200" dirty="0" smtClean="0"/>
                        <a:t>5</a:t>
                      </a:r>
                      <a:endParaRPr lang="en-GB" sz="1200" dirty="0">
                        <a:latin typeface="Times New Roman" panose="02020603050405020304" pitchFamily="18" charset="0"/>
                        <a:cs typeface="Times New Roman" panose="02020603050405020304" pitchFamily="18" charset="0"/>
                      </a:endParaRPr>
                    </a:p>
                  </a:txBody>
                  <a:tcPr>
                    <a:solidFill>
                      <a:schemeClr val="accent6">
                        <a:lumMod val="60000"/>
                        <a:lumOff val="40000"/>
                      </a:schemeClr>
                    </a:solidFill>
                  </a:tcPr>
                </a:tc>
                <a:tc>
                  <a:txBody>
                    <a:bodyPr/>
                    <a:lstStyle/>
                    <a:p>
                      <a:pPr algn="ctr"/>
                      <a:r>
                        <a:rPr lang="sr-Latn-BA" sz="1200" dirty="0" smtClean="0"/>
                        <a:t>9</a:t>
                      </a:r>
                      <a:endParaRPr lang="en-GB" sz="1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610857917"/>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2905652589"/>
              </p:ext>
            </p:extLst>
          </p:nvPr>
        </p:nvGraphicFramePr>
        <p:xfrm>
          <a:off x="505528" y="5309208"/>
          <a:ext cx="4137892" cy="1150705"/>
        </p:xfrm>
        <a:graphic>
          <a:graphicData uri="http://schemas.openxmlformats.org/drawingml/2006/table">
            <a:tbl>
              <a:tblPr firstRow="1" bandRow="1">
                <a:tableStyleId>{9D7B26C5-4107-4FEC-AEDC-1716B250A1EF}</a:tableStyleId>
              </a:tblPr>
              <a:tblGrid>
                <a:gridCol w="1304799">
                  <a:extLst>
                    <a:ext uri="{9D8B030D-6E8A-4147-A177-3AD203B41FA5}">
                      <a16:colId xmlns:a16="http://schemas.microsoft.com/office/drawing/2014/main" val="2130306166"/>
                    </a:ext>
                  </a:extLst>
                </a:gridCol>
                <a:gridCol w="764147">
                  <a:extLst>
                    <a:ext uri="{9D8B030D-6E8A-4147-A177-3AD203B41FA5}">
                      <a16:colId xmlns:a16="http://schemas.microsoft.com/office/drawing/2014/main" val="3977420346"/>
                    </a:ext>
                  </a:extLst>
                </a:gridCol>
                <a:gridCol w="1034473">
                  <a:extLst>
                    <a:ext uri="{9D8B030D-6E8A-4147-A177-3AD203B41FA5}">
                      <a16:colId xmlns:a16="http://schemas.microsoft.com/office/drawing/2014/main" val="2763985732"/>
                    </a:ext>
                  </a:extLst>
                </a:gridCol>
                <a:gridCol w="1034473">
                  <a:extLst>
                    <a:ext uri="{9D8B030D-6E8A-4147-A177-3AD203B41FA5}">
                      <a16:colId xmlns:a16="http://schemas.microsoft.com/office/drawing/2014/main" val="2844783401"/>
                    </a:ext>
                  </a:extLst>
                </a:gridCol>
              </a:tblGrid>
              <a:tr h="255846">
                <a:tc>
                  <a:txBody>
                    <a:bodyPr/>
                    <a:lstStyle/>
                    <a:p>
                      <a:endParaRPr lang="en-GB" sz="1200" dirty="0">
                        <a:latin typeface="Times New Roman" panose="02020603050405020304" pitchFamily="18" charset="0"/>
                        <a:cs typeface="Times New Roman" panose="02020603050405020304" pitchFamily="18" charset="0"/>
                      </a:endParaRPr>
                    </a:p>
                  </a:txBody>
                  <a:tcPr/>
                </a:tc>
                <a:tc gridSpan="2">
                  <a:txBody>
                    <a:bodyPr/>
                    <a:lstStyle/>
                    <a:p>
                      <a:pPr algn="ctr"/>
                      <a:r>
                        <a:rPr lang="sr-Latn-BA" sz="1200" dirty="0" smtClean="0"/>
                        <a:t>Zemlja </a:t>
                      </a:r>
                      <a:endParaRPr lang="en-GB" sz="1200" dirty="0">
                        <a:latin typeface="Times New Roman" panose="02020603050405020304" pitchFamily="18" charset="0"/>
                        <a:cs typeface="Times New Roman" panose="02020603050405020304" pitchFamily="18" charset="0"/>
                      </a:endParaRPr>
                    </a:p>
                  </a:txBody>
                  <a:tcPr/>
                </a:tc>
                <a:tc hMerge="1">
                  <a:txBody>
                    <a:bodyPr/>
                    <a:lstStyle/>
                    <a:p>
                      <a:endParaRPr lang="en-GB" sz="1400" dirty="0">
                        <a:latin typeface="Times New Roman" panose="02020603050405020304" pitchFamily="18" charset="0"/>
                        <a:cs typeface="Times New Roman" panose="02020603050405020304" pitchFamily="18" charset="0"/>
                      </a:endParaRPr>
                    </a:p>
                  </a:txBody>
                  <a:tcPr/>
                </a:tc>
                <a:tc>
                  <a:txBody>
                    <a:bodyPr/>
                    <a:lstStyle/>
                    <a:p>
                      <a:endParaRPr lang="en-GB" sz="1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522106713"/>
                  </a:ext>
                </a:extLst>
              </a:tr>
              <a:tr h="327745">
                <a:tc>
                  <a:txBody>
                    <a:bodyPr/>
                    <a:lstStyle/>
                    <a:p>
                      <a:pPr algn="ctr"/>
                      <a:r>
                        <a:rPr lang="sr-Latn-BA" sz="1200" dirty="0" smtClean="0"/>
                        <a:t>Proizvod </a:t>
                      </a:r>
                      <a:endParaRPr lang="en-GB" sz="1200" dirty="0">
                        <a:latin typeface="Times New Roman" panose="02020603050405020304" pitchFamily="18" charset="0"/>
                        <a:cs typeface="Times New Roman" panose="02020603050405020304" pitchFamily="18" charset="0"/>
                      </a:endParaRPr>
                    </a:p>
                  </a:txBody>
                  <a:tcPr/>
                </a:tc>
                <a:tc>
                  <a:txBody>
                    <a:bodyPr/>
                    <a:lstStyle/>
                    <a:p>
                      <a:pPr algn="ctr"/>
                      <a:r>
                        <a:rPr lang="sr-Latn-BA" sz="1200" dirty="0" smtClean="0"/>
                        <a:t>SAD</a:t>
                      </a:r>
                      <a:endParaRPr lang="en-GB" sz="1200" dirty="0">
                        <a:latin typeface="Times New Roman" panose="02020603050405020304" pitchFamily="18" charset="0"/>
                        <a:cs typeface="Times New Roman" panose="02020603050405020304" pitchFamily="18" charset="0"/>
                      </a:endParaRPr>
                    </a:p>
                  </a:txBody>
                  <a:tcPr/>
                </a:tc>
                <a:tc>
                  <a:txBody>
                    <a:bodyPr/>
                    <a:lstStyle/>
                    <a:p>
                      <a:pPr algn="ctr"/>
                      <a:r>
                        <a:rPr lang="sr-Latn-BA" sz="1200" dirty="0" smtClean="0"/>
                        <a:t>V.Britanija</a:t>
                      </a:r>
                      <a:endParaRPr lang="en-GB" sz="1200" dirty="0">
                        <a:latin typeface="Times New Roman" panose="02020603050405020304" pitchFamily="18" charset="0"/>
                        <a:cs typeface="Times New Roman" panose="02020603050405020304" pitchFamily="18" charset="0"/>
                      </a:endParaRPr>
                    </a:p>
                  </a:txBody>
                  <a:tcPr/>
                </a:tc>
                <a:tc>
                  <a:txBody>
                    <a:bodyPr/>
                    <a:lstStyle/>
                    <a:p>
                      <a:pPr algn="ctr"/>
                      <a:r>
                        <a:rPr lang="sr-Latn-BA" sz="1200" dirty="0" smtClean="0"/>
                        <a:t>Ukupno </a:t>
                      </a:r>
                      <a:endParaRPr lang="en-GB" sz="1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37416641"/>
                  </a:ext>
                </a:extLst>
              </a:tr>
              <a:tr h="255846">
                <a:tc>
                  <a:txBody>
                    <a:bodyPr/>
                    <a:lstStyle/>
                    <a:p>
                      <a:pPr algn="ctr"/>
                      <a:r>
                        <a:rPr lang="sr-Latn-BA" sz="1200" dirty="0" smtClean="0">
                          <a:latin typeface="+mn-lt"/>
                          <a:cs typeface="+mn-cs"/>
                        </a:rPr>
                        <a:t>Žito (bušel)</a:t>
                      </a:r>
                      <a:endParaRPr lang="en-GB" sz="1200" dirty="0">
                        <a:latin typeface="Times New Roman" panose="02020603050405020304" pitchFamily="18" charset="0"/>
                        <a:cs typeface="Times New Roman" panose="02020603050405020304" pitchFamily="18" charset="0"/>
                      </a:endParaRPr>
                    </a:p>
                  </a:txBody>
                  <a:tcPr/>
                </a:tc>
                <a:tc>
                  <a:txBody>
                    <a:bodyPr/>
                    <a:lstStyle/>
                    <a:p>
                      <a:pPr algn="ctr"/>
                      <a:r>
                        <a:rPr lang="sr-Latn-BA" sz="1200" dirty="0" smtClean="0"/>
                        <a:t>12</a:t>
                      </a:r>
                      <a:endParaRPr lang="en-GB" sz="1200" dirty="0">
                        <a:latin typeface="Times New Roman" panose="02020603050405020304" pitchFamily="18" charset="0"/>
                        <a:cs typeface="Times New Roman" panose="02020603050405020304" pitchFamily="18" charset="0"/>
                      </a:endParaRPr>
                    </a:p>
                  </a:txBody>
                  <a:tcPr>
                    <a:solidFill>
                      <a:schemeClr val="accent6">
                        <a:lumMod val="60000"/>
                        <a:lumOff val="40000"/>
                      </a:schemeClr>
                    </a:solidFill>
                  </a:tcPr>
                </a:tc>
                <a:tc>
                  <a:txBody>
                    <a:bodyPr/>
                    <a:lstStyle/>
                    <a:p>
                      <a:pPr algn="ctr"/>
                      <a:r>
                        <a:rPr lang="sr-Latn-BA" sz="1200" dirty="0" smtClean="0"/>
                        <a:t>0</a:t>
                      </a:r>
                      <a:endParaRPr lang="en-GB" sz="1200" dirty="0">
                        <a:latin typeface="Times New Roman" panose="02020603050405020304" pitchFamily="18" charset="0"/>
                        <a:cs typeface="Times New Roman" panose="02020603050405020304" pitchFamily="18" charset="0"/>
                      </a:endParaRPr>
                    </a:p>
                  </a:txBody>
                  <a:tcPr/>
                </a:tc>
                <a:tc>
                  <a:txBody>
                    <a:bodyPr/>
                    <a:lstStyle/>
                    <a:p>
                      <a:pPr algn="ctr"/>
                      <a:r>
                        <a:rPr lang="sr-Latn-BA" sz="1200" dirty="0" smtClean="0"/>
                        <a:t>12</a:t>
                      </a:r>
                      <a:endParaRPr lang="en-GB" sz="1200" dirty="0">
                        <a:latin typeface="Times New Roman" panose="02020603050405020304" pitchFamily="18" charset="0"/>
                        <a:cs typeface="Times New Roman" panose="02020603050405020304" pitchFamily="18" charset="0"/>
                      </a:endParaRPr>
                    </a:p>
                  </a:txBody>
                  <a:tcPr>
                    <a:solidFill>
                      <a:schemeClr val="accent5"/>
                    </a:solidFill>
                  </a:tcPr>
                </a:tc>
                <a:extLst>
                  <a:ext uri="{0D108BD9-81ED-4DB2-BD59-A6C34878D82A}">
                    <a16:rowId xmlns:a16="http://schemas.microsoft.com/office/drawing/2014/main" val="2981098333"/>
                  </a:ext>
                </a:extLst>
              </a:tr>
              <a:tr h="255846">
                <a:tc>
                  <a:txBody>
                    <a:bodyPr/>
                    <a:lstStyle/>
                    <a:p>
                      <a:pPr algn="ctr"/>
                      <a:r>
                        <a:rPr lang="sr-Latn-BA" sz="1200" dirty="0" smtClean="0">
                          <a:latin typeface="+mn-lt"/>
                          <a:cs typeface="+mn-cs"/>
                        </a:rPr>
                        <a:t>Platno (jardi)</a:t>
                      </a:r>
                      <a:endParaRPr lang="en-GB" sz="1200" dirty="0">
                        <a:latin typeface="Times New Roman" panose="02020603050405020304" pitchFamily="18" charset="0"/>
                        <a:cs typeface="Times New Roman" panose="02020603050405020304" pitchFamily="18" charset="0"/>
                      </a:endParaRPr>
                    </a:p>
                  </a:txBody>
                  <a:tcPr/>
                </a:tc>
                <a:tc>
                  <a:txBody>
                    <a:bodyPr/>
                    <a:lstStyle/>
                    <a:p>
                      <a:pPr algn="ctr"/>
                      <a:r>
                        <a:rPr lang="sr-Latn-BA" sz="1200" dirty="0" smtClean="0"/>
                        <a:t>0</a:t>
                      </a:r>
                      <a:endParaRPr lang="en-GB" sz="1200" dirty="0">
                        <a:latin typeface="Times New Roman" panose="02020603050405020304" pitchFamily="18" charset="0"/>
                        <a:cs typeface="Times New Roman" panose="02020603050405020304" pitchFamily="18" charset="0"/>
                      </a:endParaRPr>
                    </a:p>
                  </a:txBody>
                  <a:tcPr/>
                </a:tc>
                <a:tc>
                  <a:txBody>
                    <a:bodyPr/>
                    <a:lstStyle/>
                    <a:p>
                      <a:pPr algn="ctr"/>
                      <a:r>
                        <a:rPr lang="sr-Latn-BA" sz="1200" dirty="0" smtClean="0"/>
                        <a:t>10</a:t>
                      </a:r>
                      <a:endParaRPr lang="en-GB" sz="1200" dirty="0">
                        <a:latin typeface="Times New Roman" panose="02020603050405020304" pitchFamily="18" charset="0"/>
                        <a:cs typeface="Times New Roman" panose="02020603050405020304" pitchFamily="18" charset="0"/>
                      </a:endParaRPr>
                    </a:p>
                  </a:txBody>
                  <a:tcPr>
                    <a:solidFill>
                      <a:schemeClr val="accent6">
                        <a:lumMod val="60000"/>
                        <a:lumOff val="40000"/>
                        <a:alpha val="20000"/>
                      </a:schemeClr>
                    </a:solidFill>
                  </a:tcPr>
                </a:tc>
                <a:tc>
                  <a:txBody>
                    <a:bodyPr/>
                    <a:lstStyle/>
                    <a:p>
                      <a:pPr algn="ctr"/>
                      <a:r>
                        <a:rPr lang="sr-Latn-BA" sz="1200" dirty="0" smtClean="0"/>
                        <a:t>10</a:t>
                      </a:r>
                      <a:endParaRPr lang="en-GB" sz="1200" dirty="0">
                        <a:latin typeface="Times New Roman" panose="02020603050405020304" pitchFamily="18" charset="0"/>
                        <a:cs typeface="Times New Roman" panose="02020603050405020304" pitchFamily="18" charset="0"/>
                      </a:endParaRPr>
                    </a:p>
                  </a:txBody>
                  <a:tcPr>
                    <a:solidFill>
                      <a:schemeClr val="accent5"/>
                    </a:solidFill>
                  </a:tcPr>
                </a:tc>
                <a:extLst>
                  <a:ext uri="{0D108BD9-81ED-4DB2-BD59-A6C34878D82A}">
                    <a16:rowId xmlns:a16="http://schemas.microsoft.com/office/drawing/2014/main" val="2610857917"/>
                  </a:ext>
                </a:extLst>
              </a:tr>
            </a:tbl>
          </a:graphicData>
        </a:graphic>
      </p:graphicFrame>
      <p:sp>
        <p:nvSpPr>
          <p:cNvPr id="11" name="Title 1"/>
          <p:cNvSpPr txBox="1">
            <a:spLocks/>
          </p:cNvSpPr>
          <p:nvPr/>
        </p:nvSpPr>
        <p:spPr>
          <a:xfrm>
            <a:off x="349690" y="3304899"/>
            <a:ext cx="4449567" cy="313610"/>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r-Latn-BA" sz="1400" b="1" i="1" dirty="0" smtClean="0">
                <a:solidFill>
                  <a:schemeClr val="tx1">
                    <a:lumMod val="65000"/>
                    <a:lumOff val="35000"/>
                  </a:schemeClr>
                </a:solidFill>
                <a:latin typeface="Times New Roman" panose="02020603050405020304" pitchFamily="18" charset="0"/>
                <a:cs typeface="Times New Roman" panose="02020603050405020304" pitchFamily="18" charset="0"/>
              </a:rPr>
              <a:t>Proizvodnja u jedinici utroška </a:t>
            </a:r>
            <a:r>
              <a:rPr lang="sr-Latn-BA" sz="1400" b="1" i="1" dirty="0" smtClean="0">
                <a:solidFill>
                  <a:srgbClr val="FFC000"/>
                </a:solidFill>
                <a:latin typeface="Times New Roman" panose="02020603050405020304" pitchFamily="18" charset="0"/>
                <a:cs typeface="Times New Roman" panose="02020603050405020304" pitchFamily="18" charset="0"/>
              </a:rPr>
              <a:t>PRIJE</a:t>
            </a:r>
            <a:r>
              <a:rPr lang="sr-Latn-BA" sz="1400" b="1" i="1" dirty="0" smtClean="0">
                <a:solidFill>
                  <a:schemeClr val="tx1">
                    <a:lumMod val="65000"/>
                    <a:lumOff val="35000"/>
                  </a:schemeClr>
                </a:solidFill>
                <a:latin typeface="Times New Roman" panose="02020603050405020304" pitchFamily="18" charset="0"/>
                <a:cs typeface="Times New Roman" panose="02020603050405020304" pitchFamily="18" charset="0"/>
              </a:rPr>
              <a:t>  specijalizacije  </a:t>
            </a:r>
          </a:p>
        </p:txBody>
      </p:sp>
      <p:sp>
        <p:nvSpPr>
          <p:cNvPr id="12" name="Title 1"/>
          <p:cNvSpPr txBox="1">
            <a:spLocks/>
          </p:cNvSpPr>
          <p:nvPr/>
        </p:nvSpPr>
        <p:spPr>
          <a:xfrm>
            <a:off x="475776" y="4995598"/>
            <a:ext cx="4449567" cy="313610"/>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r-Latn-BA" sz="1400" b="1" i="1" dirty="0" smtClean="0">
                <a:solidFill>
                  <a:schemeClr val="tx1">
                    <a:lumMod val="65000"/>
                    <a:lumOff val="35000"/>
                  </a:schemeClr>
                </a:solidFill>
                <a:latin typeface="Times New Roman" panose="02020603050405020304" pitchFamily="18" charset="0"/>
                <a:cs typeface="Times New Roman" panose="02020603050405020304" pitchFamily="18" charset="0"/>
              </a:rPr>
              <a:t>Proizvodnja u jedinici utroška </a:t>
            </a:r>
            <a:r>
              <a:rPr lang="sr-Latn-BA" sz="1400" b="1" i="1" dirty="0" smtClean="0">
                <a:solidFill>
                  <a:schemeClr val="accent5"/>
                </a:solidFill>
                <a:latin typeface="Times New Roman" panose="02020603050405020304" pitchFamily="18" charset="0"/>
                <a:cs typeface="Times New Roman" panose="02020603050405020304" pitchFamily="18" charset="0"/>
              </a:rPr>
              <a:t>POSLIJE</a:t>
            </a:r>
            <a:r>
              <a:rPr lang="sr-Latn-BA" sz="1400" b="1" i="1" dirty="0" smtClean="0">
                <a:solidFill>
                  <a:schemeClr val="tx1">
                    <a:lumMod val="65000"/>
                    <a:lumOff val="35000"/>
                  </a:schemeClr>
                </a:solidFill>
                <a:latin typeface="Times New Roman" panose="02020603050405020304" pitchFamily="18" charset="0"/>
                <a:cs typeface="Times New Roman" panose="02020603050405020304" pitchFamily="18" charset="0"/>
              </a:rPr>
              <a:t>  specijalizacije  </a:t>
            </a:r>
          </a:p>
        </p:txBody>
      </p:sp>
      <p:sp>
        <p:nvSpPr>
          <p:cNvPr id="13" name="Title 1"/>
          <p:cNvSpPr txBox="1">
            <a:spLocks/>
          </p:cNvSpPr>
          <p:nvPr/>
        </p:nvSpPr>
        <p:spPr>
          <a:xfrm>
            <a:off x="4955095" y="5237840"/>
            <a:ext cx="3846462" cy="1222073"/>
          </a:xfrm>
          <a:prstGeom prst="rect">
            <a:avLst/>
          </a:prstGeom>
          <a:solidFill>
            <a:schemeClr val="bg1">
              <a:lumMod val="95000"/>
            </a:schemeClr>
          </a:solidFill>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c) Poslije specijalizacije ukupna proizvodnja iznosi: </a:t>
            </a:r>
          </a:p>
          <a:p>
            <a:pPr marL="285750" indent="-285750">
              <a:buFont typeface="Wingdings" panose="05000000000000000000" pitchFamily="2" charset="2"/>
              <a:buChar char="ü"/>
            </a:pP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12  bušela žita </a:t>
            </a:r>
          </a:p>
          <a:p>
            <a:pPr marL="285750" indent="-285750">
              <a:buFont typeface="Wingdings" panose="05000000000000000000" pitchFamily="2" charset="2"/>
              <a:buChar char="ü"/>
            </a:pP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10 jardi platna </a:t>
            </a:r>
          </a:p>
          <a:p>
            <a:pPr marL="285750" indent="-285750">
              <a:buFont typeface="Wingdings" panose="05000000000000000000" pitchFamily="2" charset="2"/>
              <a:buChar char="ü"/>
            </a:pPr>
            <a:endPar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endParaRPr>
          </a:p>
        </p:txBody>
      </p:sp>
      <p:sp>
        <p:nvSpPr>
          <p:cNvPr id="14" name="Title 1"/>
          <p:cNvSpPr txBox="1">
            <a:spLocks/>
          </p:cNvSpPr>
          <p:nvPr/>
        </p:nvSpPr>
        <p:spPr>
          <a:xfrm>
            <a:off x="4916274" y="3078383"/>
            <a:ext cx="3894351" cy="538147"/>
          </a:xfrm>
          <a:prstGeom prst="rect">
            <a:avLst/>
          </a:prstGeom>
          <a:solidFill>
            <a:schemeClr val="bg1">
              <a:lumMod val="95000"/>
            </a:schemeClr>
          </a:solidFill>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342900" indent="-342900">
              <a:buAutoNum type="alphaLcParenR"/>
            </a:pP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Efikasnost: </a:t>
            </a:r>
          </a:p>
          <a:p>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SAD → žito, V.Britanija →Platno </a:t>
            </a:r>
          </a:p>
          <a:p>
            <a:pPr marL="285750" indent="-285750">
              <a:buFont typeface="Wingdings" panose="05000000000000000000" pitchFamily="2" charset="2"/>
              <a:buChar char="ü"/>
            </a:pPr>
            <a:endPar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endParaRPr>
          </a:p>
        </p:txBody>
      </p:sp>
      <p:sp>
        <p:nvSpPr>
          <p:cNvPr id="15" name="Title 1"/>
          <p:cNvSpPr txBox="1">
            <a:spLocks/>
          </p:cNvSpPr>
          <p:nvPr/>
        </p:nvSpPr>
        <p:spPr>
          <a:xfrm>
            <a:off x="4925343" y="3844564"/>
            <a:ext cx="3885282" cy="1222073"/>
          </a:xfrm>
          <a:prstGeom prst="rect">
            <a:avLst/>
          </a:prstGeom>
          <a:solidFill>
            <a:schemeClr val="bg1">
              <a:lumMod val="95000"/>
            </a:schemeClr>
          </a:solidFill>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r-Latn-BA" sz="1600" dirty="0">
                <a:solidFill>
                  <a:schemeClr val="tx1">
                    <a:lumMod val="65000"/>
                    <a:lumOff val="35000"/>
                  </a:schemeClr>
                </a:solidFill>
                <a:latin typeface="Times New Roman" panose="02020603050405020304" pitchFamily="18" charset="0"/>
                <a:cs typeface="Times New Roman" panose="02020603050405020304" pitchFamily="18" charset="0"/>
              </a:rPr>
              <a:t>b</a:t>
            </a: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 Bez specijalizacije ukupna proizvodnja SAD i V.Britanije  iznosi za 2 utrošena sata iznosi: </a:t>
            </a:r>
          </a:p>
          <a:p>
            <a:pPr marL="285750" indent="-285750">
              <a:buFont typeface="Wingdings" panose="05000000000000000000" pitchFamily="2" charset="2"/>
              <a:buChar char="ü"/>
            </a:pP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7  bušela  žita </a:t>
            </a:r>
          </a:p>
          <a:p>
            <a:pPr marL="285750" indent="-285750">
              <a:buFont typeface="Wingdings" panose="05000000000000000000" pitchFamily="2" charset="2"/>
              <a:buChar char="ü"/>
            </a:pP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9 jardi platna </a:t>
            </a:r>
          </a:p>
          <a:p>
            <a:pPr marL="285750" indent="-285750">
              <a:buFont typeface="Wingdings" panose="05000000000000000000" pitchFamily="2" charset="2"/>
              <a:buChar char="ü"/>
            </a:pPr>
            <a:endPar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372160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22F896-40B5-4ADD-8801-0D06FADFA095}" type="slidenum">
              <a:rPr lang="en-US" smtClean="0"/>
              <a:t>19</a:t>
            </a:fld>
            <a:endParaRPr lang="en-US" dirty="0"/>
          </a:p>
        </p:txBody>
      </p:sp>
      <p:sp>
        <p:nvSpPr>
          <p:cNvPr id="3" name="Rounded Rectangle 2"/>
          <p:cNvSpPr/>
          <p:nvPr/>
        </p:nvSpPr>
        <p:spPr>
          <a:xfrm>
            <a:off x="281383" y="213457"/>
            <a:ext cx="8529242" cy="516216"/>
          </a:xfrm>
          <a:prstGeom prst="roundRect">
            <a:avLst/>
          </a:prstGeom>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sr-Latn-BA" sz="2000" b="1" i="1" dirty="0">
                <a:solidFill>
                  <a:schemeClr val="bg2">
                    <a:lumMod val="25000"/>
                  </a:schemeClr>
                </a:solidFill>
                <a:latin typeface="Times New Roman" panose="02020603050405020304" pitchFamily="18" charset="0"/>
                <a:cs typeface="Times New Roman" panose="02020603050405020304" pitchFamily="18" charset="0"/>
              </a:rPr>
              <a:t>T</a:t>
            </a:r>
            <a:r>
              <a:rPr lang="sr-Latn-BA" sz="2000" b="1" i="1" dirty="0" smtClean="0">
                <a:solidFill>
                  <a:schemeClr val="bg2">
                    <a:lumMod val="25000"/>
                  </a:schemeClr>
                </a:solidFill>
                <a:latin typeface="Times New Roman" panose="02020603050405020304" pitchFamily="18" charset="0"/>
                <a:cs typeface="Times New Roman" panose="02020603050405020304" pitchFamily="18" charset="0"/>
              </a:rPr>
              <a:t>eorija međunarodne trgovine...TEORIJA APOSLUTNE PREDNOSTI </a:t>
            </a:r>
            <a:endParaRPr lang="en-GB" sz="2000" b="1" i="1" dirty="0">
              <a:solidFill>
                <a:schemeClr val="bg2">
                  <a:lumMod val="25000"/>
                </a:schemeClr>
              </a:solidFill>
              <a:latin typeface="Times New Roman" panose="02020603050405020304" pitchFamily="18" charset="0"/>
              <a:cs typeface="Times New Roman" panose="02020603050405020304" pitchFamily="18" charset="0"/>
            </a:endParaRPr>
          </a:p>
        </p:txBody>
      </p:sp>
      <p:sp>
        <p:nvSpPr>
          <p:cNvPr id="4" name="Rounded Rectangle 3"/>
          <p:cNvSpPr/>
          <p:nvPr/>
        </p:nvSpPr>
        <p:spPr>
          <a:xfrm>
            <a:off x="507077" y="980127"/>
            <a:ext cx="2388524" cy="356375"/>
          </a:xfrm>
          <a:prstGeom prst="roundRect">
            <a:avLst/>
          </a:prstGeom>
          <a:solidFill>
            <a:schemeClr val="bg1">
              <a:lumMod val="85000"/>
            </a:schemeClr>
          </a:solid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sr-Latn-BA" sz="1600" dirty="0" smtClean="0"/>
              <a:t>Osnovni nedostaci TAP</a:t>
            </a:r>
            <a:endParaRPr lang="en-GB" sz="1600" dirty="0"/>
          </a:p>
        </p:txBody>
      </p:sp>
      <p:sp>
        <p:nvSpPr>
          <p:cNvPr id="5" name="Title 1"/>
          <p:cNvSpPr txBox="1">
            <a:spLocks/>
          </p:cNvSpPr>
          <p:nvPr/>
        </p:nvSpPr>
        <p:spPr>
          <a:xfrm>
            <a:off x="1755982" y="1602697"/>
            <a:ext cx="1209041" cy="336888"/>
          </a:xfrm>
          <a:prstGeom prst="rect">
            <a:avLst/>
          </a:prstGeom>
          <a:solidFill>
            <a:schemeClr val="bg1">
              <a:lumMod val="95000"/>
            </a:schemeClr>
          </a:solidFill>
          <a:ln w="28575">
            <a:solidFill>
              <a:srgbClr val="FF0000"/>
            </a:solidFill>
            <a:prstDash val="sysDash"/>
          </a:ln>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sr-Latn-BA" sz="1600" b="1" i="1" dirty="0" smtClean="0">
                <a:solidFill>
                  <a:schemeClr val="tx1">
                    <a:lumMod val="65000"/>
                    <a:lumOff val="35000"/>
                  </a:schemeClr>
                </a:solidFill>
                <a:latin typeface="Times New Roman" panose="02020603050405020304" pitchFamily="18" charset="0"/>
                <a:cs typeface="Times New Roman" panose="02020603050405020304" pitchFamily="18" charset="0"/>
              </a:rPr>
              <a:t>zanemaruje</a:t>
            </a:r>
            <a:endPar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endParaRPr>
          </a:p>
        </p:txBody>
      </p:sp>
      <p:sp>
        <p:nvSpPr>
          <p:cNvPr id="6" name="Title 1"/>
          <p:cNvSpPr txBox="1">
            <a:spLocks/>
          </p:cNvSpPr>
          <p:nvPr/>
        </p:nvSpPr>
        <p:spPr>
          <a:xfrm>
            <a:off x="5174067" y="913956"/>
            <a:ext cx="3566493" cy="1585404"/>
          </a:xfrm>
          <a:prstGeom prst="rect">
            <a:avLst/>
          </a:prstGeom>
          <a:solidFill>
            <a:schemeClr val="bg1"/>
          </a:solidFill>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285750" indent="-285750" algn="just">
              <a:buFont typeface="Courier New" panose="02070309020205020404" pitchFamily="49" charset="0"/>
              <a:buChar char="o"/>
            </a:pP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ostale faktore proizvodnje, </a:t>
            </a:r>
          </a:p>
          <a:p>
            <a:pPr marL="285750" indent="-285750" algn="just">
              <a:buFont typeface="Courier New" panose="02070309020205020404" pitchFamily="49" charset="0"/>
              <a:buChar char="o"/>
            </a:pP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razvoj tehnike i tehnologije i ovim izazvane promjene u produktivnosti rada i </a:t>
            </a:r>
          </a:p>
          <a:p>
            <a:pPr marL="285750" indent="-285750" algn="just">
              <a:buFont typeface="Courier New" panose="02070309020205020404" pitchFamily="49" charset="0"/>
              <a:buChar char="o"/>
            </a:pP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promjene u potrebnoj količini rada za proizvodnju jednog proizvoda. </a:t>
            </a:r>
          </a:p>
        </p:txBody>
      </p:sp>
      <p:sp>
        <p:nvSpPr>
          <p:cNvPr id="7" name="Right Arrow 6"/>
          <p:cNvSpPr/>
          <p:nvPr/>
        </p:nvSpPr>
        <p:spPr>
          <a:xfrm>
            <a:off x="2997201" y="1583130"/>
            <a:ext cx="2278466" cy="367590"/>
          </a:xfrm>
          <a:prstGeom prst="rightArrow">
            <a:avLst/>
          </a:prstGeom>
          <a:solidFill>
            <a:schemeClr val="bg1">
              <a:lumMod val="6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itle 1"/>
          <p:cNvSpPr txBox="1">
            <a:spLocks/>
          </p:cNvSpPr>
          <p:nvPr/>
        </p:nvSpPr>
        <p:spPr>
          <a:xfrm>
            <a:off x="5275667" y="2683643"/>
            <a:ext cx="3464892" cy="1390517"/>
          </a:xfrm>
          <a:prstGeom prst="rect">
            <a:avLst/>
          </a:prstGeom>
          <a:solidFill>
            <a:schemeClr val="bg1">
              <a:lumMod val="95000"/>
            </a:schemeClr>
          </a:solidFill>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285750" indent="-285750" algn="just">
              <a:buFont typeface="Courier New" panose="02070309020205020404" pitchFamily="49" charset="0"/>
              <a:buChar char="o"/>
            </a:pP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Geografska udaljenost</a:t>
            </a:r>
          </a:p>
          <a:p>
            <a:pPr marL="285750" indent="-285750" algn="just">
              <a:buFont typeface="Courier New" panose="02070309020205020404" pitchFamily="49" charset="0"/>
              <a:buChar char="o"/>
            </a:pP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Transportne troškove</a:t>
            </a:r>
          </a:p>
          <a:p>
            <a:pPr marL="285750" indent="-285750" algn="just">
              <a:buFont typeface="Courier New" panose="02070309020205020404" pitchFamily="49" charset="0"/>
              <a:buChar char="o"/>
            </a:pP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Činjenicu ≠ mobilnosti faktora proizvodnje </a:t>
            </a:r>
          </a:p>
          <a:p>
            <a:pPr marL="285750" indent="-285750" algn="just">
              <a:buFont typeface="Courier New" panose="02070309020205020404" pitchFamily="49" charset="0"/>
              <a:buChar char="o"/>
            </a:pP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 nivo produktivnosti </a:t>
            </a:r>
          </a:p>
        </p:txBody>
      </p:sp>
      <p:sp>
        <p:nvSpPr>
          <p:cNvPr id="9" name="Oval 8"/>
          <p:cNvSpPr/>
          <p:nvPr/>
        </p:nvSpPr>
        <p:spPr>
          <a:xfrm>
            <a:off x="456277" y="1491802"/>
            <a:ext cx="1230283" cy="5809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BA" dirty="0" smtClean="0"/>
              <a:t>A.Smit </a:t>
            </a:r>
            <a:endParaRPr lang="en-GB" dirty="0"/>
          </a:p>
        </p:txBody>
      </p:sp>
      <p:sp>
        <p:nvSpPr>
          <p:cNvPr id="10" name="Title 1"/>
          <p:cNvSpPr txBox="1">
            <a:spLocks/>
          </p:cNvSpPr>
          <p:nvPr/>
        </p:nvSpPr>
        <p:spPr>
          <a:xfrm>
            <a:off x="569763" y="2143305"/>
            <a:ext cx="1218397" cy="528466"/>
          </a:xfrm>
          <a:prstGeom prst="rect">
            <a:avLst/>
          </a:prstGeom>
          <a:solidFill>
            <a:schemeClr val="bg1">
              <a:lumMod val="95000"/>
            </a:schemeClr>
          </a:solidFill>
          <a:ln w="28575">
            <a:solidFill>
              <a:schemeClr val="accent2"/>
            </a:solidFill>
            <a:prstDash val="sysDash"/>
          </a:ln>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sr-Latn-BA" sz="1600" b="1" i="1" dirty="0" smtClean="0">
                <a:solidFill>
                  <a:schemeClr val="tx1">
                    <a:lumMod val="65000"/>
                    <a:lumOff val="35000"/>
                  </a:schemeClr>
                </a:solidFill>
                <a:latin typeface="Times New Roman" panose="02020603050405020304" pitchFamily="18" charset="0"/>
                <a:cs typeface="Times New Roman" panose="02020603050405020304" pitchFamily="18" charset="0"/>
              </a:rPr>
              <a:t>Posmatra  razmjenu </a:t>
            </a:r>
            <a:endPar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endParaRPr>
          </a:p>
        </p:txBody>
      </p:sp>
      <p:sp>
        <p:nvSpPr>
          <p:cNvPr id="11" name="Oval 10"/>
          <p:cNvSpPr/>
          <p:nvPr/>
        </p:nvSpPr>
        <p:spPr>
          <a:xfrm>
            <a:off x="430466" y="3047999"/>
            <a:ext cx="1564640" cy="5809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BA" dirty="0" smtClean="0"/>
              <a:t>2 regiona </a:t>
            </a:r>
            <a:endParaRPr lang="en-GB" dirty="0"/>
          </a:p>
        </p:txBody>
      </p:sp>
      <p:sp>
        <p:nvSpPr>
          <p:cNvPr id="12" name="Oval 11"/>
          <p:cNvSpPr/>
          <p:nvPr/>
        </p:nvSpPr>
        <p:spPr>
          <a:xfrm>
            <a:off x="2802462" y="3047999"/>
            <a:ext cx="1665849" cy="5809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BA" dirty="0" smtClean="0"/>
              <a:t>2 </a:t>
            </a:r>
          </a:p>
          <a:p>
            <a:pPr algn="ctr"/>
            <a:r>
              <a:rPr lang="sr-Latn-BA" dirty="0" smtClean="0"/>
              <a:t>zemlje </a:t>
            </a:r>
            <a:endParaRPr lang="en-GB" dirty="0"/>
          </a:p>
        </p:txBody>
      </p:sp>
      <p:sp>
        <p:nvSpPr>
          <p:cNvPr id="13" name="Equal 12"/>
          <p:cNvSpPr/>
          <p:nvPr/>
        </p:nvSpPr>
        <p:spPr>
          <a:xfrm>
            <a:off x="2062092" y="3002981"/>
            <a:ext cx="711201" cy="37592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4" name="Bent Arrow 13"/>
          <p:cNvSpPr/>
          <p:nvPr/>
        </p:nvSpPr>
        <p:spPr>
          <a:xfrm rot="5400000">
            <a:off x="1962502" y="2340798"/>
            <a:ext cx="611001" cy="713365"/>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5" name="Down Arrow 14"/>
          <p:cNvSpPr/>
          <p:nvPr/>
        </p:nvSpPr>
        <p:spPr>
          <a:xfrm>
            <a:off x="900400" y="2716789"/>
            <a:ext cx="436880" cy="28619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ight Arrow 15"/>
          <p:cNvSpPr/>
          <p:nvPr/>
        </p:nvSpPr>
        <p:spPr>
          <a:xfrm>
            <a:off x="2957489" y="2619894"/>
            <a:ext cx="2278466" cy="367590"/>
          </a:xfrm>
          <a:prstGeom prst="rightArrow">
            <a:avLst/>
          </a:prstGeom>
          <a:solidFill>
            <a:schemeClr val="bg1">
              <a:lumMod val="6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itle 1"/>
          <p:cNvSpPr txBox="1">
            <a:spLocks/>
          </p:cNvSpPr>
          <p:nvPr/>
        </p:nvSpPr>
        <p:spPr>
          <a:xfrm>
            <a:off x="3442250" y="2350316"/>
            <a:ext cx="1209041" cy="336888"/>
          </a:xfrm>
          <a:prstGeom prst="rect">
            <a:avLst/>
          </a:prstGeom>
          <a:solidFill>
            <a:schemeClr val="bg1">
              <a:lumMod val="95000"/>
            </a:schemeClr>
          </a:solidFill>
          <a:ln w="28575">
            <a:solidFill>
              <a:srgbClr val="FF0000"/>
            </a:solidFill>
            <a:prstDash val="sysDash"/>
          </a:ln>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sr-Latn-BA" sz="1600" b="1" i="1" dirty="0" smtClean="0">
                <a:solidFill>
                  <a:schemeClr val="tx1">
                    <a:lumMod val="65000"/>
                    <a:lumOff val="35000"/>
                  </a:schemeClr>
                </a:solidFill>
                <a:latin typeface="Times New Roman" panose="02020603050405020304" pitchFamily="18" charset="0"/>
                <a:cs typeface="Times New Roman" panose="02020603050405020304" pitchFamily="18" charset="0"/>
              </a:rPr>
              <a:t>zanemaruje</a:t>
            </a:r>
            <a:endPar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endParaRPr>
          </a:p>
        </p:txBody>
      </p:sp>
      <p:sp>
        <p:nvSpPr>
          <p:cNvPr id="18" name="Title 1"/>
          <p:cNvSpPr txBox="1">
            <a:spLocks/>
          </p:cNvSpPr>
          <p:nvPr/>
        </p:nvSpPr>
        <p:spPr>
          <a:xfrm>
            <a:off x="359478" y="4979247"/>
            <a:ext cx="8380159" cy="1093031"/>
          </a:xfrm>
          <a:prstGeom prst="rect">
            <a:avLst/>
          </a:prstGeom>
          <a:solidFill>
            <a:schemeClr val="bg1"/>
          </a:solidFill>
          <a:ln w="19050">
            <a:solidFill>
              <a:srgbClr val="FF0000"/>
            </a:solidFill>
            <a:prstDash val="sysDash"/>
          </a:ln>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Smit – ako posmatrana zemlja nema apsolutnu prednost u proizvodnji proizvoda A, niti proizvoda B, da bi imala korist od međunarodne razmjene, ta zemlja se mora orjentisati na proizvodnju nekog trećeg proizvoda koji bi mogla jeftinije proizvesti, dakle čijom bi proizvodnjom ipak ostvarila apsolutne prednosti. </a:t>
            </a:r>
          </a:p>
        </p:txBody>
      </p:sp>
      <p:sp>
        <p:nvSpPr>
          <p:cNvPr id="19" name="Title 1"/>
          <p:cNvSpPr txBox="1">
            <a:spLocks/>
          </p:cNvSpPr>
          <p:nvPr/>
        </p:nvSpPr>
        <p:spPr>
          <a:xfrm>
            <a:off x="357483" y="3893375"/>
            <a:ext cx="2030117" cy="336888"/>
          </a:xfrm>
          <a:prstGeom prst="rect">
            <a:avLst/>
          </a:prstGeom>
          <a:solidFill>
            <a:schemeClr val="bg1">
              <a:lumMod val="95000"/>
            </a:schemeClr>
          </a:solidFill>
          <a:ln w="28575">
            <a:solidFill>
              <a:srgbClr val="FF0000"/>
            </a:solidFill>
            <a:prstDash val="sysDash"/>
          </a:ln>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sr-Latn-BA" sz="1600" b="1" i="1" dirty="0" smtClean="0">
                <a:solidFill>
                  <a:schemeClr val="tx1">
                    <a:lumMod val="65000"/>
                    <a:lumOff val="35000"/>
                  </a:schemeClr>
                </a:solidFill>
                <a:latin typeface="Times New Roman" panose="02020603050405020304" pitchFamily="18" charset="0"/>
                <a:cs typeface="Times New Roman" panose="02020603050405020304" pitchFamily="18" charset="0"/>
              </a:rPr>
              <a:t>Teorijski nedostatak: </a:t>
            </a:r>
            <a:endPar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endParaRPr>
          </a:p>
        </p:txBody>
      </p:sp>
      <p:sp>
        <p:nvSpPr>
          <p:cNvPr id="20" name="Title 1"/>
          <p:cNvSpPr txBox="1">
            <a:spLocks/>
          </p:cNvSpPr>
          <p:nvPr/>
        </p:nvSpPr>
        <p:spPr>
          <a:xfrm>
            <a:off x="355923" y="4330972"/>
            <a:ext cx="8380159" cy="562230"/>
          </a:xfrm>
          <a:prstGeom prst="rect">
            <a:avLst/>
          </a:prstGeom>
          <a:solidFill>
            <a:schemeClr val="bg1"/>
          </a:solidFill>
          <a:ln w="19050">
            <a:solidFill>
              <a:srgbClr val="FF0000"/>
            </a:solidFill>
            <a:prstDash val="sysDash"/>
          </a:ln>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Smit –</a:t>
            </a:r>
            <a:r>
              <a:rPr lang="sr-Latn-BA" sz="1600" b="1" i="1" dirty="0" smtClean="0">
                <a:solidFill>
                  <a:schemeClr val="tx1">
                    <a:lumMod val="65000"/>
                    <a:lumOff val="35000"/>
                  </a:schemeClr>
                </a:solidFill>
                <a:latin typeface="Times New Roman" panose="02020603050405020304" pitchFamily="18" charset="0"/>
                <a:cs typeface="Times New Roman" panose="02020603050405020304" pitchFamily="18" charset="0"/>
              </a:rPr>
              <a:t>nemogućnost uključivanja u robnu razmjenu onih zemalja koje nemaju apsolutne prednosti</a:t>
            </a: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 u proizvodnji bilo kog proizvoda.  </a:t>
            </a:r>
          </a:p>
        </p:txBody>
      </p:sp>
      <p:sp>
        <p:nvSpPr>
          <p:cNvPr id="21" name="Bent Arrow 20"/>
          <p:cNvSpPr/>
          <p:nvPr/>
        </p:nvSpPr>
        <p:spPr>
          <a:xfrm rot="10800000" flipH="1">
            <a:off x="1178961" y="6103771"/>
            <a:ext cx="778187" cy="517879"/>
          </a:xfrm>
          <a:prstGeom prst="bentArrow">
            <a:avLst/>
          </a:prstGeom>
          <a:solidFill>
            <a:schemeClr val="accent3">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2" name="Title 1"/>
          <p:cNvSpPr txBox="1">
            <a:spLocks/>
          </p:cNvSpPr>
          <p:nvPr/>
        </p:nvSpPr>
        <p:spPr>
          <a:xfrm>
            <a:off x="2062092" y="6288503"/>
            <a:ext cx="6673990" cy="333147"/>
          </a:xfrm>
          <a:prstGeom prst="rect">
            <a:avLst/>
          </a:prstGeom>
          <a:solidFill>
            <a:schemeClr val="accent3">
              <a:lumMod val="60000"/>
              <a:lumOff val="40000"/>
            </a:schemeClr>
          </a:solidFill>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Odgovorn na nedostatak TAP →</a:t>
            </a:r>
            <a:r>
              <a:rPr lang="sr-Latn-BA" sz="1600" b="1" i="1" dirty="0" smtClean="0">
                <a:solidFill>
                  <a:schemeClr val="tx1">
                    <a:lumMod val="65000"/>
                    <a:lumOff val="35000"/>
                  </a:schemeClr>
                </a:solidFill>
                <a:latin typeface="Times New Roman" panose="02020603050405020304" pitchFamily="18" charset="0"/>
                <a:cs typeface="Times New Roman" panose="02020603050405020304" pitchFamily="18" charset="0"/>
              </a:rPr>
              <a:t>David Rikardo (Teorija relativnih prednosti)</a:t>
            </a:r>
          </a:p>
        </p:txBody>
      </p:sp>
    </p:spTree>
    <p:extLst>
      <p:ext uri="{BB962C8B-B14F-4D97-AF65-F5344CB8AC3E}">
        <p14:creationId xmlns:p14="http://schemas.microsoft.com/office/powerpoint/2010/main" val="14074550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775644" y="4030868"/>
            <a:ext cx="7056582" cy="2269415"/>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342900" indent="-342900">
              <a:buFont typeface="Wingdings" panose="05000000000000000000" pitchFamily="2" charset="2"/>
              <a:buChar char="§"/>
            </a:pPr>
            <a:r>
              <a:rPr lang="sr-Latn-BA" sz="2400" b="1" dirty="0" smtClean="0">
                <a:solidFill>
                  <a:schemeClr val="bg1">
                    <a:lumMod val="50000"/>
                  </a:schemeClr>
                </a:solidFill>
                <a:latin typeface="Times New Roman" panose="02020603050405020304" pitchFamily="18" charset="0"/>
                <a:cs typeface="Times New Roman" panose="02020603050405020304" pitchFamily="18" charset="0"/>
              </a:rPr>
              <a:t>Teorija međunarodne trgovine </a:t>
            </a:r>
          </a:p>
          <a:p>
            <a:pPr marL="342900" indent="-342900">
              <a:buFont typeface="Wingdings" panose="05000000000000000000" pitchFamily="2" charset="2"/>
              <a:buChar char="§"/>
            </a:pPr>
            <a:r>
              <a:rPr lang="sr-Latn-BA" sz="2400" b="1" dirty="0" smtClean="0">
                <a:solidFill>
                  <a:schemeClr val="bg1">
                    <a:lumMod val="50000"/>
                  </a:schemeClr>
                </a:solidFill>
                <a:latin typeface="Times New Roman" panose="02020603050405020304" pitchFamily="18" charset="0"/>
                <a:cs typeface="Times New Roman" panose="02020603050405020304" pitchFamily="18" charset="0"/>
              </a:rPr>
              <a:t>Mekrantilizam </a:t>
            </a:r>
          </a:p>
          <a:p>
            <a:pPr marL="342900" indent="-342900">
              <a:buFont typeface="Wingdings" panose="05000000000000000000" pitchFamily="2" charset="2"/>
              <a:buChar char="§"/>
            </a:pPr>
            <a:r>
              <a:rPr lang="sr-Latn-BA" sz="2400" b="1" dirty="0" smtClean="0">
                <a:solidFill>
                  <a:schemeClr val="bg1">
                    <a:lumMod val="50000"/>
                  </a:schemeClr>
                </a:solidFill>
                <a:latin typeface="Times New Roman" panose="02020603050405020304" pitchFamily="18" charset="0"/>
                <a:cs typeface="Times New Roman" panose="02020603050405020304" pitchFamily="18" charset="0"/>
              </a:rPr>
              <a:t>Teorija apsolutnih prednosti </a:t>
            </a:r>
          </a:p>
          <a:p>
            <a:pPr marL="342900" indent="-342900">
              <a:buFont typeface="Wingdings" panose="05000000000000000000" pitchFamily="2" charset="2"/>
              <a:buChar char="§"/>
            </a:pPr>
            <a:r>
              <a:rPr lang="sr-Latn-BA" sz="2400" b="1" dirty="0" smtClean="0">
                <a:solidFill>
                  <a:schemeClr val="bg1">
                    <a:lumMod val="50000"/>
                  </a:schemeClr>
                </a:solidFill>
                <a:latin typeface="Times New Roman" panose="02020603050405020304" pitchFamily="18" charset="0"/>
                <a:cs typeface="Times New Roman" panose="02020603050405020304" pitchFamily="18" charset="0"/>
              </a:rPr>
              <a:t>Teorija komparativnih prednosti </a:t>
            </a:r>
          </a:p>
        </p:txBody>
      </p:sp>
      <p:sp>
        <p:nvSpPr>
          <p:cNvPr id="2" name="Slide Number Placeholder 1"/>
          <p:cNvSpPr>
            <a:spLocks noGrp="1"/>
          </p:cNvSpPr>
          <p:nvPr>
            <p:ph type="sldNum" sz="quarter" idx="12"/>
          </p:nvPr>
        </p:nvSpPr>
        <p:spPr/>
        <p:txBody>
          <a:bodyPr/>
          <a:lstStyle/>
          <a:p>
            <a:fld id="{6D22F896-40B5-4ADD-8801-0D06FADFA095}" type="slidenum">
              <a:rPr lang="en-US" smtClean="0"/>
              <a:t>2</a:t>
            </a:fld>
            <a:endParaRPr lang="en-US" dirty="0"/>
          </a:p>
        </p:txBody>
      </p:sp>
      <p:sp>
        <p:nvSpPr>
          <p:cNvPr id="7" name="Rounded Rectangle 6"/>
          <p:cNvSpPr/>
          <p:nvPr/>
        </p:nvSpPr>
        <p:spPr>
          <a:xfrm>
            <a:off x="150938" y="390132"/>
            <a:ext cx="8510192" cy="880762"/>
          </a:xfrm>
          <a:prstGeom prst="roundRect">
            <a:avLst/>
          </a:prstGeom>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sr-Latn-BA" sz="3200" b="1" dirty="0" smtClean="0">
                <a:solidFill>
                  <a:schemeClr val="bg2">
                    <a:lumMod val="25000"/>
                  </a:schemeClr>
                </a:solidFill>
                <a:latin typeface="Times New Roman" panose="02020603050405020304" pitchFamily="18" charset="0"/>
                <a:cs typeface="Times New Roman" panose="02020603050405020304" pitchFamily="18" charset="0"/>
              </a:rPr>
              <a:t>Međunarodni ekonomski odnosi </a:t>
            </a:r>
            <a:endParaRPr lang="en-GB" sz="3200" b="1" dirty="0">
              <a:solidFill>
                <a:schemeClr val="bg2">
                  <a:lumMod val="25000"/>
                </a:schemeClr>
              </a:solidFill>
              <a:latin typeface="Times New Roman" panose="02020603050405020304" pitchFamily="18" charset="0"/>
              <a:cs typeface="Times New Roman" panose="02020603050405020304" pitchFamily="18" charset="0"/>
            </a:endParaRPr>
          </a:p>
        </p:txBody>
      </p:sp>
      <p:sp>
        <p:nvSpPr>
          <p:cNvPr id="9" name="Title 1"/>
          <p:cNvSpPr txBox="1">
            <a:spLocks/>
          </p:cNvSpPr>
          <p:nvPr/>
        </p:nvSpPr>
        <p:spPr>
          <a:xfrm>
            <a:off x="385391" y="2987867"/>
            <a:ext cx="8428216" cy="1053395"/>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r-Latn-BA" sz="3200" b="1" dirty="0" smtClean="0">
                <a:solidFill>
                  <a:schemeClr val="tx2">
                    <a:lumMod val="60000"/>
                    <a:lumOff val="40000"/>
                  </a:schemeClr>
                </a:solidFill>
                <a:latin typeface="Times New Roman" panose="02020603050405020304" pitchFamily="18" charset="0"/>
                <a:cs typeface="Times New Roman" panose="02020603050405020304" pitchFamily="18" charset="0"/>
              </a:rPr>
              <a:t>                  Vježbe </a:t>
            </a:r>
          </a:p>
          <a:p>
            <a:r>
              <a:rPr lang="sr-Latn-BA" sz="3000" b="1" dirty="0" smtClean="0">
                <a:solidFill>
                  <a:schemeClr val="tx2">
                    <a:lumMod val="60000"/>
                    <a:lumOff val="40000"/>
                  </a:schemeClr>
                </a:solidFill>
                <a:latin typeface="Times New Roman" panose="02020603050405020304" pitchFamily="18" charset="0"/>
                <a:cs typeface="Times New Roman" panose="02020603050405020304" pitchFamily="18" charset="0"/>
              </a:rPr>
              <a:t>___________________________________________</a:t>
            </a:r>
          </a:p>
          <a:p>
            <a:endParaRPr lang="sr-Latn-BA" sz="3000" b="1" dirty="0" smtClean="0">
              <a:solidFill>
                <a:schemeClr val="tx2">
                  <a:lumMod val="60000"/>
                  <a:lumOff val="40000"/>
                </a:schemeClr>
              </a:solidFill>
              <a:latin typeface="Times New Roman" panose="02020603050405020304" pitchFamily="18" charset="0"/>
              <a:cs typeface="Times New Roman" panose="02020603050405020304" pitchFamily="18" charset="0"/>
            </a:endParaRPr>
          </a:p>
          <a:p>
            <a:endParaRPr lang="sr-Latn-BA" sz="3000" b="1" dirty="0" smtClean="0">
              <a:solidFill>
                <a:schemeClr val="tx2">
                  <a:lumMod val="60000"/>
                  <a:lumOff val="40000"/>
                </a:schemeClr>
              </a:solidFill>
              <a:latin typeface="Times New Roman" panose="02020603050405020304" pitchFamily="18" charset="0"/>
              <a:cs typeface="Times New Roman" panose="02020603050405020304" pitchFamily="18" charset="0"/>
            </a:endParaRPr>
          </a:p>
          <a:p>
            <a:endParaRPr lang="sr-Latn-BA" sz="3000" b="1" dirty="0" smtClean="0">
              <a:solidFill>
                <a:schemeClr val="tx2">
                  <a:lumMod val="60000"/>
                  <a:lumOff val="40000"/>
                </a:schemeClr>
              </a:solidFill>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
            </a:pPr>
            <a:endParaRPr lang="sr-Latn-BA" sz="3200" b="1" dirty="0" smtClean="0">
              <a:solidFill>
                <a:schemeClr val="tx1">
                  <a:lumMod val="65000"/>
                  <a:lumOff val="35000"/>
                </a:schemeClr>
              </a:solidFill>
              <a:latin typeface="Times New Roman" panose="02020603050405020304" pitchFamily="18" charset="0"/>
              <a:cs typeface="Times New Roman" panose="02020603050405020304" pitchFamily="18" charset="0"/>
            </a:endParaRPr>
          </a:p>
        </p:txBody>
      </p:sp>
      <p:sp>
        <p:nvSpPr>
          <p:cNvPr id="12" name="Title 1"/>
          <p:cNvSpPr txBox="1">
            <a:spLocks/>
          </p:cNvSpPr>
          <p:nvPr/>
        </p:nvSpPr>
        <p:spPr>
          <a:xfrm>
            <a:off x="5396585" y="5870227"/>
            <a:ext cx="3121458" cy="860112"/>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r-Latn-BA" sz="1600" b="1" dirty="0">
                <a:solidFill>
                  <a:schemeClr val="tx1">
                    <a:lumMod val="65000"/>
                    <a:lumOff val="35000"/>
                  </a:schemeClr>
                </a:solidFill>
                <a:latin typeface="Times New Roman" panose="02020603050405020304" pitchFamily="18" charset="0"/>
                <a:cs typeface="Times New Roman" panose="02020603050405020304" pitchFamily="18" charset="0"/>
              </a:rPr>
              <a:t>m</a:t>
            </a:r>
            <a:r>
              <a:rPr lang="sr-Latn-BA" sz="1600" b="1" dirty="0" smtClean="0">
                <a:solidFill>
                  <a:schemeClr val="tx1">
                    <a:lumMod val="65000"/>
                    <a:lumOff val="35000"/>
                  </a:schemeClr>
                </a:solidFill>
                <a:latin typeface="Times New Roman" panose="02020603050405020304" pitchFamily="18" charset="0"/>
                <a:cs typeface="Times New Roman" panose="02020603050405020304" pitchFamily="18" charset="0"/>
              </a:rPr>
              <a:t>r Dragana-Vujičić Stefanović, </a:t>
            </a:r>
          </a:p>
          <a:p>
            <a:r>
              <a:rPr lang="sr-Latn-BA" sz="1600" b="1" dirty="0" smtClean="0">
                <a:solidFill>
                  <a:schemeClr val="tx1">
                    <a:lumMod val="65000"/>
                    <a:lumOff val="35000"/>
                  </a:schemeClr>
                </a:solidFill>
                <a:latin typeface="Times New Roman" panose="02020603050405020304" pitchFamily="18" charset="0"/>
                <a:cs typeface="Times New Roman" panose="02020603050405020304" pitchFamily="18" charset="0"/>
              </a:rPr>
              <a:t>Viši asistent </a:t>
            </a:r>
          </a:p>
          <a:p>
            <a:r>
              <a:rPr lang="sr-Latn-BA" sz="2400" b="1" dirty="0" smtClean="0">
                <a:solidFill>
                  <a:schemeClr val="tx1">
                    <a:lumMod val="65000"/>
                    <a:lumOff val="35000"/>
                  </a:schemeClr>
                </a:solidFill>
                <a:latin typeface="Times New Roman" panose="02020603050405020304" pitchFamily="18" charset="0"/>
                <a:cs typeface="Times New Roman" panose="02020603050405020304" pitchFamily="18" charset="0"/>
              </a:rPr>
              <a:t> </a:t>
            </a:r>
            <a:endParaRPr lang="sr-Latn-BA" sz="3200" b="1" dirty="0" smtClean="0">
              <a:solidFill>
                <a:schemeClr val="tx1">
                  <a:lumMod val="65000"/>
                  <a:lumOff val="35000"/>
                </a:schemeClr>
              </a:solidFill>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990" y="2863994"/>
            <a:ext cx="1756813" cy="993854"/>
          </a:xfrm>
          <a:prstGeom prst="rect">
            <a:avLst/>
          </a:prstGeom>
        </p:spPr>
      </p:pic>
    </p:spTree>
    <p:extLst>
      <p:ext uri="{BB962C8B-B14F-4D97-AF65-F5344CB8AC3E}">
        <p14:creationId xmlns:p14="http://schemas.microsoft.com/office/powerpoint/2010/main" val="16345080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775644" y="4030868"/>
            <a:ext cx="7056582" cy="2269415"/>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342900" indent="-342900">
              <a:buFont typeface="Wingdings" panose="05000000000000000000" pitchFamily="2" charset="2"/>
              <a:buChar char="§"/>
            </a:pPr>
            <a:r>
              <a:rPr lang="sr-Latn-BA" sz="2400" b="1" dirty="0">
                <a:solidFill>
                  <a:schemeClr val="bg2">
                    <a:lumMod val="75000"/>
                  </a:schemeClr>
                </a:solidFill>
                <a:latin typeface="Times New Roman" panose="02020603050405020304" pitchFamily="18" charset="0"/>
                <a:cs typeface="Times New Roman" panose="02020603050405020304" pitchFamily="18" charset="0"/>
              </a:rPr>
              <a:t>Teorija međunarodne trgovine </a:t>
            </a:r>
          </a:p>
          <a:p>
            <a:pPr marL="342900" indent="-342900">
              <a:buFont typeface="Wingdings" panose="05000000000000000000" pitchFamily="2" charset="2"/>
              <a:buChar char="§"/>
            </a:pPr>
            <a:r>
              <a:rPr lang="sr-Latn-BA" sz="2400" b="1" dirty="0">
                <a:solidFill>
                  <a:schemeClr val="bg2">
                    <a:lumMod val="75000"/>
                  </a:schemeClr>
                </a:solidFill>
                <a:latin typeface="Times New Roman" panose="02020603050405020304" pitchFamily="18" charset="0"/>
                <a:cs typeface="Times New Roman" panose="02020603050405020304" pitchFamily="18" charset="0"/>
              </a:rPr>
              <a:t>Mekrantilizam </a:t>
            </a:r>
          </a:p>
          <a:p>
            <a:pPr marL="342900" indent="-342900">
              <a:buFont typeface="Wingdings" panose="05000000000000000000" pitchFamily="2" charset="2"/>
              <a:buChar char="§"/>
            </a:pPr>
            <a:r>
              <a:rPr lang="sr-Latn-BA" sz="2400" b="1" dirty="0">
                <a:solidFill>
                  <a:schemeClr val="bg2">
                    <a:lumMod val="75000"/>
                  </a:schemeClr>
                </a:solidFill>
                <a:latin typeface="Times New Roman" panose="02020603050405020304" pitchFamily="18" charset="0"/>
                <a:cs typeface="Times New Roman" panose="02020603050405020304" pitchFamily="18" charset="0"/>
              </a:rPr>
              <a:t>Teorija apsolutnih prednosti </a:t>
            </a:r>
          </a:p>
          <a:p>
            <a:pPr marL="342900" indent="-342900">
              <a:buFont typeface="Wingdings" panose="05000000000000000000" pitchFamily="2" charset="2"/>
              <a:buChar char="§"/>
            </a:pPr>
            <a:r>
              <a:rPr lang="sr-Latn-BA" sz="2400" b="1" dirty="0">
                <a:solidFill>
                  <a:schemeClr val="bg2">
                    <a:lumMod val="50000"/>
                  </a:schemeClr>
                </a:solidFill>
                <a:latin typeface="Times New Roman" panose="02020603050405020304" pitchFamily="18" charset="0"/>
                <a:cs typeface="Times New Roman" panose="02020603050405020304" pitchFamily="18" charset="0"/>
              </a:rPr>
              <a:t>Teorija komparativnih prednosti </a:t>
            </a:r>
          </a:p>
        </p:txBody>
      </p:sp>
      <p:sp>
        <p:nvSpPr>
          <p:cNvPr id="2" name="Slide Number Placeholder 1"/>
          <p:cNvSpPr>
            <a:spLocks noGrp="1"/>
          </p:cNvSpPr>
          <p:nvPr>
            <p:ph type="sldNum" sz="quarter" idx="12"/>
          </p:nvPr>
        </p:nvSpPr>
        <p:spPr/>
        <p:txBody>
          <a:bodyPr/>
          <a:lstStyle/>
          <a:p>
            <a:fld id="{6D22F896-40B5-4ADD-8801-0D06FADFA095}" type="slidenum">
              <a:rPr lang="en-US" smtClean="0"/>
              <a:t>20</a:t>
            </a:fld>
            <a:endParaRPr lang="en-US" dirty="0"/>
          </a:p>
        </p:txBody>
      </p:sp>
      <p:sp>
        <p:nvSpPr>
          <p:cNvPr id="7" name="Rounded Rectangle 6"/>
          <p:cNvSpPr/>
          <p:nvPr/>
        </p:nvSpPr>
        <p:spPr>
          <a:xfrm>
            <a:off x="326429" y="195579"/>
            <a:ext cx="8510192" cy="645513"/>
          </a:xfrm>
          <a:prstGeom prst="roundRect">
            <a:avLst/>
          </a:prstGeom>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sr-Latn-BA" sz="3200" b="1" dirty="0" smtClean="0">
                <a:solidFill>
                  <a:schemeClr val="bg2">
                    <a:lumMod val="25000"/>
                  </a:schemeClr>
                </a:solidFill>
                <a:latin typeface="Times New Roman" panose="02020603050405020304" pitchFamily="18" charset="0"/>
                <a:cs typeface="Times New Roman" panose="02020603050405020304" pitchFamily="18" charset="0"/>
              </a:rPr>
              <a:t>Međunarodni ekonomski odnosi </a:t>
            </a:r>
            <a:endParaRPr lang="en-GB" sz="3200" b="1" dirty="0">
              <a:solidFill>
                <a:schemeClr val="bg2">
                  <a:lumMod val="25000"/>
                </a:schemeClr>
              </a:solidFill>
              <a:latin typeface="Times New Roman" panose="02020603050405020304" pitchFamily="18" charset="0"/>
              <a:cs typeface="Times New Roman" panose="02020603050405020304" pitchFamily="18" charset="0"/>
            </a:endParaRPr>
          </a:p>
        </p:txBody>
      </p:sp>
      <p:sp>
        <p:nvSpPr>
          <p:cNvPr id="9" name="Title 1"/>
          <p:cNvSpPr txBox="1">
            <a:spLocks/>
          </p:cNvSpPr>
          <p:nvPr/>
        </p:nvSpPr>
        <p:spPr>
          <a:xfrm>
            <a:off x="232914" y="3176017"/>
            <a:ext cx="8428216" cy="1053395"/>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r-Latn-BA" sz="3200" b="1" dirty="0" smtClean="0">
                <a:solidFill>
                  <a:schemeClr val="tx2">
                    <a:lumMod val="60000"/>
                    <a:lumOff val="40000"/>
                  </a:schemeClr>
                </a:solidFill>
                <a:latin typeface="Times New Roman" panose="02020603050405020304" pitchFamily="18" charset="0"/>
                <a:cs typeface="Times New Roman" panose="02020603050405020304" pitchFamily="18" charset="0"/>
              </a:rPr>
              <a:t>                  Vježbe </a:t>
            </a:r>
          </a:p>
          <a:p>
            <a:r>
              <a:rPr lang="sr-Latn-BA" sz="3000" b="1" dirty="0" smtClean="0">
                <a:solidFill>
                  <a:schemeClr val="tx2">
                    <a:lumMod val="60000"/>
                    <a:lumOff val="40000"/>
                  </a:schemeClr>
                </a:solidFill>
                <a:latin typeface="Times New Roman" panose="02020603050405020304" pitchFamily="18" charset="0"/>
                <a:cs typeface="Times New Roman" panose="02020603050405020304" pitchFamily="18" charset="0"/>
              </a:rPr>
              <a:t>___________________________________________</a:t>
            </a:r>
          </a:p>
          <a:p>
            <a:endParaRPr lang="sr-Latn-BA" sz="3000" b="1" dirty="0" smtClean="0">
              <a:solidFill>
                <a:schemeClr val="tx2">
                  <a:lumMod val="60000"/>
                  <a:lumOff val="40000"/>
                </a:schemeClr>
              </a:solidFill>
              <a:latin typeface="Times New Roman" panose="02020603050405020304" pitchFamily="18" charset="0"/>
              <a:cs typeface="Times New Roman" panose="02020603050405020304" pitchFamily="18" charset="0"/>
            </a:endParaRPr>
          </a:p>
          <a:p>
            <a:endParaRPr lang="sr-Latn-BA" sz="3000" b="1" dirty="0" smtClean="0">
              <a:solidFill>
                <a:schemeClr val="tx2">
                  <a:lumMod val="60000"/>
                  <a:lumOff val="40000"/>
                </a:schemeClr>
              </a:solidFill>
              <a:latin typeface="Times New Roman" panose="02020603050405020304" pitchFamily="18" charset="0"/>
              <a:cs typeface="Times New Roman" panose="02020603050405020304" pitchFamily="18" charset="0"/>
            </a:endParaRPr>
          </a:p>
          <a:p>
            <a:endParaRPr lang="sr-Latn-BA" sz="3000" b="1" dirty="0" smtClean="0">
              <a:solidFill>
                <a:schemeClr val="tx2">
                  <a:lumMod val="60000"/>
                  <a:lumOff val="40000"/>
                </a:schemeClr>
              </a:solidFill>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
            </a:pPr>
            <a:endParaRPr lang="sr-Latn-BA" sz="3200" b="1" dirty="0" smtClean="0">
              <a:solidFill>
                <a:schemeClr val="tx1">
                  <a:lumMod val="65000"/>
                  <a:lumOff val="35000"/>
                </a:schemeClr>
              </a:solidFill>
              <a:latin typeface="Times New Roman" panose="02020603050405020304" pitchFamily="18" charset="0"/>
              <a:cs typeface="Times New Roman" panose="02020603050405020304" pitchFamily="18" charset="0"/>
            </a:endParaRPr>
          </a:p>
        </p:txBody>
      </p:sp>
      <p:sp>
        <p:nvSpPr>
          <p:cNvPr id="12" name="Title 1"/>
          <p:cNvSpPr txBox="1">
            <a:spLocks/>
          </p:cNvSpPr>
          <p:nvPr/>
        </p:nvSpPr>
        <p:spPr>
          <a:xfrm>
            <a:off x="5396585" y="5870227"/>
            <a:ext cx="3121458" cy="860112"/>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r-Latn-BA" sz="1600" b="1" dirty="0">
                <a:solidFill>
                  <a:schemeClr val="tx1">
                    <a:lumMod val="65000"/>
                    <a:lumOff val="35000"/>
                  </a:schemeClr>
                </a:solidFill>
                <a:latin typeface="Times New Roman" panose="02020603050405020304" pitchFamily="18" charset="0"/>
                <a:cs typeface="Times New Roman" panose="02020603050405020304" pitchFamily="18" charset="0"/>
              </a:rPr>
              <a:t>m</a:t>
            </a:r>
            <a:r>
              <a:rPr lang="sr-Latn-BA" sz="1600" b="1" dirty="0" smtClean="0">
                <a:solidFill>
                  <a:schemeClr val="tx1">
                    <a:lumMod val="65000"/>
                    <a:lumOff val="35000"/>
                  </a:schemeClr>
                </a:solidFill>
                <a:latin typeface="Times New Roman" panose="02020603050405020304" pitchFamily="18" charset="0"/>
                <a:cs typeface="Times New Roman" panose="02020603050405020304" pitchFamily="18" charset="0"/>
              </a:rPr>
              <a:t>r Dragana-Vujičić Stefanović, </a:t>
            </a:r>
          </a:p>
          <a:p>
            <a:r>
              <a:rPr lang="sr-Latn-BA" sz="1600" b="1" dirty="0" smtClean="0">
                <a:solidFill>
                  <a:schemeClr val="tx1">
                    <a:lumMod val="65000"/>
                    <a:lumOff val="35000"/>
                  </a:schemeClr>
                </a:solidFill>
                <a:latin typeface="Times New Roman" panose="02020603050405020304" pitchFamily="18" charset="0"/>
                <a:cs typeface="Times New Roman" panose="02020603050405020304" pitchFamily="18" charset="0"/>
              </a:rPr>
              <a:t>Viši asistent </a:t>
            </a:r>
          </a:p>
          <a:p>
            <a:r>
              <a:rPr lang="sr-Latn-BA" sz="2400" b="1" dirty="0" smtClean="0">
                <a:solidFill>
                  <a:schemeClr val="tx1">
                    <a:lumMod val="65000"/>
                    <a:lumOff val="35000"/>
                  </a:schemeClr>
                </a:solidFill>
                <a:latin typeface="Times New Roman" panose="02020603050405020304" pitchFamily="18" charset="0"/>
                <a:cs typeface="Times New Roman" panose="02020603050405020304" pitchFamily="18" charset="0"/>
              </a:rPr>
              <a:t> </a:t>
            </a:r>
            <a:endParaRPr lang="sr-Latn-BA" sz="3200" b="1" dirty="0" smtClean="0">
              <a:solidFill>
                <a:schemeClr val="tx1">
                  <a:lumMod val="65000"/>
                  <a:lumOff val="35000"/>
                </a:schemeClr>
              </a:solidFill>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429" y="3106516"/>
            <a:ext cx="1756813" cy="993854"/>
          </a:xfrm>
          <a:prstGeom prst="rect">
            <a:avLst/>
          </a:prstGeom>
        </p:spPr>
      </p:pic>
    </p:spTree>
    <p:extLst>
      <p:ext uri="{BB962C8B-B14F-4D97-AF65-F5344CB8AC3E}">
        <p14:creationId xmlns:p14="http://schemas.microsoft.com/office/powerpoint/2010/main" val="36539914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22F896-40B5-4ADD-8801-0D06FADFA095}" type="slidenum">
              <a:rPr lang="en-US" smtClean="0"/>
              <a:t>21</a:t>
            </a:fld>
            <a:endParaRPr lang="en-US" dirty="0"/>
          </a:p>
        </p:txBody>
      </p:sp>
      <p:sp>
        <p:nvSpPr>
          <p:cNvPr id="3" name="Rounded Rectangle 2"/>
          <p:cNvSpPr/>
          <p:nvPr/>
        </p:nvSpPr>
        <p:spPr>
          <a:xfrm>
            <a:off x="281383" y="213457"/>
            <a:ext cx="8529242" cy="516216"/>
          </a:xfrm>
          <a:prstGeom prst="roundRect">
            <a:avLst/>
          </a:prstGeom>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sr-Latn-BA" sz="2000" b="1" i="1" dirty="0">
                <a:solidFill>
                  <a:schemeClr val="bg2">
                    <a:lumMod val="25000"/>
                  </a:schemeClr>
                </a:solidFill>
                <a:latin typeface="Times New Roman" panose="02020603050405020304" pitchFamily="18" charset="0"/>
                <a:cs typeface="Times New Roman" panose="02020603050405020304" pitchFamily="18" charset="0"/>
              </a:rPr>
              <a:t>T</a:t>
            </a:r>
            <a:r>
              <a:rPr lang="sr-Latn-BA" sz="2000" b="1" i="1" dirty="0" smtClean="0">
                <a:solidFill>
                  <a:schemeClr val="bg2">
                    <a:lumMod val="25000"/>
                  </a:schemeClr>
                </a:solidFill>
                <a:latin typeface="Times New Roman" panose="02020603050405020304" pitchFamily="18" charset="0"/>
                <a:cs typeface="Times New Roman" panose="02020603050405020304" pitchFamily="18" charset="0"/>
              </a:rPr>
              <a:t>eorija međunarodne trgovine...TEORIJA RELATIVNE  PREDNOSTI </a:t>
            </a:r>
            <a:endParaRPr lang="en-GB" sz="2000" b="1" i="1" dirty="0">
              <a:solidFill>
                <a:schemeClr val="bg2">
                  <a:lumMod val="25000"/>
                </a:schemeClr>
              </a:solidFill>
              <a:latin typeface="Times New Roman" panose="02020603050405020304" pitchFamily="18" charset="0"/>
              <a:cs typeface="Times New Roman" panose="02020603050405020304" pitchFamily="18" charset="0"/>
            </a:endParaRPr>
          </a:p>
        </p:txBody>
      </p:sp>
      <p:sp>
        <p:nvSpPr>
          <p:cNvPr id="4" name="Title 1"/>
          <p:cNvSpPr txBox="1">
            <a:spLocks/>
          </p:cNvSpPr>
          <p:nvPr/>
        </p:nvSpPr>
        <p:spPr>
          <a:xfrm>
            <a:off x="502400" y="2645816"/>
            <a:ext cx="8373686" cy="1570382"/>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285750" indent="-285750" algn="just">
              <a:buFont typeface="Wingdings" panose="05000000000000000000" pitchFamily="2" charset="2"/>
              <a:buChar char="§"/>
            </a:pP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Prema Zakonu komparativnih prednosti, </a:t>
            </a:r>
            <a:r>
              <a:rPr lang="sr-Latn-BA" sz="1600" b="1" i="1" dirty="0" smtClean="0">
                <a:solidFill>
                  <a:srgbClr val="FF9966"/>
                </a:solidFill>
                <a:latin typeface="Times New Roman" panose="02020603050405020304" pitchFamily="18" charset="0"/>
                <a:cs typeface="Times New Roman" panose="02020603050405020304" pitchFamily="18" charset="0"/>
              </a:rPr>
              <a:t>čak i kad je jedna zemlja manje efikasna </a:t>
            </a: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(apsolutno zaostaje) </a:t>
            </a:r>
            <a:r>
              <a:rPr lang="sr-Latn-BA" sz="1600" dirty="0" smtClean="0">
                <a:solidFill>
                  <a:srgbClr val="FF9966"/>
                </a:solidFill>
                <a:latin typeface="Times New Roman" panose="02020603050405020304" pitchFamily="18" charset="0"/>
                <a:cs typeface="Times New Roman" panose="02020603050405020304" pitchFamily="18" charset="0"/>
              </a:rPr>
              <a:t>u proizvodnje obe robe</a:t>
            </a: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 </a:t>
            </a:r>
            <a:r>
              <a:rPr lang="sr-Latn-BA" sz="1600" b="1" dirty="0" smtClean="0">
                <a:solidFill>
                  <a:schemeClr val="tx1">
                    <a:lumMod val="65000"/>
                    <a:lumOff val="35000"/>
                  </a:schemeClr>
                </a:solidFill>
                <a:latin typeface="Times New Roman" panose="02020603050405020304" pitchFamily="18" charset="0"/>
                <a:cs typeface="Times New Roman" panose="02020603050405020304" pitchFamily="18" charset="0"/>
              </a:rPr>
              <a:t>i dalje postoji osnova za obostrano korisnu razmjenu</a:t>
            </a: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 </a:t>
            </a:r>
          </a:p>
          <a:p>
            <a:pPr marL="285750" indent="-285750" algn="just">
              <a:buFont typeface="Wingdings" panose="05000000000000000000" pitchFamily="2" charset="2"/>
              <a:buChar char="§"/>
            </a:pP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Prva zemlja bi </a:t>
            </a:r>
            <a:r>
              <a:rPr lang="sr-Latn-BA" sz="1600" b="1" dirty="0" smtClean="0">
                <a:solidFill>
                  <a:schemeClr val="accent2"/>
                </a:solidFill>
                <a:latin typeface="Times New Roman" panose="02020603050405020304" pitchFamily="18" charset="0"/>
                <a:cs typeface="Times New Roman" panose="02020603050405020304" pitchFamily="18" charset="0"/>
              </a:rPr>
              <a:t>trebalo da se specijalizuje u proizvodnji i izvozu one robe u kojoj manje zaostaje </a:t>
            </a: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(to je roba u kojoj zemlja ima komparativnu prednost) i </a:t>
            </a:r>
            <a:r>
              <a:rPr lang="sr-Latn-BA" sz="1600" b="1" dirty="0" smtClean="0">
                <a:solidFill>
                  <a:schemeClr val="tx1"/>
                </a:solidFill>
                <a:latin typeface="Times New Roman" panose="02020603050405020304" pitchFamily="18" charset="0"/>
                <a:cs typeface="Times New Roman" panose="02020603050405020304" pitchFamily="18" charset="0"/>
              </a:rPr>
              <a:t>da uvozi robu u kojoj je njeno komparativno zaostajanje veće </a:t>
            </a: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(to je roba u kojoj ta zemlja komparativno zaostaje). </a:t>
            </a:r>
          </a:p>
        </p:txBody>
      </p:sp>
      <p:sp>
        <p:nvSpPr>
          <p:cNvPr id="5" name="Title 1"/>
          <p:cNvSpPr txBox="1">
            <a:spLocks/>
          </p:cNvSpPr>
          <p:nvPr/>
        </p:nvSpPr>
        <p:spPr>
          <a:xfrm>
            <a:off x="3090763" y="1948954"/>
            <a:ext cx="5719862" cy="528466"/>
          </a:xfrm>
          <a:prstGeom prst="rect">
            <a:avLst/>
          </a:prstGeom>
          <a:solidFill>
            <a:schemeClr val="bg1">
              <a:lumMod val="95000"/>
            </a:schemeClr>
          </a:solidFill>
          <a:ln w="28575">
            <a:solidFill>
              <a:schemeClr val="accent2"/>
            </a:solidFill>
            <a:prstDash val="sysDash"/>
          </a:ln>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sr-Latn-BA" sz="1600" b="1" i="1" dirty="0" smtClean="0">
                <a:solidFill>
                  <a:schemeClr val="tx1">
                    <a:lumMod val="65000"/>
                    <a:lumOff val="35000"/>
                  </a:schemeClr>
                </a:solidFill>
                <a:latin typeface="Times New Roman" panose="02020603050405020304" pitchFamily="18" charset="0"/>
                <a:cs typeface="Times New Roman" panose="02020603050405020304" pitchFamily="18" charset="0"/>
              </a:rPr>
              <a:t>Obe zemlje zaista dobijaju kada se svaka od njih specijalizuje u proizvodnji i izvozu one robe u kojoj ima </a:t>
            </a:r>
            <a:r>
              <a:rPr lang="sr-Latn-BA" sz="1600" b="1" i="1" dirty="0" smtClean="0">
                <a:solidFill>
                  <a:schemeClr val="accent4"/>
                </a:solidFill>
                <a:latin typeface="Times New Roman" panose="02020603050405020304" pitchFamily="18" charset="0"/>
                <a:cs typeface="Times New Roman" panose="02020603050405020304" pitchFamily="18" charset="0"/>
              </a:rPr>
              <a:t>komparativnu prednost</a:t>
            </a:r>
            <a:r>
              <a:rPr lang="sr-Latn-BA" sz="1600" b="1" i="1" dirty="0" smtClean="0">
                <a:solidFill>
                  <a:schemeClr val="tx1">
                    <a:lumMod val="65000"/>
                    <a:lumOff val="35000"/>
                  </a:schemeClr>
                </a:solidFill>
                <a:latin typeface="Times New Roman" panose="02020603050405020304" pitchFamily="18" charset="0"/>
                <a:cs typeface="Times New Roman" panose="02020603050405020304" pitchFamily="18" charset="0"/>
              </a:rPr>
              <a:t>. </a:t>
            </a:r>
            <a:endPar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endParaRPr>
          </a:p>
        </p:txBody>
      </p:sp>
      <p:sp>
        <p:nvSpPr>
          <p:cNvPr id="6" name="Down Arrow 5"/>
          <p:cNvSpPr/>
          <p:nvPr/>
        </p:nvSpPr>
        <p:spPr>
          <a:xfrm>
            <a:off x="7174780" y="1558475"/>
            <a:ext cx="1128408" cy="452083"/>
          </a:xfrm>
          <a:prstGeom prst="downArrow">
            <a:avLst/>
          </a:prstGeom>
          <a:solidFill>
            <a:schemeClr val="bg2">
              <a:lumMod val="90000"/>
            </a:schemeClr>
          </a:solidFill>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1"/>
          <p:cNvSpPr txBox="1">
            <a:spLocks/>
          </p:cNvSpPr>
          <p:nvPr/>
        </p:nvSpPr>
        <p:spPr>
          <a:xfrm>
            <a:off x="502400" y="5321425"/>
            <a:ext cx="6362695" cy="1063913"/>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285750" indent="-285750" algn="just">
              <a:buFont typeface="Wingdings" panose="05000000000000000000" pitchFamily="2" charset="2"/>
              <a:buChar char="§"/>
            </a:pPr>
            <a:r>
              <a:rPr lang="sr-Latn-BA" sz="1600" b="1" i="1" dirty="0" smtClean="0">
                <a:solidFill>
                  <a:schemeClr val="tx1">
                    <a:lumMod val="65000"/>
                    <a:lumOff val="35000"/>
                  </a:schemeClr>
                </a:solidFill>
                <a:latin typeface="Times New Roman" panose="02020603050405020304" pitchFamily="18" charset="0"/>
                <a:cs typeface="Times New Roman" panose="02020603050405020304" pitchFamily="18" charset="0"/>
              </a:rPr>
              <a:t>Pretpostavke Rikardove teorije komparativnih prednosti: </a:t>
            </a:r>
          </a:p>
          <a:p>
            <a:pPr marL="285750" indent="-285750" algn="just">
              <a:buFontTx/>
              <a:buChar char="-"/>
            </a:pP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Komparativne prednosti su analizirane na bazi 2 proizvoda, 2 zemlje, </a:t>
            </a:r>
          </a:p>
          <a:p>
            <a:pPr marL="285750" indent="-285750" algn="just">
              <a:buFontTx/>
              <a:buChar char="-"/>
            </a:pP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Svi faktori proizvodnje su izraženi u jedinici rada, </a:t>
            </a:r>
          </a:p>
          <a:p>
            <a:pPr marL="285750" indent="-285750" algn="just">
              <a:buFontTx/>
              <a:buChar char="-"/>
            </a:pP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Količina rada u jedinici vremena je fiksna </a:t>
            </a:r>
          </a:p>
        </p:txBody>
      </p:sp>
      <p:sp>
        <p:nvSpPr>
          <p:cNvPr id="8" name="Title 1"/>
          <p:cNvSpPr txBox="1">
            <a:spLocks/>
          </p:cNvSpPr>
          <p:nvPr/>
        </p:nvSpPr>
        <p:spPr>
          <a:xfrm>
            <a:off x="656666" y="4465324"/>
            <a:ext cx="4080650" cy="395424"/>
          </a:xfrm>
          <a:prstGeom prst="rect">
            <a:avLst/>
          </a:prstGeom>
          <a:solidFill>
            <a:schemeClr val="bg1">
              <a:lumMod val="95000"/>
            </a:schemeClr>
          </a:solidFill>
          <a:ln w="28575">
            <a:solidFill>
              <a:schemeClr val="accent2"/>
            </a:solidFill>
            <a:prstDash val="sysDash"/>
          </a:ln>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Svi učesnici u robnoj razmjeni ostvaruju korist.  </a:t>
            </a:r>
          </a:p>
        </p:txBody>
      </p:sp>
      <p:sp>
        <p:nvSpPr>
          <p:cNvPr id="9" name="Round Diagonal Corner Rectangle 8"/>
          <p:cNvSpPr/>
          <p:nvPr/>
        </p:nvSpPr>
        <p:spPr>
          <a:xfrm>
            <a:off x="5398357" y="4170550"/>
            <a:ext cx="1607101" cy="324468"/>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BA" dirty="0" smtClean="0"/>
              <a:t>Kapitalisti </a:t>
            </a:r>
            <a:endParaRPr lang="en-GB" dirty="0"/>
          </a:p>
        </p:txBody>
      </p:sp>
      <p:sp>
        <p:nvSpPr>
          <p:cNvPr id="10" name="Round Diagonal Corner Rectangle 9"/>
          <p:cNvSpPr/>
          <p:nvPr/>
        </p:nvSpPr>
        <p:spPr>
          <a:xfrm>
            <a:off x="7083770" y="4170550"/>
            <a:ext cx="1607101" cy="324468"/>
          </a:xfrm>
          <a:prstGeom prst="round2Diag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BA" dirty="0" smtClean="0"/>
              <a:t>Profit </a:t>
            </a:r>
            <a:endParaRPr lang="en-GB" dirty="0"/>
          </a:p>
        </p:txBody>
      </p:sp>
      <p:sp>
        <p:nvSpPr>
          <p:cNvPr id="11" name="Round Diagonal Corner Rectangle 10"/>
          <p:cNvSpPr/>
          <p:nvPr/>
        </p:nvSpPr>
        <p:spPr>
          <a:xfrm>
            <a:off x="5387208" y="4536280"/>
            <a:ext cx="1607101" cy="324468"/>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BA" dirty="0" smtClean="0"/>
              <a:t>Bankari </a:t>
            </a:r>
            <a:endParaRPr lang="en-GB" dirty="0"/>
          </a:p>
        </p:txBody>
      </p:sp>
      <p:sp>
        <p:nvSpPr>
          <p:cNvPr id="12" name="Round Diagonal Corner Rectangle 11"/>
          <p:cNvSpPr/>
          <p:nvPr/>
        </p:nvSpPr>
        <p:spPr>
          <a:xfrm>
            <a:off x="7061472" y="4527902"/>
            <a:ext cx="1607101" cy="324468"/>
          </a:xfrm>
          <a:prstGeom prst="round2Diag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BA" dirty="0" smtClean="0"/>
              <a:t>Kamate </a:t>
            </a:r>
            <a:endParaRPr lang="en-GB" dirty="0"/>
          </a:p>
        </p:txBody>
      </p:sp>
      <p:sp>
        <p:nvSpPr>
          <p:cNvPr id="13" name="Round Diagonal Corner Rectangle 12"/>
          <p:cNvSpPr/>
          <p:nvPr/>
        </p:nvSpPr>
        <p:spPr>
          <a:xfrm>
            <a:off x="5358955" y="4923091"/>
            <a:ext cx="1607101" cy="324468"/>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BA" dirty="0" smtClean="0"/>
              <a:t>Radnici </a:t>
            </a:r>
            <a:endParaRPr lang="en-GB" dirty="0"/>
          </a:p>
        </p:txBody>
      </p:sp>
      <p:sp>
        <p:nvSpPr>
          <p:cNvPr id="14" name="Round Diagonal Corner Rectangle 13"/>
          <p:cNvSpPr/>
          <p:nvPr/>
        </p:nvSpPr>
        <p:spPr>
          <a:xfrm>
            <a:off x="7061472" y="4911895"/>
            <a:ext cx="1607101" cy="324468"/>
          </a:xfrm>
          <a:prstGeom prst="round2Diag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BA" dirty="0" smtClean="0"/>
              <a:t>Nadnice </a:t>
            </a:r>
            <a:endParaRPr lang="en-GB" dirty="0"/>
          </a:p>
        </p:txBody>
      </p:sp>
      <p:sp>
        <p:nvSpPr>
          <p:cNvPr id="15" name="Left Arrow 14"/>
          <p:cNvSpPr/>
          <p:nvPr/>
        </p:nvSpPr>
        <p:spPr>
          <a:xfrm flipH="1">
            <a:off x="4823934" y="4243680"/>
            <a:ext cx="515566" cy="85262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itle 1"/>
          <p:cNvSpPr txBox="1">
            <a:spLocks/>
          </p:cNvSpPr>
          <p:nvPr/>
        </p:nvSpPr>
        <p:spPr>
          <a:xfrm>
            <a:off x="550473" y="1024712"/>
            <a:ext cx="8373686" cy="1570382"/>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285750" indent="-285750" algn="just">
              <a:buFont typeface="Wingdings" panose="05000000000000000000" pitchFamily="2" charset="2"/>
              <a:buChar char="§"/>
            </a:pPr>
            <a:r>
              <a:rPr lang="sr-Latn-BA" sz="1600" b="1" i="1" dirty="0">
                <a:solidFill>
                  <a:schemeClr val="tx1">
                    <a:lumMod val="65000"/>
                    <a:lumOff val="35000"/>
                  </a:schemeClr>
                </a:solidFill>
                <a:latin typeface="Times New Roman" panose="02020603050405020304" pitchFamily="18" charset="0"/>
                <a:cs typeface="Times New Roman" panose="02020603050405020304" pitchFamily="18" charset="0"/>
              </a:rPr>
              <a:t>Zakon komparativnih </a:t>
            </a:r>
            <a:r>
              <a:rPr lang="sr-Latn-BA" sz="1600" b="1" i="1" dirty="0" smtClean="0">
                <a:solidFill>
                  <a:schemeClr val="tx1">
                    <a:lumMod val="65000"/>
                    <a:lumOff val="35000"/>
                  </a:schemeClr>
                </a:solidFill>
                <a:latin typeface="Times New Roman" panose="02020603050405020304" pitchFamily="18" charset="0"/>
                <a:cs typeface="Times New Roman" panose="02020603050405020304" pitchFamily="18" charset="0"/>
              </a:rPr>
              <a:t>prednosti - </a:t>
            </a: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David Rikardo je 1817.godine objavio Načela političke ekonomije -  kojim je prikazao zakon komparativnih prednosti (jedan od najvažnijih ekonomskih zakona sa velikom praktičnom primjenom). </a:t>
            </a:r>
          </a:p>
        </p:txBody>
      </p:sp>
    </p:spTree>
    <p:extLst>
      <p:ext uri="{BB962C8B-B14F-4D97-AF65-F5344CB8AC3E}">
        <p14:creationId xmlns:p14="http://schemas.microsoft.com/office/powerpoint/2010/main" val="15263498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22F896-40B5-4ADD-8801-0D06FADFA095}" type="slidenum">
              <a:rPr lang="en-US" smtClean="0"/>
              <a:t>22</a:t>
            </a:fld>
            <a:endParaRPr lang="en-US" dirty="0"/>
          </a:p>
        </p:txBody>
      </p:sp>
      <p:sp>
        <p:nvSpPr>
          <p:cNvPr id="3" name="Rounded Rectangle 2"/>
          <p:cNvSpPr/>
          <p:nvPr/>
        </p:nvSpPr>
        <p:spPr>
          <a:xfrm>
            <a:off x="281383" y="213457"/>
            <a:ext cx="8529242" cy="516216"/>
          </a:xfrm>
          <a:prstGeom prst="roundRect">
            <a:avLst/>
          </a:prstGeom>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sr-Latn-BA" sz="2000" b="1" i="1" dirty="0">
                <a:solidFill>
                  <a:schemeClr val="bg2">
                    <a:lumMod val="25000"/>
                  </a:schemeClr>
                </a:solidFill>
                <a:latin typeface="Times New Roman" panose="02020603050405020304" pitchFamily="18" charset="0"/>
                <a:cs typeface="Times New Roman" panose="02020603050405020304" pitchFamily="18" charset="0"/>
              </a:rPr>
              <a:t>T</a:t>
            </a:r>
            <a:r>
              <a:rPr lang="sr-Latn-BA" sz="2000" b="1" i="1" dirty="0" smtClean="0">
                <a:solidFill>
                  <a:schemeClr val="bg2">
                    <a:lumMod val="25000"/>
                  </a:schemeClr>
                </a:solidFill>
                <a:latin typeface="Times New Roman" panose="02020603050405020304" pitchFamily="18" charset="0"/>
                <a:cs typeface="Times New Roman" panose="02020603050405020304" pitchFamily="18" charset="0"/>
              </a:rPr>
              <a:t>eorija međunarodne trgovine...TEORIJA RELATIVNE  PREDNOSTI </a:t>
            </a:r>
            <a:endParaRPr lang="en-GB" sz="2000" b="1" i="1" dirty="0">
              <a:solidFill>
                <a:schemeClr val="bg2">
                  <a:lumMod val="25000"/>
                </a:schemeClr>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383" y="948923"/>
            <a:ext cx="448290" cy="556034"/>
          </a:xfrm>
          <a:prstGeom prst="rect">
            <a:avLst/>
          </a:prstGeom>
        </p:spPr>
      </p:pic>
      <p:sp>
        <p:nvSpPr>
          <p:cNvPr id="6" name="Title 1"/>
          <p:cNvSpPr txBox="1">
            <a:spLocks/>
          </p:cNvSpPr>
          <p:nvPr/>
        </p:nvSpPr>
        <p:spPr>
          <a:xfrm>
            <a:off x="729673" y="865225"/>
            <a:ext cx="7916968" cy="381948"/>
          </a:xfrm>
          <a:prstGeom prst="rect">
            <a:avLst/>
          </a:prstGeom>
          <a:solidFill>
            <a:schemeClr val="bg1">
              <a:lumMod val="85000"/>
            </a:schemeClr>
          </a:solidFill>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285750" indent="-285750">
              <a:buFont typeface="Wingdings" panose="05000000000000000000" pitchFamily="2" charset="2"/>
              <a:buChar char="ü"/>
            </a:pPr>
            <a:r>
              <a:rPr lang="sr-Latn-BA" sz="1600" b="1" i="1" u="sng" dirty="0" smtClean="0">
                <a:solidFill>
                  <a:schemeClr val="tx1">
                    <a:lumMod val="65000"/>
                    <a:lumOff val="35000"/>
                  </a:schemeClr>
                </a:solidFill>
                <a:latin typeface="Times New Roman" panose="02020603050405020304" pitchFamily="18" charset="0"/>
                <a:cs typeface="Times New Roman" panose="02020603050405020304" pitchFamily="18" charset="0"/>
              </a:rPr>
              <a:t>Primjer</a:t>
            </a:r>
            <a:r>
              <a:rPr lang="sr-Latn-BA" sz="1600" b="1" i="1" dirty="0" smtClean="0">
                <a:solidFill>
                  <a:schemeClr val="tx1">
                    <a:lumMod val="65000"/>
                    <a:lumOff val="35000"/>
                  </a:schemeClr>
                </a:solidFill>
                <a:latin typeface="Times New Roman" panose="02020603050405020304" pitchFamily="18" charset="0"/>
                <a:cs typeface="Times New Roman" panose="02020603050405020304" pitchFamily="18" charset="0"/>
              </a:rPr>
              <a:t>: </a:t>
            </a:r>
            <a:r>
              <a:rPr lang="sr-Latn-BA" sz="1600" b="1" i="1" dirty="0" smtClean="0">
                <a:solidFill>
                  <a:schemeClr val="tx2"/>
                </a:solidFill>
                <a:latin typeface="Times New Roman" panose="02020603050405020304" pitchFamily="18" charset="0"/>
                <a:cs typeface="Times New Roman" panose="02020603050405020304" pitchFamily="18" charset="0"/>
              </a:rPr>
              <a:t>Teorija relativnih  prednosti</a:t>
            </a:r>
          </a:p>
        </p:txBody>
      </p:sp>
      <p:sp>
        <p:nvSpPr>
          <p:cNvPr id="7" name="Title 1"/>
          <p:cNvSpPr txBox="1">
            <a:spLocks/>
          </p:cNvSpPr>
          <p:nvPr/>
        </p:nvSpPr>
        <p:spPr>
          <a:xfrm>
            <a:off x="431827" y="1283549"/>
            <a:ext cx="8228353" cy="487380"/>
          </a:xfrm>
          <a:prstGeom prst="rect">
            <a:avLst/>
          </a:prstGeom>
          <a:solidFill>
            <a:schemeClr val="bg1"/>
          </a:solidFill>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285750" indent="-285750" algn="just">
              <a:buFont typeface="Courier New" panose="02070309020205020404" pitchFamily="49" charset="0"/>
              <a:buChar char="o"/>
            </a:pP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Pp da Zemlja X u jednoj jedinici rada proizvede 30m platna i 15kg žita, a zemlja Y u jednoj jedinici rada proizvede 9 m platna i 12kg žita</a:t>
            </a:r>
          </a:p>
          <a:p>
            <a:pPr marL="285750" indent="-285750" algn="just">
              <a:buFont typeface="Courier New" panose="02070309020205020404" pitchFamily="49" charset="0"/>
              <a:buChar char="o"/>
            </a:pPr>
            <a:r>
              <a:rPr lang="sr-Latn-BA" sz="1600" b="1" dirty="0" smtClean="0">
                <a:solidFill>
                  <a:srgbClr val="FF9966"/>
                </a:solidFill>
                <a:latin typeface="Times New Roman" panose="02020603050405020304" pitchFamily="18" charset="0"/>
                <a:cs typeface="Times New Roman" panose="02020603050405020304" pitchFamily="18" charset="0"/>
              </a:rPr>
              <a:t>? Šta kaže ATP a šta RTP? </a:t>
            </a:r>
          </a:p>
        </p:txBody>
      </p:sp>
      <p:graphicFrame>
        <p:nvGraphicFramePr>
          <p:cNvPr id="8" name="Table 7"/>
          <p:cNvGraphicFramePr>
            <a:graphicFrameLocks noGrp="1"/>
          </p:cNvGraphicFramePr>
          <p:nvPr>
            <p:extLst>
              <p:ext uri="{D42A27DB-BD31-4B8C-83A1-F6EECF244321}">
                <p14:modId xmlns:p14="http://schemas.microsoft.com/office/powerpoint/2010/main" val="1309441279"/>
              </p:ext>
            </p:extLst>
          </p:nvPr>
        </p:nvGraphicFramePr>
        <p:xfrm>
          <a:off x="584935" y="2162275"/>
          <a:ext cx="4137892" cy="1097280"/>
        </p:xfrm>
        <a:graphic>
          <a:graphicData uri="http://schemas.openxmlformats.org/drawingml/2006/table">
            <a:tbl>
              <a:tblPr firstRow="1" bandRow="1">
                <a:tableStyleId>{9D7B26C5-4107-4FEC-AEDC-1716B250A1EF}</a:tableStyleId>
              </a:tblPr>
              <a:tblGrid>
                <a:gridCol w="1136072">
                  <a:extLst>
                    <a:ext uri="{9D8B030D-6E8A-4147-A177-3AD203B41FA5}">
                      <a16:colId xmlns:a16="http://schemas.microsoft.com/office/drawing/2014/main" val="2130306166"/>
                    </a:ext>
                  </a:extLst>
                </a:gridCol>
                <a:gridCol w="932874">
                  <a:extLst>
                    <a:ext uri="{9D8B030D-6E8A-4147-A177-3AD203B41FA5}">
                      <a16:colId xmlns:a16="http://schemas.microsoft.com/office/drawing/2014/main" val="3977420346"/>
                    </a:ext>
                  </a:extLst>
                </a:gridCol>
                <a:gridCol w="1034473">
                  <a:extLst>
                    <a:ext uri="{9D8B030D-6E8A-4147-A177-3AD203B41FA5}">
                      <a16:colId xmlns:a16="http://schemas.microsoft.com/office/drawing/2014/main" val="2763985732"/>
                    </a:ext>
                  </a:extLst>
                </a:gridCol>
                <a:gridCol w="1034473">
                  <a:extLst>
                    <a:ext uri="{9D8B030D-6E8A-4147-A177-3AD203B41FA5}">
                      <a16:colId xmlns:a16="http://schemas.microsoft.com/office/drawing/2014/main" val="2844783401"/>
                    </a:ext>
                  </a:extLst>
                </a:gridCol>
              </a:tblGrid>
              <a:tr h="255846">
                <a:tc>
                  <a:txBody>
                    <a:bodyPr/>
                    <a:lstStyle/>
                    <a:p>
                      <a:endParaRPr lang="en-GB" sz="1200" dirty="0">
                        <a:latin typeface="Times New Roman" panose="02020603050405020304" pitchFamily="18" charset="0"/>
                        <a:cs typeface="Times New Roman" panose="02020603050405020304" pitchFamily="18" charset="0"/>
                      </a:endParaRPr>
                    </a:p>
                  </a:txBody>
                  <a:tcPr/>
                </a:tc>
                <a:tc gridSpan="2">
                  <a:txBody>
                    <a:bodyPr/>
                    <a:lstStyle/>
                    <a:p>
                      <a:pPr algn="ctr"/>
                      <a:r>
                        <a:rPr lang="sr-Latn-BA" sz="1200" dirty="0" smtClean="0"/>
                        <a:t>Zemlja </a:t>
                      </a:r>
                      <a:endParaRPr lang="en-GB" sz="1200" dirty="0">
                        <a:latin typeface="Times New Roman" panose="02020603050405020304" pitchFamily="18" charset="0"/>
                        <a:cs typeface="Times New Roman" panose="02020603050405020304" pitchFamily="18" charset="0"/>
                      </a:endParaRPr>
                    </a:p>
                  </a:txBody>
                  <a:tcPr/>
                </a:tc>
                <a:tc hMerge="1">
                  <a:txBody>
                    <a:bodyPr/>
                    <a:lstStyle/>
                    <a:p>
                      <a:endParaRPr lang="en-GB" sz="1400" dirty="0">
                        <a:latin typeface="Times New Roman" panose="02020603050405020304" pitchFamily="18" charset="0"/>
                        <a:cs typeface="Times New Roman" panose="02020603050405020304" pitchFamily="18" charset="0"/>
                      </a:endParaRPr>
                    </a:p>
                  </a:txBody>
                  <a:tcPr/>
                </a:tc>
                <a:tc>
                  <a:txBody>
                    <a:bodyPr/>
                    <a:lstStyle/>
                    <a:p>
                      <a:endParaRPr lang="en-GB" sz="1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522106713"/>
                  </a:ext>
                </a:extLst>
              </a:tr>
              <a:tr h="255846">
                <a:tc>
                  <a:txBody>
                    <a:bodyPr/>
                    <a:lstStyle/>
                    <a:p>
                      <a:pPr algn="ctr"/>
                      <a:r>
                        <a:rPr lang="sr-Latn-BA" sz="1200" dirty="0" smtClean="0"/>
                        <a:t>Proizvod </a:t>
                      </a:r>
                      <a:endParaRPr lang="en-GB" sz="1200" dirty="0">
                        <a:latin typeface="Times New Roman" panose="02020603050405020304" pitchFamily="18" charset="0"/>
                        <a:cs typeface="Times New Roman" panose="02020603050405020304" pitchFamily="18" charset="0"/>
                      </a:endParaRPr>
                    </a:p>
                  </a:txBody>
                  <a:tcPr/>
                </a:tc>
                <a:tc>
                  <a:txBody>
                    <a:bodyPr/>
                    <a:lstStyle/>
                    <a:p>
                      <a:pPr algn="ctr"/>
                      <a:r>
                        <a:rPr lang="sr-Latn-BA" sz="1200" dirty="0" smtClean="0"/>
                        <a:t>X</a:t>
                      </a:r>
                      <a:endParaRPr lang="en-GB" sz="1200" dirty="0">
                        <a:latin typeface="Times New Roman" panose="02020603050405020304" pitchFamily="18" charset="0"/>
                        <a:cs typeface="Times New Roman" panose="02020603050405020304" pitchFamily="18" charset="0"/>
                      </a:endParaRPr>
                    </a:p>
                  </a:txBody>
                  <a:tcPr/>
                </a:tc>
                <a:tc>
                  <a:txBody>
                    <a:bodyPr/>
                    <a:lstStyle/>
                    <a:p>
                      <a:pPr algn="ctr"/>
                      <a:r>
                        <a:rPr lang="sr-Latn-BA" sz="1200" dirty="0" smtClean="0"/>
                        <a:t>Y</a:t>
                      </a:r>
                      <a:endParaRPr lang="en-GB" sz="1200" dirty="0">
                        <a:latin typeface="Times New Roman" panose="02020603050405020304" pitchFamily="18" charset="0"/>
                        <a:cs typeface="Times New Roman" panose="02020603050405020304" pitchFamily="18" charset="0"/>
                      </a:endParaRPr>
                    </a:p>
                  </a:txBody>
                  <a:tcPr/>
                </a:tc>
                <a:tc>
                  <a:txBody>
                    <a:bodyPr/>
                    <a:lstStyle/>
                    <a:p>
                      <a:pPr algn="ctr"/>
                      <a:r>
                        <a:rPr lang="sr-Latn-BA" sz="1200" dirty="0" smtClean="0"/>
                        <a:t>Ukupno </a:t>
                      </a:r>
                      <a:endParaRPr lang="en-GB" sz="1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37416641"/>
                  </a:ext>
                </a:extLst>
              </a:tr>
              <a:tr h="255846">
                <a:tc>
                  <a:txBody>
                    <a:bodyPr/>
                    <a:lstStyle/>
                    <a:p>
                      <a:pPr algn="ctr"/>
                      <a:r>
                        <a:rPr lang="sr-Latn-BA" sz="1200" dirty="0" smtClean="0">
                          <a:latin typeface="+mn-lt"/>
                          <a:cs typeface="+mn-cs"/>
                        </a:rPr>
                        <a:t>Platno</a:t>
                      </a:r>
                      <a:r>
                        <a:rPr lang="sr-Latn-BA" sz="1200" baseline="0" dirty="0" smtClean="0">
                          <a:latin typeface="+mn-lt"/>
                          <a:cs typeface="+mn-cs"/>
                        </a:rPr>
                        <a:t> </a:t>
                      </a:r>
                      <a:endParaRPr lang="en-GB" sz="1200" dirty="0">
                        <a:latin typeface="Times New Roman" panose="02020603050405020304" pitchFamily="18" charset="0"/>
                        <a:cs typeface="Times New Roman" panose="02020603050405020304" pitchFamily="18" charset="0"/>
                      </a:endParaRPr>
                    </a:p>
                  </a:txBody>
                  <a:tcPr/>
                </a:tc>
                <a:tc>
                  <a:txBody>
                    <a:bodyPr/>
                    <a:lstStyle/>
                    <a:p>
                      <a:pPr algn="ctr"/>
                      <a:r>
                        <a:rPr lang="sr-Latn-BA" sz="1200" dirty="0" smtClean="0"/>
                        <a:t>30</a:t>
                      </a:r>
                      <a:endParaRPr lang="en-GB" sz="1200" dirty="0">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tc>
                  <a:txBody>
                    <a:bodyPr/>
                    <a:lstStyle/>
                    <a:p>
                      <a:pPr algn="ctr"/>
                      <a:r>
                        <a:rPr lang="sr-Latn-BA" sz="1200" dirty="0" smtClean="0"/>
                        <a:t>9</a:t>
                      </a:r>
                      <a:endParaRPr lang="en-GB" sz="1200" dirty="0">
                        <a:latin typeface="Times New Roman" panose="02020603050405020304" pitchFamily="18" charset="0"/>
                        <a:cs typeface="Times New Roman" panose="02020603050405020304" pitchFamily="18" charset="0"/>
                      </a:endParaRPr>
                    </a:p>
                  </a:txBody>
                  <a:tcPr>
                    <a:solidFill>
                      <a:srgbClr val="F9E0AD"/>
                    </a:solidFill>
                  </a:tcPr>
                </a:tc>
                <a:tc>
                  <a:txBody>
                    <a:bodyPr/>
                    <a:lstStyle/>
                    <a:p>
                      <a:pPr algn="ctr"/>
                      <a:r>
                        <a:rPr lang="sr-Latn-BA" sz="1200" dirty="0" smtClean="0"/>
                        <a:t>39</a:t>
                      </a:r>
                      <a:endParaRPr lang="en-GB" sz="1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981098333"/>
                  </a:ext>
                </a:extLst>
              </a:tr>
              <a:tr h="255846">
                <a:tc>
                  <a:txBody>
                    <a:bodyPr/>
                    <a:lstStyle/>
                    <a:p>
                      <a:pPr algn="ctr"/>
                      <a:r>
                        <a:rPr lang="sr-Latn-BA" sz="1200" baseline="0" dirty="0" smtClean="0">
                          <a:latin typeface="+mn-lt"/>
                          <a:cs typeface="+mn-cs"/>
                        </a:rPr>
                        <a:t>Žito </a:t>
                      </a:r>
                      <a:endParaRPr lang="en-GB" sz="1200" dirty="0">
                        <a:latin typeface="Times New Roman" panose="02020603050405020304" pitchFamily="18" charset="0"/>
                        <a:cs typeface="Times New Roman" panose="02020603050405020304" pitchFamily="18" charset="0"/>
                      </a:endParaRPr>
                    </a:p>
                  </a:txBody>
                  <a:tcPr/>
                </a:tc>
                <a:tc>
                  <a:txBody>
                    <a:bodyPr/>
                    <a:lstStyle/>
                    <a:p>
                      <a:pPr algn="ctr"/>
                      <a:r>
                        <a:rPr lang="sr-Latn-BA" sz="1200" dirty="0" smtClean="0">
                          <a:latin typeface="+mn-lt"/>
                          <a:cs typeface="+mn-cs"/>
                        </a:rPr>
                        <a:t>15</a:t>
                      </a:r>
                      <a:endParaRPr lang="en-GB" sz="1200" dirty="0">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tc>
                  <a:txBody>
                    <a:bodyPr/>
                    <a:lstStyle/>
                    <a:p>
                      <a:pPr algn="ctr"/>
                      <a:r>
                        <a:rPr lang="sr-Latn-BA" sz="1200" dirty="0" smtClean="0">
                          <a:latin typeface="+mn-lt"/>
                          <a:cs typeface="+mn-cs"/>
                        </a:rPr>
                        <a:t>12</a:t>
                      </a:r>
                      <a:endParaRPr lang="en-GB" sz="1200" dirty="0">
                        <a:latin typeface="Times New Roman" panose="02020603050405020304" pitchFamily="18" charset="0"/>
                        <a:cs typeface="Times New Roman" panose="02020603050405020304" pitchFamily="18" charset="0"/>
                      </a:endParaRPr>
                    </a:p>
                  </a:txBody>
                  <a:tcPr>
                    <a:solidFill>
                      <a:srgbClr val="F9E0AD"/>
                    </a:solidFill>
                  </a:tcPr>
                </a:tc>
                <a:tc>
                  <a:txBody>
                    <a:bodyPr/>
                    <a:lstStyle/>
                    <a:p>
                      <a:pPr algn="ctr"/>
                      <a:r>
                        <a:rPr lang="sr-Latn-BA" sz="1200" dirty="0" smtClean="0"/>
                        <a:t>27</a:t>
                      </a:r>
                      <a:endParaRPr lang="en-GB" sz="1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610857917"/>
                  </a:ext>
                </a:extLst>
              </a:tr>
            </a:tbl>
          </a:graphicData>
        </a:graphic>
      </p:graphicFrame>
      <p:sp>
        <p:nvSpPr>
          <p:cNvPr id="9" name="Down Arrow 8"/>
          <p:cNvSpPr/>
          <p:nvPr/>
        </p:nvSpPr>
        <p:spPr>
          <a:xfrm>
            <a:off x="3148680" y="3226495"/>
            <a:ext cx="350196" cy="457200"/>
          </a:xfrm>
          <a:prstGeom prst="downArrow">
            <a:avLst/>
          </a:prstGeom>
          <a:solidFill>
            <a:schemeClr val="bg1">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1"/>
          <p:cNvSpPr txBox="1">
            <a:spLocks/>
          </p:cNvSpPr>
          <p:nvPr/>
        </p:nvSpPr>
        <p:spPr>
          <a:xfrm>
            <a:off x="418288" y="3777055"/>
            <a:ext cx="4304539" cy="562230"/>
          </a:xfrm>
          <a:prstGeom prst="rect">
            <a:avLst/>
          </a:prstGeom>
          <a:solidFill>
            <a:schemeClr val="bg1"/>
          </a:solidFill>
          <a:ln w="19050">
            <a:solidFill>
              <a:srgbClr val="FF0000"/>
            </a:solidFill>
            <a:prstDash val="sysDash"/>
          </a:ln>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Zemlja Y </a:t>
            </a:r>
            <a:r>
              <a:rPr lang="sr-Latn-BA" sz="1600" b="1" dirty="0" smtClean="0">
                <a:solidFill>
                  <a:schemeClr val="tx1">
                    <a:lumMod val="65000"/>
                    <a:lumOff val="35000"/>
                  </a:schemeClr>
                </a:solidFill>
                <a:latin typeface="Times New Roman" panose="02020603050405020304" pitchFamily="18" charset="0"/>
                <a:cs typeface="Times New Roman" panose="02020603050405020304" pitchFamily="18" charset="0"/>
              </a:rPr>
              <a:t>nema apsoultnu prednost </a:t>
            </a: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ni u prozvodnji Platna ni Žita </a:t>
            </a:r>
          </a:p>
        </p:txBody>
      </p:sp>
      <p:sp>
        <p:nvSpPr>
          <p:cNvPr id="11" name="Oval 10"/>
          <p:cNvSpPr/>
          <p:nvPr/>
        </p:nvSpPr>
        <p:spPr>
          <a:xfrm>
            <a:off x="359920" y="3361459"/>
            <a:ext cx="1118681" cy="476655"/>
          </a:xfrm>
          <a:prstGeom prst="ellipse">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BA" dirty="0" smtClean="0">
                <a:solidFill>
                  <a:schemeClr val="tx1"/>
                </a:solidFill>
              </a:rPr>
              <a:t>TAP</a:t>
            </a:r>
            <a:endParaRPr lang="en-GB" dirty="0">
              <a:solidFill>
                <a:schemeClr val="tx1"/>
              </a:solidFill>
            </a:endParaRPr>
          </a:p>
        </p:txBody>
      </p:sp>
      <p:sp>
        <p:nvSpPr>
          <p:cNvPr id="12" name="Title 1"/>
          <p:cNvSpPr txBox="1">
            <a:spLocks/>
          </p:cNvSpPr>
          <p:nvPr/>
        </p:nvSpPr>
        <p:spPr>
          <a:xfrm>
            <a:off x="359920" y="4490311"/>
            <a:ext cx="4304539" cy="562230"/>
          </a:xfrm>
          <a:prstGeom prst="rect">
            <a:avLst/>
          </a:prstGeom>
          <a:solidFill>
            <a:schemeClr val="bg1"/>
          </a:solidFill>
          <a:ln w="19050">
            <a:solidFill>
              <a:srgbClr val="FF0000"/>
            </a:solidFill>
            <a:prstDash val="sysDash"/>
          </a:ln>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Zemlja Y </a:t>
            </a:r>
            <a:r>
              <a:rPr lang="sr-Latn-BA" sz="1600" b="1" dirty="0" smtClean="0">
                <a:solidFill>
                  <a:schemeClr val="tx1">
                    <a:lumMod val="65000"/>
                    <a:lumOff val="35000"/>
                  </a:schemeClr>
                </a:solidFill>
                <a:latin typeface="Times New Roman" panose="02020603050405020304" pitchFamily="18" charset="0"/>
                <a:cs typeface="Times New Roman" panose="02020603050405020304" pitchFamily="18" charset="0"/>
              </a:rPr>
              <a:t>nema mogućnost </a:t>
            </a: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uključivanja u međunarodnu razmjenu sa ostvarenjem dobiti. </a:t>
            </a:r>
          </a:p>
        </p:txBody>
      </p:sp>
      <p:sp>
        <p:nvSpPr>
          <p:cNvPr id="13" name="Down Arrow 12"/>
          <p:cNvSpPr/>
          <p:nvPr/>
        </p:nvSpPr>
        <p:spPr>
          <a:xfrm>
            <a:off x="3949431" y="4110685"/>
            <a:ext cx="350196" cy="457200"/>
          </a:xfrm>
          <a:prstGeom prst="downArrow">
            <a:avLst/>
          </a:prstGeom>
          <a:solidFill>
            <a:schemeClr val="bg1">
              <a:lumMod val="8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itle 1"/>
          <p:cNvSpPr txBox="1">
            <a:spLocks/>
          </p:cNvSpPr>
          <p:nvPr/>
        </p:nvSpPr>
        <p:spPr>
          <a:xfrm>
            <a:off x="418287" y="5631928"/>
            <a:ext cx="4236444" cy="998376"/>
          </a:xfrm>
          <a:prstGeom prst="rect">
            <a:avLst/>
          </a:prstGeom>
          <a:solidFill>
            <a:schemeClr val="bg1"/>
          </a:solidFill>
          <a:ln w="19050">
            <a:solidFill>
              <a:schemeClr val="accent2"/>
            </a:solidFill>
            <a:prstDash val="sysDash"/>
          </a:ln>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Zemlja Y će se uključiti u međunarodnu razmjenu </a:t>
            </a:r>
            <a:r>
              <a:rPr lang="sr-Latn-BA" sz="1600" b="1" dirty="0" smtClean="0">
                <a:solidFill>
                  <a:schemeClr val="tx1">
                    <a:lumMod val="65000"/>
                    <a:lumOff val="35000"/>
                  </a:schemeClr>
                </a:solidFill>
                <a:latin typeface="Times New Roman" panose="02020603050405020304" pitchFamily="18" charset="0"/>
                <a:cs typeface="Times New Roman" panose="02020603050405020304" pitchFamily="18" charset="0"/>
              </a:rPr>
              <a:t>sa onim proizvodom čijom razmjenom ostvaruje najveću moguću prednost</a:t>
            </a: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 odnosno </a:t>
            </a:r>
            <a:r>
              <a:rPr lang="sr-Latn-BA" sz="1600" b="1" dirty="0" smtClean="0">
                <a:solidFill>
                  <a:schemeClr val="tx1">
                    <a:lumMod val="65000"/>
                    <a:lumOff val="35000"/>
                  </a:schemeClr>
                </a:solidFill>
                <a:latin typeface="Times New Roman" panose="02020603050405020304" pitchFamily="18" charset="0"/>
                <a:cs typeface="Times New Roman" panose="02020603050405020304" pitchFamily="18" charset="0"/>
              </a:rPr>
              <a:t>najmanji gubitak </a:t>
            </a:r>
          </a:p>
        </p:txBody>
      </p:sp>
      <p:sp>
        <p:nvSpPr>
          <p:cNvPr id="16" name="Oval 15"/>
          <p:cNvSpPr/>
          <p:nvPr/>
        </p:nvSpPr>
        <p:spPr>
          <a:xfrm>
            <a:off x="418287" y="5160127"/>
            <a:ext cx="1118681" cy="476655"/>
          </a:xfrm>
          <a:prstGeom prst="ellipse">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BA" dirty="0" smtClean="0">
                <a:solidFill>
                  <a:schemeClr val="tx1"/>
                </a:solidFill>
              </a:rPr>
              <a:t>TRP</a:t>
            </a:r>
            <a:endParaRPr lang="en-GB" dirty="0">
              <a:solidFill>
                <a:schemeClr val="tx1"/>
              </a:solidFill>
            </a:endParaRPr>
          </a:p>
        </p:txBody>
      </p:sp>
      <p:sp>
        <p:nvSpPr>
          <p:cNvPr id="17" name="Title 1"/>
          <p:cNvSpPr txBox="1">
            <a:spLocks/>
          </p:cNvSpPr>
          <p:nvPr/>
        </p:nvSpPr>
        <p:spPr>
          <a:xfrm>
            <a:off x="5249692" y="2540368"/>
            <a:ext cx="3396948" cy="1019955"/>
          </a:xfrm>
          <a:prstGeom prst="rect">
            <a:avLst/>
          </a:prstGeom>
          <a:solidFill>
            <a:schemeClr val="bg1"/>
          </a:solidFill>
          <a:ln w="19050">
            <a:solidFill>
              <a:schemeClr val="accent2"/>
            </a:solidFill>
            <a:prstDash val="sysDash"/>
          </a:ln>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Zemlja </a:t>
            </a:r>
            <a:r>
              <a:rPr lang="sr-Latn-BA" sz="1600" b="1" i="1" dirty="0" smtClean="0">
                <a:solidFill>
                  <a:schemeClr val="tx1">
                    <a:lumMod val="65000"/>
                    <a:lumOff val="35000"/>
                  </a:schemeClr>
                </a:solidFill>
                <a:latin typeface="Times New Roman" panose="02020603050405020304" pitchFamily="18" charset="0"/>
                <a:cs typeface="Times New Roman" panose="02020603050405020304" pitchFamily="18" charset="0"/>
              </a:rPr>
              <a:t>Y ima komparativnu prednost u u proizvodnji žita</a:t>
            </a: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 jer sa ovim proizvodom ostvaruje </a:t>
            </a:r>
            <a:r>
              <a:rPr lang="sr-Latn-BA" sz="1600" b="1" dirty="0" smtClean="0">
                <a:solidFill>
                  <a:schemeClr val="tx1">
                    <a:lumMod val="65000"/>
                    <a:lumOff val="35000"/>
                  </a:schemeClr>
                </a:solidFill>
                <a:latin typeface="Times New Roman" panose="02020603050405020304" pitchFamily="18" charset="0"/>
                <a:cs typeface="Times New Roman" panose="02020603050405020304" pitchFamily="18" charset="0"/>
              </a:rPr>
              <a:t>manji gubitak </a:t>
            </a: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nego u proizvodnji platna. </a:t>
            </a:r>
            <a:endParaRPr lang="sr-Latn-BA" sz="1600" b="1" dirty="0" smtClean="0">
              <a:solidFill>
                <a:schemeClr val="tx1">
                  <a:lumMod val="65000"/>
                  <a:lumOff val="35000"/>
                </a:schemeClr>
              </a:solidFill>
              <a:latin typeface="Times New Roman" panose="02020603050405020304" pitchFamily="18" charset="0"/>
              <a:cs typeface="Times New Roman" panose="02020603050405020304" pitchFamily="18" charset="0"/>
            </a:endParaRPr>
          </a:p>
        </p:txBody>
      </p:sp>
      <p:sp>
        <p:nvSpPr>
          <p:cNvPr id="18" name="Title 1"/>
          <p:cNvSpPr txBox="1">
            <a:spLocks/>
          </p:cNvSpPr>
          <p:nvPr/>
        </p:nvSpPr>
        <p:spPr>
          <a:xfrm>
            <a:off x="5249692" y="3683695"/>
            <a:ext cx="3396948" cy="1569241"/>
          </a:xfrm>
          <a:prstGeom prst="rect">
            <a:avLst/>
          </a:prstGeom>
          <a:solidFill>
            <a:schemeClr val="bg1"/>
          </a:solidFill>
          <a:ln w="19050">
            <a:solidFill>
              <a:schemeClr val="accent2"/>
            </a:solidFill>
            <a:prstDash val="sysDash"/>
          </a:ln>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Zemlja </a:t>
            </a:r>
            <a:r>
              <a:rPr lang="sr-Latn-BA" sz="1600" b="1" i="1" dirty="0" smtClean="0">
                <a:solidFill>
                  <a:schemeClr val="tx1">
                    <a:lumMod val="65000"/>
                    <a:lumOff val="35000"/>
                  </a:schemeClr>
                </a:solidFill>
                <a:latin typeface="Times New Roman" panose="02020603050405020304" pitchFamily="18" charset="0"/>
                <a:cs typeface="Times New Roman" panose="02020603050405020304" pitchFamily="18" charset="0"/>
              </a:rPr>
              <a:t>Y će se uključiti u međunarodnu razmjenu sa proizvodnjom žita</a:t>
            </a: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 (koje ne proizvodi jefitnije u odnosu na zemlju X) ali ostvaruje manji gubitak nego da se specijalizuje u proizvdnji platna. </a:t>
            </a:r>
          </a:p>
        </p:txBody>
      </p:sp>
      <p:sp>
        <p:nvSpPr>
          <p:cNvPr id="19" name="Title 1"/>
          <p:cNvSpPr txBox="1">
            <a:spLocks/>
          </p:cNvSpPr>
          <p:nvPr/>
        </p:nvSpPr>
        <p:spPr>
          <a:xfrm>
            <a:off x="5258840" y="5439305"/>
            <a:ext cx="3396948" cy="1191000"/>
          </a:xfrm>
          <a:prstGeom prst="rect">
            <a:avLst/>
          </a:prstGeom>
          <a:solidFill>
            <a:schemeClr val="bg1"/>
          </a:solidFill>
          <a:ln w="19050">
            <a:solidFill>
              <a:schemeClr val="accent2"/>
            </a:solidFill>
            <a:prstDash val="sysDash"/>
          </a:ln>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Zemlja Y ostvarujući manji gubitak kada uvozi platno nego da ga sama proizvodi, ona ostvaruje </a:t>
            </a:r>
            <a:r>
              <a:rPr lang="sr-Latn-BA" sz="1600" b="1" i="1" dirty="0" smtClean="0">
                <a:solidFill>
                  <a:schemeClr val="tx1">
                    <a:lumMod val="65000"/>
                    <a:lumOff val="35000"/>
                  </a:schemeClr>
                </a:solidFill>
                <a:latin typeface="Times New Roman" panose="02020603050405020304" pitchFamily="18" charset="0"/>
                <a:cs typeface="Times New Roman" panose="02020603050405020304" pitchFamily="18" charset="0"/>
              </a:rPr>
              <a:t>najveću moguću korist od međunarodne razmjene. </a:t>
            </a:r>
          </a:p>
        </p:txBody>
      </p:sp>
    </p:spTree>
    <p:extLst>
      <p:ext uri="{BB962C8B-B14F-4D97-AF65-F5344CB8AC3E}">
        <p14:creationId xmlns:p14="http://schemas.microsoft.com/office/powerpoint/2010/main" val="6460649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22F896-40B5-4ADD-8801-0D06FADFA095}" type="slidenum">
              <a:rPr lang="en-US" smtClean="0"/>
              <a:t>23</a:t>
            </a:fld>
            <a:endParaRPr lang="en-US" dirty="0"/>
          </a:p>
        </p:txBody>
      </p:sp>
      <p:sp>
        <p:nvSpPr>
          <p:cNvPr id="3" name="Rounded Rectangle 2"/>
          <p:cNvSpPr/>
          <p:nvPr/>
        </p:nvSpPr>
        <p:spPr>
          <a:xfrm>
            <a:off x="281383" y="213457"/>
            <a:ext cx="8529242" cy="516216"/>
          </a:xfrm>
          <a:prstGeom prst="roundRect">
            <a:avLst/>
          </a:prstGeom>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sr-Latn-BA" sz="2000" b="1" i="1" dirty="0">
                <a:solidFill>
                  <a:schemeClr val="bg2">
                    <a:lumMod val="25000"/>
                  </a:schemeClr>
                </a:solidFill>
                <a:latin typeface="Times New Roman" panose="02020603050405020304" pitchFamily="18" charset="0"/>
                <a:cs typeface="Times New Roman" panose="02020603050405020304" pitchFamily="18" charset="0"/>
              </a:rPr>
              <a:t>T</a:t>
            </a:r>
            <a:r>
              <a:rPr lang="sr-Latn-BA" sz="2000" b="1" i="1" dirty="0" smtClean="0">
                <a:solidFill>
                  <a:schemeClr val="bg2">
                    <a:lumMod val="25000"/>
                  </a:schemeClr>
                </a:solidFill>
                <a:latin typeface="Times New Roman" panose="02020603050405020304" pitchFamily="18" charset="0"/>
                <a:cs typeface="Times New Roman" panose="02020603050405020304" pitchFamily="18" charset="0"/>
              </a:rPr>
              <a:t>eorija međunarodne trgovine...TEORIJA RELATIVNE  PREDNOSTI </a:t>
            </a:r>
            <a:endParaRPr lang="en-GB" sz="2000" b="1" i="1" dirty="0">
              <a:solidFill>
                <a:schemeClr val="bg2">
                  <a:lumMod val="25000"/>
                </a:schemeClr>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383" y="948923"/>
            <a:ext cx="448290" cy="556034"/>
          </a:xfrm>
          <a:prstGeom prst="rect">
            <a:avLst/>
          </a:prstGeom>
        </p:spPr>
      </p:pic>
      <p:sp>
        <p:nvSpPr>
          <p:cNvPr id="5" name="Title 1"/>
          <p:cNvSpPr txBox="1">
            <a:spLocks/>
          </p:cNvSpPr>
          <p:nvPr/>
        </p:nvSpPr>
        <p:spPr>
          <a:xfrm>
            <a:off x="729673" y="865225"/>
            <a:ext cx="7916968" cy="639732"/>
          </a:xfrm>
          <a:prstGeom prst="rect">
            <a:avLst/>
          </a:prstGeom>
          <a:solidFill>
            <a:schemeClr val="bg1">
              <a:lumMod val="85000"/>
            </a:schemeClr>
          </a:solidFill>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285750" indent="-285750">
              <a:buFont typeface="Wingdings" panose="05000000000000000000" pitchFamily="2" charset="2"/>
              <a:buChar char="ü"/>
            </a:pPr>
            <a:r>
              <a:rPr lang="sr-Latn-BA" sz="1600" b="1" i="1" u="sng" dirty="0" smtClean="0">
                <a:solidFill>
                  <a:schemeClr val="tx1">
                    <a:lumMod val="65000"/>
                    <a:lumOff val="35000"/>
                  </a:schemeClr>
                </a:solidFill>
                <a:latin typeface="Times New Roman" panose="02020603050405020304" pitchFamily="18" charset="0"/>
                <a:cs typeface="Times New Roman" panose="02020603050405020304" pitchFamily="18" charset="0"/>
              </a:rPr>
              <a:t>Primjer</a:t>
            </a:r>
            <a:r>
              <a:rPr lang="sr-Latn-BA" sz="1600" b="1" i="1" dirty="0" smtClean="0">
                <a:solidFill>
                  <a:schemeClr val="tx1">
                    <a:lumMod val="65000"/>
                    <a:lumOff val="35000"/>
                  </a:schemeClr>
                </a:solidFill>
                <a:latin typeface="Times New Roman" panose="02020603050405020304" pitchFamily="18" charset="0"/>
                <a:cs typeface="Times New Roman" panose="02020603050405020304" pitchFamily="18" charset="0"/>
              </a:rPr>
              <a:t>: </a:t>
            </a:r>
            <a:r>
              <a:rPr lang="sr-Latn-BA" sz="1600" b="1" i="1" dirty="0" smtClean="0">
                <a:solidFill>
                  <a:schemeClr val="tx2"/>
                </a:solidFill>
                <a:latin typeface="Times New Roman" panose="02020603050405020304" pitchFamily="18" charset="0"/>
                <a:cs typeface="Times New Roman" panose="02020603050405020304" pitchFamily="18" charset="0"/>
              </a:rPr>
              <a:t>Teorija relativnih  prednosti – Proizvodnja u jedinici utroška fizičkog rada </a:t>
            </a:r>
            <a:r>
              <a:rPr lang="sr-Latn-BA" sz="1600" b="1" i="1" dirty="0" smtClean="0">
                <a:solidFill>
                  <a:srgbClr val="FFC000"/>
                </a:solidFill>
                <a:latin typeface="Times New Roman" panose="02020603050405020304" pitchFamily="18" charset="0"/>
                <a:cs typeface="Times New Roman" panose="02020603050405020304" pitchFamily="18" charset="0"/>
              </a:rPr>
              <a:t>prije</a:t>
            </a:r>
            <a:r>
              <a:rPr lang="sr-Latn-BA" sz="1600" b="1" i="1" dirty="0" smtClean="0">
                <a:solidFill>
                  <a:schemeClr val="tx2"/>
                </a:solidFill>
                <a:latin typeface="Times New Roman" panose="02020603050405020304" pitchFamily="18" charset="0"/>
                <a:cs typeface="Times New Roman" panose="02020603050405020304" pitchFamily="18" charset="0"/>
              </a:rPr>
              <a:t> i </a:t>
            </a:r>
            <a:r>
              <a:rPr lang="sr-Latn-BA" sz="1600" b="1" i="1" dirty="0" smtClean="0">
                <a:solidFill>
                  <a:schemeClr val="accent5"/>
                </a:solidFill>
                <a:latin typeface="Times New Roman" panose="02020603050405020304" pitchFamily="18" charset="0"/>
                <a:cs typeface="Times New Roman" panose="02020603050405020304" pitchFamily="18" charset="0"/>
              </a:rPr>
              <a:t>poslije</a:t>
            </a:r>
            <a:r>
              <a:rPr lang="sr-Latn-BA" sz="1600" b="1" i="1" dirty="0" smtClean="0">
                <a:solidFill>
                  <a:schemeClr val="tx2"/>
                </a:solidFill>
                <a:latin typeface="Times New Roman" panose="02020603050405020304" pitchFamily="18" charset="0"/>
                <a:cs typeface="Times New Roman" panose="02020603050405020304" pitchFamily="18" charset="0"/>
              </a:rPr>
              <a:t> specijalizacije  </a:t>
            </a:r>
          </a:p>
        </p:txBody>
      </p:sp>
      <p:graphicFrame>
        <p:nvGraphicFramePr>
          <p:cNvPr id="6" name="Table 5"/>
          <p:cNvGraphicFramePr>
            <a:graphicFrameLocks noGrp="1"/>
          </p:cNvGraphicFramePr>
          <p:nvPr>
            <p:extLst>
              <p:ext uri="{D42A27DB-BD31-4B8C-83A1-F6EECF244321}">
                <p14:modId xmlns:p14="http://schemas.microsoft.com/office/powerpoint/2010/main" val="3343700882"/>
              </p:ext>
            </p:extLst>
          </p:nvPr>
        </p:nvGraphicFramePr>
        <p:xfrm>
          <a:off x="729673" y="4569682"/>
          <a:ext cx="3746487" cy="1118532"/>
        </p:xfrm>
        <a:graphic>
          <a:graphicData uri="http://schemas.openxmlformats.org/drawingml/2006/table">
            <a:tbl>
              <a:tblPr firstRow="1" bandRow="1">
                <a:tableStyleId>{9D7B26C5-4107-4FEC-AEDC-1716B250A1EF}</a:tableStyleId>
              </a:tblPr>
              <a:tblGrid>
                <a:gridCol w="1028610">
                  <a:extLst>
                    <a:ext uri="{9D8B030D-6E8A-4147-A177-3AD203B41FA5}">
                      <a16:colId xmlns:a16="http://schemas.microsoft.com/office/drawing/2014/main" val="2130306166"/>
                    </a:ext>
                  </a:extLst>
                </a:gridCol>
                <a:gridCol w="844633">
                  <a:extLst>
                    <a:ext uri="{9D8B030D-6E8A-4147-A177-3AD203B41FA5}">
                      <a16:colId xmlns:a16="http://schemas.microsoft.com/office/drawing/2014/main" val="3977420346"/>
                    </a:ext>
                  </a:extLst>
                </a:gridCol>
                <a:gridCol w="936622">
                  <a:extLst>
                    <a:ext uri="{9D8B030D-6E8A-4147-A177-3AD203B41FA5}">
                      <a16:colId xmlns:a16="http://schemas.microsoft.com/office/drawing/2014/main" val="2763985732"/>
                    </a:ext>
                  </a:extLst>
                </a:gridCol>
                <a:gridCol w="936622">
                  <a:extLst>
                    <a:ext uri="{9D8B030D-6E8A-4147-A177-3AD203B41FA5}">
                      <a16:colId xmlns:a16="http://schemas.microsoft.com/office/drawing/2014/main" val="2844783401"/>
                    </a:ext>
                  </a:extLst>
                </a:gridCol>
              </a:tblGrid>
              <a:tr h="295572">
                <a:tc>
                  <a:txBody>
                    <a:bodyPr/>
                    <a:lstStyle/>
                    <a:p>
                      <a:endParaRPr lang="en-GB" sz="1200" dirty="0">
                        <a:latin typeface="Times New Roman" panose="02020603050405020304" pitchFamily="18" charset="0"/>
                        <a:cs typeface="Times New Roman" panose="02020603050405020304" pitchFamily="18" charset="0"/>
                      </a:endParaRPr>
                    </a:p>
                  </a:txBody>
                  <a:tcPr/>
                </a:tc>
                <a:tc gridSpan="2">
                  <a:txBody>
                    <a:bodyPr/>
                    <a:lstStyle/>
                    <a:p>
                      <a:pPr algn="ctr"/>
                      <a:r>
                        <a:rPr lang="sr-Latn-BA" sz="1200" dirty="0" smtClean="0"/>
                        <a:t>Zemlja </a:t>
                      </a:r>
                      <a:endParaRPr lang="en-GB" sz="1200" dirty="0">
                        <a:latin typeface="Times New Roman" panose="02020603050405020304" pitchFamily="18" charset="0"/>
                        <a:cs typeface="Times New Roman" panose="02020603050405020304" pitchFamily="18" charset="0"/>
                      </a:endParaRPr>
                    </a:p>
                  </a:txBody>
                  <a:tcPr/>
                </a:tc>
                <a:tc hMerge="1">
                  <a:txBody>
                    <a:bodyPr/>
                    <a:lstStyle/>
                    <a:p>
                      <a:endParaRPr lang="en-GB" sz="1400" dirty="0">
                        <a:latin typeface="Times New Roman" panose="02020603050405020304" pitchFamily="18" charset="0"/>
                        <a:cs typeface="Times New Roman" panose="02020603050405020304" pitchFamily="18" charset="0"/>
                      </a:endParaRPr>
                    </a:p>
                  </a:txBody>
                  <a:tcPr/>
                </a:tc>
                <a:tc>
                  <a:txBody>
                    <a:bodyPr/>
                    <a:lstStyle/>
                    <a:p>
                      <a:endParaRPr lang="en-GB" sz="1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522106713"/>
                  </a:ext>
                </a:extLst>
              </a:tr>
              <a:tr h="255846">
                <a:tc>
                  <a:txBody>
                    <a:bodyPr/>
                    <a:lstStyle/>
                    <a:p>
                      <a:pPr algn="ctr"/>
                      <a:r>
                        <a:rPr lang="sr-Latn-BA" sz="1200" dirty="0" smtClean="0"/>
                        <a:t>Proizvod </a:t>
                      </a:r>
                      <a:endParaRPr lang="en-GB" sz="1200" dirty="0">
                        <a:latin typeface="Times New Roman" panose="02020603050405020304" pitchFamily="18" charset="0"/>
                        <a:cs typeface="Times New Roman" panose="02020603050405020304" pitchFamily="18" charset="0"/>
                      </a:endParaRPr>
                    </a:p>
                  </a:txBody>
                  <a:tcPr/>
                </a:tc>
                <a:tc>
                  <a:txBody>
                    <a:bodyPr/>
                    <a:lstStyle/>
                    <a:p>
                      <a:pPr algn="ctr"/>
                      <a:r>
                        <a:rPr lang="sr-Latn-BA" sz="1200" dirty="0" smtClean="0"/>
                        <a:t>X</a:t>
                      </a:r>
                      <a:endParaRPr lang="en-GB" sz="1200" dirty="0">
                        <a:latin typeface="Times New Roman" panose="02020603050405020304" pitchFamily="18" charset="0"/>
                        <a:cs typeface="Times New Roman" panose="02020603050405020304" pitchFamily="18" charset="0"/>
                      </a:endParaRPr>
                    </a:p>
                  </a:txBody>
                  <a:tcPr/>
                </a:tc>
                <a:tc>
                  <a:txBody>
                    <a:bodyPr/>
                    <a:lstStyle/>
                    <a:p>
                      <a:pPr algn="ctr"/>
                      <a:r>
                        <a:rPr lang="sr-Latn-BA" sz="1200" dirty="0" smtClean="0"/>
                        <a:t>Y</a:t>
                      </a:r>
                      <a:endParaRPr lang="en-GB" sz="1200" dirty="0">
                        <a:latin typeface="Times New Roman" panose="02020603050405020304" pitchFamily="18" charset="0"/>
                        <a:cs typeface="Times New Roman" panose="02020603050405020304" pitchFamily="18" charset="0"/>
                      </a:endParaRPr>
                    </a:p>
                  </a:txBody>
                  <a:tcPr/>
                </a:tc>
                <a:tc>
                  <a:txBody>
                    <a:bodyPr/>
                    <a:lstStyle/>
                    <a:p>
                      <a:pPr algn="ctr"/>
                      <a:r>
                        <a:rPr lang="sr-Latn-BA" sz="1200" dirty="0" smtClean="0"/>
                        <a:t>Ukupno </a:t>
                      </a:r>
                      <a:endParaRPr lang="en-GB" sz="1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37416641"/>
                  </a:ext>
                </a:extLst>
              </a:tr>
              <a:tr h="255846">
                <a:tc>
                  <a:txBody>
                    <a:bodyPr/>
                    <a:lstStyle/>
                    <a:p>
                      <a:pPr algn="ctr"/>
                      <a:r>
                        <a:rPr lang="sr-Latn-BA" sz="1200" dirty="0" smtClean="0">
                          <a:latin typeface="+mn-lt"/>
                          <a:cs typeface="+mn-cs"/>
                        </a:rPr>
                        <a:t>Platno</a:t>
                      </a:r>
                      <a:r>
                        <a:rPr lang="sr-Latn-BA" sz="1200" baseline="0" dirty="0" smtClean="0">
                          <a:latin typeface="+mn-lt"/>
                          <a:cs typeface="+mn-cs"/>
                        </a:rPr>
                        <a:t> </a:t>
                      </a:r>
                      <a:endParaRPr lang="en-GB" sz="1200" dirty="0">
                        <a:latin typeface="Times New Roman" panose="02020603050405020304" pitchFamily="18" charset="0"/>
                        <a:cs typeface="Times New Roman" panose="02020603050405020304" pitchFamily="18" charset="0"/>
                      </a:endParaRPr>
                    </a:p>
                  </a:txBody>
                  <a:tcPr/>
                </a:tc>
                <a:tc>
                  <a:txBody>
                    <a:bodyPr/>
                    <a:lstStyle/>
                    <a:p>
                      <a:pPr algn="ctr"/>
                      <a:r>
                        <a:rPr lang="sr-Latn-BA" sz="1200" dirty="0" smtClean="0"/>
                        <a:t>30</a:t>
                      </a:r>
                      <a:endParaRPr lang="en-GB" sz="1200" dirty="0">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tc>
                  <a:txBody>
                    <a:bodyPr/>
                    <a:lstStyle/>
                    <a:p>
                      <a:pPr algn="ctr"/>
                      <a:r>
                        <a:rPr lang="sr-Latn-BA" sz="1200" dirty="0" smtClean="0"/>
                        <a:t>9</a:t>
                      </a:r>
                      <a:endParaRPr lang="en-GB" sz="1200" dirty="0">
                        <a:latin typeface="Times New Roman" panose="02020603050405020304" pitchFamily="18" charset="0"/>
                        <a:cs typeface="Times New Roman" panose="02020603050405020304" pitchFamily="18" charset="0"/>
                      </a:endParaRPr>
                    </a:p>
                  </a:txBody>
                  <a:tcPr>
                    <a:solidFill>
                      <a:srgbClr val="F9E0AD"/>
                    </a:solidFill>
                  </a:tcPr>
                </a:tc>
                <a:tc>
                  <a:txBody>
                    <a:bodyPr/>
                    <a:lstStyle/>
                    <a:p>
                      <a:pPr algn="ctr"/>
                      <a:r>
                        <a:rPr lang="sr-Latn-BA" sz="1200" dirty="0" smtClean="0"/>
                        <a:t>39</a:t>
                      </a:r>
                      <a:endParaRPr lang="en-GB" sz="1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981098333"/>
                  </a:ext>
                </a:extLst>
              </a:tr>
              <a:tr h="255846">
                <a:tc>
                  <a:txBody>
                    <a:bodyPr/>
                    <a:lstStyle/>
                    <a:p>
                      <a:pPr algn="ctr"/>
                      <a:r>
                        <a:rPr lang="sr-Latn-BA" sz="1200" baseline="0" dirty="0" smtClean="0">
                          <a:latin typeface="+mn-lt"/>
                          <a:cs typeface="+mn-cs"/>
                        </a:rPr>
                        <a:t>Žito </a:t>
                      </a:r>
                      <a:endParaRPr lang="en-GB" sz="1200" dirty="0">
                        <a:latin typeface="Times New Roman" panose="02020603050405020304" pitchFamily="18" charset="0"/>
                        <a:cs typeface="Times New Roman" panose="02020603050405020304" pitchFamily="18" charset="0"/>
                      </a:endParaRPr>
                    </a:p>
                  </a:txBody>
                  <a:tcPr/>
                </a:tc>
                <a:tc>
                  <a:txBody>
                    <a:bodyPr/>
                    <a:lstStyle/>
                    <a:p>
                      <a:pPr algn="ctr"/>
                      <a:r>
                        <a:rPr lang="sr-Latn-BA" sz="1200" dirty="0" smtClean="0">
                          <a:latin typeface="+mn-lt"/>
                          <a:cs typeface="+mn-cs"/>
                        </a:rPr>
                        <a:t>15</a:t>
                      </a:r>
                      <a:endParaRPr lang="en-GB" sz="1200" dirty="0">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tc>
                  <a:txBody>
                    <a:bodyPr/>
                    <a:lstStyle/>
                    <a:p>
                      <a:pPr algn="ctr"/>
                      <a:r>
                        <a:rPr lang="sr-Latn-BA" sz="1200" dirty="0" smtClean="0">
                          <a:latin typeface="+mn-lt"/>
                          <a:cs typeface="+mn-cs"/>
                        </a:rPr>
                        <a:t>12</a:t>
                      </a:r>
                      <a:endParaRPr lang="en-GB" sz="1200" dirty="0">
                        <a:latin typeface="Times New Roman" panose="02020603050405020304" pitchFamily="18" charset="0"/>
                        <a:cs typeface="Times New Roman" panose="02020603050405020304" pitchFamily="18" charset="0"/>
                      </a:endParaRPr>
                    </a:p>
                  </a:txBody>
                  <a:tcPr>
                    <a:solidFill>
                      <a:srgbClr val="F9E0AD"/>
                    </a:solidFill>
                  </a:tcPr>
                </a:tc>
                <a:tc>
                  <a:txBody>
                    <a:bodyPr/>
                    <a:lstStyle/>
                    <a:p>
                      <a:pPr algn="ctr"/>
                      <a:r>
                        <a:rPr lang="sr-Latn-BA" sz="1200" dirty="0" smtClean="0"/>
                        <a:t>27</a:t>
                      </a:r>
                      <a:endParaRPr lang="en-GB" sz="1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610857917"/>
                  </a:ext>
                </a:extLst>
              </a:tr>
            </a:tbl>
          </a:graphicData>
        </a:graphic>
      </p:graphicFrame>
      <p:sp>
        <p:nvSpPr>
          <p:cNvPr id="7" name="Title 1"/>
          <p:cNvSpPr txBox="1">
            <a:spLocks/>
          </p:cNvSpPr>
          <p:nvPr/>
        </p:nvSpPr>
        <p:spPr>
          <a:xfrm>
            <a:off x="582322" y="1707975"/>
            <a:ext cx="8064320" cy="487380"/>
          </a:xfrm>
          <a:prstGeom prst="rect">
            <a:avLst/>
          </a:prstGeom>
          <a:solidFill>
            <a:schemeClr val="bg1"/>
          </a:solidFill>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285750" indent="-285750" algn="just">
              <a:buFont typeface="Courier New" panose="02070309020205020404" pitchFamily="49" charset="0"/>
              <a:buChar char="o"/>
            </a:pP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Pp da Zemlja X u jednoj jedinici rada proizvede 30m platna i 15kg žita, a zemlja Y u jednoj jedinici rada proizvede 9 m platna i 12kg žita. I Pp da svaka zemlja ima raspoloživih po 10 jedinica radne snage, te da nema međusobne specijalizacije proizvodnje. </a:t>
            </a:r>
          </a:p>
          <a:p>
            <a:pPr marL="285750" indent="-285750" algn="just">
              <a:buFont typeface="Courier New" panose="02070309020205020404" pitchFamily="49" charset="0"/>
              <a:buChar char="o"/>
            </a:pP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Ako obe zemlje imaju jednaku potrebu za proizvodima i troše za proizvodnju svakog proizvoda polovinu raspoložive količine rada, odgovorite:</a:t>
            </a:r>
          </a:p>
          <a:p>
            <a:pPr marL="342900" indent="-342900" algn="just">
              <a:buAutoNum type="alphaLcParenR"/>
            </a:pPr>
            <a:r>
              <a:rPr lang="sr-Latn-BA" sz="1600" dirty="0" smtClean="0">
                <a:solidFill>
                  <a:srgbClr val="FF9966"/>
                </a:solidFill>
                <a:latin typeface="Times New Roman" panose="02020603050405020304" pitchFamily="18" charset="0"/>
                <a:cs typeface="Times New Roman" panose="02020603050405020304" pitchFamily="18" charset="0"/>
              </a:rPr>
              <a:t>koliko će se realizovati proizvodnje svake zemlje i ukupno sa aspekta svjetske proizvodnje </a:t>
            </a:r>
            <a:r>
              <a:rPr lang="sr-Latn-BA" sz="1600" b="1" dirty="0" smtClean="0">
                <a:solidFill>
                  <a:srgbClr val="FF9966"/>
                </a:solidFill>
                <a:latin typeface="Times New Roman" panose="02020603050405020304" pitchFamily="18" charset="0"/>
                <a:cs typeface="Times New Roman" panose="02020603050405020304" pitchFamily="18" charset="0"/>
              </a:rPr>
              <a:t>bez specijalizacije </a:t>
            </a:r>
          </a:p>
          <a:p>
            <a:pPr marL="342900" indent="-342900" algn="just">
              <a:buFontTx/>
              <a:buAutoNum type="alphaLcParenR"/>
            </a:pPr>
            <a:r>
              <a:rPr lang="sr-Latn-BA" sz="1600" dirty="0">
                <a:solidFill>
                  <a:srgbClr val="FF9966"/>
                </a:solidFill>
                <a:latin typeface="Times New Roman" panose="02020603050405020304" pitchFamily="18" charset="0"/>
                <a:cs typeface="Times New Roman" panose="02020603050405020304" pitchFamily="18" charset="0"/>
              </a:rPr>
              <a:t>koliko će se realizovati proizvodnje svake zemlje i ukupno sa aspekta svjetske proizvodnje </a:t>
            </a:r>
            <a:r>
              <a:rPr lang="sr-Latn-BA" sz="1600" b="1" dirty="0" smtClean="0">
                <a:solidFill>
                  <a:srgbClr val="FF9966"/>
                </a:solidFill>
                <a:latin typeface="Times New Roman" panose="02020603050405020304" pitchFamily="18" charset="0"/>
                <a:cs typeface="Times New Roman" panose="02020603050405020304" pitchFamily="18" charset="0"/>
              </a:rPr>
              <a:t>uz specijalizaciju </a:t>
            </a:r>
          </a:p>
          <a:p>
            <a:pPr algn="just"/>
            <a:r>
              <a:rPr lang="sr-Latn-BA" sz="1600" b="1" i="1" dirty="0" smtClean="0">
                <a:solidFill>
                  <a:schemeClr val="tx1"/>
                </a:solidFill>
                <a:latin typeface="Times New Roman" panose="02020603050405020304" pitchFamily="18" charset="0"/>
                <a:cs typeface="Times New Roman" panose="02020603050405020304" pitchFamily="18" charset="0"/>
              </a:rPr>
              <a:t>Rješenje: </a:t>
            </a:r>
          </a:p>
          <a:p>
            <a:pPr marL="342900" indent="-342900" algn="just">
              <a:buAutoNum type="alphaLcParenR"/>
            </a:pPr>
            <a:endPar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endParaRPr>
          </a:p>
          <a:p>
            <a:pPr algn="just"/>
            <a:r>
              <a:rPr lang="sr-Latn-BA" sz="1600" b="1" dirty="0" smtClean="0">
                <a:solidFill>
                  <a:srgbClr val="FF9966"/>
                </a:solidFill>
                <a:latin typeface="Times New Roman" panose="02020603050405020304" pitchFamily="18" charset="0"/>
                <a:cs typeface="Times New Roman" panose="02020603050405020304" pitchFamily="18" charset="0"/>
              </a:rPr>
              <a:t> </a:t>
            </a:r>
          </a:p>
        </p:txBody>
      </p:sp>
      <p:sp>
        <p:nvSpPr>
          <p:cNvPr id="9" name="Title 1"/>
          <p:cNvSpPr txBox="1">
            <a:spLocks/>
          </p:cNvSpPr>
          <p:nvPr/>
        </p:nvSpPr>
        <p:spPr>
          <a:xfrm>
            <a:off x="729673" y="4122732"/>
            <a:ext cx="4449567" cy="313610"/>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r-Latn-BA" sz="1400" b="1" i="1" dirty="0" smtClean="0">
                <a:solidFill>
                  <a:schemeClr val="tx1">
                    <a:lumMod val="65000"/>
                    <a:lumOff val="35000"/>
                  </a:schemeClr>
                </a:solidFill>
                <a:latin typeface="Times New Roman" panose="02020603050405020304" pitchFamily="18" charset="0"/>
                <a:cs typeface="Times New Roman" panose="02020603050405020304" pitchFamily="18" charset="0"/>
              </a:rPr>
              <a:t>Proizvodnja u jedinici fizičkoga rada  </a:t>
            </a:r>
            <a:r>
              <a:rPr lang="sr-Latn-BA" sz="1400" b="1" i="1" dirty="0" smtClean="0">
                <a:solidFill>
                  <a:srgbClr val="FFC000"/>
                </a:solidFill>
                <a:latin typeface="Times New Roman" panose="02020603050405020304" pitchFamily="18" charset="0"/>
                <a:cs typeface="Times New Roman" panose="02020603050405020304" pitchFamily="18" charset="0"/>
              </a:rPr>
              <a:t>PRIJE</a:t>
            </a:r>
            <a:r>
              <a:rPr lang="sr-Latn-BA" sz="1400" b="1" i="1" dirty="0" smtClean="0">
                <a:solidFill>
                  <a:schemeClr val="tx1">
                    <a:lumMod val="65000"/>
                    <a:lumOff val="35000"/>
                  </a:schemeClr>
                </a:solidFill>
                <a:latin typeface="Times New Roman" panose="02020603050405020304" pitchFamily="18" charset="0"/>
                <a:cs typeface="Times New Roman" panose="02020603050405020304" pitchFamily="18" charset="0"/>
              </a:rPr>
              <a:t>  specijalizacije  </a:t>
            </a:r>
          </a:p>
        </p:txBody>
      </p:sp>
      <p:graphicFrame>
        <p:nvGraphicFramePr>
          <p:cNvPr id="10" name="Table 9"/>
          <p:cNvGraphicFramePr>
            <a:graphicFrameLocks noGrp="1"/>
          </p:cNvGraphicFramePr>
          <p:nvPr>
            <p:extLst>
              <p:ext uri="{D42A27DB-BD31-4B8C-83A1-F6EECF244321}">
                <p14:modId xmlns:p14="http://schemas.microsoft.com/office/powerpoint/2010/main" val="3934601062"/>
              </p:ext>
            </p:extLst>
          </p:nvPr>
        </p:nvGraphicFramePr>
        <p:xfrm>
          <a:off x="4717340" y="4622436"/>
          <a:ext cx="3746487" cy="1097280"/>
        </p:xfrm>
        <a:graphic>
          <a:graphicData uri="http://schemas.openxmlformats.org/drawingml/2006/table">
            <a:tbl>
              <a:tblPr firstRow="1" bandRow="1">
                <a:tableStyleId>{9D7B26C5-4107-4FEC-AEDC-1716B250A1EF}</a:tableStyleId>
              </a:tblPr>
              <a:tblGrid>
                <a:gridCol w="1028610">
                  <a:extLst>
                    <a:ext uri="{9D8B030D-6E8A-4147-A177-3AD203B41FA5}">
                      <a16:colId xmlns:a16="http://schemas.microsoft.com/office/drawing/2014/main" val="2130306166"/>
                    </a:ext>
                  </a:extLst>
                </a:gridCol>
                <a:gridCol w="844633">
                  <a:extLst>
                    <a:ext uri="{9D8B030D-6E8A-4147-A177-3AD203B41FA5}">
                      <a16:colId xmlns:a16="http://schemas.microsoft.com/office/drawing/2014/main" val="3977420346"/>
                    </a:ext>
                  </a:extLst>
                </a:gridCol>
                <a:gridCol w="936622">
                  <a:extLst>
                    <a:ext uri="{9D8B030D-6E8A-4147-A177-3AD203B41FA5}">
                      <a16:colId xmlns:a16="http://schemas.microsoft.com/office/drawing/2014/main" val="2763985732"/>
                    </a:ext>
                  </a:extLst>
                </a:gridCol>
                <a:gridCol w="936622">
                  <a:extLst>
                    <a:ext uri="{9D8B030D-6E8A-4147-A177-3AD203B41FA5}">
                      <a16:colId xmlns:a16="http://schemas.microsoft.com/office/drawing/2014/main" val="2844783401"/>
                    </a:ext>
                  </a:extLst>
                </a:gridCol>
              </a:tblGrid>
              <a:tr h="263148">
                <a:tc>
                  <a:txBody>
                    <a:bodyPr/>
                    <a:lstStyle/>
                    <a:p>
                      <a:endParaRPr lang="en-GB" sz="1200" dirty="0">
                        <a:latin typeface="Times New Roman" panose="02020603050405020304" pitchFamily="18" charset="0"/>
                        <a:cs typeface="Times New Roman" panose="02020603050405020304" pitchFamily="18" charset="0"/>
                      </a:endParaRPr>
                    </a:p>
                  </a:txBody>
                  <a:tcPr/>
                </a:tc>
                <a:tc gridSpan="2">
                  <a:txBody>
                    <a:bodyPr/>
                    <a:lstStyle/>
                    <a:p>
                      <a:pPr algn="ctr"/>
                      <a:r>
                        <a:rPr lang="sr-Latn-BA" sz="1200" dirty="0" smtClean="0"/>
                        <a:t>Zemlja </a:t>
                      </a:r>
                      <a:endParaRPr lang="en-GB" sz="1200" dirty="0">
                        <a:latin typeface="Times New Roman" panose="02020603050405020304" pitchFamily="18" charset="0"/>
                        <a:cs typeface="Times New Roman" panose="02020603050405020304" pitchFamily="18" charset="0"/>
                      </a:endParaRPr>
                    </a:p>
                  </a:txBody>
                  <a:tcPr/>
                </a:tc>
                <a:tc hMerge="1">
                  <a:txBody>
                    <a:bodyPr/>
                    <a:lstStyle/>
                    <a:p>
                      <a:endParaRPr lang="en-GB" sz="1400" dirty="0">
                        <a:latin typeface="Times New Roman" panose="02020603050405020304" pitchFamily="18" charset="0"/>
                        <a:cs typeface="Times New Roman" panose="02020603050405020304" pitchFamily="18" charset="0"/>
                      </a:endParaRPr>
                    </a:p>
                  </a:txBody>
                  <a:tcPr/>
                </a:tc>
                <a:tc>
                  <a:txBody>
                    <a:bodyPr/>
                    <a:lstStyle/>
                    <a:p>
                      <a:endParaRPr lang="en-GB" sz="1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522106713"/>
                  </a:ext>
                </a:extLst>
              </a:tr>
              <a:tr h="255846">
                <a:tc>
                  <a:txBody>
                    <a:bodyPr/>
                    <a:lstStyle/>
                    <a:p>
                      <a:pPr algn="ctr"/>
                      <a:r>
                        <a:rPr lang="sr-Latn-BA" sz="1200" dirty="0" smtClean="0"/>
                        <a:t>Proizvod </a:t>
                      </a:r>
                      <a:endParaRPr lang="en-GB" sz="1200" dirty="0">
                        <a:latin typeface="Times New Roman" panose="02020603050405020304" pitchFamily="18" charset="0"/>
                        <a:cs typeface="Times New Roman" panose="02020603050405020304" pitchFamily="18" charset="0"/>
                      </a:endParaRPr>
                    </a:p>
                  </a:txBody>
                  <a:tcPr/>
                </a:tc>
                <a:tc>
                  <a:txBody>
                    <a:bodyPr/>
                    <a:lstStyle/>
                    <a:p>
                      <a:pPr algn="ctr"/>
                      <a:r>
                        <a:rPr lang="sr-Latn-BA" sz="1200" dirty="0" smtClean="0"/>
                        <a:t>X</a:t>
                      </a:r>
                      <a:endParaRPr lang="en-GB" sz="1200" dirty="0">
                        <a:latin typeface="Times New Roman" panose="02020603050405020304" pitchFamily="18" charset="0"/>
                        <a:cs typeface="Times New Roman" panose="02020603050405020304" pitchFamily="18" charset="0"/>
                      </a:endParaRPr>
                    </a:p>
                  </a:txBody>
                  <a:tcPr/>
                </a:tc>
                <a:tc>
                  <a:txBody>
                    <a:bodyPr/>
                    <a:lstStyle/>
                    <a:p>
                      <a:pPr algn="ctr"/>
                      <a:r>
                        <a:rPr lang="sr-Latn-BA" sz="1200" dirty="0" smtClean="0"/>
                        <a:t>Y</a:t>
                      </a:r>
                      <a:endParaRPr lang="en-GB" sz="1200" dirty="0">
                        <a:latin typeface="Times New Roman" panose="02020603050405020304" pitchFamily="18" charset="0"/>
                        <a:cs typeface="Times New Roman" panose="02020603050405020304" pitchFamily="18" charset="0"/>
                      </a:endParaRPr>
                    </a:p>
                  </a:txBody>
                  <a:tcPr/>
                </a:tc>
                <a:tc>
                  <a:txBody>
                    <a:bodyPr/>
                    <a:lstStyle/>
                    <a:p>
                      <a:pPr algn="ctr"/>
                      <a:r>
                        <a:rPr lang="sr-Latn-BA" sz="1200" dirty="0" smtClean="0"/>
                        <a:t>Ukupno </a:t>
                      </a:r>
                      <a:endParaRPr lang="en-GB" sz="1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37416641"/>
                  </a:ext>
                </a:extLst>
              </a:tr>
              <a:tr h="255846">
                <a:tc>
                  <a:txBody>
                    <a:bodyPr/>
                    <a:lstStyle/>
                    <a:p>
                      <a:pPr algn="ctr"/>
                      <a:r>
                        <a:rPr lang="sr-Latn-BA" sz="1200" dirty="0" smtClean="0">
                          <a:latin typeface="+mn-lt"/>
                          <a:cs typeface="+mn-cs"/>
                        </a:rPr>
                        <a:t>Platno</a:t>
                      </a:r>
                      <a:r>
                        <a:rPr lang="sr-Latn-BA" sz="1200" baseline="0" dirty="0" smtClean="0">
                          <a:latin typeface="+mn-lt"/>
                          <a:cs typeface="+mn-cs"/>
                        </a:rPr>
                        <a:t> </a:t>
                      </a:r>
                      <a:endParaRPr lang="en-GB" sz="1200" dirty="0">
                        <a:latin typeface="Times New Roman" panose="02020603050405020304" pitchFamily="18" charset="0"/>
                        <a:cs typeface="Times New Roman" panose="02020603050405020304" pitchFamily="18" charset="0"/>
                      </a:endParaRPr>
                    </a:p>
                  </a:txBody>
                  <a:tcPr/>
                </a:tc>
                <a:tc>
                  <a:txBody>
                    <a:bodyPr/>
                    <a:lstStyle/>
                    <a:p>
                      <a:pPr algn="ctr"/>
                      <a:r>
                        <a:rPr lang="sr-Latn-BA" sz="1200" dirty="0" smtClean="0"/>
                        <a:t>150</a:t>
                      </a:r>
                      <a:endParaRPr lang="en-GB" sz="1200" dirty="0">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tc>
                  <a:txBody>
                    <a:bodyPr/>
                    <a:lstStyle/>
                    <a:p>
                      <a:pPr algn="ctr"/>
                      <a:r>
                        <a:rPr lang="sr-Latn-BA" sz="1200" dirty="0" smtClean="0">
                          <a:latin typeface="Times New Roman" panose="02020603050405020304" pitchFamily="18" charset="0"/>
                          <a:cs typeface="Times New Roman" panose="02020603050405020304" pitchFamily="18" charset="0"/>
                        </a:rPr>
                        <a:t>45</a:t>
                      </a:r>
                      <a:endParaRPr lang="en-GB" sz="1200" dirty="0">
                        <a:latin typeface="Times New Roman" panose="02020603050405020304" pitchFamily="18" charset="0"/>
                        <a:cs typeface="Times New Roman" panose="02020603050405020304" pitchFamily="18" charset="0"/>
                      </a:endParaRPr>
                    </a:p>
                  </a:txBody>
                  <a:tcPr>
                    <a:solidFill>
                      <a:srgbClr val="F9E0AD"/>
                    </a:solidFill>
                  </a:tcPr>
                </a:tc>
                <a:tc>
                  <a:txBody>
                    <a:bodyPr/>
                    <a:lstStyle/>
                    <a:p>
                      <a:pPr algn="ctr"/>
                      <a:r>
                        <a:rPr lang="sr-Latn-BA" sz="1200" dirty="0" smtClean="0">
                          <a:latin typeface="+mn-lt"/>
                          <a:cs typeface="+mn-cs"/>
                        </a:rPr>
                        <a:t>195</a:t>
                      </a:r>
                      <a:endParaRPr lang="en-GB" sz="1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981098333"/>
                  </a:ext>
                </a:extLst>
              </a:tr>
              <a:tr h="255846">
                <a:tc>
                  <a:txBody>
                    <a:bodyPr/>
                    <a:lstStyle/>
                    <a:p>
                      <a:pPr algn="ctr"/>
                      <a:r>
                        <a:rPr lang="sr-Latn-BA" sz="1200" baseline="0" dirty="0" smtClean="0">
                          <a:latin typeface="+mn-lt"/>
                          <a:cs typeface="+mn-cs"/>
                        </a:rPr>
                        <a:t>Žito </a:t>
                      </a:r>
                      <a:endParaRPr lang="en-GB" sz="1200" dirty="0">
                        <a:latin typeface="Times New Roman" panose="02020603050405020304" pitchFamily="18" charset="0"/>
                        <a:cs typeface="Times New Roman" panose="02020603050405020304" pitchFamily="18" charset="0"/>
                      </a:endParaRPr>
                    </a:p>
                  </a:txBody>
                  <a:tcPr/>
                </a:tc>
                <a:tc>
                  <a:txBody>
                    <a:bodyPr/>
                    <a:lstStyle/>
                    <a:p>
                      <a:pPr algn="ctr"/>
                      <a:r>
                        <a:rPr lang="sr-Latn-BA" sz="1200" dirty="0" smtClean="0">
                          <a:latin typeface="+mn-lt"/>
                          <a:cs typeface="+mn-cs"/>
                        </a:rPr>
                        <a:t>75</a:t>
                      </a:r>
                      <a:endParaRPr lang="en-GB" sz="1200" dirty="0">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tc>
                  <a:txBody>
                    <a:bodyPr/>
                    <a:lstStyle/>
                    <a:p>
                      <a:pPr algn="ctr"/>
                      <a:r>
                        <a:rPr lang="sr-Latn-BA" sz="1200" dirty="0" smtClean="0">
                          <a:latin typeface="+mn-lt"/>
                          <a:cs typeface="+mn-cs"/>
                        </a:rPr>
                        <a:t>60</a:t>
                      </a:r>
                      <a:endParaRPr lang="en-GB" sz="1200" dirty="0">
                        <a:latin typeface="Times New Roman" panose="02020603050405020304" pitchFamily="18" charset="0"/>
                        <a:cs typeface="Times New Roman" panose="02020603050405020304" pitchFamily="18" charset="0"/>
                      </a:endParaRPr>
                    </a:p>
                  </a:txBody>
                  <a:tcPr>
                    <a:solidFill>
                      <a:srgbClr val="F9E0AD"/>
                    </a:solidFill>
                  </a:tcPr>
                </a:tc>
                <a:tc>
                  <a:txBody>
                    <a:bodyPr/>
                    <a:lstStyle/>
                    <a:p>
                      <a:pPr algn="ctr"/>
                      <a:r>
                        <a:rPr lang="sr-Latn-BA" sz="1200" dirty="0" smtClean="0">
                          <a:latin typeface="+mn-lt"/>
                          <a:cs typeface="+mn-cs"/>
                        </a:rPr>
                        <a:t>135</a:t>
                      </a:r>
                      <a:endParaRPr lang="en-GB" sz="1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610857917"/>
                  </a:ext>
                </a:extLst>
              </a:tr>
            </a:tbl>
          </a:graphicData>
        </a:graphic>
      </p:graphicFrame>
      <p:sp>
        <p:nvSpPr>
          <p:cNvPr id="11" name="Title 1"/>
          <p:cNvSpPr txBox="1">
            <a:spLocks/>
          </p:cNvSpPr>
          <p:nvPr/>
        </p:nvSpPr>
        <p:spPr>
          <a:xfrm>
            <a:off x="4717340" y="3989392"/>
            <a:ext cx="4449567" cy="313610"/>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r-Latn-BA" sz="1400" b="1" i="1" dirty="0" smtClean="0">
                <a:solidFill>
                  <a:schemeClr val="tx1">
                    <a:lumMod val="65000"/>
                    <a:lumOff val="35000"/>
                  </a:schemeClr>
                </a:solidFill>
                <a:latin typeface="Times New Roman" panose="02020603050405020304" pitchFamily="18" charset="0"/>
                <a:cs typeface="Times New Roman" panose="02020603050405020304" pitchFamily="18" charset="0"/>
              </a:rPr>
              <a:t>a) Proizvodnja </a:t>
            </a:r>
            <a:r>
              <a:rPr lang="sr-Latn-BA" sz="1400" b="1" i="1" dirty="0" smtClean="0">
                <a:solidFill>
                  <a:schemeClr val="accent2"/>
                </a:solidFill>
                <a:latin typeface="Times New Roman" panose="02020603050405020304" pitchFamily="18" charset="0"/>
                <a:cs typeface="Times New Roman" panose="02020603050405020304" pitchFamily="18" charset="0"/>
              </a:rPr>
              <a:t>u okviru raspoloživog rada PRIJE  </a:t>
            </a:r>
            <a:r>
              <a:rPr lang="sr-Latn-BA" sz="1400" b="1" i="1" dirty="0" smtClean="0">
                <a:solidFill>
                  <a:schemeClr val="tx1">
                    <a:lumMod val="65000"/>
                    <a:lumOff val="35000"/>
                  </a:schemeClr>
                </a:solidFill>
                <a:latin typeface="Times New Roman" panose="02020603050405020304" pitchFamily="18" charset="0"/>
                <a:cs typeface="Times New Roman" panose="02020603050405020304" pitchFamily="18" charset="0"/>
              </a:rPr>
              <a:t>specijalizacije  </a:t>
            </a:r>
          </a:p>
        </p:txBody>
      </p:sp>
      <p:sp>
        <p:nvSpPr>
          <p:cNvPr id="12" name="Title 1"/>
          <p:cNvSpPr txBox="1">
            <a:spLocks/>
          </p:cNvSpPr>
          <p:nvPr/>
        </p:nvSpPr>
        <p:spPr>
          <a:xfrm>
            <a:off x="582321" y="6007648"/>
            <a:ext cx="8064320" cy="487380"/>
          </a:xfrm>
          <a:prstGeom prst="rect">
            <a:avLst/>
          </a:prstGeom>
          <a:solidFill>
            <a:schemeClr val="bg1"/>
          </a:solidFill>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sr-Latn-BA" sz="1600" dirty="0" smtClean="0">
                <a:solidFill>
                  <a:schemeClr val="tx1"/>
                </a:solidFill>
                <a:latin typeface="Times New Roman" panose="02020603050405020304" pitchFamily="18" charset="0"/>
                <a:cs typeface="Times New Roman" panose="02020603050405020304" pitchFamily="18" charset="0"/>
              </a:rPr>
              <a:t>Za raspoloživih 10 jedinica radne snage, ukupna proizvodnja bez specijalizacije:  iznosi 195 jedinica platna i 135 jedinica žita. </a:t>
            </a:r>
          </a:p>
        </p:txBody>
      </p:sp>
    </p:spTree>
    <p:extLst>
      <p:ext uri="{BB962C8B-B14F-4D97-AF65-F5344CB8AC3E}">
        <p14:creationId xmlns:p14="http://schemas.microsoft.com/office/powerpoint/2010/main" val="26845056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22F896-40B5-4ADD-8801-0D06FADFA095}" type="slidenum">
              <a:rPr lang="en-US" smtClean="0"/>
              <a:t>24</a:t>
            </a:fld>
            <a:endParaRPr lang="en-US" dirty="0"/>
          </a:p>
        </p:txBody>
      </p:sp>
      <p:sp>
        <p:nvSpPr>
          <p:cNvPr id="3" name="Rounded Rectangle 2"/>
          <p:cNvSpPr/>
          <p:nvPr/>
        </p:nvSpPr>
        <p:spPr>
          <a:xfrm>
            <a:off x="281383" y="213457"/>
            <a:ext cx="8529242" cy="516216"/>
          </a:xfrm>
          <a:prstGeom prst="roundRect">
            <a:avLst/>
          </a:prstGeom>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sr-Latn-BA" sz="2000" b="1" i="1" dirty="0">
                <a:solidFill>
                  <a:schemeClr val="bg2">
                    <a:lumMod val="25000"/>
                  </a:schemeClr>
                </a:solidFill>
                <a:latin typeface="Times New Roman" panose="02020603050405020304" pitchFamily="18" charset="0"/>
                <a:cs typeface="Times New Roman" panose="02020603050405020304" pitchFamily="18" charset="0"/>
              </a:rPr>
              <a:t>T</a:t>
            </a:r>
            <a:r>
              <a:rPr lang="sr-Latn-BA" sz="2000" b="1" i="1" dirty="0" smtClean="0">
                <a:solidFill>
                  <a:schemeClr val="bg2">
                    <a:lumMod val="25000"/>
                  </a:schemeClr>
                </a:solidFill>
                <a:latin typeface="Times New Roman" panose="02020603050405020304" pitchFamily="18" charset="0"/>
                <a:cs typeface="Times New Roman" panose="02020603050405020304" pitchFamily="18" charset="0"/>
              </a:rPr>
              <a:t>eorija međunarodne trgovine...TEORIJA RELATIVNE  PREDNOSTI </a:t>
            </a:r>
            <a:endParaRPr lang="en-GB" sz="2000" b="1" i="1" dirty="0">
              <a:solidFill>
                <a:schemeClr val="bg2">
                  <a:lumMod val="25000"/>
                </a:schemeClr>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383" y="948923"/>
            <a:ext cx="448290" cy="556034"/>
          </a:xfrm>
          <a:prstGeom prst="rect">
            <a:avLst/>
          </a:prstGeom>
        </p:spPr>
      </p:pic>
      <p:sp>
        <p:nvSpPr>
          <p:cNvPr id="5" name="Title 1"/>
          <p:cNvSpPr txBox="1">
            <a:spLocks/>
          </p:cNvSpPr>
          <p:nvPr/>
        </p:nvSpPr>
        <p:spPr>
          <a:xfrm>
            <a:off x="729673" y="865225"/>
            <a:ext cx="7916968" cy="639732"/>
          </a:xfrm>
          <a:prstGeom prst="rect">
            <a:avLst/>
          </a:prstGeom>
          <a:solidFill>
            <a:schemeClr val="bg1">
              <a:lumMod val="85000"/>
            </a:schemeClr>
          </a:solidFill>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285750" indent="-285750">
              <a:buFont typeface="Wingdings" panose="05000000000000000000" pitchFamily="2" charset="2"/>
              <a:buChar char="ü"/>
            </a:pPr>
            <a:r>
              <a:rPr lang="sr-Latn-BA" sz="1600" b="1" i="1" u="sng" dirty="0" smtClean="0">
                <a:solidFill>
                  <a:schemeClr val="tx1">
                    <a:lumMod val="65000"/>
                    <a:lumOff val="35000"/>
                  </a:schemeClr>
                </a:solidFill>
                <a:latin typeface="Times New Roman" panose="02020603050405020304" pitchFamily="18" charset="0"/>
                <a:cs typeface="Times New Roman" panose="02020603050405020304" pitchFamily="18" charset="0"/>
              </a:rPr>
              <a:t>Primjer</a:t>
            </a:r>
            <a:r>
              <a:rPr lang="sr-Latn-BA" sz="1600" b="1" i="1" dirty="0" smtClean="0">
                <a:solidFill>
                  <a:schemeClr val="tx1">
                    <a:lumMod val="65000"/>
                    <a:lumOff val="35000"/>
                  </a:schemeClr>
                </a:solidFill>
                <a:latin typeface="Times New Roman" panose="02020603050405020304" pitchFamily="18" charset="0"/>
                <a:cs typeface="Times New Roman" panose="02020603050405020304" pitchFamily="18" charset="0"/>
              </a:rPr>
              <a:t>: </a:t>
            </a:r>
            <a:r>
              <a:rPr lang="sr-Latn-BA" sz="1600" b="1" i="1" dirty="0" smtClean="0">
                <a:solidFill>
                  <a:schemeClr val="tx2"/>
                </a:solidFill>
                <a:latin typeface="Times New Roman" panose="02020603050405020304" pitchFamily="18" charset="0"/>
                <a:cs typeface="Times New Roman" panose="02020603050405020304" pitchFamily="18" charset="0"/>
              </a:rPr>
              <a:t>Teorija relativnih  prednosti – Proizvodnja u okviru raspoloživog rada  </a:t>
            </a:r>
            <a:r>
              <a:rPr lang="sr-Latn-BA" sz="1600" b="1" i="1" dirty="0" smtClean="0">
                <a:solidFill>
                  <a:schemeClr val="accent5"/>
                </a:solidFill>
                <a:latin typeface="Times New Roman" panose="02020603050405020304" pitchFamily="18" charset="0"/>
                <a:cs typeface="Times New Roman" panose="02020603050405020304" pitchFamily="18" charset="0"/>
              </a:rPr>
              <a:t>poslije</a:t>
            </a:r>
            <a:r>
              <a:rPr lang="sr-Latn-BA" sz="1600" b="1" i="1" dirty="0" smtClean="0">
                <a:solidFill>
                  <a:schemeClr val="tx2"/>
                </a:solidFill>
                <a:latin typeface="Times New Roman" panose="02020603050405020304" pitchFamily="18" charset="0"/>
                <a:cs typeface="Times New Roman" panose="02020603050405020304" pitchFamily="18" charset="0"/>
              </a:rPr>
              <a:t> specijalizacije  </a:t>
            </a:r>
          </a:p>
        </p:txBody>
      </p:sp>
      <p:sp>
        <p:nvSpPr>
          <p:cNvPr id="7" name="Title 1"/>
          <p:cNvSpPr txBox="1">
            <a:spLocks/>
          </p:cNvSpPr>
          <p:nvPr/>
        </p:nvSpPr>
        <p:spPr>
          <a:xfrm>
            <a:off x="582321" y="1674433"/>
            <a:ext cx="8064320" cy="487380"/>
          </a:xfrm>
          <a:prstGeom prst="rect">
            <a:avLst/>
          </a:prstGeom>
          <a:solidFill>
            <a:schemeClr val="bg1"/>
          </a:solidFill>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sr-Latn-BA" sz="1600" dirty="0" smtClean="0">
                <a:solidFill>
                  <a:srgbClr val="FF9966"/>
                </a:solidFill>
                <a:latin typeface="Times New Roman" panose="02020603050405020304" pitchFamily="18" charset="0"/>
                <a:cs typeface="Times New Roman" panose="02020603050405020304" pitchFamily="18" charset="0"/>
              </a:rPr>
              <a:t>b) koliko </a:t>
            </a:r>
            <a:r>
              <a:rPr lang="sr-Latn-BA" sz="1600" dirty="0">
                <a:solidFill>
                  <a:srgbClr val="FF9966"/>
                </a:solidFill>
                <a:latin typeface="Times New Roman" panose="02020603050405020304" pitchFamily="18" charset="0"/>
                <a:cs typeface="Times New Roman" panose="02020603050405020304" pitchFamily="18" charset="0"/>
              </a:rPr>
              <a:t>će se realizovati proizvodnje svake zemlje i ukupno sa aspekta svjetske proizvodnje </a:t>
            </a:r>
            <a:r>
              <a:rPr lang="sr-Latn-BA" sz="1600" dirty="0" smtClean="0">
                <a:solidFill>
                  <a:srgbClr val="FF9966"/>
                </a:solidFill>
                <a:latin typeface="Times New Roman" panose="02020603050405020304" pitchFamily="18" charset="0"/>
                <a:cs typeface="Times New Roman" panose="02020603050405020304" pitchFamily="18" charset="0"/>
              </a:rPr>
              <a:t>UZ specijalizaciju </a:t>
            </a:r>
          </a:p>
          <a:p>
            <a:pPr algn="just"/>
            <a:r>
              <a:rPr lang="sr-Latn-BA" sz="1600" b="1" i="1" dirty="0" smtClean="0">
                <a:solidFill>
                  <a:schemeClr val="tx1"/>
                </a:solidFill>
                <a:latin typeface="Times New Roman" panose="02020603050405020304" pitchFamily="18" charset="0"/>
                <a:cs typeface="Times New Roman" panose="02020603050405020304" pitchFamily="18" charset="0"/>
              </a:rPr>
              <a:t>Rješenje: </a:t>
            </a:r>
          </a:p>
          <a:p>
            <a:pPr marL="342900" indent="-342900" algn="just">
              <a:buAutoNum type="alphaLcParenR"/>
            </a:pPr>
            <a:endPar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endParaRPr>
          </a:p>
          <a:p>
            <a:pPr algn="just"/>
            <a:r>
              <a:rPr lang="sr-Latn-BA" sz="1600" b="1" dirty="0" smtClean="0">
                <a:solidFill>
                  <a:srgbClr val="FF9966"/>
                </a:solidFill>
                <a:latin typeface="Times New Roman" panose="02020603050405020304" pitchFamily="18" charset="0"/>
                <a:cs typeface="Times New Roman" panose="02020603050405020304" pitchFamily="18" charset="0"/>
              </a:rPr>
              <a:t> </a:t>
            </a:r>
          </a:p>
        </p:txBody>
      </p:sp>
      <p:graphicFrame>
        <p:nvGraphicFramePr>
          <p:cNvPr id="10" name="Table 9"/>
          <p:cNvGraphicFramePr>
            <a:graphicFrameLocks noGrp="1"/>
          </p:cNvGraphicFramePr>
          <p:nvPr>
            <p:extLst>
              <p:ext uri="{D42A27DB-BD31-4B8C-83A1-F6EECF244321}">
                <p14:modId xmlns:p14="http://schemas.microsoft.com/office/powerpoint/2010/main" val="1843740844"/>
              </p:ext>
            </p:extLst>
          </p:nvPr>
        </p:nvGraphicFramePr>
        <p:xfrm>
          <a:off x="582321" y="3025302"/>
          <a:ext cx="3746487" cy="1398838"/>
        </p:xfrm>
        <a:graphic>
          <a:graphicData uri="http://schemas.openxmlformats.org/drawingml/2006/table">
            <a:tbl>
              <a:tblPr firstRow="1" bandRow="1">
                <a:tableStyleId>{3B4B98B0-60AC-42C2-AFA5-B58CD77FA1E5}</a:tableStyleId>
              </a:tblPr>
              <a:tblGrid>
                <a:gridCol w="1028610">
                  <a:extLst>
                    <a:ext uri="{9D8B030D-6E8A-4147-A177-3AD203B41FA5}">
                      <a16:colId xmlns:a16="http://schemas.microsoft.com/office/drawing/2014/main" val="2130306166"/>
                    </a:ext>
                  </a:extLst>
                </a:gridCol>
                <a:gridCol w="844633">
                  <a:extLst>
                    <a:ext uri="{9D8B030D-6E8A-4147-A177-3AD203B41FA5}">
                      <a16:colId xmlns:a16="http://schemas.microsoft.com/office/drawing/2014/main" val="3977420346"/>
                    </a:ext>
                  </a:extLst>
                </a:gridCol>
                <a:gridCol w="936622">
                  <a:extLst>
                    <a:ext uri="{9D8B030D-6E8A-4147-A177-3AD203B41FA5}">
                      <a16:colId xmlns:a16="http://schemas.microsoft.com/office/drawing/2014/main" val="2763985732"/>
                    </a:ext>
                  </a:extLst>
                </a:gridCol>
                <a:gridCol w="936622">
                  <a:extLst>
                    <a:ext uri="{9D8B030D-6E8A-4147-A177-3AD203B41FA5}">
                      <a16:colId xmlns:a16="http://schemas.microsoft.com/office/drawing/2014/main" val="2844783401"/>
                    </a:ext>
                  </a:extLst>
                </a:gridCol>
              </a:tblGrid>
              <a:tr h="301558">
                <a:tc>
                  <a:txBody>
                    <a:bodyPr/>
                    <a:lstStyle/>
                    <a:p>
                      <a:endParaRPr lang="en-GB" sz="1200" dirty="0">
                        <a:latin typeface="Times New Roman" panose="02020603050405020304" pitchFamily="18" charset="0"/>
                        <a:cs typeface="Times New Roman" panose="02020603050405020304" pitchFamily="18" charset="0"/>
                      </a:endParaRPr>
                    </a:p>
                  </a:txBody>
                  <a:tcPr/>
                </a:tc>
                <a:tc gridSpan="2">
                  <a:txBody>
                    <a:bodyPr/>
                    <a:lstStyle/>
                    <a:p>
                      <a:pPr algn="ctr"/>
                      <a:r>
                        <a:rPr lang="sr-Latn-BA" sz="1200" dirty="0" smtClean="0"/>
                        <a:t>Zemlja </a:t>
                      </a:r>
                      <a:endParaRPr lang="en-GB" sz="1200" dirty="0">
                        <a:latin typeface="Times New Roman" panose="02020603050405020304" pitchFamily="18" charset="0"/>
                        <a:cs typeface="Times New Roman" panose="02020603050405020304" pitchFamily="18" charset="0"/>
                      </a:endParaRPr>
                    </a:p>
                  </a:txBody>
                  <a:tcPr/>
                </a:tc>
                <a:tc hMerge="1">
                  <a:txBody>
                    <a:bodyPr/>
                    <a:lstStyle/>
                    <a:p>
                      <a:endParaRPr lang="en-GB" sz="1400" dirty="0">
                        <a:latin typeface="Times New Roman" panose="02020603050405020304" pitchFamily="18" charset="0"/>
                        <a:cs typeface="Times New Roman" panose="02020603050405020304" pitchFamily="18" charset="0"/>
                      </a:endParaRPr>
                    </a:p>
                  </a:txBody>
                  <a:tcPr/>
                </a:tc>
                <a:tc>
                  <a:txBody>
                    <a:bodyPr/>
                    <a:lstStyle/>
                    <a:p>
                      <a:endParaRPr lang="en-GB" sz="1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522106713"/>
                  </a:ext>
                </a:extLst>
              </a:tr>
              <a:tr h="255846">
                <a:tc>
                  <a:txBody>
                    <a:bodyPr/>
                    <a:lstStyle/>
                    <a:p>
                      <a:pPr algn="ctr"/>
                      <a:r>
                        <a:rPr lang="sr-Latn-BA" sz="1200" dirty="0" smtClean="0"/>
                        <a:t>Proizvod </a:t>
                      </a:r>
                      <a:endParaRPr lang="en-GB" sz="1200" dirty="0">
                        <a:latin typeface="Times New Roman" panose="02020603050405020304" pitchFamily="18" charset="0"/>
                        <a:cs typeface="Times New Roman" panose="02020603050405020304" pitchFamily="18" charset="0"/>
                      </a:endParaRPr>
                    </a:p>
                  </a:txBody>
                  <a:tcPr/>
                </a:tc>
                <a:tc>
                  <a:txBody>
                    <a:bodyPr/>
                    <a:lstStyle/>
                    <a:p>
                      <a:pPr algn="ctr"/>
                      <a:r>
                        <a:rPr lang="sr-Latn-BA" sz="1200" dirty="0" smtClean="0"/>
                        <a:t>X</a:t>
                      </a:r>
                      <a:endParaRPr lang="en-GB" sz="1200" dirty="0">
                        <a:latin typeface="Times New Roman" panose="02020603050405020304" pitchFamily="18" charset="0"/>
                        <a:cs typeface="Times New Roman" panose="02020603050405020304" pitchFamily="18" charset="0"/>
                      </a:endParaRPr>
                    </a:p>
                  </a:txBody>
                  <a:tcPr/>
                </a:tc>
                <a:tc>
                  <a:txBody>
                    <a:bodyPr/>
                    <a:lstStyle/>
                    <a:p>
                      <a:pPr algn="ctr"/>
                      <a:r>
                        <a:rPr lang="sr-Latn-BA" sz="1200" dirty="0" smtClean="0"/>
                        <a:t>Y</a:t>
                      </a:r>
                      <a:endParaRPr lang="en-GB" sz="1200" dirty="0">
                        <a:latin typeface="Times New Roman" panose="02020603050405020304" pitchFamily="18" charset="0"/>
                        <a:cs typeface="Times New Roman" panose="02020603050405020304" pitchFamily="18" charset="0"/>
                      </a:endParaRPr>
                    </a:p>
                  </a:txBody>
                  <a:tcPr/>
                </a:tc>
                <a:tc>
                  <a:txBody>
                    <a:bodyPr/>
                    <a:lstStyle/>
                    <a:p>
                      <a:pPr algn="ctr"/>
                      <a:r>
                        <a:rPr lang="sr-Latn-BA" sz="1200" dirty="0" smtClean="0"/>
                        <a:t>Ukupno </a:t>
                      </a:r>
                      <a:endParaRPr lang="en-GB" sz="1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37416641"/>
                  </a:ext>
                </a:extLst>
              </a:tr>
              <a:tr h="255846">
                <a:tc>
                  <a:txBody>
                    <a:bodyPr/>
                    <a:lstStyle/>
                    <a:p>
                      <a:pPr algn="ctr"/>
                      <a:r>
                        <a:rPr lang="sr-Latn-BA" sz="1200" dirty="0" smtClean="0"/>
                        <a:t>Platno</a:t>
                      </a:r>
                      <a:r>
                        <a:rPr lang="sr-Latn-BA" sz="1200" baseline="0" dirty="0" smtClean="0"/>
                        <a:t> </a:t>
                      </a:r>
                      <a:endParaRPr lang="en-GB" sz="1200" dirty="0">
                        <a:latin typeface="Times New Roman" panose="02020603050405020304" pitchFamily="18" charset="0"/>
                        <a:cs typeface="Times New Roman" panose="02020603050405020304" pitchFamily="18" charset="0"/>
                      </a:endParaRPr>
                    </a:p>
                  </a:txBody>
                  <a:tcPr/>
                </a:tc>
                <a:tc>
                  <a:txBody>
                    <a:bodyPr/>
                    <a:lstStyle/>
                    <a:p>
                      <a:pPr algn="ctr"/>
                      <a:r>
                        <a:rPr lang="sr-Latn-BA" sz="1200" dirty="0" smtClean="0"/>
                        <a:t>150</a:t>
                      </a:r>
                      <a:endParaRPr lang="en-GB" sz="1200" dirty="0">
                        <a:latin typeface="Times New Roman" panose="02020603050405020304" pitchFamily="18" charset="0"/>
                        <a:cs typeface="Times New Roman" panose="02020603050405020304" pitchFamily="18" charset="0"/>
                      </a:endParaRPr>
                    </a:p>
                  </a:txBody>
                  <a:tcPr>
                    <a:solidFill>
                      <a:schemeClr val="accent4">
                        <a:lumMod val="40000"/>
                        <a:lumOff val="60000"/>
                      </a:schemeClr>
                    </a:solidFill>
                  </a:tcPr>
                </a:tc>
                <a:tc>
                  <a:txBody>
                    <a:bodyPr/>
                    <a:lstStyle/>
                    <a:p>
                      <a:pPr algn="ctr"/>
                      <a:r>
                        <a:rPr lang="sr-Latn-BA" sz="1200" dirty="0" smtClean="0"/>
                        <a:t>45</a:t>
                      </a:r>
                      <a:endParaRPr lang="en-GB" sz="1200" dirty="0">
                        <a:latin typeface="Times New Roman" panose="02020603050405020304" pitchFamily="18" charset="0"/>
                        <a:cs typeface="Times New Roman" panose="02020603050405020304" pitchFamily="18" charset="0"/>
                      </a:endParaRPr>
                    </a:p>
                  </a:txBody>
                  <a:tcPr/>
                </a:tc>
                <a:tc>
                  <a:txBody>
                    <a:bodyPr/>
                    <a:lstStyle/>
                    <a:p>
                      <a:pPr algn="ctr"/>
                      <a:r>
                        <a:rPr lang="sr-Latn-BA" sz="1200" dirty="0" smtClean="0"/>
                        <a:t>195</a:t>
                      </a:r>
                      <a:endParaRPr lang="en-GB" sz="1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981098333"/>
                  </a:ext>
                </a:extLst>
              </a:tr>
              <a:tr h="255846">
                <a:tc>
                  <a:txBody>
                    <a:bodyPr/>
                    <a:lstStyle/>
                    <a:p>
                      <a:pPr algn="ctr"/>
                      <a:r>
                        <a:rPr lang="sr-Latn-BA" sz="1200" baseline="0" dirty="0" smtClean="0"/>
                        <a:t>Žito </a:t>
                      </a:r>
                      <a:endParaRPr lang="en-GB" sz="1200" dirty="0">
                        <a:latin typeface="Times New Roman" panose="02020603050405020304" pitchFamily="18" charset="0"/>
                        <a:cs typeface="Times New Roman" panose="02020603050405020304" pitchFamily="18" charset="0"/>
                      </a:endParaRPr>
                    </a:p>
                  </a:txBody>
                  <a:tcPr/>
                </a:tc>
                <a:tc>
                  <a:txBody>
                    <a:bodyPr/>
                    <a:lstStyle/>
                    <a:p>
                      <a:pPr algn="ctr"/>
                      <a:r>
                        <a:rPr lang="sr-Latn-BA" sz="1200" dirty="0" smtClean="0"/>
                        <a:t>75</a:t>
                      </a:r>
                      <a:endParaRPr lang="en-GB" sz="1200" dirty="0">
                        <a:latin typeface="Times New Roman" panose="02020603050405020304" pitchFamily="18" charset="0"/>
                        <a:cs typeface="Times New Roman" panose="02020603050405020304" pitchFamily="18" charset="0"/>
                      </a:endParaRPr>
                    </a:p>
                  </a:txBody>
                  <a:tcPr/>
                </a:tc>
                <a:tc>
                  <a:txBody>
                    <a:bodyPr/>
                    <a:lstStyle/>
                    <a:p>
                      <a:pPr algn="ctr"/>
                      <a:r>
                        <a:rPr lang="sr-Latn-BA" sz="1200" dirty="0" smtClean="0"/>
                        <a:t>60</a:t>
                      </a:r>
                      <a:endParaRPr lang="en-GB" sz="1200" dirty="0">
                        <a:latin typeface="Times New Roman" panose="02020603050405020304" pitchFamily="18" charset="0"/>
                        <a:cs typeface="Times New Roman" panose="02020603050405020304" pitchFamily="18" charset="0"/>
                      </a:endParaRPr>
                    </a:p>
                  </a:txBody>
                  <a:tcPr>
                    <a:solidFill>
                      <a:schemeClr val="accent5">
                        <a:lumMod val="75000"/>
                        <a:alpha val="20000"/>
                      </a:schemeClr>
                    </a:solidFill>
                  </a:tcPr>
                </a:tc>
                <a:tc>
                  <a:txBody>
                    <a:bodyPr/>
                    <a:lstStyle/>
                    <a:p>
                      <a:pPr algn="ctr"/>
                      <a:r>
                        <a:rPr lang="sr-Latn-BA" sz="1200" dirty="0" smtClean="0"/>
                        <a:t>135</a:t>
                      </a:r>
                      <a:endParaRPr lang="en-GB" sz="1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610857917"/>
                  </a:ext>
                </a:extLst>
              </a:tr>
              <a:tr h="255846">
                <a:tc>
                  <a:txBody>
                    <a:bodyPr/>
                    <a:lstStyle/>
                    <a:p>
                      <a:pPr algn="ctr"/>
                      <a:r>
                        <a:rPr lang="sr-Latn-BA" sz="1200" dirty="0" smtClean="0"/>
                        <a:t>Ukupno </a:t>
                      </a:r>
                      <a:endParaRPr lang="en-GB" sz="1200" dirty="0">
                        <a:latin typeface="Times New Roman" panose="02020603050405020304" pitchFamily="18" charset="0"/>
                        <a:cs typeface="Times New Roman" panose="02020603050405020304" pitchFamily="18" charset="0"/>
                      </a:endParaRPr>
                    </a:p>
                  </a:txBody>
                  <a:tcPr/>
                </a:tc>
                <a:tc>
                  <a:txBody>
                    <a:bodyPr/>
                    <a:lstStyle/>
                    <a:p>
                      <a:pPr algn="ctr"/>
                      <a:r>
                        <a:rPr lang="sr-Latn-BA" sz="1200" dirty="0" smtClean="0">
                          <a:latin typeface="Times New Roman" panose="02020603050405020304" pitchFamily="18" charset="0"/>
                          <a:cs typeface="Times New Roman" panose="02020603050405020304" pitchFamily="18" charset="0"/>
                        </a:rPr>
                        <a:t>225</a:t>
                      </a:r>
                      <a:endParaRPr lang="en-GB" sz="1200" dirty="0">
                        <a:latin typeface="Times New Roman" panose="02020603050405020304" pitchFamily="18" charset="0"/>
                        <a:cs typeface="Times New Roman" panose="02020603050405020304" pitchFamily="18" charset="0"/>
                      </a:endParaRPr>
                    </a:p>
                  </a:txBody>
                  <a:tcPr/>
                </a:tc>
                <a:tc>
                  <a:txBody>
                    <a:bodyPr/>
                    <a:lstStyle/>
                    <a:p>
                      <a:pPr algn="ctr"/>
                      <a:r>
                        <a:rPr lang="sr-Latn-BA" sz="1200" dirty="0" smtClean="0">
                          <a:latin typeface="Times New Roman" panose="02020603050405020304" pitchFamily="18" charset="0"/>
                          <a:cs typeface="Times New Roman" panose="02020603050405020304" pitchFamily="18" charset="0"/>
                        </a:rPr>
                        <a:t>105</a:t>
                      </a:r>
                      <a:endParaRPr lang="en-GB" sz="1200" dirty="0">
                        <a:latin typeface="Times New Roman" panose="02020603050405020304" pitchFamily="18" charset="0"/>
                        <a:cs typeface="Times New Roman" panose="02020603050405020304" pitchFamily="18" charset="0"/>
                      </a:endParaRPr>
                    </a:p>
                  </a:txBody>
                  <a:tcPr/>
                </a:tc>
                <a:tc>
                  <a:txBody>
                    <a:bodyPr/>
                    <a:lstStyle/>
                    <a:p>
                      <a:pPr algn="ctr"/>
                      <a:r>
                        <a:rPr lang="sr-Latn-BA" sz="1200" dirty="0" smtClean="0">
                          <a:latin typeface="Times New Roman" panose="02020603050405020304" pitchFamily="18" charset="0"/>
                          <a:cs typeface="Times New Roman" panose="02020603050405020304" pitchFamily="18" charset="0"/>
                        </a:rPr>
                        <a:t>330</a:t>
                      </a:r>
                      <a:endParaRPr lang="en-GB" sz="1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53100737"/>
                  </a:ext>
                </a:extLst>
              </a:tr>
            </a:tbl>
          </a:graphicData>
        </a:graphic>
      </p:graphicFrame>
      <p:sp>
        <p:nvSpPr>
          <p:cNvPr id="11" name="Title 1"/>
          <p:cNvSpPr txBox="1">
            <a:spLocks/>
          </p:cNvSpPr>
          <p:nvPr/>
        </p:nvSpPr>
        <p:spPr>
          <a:xfrm>
            <a:off x="582321" y="2535296"/>
            <a:ext cx="4449567" cy="313610"/>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r-Latn-BA" sz="1400" b="1" i="1" dirty="0" smtClean="0">
                <a:solidFill>
                  <a:schemeClr val="tx1">
                    <a:lumMod val="65000"/>
                    <a:lumOff val="35000"/>
                  </a:schemeClr>
                </a:solidFill>
                <a:latin typeface="Times New Roman" panose="02020603050405020304" pitchFamily="18" charset="0"/>
                <a:cs typeface="Times New Roman" panose="02020603050405020304" pitchFamily="18" charset="0"/>
              </a:rPr>
              <a:t> Proizvodnja </a:t>
            </a:r>
            <a:r>
              <a:rPr lang="sr-Latn-BA" sz="1400" b="1" i="1" dirty="0" smtClean="0">
                <a:solidFill>
                  <a:schemeClr val="accent2"/>
                </a:solidFill>
                <a:latin typeface="Times New Roman" panose="02020603050405020304" pitchFamily="18" charset="0"/>
                <a:cs typeface="Times New Roman" panose="02020603050405020304" pitchFamily="18" charset="0"/>
              </a:rPr>
              <a:t>u okviru raspoloživog rada PRIJE  </a:t>
            </a:r>
            <a:r>
              <a:rPr lang="sr-Latn-BA" sz="1400" b="1" i="1" dirty="0" smtClean="0">
                <a:solidFill>
                  <a:schemeClr val="tx1">
                    <a:lumMod val="65000"/>
                    <a:lumOff val="35000"/>
                  </a:schemeClr>
                </a:solidFill>
                <a:latin typeface="Times New Roman" panose="02020603050405020304" pitchFamily="18" charset="0"/>
                <a:cs typeface="Times New Roman" panose="02020603050405020304" pitchFamily="18" charset="0"/>
              </a:rPr>
              <a:t>specijalizacije  </a:t>
            </a:r>
          </a:p>
        </p:txBody>
      </p:sp>
      <p:sp>
        <p:nvSpPr>
          <p:cNvPr id="12" name="Title 1"/>
          <p:cNvSpPr txBox="1">
            <a:spLocks/>
          </p:cNvSpPr>
          <p:nvPr/>
        </p:nvSpPr>
        <p:spPr>
          <a:xfrm>
            <a:off x="4423805" y="3279567"/>
            <a:ext cx="4107352" cy="1086792"/>
          </a:xfrm>
          <a:prstGeom prst="rect">
            <a:avLst/>
          </a:prstGeom>
          <a:solidFill>
            <a:schemeClr val="bg1"/>
          </a:solidFill>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sr-Latn-BA" sz="1600" dirty="0" smtClean="0">
                <a:solidFill>
                  <a:schemeClr val="tx1"/>
                </a:solidFill>
                <a:latin typeface="Times New Roman" panose="02020603050405020304" pitchFamily="18" charset="0"/>
                <a:cs typeface="Times New Roman" panose="02020603050405020304" pitchFamily="18" charset="0"/>
              </a:rPr>
              <a:t>Za raspoloživih 10 jedinica radne snage, ukupna proizvodnja </a:t>
            </a:r>
            <a:r>
              <a:rPr lang="sr-Latn-BA" sz="1600" u="sng" dirty="0" smtClean="0">
                <a:solidFill>
                  <a:schemeClr val="tx1"/>
                </a:solidFill>
                <a:latin typeface="Times New Roman" panose="02020603050405020304" pitchFamily="18" charset="0"/>
                <a:cs typeface="Times New Roman" panose="02020603050405020304" pitchFamily="18" charset="0"/>
              </a:rPr>
              <a:t>bez specijalizacije</a:t>
            </a:r>
            <a:r>
              <a:rPr lang="sr-Latn-BA" sz="1600" dirty="0" smtClean="0">
                <a:solidFill>
                  <a:schemeClr val="tx1"/>
                </a:solidFill>
                <a:latin typeface="Times New Roman" panose="02020603050405020304" pitchFamily="18" charset="0"/>
                <a:cs typeface="Times New Roman" panose="02020603050405020304" pitchFamily="18" charset="0"/>
              </a:rPr>
              <a:t>:  iznosi 195 jedinica platna i 135 jedinica žita. </a:t>
            </a:r>
          </a:p>
        </p:txBody>
      </p:sp>
      <p:sp>
        <p:nvSpPr>
          <p:cNvPr id="13" name="Title 1"/>
          <p:cNvSpPr txBox="1">
            <a:spLocks/>
          </p:cNvSpPr>
          <p:nvPr/>
        </p:nvSpPr>
        <p:spPr>
          <a:xfrm>
            <a:off x="505528" y="4598247"/>
            <a:ext cx="4449567" cy="509201"/>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r-Latn-BA" sz="1400" b="1" i="1" dirty="0" smtClean="0">
                <a:solidFill>
                  <a:schemeClr val="tx1">
                    <a:lumMod val="65000"/>
                    <a:lumOff val="35000"/>
                  </a:schemeClr>
                </a:solidFill>
                <a:latin typeface="Times New Roman" panose="02020603050405020304" pitchFamily="18" charset="0"/>
                <a:cs typeface="Times New Roman" panose="02020603050405020304" pitchFamily="18" charset="0"/>
              </a:rPr>
              <a:t> Proizvodnja </a:t>
            </a:r>
            <a:r>
              <a:rPr lang="sr-Latn-BA" sz="1400" b="1" i="1" dirty="0" smtClean="0">
                <a:solidFill>
                  <a:schemeClr val="accent2"/>
                </a:solidFill>
                <a:latin typeface="Times New Roman" panose="02020603050405020304" pitchFamily="18" charset="0"/>
                <a:cs typeface="Times New Roman" panose="02020603050405020304" pitchFamily="18" charset="0"/>
              </a:rPr>
              <a:t>u okviru raspoloživog rada UZ </a:t>
            </a:r>
            <a:r>
              <a:rPr lang="sr-Latn-BA" sz="1400" b="1" i="1" dirty="0" smtClean="0">
                <a:solidFill>
                  <a:schemeClr val="tx1">
                    <a:lumMod val="65000"/>
                    <a:lumOff val="35000"/>
                  </a:schemeClr>
                </a:solidFill>
                <a:latin typeface="Times New Roman" panose="02020603050405020304" pitchFamily="18" charset="0"/>
                <a:cs typeface="Times New Roman" panose="02020603050405020304" pitchFamily="18" charset="0"/>
              </a:rPr>
              <a:t>specijalizaciju  </a:t>
            </a:r>
          </a:p>
        </p:txBody>
      </p:sp>
      <p:graphicFrame>
        <p:nvGraphicFramePr>
          <p:cNvPr id="15" name="Table 14"/>
          <p:cNvGraphicFramePr>
            <a:graphicFrameLocks noGrp="1"/>
          </p:cNvGraphicFramePr>
          <p:nvPr>
            <p:extLst>
              <p:ext uri="{D42A27DB-BD31-4B8C-83A1-F6EECF244321}">
                <p14:modId xmlns:p14="http://schemas.microsoft.com/office/powerpoint/2010/main" val="202135730"/>
              </p:ext>
            </p:extLst>
          </p:nvPr>
        </p:nvGraphicFramePr>
        <p:xfrm>
          <a:off x="601776" y="5107448"/>
          <a:ext cx="3746487" cy="1398838"/>
        </p:xfrm>
        <a:graphic>
          <a:graphicData uri="http://schemas.openxmlformats.org/drawingml/2006/table">
            <a:tbl>
              <a:tblPr firstRow="1" bandRow="1">
                <a:tableStyleId>{3B4B98B0-60AC-42C2-AFA5-B58CD77FA1E5}</a:tableStyleId>
              </a:tblPr>
              <a:tblGrid>
                <a:gridCol w="1028610">
                  <a:extLst>
                    <a:ext uri="{9D8B030D-6E8A-4147-A177-3AD203B41FA5}">
                      <a16:colId xmlns:a16="http://schemas.microsoft.com/office/drawing/2014/main" val="2130306166"/>
                    </a:ext>
                  </a:extLst>
                </a:gridCol>
                <a:gridCol w="844633">
                  <a:extLst>
                    <a:ext uri="{9D8B030D-6E8A-4147-A177-3AD203B41FA5}">
                      <a16:colId xmlns:a16="http://schemas.microsoft.com/office/drawing/2014/main" val="3977420346"/>
                    </a:ext>
                  </a:extLst>
                </a:gridCol>
                <a:gridCol w="936622">
                  <a:extLst>
                    <a:ext uri="{9D8B030D-6E8A-4147-A177-3AD203B41FA5}">
                      <a16:colId xmlns:a16="http://schemas.microsoft.com/office/drawing/2014/main" val="2763985732"/>
                    </a:ext>
                  </a:extLst>
                </a:gridCol>
                <a:gridCol w="936622">
                  <a:extLst>
                    <a:ext uri="{9D8B030D-6E8A-4147-A177-3AD203B41FA5}">
                      <a16:colId xmlns:a16="http://schemas.microsoft.com/office/drawing/2014/main" val="2844783401"/>
                    </a:ext>
                  </a:extLst>
                </a:gridCol>
              </a:tblGrid>
              <a:tr h="301558">
                <a:tc>
                  <a:txBody>
                    <a:bodyPr/>
                    <a:lstStyle/>
                    <a:p>
                      <a:endParaRPr lang="en-GB" sz="1200" dirty="0">
                        <a:latin typeface="Times New Roman" panose="02020603050405020304" pitchFamily="18" charset="0"/>
                        <a:cs typeface="Times New Roman" panose="02020603050405020304" pitchFamily="18" charset="0"/>
                      </a:endParaRPr>
                    </a:p>
                  </a:txBody>
                  <a:tcPr/>
                </a:tc>
                <a:tc gridSpan="2">
                  <a:txBody>
                    <a:bodyPr/>
                    <a:lstStyle/>
                    <a:p>
                      <a:pPr algn="ctr"/>
                      <a:r>
                        <a:rPr lang="sr-Latn-BA" sz="1200" dirty="0" smtClean="0"/>
                        <a:t>Zemlja </a:t>
                      </a:r>
                      <a:endParaRPr lang="en-GB" sz="1200" dirty="0">
                        <a:latin typeface="Times New Roman" panose="02020603050405020304" pitchFamily="18" charset="0"/>
                        <a:cs typeface="Times New Roman" panose="02020603050405020304" pitchFamily="18" charset="0"/>
                      </a:endParaRPr>
                    </a:p>
                  </a:txBody>
                  <a:tcPr/>
                </a:tc>
                <a:tc hMerge="1">
                  <a:txBody>
                    <a:bodyPr/>
                    <a:lstStyle/>
                    <a:p>
                      <a:endParaRPr lang="en-GB" sz="1400" dirty="0">
                        <a:latin typeface="Times New Roman" panose="02020603050405020304" pitchFamily="18" charset="0"/>
                        <a:cs typeface="Times New Roman" panose="02020603050405020304" pitchFamily="18" charset="0"/>
                      </a:endParaRPr>
                    </a:p>
                  </a:txBody>
                  <a:tcPr/>
                </a:tc>
                <a:tc>
                  <a:txBody>
                    <a:bodyPr/>
                    <a:lstStyle/>
                    <a:p>
                      <a:endParaRPr lang="en-GB" sz="1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522106713"/>
                  </a:ext>
                </a:extLst>
              </a:tr>
              <a:tr h="255846">
                <a:tc>
                  <a:txBody>
                    <a:bodyPr/>
                    <a:lstStyle/>
                    <a:p>
                      <a:pPr algn="ctr"/>
                      <a:r>
                        <a:rPr lang="sr-Latn-BA" sz="1200" dirty="0" smtClean="0"/>
                        <a:t>Proizvod </a:t>
                      </a:r>
                      <a:endParaRPr lang="en-GB" sz="1200" dirty="0">
                        <a:latin typeface="Times New Roman" panose="02020603050405020304" pitchFamily="18" charset="0"/>
                        <a:cs typeface="Times New Roman" panose="02020603050405020304" pitchFamily="18" charset="0"/>
                      </a:endParaRPr>
                    </a:p>
                  </a:txBody>
                  <a:tcPr/>
                </a:tc>
                <a:tc>
                  <a:txBody>
                    <a:bodyPr/>
                    <a:lstStyle/>
                    <a:p>
                      <a:pPr algn="ctr"/>
                      <a:r>
                        <a:rPr lang="sr-Latn-BA" sz="1200" dirty="0" smtClean="0"/>
                        <a:t>X</a:t>
                      </a:r>
                      <a:endParaRPr lang="en-GB" sz="1200" dirty="0">
                        <a:latin typeface="Times New Roman" panose="02020603050405020304" pitchFamily="18" charset="0"/>
                        <a:cs typeface="Times New Roman" panose="02020603050405020304" pitchFamily="18" charset="0"/>
                      </a:endParaRPr>
                    </a:p>
                  </a:txBody>
                  <a:tcPr/>
                </a:tc>
                <a:tc>
                  <a:txBody>
                    <a:bodyPr/>
                    <a:lstStyle/>
                    <a:p>
                      <a:pPr algn="ctr"/>
                      <a:r>
                        <a:rPr lang="sr-Latn-BA" sz="1200" dirty="0" smtClean="0"/>
                        <a:t>Y</a:t>
                      </a:r>
                      <a:endParaRPr lang="en-GB" sz="1200" dirty="0">
                        <a:latin typeface="Times New Roman" panose="02020603050405020304" pitchFamily="18" charset="0"/>
                        <a:cs typeface="Times New Roman" panose="02020603050405020304" pitchFamily="18" charset="0"/>
                      </a:endParaRPr>
                    </a:p>
                  </a:txBody>
                  <a:tcPr/>
                </a:tc>
                <a:tc>
                  <a:txBody>
                    <a:bodyPr/>
                    <a:lstStyle/>
                    <a:p>
                      <a:pPr algn="ctr"/>
                      <a:r>
                        <a:rPr lang="sr-Latn-BA" sz="1200" dirty="0" smtClean="0"/>
                        <a:t>Ukupno </a:t>
                      </a:r>
                      <a:endParaRPr lang="en-GB" sz="1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37416641"/>
                  </a:ext>
                </a:extLst>
              </a:tr>
              <a:tr h="255846">
                <a:tc>
                  <a:txBody>
                    <a:bodyPr/>
                    <a:lstStyle/>
                    <a:p>
                      <a:pPr algn="ctr"/>
                      <a:r>
                        <a:rPr lang="sr-Latn-BA" sz="1200" dirty="0" smtClean="0"/>
                        <a:t>Platno</a:t>
                      </a:r>
                      <a:r>
                        <a:rPr lang="sr-Latn-BA" sz="1200" baseline="0" dirty="0" smtClean="0"/>
                        <a:t> </a:t>
                      </a:r>
                      <a:endParaRPr lang="en-GB" sz="1200" dirty="0">
                        <a:latin typeface="Times New Roman" panose="02020603050405020304" pitchFamily="18" charset="0"/>
                        <a:cs typeface="Times New Roman" panose="02020603050405020304" pitchFamily="18" charset="0"/>
                      </a:endParaRPr>
                    </a:p>
                  </a:txBody>
                  <a:tcPr/>
                </a:tc>
                <a:tc>
                  <a:txBody>
                    <a:bodyPr/>
                    <a:lstStyle/>
                    <a:p>
                      <a:pPr algn="ctr"/>
                      <a:r>
                        <a:rPr lang="sr-Latn-BA" sz="1200" dirty="0" smtClean="0">
                          <a:latin typeface="+mn-lt"/>
                          <a:cs typeface="+mn-cs"/>
                        </a:rPr>
                        <a:t>300</a:t>
                      </a:r>
                      <a:endParaRPr lang="en-GB" sz="1200" dirty="0">
                        <a:latin typeface="Times New Roman" panose="02020603050405020304" pitchFamily="18" charset="0"/>
                        <a:cs typeface="Times New Roman" panose="02020603050405020304" pitchFamily="18" charset="0"/>
                      </a:endParaRPr>
                    </a:p>
                  </a:txBody>
                  <a:tcPr/>
                </a:tc>
                <a:tc>
                  <a:txBody>
                    <a:bodyPr/>
                    <a:lstStyle/>
                    <a:p>
                      <a:pPr algn="ctr"/>
                      <a:r>
                        <a:rPr lang="sr-Latn-BA" sz="1200" dirty="0" smtClean="0"/>
                        <a:t>0</a:t>
                      </a:r>
                      <a:endParaRPr lang="en-GB" sz="1200" dirty="0">
                        <a:latin typeface="Times New Roman" panose="02020603050405020304" pitchFamily="18" charset="0"/>
                        <a:cs typeface="Times New Roman" panose="02020603050405020304" pitchFamily="18" charset="0"/>
                      </a:endParaRPr>
                    </a:p>
                  </a:txBody>
                  <a:tcPr/>
                </a:tc>
                <a:tc>
                  <a:txBody>
                    <a:bodyPr/>
                    <a:lstStyle/>
                    <a:p>
                      <a:pPr algn="ctr"/>
                      <a:r>
                        <a:rPr lang="sr-Latn-BA" sz="1200" dirty="0" smtClean="0"/>
                        <a:t>300</a:t>
                      </a:r>
                      <a:endParaRPr lang="en-GB" sz="1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981098333"/>
                  </a:ext>
                </a:extLst>
              </a:tr>
              <a:tr h="255846">
                <a:tc>
                  <a:txBody>
                    <a:bodyPr/>
                    <a:lstStyle/>
                    <a:p>
                      <a:pPr algn="ctr"/>
                      <a:r>
                        <a:rPr lang="sr-Latn-BA" sz="1200" baseline="0" dirty="0" smtClean="0"/>
                        <a:t>Žito </a:t>
                      </a:r>
                      <a:endParaRPr lang="en-GB" sz="1200" dirty="0">
                        <a:latin typeface="Times New Roman" panose="02020603050405020304" pitchFamily="18" charset="0"/>
                        <a:cs typeface="Times New Roman" panose="02020603050405020304" pitchFamily="18" charset="0"/>
                      </a:endParaRPr>
                    </a:p>
                  </a:txBody>
                  <a:tcPr/>
                </a:tc>
                <a:tc>
                  <a:txBody>
                    <a:bodyPr/>
                    <a:lstStyle/>
                    <a:p>
                      <a:pPr algn="ctr"/>
                      <a:r>
                        <a:rPr lang="sr-Latn-BA" sz="1200" dirty="0" smtClean="0"/>
                        <a:t>0</a:t>
                      </a:r>
                      <a:endParaRPr lang="en-GB" sz="1200" dirty="0">
                        <a:latin typeface="Times New Roman" panose="02020603050405020304" pitchFamily="18" charset="0"/>
                        <a:cs typeface="Times New Roman" panose="02020603050405020304" pitchFamily="18" charset="0"/>
                      </a:endParaRPr>
                    </a:p>
                  </a:txBody>
                  <a:tcPr/>
                </a:tc>
                <a:tc>
                  <a:txBody>
                    <a:bodyPr/>
                    <a:lstStyle/>
                    <a:p>
                      <a:pPr algn="ctr"/>
                      <a:r>
                        <a:rPr lang="sr-Latn-BA" sz="1200" dirty="0" smtClean="0"/>
                        <a:t>120</a:t>
                      </a:r>
                      <a:endParaRPr lang="en-GB" sz="1200" dirty="0">
                        <a:latin typeface="Times New Roman" panose="02020603050405020304" pitchFamily="18" charset="0"/>
                        <a:cs typeface="Times New Roman" panose="02020603050405020304" pitchFamily="18" charset="0"/>
                      </a:endParaRPr>
                    </a:p>
                  </a:txBody>
                  <a:tcPr/>
                </a:tc>
                <a:tc>
                  <a:txBody>
                    <a:bodyPr/>
                    <a:lstStyle/>
                    <a:p>
                      <a:pPr algn="ctr"/>
                      <a:r>
                        <a:rPr lang="sr-Latn-BA" sz="1200" dirty="0" smtClean="0"/>
                        <a:t>120</a:t>
                      </a:r>
                      <a:endParaRPr lang="en-GB" sz="1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610857917"/>
                  </a:ext>
                </a:extLst>
              </a:tr>
              <a:tr h="255846">
                <a:tc>
                  <a:txBody>
                    <a:bodyPr/>
                    <a:lstStyle/>
                    <a:p>
                      <a:pPr algn="ctr"/>
                      <a:r>
                        <a:rPr lang="sr-Latn-BA" sz="1200" dirty="0" smtClean="0"/>
                        <a:t>Ukupno </a:t>
                      </a:r>
                      <a:endParaRPr lang="en-GB" sz="1200" dirty="0">
                        <a:latin typeface="Times New Roman" panose="02020603050405020304" pitchFamily="18" charset="0"/>
                        <a:cs typeface="Times New Roman" panose="02020603050405020304" pitchFamily="18" charset="0"/>
                      </a:endParaRPr>
                    </a:p>
                  </a:txBody>
                  <a:tcPr/>
                </a:tc>
                <a:tc>
                  <a:txBody>
                    <a:bodyPr/>
                    <a:lstStyle/>
                    <a:p>
                      <a:pPr algn="ctr"/>
                      <a:r>
                        <a:rPr lang="sr-Latn-BA" sz="1200" dirty="0" smtClean="0">
                          <a:latin typeface="Times New Roman" panose="02020603050405020304" pitchFamily="18" charset="0"/>
                          <a:cs typeface="Times New Roman" panose="02020603050405020304" pitchFamily="18" charset="0"/>
                        </a:rPr>
                        <a:t>300</a:t>
                      </a:r>
                      <a:endParaRPr lang="en-GB" sz="1200" dirty="0">
                        <a:latin typeface="Times New Roman" panose="02020603050405020304" pitchFamily="18" charset="0"/>
                        <a:cs typeface="Times New Roman" panose="02020603050405020304" pitchFamily="18" charset="0"/>
                      </a:endParaRPr>
                    </a:p>
                  </a:txBody>
                  <a:tcPr/>
                </a:tc>
                <a:tc>
                  <a:txBody>
                    <a:bodyPr/>
                    <a:lstStyle/>
                    <a:p>
                      <a:pPr algn="ctr"/>
                      <a:r>
                        <a:rPr lang="sr-Latn-BA" sz="1200" dirty="0" smtClean="0">
                          <a:latin typeface="Times New Roman" panose="02020603050405020304" pitchFamily="18" charset="0"/>
                          <a:cs typeface="Times New Roman" panose="02020603050405020304" pitchFamily="18" charset="0"/>
                        </a:rPr>
                        <a:t>120</a:t>
                      </a:r>
                      <a:endParaRPr lang="en-GB" sz="1200" dirty="0">
                        <a:latin typeface="Times New Roman" panose="02020603050405020304" pitchFamily="18" charset="0"/>
                        <a:cs typeface="Times New Roman" panose="02020603050405020304" pitchFamily="18" charset="0"/>
                      </a:endParaRPr>
                    </a:p>
                  </a:txBody>
                  <a:tcPr/>
                </a:tc>
                <a:tc>
                  <a:txBody>
                    <a:bodyPr/>
                    <a:lstStyle/>
                    <a:p>
                      <a:pPr algn="ctr"/>
                      <a:r>
                        <a:rPr lang="sr-Latn-BA" sz="1200" dirty="0" smtClean="0">
                          <a:latin typeface="Times New Roman" panose="02020603050405020304" pitchFamily="18" charset="0"/>
                          <a:cs typeface="Times New Roman" panose="02020603050405020304" pitchFamily="18" charset="0"/>
                        </a:rPr>
                        <a:t>420</a:t>
                      </a:r>
                      <a:endParaRPr lang="en-GB" sz="1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53100737"/>
                  </a:ext>
                </a:extLst>
              </a:tr>
            </a:tbl>
          </a:graphicData>
        </a:graphic>
      </p:graphicFrame>
      <p:sp>
        <p:nvSpPr>
          <p:cNvPr id="16" name="Title 1"/>
          <p:cNvSpPr txBox="1">
            <a:spLocks/>
          </p:cNvSpPr>
          <p:nvPr/>
        </p:nvSpPr>
        <p:spPr>
          <a:xfrm>
            <a:off x="4423805" y="4940717"/>
            <a:ext cx="4107352" cy="1654636"/>
          </a:xfrm>
          <a:prstGeom prst="rect">
            <a:avLst/>
          </a:prstGeom>
          <a:solidFill>
            <a:schemeClr val="bg1"/>
          </a:solidFill>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sr-Latn-BA" sz="1600" dirty="0" smtClean="0">
                <a:solidFill>
                  <a:schemeClr val="tx1"/>
                </a:solidFill>
                <a:latin typeface="Times New Roman" panose="02020603050405020304" pitchFamily="18" charset="0"/>
                <a:cs typeface="Times New Roman" panose="02020603050405020304" pitchFamily="18" charset="0"/>
              </a:rPr>
              <a:t>Mogua ukupna proizvodnja od 420 jedinica rada, i to u zemlji X 300 jedinica rada poslije specijalizacije u odnosu na 225 jedinica prije specijalizacije, a u zemlji Y 120 jedinica rada poslije specijalizacije  u odnosu na 105 jedinica prije specijalizacije.  </a:t>
            </a:r>
          </a:p>
        </p:txBody>
      </p:sp>
    </p:spTree>
    <p:extLst>
      <p:ext uri="{BB962C8B-B14F-4D97-AF65-F5344CB8AC3E}">
        <p14:creationId xmlns:p14="http://schemas.microsoft.com/office/powerpoint/2010/main" val="26006973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22F896-40B5-4ADD-8801-0D06FADFA095}" type="slidenum">
              <a:rPr lang="en-US" smtClean="0"/>
              <a:t>25</a:t>
            </a:fld>
            <a:endParaRPr lang="en-US" dirty="0"/>
          </a:p>
        </p:txBody>
      </p:sp>
      <p:cxnSp>
        <p:nvCxnSpPr>
          <p:cNvPr id="5" name="Straight Connector 4"/>
          <p:cNvCxnSpPr/>
          <p:nvPr/>
        </p:nvCxnSpPr>
        <p:spPr>
          <a:xfrm>
            <a:off x="1130915" y="3005228"/>
            <a:ext cx="45319" cy="316459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1133473" y="6099339"/>
            <a:ext cx="3164764" cy="1"/>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0" name="Rounded Rectangle 9"/>
          <p:cNvSpPr/>
          <p:nvPr/>
        </p:nvSpPr>
        <p:spPr>
          <a:xfrm>
            <a:off x="1133473" y="6145652"/>
            <a:ext cx="2743200" cy="257721"/>
          </a:xfrm>
          <a:prstGeom prst="roundRect">
            <a:avLst/>
          </a:prstGeom>
          <a:solidFill>
            <a:schemeClr val="bg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BA" sz="1400" b="1" dirty="0" smtClean="0">
                <a:solidFill>
                  <a:schemeClr val="tx1"/>
                </a:solidFill>
                <a:latin typeface="Times New Roman" panose="02020603050405020304" pitchFamily="18" charset="0"/>
                <a:cs typeface="Times New Roman" panose="02020603050405020304" pitchFamily="18" charset="0"/>
              </a:rPr>
              <a:t>50         100        150 </a:t>
            </a:r>
            <a:endParaRPr lang="en-GB" sz="1400" b="1" dirty="0">
              <a:solidFill>
                <a:schemeClr val="tx1"/>
              </a:solidFill>
              <a:latin typeface="Times New Roman" panose="02020603050405020304" pitchFamily="18" charset="0"/>
              <a:cs typeface="Times New Roman" panose="02020603050405020304" pitchFamily="18" charset="0"/>
            </a:endParaRPr>
          </a:p>
        </p:txBody>
      </p:sp>
      <p:cxnSp>
        <p:nvCxnSpPr>
          <p:cNvPr id="14" name="Straight Connector 13"/>
          <p:cNvCxnSpPr/>
          <p:nvPr/>
        </p:nvCxnSpPr>
        <p:spPr>
          <a:xfrm>
            <a:off x="1130915" y="4426085"/>
            <a:ext cx="1951648" cy="1669737"/>
          </a:xfrm>
          <a:prstGeom prst="line">
            <a:avLst/>
          </a:prstGeom>
          <a:ln w="38100"/>
        </p:spPr>
        <p:style>
          <a:lnRef idx="1">
            <a:schemeClr val="accent5"/>
          </a:lnRef>
          <a:fillRef idx="0">
            <a:schemeClr val="accent5"/>
          </a:fillRef>
          <a:effectRef idx="0">
            <a:schemeClr val="accent5"/>
          </a:effectRef>
          <a:fontRef idx="minor">
            <a:schemeClr val="tx1"/>
          </a:fontRef>
        </p:style>
      </p:cxnSp>
      <p:sp>
        <p:nvSpPr>
          <p:cNvPr id="17" name="Oval 16"/>
          <p:cNvSpPr/>
          <p:nvPr/>
        </p:nvSpPr>
        <p:spPr>
          <a:xfrm>
            <a:off x="3944131" y="6151245"/>
            <a:ext cx="1038564" cy="323850"/>
          </a:xfrm>
          <a:prstGeom prst="ellipse">
            <a:avLst/>
          </a:prstGeom>
          <a:solidFill>
            <a:schemeClr val="bg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BA" sz="900" dirty="0" smtClean="0">
                <a:solidFill>
                  <a:schemeClr val="tx1"/>
                </a:solidFill>
              </a:rPr>
              <a:t>Platno </a:t>
            </a:r>
            <a:endParaRPr lang="en-GB" sz="900" dirty="0">
              <a:solidFill>
                <a:schemeClr val="tx1"/>
              </a:solidFill>
            </a:endParaRPr>
          </a:p>
        </p:txBody>
      </p:sp>
      <p:sp>
        <p:nvSpPr>
          <p:cNvPr id="26" name="Oval 25"/>
          <p:cNvSpPr/>
          <p:nvPr/>
        </p:nvSpPr>
        <p:spPr>
          <a:xfrm>
            <a:off x="1427851" y="5378727"/>
            <a:ext cx="659890" cy="203360"/>
          </a:xfrm>
          <a:prstGeom prst="ellipse">
            <a:avLst/>
          </a:prstGeom>
          <a:solidFill>
            <a:schemeClr val="bg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BA" dirty="0" smtClean="0">
                <a:solidFill>
                  <a:schemeClr val="tx1"/>
                </a:solidFill>
              </a:rPr>
              <a:t>Q</a:t>
            </a:r>
            <a:r>
              <a:rPr lang="sr-Latn-BA" sz="1400" dirty="0" smtClean="0">
                <a:solidFill>
                  <a:schemeClr val="tx1"/>
                </a:solidFill>
              </a:rPr>
              <a:t>1</a:t>
            </a:r>
            <a:endParaRPr lang="en-GB" sz="1400" dirty="0">
              <a:solidFill>
                <a:schemeClr val="tx1"/>
              </a:solidFill>
            </a:endParaRPr>
          </a:p>
        </p:txBody>
      </p:sp>
      <p:cxnSp>
        <p:nvCxnSpPr>
          <p:cNvPr id="27" name="Straight Connector 26"/>
          <p:cNvCxnSpPr/>
          <p:nvPr/>
        </p:nvCxnSpPr>
        <p:spPr>
          <a:xfrm flipH="1" flipV="1">
            <a:off x="5750395" y="5057593"/>
            <a:ext cx="387759" cy="1093653"/>
          </a:xfrm>
          <a:prstGeom prst="line">
            <a:avLst/>
          </a:prstGeom>
          <a:ln w="38100">
            <a:solidFill>
              <a:srgbClr val="FF9966"/>
            </a:solidFill>
          </a:ln>
        </p:spPr>
        <p:style>
          <a:lnRef idx="1">
            <a:schemeClr val="accent5"/>
          </a:lnRef>
          <a:fillRef idx="0">
            <a:schemeClr val="accent5"/>
          </a:fillRef>
          <a:effectRef idx="0">
            <a:schemeClr val="accent5"/>
          </a:effectRef>
          <a:fontRef idx="minor">
            <a:schemeClr val="tx1"/>
          </a:fontRef>
        </p:style>
      </p:cxnSp>
      <p:sp>
        <p:nvSpPr>
          <p:cNvPr id="43" name="Title 1"/>
          <p:cNvSpPr txBox="1">
            <a:spLocks/>
          </p:cNvSpPr>
          <p:nvPr/>
        </p:nvSpPr>
        <p:spPr>
          <a:xfrm>
            <a:off x="1946925" y="6449686"/>
            <a:ext cx="3061417" cy="1328467"/>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r-Latn-BA" sz="1600" b="1" dirty="0" smtClean="0">
                <a:solidFill>
                  <a:schemeClr val="tx2">
                    <a:lumMod val="60000"/>
                    <a:lumOff val="40000"/>
                  </a:schemeClr>
                </a:solidFill>
                <a:latin typeface="Times New Roman" panose="02020603050405020304" pitchFamily="18" charset="0"/>
                <a:cs typeface="Times New Roman" panose="02020603050405020304" pitchFamily="18" charset="0"/>
              </a:rPr>
              <a:t>Pp konstantne prinose...</a:t>
            </a:r>
          </a:p>
          <a:p>
            <a:endParaRPr lang="sr-Latn-BA" sz="1600" b="1" dirty="0">
              <a:solidFill>
                <a:schemeClr val="tx2">
                  <a:lumMod val="60000"/>
                  <a:lumOff val="40000"/>
                </a:schemeClr>
              </a:solidFill>
              <a:latin typeface="Times New Roman" panose="02020603050405020304" pitchFamily="18" charset="0"/>
              <a:cs typeface="Times New Roman" panose="02020603050405020304" pitchFamily="18" charset="0"/>
            </a:endParaRPr>
          </a:p>
          <a:p>
            <a:r>
              <a:rPr lang="sr-Latn-BA" sz="1600" b="1" dirty="0" smtClean="0">
                <a:solidFill>
                  <a:schemeClr val="tx2">
                    <a:lumMod val="60000"/>
                    <a:lumOff val="40000"/>
                  </a:schemeClr>
                </a:solidFill>
                <a:latin typeface="Times New Roman" panose="02020603050405020304" pitchFamily="18" charset="0"/>
                <a:cs typeface="Times New Roman" panose="02020603050405020304" pitchFamily="18" charset="0"/>
              </a:rPr>
              <a:t> </a:t>
            </a:r>
          </a:p>
          <a:p>
            <a:pPr marL="457200" indent="-457200">
              <a:buFont typeface="Wingdings" panose="05000000000000000000" pitchFamily="2" charset="2"/>
              <a:buChar char="§"/>
            </a:pPr>
            <a:endParaRPr lang="sr-Latn-BA" sz="3200" b="1" dirty="0" smtClean="0">
              <a:solidFill>
                <a:schemeClr val="tx1">
                  <a:lumMod val="65000"/>
                  <a:lumOff val="35000"/>
                </a:schemeClr>
              </a:solidFill>
              <a:latin typeface="Times New Roman" panose="02020603050405020304" pitchFamily="18" charset="0"/>
              <a:cs typeface="Times New Roman" panose="02020603050405020304" pitchFamily="18" charset="0"/>
            </a:endParaRPr>
          </a:p>
        </p:txBody>
      </p:sp>
      <p:sp>
        <p:nvSpPr>
          <p:cNvPr id="45" name="Title 1"/>
          <p:cNvSpPr txBox="1">
            <a:spLocks/>
          </p:cNvSpPr>
          <p:nvPr/>
        </p:nvSpPr>
        <p:spPr>
          <a:xfrm>
            <a:off x="1963812" y="3406508"/>
            <a:ext cx="1725357" cy="344133"/>
          </a:xfrm>
          <a:prstGeom prst="rect">
            <a:avLst/>
          </a:prstGeom>
          <a:solidFill>
            <a:schemeClr val="bg2">
              <a:lumMod val="90000"/>
            </a:schemeClr>
          </a:solidFill>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r-Latn-BA" sz="1600" b="1" dirty="0" smtClean="0">
                <a:solidFill>
                  <a:schemeClr val="tx2">
                    <a:lumMod val="60000"/>
                    <a:lumOff val="40000"/>
                  </a:schemeClr>
                </a:solidFill>
                <a:latin typeface="Times New Roman" panose="02020603050405020304" pitchFamily="18" charset="0"/>
                <a:cs typeface="Times New Roman" panose="02020603050405020304" pitchFamily="18" charset="0"/>
              </a:rPr>
              <a:t>Zemlja X</a:t>
            </a:r>
          </a:p>
          <a:p>
            <a:endParaRPr lang="sr-Latn-BA" sz="1600" b="1" dirty="0">
              <a:solidFill>
                <a:schemeClr val="tx2">
                  <a:lumMod val="60000"/>
                  <a:lumOff val="40000"/>
                </a:schemeClr>
              </a:solidFill>
              <a:latin typeface="Times New Roman" panose="02020603050405020304" pitchFamily="18" charset="0"/>
              <a:cs typeface="Times New Roman" panose="02020603050405020304" pitchFamily="18" charset="0"/>
            </a:endParaRPr>
          </a:p>
          <a:p>
            <a:r>
              <a:rPr lang="sr-Latn-BA" sz="1600" b="1" dirty="0" smtClean="0">
                <a:solidFill>
                  <a:schemeClr val="tx2">
                    <a:lumMod val="60000"/>
                    <a:lumOff val="40000"/>
                  </a:schemeClr>
                </a:solidFill>
                <a:latin typeface="Times New Roman" panose="02020603050405020304" pitchFamily="18" charset="0"/>
                <a:cs typeface="Times New Roman" panose="02020603050405020304" pitchFamily="18" charset="0"/>
              </a:rPr>
              <a:t> </a:t>
            </a:r>
          </a:p>
          <a:p>
            <a:pPr marL="457200" indent="-457200">
              <a:buFont typeface="Wingdings" panose="05000000000000000000" pitchFamily="2" charset="2"/>
              <a:buChar char="§"/>
            </a:pPr>
            <a:endParaRPr lang="sr-Latn-BA" sz="3200" b="1" dirty="0" smtClean="0">
              <a:solidFill>
                <a:schemeClr val="tx1">
                  <a:lumMod val="65000"/>
                  <a:lumOff val="35000"/>
                </a:schemeClr>
              </a:solidFill>
              <a:latin typeface="Times New Roman" panose="02020603050405020304" pitchFamily="18" charset="0"/>
              <a:cs typeface="Times New Roman" panose="02020603050405020304" pitchFamily="18" charset="0"/>
            </a:endParaRPr>
          </a:p>
        </p:txBody>
      </p:sp>
      <p:pic>
        <p:nvPicPr>
          <p:cNvPr id="48" name="Picture 4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249" y="969945"/>
            <a:ext cx="487524" cy="604697"/>
          </a:xfrm>
          <a:prstGeom prst="rect">
            <a:avLst/>
          </a:prstGeom>
        </p:spPr>
      </p:pic>
      <p:sp>
        <p:nvSpPr>
          <p:cNvPr id="29" name="Title 1"/>
          <p:cNvSpPr txBox="1">
            <a:spLocks/>
          </p:cNvSpPr>
          <p:nvPr/>
        </p:nvSpPr>
        <p:spPr>
          <a:xfrm>
            <a:off x="726097" y="817240"/>
            <a:ext cx="7916968" cy="438281"/>
          </a:xfrm>
          <a:prstGeom prst="rect">
            <a:avLst/>
          </a:prstGeom>
          <a:solidFill>
            <a:schemeClr val="bg1">
              <a:lumMod val="85000"/>
            </a:schemeClr>
          </a:solidFill>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285750" indent="-285750">
              <a:buFont typeface="Wingdings" panose="05000000000000000000" pitchFamily="2" charset="2"/>
              <a:buChar char="ü"/>
            </a:pPr>
            <a:r>
              <a:rPr lang="sr-Latn-BA" sz="1600" b="1" i="1" u="sng" dirty="0" smtClean="0">
                <a:solidFill>
                  <a:schemeClr val="tx1">
                    <a:lumMod val="65000"/>
                    <a:lumOff val="35000"/>
                  </a:schemeClr>
                </a:solidFill>
                <a:latin typeface="Times New Roman" panose="02020603050405020304" pitchFamily="18" charset="0"/>
                <a:cs typeface="Times New Roman" panose="02020603050405020304" pitchFamily="18" charset="0"/>
              </a:rPr>
              <a:t>Primjer</a:t>
            </a:r>
            <a:r>
              <a:rPr lang="sr-Latn-BA" sz="1600" b="1" i="1" dirty="0" smtClean="0">
                <a:solidFill>
                  <a:schemeClr val="tx1">
                    <a:lumMod val="65000"/>
                    <a:lumOff val="35000"/>
                  </a:schemeClr>
                </a:solidFill>
                <a:latin typeface="Times New Roman" panose="02020603050405020304" pitchFamily="18" charset="0"/>
                <a:cs typeface="Times New Roman" panose="02020603050405020304" pitchFamily="18" charset="0"/>
              </a:rPr>
              <a:t>: </a:t>
            </a:r>
            <a:r>
              <a:rPr lang="sr-Latn-BA" sz="1600" b="1" i="1" dirty="0" smtClean="0">
                <a:solidFill>
                  <a:schemeClr val="tx2"/>
                </a:solidFill>
                <a:latin typeface="Times New Roman" panose="02020603050405020304" pitchFamily="18" charset="0"/>
                <a:cs typeface="Times New Roman" panose="02020603050405020304" pitchFamily="18" charset="0"/>
              </a:rPr>
              <a:t>Grafički prikaz Teorije komparativnih  prednosti .... </a:t>
            </a:r>
          </a:p>
        </p:txBody>
      </p:sp>
      <p:sp>
        <p:nvSpPr>
          <p:cNvPr id="30" name="Rounded Rectangle 29"/>
          <p:cNvSpPr/>
          <p:nvPr/>
        </p:nvSpPr>
        <p:spPr>
          <a:xfrm>
            <a:off x="281383" y="213457"/>
            <a:ext cx="8529242" cy="516216"/>
          </a:xfrm>
          <a:prstGeom prst="roundRect">
            <a:avLst/>
          </a:prstGeom>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sr-Latn-BA" sz="2000" b="1" i="1" dirty="0">
                <a:solidFill>
                  <a:schemeClr val="bg2">
                    <a:lumMod val="25000"/>
                  </a:schemeClr>
                </a:solidFill>
                <a:latin typeface="Times New Roman" panose="02020603050405020304" pitchFamily="18" charset="0"/>
                <a:cs typeface="Times New Roman" panose="02020603050405020304" pitchFamily="18" charset="0"/>
              </a:rPr>
              <a:t>T</a:t>
            </a:r>
            <a:r>
              <a:rPr lang="sr-Latn-BA" sz="2000" b="1" i="1" dirty="0" smtClean="0">
                <a:solidFill>
                  <a:schemeClr val="bg2">
                    <a:lumMod val="25000"/>
                  </a:schemeClr>
                </a:solidFill>
                <a:latin typeface="Times New Roman" panose="02020603050405020304" pitchFamily="18" charset="0"/>
                <a:cs typeface="Times New Roman" panose="02020603050405020304" pitchFamily="18" charset="0"/>
              </a:rPr>
              <a:t>eorija međunarodne trgovine...TEORIJA RELATIVNE  PREDNOSTI </a:t>
            </a:r>
            <a:endParaRPr lang="en-GB" sz="2000" b="1" i="1" dirty="0">
              <a:solidFill>
                <a:schemeClr val="bg2">
                  <a:lumMod val="25000"/>
                </a:schemeClr>
              </a:solidFill>
              <a:latin typeface="Times New Roman" panose="02020603050405020304" pitchFamily="18" charset="0"/>
              <a:cs typeface="Times New Roman" panose="02020603050405020304" pitchFamily="18" charset="0"/>
            </a:endParaRPr>
          </a:p>
        </p:txBody>
      </p:sp>
      <p:graphicFrame>
        <p:nvGraphicFramePr>
          <p:cNvPr id="33" name="Table 32"/>
          <p:cNvGraphicFramePr>
            <a:graphicFrameLocks noGrp="1"/>
          </p:cNvGraphicFramePr>
          <p:nvPr>
            <p:extLst>
              <p:ext uri="{D42A27DB-BD31-4B8C-83A1-F6EECF244321}">
                <p14:modId xmlns:p14="http://schemas.microsoft.com/office/powerpoint/2010/main" val="1147179358"/>
              </p:ext>
            </p:extLst>
          </p:nvPr>
        </p:nvGraphicFramePr>
        <p:xfrm>
          <a:off x="730261" y="1571342"/>
          <a:ext cx="3746487" cy="1433886"/>
        </p:xfrm>
        <a:graphic>
          <a:graphicData uri="http://schemas.openxmlformats.org/drawingml/2006/table">
            <a:tbl>
              <a:tblPr firstRow="1" bandRow="1">
                <a:tableStyleId>{3B4B98B0-60AC-42C2-AFA5-B58CD77FA1E5}</a:tableStyleId>
              </a:tblPr>
              <a:tblGrid>
                <a:gridCol w="1028610">
                  <a:extLst>
                    <a:ext uri="{9D8B030D-6E8A-4147-A177-3AD203B41FA5}">
                      <a16:colId xmlns:a16="http://schemas.microsoft.com/office/drawing/2014/main" val="2130306166"/>
                    </a:ext>
                  </a:extLst>
                </a:gridCol>
                <a:gridCol w="844633">
                  <a:extLst>
                    <a:ext uri="{9D8B030D-6E8A-4147-A177-3AD203B41FA5}">
                      <a16:colId xmlns:a16="http://schemas.microsoft.com/office/drawing/2014/main" val="3977420346"/>
                    </a:ext>
                  </a:extLst>
                </a:gridCol>
                <a:gridCol w="936622">
                  <a:extLst>
                    <a:ext uri="{9D8B030D-6E8A-4147-A177-3AD203B41FA5}">
                      <a16:colId xmlns:a16="http://schemas.microsoft.com/office/drawing/2014/main" val="2763985732"/>
                    </a:ext>
                  </a:extLst>
                </a:gridCol>
                <a:gridCol w="936622">
                  <a:extLst>
                    <a:ext uri="{9D8B030D-6E8A-4147-A177-3AD203B41FA5}">
                      <a16:colId xmlns:a16="http://schemas.microsoft.com/office/drawing/2014/main" val="2844783401"/>
                    </a:ext>
                  </a:extLst>
                </a:gridCol>
              </a:tblGrid>
              <a:tr h="301558">
                <a:tc>
                  <a:txBody>
                    <a:bodyPr/>
                    <a:lstStyle/>
                    <a:p>
                      <a:endParaRPr lang="en-GB" sz="1200" dirty="0">
                        <a:latin typeface="Times New Roman" panose="02020603050405020304" pitchFamily="18" charset="0"/>
                        <a:cs typeface="Times New Roman" panose="02020603050405020304" pitchFamily="18" charset="0"/>
                      </a:endParaRPr>
                    </a:p>
                  </a:txBody>
                  <a:tcPr/>
                </a:tc>
                <a:tc gridSpan="2">
                  <a:txBody>
                    <a:bodyPr/>
                    <a:lstStyle/>
                    <a:p>
                      <a:pPr algn="ctr"/>
                      <a:r>
                        <a:rPr lang="sr-Latn-BA" sz="1200" dirty="0" smtClean="0"/>
                        <a:t>Zemlja </a:t>
                      </a:r>
                      <a:endParaRPr lang="en-GB" sz="1200" dirty="0">
                        <a:latin typeface="Times New Roman" panose="02020603050405020304" pitchFamily="18" charset="0"/>
                        <a:cs typeface="Times New Roman" panose="02020603050405020304" pitchFamily="18" charset="0"/>
                      </a:endParaRPr>
                    </a:p>
                  </a:txBody>
                  <a:tcPr/>
                </a:tc>
                <a:tc hMerge="1">
                  <a:txBody>
                    <a:bodyPr/>
                    <a:lstStyle/>
                    <a:p>
                      <a:endParaRPr lang="en-GB" sz="1400" dirty="0">
                        <a:latin typeface="Times New Roman" panose="02020603050405020304" pitchFamily="18" charset="0"/>
                        <a:cs typeface="Times New Roman" panose="02020603050405020304" pitchFamily="18" charset="0"/>
                      </a:endParaRPr>
                    </a:p>
                  </a:txBody>
                  <a:tcPr/>
                </a:tc>
                <a:tc>
                  <a:txBody>
                    <a:bodyPr/>
                    <a:lstStyle/>
                    <a:p>
                      <a:endParaRPr lang="en-GB" sz="1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522106713"/>
                  </a:ext>
                </a:extLst>
              </a:tr>
              <a:tr h="309368">
                <a:tc>
                  <a:txBody>
                    <a:bodyPr/>
                    <a:lstStyle/>
                    <a:p>
                      <a:pPr algn="ctr"/>
                      <a:r>
                        <a:rPr lang="sr-Latn-BA" sz="1200" dirty="0" smtClean="0"/>
                        <a:t>Proizvod </a:t>
                      </a:r>
                      <a:endParaRPr lang="en-GB" sz="1200" dirty="0">
                        <a:latin typeface="Times New Roman" panose="02020603050405020304" pitchFamily="18" charset="0"/>
                        <a:cs typeface="Times New Roman" panose="02020603050405020304" pitchFamily="18" charset="0"/>
                      </a:endParaRPr>
                    </a:p>
                  </a:txBody>
                  <a:tcPr/>
                </a:tc>
                <a:tc>
                  <a:txBody>
                    <a:bodyPr/>
                    <a:lstStyle/>
                    <a:p>
                      <a:pPr algn="ctr"/>
                      <a:r>
                        <a:rPr lang="sr-Latn-BA" sz="1200" dirty="0" smtClean="0"/>
                        <a:t>X</a:t>
                      </a:r>
                      <a:endParaRPr lang="en-GB" sz="1200" dirty="0">
                        <a:latin typeface="Times New Roman" panose="02020603050405020304" pitchFamily="18" charset="0"/>
                        <a:cs typeface="Times New Roman" panose="02020603050405020304" pitchFamily="18" charset="0"/>
                      </a:endParaRPr>
                    </a:p>
                  </a:txBody>
                  <a:tcPr/>
                </a:tc>
                <a:tc>
                  <a:txBody>
                    <a:bodyPr/>
                    <a:lstStyle/>
                    <a:p>
                      <a:pPr algn="ctr"/>
                      <a:r>
                        <a:rPr lang="sr-Latn-BA" sz="1200" dirty="0" smtClean="0"/>
                        <a:t>Y</a:t>
                      </a:r>
                      <a:endParaRPr lang="en-GB" sz="1200" dirty="0">
                        <a:latin typeface="Times New Roman" panose="02020603050405020304" pitchFamily="18" charset="0"/>
                        <a:cs typeface="Times New Roman" panose="02020603050405020304" pitchFamily="18" charset="0"/>
                      </a:endParaRPr>
                    </a:p>
                  </a:txBody>
                  <a:tcPr/>
                </a:tc>
                <a:tc>
                  <a:txBody>
                    <a:bodyPr/>
                    <a:lstStyle/>
                    <a:p>
                      <a:pPr algn="ctr"/>
                      <a:r>
                        <a:rPr lang="sr-Latn-BA" sz="1200" dirty="0" smtClean="0"/>
                        <a:t>Ukupno </a:t>
                      </a:r>
                      <a:endParaRPr lang="en-GB" sz="1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37416641"/>
                  </a:ext>
                </a:extLst>
              </a:tr>
              <a:tr h="255846">
                <a:tc>
                  <a:txBody>
                    <a:bodyPr/>
                    <a:lstStyle/>
                    <a:p>
                      <a:pPr algn="ctr"/>
                      <a:r>
                        <a:rPr lang="sr-Latn-BA" sz="1200" dirty="0" smtClean="0"/>
                        <a:t>Platno</a:t>
                      </a:r>
                      <a:r>
                        <a:rPr lang="sr-Latn-BA" sz="1200" baseline="0" dirty="0" smtClean="0"/>
                        <a:t> </a:t>
                      </a:r>
                      <a:endParaRPr lang="en-GB" sz="1200" dirty="0">
                        <a:latin typeface="Times New Roman" panose="02020603050405020304" pitchFamily="18" charset="0"/>
                        <a:cs typeface="Times New Roman" panose="02020603050405020304" pitchFamily="18" charset="0"/>
                      </a:endParaRPr>
                    </a:p>
                  </a:txBody>
                  <a:tcPr/>
                </a:tc>
                <a:tc>
                  <a:txBody>
                    <a:bodyPr/>
                    <a:lstStyle/>
                    <a:p>
                      <a:pPr algn="ctr"/>
                      <a:r>
                        <a:rPr lang="sr-Latn-BA" sz="1200" dirty="0" smtClean="0"/>
                        <a:t>150</a:t>
                      </a:r>
                      <a:endParaRPr lang="en-GB" sz="1200" dirty="0">
                        <a:latin typeface="Times New Roman" panose="02020603050405020304" pitchFamily="18" charset="0"/>
                        <a:cs typeface="Times New Roman" panose="02020603050405020304" pitchFamily="18" charset="0"/>
                      </a:endParaRPr>
                    </a:p>
                  </a:txBody>
                  <a:tcPr>
                    <a:solidFill>
                      <a:schemeClr val="accent4">
                        <a:lumMod val="40000"/>
                        <a:lumOff val="60000"/>
                      </a:schemeClr>
                    </a:solidFill>
                  </a:tcPr>
                </a:tc>
                <a:tc>
                  <a:txBody>
                    <a:bodyPr/>
                    <a:lstStyle/>
                    <a:p>
                      <a:pPr algn="ctr"/>
                      <a:r>
                        <a:rPr lang="sr-Latn-BA" sz="1200" dirty="0" smtClean="0"/>
                        <a:t>45</a:t>
                      </a:r>
                      <a:endParaRPr lang="en-GB" sz="1200" dirty="0">
                        <a:latin typeface="Times New Roman" panose="02020603050405020304" pitchFamily="18" charset="0"/>
                        <a:cs typeface="Times New Roman" panose="02020603050405020304" pitchFamily="18" charset="0"/>
                      </a:endParaRPr>
                    </a:p>
                  </a:txBody>
                  <a:tcPr/>
                </a:tc>
                <a:tc>
                  <a:txBody>
                    <a:bodyPr/>
                    <a:lstStyle/>
                    <a:p>
                      <a:pPr algn="ctr"/>
                      <a:r>
                        <a:rPr lang="sr-Latn-BA" sz="1200" dirty="0" smtClean="0"/>
                        <a:t>195</a:t>
                      </a:r>
                      <a:endParaRPr lang="en-GB" sz="1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981098333"/>
                  </a:ext>
                </a:extLst>
              </a:tr>
              <a:tr h="255846">
                <a:tc>
                  <a:txBody>
                    <a:bodyPr/>
                    <a:lstStyle/>
                    <a:p>
                      <a:pPr algn="ctr"/>
                      <a:r>
                        <a:rPr lang="sr-Latn-BA" sz="1200" baseline="0" dirty="0" smtClean="0"/>
                        <a:t>Žito </a:t>
                      </a:r>
                      <a:endParaRPr lang="en-GB" sz="1200" dirty="0">
                        <a:latin typeface="Times New Roman" panose="02020603050405020304" pitchFamily="18" charset="0"/>
                        <a:cs typeface="Times New Roman" panose="02020603050405020304" pitchFamily="18" charset="0"/>
                      </a:endParaRPr>
                    </a:p>
                  </a:txBody>
                  <a:tcPr/>
                </a:tc>
                <a:tc>
                  <a:txBody>
                    <a:bodyPr/>
                    <a:lstStyle/>
                    <a:p>
                      <a:pPr algn="ctr"/>
                      <a:r>
                        <a:rPr lang="sr-Latn-BA" sz="1200" dirty="0" smtClean="0"/>
                        <a:t>75</a:t>
                      </a:r>
                      <a:endParaRPr lang="en-GB" sz="1200" dirty="0">
                        <a:latin typeface="Times New Roman" panose="02020603050405020304" pitchFamily="18" charset="0"/>
                        <a:cs typeface="Times New Roman" panose="02020603050405020304" pitchFamily="18" charset="0"/>
                      </a:endParaRPr>
                    </a:p>
                  </a:txBody>
                  <a:tcPr/>
                </a:tc>
                <a:tc>
                  <a:txBody>
                    <a:bodyPr/>
                    <a:lstStyle/>
                    <a:p>
                      <a:pPr algn="ctr"/>
                      <a:r>
                        <a:rPr lang="sr-Latn-BA" sz="1200" dirty="0" smtClean="0"/>
                        <a:t>60</a:t>
                      </a:r>
                      <a:endParaRPr lang="en-GB" sz="1200" dirty="0">
                        <a:latin typeface="Times New Roman" panose="02020603050405020304" pitchFamily="18" charset="0"/>
                        <a:cs typeface="Times New Roman" panose="02020603050405020304" pitchFamily="18" charset="0"/>
                      </a:endParaRPr>
                    </a:p>
                  </a:txBody>
                  <a:tcPr>
                    <a:solidFill>
                      <a:schemeClr val="accent5">
                        <a:lumMod val="75000"/>
                        <a:alpha val="20000"/>
                      </a:schemeClr>
                    </a:solidFill>
                  </a:tcPr>
                </a:tc>
                <a:tc>
                  <a:txBody>
                    <a:bodyPr/>
                    <a:lstStyle/>
                    <a:p>
                      <a:pPr algn="ctr"/>
                      <a:r>
                        <a:rPr lang="sr-Latn-BA" sz="1200" dirty="0" smtClean="0"/>
                        <a:t>135</a:t>
                      </a:r>
                      <a:endParaRPr lang="en-GB" sz="1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610857917"/>
                  </a:ext>
                </a:extLst>
              </a:tr>
              <a:tr h="255846">
                <a:tc>
                  <a:txBody>
                    <a:bodyPr/>
                    <a:lstStyle/>
                    <a:p>
                      <a:pPr algn="ctr"/>
                      <a:r>
                        <a:rPr lang="sr-Latn-BA" sz="1200" dirty="0" smtClean="0"/>
                        <a:t>Ukupno </a:t>
                      </a:r>
                      <a:endParaRPr lang="en-GB" sz="1200" dirty="0">
                        <a:latin typeface="Times New Roman" panose="02020603050405020304" pitchFamily="18" charset="0"/>
                        <a:cs typeface="Times New Roman" panose="02020603050405020304" pitchFamily="18" charset="0"/>
                      </a:endParaRPr>
                    </a:p>
                  </a:txBody>
                  <a:tcPr/>
                </a:tc>
                <a:tc>
                  <a:txBody>
                    <a:bodyPr/>
                    <a:lstStyle/>
                    <a:p>
                      <a:pPr algn="ctr"/>
                      <a:r>
                        <a:rPr lang="sr-Latn-BA" sz="1200" dirty="0" smtClean="0">
                          <a:latin typeface="Times New Roman" panose="02020603050405020304" pitchFamily="18" charset="0"/>
                          <a:cs typeface="Times New Roman" panose="02020603050405020304" pitchFamily="18" charset="0"/>
                        </a:rPr>
                        <a:t>225</a:t>
                      </a:r>
                      <a:endParaRPr lang="en-GB" sz="1200" dirty="0">
                        <a:latin typeface="Times New Roman" panose="02020603050405020304" pitchFamily="18" charset="0"/>
                        <a:cs typeface="Times New Roman" panose="02020603050405020304" pitchFamily="18" charset="0"/>
                      </a:endParaRPr>
                    </a:p>
                  </a:txBody>
                  <a:tcPr/>
                </a:tc>
                <a:tc>
                  <a:txBody>
                    <a:bodyPr/>
                    <a:lstStyle/>
                    <a:p>
                      <a:pPr algn="ctr"/>
                      <a:r>
                        <a:rPr lang="sr-Latn-BA" sz="1200" dirty="0" smtClean="0">
                          <a:latin typeface="Times New Roman" panose="02020603050405020304" pitchFamily="18" charset="0"/>
                          <a:cs typeface="Times New Roman" panose="02020603050405020304" pitchFamily="18" charset="0"/>
                        </a:rPr>
                        <a:t>105</a:t>
                      </a:r>
                      <a:endParaRPr lang="en-GB" sz="1200" dirty="0">
                        <a:latin typeface="Times New Roman" panose="02020603050405020304" pitchFamily="18" charset="0"/>
                        <a:cs typeface="Times New Roman" panose="02020603050405020304" pitchFamily="18" charset="0"/>
                      </a:endParaRPr>
                    </a:p>
                  </a:txBody>
                  <a:tcPr/>
                </a:tc>
                <a:tc>
                  <a:txBody>
                    <a:bodyPr/>
                    <a:lstStyle/>
                    <a:p>
                      <a:pPr algn="ctr"/>
                      <a:r>
                        <a:rPr lang="sr-Latn-BA" sz="1200" dirty="0" smtClean="0">
                          <a:latin typeface="Times New Roman" panose="02020603050405020304" pitchFamily="18" charset="0"/>
                          <a:cs typeface="Times New Roman" panose="02020603050405020304" pitchFamily="18" charset="0"/>
                        </a:rPr>
                        <a:t>330</a:t>
                      </a:r>
                      <a:endParaRPr lang="en-GB" sz="1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53100737"/>
                  </a:ext>
                </a:extLst>
              </a:tr>
            </a:tbl>
          </a:graphicData>
        </a:graphic>
      </p:graphicFrame>
      <p:sp>
        <p:nvSpPr>
          <p:cNvPr id="34" name="Oval 33"/>
          <p:cNvSpPr/>
          <p:nvPr/>
        </p:nvSpPr>
        <p:spPr>
          <a:xfrm>
            <a:off x="0" y="2847277"/>
            <a:ext cx="1038564" cy="323850"/>
          </a:xfrm>
          <a:prstGeom prst="ellipse">
            <a:avLst/>
          </a:prstGeom>
          <a:solidFill>
            <a:schemeClr val="bg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BA" sz="900" dirty="0" smtClean="0">
                <a:solidFill>
                  <a:schemeClr val="tx1"/>
                </a:solidFill>
              </a:rPr>
              <a:t>Žito </a:t>
            </a:r>
            <a:endParaRPr lang="en-GB" sz="900" dirty="0">
              <a:solidFill>
                <a:schemeClr val="tx1"/>
              </a:solidFill>
            </a:endParaRPr>
          </a:p>
        </p:txBody>
      </p:sp>
      <p:sp>
        <p:nvSpPr>
          <p:cNvPr id="6" name="Rounded Rectangle 5"/>
          <p:cNvSpPr/>
          <p:nvPr/>
        </p:nvSpPr>
        <p:spPr>
          <a:xfrm>
            <a:off x="581840" y="3166450"/>
            <a:ext cx="514214" cy="2937103"/>
          </a:xfrm>
          <a:prstGeom prst="roundRect">
            <a:avLst/>
          </a:prstGeom>
          <a:solidFill>
            <a:schemeClr val="bg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BA" sz="1400" dirty="0" smtClean="0">
                <a:solidFill>
                  <a:schemeClr val="tx1"/>
                </a:solidFill>
                <a:latin typeface="Times New Roman" panose="02020603050405020304" pitchFamily="18" charset="0"/>
                <a:cs typeface="Times New Roman" panose="02020603050405020304" pitchFamily="18" charset="0"/>
              </a:rPr>
              <a:t>100</a:t>
            </a:r>
          </a:p>
          <a:p>
            <a:pPr algn="ctr"/>
            <a:endParaRPr lang="sr-Latn-BA" sz="1400" dirty="0">
              <a:solidFill>
                <a:schemeClr val="tx1"/>
              </a:solidFill>
              <a:latin typeface="Times New Roman" panose="02020603050405020304" pitchFamily="18" charset="0"/>
              <a:cs typeface="Times New Roman" panose="02020603050405020304" pitchFamily="18" charset="0"/>
            </a:endParaRPr>
          </a:p>
          <a:p>
            <a:pPr algn="ctr"/>
            <a:r>
              <a:rPr lang="sr-Latn-BA" sz="1400" dirty="0" smtClean="0">
                <a:solidFill>
                  <a:schemeClr val="tx1"/>
                </a:solidFill>
                <a:latin typeface="Times New Roman" panose="02020603050405020304" pitchFamily="18" charset="0"/>
                <a:cs typeface="Times New Roman" panose="02020603050405020304" pitchFamily="18" charset="0"/>
              </a:rPr>
              <a:t>90</a:t>
            </a:r>
          </a:p>
          <a:p>
            <a:pPr algn="ctr"/>
            <a:endParaRPr lang="sr-Latn-BA" sz="1400" dirty="0">
              <a:solidFill>
                <a:schemeClr val="tx1"/>
              </a:solidFill>
              <a:latin typeface="Times New Roman" panose="02020603050405020304" pitchFamily="18" charset="0"/>
              <a:cs typeface="Times New Roman" panose="02020603050405020304" pitchFamily="18" charset="0"/>
            </a:endParaRPr>
          </a:p>
          <a:p>
            <a:pPr algn="ctr"/>
            <a:r>
              <a:rPr lang="sr-Latn-BA" sz="1400" dirty="0" smtClean="0">
                <a:solidFill>
                  <a:schemeClr val="tx1"/>
                </a:solidFill>
                <a:latin typeface="Times New Roman" panose="02020603050405020304" pitchFamily="18" charset="0"/>
                <a:cs typeface="Times New Roman" panose="02020603050405020304" pitchFamily="18" charset="0"/>
              </a:rPr>
              <a:t>80</a:t>
            </a:r>
          </a:p>
          <a:p>
            <a:pPr algn="ctr"/>
            <a:endParaRPr lang="sr-Latn-BA" sz="1400" dirty="0">
              <a:solidFill>
                <a:schemeClr val="tx1"/>
              </a:solidFill>
              <a:latin typeface="Times New Roman" panose="02020603050405020304" pitchFamily="18" charset="0"/>
              <a:cs typeface="Times New Roman" panose="02020603050405020304" pitchFamily="18" charset="0"/>
            </a:endParaRPr>
          </a:p>
          <a:p>
            <a:pPr algn="ctr"/>
            <a:r>
              <a:rPr lang="sr-Latn-BA" sz="1400" dirty="0" smtClean="0">
                <a:solidFill>
                  <a:schemeClr val="tx1"/>
                </a:solidFill>
                <a:latin typeface="Times New Roman" panose="02020603050405020304" pitchFamily="18" charset="0"/>
                <a:cs typeface="Times New Roman" panose="02020603050405020304" pitchFamily="18" charset="0"/>
              </a:rPr>
              <a:t>70</a:t>
            </a:r>
          </a:p>
          <a:p>
            <a:pPr algn="ctr"/>
            <a:endParaRPr lang="sr-Latn-BA" sz="1400" dirty="0">
              <a:solidFill>
                <a:schemeClr val="tx1"/>
              </a:solidFill>
              <a:latin typeface="Times New Roman" panose="02020603050405020304" pitchFamily="18" charset="0"/>
              <a:cs typeface="Times New Roman" panose="02020603050405020304" pitchFamily="18" charset="0"/>
            </a:endParaRPr>
          </a:p>
          <a:p>
            <a:pPr algn="ctr"/>
            <a:r>
              <a:rPr lang="sr-Latn-BA" sz="1400" dirty="0" smtClean="0">
                <a:solidFill>
                  <a:schemeClr val="tx1"/>
                </a:solidFill>
                <a:latin typeface="Times New Roman" panose="02020603050405020304" pitchFamily="18" charset="0"/>
                <a:cs typeface="Times New Roman" panose="02020603050405020304" pitchFamily="18" charset="0"/>
              </a:rPr>
              <a:t>60</a:t>
            </a:r>
          </a:p>
          <a:p>
            <a:pPr algn="ctr"/>
            <a:endParaRPr lang="sr-Latn-BA" sz="1400" dirty="0">
              <a:solidFill>
                <a:schemeClr val="tx1"/>
              </a:solidFill>
              <a:latin typeface="Times New Roman" panose="02020603050405020304" pitchFamily="18" charset="0"/>
              <a:cs typeface="Times New Roman" panose="02020603050405020304" pitchFamily="18" charset="0"/>
            </a:endParaRPr>
          </a:p>
          <a:p>
            <a:pPr algn="ctr"/>
            <a:r>
              <a:rPr lang="sr-Latn-BA" sz="1400" dirty="0" smtClean="0">
                <a:solidFill>
                  <a:schemeClr val="tx1"/>
                </a:solidFill>
                <a:latin typeface="Times New Roman" panose="02020603050405020304" pitchFamily="18" charset="0"/>
                <a:cs typeface="Times New Roman" panose="02020603050405020304" pitchFamily="18" charset="0"/>
              </a:rPr>
              <a:t>50</a:t>
            </a:r>
          </a:p>
          <a:p>
            <a:pPr algn="ctr"/>
            <a:endParaRPr lang="sr-Latn-BA" sz="1400" dirty="0">
              <a:solidFill>
                <a:schemeClr val="tx1"/>
              </a:solidFill>
              <a:latin typeface="Times New Roman" panose="02020603050405020304" pitchFamily="18" charset="0"/>
              <a:cs typeface="Times New Roman" panose="02020603050405020304" pitchFamily="18" charset="0"/>
            </a:endParaRPr>
          </a:p>
          <a:p>
            <a:pPr algn="ctr"/>
            <a:r>
              <a:rPr lang="sr-Latn-BA" sz="1400" dirty="0" smtClean="0">
                <a:solidFill>
                  <a:schemeClr val="tx1"/>
                </a:solidFill>
                <a:latin typeface="Times New Roman" panose="02020603050405020304" pitchFamily="18" charset="0"/>
                <a:cs typeface="Times New Roman" panose="02020603050405020304" pitchFamily="18" charset="0"/>
              </a:rPr>
              <a:t>40</a:t>
            </a:r>
          </a:p>
          <a:p>
            <a:pPr algn="ctr"/>
            <a:endParaRPr lang="en-GB" sz="1400" dirty="0">
              <a:latin typeface="Times New Roman" panose="02020603050405020304" pitchFamily="18" charset="0"/>
              <a:cs typeface="Times New Roman" panose="02020603050405020304" pitchFamily="18" charset="0"/>
            </a:endParaRPr>
          </a:p>
        </p:txBody>
      </p:sp>
      <p:sp>
        <p:nvSpPr>
          <p:cNvPr id="38" name="Oval 37"/>
          <p:cNvSpPr/>
          <p:nvPr/>
        </p:nvSpPr>
        <p:spPr>
          <a:xfrm>
            <a:off x="2150057" y="5057593"/>
            <a:ext cx="659890" cy="203360"/>
          </a:xfrm>
          <a:prstGeom prst="ellipse">
            <a:avLst/>
          </a:prstGeom>
          <a:solidFill>
            <a:schemeClr val="bg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BA" dirty="0" smtClean="0">
                <a:solidFill>
                  <a:schemeClr val="tx1"/>
                </a:solidFill>
              </a:rPr>
              <a:t>Q2</a:t>
            </a:r>
            <a:endParaRPr lang="en-GB" sz="1400" dirty="0">
              <a:solidFill>
                <a:schemeClr val="tx1"/>
              </a:solidFill>
            </a:endParaRPr>
          </a:p>
        </p:txBody>
      </p:sp>
      <p:cxnSp>
        <p:nvCxnSpPr>
          <p:cNvPr id="39" name="Straight Connector 38"/>
          <p:cNvCxnSpPr/>
          <p:nvPr/>
        </p:nvCxnSpPr>
        <p:spPr>
          <a:xfrm flipH="1">
            <a:off x="5645566" y="2946586"/>
            <a:ext cx="4175" cy="3164591"/>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0" name="Rounded Rectangle 39"/>
          <p:cNvSpPr/>
          <p:nvPr/>
        </p:nvSpPr>
        <p:spPr>
          <a:xfrm>
            <a:off x="5065937" y="3186430"/>
            <a:ext cx="514214" cy="2937103"/>
          </a:xfrm>
          <a:prstGeom prst="roundRect">
            <a:avLst/>
          </a:prstGeom>
          <a:solidFill>
            <a:schemeClr val="bg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BA" sz="1400" dirty="0" smtClean="0">
                <a:solidFill>
                  <a:schemeClr val="tx1"/>
                </a:solidFill>
                <a:latin typeface="Times New Roman" panose="02020603050405020304" pitchFamily="18" charset="0"/>
                <a:cs typeface="Times New Roman" panose="02020603050405020304" pitchFamily="18" charset="0"/>
              </a:rPr>
              <a:t>100</a:t>
            </a:r>
          </a:p>
          <a:p>
            <a:pPr algn="ctr"/>
            <a:endParaRPr lang="sr-Latn-BA" sz="1400" dirty="0">
              <a:solidFill>
                <a:schemeClr val="tx1"/>
              </a:solidFill>
              <a:latin typeface="Times New Roman" panose="02020603050405020304" pitchFamily="18" charset="0"/>
              <a:cs typeface="Times New Roman" panose="02020603050405020304" pitchFamily="18" charset="0"/>
            </a:endParaRPr>
          </a:p>
          <a:p>
            <a:pPr algn="ctr"/>
            <a:r>
              <a:rPr lang="sr-Latn-BA" sz="1400" dirty="0" smtClean="0">
                <a:solidFill>
                  <a:schemeClr val="tx1"/>
                </a:solidFill>
                <a:latin typeface="Times New Roman" panose="02020603050405020304" pitchFamily="18" charset="0"/>
                <a:cs typeface="Times New Roman" panose="02020603050405020304" pitchFamily="18" charset="0"/>
              </a:rPr>
              <a:t>90</a:t>
            </a:r>
          </a:p>
          <a:p>
            <a:pPr algn="ctr"/>
            <a:endParaRPr lang="sr-Latn-BA" sz="1400" dirty="0">
              <a:solidFill>
                <a:schemeClr val="tx1"/>
              </a:solidFill>
              <a:latin typeface="Times New Roman" panose="02020603050405020304" pitchFamily="18" charset="0"/>
              <a:cs typeface="Times New Roman" panose="02020603050405020304" pitchFamily="18" charset="0"/>
            </a:endParaRPr>
          </a:p>
          <a:p>
            <a:pPr algn="ctr"/>
            <a:r>
              <a:rPr lang="sr-Latn-BA" sz="1400" dirty="0" smtClean="0">
                <a:solidFill>
                  <a:schemeClr val="tx1"/>
                </a:solidFill>
                <a:latin typeface="Times New Roman" panose="02020603050405020304" pitchFamily="18" charset="0"/>
                <a:cs typeface="Times New Roman" panose="02020603050405020304" pitchFamily="18" charset="0"/>
              </a:rPr>
              <a:t>80</a:t>
            </a:r>
          </a:p>
          <a:p>
            <a:pPr algn="ctr"/>
            <a:endParaRPr lang="sr-Latn-BA" sz="1400" dirty="0">
              <a:solidFill>
                <a:schemeClr val="tx1"/>
              </a:solidFill>
              <a:latin typeface="Times New Roman" panose="02020603050405020304" pitchFamily="18" charset="0"/>
              <a:cs typeface="Times New Roman" panose="02020603050405020304" pitchFamily="18" charset="0"/>
            </a:endParaRPr>
          </a:p>
          <a:p>
            <a:pPr algn="ctr"/>
            <a:r>
              <a:rPr lang="sr-Latn-BA" sz="1400" dirty="0" smtClean="0">
                <a:solidFill>
                  <a:schemeClr val="tx1"/>
                </a:solidFill>
                <a:latin typeface="Times New Roman" panose="02020603050405020304" pitchFamily="18" charset="0"/>
                <a:cs typeface="Times New Roman" panose="02020603050405020304" pitchFamily="18" charset="0"/>
              </a:rPr>
              <a:t>70</a:t>
            </a:r>
          </a:p>
          <a:p>
            <a:pPr algn="ctr"/>
            <a:endParaRPr lang="sr-Latn-BA" sz="1400" dirty="0">
              <a:solidFill>
                <a:schemeClr val="tx1"/>
              </a:solidFill>
              <a:latin typeface="Times New Roman" panose="02020603050405020304" pitchFamily="18" charset="0"/>
              <a:cs typeface="Times New Roman" panose="02020603050405020304" pitchFamily="18" charset="0"/>
            </a:endParaRPr>
          </a:p>
          <a:p>
            <a:pPr algn="ctr"/>
            <a:r>
              <a:rPr lang="sr-Latn-BA" sz="1400" dirty="0" smtClean="0">
                <a:solidFill>
                  <a:schemeClr val="tx1"/>
                </a:solidFill>
                <a:latin typeface="Times New Roman" panose="02020603050405020304" pitchFamily="18" charset="0"/>
                <a:cs typeface="Times New Roman" panose="02020603050405020304" pitchFamily="18" charset="0"/>
              </a:rPr>
              <a:t>60</a:t>
            </a:r>
          </a:p>
          <a:p>
            <a:pPr algn="ctr"/>
            <a:endParaRPr lang="sr-Latn-BA" sz="1400" dirty="0">
              <a:solidFill>
                <a:schemeClr val="tx1"/>
              </a:solidFill>
              <a:latin typeface="Times New Roman" panose="02020603050405020304" pitchFamily="18" charset="0"/>
              <a:cs typeface="Times New Roman" panose="02020603050405020304" pitchFamily="18" charset="0"/>
            </a:endParaRPr>
          </a:p>
          <a:p>
            <a:pPr algn="ctr"/>
            <a:r>
              <a:rPr lang="sr-Latn-BA" sz="1400" dirty="0" smtClean="0">
                <a:solidFill>
                  <a:schemeClr val="tx1"/>
                </a:solidFill>
                <a:latin typeface="Times New Roman" panose="02020603050405020304" pitchFamily="18" charset="0"/>
                <a:cs typeface="Times New Roman" panose="02020603050405020304" pitchFamily="18" charset="0"/>
              </a:rPr>
              <a:t>50</a:t>
            </a:r>
          </a:p>
          <a:p>
            <a:pPr algn="ctr"/>
            <a:endParaRPr lang="sr-Latn-BA" sz="1400" dirty="0">
              <a:solidFill>
                <a:schemeClr val="tx1"/>
              </a:solidFill>
              <a:latin typeface="Times New Roman" panose="02020603050405020304" pitchFamily="18" charset="0"/>
              <a:cs typeface="Times New Roman" panose="02020603050405020304" pitchFamily="18" charset="0"/>
            </a:endParaRPr>
          </a:p>
          <a:p>
            <a:pPr algn="ctr"/>
            <a:r>
              <a:rPr lang="sr-Latn-BA" sz="1400" dirty="0" smtClean="0">
                <a:solidFill>
                  <a:schemeClr val="tx1"/>
                </a:solidFill>
                <a:latin typeface="Times New Roman" panose="02020603050405020304" pitchFamily="18" charset="0"/>
                <a:cs typeface="Times New Roman" panose="02020603050405020304" pitchFamily="18" charset="0"/>
              </a:rPr>
              <a:t>40</a:t>
            </a:r>
          </a:p>
          <a:p>
            <a:pPr algn="ctr"/>
            <a:endParaRPr lang="en-GB" sz="1400" dirty="0">
              <a:latin typeface="Times New Roman" panose="02020603050405020304" pitchFamily="18" charset="0"/>
              <a:cs typeface="Times New Roman" panose="02020603050405020304" pitchFamily="18" charset="0"/>
            </a:endParaRPr>
          </a:p>
        </p:txBody>
      </p:sp>
      <p:cxnSp>
        <p:nvCxnSpPr>
          <p:cNvPr id="42" name="Straight Connector 41"/>
          <p:cNvCxnSpPr/>
          <p:nvPr/>
        </p:nvCxnSpPr>
        <p:spPr>
          <a:xfrm flipH="1">
            <a:off x="5645861" y="6109664"/>
            <a:ext cx="3164764" cy="1"/>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6" name="Rounded Rectangle 45"/>
          <p:cNvSpPr/>
          <p:nvPr/>
        </p:nvSpPr>
        <p:spPr>
          <a:xfrm>
            <a:off x="5608301" y="6145651"/>
            <a:ext cx="2743200" cy="257721"/>
          </a:xfrm>
          <a:prstGeom prst="roundRect">
            <a:avLst/>
          </a:prstGeom>
          <a:solidFill>
            <a:schemeClr val="bg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BA" sz="1400" b="1" dirty="0" smtClean="0">
                <a:solidFill>
                  <a:schemeClr val="tx1"/>
                </a:solidFill>
                <a:latin typeface="Times New Roman" panose="02020603050405020304" pitchFamily="18" charset="0"/>
                <a:cs typeface="Times New Roman" panose="02020603050405020304" pitchFamily="18" charset="0"/>
              </a:rPr>
              <a:t>50         100        150 </a:t>
            </a:r>
            <a:endParaRPr lang="en-GB" sz="1400" b="1" dirty="0">
              <a:solidFill>
                <a:schemeClr val="tx1"/>
              </a:solidFill>
              <a:latin typeface="Times New Roman" panose="02020603050405020304" pitchFamily="18" charset="0"/>
              <a:cs typeface="Times New Roman" panose="02020603050405020304" pitchFamily="18" charset="0"/>
            </a:endParaRPr>
          </a:p>
        </p:txBody>
      </p:sp>
      <p:sp>
        <p:nvSpPr>
          <p:cNvPr id="47" name="Oval 46"/>
          <p:cNvSpPr/>
          <p:nvPr/>
        </p:nvSpPr>
        <p:spPr>
          <a:xfrm>
            <a:off x="8053682" y="6126115"/>
            <a:ext cx="1038564" cy="323850"/>
          </a:xfrm>
          <a:prstGeom prst="ellipse">
            <a:avLst/>
          </a:prstGeom>
          <a:solidFill>
            <a:schemeClr val="bg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BA" sz="900" dirty="0" smtClean="0">
                <a:solidFill>
                  <a:schemeClr val="tx1"/>
                </a:solidFill>
              </a:rPr>
              <a:t>Platno </a:t>
            </a:r>
            <a:endParaRPr lang="en-GB" sz="900" dirty="0">
              <a:solidFill>
                <a:schemeClr val="tx1"/>
              </a:solidFill>
            </a:endParaRPr>
          </a:p>
        </p:txBody>
      </p:sp>
      <p:sp>
        <p:nvSpPr>
          <p:cNvPr id="50" name="Oval 49"/>
          <p:cNvSpPr/>
          <p:nvPr/>
        </p:nvSpPr>
        <p:spPr>
          <a:xfrm>
            <a:off x="4598638" y="2843303"/>
            <a:ext cx="1038564" cy="323850"/>
          </a:xfrm>
          <a:prstGeom prst="ellipse">
            <a:avLst/>
          </a:prstGeom>
          <a:solidFill>
            <a:schemeClr val="bg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BA" sz="900" dirty="0" smtClean="0">
                <a:solidFill>
                  <a:schemeClr val="tx1"/>
                </a:solidFill>
              </a:rPr>
              <a:t>Žito </a:t>
            </a:r>
            <a:endParaRPr lang="en-GB" sz="900" dirty="0">
              <a:solidFill>
                <a:schemeClr val="tx1"/>
              </a:solidFill>
            </a:endParaRPr>
          </a:p>
        </p:txBody>
      </p:sp>
      <p:sp>
        <p:nvSpPr>
          <p:cNvPr id="51" name="Title 1"/>
          <p:cNvSpPr txBox="1">
            <a:spLocks/>
          </p:cNvSpPr>
          <p:nvPr/>
        </p:nvSpPr>
        <p:spPr>
          <a:xfrm>
            <a:off x="6365564" y="3286212"/>
            <a:ext cx="1725357" cy="344133"/>
          </a:xfrm>
          <a:prstGeom prst="rect">
            <a:avLst/>
          </a:prstGeom>
          <a:solidFill>
            <a:schemeClr val="bg2">
              <a:lumMod val="90000"/>
            </a:schemeClr>
          </a:solidFill>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r-Latn-BA" sz="1600" b="1" dirty="0" smtClean="0">
                <a:solidFill>
                  <a:schemeClr val="tx2">
                    <a:lumMod val="60000"/>
                    <a:lumOff val="40000"/>
                  </a:schemeClr>
                </a:solidFill>
                <a:latin typeface="Times New Roman" panose="02020603050405020304" pitchFamily="18" charset="0"/>
                <a:cs typeface="Times New Roman" panose="02020603050405020304" pitchFamily="18" charset="0"/>
              </a:rPr>
              <a:t>Zemlja Y</a:t>
            </a:r>
          </a:p>
          <a:p>
            <a:endParaRPr lang="sr-Latn-BA" sz="1600" b="1" dirty="0">
              <a:solidFill>
                <a:schemeClr val="tx2">
                  <a:lumMod val="60000"/>
                  <a:lumOff val="40000"/>
                </a:schemeClr>
              </a:solidFill>
              <a:latin typeface="Times New Roman" panose="02020603050405020304" pitchFamily="18" charset="0"/>
              <a:cs typeface="Times New Roman" panose="02020603050405020304" pitchFamily="18" charset="0"/>
            </a:endParaRPr>
          </a:p>
          <a:p>
            <a:r>
              <a:rPr lang="sr-Latn-BA" sz="1600" b="1" dirty="0" smtClean="0">
                <a:solidFill>
                  <a:schemeClr val="tx2">
                    <a:lumMod val="60000"/>
                    <a:lumOff val="40000"/>
                  </a:schemeClr>
                </a:solidFill>
                <a:latin typeface="Times New Roman" panose="02020603050405020304" pitchFamily="18" charset="0"/>
                <a:cs typeface="Times New Roman" panose="02020603050405020304" pitchFamily="18" charset="0"/>
              </a:rPr>
              <a:t> </a:t>
            </a:r>
          </a:p>
          <a:p>
            <a:pPr marL="457200" indent="-457200">
              <a:buFont typeface="Wingdings" panose="05000000000000000000" pitchFamily="2" charset="2"/>
              <a:buChar char="§"/>
            </a:pPr>
            <a:endParaRPr lang="sr-Latn-BA" sz="3200" b="1" dirty="0" smtClean="0">
              <a:solidFill>
                <a:schemeClr val="tx1">
                  <a:lumMod val="65000"/>
                  <a:lumOff val="35000"/>
                </a:schemeClr>
              </a:solidFill>
              <a:latin typeface="Times New Roman" panose="02020603050405020304" pitchFamily="18" charset="0"/>
              <a:cs typeface="Times New Roman" panose="02020603050405020304" pitchFamily="18" charset="0"/>
            </a:endParaRPr>
          </a:p>
        </p:txBody>
      </p:sp>
      <p:sp>
        <p:nvSpPr>
          <p:cNvPr id="52" name="Oval 51"/>
          <p:cNvSpPr/>
          <p:nvPr/>
        </p:nvSpPr>
        <p:spPr>
          <a:xfrm>
            <a:off x="5478264" y="5724885"/>
            <a:ext cx="659890" cy="203360"/>
          </a:xfrm>
          <a:prstGeom prst="ellipse">
            <a:avLst/>
          </a:prstGeom>
          <a:solidFill>
            <a:schemeClr val="bg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BA" dirty="0" smtClean="0">
                <a:solidFill>
                  <a:schemeClr val="tx1"/>
                </a:solidFill>
              </a:rPr>
              <a:t>Q</a:t>
            </a:r>
            <a:r>
              <a:rPr lang="sr-Latn-BA" sz="1400" dirty="0" smtClean="0">
                <a:solidFill>
                  <a:schemeClr val="tx1"/>
                </a:solidFill>
              </a:rPr>
              <a:t>1</a:t>
            </a:r>
            <a:endParaRPr lang="en-GB" sz="1400" dirty="0">
              <a:solidFill>
                <a:schemeClr val="tx1"/>
              </a:solidFill>
            </a:endParaRPr>
          </a:p>
        </p:txBody>
      </p:sp>
      <p:sp>
        <p:nvSpPr>
          <p:cNvPr id="53" name="Oval 52"/>
          <p:cNvSpPr/>
          <p:nvPr/>
        </p:nvSpPr>
        <p:spPr>
          <a:xfrm>
            <a:off x="6227128" y="5233472"/>
            <a:ext cx="659890" cy="203360"/>
          </a:xfrm>
          <a:prstGeom prst="ellipse">
            <a:avLst/>
          </a:prstGeom>
          <a:solidFill>
            <a:schemeClr val="bg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BA" dirty="0" smtClean="0">
                <a:solidFill>
                  <a:schemeClr val="tx1"/>
                </a:solidFill>
              </a:rPr>
              <a:t>Q2</a:t>
            </a:r>
            <a:endParaRPr lang="en-GB" sz="1400" dirty="0">
              <a:solidFill>
                <a:schemeClr val="tx1"/>
              </a:solidFill>
            </a:endParaRPr>
          </a:p>
        </p:txBody>
      </p:sp>
      <p:sp>
        <p:nvSpPr>
          <p:cNvPr id="54" name="Title 1"/>
          <p:cNvSpPr txBox="1">
            <a:spLocks/>
          </p:cNvSpPr>
          <p:nvPr/>
        </p:nvSpPr>
        <p:spPr>
          <a:xfrm>
            <a:off x="4476748" y="1285906"/>
            <a:ext cx="4248532" cy="1538119"/>
          </a:xfrm>
          <a:prstGeom prst="rect">
            <a:avLst/>
          </a:prstGeom>
          <a:solidFill>
            <a:schemeClr val="bg1"/>
          </a:solidFill>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sr-Latn-BA" sz="1400" dirty="0" smtClean="0">
                <a:solidFill>
                  <a:schemeClr val="tx1"/>
                </a:solidFill>
                <a:latin typeface="Times New Roman" panose="02020603050405020304" pitchFamily="18" charset="0"/>
                <a:cs typeface="Times New Roman" panose="02020603050405020304" pitchFamily="18" charset="0"/>
              </a:rPr>
              <a:t>Kriva x1-y1 →proizvodne mogućnosti zemlje X/Y</a:t>
            </a:r>
          </a:p>
          <a:p>
            <a:pPr algn="just"/>
            <a:r>
              <a:rPr lang="sr-Latn-BA" sz="1400" dirty="0" smtClean="0">
                <a:solidFill>
                  <a:schemeClr val="tx1"/>
                </a:solidFill>
                <a:latin typeface="Times New Roman" panose="02020603050405020304" pitchFamily="18" charset="0"/>
                <a:cs typeface="Times New Roman" panose="02020603050405020304" pitchFamily="18" charset="0"/>
              </a:rPr>
              <a:t>Proizvodnja proizvoda Q1 → proizvodnja ispod proizvodnih mogućnosti (ne postoji puna zaposlenost kapaciteta) </a:t>
            </a:r>
          </a:p>
          <a:p>
            <a:pPr algn="just"/>
            <a:r>
              <a:rPr lang="sr-Latn-BA" sz="1400" dirty="0" smtClean="0">
                <a:solidFill>
                  <a:schemeClr val="tx1"/>
                </a:solidFill>
                <a:latin typeface="Times New Roman" panose="02020603050405020304" pitchFamily="18" charset="0"/>
                <a:cs typeface="Times New Roman" panose="02020603050405020304" pitchFamily="18" charset="0"/>
              </a:rPr>
              <a:t>Proizvodnja </a:t>
            </a:r>
            <a:r>
              <a:rPr lang="sr-Latn-BA" sz="1400" dirty="0">
                <a:solidFill>
                  <a:schemeClr val="tx1"/>
                </a:solidFill>
                <a:latin typeface="Times New Roman" panose="02020603050405020304" pitchFamily="18" charset="0"/>
                <a:cs typeface="Times New Roman" panose="02020603050405020304" pitchFamily="18" charset="0"/>
              </a:rPr>
              <a:t>proizvoda </a:t>
            </a:r>
            <a:r>
              <a:rPr lang="sr-Latn-BA" sz="1400" dirty="0" smtClean="0">
                <a:solidFill>
                  <a:schemeClr val="tx1"/>
                </a:solidFill>
                <a:latin typeface="Times New Roman" panose="02020603050405020304" pitchFamily="18" charset="0"/>
                <a:cs typeface="Times New Roman" panose="02020603050405020304" pitchFamily="18" charset="0"/>
              </a:rPr>
              <a:t>Q2 </a:t>
            </a:r>
            <a:r>
              <a:rPr lang="sr-Latn-BA" sz="1400" dirty="0">
                <a:solidFill>
                  <a:schemeClr val="tx1"/>
                </a:solidFill>
                <a:latin typeface="Times New Roman" panose="02020603050405020304" pitchFamily="18" charset="0"/>
                <a:cs typeface="Times New Roman" panose="02020603050405020304" pitchFamily="18" charset="0"/>
              </a:rPr>
              <a:t>→ proizvodnja </a:t>
            </a:r>
            <a:r>
              <a:rPr lang="sr-Latn-BA" sz="1400" dirty="0" smtClean="0">
                <a:solidFill>
                  <a:schemeClr val="tx1"/>
                </a:solidFill>
                <a:latin typeface="Times New Roman" panose="02020603050405020304" pitchFamily="18" charset="0"/>
                <a:cs typeface="Times New Roman" panose="02020603050405020304" pitchFamily="18" charset="0"/>
              </a:rPr>
              <a:t>van </a:t>
            </a:r>
            <a:r>
              <a:rPr lang="sr-Latn-BA" sz="1400" dirty="0">
                <a:solidFill>
                  <a:schemeClr val="tx1"/>
                </a:solidFill>
                <a:latin typeface="Times New Roman" panose="02020603050405020304" pitchFamily="18" charset="0"/>
                <a:cs typeface="Times New Roman" panose="02020603050405020304" pitchFamily="18" charset="0"/>
              </a:rPr>
              <a:t>proizvodnih </a:t>
            </a:r>
            <a:r>
              <a:rPr lang="sr-Latn-BA" sz="1400" dirty="0" smtClean="0">
                <a:solidFill>
                  <a:schemeClr val="tx1"/>
                </a:solidFill>
                <a:latin typeface="Times New Roman" panose="02020603050405020304" pitchFamily="18" charset="0"/>
                <a:cs typeface="Times New Roman" panose="02020603050405020304" pitchFamily="18" charset="0"/>
              </a:rPr>
              <a:t>mogućnosti.</a:t>
            </a:r>
          </a:p>
        </p:txBody>
      </p:sp>
    </p:spTree>
    <p:extLst>
      <p:ext uri="{BB962C8B-B14F-4D97-AF65-F5344CB8AC3E}">
        <p14:creationId xmlns:p14="http://schemas.microsoft.com/office/powerpoint/2010/main" val="16126557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22F896-40B5-4ADD-8801-0D06FADFA095}" type="slidenum">
              <a:rPr lang="en-US" smtClean="0"/>
              <a:t>26</a:t>
            </a:fld>
            <a:endParaRPr lang="en-US" dirty="0"/>
          </a:p>
        </p:txBody>
      </p:sp>
      <p:sp>
        <p:nvSpPr>
          <p:cNvPr id="3" name="Rounded Rectangle 2"/>
          <p:cNvSpPr/>
          <p:nvPr/>
        </p:nvSpPr>
        <p:spPr>
          <a:xfrm>
            <a:off x="281383" y="213457"/>
            <a:ext cx="8529242" cy="516216"/>
          </a:xfrm>
          <a:prstGeom prst="roundRect">
            <a:avLst/>
          </a:prstGeom>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sr-Latn-BA" sz="2000" b="1" i="1" dirty="0">
                <a:solidFill>
                  <a:schemeClr val="bg2">
                    <a:lumMod val="25000"/>
                  </a:schemeClr>
                </a:solidFill>
                <a:latin typeface="Times New Roman" panose="02020603050405020304" pitchFamily="18" charset="0"/>
                <a:cs typeface="Times New Roman" panose="02020603050405020304" pitchFamily="18" charset="0"/>
              </a:rPr>
              <a:t>T</a:t>
            </a:r>
            <a:r>
              <a:rPr lang="sr-Latn-BA" sz="2000" b="1" i="1" dirty="0" smtClean="0">
                <a:solidFill>
                  <a:schemeClr val="bg2">
                    <a:lumMod val="25000"/>
                  </a:schemeClr>
                </a:solidFill>
                <a:latin typeface="Times New Roman" panose="02020603050405020304" pitchFamily="18" charset="0"/>
                <a:cs typeface="Times New Roman" panose="02020603050405020304" pitchFamily="18" charset="0"/>
              </a:rPr>
              <a:t>eorija međunarodne trgovine...TEORIJA RELATIVNE  PREDNOSTI </a:t>
            </a:r>
            <a:endParaRPr lang="en-GB" sz="2000" b="1" i="1" dirty="0">
              <a:solidFill>
                <a:schemeClr val="bg2">
                  <a:lumMod val="25000"/>
                </a:schemeClr>
              </a:solidFill>
              <a:latin typeface="Times New Roman" panose="02020603050405020304" pitchFamily="18" charset="0"/>
              <a:cs typeface="Times New Roman" panose="02020603050405020304" pitchFamily="18" charset="0"/>
            </a:endParaRPr>
          </a:p>
        </p:txBody>
      </p:sp>
      <p:sp>
        <p:nvSpPr>
          <p:cNvPr id="4" name="Rounded Rectangle 3"/>
          <p:cNvSpPr/>
          <p:nvPr/>
        </p:nvSpPr>
        <p:spPr>
          <a:xfrm>
            <a:off x="342511" y="1005589"/>
            <a:ext cx="2388524" cy="356375"/>
          </a:xfrm>
          <a:prstGeom prst="roundRect">
            <a:avLst/>
          </a:prstGeom>
          <a:solidFill>
            <a:schemeClr val="bg1">
              <a:lumMod val="85000"/>
            </a:schemeClr>
          </a:solid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sr-Latn-BA" sz="1600" dirty="0" smtClean="0"/>
              <a:t>Osnovni nedostaci TRP</a:t>
            </a:r>
            <a:endParaRPr lang="en-GB" sz="1600" dirty="0"/>
          </a:p>
        </p:txBody>
      </p:sp>
      <p:sp>
        <p:nvSpPr>
          <p:cNvPr id="5" name="Title 1"/>
          <p:cNvSpPr txBox="1">
            <a:spLocks/>
          </p:cNvSpPr>
          <p:nvPr/>
        </p:nvSpPr>
        <p:spPr>
          <a:xfrm>
            <a:off x="3180945" y="913955"/>
            <a:ext cx="5559616" cy="5492533"/>
          </a:xfrm>
          <a:prstGeom prst="rect">
            <a:avLst/>
          </a:prstGeom>
          <a:solidFill>
            <a:schemeClr val="bg1"/>
          </a:solidFill>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285750" indent="-285750" algn="just">
              <a:buFont typeface="Courier New" panose="02070309020205020404" pitchFamily="49" charset="0"/>
              <a:buChar char="o"/>
            </a:pP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Statički elementi teorije</a:t>
            </a:r>
          </a:p>
          <a:p>
            <a:pPr marL="285750" indent="-285750" algn="just">
              <a:buFont typeface="Courier New" panose="02070309020205020404" pitchFamily="49" charset="0"/>
              <a:buChar char="o"/>
            </a:pP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Posmatra komparativne prednosti na bazi međunarodne razmjene u određenom datom vremenu. </a:t>
            </a:r>
          </a:p>
          <a:p>
            <a:pPr marL="285750" indent="-285750" algn="just">
              <a:buFont typeface="Courier New" panose="02070309020205020404" pitchFamily="49" charset="0"/>
              <a:buChar char="o"/>
            </a:pP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Pp razmatranje jeste razmjena između 2 proizvoda, između 2 zemlje </a:t>
            </a:r>
          </a:p>
          <a:p>
            <a:pPr marL="285750" indent="-285750" algn="just">
              <a:buFont typeface="Courier New" panose="02070309020205020404" pitchFamily="49" charset="0"/>
              <a:buChar char="o"/>
            </a:pP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Komparativne prednosti posmatra kroz utrošak samo jednog faktora proizvodnje (tj.Q utrošenog rada) </a:t>
            </a:r>
          </a:p>
          <a:p>
            <a:pPr marL="285750" indent="-285750" algn="just">
              <a:buFont typeface="Courier New" panose="02070309020205020404" pitchFamily="49" charset="0"/>
              <a:buChar char="o"/>
            </a:pP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Ostali faktori (koji svojom raspoloživošću mogu odrediti nivo komparativnih prednosti) zanemareni su.</a:t>
            </a:r>
          </a:p>
          <a:p>
            <a:pPr marL="285750" indent="-285750" algn="just">
              <a:buFont typeface="Courier New" panose="02070309020205020404" pitchFamily="49" charset="0"/>
              <a:buChar char="o"/>
            </a:pP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Perfektna mobilnost faktora proizvodnje unutar granica jedne zemlje </a:t>
            </a:r>
          </a:p>
          <a:p>
            <a:pPr marL="285750" indent="-285750" algn="just">
              <a:buFont typeface="Courier New" panose="02070309020205020404" pitchFamily="49" charset="0"/>
              <a:buChar char="o"/>
            </a:pP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Perfektna nemobilnost faktora proizvodnje između pojedinih zemalja  </a:t>
            </a:r>
          </a:p>
          <a:p>
            <a:pPr marL="285750" indent="-285750" algn="just">
              <a:buFont typeface="Courier New" panose="02070309020205020404" pitchFamily="49" charset="0"/>
              <a:buChar char="o"/>
            </a:pP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Zanemarivanje efekta transportnih troškova na komparativne prednosti jedne zemlje (trnasportni troškovi zbog geograf.udaljenosti mogu neutralisati komparativne prednosti) </a:t>
            </a:r>
          </a:p>
          <a:p>
            <a:pPr marL="285750" indent="-285750" algn="just">
              <a:buFont typeface="Courier New" panose="02070309020205020404" pitchFamily="49" charset="0"/>
              <a:buChar char="o"/>
            </a:pP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Ne posmatra dinamički element učešća rada u proizvodnji jednog proizvoda </a:t>
            </a:r>
          </a:p>
          <a:p>
            <a:pPr marL="285750" indent="-285750" algn="just">
              <a:buFont typeface="Courier New" panose="02070309020205020404" pitchFamily="49" charset="0"/>
              <a:buChar char="o"/>
            </a:pP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Ne uključuje element potražnje za robom koji može da koriguje komparativnu prednost, samo gleda ponudu </a:t>
            </a:r>
          </a:p>
          <a:p>
            <a:pPr marL="285750" indent="-285750" algn="just">
              <a:buFont typeface="Courier New" panose="02070309020205020404" pitchFamily="49" charset="0"/>
              <a:buChar char="o"/>
            </a:pPr>
            <a:endPar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endParaRPr>
          </a:p>
        </p:txBody>
      </p:sp>
      <p:sp>
        <p:nvSpPr>
          <p:cNvPr id="6" name="Title 1"/>
          <p:cNvSpPr txBox="1">
            <a:spLocks/>
          </p:cNvSpPr>
          <p:nvPr/>
        </p:nvSpPr>
        <p:spPr>
          <a:xfrm>
            <a:off x="1521994" y="2864470"/>
            <a:ext cx="1209041" cy="336888"/>
          </a:xfrm>
          <a:prstGeom prst="rect">
            <a:avLst/>
          </a:prstGeom>
          <a:solidFill>
            <a:schemeClr val="bg1">
              <a:lumMod val="95000"/>
            </a:schemeClr>
          </a:solidFill>
          <a:ln w="28575">
            <a:solidFill>
              <a:srgbClr val="FF0000"/>
            </a:solidFill>
            <a:prstDash val="sysDash"/>
          </a:ln>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sr-Latn-BA" sz="1600" b="1" i="1" dirty="0" smtClean="0">
                <a:solidFill>
                  <a:schemeClr val="tx1">
                    <a:lumMod val="65000"/>
                    <a:lumOff val="35000"/>
                  </a:schemeClr>
                </a:solidFill>
                <a:latin typeface="Times New Roman" panose="02020603050405020304" pitchFamily="18" charset="0"/>
                <a:cs typeface="Times New Roman" panose="02020603050405020304" pitchFamily="18" charset="0"/>
              </a:rPr>
              <a:t>zanemaruje</a:t>
            </a:r>
            <a:endPar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endParaRPr>
          </a:p>
        </p:txBody>
      </p:sp>
      <p:sp>
        <p:nvSpPr>
          <p:cNvPr id="7" name="Right Arrow 6"/>
          <p:cNvSpPr/>
          <p:nvPr/>
        </p:nvSpPr>
        <p:spPr>
          <a:xfrm>
            <a:off x="2828757" y="2604260"/>
            <a:ext cx="492035" cy="857308"/>
          </a:xfrm>
          <a:prstGeom prst="rightArrow">
            <a:avLst/>
          </a:prstGeom>
          <a:solidFill>
            <a:schemeClr val="bg1">
              <a:lumMod val="6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282384" y="1458914"/>
            <a:ext cx="1418955" cy="6128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BA" dirty="0" smtClean="0"/>
              <a:t>Rikardo </a:t>
            </a:r>
            <a:endParaRPr lang="en-GB" dirty="0"/>
          </a:p>
        </p:txBody>
      </p:sp>
      <p:sp>
        <p:nvSpPr>
          <p:cNvPr id="10" name="Bent Arrow 9"/>
          <p:cNvSpPr/>
          <p:nvPr/>
        </p:nvSpPr>
        <p:spPr>
          <a:xfrm flipV="1">
            <a:off x="817124" y="2117702"/>
            <a:ext cx="693237" cy="1083656"/>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30835806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22F896-40B5-4ADD-8801-0D06FADFA095}" type="slidenum">
              <a:rPr lang="en-US" smtClean="0"/>
              <a:t>27</a:t>
            </a:fld>
            <a:endParaRPr lang="en-US" dirty="0"/>
          </a:p>
        </p:txBody>
      </p:sp>
      <p:sp>
        <p:nvSpPr>
          <p:cNvPr id="3" name="Rounded Rectangle 2"/>
          <p:cNvSpPr/>
          <p:nvPr/>
        </p:nvSpPr>
        <p:spPr>
          <a:xfrm>
            <a:off x="281383" y="213457"/>
            <a:ext cx="8529242" cy="516216"/>
          </a:xfrm>
          <a:prstGeom prst="roundRect">
            <a:avLst/>
          </a:prstGeom>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sr-Latn-BA" sz="2000" b="1" i="1" dirty="0">
                <a:solidFill>
                  <a:schemeClr val="bg2">
                    <a:lumMod val="25000"/>
                  </a:schemeClr>
                </a:solidFill>
                <a:latin typeface="Times New Roman" panose="02020603050405020304" pitchFamily="18" charset="0"/>
                <a:cs typeface="Times New Roman" panose="02020603050405020304" pitchFamily="18" charset="0"/>
              </a:rPr>
              <a:t>T</a:t>
            </a:r>
            <a:r>
              <a:rPr lang="sr-Latn-BA" sz="2000" b="1" i="1" dirty="0" smtClean="0">
                <a:solidFill>
                  <a:schemeClr val="bg2">
                    <a:lumMod val="25000"/>
                  </a:schemeClr>
                </a:solidFill>
                <a:latin typeface="Times New Roman" panose="02020603050405020304" pitchFamily="18" charset="0"/>
                <a:cs typeface="Times New Roman" panose="02020603050405020304" pitchFamily="18" charset="0"/>
              </a:rPr>
              <a:t>eorija međunarodne trgovine...TEORIJA RELATIVNE  PREDNOSTI </a:t>
            </a:r>
            <a:endParaRPr lang="en-GB" sz="2000" b="1" i="1" dirty="0">
              <a:solidFill>
                <a:schemeClr val="bg2">
                  <a:lumMod val="25000"/>
                </a:schemeClr>
              </a:solidFill>
              <a:latin typeface="Times New Roman" panose="02020603050405020304" pitchFamily="18" charset="0"/>
              <a:cs typeface="Times New Roman" panose="02020603050405020304" pitchFamily="18" charset="0"/>
            </a:endParaRPr>
          </a:p>
        </p:txBody>
      </p:sp>
      <p:sp>
        <p:nvSpPr>
          <p:cNvPr id="4" name="Rounded Rectangle 3"/>
          <p:cNvSpPr/>
          <p:nvPr/>
        </p:nvSpPr>
        <p:spPr>
          <a:xfrm>
            <a:off x="531991" y="913955"/>
            <a:ext cx="2388524" cy="827296"/>
          </a:xfrm>
          <a:prstGeom prst="roundRect">
            <a:avLst/>
          </a:prstGeom>
          <a:solidFill>
            <a:schemeClr val="bg1">
              <a:lumMod val="85000"/>
            </a:schemeClr>
          </a:solid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sr-Latn-BA" sz="1600" dirty="0" smtClean="0"/>
              <a:t>Odgovor na nedostatak Rikardove teorije </a:t>
            </a:r>
            <a:endParaRPr lang="en-GB" sz="1600" dirty="0"/>
          </a:p>
        </p:txBody>
      </p:sp>
      <p:sp>
        <p:nvSpPr>
          <p:cNvPr id="5" name="Title 1"/>
          <p:cNvSpPr txBox="1">
            <a:spLocks/>
          </p:cNvSpPr>
          <p:nvPr/>
        </p:nvSpPr>
        <p:spPr>
          <a:xfrm>
            <a:off x="104968" y="3493557"/>
            <a:ext cx="8454054" cy="2818400"/>
          </a:xfrm>
          <a:prstGeom prst="rect">
            <a:avLst/>
          </a:prstGeom>
          <a:solidFill>
            <a:schemeClr val="bg1"/>
          </a:solidFill>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285750" indent="-285750" algn="just">
              <a:buFont typeface="Courier New" panose="02070309020205020404" pitchFamily="49" charset="0"/>
              <a:buChar char="o"/>
            </a:pP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Korist od međunarodne razmjene ne zavisi samo od komparativnih prednosti u vidu količine utrošenog ljudskog rada.</a:t>
            </a:r>
          </a:p>
          <a:p>
            <a:pPr marL="285750" indent="-285750" algn="just">
              <a:buFont typeface="Courier New" panose="02070309020205020404" pitchFamily="49" charset="0"/>
              <a:buChar char="o"/>
            </a:pP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Ako je potražnja &gt;ponude →cijena proizvoda na svjetskom tržištu će biti veća kao i korist od međunarodne razmjene (za zemlju čiji se proizvod više traži na tržištu). </a:t>
            </a:r>
          </a:p>
          <a:p>
            <a:pPr marL="285750" indent="-285750" algn="just">
              <a:buFont typeface="Courier New" panose="02070309020205020404" pitchFamily="49" charset="0"/>
              <a:buChar char="o"/>
            </a:pP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Potražnja ima prednosti, jer formiranje cijena na međunarodnom tržištu zavisi od odnosa ponude i tražnje, i potražnja može formirati cijenu proizvoda drugačiju od one koja bi bila po teoriji komparativnih prednosti. </a:t>
            </a:r>
          </a:p>
          <a:p>
            <a:pPr marL="285750" indent="-285750" algn="just">
              <a:buFont typeface="Courier New" panose="02070309020205020404" pitchFamily="49" charset="0"/>
              <a:buChar char="o"/>
            </a:pPr>
            <a:r>
              <a:rPr lang="sr-Latn-BA" sz="1600" b="1" i="1" dirty="0" smtClean="0">
                <a:solidFill>
                  <a:schemeClr val="tx1">
                    <a:lumMod val="65000"/>
                    <a:lumOff val="35000"/>
                  </a:schemeClr>
                </a:solidFill>
                <a:latin typeface="Times New Roman" panose="02020603050405020304" pitchFamily="18" charset="0"/>
                <a:cs typeface="Times New Roman" panose="02020603050405020304" pitchFamily="18" charset="0"/>
              </a:rPr>
              <a:t>Dinamički efekat (terms of trade) </a:t>
            </a: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 ako zemlja X za jednaku količinu izvoza proizvoda (A) u dva posmatrana perioda može da uveze iz zemlje Y veću vrijednost proizvoda (B) u posmatranom periodu u odnosu na prethodni period, </a:t>
            </a:r>
            <a:r>
              <a:rPr lang="sr-Latn-BA" sz="1600" b="1" i="1" dirty="0" smtClean="0">
                <a:solidFill>
                  <a:schemeClr val="tx1">
                    <a:lumMod val="65000"/>
                    <a:lumOff val="35000"/>
                  </a:schemeClr>
                </a:solidFill>
                <a:latin typeface="Times New Roman" panose="02020603050405020304" pitchFamily="18" charset="0"/>
                <a:cs typeface="Times New Roman" panose="02020603050405020304" pitchFamily="18" charset="0"/>
              </a:rPr>
              <a:t>odnosi razmjene za zemlju X su se poboljšali.  </a:t>
            </a: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Istovremeno</a:t>
            </a:r>
            <a:r>
              <a:rPr lang="sr-Latn-BA" sz="1600" b="1" i="1" dirty="0" smtClean="0">
                <a:solidFill>
                  <a:schemeClr val="tx1">
                    <a:lumMod val="65000"/>
                    <a:lumOff val="35000"/>
                  </a:schemeClr>
                </a:solidFill>
                <a:latin typeface="Times New Roman" panose="02020603050405020304" pitchFamily="18" charset="0"/>
                <a:cs typeface="Times New Roman" panose="02020603050405020304" pitchFamily="18" charset="0"/>
              </a:rPr>
              <a:t> odnosi razmjene za zemlju Y su se pogoršali. </a:t>
            </a:r>
          </a:p>
        </p:txBody>
      </p:sp>
      <p:sp>
        <p:nvSpPr>
          <p:cNvPr id="6" name="Title 1"/>
          <p:cNvSpPr txBox="1">
            <a:spLocks/>
          </p:cNvSpPr>
          <p:nvPr/>
        </p:nvSpPr>
        <p:spPr>
          <a:xfrm>
            <a:off x="3074774" y="940355"/>
            <a:ext cx="4230698" cy="336888"/>
          </a:xfrm>
          <a:prstGeom prst="rect">
            <a:avLst/>
          </a:prstGeom>
          <a:solidFill>
            <a:schemeClr val="bg1">
              <a:lumMod val="95000"/>
            </a:schemeClr>
          </a:solidFill>
          <a:ln w="28575">
            <a:solidFill>
              <a:srgbClr val="FF0000"/>
            </a:solidFill>
            <a:prstDash val="sysDash"/>
          </a:ln>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sr-Latn-BA" sz="1600" i="1" dirty="0" smtClean="0">
                <a:solidFill>
                  <a:schemeClr val="tx1">
                    <a:lumMod val="65000"/>
                    <a:lumOff val="35000"/>
                  </a:schemeClr>
                </a:solidFill>
                <a:latin typeface="Times New Roman" panose="02020603050405020304" pitchFamily="18" charset="0"/>
                <a:cs typeface="Times New Roman" panose="02020603050405020304" pitchFamily="18" charset="0"/>
              </a:rPr>
              <a:t>Zanemarivanje dinamičkog karaktera </a:t>
            </a:r>
            <a:endPar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endParaRPr>
          </a:p>
        </p:txBody>
      </p:sp>
      <p:sp>
        <p:nvSpPr>
          <p:cNvPr id="7" name="Right Arrow 6"/>
          <p:cNvSpPr/>
          <p:nvPr/>
        </p:nvSpPr>
        <p:spPr>
          <a:xfrm rot="5400000">
            <a:off x="5770006" y="2781160"/>
            <a:ext cx="492035" cy="857308"/>
          </a:xfrm>
          <a:prstGeom prst="rightArrow">
            <a:avLst/>
          </a:prstGeom>
          <a:solidFill>
            <a:schemeClr val="bg1">
              <a:lumMod val="6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4882830" y="1847621"/>
            <a:ext cx="2639132" cy="10978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BA" sz="1600" b="1" dirty="0">
                <a:latin typeface="Times New Roman" panose="02020603050405020304" pitchFamily="18" charset="0"/>
                <a:cs typeface="Times New Roman" panose="02020603050405020304" pitchFamily="18" charset="0"/>
              </a:rPr>
              <a:t>Džon Stjuart Mil (John Stjuart </a:t>
            </a:r>
            <a:r>
              <a:rPr lang="sr-Latn-BA" sz="1600" b="1" dirty="0" smtClean="0">
                <a:latin typeface="Times New Roman" panose="02020603050405020304" pitchFamily="18" charset="0"/>
                <a:cs typeface="Times New Roman" panose="02020603050405020304" pitchFamily="18" charset="0"/>
              </a:rPr>
              <a:t>Mill) 1806 </a:t>
            </a:r>
            <a:r>
              <a:rPr lang="sr-Latn-BA" sz="1600" b="1" dirty="0">
                <a:latin typeface="Times New Roman" panose="02020603050405020304" pitchFamily="18" charset="0"/>
                <a:cs typeface="Times New Roman" panose="02020603050405020304" pitchFamily="18" charset="0"/>
              </a:rPr>
              <a:t>– </a:t>
            </a:r>
            <a:r>
              <a:rPr lang="sr-Latn-BA" sz="1600" b="1" dirty="0" smtClean="0">
                <a:latin typeface="Times New Roman" panose="02020603050405020304" pitchFamily="18" charset="0"/>
                <a:cs typeface="Times New Roman" panose="02020603050405020304" pitchFamily="18" charset="0"/>
              </a:rPr>
              <a:t>1873 </a:t>
            </a:r>
            <a:endParaRPr lang="en-GB" sz="1600" b="1" dirty="0">
              <a:latin typeface="Times New Roman" panose="02020603050405020304" pitchFamily="18" charset="0"/>
              <a:cs typeface="Times New Roman" panose="02020603050405020304" pitchFamily="18" charset="0"/>
            </a:endParaRPr>
          </a:p>
        </p:txBody>
      </p:sp>
      <p:sp>
        <p:nvSpPr>
          <p:cNvPr id="11" name="Title 1"/>
          <p:cNvSpPr txBox="1">
            <a:spLocks/>
          </p:cNvSpPr>
          <p:nvPr/>
        </p:nvSpPr>
        <p:spPr>
          <a:xfrm>
            <a:off x="3074774" y="1435419"/>
            <a:ext cx="4230698" cy="336888"/>
          </a:xfrm>
          <a:prstGeom prst="rect">
            <a:avLst/>
          </a:prstGeom>
          <a:solidFill>
            <a:schemeClr val="bg1">
              <a:lumMod val="95000"/>
            </a:schemeClr>
          </a:solidFill>
          <a:ln w="28575">
            <a:solidFill>
              <a:srgbClr val="FF0000"/>
            </a:solidFill>
            <a:prstDash val="sysDash"/>
          </a:ln>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sr-Latn-BA" sz="1600" i="1" dirty="0" smtClean="0">
                <a:solidFill>
                  <a:schemeClr val="tx1">
                    <a:lumMod val="65000"/>
                    <a:lumOff val="35000"/>
                  </a:schemeClr>
                </a:solidFill>
                <a:latin typeface="Times New Roman" panose="02020603050405020304" pitchFamily="18" charset="0"/>
                <a:cs typeface="Times New Roman" panose="02020603050405020304" pitchFamily="18" charset="0"/>
              </a:rPr>
              <a:t>Zanemarivanje potražnje </a:t>
            </a:r>
            <a:endPar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endParaRPr>
          </a:p>
        </p:txBody>
      </p:sp>
      <p:sp>
        <p:nvSpPr>
          <p:cNvPr id="8" name="Curved Left Arrow 7"/>
          <p:cNvSpPr/>
          <p:nvPr/>
        </p:nvSpPr>
        <p:spPr>
          <a:xfrm>
            <a:off x="7521962" y="1226511"/>
            <a:ext cx="1108953" cy="1242221"/>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2" name="Right Arrow 11"/>
          <p:cNvSpPr/>
          <p:nvPr/>
        </p:nvSpPr>
        <p:spPr>
          <a:xfrm rot="10800000">
            <a:off x="4282550" y="2214664"/>
            <a:ext cx="492035" cy="418267"/>
          </a:xfrm>
          <a:prstGeom prst="rightArrow">
            <a:avLst/>
          </a:prstGeom>
          <a:solidFill>
            <a:schemeClr val="bg1">
              <a:lumMod val="6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itle 1"/>
          <p:cNvSpPr txBox="1">
            <a:spLocks/>
          </p:cNvSpPr>
          <p:nvPr/>
        </p:nvSpPr>
        <p:spPr>
          <a:xfrm>
            <a:off x="2302981" y="2235216"/>
            <a:ext cx="1945505" cy="336888"/>
          </a:xfrm>
          <a:prstGeom prst="rect">
            <a:avLst/>
          </a:prstGeom>
          <a:solidFill>
            <a:schemeClr val="bg1">
              <a:lumMod val="95000"/>
            </a:schemeClr>
          </a:solidFill>
          <a:ln w="28575">
            <a:solidFill>
              <a:schemeClr val="accent2"/>
            </a:solidFill>
            <a:prstDash val="sysDash"/>
          </a:ln>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sr-Latn-BA" sz="1600" i="1" dirty="0" smtClean="0">
                <a:solidFill>
                  <a:schemeClr val="tx1">
                    <a:lumMod val="65000"/>
                    <a:lumOff val="35000"/>
                  </a:schemeClr>
                </a:solidFill>
                <a:latin typeface="Times New Roman" panose="02020603050405020304" pitchFamily="18" charset="0"/>
                <a:cs typeface="Times New Roman" panose="02020603050405020304" pitchFamily="18" charset="0"/>
              </a:rPr>
              <a:t>Terms of trade </a:t>
            </a:r>
            <a:endPar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205827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23273" y="3129396"/>
            <a:ext cx="8442036" cy="1908982"/>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sr-Latn-BA" sz="4800" b="1" i="1" dirty="0" smtClean="0">
                <a:solidFill>
                  <a:schemeClr val="tx2">
                    <a:lumMod val="60000"/>
                    <a:lumOff val="40000"/>
                  </a:schemeClr>
                </a:solidFill>
                <a:latin typeface="Times New Roman" panose="02020603050405020304" pitchFamily="18" charset="0"/>
                <a:cs typeface="Times New Roman" panose="02020603050405020304" pitchFamily="18" charset="0"/>
              </a:rPr>
              <a:t>Hvala na pažnji. </a:t>
            </a:r>
            <a:endParaRPr lang="en-GB" sz="4800" b="1" i="1" dirty="0">
              <a:solidFill>
                <a:schemeClr val="tx2">
                  <a:lumMod val="60000"/>
                  <a:lumOff val="40000"/>
                </a:schemeClr>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930" y="5139978"/>
            <a:ext cx="1793577" cy="1476081"/>
          </a:xfrm>
          <a:prstGeom prst="rect">
            <a:avLst/>
          </a:prstGeom>
        </p:spPr>
      </p:pic>
      <p:sp>
        <p:nvSpPr>
          <p:cNvPr id="3" name="Slide Number Placeholder 2"/>
          <p:cNvSpPr>
            <a:spLocks noGrp="1"/>
          </p:cNvSpPr>
          <p:nvPr>
            <p:ph type="sldNum" sz="quarter" idx="12"/>
          </p:nvPr>
        </p:nvSpPr>
        <p:spPr/>
        <p:txBody>
          <a:bodyPr/>
          <a:lstStyle/>
          <a:p>
            <a:fld id="{6D22F896-40B5-4ADD-8801-0D06FADFA095}" type="slidenum">
              <a:rPr lang="en-US" smtClean="0"/>
              <a:t>28</a:t>
            </a:fld>
            <a:endParaRPr lang="en-US" dirty="0"/>
          </a:p>
        </p:txBody>
      </p:sp>
      <p:pic>
        <p:nvPicPr>
          <p:cNvPr id="6" name="Picture 5" descr="Ekonomski_fakultet_memorandum-01"/>
          <p:cNvPicPr/>
          <p:nvPr/>
        </p:nvPicPr>
        <p:blipFill>
          <a:blip r:embed="rId3"/>
          <a:srcRect l="19667" t="3636" r="20273" b="88020"/>
          <a:stretch>
            <a:fillRect/>
          </a:stretch>
        </p:blipFill>
        <p:spPr bwMode="auto">
          <a:xfrm>
            <a:off x="1278044" y="223851"/>
            <a:ext cx="5870108" cy="954995"/>
          </a:xfrm>
          <a:prstGeom prst="rect">
            <a:avLst/>
          </a:prstGeom>
          <a:noFill/>
          <a:ln w="9525">
            <a:noFill/>
            <a:miter lim="800000"/>
            <a:headEnd/>
            <a:tailEnd/>
          </a:ln>
        </p:spPr>
      </p:pic>
    </p:spTree>
    <p:extLst>
      <p:ext uri="{BB962C8B-B14F-4D97-AF65-F5344CB8AC3E}">
        <p14:creationId xmlns:p14="http://schemas.microsoft.com/office/powerpoint/2010/main" val="30321512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775644" y="4030868"/>
            <a:ext cx="7056582" cy="2269415"/>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342900" indent="-342900">
              <a:buFont typeface="Wingdings" panose="05000000000000000000" pitchFamily="2" charset="2"/>
              <a:buChar char="§"/>
            </a:pPr>
            <a:r>
              <a:rPr lang="sr-Latn-BA" sz="2400" b="1" dirty="0" smtClean="0">
                <a:solidFill>
                  <a:schemeClr val="bg1">
                    <a:lumMod val="50000"/>
                  </a:schemeClr>
                </a:solidFill>
                <a:latin typeface="Times New Roman" panose="02020603050405020304" pitchFamily="18" charset="0"/>
                <a:cs typeface="Times New Roman" panose="02020603050405020304" pitchFamily="18" charset="0"/>
              </a:rPr>
              <a:t>Teorija međunarodne trgovine </a:t>
            </a:r>
          </a:p>
          <a:p>
            <a:pPr marL="342900" indent="-342900">
              <a:buFont typeface="Wingdings" panose="05000000000000000000" pitchFamily="2" charset="2"/>
              <a:buChar char="§"/>
            </a:pPr>
            <a:r>
              <a:rPr lang="sr-Latn-BA" sz="2400" b="1" dirty="0" smtClean="0">
                <a:solidFill>
                  <a:schemeClr val="bg2">
                    <a:lumMod val="75000"/>
                  </a:schemeClr>
                </a:solidFill>
                <a:latin typeface="Times New Roman" panose="02020603050405020304" pitchFamily="18" charset="0"/>
                <a:cs typeface="Times New Roman" panose="02020603050405020304" pitchFamily="18" charset="0"/>
              </a:rPr>
              <a:t>Mekrantilizam </a:t>
            </a:r>
          </a:p>
          <a:p>
            <a:pPr marL="342900" indent="-342900">
              <a:buFont typeface="Wingdings" panose="05000000000000000000" pitchFamily="2" charset="2"/>
              <a:buChar char="§"/>
            </a:pPr>
            <a:r>
              <a:rPr lang="sr-Latn-BA" sz="2400" b="1" dirty="0" smtClean="0">
                <a:solidFill>
                  <a:schemeClr val="bg2">
                    <a:lumMod val="75000"/>
                  </a:schemeClr>
                </a:solidFill>
                <a:latin typeface="Times New Roman" panose="02020603050405020304" pitchFamily="18" charset="0"/>
                <a:cs typeface="Times New Roman" panose="02020603050405020304" pitchFamily="18" charset="0"/>
              </a:rPr>
              <a:t>Teorija apsolutnih prednosti </a:t>
            </a:r>
          </a:p>
          <a:p>
            <a:pPr marL="342900" indent="-342900">
              <a:buFont typeface="Wingdings" panose="05000000000000000000" pitchFamily="2" charset="2"/>
              <a:buChar char="§"/>
            </a:pPr>
            <a:r>
              <a:rPr lang="sr-Latn-BA" sz="2400" b="1" dirty="0" smtClean="0">
                <a:solidFill>
                  <a:schemeClr val="bg2">
                    <a:lumMod val="75000"/>
                  </a:schemeClr>
                </a:solidFill>
                <a:latin typeface="Times New Roman" panose="02020603050405020304" pitchFamily="18" charset="0"/>
                <a:cs typeface="Times New Roman" panose="02020603050405020304" pitchFamily="18" charset="0"/>
              </a:rPr>
              <a:t>Teorija komparativnih prednosti </a:t>
            </a:r>
          </a:p>
        </p:txBody>
      </p:sp>
      <p:sp>
        <p:nvSpPr>
          <p:cNvPr id="2" name="Slide Number Placeholder 1"/>
          <p:cNvSpPr>
            <a:spLocks noGrp="1"/>
          </p:cNvSpPr>
          <p:nvPr>
            <p:ph type="sldNum" sz="quarter" idx="12"/>
          </p:nvPr>
        </p:nvSpPr>
        <p:spPr/>
        <p:txBody>
          <a:bodyPr/>
          <a:lstStyle/>
          <a:p>
            <a:fld id="{6D22F896-40B5-4ADD-8801-0D06FADFA095}" type="slidenum">
              <a:rPr lang="en-US" smtClean="0"/>
              <a:t>3</a:t>
            </a:fld>
            <a:endParaRPr lang="en-US" dirty="0"/>
          </a:p>
        </p:txBody>
      </p:sp>
      <p:sp>
        <p:nvSpPr>
          <p:cNvPr id="7" name="Rounded Rectangle 6"/>
          <p:cNvSpPr/>
          <p:nvPr/>
        </p:nvSpPr>
        <p:spPr>
          <a:xfrm>
            <a:off x="150938" y="390132"/>
            <a:ext cx="8510192" cy="880762"/>
          </a:xfrm>
          <a:prstGeom prst="roundRect">
            <a:avLst/>
          </a:prstGeom>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sr-Latn-BA" sz="3200" b="1" dirty="0" smtClean="0">
                <a:solidFill>
                  <a:schemeClr val="bg2">
                    <a:lumMod val="25000"/>
                  </a:schemeClr>
                </a:solidFill>
                <a:latin typeface="Times New Roman" panose="02020603050405020304" pitchFamily="18" charset="0"/>
                <a:cs typeface="Times New Roman" panose="02020603050405020304" pitchFamily="18" charset="0"/>
              </a:rPr>
              <a:t>Međunarodni ekonomski odnosi </a:t>
            </a:r>
            <a:endParaRPr lang="en-GB" sz="3200" b="1" dirty="0">
              <a:solidFill>
                <a:schemeClr val="bg2">
                  <a:lumMod val="25000"/>
                </a:schemeClr>
              </a:solidFill>
              <a:latin typeface="Times New Roman" panose="02020603050405020304" pitchFamily="18" charset="0"/>
              <a:cs typeface="Times New Roman" panose="02020603050405020304" pitchFamily="18" charset="0"/>
            </a:endParaRPr>
          </a:p>
        </p:txBody>
      </p:sp>
      <p:sp>
        <p:nvSpPr>
          <p:cNvPr id="9" name="Title 1"/>
          <p:cNvSpPr txBox="1">
            <a:spLocks/>
          </p:cNvSpPr>
          <p:nvPr/>
        </p:nvSpPr>
        <p:spPr>
          <a:xfrm>
            <a:off x="486990" y="3110253"/>
            <a:ext cx="8428216" cy="1053395"/>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r-Latn-BA" sz="3200" b="1" dirty="0" smtClean="0">
                <a:solidFill>
                  <a:schemeClr val="tx2">
                    <a:lumMod val="60000"/>
                    <a:lumOff val="40000"/>
                  </a:schemeClr>
                </a:solidFill>
                <a:latin typeface="Times New Roman" panose="02020603050405020304" pitchFamily="18" charset="0"/>
                <a:cs typeface="Times New Roman" panose="02020603050405020304" pitchFamily="18" charset="0"/>
              </a:rPr>
              <a:t>                  Vježbe </a:t>
            </a:r>
          </a:p>
          <a:p>
            <a:r>
              <a:rPr lang="sr-Latn-BA" sz="3000" b="1" dirty="0" smtClean="0">
                <a:solidFill>
                  <a:schemeClr val="tx2">
                    <a:lumMod val="60000"/>
                    <a:lumOff val="40000"/>
                  </a:schemeClr>
                </a:solidFill>
                <a:latin typeface="Times New Roman" panose="02020603050405020304" pitchFamily="18" charset="0"/>
                <a:cs typeface="Times New Roman" panose="02020603050405020304" pitchFamily="18" charset="0"/>
              </a:rPr>
              <a:t>___________________________________________</a:t>
            </a:r>
          </a:p>
          <a:p>
            <a:endParaRPr lang="sr-Latn-BA" sz="3000" b="1" dirty="0" smtClean="0">
              <a:solidFill>
                <a:schemeClr val="tx2">
                  <a:lumMod val="60000"/>
                  <a:lumOff val="40000"/>
                </a:schemeClr>
              </a:solidFill>
              <a:latin typeface="Times New Roman" panose="02020603050405020304" pitchFamily="18" charset="0"/>
              <a:cs typeface="Times New Roman" panose="02020603050405020304" pitchFamily="18" charset="0"/>
            </a:endParaRPr>
          </a:p>
          <a:p>
            <a:endParaRPr lang="sr-Latn-BA" sz="3000" b="1" dirty="0" smtClean="0">
              <a:solidFill>
                <a:schemeClr val="tx2">
                  <a:lumMod val="60000"/>
                  <a:lumOff val="40000"/>
                </a:schemeClr>
              </a:solidFill>
              <a:latin typeface="Times New Roman" panose="02020603050405020304" pitchFamily="18" charset="0"/>
              <a:cs typeface="Times New Roman" panose="02020603050405020304" pitchFamily="18" charset="0"/>
            </a:endParaRPr>
          </a:p>
          <a:p>
            <a:endParaRPr lang="sr-Latn-BA" sz="3000" b="1" dirty="0" smtClean="0">
              <a:solidFill>
                <a:schemeClr val="tx2">
                  <a:lumMod val="60000"/>
                  <a:lumOff val="40000"/>
                </a:schemeClr>
              </a:solidFill>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
            </a:pPr>
            <a:endParaRPr lang="sr-Latn-BA" sz="3200" b="1" dirty="0" smtClean="0">
              <a:solidFill>
                <a:schemeClr val="tx1">
                  <a:lumMod val="65000"/>
                  <a:lumOff val="35000"/>
                </a:schemeClr>
              </a:solidFill>
              <a:latin typeface="Times New Roman" panose="02020603050405020304" pitchFamily="18" charset="0"/>
              <a:cs typeface="Times New Roman" panose="02020603050405020304" pitchFamily="18" charset="0"/>
            </a:endParaRPr>
          </a:p>
        </p:txBody>
      </p:sp>
      <p:sp>
        <p:nvSpPr>
          <p:cNvPr id="12" name="Title 1"/>
          <p:cNvSpPr txBox="1">
            <a:spLocks/>
          </p:cNvSpPr>
          <p:nvPr/>
        </p:nvSpPr>
        <p:spPr>
          <a:xfrm>
            <a:off x="5396585" y="5870227"/>
            <a:ext cx="3121458" cy="860112"/>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r-Latn-BA" sz="1600" b="1" dirty="0">
                <a:solidFill>
                  <a:schemeClr val="tx1">
                    <a:lumMod val="65000"/>
                    <a:lumOff val="35000"/>
                  </a:schemeClr>
                </a:solidFill>
                <a:latin typeface="Times New Roman" panose="02020603050405020304" pitchFamily="18" charset="0"/>
                <a:cs typeface="Times New Roman" panose="02020603050405020304" pitchFamily="18" charset="0"/>
              </a:rPr>
              <a:t>m</a:t>
            </a:r>
            <a:r>
              <a:rPr lang="sr-Latn-BA" sz="1600" b="1" dirty="0" smtClean="0">
                <a:solidFill>
                  <a:schemeClr val="tx1">
                    <a:lumMod val="65000"/>
                    <a:lumOff val="35000"/>
                  </a:schemeClr>
                </a:solidFill>
                <a:latin typeface="Times New Roman" panose="02020603050405020304" pitchFamily="18" charset="0"/>
                <a:cs typeface="Times New Roman" panose="02020603050405020304" pitchFamily="18" charset="0"/>
              </a:rPr>
              <a:t>r Dragana-Vujičić Stefanović, </a:t>
            </a:r>
          </a:p>
          <a:p>
            <a:r>
              <a:rPr lang="sr-Latn-BA" sz="1600" b="1" dirty="0" smtClean="0">
                <a:solidFill>
                  <a:schemeClr val="tx1">
                    <a:lumMod val="65000"/>
                    <a:lumOff val="35000"/>
                  </a:schemeClr>
                </a:solidFill>
                <a:latin typeface="Times New Roman" panose="02020603050405020304" pitchFamily="18" charset="0"/>
                <a:cs typeface="Times New Roman" panose="02020603050405020304" pitchFamily="18" charset="0"/>
              </a:rPr>
              <a:t>Viši asistent </a:t>
            </a:r>
          </a:p>
          <a:p>
            <a:r>
              <a:rPr lang="sr-Latn-BA" sz="2400" b="1" dirty="0" smtClean="0">
                <a:solidFill>
                  <a:schemeClr val="tx1">
                    <a:lumMod val="65000"/>
                    <a:lumOff val="35000"/>
                  </a:schemeClr>
                </a:solidFill>
                <a:latin typeface="Times New Roman" panose="02020603050405020304" pitchFamily="18" charset="0"/>
                <a:cs typeface="Times New Roman" panose="02020603050405020304" pitchFamily="18" charset="0"/>
              </a:rPr>
              <a:t> </a:t>
            </a:r>
            <a:endParaRPr lang="sr-Latn-BA" sz="3200" b="1" dirty="0" smtClean="0">
              <a:solidFill>
                <a:schemeClr val="tx1">
                  <a:lumMod val="65000"/>
                  <a:lumOff val="35000"/>
                </a:schemeClr>
              </a:solidFill>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990" y="2863994"/>
            <a:ext cx="1756813" cy="993854"/>
          </a:xfrm>
          <a:prstGeom prst="rect">
            <a:avLst/>
          </a:prstGeom>
        </p:spPr>
      </p:pic>
    </p:spTree>
    <p:extLst>
      <p:ext uri="{BB962C8B-B14F-4D97-AF65-F5344CB8AC3E}">
        <p14:creationId xmlns:p14="http://schemas.microsoft.com/office/powerpoint/2010/main" val="20387512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81383" y="335409"/>
            <a:ext cx="8529242" cy="543394"/>
          </a:xfrm>
          <a:prstGeom prst="roundRect">
            <a:avLst/>
          </a:prstGeom>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sr-Latn-BA" sz="2000" b="1" i="1" dirty="0" smtClean="0">
                <a:solidFill>
                  <a:schemeClr val="bg2">
                    <a:lumMod val="25000"/>
                  </a:schemeClr>
                </a:solidFill>
                <a:latin typeface="Times New Roman" panose="02020603050405020304" pitchFamily="18" charset="0"/>
                <a:cs typeface="Times New Roman" panose="02020603050405020304" pitchFamily="18" charset="0"/>
              </a:rPr>
              <a:t>TEORIJA MEĐUNARODNE TRGOVINE...</a:t>
            </a:r>
            <a:endParaRPr lang="en-GB" sz="2000" b="1" i="1" dirty="0">
              <a:solidFill>
                <a:schemeClr val="bg2">
                  <a:lumMod val="25000"/>
                </a:schemeClr>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0966" y="1216843"/>
            <a:ext cx="572976" cy="710687"/>
          </a:xfrm>
          <a:prstGeom prst="rect">
            <a:avLst/>
          </a:prstGeom>
        </p:spPr>
      </p:pic>
      <p:sp>
        <p:nvSpPr>
          <p:cNvPr id="6" name="Oval 5"/>
          <p:cNvSpPr/>
          <p:nvPr/>
        </p:nvSpPr>
        <p:spPr>
          <a:xfrm>
            <a:off x="1636783" y="1933456"/>
            <a:ext cx="2283836" cy="559231"/>
          </a:xfrm>
          <a:prstGeom prst="ellipse">
            <a:avLst/>
          </a:prstGeom>
          <a:solidFill>
            <a:schemeClr val="bg1">
              <a:lumMod val="75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BA" sz="1200" b="1" dirty="0" smtClean="0">
                <a:solidFill>
                  <a:schemeClr val="tx1"/>
                </a:solidFill>
                <a:latin typeface="Times New Roman" panose="02020603050405020304" pitchFamily="18" charset="0"/>
                <a:cs typeface="Times New Roman" panose="02020603050405020304" pitchFamily="18" charset="0"/>
              </a:rPr>
              <a:t>STEPEN PRODUKTIVNOSTI </a:t>
            </a:r>
            <a:endParaRPr lang="en-GB" sz="1200" b="1" dirty="0">
              <a:solidFill>
                <a:schemeClr val="tx1"/>
              </a:solidFill>
              <a:latin typeface="Times New Roman" panose="02020603050405020304" pitchFamily="18" charset="0"/>
              <a:cs typeface="Times New Roman" panose="02020603050405020304" pitchFamily="18" charset="0"/>
            </a:endParaRPr>
          </a:p>
        </p:txBody>
      </p:sp>
      <p:sp>
        <p:nvSpPr>
          <p:cNvPr id="7" name="Horizontal Scroll 6"/>
          <p:cNvSpPr/>
          <p:nvPr/>
        </p:nvSpPr>
        <p:spPr>
          <a:xfrm>
            <a:off x="1241906" y="889585"/>
            <a:ext cx="2739544" cy="886247"/>
          </a:xfrm>
          <a:prstGeom prst="horizontalScroll">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BA" sz="1600" b="1" dirty="0" smtClean="0">
                <a:solidFill>
                  <a:schemeClr val="tx1"/>
                </a:solidFill>
                <a:latin typeface="Times New Roman" panose="02020603050405020304" pitchFamily="18" charset="0"/>
                <a:cs typeface="Times New Roman" panose="02020603050405020304" pitchFamily="18" charset="0"/>
              </a:rPr>
              <a:t>Međunarodna razmjena i specijalizacija  između država </a:t>
            </a:r>
          </a:p>
        </p:txBody>
      </p:sp>
      <p:sp>
        <p:nvSpPr>
          <p:cNvPr id="12" name="Oval 11"/>
          <p:cNvSpPr/>
          <p:nvPr/>
        </p:nvSpPr>
        <p:spPr>
          <a:xfrm>
            <a:off x="2385577" y="2650312"/>
            <a:ext cx="2110223" cy="445314"/>
          </a:xfrm>
          <a:prstGeom prst="ellipse">
            <a:avLst/>
          </a:prstGeom>
          <a:solidFill>
            <a:schemeClr val="bg1">
              <a:lumMod val="75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BA" sz="1200" b="1" dirty="0" smtClean="0">
                <a:solidFill>
                  <a:schemeClr val="tx1"/>
                </a:solidFill>
                <a:latin typeface="Times New Roman" panose="02020603050405020304" pitchFamily="18" charset="0"/>
                <a:cs typeface="Times New Roman" panose="02020603050405020304" pitchFamily="18" charset="0"/>
              </a:rPr>
              <a:t>TEHNOLOŠKI RAZVOJ</a:t>
            </a:r>
            <a:endParaRPr lang="en-GB" sz="1200" b="1" dirty="0">
              <a:solidFill>
                <a:schemeClr val="tx1"/>
              </a:solidFill>
              <a:latin typeface="Times New Roman" panose="02020603050405020304" pitchFamily="18" charset="0"/>
              <a:cs typeface="Times New Roman" panose="02020603050405020304" pitchFamily="18" charset="0"/>
            </a:endParaRPr>
          </a:p>
        </p:txBody>
      </p:sp>
      <p:sp>
        <p:nvSpPr>
          <p:cNvPr id="13" name="Oval 12"/>
          <p:cNvSpPr/>
          <p:nvPr/>
        </p:nvSpPr>
        <p:spPr>
          <a:xfrm>
            <a:off x="3353882" y="3171706"/>
            <a:ext cx="2283836" cy="559231"/>
          </a:xfrm>
          <a:prstGeom prst="ellipse">
            <a:avLst/>
          </a:prstGeom>
          <a:solidFill>
            <a:schemeClr val="bg1">
              <a:lumMod val="75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BA" sz="1200" b="1" dirty="0" smtClean="0">
                <a:solidFill>
                  <a:schemeClr val="tx1"/>
                </a:solidFill>
                <a:latin typeface="Times New Roman" panose="02020603050405020304" pitchFamily="18" charset="0"/>
                <a:cs typeface="Times New Roman" panose="02020603050405020304" pitchFamily="18" charset="0"/>
              </a:rPr>
              <a:t>RAZLIČITI OBIČAJI </a:t>
            </a:r>
            <a:endParaRPr lang="en-GB" sz="1200" b="1" dirty="0">
              <a:solidFill>
                <a:schemeClr val="tx1"/>
              </a:solidFill>
              <a:latin typeface="Times New Roman" panose="02020603050405020304" pitchFamily="18" charset="0"/>
              <a:cs typeface="Times New Roman" panose="02020603050405020304" pitchFamily="18" charset="0"/>
            </a:endParaRPr>
          </a:p>
        </p:txBody>
      </p:sp>
      <p:sp>
        <p:nvSpPr>
          <p:cNvPr id="14" name="Oval 13"/>
          <p:cNvSpPr/>
          <p:nvPr/>
        </p:nvSpPr>
        <p:spPr>
          <a:xfrm>
            <a:off x="4268282" y="3878081"/>
            <a:ext cx="2283836" cy="559231"/>
          </a:xfrm>
          <a:prstGeom prst="ellipse">
            <a:avLst/>
          </a:prstGeom>
          <a:solidFill>
            <a:schemeClr val="bg1">
              <a:lumMod val="75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BA" sz="1200" b="1" dirty="0" smtClean="0">
                <a:solidFill>
                  <a:schemeClr val="tx1"/>
                </a:solidFill>
                <a:latin typeface="Times New Roman" panose="02020603050405020304" pitchFamily="18" charset="0"/>
                <a:cs typeface="Times New Roman" panose="02020603050405020304" pitchFamily="18" charset="0"/>
              </a:rPr>
              <a:t>RAZLIČITI UKUSI </a:t>
            </a:r>
            <a:endParaRPr lang="en-GB" sz="1200" b="1" dirty="0">
              <a:solidFill>
                <a:schemeClr val="tx1"/>
              </a:solidFill>
              <a:latin typeface="Times New Roman" panose="02020603050405020304" pitchFamily="18" charset="0"/>
              <a:cs typeface="Times New Roman" panose="02020603050405020304" pitchFamily="18" charset="0"/>
            </a:endParaRPr>
          </a:p>
        </p:txBody>
      </p:sp>
      <p:sp>
        <p:nvSpPr>
          <p:cNvPr id="15" name="Oval 14"/>
          <p:cNvSpPr/>
          <p:nvPr/>
        </p:nvSpPr>
        <p:spPr>
          <a:xfrm>
            <a:off x="4724664" y="4513393"/>
            <a:ext cx="2389429" cy="559231"/>
          </a:xfrm>
          <a:prstGeom prst="ellipse">
            <a:avLst/>
          </a:prstGeom>
          <a:solidFill>
            <a:schemeClr val="bg1">
              <a:lumMod val="75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BA" sz="1200" b="1" dirty="0" smtClean="0">
                <a:solidFill>
                  <a:schemeClr val="tx1"/>
                </a:solidFill>
                <a:latin typeface="Times New Roman" panose="02020603050405020304" pitchFamily="18" charset="0"/>
                <a:cs typeface="Times New Roman" panose="02020603050405020304" pitchFamily="18" charset="0"/>
              </a:rPr>
              <a:t>RASPOLOŽIVOST I KVALIFIKOVANOST RADNE SNAGE </a:t>
            </a:r>
            <a:endParaRPr lang="en-GB" sz="1200" b="1" dirty="0">
              <a:solidFill>
                <a:schemeClr val="tx1"/>
              </a:solidFill>
              <a:latin typeface="Times New Roman" panose="02020603050405020304" pitchFamily="18" charset="0"/>
              <a:cs typeface="Times New Roman" panose="02020603050405020304" pitchFamily="18" charset="0"/>
            </a:endParaRPr>
          </a:p>
        </p:txBody>
      </p:sp>
      <p:sp>
        <p:nvSpPr>
          <p:cNvPr id="16" name="Oval 15"/>
          <p:cNvSpPr/>
          <p:nvPr/>
        </p:nvSpPr>
        <p:spPr>
          <a:xfrm>
            <a:off x="5878007" y="5179446"/>
            <a:ext cx="2283836" cy="773679"/>
          </a:xfrm>
          <a:prstGeom prst="ellipse">
            <a:avLst/>
          </a:prstGeom>
          <a:solidFill>
            <a:schemeClr val="bg1">
              <a:lumMod val="75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BA" sz="1200" b="1" dirty="0" smtClean="0">
                <a:solidFill>
                  <a:schemeClr val="tx1"/>
                </a:solidFill>
                <a:latin typeface="Times New Roman" panose="02020603050405020304" pitchFamily="18" charset="0"/>
                <a:cs typeface="Times New Roman" panose="02020603050405020304" pitchFamily="18" charset="0"/>
              </a:rPr>
              <a:t>RASPOLOŽIVOST OSTALIH FAKTORA PROIZVODNJE </a:t>
            </a:r>
            <a:endParaRPr lang="en-GB" sz="1200" b="1" dirty="0">
              <a:solidFill>
                <a:schemeClr val="tx1"/>
              </a:solidFill>
              <a:latin typeface="Times New Roman" panose="02020603050405020304" pitchFamily="18" charset="0"/>
              <a:cs typeface="Times New Roman" panose="02020603050405020304" pitchFamily="18" charset="0"/>
            </a:endParaRPr>
          </a:p>
        </p:txBody>
      </p:sp>
      <p:sp>
        <p:nvSpPr>
          <p:cNvPr id="17" name="Flowchart: Alternate Process 16"/>
          <p:cNvSpPr/>
          <p:nvPr/>
        </p:nvSpPr>
        <p:spPr>
          <a:xfrm>
            <a:off x="483908" y="4143644"/>
            <a:ext cx="2086980" cy="559527"/>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BA" sz="1200" b="1" dirty="0" smtClean="0">
                <a:solidFill>
                  <a:schemeClr val="tx1"/>
                </a:solidFill>
                <a:latin typeface="Times New Roman" panose="02020603050405020304" pitchFamily="18" charset="0"/>
                <a:cs typeface="Times New Roman" panose="02020603050405020304" pitchFamily="18" charset="0"/>
              </a:rPr>
              <a:t>NEOPHODNOST </a:t>
            </a:r>
          </a:p>
          <a:p>
            <a:pPr algn="ctr"/>
            <a:r>
              <a:rPr lang="sr-Latn-BA" sz="1200" b="1" dirty="0" smtClean="0">
                <a:solidFill>
                  <a:schemeClr val="tx1"/>
                </a:solidFill>
                <a:latin typeface="Times New Roman" panose="02020603050405020304" pitchFamily="18" charset="0"/>
                <a:cs typeface="Times New Roman" panose="02020603050405020304" pitchFamily="18" charset="0"/>
              </a:rPr>
              <a:t>MEĐUNARODNE RAZMJENE </a:t>
            </a:r>
            <a:endParaRPr lang="en-GB" sz="1200" b="1" dirty="0">
              <a:solidFill>
                <a:schemeClr val="tx1"/>
              </a:solidFill>
              <a:latin typeface="Times New Roman" panose="02020603050405020304" pitchFamily="18" charset="0"/>
              <a:cs typeface="Times New Roman" panose="02020603050405020304" pitchFamily="18" charset="0"/>
            </a:endParaRPr>
          </a:p>
        </p:txBody>
      </p:sp>
      <p:sp>
        <p:nvSpPr>
          <p:cNvPr id="18" name="Flowchart: Alternate Process 17"/>
          <p:cNvSpPr/>
          <p:nvPr/>
        </p:nvSpPr>
        <p:spPr>
          <a:xfrm>
            <a:off x="384132" y="4793008"/>
            <a:ext cx="4505710" cy="1908605"/>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sr-Latn-BA" sz="1600" dirty="0" smtClean="0">
                <a:solidFill>
                  <a:schemeClr val="tx1"/>
                </a:solidFill>
                <a:latin typeface="Times New Roman" panose="02020603050405020304" pitchFamily="18" charset="0"/>
                <a:cs typeface="Times New Roman" panose="02020603050405020304" pitchFamily="18" charset="0"/>
              </a:rPr>
              <a:t>Teorija međ.razmjene, pokušava definisati </a:t>
            </a:r>
            <a:r>
              <a:rPr lang="sr-Latn-BA" sz="1600" b="1" i="1" dirty="0" smtClean="0">
                <a:solidFill>
                  <a:schemeClr val="tx1"/>
                </a:solidFill>
                <a:latin typeface="Times New Roman" panose="02020603050405020304" pitchFamily="18" charset="0"/>
                <a:cs typeface="Times New Roman" panose="02020603050405020304" pitchFamily="18" charset="0"/>
              </a:rPr>
              <a:t>model međunarodne razmjene </a:t>
            </a:r>
            <a:r>
              <a:rPr lang="sr-Latn-BA" sz="1600" dirty="0" smtClean="0">
                <a:solidFill>
                  <a:schemeClr val="tx1"/>
                </a:solidFill>
                <a:latin typeface="Times New Roman" panose="02020603050405020304" pitchFamily="18" charset="0"/>
                <a:cs typeface="Times New Roman" panose="02020603050405020304" pitchFamily="18" charset="0"/>
              </a:rPr>
              <a:t>u kome će se u najvećem obimu </a:t>
            </a:r>
            <a:r>
              <a:rPr lang="sr-Latn-BA" sz="1600" b="1" i="1" dirty="0" smtClean="0">
                <a:solidFill>
                  <a:schemeClr val="tx1"/>
                </a:solidFill>
                <a:latin typeface="Times New Roman" panose="02020603050405020304" pitchFamily="18" charset="0"/>
                <a:cs typeface="Times New Roman" panose="02020603050405020304" pitchFamily="18" charset="0"/>
              </a:rPr>
              <a:t>ostvariti pozitivni efekti međunarodne razmjene na ukupan porast proizvodnje i potrošnje u svijetu </a:t>
            </a:r>
            <a:r>
              <a:rPr lang="sr-Latn-BA" sz="1600" dirty="0" smtClean="0">
                <a:solidFill>
                  <a:schemeClr val="tx1"/>
                </a:solidFill>
                <a:latin typeface="Times New Roman" panose="02020603050405020304" pitchFamily="18" charset="0"/>
                <a:cs typeface="Times New Roman" panose="02020603050405020304" pitchFamily="18" charset="0"/>
              </a:rPr>
              <a:t>te na definisanom modelu razmjene odrediti </a:t>
            </a:r>
            <a:r>
              <a:rPr lang="sr-Latn-BA" sz="1600" b="1" i="1" dirty="0" smtClean="0">
                <a:solidFill>
                  <a:schemeClr val="tx1"/>
                </a:solidFill>
                <a:latin typeface="Times New Roman" panose="02020603050405020304" pitchFamily="18" charset="0"/>
                <a:cs typeface="Times New Roman" panose="02020603050405020304" pitchFamily="18" charset="0"/>
              </a:rPr>
              <a:t>optimalan oblik specijalizacije </a:t>
            </a:r>
            <a:r>
              <a:rPr lang="sr-Latn-BA" sz="1600" dirty="0" smtClean="0">
                <a:solidFill>
                  <a:schemeClr val="tx1"/>
                </a:solidFill>
                <a:latin typeface="Times New Roman" panose="02020603050405020304" pitchFamily="18" charset="0"/>
                <a:cs typeface="Times New Roman" panose="02020603050405020304" pitchFamily="18" charset="0"/>
              </a:rPr>
              <a:t>pojedinih zemalja na svjetskom tržištu. </a:t>
            </a:r>
            <a:endParaRPr lang="en-GB" sz="1600" dirty="0">
              <a:solidFill>
                <a:schemeClr val="tx1"/>
              </a:solidFill>
              <a:latin typeface="Times New Roman" panose="02020603050405020304" pitchFamily="18" charset="0"/>
              <a:cs typeface="Times New Roman" panose="02020603050405020304" pitchFamily="18" charset="0"/>
            </a:endParaRPr>
          </a:p>
        </p:txBody>
      </p:sp>
      <p:sp>
        <p:nvSpPr>
          <p:cNvPr id="19" name="Rectangle 18"/>
          <p:cNvSpPr/>
          <p:nvPr/>
        </p:nvSpPr>
        <p:spPr>
          <a:xfrm>
            <a:off x="6342122" y="2306883"/>
            <a:ext cx="2269773" cy="1569660"/>
          </a:xfrm>
          <a:prstGeom prst="rect">
            <a:avLst/>
          </a:prstGeom>
        </p:spPr>
        <p:txBody>
          <a:bodyPr wrap="square">
            <a:spAutoFit/>
          </a:bodyPr>
          <a:lstStyle/>
          <a:p>
            <a:pPr algn="just"/>
            <a:r>
              <a:rPr lang="sr-Latn-BA" sz="1600" dirty="0" smtClean="0">
                <a:latin typeface="Times New Roman" panose="02020603050405020304" pitchFamily="18" charset="0"/>
                <a:cs typeface="Times New Roman" panose="02020603050405020304" pitchFamily="18" charset="0"/>
              </a:rPr>
              <a:t>Razvoj teorije međ. </a:t>
            </a:r>
            <a:r>
              <a:rPr lang="sr-Latn-BA" sz="1600" dirty="0">
                <a:latin typeface="Times New Roman" panose="02020603050405020304" pitchFamily="18" charset="0"/>
                <a:cs typeface="Times New Roman" panose="02020603050405020304" pitchFamily="18" charset="0"/>
              </a:rPr>
              <a:t>t</a:t>
            </a:r>
            <a:r>
              <a:rPr lang="sr-Latn-BA" sz="1600" dirty="0" smtClean="0">
                <a:latin typeface="Times New Roman" panose="02020603050405020304" pitchFamily="18" charset="0"/>
                <a:cs typeface="Times New Roman" panose="02020603050405020304" pitchFamily="18" charset="0"/>
              </a:rPr>
              <a:t>rgovine je imao za </a:t>
            </a:r>
            <a:r>
              <a:rPr lang="sr-Latn-BA" sz="1600" b="1" dirty="0" smtClean="0">
                <a:latin typeface="Times New Roman" panose="02020603050405020304" pitchFamily="18" charset="0"/>
                <a:cs typeface="Times New Roman" panose="02020603050405020304" pitchFamily="18" charset="0"/>
              </a:rPr>
              <a:t>cilj</a:t>
            </a:r>
            <a:r>
              <a:rPr lang="sr-Latn-BA" sz="1600" dirty="0" smtClean="0">
                <a:latin typeface="Times New Roman" panose="02020603050405020304" pitchFamily="18" charset="0"/>
                <a:cs typeface="Times New Roman" panose="02020603050405020304" pitchFamily="18" charset="0"/>
              </a:rPr>
              <a:t> da objasni </a:t>
            </a:r>
            <a:r>
              <a:rPr lang="sr-Latn-BA" sz="1600" b="1" dirty="0" smtClean="0">
                <a:solidFill>
                  <a:schemeClr val="accent5"/>
                </a:solidFill>
                <a:latin typeface="Times New Roman" panose="02020603050405020304" pitchFamily="18" charset="0"/>
                <a:cs typeface="Times New Roman" panose="02020603050405020304" pitchFamily="18" charset="0"/>
              </a:rPr>
              <a:t>korisnost međunarodne razmjene </a:t>
            </a:r>
            <a:r>
              <a:rPr lang="sr-Latn-BA" sz="1600" dirty="0" smtClean="0">
                <a:latin typeface="Times New Roman" panose="02020603050405020304" pitchFamily="18" charset="0"/>
                <a:cs typeface="Times New Roman" panose="02020603050405020304" pitchFamily="18" charset="0"/>
              </a:rPr>
              <a:t>za pojedine učesnike, te za stanovništvo u cjelini. </a:t>
            </a:r>
            <a:endParaRPr lang="en-GB" sz="1600" dirty="0">
              <a:latin typeface="Times New Roman" panose="02020603050405020304" pitchFamily="18" charset="0"/>
              <a:cs typeface="Times New Roman" panose="02020603050405020304" pitchFamily="18" charset="0"/>
            </a:endParaRPr>
          </a:p>
        </p:txBody>
      </p:sp>
      <p:sp>
        <p:nvSpPr>
          <p:cNvPr id="20" name="Striped Right Arrow 19"/>
          <p:cNvSpPr/>
          <p:nvPr/>
        </p:nvSpPr>
        <p:spPr>
          <a:xfrm rot="5400000">
            <a:off x="286367" y="2642274"/>
            <a:ext cx="2377492" cy="595288"/>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lide Number Placeholder 3"/>
          <p:cNvSpPr>
            <a:spLocks noGrp="1"/>
          </p:cNvSpPr>
          <p:nvPr>
            <p:ph type="sldNum" sz="quarter" idx="12"/>
          </p:nvPr>
        </p:nvSpPr>
        <p:spPr/>
        <p:txBody>
          <a:bodyPr/>
          <a:lstStyle/>
          <a:p>
            <a:fld id="{6D22F896-40B5-4ADD-8801-0D06FADFA095}" type="slidenum">
              <a:rPr lang="en-US" smtClean="0"/>
              <a:t>4</a:t>
            </a:fld>
            <a:endParaRPr lang="en-US" dirty="0"/>
          </a:p>
        </p:txBody>
      </p:sp>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4887" y="3938922"/>
            <a:ext cx="1611518" cy="734677"/>
          </a:xfrm>
          <a:prstGeom prst="rect">
            <a:avLst/>
          </a:prstGeom>
        </p:spPr>
      </p:pic>
      <p:sp>
        <p:nvSpPr>
          <p:cNvPr id="23" name="Flowchart: Alternate Process 22"/>
          <p:cNvSpPr/>
          <p:nvPr/>
        </p:nvSpPr>
        <p:spPr>
          <a:xfrm rot="2387996">
            <a:off x="3235615" y="3513946"/>
            <a:ext cx="5932089" cy="410773"/>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BA" sz="1600" dirty="0" smtClean="0">
                <a:solidFill>
                  <a:schemeClr val="tx1"/>
                </a:solidFill>
                <a:latin typeface="Times New Roman" panose="02020603050405020304" pitchFamily="18" charset="0"/>
                <a:cs typeface="Times New Roman" panose="02020603050405020304" pitchFamily="18" charset="0"/>
              </a:rPr>
              <a:t> </a:t>
            </a:r>
            <a:endParaRPr lang="en-GB" sz="1600" dirty="0">
              <a:solidFill>
                <a:schemeClr val="tx1"/>
              </a:solidFill>
              <a:latin typeface="Times New Roman" panose="02020603050405020304" pitchFamily="18" charset="0"/>
              <a:cs typeface="Times New Roman" panose="02020603050405020304" pitchFamily="18" charset="0"/>
            </a:endParaRPr>
          </a:p>
        </p:txBody>
      </p:sp>
      <p:sp>
        <p:nvSpPr>
          <p:cNvPr id="8" name="Not Equal 7"/>
          <p:cNvSpPr/>
          <p:nvPr/>
        </p:nvSpPr>
        <p:spPr>
          <a:xfrm rot="2456057">
            <a:off x="4127366" y="2255704"/>
            <a:ext cx="1021730" cy="405208"/>
          </a:xfrm>
          <a:prstGeom prst="mathNot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4" name="Not Equal 23"/>
          <p:cNvSpPr/>
          <p:nvPr/>
        </p:nvSpPr>
        <p:spPr>
          <a:xfrm rot="2456057">
            <a:off x="5461309" y="3383996"/>
            <a:ext cx="1021730" cy="405208"/>
          </a:xfrm>
          <a:prstGeom prst="mathNot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5" name="Not Equal 24"/>
          <p:cNvSpPr/>
          <p:nvPr/>
        </p:nvSpPr>
        <p:spPr>
          <a:xfrm rot="2456057">
            <a:off x="6708813" y="4399244"/>
            <a:ext cx="1021730" cy="405208"/>
          </a:xfrm>
          <a:prstGeom prst="mathNot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6" name="Title 1"/>
          <p:cNvSpPr txBox="1">
            <a:spLocks/>
          </p:cNvSpPr>
          <p:nvPr/>
        </p:nvSpPr>
        <p:spPr>
          <a:xfrm>
            <a:off x="4268281" y="998137"/>
            <a:ext cx="4542343" cy="644477"/>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sr-Latn-BA" sz="1600" b="1" i="1" dirty="0" smtClean="0">
                <a:solidFill>
                  <a:schemeClr val="tx1">
                    <a:lumMod val="65000"/>
                    <a:lumOff val="35000"/>
                  </a:schemeClr>
                </a:solidFill>
                <a:latin typeface="Times New Roman" panose="02020603050405020304" pitchFamily="18" charset="0"/>
                <a:cs typeface="Times New Roman" panose="02020603050405020304" pitchFamily="18" charset="0"/>
              </a:rPr>
              <a:t>Teorija međunarodne trgovine </a:t>
            </a: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izučava razvoj proizvodnih snaga i proizvodnih odnosa kroz međunarodnu razumjenu, dakle uz postojanje različitih država. </a:t>
            </a:r>
            <a:endParaRPr lang="sr-Latn-BA" sz="3200" dirty="0" smtClean="0">
              <a:solidFill>
                <a:schemeClr val="tx1">
                  <a:lumMod val="65000"/>
                  <a:lumOff val="35000"/>
                </a:schemeClr>
              </a:solidFill>
              <a:latin typeface="Times New Roman" panose="02020603050405020304" pitchFamily="18" charset="0"/>
              <a:cs typeface="Times New Roman" panose="02020603050405020304" pitchFamily="18" charset="0"/>
            </a:endParaRPr>
          </a:p>
        </p:txBody>
      </p:sp>
      <p:sp>
        <p:nvSpPr>
          <p:cNvPr id="27" name="Striped Right Arrow 26"/>
          <p:cNvSpPr/>
          <p:nvPr/>
        </p:nvSpPr>
        <p:spPr>
          <a:xfrm rot="5400000">
            <a:off x="7681818" y="1825320"/>
            <a:ext cx="461780" cy="49827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Curved Down Arrow 10"/>
          <p:cNvSpPr/>
          <p:nvPr/>
        </p:nvSpPr>
        <p:spPr>
          <a:xfrm>
            <a:off x="2410011" y="3375338"/>
            <a:ext cx="902568" cy="54221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18738629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81383" y="335409"/>
            <a:ext cx="8529242" cy="543394"/>
          </a:xfrm>
          <a:prstGeom prst="roundRect">
            <a:avLst/>
          </a:prstGeom>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sr-Latn-BA" sz="2000" b="1" i="1" dirty="0" smtClean="0">
                <a:solidFill>
                  <a:schemeClr val="bg2">
                    <a:lumMod val="25000"/>
                  </a:schemeClr>
                </a:solidFill>
                <a:latin typeface="Times New Roman" panose="02020603050405020304" pitchFamily="18" charset="0"/>
                <a:cs typeface="Times New Roman" panose="02020603050405020304" pitchFamily="18" charset="0"/>
              </a:rPr>
              <a:t>TEORIJA MEĐUNARODNE TRGOVINE...</a:t>
            </a:r>
            <a:endParaRPr lang="en-GB" sz="2000" b="1" i="1" dirty="0">
              <a:solidFill>
                <a:schemeClr val="bg2">
                  <a:lumMod val="25000"/>
                </a:schemeClr>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383" y="1181553"/>
            <a:ext cx="572976" cy="710687"/>
          </a:xfrm>
          <a:prstGeom prst="rect">
            <a:avLst/>
          </a:prstGeom>
        </p:spPr>
      </p:pic>
      <p:sp>
        <p:nvSpPr>
          <p:cNvPr id="7" name="Horizontal Scroll 6"/>
          <p:cNvSpPr/>
          <p:nvPr/>
        </p:nvSpPr>
        <p:spPr>
          <a:xfrm>
            <a:off x="749225" y="965058"/>
            <a:ext cx="2739544" cy="763320"/>
          </a:xfrm>
          <a:prstGeom prst="horizontalScroll">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BA" sz="1600" b="1" dirty="0" smtClean="0">
                <a:solidFill>
                  <a:schemeClr val="tx1"/>
                </a:solidFill>
                <a:latin typeface="Times New Roman" panose="02020603050405020304" pitchFamily="18" charset="0"/>
                <a:cs typeface="Times New Roman" panose="02020603050405020304" pitchFamily="18" charset="0"/>
              </a:rPr>
              <a:t>MEĐUNARODNA RAZMJENA </a:t>
            </a:r>
          </a:p>
        </p:txBody>
      </p:sp>
      <p:sp>
        <p:nvSpPr>
          <p:cNvPr id="18" name="Flowchart: Alternate Process 17"/>
          <p:cNvSpPr/>
          <p:nvPr/>
        </p:nvSpPr>
        <p:spPr>
          <a:xfrm>
            <a:off x="3589149" y="2447117"/>
            <a:ext cx="5111505" cy="1148874"/>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sr-Latn-BA" sz="1600" dirty="0" smtClean="0">
                <a:solidFill>
                  <a:schemeClr val="tx1"/>
                </a:solidFill>
                <a:latin typeface="Times New Roman" panose="02020603050405020304" pitchFamily="18" charset="0"/>
                <a:cs typeface="Times New Roman" panose="02020603050405020304" pitchFamily="18" charset="0"/>
              </a:rPr>
              <a:t>Određivanje </a:t>
            </a:r>
            <a:r>
              <a:rPr lang="sr-Latn-BA" sz="1600" b="1" i="1" dirty="0" smtClean="0">
                <a:solidFill>
                  <a:schemeClr val="tx1"/>
                </a:solidFill>
                <a:latin typeface="Times New Roman" panose="02020603050405020304" pitchFamily="18" charset="0"/>
                <a:cs typeface="Times New Roman" panose="02020603050405020304" pitchFamily="18" charset="0"/>
              </a:rPr>
              <a:t>pozitivnog dejstva međunarodne razmjene </a:t>
            </a:r>
            <a:r>
              <a:rPr lang="sr-Latn-BA" sz="1600" dirty="0" smtClean="0">
                <a:solidFill>
                  <a:schemeClr val="tx1"/>
                </a:solidFill>
                <a:latin typeface="Times New Roman" panose="02020603050405020304" pitchFamily="18" charset="0"/>
                <a:cs typeface="Times New Roman" panose="02020603050405020304" pitchFamily="18" charset="0"/>
              </a:rPr>
              <a:t>na ekonomsko blagostanje stanovništva zemlje učesnice u međunarodnoj razmjeni, odnosno u svijetu posmatranom kao cjelina. </a:t>
            </a:r>
            <a:endParaRPr lang="en-GB" sz="1600" dirty="0">
              <a:solidFill>
                <a:schemeClr val="tx1"/>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t>5</a:t>
            </a:fld>
            <a:endParaRPr lang="en-US" dirty="0"/>
          </a:p>
        </p:txBody>
      </p:sp>
      <p:sp>
        <p:nvSpPr>
          <p:cNvPr id="26" name="Title 1"/>
          <p:cNvSpPr txBox="1">
            <a:spLocks/>
          </p:cNvSpPr>
          <p:nvPr/>
        </p:nvSpPr>
        <p:spPr>
          <a:xfrm>
            <a:off x="681126" y="1627940"/>
            <a:ext cx="7729756" cy="644477"/>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Svaka zemlja nastoji da se </a:t>
            </a:r>
            <a:r>
              <a:rPr lang="sr-Latn-BA" sz="1600" b="1" i="1" dirty="0" smtClean="0">
                <a:solidFill>
                  <a:schemeClr val="tx1">
                    <a:lumMod val="65000"/>
                    <a:lumOff val="35000"/>
                  </a:schemeClr>
                </a:solidFill>
                <a:latin typeface="Times New Roman" panose="02020603050405020304" pitchFamily="18" charset="0"/>
                <a:cs typeface="Times New Roman" panose="02020603050405020304" pitchFamily="18" charset="0"/>
              </a:rPr>
              <a:t>uključi u međunarodnu razumjenu sa onim proizvodom sa kojim može da ostvari najveće prednosti od međunarodne razmjene</a:t>
            </a: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 a u cilju ostvarivanja najvećih efekata specijalizuje se  u razmjeni  ali i proizvodnji takvog proizvoda. </a:t>
            </a:r>
            <a:endParaRPr lang="sr-Latn-BA" sz="3200" dirty="0" smtClean="0">
              <a:solidFill>
                <a:schemeClr val="tx1">
                  <a:lumMod val="65000"/>
                  <a:lumOff val="35000"/>
                </a:schemeClr>
              </a:solidFill>
              <a:latin typeface="Times New Roman" panose="02020603050405020304" pitchFamily="18" charset="0"/>
              <a:cs typeface="Times New Roman" panose="02020603050405020304" pitchFamily="18" charset="0"/>
            </a:endParaRPr>
          </a:p>
        </p:txBody>
      </p:sp>
      <p:sp>
        <p:nvSpPr>
          <p:cNvPr id="28" name="Flowchart: Alternate Process 27"/>
          <p:cNvSpPr/>
          <p:nvPr/>
        </p:nvSpPr>
        <p:spPr>
          <a:xfrm>
            <a:off x="749225" y="2753441"/>
            <a:ext cx="2354192" cy="559527"/>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BA" sz="1600" dirty="0" smtClean="0">
                <a:solidFill>
                  <a:schemeClr val="tx1"/>
                </a:solidFill>
                <a:latin typeface="Times New Roman" panose="02020603050405020304" pitchFamily="18" charset="0"/>
                <a:cs typeface="Times New Roman" panose="02020603050405020304" pitchFamily="18" charset="0"/>
              </a:rPr>
              <a:t>Konačan CILJ  teorije međunarodne razmjene </a:t>
            </a:r>
            <a:endParaRPr lang="en-GB" sz="1600" dirty="0">
              <a:solidFill>
                <a:schemeClr val="tx1"/>
              </a:solidFill>
              <a:latin typeface="Times New Roman" panose="02020603050405020304" pitchFamily="18" charset="0"/>
              <a:cs typeface="Times New Roman" panose="02020603050405020304" pitchFamily="18" charset="0"/>
            </a:endParaRPr>
          </a:p>
        </p:txBody>
      </p:sp>
      <p:sp>
        <p:nvSpPr>
          <p:cNvPr id="5" name="Right Arrow 4"/>
          <p:cNvSpPr/>
          <p:nvPr/>
        </p:nvSpPr>
        <p:spPr>
          <a:xfrm>
            <a:off x="3177451" y="2710061"/>
            <a:ext cx="341746" cy="600363"/>
          </a:xfrm>
          <a:prstGeom prst="rightArrow">
            <a:avLst/>
          </a:prstGeom>
          <a:solidFill>
            <a:schemeClr val="bg1">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itle 1"/>
          <p:cNvSpPr txBox="1">
            <a:spLocks/>
          </p:cNvSpPr>
          <p:nvPr/>
        </p:nvSpPr>
        <p:spPr>
          <a:xfrm>
            <a:off x="681126" y="3526919"/>
            <a:ext cx="7729756" cy="1521941"/>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sr-Latn-BA" sz="1600" b="1" i="1" dirty="0" smtClean="0">
                <a:solidFill>
                  <a:schemeClr val="tx1">
                    <a:lumMod val="65000"/>
                    <a:lumOff val="35000"/>
                  </a:schemeClr>
                </a:solidFill>
                <a:latin typeface="Times New Roman" panose="02020603050405020304" pitchFamily="18" charset="0"/>
                <a:cs typeface="Times New Roman" panose="02020603050405020304" pitchFamily="18" charset="0"/>
              </a:rPr>
              <a:t>Razvoj međunarodne trgovine:</a:t>
            </a:r>
          </a:p>
          <a:p>
            <a:pPr marL="457200" indent="-457200" algn="just">
              <a:buFont typeface="Wingdings" panose="05000000000000000000" pitchFamily="2" charset="2"/>
              <a:buChar char="ü"/>
            </a:pP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Merkantilička učenja (preovladavaju tokom 17. i 18.vjeka)  </a:t>
            </a:r>
          </a:p>
          <a:p>
            <a:pPr marL="457200" indent="-457200" algn="just">
              <a:buFont typeface="Wingdings" panose="05000000000000000000" pitchFamily="2" charset="2"/>
              <a:buChar char="ü"/>
            </a:pP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Teorija apsoultnih prednosti (Adam Smit) </a:t>
            </a:r>
          </a:p>
          <a:p>
            <a:pPr marL="457200" indent="-457200" algn="just">
              <a:buFont typeface="Wingdings" panose="05000000000000000000" pitchFamily="2" charset="2"/>
              <a:buChar char="ü"/>
            </a:pP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Teorija komparativnih prednosti (Davi Rikardo) – objašnjava mehanizam i dobitke od razmjene. Jean od najvažnijih zakona u ekonomiji, primjenjiv na pojedince i države. </a:t>
            </a:r>
          </a:p>
          <a:p>
            <a:pPr marL="457200" indent="-457200" algn="just">
              <a:buFont typeface="Wingdings" panose="05000000000000000000" pitchFamily="2" charset="2"/>
              <a:buChar char="ü"/>
            </a:pP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Teorija oportunitetnog troška (t. Proizvodnih mogućnosti) (Gottfried Habarler) . </a:t>
            </a:r>
            <a:endParaRPr lang="sr-Latn-BA" sz="3200" dirty="0" smtClean="0">
              <a:solidFill>
                <a:schemeClr val="tx1">
                  <a:lumMod val="65000"/>
                  <a:lumOff val="35000"/>
                </a:schemeClr>
              </a:solidFill>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634" y="5262811"/>
            <a:ext cx="1461363" cy="1187825"/>
          </a:xfrm>
          <a:prstGeom prst="rect">
            <a:avLst/>
          </a:prstGeom>
        </p:spPr>
      </p:pic>
      <p:sp>
        <p:nvSpPr>
          <p:cNvPr id="30" name="Flowchart: Alternate Process 29"/>
          <p:cNvSpPr/>
          <p:nvPr/>
        </p:nvSpPr>
        <p:spPr>
          <a:xfrm>
            <a:off x="2155595" y="5218663"/>
            <a:ext cx="6741680" cy="1524000"/>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sr-Latn-BA" sz="1600" dirty="0" smtClean="0">
                <a:solidFill>
                  <a:srgbClr val="FF0000"/>
                </a:solidFill>
                <a:latin typeface="Times New Roman" panose="02020603050405020304" pitchFamily="18" charset="0"/>
                <a:cs typeface="Times New Roman" panose="02020603050405020304" pitchFamily="18" charset="0"/>
              </a:rPr>
              <a:t>1. </a:t>
            </a:r>
            <a:r>
              <a:rPr lang="sr-Latn-BA" sz="1600" b="1" i="1" dirty="0" smtClean="0">
                <a:solidFill>
                  <a:srgbClr val="FF0000"/>
                </a:solidFill>
                <a:latin typeface="Times New Roman" panose="02020603050405020304" pitchFamily="18" charset="0"/>
                <a:cs typeface="Times New Roman" panose="02020603050405020304" pitchFamily="18" charset="0"/>
              </a:rPr>
              <a:t>Šta je osnova razmjene </a:t>
            </a:r>
            <a:r>
              <a:rPr lang="sr-Latn-BA" sz="1600" dirty="0" smtClean="0">
                <a:solidFill>
                  <a:srgbClr val="FF0000"/>
                </a:solidFill>
                <a:latin typeface="Times New Roman" panose="02020603050405020304" pitchFamily="18" charset="0"/>
                <a:cs typeface="Times New Roman" panose="02020603050405020304" pitchFamily="18" charset="0"/>
              </a:rPr>
              <a:t>i </a:t>
            </a:r>
            <a:r>
              <a:rPr lang="sr-Latn-BA" sz="1600" b="1" i="1" dirty="0" smtClean="0">
                <a:solidFill>
                  <a:srgbClr val="FF0000"/>
                </a:solidFill>
                <a:latin typeface="Times New Roman" panose="02020603050405020304" pitchFamily="18" charset="0"/>
                <a:cs typeface="Times New Roman" panose="02020603050405020304" pitchFamily="18" charset="0"/>
              </a:rPr>
              <a:t>šta su dobici od razmjene</a:t>
            </a:r>
            <a:r>
              <a:rPr lang="sr-Latn-BA" sz="1600" dirty="0" smtClean="0">
                <a:solidFill>
                  <a:srgbClr val="FF0000"/>
                </a:solidFill>
                <a:latin typeface="Times New Roman" panose="02020603050405020304" pitchFamily="18" charset="0"/>
                <a:cs typeface="Times New Roman" panose="02020603050405020304" pitchFamily="18" charset="0"/>
              </a:rPr>
              <a:t>? </a:t>
            </a:r>
            <a:r>
              <a:rPr lang="sr-Latn-BA" sz="1600" dirty="0" smtClean="0">
                <a:solidFill>
                  <a:schemeClr val="tx1"/>
                </a:solidFill>
                <a:latin typeface="Times New Roman" panose="02020603050405020304" pitchFamily="18" charset="0"/>
                <a:cs typeface="Times New Roman" panose="02020603050405020304" pitchFamily="18" charset="0"/>
              </a:rPr>
              <a:t>(zemlje i ljudi dobrovoljno stupaju u razmjenu samo ako imaju od nje koristi. Ali kako nastaju dobici od razmjene i? Koliki su i kako se raspodjeljuju među partnerima?  </a:t>
            </a:r>
          </a:p>
          <a:p>
            <a:pPr algn="just"/>
            <a:r>
              <a:rPr lang="sr-Latn-BA" sz="1600" dirty="0" smtClean="0">
                <a:solidFill>
                  <a:srgbClr val="FF0000"/>
                </a:solidFill>
                <a:latin typeface="Times New Roman" panose="02020603050405020304" pitchFamily="18" charset="0"/>
                <a:cs typeface="Times New Roman" panose="02020603050405020304" pitchFamily="18" charset="0"/>
              </a:rPr>
              <a:t>2. </a:t>
            </a:r>
            <a:r>
              <a:rPr lang="sr-Latn-BA" sz="1600" b="1" i="1" dirty="0" smtClean="0">
                <a:solidFill>
                  <a:srgbClr val="FF0000"/>
                </a:solidFill>
                <a:latin typeface="Times New Roman" panose="02020603050405020304" pitchFamily="18" charset="0"/>
                <a:cs typeface="Times New Roman" panose="02020603050405020304" pitchFamily="18" charset="0"/>
              </a:rPr>
              <a:t>Šta je obrazac razmjene</a:t>
            </a:r>
            <a:r>
              <a:rPr lang="sr-Latn-BA" sz="1600" dirty="0" smtClean="0">
                <a:solidFill>
                  <a:srgbClr val="FF0000"/>
                </a:solidFill>
                <a:latin typeface="Times New Roman" panose="02020603050405020304" pitchFamily="18" charset="0"/>
                <a:cs typeface="Times New Roman" panose="02020603050405020304" pitchFamily="18" charset="0"/>
              </a:rPr>
              <a:t>? </a:t>
            </a:r>
            <a:r>
              <a:rPr lang="sr-Latn-BA" sz="1600" dirty="0" smtClean="0">
                <a:solidFill>
                  <a:schemeClr val="tx1"/>
                </a:solidFill>
                <a:latin typeface="Times New Roman" panose="02020603050405020304" pitchFamily="18" charset="0"/>
                <a:cs typeface="Times New Roman" panose="02020603050405020304" pitchFamily="18" charset="0"/>
              </a:rPr>
              <a:t>(koja dobra ulaze u razmjenu i koja će dobra svaka zemlja izvoziti i uvoziti)</a:t>
            </a:r>
            <a:endParaRPr lang="en-GB" sz="1600" dirty="0">
              <a:solidFill>
                <a:schemeClr val="tx1"/>
              </a:solidFill>
              <a:latin typeface="Times New Roman" panose="02020603050405020304" pitchFamily="18" charset="0"/>
              <a:cs typeface="Times New Roman" panose="02020603050405020304" pitchFamily="18" charset="0"/>
            </a:endParaRP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6840" y="5980663"/>
            <a:ext cx="751471" cy="618447"/>
          </a:xfrm>
          <a:prstGeom prst="rect">
            <a:avLst/>
          </a:prstGeom>
        </p:spPr>
      </p:pic>
    </p:spTree>
    <p:extLst>
      <p:ext uri="{BB962C8B-B14F-4D97-AF65-F5344CB8AC3E}">
        <p14:creationId xmlns:p14="http://schemas.microsoft.com/office/powerpoint/2010/main" val="8609622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775644" y="4030868"/>
            <a:ext cx="7056582" cy="2269415"/>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342900" indent="-342900">
              <a:buFont typeface="Wingdings" panose="05000000000000000000" pitchFamily="2" charset="2"/>
              <a:buChar char="§"/>
            </a:pPr>
            <a:r>
              <a:rPr lang="sr-Latn-BA" sz="2400" b="1" dirty="0">
                <a:solidFill>
                  <a:schemeClr val="bg2">
                    <a:lumMod val="75000"/>
                  </a:schemeClr>
                </a:solidFill>
                <a:latin typeface="Times New Roman" panose="02020603050405020304" pitchFamily="18" charset="0"/>
                <a:cs typeface="Times New Roman" panose="02020603050405020304" pitchFamily="18" charset="0"/>
              </a:rPr>
              <a:t>Teorija međunarodne trgovine </a:t>
            </a:r>
          </a:p>
          <a:p>
            <a:pPr marL="342900" indent="-342900">
              <a:buFont typeface="Wingdings" panose="05000000000000000000" pitchFamily="2" charset="2"/>
              <a:buChar char="§"/>
            </a:pPr>
            <a:r>
              <a:rPr lang="sr-Latn-BA" sz="2400" b="1" dirty="0" smtClean="0">
                <a:solidFill>
                  <a:schemeClr val="bg2">
                    <a:lumMod val="50000"/>
                  </a:schemeClr>
                </a:solidFill>
                <a:latin typeface="Times New Roman" panose="02020603050405020304" pitchFamily="18" charset="0"/>
                <a:cs typeface="Times New Roman" panose="02020603050405020304" pitchFamily="18" charset="0"/>
              </a:rPr>
              <a:t>Mekrantilizam </a:t>
            </a:r>
          </a:p>
          <a:p>
            <a:pPr marL="342900" indent="-342900">
              <a:buFont typeface="Wingdings" panose="05000000000000000000" pitchFamily="2" charset="2"/>
              <a:buChar char="§"/>
            </a:pPr>
            <a:r>
              <a:rPr lang="sr-Latn-BA" sz="2400" b="1" dirty="0" smtClean="0">
                <a:solidFill>
                  <a:schemeClr val="bg2">
                    <a:lumMod val="75000"/>
                  </a:schemeClr>
                </a:solidFill>
                <a:latin typeface="Times New Roman" panose="02020603050405020304" pitchFamily="18" charset="0"/>
                <a:cs typeface="Times New Roman" panose="02020603050405020304" pitchFamily="18" charset="0"/>
              </a:rPr>
              <a:t>Teorija apsolutnih prednosti </a:t>
            </a:r>
          </a:p>
          <a:p>
            <a:pPr marL="342900" indent="-342900">
              <a:buFont typeface="Wingdings" panose="05000000000000000000" pitchFamily="2" charset="2"/>
              <a:buChar char="§"/>
            </a:pPr>
            <a:r>
              <a:rPr lang="sr-Latn-BA" sz="2400" b="1" dirty="0" smtClean="0">
                <a:solidFill>
                  <a:schemeClr val="bg2">
                    <a:lumMod val="75000"/>
                  </a:schemeClr>
                </a:solidFill>
                <a:latin typeface="Times New Roman" panose="02020603050405020304" pitchFamily="18" charset="0"/>
                <a:cs typeface="Times New Roman" panose="02020603050405020304" pitchFamily="18" charset="0"/>
              </a:rPr>
              <a:t>Teorija komparativnih prednosti </a:t>
            </a:r>
          </a:p>
        </p:txBody>
      </p:sp>
      <p:sp>
        <p:nvSpPr>
          <p:cNvPr id="2" name="Slide Number Placeholder 1"/>
          <p:cNvSpPr>
            <a:spLocks noGrp="1"/>
          </p:cNvSpPr>
          <p:nvPr>
            <p:ph type="sldNum" sz="quarter" idx="12"/>
          </p:nvPr>
        </p:nvSpPr>
        <p:spPr/>
        <p:txBody>
          <a:bodyPr/>
          <a:lstStyle/>
          <a:p>
            <a:fld id="{6D22F896-40B5-4ADD-8801-0D06FADFA095}" type="slidenum">
              <a:rPr lang="en-US" smtClean="0"/>
              <a:t>6</a:t>
            </a:fld>
            <a:endParaRPr lang="en-US" dirty="0"/>
          </a:p>
        </p:txBody>
      </p:sp>
      <p:sp>
        <p:nvSpPr>
          <p:cNvPr id="7" name="Rounded Rectangle 6"/>
          <p:cNvSpPr/>
          <p:nvPr/>
        </p:nvSpPr>
        <p:spPr>
          <a:xfrm>
            <a:off x="150938" y="390132"/>
            <a:ext cx="8510192" cy="880762"/>
          </a:xfrm>
          <a:prstGeom prst="roundRect">
            <a:avLst/>
          </a:prstGeom>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sr-Latn-BA" sz="3200" b="1" dirty="0" smtClean="0">
                <a:solidFill>
                  <a:schemeClr val="bg2">
                    <a:lumMod val="25000"/>
                  </a:schemeClr>
                </a:solidFill>
                <a:latin typeface="Times New Roman" panose="02020603050405020304" pitchFamily="18" charset="0"/>
                <a:cs typeface="Times New Roman" panose="02020603050405020304" pitchFamily="18" charset="0"/>
              </a:rPr>
              <a:t>Međunarodni ekonomski odnosi </a:t>
            </a:r>
            <a:endParaRPr lang="en-GB" sz="3200" b="1" dirty="0">
              <a:solidFill>
                <a:schemeClr val="bg2">
                  <a:lumMod val="25000"/>
                </a:schemeClr>
              </a:solidFill>
              <a:latin typeface="Times New Roman" panose="02020603050405020304" pitchFamily="18" charset="0"/>
              <a:cs typeface="Times New Roman" panose="02020603050405020304" pitchFamily="18" charset="0"/>
            </a:endParaRPr>
          </a:p>
        </p:txBody>
      </p:sp>
      <p:sp>
        <p:nvSpPr>
          <p:cNvPr id="9" name="Title 1"/>
          <p:cNvSpPr txBox="1">
            <a:spLocks/>
          </p:cNvSpPr>
          <p:nvPr/>
        </p:nvSpPr>
        <p:spPr>
          <a:xfrm>
            <a:off x="232914" y="3125232"/>
            <a:ext cx="8428216" cy="1053395"/>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r-Latn-BA" sz="3200" b="1" dirty="0" smtClean="0">
                <a:solidFill>
                  <a:schemeClr val="tx2">
                    <a:lumMod val="60000"/>
                    <a:lumOff val="40000"/>
                  </a:schemeClr>
                </a:solidFill>
                <a:latin typeface="Times New Roman" panose="02020603050405020304" pitchFamily="18" charset="0"/>
                <a:cs typeface="Times New Roman" panose="02020603050405020304" pitchFamily="18" charset="0"/>
              </a:rPr>
              <a:t>                  Vježbe </a:t>
            </a:r>
          </a:p>
          <a:p>
            <a:r>
              <a:rPr lang="sr-Latn-BA" sz="3000" b="1" dirty="0" smtClean="0">
                <a:solidFill>
                  <a:schemeClr val="tx2">
                    <a:lumMod val="60000"/>
                    <a:lumOff val="40000"/>
                  </a:schemeClr>
                </a:solidFill>
                <a:latin typeface="Times New Roman" panose="02020603050405020304" pitchFamily="18" charset="0"/>
                <a:cs typeface="Times New Roman" panose="02020603050405020304" pitchFamily="18" charset="0"/>
              </a:rPr>
              <a:t>___________________________________________</a:t>
            </a:r>
          </a:p>
          <a:p>
            <a:endParaRPr lang="sr-Latn-BA" sz="3000" b="1" dirty="0" smtClean="0">
              <a:solidFill>
                <a:schemeClr val="tx2">
                  <a:lumMod val="60000"/>
                  <a:lumOff val="40000"/>
                </a:schemeClr>
              </a:solidFill>
              <a:latin typeface="Times New Roman" panose="02020603050405020304" pitchFamily="18" charset="0"/>
              <a:cs typeface="Times New Roman" panose="02020603050405020304" pitchFamily="18" charset="0"/>
            </a:endParaRPr>
          </a:p>
          <a:p>
            <a:endParaRPr lang="sr-Latn-BA" sz="3000" b="1" dirty="0" smtClean="0">
              <a:solidFill>
                <a:schemeClr val="tx2">
                  <a:lumMod val="60000"/>
                  <a:lumOff val="40000"/>
                </a:schemeClr>
              </a:solidFill>
              <a:latin typeface="Times New Roman" panose="02020603050405020304" pitchFamily="18" charset="0"/>
              <a:cs typeface="Times New Roman" panose="02020603050405020304" pitchFamily="18" charset="0"/>
            </a:endParaRPr>
          </a:p>
          <a:p>
            <a:endParaRPr lang="sr-Latn-BA" sz="3000" b="1" dirty="0" smtClean="0">
              <a:solidFill>
                <a:schemeClr val="tx2">
                  <a:lumMod val="60000"/>
                  <a:lumOff val="40000"/>
                </a:schemeClr>
              </a:solidFill>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
            </a:pPr>
            <a:endParaRPr lang="sr-Latn-BA" sz="3200" b="1" dirty="0" smtClean="0">
              <a:solidFill>
                <a:schemeClr val="tx1">
                  <a:lumMod val="65000"/>
                  <a:lumOff val="35000"/>
                </a:schemeClr>
              </a:solidFill>
              <a:latin typeface="Times New Roman" panose="02020603050405020304" pitchFamily="18" charset="0"/>
              <a:cs typeface="Times New Roman" panose="02020603050405020304" pitchFamily="18" charset="0"/>
            </a:endParaRPr>
          </a:p>
        </p:txBody>
      </p:sp>
      <p:sp>
        <p:nvSpPr>
          <p:cNvPr id="12" name="Title 1"/>
          <p:cNvSpPr txBox="1">
            <a:spLocks/>
          </p:cNvSpPr>
          <p:nvPr/>
        </p:nvSpPr>
        <p:spPr>
          <a:xfrm>
            <a:off x="5396585" y="5870227"/>
            <a:ext cx="3121458" cy="860112"/>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r-Latn-BA" sz="1600" b="1" dirty="0">
                <a:solidFill>
                  <a:schemeClr val="tx1">
                    <a:lumMod val="65000"/>
                    <a:lumOff val="35000"/>
                  </a:schemeClr>
                </a:solidFill>
                <a:latin typeface="Times New Roman" panose="02020603050405020304" pitchFamily="18" charset="0"/>
                <a:cs typeface="Times New Roman" panose="02020603050405020304" pitchFamily="18" charset="0"/>
              </a:rPr>
              <a:t>m</a:t>
            </a:r>
            <a:r>
              <a:rPr lang="sr-Latn-BA" sz="1600" b="1" dirty="0" smtClean="0">
                <a:solidFill>
                  <a:schemeClr val="tx1">
                    <a:lumMod val="65000"/>
                    <a:lumOff val="35000"/>
                  </a:schemeClr>
                </a:solidFill>
                <a:latin typeface="Times New Roman" panose="02020603050405020304" pitchFamily="18" charset="0"/>
                <a:cs typeface="Times New Roman" panose="02020603050405020304" pitchFamily="18" charset="0"/>
              </a:rPr>
              <a:t>r Dragana-Vujičić Stefanović, </a:t>
            </a:r>
          </a:p>
          <a:p>
            <a:r>
              <a:rPr lang="sr-Latn-BA" sz="1600" b="1" dirty="0" smtClean="0">
                <a:solidFill>
                  <a:schemeClr val="tx1">
                    <a:lumMod val="65000"/>
                    <a:lumOff val="35000"/>
                  </a:schemeClr>
                </a:solidFill>
                <a:latin typeface="Times New Roman" panose="02020603050405020304" pitchFamily="18" charset="0"/>
                <a:cs typeface="Times New Roman" panose="02020603050405020304" pitchFamily="18" charset="0"/>
              </a:rPr>
              <a:t>Viši asistent </a:t>
            </a:r>
          </a:p>
          <a:p>
            <a:r>
              <a:rPr lang="sr-Latn-BA" sz="2400" b="1" dirty="0" smtClean="0">
                <a:solidFill>
                  <a:schemeClr val="tx1">
                    <a:lumMod val="65000"/>
                    <a:lumOff val="35000"/>
                  </a:schemeClr>
                </a:solidFill>
                <a:latin typeface="Times New Roman" panose="02020603050405020304" pitchFamily="18" charset="0"/>
                <a:cs typeface="Times New Roman" panose="02020603050405020304" pitchFamily="18" charset="0"/>
              </a:rPr>
              <a:t> </a:t>
            </a:r>
            <a:endParaRPr lang="sr-Latn-BA" sz="3200" b="1" dirty="0" smtClean="0">
              <a:solidFill>
                <a:schemeClr val="tx1">
                  <a:lumMod val="65000"/>
                  <a:lumOff val="35000"/>
                </a:schemeClr>
              </a:solidFill>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070" y="3025728"/>
            <a:ext cx="1756813" cy="993854"/>
          </a:xfrm>
          <a:prstGeom prst="rect">
            <a:avLst/>
          </a:prstGeom>
        </p:spPr>
      </p:pic>
    </p:spTree>
    <p:extLst>
      <p:ext uri="{BB962C8B-B14F-4D97-AF65-F5344CB8AC3E}">
        <p14:creationId xmlns:p14="http://schemas.microsoft.com/office/powerpoint/2010/main" val="1252178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22F896-40B5-4ADD-8801-0D06FADFA095}" type="slidenum">
              <a:rPr lang="en-US" smtClean="0"/>
              <a:t>7</a:t>
            </a:fld>
            <a:endParaRPr lang="en-US" dirty="0"/>
          </a:p>
        </p:txBody>
      </p:sp>
      <p:sp>
        <p:nvSpPr>
          <p:cNvPr id="3" name="Rounded Rectangle 2"/>
          <p:cNvSpPr/>
          <p:nvPr/>
        </p:nvSpPr>
        <p:spPr>
          <a:xfrm>
            <a:off x="336097" y="151412"/>
            <a:ext cx="8529242" cy="543394"/>
          </a:xfrm>
          <a:prstGeom prst="roundRect">
            <a:avLst/>
          </a:prstGeom>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sr-Latn-BA" sz="2000" b="1" i="1" dirty="0" smtClean="0">
                <a:solidFill>
                  <a:schemeClr val="bg2">
                    <a:lumMod val="25000"/>
                  </a:schemeClr>
                </a:solidFill>
                <a:latin typeface="Times New Roman" panose="02020603050405020304" pitchFamily="18" charset="0"/>
                <a:cs typeface="Times New Roman" panose="02020603050405020304" pitchFamily="18" charset="0"/>
              </a:rPr>
              <a:t>Teorija međunarodne trgovine...MERKANTILIZAM </a:t>
            </a:r>
            <a:endParaRPr lang="en-GB" sz="2000" b="1" i="1" dirty="0">
              <a:solidFill>
                <a:schemeClr val="bg2">
                  <a:lumMod val="25000"/>
                </a:schemeClr>
              </a:solidFill>
              <a:latin typeface="Times New Roman" panose="02020603050405020304" pitchFamily="18" charset="0"/>
              <a:cs typeface="Times New Roman" panose="02020603050405020304" pitchFamily="18" charset="0"/>
            </a:endParaRPr>
          </a:p>
        </p:txBody>
      </p:sp>
      <p:sp>
        <p:nvSpPr>
          <p:cNvPr id="4" name="Horizontal Scroll 3"/>
          <p:cNvSpPr/>
          <p:nvPr/>
        </p:nvSpPr>
        <p:spPr>
          <a:xfrm>
            <a:off x="961662" y="807035"/>
            <a:ext cx="2739544" cy="555292"/>
          </a:xfrm>
          <a:prstGeom prst="horizontalScroll">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BA" sz="1600" b="1" dirty="0" smtClean="0">
                <a:solidFill>
                  <a:schemeClr val="tx1"/>
                </a:solidFill>
                <a:latin typeface="Times New Roman" panose="02020603050405020304" pitchFamily="18" charset="0"/>
                <a:cs typeface="Times New Roman" panose="02020603050405020304" pitchFamily="18" charset="0"/>
              </a:rPr>
              <a:t>Merkantilizam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680" y="837687"/>
            <a:ext cx="572976" cy="640132"/>
          </a:xfrm>
          <a:prstGeom prst="rect">
            <a:avLst/>
          </a:prstGeom>
        </p:spPr>
      </p:pic>
      <p:sp>
        <p:nvSpPr>
          <p:cNvPr id="6" name="Title 1"/>
          <p:cNvSpPr txBox="1">
            <a:spLocks/>
          </p:cNvSpPr>
          <p:nvPr/>
        </p:nvSpPr>
        <p:spPr>
          <a:xfrm>
            <a:off x="586344" y="1355305"/>
            <a:ext cx="5560077" cy="743812"/>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285750" indent="-285750" algn="just">
              <a:buFont typeface="Wingdings" panose="05000000000000000000" pitchFamily="2" charset="2"/>
              <a:buChar char="§"/>
            </a:pPr>
            <a:r>
              <a:rPr lang="sr-Latn-BA" sz="1600" b="1" i="1" dirty="0" smtClean="0">
                <a:solidFill>
                  <a:schemeClr val="tx1">
                    <a:lumMod val="65000"/>
                    <a:lumOff val="35000"/>
                  </a:schemeClr>
                </a:solidFill>
                <a:latin typeface="Times New Roman" panose="02020603050405020304" pitchFamily="18" charset="0"/>
                <a:cs typeface="Times New Roman" panose="02020603050405020304" pitchFamily="18" charset="0"/>
              </a:rPr>
              <a:t>Merkantilizam – najbolji način da se zemlja obogati je da više izvozi nego uvozi. </a:t>
            </a:r>
          </a:p>
          <a:p>
            <a:pPr marL="285750" indent="-285750" algn="just">
              <a:buFont typeface="Wingdings" panose="05000000000000000000" pitchFamily="2" charset="2"/>
              <a:buChar char="§"/>
            </a:pP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Mekrantilizam  - faza u razvoju teorije međunarodnih ekonomskih </a:t>
            </a:r>
            <a:r>
              <a:rPr lang="sr-Latn-BA" sz="1600" dirty="0">
                <a:solidFill>
                  <a:schemeClr val="tx1">
                    <a:lumMod val="65000"/>
                    <a:lumOff val="35000"/>
                  </a:schemeClr>
                </a:solidFill>
                <a:latin typeface="Times New Roman" panose="02020603050405020304" pitchFamily="18" charset="0"/>
                <a:cs typeface="Times New Roman" panose="02020603050405020304" pitchFamily="18" charset="0"/>
              </a:rPr>
              <a:t>odnosa (1500. – 1700. </a:t>
            </a: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godine – </a:t>
            </a:r>
            <a:r>
              <a:rPr lang="sr-Latn-BA" sz="1600" b="1" i="1" dirty="0" smtClean="0">
                <a:solidFill>
                  <a:schemeClr val="tx1">
                    <a:lumMod val="65000"/>
                    <a:lumOff val="35000"/>
                  </a:schemeClr>
                </a:solidFill>
                <a:latin typeface="Times New Roman" panose="02020603050405020304" pitchFamily="18" charset="0"/>
                <a:cs typeface="Times New Roman" panose="02020603050405020304" pitchFamily="18" charset="0"/>
              </a:rPr>
              <a:t>vrijeme razvoja prvih kapitalističkih zamalja </a:t>
            </a: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a:t>
            </a:r>
          </a:p>
          <a:p>
            <a:pPr marL="285750" indent="-285750" algn="just">
              <a:buFont typeface="Wingdings" panose="05000000000000000000" pitchFamily="2" charset="2"/>
              <a:buChar char="§"/>
            </a:pP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Autori: Tomas Man (Thomas Man) u Engleskoj i Antoan Monkretjen (Antoin Moncretien) u Francuskoj  </a:t>
            </a:r>
          </a:p>
          <a:p>
            <a:pPr marL="285750" indent="-285750" algn="just">
              <a:buFont typeface="Wingdings" panose="05000000000000000000" pitchFamily="2" charset="2"/>
              <a:buChar char="§"/>
            </a:pPr>
            <a:endParaRPr lang="sr-Latn-BA" sz="3200" dirty="0">
              <a:solidFill>
                <a:schemeClr val="tx1">
                  <a:lumMod val="65000"/>
                  <a:lumOff val="35000"/>
                </a:schemeClr>
              </a:solidFill>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
            </a:pPr>
            <a:endPar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endParaRPr>
          </a:p>
        </p:txBody>
      </p:sp>
      <p:sp>
        <p:nvSpPr>
          <p:cNvPr id="7" name="Title 1"/>
          <p:cNvSpPr txBox="1">
            <a:spLocks/>
          </p:cNvSpPr>
          <p:nvPr/>
        </p:nvSpPr>
        <p:spPr>
          <a:xfrm>
            <a:off x="398243" y="6040656"/>
            <a:ext cx="7729756" cy="3280825"/>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285750" indent="-285750" algn="just">
              <a:buFont typeface="Wingdings" panose="05000000000000000000" pitchFamily="2" charset="2"/>
              <a:buChar char="§"/>
            </a:pPr>
            <a:endParaRPr lang="sr-Latn-BA" sz="3200" dirty="0" smtClean="0">
              <a:solidFill>
                <a:schemeClr val="tx1">
                  <a:lumMod val="65000"/>
                  <a:lumOff val="35000"/>
                </a:schemeClr>
              </a:solidFill>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59717" t="68789" r="13637" b="4488"/>
          <a:stretch/>
        </p:blipFill>
        <p:spPr>
          <a:xfrm>
            <a:off x="6146421" y="1822836"/>
            <a:ext cx="2414064" cy="169978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Rounded Rectangle 9"/>
          <p:cNvSpPr/>
          <p:nvPr/>
        </p:nvSpPr>
        <p:spPr>
          <a:xfrm>
            <a:off x="7536872" y="2664775"/>
            <a:ext cx="1182254" cy="3602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BA" sz="1400" dirty="0" smtClean="0"/>
              <a:t>Proizvodnja </a:t>
            </a:r>
            <a:endParaRPr lang="en-GB" sz="1400" dirty="0"/>
          </a:p>
        </p:txBody>
      </p:sp>
      <p:sp>
        <p:nvSpPr>
          <p:cNvPr id="11" name="Rounded Rectangle 10"/>
          <p:cNvSpPr/>
          <p:nvPr/>
        </p:nvSpPr>
        <p:spPr>
          <a:xfrm>
            <a:off x="6109868" y="2850701"/>
            <a:ext cx="1182254" cy="360218"/>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BA" sz="1400" dirty="0" smtClean="0"/>
              <a:t>Promet</a:t>
            </a:r>
            <a:endParaRPr lang="en-GB" sz="1400" dirty="0"/>
          </a:p>
        </p:txBody>
      </p:sp>
      <p:sp>
        <p:nvSpPr>
          <p:cNvPr id="12" name="Oval 11"/>
          <p:cNvSpPr/>
          <p:nvPr/>
        </p:nvSpPr>
        <p:spPr>
          <a:xfrm>
            <a:off x="776064" y="3235455"/>
            <a:ext cx="854368" cy="4340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BA" sz="1600" b="1" dirty="0" smtClean="0">
                <a:latin typeface="Times New Roman" panose="02020603050405020304" pitchFamily="18" charset="0"/>
                <a:cs typeface="Times New Roman" panose="02020603050405020304" pitchFamily="18" charset="0"/>
              </a:rPr>
              <a:t>Cilj: </a:t>
            </a:r>
            <a:endParaRPr lang="en-GB" sz="1600" b="1" dirty="0">
              <a:latin typeface="Times New Roman" panose="02020603050405020304" pitchFamily="18" charset="0"/>
              <a:cs typeface="Times New Roman" panose="02020603050405020304" pitchFamily="18" charset="0"/>
            </a:endParaRPr>
          </a:p>
        </p:txBody>
      </p:sp>
      <p:sp>
        <p:nvSpPr>
          <p:cNvPr id="13" name="Title 1"/>
          <p:cNvSpPr txBox="1">
            <a:spLocks/>
          </p:cNvSpPr>
          <p:nvPr/>
        </p:nvSpPr>
        <p:spPr>
          <a:xfrm>
            <a:off x="440277" y="3694016"/>
            <a:ext cx="8320883" cy="1769353"/>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endParaRPr lang="sr-Latn-BA" sz="1600" dirty="0">
              <a:solidFill>
                <a:schemeClr val="tx1">
                  <a:lumMod val="65000"/>
                  <a:lumOff val="35000"/>
                </a:schemeClr>
              </a:solidFill>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
            </a:pP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Mekrantilizam </a:t>
            </a:r>
            <a:r>
              <a:rPr lang="sr-Latn-BA" sz="1600" b="1" i="1" dirty="0" smtClean="0">
                <a:solidFill>
                  <a:schemeClr val="tx1">
                    <a:lumMod val="65000"/>
                    <a:lumOff val="35000"/>
                  </a:schemeClr>
                </a:solidFill>
                <a:latin typeface="Times New Roman" panose="02020603050405020304" pitchFamily="18" charset="0"/>
                <a:cs typeface="Times New Roman" panose="02020603050405020304" pitchFamily="18" charset="0"/>
              </a:rPr>
              <a:t>negira ili pridaje manji značaj fazi proizvodnje </a:t>
            </a: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u odnosu na </a:t>
            </a:r>
            <a:r>
              <a:rPr lang="sr-Latn-BA" sz="1600" b="1" i="1" dirty="0" smtClean="0">
                <a:solidFill>
                  <a:schemeClr val="tx1">
                    <a:lumMod val="65000"/>
                    <a:lumOff val="35000"/>
                  </a:schemeClr>
                </a:solidFill>
                <a:latin typeface="Times New Roman" panose="02020603050405020304" pitchFamily="18" charset="0"/>
                <a:cs typeface="Times New Roman" panose="02020603050405020304" pitchFamily="18" charset="0"/>
              </a:rPr>
              <a:t>fazu prometa </a:t>
            </a: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u stavaranju viška vrijednosti. </a:t>
            </a:r>
          </a:p>
          <a:p>
            <a:pPr marL="285750" indent="-285750" algn="just">
              <a:buFont typeface="Wingdings" panose="05000000000000000000" pitchFamily="2" charset="2"/>
              <a:buChar char="§"/>
            </a:pP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Merkantilitička teorija je bila </a:t>
            </a:r>
            <a:r>
              <a:rPr lang="sr-Latn-BA" sz="1600" b="1" i="1" dirty="0" smtClean="0">
                <a:solidFill>
                  <a:schemeClr val="tx1">
                    <a:lumMod val="65000"/>
                    <a:lumOff val="35000"/>
                  </a:schemeClr>
                </a:solidFill>
                <a:latin typeface="Times New Roman" panose="02020603050405020304" pitchFamily="18" charset="0"/>
                <a:cs typeface="Times New Roman" panose="02020603050405020304" pitchFamily="18" charset="0"/>
              </a:rPr>
              <a:t>u korist trgovaca i zanatlija</a:t>
            </a: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 a daleko manju važnost daje klasi potrošača (ne analizira negativan uticaj na interese radničke klase). </a:t>
            </a:r>
          </a:p>
          <a:p>
            <a:pPr marL="285750" indent="-285750" algn="just">
              <a:buFont typeface="Wingdings" panose="05000000000000000000" pitchFamily="2" charset="2"/>
              <a:buChar char="§"/>
            </a:pP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Mekrantilisti smatraju da </a:t>
            </a:r>
            <a:r>
              <a:rPr lang="sr-Latn-BA" sz="1600" b="1" i="1" dirty="0" smtClean="0">
                <a:solidFill>
                  <a:schemeClr val="accent4"/>
                </a:solidFill>
                <a:latin typeface="Times New Roman" panose="02020603050405020304" pitchFamily="18" charset="0"/>
                <a:cs typeface="Times New Roman" panose="02020603050405020304" pitchFamily="18" charset="0"/>
              </a:rPr>
              <a:t>bogatstvo jača nacionalnu moć zemlje </a:t>
            </a: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u ekonomskom i političkom vidu. Oni razumjevaju da: </a:t>
            </a:r>
            <a:endParaRPr lang="sr-Latn-BA" sz="3200" dirty="0" smtClean="0">
              <a:solidFill>
                <a:schemeClr val="tx1">
                  <a:lumMod val="65000"/>
                  <a:lumOff val="35000"/>
                </a:schemeClr>
              </a:solidFill>
              <a:latin typeface="Times New Roman" panose="02020603050405020304" pitchFamily="18" charset="0"/>
              <a:cs typeface="Times New Roman" panose="02020603050405020304" pitchFamily="18" charset="0"/>
            </a:endParaRPr>
          </a:p>
        </p:txBody>
      </p:sp>
      <p:sp>
        <p:nvSpPr>
          <p:cNvPr id="14" name="Down Arrow 13"/>
          <p:cNvSpPr/>
          <p:nvPr/>
        </p:nvSpPr>
        <p:spPr>
          <a:xfrm rot="16200000">
            <a:off x="1931864" y="3067444"/>
            <a:ext cx="498763" cy="834784"/>
          </a:xfrm>
          <a:prstGeom prst="downArrow">
            <a:avLst/>
          </a:prstGeom>
          <a:solidFill>
            <a:schemeClr val="bg2">
              <a:lumMod val="9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ounded Rectangle 14"/>
          <p:cNvSpPr/>
          <p:nvPr/>
        </p:nvSpPr>
        <p:spPr>
          <a:xfrm>
            <a:off x="2732059" y="3234472"/>
            <a:ext cx="3108202" cy="45115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BA" sz="1600" b="1" dirty="0">
                <a:solidFill>
                  <a:schemeClr val="tx1">
                    <a:lumMod val="65000"/>
                    <a:lumOff val="35000"/>
                  </a:schemeClr>
                </a:solidFill>
                <a:latin typeface="Times New Roman" panose="02020603050405020304" pitchFamily="18" charset="0"/>
                <a:cs typeface="Times New Roman" panose="02020603050405020304" pitchFamily="18" charset="0"/>
              </a:rPr>
              <a:t>Povećanje nacionalnog bogatstva i moći </a:t>
            </a:r>
          </a:p>
        </p:txBody>
      </p:sp>
      <p:sp>
        <p:nvSpPr>
          <p:cNvPr id="16" name="Rounded Rectangle 15"/>
          <p:cNvSpPr/>
          <p:nvPr/>
        </p:nvSpPr>
        <p:spPr>
          <a:xfrm>
            <a:off x="3106304" y="5264947"/>
            <a:ext cx="2033519" cy="451158"/>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BA" sz="1600" b="1" dirty="0" smtClean="0">
                <a:solidFill>
                  <a:schemeClr val="tx1">
                    <a:lumMod val="65000"/>
                    <a:lumOff val="35000"/>
                  </a:schemeClr>
                </a:solidFill>
                <a:latin typeface="Times New Roman" panose="02020603050405020304" pitchFamily="18" charset="0"/>
                <a:cs typeface="Times New Roman" panose="02020603050405020304" pitchFamily="18" charset="0"/>
              </a:rPr>
              <a:t>Pojedinačni interes </a:t>
            </a:r>
            <a:endParaRPr lang="sr-Latn-BA" sz="1600" b="1" dirty="0">
              <a:solidFill>
                <a:schemeClr val="tx1">
                  <a:lumMod val="65000"/>
                  <a:lumOff val="35000"/>
                </a:schemeClr>
              </a:solidFill>
              <a:latin typeface="Times New Roman" panose="02020603050405020304" pitchFamily="18" charset="0"/>
              <a:cs typeface="Times New Roman" panose="02020603050405020304" pitchFamily="18" charset="0"/>
            </a:endParaRPr>
          </a:p>
        </p:txBody>
      </p:sp>
      <p:sp>
        <p:nvSpPr>
          <p:cNvPr id="17" name="Rounded Rectangle 16"/>
          <p:cNvSpPr/>
          <p:nvPr/>
        </p:nvSpPr>
        <p:spPr>
          <a:xfrm>
            <a:off x="5684235" y="5264947"/>
            <a:ext cx="2033519" cy="451158"/>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BA" sz="1600" b="1" dirty="0" smtClean="0">
                <a:solidFill>
                  <a:schemeClr val="tx1">
                    <a:lumMod val="65000"/>
                    <a:lumOff val="35000"/>
                  </a:schemeClr>
                </a:solidFill>
                <a:latin typeface="Times New Roman" panose="02020603050405020304" pitchFamily="18" charset="0"/>
                <a:cs typeface="Times New Roman" panose="02020603050405020304" pitchFamily="18" charset="0"/>
              </a:rPr>
              <a:t>Nacionalni interes zemlje </a:t>
            </a:r>
            <a:endParaRPr lang="sr-Latn-BA" sz="1600" b="1" dirty="0">
              <a:solidFill>
                <a:schemeClr val="tx1">
                  <a:lumMod val="65000"/>
                  <a:lumOff val="35000"/>
                </a:schemeClr>
              </a:solidFill>
              <a:latin typeface="Times New Roman" panose="02020603050405020304" pitchFamily="18" charset="0"/>
              <a:cs typeface="Times New Roman" panose="02020603050405020304" pitchFamily="18" charset="0"/>
            </a:endParaRPr>
          </a:p>
        </p:txBody>
      </p:sp>
      <p:sp>
        <p:nvSpPr>
          <p:cNvPr id="18" name="Not Equal 17"/>
          <p:cNvSpPr/>
          <p:nvPr/>
        </p:nvSpPr>
        <p:spPr>
          <a:xfrm>
            <a:off x="5108013" y="5277024"/>
            <a:ext cx="608033" cy="349419"/>
          </a:xfrm>
          <a:prstGeom prst="mathNotEqual">
            <a:avLst/>
          </a:prstGeom>
          <a:solidFill>
            <a:srgbClr val="FBBF53"/>
          </a:solidFill>
          <a:ln>
            <a:solidFill>
              <a:srgbClr val="FF9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9" name="Rounded Rectangle 18"/>
          <p:cNvSpPr/>
          <p:nvPr/>
        </p:nvSpPr>
        <p:spPr>
          <a:xfrm>
            <a:off x="2746086" y="6112254"/>
            <a:ext cx="5612823" cy="451158"/>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Pojedinačni interesi se moraju podrediti opštim interesima  </a:t>
            </a:r>
            <a:endParaRPr lang="sr-Latn-BA" sz="1600" dirty="0">
              <a:solidFill>
                <a:schemeClr val="tx1">
                  <a:lumMod val="65000"/>
                  <a:lumOff val="35000"/>
                </a:schemeClr>
              </a:solidFill>
              <a:latin typeface="Times New Roman" panose="02020603050405020304" pitchFamily="18" charset="0"/>
              <a:cs typeface="Times New Roman" panose="02020603050405020304" pitchFamily="18" charset="0"/>
            </a:endParaRPr>
          </a:p>
        </p:txBody>
      </p:sp>
      <p:sp>
        <p:nvSpPr>
          <p:cNvPr id="21" name="Down Arrow 20"/>
          <p:cNvSpPr/>
          <p:nvPr/>
        </p:nvSpPr>
        <p:spPr>
          <a:xfrm>
            <a:off x="5066389" y="5697334"/>
            <a:ext cx="773872" cy="465187"/>
          </a:xfrm>
          <a:prstGeom prst="downArrow">
            <a:avLst/>
          </a:prstGeom>
          <a:solidFill>
            <a:schemeClr val="bg2">
              <a:lumMod val="9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Picture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421" y="1261712"/>
            <a:ext cx="355023" cy="473364"/>
          </a:xfrm>
          <a:prstGeom prst="rect">
            <a:avLst/>
          </a:prstGeom>
        </p:spPr>
      </p:pic>
      <p:sp>
        <p:nvSpPr>
          <p:cNvPr id="23" name="Vertical Scroll 22"/>
          <p:cNvSpPr/>
          <p:nvPr/>
        </p:nvSpPr>
        <p:spPr>
          <a:xfrm>
            <a:off x="6501444" y="1293522"/>
            <a:ext cx="2059041" cy="414213"/>
          </a:xfrm>
          <a:prstGeom prst="verticalScroll">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BA" dirty="0" smtClean="0">
                <a:solidFill>
                  <a:schemeClr val="tx2"/>
                </a:solidFill>
              </a:rPr>
              <a:t>Izvoz &gt;Uvoz </a:t>
            </a:r>
            <a:endParaRPr lang="en-GB" dirty="0">
              <a:solidFill>
                <a:schemeClr val="tx2"/>
              </a:solidFill>
            </a:endParaRPr>
          </a:p>
        </p:txBody>
      </p:sp>
    </p:spTree>
    <p:extLst>
      <p:ext uri="{BB962C8B-B14F-4D97-AF65-F5344CB8AC3E}">
        <p14:creationId xmlns:p14="http://schemas.microsoft.com/office/powerpoint/2010/main" val="27526902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22F896-40B5-4ADD-8801-0D06FADFA095}" type="slidenum">
              <a:rPr lang="en-US" smtClean="0"/>
              <a:t>8</a:t>
            </a:fld>
            <a:endParaRPr lang="en-US" dirty="0"/>
          </a:p>
        </p:txBody>
      </p:sp>
      <p:sp>
        <p:nvSpPr>
          <p:cNvPr id="3" name="Rounded Rectangle 2"/>
          <p:cNvSpPr/>
          <p:nvPr/>
        </p:nvSpPr>
        <p:spPr>
          <a:xfrm>
            <a:off x="281383" y="335409"/>
            <a:ext cx="8529242" cy="543394"/>
          </a:xfrm>
          <a:prstGeom prst="roundRect">
            <a:avLst/>
          </a:prstGeom>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sr-Latn-BA" sz="2000" b="1" i="1" dirty="0" smtClean="0">
                <a:solidFill>
                  <a:schemeClr val="bg2">
                    <a:lumMod val="25000"/>
                  </a:schemeClr>
                </a:solidFill>
                <a:latin typeface="Times New Roman" panose="02020603050405020304" pitchFamily="18" charset="0"/>
                <a:cs typeface="Times New Roman" panose="02020603050405020304" pitchFamily="18" charset="0"/>
              </a:rPr>
              <a:t>Teorija Međunarodne trgovine...MERKANTILIZAM </a:t>
            </a:r>
            <a:endParaRPr lang="en-GB" sz="2000" b="1" i="1" dirty="0">
              <a:solidFill>
                <a:schemeClr val="bg2">
                  <a:lumMod val="25000"/>
                </a:schemeClr>
              </a:solidFill>
              <a:latin typeface="Times New Roman" panose="02020603050405020304" pitchFamily="18" charset="0"/>
              <a:cs typeface="Times New Roman" panose="02020603050405020304" pitchFamily="18" charset="0"/>
            </a:endParaRPr>
          </a:p>
        </p:txBody>
      </p:sp>
      <p:sp>
        <p:nvSpPr>
          <p:cNvPr id="4" name="Title 1"/>
          <p:cNvSpPr txBox="1">
            <a:spLocks/>
          </p:cNvSpPr>
          <p:nvPr/>
        </p:nvSpPr>
        <p:spPr>
          <a:xfrm>
            <a:off x="474127" y="1209747"/>
            <a:ext cx="8373686" cy="1570382"/>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285750" indent="-285750" algn="just">
              <a:buFont typeface="Wingdings" panose="05000000000000000000" pitchFamily="2" charset="2"/>
              <a:buChar char="§"/>
            </a:pP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Mekrantilizam  - pp </a:t>
            </a:r>
            <a:r>
              <a:rPr lang="sr-Latn-BA" sz="1600" b="1" i="1" dirty="0" smtClean="0">
                <a:solidFill>
                  <a:schemeClr val="tx1">
                    <a:lumMod val="65000"/>
                    <a:lumOff val="35000"/>
                  </a:schemeClr>
                </a:solidFill>
                <a:latin typeface="Times New Roman" panose="02020603050405020304" pitchFamily="18" charset="0"/>
                <a:cs typeface="Times New Roman" panose="02020603050405020304" pitchFamily="18" charset="0"/>
              </a:rPr>
              <a:t>bogaćenje zemalja učesnica u razmjeni kroz aktivan trgovinski bilans </a:t>
            </a: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i akumuliranje plementih metala. </a:t>
            </a:r>
          </a:p>
          <a:p>
            <a:pPr marL="285750" indent="-285750" algn="just">
              <a:buFont typeface="Wingdings" panose="05000000000000000000" pitchFamily="2" charset="2"/>
              <a:buChar char="§"/>
            </a:pP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Polazeći od činjenice da je zlato konstanta, zemlje su mogle isto obezbjediti na dva načina:</a:t>
            </a:r>
          </a:p>
          <a:p>
            <a:pPr marL="342900" indent="-342900" algn="just">
              <a:buAutoNum type="alphaLcParenR"/>
            </a:pP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Iz rudnika </a:t>
            </a:r>
          </a:p>
          <a:p>
            <a:pPr algn="just"/>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b) Kroz međunarodnu razmjenu. Da bi obezbjedile priliv zlata, države posežu za mjerama smanjenje uvoza i stimulacije  izvoza. </a:t>
            </a:r>
            <a:endParaRPr lang="sr-Latn-BA" sz="3200" dirty="0">
              <a:solidFill>
                <a:schemeClr val="tx1">
                  <a:lumMod val="65000"/>
                  <a:lumOff val="35000"/>
                </a:schemeClr>
              </a:solidFill>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
            </a:pPr>
            <a:endPar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endParaRPr>
          </a:p>
        </p:txBody>
      </p:sp>
      <p:sp>
        <p:nvSpPr>
          <p:cNvPr id="5" name="Title 1"/>
          <p:cNvSpPr txBox="1">
            <a:spLocks/>
          </p:cNvSpPr>
          <p:nvPr/>
        </p:nvSpPr>
        <p:spPr>
          <a:xfrm>
            <a:off x="474127" y="2829782"/>
            <a:ext cx="3514762" cy="849555"/>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285750" indent="-285750" algn="just">
              <a:buFont typeface="Wingdings" panose="05000000000000000000" pitchFamily="2" charset="2"/>
              <a:buChar char="§"/>
            </a:pP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Mekrantilizam  </a:t>
            </a:r>
            <a:r>
              <a:rPr lang="sr-Latn-BA" sz="1600" b="1" i="1" dirty="0" smtClean="0">
                <a:solidFill>
                  <a:schemeClr val="tx1">
                    <a:lumMod val="65000"/>
                    <a:lumOff val="35000"/>
                  </a:schemeClr>
                </a:solidFill>
                <a:latin typeface="Times New Roman" panose="02020603050405020304" pitchFamily="18" charset="0"/>
                <a:cs typeface="Times New Roman" panose="02020603050405020304" pitchFamily="18" charset="0"/>
              </a:rPr>
              <a:t>-skup mjera državne intervencije </a:t>
            </a: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u nerazvijenom kapitalizmu. </a:t>
            </a:r>
          </a:p>
        </p:txBody>
      </p:sp>
      <p:sp>
        <p:nvSpPr>
          <p:cNvPr id="6" name="Rounded Rectangle 5"/>
          <p:cNvSpPr/>
          <p:nvPr/>
        </p:nvSpPr>
        <p:spPr>
          <a:xfrm>
            <a:off x="827339" y="3630760"/>
            <a:ext cx="3161550" cy="359827"/>
          </a:xfrm>
          <a:prstGeom prst="roundRect">
            <a:avLst/>
          </a:prstGeom>
          <a:solidFill>
            <a:schemeClr val="bg1">
              <a:lumMod val="6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2"/>
          </a:lnRef>
          <a:fillRef idx="1">
            <a:schemeClr val="lt1"/>
          </a:fillRef>
          <a:effectRef idx="0">
            <a:schemeClr val="accent2"/>
          </a:effectRef>
          <a:fontRef idx="minor">
            <a:schemeClr val="dk1"/>
          </a:fontRef>
        </p:style>
        <p:txBody>
          <a:bodyPr rtlCol="0" anchor="ctr"/>
          <a:lstStyle/>
          <a:p>
            <a:pPr algn="ctr"/>
            <a:r>
              <a:rPr lang="sr-Latn-BA" dirty="0" smtClean="0"/>
              <a:t>Zaštitne mjere </a:t>
            </a:r>
            <a:endParaRPr lang="en-GB" dirty="0"/>
          </a:p>
        </p:txBody>
      </p:sp>
      <p:sp>
        <p:nvSpPr>
          <p:cNvPr id="7" name="Rounded Rectangle 6"/>
          <p:cNvSpPr/>
          <p:nvPr/>
        </p:nvSpPr>
        <p:spPr>
          <a:xfrm>
            <a:off x="4894801" y="2760899"/>
            <a:ext cx="1643390" cy="277091"/>
          </a:xfrm>
          <a:prstGeom prst="roundRect">
            <a:avLst/>
          </a:prstGeom>
          <a:ln>
            <a:solidFill>
              <a:srgbClr val="FFC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sr-Latn-BA" sz="1600" dirty="0" smtClean="0"/>
              <a:t>Carine </a:t>
            </a:r>
            <a:endParaRPr lang="en-GB" sz="1600" dirty="0"/>
          </a:p>
        </p:txBody>
      </p:sp>
      <p:sp>
        <p:nvSpPr>
          <p:cNvPr id="8" name="Rounded Rectangle 7"/>
          <p:cNvSpPr/>
          <p:nvPr/>
        </p:nvSpPr>
        <p:spPr>
          <a:xfrm>
            <a:off x="5622979" y="3167394"/>
            <a:ext cx="1830423" cy="463366"/>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sr-Latn-BA" sz="1600" dirty="0" smtClean="0"/>
              <a:t>Kvantitativna ograničenja </a:t>
            </a:r>
            <a:endParaRPr lang="en-GB" sz="1600" dirty="0"/>
          </a:p>
        </p:txBody>
      </p:sp>
      <p:sp>
        <p:nvSpPr>
          <p:cNvPr id="9" name="Rounded Rectangle 8"/>
          <p:cNvSpPr/>
          <p:nvPr/>
        </p:nvSpPr>
        <p:spPr>
          <a:xfrm>
            <a:off x="6957314" y="3679337"/>
            <a:ext cx="1643390" cy="491076"/>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sr-Latn-BA" sz="1600" dirty="0" smtClean="0"/>
              <a:t>Uvozne zabrane </a:t>
            </a:r>
            <a:endParaRPr lang="en-GB" sz="1600" dirty="0"/>
          </a:p>
        </p:txBody>
      </p:sp>
      <p:sp>
        <p:nvSpPr>
          <p:cNvPr id="10" name="Right Arrow 9"/>
          <p:cNvSpPr/>
          <p:nvPr/>
        </p:nvSpPr>
        <p:spPr>
          <a:xfrm>
            <a:off x="4321740" y="2716750"/>
            <a:ext cx="310400" cy="420207"/>
          </a:xfrm>
          <a:prstGeom prst="rightArrow">
            <a:avLst/>
          </a:prstGeom>
          <a:solidFill>
            <a:schemeClr val="bg1">
              <a:lumMod val="6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ight Arrow 10"/>
          <p:cNvSpPr/>
          <p:nvPr/>
        </p:nvSpPr>
        <p:spPr>
          <a:xfrm>
            <a:off x="5113691" y="3244486"/>
            <a:ext cx="360915" cy="420207"/>
          </a:xfrm>
          <a:prstGeom prst="rightArrow">
            <a:avLst/>
          </a:prstGeom>
          <a:solidFill>
            <a:schemeClr val="bg1">
              <a:lumMod val="6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ight Arrow 11"/>
          <p:cNvSpPr/>
          <p:nvPr/>
        </p:nvSpPr>
        <p:spPr>
          <a:xfrm>
            <a:off x="6340080" y="3750206"/>
            <a:ext cx="360915" cy="420207"/>
          </a:xfrm>
          <a:prstGeom prst="rightArrow">
            <a:avLst/>
          </a:prstGeom>
          <a:solidFill>
            <a:schemeClr val="bg1">
              <a:lumMod val="6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ight Arrow 12"/>
          <p:cNvSpPr/>
          <p:nvPr/>
        </p:nvSpPr>
        <p:spPr>
          <a:xfrm rot="5400000">
            <a:off x="2840528" y="3265456"/>
            <a:ext cx="310400" cy="420207"/>
          </a:xfrm>
          <a:prstGeom prst="rightArrow">
            <a:avLst/>
          </a:prstGeom>
          <a:solidFill>
            <a:schemeClr val="bg1">
              <a:lumMod val="6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itle 1"/>
          <p:cNvSpPr txBox="1">
            <a:spLocks/>
          </p:cNvSpPr>
          <p:nvPr/>
        </p:nvSpPr>
        <p:spPr>
          <a:xfrm>
            <a:off x="448376" y="5142697"/>
            <a:ext cx="8057127" cy="1203879"/>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sr-Latn-BA" sz="1600" b="1" dirty="0" smtClean="0">
                <a:solidFill>
                  <a:schemeClr val="tx1">
                    <a:lumMod val="65000"/>
                    <a:lumOff val="35000"/>
                  </a:schemeClr>
                </a:solidFill>
                <a:latin typeface="Times New Roman" panose="02020603050405020304" pitchFamily="18" charset="0"/>
                <a:cs typeface="Times New Roman" panose="02020603050405020304" pitchFamily="18" charset="0"/>
              </a:rPr>
              <a:t>Carine kao instrument zaštite su najviše korištene,i </a:t>
            </a: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one su u početku imale fiskalni karakter ( s ciljem povećanja prihoda mladih država).</a:t>
            </a:r>
          </a:p>
          <a:p>
            <a:pPr algn="just"/>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Kasnije, jača značaj </a:t>
            </a:r>
            <a:r>
              <a:rPr lang="sr-Latn-BA" sz="1600" b="1" dirty="0" smtClean="0">
                <a:solidFill>
                  <a:schemeClr val="tx1">
                    <a:lumMod val="65000"/>
                    <a:lumOff val="35000"/>
                  </a:schemeClr>
                </a:solidFill>
                <a:latin typeface="Times New Roman" panose="02020603050405020304" pitchFamily="18" charset="0"/>
                <a:cs typeface="Times New Roman" panose="02020603050405020304" pitchFamily="18" charset="0"/>
              </a:rPr>
              <a:t>carina kao instrumenta zaštitne politike. </a:t>
            </a:r>
          </a:p>
          <a:p>
            <a:pPr algn="just"/>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Davanjem se izvoz i aktivan trgovinski bilans. </a:t>
            </a:r>
            <a:r>
              <a:rPr lang="sr-Latn-BA" sz="1600" b="1" dirty="0">
                <a:solidFill>
                  <a:schemeClr val="tx1">
                    <a:lumMod val="65000"/>
                    <a:lumOff val="35000"/>
                  </a:schemeClr>
                </a:solidFill>
                <a:latin typeface="Times New Roman" panose="02020603050405020304" pitchFamily="18" charset="0"/>
                <a:cs typeface="Times New Roman" panose="02020603050405020304" pitchFamily="18" charset="0"/>
              </a:rPr>
              <a:t>subvencija brodarskim kompanijama i stimulacija izvoznicima podstiče </a:t>
            </a:r>
            <a:endPar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endParaRPr>
          </a:p>
        </p:txBody>
      </p:sp>
      <p:sp>
        <p:nvSpPr>
          <p:cNvPr id="15" name="Rounded Rectangle 14"/>
          <p:cNvSpPr/>
          <p:nvPr/>
        </p:nvSpPr>
        <p:spPr>
          <a:xfrm>
            <a:off x="486358" y="4901694"/>
            <a:ext cx="2940173" cy="209284"/>
          </a:xfrm>
          <a:prstGeom prst="roundRect">
            <a:avLst/>
          </a:prstGeom>
          <a:ln>
            <a:solidFill>
              <a:srgbClr val="FFC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sr-Latn-BA" sz="1600" dirty="0" smtClean="0"/>
              <a:t>Carine kao instrument zaštite </a:t>
            </a:r>
            <a:endParaRPr lang="en-GB" sz="1600" dirty="0"/>
          </a:p>
        </p:txBody>
      </p:sp>
      <p:sp>
        <p:nvSpPr>
          <p:cNvPr id="16" name="Down Arrow 15"/>
          <p:cNvSpPr/>
          <p:nvPr/>
        </p:nvSpPr>
        <p:spPr>
          <a:xfrm>
            <a:off x="4847726" y="3037989"/>
            <a:ext cx="265965" cy="2104707"/>
          </a:xfrm>
          <a:prstGeom prst="downArrow">
            <a:avLst/>
          </a:prstGeom>
          <a:solidFill>
            <a:schemeClr val="bg2"/>
          </a:solidFill>
          <a:ln w="28575">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993480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22F896-40B5-4ADD-8801-0D06FADFA095}" type="slidenum">
              <a:rPr lang="en-US" smtClean="0"/>
              <a:t>9</a:t>
            </a:fld>
            <a:endParaRPr lang="en-US" dirty="0"/>
          </a:p>
        </p:txBody>
      </p:sp>
      <p:sp>
        <p:nvSpPr>
          <p:cNvPr id="3" name="Rounded Rectangle 2"/>
          <p:cNvSpPr/>
          <p:nvPr/>
        </p:nvSpPr>
        <p:spPr>
          <a:xfrm>
            <a:off x="281383" y="213457"/>
            <a:ext cx="8529242" cy="543394"/>
          </a:xfrm>
          <a:prstGeom prst="roundRect">
            <a:avLst/>
          </a:prstGeom>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sr-Latn-BA" sz="2000" b="1" i="1" dirty="0" smtClean="0">
                <a:solidFill>
                  <a:schemeClr val="bg2">
                    <a:lumMod val="25000"/>
                  </a:schemeClr>
                </a:solidFill>
                <a:latin typeface="Times New Roman" panose="02020603050405020304" pitchFamily="18" charset="0"/>
                <a:cs typeface="Times New Roman" panose="02020603050405020304" pitchFamily="18" charset="0"/>
              </a:rPr>
              <a:t>Teorija međunarodne trgovine...MERKANTILIZAM </a:t>
            </a:r>
            <a:endParaRPr lang="en-GB" sz="2000" b="1" i="1" dirty="0">
              <a:solidFill>
                <a:schemeClr val="bg2">
                  <a:lumMod val="25000"/>
                </a:schemeClr>
              </a:solidFill>
              <a:latin typeface="Times New Roman" panose="02020603050405020304" pitchFamily="18" charset="0"/>
              <a:cs typeface="Times New Roman" panose="02020603050405020304" pitchFamily="18" charset="0"/>
            </a:endParaRPr>
          </a:p>
        </p:txBody>
      </p:sp>
      <p:sp>
        <p:nvSpPr>
          <p:cNvPr id="4" name="Title 1"/>
          <p:cNvSpPr txBox="1">
            <a:spLocks/>
          </p:cNvSpPr>
          <p:nvPr/>
        </p:nvSpPr>
        <p:spPr>
          <a:xfrm>
            <a:off x="4755938" y="3627236"/>
            <a:ext cx="3903555" cy="2611962"/>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sr-Latn-BA" sz="1600" b="1" i="1" dirty="0" smtClean="0">
                <a:solidFill>
                  <a:schemeClr val="tx1">
                    <a:lumMod val="65000"/>
                    <a:lumOff val="35000"/>
                  </a:schemeClr>
                </a:solidFill>
                <a:latin typeface="Times New Roman" panose="02020603050405020304" pitchFamily="18" charset="0"/>
                <a:cs typeface="Times New Roman" panose="02020603050405020304" pitchFamily="18" charset="0"/>
              </a:rPr>
              <a:t>Merkantilizam na primjeru Engleske:</a:t>
            </a:r>
          </a:p>
          <a:p>
            <a:pPr marL="285750" indent="-285750" algn="just">
              <a:buFont typeface="Wingdings" panose="05000000000000000000" pitchFamily="2" charset="2"/>
              <a:buChar char="ü"/>
            </a:pP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Sistem zakona koji je zabranjivao izvoz alata, opreme i stručne radne snage </a:t>
            </a:r>
          </a:p>
          <a:p>
            <a:pPr marL="285750" indent="-285750" algn="just">
              <a:buFont typeface="Wingdings" panose="05000000000000000000" pitchFamily="2" charset="2"/>
              <a:buChar char="ü"/>
            </a:pP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Trgovinska flota je morala koristiti brodove izgrađene u Engleskoj, eng.kapetana, i ¼ posade su morali činiti Englezi. Tek pod ovim uslovima flota je mogla koristiti Englesku zastavu. </a:t>
            </a:r>
          </a:p>
          <a:p>
            <a:pPr marL="285750" indent="-285750" algn="just">
              <a:buFont typeface="Wingdings" panose="05000000000000000000" pitchFamily="2" charset="2"/>
              <a:buChar char="ü"/>
            </a:pP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Ako se trgovina odvijala pod drugom zastavom, carine za ovu robu su bile drastične. </a:t>
            </a:r>
          </a:p>
        </p:txBody>
      </p:sp>
      <p:sp>
        <p:nvSpPr>
          <p:cNvPr id="5" name="Rounded Rectangle 4"/>
          <p:cNvSpPr/>
          <p:nvPr/>
        </p:nvSpPr>
        <p:spPr>
          <a:xfrm>
            <a:off x="1384454" y="1920988"/>
            <a:ext cx="3161550" cy="498980"/>
          </a:xfrm>
          <a:prstGeom prst="roundRect">
            <a:avLst/>
          </a:prstGeom>
          <a:solidFill>
            <a:schemeClr val="bg1">
              <a:lumMod val="9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2"/>
          </a:lnRef>
          <a:fillRef idx="1">
            <a:schemeClr val="lt1"/>
          </a:fillRef>
          <a:effectRef idx="0">
            <a:schemeClr val="accent2"/>
          </a:effectRef>
          <a:fontRef idx="minor">
            <a:schemeClr val="dk1"/>
          </a:fontRef>
        </p:style>
        <p:txBody>
          <a:bodyPr rtlCol="0" anchor="ctr"/>
          <a:lstStyle/>
          <a:p>
            <a:pPr algn="ctr"/>
            <a:r>
              <a:rPr lang="sr-Latn-BA" sz="1600" dirty="0" smtClean="0"/>
              <a:t>Izvoz proizvoda s višom fazom finalne obrade </a:t>
            </a:r>
            <a:endParaRPr lang="en-GB" sz="1600" dirty="0"/>
          </a:p>
        </p:txBody>
      </p:sp>
      <p:sp>
        <p:nvSpPr>
          <p:cNvPr id="6" name="Oval 5"/>
          <p:cNvSpPr/>
          <p:nvPr/>
        </p:nvSpPr>
        <p:spPr>
          <a:xfrm>
            <a:off x="501836" y="1041862"/>
            <a:ext cx="2170545" cy="7204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BA" sz="1600" b="1" dirty="0" smtClean="0"/>
              <a:t>Mekrantilizam </a:t>
            </a:r>
            <a:endParaRPr lang="en-GB" sz="1600" b="1" dirty="0"/>
          </a:p>
        </p:txBody>
      </p:sp>
      <p:sp>
        <p:nvSpPr>
          <p:cNvPr id="7" name="Bent-Up Arrow 6"/>
          <p:cNvSpPr/>
          <p:nvPr/>
        </p:nvSpPr>
        <p:spPr>
          <a:xfrm rot="5400000">
            <a:off x="693737" y="1742724"/>
            <a:ext cx="569582" cy="608731"/>
          </a:xfrm>
          <a:prstGeom prst="bentUpArrow">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ight Arrow 7"/>
          <p:cNvSpPr/>
          <p:nvPr/>
        </p:nvSpPr>
        <p:spPr>
          <a:xfrm>
            <a:off x="2854035" y="1290683"/>
            <a:ext cx="3121891" cy="333877"/>
          </a:xfrm>
          <a:prstGeom prst="rightArrow">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ounded Rectangle 8"/>
          <p:cNvSpPr/>
          <p:nvPr/>
        </p:nvSpPr>
        <p:spPr>
          <a:xfrm>
            <a:off x="3611418" y="1022585"/>
            <a:ext cx="1524000" cy="314036"/>
          </a:xfrm>
          <a:prstGeom prst="roundRect">
            <a:avLst/>
          </a:prstGeom>
          <a:solidFill>
            <a:schemeClr val="bg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BA" sz="1400" dirty="0" smtClean="0">
                <a:solidFill>
                  <a:schemeClr val="tx1"/>
                </a:solidFill>
              </a:rPr>
              <a:t>Zabranjuje </a:t>
            </a:r>
            <a:endParaRPr lang="en-GB" sz="1400" dirty="0">
              <a:solidFill>
                <a:schemeClr val="tx1"/>
              </a:solidFill>
            </a:endParaRPr>
          </a:p>
        </p:txBody>
      </p:sp>
      <p:sp>
        <p:nvSpPr>
          <p:cNvPr id="10" name="Rounded Rectangle 9"/>
          <p:cNvSpPr/>
          <p:nvPr/>
        </p:nvSpPr>
        <p:spPr>
          <a:xfrm>
            <a:off x="6542620" y="1020888"/>
            <a:ext cx="2121089" cy="315733"/>
          </a:xfrm>
          <a:prstGeom prst="roundRect">
            <a:avLst/>
          </a:prstGeom>
          <a:solidFill>
            <a:schemeClr val="bg1">
              <a:lumMod val="9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2"/>
          </a:lnRef>
          <a:fillRef idx="1">
            <a:schemeClr val="lt1"/>
          </a:fillRef>
          <a:effectRef idx="0">
            <a:schemeClr val="accent2"/>
          </a:effectRef>
          <a:fontRef idx="minor">
            <a:schemeClr val="dk1"/>
          </a:fontRef>
        </p:style>
        <p:txBody>
          <a:bodyPr rtlCol="0" anchor="ctr"/>
          <a:lstStyle/>
          <a:p>
            <a:pPr algn="ctr"/>
            <a:r>
              <a:rPr lang="sr-Latn-BA" sz="1600" dirty="0" smtClean="0"/>
              <a:t>Izvoz sirovina </a:t>
            </a:r>
            <a:endParaRPr lang="en-GB" sz="1600" dirty="0"/>
          </a:p>
        </p:txBody>
      </p:sp>
      <p:sp>
        <p:nvSpPr>
          <p:cNvPr id="11" name="Rounded Rectangle 10"/>
          <p:cNvSpPr/>
          <p:nvPr/>
        </p:nvSpPr>
        <p:spPr>
          <a:xfrm>
            <a:off x="6542620" y="1459038"/>
            <a:ext cx="2121089" cy="315733"/>
          </a:xfrm>
          <a:prstGeom prst="roundRect">
            <a:avLst/>
          </a:prstGeom>
          <a:solidFill>
            <a:schemeClr val="bg1">
              <a:lumMod val="9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2"/>
          </a:lnRef>
          <a:fillRef idx="1">
            <a:schemeClr val="lt1"/>
          </a:fillRef>
          <a:effectRef idx="0">
            <a:schemeClr val="accent2"/>
          </a:effectRef>
          <a:fontRef idx="minor">
            <a:schemeClr val="dk1"/>
          </a:fontRef>
        </p:style>
        <p:txBody>
          <a:bodyPr rtlCol="0" anchor="ctr"/>
          <a:lstStyle/>
          <a:p>
            <a:pPr algn="ctr"/>
            <a:r>
              <a:rPr lang="sr-Latn-BA" sz="1600" dirty="0" smtClean="0"/>
              <a:t>Izvoz kapitala </a:t>
            </a:r>
            <a:endParaRPr lang="en-GB" sz="1600" dirty="0"/>
          </a:p>
        </p:txBody>
      </p:sp>
      <p:sp>
        <p:nvSpPr>
          <p:cNvPr id="12" name="Rounded Rectangle 11"/>
          <p:cNvSpPr/>
          <p:nvPr/>
        </p:nvSpPr>
        <p:spPr>
          <a:xfrm>
            <a:off x="6542620" y="1897188"/>
            <a:ext cx="2121089" cy="442659"/>
          </a:xfrm>
          <a:prstGeom prst="roundRect">
            <a:avLst/>
          </a:prstGeom>
          <a:solidFill>
            <a:schemeClr val="bg1">
              <a:lumMod val="9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2"/>
          </a:lnRef>
          <a:fillRef idx="1">
            <a:schemeClr val="lt1"/>
          </a:fillRef>
          <a:effectRef idx="0">
            <a:schemeClr val="accent2"/>
          </a:effectRef>
          <a:fontRef idx="minor">
            <a:schemeClr val="dk1"/>
          </a:fontRef>
        </p:style>
        <p:txBody>
          <a:bodyPr rtlCol="0" anchor="ctr"/>
          <a:lstStyle/>
          <a:p>
            <a:pPr algn="ctr"/>
            <a:r>
              <a:rPr lang="sr-Latn-BA" sz="1600" dirty="0" smtClean="0"/>
              <a:t>Izvoz kvalifikovane </a:t>
            </a:r>
          </a:p>
          <a:p>
            <a:pPr algn="ctr"/>
            <a:r>
              <a:rPr lang="sr-Latn-BA" sz="1600" dirty="0" smtClean="0"/>
              <a:t>Radne snage  </a:t>
            </a:r>
            <a:endParaRPr lang="en-GB" sz="1600" dirty="0"/>
          </a:p>
        </p:txBody>
      </p:sp>
      <p:cxnSp>
        <p:nvCxnSpPr>
          <p:cNvPr id="14" name="Straight Connector 13"/>
          <p:cNvCxnSpPr/>
          <p:nvPr/>
        </p:nvCxnSpPr>
        <p:spPr>
          <a:xfrm>
            <a:off x="6421188" y="983338"/>
            <a:ext cx="2242521" cy="1478926"/>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6542620" y="1095374"/>
            <a:ext cx="2116873" cy="1244473"/>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16279" y="3610598"/>
            <a:ext cx="543214" cy="268686"/>
          </a:xfrm>
          <a:prstGeom prst="rect">
            <a:avLst/>
          </a:prstGeom>
        </p:spPr>
      </p:pic>
      <p:sp>
        <p:nvSpPr>
          <p:cNvPr id="19" name="Title 1"/>
          <p:cNvSpPr txBox="1">
            <a:spLocks/>
          </p:cNvSpPr>
          <p:nvPr/>
        </p:nvSpPr>
        <p:spPr>
          <a:xfrm>
            <a:off x="137645" y="3257237"/>
            <a:ext cx="4277335" cy="3525971"/>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sr-Latn-BA" sz="1600" b="1" i="1" dirty="0" smtClean="0">
                <a:solidFill>
                  <a:schemeClr val="tx1">
                    <a:lumMod val="65000"/>
                    <a:lumOff val="35000"/>
                  </a:schemeClr>
                </a:solidFill>
                <a:latin typeface="Times New Roman" panose="02020603050405020304" pitchFamily="18" charset="0"/>
                <a:cs typeface="Times New Roman" panose="02020603050405020304" pitchFamily="18" charset="0"/>
              </a:rPr>
              <a:t>Merkantilizam je podržavao:</a:t>
            </a:r>
          </a:p>
          <a:p>
            <a:pPr marL="285750" indent="-285750" algn="just">
              <a:buFont typeface="Wingdings" panose="05000000000000000000" pitchFamily="2" charset="2"/>
              <a:buChar char="Ø"/>
            </a:pPr>
            <a:r>
              <a:rPr lang="sr-Latn-BA" sz="1600" b="1" dirty="0" smtClean="0">
                <a:solidFill>
                  <a:schemeClr val="tx1">
                    <a:lumMod val="65000"/>
                    <a:lumOff val="35000"/>
                  </a:schemeClr>
                </a:solidFill>
                <a:latin typeface="Times New Roman" panose="02020603050405020304" pitchFamily="18" charset="0"/>
                <a:cs typeface="Times New Roman" panose="02020603050405020304" pitchFamily="18" charset="0"/>
              </a:rPr>
              <a:t>kolonijalnu politiku osvajanja novih područja </a:t>
            </a: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radi eksploatacije sirovina koje su se koristile kao osnova mladih industrijskih grana novih kapitalističkih zemalja. </a:t>
            </a:r>
          </a:p>
          <a:p>
            <a:pPr marL="285750" indent="-285750" algn="just">
              <a:buFont typeface="Wingdings" panose="05000000000000000000" pitchFamily="2" charset="2"/>
              <a:buChar char="Ø"/>
            </a:pPr>
            <a:r>
              <a:rPr lang="sr-Latn-BA" sz="1600" b="1" dirty="0" smtClean="0">
                <a:solidFill>
                  <a:schemeClr val="tx1">
                    <a:lumMod val="65000"/>
                    <a:lumOff val="35000"/>
                  </a:schemeClr>
                </a:solidFill>
                <a:latin typeface="Times New Roman" panose="02020603050405020304" pitchFamily="18" charset="0"/>
                <a:cs typeface="Times New Roman" panose="02020603050405020304" pitchFamily="18" charset="0"/>
              </a:rPr>
              <a:t>Ekonomski nacionalizam </a:t>
            </a: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kroz aktivan trgovinski bilans i </a:t>
            </a:r>
            <a:r>
              <a:rPr lang="sr-Latn-BA" sz="1600" b="1" dirty="0" smtClean="0">
                <a:solidFill>
                  <a:schemeClr val="tx1">
                    <a:lumMod val="65000"/>
                    <a:lumOff val="35000"/>
                  </a:schemeClr>
                </a:solidFill>
                <a:latin typeface="Times New Roman" panose="02020603050405020304" pitchFamily="18" charset="0"/>
                <a:cs typeface="Times New Roman" panose="02020603050405020304" pitchFamily="18" charset="0"/>
              </a:rPr>
              <a:t>upotrebu državne intrervencije</a:t>
            </a: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 za postizanje što većeg izvoza, manjeg uvoza odnosno za postizanje što većeg bogatstva. </a:t>
            </a:r>
          </a:p>
          <a:p>
            <a:pPr marL="285750" indent="-285750" algn="just">
              <a:buFont typeface="Wingdings" panose="05000000000000000000" pitchFamily="2" charset="2"/>
              <a:buChar char="Ø"/>
            </a:pP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Svrha privredjivanje jeste </a:t>
            </a:r>
            <a:r>
              <a:rPr lang="sr-Latn-BA" sz="1600" b="1" dirty="0" smtClean="0">
                <a:solidFill>
                  <a:schemeClr val="tx1">
                    <a:lumMod val="65000"/>
                    <a:lumOff val="35000"/>
                  </a:schemeClr>
                </a:solidFill>
                <a:latin typeface="Times New Roman" panose="02020603050405020304" pitchFamily="18" charset="0"/>
                <a:cs typeface="Times New Roman" panose="02020603050405020304" pitchFamily="18" charset="0"/>
              </a:rPr>
              <a:t>prisvajanje profita</a:t>
            </a: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 jedni ne mogu da obogate a drugi da ne gube </a:t>
            </a:r>
          </a:p>
        </p:txBody>
      </p:sp>
    </p:spTree>
    <p:extLst>
      <p:ext uri="{BB962C8B-B14F-4D97-AF65-F5344CB8AC3E}">
        <p14:creationId xmlns:p14="http://schemas.microsoft.com/office/powerpoint/2010/main" val="2386024545"/>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37030</TotalTime>
  <Words>3558</Words>
  <Application>Microsoft Office PowerPoint</Application>
  <PresentationFormat>On-screen Show (4:3)</PresentationFormat>
  <Paragraphs>561</Paragraphs>
  <Slides>28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28</vt:i4>
      </vt:variant>
    </vt:vector>
  </HeadingPairs>
  <TitlesOfParts>
    <vt:vector size="37" baseType="lpstr">
      <vt:lpstr>Arial</vt:lpstr>
      <vt:lpstr>Calibri</vt:lpstr>
      <vt:lpstr>Courier New</vt:lpstr>
      <vt:lpstr>Times New Roman</vt:lpstr>
      <vt:lpstr>Trebuchet MS</vt:lpstr>
      <vt:lpstr>Wingdings</vt:lpstr>
      <vt:lpstr>Wingdings 2</vt:lpstr>
      <vt:lpstr>Wingdings 3</vt:lpstr>
      <vt:lpstr>Facet</vt:lpstr>
      <vt:lpstr>MEĐUNARODNI EKONOMSKI ODNOSI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Dragana Vujičić</dc:creator>
  <cp:lastModifiedBy>Dragana Vujičić</cp:lastModifiedBy>
  <cp:revision>885</cp:revision>
  <cp:lastPrinted>2023-02-27T15:11:02Z</cp:lastPrinted>
  <dcterms:created xsi:type="dcterms:W3CDTF">2019-03-20T17:06:19Z</dcterms:created>
  <dcterms:modified xsi:type="dcterms:W3CDTF">2024-03-04T13:23:10Z</dcterms:modified>
</cp:coreProperties>
</file>