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66" r:id="rId13"/>
    <p:sldId id="268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930"/>
  </p:normalViewPr>
  <p:slideViewPr>
    <p:cSldViewPr snapToGrid="0">
      <p:cViewPr>
        <p:scale>
          <a:sx n="150" d="100"/>
          <a:sy n="150" d="100"/>
        </p:scale>
        <p:origin x="1016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 BDP per capita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Sheet1!$B$5:$B$14</c:f>
              <c:numCache>
                <c:formatCode>General</c:formatCode>
                <c:ptCount val="10"/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Sheet1!$E$5:$E$14</c:f>
              <c:numCache>
                <c:formatCode>_(* #,##0_);_(* \(#,##0\);_(* "-"??_);_(@_)</c:formatCode>
                <c:ptCount val="10"/>
                <c:pt idx="1">
                  <c:v>7937.0286809779</c:v>
                </c:pt>
                <c:pt idx="2">
                  <c:v>8337.6488964299406</c:v>
                </c:pt>
                <c:pt idx="3">
                  <c:v>8759.0035532867259</c:v>
                </c:pt>
                <c:pt idx="4">
                  <c:v>9322.2304691515474</c:v>
                </c:pt>
                <c:pt idx="5">
                  <c:v>9848.0290942192314</c:v>
                </c:pt>
                <c:pt idx="6">
                  <c:v>9796.799891575447</c:v>
                </c:pt>
                <c:pt idx="7">
                  <c:v>11080.051652517173</c:v>
                </c:pt>
                <c:pt idx="8">
                  <c:v>12976.706693946633</c:v>
                </c:pt>
                <c:pt idx="9">
                  <c:v>14429.184468510135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34-314C-BBDE-4AE864E36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214816"/>
        <c:axId val="581216528"/>
      </c:lineChart>
      <c:catAx>
        <c:axId val="58121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16528"/>
        <c:crosses val="autoZero"/>
        <c:auto val="1"/>
        <c:lblAlgn val="ctr"/>
        <c:lblOffset val="100"/>
        <c:noMultiLvlLbl val="0"/>
      </c:catAx>
      <c:valAx>
        <c:axId val="58121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148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2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7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1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3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8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3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DA34D2E-314B-4D4A-930C-CAF5CB53DA52}" type="datetimeFigureOut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840D3A3-9CCF-4765-B4E1-E8F4E64E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9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BE563-570A-4C29-8BC7-36BC35182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b="1" dirty="0"/>
              <a:t>STATISTIKA PROIZVODNJE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3E8E21-B1DD-4B2F-B494-E48E8DF59F7A}"/>
              </a:ext>
            </a:extLst>
          </p:cNvPr>
          <p:cNvSpPr txBox="1">
            <a:spLocks/>
          </p:cNvSpPr>
          <p:nvPr/>
        </p:nvSpPr>
        <p:spPr>
          <a:xfrm>
            <a:off x="4212645" y="5243195"/>
            <a:ext cx="3766710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/>
              <a:t>Milica Marić, ma</a:t>
            </a:r>
          </a:p>
          <a:p>
            <a:r>
              <a:rPr lang="sr-Latn-BA" sz="2400" dirty="0"/>
              <a:t>milica.maric@ef.unibl.org</a:t>
            </a:r>
          </a:p>
        </p:txBody>
      </p:sp>
    </p:spTree>
    <p:extLst>
      <p:ext uri="{BB962C8B-B14F-4D97-AF65-F5344CB8AC3E}">
        <p14:creationId xmlns:p14="http://schemas.microsoft.com/office/powerpoint/2010/main" val="342020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21D378-8D9B-D003-486C-E5951E09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8" t="2411" r="4164"/>
          <a:stretch/>
        </p:blipFill>
        <p:spPr>
          <a:xfrm>
            <a:off x="457200" y="452454"/>
            <a:ext cx="5194301" cy="6306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50D43-90D6-DCA1-955F-450E743E1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55" y="471716"/>
            <a:ext cx="5439490" cy="6268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ADE650-5EA9-4FF8-6FDF-BB0EA9946E7E}"/>
              </a:ext>
            </a:extLst>
          </p:cNvPr>
          <p:cNvSpPr txBox="1"/>
          <p:nvPr/>
        </p:nvSpPr>
        <p:spPr>
          <a:xfrm>
            <a:off x="279399" y="95998"/>
            <a:ext cx="55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Države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najvećim</a:t>
            </a:r>
            <a:r>
              <a:rPr lang="en-US" b="1" dirty="0"/>
              <a:t> GDP per capita u 2023. (USD)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BC7F05-6D10-E764-C3B2-51056021D06D}"/>
              </a:ext>
            </a:extLst>
          </p:cNvPr>
          <p:cNvSpPr txBox="1"/>
          <p:nvPr/>
        </p:nvSpPr>
        <p:spPr>
          <a:xfrm>
            <a:off x="6096000" y="83122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Države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najnižim</a:t>
            </a:r>
            <a:r>
              <a:rPr lang="en-US" b="1" dirty="0"/>
              <a:t> GDP per capita u 2023. (USD)</a:t>
            </a:r>
          </a:p>
        </p:txBody>
      </p:sp>
    </p:spTree>
    <p:extLst>
      <p:ext uri="{BB962C8B-B14F-4D97-AF65-F5344CB8AC3E}">
        <p14:creationId xmlns:p14="http://schemas.microsoft.com/office/powerpoint/2010/main" val="3754069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7B6B86-372C-B8E1-2EF2-15BB59D26C66}"/>
              </a:ext>
            </a:extLst>
          </p:cNvPr>
          <p:cNvSpPr txBox="1"/>
          <p:nvPr/>
        </p:nvSpPr>
        <p:spPr>
          <a:xfrm>
            <a:off x="2679700" y="6604084"/>
            <a:ext cx="495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050" dirty="0"/>
              <a:t>Izvor: Zavod za statistiku RS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DBE38-2D3F-9F7D-2263-6331BA59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92" t="20101" r="16995"/>
          <a:stretch/>
        </p:blipFill>
        <p:spPr>
          <a:xfrm>
            <a:off x="2482850" y="72260"/>
            <a:ext cx="7226300" cy="65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1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0EE0-7A86-4326-9120-11397D74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124" y="394090"/>
            <a:ext cx="7729728" cy="1188720"/>
          </a:xfrm>
        </p:spPr>
        <p:txBody>
          <a:bodyPr/>
          <a:lstStyle/>
          <a:p>
            <a:r>
              <a:rPr lang="sr-Latn-BA" b="1" dirty="0"/>
              <a:t>ZADATAK 5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971BF-39B9-4E96-AF2E-7F6C2CDE2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297" y="1990166"/>
            <a:ext cx="8961403" cy="48678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BA" sz="2000" dirty="0"/>
              <a:t>Dati su podaci o proizvodnji: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Odrediti </a:t>
            </a:r>
            <a:r>
              <a:rPr lang="sr-Latn-BA" sz="2000" b="1" dirty="0"/>
              <a:t>grupni indeks fizičkog obima proizvodnje</a:t>
            </a:r>
            <a:r>
              <a:rPr lang="sr-Latn-BA" sz="2000" dirty="0"/>
              <a:t>,</a:t>
            </a:r>
          </a:p>
          <a:p>
            <a:pPr marL="114300" lvl="0" indent="0">
              <a:buNone/>
            </a:pPr>
            <a:r>
              <a:rPr lang="sr-Latn-BA" sz="2000" dirty="0"/>
              <a:t>a) </a:t>
            </a:r>
            <a:r>
              <a:rPr lang="en-US" sz="2000" dirty="0" err="1"/>
              <a:t>ako</a:t>
            </a:r>
            <a:r>
              <a:rPr lang="en-US" sz="2000" dirty="0"/>
              <a:t> je </a:t>
            </a:r>
            <a:r>
              <a:rPr lang="en-US" sz="2000" dirty="0" err="1"/>
              <a:t>vrijednost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u </a:t>
            </a:r>
            <a:r>
              <a:rPr lang="en-US" sz="2000" dirty="0" err="1"/>
              <a:t>baznom</a:t>
            </a:r>
            <a:r>
              <a:rPr lang="en-US" sz="2000" dirty="0"/>
              <a:t> </a:t>
            </a:r>
            <a:r>
              <a:rPr lang="en-US" sz="2000" dirty="0" err="1"/>
              <a:t>periodu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A </a:t>
            </a:r>
            <a:r>
              <a:rPr lang="en-US" sz="2000" dirty="0" err="1"/>
              <a:t>veća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B za 15%, </a:t>
            </a:r>
            <a:r>
              <a:rPr lang="sr-Latn-BA" sz="2000" dirty="0"/>
              <a:t>a </a:t>
            </a:r>
            <a:r>
              <a:rPr lang="en-US" sz="2000" dirty="0"/>
              <a:t>B </a:t>
            </a:r>
            <a:r>
              <a:rPr lang="en-US" sz="2000" dirty="0" err="1"/>
              <a:t>manja</a:t>
            </a:r>
            <a:r>
              <a:rPr lang="en-US" sz="2000" dirty="0"/>
              <a:t> od C za 20%;</a:t>
            </a:r>
          </a:p>
          <a:p>
            <a:pPr marL="114300" lvl="0" indent="0">
              <a:buNone/>
            </a:pPr>
            <a:r>
              <a:rPr lang="sr-Latn-BA" sz="2000" dirty="0"/>
              <a:t>b) </a:t>
            </a:r>
            <a:r>
              <a:rPr lang="en-US" sz="2000" dirty="0" err="1"/>
              <a:t>ako</a:t>
            </a:r>
            <a:r>
              <a:rPr lang="en-US" sz="2000" dirty="0"/>
              <a:t> je </a:t>
            </a:r>
            <a:r>
              <a:rPr lang="en-US" sz="2000" dirty="0" err="1"/>
              <a:t>vrijednost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u </a:t>
            </a:r>
            <a:r>
              <a:rPr lang="en-US" sz="2000" dirty="0" err="1"/>
              <a:t>tekućem</a:t>
            </a:r>
            <a:r>
              <a:rPr lang="en-US" sz="2000" dirty="0"/>
              <a:t> </a:t>
            </a:r>
            <a:r>
              <a:rPr lang="en-US" sz="2000" dirty="0" err="1"/>
              <a:t>periodu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A </a:t>
            </a:r>
            <a:r>
              <a:rPr lang="en-US" sz="2000" dirty="0" err="1"/>
              <a:t>manja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kod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 B za 10%, </a:t>
            </a:r>
            <a:r>
              <a:rPr lang="sr-Latn-BA" sz="2000" dirty="0"/>
              <a:t>a </a:t>
            </a:r>
            <a:r>
              <a:rPr lang="en-US" sz="2000" dirty="0"/>
              <a:t>B </a:t>
            </a:r>
            <a:r>
              <a:rPr lang="en-US" sz="2000" dirty="0" err="1"/>
              <a:t>veća</a:t>
            </a:r>
            <a:r>
              <a:rPr lang="en-US" sz="2000" dirty="0"/>
              <a:t> od C za 5%.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99AF7F-6F53-4A80-934F-72A029747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46703"/>
              </p:ext>
            </p:extLst>
          </p:nvPr>
        </p:nvGraphicFramePr>
        <p:xfrm>
          <a:off x="3277935" y="2520460"/>
          <a:ext cx="5636126" cy="181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972">
                  <a:extLst>
                    <a:ext uri="{9D8B030D-6E8A-4147-A177-3AD203B41FA5}">
                      <a16:colId xmlns:a16="http://schemas.microsoft.com/office/drawing/2014/main" val="44780009"/>
                    </a:ext>
                  </a:extLst>
                </a:gridCol>
                <a:gridCol w="4018154">
                  <a:extLst>
                    <a:ext uri="{9D8B030D-6E8A-4147-A177-3AD203B41FA5}">
                      <a16:colId xmlns:a16="http://schemas.microsoft.com/office/drawing/2014/main" val="3951478724"/>
                    </a:ext>
                  </a:extLst>
                </a:gridCol>
              </a:tblGrid>
              <a:tr h="40562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Proizvod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Individualni indeksi fizičkog obima proizvodnje (q1/q0*100)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405526"/>
                  </a:ext>
                </a:extLst>
              </a:tr>
              <a:tr h="40562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09497"/>
                  </a:ext>
                </a:extLst>
              </a:tr>
              <a:tr h="352192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19298"/>
                  </a:ext>
                </a:extLst>
              </a:tr>
              <a:tr h="405620"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5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6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5F68-2A45-48CC-8F76-0C065C3C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8" y="153442"/>
            <a:ext cx="11213432" cy="5939590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sr-Latn-BA" sz="2000" b="1" dirty="0">
                <a:solidFill>
                  <a:schemeClr val="accent1"/>
                </a:solidFill>
              </a:rPr>
              <a:t>V</a:t>
            </a:r>
            <a:r>
              <a:rPr lang="en-US" sz="2000" b="1" dirty="0" err="1">
                <a:solidFill>
                  <a:schemeClr val="accent1"/>
                </a:solidFill>
              </a:rPr>
              <a:t>rijednost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proizvodnje</a:t>
            </a:r>
            <a:r>
              <a:rPr lang="en-US" sz="2000" b="1" dirty="0">
                <a:solidFill>
                  <a:schemeClr val="accent1"/>
                </a:solidFill>
              </a:rPr>
              <a:t> u </a:t>
            </a:r>
            <a:r>
              <a:rPr lang="en-US" sz="2000" b="1" dirty="0" err="1">
                <a:solidFill>
                  <a:schemeClr val="accent1"/>
                </a:solidFill>
              </a:rPr>
              <a:t>baznom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periodu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proizvoda</a:t>
            </a:r>
            <a:r>
              <a:rPr lang="en-US" sz="2000" b="1" dirty="0">
                <a:solidFill>
                  <a:schemeClr val="accent1"/>
                </a:solidFill>
              </a:rPr>
              <a:t> A je </a:t>
            </a:r>
            <a:r>
              <a:rPr lang="en-US" sz="2000" b="1" dirty="0" err="1">
                <a:solidFill>
                  <a:schemeClr val="accent1"/>
                </a:solidFill>
              </a:rPr>
              <a:t>veća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nego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kod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proizvoda</a:t>
            </a:r>
            <a:r>
              <a:rPr lang="en-US" sz="2000" b="1" dirty="0">
                <a:solidFill>
                  <a:schemeClr val="accent1"/>
                </a:solidFill>
              </a:rPr>
              <a:t> B za 15%, a B </a:t>
            </a:r>
            <a:r>
              <a:rPr lang="en-US" sz="2000" b="1" dirty="0" err="1">
                <a:solidFill>
                  <a:schemeClr val="accent1"/>
                </a:solidFill>
              </a:rPr>
              <a:t>manja</a:t>
            </a:r>
            <a:r>
              <a:rPr lang="en-US" sz="2000" b="1" dirty="0">
                <a:solidFill>
                  <a:schemeClr val="accent1"/>
                </a:solidFill>
              </a:rPr>
              <a:t> od C za 20%</a:t>
            </a:r>
            <a:endParaRPr lang="sr-Latn-BA" sz="2000" b="1" dirty="0">
              <a:solidFill>
                <a:schemeClr val="accent1"/>
              </a:solidFill>
            </a:endParaRPr>
          </a:p>
          <a:p>
            <a:pPr marL="114300" lvl="0" indent="0">
              <a:spcBef>
                <a:spcPts val="0"/>
              </a:spcBef>
              <a:buNone/>
            </a:pPr>
            <a:endParaRPr lang="sr-Latn-BA" sz="1800" b="1" dirty="0">
              <a:solidFill>
                <a:schemeClr val="accent1"/>
              </a:solidFill>
            </a:endParaRPr>
          </a:p>
          <a:p>
            <a:pPr marL="114300" lvl="0" indent="0">
              <a:spcBef>
                <a:spcPts val="0"/>
              </a:spcBef>
              <a:buNone/>
            </a:pPr>
            <a:r>
              <a:rPr lang="sr-Latn-BA" sz="1800" dirty="0"/>
              <a:t>q0= količina proizvodnje u baznom periodu		q1= količina proizvodnje u tekućem periodu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sr-Latn-BA" sz="1800" dirty="0"/>
              <a:t>p0= cijena u baznom periodu			p1= cijena u tekućem periodu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sr-Latn-BA" sz="1800" dirty="0"/>
              <a:t>q0p0=vrijednost proizvodnje u baznom periodu		q1p1=vrijednost proizvodnje u tekućem periodu</a:t>
            </a:r>
          </a:p>
          <a:p>
            <a:pPr marL="114300" lvl="0" indent="0">
              <a:buNone/>
            </a:pPr>
            <a:endParaRPr lang="sr-Latn-RS" sz="1800" dirty="0">
              <a:ea typeface="Source Sans Pro" panose="020B0503030403020204" pitchFamily="34" charset="0"/>
            </a:endParaRPr>
          </a:p>
          <a:p>
            <a:pPr marL="114300" lvl="0" indent="0">
              <a:buNone/>
            </a:pPr>
            <a:r>
              <a:rPr lang="sr-Latn-RS" sz="1800" dirty="0">
                <a:ea typeface="Source Sans Pro" panose="020B0503030403020204" pitchFamily="34" charset="0"/>
              </a:rPr>
              <a:t>A=1,15*B </a:t>
            </a:r>
            <a:r>
              <a:rPr lang="sr-Latn-RS" sz="1800" dirty="0">
                <a:ea typeface="Source Sans Pro" panose="020B0503030403020204" pitchFamily="34" charset="0"/>
                <a:sym typeface="Wingdings" panose="05000000000000000000" pitchFamily="2" charset="2"/>
              </a:rPr>
              <a:t> </a:t>
            </a:r>
            <a:r>
              <a:rPr lang="sr-Latn-RS" sz="1800" dirty="0">
                <a:ea typeface="Source Sans Pro" panose="020B0503030403020204" pitchFamily="34" charset="0"/>
              </a:rPr>
              <a:t> B=100  </a:t>
            </a:r>
            <a:r>
              <a:rPr lang="sr-Latn-RS" sz="1800" dirty="0">
                <a:ea typeface="Source Sans Pro" panose="020B0503030403020204" pitchFamily="34" charset="0"/>
                <a:sym typeface="Wingdings" panose="05000000000000000000" pitchFamily="2" charset="2"/>
              </a:rPr>
              <a:t></a:t>
            </a:r>
            <a:r>
              <a:rPr lang="sr-Latn-RS" sz="1800" dirty="0">
                <a:ea typeface="Source Sans Pro" panose="020B0503030403020204" pitchFamily="34" charset="0"/>
              </a:rPr>
              <a:t>  A=115 	</a:t>
            </a:r>
          </a:p>
          <a:p>
            <a:pPr marL="114300" lvl="0" indent="0">
              <a:buNone/>
            </a:pPr>
            <a:r>
              <a:rPr lang="sr-Latn-RS" sz="1800" dirty="0">
                <a:ea typeface="Source Sans Pro" panose="020B0503030403020204" pitchFamily="34" charset="0"/>
              </a:rPr>
              <a:t>B=0,8*C </a:t>
            </a:r>
            <a:r>
              <a:rPr lang="sr-Latn-RS" sz="1800" dirty="0">
                <a:ea typeface="Source Sans Pro" panose="020B0503030403020204" pitchFamily="34" charset="0"/>
                <a:sym typeface="Wingdings" panose="05000000000000000000" pitchFamily="2" charset="2"/>
              </a:rPr>
              <a:t> B=100 </a:t>
            </a:r>
            <a:r>
              <a:rPr lang="sr-Latn-RS" sz="1800" dirty="0">
                <a:ea typeface="Source Sans Pro" panose="020B0503030403020204" pitchFamily="34" charset="0"/>
              </a:rPr>
              <a:t> C=100/0,</a:t>
            </a:r>
            <a:r>
              <a:rPr lang="sr-Latn-BA" sz="1800" dirty="0">
                <a:ea typeface="Source Sans Pro" panose="020B0503030403020204" pitchFamily="34" charset="0"/>
              </a:rPr>
              <a:t>8=125</a:t>
            </a:r>
            <a:endParaRPr lang="sr-Latn-RS" sz="1800" dirty="0">
              <a:ea typeface="Source Sans Pro" panose="020B0503030403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114300" indent="0">
              <a:spcBef>
                <a:spcPts val="0"/>
              </a:spcBef>
              <a:buNone/>
            </a:pPr>
            <a:endParaRPr lang="sr-Latn-BA" sz="1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6704BD-398E-4F3C-B5A5-6F35D44B1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98018"/>
              </p:ext>
            </p:extLst>
          </p:nvPr>
        </p:nvGraphicFramePr>
        <p:xfrm>
          <a:off x="529390" y="3279573"/>
          <a:ext cx="6472991" cy="2337720"/>
        </p:xfrm>
        <a:graphic>
          <a:graphicData uri="http://schemas.openxmlformats.org/drawingml/2006/table">
            <a:tbl>
              <a:tblPr firstRow="1" firstCol="1" bandRow="1"/>
              <a:tblGrid>
                <a:gridCol w="887687">
                  <a:extLst>
                    <a:ext uri="{9D8B030D-6E8A-4147-A177-3AD203B41FA5}">
                      <a16:colId xmlns:a16="http://schemas.microsoft.com/office/drawing/2014/main" val="4231585568"/>
                    </a:ext>
                  </a:extLst>
                </a:gridCol>
                <a:gridCol w="1046723">
                  <a:extLst>
                    <a:ext uri="{9D8B030D-6E8A-4147-A177-3AD203B41FA5}">
                      <a16:colId xmlns:a16="http://schemas.microsoft.com/office/drawing/2014/main" val="462555998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102487621"/>
                    </a:ext>
                  </a:extLst>
                </a:gridCol>
                <a:gridCol w="2034808">
                  <a:extLst>
                    <a:ext uri="{9D8B030D-6E8A-4147-A177-3AD203B41FA5}">
                      <a16:colId xmlns:a16="http://schemas.microsoft.com/office/drawing/2014/main" val="319179611"/>
                    </a:ext>
                  </a:extLst>
                </a:gridCol>
                <a:gridCol w="1424273">
                  <a:extLst>
                    <a:ext uri="{9D8B030D-6E8A-4147-A177-3AD203B41FA5}">
                      <a16:colId xmlns:a16="http://schemas.microsoft.com/office/drawing/2014/main" val="3722816887"/>
                    </a:ext>
                  </a:extLst>
                </a:gridCol>
              </a:tblGrid>
              <a:tr h="6396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err="1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Proizv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q1/q</a:t>
                      </a:r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</a:t>
                      </a:r>
                      <a:r>
                        <a:rPr lang="sr-Latn-BA" sz="1600" b="1" dirty="0"/>
                        <a:t>*100</a:t>
                      </a:r>
                      <a:endParaRPr lang="sr-Latn-BA" sz="1600" b="1" u="none" strike="noStrike" dirty="0"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q1/q</a:t>
                      </a:r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 </a:t>
                      </a:r>
                    </a:p>
                    <a:p>
                      <a:pPr algn="ctr" rtl="0" fontAlgn="ctr"/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(1)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q0p0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q1p0 </a:t>
                      </a:r>
                    </a:p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(3)=(1)*(2)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835509"/>
                  </a:ext>
                </a:extLst>
              </a:tr>
              <a:tr h="403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132,25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320199"/>
                  </a:ext>
                </a:extLst>
              </a:tr>
              <a:tr h="403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0734732"/>
                  </a:ext>
                </a:extLst>
              </a:tr>
              <a:tr h="4875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122,5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2521416"/>
                  </a:ext>
                </a:extLst>
              </a:tr>
              <a:tr h="4034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 </a:t>
                      </a:r>
                      <a:r>
                        <a:rPr lang="el-GR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Σ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340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374,75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56307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4F8DDA-644D-4C85-B125-EED9FE2A0320}"/>
                  </a:ext>
                </a:extLst>
              </p:cNvPr>
              <p:cNvSpPr txBox="1"/>
              <p:nvPr/>
            </p:nvSpPr>
            <p:spPr>
              <a:xfrm>
                <a:off x="8157881" y="3247795"/>
                <a:ext cx="3290047" cy="236462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r-Latn-BA" b="1" dirty="0"/>
                  <a:t>Grupni indeks fizičkog obima proizvodnje:</a:t>
                </a:r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dirty="0"/>
              </a:p>
              <a:p>
                <a:endParaRPr lang="sr-Latn-BA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sr-Latn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4F8DDA-644D-4C85-B125-EED9FE2A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81" y="3247795"/>
                <a:ext cx="3290047" cy="2364622"/>
              </a:xfrm>
              <a:prstGeom prst="rect">
                <a:avLst/>
              </a:prstGeom>
              <a:blipFill>
                <a:blip r:embed="rId2"/>
                <a:stretch>
                  <a:fillRect l="-1107" t="-1282" r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45E4B-51F9-4087-9A0A-4473C6FF715F}"/>
                  </a:ext>
                </a:extLst>
              </p:cNvPr>
              <p:cNvSpPr txBox="1"/>
              <p:nvPr/>
            </p:nvSpPr>
            <p:spPr>
              <a:xfrm>
                <a:off x="529390" y="5862907"/>
                <a:ext cx="6266329" cy="95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nary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374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340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1,1022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</m:oMath>
                  </m:oMathPara>
                </a14:m>
                <a:endParaRPr lang="en-US" sz="18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E45E4B-51F9-4087-9A0A-4473C6FF7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90" y="5862907"/>
                <a:ext cx="6266329" cy="951479"/>
              </a:xfrm>
              <a:prstGeom prst="rect">
                <a:avLst/>
              </a:prstGeom>
              <a:blipFill>
                <a:blip r:embed="rId3"/>
                <a:stretch>
                  <a:fillRect t="-44737" b="-3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86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9E64-2ADA-49F5-80BE-998053DEB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394447"/>
            <a:ext cx="11196918" cy="6069106"/>
          </a:xfrm>
        </p:spPr>
        <p:txBody>
          <a:bodyPr/>
          <a:lstStyle/>
          <a:p>
            <a:pPr marL="114300" indent="0">
              <a:buNone/>
            </a:pPr>
            <a:r>
              <a:rPr lang="sr-Latn-BA" sz="2000" b="1" dirty="0">
                <a:solidFill>
                  <a:schemeClr val="accent1"/>
                </a:solidFill>
              </a:rPr>
              <a:t>b) </a:t>
            </a:r>
            <a:r>
              <a:rPr lang="en-US" sz="2000" b="1" dirty="0" err="1">
                <a:solidFill>
                  <a:schemeClr val="accent1"/>
                </a:solidFill>
              </a:rPr>
              <a:t>ako</a:t>
            </a:r>
            <a:r>
              <a:rPr lang="en-US" sz="2000" b="1" dirty="0">
                <a:solidFill>
                  <a:schemeClr val="accent1"/>
                </a:solidFill>
              </a:rPr>
              <a:t> je </a:t>
            </a:r>
            <a:r>
              <a:rPr lang="en-US" sz="2000" b="1" dirty="0" err="1">
                <a:solidFill>
                  <a:schemeClr val="accent1"/>
                </a:solidFill>
              </a:rPr>
              <a:t>vrijednost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proizvodnje</a:t>
            </a:r>
            <a:r>
              <a:rPr lang="en-US" sz="2000" b="1" dirty="0">
                <a:solidFill>
                  <a:schemeClr val="accent1"/>
                </a:solidFill>
              </a:rPr>
              <a:t> u </a:t>
            </a:r>
            <a:r>
              <a:rPr lang="en-US" sz="2000" b="1" dirty="0" err="1">
                <a:solidFill>
                  <a:schemeClr val="accent1"/>
                </a:solidFill>
              </a:rPr>
              <a:t>tekućem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periodu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kod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proizvoda</a:t>
            </a:r>
            <a:r>
              <a:rPr lang="en-US" sz="2000" b="1" dirty="0">
                <a:solidFill>
                  <a:schemeClr val="accent1"/>
                </a:solidFill>
              </a:rPr>
              <a:t> A </a:t>
            </a:r>
            <a:r>
              <a:rPr lang="en-US" sz="2000" b="1" dirty="0" err="1">
                <a:solidFill>
                  <a:schemeClr val="accent1"/>
                </a:solidFill>
              </a:rPr>
              <a:t>manja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nego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kod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proizvoda</a:t>
            </a:r>
            <a:r>
              <a:rPr lang="en-US" sz="2000" b="1" dirty="0">
                <a:solidFill>
                  <a:schemeClr val="accent1"/>
                </a:solidFill>
              </a:rPr>
              <a:t> B za 10%, B </a:t>
            </a:r>
            <a:r>
              <a:rPr lang="en-US" sz="2000" b="1" dirty="0" err="1">
                <a:solidFill>
                  <a:schemeClr val="accent1"/>
                </a:solidFill>
              </a:rPr>
              <a:t>veća</a:t>
            </a:r>
            <a:r>
              <a:rPr lang="en-US" sz="2000" b="1" dirty="0">
                <a:solidFill>
                  <a:schemeClr val="accent1"/>
                </a:solidFill>
              </a:rPr>
              <a:t> od C za 5%</a:t>
            </a:r>
          </a:p>
          <a:p>
            <a:pPr marL="114300" lvl="0" indent="0">
              <a:buNone/>
            </a:pPr>
            <a:endParaRPr lang="sr-Latn-BA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72F18C-F6D1-4938-BFE1-37088873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10098"/>
              </p:ext>
            </p:extLst>
          </p:nvPr>
        </p:nvGraphicFramePr>
        <p:xfrm>
          <a:off x="1104900" y="1524467"/>
          <a:ext cx="9101181" cy="2233719"/>
        </p:xfrm>
        <a:graphic>
          <a:graphicData uri="http://schemas.openxmlformats.org/drawingml/2006/table">
            <a:tbl>
              <a:tblPr firstRow="1" firstCol="1" bandRow="1"/>
              <a:tblGrid>
                <a:gridCol w="1023013">
                  <a:extLst>
                    <a:ext uri="{9D8B030D-6E8A-4147-A177-3AD203B41FA5}">
                      <a16:colId xmlns:a16="http://schemas.microsoft.com/office/drawing/2014/main" val="4231585568"/>
                    </a:ext>
                  </a:extLst>
                </a:gridCol>
                <a:gridCol w="1023013">
                  <a:extLst>
                    <a:ext uri="{9D8B030D-6E8A-4147-A177-3AD203B41FA5}">
                      <a16:colId xmlns:a16="http://schemas.microsoft.com/office/drawing/2014/main" val="3580334831"/>
                    </a:ext>
                  </a:extLst>
                </a:gridCol>
                <a:gridCol w="1023013">
                  <a:extLst>
                    <a:ext uri="{9D8B030D-6E8A-4147-A177-3AD203B41FA5}">
                      <a16:colId xmlns:a16="http://schemas.microsoft.com/office/drawing/2014/main" val="462555998"/>
                    </a:ext>
                  </a:extLst>
                </a:gridCol>
                <a:gridCol w="2749344">
                  <a:extLst>
                    <a:ext uri="{9D8B030D-6E8A-4147-A177-3AD203B41FA5}">
                      <a16:colId xmlns:a16="http://schemas.microsoft.com/office/drawing/2014/main" val="319179611"/>
                    </a:ext>
                  </a:extLst>
                </a:gridCol>
                <a:gridCol w="1641399">
                  <a:extLst>
                    <a:ext uri="{9D8B030D-6E8A-4147-A177-3AD203B41FA5}">
                      <a16:colId xmlns:a16="http://schemas.microsoft.com/office/drawing/2014/main" val="2375556389"/>
                    </a:ext>
                  </a:extLst>
                </a:gridCol>
                <a:gridCol w="1641399">
                  <a:extLst>
                    <a:ext uri="{9D8B030D-6E8A-4147-A177-3AD203B41FA5}">
                      <a16:colId xmlns:a16="http://schemas.microsoft.com/office/drawing/2014/main" val="3722816887"/>
                    </a:ext>
                  </a:extLst>
                </a:gridCol>
              </a:tblGrid>
              <a:tr h="611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 err="1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Proizv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q1/q</a:t>
                      </a:r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</a:t>
                      </a:r>
                      <a:r>
                        <a:rPr lang="sr-Latn-BA" sz="1600" b="1" dirty="0"/>
                        <a:t>*100</a:t>
                      </a:r>
                      <a:endParaRPr lang="sr-Latn-BA" sz="1600" b="1" u="none" strike="noStrike" dirty="0"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q1/q</a:t>
                      </a:r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 </a:t>
                      </a:r>
                    </a:p>
                    <a:p>
                      <a:pPr algn="ctr" rtl="0" fontAlgn="ctr"/>
                      <a:r>
                        <a:rPr lang="sr-Latn-BA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(1)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p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 </a:t>
                      </a:r>
                    </a:p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(2)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q0/q1</a:t>
                      </a:r>
                    </a:p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(3)=1/(1)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q0p1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(4)=(2)*(3)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2835509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0,8696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0,78264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320199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1,00</a:t>
                      </a:r>
                      <a:endParaRPr lang="en-US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333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333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0734732"/>
                  </a:ext>
                </a:extLst>
              </a:tr>
              <a:tr h="465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0,98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0,9524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1,0204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0,9718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2521416"/>
                  </a:ext>
                </a:extLst>
              </a:tr>
              <a:tr h="3855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 </a:t>
                      </a:r>
                      <a:r>
                        <a:rPr lang="el-GR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Σ</a:t>
                      </a:r>
                      <a:r>
                        <a:rPr lang="en-US" sz="1600" b="1" u="none" strike="noStrike" dirty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2,8524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2,58774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563073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F5B5B-F9A6-405A-B4E2-DDC0F3DFE62E}"/>
                  </a:ext>
                </a:extLst>
              </p:cNvPr>
              <p:cNvSpPr txBox="1"/>
              <p:nvPr/>
            </p:nvSpPr>
            <p:spPr>
              <a:xfrm>
                <a:off x="1833518" y="4216673"/>
                <a:ext cx="6266329" cy="95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sr-Latn-BA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2,8524</m:t>
                          </m:r>
                        </m:num>
                        <m:den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2,58774</m:t>
                          </m:r>
                        </m:den>
                      </m:f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sr-Latn-BA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𝟏𝟏𝟎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en-US" sz="18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4F5B5B-F9A6-405A-B4E2-DDC0F3DFE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518" y="4216673"/>
                <a:ext cx="6266329" cy="9514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78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102B-9EF3-E820-8D45-2EE48836E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Zadatak</a:t>
            </a:r>
            <a:r>
              <a:rPr lang="en-US" b="1" dirty="0"/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1DD1-5DE3-32AB-ADA7-68E20644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018" y="2638044"/>
            <a:ext cx="8855964" cy="3255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Dati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o </a:t>
            </a:r>
            <a:r>
              <a:rPr lang="en-US" sz="2000" dirty="0" err="1"/>
              <a:t>prometu</a:t>
            </a:r>
            <a:r>
              <a:rPr lang="en-US" sz="2000" dirty="0"/>
              <a:t> </a:t>
            </a:r>
            <a:r>
              <a:rPr lang="en-US" sz="2000" dirty="0" err="1"/>
              <a:t>jednog</a:t>
            </a:r>
            <a:r>
              <a:rPr lang="en-US" sz="2000" dirty="0"/>
              <a:t> </a:t>
            </a:r>
            <a:r>
              <a:rPr lang="en-US" sz="2000" dirty="0" err="1"/>
              <a:t>preduzeća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indeksima</a:t>
            </a:r>
            <a:r>
              <a:rPr lang="en-US" sz="2000" dirty="0"/>
              <a:t> </a:t>
            </a:r>
            <a:r>
              <a:rPr lang="en-US" sz="2000" dirty="0" err="1"/>
              <a:t>cijena</a:t>
            </a:r>
            <a:r>
              <a:rPr lang="en-US" sz="2000" dirty="0"/>
              <a:t> (2020=100):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Izračunati</a:t>
            </a:r>
            <a:r>
              <a:rPr lang="en-US" sz="2000" dirty="0"/>
              <a:t> </a:t>
            </a:r>
            <a:r>
              <a:rPr lang="en-US" sz="2000" dirty="0" err="1"/>
              <a:t>agregatni</a:t>
            </a:r>
            <a:r>
              <a:rPr lang="en-US" sz="2000" dirty="0"/>
              <a:t> </a:t>
            </a:r>
            <a:r>
              <a:rPr lang="en-US" sz="2000" dirty="0" err="1"/>
              <a:t>indeks</a:t>
            </a:r>
            <a:r>
              <a:rPr lang="en-US" sz="2000" dirty="0"/>
              <a:t> </a:t>
            </a:r>
            <a:r>
              <a:rPr lang="en-US" sz="2000" dirty="0" err="1"/>
              <a:t>količina</a:t>
            </a:r>
            <a:r>
              <a:rPr lang="en-US" sz="2000" dirty="0"/>
              <a:t> 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grupe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3F8204-516F-8986-27D5-3F775EC8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342188"/>
              </p:ext>
            </p:extLst>
          </p:nvPr>
        </p:nvGraphicFramePr>
        <p:xfrm>
          <a:off x="1765300" y="3253740"/>
          <a:ext cx="88559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991">
                  <a:extLst>
                    <a:ext uri="{9D8B030D-6E8A-4147-A177-3AD203B41FA5}">
                      <a16:colId xmlns:a16="http://schemas.microsoft.com/office/drawing/2014/main" val="3178004460"/>
                    </a:ext>
                  </a:extLst>
                </a:gridCol>
                <a:gridCol w="2213991">
                  <a:extLst>
                    <a:ext uri="{9D8B030D-6E8A-4147-A177-3AD203B41FA5}">
                      <a16:colId xmlns:a16="http://schemas.microsoft.com/office/drawing/2014/main" val="1476625124"/>
                    </a:ext>
                  </a:extLst>
                </a:gridCol>
                <a:gridCol w="2213991">
                  <a:extLst>
                    <a:ext uri="{9D8B030D-6E8A-4147-A177-3AD203B41FA5}">
                      <a16:colId xmlns:a16="http://schemas.microsoft.com/office/drawing/2014/main" val="1111022980"/>
                    </a:ext>
                  </a:extLst>
                </a:gridCol>
                <a:gridCol w="2213991">
                  <a:extLst>
                    <a:ext uri="{9D8B030D-6E8A-4147-A177-3AD203B41FA5}">
                      <a16:colId xmlns:a16="http://schemas.microsoft.com/office/drawing/2014/main" val="1214444452"/>
                    </a:ext>
                  </a:extLst>
                </a:gridCol>
              </a:tblGrid>
              <a:tr h="37930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Proizvod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Vrijednost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prometa</a:t>
                      </a:r>
                      <a:r>
                        <a:rPr lang="en-US" sz="1800" dirty="0"/>
                        <a:t> u 2020.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Vrijednost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prometa</a:t>
                      </a:r>
                      <a:r>
                        <a:rPr lang="en-US" sz="1800" dirty="0"/>
                        <a:t> u 2021.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Individualni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indeksi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cijena</a:t>
                      </a:r>
                      <a:r>
                        <a:rPr lang="en-US" sz="1800" dirty="0"/>
                        <a:t> (2020=100)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Mlijeko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03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Jogurt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92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78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61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DA442D-F961-C7DE-8FA1-46C446A5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879706"/>
              </p:ext>
            </p:extLst>
          </p:nvPr>
        </p:nvGraphicFramePr>
        <p:xfrm>
          <a:off x="685800" y="1511301"/>
          <a:ext cx="10706099" cy="169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28">
                  <a:extLst>
                    <a:ext uri="{9D8B030D-6E8A-4147-A177-3AD203B41FA5}">
                      <a16:colId xmlns:a16="http://schemas.microsoft.com/office/drawing/2014/main" val="3178004460"/>
                    </a:ext>
                  </a:extLst>
                </a:gridCol>
                <a:gridCol w="1709743">
                  <a:extLst>
                    <a:ext uri="{9D8B030D-6E8A-4147-A177-3AD203B41FA5}">
                      <a16:colId xmlns:a16="http://schemas.microsoft.com/office/drawing/2014/main" val="1476625124"/>
                    </a:ext>
                  </a:extLst>
                </a:gridCol>
                <a:gridCol w="1709743">
                  <a:extLst>
                    <a:ext uri="{9D8B030D-6E8A-4147-A177-3AD203B41FA5}">
                      <a16:colId xmlns:a16="http://schemas.microsoft.com/office/drawing/2014/main" val="1111022980"/>
                    </a:ext>
                  </a:extLst>
                </a:gridCol>
                <a:gridCol w="1709743">
                  <a:extLst>
                    <a:ext uri="{9D8B030D-6E8A-4147-A177-3AD203B41FA5}">
                      <a16:colId xmlns:a16="http://schemas.microsoft.com/office/drawing/2014/main" val="1214444452"/>
                    </a:ext>
                  </a:extLst>
                </a:gridCol>
                <a:gridCol w="1709743">
                  <a:extLst>
                    <a:ext uri="{9D8B030D-6E8A-4147-A177-3AD203B41FA5}">
                      <a16:colId xmlns:a16="http://schemas.microsoft.com/office/drawing/2014/main" val="697392757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12897152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Proizvod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p0q0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p1q1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p1/p0*100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p1/p0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p1q0=p0q0*p1/p0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956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Mlijeko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030701"/>
                  </a:ext>
                </a:extLst>
              </a:tr>
              <a:tr h="4529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Jogurt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7922847"/>
                  </a:ext>
                </a:extLst>
              </a:tr>
              <a:tr h="3648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783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C1F68C1-0E43-DB7C-D9F8-94FD1FD87078}"/>
              </a:ext>
            </a:extLst>
          </p:cNvPr>
          <p:cNvSpPr txBox="1"/>
          <p:nvPr/>
        </p:nvSpPr>
        <p:spPr>
          <a:xfrm>
            <a:off x="4178300" y="3244334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u="none" strike="noStrike" dirty="0">
                <a:effectLst/>
                <a:latin typeface="+mn-lt"/>
                <a:ea typeface="Source Sans Pro" panose="020B0503030403020204" pitchFamily="34" charset="0"/>
              </a:rPr>
              <a:t>Σ</a:t>
            </a:r>
            <a:r>
              <a:rPr lang="en-US" sz="1800" b="1" u="none" strike="noStrike" dirty="0">
                <a:effectLst/>
                <a:latin typeface="+mn-lt"/>
                <a:ea typeface="Source Sans Pro" panose="020B0503030403020204" pitchFamily="34" charset="0"/>
              </a:rPr>
              <a:t> 745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CC29D-8665-664A-28A0-938FC04BB6E4}"/>
              </a:ext>
            </a:extLst>
          </p:cNvPr>
          <p:cNvSpPr txBox="1"/>
          <p:nvPr/>
        </p:nvSpPr>
        <p:spPr>
          <a:xfrm>
            <a:off x="9740900" y="3244334"/>
            <a:ext cx="119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u="none" strike="noStrike" dirty="0">
                <a:effectLst/>
                <a:latin typeface="+mn-lt"/>
                <a:ea typeface="Source Sans Pro" panose="020B0503030403020204" pitchFamily="34" charset="0"/>
              </a:rPr>
              <a:t>Σ</a:t>
            </a:r>
            <a:r>
              <a:rPr lang="en-US" sz="1800" b="1" u="none" strike="noStrike" dirty="0">
                <a:effectLst/>
                <a:latin typeface="+mn-lt"/>
                <a:ea typeface="Source Sans Pro" panose="020B0503030403020204" pitchFamily="34" charset="0"/>
              </a:rPr>
              <a:t> 802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E0638-1DAF-5E3D-280E-ABAA35DD8941}"/>
                  </a:ext>
                </a:extLst>
              </p:cNvPr>
              <p:cNvSpPr txBox="1"/>
              <p:nvPr/>
            </p:nvSpPr>
            <p:spPr>
              <a:xfrm>
                <a:off x="2651684" y="4165873"/>
                <a:ext cx="6266329" cy="166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745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802</m:t>
                          </m:r>
                        </m:den>
                      </m:f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sr-Latn-B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2000" b="1" dirty="0"/>
              </a:p>
              <a:p>
                <a:pPr/>
                <a:endParaRPr lang="en-US" sz="2000" b="1" dirty="0"/>
              </a:p>
              <a:p>
                <a:pPr/>
                <a:r>
                  <a:rPr lang="en-US" sz="2000" dirty="0" err="1"/>
                  <a:t>Tumačenje</a:t>
                </a:r>
                <a:r>
                  <a:rPr lang="en-US" sz="2000" dirty="0"/>
                  <a:t>?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AE0638-1DAF-5E3D-280E-ABAA35DD8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684" y="4165873"/>
                <a:ext cx="6266329" cy="1662571"/>
              </a:xfrm>
              <a:prstGeom prst="rect">
                <a:avLst/>
              </a:prstGeom>
              <a:blipFill>
                <a:blip r:embed="rId2"/>
                <a:stretch>
                  <a:fillRect l="-1010" t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63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9DEB-D3E7-4826-B9E2-9BEFB997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ACD0F-F2BE-406D-B70E-D2DD96A4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824" y="2279443"/>
            <a:ext cx="8218352" cy="4139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kretanju BDP-a i osnovnih sredstva u periodu: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Indeks promjene BDP-a u periodu 2014-2020. je iznosio 104, a indeks promjene osnovnih sredstava 95.</a:t>
            </a:r>
          </a:p>
          <a:p>
            <a:pPr marL="0" indent="0">
              <a:buNone/>
            </a:pPr>
            <a:r>
              <a:rPr lang="sr-Latn-BA" sz="2000" dirty="0"/>
              <a:t>Izračunati kapitalni koeficijent u 2020. godini, ako je on u 2009. godini iznosio 50.</a:t>
            </a:r>
          </a:p>
          <a:p>
            <a:pPr marL="0" indent="0">
              <a:buNone/>
            </a:pPr>
            <a:endParaRPr lang="sr-Latn-BA" sz="2400" dirty="0"/>
          </a:p>
          <a:p>
            <a:pPr marL="0" indent="0">
              <a:buNone/>
            </a:pPr>
            <a:endParaRPr lang="sr-Latn-BA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0E1FDC-7287-4C10-BB17-028BB9E7B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73517"/>
              </p:ext>
            </p:extLst>
          </p:nvPr>
        </p:nvGraphicFramePr>
        <p:xfrm>
          <a:off x="1929874" y="2966913"/>
          <a:ext cx="83322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937">
                  <a:extLst>
                    <a:ext uri="{9D8B030D-6E8A-4147-A177-3AD203B41FA5}">
                      <a16:colId xmlns:a16="http://schemas.microsoft.com/office/drawing/2014/main" val="2599215195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1995995241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1053874764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3428302374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1927356426"/>
                    </a:ext>
                  </a:extLst>
                </a:gridCol>
                <a:gridCol w="1248663">
                  <a:extLst>
                    <a:ext uri="{9D8B030D-6E8A-4147-A177-3AD203B41FA5}">
                      <a16:colId xmlns:a16="http://schemas.microsoft.com/office/drawing/2014/main" val="1514647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Lančani indeksi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9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2010.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2014.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7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b="1" dirty="0"/>
                        <a:t>Osnovna sredstva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878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b="1" dirty="0"/>
                        <a:t>BDP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76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9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4E1BFB65-A3AA-41E7-8D27-5C7F68E2EF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6452" y="714375"/>
                <a:ext cx="6199095" cy="5429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sr-Latn-BA" sz="2000" b="1" dirty="0"/>
                  <a:t>Kapitalni koeficijent</a:t>
                </a: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2009</m:t>
                          </m:r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1∙0,99∙0,98∙0,97∙0,99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1,04∙1,03∙0,9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∙1,03∙1</m:t>
                          </m:r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0,95</m:t>
                          </m:r>
                        </m:num>
                        <m:den>
                          <m: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1,04</m:t>
                          </m:r>
                        </m:den>
                      </m:f>
                    </m:oMath>
                  </m:oMathPara>
                </a14:m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sr-Latn-BA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20.</m:t>
                          </m:r>
                        </m:sub>
                      </m:sSub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0,885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sr-Latn-BA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</m:oMath>
                  </m:oMathPara>
                </a14:m>
                <a:endParaRPr lang="sr-Latn-BA" sz="2000" b="1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en-US" sz="2000" dirty="0" err="1"/>
                  <a:t>Kapitalni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koef</a:t>
                </a:r>
                <a:r>
                  <a:rPr lang="sr-Latn-BA" sz="2000" dirty="0"/>
                  <a:t>icijent</a:t>
                </a:r>
                <a:r>
                  <a:rPr lang="en-US" sz="2000" dirty="0"/>
                  <a:t> u 20</a:t>
                </a:r>
                <a:r>
                  <a:rPr lang="sr-Latn-BA" sz="2000" dirty="0"/>
                  <a:t>20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godini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iznosi</a:t>
                </a:r>
                <a:r>
                  <a:rPr lang="en-US" sz="2000" dirty="0"/>
                  <a:t> 38,95</a:t>
                </a:r>
                <a:r>
                  <a:rPr lang="en-US" dirty="0"/>
                  <a:t>.</a:t>
                </a:r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algn="ctr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algn="ctr"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 algn="ctr"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4E1BFB65-A3AA-41E7-8D27-5C7F68E2E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52" y="714375"/>
                <a:ext cx="6199095" cy="5429250"/>
              </a:xfrm>
              <a:prstGeom prst="rect">
                <a:avLst/>
              </a:prstGeom>
              <a:blipFill>
                <a:blip r:embed="rId2"/>
                <a:stretch>
                  <a:fillRect t="-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2112DA-76CD-445A-9C89-9FBC31E79CB7}"/>
                  </a:ext>
                </a:extLst>
              </p:cNvPr>
              <p:cNvSpPr txBox="1"/>
              <p:nvPr/>
            </p:nvSpPr>
            <p:spPr>
              <a:xfrm>
                <a:off x="4392705" y="1568825"/>
                <a:ext cx="3406588" cy="6164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𝑶𝒔𝒏𝒐𝒗𝒏𝒂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𝒔𝒓𝒆𝒅𝒔𝒕𝒗𝒂</m:t>
                          </m:r>
                        </m:num>
                        <m:den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𝑩𝑫𝑷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2112DA-76CD-445A-9C89-9FBC31E79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05" y="1568825"/>
                <a:ext cx="3406588" cy="616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48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8CC2D-E038-41DB-B91C-5BC27DEE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4" y="656396"/>
            <a:ext cx="7729728" cy="1188720"/>
          </a:xfrm>
        </p:spPr>
        <p:txBody>
          <a:bodyPr/>
          <a:lstStyle/>
          <a:p>
            <a:r>
              <a:rPr lang="sr-Latn-BA" dirty="0"/>
              <a:t>ZADATAK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A5B1-F63F-458B-AB85-5D98F21E5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24" y="2234098"/>
            <a:ext cx="7576947" cy="4121878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podaci o BDP-u i aktivnim osnovnim sredstvima u jednoj opštini: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r>
              <a:rPr lang="sr-Latn-BA" sz="2000" dirty="0"/>
              <a:t>Izračunati marginalni kapitalni koeficijent u 2021. godini.</a:t>
            </a: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A91A2C-CD77-412E-A7E4-02E511C40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3795"/>
              </p:ext>
            </p:extLst>
          </p:nvPr>
        </p:nvGraphicFramePr>
        <p:xfrm>
          <a:off x="2031997" y="318251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63595022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786107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4041132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884718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4249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Osnovna sredstva (OS)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BDP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b="1" dirty="0"/>
                        <a:t>Godina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2020.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2020.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2021.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0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BA" b="1" dirty="0"/>
                        <a:t>Iznos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25.670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25.800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20.110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22.450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2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73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F09E34AA-DB26-498C-9953-3C37D9ADB8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798" y="1177739"/>
                <a:ext cx="10078453" cy="38962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sr-Latn-BA" sz="2000" b="1" dirty="0"/>
                  <a:t>Marginalni kapitalni koeficijent:</a:t>
                </a:r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𝑂𝑆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𝐵𝐷𝑃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𝐵𝐷𝑃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25.800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25.670</m:t>
                          </m:r>
                        </m:num>
                        <m:den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22.450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20.110</m:t>
                          </m:r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</a:rPr>
                        <m:t>𝟎𝟓𝟔</m:t>
                      </m:r>
                    </m:oMath>
                  </m:oMathPara>
                </a14:m>
                <a:endParaRPr lang="en-US" sz="2000" b="1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 algn="ctr">
                  <a:buFont typeface="Arial" panose="020B0604020202020204" pitchFamily="34" charset="0"/>
                  <a:buNone/>
                </a:pPr>
                <a:r>
                  <a:rPr lang="en-US" sz="2000" dirty="0" err="1"/>
                  <a:t>Marginalni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kapitalni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koef</a:t>
                </a:r>
                <a:r>
                  <a:rPr lang="en-US" sz="2000" dirty="0"/>
                  <a:t>. u </a:t>
                </a:r>
                <a:r>
                  <a:rPr lang="en-US" sz="2000" dirty="0" err="1"/>
                  <a:t>posmatranoj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godini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iznosi</a:t>
                </a:r>
                <a:r>
                  <a:rPr lang="en-US" sz="2000" dirty="0"/>
                  <a:t> 0,</a:t>
                </a:r>
                <a:r>
                  <a:rPr lang="sr-Latn-BA" sz="2000" dirty="0"/>
                  <a:t>056</a:t>
                </a:r>
                <a:r>
                  <a:rPr lang="en-US" sz="2000" dirty="0"/>
                  <a:t>.</a:t>
                </a:r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 xmlns="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F09E34AA-DB26-498C-9953-3C37D9ADB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8" y="1177739"/>
                <a:ext cx="10078453" cy="3896284"/>
              </a:xfrm>
              <a:prstGeom prst="rect">
                <a:avLst/>
              </a:prstGeom>
              <a:blipFill>
                <a:blip r:embed="rId2"/>
                <a:stretch>
                  <a:fillRect t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2BA1F-B1EB-48E9-8FD9-ADFBF7653C46}"/>
                  </a:ext>
                </a:extLst>
              </p:cNvPr>
              <p:cNvSpPr txBox="1"/>
              <p:nvPr/>
            </p:nvSpPr>
            <p:spPr>
              <a:xfrm>
                <a:off x="3985872" y="1828799"/>
                <a:ext cx="3478306" cy="61093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𝑴𝑲</m:t>
                      </m:r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𝑶𝑺</m:t>
                          </m:r>
                        </m:num>
                        <m:den>
                          <m:r>
                            <a:rPr lang="sr-Latn-B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𝑩𝑫𝑷</m:t>
                          </m:r>
                        </m:den>
                      </m:f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sr-Latn-BA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𝑩𝑫𝑷</m:t>
                          </m:r>
                        </m:den>
                      </m:f>
                    </m:oMath>
                  </m:oMathPara>
                </a14:m>
                <a:endParaRPr lang="sr-Latn-BA" sz="1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2BA1F-B1EB-48E9-8FD9-ADFBF7653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872" y="1828799"/>
                <a:ext cx="3478306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993F-4B70-4FA8-8701-814FC29E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ZADATAK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FB522-0234-4951-8D6F-36D9CDCF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935" y="2499520"/>
            <a:ext cx="8918127" cy="3393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000" dirty="0"/>
              <a:t>Dati su podaci o kretanju indeksa proizvodnje u nekom preduzeću u periodu od 2003. do 2020. godine: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Indeks proizvodnje za period 2003-2011. je iznosio 94. Izračunati indeks proizvodnje za period 2003-2020, ako je indeks proizvodnje u periodu 2014-2020. iznosio 103.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6BA1A-4287-45A2-A4A7-FF9F624E7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56392"/>
              </p:ext>
            </p:extLst>
          </p:nvPr>
        </p:nvGraphicFramePr>
        <p:xfrm>
          <a:off x="2031997" y="3534112"/>
          <a:ext cx="812800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302433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1719421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629594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67658303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61134089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24852627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62429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BA" b="1" dirty="0"/>
                        <a:t>Godina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2015.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36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r-Latn-BA" b="1" dirty="0"/>
                        <a:t>Lančani indeks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71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08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365B2F65-97CC-4488-992C-A08D05D16F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3756" y="333329"/>
                <a:ext cx="5596218" cy="43221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sr-Latn-BA" sz="2000" dirty="0"/>
                  <a:t>Indeks proizvodnje za period 2003-2020. iznosi:</a:t>
                </a:r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2003</m:t>
                          </m:r>
                        </m:sub>
                        <m:sup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sr-Latn-BA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2003</m:t>
                              </m:r>
                            </m:sub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num>
                        <m:den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sr-Latn-BA" sz="20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sr-Latn-B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r-Latn-BA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sr-Latn-BA" sz="2000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2003</m:t>
                          </m:r>
                        </m:sub>
                        <m:sup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sr-Latn-BA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sr-Latn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94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98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102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f>
                        <m:fPr>
                          <m:ctrlPr>
                            <a:rPr lang="sr-Latn-B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</m:num>
                        <m:den>
                          <m:r>
                            <a:rPr lang="sr-Latn-BA" sz="20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sr-Latn-BA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</m:t>
                      </m:r>
                      <m:r>
                        <a:rPr lang="sr-Latn-BA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Latn-BA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en-US" sz="2000" b="1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sr-Latn-BA" sz="2000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sz="2000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 xmlns="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365B2F65-97CC-4488-992C-A08D05D1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756" y="333329"/>
                <a:ext cx="5596218" cy="4322109"/>
              </a:xfrm>
              <a:prstGeom prst="rect">
                <a:avLst/>
              </a:prstGeom>
              <a:blipFill>
                <a:blip r:embed="rId2"/>
                <a:stretch>
                  <a:fillRect t="-84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09BD05-91A6-D999-464F-F92E00627EBB}"/>
              </a:ext>
            </a:extLst>
          </p:cNvPr>
          <p:cNvCxnSpPr/>
          <p:nvPr/>
        </p:nvCxnSpPr>
        <p:spPr>
          <a:xfrm>
            <a:off x="1504000" y="5423690"/>
            <a:ext cx="98177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570834-8DF7-B688-6221-1AC492C31DC4}"/>
              </a:ext>
            </a:extLst>
          </p:cNvPr>
          <p:cNvCxnSpPr/>
          <p:nvPr/>
        </p:nvCxnSpPr>
        <p:spPr>
          <a:xfrm>
            <a:off x="1482335" y="5183886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61BE504-9C6C-A28B-30FB-E9CC73031A95}"/>
              </a:ext>
            </a:extLst>
          </p:cNvPr>
          <p:cNvSpPr txBox="1"/>
          <p:nvPr/>
        </p:nvSpPr>
        <p:spPr>
          <a:xfrm>
            <a:off x="1182248" y="5672657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2003.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16185-CE91-EE8B-4650-B135E5594EC3}"/>
              </a:ext>
            </a:extLst>
          </p:cNvPr>
          <p:cNvSpPr txBox="1"/>
          <p:nvPr/>
        </p:nvSpPr>
        <p:spPr>
          <a:xfrm>
            <a:off x="4153263" y="5672657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2011.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C3799-E4A5-8770-91BB-44A9F80E2E7D}"/>
              </a:ext>
            </a:extLst>
          </p:cNvPr>
          <p:cNvSpPr txBox="1"/>
          <p:nvPr/>
        </p:nvSpPr>
        <p:spPr>
          <a:xfrm>
            <a:off x="5322186" y="5672657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2012.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973D8C-374D-C17F-2E07-D82305542693}"/>
              </a:ext>
            </a:extLst>
          </p:cNvPr>
          <p:cNvSpPr txBox="1"/>
          <p:nvPr/>
        </p:nvSpPr>
        <p:spPr>
          <a:xfrm>
            <a:off x="6341865" y="5672657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2013.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78AF6-67D0-0096-98A1-319A35A68918}"/>
              </a:ext>
            </a:extLst>
          </p:cNvPr>
          <p:cNvSpPr txBox="1"/>
          <p:nvPr/>
        </p:nvSpPr>
        <p:spPr>
          <a:xfrm>
            <a:off x="7540633" y="5676791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2014.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2A62E-1F61-CF1B-18B8-76B22E2272EB}"/>
              </a:ext>
            </a:extLst>
          </p:cNvPr>
          <p:cNvSpPr txBox="1"/>
          <p:nvPr/>
        </p:nvSpPr>
        <p:spPr>
          <a:xfrm>
            <a:off x="10930561" y="5719792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2020.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C416-A57D-9649-3F92-8347B8A71026}"/>
              </a:ext>
            </a:extLst>
          </p:cNvPr>
          <p:cNvSpPr txBox="1"/>
          <p:nvPr/>
        </p:nvSpPr>
        <p:spPr>
          <a:xfrm>
            <a:off x="2714122" y="4842164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94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E111C-CD5B-4C11-9444-C2EBEF5848F6}"/>
              </a:ext>
            </a:extLst>
          </p:cNvPr>
          <p:cNvSpPr txBox="1"/>
          <p:nvPr/>
        </p:nvSpPr>
        <p:spPr>
          <a:xfrm>
            <a:off x="4805295" y="4837541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99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25F16-0A2D-F913-A1A9-EB7AD6F7EC0C}"/>
              </a:ext>
            </a:extLst>
          </p:cNvPr>
          <p:cNvSpPr txBox="1"/>
          <p:nvPr/>
        </p:nvSpPr>
        <p:spPr>
          <a:xfrm>
            <a:off x="6010846" y="4837541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98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00341-0B13-75A1-FE32-ACDB9EA632E1}"/>
              </a:ext>
            </a:extLst>
          </p:cNvPr>
          <p:cNvSpPr txBox="1"/>
          <p:nvPr/>
        </p:nvSpPr>
        <p:spPr>
          <a:xfrm>
            <a:off x="7216397" y="4845545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B4979-C16C-01F6-7E6E-9D05F8C50871}"/>
              </a:ext>
            </a:extLst>
          </p:cNvPr>
          <p:cNvSpPr txBox="1"/>
          <p:nvPr/>
        </p:nvSpPr>
        <p:spPr>
          <a:xfrm>
            <a:off x="9210755" y="4810833"/>
            <a:ext cx="7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/>
              <a:t>103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9A76DD-0F44-D1F2-8C7E-9D78DF01AA12}"/>
              </a:ext>
            </a:extLst>
          </p:cNvPr>
          <p:cNvCxnSpPr/>
          <p:nvPr/>
        </p:nvCxnSpPr>
        <p:spPr>
          <a:xfrm>
            <a:off x="4413561" y="5214877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399AAF-8CD8-0D69-66E6-653473E69549}"/>
              </a:ext>
            </a:extLst>
          </p:cNvPr>
          <p:cNvCxnSpPr/>
          <p:nvPr/>
        </p:nvCxnSpPr>
        <p:spPr>
          <a:xfrm>
            <a:off x="5617295" y="5180165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4E474D-718A-AA49-1E02-66FDC9442C6D}"/>
              </a:ext>
            </a:extLst>
          </p:cNvPr>
          <p:cNvCxnSpPr/>
          <p:nvPr/>
        </p:nvCxnSpPr>
        <p:spPr>
          <a:xfrm>
            <a:off x="6775345" y="5180165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0531EE9-1FF2-58DC-8376-B3A72EC10C55}"/>
              </a:ext>
            </a:extLst>
          </p:cNvPr>
          <p:cNvCxnSpPr/>
          <p:nvPr/>
        </p:nvCxnSpPr>
        <p:spPr>
          <a:xfrm>
            <a:off x="7891052" y="5214877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C2A089-8C54-3B8C-371B-CB6B971A5A5A}"/>
              </a:ext>
            </a:extLst>
          </p:cNvPr>
          <p:cNvCxnSpPr/>
          <p:nvPr/>
        </p:nvCxnSpPr>
        <p:spPr>
          <a:xfrm>
            <a:off x="11315729" y="5180165"/>
            <a:ext cx="0" cy="43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id="{55E14790-77FE-7E7C-3F79-57287F4AFE1A}"/>
              </a:ext>
            </a:extLst>
          </p:cNvPr>
          <p:cNvSpPr/>
          <p:nvPr/>
        </p:nvSpPr>
        <p:spPr>
          <a:xfrm rot="16200000">
            <a:off x="5865617" y="-477498"/>
            <a:ext cx="1064991" cy="9833389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BF67FB-0EB6-4805-FA71-5868549A1D66}"/>
                  </a:ext>
                </a:extLst>
              </p:cNvPr>
              <p:cNvSpPr txBox="1"/>
              <p:nvPr/>
            </p:nvSpPr>
            <p:spPr>
              <a:xfrm>
                <a:off x="5771764" y="3528336"/>
                <a:ext cx="1444633" cy="3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𝟐𝟎𝟎𝟑</m:t>
                          </m:r>
                        </m:sub>
                        <m:sup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sr-Latn-BA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Latn-BA" sz="1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sr-Latn-BA" sz="1800" b="1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BF67FB-0EB6-4805-FA71-5868549A1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64" y="3528336"/>
                <a:ext cx="1444633" cy="389850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56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67E3-CA59-4379-811C-3E53CDAE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725412"/>
            <a:ext cx="7729728" cy="1188720"/>
          </a:xfrm>
        </p:spPr>
        <p:txBody>
          <a:bodyPr/>
          <a:lstStyle/>
          <a:p>
            <a:r>
              <a:rPr lang="sr-Latn-BA" dirty="0"/>
              <a:t>ZADATAK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166A-A152-4630-ADC2-55CAE55B1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387" y="2393576"/>
            <a:ext cx="8579224" cy="4222377"/>
          </a:xfrm>
        </p:spPr>
        <p:txBody>
          <a:bodyPr/>
          <a:lstStyle/>
          <a:p>
            <a:pPr marL="0" indent="0">
              <a:buNone/>
            </a:pPr>
            <a:r>
              <a:rPr lang="sr-Latn-BA" sz="2000" dirty="0"/>
              <a:t>Dati su podaci o kretanju BDP-a i broja stanovnika u Republici Srpskoj u periodu od 2018. do 2023. godine:</a:t>
            </a:r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endParaRPr lang="sr-Latn-BA" sz="2000" dirty="0"/>
          </a:p>
          <a:p>
            <a:pPr marL="0" indent="0">
              <a:buNone/>
            </a:pPr>
            <a:r>
              <a:rPr lang="sr-Latn-BA" sz="2000" dirty="0"/>
              <a:t>Izračunati BDP po glavi stanovnika u 2023. godini, ako je on u 2017. godini iznosio 8.759 KM po glavi stanovnika.</a:t>
            </a:r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  <a:p>
            <a:pPr marL="0" indent="0">
              <a:buNone/>
            </a:pPr>
            <a:endParaRPr lang="sr-Latn-B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8539F4-3CA9-45FB-9052-1F3C764E1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13271"/>
              </p:ext>
            </p:extLst>
          </p:nvPr>
        </p:nvGraphicFramePr>
        <p:xfrm>
          <a:off x="947855" y="3274406"/>
          <a:ext cx="10024941" cy="180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5">
                  <a:extLst>
                    <a:ext uri="{9D8B030D-6E8A-4147-A177-3AD203B41FA5}">
                      <a16:colId xmlns:a16="http://schemas.microsoft.com/office/drawing/2014/main" val="1220493561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35997420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390728154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1407244194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44443363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1803236159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3255994951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279822742"/>
                    </a:ext>
                  </a:extLst>
                </a:gridCol>
                <a:gridCol w="1046117">
                  <a:extLst>
                    <a:ext uri="{9D8B030D-6E8A-4147-A177-3AD203B41FA5}">
                      <a16:colId xmlns:a16="http://schemas.microsoft.com/office/drawing/2014/main" val="9662591"/>
                    </a:ext>
                  </a:extLst>
                </a:gridCol>
              </a:tblGrid>
              <a:tr h="383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Lančani indeksi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94894"/>
                  </a:ext>
                </a:extLst>
              </a:tr>
              <a:tr h="527594">
                <a:tc>
                  <a:txBody>
                    <a:bodyPr/>
                    <a:lstStyle/>
                    <a:p>
                      <a:r>
                        <a:rPr lang="sr-Latn-BA" b="1" dirty="0"/>
                        <a:t>Godina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2016.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2017.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2018.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2019.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2020.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2021.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2023.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99364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r>
                        <a:rPr lang="sr-Latn-BA" b="1" dirty="0"/>
                        <a:t>BDP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104,6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104,6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106,0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105,1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98,9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112,3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870335"/>
                  </a:ext>
                </a:extLst>
              </a:tr>
              <a:tr h="446677">
                <a:tc>
                  <a:txBody>
                    <a:bodyPr/>
                    <a:lstStyle/>
                    <a:p>
                      <a:r>
                        <a:rPr lang="sr-Latn-BA" b="1" dirty="0"/>
                        <a:t>Stanovništvo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99,3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210E6880-D424-45CB-964E-E11D368DC1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517" y="299198"/>
                <a:ext cx="8933329" cy="15296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𝐵𝐷𝑃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𝑐𝑎𝑝𝑖𝑡𝑎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𝐵𝐷𝑃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1,06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∙1,0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0,989∙1,123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1,1163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1,1107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0,996∙0,99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∙0,995</m:t>
                          </m:r>
                          <m:r>
                            <a:rPr lang="sr-Latn-B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0,993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0,995</m:t>
                          </m:r>
                        </m:den>
                      </m:f>
                    </m:oMath>
                  </m:oMathPara>
                </a14:m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 algn="just">
                  <a:buNone/>
                </a:pPr>
                <a:endParaRPr lang="sr-Latn-B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1430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𝐵𝐷𝑃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𝑐𝑎𝑝𝑖𝑡𝑎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8.759</m:t>
                      </m:r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59278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6687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𝟒𝟐𝟗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BA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𝑲𝑴</m:t>
                      </m:r>
                    </m:oMath>
                  </m:oMathPara>
                </a14:m>
                <a:endParaRPr lang="en-US" b="1" dirty="0"/>
              </a:p>
              <a:p>
                <a:pPr marL="114300" indent="0" algn="just">
                  <a:buFont typeface="Arial" panose="020B0604020202020204" pitchFamily="34" charset="0"/>
                  <a:buNone/>
                </a:pPr>
                <a:endParaRPr lang="sr-Latn-BA" dirty="0"/>
              </a:p>
              <a:p>
                <a:pPr marL="11430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sr-Latn-RS" dirty="0"/>
              </a:p>
            </p:txBody>
          </p:sp>
        </mc:Choice>
        <mc:Fallback>
          <p:sp>
            <p:nvSpPr>
              <p:cNvPr id="4" name="Text Placeholder 5">
                <a:extLst>
                  <a:ext uri="{FF2B5EF4-FFF2-40B4-BE49-F238E27FC236}">
                    <a16:creationId xmlns:a16="http://schemas.microsoft.com/office/drawing/2014/main" id="{210E6880-D424-45CB-964E-E11D368DC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7" y="299198"/>
                <a:ext cx="8933329" cy="15296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56A5A0-7551-4ACB-86CC-6EE52F409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77101"/>
              </p:ext>
            </p:extLst>
          </p:nvPr>
        </p:nvGraphicFramePr>
        <p:xfrm>
          <a:off x="7815911" y="933606"/>
          <a:ext cx="4274633" cy="571151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14564">
                  <a:extLst>
                    <a:ext uri="{9D8B030D-6E8A-4147-A177-3AD203B41FA5}">
                      <a16:colId xmlns:a16="http://schemas.microsoft.com/office/drawing/2014/main" val="3084916500"/>
                    </a:ext>
                  </a:extLst>
                </a:gridCol>
                <a:gridCol w="1122890">
                  <a:extLst>
                    <a:ext uri="{9D8B030D-6E8A-4147-A177-3AD203B41FA5}">
                      <a16:colId xmlns:a16="http://schemas.microsoft.com/office/drawing/2014/main" val="1413521800"/>
                    </a:ext>
                  </a:extLst>
                </a:gridCol>
                <a:gridCol w="1237729">
                  <a:extLst>
                    <a:ext uri="{9D8B030D-6E8A-4147-A177-3AD203B41FA5}">
                      <a16:colId xmlns:a16="http://schemas.microsoft.com/office/drawing/2014/main" val="692329140"/>
                    </a:ext>
                  </a:extLst>
                </a:gridCol>
                <a:gridCol w="1199450">
                  <a:extLst>
                    <a:ext uri="{9D8B030D-6E8A-4147-A177-3AD203B41FA5}">
                      <a16:colId xmlns:a16="http://schemas.microsoft.com/office/drawing/2014/main" val="2167428017"/>
                    </a:ext>
                  </a:extLst>
                </a:gridCol>
              </a:tblGrid>
              <a:tr h="624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+mn-lt"/>
                        </a:rPr>
                        <a:t>Godina</a:t>
                      </a:r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BDP </a:t>
                      </a:r>
                      <a:endParaRPr lang="sr-Latn-BA" sz="15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(000 KM) 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+mn-lt"/>
                        </a:rPr>
                        <a:t>Broj</a:t>
                      </a:r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+mn-lt"/>
                        </a:rPr>
                        <a:t>stanovnika</a:t>
                      </a:r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BDP per capita 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1779440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2015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9.224.129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1.162.164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7.937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6994700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2016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9.650.962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1.157.516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8.338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63869714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2017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10.099.280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1.153.017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8.759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3373916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2018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10.701.007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1.147.902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9.322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5527666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2019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11.251.324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1.142.495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9.848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7087479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2020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11.131.849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1.136.274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9.797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80324244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 2021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12.501.722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1.128.309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  <a:latin typeface="+mn-lt"/>
                        </a:rPr>
                        <a:t>11.080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177641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dirty="0">
                          <a:latin typeface="+mn-lt"/>
                        </a:rPr>
                        <a:t>14.536.974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dirty="0">
                          <a:latin typeface="+mn-lt"/>
                        </a:rPr>
                        <a:t>1.120.236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4879788"/>
                  </a:ext>
                </a:extLst>
              </a:tr>
              <a:tr h="5652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dirty="0">
                          <a:latin typeface="+mn-lt"/>
                        </a:rPr>
                        <a:t>16.085.929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dirty="0">
                          <a:latin typeface="+mn-lt"/>
                        </a:rPr>
                        <a:t>1.114.819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96544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7B6836-686C-400F-91C7-04F31825346D}"/>
              </a:ext>
            </a:extLst>
          </p:cNvPr>
          <p:cNvSpPr txBox="1"/>
          <p:nvPr/>
        </p:nvSpPr>
        <p:spPr>
          <a:xfrm>
            <a:off x="7736541" y="6645117"/>
            <a:ext cx="3738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1000" dirty="0"/>
              <a:t>Izvor: Zavod za statistiku RS</a:t>
            </a:r>
            <a:endParaRPr lang="en-US" sz="1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1740C4-B33A-C637-916B-F4E3AC163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38087"/>
              </p:ext>
            </p:extLst>
          </p:nvPr>
        </p:nvGraphicFramePr>
        <p:xfrm>
          <a:off x="223026" y="2120789"/>
          <a:ext cx="73469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84118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957</TotalTime>
  <Words>986</Words>
  <Application>Microsoft Macintosh PowerPoint</Application>
  <PresentationFormat>Widescreen</PresentationFormat>
  <Paragraphs>363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Gill Sans MT</vt:lpstr>
      <vt:lpstr>Source Sans Pro</vt:lpstr>
      <vt:lpstr>Wingdings</vt:lpstr>
      <vt:lpstr>Parcel</vt:lpstr>
      <vt:lpstr>STATISTIKA PROIZVODNJE</vt:lpstr>
      <vt:lpstr>Zadatak 1</vt:lpstr>
      <vt:lpstr>PowerPoint Presentation</vt:lpstr>
      <vt:lpstr>ZADATAK 2</vt:lpstr>
      <vt:lpstr>PowerPoint Presentation</vt:lpstr>
      <vt:lpstr>ZADATAK 3</vt:lpstr>
      <vt:lpstr>PowerPoint Presentation</vt:lpstr>
      <vt:lpstr>ZADATAK 4</vt:lpstr>
      <vt:lpstr>PowerPoint Presentation</vt:lpstr>
      <vt:lpstr>PowerPoint Presentation</vt:lpstr>
      <vt:lpstr>PowerPoint Presentation</vt:lpstr>
      <vt:lpstr>ZADATAK 5</vt:lpstr>
      <vt:lpstr>PowerPoint Presentation</vt:lpstr>
      <vt:lpstr>PowerPoint Presentation</vt:lpstr>
      <vt:lpstr>Zadatak 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PROIZVODNJE</dc:title>
  <dc:creator>Marić, Milica</dc:creator>
  <cp:lastModifiedBy>Milica Maric</cp:lastModifiedBy>
  <cp:revision>53</cp:revision>
  <dcterms:created xsi:type="dcterms:W3CDTF">2022-12-12T12:23:36Z</dcterms:created>
  <dcterms:modified xsi:type="dcterms:W3CDTF">2024-12-02T13:18:28Z</dcterms:modified>
</cp:coreProperties>
</file>