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56" r:id="rId1"/>
  </p:sldMasterIdLst>
  <p:sldIdLst>
    <p:sldId id="361" r:id="rId2"/>
    <p:sldId id="376" r:id="rId3"/>
    <p:sldId id="338" r:id="rId4"/>
    <p:sldId id="379" r:id="rId5"/>
    <p:sldId id="339" r:id="rId6"/>
    <p:sldId id="375" r:id="rId7"/>
    <p:sldId id="389" r:id="rId8"/>
    <p:sldId id="390" r:id="rId9"/>
    <p:sldId id="394" r:id="rId10"/>
    <p:sldId id="381" r:id="rId11"/>
    <p:sldId id="367" r:id="rId12"/>
    <p:sldId id="341" r:id="rId13"/>
    <p:sldId id="368" r:id="rId14"/>
    <p:sldId id="395" r:id="rId15"/>
    <p:sldId id="373" r:id="rId16"/>
    <p:sldId id="393" r:id="rId17"/>
    <p:sldId id="342" r:id="rId18"/>
    <p:sldId id="380" r:id="rId19"/>
    <p:sldId id="429" r:id="rId20"/>
    <p:sldId id="430" r:id="rId21"/>
    <p:sldId id="343" r:id="rId22"/>
    <p:sldId id="363" r:id="rId23"/>
    <p:sldId id="365" r:id="rId24"/>
    <p:sldId id="364" r:id="rId25"/>
    <p:sldId id="391" r:id="rId26"/>
    <p:sldId id="422" r:id="rId27"/>
    <p:sldId id="423" r:id="rId28"/>
    <p:sldId id="424" r:id="rId29"/>
    <p:sldId id="425" r:id="rId30"/>
    <p:sldId id="426" r:id="rId31"/>
    <p:sldId id="427" r:id="rId32"/>
    <p:sldId id="428" r:id="rId33"/>
    <p:sldId id="392" r:id="rId34"/>
    <p:sldId id="366" r:id="rId35"/>
    <p:sldId id="345" r:id="rId36"/>
    <p:sldId id="348" r:id="rId37"/>
    <p:sldId id="346" r:id="rId38"/>
    <p:sldId id="415" r:id="rId39"/>
    <p:sldId id="416" r:id="rId40"/>
    <p:sldId id="417" r:id="rId41"/>
    <p:sldId id="418" r:id="rId42"/>
    <p:sldId id="362" r:id="rId43"/>
    <p:sldId id="349" r:id="rId44"/>
    <p:sldId id="369" r:id="rId45"/>
    <p:sldId id="419" r:id="rId46"/>
    <p:sldId id="350" r:id="rId47"/>
    <p:sldId id="351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w.uino.gov.ba/sr/%D0%A6%D0%B0%D1%80%D0%B8%D0%BD%D0%B0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ew.uino.gov.ba/get/810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3400" y="1295400"/>
            <a:ext cx="8222456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sr-Cyrl-BA" dirty="0"/>
              <a:t>Индиректни и директни порези</a:t>
            </a:r>
            <a:r>
              <a:rPr lang="en-US" dirty="0"/>
              <a:t> </a:t>
            </a:r>
            <a:r>
              <a:rPr lang="sr-Cyrl-CS" dirty="0"/>
              <a:t>у БиХ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702491"/>
          </a:xfrm>
        </p:spPr>
        <p:txBody>
          <a:bodyPr>
            <a:normAutofit fontScale="85000" lnSpcReduction="20000"/>
          </a:bodyPr>
          <a:lstStyle/>
          <a:p>
            <a:r>
              <a:rPr lang="bs-Latn-BA" b="1"/>
              <a:t>ПДВ фактура мора садржавати с</a:t>
            </a:r>
            <a:r>
              <a:rPr lang="sr-Cyrl-CS" b="1"/>
              <a:t>љ</a:t>
            </a:r>
            <a:r>
              <a:rPr lang="bs-Latn-BA" b="1"/>
              <a:t>едеће елементе:</a:t>
            </a:r>
            <a:endParaRPr lang="en-US"/>
          </a:p>
          <a:p>
            <a:pPr>
              <a:buNone/>
            </a:pPr>
            <a:r>
              <a:rPr lang="sr-Cyrl-CS"/>
              <a:t>	</a:t>
            </a:r>
            <a:r>
              <a:rPr lang="bs-Latn-BA"/>
              <a:t>■ мјесто, датум издавања и редни број фактуре</a:t>
            </a:r>
            <a:endParaRPr lang="en-US"/>
          </a:p>
          <a:p>
            <a:pPr>
              <a:buNone/>
            </a:pPr>
            <a:r>
              <a:rPr lang="sr-Cyrl-CS"/>
              <a:t>	</a:t>
            </a:r>
            <a:r>
              <a:rPr lang="bs-Latn-BA"/>
              <a:t>■ назив, адресу и ПДВ идентификациони број         обвезника- издаваоца рачуна</a:t>
            </a:r>
            <a:endParaRPr lang="en-US"/>
          </a:p>
          <a:p>
            <a:pPr>
              <a:buNone/>
            </a:pPr>
            <a:r>
              <a:rPr lang="sr-Cyrl-CS"/>
              <a:t>	</a:t>
            </a:r>
            <a:r>
              <a:rPr lang="bs-Latn-BA"/>
              <a:t>■ име, назив, адреса и ПДВ број или матични број примаоца добара или корисника услуга</a:t>
            </a:r>
            <a:endParaRPr lang="en-US"/>
          </a:p>
          <a:p>
            <a:pPr>
              <a:buNone/>
            </a:pPr>
            <a:r>
              <a:rPr lang="sr-Cyrl-CS"/>
              <a:t>	</a:t>
            </a:r>
            <a:r>
              <a:rPr lang="bs-Latn-BA"/>
              <a:t>■ датум испоруке добара или услуга</a:t>
            </a:r>
            <a:endParaRPr lang="en-US"/>
          </a:p>
          <a:p>
            <a:pPr>
              <a:buNone/>
            </a:pPr>
            <a:r>
              <a:rPr lang="sr-Cyrl-CS"/>
              <a:t>	</a:t>
            </a:r>
            <a:r>
              <a:rPr lang="bs-Latn-BA"/>
              <a:t>■ трговачки назив, врсту, количину и цијену испоручених добара и обављених услуга </a:t>
            </a:r>
            <a:endParaRPr lang="en-US"/>
          </a:p>
          <a:p>
            <a:pPr>
              <a:buNone/>
            </a:pPr>
            <a:r>
              <a:rPr lang="sr-Cyrl-CS"/>
              <a:t>	</a:t>
            </a:r>
            <a:r>
              <a:rPr lang="bs-Latn-BA"/>
              <a:t>■ појединачну вриједност добара и услуга без ПДВ-а</a:t>
            </a:r>
            <a:endParaRPr lang="en-US"/>
          </a:p>
          <a:p>
            <a:pPr>
              <a:buNone/>
            </a:pPr>
            <a:r>
              <a:rPr lang="sr-Cyrl-CS"/>
              <a:t>	</a:t>
            </a:r>
            <a:r>
              <a:rPr lang="bs-Latn-BA"/>
              <a:t>■ стопу ПДВ-а</a:t>
            </a:r>
            <a:endParaRPr lang="en-US"/>
          </a:p>
          <a:p>
            <a:pPr>
              <a:buNone/>
            </a:pPr>
            <a:r>
              <a:rPr lang="sr-Cyrl-CS"/>
              <a:t>	</a:t>
            </a:r>
            <a:r>
              <a:rPr lang="bs-Latn-BA"/>
              <a:t>■ појединачни износ ПДВ-а</a:t>
            </a:r>
            <a:endParaRPr lang="en-US"/>
          </a:p>
          <a:p>
            <a:pPr>
              <a:buNone/>
            </a:pPr>
            <a:r>
              <a:rPr lang="sr-Cyrl-CS"/>
              <a:t>	</a:t>
            </a:r>
            <a:r>
              <a:rPr lang="bs-Latn-BA"/>
              <a:t>■ појединачну вриједност добара или услуга са ПДВ-ом</a:t>
            </a:r>
            <a:endParaRPr lang="en-US"/>
          </a:p>
          <a:p>
            <a:pPr>
              <a:buNone/>
            </a:pPr>
            <a:r>
              <a:rPr lang="sr-Cyrl-CS"/>
              <a:t>	</a:t>
            </a:r>
            <a:r>
              <a:rPr lang="bs-Latn-BA"/>
              <a:t>■ укупан износ накнаде без ПДВ-а</a:t>
            </a:r>
            <a:endParaRPr lang="en-US"/>
          </a:p>
          <a:p>
            <a:pPr>
              <a:buNone/>
            </a:pPr>
            <a:r>
              <a:rPr lang="sr-Cyrl-CS"/>
              <a:t>	</a:t>
            </a:r>
            <a:r>
              <a:rPr lang="bs-Latn-BA"/>
              <a:t>■ укупан износ ПДВ-а</a:t>
            </a:r>
            <a:endParaRPr lang="en-US"/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763000" cy="6400800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b="1" dirty="0" err="1">
                <a:solidFill>
                  <a:srgbClr val="FF0000"/>
                </a:solidFill>
              </a:rPr>
              <a:t>Принцип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додате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вриједности</a:t>
            </a:r>
            <a:r>
              <a:rPr lang="sr-Latn-BA" b="1" dirty="0" smtClean="0">
                <a:solidFill>
                  <a:srgbClr val="FF0000"/>
                </a:solidFill>
              </a:rPr>
              <a:t>: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err="1"/>
              <a:t>Привредни</a:t>
            </a:r>
            <a:r>
              <a:rPr lang="en-US" dirty="0"/>
              <a:t> </a:t>
            </a:r>
            <a:r>
              <a:rPr lang="en-US" dirty="0" err="1"/>
              <a:t>субјекти</a:t>
            </a:r>
            <a:r>
              <a:rPr lang="en-US" dirty="0"/>
              <a:t> </a:t>
            </a:r>
            <a:r>
              <a:rPr lang="en-US" dirty="0" err="1"/>
              <a:t>регистровани</a:t>
            </a:r>
            <a:r>
              <a:rPr lang="en-US" dirty="0"/>
              <a:t> </a:t>
            </a:r>
            <a:r>
              <a:rPr lang="en-US" dirty="0" err="1"/>
              <a:t>за</a:t>
            </a:r>
            <a:r>
              <a:rPr lang="en-US" dirty="0"/>
              <a:t> ПДВ</a:t>
            </a:r>
            <a:r>
              <a:rPr lang="sr-Cyrl-BA" dirty="0"/>
              <a:t>,</a:t>
            </a:r>
            <a:r>
              <a:rPr lang="en-US" dirty="0"/>
              <a:t> </a:t>
            </a:r>
            <a:r>
              <a:rPr lang="en-US" b="1" dirty="0" err="1"/>
              <a:t>обрачунавају</a:t>
            </a:r>
            <a:r>
              <a:rPr lang="en-US" b="1" dirty="0"/>
              <a:t> ПДВ </a:t>
            </a:r>
            <a:r>
              <a:rPr lang="en-US" b="1" dirty="0" err="1"/>
              <a:t>на</a:t>
            </a:r>
            <a:r>
              <a:rPr lang="en-US" b="1" dirty="0"/>
              <a:t> </a:t>
            </a:r>
            <a:r>
              <a:rPr lang="en-US" b="1" dirty="0" err="1"/>
              <a:t>опорезиви</a:t>
            </a:r>
            <a:r>
              <a:rPr lang="en-US" b="1" dirty="0"/>
              <a:t> </a:t>
            </a:r>
            <a:r>
              <a:rPr lang="en-US" b="1" dirty="0" err="1"/>
              <a:t>промет</a:t>
            </a:r>
            <a:r>
              <a:rPr lang="en-US" b="1" dirty="0"/>
              <a:t> </a:t>
            </a:r>
            <a:r>
              <a:rPr lang="en-US" b="1" dirty="0" err="1"/>
              <a:t>добара</a:t>
            </a:r>
            <a:r>
              <a:rPr lang="en-US" b="1" dirty="0"/>
              <a:t> </a:t>
            </a:r>
            <a:r>
              <a:rPr lang="en-US" dirty="0"/>
              <a:t>и </a:t>
            </a:r>
            <a:r>
              <a:rPr lang="en-US" dirty="0" err="1"/>
              <a:t>услуга</a:t>
            </a:r>
            <a:r>
              <a:rPr lang="en-US" dirty="0"/>
              <a:t> </a:t>
            </a:r>
            <a:r>
              <a:rPr lang="en-US" dirty="0" err="1"/>
              <a:t>које</a:t>
            </a:r>
            <a:r>
              <a:rPr lang="en-US" dirty="0"/>
              <a:t> </a:t>
            </a:r>
            <a:r>
              <a:rPr lang="en-US" dirty="0" err="1"/>
              <a:t>врше</a:t>
            </a:r>
            <a:r>
              <a:rPr lang="en-US" dirty="0"/>
              <a:t>. </a:t>
            </a:r>
            <a:r>
              <a:rPr lang="en-US" dirty="0" err="1"/>
              <a:t>То</a:t>
            </a:r>
            <a:r>
              <a:rPr lang="en-US" dirty="0"/>
              <a:t> </a:t>
            </a:r>
            <a:r>
              <a:rPr lang="en-US" dirty="0" err="1"/>
              <a:t>је</a:t>
            </a:r>
            <a:r>
              <a:rPr lang="en-US" dirty="0"/>
              <a:t> </a:t>
            </a:r>
            <a:r>
              <a:rPr lang="en-US" b="1" dirty="0" err="1">
                <a:solidFill>
                  <a:srgbClr val="FF0000"/>
                </a:solidFill>
              </a:rPr>
              <a:t>излазни</a:t>
            </a:r>
            <a:r>
              <a:rPr lang="en-US" b="1" dirty="0">
                <a:solidFill>
                  <a:srgbClr val="FF0000"/>
                </a:solidFill>
              </a:rPr>
              <a:t> ПДВ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  <a:p>
            <a:endParaRPr lang="sr-Cyrl-BA" dirty="0"/>
          </a:p>
          <a:p>
            <a:pPr algn="just"/>
            <a:r>
              <a:rPr lang="en-US" dirty="0" err="1"/>
              <a:t>Привредни</a:t>
            </a:r>
            <a:r>
              <a:rPr lang="en-US" dirty="0"/>
              <a:t> </a:t>
            </a:r>
            <a:r>
              <a:rPr lang="en-US" dirty="0" err="1"/>
              <a:t>субјекти</a:t>
            </a:r>
            <a:r>
              <a:rPr lang="en-US" dirty="0"/>
              <a:t> </a:t>
            </a:r>
            <a:r>
              <a:rPr lang="en-US" b="1" dirty="0" err="1"/>
              <a:t>одбијају</a:t>
            </a:r>
            <a:r>
              <a:rPr lang="en-US" b="1" dirty="0"/>
              <a:t> ПДВ </a:t>
            </a:r>
            <a:r>
              <a:rPr lang="en-US" b="1" dirty="0" err="1"/>
              <a:t>који</a:t>
            </a:r>
            <a:r>
              <a:rPr lang="en-US" b="1" dirty="0"/>
              <a:t> </a:t>
            </a:r>
            <a:r>
              <a:rPr lang="en-US" b="1" dirty="0" err="1"/>
              <a:t>им</a:t>
            </a:r>
            <a:r>
              <a:rPr lang="en-US" b="1" dirty="0"/>
              <a:t> </a:t>
            </a:r>
            <a:r>
              <a:rPr lang="en-US" b="1" dirty="0" err="1"/>
              <a:t>је</a:t>
            </a:r>
            <a:r>
              <a:rPr lang="en-US" b="1" dirty="0"/>
              <a:t> </a:t>
            </a:r>
            <a:r>
              <a:rPr lang="en-US" b="1" dirty="0" err="1"/>
              <a:t>зарачунао</a:t>
            </a:r>
            <a:r>
              <a:rPr lang="en-US" b="1" dirty="0"/>
              <a:t> </a:t>
            </a:r>
            <a:r>
              <a:rPr lang="en-US" b="1" dirty="0" err="1"/>
              <a:t>добављач</a:t>
            </a:r>
            <a:r>
              <a:rPr lang="en-US" dirty="0"/>
              <a:t> и </a:t>
            </a:r>
            <a:r>
              <a:rPr lang="en-US" dirty="0" err="1"/>
              <a:t>то</a:t>
            </a:r>
            <a:r>
              <a:rPr lang="en-US" dirty="0"/>
              <a:t> </a:t>
            </a:r>
            <a:r>
              <a:rPr lang="en-US" dirty="0" err="1"/>
              <a:t>представља</a:t>
            </a:r>
            <a:r>
              <a:rPr lang="en-US" dirty="0"/>
              <a:t> </a:t>
            </a:r>
            <a:r>
              <a:rPr lang="en-US" b="1" dirty="0" err="1">
                <a:solidFill>
                  <a:srgbClr val="FF0000"/>
                </a:solidFill>
              </a:rPr>
              <a:t>улазни</a:t>
            </a:r>
            <a:r>
              <a:rPr lang="en-US" b="1" dirty="0">
                <a:solidFill>
                  <a:srgbClr val="FF0000"/>
                </a:solidFill>
              </a:rPr>
              <a:t> ПДВ.</a:t>
            </a:r>
          </a:p>
          <a:p>
            <a:pPr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То</a:t>
            </a:r>
            <a:r>
              <a:rPr lang="en-US" dirty="0"/>
              <a:t> </a:t>
            </a:r>
            <a:r>
              <a:rPr lang="en-US" dirty="0" err="1"/>
              <a:t>значи</a:t>
            </a:r>
            <a:r>
              <a:rPr lang="en-US" dirty="0"/>
              <a:t> </a:t>
            </a:r>
            <a:r>
              <a:rPr lang="en-US" dirty="0" err="1"/>
              <a:t>да</a:t>
            </a:r>
            <a:r>
              <a:rPr lang="en-US" dirty="0"/>
              <a:t> </a:t>
            </a:r>
            <a:r>
              <a:rPr lang="en-US" dirty="0" err="1"/>
              <a:t>привредни</a:t>
            </a:r>
            <a:r>
              <a:rPr lang="en-US" dirty="0"/>
              <a:t> </a:t>
            </a:r>
            <a:r>
              <a:rPr lang="en-US" dirty="0" err="1"/>
              <a:t>субјекти</a:t>
            </a:r>
            <a:r>
              <a:rPr lang="en-US" dirty="0"/>
              <a:t> </a:t>
            </a:r>
            <a:r>
              <a:rPr lang="en-US" dirty="0" err="1"/>
              <a:t>плаћају</a:t>
            </a:r>
            <a:r>
              <a:rPr lang="en-US" dirty="0"/>
              <a:t> ПДВ </a:t>
            </a:r>
            <a:r>
              <a:rPr lang="en-US" dirty="0" err="1" smtClean="0"/>
              <a:t>само</a:t>
            </a:r>
            <a:r>
              <a:rPr lang="en-US" dirty="0" smtClean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вриједност</a:t>
            </a:r>
            <a:r>
              <a:rPr lang="en-US" dirty="0"/>
              <a:t> </a:t>
            </a:r>
            <a:r>
              <a:rPr lang="en-US" dirty="0" err="1"/>
              <a:t>коју</a:t>
            </a:r>
            <a:r>
              <a:rPr lang="en-US" dirty="0"/>
              <a:t> </a:t>
            </a:r>
            <a:r>
              <a:rPr lang="en-US" dirty="0" err="1"/>
              <a:t>они</a:t>
            </a:r>
            <a:r>
              <a:rPr lang="en-US" dirty="0"/>
              <a:t> </a:t>
            </a:r>
            <a:r>
              <a:rPr lang="en-US" dirty="0" err="1"/>
              <a:t>додају</a:t>
            </a:r>
            <a:r>
              <a:rPr lang="en-US" dirty="0"/>
              <a:t> </a:t>
            </a:r>
            <a:r>
              <a:rPr lang="en-US" dirty="0" err="1"/>
              <a:t>својим</a:t>
            </a:r>
            <a:r>
              <a:rPr lang="en-US" dirty="0"/>
              <a:t> </a:t>
            </a:r>
            <a:r>
              <a:rPr lang="en-US" dirty="0" err="1" smtClean="0"/>
              <a:t>добрима</a:t>
            </a:r>
            <a:r>
              <a:rPr lang="en-US" dirty="0" smtClean="0"/>
              <a:t> </a:t>
            </a:r>
            <a:r>
              <a:rPr lang="en-US" dirty="0" err="1"/>
              <a:t>или</a:t>
            </a:r>
            <a:r>
              <a:rPr lang="en-US" dirty="0"/>
              <a:t> </a:t>
            </a:r>
            <a:r>
              <a:rPr lang="en-US" dirty="0" err="1"/>
              <a:t>услугама</a:t>
            </a:r>
            <a:r>
              <a:rPr lang="en-US" dirty="0"/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 l="35268" t="33497" r="35882" b="36759"/>
          <a:stretch>
            <a:fillRect/>
          </a:stretch>
        </p:blipFill>
        <p:spPr bwMode="auto">
          <a:xfrm>
            <a:off x="152400" y="1219200"/>
            <a:ext cx="8915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CS" dirty="0"/>
              <a:t>П</a:t>
            </a:r>
            <a:r>
              <a:rPr lang="sr-Cyrl-RS" dirty="0"/>
              <a:t>ДВ кроз фазе промета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686800" cy="5943600"/>
          </a:xfrm>
        </p:spPr>
        <p:txBody>
          <a:bodyPr>
            <a:normAutofit/>
          </a:bodyPr>
          <a:lstStyle/>
          <a:p>
            <a:pPr algn="just"/>
            <a:r>
              <a:rPr lang="en-US" dirty="0" err="1"/>
              <a:t>Уопште</a:t>
            </a:r>
            <a:r>
              <a:rPr lang="sr-Cyrl-BA" dirty="0"/>
              <a:t>но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ПДВ </a:t>
            </a:r>
            <a:r>
              <a:rPr lang="en-US" dirty="0" err="1">
                <a:solidFill>
                  <a:srgbClr val="FF0000"/>
                </a:solidFill>
              </a:rPr>
              <a:t>није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трошак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пословања</a:t>
            </a:r>
            <a:r>
              <a:rPr lang="en-US" dirty="0"/>
              <a:t>, </a:t>
            </a:r>
            <a:r>
              <a:rPr lang="en-US" dirty="0" err="1"/>
              <a:t>јер</a:t>
            </a:r>
            <a:r>
              <a:rPr lang="en-US" dirty="0"/>
              <a:t> </a:t>
            </a:r>
            <a:r>
              <a:rPr lang="en-US" dirty="0" err="1"/>
              <a:t>привредни</a:t>
            </a:r>
            <a:r>
              <a:rPr lang="en-US" dirty="0"/>
              <a:t> </a:t>
            </a:r>
            <a:r>
              <a:rPr lang="en-US" dirty="0" err="1"/>
              <a:t>субјекти</a:t>
            </a:r>
            <a:r>
              <a:rPr lang="en-US" dirty="0"/>
              <a:t> </a:t>
            </a:r>
            <a:r>
              <a:rPr lang="en-US" dirty="0" err="1"/>
              <a:t>одбијају</a:t>
            </a:r>
            <a:r>
              <a:rPr lang="en-US" dirty="0"/>
              <a:t> ПДВ </a:t>
            </a:r>
            <a:r>
              <a:rPr lang="en-US" dirty="0" err="1"/>
              <a:t>који</a:t>
            </a:r>
            <a:r>
              <a:rPr lang="en-US" dirty="0"/>
              <a:t> </a:t>
            </a:r>
            <a:r>
              <a:rPr lang="en-US" dirty="0" err="1"/>
              <a:t>су</a:t>
            </a:r>
            <a:r>
              <a:rPr lang="en-US" dirty="0"/>
              <a:t> </a:t>
            </a:r>
            <a:r>
              <a:rPr lang="en-US" dirty="0" err="1"/>
              <a:t>платили</a:t>
            </a:r>
            <a:r>
              <a:rPr lang="en-US" dirty="0"/>
              <a:t> </a:t>
            </a:r>
            <a:r>
              <a:rPr lang="en-US" dirty="0" err="1"/>
              <a:t>приликом</a:t>
            </a:r>
            <a:r>
              <a:rPr lang="en-US" dirty="0"/>
              <a:t> </a:t>
            </a:r>
            <a:r>
              <a:rPr lang="en-US" dirty="0" err="1"/>
              <a:t>куповине</a:t>
            </a:r>
            <a:r>
              <a:rPr lang="en-US" dirty="0"/>
              <a:t> </a:t>
            </a:r>
            <a:r>
              <a:rPr lang="en-US" dirty="0" err="1"/>
              <a:t>од</a:t>
            </a:r>
            <a:r>
              <a:rPr lang="en-US" dirty="0"/>
              <a:t> ПДВ-а, </a:t>
            </a:r>
            <a:r>
              <a:rPr lang="en-US" dirty="0" err="1"/>
              <a:t>који</a:t>
            </a:r>
            <a:r>
              <a:rPr lang="en-US" dirty="0"/>
              <a:t> </a:t>
            </a:r>
            <a:r>
              <a:rPr lang="en-US" dirty="0" err="1"/>
              <a:t>наплаћују</a:t>
            </a:r>
            <a:r>
              <a:rPr lang="en-US" dirty="0"/>
              <a:t> </a:t>
            </a:r>
            <a:r>
              <a:rPr lang="en-US" dirty="0" err="1"/>
              <a:t>при</a:t>
            </a:r>
            <a:r>
              <a:rPr lang="en-US" dirty="0"/>
              <a:t> </a:t>
            </a:r>
            <a:r>
              <a:rPr lang="en-US" dirty="0" err="1"/>
              <a:t>испоруци</a:t>
            </a:r>
            <a:r>
              <a:rPr lang="en-US" dirty="0"/>
              <a:t> </a:t>
            </a:r>
            <a:r>
              <a:rPr lang="en-US" dirty="0" err="1"/>
              <a:t>својих</a:t>
            </a:r>
            <a:r>
              <a:rPr lang="en-US" dirty="0"/>
              <a:t> </a:t>
            </a:r>
            <a:r>
              <a:rPr lang="en-US" dirty="0" err="1"/>
              <a:t>добара</a:t>
            </a:r>
            <a:r>
              <a:rPr lang="en-US" dirty="0"/>
              <a:t> и </a:t>
            </a:r>
            <a:r>
              <a:rPr lang="en-US" dirty="0" err="1"/>
              <a:t>услуга</a:t>
            </a:r>
            <a:r>
              <a:rPr lang="en-US" dirty="0"/>
              <a:t>. </a:t>
            </a:r>
          </a:p>
          <a:p>
            <a:pPr>
              <a:buNone/>
            </a:pPr>
            <a:endParaRPr lang="sr-Cyrl-BA" dirty="0"/>
          </a:p>
          <a:p>
            <a:pPr algn="just"/>
            <a:r>
              <a:rPr lang="en-US" dirty="0" err="1"/>
              <a:t>Субјекти</a:t>
            </a:r>
            <a:r>
              <a:rPr lang="en-US" dirty="0"/>
              <a:t> </a:t>
            </a:r>
            <a:r>
              <a:rPr lang="en-US" dirty="0" err="1"/>
              <a:t>тако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плаћају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само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разлику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/>
              <a:t>између</a:t>
            </a:r>
            <a:r>
              <a:rPr lang="en-US" dirty="0"/>
              <a:t> </a:t>
            </a:r>
            <a:r>
              <a:rPr lang="en-US" dirty="0" smtClean="0"/>
              <a:t>ПДВ</a:t>
            </a:r>
            <a:r>
              <a:rPr lang="sr-Latn-BA" dirty="0" smtClean="0"/>
              <a:t>-</a:t>
            </a:r>
            <a:r>
              <a:rPr lang="en-US" dirty="0" smtClean="0"/>
              <a:t>а </a:t>
            </a:r>
            <a:r>
              <a:rPr lang="en-US" dirty="0" err="1"/>
              <a:t>који</a:t>
            </a:r>
            <a:r>
              <a:rPr lang="en-US" dirty="0"/>
              <a:t> </a:t>
            </a:r>
            <a:r>
              <a:rPr lang="en-US" dirty="0" err="1"/>
              <a:t>они</a:t>
            </a:r>
            <a:r>
              <a:rPr lang="en-US" dirty="0"/>
              <a:t> </a:t>
            </a:r>
            <a:r>
              <a:rPr lang="en-US" dirty="0" err="1"/>
              <a:t>наплате</a:t>
            </a:r>
            <a:r>
              <a:rPr lang="en-US" dirty="0"/>
              <a:t> у </a:t>
            </a:r>
            <a:r>
              <a:rPr lang="en-US" dirty="0" err="1"/>
              <a:t>свом</a:t>
            </a:r>
            <a:r>
              <a:rPr lang="en-US" dirty="0"/>
              <a:t> </a:t>
            </a:r>
            <a:r>
              <a:rPr lang="en-US" dirty="0" err="1"/>
              <a:t>промету</a:t>
            </a:r>
            <a:r>
              <a:rPr lang="en-US" dirty="0"/>
              <a:t> и </a:t>
            </a:r>
            <a:r>
              <a:rPr lang="en-US" dirty="0" smtClean="0"/>
              <a:t>ПДВ</a:t>
            </a:r>
            <a:r>
              <a:rPr lang="sr-Latn-BA" dirty="0" smtClean="0"/>
              <a:t>-</a:t>
            </a:r>
            <a:r>
              <a:rPr lang="en-US" dirty="0" smtClean="0"/>
              <a:t>а </a:t>
            </a:r>
            <a:r>
              <a:rPr lang="en-US" dirty="0" err="1"/>
              <a:t>који</a:t>
            </a:r>
            <a:r>
              <a:rPr lang="en-US" dirty="0"/>
              <a:t> </a:t>
            </a:r>
            <a:r>
              <a:rPr lang="en-US" dirty="0" err="1"/>
              <a:t>плаћају</a:t>
            </a:r>
            <a:r>
              <a:rPr lang="en-US" dirty="0"/>
              <a:t> </a:t>
            </a:r>
            <a:r>
              <a:rPr lang="en-US" dirty="0" err="1"/>
              <a:t>приликом</a:t>
            </a:r>
            <a:r>
              <a:rPr lang="en-US" dirty="0"/>
              <a:t> </a:t>
            </a:r>
            <a:r>
              <a:rPr lang="en-US" dirty="0" err="1"/>
              <a:t>набавки</a:t>
            </a:r>
            <a:r>
              <a:rPr lang="en-US" dirty="0"/>
              <a:t>. </a:t>
            </a:r>
          </a:p>
          <a:p>
            <a:endParaRPr lang="sr-Cyrl-BA" dirty="0"/>
          </a:p>
          <a:p>
            <a:pPr algn="just"/>
            <a:r>
              <a:rPr lang="en-US" b="1" dirty="0" err="1"/>
              <a:t>Укупан</a:t>
            </a:r>
            <a:r>
              <a:rPr lang="en-US" b="1" dirty="0"/>
              <a:t> </a:t>
            </a:r>
            <a:r>
              <a:rPr lang="en-US" b="1" dirty="0" err="1"/>
              <a:t>износ</a:t>
            </a:r>
            <a:r>
              <a:rPr lang="en-US" b="1" dirty="0"/>
              <a:t> ПДВ-а </a:t>
            </a:r>
            <a:r>
              <a:rPr lang="en-US" b="1" dirty="0" err="1"/>
              <a:t>сноси</a:t>
            </a:r>
            <a:r>
              <a:rPr lang="en-US" b="1" dirty="0"/>
              <a:t> </a:t>
            </a:r>
            <a:r>
              <a:rPr lang="en-US" b="1" dirty="0" err="1"/>
              <a:t>крајњи</a:t>
            </a:r>
            <a:r>
              <a:rPr lang="en-US" b="1" dirty="0"/>
              <a:t> </a:t>
            </a:r>
            <a:r>
              <a:rPr lang="en-US" b="1" dirty="0" err="1"/>
              <a:t>потрошач</a:t>
            </a:r>
            <a:r>
              <a:rPr lang="en-US" b="1" dirty="0"/>
              <a:t> у </a:t>
            </a:r>
            <a:r>
              <a:rPr lang="en-US" b="1" dirty="0" err="1"/>
              <a:t>ланцу</a:t>
            </a:r>
            <a:r>
              <a:rPr lang="en-US" b="1" dirty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2084" t="20371" r="22083" b="7037"/>
          <a:stretch/>
        </p:blipFill>
        <p:spPr>
          <a:xfrm>
            <a:off x="304800" y="29361"/>
            <a:ext cx="8458200" cy="6828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0175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sz="quarter" idx="2"/>
          </p:nvPr>
        </p:nvPicPr>
        <p:blipFill>
          <a:blip r:embed="rId2" cstate="print"/>
          <a:srcRect l="28560" t="39785" r="28330" b="20386"/>
          <a:stretch>
            <a:fillRect/>
          </a:stretch>
        </p:blipFill>
        <p:spPr bwMode="auto">
          <a:xfrm>
            <a:off x="76200" y="152400"/>
            <a:ext cx="54102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5334000" y="457200"/>
            <a:ext cx="3657600" cy="609600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Земље ЕУ са највишим стандардним стопама ПДВ-а су Мађарска (27</a:t>
            </a:r>
            <a:r>
              <a:rPr lang="en-US" dirty="0" smtClean="0"/>
              <a:t>%</a:t>
            </a:r>
            <a:r>
              <a:rPr lang="ru-RU" dirty="0" smtClean="0"/>
              <a:t>), те Хрватска, Данска и Шведска (све по 25 </a:t>
            </a:r>
            <a:r>
              <a:rPr lang="en-US" dirty="0" smtClean="0"/>
              <a:t>%</a:t>
            </a:r>
            <a:r>
              <a:rPr lang="ru-RU" dirty="0" smtClean="0"/>
              <a:t>).</a:t>
            </a:r>
            <a:endParaRPr lang="en-US" dirty="0" smtClean="0"/>
          </a:p>
          <a:p>
            <a:endParaRPr lang="en-US" dirty="0" smtClean="0"/>
          </a:p>
          <a:p>
            <a:r>
              <a:rPr lang="ru-RU" dirty="0" smtClean="0"/>
              <a:t>Луксембург наплаћује најнижу стандардну стопу ПДВ-а од 17 </a:t>
            </a:r>
            <a:r>
              <a:rPr lang="en-US" dirty="0" smtClean="0"/>
              <a:t>%</a:t>
            </a:r>
            <a:r>
              <a:rPr lang="ru-RU" dirty="0" smtClean="0"/>
              <a:t>, затим Малта (</a:t>
            </a:r>
            <a:r>
              <a:rPr lang="en-US" dirty="0" smtClean="0"/>
              <a:t>18%</a:t>
            </a:r>
            <a:r>
              <a:rPr lang="ru-RU" dirty="0" smtClean="0"/>
              <a:t>), и Кипар, </a:t>
            </a:r>
            <a:r>
              <a:rPr lang="sr-Cyrl-CS" dirty="0" smtClean="0"/>
              <a:t>Њ</a:t>
            </a:r>
            <a:r>
              <a:rPr lang="ru-RU" dirty="0" smtClean="0"/>
              <a:t>емачка и Румунија (све по 19 одсто).</a:t>
            </a:r>
          </a:p>
          <a:p>
            <a:endParaRPr lang="ru-RU" dirty="0" smtClean="0"/>
          </a:p>
          <a:p>
            <a:r>
              <a:rPr lang="ru-RU" dirty="0" smtClean="0"/>
              <a:t>Просјечна стандардна стопа ПДВ-а у ЕУ је 21%, што је шест процентних поена више од минималне стандардне стопе ПДВ-а прописане прописима ЕУ.</a:t>
            </a:r>
            <a:endParaRPr lang="en-US" dirty="0"/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16984" t="22917" r="39678" b="1354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486400"/>
          </a:xfrm>
        </p:spPr>
        <p:txBody>
          <a:bodyPr>
            <a:normAutofit/>
          </a:bodyPr>
          <a:lstStyle/>
          <a:p>
            <a:r>
              <a:rPr lang="en-US" dirty="0" err="1"/>
              <a:t>Царина</a:t>
            </a:r>
            <a:r>
              <a:rPr lang="en-US" dirty="0"/>
              <a:t>   </a:t>
            </a:r>
            <a:r>
              <a:rPr lang="en-US" dirty="0" err="1"/>
              <a:t>је</a:t>
            </a:r>
            <a:r>
              <a:rPr lang="en-US" dirty="0"/>
              <a:t>  </a:t>
            </a:r>
            <a:r>
              <a:rPr lang="en-US" dirty="0" err="1"/>
              <a:t>основна</a:t>
            </a:r>
            <a:r>
              <a:rPr lang="en-US" dirty="0"/>
              <a:t>  </a:t>
            </a:r>
            <a:r>
              <a:rPr lang="en-US" dirty="0" err="1"/>
              <a:t>увозна</a:t>
            </a:r>
            <a:r>
              <a:rPr lang="en-US" dirty="0"/>
              <a:t> </a:t>
            </a:r>
            <a:r>
              <a:rPr lang="en-US" dirty="0" err="1"/>
              <a:t>дажбина</a:t>
            </a:r>
            <a:r>
              <a:rPr lang="en-US" dirty="0"/>
              <a:t> </a:t>
            </a:r>
            <a:r>
              <a:rPr lang="en-US" dirty="0" err="1"/>
              <a:t>која</a:t>
            </a:r>
            <a:r>
              <a:rPr lang="en-US" dirty="0"/>
              <a:t> </a:t>
            </a:r>
            <a:r>
              <a:rPr lang="en-US" dirty="0" err="1"/>
              <a:t>се</a:t>
            </a:r>
            <a:r>
              <a:rPr lang="en-US" dirty="0"/>
              <a:t> </a:t>
            </a:r>
            <a:r>
              <a:rPr lang="en-US" dirty="0" err="1"/>
              <a:t>наплаћује</a:t>
            </a:r>
            <a:r>
              <a:rPr lang="en-US" dirty="0"/>
              <a:t>  </a:t>
            </a:r>
            <a:r>
              <a:rPr lang="en-US" dirty="0" err="1"/>
              <a:t>на</a:t>
            </a:r>
            <a:r>
              <a:rPr lang="en-US" dirty="0"/>
              <a:t>  </a:t>
            </a:r>
            <a:r>
              <a:rPr lang="en-US" dirty="0" err="1"/>
              <a:t>робу</a:t>
            </a:r>
            <a:r>
              <a:rPr lang="en-US" dirty="0"/>
              <a:t>  </a:t>
            </a:r>
            <a:r>
              <a:rPr lang="en-US" dirty="0" err="1"/>
              <a:t>која</a:t>
            </a:r>
            <a:r>
              <a:rPr lang="en-US" dirty="0"/>
              <a:t>  </a:t>
            </a:r>
            <a:r>
              <a:rPr lang="en-US" dirty="0" err="1"/>
              <a:t>се</a:t>
            </a:r>
            <a:r>
              <a:rPr lang="en-US" dirty="0"/>
              <a:t> </a:t>
            </a:r>
            <a:r>
              <a:rPr lang="en-US" dirty="0" err="1"/>
              <a:t>увози</a:t>
            </a:r>
            <a:r>
              <a:rPr lang="en-US" dirty="0"/>
              <a:t> у </a:t>
            </a:r>
            <a:r>
              <a:rPr lang="en-US" dirty="0" err="1"/>
              <a:t>БиХ</a:t>
            </a:r>
            <a:endParaRPr lang="sr-Cyrl-RS" dirty="0"/>
          </a:p>
          <a:p>
            <a:pPr>
              <a:buNone/>
            </a:pPr>
            <a:endParaRPr lang="sr-Cyrl-RS" dirty="0"/>
          </a:p>
          <a:p>
            <a:r>
              <a:rPr lang="en-US" dirty="0" err="1"/>
              <a:t>По</a:t>
            </a:r>
            <a:r>
              <a:rPr lang="en-US" dirty="0"/>
              <a:t>  </a:t>
            </a:r>
            <a:r>
              <a:rPr lang="en-US" dirty="0" err="1"/>
              <a:t>својим</a:t>
            </a:r>
            <a:r>
              <a:rPr lang="en-US" dirty="0"/>
              <a:t> </a:t>
            </a:r>
            <a:r>
              <a:rPr lang="en-US" dirty="0" err="1"/>
              <a:t>основним</a:t>
            </a:r>
            <a:r>
              <a:rPr lang="en-US" dirty="0"/>
              <a:t> </a:t>
            </a:r>
            <a:r>
              <a:rPr lang="sr-Cyrl-CS" dirty="0"/>
              <a:t>карактеристикама </a:t>
            </a:r>
            <a:r>
              <a:rPr lang="en-US" dirty="0" err="1"/>
              <a:t>сврстава</a:t>
            </a:r>
            <a:r>
              <a:rPr lang="en-US" dirty="0"/>
              <a:t>  </a:t>
            </a:r>
            <a:r>
              <a:rPr lang="en-US" dirty="0" err="1"/>
              <a:t>се</a:t>
            </a:r>
            <a:r>
              <a:rPr lang="en-US" dirty="0"/>
              <a:t>  у </a:t>
            </a:r>
            <a:r>
              <a:rPr lang="en-US" dirty="0" err="1"/>
              <a:t>групу</a:t>
            </a:r>
            <a:r>
              <a:rPr lang="en-US" dirty="0"/>
              <a:t>  </a:t>
            </a:r>
            <a:r>
              <a:rPr lang="en-US" dirty="0" err="1"/>
              <a:t>индиректних</a:t>
            </a:r>
            <a:r>
              <a:rPr lang="en-US" dirty="0"/>
              <a:t> </a:t>
            </a:r>
            <a:r>
              <a:rPr lang="en-US" dirty="0" err="1"/>
              <a:t>пореза</a:t>
            </a:r>
            <a:r>
              <a:rPr lang="en-US" dirty="0"/>
              <a:t>, </a:t>
            </a:r>
            <a:r>
              <a:rPr lang="en-US" dirty="0" err="1"/>
              <a:t>терети</a:t>
            </a:r>
            <a:r>
              <a:rPr lang="en-US" dirty="0"/>
              <a:t> </a:t>
            </a:r>
            <a:r>
              <a:rPr lang="en-US" dirty="0" err="1"/>
              <a:t>потрошњу</a:t>
            </a:r>
            <a:r>
              <a:rPr lang="en-US" dirty="0"/>
              <a:t>, </a:t>
            </a:r>
            <a:r>
              <a:rPr lang="en-US" dirty="0" err="1"/>
              <a:t>урачунава</a:t>
            </a:r>
            <a:r>
              <a:rPr lang="sr-Cyrl-RS" dirty="0"/>
              <a:t> </a:t>
            </a:r>
            <a:r>
              <a:rPr lang="en-US" dirty="0"/>
              <a:t> </a:t>
            </a:r>
            <a:r>
              <a:rPr lang="en-US" dirty="0" err="1"/>
              <a:t>се</a:t>
            </a:r>
            <a:r>
              <a:rPr lang="en-US" dirty="0"/>
              <a:t> у </a:t>
            </a:r>
            <a:r>
              <a:rPr lang="en-US" dirty="0" err="1"/>
              <a:t>цијену</a:t>
            </a:r>
            <a:r>
              <a:rPr lang="en-US" dirty="0"/>
              <a:t> </a:t>
            </a:r>
            <a:r>
              <a:rPr lang="en-US" dirty="0" err="1"/>
              <a:t>робе</a:t>
            </a:r>
            <a:r>
              <a:rPr lang="en-US" dirty="0"/>
              <a:t> и </a:t>
            </a:r>
            <a:r>
              <a:rPr lang="en-US" dirty="0" err="1"/>
              <a:t>преваљује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  </a:t>
            </a:r>
            <a:r>
              <a:rPr lang="en-US" dirty="0" err="1"/>
              <a:t>крајњег</a:t>
            </a:r>
            <a:r>
              <a:rPr lang="en-US" dirty="0"/>
              <a:t> </a:t>
            </a:r>
            <a:r>
              <a:rPr lang="en-US" dirty="0" err="1"/>
              <a:t>потрошача</a:t>
            </a:r>
            <a:r>
              <a:rPr lang="en-US" dirty="0"/>
              <a:t> </a:t>
            </a:r>
            <a:r>
              <a:rPr lang="en-US" dirty="0" err="1"/>
              <a:t>што</a:t>
            </a:r>
            <a:r>
              <a:rPr lang="en-US" dirty="0"/>
              <a:t> </a:t>
            </a:r>
            <a:r>
              <a:rPr lang="en-US" dirty="0" err="1"/>
              <a:t>је</a:t>
            </a:r>
            <a:r>
              <a:rPr lang="en-US" dirty="0"/>
              <a:t> </a:t>
            </a:r>
            <a:r>
              <a:rPr lang="en-US" dirty="0" err="1"/>
              <a:t>означава</a:t>
            </a:r>
            <a:r>
              <a:rPr lang="en-US" dirty="0"/>
              <a:t>  </a:t>
            </a:r>
            <a:r>
              <a:rPr lang="en-US" dirty="0" err="1"/>
              <a:t>као</a:t>
            </a:r>
            <a:r>
              <a:rPr lang="en-US" dirty="0"/>
              <a:t>  </a:t>
            </a:r>
            <a:r>
              <a:rPr lang="en-US" dirty="0" err="1"/>
              <a:t>облик</a:t>
            </a:r>
            <a:r>
              <a:rPr lang="sr-Cyrl-RS" dirty="0"/>
              <a:t> пореза на</a:t>
            </a:r>
            <a:r>
              <a:rPr lang="en-US" dirty="0"/>
              <a:t> </a:t>
            </a:r>
            <a:r>
              <a:rPr lang="en-US" dirty="0" err="1"/>
              <a:t>промет</a:t>
            </a:r>
            <a:r>
              <a:rPr lang="en-US" dirty="0"/>
              <a:t>.</a:t>
            </a:r>
            <a:endParaRPr lang="sr-Cyrl-RS" dirty="0"/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04106"/>
          </a:xfrm>
        </p:spPr>
        <p:txBody>
          <a:bodyPr/>
          <a:lstStyle/>
          <a:p>
            <a:pPr algn="ctr"/>
            <a:r>
              <a:rPr lang="en-US" dirty="0"/>
              <a:t>ЦАРИНА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200400" y="152400"/>
            <a:ext cx="205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04800" y="2743200"/>
            <a:ext cx="8229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2005. </a:t>
            </a:r>
            <a:r>
              <a:rPr lang="en-US" sz="2400" dirty="0" err="1"/>
              <a:t>године</a:t>
            </a:r>
            <a:r>
              <a:rPr lang="en-US" sz="2400" dirty="0"/>
              <a:t> </a:t>
            </a:r>
            <a:r>
              <a:rPr lang="en-US" sz="2400" dirty="0" err="1"/>
              <a:t>успостављен</a:t>
            </a:r>
            <a:r>
              <a:rPr lang="en-US" sz="2400" dirty="0"/>
              <a:t> </a:t>
            </a:r>
            <a:r>
              <a:rPr lang="en-US" sz="2400" dirty="0" err="1"/>
              <a:t>је</a:t>
            </a:r>
            <a:r>
              <a:rPr lang="en-US" sz="2400" dirty="0"/>
              <a:t> </a:t>
            </a:r>
            <a:r>
              <a:rPr lang="en-US" sz="2400" dirty="0" err="1"/>
              <a:t>јединствени</a:t>
            </a:r>
            <a:r>
              <a:rPr lang="en-US" sz="2400" dirty="0"/>
              <a:t> </a:t>
            </a:r>
            <a:r>
              <a:rPr lang="en-US" sz="2400" dirty="0" err="1"/>
              <a:t>царински</a:t>
            </a:r>
            <a:r>
              <a:rPr lang="en-US" sz="2400" dirty="0"/>
              <a:t> </a:t>
            </a:r>
            <a:r>
              <a:rPr lang="en-US" sz="2400" dirty="0" err="1"/>
              <a:t>систем</a:t>
            </a:r>
            <a:r>
              <a:rPr lang="en-US" sz="2400" dirty="0"/>
              <a:t> у </a:t>
            </a:r>
            <a:r>
              <a:rPr lang="en-US" sz="2400" dirty="0" err="1"/>
              <a:t>БиХ</a:t>
            </a:r>
            <a:r>
              <a:rPr lang="en-US" sz="2400" dirty="0"/>
              <a:t>, </a:t>
            </a:r>
            <a:r>
              <a:rPr lang="en-US" sz="2400" dirty="0" err="1"/>
              <a:t>чији</a:t>
            </a:r>
            <a:r>
              <a:rPr lang="en-US" sz="2400" dirty="0"/>
              <a:t> </a:t>
            </a:r>
            <a:r>
              <a:rPr lang="en-US" sz="2400" dirty="0" err="1"/>
              <a:t>су</a:t>
            </a:r>
            <a:r>
              <a:rPr lang="en-US" sz="2400" dirty="0"/>
              <a:t> </a:t>
            </a:r>
            <a:r>
              <a:rPr lang="en-US" sz="2400" dirty="0" err="1"/>
              <a:t>основни</a:t>
            </a:r>
            <a:r>
              <a:rPr lang="en-US" sz="2400" dirty="0"/>
              <a:t> </a:t>
            </a:r>
            <a:r>
              <a:rPr lang="en-US" sz="2400" dirty="0" err="1"/>
              <a:t>елементи</a:t>
            </a:r>
            <a:r>
              <a:rPr lang="en-US" sz="2400" dirty="0"/>
              <a:t> </a:t>
            </a:r>
            <a:r>
              <a:rPr lang="en-US" sz="2400" dirty="0" err="1"/>
              <a:t>утврђени</a:t>
            </a:r>
            <a:r>
              <a:rPr lang="en-US" sz="2400" dirty="0"/>
              <a:t> </a:t>
            </a:r>
            <a:r>
              <a:rPr lang="en-US" sz="2400" u="sng" dirty="0" err="1">
                <a:hlinkClick r:id="rId3"/>
              </a:rPr>
              <a:t>Законом</a:t>
            </a:r>
            <a:r>
              <a:rPr lang="en-US" sz="2400" u="sng" dirty="0">
                <a:hlinkClick r:id="rId3"/>
              </a:rPr>
              <a:t> о </a:t>
            </a:r>
            <a:r>
              <a:rPr lang="en-US" sz="2400" u="sng" dirty="0" err="1">
                <a:hlinkClick r:id="rId3"/>
              </a:rPr>
              <a:t>царинској</a:t>
            </a:r>
            <a:r>
              <a:rPr lang="en-US" sz="2400" u="sng" dirty="0">
                <a:hlinkClick r:id="rId3"/>
              </a:rPr>
              <a:t> </a:t>
            </a:r>
            <a:r>
              <a:rPr lang="en-US" sz="2400" u="sng" dirty="0" err="1">
                <a:hlinkClick r:id="rId3"/>
              </a:rPr>
              <a:t>политици</a:t>
            </a:r>
            <a:r>
              <a:rPr lang="en-US" sz="2400" dirty="0"/>
              <a:t> </a:t>
            </a:r>
            <a:r>
              <a:rPr lang="en-US" sz="2400" dirty="0" err="1"/>
              <a:t>БиХ</a:t>
            </a:r>
            <a:r>
              <a:rPr lang="en-US" sz="2400" dirty="0"/>
              <a:t> </a:t>
            </a:r>
            <a:r>
              <a:rPr lang="en-US" sz="2400" dirty="0" err="1"/>
              <a:t>који</a:t>
            </a:r>
            <a:r>
              <a:rPr lang="en-US" sz="2400" dirty="0"/>
              <a:t> </a:t>
            </a:r>
            <a:r>
              <a:rPr lang="en-US" sz="2400" dirty="0" err="1"/>
              <a:t>се</a:t>
            </a:r>
            <a:r>
              <a:rPr lang="en-US" sz="2400" dirty="0"/>
              <a:t> </a:t>
            </a:r>
            <a:r>
              <a:rPr lang="en-US" sz="2400" dirty="0" err="1"/>
              <a:t>примјењује</a:t>
            </a:r>
            <a:r>
              <a:rPr lang="en-US" sz="2400" dirty="0"/>
              <a:t> </a:t>
            </a:r>
            <a:r>
              <a:rPr lang="en-US" sz="2400" dirty="0" err="1"/>
              <a:t>на</a:t>
            </a:r>
            <a:r>
              <a:rPr lang="en-US" sz="2400" dirty="0"/>
              <a:t> </a:t>
            </a:r>
            <a:r>
              <a:rPr lang="en-US" sz="2400" dirty="0" err="1"/>
              <a:t>цијелој</a:t>
            </a:r>
            <a:r>
              <a:rPr lang="en-US" sz="2400" dirty="0"/>
              <a:t> </a:t>
            </a:r>
            <a:r>
              <a:rPr lang="en-US" sz="2400" dirty="0" err="1"/>
              <a:t>територији</a:t>
            </a:r>
            <a:r>
              <a:rPr lang="en-US" sz="2400" dirty="0"/>
              <a:t> </a:t>
            </a:r>
            <a:r>
              <a:rPr lang="en-US" sz="2400" dirty="0" err="1"/>
              <a:t>БиХ</a:t>
            </a:r>
            <a:r>
              <a:rPr lang="en-US" sz="2400" dirty="0"/>
              <a:t>.</a:t>
            </a:r>
            <a:endParaRPr lang="sr-Cyrl-RS" sz="2400" dirty="0"/>
          </a:p>
          <a:p>
            <a:endParaRPr lang="en-US" sz="2400" dirty="0"/>
          </a:p>
          <a:p>
            <a:r>
              <a:rPr lang="en-US" sz="2400" dirty="0" err="1"/>
              <a:t>Царина</a:t>
            </a:r>
            <a:r>
              <a:rPr lang="en-US" sz="2400" dirty="0"/>
              <a:t> </a:t>
            </a:r>
            <a:r>
              <a:rPr lang="en-US" sz="2400" dirty="0" err="1"/>
              <a:t>се</a:t>
            </a:r>
            <a:r>
              <a:rPr lang="en-US" sz="2400" dirty="0"/>
              <a:t>  </a:t>
            </a:r>
            <a:r>
              <a:rPr lang="en-US" sz="2400" dirty="0" err="1"/>
              <a:t>заједно</a:t>
            </a:r>
            <a:r>
              <a:rPr lang="en-US" sz="2400" dirty="0"/>
              <a:t> </a:t>
            </a:r>
            <a:r>
              <a:rPr lang="en-US" sz="2400" dirty="0" err="1"/>
              <a:t>са</a:t>
            </a:r>
            <a:r>
              <a:rPr lang="en-US" sz="2400" dirty="0"/>
              <a:t> </a:t>
            </a:r>
            <a:r>
              <a:rPr lang="en-US" sz="2400" dirty="0" err="1"/>
              <a:t>осталим</a:t>
            </a:r>
            <a:r>
              <a:rPr lang="en-US" sz="2400" dirty="0"/>
              <a:t> </a:t>
            </a:r>
            <a:r>
              <a:rPr lang="en-US" sz="2400" dirty="0" err="1"/>
              <a:t>врстама</a:t>
            </a:r>
            <a:r>
              <a:rPr lang="en-US" sz="2400" dirty="0"/>
              <a:t> </a:t>
            </a:r>
            <a:r>
              <a:rPr lang="en-US" sz="2400" dirty="0" err="1"/>
              <a:t>индиректних</a:t>
            </a:r>
            <a:r>
              <a:rPr lang="en-US" sz="2400" dirty="0"/>
              <a:t> </a:t>
            </a:r>
            <a:r>
              <a:rPr lang="en-US" sz="2400" dirty="0" err="1"/>
              <a:t>пореза</a:t>
            </a:r>
            <a:r>
              <a:rPr lang="en-US" sz="2400" dirty="0"/>
              <a:t> </a:t>
            </a:r>
            <a:r>
              <a:rPr lang="en-US" sz="2400" dirty="0" err="1"/>
              <a:t>уплаћује</a:t>
            </a:r>
            <a:r>
              <a:rPr lang="en-US" sz="2400" dirty="0"/>
              <a:t> </a:t>
            </a:r>
            <a:r>
              <a:rPr lang="en-US" sz="2400" dirty="0" err="1"/>
              <a:t>на</a:t>
            </a:r>
            <a:r>
              <a:rPr lang="en-US" sz="2400" dirty="0"/>
              <a:t> </a:t>
            </a:r>
            <a:r>
              <a:rPr lang="en-US" sz="2400" dirty="0" err="1"/>
              <a:t>Јединствени</a:t>
            </a:r>
            <a:r>
              <a:rPr lang="en-US" sz="2400" dirty="0"/>
              <a:t> </a:t>
            </a:r>
            <a:r>
              <a:rPr lang="en-US" sz="2400" dirty="0" err="1"/>
              <a:t>рачун</a:t>
            </a:r>
            <a:r>
              <a:rPr lang="en-US" sz="2400" dirty="0"/>
              <a:t> </a:t>
            </a:r>
            <a:r>
              <a:rPr lang="en-US" sz="2400" dirty="0" err="1"/>
              <a:t>Управе</a:t>
            </a:r>
            <a:r>
              <a:rPr lang="en-US" sz="2400" dirty="0"/>
              <a:t> </a:t>
            </a:r>
            <a:r>
              <a:rPr lang="en-US" sz="2400" dirty="0" err="1"/>
              <a:t>за</a:t>
            </a:r>
            <a:r>
              <a:rPr lang="en-US" sz="2400" dirty="0"/>
              <a:t> </a:t>
            </a:r>
            <a:r>
              <a:rPr lang="en-US" sz="2400" dirty="0" err="1"/>
              <a:t>индиректно</a:t>
            </a:r>
            <a:r>
              <a:rPr lang="en-US" sz="2400" dirty="0"/>
              <a:t> </a:t>
            </a:r>
            <a:r>
              <a:rPr lang="en-US" sz="2400" dirty="0" err="1"/>
              <a:t>опорезивање</a:t>
            </a:r>
            <a:r>
              <a:rPr lang="en-US" sz="24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228600"/>
            <a:ext cx="8458200" cy="6553200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Царински прописи </a:t>
            </a:r>
            <a:r>
              <a:rPr lang="ru-RU" dirty="0" smtClean="0"/>
              <a:t>спрово</a:t>
            </a:r>
            <a:r>
              <a:rPr lang="ru-RU" dirty="0"/>
              <a:t>д</a:t>
            </a:r>
            <a:r>
              <a:rPr lang="ru-RU" dirty="0" smtClean="0"/>
              <a:t>е </a:t>
            </a:r>
            <a:r>
              <a:rPr lang="ru-RU" dirty="0"/>
              <a:t>се јединствено на подручју БиХ. Царинска тарифа садржи </a:t>
            </a:r>
            <a:r>
              <a:rPr lang="ru-RU" dirty="0">
                <a:solidFill>
                  <a:srgbClr val="FF0000"/>
                </a:solidFill>
              </a:rPr>
              <a:t>распон стопа од 0-15 %. </a:t>
            </a:r>
            <a:endParaRPr lang="sr-Latn-BA" dirty="0" smtClean="0">
              <a:solidFill>
                <a:srgbClr val="FF0000"/>
              </a:solidFill>
            </a:endParaRPr>
          </a:p>
          <a:p>
            <a:endParaRPr lang="sr-Latn-BA" dirty="0"/>
          </a:p>
          <a:p>
            <a:r>
              <a:rPr lang="ru-RU" dirty="0" smtClean="0"/>
              <a:t>Управa </a:t>
            </a:r>
            <a:r>
              <a:rPr lang="ru-RU" dirty="0"/>
              <a:t>за индиректно опорезивање БиХ одговорна је за прикупљање свих царина</a:t>
            </a:r>
            <a:r>
              <a:rPr lang="ru-RU" dirty="0" smtClean="0"/>
              <a:t>.</a:t>
            </a:r>
            <a:endParaRPr lang="sr-Latn-BA" dirty="0" smtClean="0"/>
          </a:p>
          <a:p>
            <a:endParaRPr lang="ru-RU" dirty="0"/>
          </a:p>
          <a:p>
            <a:r>
              <a:rPr lang="ru-RU" dirty="0"/>
              <a:t>У БиХ постоје 4 главна регионална центра за царине робе: ЦИ Бања Лука, ЦИ Сарајево, ЦИ Тузла и ЦИ Мостар</a:t>
            </a:r>
            <a:r>
              <a:rPr lang="ru-RU" dirty="0" smtClean="0"/>
              <a:t>.</a:t>
            </a:r>
            <a:endParaRPr lang="sr-Latn-BA" dirty="0" smtClean="0"/>
          </a:p>
          <a:p>
            <a:endParaRPr lang="sr-Latn-BA" dirty="0"/>
          </a:p>
          <a:p>
            <a:r>
              <a:rPr lang="ru-RU" i="1" dirty="0"/>
              <a:t>Гранични прелази</a:t>
            </a:r>
            <a:r>
              <a:rPr lang="ru-RU" dirty="0"/>
              <a:t>: Нови Град, Костајница, Козарска Дубица, Градишка, Брод, Шамац, Рача, Попови (Павловића мост), Каракај, Клобук, Делеуша, Вардиште, Зупци, Увац, Иваница, Братунац, Доња Градина</a:t>
            </a:r>
            <a:r>
              <a:rPr lang="ru-RU" dirty="0" smtClean="0"/>
              <a:t>.</a:t>
            </a:r>
            <a:endParaRPr lang="sr-Latn-BA" dirty="0" smtClean="0"/>
          </a:p>
          <a:p>
            <a:r>
              <a:rPr lang="ru-RU" dirty="0"/>
              <a:t/>
            </a:r>
            <a:br>
              <a:rPr lang="ru-RU" dirty="0"/>
            </a:br>
            <a:r>
              <a:rPr lang="ru-RU" i="1" dirty="0"/>
              <a:t>Царински прелази</a:t>
            </a:r>
            <a:r>
              <a:rPr lang="ru-RU" dirty="0"/>
              <a:t>: Нови Град, Козарска Дубица, Градишка, Брод, Рача, Попови (Павловића мост), Каракај, Клобук, Делеуша, Вардиште.</a:t>
            </a:r>
          </a:p>
          <a:p>
            <a:endParaRPr lang="ru-RU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657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2840" t="12500" r="36164" b="35882"/>
          <a:stretch>
            <a:fillRect/>
          </a:stretch>
        </p:blipFill>
        <p:spPr bwMode="auto">
          <a:xfrm>
            <a:off x="228600" y="228600"/>
            <a:ext cx="8610600" cy="652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304800"/>
            <a:ext cx="8458200" cy="647700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Потписивањем </a:t>
            </a:r>
            <a:r>
              <a:rPr lang="ru-RU" dirty="0"/>
              <a:t>Споразума о стабилизацији и придруживању омогућен је слободан извоз готово свих роба у ЕУ које испуњавају стандарде, а истовремено се постепено отвара тржиште БиХ за робе из ЕУ према динамици уговореној у анексима и протоколима који припадају дио тог Споразума</a:t>
            </a:r>
            <a:r>
              <a:rPr lang="ru-RU" dirty="0" smtClean="0"/>
              <a:t>.</a:t>
            </a:r>
            <a:endParaRPr lang="sr-Latn-BA" dirty="0" smtClean="0"/>
          </a:p>
          <a:p>
            <a:endParaRPr lang="ru-RU" dirty="0"/>
          </a:p>
          <a:p>
            <a:r>
              <a:rPr lang="ru-RU" dirty="0"/>
              <a:t>БиХ је потписник и CEFTA споразума о слободној трговини са земљама: Албанија, Црна Гора, Македонија, Молдавија, Србија и UNMIK/Kosovo. </a:t>
            </a:r>
            <a:endParaRPr lang="sr-Latn-BA" dirty="0" smtClean="0"/>
          </a:p>
          <a:p>
            <a:endParaRPr lang="sr-Latn-BA" dirty="0"/>
          </a:p>
          <a:p>
            <a:r>
              <a:rPr lang="ru-RU" dirty="0" smtClean="0"/>
              <a:t>CEFTA </a:t>
            </a:r>
            <a:r>
              <a:rPr lang="ru-RU" dirty="0"/>
              <a:t>споразумом се замјењују, али и допуњују постојећи споразуми о слободној трговини са појединим земљама из региона</a:t>
            </a:r>
            <a:r>
              <a:rPr lang="ru-RU" dirty="0" smtClean="0"/>
              <a:t>.</a:t>
            </a:r>
            <a:endParaRPr lang="sr-Latn-BA" dirty="0" smtClean="0"/>
          </a:p>
          <a:p>
            <a:endParaRPr lang="ru-RU" dirty="0"/>
          </a:p>
          <a:p>
            <a:r>
              <a:rPr lang="ru-RU" dirty="0"/>
              <a:t>Тиме се омогућава већа транспарентност и правила игре приближна стандардима ЕУ, као и приступ тржишту од око 30 милиона људи.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4542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1397977"/>
            <a:ext cx="861060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err="1"/>
              <a:t>Акциз</a:t>
            </a:r>
            <a:r>
              <a:rPr lang="sr-Cyrl-BA" b="1" dirty="0"/>
              <a:t>е</a:t>
            </a:r>
            <a:r>
              <a:rPr lang="en-US" dirty="0"/>
              <a:t> </a:t>
            </a:r>
            <a:r>
              <a:rPr lang="en-US" dirty="0" smtClean="0"/>
              <a:t>и </a:t>
            </a:r>
            <a:r>
              <a:rPr lang="en-US" b="1" dirty="0" err="1"/>
              <a:t>путарин</a:t>
            </a:r>
            <a:r>
              <a:rPr lang="sr-Cyrl-BA" b="1" dirty="0"/>
              <a:t>е</a:t>
            </a:r>
            <a:r>
              <a:rPr lang="en-US" dirty="0"/>
              <a:t> </a:t>
            </a:r>
            <a:r>
              <a:rPr lang="en-US" dirty="0" err="1"/>
              <a:t>су</a:t>
            </a:r>
            <a:r>
              <a:rPr lang="en-US" dirty="0"/>
              <a:t> </a:t>
            </a:r>
            <a:r>
              <a:rPr lang="en-US" dirty="0" err="1"/>
              <a:t>посебни</a:t>
            </a:r>
            <a:r>
              <a:rPr lang="en-US" dirty="0"/>
              <a:t> </a:t>
            </a:r>
            <a:r>
              <a:rPr lang="en-US" dirty="0" err="1"/>
              <a:t>облици</a:t>
            </a:r>
            <a:r>
              <a:rPr lang="en-US" dirty="0"/>
              <a:t> </a:t>
            </a:r>
            <a:r>
              <a:rPr lang="en-US" dirty="0" err="1"/>
              <a:t>индиректних</a:t>
            </a:r>
            <a:r>
              <a:rPr lang="en-US" dirty="0"/>
              <a:t> </a:t>
            </a:r>
            <a:r>
              <a:rPr lang="en-US" dirty="0" err="1"/>
              <a:t>пореза</a:t>
            </a:r>
            <a:r>
              <a:rPr lang="en-US" dirty="0"/>
              <a:t>, </a:t>
            </a:r>
            <a:r>
              <a:rPr lang="en-US" dirty="0" err="1"/>
              <a:t>који</a:t>
            </a:r>
            <a:r>
              <a:rPr lang="en-US" dirty="0"/>
              <a:t> </a:t>
            </a:r>
            <a:r>
              <a:rPr lang="en-US" dirty="0" err="1"/>
              <a:t>су</a:t>
            </a:r>
            <a:r>
              <a:rPr lang="en-US" dirty="0"/>
              <a:t> у </a:t>
            </a:r>
            <a:r>
              <a:rPr lang="en-US" dirty="0" err="1"/>
              <a:t>Босни</a:t>
            </a:r>
            <a:r>
              <a:rPr lang="en-US" dirty="0"/>
              <a:t> и </a:t>
            </a:r>
            <a:r>
              <a:rPr lang="en-US" dirty="0" err="1"/>
              <a:t>Херцеговини</a:t>
            </a:r>
            <a:r>
              <a:rPr lang="en-US" dirty="0"/>
              <a:t> </a:t>
            </a:r>
            <a:r>
              <a:rPr lang="en-US" dirty="0" err="1"/>
              <a:t>регулисани</a:t>
            </a:r>
            <a:r>
              <a:rPr lang="en-US" dirty="0"/>
              <a:t> </a:t>
            </a:r>
            <a:r>
              <a:rPr lang="en-US" dirty="0" err="1">
                <a:hlinkClick r:id="rId2"/>
              </a:rPr>
              <a:t>Законом</a:t>
            </a:r>
            <a:r>
              <a:rPr lang="en-US" dirty="0">
                <a:hlinkClick r:id="rId2"/>
              </a:rPr>
              <a:t> </a:t>
            </a:r>
            <a:r>
              <a:rPr lang="en-US" dirty="0" smtClean="0">
                <a:hlinkClick r:id="rId2"/>
              </a:rPr>
              <a:t>о </a:t>
            </a:r>
            <a:r>
              <a:rPr lang="en-US" dirty="0" err="1">
                <a:hlinkClick r:id="rId2"/>
              </a:rPr>
              <a:t>акцизама</a:t>
            </a:r>
            <a:r>
              <a:rPr lang="en-US" dirty="0">
                <a:hlinkClick r:id="rId2"/>
              </a:rPr>
              <a:t> у </a:t>
            </a:r>
            <a:r>
              <a:rPr lang="en-US" dirty="0" err="1">
                <a:hlinkClick r:id="rId2"/>
              </a:rPr>
              <a:t>БиХ</a:t>
            </a:r>
            <a:r>
              <a:rPr lang="en-US" dirty="0">
                <a:hlinkClick r:id="rId2"/>
              </a:rPr>
              <a:t> (“</a:t>
            </a:r>
            <a:r>
              <a:rPr lang="en-US" dirty="0" err="1">
                <a:hlinkClick r:id="rId2"/>
              </a:rPr>
              <a:t>Службени</a:t>
            </a:r>
            <a:r>
              <a:rPr lang="en-US" dirty="0">
                <a:hlinkClick r:id="rId2"/>
              </a:rPr>
              <a:t> </a:t>
            </a:r>
            <a:r>
              <a:rPr lang="en-US" dirty="0" err="1">
                <a:hlinkClick r:id="rId2"/>
              </a:rPr>
              <a:t>гласник</a:t>
            </a:r>
            <a:r>
              <a:rPr lang="en-US" dirty="0">
                <a:hlinkClick r:id="rId2"/>
              </a:rPr>
              <a:t> </a:t>
            </a:r>
            <a:r>
              <a:rPr lang="en-US" dirty="0" err="1">
                <a:hlinkClick r:id="rId2"/>
              </a:rPr>
              <a:t>БиХ</a:t>
            </a:r>
            <a:r>
              <a:rPr lang="en-US" dirty="0">
                <a:hlinkClick r:id="rId2"/>
              </a:rPr>
              <a:t>”, </a:t>
            </a:r>
            <a:r>
              <a:rPr lang="en-US" dirty="0" err="1">
                <a:hlinkClick r:id="rId2"/>
              </a:rPr>
              <a:t>број</a:t>
            </a:r>
            <a:r>
              <a:rPr lang="en-US" dirty="0">
                <a:hlinkClick r:id="rId2"/>
              </a:rPr>
              <a:t>: 49/09)</a:t>
            </a:r>
            <a:r>
              <a:rPr lang="en-US" dirty="0"/>
              <a:t>.</a:t>
            </a:r>
            <a:endParaRPr lang="sr-Cyrl-R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sr-Cyrl-RS" dirty="0"/>
              <a:t>	</a:t>
            </a:r>
            <a:r>
              <a:rPr lang="en-US" dirty="0" err="1"/>
              <a:t>Према</a:t>
            </a:r>
            <a:r>
              <a:rPr lang="en-US" dirty="0"/>
              <a:t> </a:t>
            </a:r>
            <a:r>
              <a:rPr lang="en-US" dirty="0" err="1"/>
              <a:t>Закону</a:t>
            </a:r>
            <a:r>
              <a:rPr lang="en-US" dirty="0"/>
              <a:t>, </a:t>
            </a:r>
            <a:r>
              <a:rPr lang="en-US" dirty="0" err="1"/>
              <a:t>производи</a:t>
            </a:r>
            <a:r>
              <a:rPr lang="en-US" dirty="0"/>
              <a:t> </a:t>
            </a:r>
            <a:r>
              <a:rPr lang="en-US" dirty="0" err="1"/>
              <a:t>који</a:t>
            </a:r>
            <a:r>
              <a:rPr lang="en-US" dirty="0"/>
              <a:t> </a:t>
            </a:r>
            <a:r>
              <a:rPr lang="en-US" dirty="0" err="1"/>
              <a:t>подлијежу</a:t>
            </a:r>
            <a:r>
              <a:rPr lang="en-US" dirty="0"/>
              <a:t> </a:t>
            </a:r>
            <a:r>
              <a:rPr lang="en-US" dirty="0" err="1"/>
              <a:t>опорезивању</a:t>
            </a:r>
            <a:r>
              <a:rPr lang="en-US" dirty="0"/>
              <a:t> </a:t>
            </a:r>
            <a:r>
              <a:rPr lang="en-US" b="1" i="1" u="sng" dirty="0" err="1"/>
              <a:t>акцизом</a:t>
            </a:r>
            <a:r>
              <a:rPr lang="en-US" dirty="0"/>
              <a:t> </a:t>
            </a:r>
            <a:r>
              <a:rPr lang="en-US" dirty="0" err="1"/>
              <a:t>су</a:t>
            </a:r>
            <a:r>
              <a:rPr lang="en-US" dirty="0"/>
              <a:t> :</a:t>
            </a:r>
            <a:endParaRPr lang="sr-Cyrl-RS" dirty="0"/>
          </a:p>
          <a:p>
            <a:pPr>
              <a:buNone/>
            </a:pPr>
            <a:endParaRPr lang="en-US" dirty="0"/>
          </a:p>
          <a:p>
            <a:pPr lvl="0"/>
            <a:r>
              <a:rPr lang="en-US" dirty="0" err="1"/>
              <a:t>Нафтни</a:t>
            </a:r>
            <a:r>
              <a:rPr lang="en-US" dirty="0"/>
              <a:t> </a:t>
            </a:r>
            <a:r>
              <a:rPr lang="en-US" dirty="0" err="1"/>
              <a:t>деривати</a:t>
            </a:r>
            <a:endParaRPr lang="en-US" dirty="0"/>
          </a:p>
          <a:p>
            <a:pPr lvl="0"/>
            <a:r>
              <a:rPr lang="en-US" dirty="0" err="1"/>
              <a:t>Ду</a:t>
            </a:r>
            <a:r>
              <a:rPr lang="sr-Cyrl-CS" dirty="0"/>
              <a:t>в</a:t>
            </a:r>
            <a:r>
              <a:rPr lang="en-US" dirty="0" err="1"/>
              <a:t>анске</a:t>
            </a:r>
            <a:r>
              <a:rPr lang="en-US" dirty="0"/>
              <a:t> </a:t>
            </a:r>
            <a:r>
              <a:rPr lang="en-US" dirty="0" err="1"/>
              <a:t>прерађевине</a:t>
            </a:r>
            <a:endParaRPr lang="en-US" dirty="0"/>
          </a:p>
          <a:p>
            <a:pPr lvl="0"/>
            <a:r>
              <a:rPr lang="en-US" dirty="0" err="1"/>
              <a:t>Безалкохолна</a:t>
            </a:r>
            <a:r>
              <a:rPr lang="en-US" dirty="0"/>
              <a:t> </a:t>
            </a:r>
            <a:r>
              <a:rPr lang="en-US" dirty="0" err="1"/>
              <a:t>пића</a:t>
            </a:r>
            <a:endParaRPr lang="en-US" dirty="0"/>
          </a:p>
          <a:p>
            <a:pPr lvl="0"/>
            <a:r>
              <a:rPr lang="en-US" dirty="0" err="1"/>
              <a:t>Алкохол</a:t>
            </a:r>
            <a:r>
              <a:rPr lang="en-US" dirty="0"/>
              <a:t>, </a:t>
            </a:r>
            <a:r>
              <a:rPr lang="en-US" dirty="0" err="1"/>
              <a:t>алкохолна</a:t>
            </a:r>
            <a:r>
              <a:rPr lang="en-US" dirty="0"/>
              <a:t> </a:t>
            </a:r>
            <a:r>
              <a:rPr lang="en-US" dirty="0" err="1"/>
              <a:t>пића</a:t>
            </a:r>
            <a:r>
              <a:rPr lang="en-US" dirty="0"/>
              <a:t> и </a:t>
            </a:r>
            <a:r>
              <a:rPr lang="en-US" dirty="0" err="1"/>
              <a:t>воћна</a:t>
            </a:r>
            <a:r>
              <a:rPr lang="en-US" dirty="0"/>
              <a:t> </a:t>
            </a:r>
            <a:r>
              <a:rPr lang="en-US" dirty="0" err="1"/>
              <a:t>природна</a:t>
            </a:r>
            <a:r>
              <a:rPr lang="en-US" dirty="0"/>
              <a:t> </a:t>
            </a:r>
            <a:r>
              <a:rPr lang="en-US" dirty="0" err="1"/>
              <a:t>ракија</a:t>
            </a:r>
            <a:endParaRPr lang="en-US" dirty="0"/>
          </a:p>
          <a:p>
            <a:pPr lvl="0"/>
            <a:r>
              <a:rPr lang="en-US" dirty="0" err="1"/>
              <a:t>Пиво</a:t>
            </a:r>
            <a:r>
              <a:rPr lang="en-US" dirty="0"/>
              <a:t> и </a:t>
            </a:r>
            <a:r>
              <a:rPr lang="en-US" dirty="0" err="1"/>
              <a:t>вино</a:t>
            </a:r>
            <a:endParaRPr lang="en-US" dirty="0"/>
          </a:p>
          <a:p>
            <a:pPr lvl="0"/>
            <a:r>
              <a:rPr lang="en-US" dirty="0" err="1"/>
              <a:t>Кафа</a:t>
            </a: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104106"/>
          </a:xfrm>
        </p:spPr>
        <p:txBody>
          <a:bodyPr/>
          <a:lstStyle/>
          <a:p>
            <a:pPr algn="ctr"/>
            <a:r>
              <a:rPr lang="en-US" b="1"/>
              <a:t>АКЦИЗ</a:t>
            </a:r>
            <a:r>
              <a:rPr lang="sr-Cyrl-BA" b="1"/>
              <a:t>Е</a:t>
            </a:r>
            <a:r>
              <a:rPr lang="en-US"/>
              <a:t> </a:t>
            </a:r>
            <a:r>
              <a:rPr lang="en-US" sz="2400"/>
              <a:t>И</a:t>
            </a:r>
            <a:r>
              <a:rPr lang="en-US"/>
              <a:t> </a:t>
            </a:r>
            <a:r>
              <a:rPr lang="en-US" b="1"/>
              <a:t>ПУТАРИН</a:t>
            </a:r>
            <a:r>
              <a:rPr lang="sr-Cyrl-BA" b="1"/>
              <a:t>Е</a:t>
            </a:r>
            <a:endParaRPr lang="en-US"/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"/>
            <a:ext cx="8763000" cy="6705600"/>
          </a:xfrm>
        </p:spPr>
        <p:txBody>
          <a:bodyPr>
            <a:normAutofit/>
          </a:bodyPr>
          <a:lstStyle/>
          <a:p>
            <a:r>
              <a:rPr lang="en-US" sz="2600" dirty="0" err="1"/>
              <a:t>Основица</a:t>
            </a:r>
            <a:r>
              <a:rPr lang="en-US" sz="2600" dirty="0"/>
              <a:t> </a:t>
            </a:r>
            <a:r>
              <a:rPr lang="en-US" sz="2600" dirty="0" err="1"/>
              <a:t>акцизе</a:t>
            </a:r>
            <a:r>
              <a:rPr lang="en-US" sz="2600" dirty="0"/>
              <a:t> </a:t>
            </a:r>
            <a:r>
              <a:rPr lang="en-US" sz="2600" dirty="0" err="1"/>
              <a:t>одређена</a:t>
            </a:r>
            <a:r>
              <a:rPr lang="en-US" sz="2600" dirty="0"/>
              <a:t> </a:t>
            </a:r>
            <a:r>
              <a:rPr lang="en-US" sz="2600" dirty="0" err="1" smtClean="0"/>
              <a:t>је</a:t>
            </a:r>
            <a:r>
              <a:rPr lang="en-US" sz="2600" dirty="0" smtClean="0"/>
              <a:t>:</a:t>
            </a:r>
            <a:endParaRPr lang="sr-Latn-BA" sz="2600" dirty="0"/>
          </a:p>
          <a:p>
            <a:pPr lvl="1"/>
            <a:r>
              <a:rPr lang="en-US" sz="2200" b="1" dirty="0" err="1" smtClean="0">
                <a:solidFill>
                  <a:srgbClr val="00B0F0"/>
                </a:solidFill>
              </a:rPr>
              <a:t>количином</a:t>
            </a:r>
            <a:r>
              <a:rPr lang="en-US" sz="2200" dirty="0"/>
              <a:t>, </a:t>
            </a:r>
            <a:r>
              <a:rPr lang="en-US" sz="2200" dirty="0" err="1"/>
              <a:t>за</a:t>
            </a:r>
            <a:r>
              <a:rPr lang="en-US" sz="2200" dirty="0"/>
              <a:t> </a:t>
            </a:r>
            <a:r>
              <a:rPr lang="en-US" sz="2200" dirty="0" err="1"/>
              <a:t>акцизне</a:t>
            </a:r>
            <a:r>
              <a:rPr lang="en-US" sz="2200" dirty="0"/>
              <a:t> </a:t>
            </a:r>
            <a:r>
              <a:rPr lang="en-US" sz="2200" dirty="0" err="1"/>
              <a:t>производе</a:t>
            </a:r>
            <a:r>
              <a:rPr lang="en-US" sz="2200" dirty="0"/>
              <a:t> </a:t>
            </a:r>
            <a:r>
              <a:rPr lang="en-US" sz="2200" dirty="0" err="1"/>
              <a:t>за</a:t>
            </a:r>
            <a:r>
              <a:rPr lang="en-US" sz="2200" dirty="0"/>
              <a:t> </a:t>
            </a:r>
            <a:r>
              <a:rPr lang="en-US" sz="2200" dirty="0" err="1"/>
              <a:t>које</a:t>
            </a:r>
            <a:r>
              <a:rPr lang="en-US" sz="2200" dirty="0"/>
              <a:t> </a:t>
            </a:r>
            <a:r>
              <a:rPr lang="en-US" sz="2200" dirty="0" err="1"/>
              <a:t>се</a:t>
            </a:r>
            <a:r>
              <a:rPr lang="en-US" sz="2200" dirty="0"/>
              <a:t> </a:t>
            </a:r>
            <a:r>
              <a:rPr lang="en-US" sz="2200" dirty="0" err="1"/>
              <a:t>акциза</a:t>
            </a:r>
            <a:r>
              <a:rPr lang="en-US" sz="2200" dirty="0"/>
              <a:t> </a:t>
            </a:r>
            <a:r>
              <a:rPr lang="en-US" sz="2200" dirty="0" err="1"/>
              <a:t>плаћа</a:t>
            </a:r>
            <a:r>
              <a:rPr lang="en-US" sz="2200" dirty="0"/>
              <a:t> </a:t>
            </a:r>
            <a:r>
              <a:rPr lang="en-US" sz="2200" dirty="0" err="1"/>
              <a:t>по</a:t>
            </a:r>
            <a:r>
              <a:rPr lang="en-US" sz="2200" dirty="0"/>
              <a:t> </a:t>
            </a:r>
            <a:r>
              <a:rPr lang="en-US" sz="2200" dirty="0" err="1"/>
              <a:t>мјерној</a:t>
            </a:r>
            <a:r>
              <a:rPr lang="en-US" sz="2200" dirty="0"/>
              <a:t> </a:t>
            </a:r>
            <a:r>
              <a:rPr lang="en-US" sz="2200" dirty="0" err="1"/>
              <a:t>јединици</a:t>
            </a:r>
            <a:r>
              <a:rPr lang="en-US" sz="2200" dirty="0"/>
              <a:t>, и </a:t>
            </a:r>
            <a:r>
              <a:rPr lang="en-US" sz="2200" dirty="0" err="1"/>
              <a:t>то</a:t>
            </a:r>
            <a:r>
              <a:rPr lang="en-US" sz="2200" dirty="0"/>
              <a:t>: </a:t>
            </a:r>
          </a:p>
          <a:p>
            <a:pPr lvl="2"/>
            <a:r>
              <a:rPr lang="en-US" sz="2600" dirty="0" err="1">
                <a:solidFill>
                  <a:srgbClr val="00B0F0"/>
                </a:solidFill>
              </a:rPr>
              <a:t>нафтни</a:t>
            </a:r>
            <a:r>
              <a:rPr lang="en-US" sz="2600" dirty="0">
                <a:solidFill>
                  <a:srgbClr val="00B0F0"/>
                </a:solidFill>
              </a:rPr>
              <a:t> </a:t>
            </a:r>
            <a:r>
              <a:rPr lang="en-US" sz="2600" dirty="0" err="1">
                <a:solidFill>
                  <a:srgbClr val="00B0F0"/>
                </a:solidFill>
              </a:rPr>
              <a:t>деривати</a:t>
            </a:r>
            <a:r>
              <a:rPr lang="en-US" sz="2600" dirty="0">
                <a:solidFill>
                  <a:srgbClr val="00B0F0"/>
                </a:solidFill>
              </a:rPr>
              <a:t> </a:t>
            </a:r>
            <a:r>
              <a:rPr lang="en-US" sz="2600" dirty="0"/>
              <a:t>– </a:t>
            </a:r>
            <a:r>
              <a:rPr lang="en-US" sz="2600" dirty="0" err="1"/>
              <a:t>пореска</a:t>
            </a:r>
            <a:r>
              <a:rPr lang="en-US" sz="2600" dirty="0"/>
              <a:t> </a:t>
            </a:r>
            <a:r>
              <a:rPr lang="en-US" sz="2600" dirty="0" err="1"/>
              <a:t>основица</a:t>
            </a:r>
            <a:r>
              <a:rPr lang="en-US" sz="2600" dirty="0"/>
              <a:t> </a:t>
            </a:r>
            <a:r>
              <a:rPr lang="en-US" sz="2600" dirty="0" err="1"/>
              <a:t>је</a:t>
            </a:r>
            <a:r>
              <a:rPr lang="en-US" sz="2600" dirty="0"/>
              <a:t> </a:t>
            </a:r>
            <a:r>
              <a:rPr lang="en-US" sz="2600" dirty="0" err="1"/>
              <a:t>одређена</a:t>
            </a:r>
            <a:r>
              <a:rPr lang="en-US" sz="2600" dirty="0"/>
              <a:t> у </a:t>
            </a:r>
            <a:r>
              <a:rPr lang="en-US" sz="2600" dirty="0" err="1"/>
              <a:t>апсолутном</a:t>
            </a:r>
            <a:r>
              <a:rPr lang="en-US" sz="2600" dirty="0"/>
              <a:t> </a:t>
            </a:r>
            <a:r>
              <a:rPr lang="en-US" sz="2600" dirty="0" err="1"/>
              <a:t>износу</a:t>
            </a:r>
            <a:r>
              <a:rPr lang="en-US" sz="2600" dirty="0"/>
              <a:t> и </a:t>
            </a:r>
            <a:r>
              <a:rPr lang="en-US" sz="2600" dirty="0" err="1"/>
              <a:t>плаћа</a:t>
            </a:r>
            <a:r>
              <a:rPr lang="en-US" sz="2600" dirty="0"/>
              <a:t> </a:t>
            </a:r>
            <a:r>
              <a:rPr lang="en-US" sz="2600" dirty="0" err="1"/>
              <a:t>се</a:t>
            </a:r>
            <a:r>
              <a:rPr lang="en-US" sz="2600" dirty="0"/>
              <a:t> </a:t>
            </a:r>
            <a:r>
              <a:rPr lang="en-US" sz="2600" dirty="0" err="1"/>
              <a:t>по</a:t>
            </a:r>
            <a:r>
              <a:rPr lang="en-US" sz="2600" dirty="0"/>
              <a:t> </a:t>
            </a:r>
            <a:r>
              <a:rPr lang="en-US" sz="2600" dirty="0" err="1"/>
              <a:t>литри</a:t>
            </a:r>
            <a:r>
              <a:rPr lang="en-US" sz="2600" dirty="0"/>
              <a:t> </a:t>
            </a:r>
            <a:r>
              <a:rPr lang="en-US" sz="2600" dirty="0" err="1"/>
              <a:t>деривата</a:t>
            </a:r>
            <a:r>
              <a:rPr lang="en-US" sz="2600" dirty="0"/>
              <a:t> </a:t>
            </a:r>
            <a:endParaRPr lang="sr-Cyrl-BA" sz="2600" dirty="0"/>
          </a:p>
          <a:p>
            <a:pPr lvl="2"/>
            <a:r>
              <a:rPr lang="en-US" sz="2600" dirty="0" err="1">
                <a:solidFill>
                  <a:srgbClr val="00B0F0"/>
                </a:solidFill>
              </a:rPr>
              <a:t>ракија</a:t>
            </a:r>
            <a:r>
              <a:rPr lang="en-US" sz="2600" dirty="0"/>
              <a:t> – </a:t>
            </a:r>
            <a:r>
              <a:rPr lang="en-US" sz="2600" dirty="0" err="1"/>
              <a:t>пореска</a:t>
            </a:r>
            <a:r>
              <a:rPr lang="en-US" sz="2600" dirty="0"/>
              <a:t> </a:t>
            </a:r>
            <a:r>
              <a:rPr lang="en-US" sz="2600" dirty="0" err="1"/>
              <a:t>основица</a:t>
            </a:r>
            <a:r>
              <a:rPr lang="en-US" sz="2600" dirty="0"/>
              <a:t> </a:t>
            </a:r>
            <a:r>
              <a:rPr lang="en-US" sz="2600" dirty="0" err="1"/>
              <a:t>је</a:t>
            </a:r>
            <a:r>
              <a:rPr lang="en-US" sz="2600" dirty="0"/>
              <a:t> </a:t>
            </a:r>
            <a:r>
              <a:rPr lang="en-US" sz="2600" dirty="0" err="1"/>
              <a:t>литра</a:t>
            </a:r>
            <a:r>
              <a:rPr lang="en-US" sz="2600" dirty="0"/>
              <a:t> </a:t>
            </a:r>
            <a:r>
              <a:rPr lang="en-US" sz="2600" dirty="0" err="1"/>
              <a:t>апсолутног</a:t>
            </a:r>
            <a:r>
              <a:rPr lang="en-US" sz="2600" dirty="0"/>
              <a:t> </a:t>
            </a:r>
            <a:r>
              <a:rPr lang="en-US" sz="2600" dirty="0" err="1"/>
              <a:t>алкохола</a:t>
            </a:r>
            <a:r>
              <a:rPr lang="en-US" sz="2600" dirty="0"/>
              <a:t> </a:t>
            </a:r>
            <a:r>
              <a:rPr lang="en-US" sz="2600" dirty="0" err="1"/>
              <a:t>садржаног</a:t>
            </a:r>
            <a:r>
              <a:rPr lang="en-US" sz="2600" dirty="0"/>
              <a:t>  у </a:t>
            </a:r>
            <a:r>
              <a:rPr lang="en-US" sz="2600" dirty="0" err="1"/>
              <a:t>етилном</a:t>
            </a:r>
            <a:r>
              <a:rPr lang="en-US" sz="2600" dirty="0"/>
              <a:t> </a:t>
            </a:r>
            <a:r>
              <a:rPr lang="en-US" sz="2600" dirty="0" err="1"/>
              <a:t>алкохолу</a:t>
            </a:r>
            <a:r>
              <a:rPr lang="en-US" sz="2600" dirty="0"/>
              <a:t>, </a:t>
            </a:r>
            <a:r>
              <a:rPr lang="en-US" sz="2600" dirty="0" err="1"/>
              <a:t>алкохолним</a:t>
            </a:r>
            <a:r>
              <a:rPr lang="en-US" sz="2600" dirty="0"/>
              <a:t> </a:t>
            </a:r>
            <a:r>
              <a:rPr lang="en-US" sz="2600" dirty="0" err="1"/>
              <a:t>пићима</a:t>
            </a:r>
            <a:r>
              <a:rPr lang="en-US" sz="2600" dirty="0"/>
              <a:t> и </a:t>
            </a:r>
            <a:r>
              <a:rPr lang="en-US" sz="2600" dirty="0" err="1"/>
              <a:t>воћној</a:t>
            </a:r>
            <a:r>
              <a:rPr lang="en-US" sz="2600" dirty="0"/>
              <a:t> </a:t>
            </a:r>
            <a:r>
              <a:rPr lang="en-US" sz="2600" dirty="0" err="1"/>
              <a:t>природној</a:t>
            </a:r>
            <a:r>
              <a:rPr lang="en-US" sz="2600" dirty="0"/>
              <a:t> </a:t>
            </a:r>
            <a:r>
              <a:rPr lang="en-US" sz="2600" dirty="0" err="1"/>
              <a:t>ракији</a:t>
            </a:r>
            <a:endParaRPr lang="en-US" sz="2600" dirty="0"/>
          </a:p>
          <a:p>
            <a:pPr lvl="2"/>
            <a:r>
              <a:rPr lang="en-US" sz="2600" dirty="0" err="1">
                <a:solidFill>
                  <a:srgbClr val="00B0F0"/>
                </a:solidFill>
              </a:rPr>
              <a:t>кафа</a:t>
            </a:r>
            <a:r>
              <a:rPr lang="en-US" sz="2600" dirty="0"/>
              <a:t> – </a:t>
            </a:r>
            <a:r>
              <a:rPr lang="en-US" sz="2600" dirty="0" err="1"/>
              <a:t>пореска</a:t>
            </a:r>
            <a:r>
              <a:rPr lang="en-US" sz="2600" dirty="0"/>
              <a:t> </a:t>
            </a:r>
            <a:r>
              <a:rPr lang="en-US" sz="2600" dirty="0" err="1"/>
              <a:t>основица</a:t>
            </a:r>
            <a:r>
              <a:rPr lang="en-US" sz="2600" dirty="0"/>
              <a:t> </a:t>
            </a:r>
            <a:r>
              <a:rPr lang="en-US" sz="2600" dirty="0" err="1"/>
              <a:t>је</a:t>
            </a:r>
            <a:r>
              <a:rPr lang="en-US" sz="2600" dirty="0"/>
              <a:t> 1 </a:t>
            </a:r>
            <a:r>
              <a:rPr lang="en-US" sz="2600" dirty="0" err="1"/>
              <a:t>кг</a:t>
            </a:r>
            <a:r>
              <a:rPr lang="en-US" sz="2600" dirty="0"/>
              <a:t> </a:t>
            </a:r>
            <a:r>
              <a:rPr lang="en-US" sz="2600" dirty="0" err="1"/>
              <a:t>нето</a:t>
            </a:r>
            <a:r>
              <a:rPr lang="en-US" sz="2600" dirty="0"/>
              <a:t> </a:t>
            </a:r>
            <a:r>
              <a:rPr lang="en-US" sz="2600" dirty="0" err="1"/>
              <a:t>тежине</a:t>
            </a:r>
            <a:r>
              <a:rPr lang="en-US" sz="2600" dirty="0"/>
              <a:t> </a:t>
            </a:r>
            <a:r>
              <a:rPr lang="en-US" sz="2600" dirty="0" err="1"/>
              <a:t>кафе</a:t>
            </a:r>
            <a:endParaRPr lang="en-US" sz="2600" dirty="0"/>
          </a:p>
          <a:p>
            <a:pPr lvl="1"/>
            <a:r>
              <a:rPr lang="en-US" sz="2200" b="1" dirty="0" err="1">
                <a:solidFill>
                  <a:schemeClr val="accent6">
                    <a:lumMod val="75000"/>
                  </a:schemeClr>
                </a:solidFill>
              </a:rPr>
              <a:t>малопродајном</a:t>
            </a:r>
            <a:r>
              <a:rPr lang="en-US" sz="2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200" b="1" dirty="0" err="1">
                <a:solidFill>
                  <a:schemeClr val="accent6">
                    <a:lumMod val="75000"/>
                  </a:schemeClr>
                </a:solidFill>
              </a:rPr>
              <a:t>цијеном</a:t>
            </a:r>
            <a:r>
              <a:rPr lang="en-US" sz="2200" b="1" dirty="0">
                <a:solidFill>
                  <a:schemeClr val="accent6">
                    <a:lumMod val="75000"/>
                  </a:schemeClr>
                </a:solidFill>
              </a:rPr>
              <a:t> и </a:t>
            </a:r>
            <a:r>
              <a:rPr lang="en-US" sz="2200" b="1" dirty="0" err="1">
                <a:solidFill>
                  <a:schemeClr val="accent6">
                    <a:lumMod val="75000"/>
                  </a:schemeClr>
                </a:solidFill>
              </a:rPr>
              <a:t>количином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200" dirty="0" err="1"/>
              <a:t>по</a:t>
            </a:r>
            <a:r>
              <a:rPr lang="en-US" sz="2200" dirty="0"/>
              <a:t> </a:t>
            </a:r>
            <a:r>
              <a:rPr lang="en-US" sz="2200" dirty="0" err="1"/>
              <a:t>мјерној</a:t>
            </a:r>
            <a:r>
              <a:rPr lang="en-US" sz="2200" dirty="0"/>
              <a:t> </a:t>
            </a:r>
            <a:r>
              <a:rPr lang="en-US" sz="2200" dirty="0" err="1"/>
              <a:t>јединици</a:t>
            </a:r>
            <a:r>
              <a:rPr lang="en-US" sz="2200" dirty="0"/>
              <a:t> </a:t>
            </a:r>
            <a:r>
              <a:rPr lang="en-US" sz="2200" dirty="0" err="1"/>
              <a:t>за</a:t>
            </a:r>
            <a:r>
              <a:rPr lang="en-US" sz="2200" dirty="0"/>
              <a:t> </a:t>
            </a:r>
            <a:r>
              <a:rPr lang="en-US" sz="2200" dirty="0" err="1">
                <a:solidFill>
                  <a:schemeClr val="accent6">
                    <a:lumMod val="75000"/>
                  </a:schemeClr>
                </a:solidFill>
              </a:rPr>
              <a:t>ду</a:t>
            </a:r>
            <a:r>
              <a:rPr lang="sr-Cyrl-CS" sz="2200" dirty="0">
                <a:solidFill>
                  <a:schemeClr val="accent6">
                    <a:lumMod val="75000"/>
                  </a:schemeClr>
                </a:solidFill>
              </a:rPr>
              <a:t>в</a:t>
            </a:r>
            <a:r>
              <a:rPr lang="en-US" sz="2200" dirty="0" err="1">
                <a:solidFill>
                  <a:schemeClr val="accent6">
                    <a:lumMod val="75000"/>
                  </a:schemeClr>
                </a:solidFill>
              </a:rPr>
              <a:t>анске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6">
                    <a:lumMod val="75000"/>
                  </a:schemeClr>
                </a:solidFill>
              </a:rPr>
              <a:t>прерађевине</a:t>
            </a:r>
            <a:r>
              <a:rPr lang="en-US" sz="2200" dirty="0"/>
              <a:t>.</a:t>
            </a:r>
          </a:p>
          <a:p>
            <a:pPr lvl="0"/>
            <a:endParaRPr lang="en-US" sz="3200" dirty="0"/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69" y="26377"/>
            <a:ext cx="8915400" cy="6858000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sz="2800" dirty="0" err="1"/>
              <a:t>Акциза</a:t>
            </a:r>
            <a:r>
              <a:rPr lang="en-US" sz="2800" dirty="0"/>
              <a:t> </a:t>
            </a:r>
            <a:r>
              <a:rPr lang="en-US" sz="2800" dirty="0" err="1"/>
              <a:t>се</a:t>
            </a:r>
            <a:r>
              <a:rPr lang="en-US" sz="2800" dirty="0"/>
              <a:t> </a:t>
            </a:r>
            <a:r>
              <a:rPr lang="en-US" sz="2800" dirty="0" err="1"/>
              <a:t>обрачунава</a:t>
            </a:r>
            <a:r>
              <a:rPr lang="en-US" sz="2800" dirty="0"/>
              <a:t> и </a:t>
            </a:r>
            <a:r>
              <a:rPr lang="en-US" sz="2800" dirty="0" err="1"/>
              <a:t>плаћа</a:t>
            </a:r>
            <a:r>
              <a:rPr lang="en-US" sz="2800" dirty="0"/>
              <a:t> у </a:t>
            </a:r>
            <a:r>
              <a:rPr lang="en-US" sz="2800" dirty="0" err="1"/>
              <a:t>апсолутном</a:t>
            </a:r>
            <a:r>
              <a:rPr lang="en-US" sz="2800" dirty="0"/>
              <a:t> </a:t>
            </a:r>
            <a:r>
              <a:rPr lang="en-US" sz="2800" dirty="0" err="1"/>
              <a:t>износу</a:t>
            </a:r>
            <a:r>
              <a:rPr lang="en-US" sz="2800" dirty="0"/>
              <a:t> </a:t>
            </a:r>
            <a:r>
              <a:rPr lang="en-US" sz="2800" dirty="0" err="1"/>
              <a:t>по</a:t>
            </a:r>
            <a:r>
              <a:rPr lang="en-US" sz="2800" dirty="0"/>
              <a:t> </a:t>
            </a:r>
            <a:r>
              <a:rPr lang="en-US" sz="2800" b="1" dirty="0" err="1"/>
              <a:t>мјерној</a:t>
            </a:r>
            <a:r>
              <a:rPr lang="en-US" sz="2800" b="1" dirty="0"/>
              <a:t> </a:t>
            </a:r>
            <a:r>
              <a:rPr lang="en-US" sz="2800" b="1" dirty="0" err="1"/>
              <a:t>јединици</a:t>
            </a:r>
            <a:r>
              <a:rPr lang="en-US" sz="2800" b="1" dirty="0"/>
              <a:t> и/</a:t>
            </a:r>
            <a:r>
              <a:rPr lang="en-US" sz="2800" b="1" dirty="0" err="1"/>
              <a:t>или</a:t>
            </a:r>
            <a:r>
              <a:rPr lang="en-US" sz="2800" b="1" dirty="0"/>
              <a:t> </a:t>
            </a:r>
            <a:r>
              <a:rPr lang="en-US" sz="2800" b="1" dirty="0" err="1"/>
              <a:t>по</a:t>
            </a:r>
            <a:r>
              <a:rPr lang="en-US" sz="2800" b="1" dirty="0"/>
              <a:t> </a:t>
            </a:r>
            <a:r>
              <a:rPr lang="en-US" sz="2800" b="1" dirty="0" err="1"/>
              <a:t>пропорционалној</a:t>
            </a:r>
            <a:r>
              <a:rPr lang="en-US" sz="2800" b="1" dirty="0"/>
              <a:t> </a:t>
            </a:r>
            <a:r>
              <a:rPr lang="en-US" sz="2800" b="1" dirty="0" err="1"/>
              <a:t>стопи</a:t>
            </a:r>
            <a:r>
              <a:rPr lang="en-US" sz="2800" dirty="0"/>
              <a:t>.</a:t>
            </a:r>
            <a:endParaRPr lang="sr-Cyrl-BA" sz="2800" dirty="0"/>
          </a:p>
          <a:p>
            <a:pPr lvl="0"/>
            <a:endParaRPr lang="en-US" sz="2800" dirty="0"/>
          </a:p>
          <a:p>
            <a:pPr lvl="0">
              <a:buNone/>
            </a:pPr>
            <a:r>
              <a:rPr lang="en-US" sz="2800" dirty="0" err="1"/>
              <a:t>За</a:t>
            </a:r>
            <a:r>
              <a:rPr lang="en-US" sz="2800" dirty="0"/>
              <a:t> </a:t>
            </a:r>
            <a:r>
              <a:rPr lang="en-US" sz="2800" dirty="0" err="1"/>
              <a:t>нафтне</a:t>
            </a:r>
            <a:r>
              <a:rPr lang="en-US" sz="2800" dirty="0"/>
              <a:t> </a:t>
            </a:r>
            <a:r>
              <a:rPr lang="en-US" sz="2800" dirty="0" err="1"/>
              <a:t>деривате</a:t>
            </a:r>
            <a:r>
              <a:rPr lang="en-US" sz="2800" dirty="0"/>
              <a:t> </a:t>
            </a:r>
            <a:r>
              <a:rPr lang="en-US" sz="2800" dirty="0" err="1"/>
              <a:t>акциза</a:t>
            </a:r>
            <a:r>
              <a:rPr lang="en-US" sz="2800" dirty="0"/>
              <a:t> </a:t>
            </a:r>
            <a:r>
              <a:rPr lang="en-US" sz="2800" dirty="0" err="1"/>
              <a:t>се</a:t>
            </a:r>
            <a:r>
              <a:rPr lang="en-US" sz="2800" dirty="0"/>
              <a:t> </a:t>
            </a:r>
            <a:r>
              <a:rPr lang="en-US" sz="2800" dirty="0" err="1"/>
              <a:t>плаћа</a:t>
            </a:r>
            <a:r>
              <a:rPr lang="en-US" sz="2800" dirty="0"/>
              <a:t> </a:t>
            </a:r>
            <a:r>
              <a:rPr lang="en-US" sz="2800" dirty="0" err="1"/>
              <a:t>по</a:t>
            </a:r>
            <a:r>
              <a:rPr lang="en-US" sz="2800" dirty="0"/>
              <a:t> </a:t>
            </a:r>
            <a:r>
              <a:rPr lang="en-US" sz="2800" dirty="0" err="1"/>
              <a:t>литру</a:t>
            </a:r>
            <a:r>
              <a:rPr lang="en-US" sz="2800" dirty="0"/>
              <a:t>, и </a:t>
            </a:r>
            <a:r>
              <a:rPr lang="en-US" sz="2800" dirty="0" err="1"/>
              <a:t>то</a:t>
            </a:r>
            <a:r>
              <a:rPr lang="en-US" sz="2800" dirty="0"/>
              <a:t> </a:t>
            </a:r>
            <a:r>
              <a:rPr lang="en-US" sz="2800" dirty="0" err="1"/>
              <a:t>на</a:t>
            </a:r>
            <a:r>
              <a:rPr lang="en-US" sz="2800" dirty="0"/>
              <a:t>:</a:t>
            </a:r>
          </a:p>
          <a:p>
            <a:pPr lvl="0"/>
            <a:r>
              <a:rPr lang="en-US" sz="2800" dirty="0"/>
              <a:t>а) </a:t>
            </a:r>
            <a:r>
              <a:rPr lang="en-US" sz="2800" dirty="0" err="1"/>
              <a:t>дизел-гориво</a:t>
            </a:r>
            <a:r>
              <a:rPr lang="en-US" sz="2800" dirty="0"/>
              <a:t> и </a:t>
            </a:r>
            <a:r>
              <a:rPr lang="en-US" sz="2800" dirty="0" err="1"/>
              <a:t>остала</a:t>
            </a:r>
            <a:r>
              <a:rPr lang="en-US" sz="2800" dirty="0"/>
              <a:t> </a:t>
            </a:r>
            <a:r>
              <a:rPr lang="en-US" sz="2800" dirty="0" err="1"/>
              <a:t>плинска</a:t>
            </a:r>
            <a:r>
              <a:rPr lang="en-US" sz="2800" dirty="0"/>
              <a:t> </a:t>
            </a:r>
            <a:r>
              <a:rPr lang="en-US" sz="2800" dirty="0" err="1"/>
              <a:t>уља</a:t>
            </a:r>
            <a:r>
              <a:rPr lang="en-US" sz="2800" dirty="0"/>
              <a:t> 0,30 КМ;</a:t>
            </a:r>
          </a:p>
          <a:p>
            <a:pPr lvl="0"/>
            <a:r>
              <a:rPr lang="en-US" sz="2800" dirty="0"/>
              <a:t>б) </a:t>
            </a:r>
            <a:r>
              <a:rPr lang="en-US" sz="2800" dirty="0" err="1"/>
              <a:t>петролеј</a:t>
            </a:r>
            <a:r>
              <a:rPr lang="en-US" sz="2800" dirty="0"/>
              <a:t> (</a:t>
            </a:r>
            <a:r>
              <a:rPr lang="en-US" sz="2800" dirty="0" err="1"/>
              <a:t>керозин</a:t>
            </a:r>
            <a:r>
              <a:rPr lang="en-US" sz="2800" dirty="0"/>
              <a:t>) 0,30 КМ;</a:t>
            </a:r>
          </a:p>
          <a:p>
            <a:pPr lvl="0"/>
            <a:r>
              <a:rPr lang="en-US" sz="2800" dirty="0"/>
              <a:t>ц) </a:t>
            </a:r>
            <a:r>
              <a:rPr lang="en-US" sz="2800" dirty="0" err="1"/>
              <a:t>моторни</a:t>
            </a:r>
            <a:r>
              <a:rPr lang="en-US" sz="2800" dirty="0"/>
              <a:t> </a:t>
            </a:r>
            <a:r>
              <a:rPr lang="en-US" sz="2800" dirty="0" err="1"/>
              <a:t>бензин</a:t>
            </a:r>
            <a:r>
              <a:rPr lang="en-US" sz="2800" dirty="0"/>
              <a:t> - </a:t>
            </a:r>
            <a:r>
              <a:rPr lang="en-US" sz="2800" dirty="0" err="1"/>
              <a:t>безоловни</a:t>
            </a:r>
            <a:r>
              <a:rPr lang="en-US" sz="2800" dirty="0"/>
              <a:t> 0,35 КМ;</a:t>
            </a:r>
          </a:p>
          <a:p>
            <a:pPr lvl="0"/>
            <a:r>
              <a:rPr lang="en-US" sz="2800" dirty="0"/>
              <a:t>д) </a:t>
            </a:r>
            <a:r>
              <a:rPr lang="en-US" sz="2800" dirty="0" err="1"/>
              <a:t>моторни</a:t>
            </a:r>
            <a:r>
              <a:rPr lang="en-US" sz="2800" dirty="0"/>
              <a:t> </a:t>
            </a:r>
            <a:r>
              <a:rPr lang="en-US" sz="2800" dirty="0" err="1"/>
              <a:t>бензин</a:t>
            </a:r>
            <a:r>
              <a:rPr lang="en-US" sz="2800" dirty="0"/>
              <a:t> 0,40 КМ;</a:t>
            </a:r>
          </a:p>
          <a:p>
            <a:pPr lvl="0"/>
            <a:r>
              <a:rPr lang="en-US" sz="2800" dirty="0"/>
              <a:t>е) </a:t>
            </a:r>
            <a:r>
              <a:rPr lang="en-US" sz="2800" dirty="0" err="1"/>
              <a:t>лож-уље</a:t>
            </a:r>
            <a:r>
              <a:rPr lang="en-US" sz="2800" dirty="0"/>
              <a:t> </a:t>
            </a:r>
            <a:r>
              <a:rPr lang="en-US" sz="2800" dirty="0" err="1"/>
              <a:t>екстра</a:t>
            </a:r>
            <a:r>
              <a:rPr lang="en-US" sz="2800" dirty="0"/>
              <a:t> </a:t>
            </a:r>
            <a:r>
              <a:rPr lang="en-US" sz="2800" dirty="0" err="1"/>
              <a:t>лако</a:t>
            </a:r>
            <a:r>
              <a:rPr lang="en-US" sz="2800" dirty="0"/>
              <a:t> и </a:t>
            </a:r>
            <a:r>
              <a:rPr lang="en-US" sz="2800" dirty="0" err="1"/>
              <a:t>лако</a:t>
            </a:r>
            <a:r>
              <a:rPr lang="en-US" sz="2800" dirty="0"/>
              <a:t> </a:t>
            </a:r>
            <a:r>
              <a:rPr lang="en-US" sz="2800" dirty="0" err="1"/>
              <a:t>специјално</a:t>
            </a:r>
            <a:r>
              <a:rPr lang="en-US" sz="2800" dirty="0"/>
              <a:t> (ЕЛ и ЛС) </a:t>
            </a:r>
            <a:r>
              <a:rPr lang="en-US" sz="2800" dirty="0" smtClean="0"/>
              <a:t>0,</a:t>
            </a:r>
            <a:r>
              <a:rPr lang="sr-Latn-BA" sz="2800" dirty="0" smtClean="0"/>
              <a:t>45</a:t>
            </a:r>
            <a:r>
              <a:rPr lang="en-US" sz="2800" dirty="0" smtClean="0"/>
              <a:t> </a:t>
            </a:r>
            <a:r>
              <a:rPr lang="en-US" sz="2800" dirty="0"/>
              <a:t>КМ.</a:t>
            </a:r>
            <a:endParaRPr lang="sr-Cyrl-BA" sz="2800" dirty="0"/>
          </a:p>
          <a:p>
            <a:pPr lvl="0"/>
            <a:endParaRPr lang="sr-Cyrl-BA" sz="2800" dirty="0"/>
          </a:p>
          <a:p>
            <a:pPr lvl="0">
              <a:buNone/>
            </a:pPr>
            <a:r>
              <a:rPr lang="en-US" sz="2800" dirty="0" err="1"/>
              <a:t>За</a:t>
            </a:r>
            <a:r>
              <a:rPr lang="en-US" sz="2800" dirty="0"/>
              <a:t> </a:t>
            </a:r>
            <a:r>
              <a:rPr lang="en-US" sz="2800" dirty="0" err="1"/>
              <a:t>сљедеће</a:t>
            </a:r>
            <a:r>
              <a:rPr lang="en-US" sz="2800" dirty="0"/>
              <a:t> </a:t>
            </a:r>
            <a:r>
              <a:rPr lang="en-US" sz="2800" dirty="0" err="1"/>
              <a:t>акцизне</a:t>
            </a:r>
            <a:r>
              <a:rPr lang="en-US" sz="2800" dirty="0"/>
              <a:t> </a:t>
            </a:r>
            <a:r>
              <a:rPr lang="en-US" sz="2800" dirty="0" err="1"/>
              <a:t>производе</a:t>
            </a:r>
            <a:r>
              <a:rPr lang="en-US" sz="2800" dirty="0"/>
              <a:t> </a:t>
            </a:r>
            <a:r>
              <a:rPr lang="en-US" sz="2800" dirty="0" err="1"/>
              <a:t>акциза</a:t>
            </a:r>
            <a:r>
              <a:rPr lang="en-US" sz="2800" dirty="0"/>
              <a:t> </a:t>
            </a:r>
            <a:r>
              <a:rPr lang="en-US" sz="2800" dirty="0" err="1"/>
              <a:t>се</a:t>
            </a:r>
            <a:r>
              <a:rPr lang="en-US" sz="2800" dirty="0"/>
              <a:t> </a:t>
            </a:r>
            <a:r>
              <a:rPr lang="en-US" sz="2800" dirty="0" err="1"/>
              <a:t>плаћа</a:t>
            </a:r>
            <a:r>
              <a:rPr lang="en-US" sz="2800" dirty="0"/>
              <a:t> </a:t>
            </a:r>
            <a:r>
              <a:rPr lang="en-US" sz="2800" dirty="0" err="1"/>
              <a:t>по</a:t>
            </a:r>
            <a:r>
              <a:rPr lang="en-US" sz="2800" dirty="0"/>
              <a:t> </a:t>
            </a:r>
            <a:r>
              <a:rPr lang="en-US" sz="2800" dirty="0" err="1"/>
              <a:t>литру</a:t>
            </a:r>
            <a:r>
              <a:rPr lang="en-US" sz="2800" dirty="0"/>
              <a:t>, и </a:t>
            </a:r>
            <a:r>
              <a:rPr lang="en-US" sz="2800" dirty="0" err="1"/>
              <a:t>то</a:t>
            </a:r>
            <a:r>
              <a:rPr lang="en-US" sz="2800" dirty="0"/>
              <a:t>:</a:t>
            </a:r>
          </a:p>
          <a:p>
            <a:pPr lvl="0"/>
            <a:r>
              <a:rPr lang="en-US" sz="2800" dirty="0"/>
              <a:t>а) </a:t>
            </a:r>
            <a:r>
              <a:rPr lang="en-US" sz="2800" dirty="0" err="1"/>
              <a:t>безалкохолна</a:t>
            </a:r>
            <a:r>
              <a:rPr lang="en-US" sz="2800" dirty="0"/>
              <a:t> </a:t>
            </a:r>
            <a:r>
              <a:rPr lang="en-US" sz="2800" dirty="0" err="1"/>
              <a:t>пића</a:t>
            </a:r>
            <a:r>
              <a:rPr lang="en-US" sz="2800" dirty="0"/>
              <a:t> 0,10 КМ;</a:t>
            </a:r>
          </a:p>
          <a:p>
            <a:pPr lvl="0"/>
            <a:r>
              <a:rPr lang="en-US" sz="2800" dirty="0"/>
              <a:t>б) </a:t>
            </a:r>
            <a:r>
              <a:rPr lang="en-US" sz="2800" dirty="0" err="1"/>
              <a:t>пиво</a:t>
            </a:r>
            <a:r>
              <a:rPr lang="en-US" sz="2800" dirty="0"/>
              <a:t> </a:t>
            </a:r>
            <a:r>
              <a:rPr lang="en-US" sz="2800" dirty="0" smtClean="0"/>
              <a:t>0,2</a:t>
            </a:r>
            <a:r>
              <a:rPr lang="sr-Latn-BA" sz="2800" dirty="0" smtClean="0"/>
              <a:t>5</a:t>
            </a:r>
            <a:r>
              <a:rPr lang="en-US" sz="2800" dirty="0" smtClean="0"/>
              <a:t> </a:t>
            </a:r>
            <a:r>
              <a:rPr lang="en-US" sz="2800" dirty="0"/>
              <a:t>КМ;</a:t>
            </a:r>
          </a:p>
          <a:p>
            <a:pPr lvl="0"/>
            <a:r>
              <a:rPr lang="en-US" sz="2800" dirty="0"/>
              <a:t>ц) </a:t>
            </a:r>
            <a:r>
              <a:rPr lang="en-US" sz="2800" dirty="0" err="1"/>
              <a:t>вино</a:t>
            </a:r>
            <a:r>
              <a:rPr lang="en-US" sz="2800" dirty="0"/>
              <a:t> 0,25 КМ.</a:t>
            </a:r>
          </a:p>
          <a:p>
            <a:pPr lvl="0">
              <a:buNone/>
            </a:pPr>
            <a:endParaRPr lang="en-US" sz="2800" dirty="0"/>
          </a:p>
          <a:p>
            <a:pPr lvl="0">
              <a:buNone/>
            </a:pPr>
            <a:r>
              <a:rPr lang="en-US" sz="2800" dirty="0" err="1"/>
              <a:t>За</a:t>
            </a:r>
            <a:r>
              <a:rPr lang="en-US" sz="2800" dirty="0"/>
              <a:t> </a:t>
            </a:r>
            <a:r>
              <a:rPr lang="en-US" sz="2800" dirty="0" err="1"/>
              <a:t>алкохол</a:t>
            </a:r>
            <a:r>
              <a:rPr lang="en-US" sz="2800" dirty="0"/>
              <a:t>, </a:t>
            </a:r>
            <a:r>
              <a:rPr lang="en-US" sz="2800" dirty="0" err="1"/>
              <a:t>алкохолна</a:t>
            </a:r>
            <a:r>
              <a:rPr lang="en-US" sz="2800" dirty="0"/>
              <a:t> </a:t>
            </a:r>
            <a:r>
              <a:rPr lang="en-US" sz="2800" dirty="0" err="1"/>
              <a:t>пића</a:t>
            </a:r>
            <a:r>
              <a:rPr lang="en-US" sz="2800" dirty="0"/>
              <a:t> и </a:t>
            </a:r>
            <a:r>
              <a:rPr lang="en-US" sz="2800" dirty="0" err="1"/>
              <a:t>воћну</a:t>
            </a:r>
            <a:r>
              <a:rPr lang="en-US" sz="2800" dirty="0"/>
              <a:t> </a:t>
            </a:r>
            <a:r>
              <a:rPr lang="en-US" sz="2800" dirty="0" err="1"/>
              <a:t>природну</a:t>
            </a:r>
            <a:r>
              <a:rPr lang="en-US" sz="2800" dirty="0"/>
              <a:t> </a:t>
            </a:r>
            <a:r>
              <a:rPr lang="en-US" sz="2800" dirty="0" err="1"/>
              <a:t>ракију</a:t>
            </a:r>
            <a:r>
              <a:rPr lang="en-US" sz="2800" dirty="0"/>
              <a:t> </a:t>
            </a:r>
            <a:r>
              <a:rPr lang="en-US" sz="2800" dirty="0" err="1"/>
              <a:t>акциза</a:t>
            </a:r>
            <a:r>
              <a:rPr lang="en-US" sz="2800" dirty="0"/>
              <a:t> </a:t>
            </a:r>
            <a:r>
              <a:rPr lang="en-US" sz="2800" dirty="0" err="1"/>
              <a:t>се</a:t>
            </a:r>
            <a:r>
              <a:rPr lang="en-US" sz="2800" dirty="0"/>
              <a:t> </a:t>
            </a:r>
            <a:r>
              <a:rPr lang="en-US" sz="2800" dirty="0" err="1"/>
              <a:t>плаћа</a:t>
            </a:r>
            <a:r>
              <a:rPr lang="en-US" sz="2800" dirty="0"/>
              <a:t> </a:t>
            </a:r>
            <a:r>
              <a:rPr lang="en-US" sz="2800" dirty="0" err="1"/>
              <a:t>по</a:t>
            </a:r>
            <a:r>
              <a:rPr lang="en-US" sz="2800" dirty="0"/>
              <a:t> </a:t>
            </a:r>
            <a:r>
              <a:rPr lang="en-US" sz="2800" dirty="0" err="1"/>
              <a:t>литру</a:t>
            </a:r>
            <a:r>
              <a:rPr lang="en-US" sz="2800" dirty="0"/>
              <a:t> </a:t>
            </a:r>
            <a:r>
              <a:rPr lang="en-US" sz="2800" dirty="0" err="1"/>
              <a:t>апсолутног</a:t>
            </a:r>
            <a:r>
              <a:rPr lang="en-US" sz="2800" dirty="0"/>
              <a:t> </a:t>
            </a:r>
            <a:r>
              <a:rPr lang="en-US" sz="2800" dirty="0" err="1"/>
              <a:t>алкохола</a:t>
            </a:r>
            <a:r>
              <a:rPr lang="en-US" sz="2800" dirty="0"/>
              <a:t>, и </a:t>
            </a:r>
            <a:r>
              <a:rPr lang="en-US" sz="2800" dirty="0" err="1"/>
              <a:t>то</a:t>
            </a:r>
            <a:r>
              <a:rPr lang="en-US" sz="2800" dirty="0"/>
              <a:t>:</a:t>
            </a:r>
          </a:p>
          <a:p>
            <a:pPr lvl="0"/>
            <a:r>
              <a:rPr lang="en-US" sz="2800" dirty="0"/>
              <a:t>а) </a:t>
            </a:r>
            <a:r>
              <a:rPr lang="en-US" sz="2800" dirty="0" err="1"/>
              <a:t>алкохол</a:t>
            </a:r>
            <a:r>
              <a:rPr lang="en-US" sz="2800" dirty="0"/>
              <a:t> 15,00 КМ;</a:t>
            </a:r>
          </a:p>
          <a:p>
            <a:pPr lvl="0"/>
            <a:r>
              <a:rPr lang="en-US" sz="2800" dirty="0"/>
              <a:t>б) </a:t>
            </a:r>
            <a:r>
              <a:rPr lang="en-US" sz="2800" dirty="0" err="1"/>
              <a:t>алкохолна</a:t>
            </a:r>
            <a:r>
              <a:rPr lang="en-US" sz="2800" dirty="0"/>
              <a:t> </a:t>
            </a:r>
            <a:r>
              <a:rPr lang="en-US" sz="2800" dirty="0" err="1"/>
              <a:t>пића</a:t>
            </a:r>
            <a:r>
              <a:rPr lang="en-US" sz="2800" dirty="0"/>
              <a:t> 15,00 КМ;</a:t>
            </a:r>
          </a:p>
          <a:p>
            <a:pPr lvl="0"/>
            <a:r>
              <a:rPr lang="en-US" sz="2800" dirty="0"/>
              <a:t>ц) </a:t>
            </a:r>
            <a:r>
              <a:rPr lang="en-US" sz="2800" dirty="0" err="1"/>
              <a:t>воћна</a:t>
            </a:r>
            <a:r>
              <a:rPr lang="en-US" sz="2800" dirty="0"/>
              <a:t> </a:t>
            </a:r>
            <a:r>
              <a:rPr lang="en-US" sz="2800" dirty="0" err="1"/>
              <a:t>природна</a:t>
            </a:r>
            <a:r>
              <a:rPr lang="en-US" sz="2800" dirty="0"/>
              <a:t> </a:t>
            </a:r>
            <a:r>
              <a:rPr lang="en-US" sz="2800" dirty="0" err="1"/>
              <a:t>ракија</a:t>
            </a:r>
            <a:r>
              <a:rPr lang="en-US" sz="2800" dirty="0"/>
              <a:t> 8,00 КМ.</a:t>
            </a:r>
          </a:p>
          <a:p>
            <a:pPr lvl="0"/>
            <a:endParaRPr lang="en-US" sz="2800" dirty="0"/>
          </a:p>
          <a:p>
            <a:endParaRPr lang="en-US" dirty="0"/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"/>
            <a:ext cx="8915400" cy="6705600"/>
          </a:xfrm>
        </p:spPr>
        <p:txBody>
          <a:bodyPr>
            <a:normAutofit fontScale="85000" lnSpcReduction="20000"/>
          </a:bodyPr>
          <a:lstStyle/>
          <a:p>
            <a:pPr lvl="0">
              <a:buNone/>
            </a:pPr>
            <a:r>
              <a:rPr lang="en-US" sz="2800" dirty="0" err="1"/>
              <a:t>За</a:t>
            </a:r>
            <a:r>
              <a:rPr lang="en-US" sz="2800" dirty="0"/>
              <a:t> </a:t>
            </a:r>
            <a:r>
              <a:rPr lang="en-US" sz="2800" dirty="0" err="1"/>
              <a:t>кафу</a:t>
            </a:r>
            <a:r>
              <a:rPr lang="en-US" sz="2800" dirty="0"/>
              <a:t> </a:t>
            </a:r>
            <a:r>
              <a:rPr lang="en-US" sz="2800" dirty="0" err="1"/>
              <a:t>акциза</a:t>
            </a:r>
            <a:r>
              <a:rPr lang="en-US" sz="2800" dirty="0"/>
              <a:t> </a:t>
            </a:r>
            <a:r>
              <a:rPr lang="en-US" sz="2800" dirty="0" err="1"/>
              <a:t>се</a:t>
            </a:r>
            <a:r>
              <a:rPr lang="en-US" sz="2800" dirty="0"/>
              <a:t> </a:t>
            </a:r>
            <a:r>
              <a:rPr lang="en-US" sz="2800" dirty="0" err="1"/>
              <a:t>плаћа</a:t>
            </a:r>
            <a:r>
              <a:rPr lang="en-US" sz="2800" dirty="0"/>
              <a:t> </a:t>
            </a:r>
            <a:r>
              <a:rPr lang="en-US" sz="2800" dirty="0" err="1"/>
              <a:t>приликом</a:t>
            </a:r>
            <a:r>
              <a:rPr lang="en-US" sz="2800" dirty="0"/>
              <a:t> </a:t>
            </a:r>
            <a:r>
              <a:rPr lang="en-US" sz="2800" dirty="0" err="1"/>
              <a:t>увоза</a:t>
            </a:r>
            <a:r>
              <a:rPr lang="en-US" sz="2800" dirty="0"/>
              <a:t> </a:t>
            </a:r>
            <a:r>
              <a:rPr lang="en-US" sz="2800" dirty="0" err="1"/>
              <a:t>по</a:t>
            </a:r>
            <a:r>
              <a:rPr lang="en-US" sz="2800" dirty="0"/>
              <a:t> </a:t>
            </a:r>
            <a:r>
              <a:rPr lang="en-US" sz="2800" dirty="0" err="1"/>
              <a:t>килограму</a:t>
            </a:r>
            <a:r>
              <a:rPr lang="en-US" sz="2800" dirty="0"/>
              <a:t>, и </a:t>
            </a:r>
            <a:r>
              <a:rPr lang="en-US" sz="2800" dirty="0" err="1"/>
              <a:t>то</a:t>
            </a:r>
            <a:r>
              <a:rPr lang="en-US" sz="2800" dirty="0"/>
              <a:t> </a:t>
            </a:r>
            <a:r>
              <a:rPr lang="en-US" sz="2800" dirty="0" err="1"/>
              <a:t>за</a:t>
            </a:r>
            <a:r>
              <a:rPr lang="en-US" sz="2800" dirty="0"/>
              <a:t>:</a:t>
            </a:r>
          </a:p>
          <a:p>
            <a:pPr lvl="0"/>
            <a:r>
              <a:rPr lang="en-US" sz="2800" dirty="0"/>
              <a:t>а) </a:t>
            </a:r>
            <a:r>
              <a:rPr lang="en-US" sz="2800" dirty="0" err="1"/>
              <a:t>сирову</a:t>
            </a:r>
            <a:r>
              <a:rPr lang="en-US" sz="2800" dirty="0"/>
              <a:t> </a:t>
            </a:r>
            <a:r>
              <a:rPr lang="en-US" sz="2800" dirty="0" err="1"/>
              <a:t>кафу</a:t>
            </a:r>
            <a:r>
              <a:rPr lang="en-US" sz="2800" dirty="0"/>
              <a:t> 1,50 КМ;</a:t>
            </a:r>
          </a:p>
          <a:p>
            <a:pPr lvl="0"/>
            <a:r>
              <a:rPr lang="en-US" sz="2800" dirty="0"/>
              <a:t>б) </a:t>
            </a:r>
            <a:r>
              <a:rPr lang="en-US" sz="2800" dirty="0" err="1"/>
              <a:t>пржену</a:t>
            </a:r>
            <a:r>
              <a:rPr lang="en-US" sz="2800" dirty="0"/>
              <a:t> </a:t>
            </a:r>
            <a:r>
              <a:rPr lang="en-US" sz="2800" dirty="0" err="1"/>
              <a:t>кафу</a:t>
            </a:r>
            <a:r>
              <a:rPr lang="en-US" sz="2800" dirty="0"/>
              <a:t> (у </a:t>
            </a:r>
            <a:r>
              <a:rPr lang="en-US" sz="2800" dirty="0" err="1"/>
              <a:t>зрну</a:t>
            </a:r>
            <a:r>
              <a:rPr lang="en-US" sz="2800" dirty="0"/>
              <a:t> </a:t>
            </a:r>
            <a:r>
              <a:rPr lang="en-US" sz="2800" dirty="0" err="1"/>
              <a:t>или</a:t>
            </a:r>
            <a:r>
              <a:rPr lang="en-US" sz="2800" dirty="0"/>
              <a:t> </a:t>
            </a:r>
            <a:r>
              <a:rPr lang="en-US" sz="2800" dirty="0" err="1"/>
              <a:t>мљевена</a:t>
            </a:r>
            <a:r>
              <a:rPr lang="en-US" sz="2800" dirty="0"/>
              <a:t>) 3,00 КМ;</a:t>
            </a:r>
          </a:p>
          <a:p>
            <a:pPr lvl="0"/>
            <a:r>
              <a:rPr lang="en-US" sz="2800" dirty="0"/>
              <a:t>ц) </a:t>
            </a:r>
            <a:r>
              <a:rPr lang="en-US" sz="2800" dirty="0" err="1"/>
              <a:t>љуске</a:t>
            </a:r>
            <a:r>
              <a:rPr lang="en-US" sz="2800" dirty="0"/>
              <a:t> и </a:t>
            </a:r>
            <a:r>
              <a:rPr lang="en-US" sz="2800" dirty="0" err="1"/>
              <a:t>опне</a:t>
            </a:r>
            <a:r>
              <a:rPr lang="en-US" sz="2800" dirty="0"/>
              <a:t> </a:t>
            </a:r>
            <a:r>
              <a:rPr lang="en-US" sz="2800" dirty="0" err="1"/>
              <a:t>пржене</a:t>
            </a:r>
            <a:r>
              <a:rPr lang="en-US" sz="2800" dirty="0"/>
              <a:t> </a:t>
            </a:r>
            <a:r>
              <a:rPr lang="en-US" sz="2800" dirty="0" err="1"/>
              <a:t>кафе</a:t>
            </a:r>
            <a:r>
              <a:rPr lang="en-US" sz="2800" dirty="0"/>
              <a:t> и </a:t>
            </a:r>
            <a:r>
              <a:rPr lang="en-US" sz="2800" dirty="0" err="1"/>
              <a:t>остале</a:t>
            </a:r>
            <a:r>
              <a:rPr lang="en-US" sz="2800" dirty="0"/>
              <a:t> </a:t>
            </a:r>
            <a:r>
              <a:rPr lang="en-US" sz="2800" dirty="0" err="1"/>
              <a:t>производе</a:t>
            </a:r>
            <a:r>
              <a:rPr lang="en-US" sz="2800" dirty="0"/>
              <a:t> </a:t>
            </a:r>
            <a:r>
              <a:rPr lang="en-US" sz="2800" dirty="0" err="1"/>
              <a:t>од</a:t>
            </a:r>
            <a:r>
              <a:rPr lang="en-US" sz="2800" dirty="0"/>
              <a:t> </a:t>
            </a:r>
            <a:r>
              <a:rPr lang="en-US" sz="2800" dirty="0" err="1"/>
              <a:t>кафе</a:t>
            </a:r>
            <a:r>
              <a:rPr lang="en-US" sz="2800" dirty="0"/>
              <a:t> 3,50 КМ.</a:t>
            </a:r>
          </a:p>
          <a:p>
            <a:pPr lvl="0">
              <a:buNone/>
            </a:pPr>
            <a:endParaRPr lang="en-US" sz="2800" dirty="0"/>
          </a:p>
          <a:p>
            <a:pPr lvl="0">
              <a:buNone/>
            </a:pPr>
            <a:r>
              <a:rPr lang="en-US" sz="2800" dirty="0" err="1"/>
              <a:t>На</a:t>
            </a:r>
            <a:r>
              <a:rPr lang="en-US" sz="2800" dirty="0"/>
              <a:t> </a:t>
            </a:r>
            <a:r>
              <a:rPr lang="en-US" sz="2800" dirty="0" err="1"/>
              <a:t>цигарете</a:t>
            </a:r>
            <a:r>
              <a:rPr lang="en-US" sz="2800" dirty="0"/>
              <a:t> </a:t>
            </a:r>
            <a:r>
              <a:rPr lang="en-US" sz="2800" dirty="0" err="1"/>
              <a:t>акциза</a:t>
            </a:r>
            <a:r>
              <a:rPr lang="en-US" sz="2800" dirty="0"/>
              <a:t> </a:t>
            </a:r>
            <a:r>
              <a:rPr lang="en-US" sz="2800" dirty="0" err="1"/>
              <a:t>се</a:t>
            </a:r>
            <a:r>
              <a:rPr lang="en-US" sz="2800" dirty="0"/>
              <a:t> </a:t>
            </a:r>
            <a:r>
              <a:rPr lang="en-US" sz="2800" dirty="0" err="1"/>
              <a:t>плаћа</a:t>
            </a:r>
            <a:r>
              <a:rPr lang="en-US" sz="2800" dirty="0"/>
              <a:t>, и </a:t>
            </a:r>
            <a:r>
              <a:rPr lang="en-US" sz="2800" dirty="0" err="1"/>
              <a:t>то</a:t>
            </a:r>
            <a:r>
              <a:rPr lang="en-US" sz="2800" dirty="0"/>
              <a:t>:</a:t>
            </a:r>
          </a:p>
          <a:p>
            <a:pPr lvl="0"/>
            <a:r>
              <a:rPr lang="en-US" sz="2800" dirty="0"/>
              <a:t>а) </a:t>
            </a:r>
            <a:r>
              <a:rPr lang="en-US" sz="2800" dirty="0" err="1"/>
              <a:t>пропорционална</a:t>
            </a:r>
            <a:r>
              <a:rPr lang="en-US" sz="2800" dirty="0"/>
              <a:t>, </a:t>
            </a:r>
            <a:r>
              <a:rPr lang="en-US" sz="2800" dirty="0" err="1"/>
              <a:t>по</a:t>
            </a:r>
            <a:r>
              <a:rPr lang="en-US" sz="2800" dirty="0"/>
              <a:t> </a:t>
            </a:r>
            <a:r>
              <a:rPr lang="en-US" sz="2800" dirty="0" err="1"/>
              <a:t>стопи</a:t>
            </a:r>
            <a:r>
              <a:rPr lang="en-US" sz="2800" dirty="0"/>
              <a:t> </a:t>
            </a:r>
            <a:r>
              <a:rPr lang="en-US" sz="2800" dirty="0" err="1"/>
              <a:t>од</a:t>
            </a:r>
            <a:r>
              <a:rPr lang="en-US" sz="2800" dirty="0"/>
              <a:t> 42 % </a:t>
            </a:r>
            <a:r>
              <a:rPr lang="en-US" sz="2800" dirty="0" err="1"/>
              <a:t>на</a:t>
            </a:r>
            <a:r>
              <a:rPr lang="en-US" sz="2800" dirty="0"/>
              <a:t> </a:t>
            </a:r>
            <a:r>
              <a:rPr lang="en-US" sz="2800" dirty="0" err="1"/>
              <a:t>основицу</a:t>
            </a:r>
            <a:r>
              <a:rPr lang="en-US" sz="2800" dirty="0"/>
              <a:t> </a:t>
            </a:r>
            <a:endParaRPr lang="sr-Latn-BA" sz="2800" dirty="0" smtClean="0"/>
          </a:p>
          <a:p>
            <a:pPr lvl="0"/>
            <a:r>
              <a:rPr lang="en-US" sz="2800" dirty="0"/>
              <a:t>б</a:t>
            </a:r>
            <a:r>
              <a:rPr lang="sr-Latn-BA" sz="2800" dirty="0" smtClean="0"/>
              <a:t>) </a:t>
            </a:r>
            <a:r>
              <a:rPr lang="en-US" sz="2800" dirty="0"/>
              <a:t>п</a:t>
            </a:r>
            <a:r>
              <a:rPr lang="ru-RU" sz="2800" dirty="0" smtClean="0"/>
              <a:t>остоји </a:t>
            </a:r>
            <a:r>
              <a:rPr lang="ru-RU" sz="2800" dirty="0"/>
              <a:t>и специфична (фиксна) акциза, чији је износ за 2025. годину дефинисан тако да за паковање од 20 комада цигарета износи </a:t>
            </a:r>
            <a:r>
              <a:rPr lang="en-US" sz="2800" b="1" dirty="0" smtClean="0"/>
              <a:t>1,65 KM</a:t>
            </a:r>
            <a:r>
              <a:rPr lang="sr-Latn-BA" sz="2800" b="1" dirty="0" smtClean="0"/>
              <a:t> </a:t>
            </a:r>
            <a:r>
              <a:rPr lang="en-US" sz="2800" dirty="0" smtClean="0"/>
              <a:t>и</a:t>
            </a:r>
            <a:endParaRPr lang="en-US" sz="2800" dirty="0"/>
          </a:p>
          <a:p>
            <a:pPr lvl="0"/>
            <a:r>
              <a:rPr lang="sr-Latn-CS" sz="2800" dirty="0"/>
              <a:t>в</a:t>
            </a:r>
            <a:r>
              <a:rPr lang="en-US" sz="2800" dirty="0" smtClean="0"/>
              <a:t>) </a:t>
            </a:r>
            <a:r>
              <a:rPr lang="en-US" sz="2800" dirty="0" err="1"/>
              <a:t>посебна</a:t>
            </a:r>
            <a:r>
              <a:rPr lang="en-US" sz="2800" dirty="0"/>
              <a:t> </a:t>
            </a:r>
            <a:r>
              <a:rPr lang="en-US" sz="2800" dirty="0" err="1"/>
              <a:t>акциза</a:t>
            </a:r>
            <a:r>
              <a:rPr lang="en-US" sz="2800" dirty="0"/>
              <a:t> </a:t>
            </a:r>
            <a:r>
              <a:rPr lang="en-US" sz="2800" dirty="0" err="1"/>
              <a:t>чији</a:t>
            </a:r>
            <a:r>
              <a:rPr lang="en-US" sz="2800" dirty="0"/>
              <a:t> </a:t>
            </a:r>
            <a:r>
              <a:rPr lang="en-US" sz="2800" dirty="0" err="1"/>
              <a:t>износ</a:t>
            </a:r>
            <a:r>
              <a:rPr lang="en-US" sz="2800" dirty="0"/>
              <a:t> </a:t>
            </a:r>
            <a:r>
              <a:rPr lang="en-US" sz="2800" dirty="0" err="1"/>
              <a:t>за</a:t>
            </a:r>
            <a:r>
              <a:rPr lang="en-US" sz="2800" dirty="0"/>
              <a:t> </a:t>
            </a:r>
            <a:r>
              <a:rPr lang="en-US" sz="2800" dirty="0" err="1"/>
              <a:t>сваку</a:t>
            </a:r>
            <a:r>
              <a:rPr lang="en-US" sz="2800" dirty="0"/>
              <a:t> </a:t>
            </a:r>
            <a:r>
              <a:rPr lang="en-US" sz="2800" dirty="0" err="1"/>
              <a:t>годину</a:t>
            </a:r>
            <a:r>
              <a:rPr lang="en-US" sz="2800" dirty="0"/>
              <a:t> </a:t>
            </a:r>
            <a:r>
              <a:rPr lang="en-US" sz="2800" dirty="0" err="1"/>
              <a:t>одређује</a:t>
            </a:r>
            <a:r>
              <a:rPr lang="en-US" sz="2800" dirty="0"/>
              <a:t> </a:t>
            </a:r>
            <a:r>
              <a:rPr lang="en-US" sz="2800" dirty="0" err="1"/>
              <a:t>Управни</a:t>
            </a:r>
            <a:r>
              <a:rPr lang="en-US" sz="2800" dirty="0"/>
              <a:t> </a:t>
            </a:r>
            <a:r>
              <a:rPr lang="en-US" sz="2800" dirty="0" err="1"/>
              <a:t>одбор</a:t>
            </a:r>
            <a:r>
              <a:rPr lang="en-US" sz="2800" dirty="0"/>
              <a:t> УИО </a:t>
            </a:r>
            <a:r>
              <a:rPr lang="en-US" sz="2800" dirty="0" err="1"/>
              <a:t>посебном</a:t>
            </a:r>
            <a:r>
              <a:rPr lang="en-US" sz="2800" dirty="0"/>
              <a:t> </a:t>
            </a:r>
            <a:r>
              <a:rPr lang="en-US" sz="2800" dirty="0" err="1"/>
              <a:t>одлуком</a:t>
            </a:r>
            <a:r>
              <a:rPr lang="en-US" sz="2800" dirty="0"/>
              <a:t> </a:t>
            </a:r>
            <a:r>
              <a:rPr lang="en-US" sz="2800" dirty="0" err="1"/>
              <a:t>најкасније</a:t>
            </a:r>
            <a:r>
              <a:rPr lang="en-US" sz="2800" dirty="0"/>
              <a:t> </a:t>
            </a:r>
            <a:r>
              <a:rPr lang="en-US" sz="2800" dirty="0" err="1"/>
              <a:t>до</a:t>
            </a:r>
            <a:r>
              <a:rPr lang="en-US" sz="2800" dirty="0"/>
              <a:t> 30. </a:t>
            </a:r>
            <a:r>
              <a:rPr lang="en-US" sz="2800" dirty="0" err="1"/>
              <a:t>септембра</a:t>
            </a:r>
            <a:r>
              <a:rPr lang="en-US" sz="2800" dirty="0"/>
              <a:t> </a:t>
            </a:r>
            <a:r>
              <a:rPr lang="en-US" sz="2800" dirty="0" err="1"/>
              <a:t>претходне</a:t>
            </a:r>
            <a:r>
              <a:rPr lang="en-US" sz="2800" dirty="0"/>
              <a:t> </a:t>
            </a:r>
            <a:r>
              <a:rPr lang="en-US" sz="2800" dirty="0" err="1"/>
              <a:t>календарске</a:t>
            </a:r>
            <a:r>
              <a:rPr lang="en-US" sz="2800" dirty="0"/>
              <a:t> </a:t>
            </a:r>
            <a:r>
              <a:rPr lang="en-US" sz="2800" dirty="0" err="1"/>
              <a:t>године</a:t>
            </a:r>
            <a:r>
              <a:rPr lang="en-US" sz="2800" dirty="0"/>
              <a:t>;</a:t>
            </a:r>
          </a:p>
          <a:p>
            <a:pPr>
              <a:buNone/>
            </a:pPr>
            <a:r>
              <a:rPr lang="sr-Latn-CS" sz="2800" dirty="0"/>
              <a:t>Обрачунавање акцизе врши се на тај начин што се количина производа множи прописаним износом акцизе по јединици мјере.</a:t>
            </a:r>
            <a:endParaRPr lang="en-US" sz="2800" dirty="0"/>
          </a:p>
          <a:p>
            <a:pPr>
              <a:buNone/>
            </a:pPr>
            <a:endParaRPr lang="en-US" sz="2800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5812" t="16667" r="53734" b="30208"/>
          <a:stretch>
            <a:fillRect/>
          </a:stretch>
        </p:blipFill>
        <p:spPr bwMode="auto">
          <a:xfrm>
            <a:off x="0" y="0"/>
            <a:ext cx="2874683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17570" t="16667" r="53733" b="30208"/>
          <a:stretch>
            <a:fillRect/>
          </a:stretch>
        </p:blipFill>
        <p:spPr bwMode="auto">
          <a:xfrm>
            <a:off x="6007846" y="3657600"/>
            <a:ext cx="2928471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 l="18155" t="14583" r="53148" b="25000"/>
          <a:stretch>
            <a:fillRect/>
          </a:stretch>
        </p:blipFill>
        <p:spPr bwMode="auto">
          <a:xfrm>
            <a:off x="2795752" y="1219200"/>
            <a:ext cx="3300248" cy="3906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Udio pušača u BiH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 err="1"/>
              <a:t>Procjena</a:t>
            </a:r>
            <a:r>
              <a:rPr dirty="0"/>
              <a:t> </a:t>
            </a:r>
            <a:r>
              <a:rPr dirty="0" err="1"/>
              <a:t>za</a:t>
            </a:r>
            <a:r>
              <a:rPr dirty="0"/>
              <a:t> 2023/2024: </a:t>
            </a:r>
            <a:r>
              <a:rPr dirty="0" err="1"/>
              <a:t>oko</a:t>
            </a:r>
            <a:r>
              <a:rPr dirty="0"/>
              <a:t> 35% </a:t>
            </a:r>
            <a:r>
              <a:rPr dirty="0" err="1"/>
              <a:t>odraslog</a:t>
            </a:r>
            <a:r>
              <a:rPr dirty="0"/>
              <a:t> </a:t>
            </a:r>
            <a:r>
              <a:rPr dirty="0" err="1"/>
              <a:t>stanovništva</a:t>
            </a:r>
            <a:r>
              <a:rPr dirty="0"/>
              <a:t> </a:t>
            </a:r>
            <a:r>
              <a:rPr lang="sr-Latn-BA" dirty="0" smtClean="0"/>
              <a:t>konzumira duvan/duvanske prerađevine</a:t>
            </a:r>
          </a:p>
          <a:p>
            <a:pPr marL="109728" indent="0">
              <a:buNone/>
            </a:pPr>
            <a:endParaRPr dirty="0"/>
          </a:p>
          <a:p>
            <a:pPr lvl="1"/>
            <a:r>
              <a:rPr dirty="0" err="1"/>
              <a:t>Muškarci</a:t>
            </a:r>
            <a:r>
              <a:rPr dirty="0"/>
              <a:t>: </a:t>
            </a:r>
            <a:r>
              <a:rPr dirty="0" err="1"/>
              <a:t>oko</a:t>
            </a:r>
            <a:r>
              <a:rPr dirty="0"/>
              <a:t> 42%</a:t>
            </a:r>
          </a:p>
          <a:p>
            <a:pPr lvl="1"/>
            <a:r>
              <a:rPr dirty="0" err="1"/>
              <a:t>Žene</a:t>
            </a:r>
            <a:r>
              <a:rPr dirty="0"/>
              <a:t>: </a:t>
            </a:r>
            <a:r>
              <a:rPr dirty="0" err="1"/>
              <a:t>oko</a:t>
            </a:r>
            <a:r>
              <a:rPr dirty="0"/>
              <a:t> 29%</a:t>
            </a:r>
          </a:p>
          <a:p>
            <a:pPr lvl="1"/>
            <a:r>
              <a:rPr dirty="0"/>
              <a:t>U </a:t>
            </a:r>
            <a:r>
              <a:rPr dirty="0" err="1"/>
              <a:t>nekim</a:t>
            </a:r>
            <a:r>
              <a:rPr dirty="0"/>
              <a:t> </a:t>
            </a:r>
            <a:r>
              <a:rPr dirty="0" err="1"/>
              <a:t>entitetskim</a:t>
            </a:r>
            <a:r>
              <a:rPr dirty="0"/>
              <a:t> </a:t>
            </a:r>
            <a:r>
              <a:rPr dirty="0" err="1"/>
              <a:t>studijama</a:t>
            </a:r>
            <a:r>
              <a:rPr dirty="0"/>
              <a:t> (</a:t>
            </a:r>
            <a:r>
              <a:rPr dirty="0" err="1"/>
              <a:t>FBiH</a:t>
            </a:r>
            <a:r>
              <a:rPr dirty="0"/>
              <a:t>) </a:t>
            </a:r>
            <a:r>
              <a:rPr dirty="0" err="1"/>
              <a:t>i</a:t>
            </a:r>
            <a:r>
              <a:rPr dirty="0"/>
              <a:t> do 44%</a:t>
            </a:r>
          </a:p>
        </p:txBody>
      </p:sp>
    </p:spTree>
    <p:extLst>
      <p:ext uri="{BB962C8B-B14F-4D97-AF65-F5344CB8AC3E}">
        <p14:creationId xmlns:p14="http://schemas.microsoft.com/office/powerpoint/2010/main" val="15956217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err="1"/>
              <a:t>Zdravstvene</a:t>
            </a:r>
            <a:r>
              <a:rPr dirty="0"/>
              <a:t> </a:t>
            </a:r>
            <a:r>
              <a:rPr dirty="0" err="1"/>
              <a:t>posljedice</a:t>
            </a:r>
            <a:r>
              <a:rPr dirty="0"/>
              <a:t> </a:t>
            </a:r>
            <a:r>
              <a:rPr dirty="0" err="1"/>
              <a:t>pušenja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 err="1"/>
              <a:t>Pušenje</a:t>
            </a:r>
            <a:r>
              <a:rPr dirty="0"/>
              <a:t> </a:t>
            </a:r>
            <a:r>
              <a:rPr dirty="0" err="1"/>
              <a:t>povećava</a:t>
            </a:r>
            <a:r>
              <a:rPr dirty="0"/>
              <a:t> </a:t>
            </a:r>
            <a:r>
              <a:rPr dirty="0" err="1"/>
              <a:t>rizik</a:t>
            </a:r>
            <a:r>
              <a:rPr dirty="0"/>
              <a:t> </a:t>
            </a:r>
            <a:r>
              <a:rPr dirty="0" err="1"/>
              <a:t>za</a:t>
            </a:r>
            <a:r>
              <a:rPr dirty="0"/>
              <a:t>:</a:t>
            </a:r>
          </a:p>
          <a:p>
            <a:pPr lvl="1"/>
            <a:r>
              <a:rPr dirty="0" err="1"/>
              <a:t>Karcinom</a:t>
            </a:r>
            <a:r>
              <a:rPr dirty="0"/>
              <a:t> </a:t>
            </a:r>
            <a:r>
              <a:rPr dirty="0" err="1"/>
              <a:t>pluća</a:t>
            </a:r>
            <a:r>
              <a:rPr dirty="0"/>
              <a:t>, </a:t>
            </a:r>
            <a:r>
              <a:rPr dirty="0" err="1"/>
              <a:t>grla</a:t>
            </a:r>
            <a:r>
              <a:rPr dirty="0"/>
              <a:t>, </a:t>
            </a:r>
            <a:r>
              <a:rPr dirty="0" err="1"/>
              <a:t>usne</a:t>
            </a:r>
            <a:r>
              <a:rPr dirty="0"/>
              <a:t> </a:t>
            </a:r>
            <a:r>
              <a:rPr dirty="0" err="1"/>
              <a:t>šupljine</a:t>
            </a:r>
            <a:endParaRPr dirty="0"/>
          </a:p>
          <a:p>
            <a:pPr lvl="1"/>
            <a:r>
              <a:rPr dirty="0" err="1"/>
              <a:t>Hronične</a:t>
            </a:r>
            <a:r>
              <a:rPr dirty="0"/>
              <a:t> </a:t>
            </a:r>
            <a:r>
              <a:rPr dirty="0" err="1"/>
              <a:t>plućne</a:t>
            </a:r>
            <a:r>
              <a:rPr dirty="0"/>
              <a:t> </a:t>
            </a:r>
            <a:r>
              <a:rPr dirty="0" err="1"/>
              <a:t>bolesti</a:t>
            </a:r>
            <a:r>
              <a:rPr dirty="0"/>
              <a:t> (KOPB)</a:t>
            </a:r>
          </a:p>
          <a:p>
            <a:pPr lvl="1"/>
            <a:r>
              <a:rPr dirty="0" err="1"/>
              <a:t>Srčani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moždani</a:t>
            </a:r>
            <a:r>
              <a:rPr dirty="0"/>
              <a:t> </a:t>
            </a:r>
            <a:r>
              <a:rPr dirty="0" err="1"/>
              <a:t>udar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10104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Smrtnost povezana s pušenjem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Procjene za 2019–2022:</a:t>
            </a:r>
          </a:p>
          <a:p>
            <a:pPr lvl="1"/>
            <a:r>
              <a:t>Između 25% i 43% svih smrti povezano s pušenjem</a:t>
            </a:r>
          </a:p>
          <a:p>
            <a:pPr lvl="1"/>
            <a:r>
              <a:t>Otprilike 6.500 – 7.000 smrti godišnje</a:t>
            </a:r>
          </a:p>
        </p:txBody>
      </p:sp>
    </p:spTree>
    <p:extLst>
      <p:ext uri="{BB962C8B-B14F-4D97-AF65-F5344CB8AC3E}">
        <p14:creationId xmlns:p14="http://schemas.microsoft.com/office/powerpoint/2010/main" val="439691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err="1"/>
              <a:t>Ekonomski</a:t>
            </a:r>
            <a:r>
              <a:rPr dirty="0"/>
              <a:t> </a:t>
            </a:r>
            <a:r>
              <a:rPr dirty="0" err="1" smtClean="0"/>
              <a:t>troškovi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Direktni troškovi liječenja:</a:t>
            </a:r>
          </a:p>
          <a:p>
            <a:pPr lvl="1"/>
            <a:r>
              <a:t>557 – 766 miliona KM godišnje</a:t>
            </a:r>
          </a:p>
          <a:p>
            <a:pPr lvl="1"/>
            <a:r>
              <a:t>Ukupni ekonomski teret (sa produktivnošću): još veći</a:t>
            </a:r>
          </a:p>
        </p:txBody>
      </p:sp>
    </p:spTree>
    <p:extLst>
      <p:ext uri="{BB962C8B-B14F-4D97-AF65-F5344CB8AC3E}">
        <p14:creationId xmlns:p14="http://schemas.microsoft.com/office/powerpoint/2010/main" val="1984220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3949891"/>
          </a:xfrm>
        </p:spPr>
        <p:txBody>
          <a:bodyPr/>
          <a:lstStyle/>
          <a:p>
            <a:r>
              <a:rPr lang="sr-Cyrl-CS" dirty="0"/>
              <a:t>П</a:t>
            </a:r>
            <a:r>
              <a:rPr lang="sr-Cyrl-RS" dirty="0"/>
              <a:t>орез на додату вриједност (ПДВ)</a:t>
            </a:r>
          </a:p>
          <a:p>
            <a:r>
              <a:rPr lang="sr-Cyrl-CS" dirty="0"/>
              <a:t>Ц</a:t>
            </a:r>
            <a:r>
              <a:rPr lang="sr-Cyrl-RS" dirty="0"/>
              <a:t>арине </a:t>
            </a:r>
          </a:p>
          <a:p>
            <a:r>
              <a:rPr lang="sr-Cyrl-CS" dirty="0"/>
              <a:t>А</a:t>
            </a:r>
            <a:r>
              <a:rPr lang="sr-Cyrl-RS" dirty="0"/>
              <a:t>кцизе</a:t>
            </a:r>
          </a:p>
          <a:p>
            <a:r>
              <a:rPr lang="sr-Cyrl-CS" dirty="0"/>
              <a:t>П</a:t>
            </a:r>
            <a:r>
              <a:rPr lang="sr-Cyrl-RS" dirty="0"/>
              <a:t>утарине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CS" dirty="0"/>
              <a:t>И</a:t>
            </a:r>
            <a:r>
              <a:rPr lang="sr-Cyrl-RS" dirty="0"/>
              <a:t>ндиректни порези</a:t>
            </a:r>
            <a:r>
              <a:rPr lang="en-US" dirty="0"/>
              <a:t> </a:t>
            </a:r>
            <a:r>
              <a:rPr lang="sr-Cyrl-BA" dirty="0"/>
              <a:t>у БиХ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 smtClean="0"/>
              <a:t>Tendencije mlađe populacije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 err="1" smtClean="0"/>
              <a:t>i</a:t>
            </a:r>
            <a:r>
              <a:rPr dirty="0" smtClean="0"/>
              <a:t> </a:t>
            </a:r>
            <a:r>
              <a:rPr dirty="0" err="1"/>
              <a:t>dalje</a:t>
            </a:r>
            <a:r>
              <a:rPr dirty="0"/>
              <a:t> </a:t>
            </a:r>
            <a:r>
              <a:rPr dirty="0" err="1"/>
              <a:t>prisutno</a:t>
            </a:r>
            <a:r>
              <a:rPr dirty="0"/>
              <a:t> </a:t>
            </a:r>
            <a:r>
              <a:rPr dirty="0" err="1"/>
              <a:t>među</a:t>
            </a:r>
            <a:r>
              <a:rPr dirty="0"/>
              <a:t> </a:t>
            </a:r>
            <a:r>
              <a:rPr dirty="0" err="1"/>
              <a:t>adolescentima</a:t>
            </a:r>
            <a:endParaRPr dirty="0"/>
          </a:p>
          <a:p>
            <a:pPr lvl="1"/>
            <a:r>
              <a:rPr dirty="0" err="1"/>
              <a:t>Elektronske</a:t>
            </a:r>
            <a:r>
              <a:rPr dirty="0"/>
              <a:t> </a:t>
            </a:r>
            <a:r>
              <a:rPr dirty="0" err="1"/>
              <a:t>cigarete</a:t>
            </a:r>
            <a:r>
              <a:rPr dirty="0"/>
              <a:t> u </a:t>
            </a:r>
            <a:r>
              <a:rPr dirty="0" err="1"/>
              <a:t>porastu</a:t>
            </a:r>
            <a:endParaRPr dirty="0"/>
          </a:p>
          <a:p>
            <a:pPr lvl="1"/>
            <a:r>
              <a:rPr dirty="0" err="1"/>
              <a:t>Početak</a:t>
            </a:r>
            <a:r>
              <a:rPr dirty="0"/>
              <a:t> </a:t>
            </a:r>
            <a:r>
              <a:rPr dirty="0" err="1"/>
              <a:t>pušenja</a:t>
            </a:r>
            <a:r>
              <a:rPr dirty="0"/>
              <a:t> </a:t>
            </a:r>
            <a:r>
              <a:rPr dirty="0" err="1"/>
              <a:t>najčešće</a:t>
            </a:r>
            <a:r>
              <a:rPr dirty="0"/>
              <a:t> </a:t>
            </a:r>
            <a:r>
              <a:rPr dirty="0" err="1"/>
              <a:t>između</a:t>
            </a:r>
            <a:r>
              <a:rPr dirty="0"/>
              <a:t> 15–18 </a:t>
            </a:r>
            <a:r>
              <a:rPr dirty="0" err="1"/>
              <a:t>godina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49319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Zakoni i zabrane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328928"/>
            <a:ext cx="8915400" cy="5529072"/>
          </a:xfrm>
        </p:spPr>
        <p:txBody>
          <a:bodyPr>
            <a:normAutofit fontScale="92500" lnSpcReduction="10000"/>
          </a:bodyPr>
          <a:lstStyle/>
          <a:p>
            <a:r>
              <a:rPr dirty="0" err="1"/>
              <a:t>Zabrana</a:t>
            </a:r>
            <a:r>
              <a:rPr dirty="0"/>
              <a:t> </a:t>
            </a:r>
            <a:r>
              <a:rPr dirty="0" err="1"/>
              <a:t>pušenja</a:t>
            </a:r>
            <a:r>
              <a:rPr dirty="0"/>
              <a:t> u </a:t>
            </a:r>
            <a:r>
              <a:rPr dirty="0" err="1"/>
              <a:t>zatvorenim</a:t>
            </a:r>
            <a:r>
              <a:rPr dirty="0"/>
              <a:t> </a:t>
            </a:r>
            <a:r>
              <a:rPr dirty="0" err="1"/>
              <a:t>javnim</a:t>
            </a:r>
            <a:r>
              <a:rPr dirty="0"/>
              <a:t> </a:t>
            </a:r>
            <a:r>
              <a:rPr dirty="0" err="1"/>
              <a:t>prostorima</a:t>
            </a:r>
            <a:endParaRPr dirty="0"/>
          </a:p>
          <a:p>
            <a:pPr lvl="1"/>
            <a:r>
              <a:rPr dirty="0" err="1"/>
              <a:t>Kazne</a:t>
            </a:r>
            <a:r>
              <a:rPr dirty="0"/>
              <a:t> </a:t>
            </a:r>
            <a:r>
              <a:rPr dirty="0" err="1"/>
              <a:t>za</a:t>
            </a:r>
            <a:r>
              <a:rPr dirty="0"/>
              <a:t> </a:t>
            </a:r>
            <a:r>
              <a:rPr dirty="0" err="1"/>
              <a:t>pravna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fizička</a:t>
            </a:r>
            <a:r>
              <a:rPr dirty="0"/>
              <a:t> </a:t>
            </a:r>
            <a:r>
              <a:rPr dirty="0" err="1"/>
              <a:t>lica</a:t>
            </a:r>
            <a:endParaRPr dirty="0"/>
          </a:p>
          <a:p>
            <a:pPr lvl="1"/>
            <a:r>
              <a:rPr dirty="0" err="1"/>
              <a:t>Postepena</a:t>
            </a:r>
            <a:r>
              <a:rPr dirty="0"/>
              <a:t> </a:t>
            </a:r>
            <a:r>
              <a:rPr dirty="0" err="1"/>
              <a:t>primjena</a:t>
            </a:r>
            <a:r>
              <a:rPr dirty="0"/>
              <a:t> </a:t>
            </a:r>
            <a:r>
              <a:rPr dirty="0" err="1"/>
              <a:t>po</a:t>
            </a:r>
            <a:r>
              <a:rPr dirty="0"/>
              <a:t> </a:t>
            </a:r>
            <a:r>
              <a:rPr dirty="0" err="1" smtClean="0"/>
              <a:t>entitetima</a:t>
            </a:r>
            <a:endParaRPr lang="sr-Latn-BA" dirty="0" smtClean="0"/>
          </a:p>
          <a:p>
            <a:pPr lvl="1"/>
            <a:endParaRPr lang="sr-Latn-BA" dirty="0" smtClean="0"/>
          </a:p>
          <a:p>
            <a:pPr lvl="1"/>
            <a:r>
              <a:rPr lang="en-US" dirty="0" err="1"/>
              <a:t>Prema</a:t>
            </a:r>
            <a:r>
              <a:rPr lang="en-US" dirty="0"/>
              <a:t> </a:t>
            </a:r>
            <a:r>
              <a:rPr lang="en-US" dirty="0" err="1" smtClean="0"/>
              <a:t>Zakon</a:t>
            </a:r>
            <a:r>
              <a:rPr lang="sr-Latn-BA" dirty="0" smtClean="0"/>
              <a:t>u</a:t>
            </a:r>
            <a:r>
              <a:rPr lang="en-US" dirty="0" smtClean="0"/>
              <a:t> </a:t>
            </a:r>
            <a:r>
              <a:rPr lang="en-US" dirty="0"/>
              <a:t>o </a:t>
            </a:r>
            <a:r>
              <a:rPr lang="en-US" dirty="0" err="1"/>
              <a:t>kontroli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ograničenoj</a:t>
            </a:r>
            <a:r>
              <a:rPr lang="en-US" dirty="0"/>
              <a:t> </a:t>
            </a:r>
            <a:r>
              <a:rPr lang="en-US" dirty="0" err="1"/>
              <a:t>upotrebi</a:t>
            </a:r>
            <a:r>
              <a:rPr lang="en-US" dirty="0"/>
              <a:t> </a:t>
            </a:r>
            <a:r>
              <a:rPr lang="en-US" dirty="0" err="1"/>
              <a:t>duhana</a:t>
            </a:r>
            <a:r>
              <a:rPr lang="en-US" dirty="0"/>
              <a:t>, </a:t>
            </a:r>
            <a:r>
              <a:rPr lang="en-US" dirty="0" err="1"/>
              <a:t>duhanskih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ostalih</a:t>
            </a:r>
            <a:r>
              <a:rPr lang="en-US" dirty="0"/>
              <a:t> </a:t>
            </a:r>
            <a:r>
              <a:rPr lang="en-US" dirty="0" err="1"/>
              <a:t>proizvoda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pušenje</a:t>
            </a:r>
            <a:r>
              <a:rPr lang="en-US" dirty="0"/>
              <a:t> </a:t>
            </a:r>
            <a:r>
              <a:rPr lang="en-US" dirty="0" err="1"/>
              <a:t>pušenje</a:t>
            </a:r>
            <a:r>
              <a:rPr lang="en-US" dirty="0"/>
              <a:t> je </a:t>
            </a:r>
            <a:r>
              <a:rPr lang="en-US" dirty="0" err="1"/>
              <a:t>zabranjeno</a:t>
            </a:r>
            <a:r>
              <a:rPr lang="en-US" dirty="0"/>
              <a:t> u </a:t>
            </a:r>
            <a:r>
              <a:rPr lang="en-US" dirty="0" err="1"/>
              <a:t>svim</a:t>
            </a:r>
            <a:r>
              <a:rPr lang="en-US" dirty="0"/>
              <a:t> </a:t>
            </a:r>
            <a:r>
              <a:rPr lang="en-US" dirty="0" err="1"/>
              <a:t>zatvorenim</a:t>
            </a:r>
            <a:r>
              <a:rPr lang="en-US" dirty="0"/>
              <a:t> </a:t>
            </a:r>
            <a:r>
              <a:rPr lang="en-US" dirty="0" err="1"/>
              <a:t>javnim</a:t>
            </a:r>
            <a:r>
              <a:rPr lang="en-US" dirty="0"/>
              <a:t> </a:t>
            </a:r>
            <a:r>
              <a:rPr lang="en-US" dirty="0" err="1"/>
              <a:t>prostorima</a:t>
            </a:r>
            <a:r>
              <a:rPr lang="en-US" dirty="0"/>
              <a:t>, </a:t>
            </a:r>
            <a:r>
              <a:rPr lang="en-US" dirty="0" err="1"/>
              <a:t>radnim</a:t>
            </a:r>
            <a:r>
              <a:rPr lang="en-US" dirty="0"/>
              <a:t> </a:t>
            </a:r>
            <a:r>
              <a:rPr lang="en-US" dirty="0" err="1"/>
              <a:t>prostorima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javnom</a:t>
            </a:r>
            <a:r>
              <a:rPr lang="en-US" dirty="0"/>
              <a:t> </a:t>
            </a:r>
            <a:r>
              <a:rPr lang="en-US" dirty="0" err="1" smtClean="0"/>
              <a:t>prijevozu</a:t>
            </a:r>
            <a:r>
              <a:rPr lang="sr-Latn-BA" dirty="0" smtClean="0"/>
              <a:t> (FBiH)</a:t>
            </a:r>
            <a:r>
              <a:rPr lang="en-US" dirty="0" smtClean="0"/>
              <a:t>.</a:t>
            </a:r>
            <a:endParaRPr lang="sr-Latn-BA" dirty="0" smtClean="0"/>
          </a:p>
          <a:p>
            <a:pPr lvl="1"/>
            <a:endParaRPr lang="sr-Latn-BA" dirty="0"/>
          </a:p>
          <a:p>
            <a:pPr lvl="1"/>
            <a:r>
              <a:rPr lang="en-US" dirty="0" err="1" smtClean="0"/>
              <a:t>Postoje</a:t>
            </a:r>
            <a:r>
              <a:rPr lang="en-US" dirty="0" smtClean="0"/>
              <a:t> </a:t>
            </a:r>
            <a:r>
              <a:rPr lang="en-US" dirty="0" err="1"/>
              <a:t>izuzeci</a:t>
            </a:r>
            <a:r>
              <a:rPr lang="en-US" dirty="0"/>
              <a:t>: u </a:t>
            </a:r>
            <a:r>
              <a:rPr lang="en-US" dirty="0" err="1"/>
              <a:t>ugostiteljskim</a:t>
            </a:r>
            <a:r>
              <a:rPr lang="en-US" dirty="0"/>
              <a:t> </a:t>
            </a:r>
            <a:r>
              <a:rPr lang="en-US" dirty="0" err="1"/>
              <a:t>objektima</a:t>
            </a:r>
            <a:r>
              <a:rPr lang="en-US" dirty="0"/>
              <a:t> </a:t>
            </a:r>
            <a:r>
              <a:rPr lang="en-US" dirty="0" err="1"/>
              <a:t>moguće</a:t>
            </a:r>
            <a:r>
              <a:rPr lang="en-US" dirty="0"/>
              <a:t> je </a:t>
            </a:r>
            <a:r>
              <a:rPr lang="en-US" dirty="0" err="1"/>
              <a:t>imati</a:t>
            </a:r>
            <a:r>
              <a:rPr lang="en-US" dirty="0"/>
              <a:t> </a:t>
            </a:r>
            <a:r>
              <a:rPr lang="en-US" dirty="0" err="1"/>
              <a:t>posebne</a:t>
            </a:r>
            <a:r>
              <a:rPr lang="en-US" dirty="0"/>
              <a:t> </a:t>
            </a:r>
            <a:r>
              <a:rPr lang="en-US" dirty="0" err="1"/>
              <a:t>prostorije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pušače</a:t>
            </a:r>
            <a:r>
              <a:rPr lang="en-US" dirty="0"/>
              <a:t> </a:t>
            </a:r>
            <a:r>
              <a:rPr lang="en-US" dirty="0" err="1" smtClean="0"/>
              <a:t>ali</a:t>
            </a:r>
            <a:r>
              <a:rPr lang="en-US" dirty="0" smtClean="0"/>
              <a:t> </a:t>
            </a:r>
            <a:r>
              <a:rPr lang="en-US" dirty="0"/>
              <a:t>one </a:t>
            </a:r>
            <a:r>
              <a:rPr lang="en-US" dirty="0" err="1"/>
              <a:t>moraju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 </a:t>
            </a:r>
            <a:r>
              <a:rPr lang="en-US" dirty="0" err="1"/>
              <a:t>fizički</a:t>
            </a:r>
            <a:r>
              <a:rPr lang="en-US" dirty="0"/>
              <a:t> </a:t>
            </a:r>
            <a:r>
              <a:rPr lang="en-US" dirty="0" err="1"/>
              <a:t>odvojene</a:t>
            </a:r>
            <a:r>
              <a:rPr lang="en-US" dirty="0"/>
              <a:t>, </a:t>
            </a:r>
            <a:r>
              <a:rPr lang="en-US" dirty="0" err="1"/>
              <a:t>potpuno</a:t>
            </a:r>
            <a:r>
              <a:rPr lang="en-US" dirty="0"/>
              <a:t> </a:t>
            </a:r>
            <a:r>
              <a:rPr lang="en-US" dirty="0" err="1"/>
              <a:t>zatvorene</a:t>
            </a:r>
            <a:r>
              <a:rPr lang="en-US" dirty="0"/>
              <a:t>,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adekvatnom</a:t>
            </a:r>
            <a:r>
              <a:rPr lang="en-US" dirty="0"/>
              <a:t> </a:t>
            </a:r>
            <a:r>
              <a:rPr lang="en-US" dirty="0" err="1"/>
              <a:t>ventilacijom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ispunjavati</a:t>
            </a:r>
            <a:r>
              <a:rPr lang="en-US" dirty="0"/>
              <a:t> </a:t>
            </a:r>
            <a:r>
              <a:rPr lang="en-US" dirty="0" err="1"/>
              <a:t>sve</a:t>
            </a:r>
            <a:r>
              <a:rPr lang="en-US" dirty="0"/>
              <a:t> </a:t>
            </a:r>
            <a:r>
              <a:rPr lang="en-US" dirty="0" err="1"/>
              <a:t>tehničke</a:t>
            </a:r>
            <a:r>
              <a:rPr lang="en-US" dirty="0"/>
              <a:t> </a:t>
            </a:r>
            <a:r>
              <a:rPr lang="en-US" dirty="0" err="1"/>
              <a:t>propise</a:t>
            </a:r>
            <a:r>
              <a:rPr lang="en-US" dirty="0"/>
              <a:t>. </a:t>
            </a:r>
            <a:endParaRPr lang="sr-Latn-BA" dirty="0" smtClean="0"/>
          </a:p>
          <a:p>
            <a:pPr lvl="1"/>
            <a:endParaRPr lang="sr-Latn-BA" dirty="0"/>
          </a:p>
          <a:p>
            <a:pPr lvl="2"/>
            <a:r>
              <a:rPr lang="sr-Latn-BA" dirty="0" smtClean="0"/>
              <a:t>- u praksi stanje pokazuje nedovoljnu primjenu i poštovanje 			zakona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739357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Zaključak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Pušenje i dalje veliki javnozdravstveni problem</a:t>
            </a:r>
          </a:p>
          <a:p>
            <a:pPr lvl="1"/>
            <a:r>
              <a:t>Visok procenat pušača u odnosu na Evropu</a:t>
            </a:r>
          </a:p>
          <a:p>
            <a:pPr lvl="1"/>
            <a:r>
              <a:t>Veliki zdravstveni i ekonomski gubici</a:t>
            </a:r>
          </a:p>
        </p:txBody>
      </p:sp>
    </p:spTree>
    <p:extLst>
      <p:ext uri="{BB962C8B-B14F-4D97-AF65-F5344CB8AC3E}">
        <p14:creationId xmlns:p14="http://schemas.microsoft.com/office/powerpoint/2010/main" val="9074943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8785" t="32292" r="9810" b="37500"/>
          <a:stretch>
            <a:fillRect/>
          </a:stretch>
        </p:blipFill>
        <p:spPr bwMode="auto">
          <a:xfrm>
            <a:off x="152400" y="2201186"/>
            <a:ext cx="8801100" cy="1989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Preporuke</a:t>
            </a:r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sr-Cyrl-BA" sz="3200"/>
              <a:t>	</a:t>
            </a:r>
            <a:r>
              <a:rPr lang="en-US" sz="3200"/>
              <a:t>Од плаћања акциза </a:t>
            </a:r>
            <a:r>
              <a:rPr lang="en-US" sz="3200" b="1"/>
              <a:t>ослобођени су</a:t>
            </a:r>
            <a:r>
              <a:rPr lang="en-US" sz="3200"/>
              <a:t> сљедећи акцизни производи: </a:t>
            </a:r>
          </a:p>
          <a:p>
            <a:pPr lvl="1"/>
            <a:r>
              <a:rPr lang="en-US" sz="2800"/>
              <a:t>а)  производи које се извозе, на основу царинске исправе којом се доказује да су производи извезени из БиХ на прописан начин;</a:t>
            </a:r>
          </a:p>
          <a:p>
            <a:pPr lvl="1"/>
            <a:r>
              <a:rPr lang="en-US" sz="2800"/>
              <a:t>б)  производи који се испоручују у бесцаринске продавнице ради продаје путницима који одлазе у </a:t>
            </a:r>
            <a:r>
              <a:rPr lang="en-US" sz="2800" smtClean="0"/>
              <a:t>иностранство (duty free shop);</a:t>
            </a:r>
            <a:endParaRPr lang="en-US" sz="2800"/>
          </a:p>
          <a:p>
            <a:pPr lvl="1"/>
            <a:r>
              <a:rPr lang="sr-Cyrl-CS" sz="2800"/>
              <a:t>ц</a:t>
            </a:r>
            <a:r>
              <a:rPr lang="en-US" sz="2800"/>
              <a:t>)  производи који се испоручују дипломатским и конзуларним представништвима и њиховом особљу, по принципу реципроцитета, а на основу акта Министарства вањских послова Босне и Херцеговине (потврда о реципроцитету, односно потврда да је ослобађање предвиђено међународним уговором);</a:t>
            </a:r>
          </a:p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b="1"/>
              <a:t>ОСЛОБАЂАЊЕ, ПОВРАТ И УМАЊЕЊЕ АКЦИЗЕ</a:t>
            </a:r>
            <a:r>
              <a:rPr lang="en-US" sz="3200"/>
              <a:t/>
            </a:r>
            <a:br>
              <a:rPr lang="en-US" sz="3200"/>
            </a:br>
            <a:endParaRPr lang="en-US" sz="3200"/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/>
              <a:t>Путарина</a:t>
            </a:r>
            <a:r>
              <a:rPr lang="en-US" dirty="0"/>
              <a:t> </a:t>
            </a:r>
            <a:r>
              <a:rPr lang="en-US" dirty="0" err="1"/>
              <a:t>као</a:t>
            </a:r>
            <a:r>
              <a:rPr lang="en-US" dirty="0"/>
              <a:t> </a:t>
            </a:r>
            <a:r>
              <a:rPr lang="en-US" dirty="0" err="1"/>
              <a:t>врста</a:t>
            </a:r>
            <a:r>
              <a:rPr lang="en-US" dirty="0"/>
              <a:t> </a:t>
            </a:r>
            <a:r>
              <a:rPr lang="en-US" dirty="0" err="1"/>
              <a:t>индиректног</a:t>
            </a:r>
            <a:r>
              <a:rPr lang="en-US" dirty="0"/>
              <a:t> </a:t>
            </a:r>
            <a:r>
              <a:rPr lang="en-US" dirty="0" err="1"/>
              <a:t>пореза</a:t>
            </a:r>
            <a:r>
              <a:rPr lang="en-US" dirty="0"/>
              <a:t> </a:t>
            </a:r>
            <a:r>
              <a:rPr lang="en-US" b="1" dirty="0" err="1"/>
              <a:t>плаћа</a:t>
            </a:r>
            <a:r>
              <a:rPr lang="en-US" b="1" dirty="0"/>
              <a:t> </a:t>
            </a:r>
            <a:r>
              <a:rPr lang="en-US" b="1" dirty="0" err="1"/>
              <a:t>се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сљедеће</a:t>
            </a:r>
            <a:r>
              <a:rPr lang="en-US" dirty="0"/>
              <a:t> </a:t>
            </a:r>
            <a:r>
              <a:rPr lang="en-US" dirty="0" err="1"/>
              <a:t>нафтне</a:t>
            </a:r>
            <a:r>
              <a:rPr lang="en-US" dirty="0"/>
              <a:t> </a:t>
            </a:r>
            <a:r>
              <a:rPr lang="en-US" dirty="0" err="1"/>
              <a:t>деривате</a:t>
            </a:r>
            <a:r>
              <a:rPr lang="en-US" dirty="0"/>
              <a:t>:</a:t>
            </a:r>
            <a:endParaRPr lang="sr-Cyrl-RS" dirty="0"/>
          </a:p>
          <a:p>
            <a:pPr>
              <a:buNone/>
            </a:pPr>
            <a:endParaRPr lang="en-US" dirty="0"/>
          </a:p>
          <a:p>
            <a:pPr lvl="0"/>
            <a:r>
              <a:rPr lang="sr-Latn-CS" dirty="0"/>
              <a:t>моторни бензин, укључујући и безоловни,</a:t>
            </a:r>
            <a:endParaRPr lang="en-US" dirty="0"/>
          </a:p>
          <a:p>
            <a:pPr lvl="0"/>
            <a:r>
              <a:rPr lang="sr-Latn-CS" dirty="0"/>
              <a:t>дизел горива и</a:t>
            </a:r>
            <a:endParaRPr lang="en-US" dirty="0"/>
          </a:p>
          <a:p>
            <a:pPr lvl="0"/>
            <a:r>
              <a:rPr lang="sr-Latn-CS" dirty="0"/>
              <a:t>остала гасна (плинска) уља.</a:t>
            </a:r>
            <a:endParaRPr lang="sr-Cyrl-RS" dirty="0"/>
          </a:p>
          <a:p>
            <a:pPr lvl="0">
              <a:buNone/>
            </a:pPr>
            <a:endParaRPr lang="en-US" dirty="0"/>
          </a:p>
          <a:p>
            <a:r>
              <a:rPr lang="en-US" dirty="0" err="1"/>
              <a:t>Путарина</a:t>
            </a:r>
            <a:r>
              <a:rPr lang="en-US" dirty="0"/>
              <a:t> </a:t>
            </a:r>
            <a:r>
              <a:rPr lang="en-US" dirty="0" err="1"/>
              <a:t>се</a:t>
            </a:r>
            <a:r>
              <a:rPr lang="en-US" dirty="0"/>
              <a:t> </a:t>
            </a:r>
            <a:r>
              <a:rPr lang="en-US" dirty="0" err="1"/>
              <a:t>плаћа</a:t>
            </a:r>
            <a:r>
              <a:rPr lang="en-US" dirty="0"/>
              <a:t> у </a:t>
            </a:r>
            <a:r>
              <a:rPr lang="en-US" dirty="0" err="1"/>
              <a:t>износу</a:t>
            </a:r>
            <a:r>
              <a:rPr lang="en-US" dirty="0"/>
              <a:t> </a:t>
            </a:r>
            <a:r>
              <a:rPr lang="en-US" dirty="0" err="1" smtClean="0"/>
              <a:t>од</a:t>
            </a:r>
            <a:r>
              <a:rPr lang="en-US" dirty="0" smtClean="0"/>
              <a:t> </a:t>
            </a:r>
            <a:r>
              <a:rPr lang="en-US" b="1" dirty="0" smtClean="0"/>
              <a:t>0,40 </a:t>
            </a:r>
            <a:r>
              <a:rPr lang="en-US" b="1" dirty="0"/>
              <a:t>KM </a:t>
            </a:r>
            <a:r>
              <a:rPr lang="en-US" dirty="0" err="1" smtClean="0"/>
              <a:t>по</a:t>
            </a:r>
            <a:r>
              <a:rPr lang="en-US" dirty="0" smtClean="0"/>
              <a:t> </a:t>
            </a:r>
            <a:r>
              <a:rPr lang="en-US" dirty="0" err="1" smtClean="0"/>
              <a:t>једном</a:t>
            </a:r>
            <a:r>
              <a:rPr lang="en-US" dirty="0" smtClean="0"/>
              <a:t> </a:t>
            </a:r>
            <a:r>
              <a:rPr lang="en-US" dirty="0" err="1" smtClean="0"/>
              <a:t>литру</a:t>
            </a:r>
            <a:r>
              <a:rPr lang="en-US" dirty="0" smtClean="0"/>
              <a:t> </a:t>
            </a:r>
            <a:r>
              <a:rPr lang="en-US" dirty="0" err="1" smtClean="0"/>
              <a:t>производа</a:t>
            </a:r>
            <a:r>
              <a:rPr lang="en-US" dirty="0" smtClean="0"/>
              <a:t> </a:t>
            </a:r>
            <a:r>
              <a:rPr lang="sr-Latn-BA" dirty="0" smtClean="0"/>
              <a:t>(</a:t>
            </a:r>
            <a:r>
              <a:rPr lang="en-US" b="1" dirty="0" err="1" smtClean="0"/>
              <a:t>за</a:t>
            </a:r>
            <a:r>
              <a:rPr lang="en-US" b="1" dirty="0" smtClean="0"/>
              <a:t> </a:t>
            </a:r>
            <a:r>
              <a:rPr lang="en-US" b="1" dirty="0" err="1" smtClean="0"/>
              <a:t>путеве</a:t>
            </a:r>
            <a:r>
              <a:rPr lang="en-US" dirty="0" smtClean="0"/>
              <a:t> и </a:t>
            </a:r>
            <a:r>
              <a:rPr lang="en-US" b="1" dirty="0" err="1" smtClean="0"/>
              <a:t>аутопутев</a:t>
            </a:r>
            <a:r>
              <a:rPr lang="sr-Latn-BA" b="1" dirty="0" smtClean="0"/>
              <a:t>e)</a:t>
            </a:r>
            <a:r>
              <a:rPr lang="en-US" dirty="0" smtClean="0"/>
              <a:t>.</a:t>
            </a:r>
            <a:endParaRPr lang="sr-Cyrl-BA" dirty="0" smtClean="0"/>
          </a:p>
          <a:p>
            <a:endParaRPr lang="sr-Cyrl-BA" dirty="0" smtClean="0"/>
          </a:p>
          <a:p>
            <a:r>
              <a:rPr lang="en-US" dirty="0" smtClean="0"/>
              <a:t>У </a:t>
            </a:r>
            <a:r>
              <a:rPr lang="en-US" dirty="0" err="1"/>
              <a:t>складу</a:t>
            </a:r>
            <a:r>
              <a:rPr lang="en-US" dirty="0"/>
              <a:t> </a:t>
            </a:r>
            <a:r>
              <a:rPr lang="en-US" dirty="0" err="1"/>
              <a:t>са</a:t>
            </a:r>
            <a:r>
              <a:rPr lang="en-US" dirty="0"/>
              <a:t> </a:t>
            </a:r>
            <a:r>
              <a:rPr lang="en-US" dirty="0" err="1"/>
              <a:t>Законом</a:t>
            </a:r>
            <a:r>
              <a:rPr lang="en-US" dirty="0"/>
              <a:t>, </a:t>
            </a:r>
            <a:r>
              <a:rPr lang="en-US" dirty="0" err="1"/>
              <a:t>Управни</a:t>
            </a:r>
            <a:r>
              <a:rPr lang="en-US" dirty="0"/>
              <a:t> </a:t>
            </a:r>
            <a:r>
              <a:rPr lang="en-US" dirty="0" err="1"/>
              <a:t>одбор</a:t>
            </a:r>
            <a:r>
              <a:rPr lang="en-US" dirty="0"/>
              <a:t> УИО </a:t>
            </a:r>
            <a:r>
              <a:rPr lang="en-US" dirty="0" err="1"/>
              <a:t>сваке</a:t>
            </a:r>
            <a:r>
              <a:rPr lang="en-US" dirty="0"/>
              <a:t> </a:t>
            </a:r>
            <a:r>
              <a:rPr lang="en-US" dirty="0" err="1"/>
              <a:t>године</a:t>
            </a:r>
            <a:r>
              <a:rPr lang="en-US" dirty="0"/>
              <a:t> </a:t>
            </a:r>
            <a:r>
              <a:rPr lang="en-US" dirty="0" err="1"/>
              <a:t>доноси</a:t>
            </a:r>
            <a:r>
              <a:rPr lang="en-US" dirty="0"/>
              <a:t> </a:t>
            </a:r>
            <a:r>
              <a:rPr lang="en-US" dirty="0" err="1"/>
              <a:t>посебне</a:t>
            </a:r>
            <a:r>
              <a:rPr lang="en-US" dirty="0"/>
              <a:t> </a:t>
            </a:r>
            <a:r>
              <a:rPr lang="en-US" dirty="0" err="1"/>
              <a:t>одлуке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Одлуку</a:t>
            </a:r>
            <a:r>
              <a:rPr lang="en-US" dirty="0"/>
              <a:t> о </a:t>
            </a:r>
            <a:r>
              <a:rPr lang="en-US" dirty="0" err="1"/>
              <a:t>количинама</a:t>
            </a:r>
            <a:r>
              <a:rPr lang="en-US" dirty="0"/>
              <a:t> </a:t>
            </a:r>
            <a:r>
              <a:rPr lang="en-US" dirty="0" err="1"/>
              <a:t>дизел-горива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које</a:t>
            </a:r>
            <a:r>
              <a:rPr lang="en-US" dirty="0"/>
              <a:t> </a:t>
            </a:r>
            <a:r>
              <a:rPr lang="en-US" dirty="0" err="1"/>
              <a:t>се</a:t>
            </a:r>
            <a:r>
              <a:rPr lang="en-US" dirty="0"/>
              <a:t> </a:t>
            </a:r>
            <a:r>
              <a:rPr lang="en-US" dirty="0" err="1"/>
              <a:t>не</a:t>
            </a:r>
            <a:r>
              <a:rPr lang="en-US" dirty="0"/>
              <a:t> </a:t>
            </a:r>
            <a:r>
              <a:rPr lang="en-US" dirty="0" err="1"/>
              <a:t>плаћа</a:t>
            </a:r>
            <a:r>
              <a:rPr lang="en-US" dirty="0"/>
              <a:t> </a:t>
            </a:r>
            <a:r>
              <a:rPr lang="en-US" dirty="0" err="1"/>
              <a:t>путарина</a:t>
            </a:r>
            <a:endParaRPr lang="en-US" dirty="0"/>
          </a:p>
          <a:p>
            <a:pPr lvl="1"/>
            <a:r>
              <a:rPr lang="en-US" dirty="0" err="1"/>
              <a:t>Одлука</a:t>
            </a:r>
            <a:r>
              <a:rPr lang="en-US" dirty="0"/>
              <a:t> о </a:t>
            </a:r>
            <a:r>
              <a:rPr lang="en-US" dirty="0" err="1"/>
              <a:t>утврђивању</a:t>
            </a:r>
            <a:r>
              <a:rPr lang="en-US" dirty="0"/>
              <a:t> </a:t>
            </a:r>
            <a:r>
              <a:rPr lang="en-US" dirty="0" err="1"/>
              <a:t>посебне</a:t>
            </a:r>
            <a:r>
              <a:rPr lang="en-US" dirty="0"/>
              <a:t> и </a:t>
            </a:r>
            <a:r>
              <a:rPr lang="en-US" dirty="0" err="1"/>
              <a:t>минималне</a:t>
            </a:r>
            <a:r>
              <a:rPr lang="en-US" dirty="0"/>
              <a:t> </a:t>
            </a:r>
            <a:r>
              <a:rPr lang="en-US" dirty="0" err="1"/>
              <a:t>акцизе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цигарете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algn="ctr"/>
            <a:r>
              <a:rPr lang="sr-Cyrl-RS"/>
              <a:t>ПУТАРИНЕ</a:t>
            </a:r>
            <a:endParaRPr lang="en-US"/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2689192"/>
          </a:xfrm>
        </p:spPr>
        <p:txBody>
          <a:bodyPr/>
          <a:lstStyle/>
          <a:p>
            <a:r>
              <a:rPr lang="ru-RU"/>
              <a:t>Порез на доходак</a:t>
            </a:r>
          </a:p>
          <a:p>
            <a:r>
              <a:rPr lang="ru-RU"/>
              <a:t>Порез на добит</a:t>
            </a:r>
          </a:p>
          <a:p>
            <a:r>
              <a:rPr lang="ru-RU"/>
              <a:t>Порез на имовину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/>
              <a:t>ДИРЕКТНИ ПОРЕЗИ</a:t>
            </a:r>
            <a:endParaRPr lang="en-US"/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10600" cy="4648200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Порез на доходак физичких лица који се обрачунава и плаћа на слиједеће врсте прихода: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ru-RU" dirty="0"/>
              <a:t>	а) лична примања;</a:t>
            </a:r>
            <a:endParaRPr lang="en-US" dirty="0"/>
          </a:p>
          <a:p>
            <a:pPr>
              <a:buNone/>
            </a:pPr>
            <a:r>
              <a:rPr lang="ru-RU" dirty="0"/>
              <a:t>	б) приходе од самосталне дјелатности;</a:t>
            </a:r>
            <a:endParaRPr lang="en-US" dirty="0"/>
          </a:p>
          <a:p>
            <a:pPr>
              <a:buNone/>
            </a:pPr>
            <a:r>
              <a:rPr lang="ru-RU" dirty="0"/>
              <a:t>	в) приходе од ауторских права, права сродних ауторском праву и права индустријске својине;</a:t>
            </a:r>
            <a:endParaRPr lang="en-US" dirty="0"/>
          </a:p>
          <a:p>
            <a:pPr>
              <a:buNone/>
            </a:pPr>
            <a:r>
              <a:rPr lang="ru-RU" dirty="0"/>
              <a:t>	г) приходе од капитала прописане законом </a:t>
            </a:r>
            <a:r>
              <a:rPr lang="sr-Cyrl-BA" dirty="0"/>
              <a:t>и</a:t>
            </a:r>
            <a:endParaRPr lang="en-US" dirty="0"/>
          </a:p>
          <a:p>
            <a:pPr>
              <a:buNone/>
            </a:pPr>
            <a:r>
              <a:rPr lang="ru-RU" dirty="0"/>
              <a:t>	д) капиталне добитке. </a:t>
            </a:r>
            <a:endParaRPr lang="sr-Latn-RS" dirty="0"/>
          </a:p>
          <a:p>
            <a:pPr>
              <a:buNone/>
            </a:pPr>
            <a:endParaRPr lang="sr-Latn-RS" dirty="0"/>
          </a:p>
          <a:p>
            <a:pPr>
              <a:buFontTx/>
              <a:buChar char="-"/>
            </a:pPr>
            <a:endParaRPr lang="sr-Cyrl-CS" b="1" dirty="0"/>
          </a:p>
          <a:p>
            <a:pPr>
              <a:buFontTx/>
              <a:buChar char="-"/>
            </a:pP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04106"/>
          </a:xfrm>
        </p:spPr>
        <p:txBody>
          <a:bodyPr/>
          <a:lstStyle/>
          <a:p>
            <a:pPr algn="ctr"/>
            <a:r>
              <a:rPr lang="ru-RU"/>
              <a:t>Порез на доходак</a:t>
            </a:r>
            <a:endParaRPr lang="en-US"/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04800"/>
            <a:ext cx="8458200" cy="6324600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Порез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доходак</a:t>
            </a:r>
            <a:r>
              <a:rPr lang="en-US" dirty="0"/>
              <a:t> у </a:t>
            </a:r>
            <a:r>
              <a:rPr lang="en-US" dirty="0" err="1"/>
              <a:t>Републици</a:t>
            </a:r>
            <a:r>
              <a:rPr lang="en-US" dirty="0"/>
              <a:t> </a:t>
            </a:r>
            <a:r>
              <a:rPr lang="en-US" dirty="0" err="1"/>
              <a:t>Српској</a:t>
            </a:r>
            <a:r>
              <a:rPr lang="en-US" dirty="0"/>
              <a:t> </a:t>
            </a:r>
            <a:r>
              <a:rPr lang="en-US" dirty="0" err="1"/>
              <a:t>обухвата</a:t>
            </a:r>
            <a:r>
              <a:rPr lang="en-US" dirty="0"/>
              <a:t> </a:t>
            </a:r>
            <a:r>
              <a:rPr lang="en-US" dirty="0" err="1"/>
              <a:t>опорезивање</a:t>
            </a:r>
            <a:r>
              <a:rPr lang="en-US" dirty="0"/>
              <a:t> </a:t>
            </a:r>
            <a:r>
              <a:rPr lang="en-US" dirty="0" err="1"/>
              <a:t>физичких</a:t>
            </a:r>
            <a:r>
              <a:rPr lang="en-US" dirty="0"/>
              <a:t> </a:t>
            </a:r>
            <a:r>
              <a:rPr lang="en-US" dirty="0" err="1"/>
              <a:t>лица</a:t>
            </a:r>
            <a:r>
              <a:rPr lang="en-US" dirty="0"/>
              <a:t> </a:t>
            </a:r>
            <a:r>
              <a:rPr lang="en-US" dirty="0" err="1"/>
              <a:t>која</a:t>
            </a:r>
            <a:r>
              <a:rPr lang="en-US" dirty="0"/>
              <a:t> </a:t>
            </a:r>
            <a:r>
              <a:rPr lang="en-US" dirty="0" err="1"/>
              <a:t>остварују</a:t>
            </a:r>
            <a:r>
              <a:rPr lang="en-US" dirty="0"/>
              <a:t> </a:t>
            </a:r>
            <a:r>
              <a:rPr lang="en-US" dirty="0" err="1"/>
              <a:t>приход</a:t>
            </a:r>
            <a:r>
              <a:rPr lang="en-US" dirty="0"/>
              <a:t> у </a:t>
            </a:r>
            <a:r>
              <a:rPr lang="en-US" dirty="0" err="1"/>
              <a:t>току</a:t>
            </a:r>
            <a:r>
              <a:rPr lang="en-US" dirty="0"/>
              <a:t> </a:t>
            </a:r>
            <a:r>
              <a:rPr lang="en-US" dirty="0" err="1"/>
              <a:t>пореског</a:t>
            </a:r>
            <a:r>
              <a:rPr lang="en-US" dirty="0"/>
              <a:t> </a:t>
            </a:r>
            <a:r>
              <a:rPr lang="en-US" dirty="0" err="1"/>
              <a:t>периода</a:t>
            </a:r>
            <a:r>
              <a:rPr lang="en-US" dirty="0"/>
              <a:t>, </a:t>
            </a:r>
            <a:r>
              <a:rPr lang="en-US" dirty="0" err="1"/>
              <a:t>било</a:t>
            </a:r>
            <a:r>
              <a:rPr lang="en-US" dirty="0"/>
              <a:t> </a:t>
            </a:r>
            <a:r>
              <a:rPr lang="en-US" dirty="0" err="1"/>
              <a:t>да</a:t>
            </a:r>
            <a:r>
              <a:rPr lang="en-US" dirty="0"/>
              <a:t> </a:t>
            </a:r>
            <a:r>
              <a:rPr lang="en-US" dirty="0" err="1"/>
              <a:t>су</a:t>
            </a:r>
            <a:r>
              <a:rPr lang="en-US" dirty="0"/>
              <a:t> </a:t>
            </a:r>
            <a:r>
              <a:rPr lang="en-US" dirty="0" err="1"/>
              <a:t>резиденти</a:t>
            </a:r>
            <a:r>
              <a:rPr lang="en-US" dirty="0"/>
              <a:t> </a:t>
            </a:r>
            <a:r>
              <a:rPr lang="en-US" dirty="0" err="1"/>
              <a:t>или</a:t>
            </a:r>
            <a:r>
              <a:rPr lang="en-US" dirty="0"/>
              <a:t> </a:t>
            </a:r>
            <a:r>
              <a:rPr lang="en-US" dirty="0" err="1"/>
              <a:t>нерезиденти</a:t>
            </a:r>
            <a:r>
              <a:rPr lang="en-US" dirty="0"/>
              <a:t>. </a:t>
            </a:r>
            <a:endParaRPr lang="sr-Cyrl-BA" dirty="0" smtClean="0"/>
          </a:p>
          <a:p>
            <a:endParaRPr lang="sr-Cyrl-BA" dirty="0"/>
          </a:p>
          <a:p>
            <a:r>
              <a:rPr lang="en-US" dirty="0" err="1"/>
              <a:t>Опорезивање</a:t>
            </a:r>
            <a:r>
              <a:rPr lang="en-US" dirty="0"/>
              <a:t> </a:t>
            </a:r>
            <a:r>
              <a:rPr lang="en-US" dirty="0" err="1"/>
              <a:t>се</a:t>
            </a:r>
            <a:r>
              <a:rPr lang="en-US" dirty="0"/>
              <a:t> </a:t>
            </a:r>
            <a:r>
              <a:rPr lang="en-US" dirty="0" err="1"/>
              <a:t>врши</a:t>
            </a:r>
            <a:r>
              <a:rPr lang="en-US" dirty="0"/>
              <a:t> </a:t>
            </a:r>
            <a:r>
              <a:rPr lang="en-US" dirty="0" err="1"/>
              <a:t>по</a:t>
            </a:r>
            <a:r>
              <a:rPr lang="en-US" dirty="0"/>
              <a:t> </a:t>
            </a:r>
            <a:r>
              <a:rPr lang="en-US" dirty="0" err="1"/>
              <a:t>различитим</a:t>
            </a:r>
            <a:r>
              <a:rPr lang="en-US" dirty="0"/>
              <a:t> </a:t>
            </a:r>
            <a:r>
              <a:rPr lang="en-US" dirty="0" err="1"/>
              <a:t>пореским</a:t>
            </a:r>
            <a:r>
              <a:rPr lang="en-US" dirty="0"/>
              <a:t> </a:t>
            </a:r>
            <a:r>
              <a:rPr lang="en-US" dirty="0" err="1"/>
              <a:t>стопама</a:t>
            </a:r>
            <a:r>
              <a:rPr lang="en-US" dirty="0"/>
              <a:t>, </a:t>
            </a:r>
            <a:r>
              <a:rPr lang="en-US" dirty="0" err="1"/>
              <a:t>зависно</a:t>
            </a:r>
            <a:r>
              <a:rPr lang="en-US" dirty="0"/>
              <a:t> </a:t>
            </a:r>
            <a:r>
              <a:rPr lang="en-US" dirty="0" err="1"/>
              <a:t>од</a:t>
            </a:r>
            <a:r>
              <a:rPr lang="en-US" dirty="0"/>
              <a:t> </a:t>
            </a:r>
            <a:r>
              <a:rPr lang="en-US" dirty="0" err="1"/>
              <a:t>врсте</a:t>
            </a:r>
            <a:r>
              <a:rPr lang="en-US" dirty="0"/>
              <a:t> </a:t>
            </a:r>
            <a:r>
              <a:rPr lang="en-US" dirty="0" err="1"/>
              <a:t>прихода</a:t>
            </a:r>
            <a:r>
              <a:rPr lang="en-US" dirty="0"/>
              <a:t>. </a:t>
            </a:r>
            <a:endParaRPr lang="sr-Cyrl-BA" dirty="0" smtClean="0"/>
          </a:p>
          <a:p>
            <a:endParaRPr lang="sr-Cyrl-BA" dirty="0"/>
          </a:p>
          <a:p>
            <a:r>
              <a:rPr lang="en-US" dirty="0" err="1" smtClean="0"/>
              <a:t>Тако</a:t>
            </a:r>
            <a:r>
              <a:rPr lang="en-US" dirty="0" smtClean="0"/>
              <a:t> </a:t>
            </a:r>
            <a:r>
              <a:rPr lang="en-US" dirty="0" err="1"/>
              <a:t>се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на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доходак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од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личних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примања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плаћа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порез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по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стопи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од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B0F0"/>
                </a:solidFill>
              </a:rPr>
              <a:t>8%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док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се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доходак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остварен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кроз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самосталну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дјелатност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опорезује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стопом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од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B0F0"/>
                </a:solidFill>
              </a:rPr>
              <a:t>10%</a:t>
            </a:r>
            <a:r>
              <a:rPr lang="en-US" dirty="0">
                <a:solidFill>
                  <a:srgbClr val="FF0000"/>
                </a:solidFill>
              </a:rPr>
              <a:t>. </a:t>
            </a:r>
            <a:endParaRPr lang="sr-Cyrl-BA" dirty="0" smtClean="0">
              <a:solidFill>
                <a:srgbClr val="FF0000"/>
              </a:solidFill>
            </a:endParaRPr>
          </a:p>
          <a:p>
            <a:endParaRPr lang="sr-Cyrl-BA" dirty="0">
              <a:solidFill>
                <a:srgbClr val="FF0000"/>
              </a:solidFill>
            </a:endParaRPr>
          </a:p>
          <a:p>
            <a:r>
              <a:rPr lang="en-US" dirty="0" err="1" smtClean="0"/>
              <a:t>Приходи</a:t>
            </a:r>
            <a:r>
              <a:rPr lang="en-US" dirty="0" smtClean="0"/>
              <a:t> </a:t>
            </a:r>
            <a:r>
              <a:rPr lang="en-US" dirty="0" err="1"/>
              <a:t>који</a:t>
            </a:r>
            <a:r>
              <a:rPr lang="en-US" dirty="0"/>
              <a:t> </a:t>
            </a:r>
            <a:r>
              <a:rPr lang="en-US" dirty="0" err="1"/>
              <a:t>потичу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од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капитала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капиталних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добитака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ауторских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права</a:t>
            </a:r>
            <a:r>
              <a:rPr lang="en-US" dirty="0">
                <a:solidFill>
                  <a:srgbClr val="FF0000"/>
                </a:solidFill>
              </a:rPr>
              <a:t> и </a:t>
            </a:r>
            <a:r>
              <a:rPr lang="en-US" dirty="0" err="1">
                <a:solidFill>
                  <a:srgbClr val="FF0000"/>
                </a:solidFill>
              </a:rPr>
              <a:t>других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извора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опорезују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се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по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стопи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од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B0F0"/>
                </a:solidFill>
              </a:rPr>
              <a:t>13%</a:t>
            </a:r>
            <a:r>
              <a:rPr lang="en-US" dirty="0"/>
              <a:t>. </a:t>
            </a:r>
            <a:endParaRPr lang="sr-Cyrl-BA" dirty="0" smtClean="0"/>
          </a:p>
          <a:p>
            <a:endParaRPr lang="sr-Cyrl-BA" dirty="0" smtClean="0"/>
          </a:p>
          <a:p>
            <a:endParaRPr lang="sr-Cyrl-B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5068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Поред</a:t>
            </a:r>
            <a:r>
              <a:rPr lang="en-US" dirty="0"/>
              <a:t> </a:t>
            </a:r>
            <a:r>
              <a:rPr lang="en-US" dirty="0" err="1"/>
              <a:t>тога</a:t>
            </a:r>
            <a:r>
              <a:rPr lang="en-US" dirty="0"/>
              <a:t>, </a:t>
            </a:r>
            <a:r>
              <a:rPr lang="en-US" dirty="0" err="1"/>
              <a:t>мали</a:t>
            </a:r>
            <a:r>
              <a:rPr lang="en-US" dirty="0"/>
              <a:t> </a:t>
            </a:r>
            <a:r>
              <a:rPr lang="en-US" dirty="0" err="1"/>
              <a:t>предузетници</a:t>
            </a:r>
            <a:r>
              <a:rPr lang="en-US" dirty="0"/>
              <a:t> и </a:t>
            </a:r>
            <a:r>
              <a:rPr lang="en-US" dirty="0" err="1"/>
              <a:t>пољопривредници</a:t>
            </a:r>
            <a:r>
              <a:rPr lang="en-US" dirty="0"/>
              <a:t> </a:t>
            </a:r>
            <a:r>
              <a:rPr lang="en-US" dirty="0" err="1"/>
              <a:t>имају</a:t>
            </a:r>
            <a:r>
              <a:rPr lang="en-US" dirty="0"/>
              <a:t> </a:t>
            </a:r>
            <a:r>
              <a:rPr lang="en-US" dirty="0" err="1"/>
              <a:t>посебан</a:t>
            </a:r>
            <a:r>
              <a:rPr lang="en-US" dirty="0"/>
              <a:t> </a:t>
            </a:r>
            <a:r>
              <a:rPr lang="en-US" dirty="0" err="1"/>
              <a:t>режим</a:t>
            </a:r>
            <a:r>
              <a:rPr lang="en-US" dirty="0"/>
              <a:t> </a:t>
            </a:r>
            <a:r>
              <a:rPr lang="en-US" dirty="0" err="1"/>
              <a:t>опорезивања</a:t>
            </a:r>
            <a:r>
              <a:rPr lang="en-US" dirty="0"/>
              <a:t>, </a:t>
            </a:r>
            <a:r>
              <a:rPr lang="en-US" dirty="0" err="1"/>
              <a:t>гдје</a:t>
            </a:r>
            <a:r>
              <a:rPr lang="en-US" dirty="0"/>
              <a:t> </a:t>
            </a:r>
            <a:r>
              <a:rPr lang="en-US" dirty="0" err="1"/>
              <a:t>је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порез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фиксиран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на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B0F0"/>
                </a:solidFill>
              </a:rPr>
              <a:t>2%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укупног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прихода</a:t>
            </a:r>
            <a:r>
              <a:rPr lang="en-US" dirty="0"/>
              <a:t>, </a:t>
            </a:r>
            <a:r>
              <a:rPr lang="en-US" dirty="0" err="1"/>
              <a:t>при</a:t>
            </a:r>
            <a:r>
              <a:rPr lang="en-US" dirty="0"/>
              <a:t> </a:t>
            </a:r>
            <a:r>
              <a:rPr lang="en-US" dirty="0" err="1"/>
              <a:t>чему</a:t>
            </a:r>
            <a:r>
              <a:rPr lang="en-US" dirty="0"/>
              <a:t> </a:t>
            </a:r>
            <a:r>
              <a:rPr lang="en-US" dirty="0" err="1"/>
              <a:t>годишња</a:t>
            </a:r>
            <a:r>
              <a:rPr lang="en-US" dirty="0"/>
              <a:t> </a:t>
            </a:r>
            <a:r>
              <a:rPr lang="en-US" dirty="0" err="1"/>
              <a:t>пореска</a:t>
            </a:r>
            <a:r>
              <a:rPr lang="en-US" dirty="0"/>
              <a:t> </a:t>
            </a:r>
            <a:r>
              <a:rPr lang="en-US" dirty="0" err="1"/>
              <a:t>обавеза</a:t>
            </a:r>
            <a:r>
              <a:rPr lang="en-US" dirty="0"/>
              <a:t> </a:t>
            </a:r>
            <a:r>
              <a:rPr lang="en-US" dirty="0" err="1"/>
              <a:t>не</a:t>
            </a:r>
            <a:r>
              <a:rPr lang="en-US" dirty="0"/>
              <a:t> </a:t>
            </a:r>
            <a:r>
              <a:rPr lang="en-US" dirty="0" err="1"/>
              <a:t>може</a:t>
            </a:r>
            <a:r>
              <a:rPr lang="en-US" dirty="0"/>
              <a:t> </a:t>
            </a:r>
            <a:r>
              <a:rPr lang="en-US" dirty="0" err="1"/>
              <a:t>износити</a:t>
            </a:r>
            <a:r>
              <a:rPr lang="en-US" dirty="0"/>
              <a:t> </a:t>
            </a:r>
            <a:r>
              <a:rPr lang="en-US" dirty="0" err="1"/>
              <a:t>мање</a:t>
            </a:r>
            <a:r>
              <a:rPr lang="en-US" dirty="0"/>
              <a:t> </a:t>
            </a:r>
            <a:r>
              <a:rPr lang="en-US" dirty="0" err="1"/>
              <a:t>од</a:t>
            </a:r>
            <a:r>
              <a:rPr lang="en-US" dirty="0"/>
              <a:t> 1.200 КМ, </a:t>
            </a:r>
            <a:r>
              <a:rPr lang="en-US" dirty="0" err="1"/>
              <a:t>односно</a:t>
            </a:r>
            <a:r>
              <a:rPr lang="en-US" dirty="0"/>
              <a:t> 600 КМ </a:t>
            </a:r>
            <a:r>
              <a:rPr lang="en-US" dirty="0" err="1"/>
              <a:t>уколико</a:t>
            </a:r>
            <a:r>
              <a:rPr lang="en-US" dirty="0"/>
              <a:t> </a:t>
            </a:r>
            <a:r>
              <a:rPr lang="en-US" dirty="0" err="1"/>
              <a:t>њихов</a:t>
            </a:r>
            <a:r>
              <a:rPr lang="en-US" dirty="0"/>
              <a:t> </a:t>
            </a:r>
            <a:r>
              <a:rPr lang="en-US" dirty="0" err="1"/>
              <a:t>годишњи</a:t>
            </a:r>
            <a:r>
              <a:rPr lang="en-US" dirty="0"/>
              <a:t> </a:t>
            </a:r>
            <a:r>
              <a:rPr lang="en-US" dirty="0" err="1"/>
              <a:t>приход</a:t>
            </a:r>
            <a:r>
              <a:rPr lang="en-US" dirty="0"/>
              <a:t> </a:t>
            </a:r>
            <a:r>
              <a:rPr lang="en-US" dirty="0" err="1"/>
              <a:t>не</a:t>
            </a:r>
            <a:r>
              <a:rPr lang="en-US" dirty="0"/>
              <a:t> </a:t>
            </a:r>
            <a:r>
              <a:rPr lang="en-US" dirty="0" err="1"/>
              <a:t>прелази</a:t>
            </a:r>
            <a:r>
              <a:rPr lang="en-US" dirty="0"/>
              <a:t> 50.000 КМ.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843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092891"/>
          </a:xfrm>
        </p:spPr>
        <p:txBody>
          <a:bodyPr>
            <a:normAutofit fontScale="92500"/>
          </a:bodyPr>
          <a:lstStyle/>
          <a:p>
            <a:r>
              <a:rPr lang="ru-RU" b="1" i="1" dirty="0" smtClean="0"/>
              <a:t>Индиректне порезе, </a:t>
            </a:r>
            <a:r>
              <a:rPr lang="ru-RU" dirty="0" smtClean="0"/>
              <a:t>за разлику од директних пореза не сноси онај ко их уплаћује у буџет, већ их најчешће преваљује на друге. </a:t>
            </a:r>
          </a:p>
          <a:p>
            <a:endParaRPr lang="ru-RU" dirty="0" smtClean="0"/>
          </a:p>
          <a:p>
            <a:r>
              <a:rPr lang="ru-RU" dirty="0" smtClean="0"/>
              <a:t>Обвезници </a:t>
            </a:r>
            <a:r>
              <a:rPr lang="ru-RU" dirty="0"/>
              <a:t>индиректних пореза кроз цијену својих добара и услуга преваљују терет тих пореза на крајњег потрошача, тј. на грађане. </a:t>
            </a:r>
          </a:p>
          <a:p>
            <a:endParaRPr lang="ru-RU" dirty="0" smtClean="0"/>
          </a:p>
          <a:p>
            <a:r>
              <a:rPr lang="ru-RU" dirty="0" smtClean="0"/>
              <a:t>У </a:t>
            </a:r>
            <a:r>
              <a:rPr lang="ru-RU" dirty="0"/>
              <a:t>ову групу пореза се убрајају порез на додатну вриједност (ПДВ), акцизе и царине и исти су </a:t>
            </a:r>
            <a:r>
              <a:rPr lang="ru-RU" dirty="0">
                <a:solidFill>
                  <a:srgbClr val="FF0000"/>
                </a:solidFill>
              </a:rPr>
              <a:t>у надлежности Управе за индиректно опорезивање БиХ.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533400"/>
            <a:ext cx="8382000" cy="5473891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Пореска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основица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/>
              <a:t>утврђује</a:t>
            </a:r>
            <a:r>
              <a:rPr lang="en-US" dirty="0"/>
              <a:t> </a:t>
            </a:r>
            <a:r>
              <a:rPr lang="en-US" dirty="0" err="1"/>
              <a:t>се</a:t>
            </a:r>
            <a:r>
              <a:rPr lang="en-US" dirty="0"/>
              <a:t> </a:t>
            </a:r>
            <a:r>
              <a:rPr lang="en-US" dirty="0" err="1"/>
              <a:t>као</a:t>
            </a:r>
            <a:r>
              <a:rPr lang="en-US" dirty="0"/>
              <a:t> </a:t>
            </a:r>
            <a:r>
              <a:rPr lang="en-US" dirty="0" err="1"/>
              <a:t>нето</a:t>
            </a:r>
            <a:r>
              <a:rPr lang="en-US" dirty="0"/>
              <a:t> </a:t>
            </a:r>
            <a:r>
              <a:rPr lang="en-US" dirty="0" err="1"/>
              <a:t>резултат</a:t>
            </a:r>
            <a:r>
              <a:rPr lang="en-US" dirty="0"/>
              <a:t> </a:t>
            </a:r>
            <a:r>
              <a:rPr lang="en-US" dirty="0" err="1">
                <a:solidFill>
                  <a:srgbClr val="00B0F0"/>
                </a:solidFill>
              </a:rPr>
              <a:t>разлике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између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укупно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остварених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прихода</a:t>
            </a:r>
            <a:r>
              <a:rPr lang="en-US" dirty="0">
                <a:solidFill>
                  <a:srgbClr val="00B0F0"/>
                </a:solidFill>
              </a:rPr>
              <a:t> и </a:t>
            </a:r>
            <a:r>
              <a:rPr lang="en-US" dirty="0" err="1">
                <a:solidFill>
                  <a:srgbClr val="00B0F0"/>
                </a:solidFill>
              </a:rPr>
              <a:t>законски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признатих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расхода</a:t>
            </a:r>
            <a:r>
              <a:rPr lang="en-US" dirty="0"/>
              <a:t>, а </a:t>
            </a:r>
            <a:r>
              <a:rPr lang="en-US" dirty="0" err="1"/>
              <a:t>порески</a:t>
            </a:r>
            <a:r>
              <a:rPr lang="en-US" dirty="0"/>
              <a:t> </a:t>
            </a:r>
            <a:r>
              <a:rPr lang="en-US" dirty="0" err="1"/>
              <a:t>период</a:t>
            </a:r>
            <a:r>
              <a:rPr lang="en-US" dirty="0"/>
              <a:t> </a:t>
            </a:r>
            <a:r>
              <a:rPr lang="en-US" dirty="0" err="1"/>
              <a:t>траје</a:t>
            </a:r>
            <a:r>
              <a:rPr lang="en-US" dirty="0"/>
              <a:t> </a:t>
            </a:r>
            <a:r>
              <a:rPr lang="en-US" dirty="0" err="1"/>
              <a:t>једну</a:t>
            </a:r>
            <a:r>
              <a:rPr lang="en-US" dirty="0"/>
              <a:t> </a:t>
            </a:r>
            <a:r>
              <a:rPr lang="en-US" dirty="0" err="1"/>
              <a:t>календарску</a:t>
            </a:r>
            <a:r>
              <a:rPr lang="en-US" dirty="0"/>
              <a:t> </a:t>
            </a:r>
            <a:r>
              <a:rPr lang="en-US" dirty="0" err="1"/>
              <a:t>годину</a:t>
            </a:r>
            <a:r>
              <a:rPr lang="en-US" dirty="0"/>
              <a:t>. </a:t>
            </a:r>
            <a:endParaRPr lang="sr-Cyrl-BA" dirty="0" smtClean="0"/>
          </a:p>
          <a:p>
            <a:endParaRPr lang="sr-Cyrl-BA" dirty="0"/>
          </a:p>
          <a:p>
            <a:r>
              <a:rPr lang="en-US" dirty="0" err="1" smtClean="0"/>
              <a:t>Резиденти</a:t>
            </a:r>
            <a:r>
              <a:rPr lang="en-US" dirty="0" smtClean="0"/>
              <a:t> </a:t>
            </a:r>
            <a:r>
              <a:rPr lang="en-US" dirty="0" err="1"/>
              <a:t>Републике</a:t>
            </a:r>
            <a:r>
              <a:rPr lang="en-US" dirty="0"/>
              <a:t> </a:t>
            </a:r>
            <a:r>
              <a:rPr lang="en-US" dirty="0" err="1"/>
              <a:t>Српске</a:t>
            </a:r>
            <a:r>
              <a:rPr lang="en-US" dirty="0"/>
              <a:t> </a:t>
            </a:r>
            <a:r>
              <a:rPr lang="en-US" dirty="0" err="1"/>
              <a:t>обавезни</a:t>
            </a:r>
            <a:r>
              <a:rPr lang="en-US" dirty="0"/>
              <a:t> </a:t>
            </a:r>
            <a:r>
              <a:rPr lang="en-US" dirty="0" err="1"/>
              <a:t>су</a:t>
            </a:r>
            <a:r>
              <a:rPr lang="en-US" dirty="0"/>
              <a:t> </a:t>
            </a:r>
            <a:r>
              <a:rPr lang="en-US" dirty="0" err="1"/>
              <a:t>плаћати</a:t>
            </a:r>
            <a:r>
              <a:rPr lang="en-US" dirty="0"/>
              <a:t> </a:t>
            </a:r>
            <a:r>
              <a:rPr lang="en-US" dirty="0" err="1"/>
              <a:t>порез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сав</a:t>
            </a:r>
            <a:r>
              <a:rPr lang="en-US" dirty="0"/>
              <a:t> </a:t>
            </a:r>
            <a:r>
              <a:rPr lang="en-US" dirty="0" err="1"/>
              <a:t>приход</a:t>
            </a:r>
            <a:r>
              <a:rPr lang="en-US" dirty="0"/>
              <a:t>, </a:t>
            </a:r>
            <a:r>
              <a:rPr lang="en-US" dirty="0" err="1"/>
              <a:t>без</a:t>
            </a:r>
            <a:r>
              <a:rPr lang="en-US" dirty="0"/>
              <a:t> </a:t>
            </a:r>
            <a:r>
              <a:rPr lang="en-US" dirty="0" err="1"/>
              <a:t>обзира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то</a:t>
            </a:r>
            <a:r>
              <a:rPr lang="en-US" dirty="0"/>
              <a:t> </a:t>
            </a:r>
            <a:r>
              <a:rPr lang="en-US" dirty="0" err="1"/>
              <a:t>да</a:t>
            </a:r>
            <a:r>
              <a:rPr lang="en-US" dirty="0"/>
              <a:t> </a:t>
            </a:r>
            <a:r>
              <a:rPr lang="en-US" dirty="0" err="1"/>
              <a:t>ли</a:t>
            </a:r>
            <a:r>
              <a:rPr lang="en-US" dirty="0"/>
              <a:t> </a:t>
            </a:r>
            <a:r>
              <a:rPr lang="en-US" dirty="0" err="1"/>
              <a:t>је</a:t>
            </a:r>
            <a:r>
              <a:rPr lang="en-US" dirty="0"/>
              <a:t> </a:t>
            </a:r>
            <a:r>
              <a:rPr lang="en-US" dirty="0" err="1"/>
              <a:t>остварен</a:t>
            </a:r>
            <a:r>
              <a:rPr lang="en-US" dirty="0"/>
              <a:t> у </a:t>
            </a:r>
            <a:r>
              <a:rPr lang="en-US" dirty="0" err="1"/>
              <a:t>Републици</a:t>
            </a:r>
            <a:r>
              <a:rPr lang="en-US" dirty="0"/>
              <a:t> </a:t>
            </a:r>
            <a:r>
              <a:rPr lang="en-US" dirty="0" err="1"/>
              <a:t>Српској</a:t>
            </a:r>
            <a:r>
              <a:rPr lang="en-US" dirty="0"/>
              <a:t> </a:t>
            </a:r>
            <a:r>
              <a:rPr lang="en-US" dirty="0" err="1"/>
              <a:t>или</a:t>
            </a:r>
            <a:r>
              <a:rPr lang="en-US" dirty="0"/>
              <a:t> у </a:t>
            </a:r>
            <a:r>
              <a:rPr lang="en-US" dirty="0" err="1"/>
              <a:t>иностранству</a:t>
            </a:r>
            <a:r>
              <a:rPr lang="en-US" dirty="0"/>
              <a:t>, </a:t>
            </a:r>
            <a:r>
              <a:rPr lang="en-US" dirty="0" err="1"/>
              <a:t>док</a:t>
            </a:r>
            <a:r>
              <a:rPr lang="en-US" dirty="0"/>
              <a:t> </a:t>
            </a:r>
            <a:r>
              <a:rPr lang="en-US" dirty="0" err="1"/>
              <a:t>нерезиденти</a:t>
            </a:r>
            <a:r>
              <a:rPr lang="en-US" dirty="0"/>
              <a:t> </a:t>
            </a:r>
            <a:r>
              <a:rPr lang="en-US" dirty="0" err="1"/>
              <a:t>плаћају</a:t>
            </a:r>
            <a:r>
              <a:rPr lang="en-US" dirty="0"/>
              <a:t> </a:t>
            </a:r>
            <a:r>
              <a:rPr lang="en-US" dirty="0" err="1"/>
              <a:t>порез</a:t>
            </a:r>
            <a:r>
              <a:rPr lang="en-US" dirty="0"/>
              <a:t> </a:t>
            </a:r>
            <a:r>
              <a:rPr lang="en-US" dirty="0" err="1"/>
              <a:t>само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доходак</a:t>
            </a:r>
            <a:r>
              <a:rPr lang="en-US" dirty="0"/>
              <a:t> </a:t>
            </a:r>
            <a:r>
              <a:rPr lang="en-US" dirty="0" err="1"/>
              <a:t>остварен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територији</a:t>
            </a:r>
            <a:r>
              <a:rPr lang="en-US" dirty="0"/>
              <a:t> </a:t>
            </a:r>
            <a:r>
              <a:rPr lang="en-US" dirty="0" err="1"/>
              <a:t>Републике</a:t>
            </a:r>
            <a:r>
              <a:rPr lang="en-US" dirty="0"/>
              <a:t> </a:t>
            </a:r>
            <a:r>
              <a:rPr lang="en-US" dirty="0" err="1"/>
              <a:t>Српске</a:t>
            </a:r>
            <a:r>
              <a:rPr lang="en-US" dirty="0"/>
              <a:t>. </a:t>
            </a:r>
            <a:endParaRPr lang="sr-Cyrl-BA" dirty="0" smtClean="0"/>
          </a:p>
          <a:p>
            <a:endParaRPr lang="sr-Cyrl-BA" dirty="0"/>
          </a:p>
          <a:p>
            <a:r>
              <a:rPr lang="en-US" dirty="0" err="1" smtClean="0"/>
              <a:t>Статус</a:t>
            </a:r>
            <a:r>
              <a:rPr lang="en-US" dirty="0" smtClean="0"/>
              <a:t> </a:t>
            </a:r>
            <a:r>
              <a:rPr lang="en-US" dirty="0" err="1"/>
              <a:t>резидента</a:t>
            </a:r>
            <a:r>
              <a:rPr lang="en-US" dirty="0"/>
              <a:t> </a:t>
            </a:r>
            <a:r>
              <a:rPr lang="en-US" dirty="0" err="1"/>
              <a:t>се</a:t>
            </a:r>
            <a:r>
              <a:rPr lang="en-US" dirty="0"/>
              <a:t> </a:t>
            </a:r>
            <a:r>
              <a:rPr lang="en-US" dirty="0" err="1"/>
              <a:t>стиче</a:t>
            </a:r>
            <a:r>
              <a:rPr lang="en-US" dirty="0"/>
              <a:t> </a:t>
            </a:r>
            <a:r>
              <a:rPr lang="en-US" dirty="0" err="1"/>
              <a:t>уколико</a:t>
            </a:r>
            <a:r>
              <a:rPr lang="en-US" dirty="0"/>
              <a:t> </a:t>
            </a:r>
            <a:r>
              <a:rPr lang="en-US" dirty="0" err="1"/>
              <a:t>лице</a:t>
            </a:r>
            <a:r>
              <a:rPr lang="en-US" dirty="0"/>
              <a:t> </a:t>
            </a:r>
            <a:r>
              <a:rPr lang="en-US" dirty="0" err="1"/>
              <a:t>има</a:t>
            </a:r>
            <a:r>
              <a:rPr lang="en-US" dirty="0"/>
              <a:t> </a:t>
            </a:r>
            <a:r>
              <a:rPr lang="en-US" dirty="0" err="1"/>
              <a:t>пребивалиште</a:t>
            </a:r>
            <a:r>
              <a:rPr lang="en-US" dirty="0"/>
              <a:t> у </a:t>
            </a:r>
            <a:r>
              <a:rPr lang="en-US" dirty="0" err="1"/>
              <a:t>Републици</a:t>
            </a:r>
            <a:r>
              <a:rPr lang="en-US" dirty="0"/>
              <a:t> </a:t>
            </a:r>
            <a:r>
              <a:rPr lang="en-US" dirty="0" err="1"/>
              <a:t>Српској</a:t>
            </a:r>
            <a:r>
              <a:rPr lang="en-US" dirty="0"/>
              <a:t> </a:t>
            </a:r>
            <a:r>
              <a:rPr lang="en-US" dirty="0" err="1"/>
              <a:t>или</a:t>
            </a:r>
            <a:r>
              <a:rPr lang="en-US" dirty="0"/>
              <a:t> </a:t>
            </a:r>
            <a:r>
              <a:rPr lang="en-US" dirty="0" err="1"/>
              <a:t>ако</a:t>
            </a:r>
            <a:r>
              <a:rPr lang="en-US" dirty="0"/>
              <a:t> </a:t>
            </a:r>
            <a:r>
              <a:rPr lang="en-US" dirty="0" err="1"/>
              <a:t>борави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њеној</a:t>
            </a:r>
            <a:r>
              <a:rPr lang="en-US" dirty="0"/>
              <a:t> </a:t>
            </a:r>
            <a:r>
              <a:rPr lang="en-US" dirty="0" err="1"/>
              <a:t>територији</a:t>
            </a:r>
            <a:r>
              <a:rPr lang="en-US" dirty="0"/>
              <a:t> </a:t>
            </a:r>
            <a:r>
              <a:rPr lang="en-US" dirty="0" err="1"/>
              <a:t>дуже</a:t>
            </a:r>
            <a:r>
              <a:rPr lang="en-US" dirty="0"/>
              <a:t> </a:t>
            </a:r>
            <a:r>
              <a:rPr lang="en-US" dirty="0" err="1"/>
              <a:t>од</a:t>
            </a:r>
            <a:r>
              <a:rPr lang="en-US" dirty="0"/>
              <a:t> 183 </a:t>
            </a:r>
            <a:r>
              <a:rPr lang="en-US" dirty="0" err="1"/>
              <a:t>дана</a:t>
            </a:r>
            <a:r>
              <a:rPr lang="en-US" dirty="0"/>
              <a:t> у </a:t>
            </a:r>
            <a:r>
              <a:rPr lang="en-US" dirty="0" err="1"/>
              <a:t>било</a:t>
            </a:r>
            <a:r>
              <a:rPr lang="en-US" dirty="0"/>
              <a:t> </a:t>
            </a:r>
            <a:r>
              <a:rPr lang="en-US" dirty="0" err="1"/>
              <a:t>којем</a:t>
            </a:r>
            <a:r>
              <a:rPr lang="en-US" dirty="0"/>
              <a:t> </a:t>
            </a:r>
            <a:r>
              <a:rPr lang="en-US" dirty="0" err="1"/>
              <a:t>периоду</a:t>
            </a:r>
            <a:r>
              <a:rPr lang="en-US" dirty="0"/>
              <a:t> </a:t>
            </a:r>
            <a:r>
              <a:rPr lang="en-US" dirty="0" err="1"/>
              <a:t>од</a:t>
            </a:r>
            <a:r>
              <a:rPr lang="en-US" dirty="0"/>
              <a:t> </a:t>
            </a:r>
            <a:r>
              <a:rPr lang="en-US" dirty="0" err="1"/>
              <a:t>дванаест</a:t>
            </a:r>
            <a:r>
              <a:rPr lang="en-US" dirty="0"/>
              <a:t> </a:t>
            </a:r>
            <a:r>
              <a:rPr lang="en-US" dirty="0" err="1"/>
              <a:t>узастопних</a:t>
            </a:r>
            <a:r>
              <a:rPr lang="en-US" dirty="0"/>
              <a:t> </a:t>
            </a:r>
            <a:r>
              <a:rPr lang="en-US" dirty="0" err="1"/>
              <a:t>мјесеци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53898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321491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US" dirty="0" err="1"/>
              <a:t>Како</a:t>
            </a:r>
            <a:r>
              <a:rPr lang="en-US" dirty="0"/>
              <a:t> </a:t>
            </a:r>
            <a:r>
              <a:rPr lang="en-US" dirty="0" err="1"/>
              <a:t>би</a:t>
            </a:r>
            <a:r>
              <a:rPr lang="en-US" dirty="0"/>
              <a:t> </a:t>
            </a:r>
            <a:r>
              <a:rPr lang="en-US" dirty="0" err="1"/>
              <a:t>порески</a:t>
            </a:r>
            <a:r>
              <a:rPr lang="en-US" dirty="0"/>
              <a:t> </a:t>
            </a:r>
            <a:r>
              <a:rPr lang="en-US" dirty="0" err="1"/>
              <a:t>систем</a:t>
            </a:r>
            <a:r>
              <a:rPr lang="en-US" dirty="0"/>
              <a:t> </a:t>
            </a:r>
            <a:r>
              <a:rPr lang="en-US" dirty="0" err="1"/>
              <a:t>био</a:t>
            </a:r>
            <a:r>
              <a:rPr lang="en-US" dirty="0"/>
              <a:t> </a:t>
            </a:r>
            <a:r>
              <a:rPr lang="en-US" dirty="0" err="1"/>
              <a:t>правичнији</a:t>
            </a:r>
            <a:r>
              <a:rPr lang="en-US" dirty="0"/>
              <a:t> и </a:t>
            </a:r>
            <a:r>
              <a:rPr lang="en-US" dirty="0" err="1"/>
              <a:t>стимулативнији</a:t>
            </a:r>
            <a:r>
              <a:rPr lang="en-US" dirty="0"/>
              <a:t>, </a:t>
            </a:r>
            <a:r>
              <a:rPr lang="en-US" dirty="0" err="1">
                <a:solidFill>
                  <a:srgbClr val="FF0000"/>
                </a:solidFill>
              </a:rPr>
              <a:t>закон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предвиђа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одређена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пореска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ослобађања</a:t>
            </a:r>
            <a:r>
              <a:rPr lang="en-US" dirty="0">
                <a:solidFill>
                  <a:srgbClr val="FF0000"/>
                </a:solidFill>
              </a:rPr>
              <a:t> и </a:t>
            </a:r>
            <a:r>
              <a:rPr lang="en-US" dirty="0" err="1">
                <a:solidFill>
                  <a:srgbClr val="FF0000"/>
                </a:solidFill>
              </a:rPr>
              <a:t>олакшице</a:t>
            </a:r>
            <a:r>
              <a:rPr lang="en-US" dirty="0">
                <a:solidFill>
                  <a:srgbClr val="FF0000"/>
                </a:solidFill>
              </a:rPr>
              <a:t>. </a:t>
            </a:r>
            <a:endParaRPr lang="sr-Cyrl-BA" dirty="0" smtClean="0">
              <a:solidFill>
                <a:srgbClr val="FF0000"/>
              </a:solidFill>
            </a:endParaRPr>
          </a:p>
          <a:p>
            <a:pPr algn="just"/>
            <a:endParaRPr lang="sr-Cyrl-BA" dirty="0"/>
          </a:p>
          <a:p>
            <a:pPr algn="just"/>
            <a:r>
              <a:rPr lang="en-US" dirty="0" err="1" smtClean="0"/>
              <a:t>Тако</a:t>
            </a:r>
            <a:r>
              <a:rPr lang="en-US" dirty="0" smtClean="0"/>
              <a:t> </a:t>
            </a:r>
            <a:r>
              <a:rPr lang="en-US" dirty="0" err="1"/>
              <a:t>се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не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опорезују</a:t>
            </a:r>
            <a:r>
              <a:rPr lang="sr-Cyrl-BA" dirty="0" smtClean="0">
                <a:solidFill>
                  <a:srgbClr val="FF0000"/>
                </a:solidFill>
              </a:rPr>
              <a:t>:</a:t>
            </a:r>
          </a:p>
          <a:p>
            <a:pPr lvl="1" algn="just"/>
            <a:r>
              <a:rPr lang="en-US" dirty="0" err="1" smtClean="0"/>
              <a:t>уплате</a:t>
            </a:r>
            <a:r>
              <a:rPr lang="en-US" dirty="0" smtClean="0"/>
              <a:t> </a:t>
            </a:r>
            <a:r>
              <a:rPr lang="en-US" dirty="0" err="1"/>
              <a:t>за</a:t>
            </a:r>
            <a:r>
              <a:rPr lang="en-US" dirty="0"/>
              <a:t> </a:t>
            </a:r>
            <a:r>
              <a:rPr lang="en-US" dirty="0" err="1"/>
              <a:t>добровољно</a:t>
            </a:r>
            <a:r>
              <a:rPr lang="en-US" dirty="0"/>
              <a:t> </a:t>
            </a:r>
            <a:r>
              <a:rPr lang="en-US" dirty="0" err="1"/>
              <a:t>пензијско</a:t>
            </a:r>
            <a:r>
              <a:rPr lang="en-US" dirty="0"/>
              <a:t> </a:t>
            </a:r>
            <a:r>
              <a:rPr lang="en-US" dirty="0" err="1"/>
              <a:t>осигурање</a:t>
            </a:r>
            <a:r>
              <a:rPr lang="en-US" dirty="0"/>
              <a:t> </a:t>
            </a:r>
            <a:r>
              <a:rPr lang="en-US" dirty="0" err="1"/>
              <a:t>до</a:t>
            </a:r>
            <a:r>
              <a:rPr lang="en-US" dirty="0"/>
              <a:t> 1.200 КМ </a:t>
            </a:r>
            <a:r>
              <a:rPr lang="en-US" dirty="0" err="1"/>
              <a:t>годишње</a:t>
            </a:r>
            <a:r>
              <a:rPr lang="en-US" dirty="0"/>
              <a:t>, </a:t>
            </a:r>
            <a:endParaRPr lang="sr-Cyrl-BA" dirty="0" smtClean="0"/>
          </a:p>
          <a:p>
            <a:pPr lvl="1" algn="just"/>
            <a:r>
              <a:rPr lang="en-US" dirty="0" err="1" smtClean="0"/>
              <a:t>отпремнине</a:t>
            </a:r>
            <a:r>
              <a:rPr lang="en-US" dirty="0" smtClean="0"/>
              <a:t> </a:t>
            </a:r>
            <a:r>
              <a:rPr lang="en-US" dirty="0" err="1"/>
              <a:t>приликом</a:t>
            </a:r>
            <a:r>
              <a:rPr lang="en-US" dirty="0"/>
              <a:t> </a:t>
            </a:r>
            <a:r>
              <a:rPr lang="en-US" dirty="0" err="1"/>
              <a:t>одласка</a:t>
            </a:r>
            <a:r>
              <a:rPr lang="en-US" dirty="0"/>
              <a:t> у </a:t>
            </a:r>
            <a:r>
              <a:rPr lang="en-US" dirty="0" err="1"/>
              <a:t>пензију</a:t>
            </a:r>
            <a:r>
              <a:rPr lang="en-US" dirty="0"/>
              <a:t> </a:t>
            </a:r>
            <a:r>
              <a:rPr lang="en-US" dirty="0" err="1"/>
              <a:t>до</a:t>
            </a:r>
            <a:r>
              <a:rPr lang="en-US" dirty="0"/>
              <a:t> </a:t>
            </a:r>
            <a:r>
              <a:rPr lang="en-US" dirty="0" err="1"/>
              <a:t>износа</a:t>
            </a:r>
            <a:r>
              <a:rPr lang="en-US" dirty="0"/>
              <a:t> </a:t>
            </a:r>
            <a:r>
              <a:rPr lang="en-US" dirty="0" err="1"/>
              <a:t>три</a:t>
            </a:r>
            <a:r>
              <a:rPr lang="en-US" dirty="0"/>
              <a:t> </a:t>
            </a:r>
            <a:r>
              <a:rPr lang="en-US" dirty="0" err="1"/>
              <a:t>посљедње</a:t>
            </a:r>
            <a:r>
              <a:rPr lang="en-US" dirty="0"/>
              <a:t> </a:t>
            </a:r>
            <a:r>
              <a:rPr lang="en-US" dirty="0" err="1"/>
              <a:t>плате</a:t>
            </a:r>
            <a:r>
              <a:rPr lang="en-US" dirty="0"/>
              <a:t>, </a:t>
            </a:r>
            <a:endParaRPr lang="sr-Cyrl-BA" dirty="0" smtClean="0"/>
          </a:p>
          <a:p>
            <a:pPr lvl="1" algn="just"/>
            <a:r>
              <a:rPr lang="en-US" dirty="0" err="1" smtClean="0"/>
              <a:t>једнократна</a:t>
            </a:r>
            <a:r>
              <a:rPr lang="en-US" dirty="0" smtClean="0"/>
              <a:t> </a:t>
            </a:r>
            <a:r>
              <a:rPr lang="en-US" dirty="0" err="1"/>
              <a:t>новчана</a:t>
            </a:r>
            <a:r>
              <a:rPr lang="en-US" dirty="0"/>
              <a:t> </a:t>
            </a:r>
            <a:r>
              <a:rPr lang="en-US" dirty="0" err="1"/>
              <a:t>помоћ</a:t>
            </a:r>
            <a:r>
              <a:rPr lang="en-US" dirty="0"/>
              <a:t> у </a:t>
            </a:r>
            <a:r>
              <a:rPr lang="en-US" dirty="0" err="1"/>
              <a:t>случају</a:t>
            </a:r>
            <a:r>
              <a:rPr lang="en-US" dirty="0"/>
              <a:t> </a:t>
            </a:r>
            <a:r>
              <a:rPr lang="en-US" dirty="0" err="1"/>
              <a:t>болести</a:t>
            </a:r>
            <a:r>
              <a:rPr lang="en-US" dirty="0"/>
              <a:t>, </a:t>
            </a:r>
            <a:r>
              <a:rPr lang="en-US" dirty="0" err="1"/>
              <a:t>смрти</a:t>
            </a:r>
            <a:r>
              <a:rPr lang="en-US" dirty="0"/>
              <a:t> </a:t>
            </a:r>
            <a:r>
              <a:rPr lang="en-US" dirty="0" err="1"/>
              <a:t>члана</a:t>
            </a:r>
            <a:r>
              <a:rPr lang="en-US" dirty="0"/>
              <a:t> </a:t>
            </a:r>
            <a:r>
              <a:rPr lang="en-US" dirty="0" err="1"/>
              <a:t>породице</a:t>
            </a:r>
            <a:r>
              <a:rPr lang="en-US" dirty="0"/>
              <a:t> </a:t>
            </a:r>
            <a:r>
              <a:rPr lang="en-US" dirty="0" err="1"/>
              <a:t>или</a:t>
            </a:r>
            <a:r>
              <a:rPr lang="en-US" dirty="0"/>
              <a:t> </a:t>
            </a:r>
            <a:r>
              <a:rPr lang="en-US" dirty="0" err="1"/>
              <a:t>елементарних</a:t>
            </a:r>
            <a:r>
              <a:rPr lang="en-US" dirty="0"/>
              <a:t> </a:t>
            </a:r>
            <a:r>
              <a:rPr lang="en-US" dirty="0" err="1"/>
              <a:t>непогода</a:t>
            </a:r>
            <a:r>
              <a:rPr lang="en-US" dirty="0"/>
              <a:t>, </a:t>
            </a:r>
            <a:endParaRPr lang="sr-Cyrl-BA" dirty="0" smtClean="0"/>
          </a:p>
          <a:p>
            <a:pPr lvl="1" algn="just"/>
            <a:r>
              <a:rPr lang="en-US" dirty="0" err="1" smtClean="0"/>
              <a:t>као</a:t>
            </a:r>
            <a:r>
              <a:rPr lang="en-US" dirty="0" smtClean="0"/>
              <a:t> </a:t>
            </a:r>
            <a:r>
              <a:rPr lang="en-US" dirty="0"/>
              <a:t>и </a:t>
            </a:r>
            <a:r>
              <a:rPr lang="en-US" dirty="0" err="1"/>
              <a:t>накнаде</a:t>
            </a:r>
            <a:r>
              <a:rPr lang="en-US" dirty="0"/>
              <a:t> </a:t>
            </a:r>
            <a:r>
              <a:rPr lang="en-US" dirty="0" err="1"/>
              <a:t>за</a:t>
            </a:r>
            <a:r>
              <a:rPr lang="en-US" dirty="0"/>
              <a:t> </a:t>
            </a:r>
            <a:r>
              <a:rPr lang="en-US" dirty="0" err="1"/>
              <a:t>трошкове</a:t>
            </a:r>
            <a:r>
              <a:rPr lang="en-US" dirty="0"/>
              <a:t> </a:t>
            </a:r>
            <a:r>
              <a:rPr lang="en-US" dirty="0" err="1"/>
              <a:t>превоза</a:t>
            </a:r>
            <a:r>
              <a:rPr lang="en-US" dirty="0"/>
              <a:t> и </a:t>
            </a:r>
            <a:r>
              <a:rPr lang="en-US" dirty="0" err="1"/>
              <a:t>исхране</a:t>
            </a:r>
            <a:r>
              <a:rPr lang="en-US" dirty="0"/>
              <a:t> у </a:t>
            </a:r>
            <a:r>
              <a:rPr lang="en-US" dirty="0" err="1"/>
              <a:t>складу</a:t>
            </a:r>
            <a:r>
              <a:rPr lang="en-US" dirty="0"/>
              <a:t> </a:t>
            </a:r>
            <a:r>
              <a:rPr lang="en-US" dirty="0" err="1"/>
              <a:t>са</a:t>
            </a:r>
            <a:r>
              <a:rPr lang="en-US" dirty="0"/>
              <a:t> </a:t>
            </a:r>
            <a:r>
              <a:rPr lang="en-US" dirty="0" err="1"/>
              <a:t>законским</a:t>
            </a:r>
            <a:r>
              <a:rPr lang="en-US" dirty="0"/>
              <a:t> </a:t>
            </a:r>
            <a:r>
              <a:rPr lang="en-US" dirty="0" err="1"/>
              <a:t>прописима</a:t>
            </a:r>
            <a:r>
              <a:rPr lang="en-US" dirty="0"/>
              <a:t>. </a:t>
            </a:r>
            <a:endParaRPr lang="sr-Cyrl-BA" dirty="0" smtClean="0"/>
          </a:p>
          <a:p>
            <a:pPr lvl="1" algn="just"/>
            <a:endParaRPr lang="sr-Cyrl-BA" dirty="0"/>
          </a:p>
          <a:p>
            <a:pPr lvl="1" algn="just"/>
            <a:r>
              <a:rPr lang="en-US" dirty="0" err="1" smtClean="0"/>
              <a:t>Пензије</a:t>
            </a:r>
            <a:r>
              <a:rPr lang="en-US" dirty="0"/>
              <a:t>, </a:t>
            </a:r>
            <a:r>
              <a:rPr lang="en-US" dirty="0" err="1"/>
              <a:t>социјална</a:t>
            </a:r>
            <a:r>
              <a:rPr lang="en-US" dirty="0"/>
              <a:t> </a:t>
            </a:r>
            <a:r>
              <a:rPr lang="en-US" dirty="0" err="1"/>
              <a:t>давања</a:t>
            </a:r>
            <a:r>
              <a:rPr lang="en-US" dirty="0"/>
              <a:t>, </a:t>
            </a:r>
            <a:r>
              <a:rPr lang="en-US" dirty="0" err="1"/>
              <a:t>стипендије</a:t>
            </a:r>
            <a:r>
              <a:rPr lang="en-US" dirty="0"/>
              <a:t> и </a:t>
            </a:r>
            <a:r>
              <a:rPr lang="en-US" dirty="0" err="1"/>
              <a:t>одређене</a:t>
            </a:r>
            <a:r>
              <a:rPr lang="en-US" dirty="0"/>
              <a:t> </a:t>
            </a:r>
            <a:r>
              <a:rPr lang="en-US" dirty="0" err="1"/>
              <a:t>врсте</a:t>
            </a:r>
            <a:r>
              <a:rPr lang="en-US" dirty="0"/>
              <a:t> </a:t>
            </a:r>
            <a:r>
              <a:rPr lang="en-US" dirty="0" err="1"/>
              <a:t>помоћи</a:t>
            </a:r>
            <a:r>
              <a:rPr lang="en-US" dirty="0"/>
              <a:t> </a:t>
            </a:r>
            <a:r>
              <a:rPr lang="en-US" dirty="0" err="1"/>
              <a:t>такође</a:t>
            </a:r>
            <a:r>
              <a:rPr lang="en-US" dirty="0"/>
              <a:t> </a:t>
            </a:r>
            <a:r>
              <a:rPr lang="en-US" dirty="0" err="1"/>
              <a:t>су</a:t>
            </a:r>
            <a:r>
              <a:rPr lang="en-US" dirty="0"/>
              <a:t> </a:t>
            </a:r>
            <a:r>
              <a:rPr lang="en-US" dirty="0" err="1"/>
              <a:t>изузете</a:t>
            </a:r>
            <a:r>
              <a:rPr lang="en-US" dirty="0"/>
              <a:t> </a:t>
            </a:r>
            <a:r>
              <a:rPr lang="en-US" dirty="0" err="1"/>
              <a:t>од</a:t>
            </a:r>
            <a:r>
              <a:rPr lang="en-US" dirty="0"/>
              <a:t> </a:t>
            </a:r>
            <a:r>
              <a:rPr lang="en-US" dirty="0" err="1"/>
              <a:t>опорезивања</a:t>
            </a:r>
            <a:r>
              <a:rPr lang="en-US" dirty="0"/>
              <a:t>, </a:t>
            </a:r>
            <a:r>
              <a:rPr lang="en-US" dirty="0" err="1"/>
              <a:t>што</a:t>
            </a:r>
            <a:r>
              <a:rPr lang="en-US" dirty="0"/>
              <a:t> </a:t>
            </a:r>
            <a:r>
              <a:rPr lang="en-US" dirty="0" err="1"/>
              <a:t>доприноси</a:t>
            </a:r>
            <a:r>
              <a:rPr lang="en-US" dirty="0"/>
              <a:t> </a:t>
            </a:r>
            <a:r>
              <a:rPr lang="en-US" dirty="0" err="1"/>
              <a:t>заштити</a:t>
            </a:r>
            <a:r>
              <a:rPr lang="en-US" dirty="0"/>
              <a:t> </a:t>
            </a:r>
            <a:r>
              <a:rPr lang="en-US" dirty="0" err="1"/>
              <a:t>социјално</a:t>
            </a:r>
            <a:r>
              <a:rPr lang="en-US" dirty="0"/>
              <a:t> </a:t>
            </a:r>
            <a:r>
              <a:rPr lang="en-US" dirty="0" err="1"/>
              <a:t>угрожених</a:t>
            </a:r>
            <a:r>
              <a:rPr lang="en-US" dirty="0"/>
              <a:t> </a:t>
            </a:r>
            <a:r>
              <a:rPr lang="en-US" dirty="0" err="1"/>
              <a:t>категорија</a:t>
            </a:r>
            <a:r>
              <a:rPr lang="en-US" dirty="0"/>
              <a:t> </a:t>
            </a:r>
            <a:r>
              <a:rPr lang="en-US" dirty="0" err="1"/>
              <a:t>становништва</a:t>
            </a:r>
            <a:r>
              <a:rPr lang="en-US" dirty="0"/>
              <a:t>.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00381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09600"/>
            <a:ext cx="8610600" cy="5943600"/>
          </a:xfrm>
        </p:spPr>
        <p:txBody>
          <a:bodyPr>
            <a:normAutofit/>
          </a:bodyPr>
          <a:lstStyle/>
          <a:p>
            <a:r>
              <a:rPr lang="sr-Cyrl-BA" dirty="0"/>
              <a:t>Стопе</a:t>
            </a:r>
            <a:r>
              <a:rPr lang="en-US" dirty="0"/>
              <a:t> </a:t>
            </a:r>
            <a:r>
              <a:rPr lang="sr-Cyrl-BA" dirty="0"/>
              <a:t>доприноса</a:t>
            </a:r>
            <a:r>
              <a:rPr lang="en-US" dirty="0"/>
              <a:t> </a:t>
            </a:r>
            <a:r>
              <a:rPr lang="sr-Cyrl-BA" dirty="0"/>
              <a:t>у РС</a:t>
            </a:r>
            <a:r>
              <a:rPr lang="en-US" dirty="0"/>
              <a:t>:</a:t>
            </a:r>
            <a:endParaRPr lang="sr-Cyrl-BA" dirty="0"/>
          </a:p>
          <a:p>
            <a:pPr>
              <a:buNone/>
            </a:pPr>
            <a:endParaRPr lang="en-US" dirty="0"/>
          </a:p>
          <a:p>
            <a:r>
              <a:rPr lang="en-US" dirty="0"/>
              <a:t>1) </a:t>
            </a:r>
            <a:r>
              <a:rPr lang="sr-Cyrl-BA" dirty="0"/>
              <a:t>за</a:t>
            </a:r>
            <a:r>
              <a:rPr lang="en-US" dirty="0"/>
              <a:t> </a:t>
            </a:r>
            <a:r>
              <a:rPr lang="sr-Cyrl-BA" dirty="0"/>
              <a:t>пензијско</a:t>
            </a:r>
            <a:r>
              <a:rPr lang="en-US" dirty="0"/>
              <a:t> </a:t>
            </a:r>
            <a:r>
              <a:rPr lang="sr-Cyrl-BA" dirty="0"/>
              <a:t>и</a:t>
            </a:r>
            <a:r>
              <a:rPr lang="en-US" dirty="0"/>
              <a:t> </a:t>
            </a:r>
            <a:r>
              <a:rPr lang="sr-Cyrl-BA" dirty="0"/>
              <a:t>инвалидско</a:t>
            </a:r>
            <a:r>
              <a:rPr lang="en-US" dirty="0"/>
              <a:t> </a:t>
            </a:r>
            <a:r>
              <a:rPr lang="sr-Cyrl-BA" dirty="0"/>
              <a:t>осигурање</a:t>
            </a:r>
            <a:r>
              <a:rPr lang="en-US" dirty="0"/>
              <a:t> </a:t>
            </a:r>
            <a:r>
              <a:rPr lang="sr-Cyrl-BA" dirty="0"/>
              <a:t>износи</a:t>
            </a:r>
            <a:r>
              <a:rPr lang="en-US" dirty="0"/>
              <a:t> 18,5%,</a:t>
            </a:r>
          </a:p>
          <a:p>
            <a:r>
              <a:rPr lang="en-US" dirty="0"/>
              <a:t>2) </a:t>
            </a:r>
            <a:r>
              <a:rPr lang="sr-Cyrl-BA" dirty="0"/>
              <a:t>за</a:t>
            </a:r>
            <a:r>
              <a:rPr lang="en-US" dirty="0"/>
              <a:t> </a:t>
            </a:r>
            <a:r>
              <a:rPr lang="sr-Cyrl-BA" dirty="0"/>
              <a:t>здравствено</a:t>
            </a:r>
            <a:r>
              <a:rPr lang="en-US" dirty="0"/>
              <a:t> </a:t>
            </a:r>
            <a:r>
              <a:rPr lang="sr-Cyrl-BA" dirty="0"/>
              <a:t>осигурање</a:t>
            </a:r>
            <a:r>
              <a:rPr lang="en-US" dirty="0"/>
              <a:t> </a:t>
            </a:r>
            <a:r>
              <a:rPr lang="sr-Cyrl-BA" dirty="0"/>
              <a:t>износи</a:t>
            </a:r>
            <a:r>
              <a:rPr lang="en-US" dirty="0"/>
              <a:t> 10,2%,</a:t>
            </a:r>
          </a:p>
          <a:p>
            <a:r>
              <a:rPr lang="en-US" dirty="0"/>
              <a:t>3) </a:t>
            </a:r>
            <a:r>
              <a:rPr lang="sr-Cyrl-BA" dirty="0"/>
              <a:t>за</a:t>
            </a:r>
            <a:r>
              <a:rPr lang="en-US" dirty="0"/>
              <a:t> </a:t>
            </a:r>
            <a:r>
              <a:rPr lang="sr-Cyrl-BA" dirty="0"/>
              <a:t>осигурање</a:t>
            </a:r>
            <a:r>
              <a:rPr lang="en-US" dirty="0"/>
              <a:t> </a:t>
            </a:r>
            <a:r>
              <a:rPr lang="sr-Cyrl-BA" dirty="0"/>
              <a:t>од</a:t>
            </a:r>
            <a:r>
              <a:rPr lang="en-US" dirty="0"/>
              <a:t> </a:t>
            </a:r>
            <a:r>
              <a:rPr lang="sr-Cyrl-BA" dirty="0"/>
              <a:t>незапослености</a:t>
            </a:r>
            <a:r>
              <a:rPr lang="en-US" dirty="0"/>
              <a:t> </a:t>
            </a:r>
            <a:r>
              <a:rPr lang="sr-Cyrl-BA" dirty="0"/>
              <a:t>износи</a:t>
            </a:r>
            <a:r>
              <a:rPr lang="en-US" dirty="0"/>
              <a:t> 0,</a:t>
            </a:r>
            <a:r>
              <a:rPr lang="sr-Cyrl-CS" dirty="0"/>
              <a:t>6</a:t>
            </a:r>
            <a:r>
              <a:rPr lang="en-US" dirty="0"/>
              <a:t>%,</a:t>
            </a:r>
          </a:p>
          <a:p>
            <a:r>
              <a:rPr lang="en-US" dirty="0"/>
              <a:t>4) </a:t>
            </a:r>
            <a:r>
              <a:rPr lang="sr-Cyrl-BA" dirty="0"/>
              <a:t>за</a:t>
            </a:r>
            <a:r>
              <a:rPr lang="en-US" dirty="0"/>
              <a:t> </a:t>
            </a:r>
            <a:r>
              <a:rPr lang="sr-Cyrl-BA" dirty="0"/>
              <a:t>дјечију</a:t>
            </a:r>
            <a:r>
              <a:rPr lang="en-US" dirty="0"/>
              <a:t> </a:t>
            </a:r>
            <a:r>
              <a:rPr lang="sr-Cyrl-BA" dirty="0"/>
              <a:t>заштиту</a:t>
            </a:r>
            <a:r>
              <a:rPr lang="en-US" dirty="0"/>
              <a:t> </a:t>
            </a:r>
            <a:r>
              <a:rPr lang="sr-Cyrl-BA" dirty="0"/>
              <a:t>износи</a:t>
            </a:r>
            <a:r>
              <a:rPr lang="en-US" dirty="0"/>
              <a:t> 1,7%.</a:t>
            </a:r>
            <a:endParaRPr lang="sr-Cyrl-CS" dirty="0"/>
          </a:p>
          <a:p>
            <a:endParaRPr lang="sr-Cyrl-CS" dirty="0"/>
          </a:p>
          <a:p>
            <a:r>
              <a:rPr lang="sr-Cyrl-CS" dirty="0">
                <a:solidFill>
                  <a:schemeClr val="accent1">
                    <a:lumMod val="75000"/>
                  </a:schemeClr>
                </a:solidFill>
              </a:rPr>
              <a:t>Укупно 31%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8991600" cy="5715000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Порез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добит</a:t>
            </a:r>
            <a:r>
              <a:rPr lang="en-US" dirty="0"/>
              <a:t> у </a:t>
            </a:r>
            <a:r>
              <a:rPr lang="en-US" dirty="0" err="1"/>
              <a:t>Републици</a:t>
            </a:r>
            <a:r>
              <a:rPr lang="en-US" dirty="0"/>
              <a:t> </a:t>
            </a:r>
            <a:r>
              <a:rPr lang="en-US" dirty="0" err="1"/>
              <a:t>Српској</a:t>
            </a:r>
            <a:r>
              <a:rPr lang="en-US" dirty="0"/>
              <a:t> </a:t>
            </a:r>
            <a:r>
              <a:rPr lang="en-US" dirty="0" err="1"/>
              <a:t>обухвата</a:t>
            </a:r>
            <a:r>
              <a:rPr lang="en-US" dirty="0"/>
              <a:t> </a:t>
            </a:r>
            <a:r>
              <a:rPr lang="en-US" dirty="0" err="1"/>
              <a:t>опорезивање</a:t>
            </a:r>
            <a:r>
              <a:rPr lang="en-US" dirty="0"/>
              <a:t> </a:t>
            </a:r>
            <a:r>
              <a:rPr lang="en-US" dirty="0" err="1"/>
              <a:t>правних</a:t>
            </a:r>
            <a:r>
              <a:rPr lang="en-US" dirty="0"/>
              <a:t> </a:t>
            </a:r>
            <a:r>
              <a:rPr lang="en-US" dirty="0" err="1"/>
              <a:t>лица</a:t>
            </a:r>
            <a:r>
              <a:rPr lang="en-US" dirty="0"/>
              <a:t> </a:t>
            </a:r>
            <a:r>
              <a:rPr lang="en-US" dirty="0" err="1"/>
              <a:t>која</a:t>
            </a:r>
            <a:r>
              <a:rPr lang="en-US" dirty="0"/>
              <a:t> </a:t>
            </a:r>
            <a:r>
              <a:rPr lang="en-US" dirty="0" err="1"/>
              <a:t>остварују</a:t>
            </a:r>
            <a:r>
              <a:rPr lang="en-US" dirty="0"/>
              <a:t> </a:t>
            </a:r>
            <a:r>
              <a:rPr lang="en-US" dirty="0" err="1"/>
              <a:t>добит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територији</a:t>
            </a:r>
            <a:r>
              <a:rPr lang="en-US" dirty="0"/>
              <a:t> </a:t>
            </a:r>
            <a:r>
              <a:rPr lang="en-US" dirty="0" err="1"/>
              <a:t>Републике</a:t>
            </a:r>
            <a:r>
              <a:rPr lang="en-US" dirty="0"/>
              <a:t> </a:t>
            </a:r>
            <a:r>
              <a:rPr lang="en-US" dirty="0" err="1"/>
              <a:t>Српске</a:t>
            </a:r>
            <a:r>
              <a:rPr lang="en-US" dirty="0"/>
              <a:t>, </a:t>
            </a:r>
            <a:r>
              <a:rPr lang="en-US" dirty="0" err="1"/>
              <a:t>као</a:t>
            </a:r>
            <a:r>
              <a:rPr lang="en-US" dirty="0"/>
              <a:t> и </a:t>
            </a:r>
            <a:r>
              <a:rPr lang="en-US" dirty="0" err="1"/>
              <a:t>нерезидената</a:t>
            </a:r>
            <a:r>
              <a:rPr lang="en-US" dirty="0"/>
              <a:t> </a:t>
            </a:r>
            <a:r>
              <a:rPr lang="en-US" dirty="0" err="1"/>
              <a:t>који</a:t>
            </a:r>
            <a:r>
              <a:rPr lang="en-US" dirty="0"/>
              <a:t> </a:t>
            </a:r>
            <a:r>
              <a:rPr lang="en-US" dirty="0" err="1"/>
              <a:t>имају</a:t>
            </a:r>
            <a:r>
              <a:rPr lang="en-US" dirty="0"/>
              <a:t> </a:t>
            </a:r>
            <a:r>
              <a:rPr lang="en-US" dirty="0" err="1"/>
              <a:t>приход</a:t>
            </a:r>
            <a:r>
              <a:rPr lang="en-US" dirty="0"/>
              <a:t> </a:t>
            </a:r>
            <a:r>
              <a:rPr lang="en-US" dirty="0" err="1"/>
              <a:t>из</a:t>
            </a:r>
            <a:r>
              <a:rPr lang="en-US" dirty="0"/>
              <a:t> </a:t>
            </a:r>
            <a:r>
              <a:rPr lang="en-US" dirty="0" err="1"/>
              <a:t>извора</a:t>
            </a:r>
            <a:r>
              <a:rPr lang="en-US" dirty="0"/>
              <a:t> у </a:t>
            </a:r>
            <a:r>
              <a:rPr lang="en-US" dirty="0" err="1"/>
              <a:t>Републици</a:t>
            </a:r>
            <a:r>
              <a:rPr lang="en-US" dirty="0"/>
              <a:t> </a:t>
            </a:r>
            <a:r>
              <a:rPr lang="en-US" dirty="0" err="1"/>
              <a:t>Српској</a:t>
            </a:r>
            <a:r>
              <a:rPr lang="en-US" dirty="0" smtClean="0"/>
              <a:t>.</a:t>
            </a:r>
            <a:endParaRPr lang="sr-Cyrl-BA" dirty="0" smtClean="0"/>
          </a:p>
          <a:p>
            <a:endParaRPr lang="en-US" dirty="0"/>
          </a:p>
          <a:p>
            <a:r>
              <a:rPr lang="sr-Cyrl-RS" dirty="0"/>
              <a:t>П</a:t>
            </a:r>
            <a:r>
              <a:rPr lang="hr-HR" dirty="0"/>
              <a:t>орески обвезни</a:t>
            </a:r>
            <a:r>
              <a:rPr lang="sr-Cyrl-CS" dirty="0"/>
              <a:t>к је</a:t>
            </a:r>
            <a:r>
              <a:rPr lang="hr-HR" dirty="0"/>
              <a:t>:</a:t>
            </a:r>
            <a:endParaRPr lang="en-US" dirty="0"/>
          </a:p>
          <a:p>
            <a:endParaRPr lang="en-US" dirty="0"/>
          </a:p>
          <a:p>
            <a:pPr>
              <a:buNone/>
            </a:pPr>
            <a:r>
              <a:rPr lang="sr-Cyrl-CS" dirty="0"/>
              <a:t>а)</a:t>
            </a:r>
            <a:r>
              <a:rPr lang="hr-HR" dirty="0"/>
              <a:t> правно лице </a:t>
            </a:r>
            <a:r>
              <a:rPr lang="sr-Cyrl-BA" dirty="0"/>
              <a:t>из </a:t>
            </a:r>
            <a:r>
              <a:rPr lang="hr-HR" dirty="0"/>
              <a:t>Републике Српске </a:t>
            </a:r>
            <a:r>
              <a:rPr lang="sr-Cyrl-CS" dirty="0"/>
              <a:t>за</a:t>
            </a:r>
            <a:r>
              <a:rPr lang="hr-HR" dirty="0"/>
              <a:t> добит </a:t>
            </a:r>
            <a:r>
              <a:rPr lang="sr-Cyrl-BA" dirty="0"/>
              <a:t>коју оствари</a:t>
            </a:r>
            <a:r>
              <a:rPr lang="hr-HR" dirty="0"/>
              <a:t> из било ког извора било у Републици Српској или у иностранству;</a:t>
            </a:r>
            <a:endParaRPr lang="en-US" dirty="0"/>
          </a:p>
          <a:p>
            <a:pPr>
              <a:buNone/>
            </a:pPr>
            <a:r>
              <a:rPr lang="sr-Cyrl-CS" dirty="0"/>
              <a:t> </a:t>
            </a:r>
            <a:endParaRPr lang="en-US" dirty="0"/>
          </a:p>
          <a:p>
            <a:pPr>
              <a:buNone/>
            </a:pPr>
            <a:r>
              <a:rPr lang="sr-Cyrl-CS" dirty="0"/>
              <a:t>б) пословна јединица правног лица за добит коју оствари на подручју Републике Српске;</a:t>
            </a:r>
            <a:endParaRPr lang="en-US" dirty="0"/>
          </a:p>
          <a:p>
            <a:pPr>
              <a:buNone/>
            </a:pPr>
            <a:r>
              <a:rPr lang="hr-HR" dirty="0"/>
              <a:t> </a:t>
            </a:r>
            <a:endParaRPr lang="en-US" dirty="0"/>
          </a:p>
          <a:p>
            <a:pPr>
              <a:buNone/>
            </a:pPr>
            <a:r>
              <a:rPr lang="hr-HR" dirty="0"/>
              <a:t> </a:t>
            </a: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875506"/>
          </a:xfrm>
        </p:spPr>
        <p:txBody>
          <a:bodyPr/>
          <a:lstStyle/>
          <a:p>
            <a:r>
              <a:rPr lang="ru-RU"/>
              <a:t>Порез на добит</a:t>
            </a:r>
            <a:endParaRPr lang="en-US"/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r-Cyrl-CS"/>
              <a:t>в)</a:t>
            </a:r>
            <a:r>
              <a:rPr lang="hr-HR"/>
              <a:t> страно правно лице које обавља дјелатност и има стално мјесто пословања у Републици Српској</a:t>
            </a:r>
            <a:r>
              <a:rPr lang="sr-Cyrl-CS"/>
              <a:t>, за</a:t>
            </a:r>
            <a:r>
              <a:rPr lang="hr-HR"/>
              <a:t> добит која се односи на то стално мјесто пословања; </a:t>
            </a:r>
            <a:endParaRPr lang="en-US"/>
          </a:p>
          <a:p>
            <a:pPr>
              <a:buNone/>
            </a:pPr>
            <a:r>
              <a:rPr lang="hr-HR"/>
              <a:t> </a:t>
            </a:r>
            <a:endParaRPr lang="en-US"/>
          </a:p>
          <a:p>
            <a:pPr>
              <a:buNone/>
            </a:pPr>
            <a:r>
              <a:rPr lang="sr-Cyrl-CS"/>
              <a:t>г)</a:t>
            </a:r>
            <a:r>
              <a:rPr lang="hr-HR"/>
              <a:t> страно правно лице које остварује приход од непокретне имовине која се налази у Републици Српској</a:t>
            </a:r>
            <a:r>
              <a:rPr lang="sr-Cyrl-CS"/>
              <a:t>, за</a:t>
            </a:r>
            <a:r>
              <a:rPr lang="hr-HR"/>
              <a:t> добит која се односи на ту непокретну имовину;</a:t>
            </a:r>
            <a:endParaRPr lang="en-US"/>
          </a:p>
          <a:p>
            <a:endParaRPr lang="en-US"/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Пореска</a:t>
            </a:r>
            <a:r>
              <a:rPr lang="en-US" dirty="0"/>
              <a:t> </a:t>
            </a:r>
            <a:r>
              <a:rPr lang="en-US" dirty="0" err="1"/>
              <a:t>стопа</a:t>
            </a:r>
            <a:r>
              <a:rPr lang="en-US" dirty="0"/>
              <a:t> </a:t>
            </a:r>
            <a:r>
              <a:rPr lang="en-US" dirty="0" err="1"/>
              <a:t>пореза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добит</a:t>
            </a:r>
            <a:r>
              <a:rPr lang="en-US" dirty="0"/>
              <a:t> </a:t>
            </a:r>
            <a:r>
              <a:rPr lang="en-US" dirty="0" err="1"/>
              <a:t>износи</a:t>
            </a:r>
            <a:r>
              <a:rPr lang="en-US" dirty="0"/>
              <a:t> </a:t>
            </a:r>
            <a:r>
              <a:rPr lang="en-US" dirty="0">
                <a:solidFill>
                  <a:srgbClr val="00B0F0"/>
                </a:solidFill>
              </a:rPr>
              <a:t>10%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остварену</a:t>
            </a:r>
            <a:r>
              <a:rPr lang="en-US" dirty="0"/>
              <a:t> </a:t>
            </a:r>
            <a:r>
              <a:rPr lang="en-US" dirty="0" err="1"/>
              <a:t>добит</a:t>
            </a:r>
            <a:r>
              <a:rPr lang="en-US" dirty="0"/>
              <a:t>. </a:t>
            </a:r>
            <a:endParaRPr lang="sr-Cyrl-BA" dirty="0" smtClean="0"/>
          </a:p>
          <a:p>
            <a:endParaRPr lang="sr-Cyrl-BA" dirty="0"/>
          </a:p>
          <a:p>
            <a:r>
              <a:rPr lang="en-US" dirty="0" err="1" smtClean="0"/>
              <a:t>Пореска</a:t>
            </a:r>
            <a:r>
              <a:rPr lang="en-US" dirty="0" smtClean="0"/>
              <a:t> </a:t>
            </a:r>
            <a:r>
              <a:rPr lang="en-US" dirty="0" err="1"/>
              <a:t>година</a:t>
            </a:r>
            <a:r>
              <a:rPr lang="en-US" dirty="0"/>
              <a:t> </a:t>
            </a:r>
            <a:r>
              <a:rPr lang="en-US" dirty="0" err="1"/>
              <a:t>је</a:t>
            </a:r>
            <a:r>
              <a:rPr lang="en-US" dirty="0"/>
              <a:t> </a:t>
            </a:r>
            <a:r>
              <a:rPr lang="en-US" dirty="0" err="1"/>
              <a:t>календарска</a:t>
            </a:r>
            <a:r>
              <a:rPr lang="en-US" dirty="0"/>
              <a:t> </a:t>
            </a:r>
            <a:r>
              <a:rPr lang="en-US" dirty="0" err="1"/>
              <a:t>година</a:t>
            </a:r>
            <a:r>
              <a:rPr lang="en-US" dirty="0"/>
              <a:t>, а </a:t>
            </a:r>
            <a:r>
              <a:rPr lang="en-US" dirty="0" err="1"/>
              <a:t>пореске</a:t>
            </a:r>
            <a:r>
              <a:rPr lang="en-US" dirty="0"/>
              <a:t> </a:t>
            </a:r>
            <a:r>
              <a:rPr lang="en-US" dirty="0" err="1"/>
              <a:t>пријаве</a:t>
            </a:r>
            <a:r>
              <a:rPr lang="en-US" dirty="0"/>
              <a:t> </a:t>
            </a:r>
            <a:r>
              <a:rPr lang="en-US" dirty="0" err="1"/>
              <a:t>се</a:t>
            </a:r>
            <a:r>
              <a:rPr lang="en-US" dirty="0"/>
              <a:t> </a:t>
            </a:r>
            <a:r>
              <a:rPr lang="en-US" dirty="0" err="1"/>
              <a:t>подносе</a:t>
            </a:r>
            <a:r>
              <a:rPr lang="en-US" dirty="0"/>
              <a:t> </a:t>
            </a:r>
            <a:r>
              <a:rPr lang="en-US" dirty="0" err="1"/>
              <a:t>Пореској</a:t>
            </a:r>
            <a:r>
              <a:rPr lang="en-US" dirty="0"/>
              <a:t> </a:t>
            </a:r>
            <a:r>
              <a:rPr lang="en-US" dirty="0" err="1"/>
              <a:t>управи</a:t>
            </a:r>
            <a:r>
              <a:rPr lang="en-US" dirty="0"/>
              <a:t> </a:t>
            </a:r>
            <a:r>
              <a:rPr lang="en-US" dirty="0" err="1"/>
              <a:t>најкасније</a:t>
            </a:r>
            <a:r>
              <a:rPr lang="en-US" dirty="0"/>
              <a:t> 90 </a:t>
            </a:r>
            <a:r>
              <a:rPr lang="en-US" dirty="0" err="1"/>
              <a:t>дана</a:t>
            </a:r>
            <a:r>
              <a:rPr lang="en-US" dirty="0"/>
              <a:t> </a:t>
            </a:r>
            <a:r>
              <a:rPr lang="en-US" dirty="0" err="1"/>
              <a:t>након</a:t>
            </a:r>
            <a:r>
              <a:rPr lang="en-US" dirty="0"/>
              <a:t> </a:t>
            </a:r>
            <a:r>
              <a:rPr lang="en-US" dirty="0" err="1"/>
              <a:t>завршетка</a:t>
            </a:r>
            <a:r>
              <a:rPr lang="en-US" dirty="0"/>
              <a:t> </a:t>
            </a:r>
            <a:r>
              <a:rPr lang="en-US" dirty="0" err="1"/>
              <a:t>пореске</a:t>
            </a:r>
            <a:r>
              <a:rPr lang="en-US" dirty="0"/>
              <a:t> </a:t>
            </a:r>
            <a:r>
              <a:rPr lang="en-US" dirty="0" err="1"/>
              <a:t>године</a:t>
            </a:r>
            <a:r>
              <a:rPr lang="en-US" dirty="0"/>
              <a:t>. </a:t>
            </a:r>
            <a:endParaRPr lang="sr-Cyrl-BA" dirty="0" smtClean="0"/>
          </a:p>
          <a:p>
            <a:endParaRPr lang="sr-Cyrl-BA" dirty="0"/>
          </a:p>
          <a:p>
            <a:r>
              <a:rPr lang="en-US" dirty="0" err="1" smtClean="0"/>
              <a:t>Порез</a:t>
            </a:r>
            <a:r>
              <a:rPr lang="en-US" dirty="0" smtClean="0"/>
              <a:t> </a:t>
            </a:r>
            <a:r>
              <a:rPr lang="en-US" dirty="0" err="1"/>
              <a:t>се</a:t>
            </a:r>
            <a:r>
              <a:rPr lang="en-US" dirty="0"/>
              <a:t> </a:t>
            </a:r>
            <a:r>
              <a:rPr lang="en-US" dirty="0" err="1"/>
              <a:t>плаћа</a:t>
            </a:r>
            <a:r>
              <a:rPr lang="en-US" dirty="0"/>
              <a:t> </a:t>
            </a:r>
            <a:r>
              <a:rPr lang="en-US" dirty="0" err="1"/>
              <a:t>аконтативно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мјесечном</a:t>
            </a:r>
            <a:r>
              <a:rPr lang="en-US" dirty="0"/>
              <a:t> </a:t>
            </a:r>
            <a:r>
              <a:rPr lang="en-US" dirty="0" err="1"/>
              <a:t>нивоу</a:t>
            </a:r>
            <a:r>
              <a:rPr lang="en-US" dirty="0"/>
              <a:t>, а </a:t>
            </a:r>
            <a:r>
              <a:rPr lang="en-US" dirty="0" err="1"/>
              <a:t>коначни</a:t>
            </a:r>
            <a:r>
              <a:rPr lang="en-US" dirty="0"/>
              <a:t> </a:t>
            </a:r>
            <a:r>
              <a:rPr lang="en-US" dirty="0" err="1"/>
              <a:t>обрачун</a:t>
            </a:r>
            <a:r>
              <a:rPr lang="en-US" dirty="0"/>
              <a:t> </a:t>
            </a:r>
            <a:r>
              <a:rPr lang="en-US" dirty="0" err="1"/>
              <a:t>се</a:t>
            </a:r>
            <a:r>
              <a:rPr lang="en-US" dirty="0"/>
              <a:t> </a:t>
            </a:r>
            <a:r>
              <a:rPr lang="en-US" dirty="0" err="1"/>
              <a:t>врши</a:t>
            </a:r>
            <a:r>
              <a:rPr lang="en-US" dirty="0"/>
              <a:t> </a:t>
            </a:r>
            <a:r>
              <a:rPr lang="en-US" dirty="0" err="1"/>
              <a:t>након</a:t>
            </a:r>
            <a:r>
              <a:rPr lang="en-US" dirty="0"/>
              <a:t> </a:t>
            </a:r>
            <a:r>
              <a:rPr lang="en-US" dirty="0" err="1"/>
              <a:t>подношења</a:t>
            </a:r>
            <a:r>
              <a:rPr lang="en-US" dirty="0"/>
              <a:t> </a:t>
            </a:r>
            <a:r>
              <a:rPr lang="en-US" dirty="0" err="1"/>
              <a:t>годишње</a:t>
            </a:r>
            <a:r>
              <a:rPr lang="en-US" dirty="0"/>
              <a:t> </a:t>
            </a:r>
            <a:r>
              <a:rPr lang="en-US" dirty="0" err="1"/>
              <a:t>пријаве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30462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5029200"/>
          </a:xfrm>
        </p:spPr>
        <p:txBody>
          <a:bodyPr>
            <a:normAutofit fontScale="92500" lnSpcReduction="20000"/>
          </a:bodyPr>
          <a:lstStyle/>
          <a:p>
            <a:r>
              <a:rPr lang="sr-Cyrl-CS" dirty="0"/>
              <a:t>П</a:t>
            </a:r>
            <a:r>
              <a:rPr lang="sr-Cyrl-RS" dirty="0"/>
              <a:t>ореску основицу за обрачун представља тржишна вриједност непокретности</a:t>
            </a:r>
          </a:p>
          <a:p>
            <a:endParaRPr lang="sr-Cyrl-RS" dirty="0"/>
          </a:p>
          <a:p>
            <a:r>
              <a:rPr lang="sr-Cyrl-CS" dirty="0"/>
              <a:t>П</a:t>
            </a:r>
            <a:r>
              <a:rPr lang="sr-Cyrl-RS" dirty="0"/>
              <a:t>орески обвезник је власник те непокретности</a:t>
            </a:r>
          </a:p>
          <a:p>
            <a:endParaRPr lang="sr-Cyrl-RS" dirty="0"/>
          </a:p>
          <a:p>
            <a:r>
              <a:rPr lang="sr-Cyrl-CS" dirty="0"/>
              <a:t>Н</a:t>
            </a:r>
            <a:r>
              <a:rPr lang="sr-Cyrl-RS" dirty="0"/>
              <a:t>епокретност – земљиште и све што је спојено с њим или </a:t>
            </a:r>
            <a:r>
              <a:rPr lang="sr-Cyrl-RS" dirty="0" smtClean="0"/>
              <a:t>на </a:t>
            </a:r>
            <a:r>
              <a:rPr lang="sr-Cyrl-RS" dirty="0"/>
              <a:t>њему </a:t>
            </a:r>
            <a:r>
              <a:rPr lang="sr-Cyrl-RS" dirty="0" smtClean="0"/>
              <a:t>изграђено</a:t>
            </a:r>
            <a:endParaRPr lang="sr-Latn-BA" dirty="0" smtClean="0"/>
          </a:p>
          <a:p>
            <a:endParaRPr lang="sr-Latn-BA" dirty="0" smtClean="0"/>
          </a:p>
          <a:p>
            <a:r>
              <a:rPr lang="ru-RU" dirty="0" smtClean="0"/>
              <a:t>Свака </a:t>
            </a:r>
            <a:r>
              <a:rPr lang="ru-RU" dirty="0"/>
              <a:t>јединица локалне самоуправе утврђује стопу пореза на непокретности на својој територији и она може износити највише до 0,20%. Изузетно, пореска стопа за непокретности у којима се непосредно обавља производна дјелатност износи до 0,10</a:t>
            </a:r>
            <a:r>
              <a:rPr lang="ru-RU" dirty="0" smtClean="0"/>
              <a:t>%.</a:t>
            </a:r>
            <a:endParaRPr lang="sr-Cyrl-RS" dirty="0"/>
          </a:p>
          <a:p>
            <a:pPr>
              <a:buNone/>
            </a:pPr>
            <a:endParaRPr lang="sr-Cyrl-R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CS" sz="3200"/>
              <a:t>П</a:t>
            </a:r>
            <a:r>
              <a:rPr lang="sr-Cyrl-RS" sz="3200"/>
              <a:t>орез на имовину/непокретности</a:t>
            </a:r>
            <a:endParaRPr lang="en-US" sz="3200"/>
          </a:p>
        </p:txBody>
      </p: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05000" y="5495925"/>
            <a:ext cx="7239000" cy="1362075"/>
          </a:xfrm>
        </p:spPr>
        <p:txBody>
          <a:bodyPr/>
          <a:lstStyle/>
          <a:p>
            <a:pPr algn="r"/>
            <a:r>
              <a:rPr lang="sr-Cyrl-CS"/>
              <a:t>Х</a:t>
            </a:r>
            <a:r>
              <a:rPr lang="sr-Cyrl-RS"/>
              <a:t>вала на пажњи</a:t>
            </a:r>
            <a:endParaRPr lang="en-US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048000"/>
            <a:ext cx="8915400" cy="3810000"/>
          </a:xfrm>
        </p:spPr>
        <p:txBody>
          <a:bodyPr>
            <a:normAutofit fontScale="92500" lnSpcReduction="20000"/>
          </a:bodyPr>
          <a:lstStyle/>
          <a:p>
            <a:r>
              <a:rPr lang="sr-Cyrl-RS" dirty="0"/>
              <a:t>П</a:t>
            </a:r>
            <a:r>
              <a:rPr lang="en-US" dirty="0" err="1"/>
              <a:t>орез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додату</a:t>
            </a:r>
            <a:r>
              <a:rPr lang="en-US" dirty="0"/>
              <a:t> </a:t>
            </a:r>
            <a:r>
              <a:rPr lang="en-US" dirty="0" err="1"/>
              <a:t>вриједност</a:t>
            </a:r>
            <a:r>
              <a:rPr lang="en-US" dirty="0"/>
              <a:t> у </a:t>
            </a:r>
            <a:r>
              <a:rPr lang="en-US" dirty="0" err="1"/>
              <a:t>БиХ</a:t>
            </a:r>
            <a:r>
              <a:rPr lang="en-US" dirty="0"/>
              <a:t> </a:t>
            </a:r>
            <a:r>
              <a:rPr lang="en-US" dirty="0" err="1"/>
              <a:t>има</a:t>
            </a:r>
            <a:r>
              <a:rPr lang="en-US" dirty="0"/>
              <a:t> </a:t>
            </a:r>
            <a:r>
              <a:rPr lang="en-US" b="1" dirty="0" err="1">
                <a:solidFill>
                  <a:srgbClr val="FF0000"/>
                </a:solidFill>
              </a:rPr>
              <a:t>јединствен</a:t>
            </a:r>
            <a:r>
              <a:rPr lang="sr-Cyrl-BA" b="1" dirty="0">
                <a:solidFill>
                  <a:srgbClr val="FF0000"/>
                </a:solidFill>
              </a:rPr>
              <a:t>у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пореску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стопу</a:t>
            </a:r>
            <a:r>
              <a:rPr lang="en-US" b="1" dirty="0">
                <a:solidFill>
                  <a:srgbClr val="FF0000"/>
                </a:solidFill>
              </a:rPr>
              <a:t> у </a:t>
            </a:r>
            <a:r>
              <a:rPr lang="en-US" b="1" dirty="0" err="1">
                <a:solidFill>
                  <a:srgbClr val="FF0000"/>
                </a:solidFill>
              </a:rPr>
              <a:t>износу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од</a:t>
            </a:r>
            <a:r>
              <a:rPr lang="en-US" b="1" dirty="0">
                <a:solidFill>
                  <a:srgbClr val="FF0000"/>
                </a:solidFill>
              </a:rPr>
              <a:t> 17 %</a:t>
            </a:r>
            <a:r>
              <a:rPr lang="en-US" b="1" dirty="0"/>
              <a:t>, </a:t>
            </a:r>
            <a:r>
              <a:rPr lang="en-US" dirty="0" err="1"/>
              <a:t>док</a:t>
            </a:r>
            <a:r>
              <a:rPr lang="en-US" dirty="0"/>
              <a:t> </a:t>
            </a:r>
            <a:r>
              <a:rPr lang="en-US" dirty="0" err="1"/>
              <a:t>је</a:t>
            </a:r>
            <a:r>
              <a:rPr lang="en-US" dirty="0"/>
              <a:t> 0 % ПДВ-а </a:t>
            </a:r>
            <a:r>
              <a:rPr lang="en-US" dirty="0" err="1"/>
              <a:t>предвиђена</a:t>
            </a:r>
            <a:r>
              <a:rPr lang="en-US" dirty="0"/>
              <a:t> </a:t>
            </a:r>
            <a:r>
              <a:rPr lang="en-US" dirty="0" err="1"/>
              <a:t>само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извоз</a:t>
            </a:r>
            <a:r>
              <a:rPr lang="en-US" dirty="0"/>
              <a:t>, </a:t>
            </a:r>
            <a:r>
              <a:rPr lang="en-US" dirty="0" err="1"/>
              <a:t>чиме</a:t>
            </a:r>
            <a:r>
              <a:rPr lang="en-US" dirty="0"/>
              <a:t> </a:t>
            </a:r>
            <a:r>
              <a:rPr lang="en-US" dirty="0" err="1"/>
              <a:t>држава</a:t>
            </a:r>
            <a:r>
              <a:rPr lang="en-US" dirty="0"/>
              <a:t> </a:t>
            </a:r>
            <a:r>
              <a:rPr lang="en-US" dirty="0" err="1"/>
              <a:t>стимулише</a:t>
            </a:r>
            <a:r>
              <a:rPr lang="en-US" dirty="0"/>
              <a:t> </a:t>
            </a:r>
            <a:r>
              <a:rPr lang="en-US" dirty="0" err="1"/>
              <a:t>извозно</a:t>
            </a:r>
            <a:r>
              <a:rPr lang="en-US" dirty="0"/>
              <a:t> </a:t>
            </a:r>
            <a:r>
              <a:rPr lang="en-US" dirty="0" err="1"/>
              <a:t>орјентисана</a:t>
            </a:r>
            <a:r>
              <a:rPr lang="en-US" dirty="0"/>
              <a:t> </a:t>
            </a:r>
            <a:r>
              <a:rPr lang="en-US" dirty="0" err="1"/>
              <a:t>предузећа</a:t>
            </a:r>
            <a:r>
              <a:rPr lang="en-US" dirty="0"/>
              <a:t>.</a:t>
            </a:r>
            <a:endParaRPr lang="sr-Cyrl-BA" dirty="0"/>
          </a:p>
          <a:p>
            <a:endParaRPr lang="sr-Cyrl-BA" dirty="0"/>
          </a:p>
          <a:p>
            <a:pPr algn="just"/>
            <a:r>
              <a:rPr lang="en-US" dirty="0"/>
              <a:t>у </a:t>
            </a:r>
            <a:r>
              <a:rPr lang="en-US" dirty="0" err="1"/>
              <a:t>примјени</a:t>
            </a:r>
            <a:r>
              <a:rPr lang="en-US" dirty="0"/>
              <a:t> </a:t>
            </a:r>
            <a:r>
              <a:rPr lang="en-US" dirty="0" err="1"/>
              <a:t>је</a:t>
            </a:r>
            <a:r>
              <a:rPr lang="en-US" dirty="0"/>
              <a:t> у </a:t>
            </a:r>
            <a:r>
              <a:rPr lang="en-US" dirty="0" err="1" smtClean="0"/>
              <a:t>БиХ</a:t>
            </a:r>
            <a:r>
              <a:rPr lang="en-US" dirty="0" smtClean="0"/>
              <a:t> </a:t>
            </a:r>
            <a:r>
              <a:rPr lang="sr-Cyrl-CS" dirty="0" smtClean="0"/>
              <a:t>од </a:t>
            </a:r>
            <a:r>
              <a:rPr lang="en-US" dirty="0"/>
              <a:t>01.01.2006. </a:t>
            </a:r>
            <a:endParaRPr lang="sr-Cyrl-BA" dirty="0" smtClean="0"/>
          </a:p>
          <a:p>
            <a:pPr algn="just"/>
            <a:endParaRPr lang="sr-Cyrl-BA" dirty="0"/>
          </a:p>
          <a:p>
            <a:pPr algn="just"/>
            <a:r>
              <a:rPr lang="en-US" dirty="0" err="1" smtClean="0"/>
              <a:t>Увођење</a:t>
            </a:r>
            <a:r>
              <a:rPr lang="en-US" dirty="0" smtClean="0"/>
              <a:t> </a:t>
            </a:r>
            <a:r>
              <a:rPr lang="en-US" dirty="0" err="1"/>
              <a:t>пореза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додату</a:t>
            </a:r>
            <a:r>
              <a:rPr lang="en-US" dirty="0"/>
              <a:t> </a:t>
            </a:r>
            <a:r>
              <a:rPr lang="en-US" dirty="0" err="1"/>
              <a:t>вриједност</a:t>
            </a:r>
            <a:r>
              <a:rPr lang="en-US" dirty="0"/>
              <a:t> </a:t>
            </a:r>
            <a:r>
              <a:rPr lang="en-US" dirty="0" err="1" smtClean="0"/>
              <a:t>резултирало</a:t>
            </a:r>
            <a:r>
              <a:rPr lang="en-US" dirty="0" smtClean="0"/>
              <a:t> </a:t>
            </a:r>
            <a:r>
              <a:rPr lang="en-US" dirty="0" err="1"/>
              <a:t>је</a:t>
            </a:r>
            <a:r>
              <a:rPr lang="en-US" dirty="0"/>
              <a:t> и </a:t>
            </a:r>
            <a:r>
              <a:rPr lang="en-US" dirty="0" err="1"/>
              <a:t>значајним</a:t>
            </a:r>
            <a:r>
              <a:rPr lang="en-US" dirty="0"/>
              <a:t> </a:t>
            </a:r>
            <a:r>
              <a:rPr lang="en-US" dirty="0" err="1"/>
              <a:t>повећањем</a:t>
            </a:r>
            <a:r>
              <a:rPr lang="en-US" dirty="0"/>
              <a:t> </a:t>
            </a:r>
            <a:r>
              <a:rPr lang="en-US" dirty="0" err="1"/>
              <a:t>прикупљених</a:t>
            </a:r>
            <a:r>
              <a:rPr lang="en-US" dirty="0"/>
              <a:t> </a:t>
            </a:r>
            <a:r>
              <a:rPr lang="en-US" dirty="0" err="1"/>
              <a:t>прихода</a:t>
            </a:r>
            <a:r>
              <a:rPr lang="en-US" dirty="0"/>
              <a:t> </a:t>
            </a:r>
            <a:r>
              <a:rPr lang="en-US" dirty="0" err="1"/>
              <a:t>по</a:t>
            </a:r>
            <a:r>
              <a:rPr lang="en-US" dirty="0"/>
              <a:t> </a:t>
            </a:r>
            <a:r>
              <a:rPr lang="en-US" dirty="0" err="1"/>
              <a:t>основу</a:t>
            </a:r>
            <a:r>
              <a:rPr lang="en-US" dirty="0"/>
              <a:t> ПДВ-а </a:t>
            </a:r>
            <a:r>
              <a:rPr lang="sr-Cyrl-CS" dirty="0"/>
              <a:t>(</a:t>
            </a:r>
            <a:r>
              <a:rPr lang="sr-Cyrl-CS" dirty="0">
                <a:solidFill>
                  <a:srgbClr val="FF0000"/>
                </a:solidFill>
              </a:rPr>
              <a:t>смањена пореска конкуренција између ентитета и пореска евазија</a:t>
            </a:r>
            <a:r>
              <a:rPr lang="sr-Cyrl-CS" dirty="0"/>
              <a:t>)</a:t>
            </a:r>
            <a:endParaRPr lang="sr-Cyrl-BA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sr-Cyrl-R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180306"/>
          </a:xfrm>
        </p:spPr>
        <p:txBody>
          <a:bodyPr>
            <a:normAutofit fontScale="90000"/>
          </a:bodyPr>
          <a:lstStyle/>
          <a:p>
            <a:r>
              <a:rPr lang="sr-Cyrl-CS"/>
              <a:t/>
            </a:r>
            <a:br>
              <a:rPr lang="sr-Cyrl-CS"/>
            </a:br>
            <a:r>
              <a:rPr lang="sr-Cyrl-CS"/>
              <a:t>П</a:t>
            </a:r>
            <a:r>
              <a:rPr lang="sr-Cyrl-RS"/>
              <a:t>орез на додату вриједност (ПДВ)</a:t>
            </a:r>
            <a:br>
              <a:rPr lang="sr-Cyrl-RS"/>
            </a:br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1066800"/>
            <a:ext cx="2009775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457200"/>
            <a:ext cx="8686800" cy="617220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b="1" dirty="0"/>
              <a:t>ПДВ - порез који се плаћа као дио цијене </a:t>
            </a:r>
            <a:r>
              <a:rPr lang="ru-RU" b="1" dirty="0" smtClean="0"/>
              <a:t> </a:t>
            </a:r>
            <a:r>
              <a:rPr lang="ru-RU" dirty="0" smtClean="0"/>
              <a:t>односно</a:t>
            </a:r>
            <a:r>
              <a:rPr lang="ru-RU" b="1" dirty="0" smtClean="0"/>
              <a:t> </a:t>
            </a:r>
            <a:r>
              <a:rPr lang="ru-RU" dirty="0" smtClean="0"/>
              <a:t>одређени </a:t>
            </a:r>
            <a:r>
              <a:rPr lang="ru-RU" dirty="0"/>
              <a:t>проценат који је садржан у цијени артикла који се </a:t>
            </a:r>
            <a:r>
              <a:rPr lang="ru-RU" dirty="0" smtClean="0"/>
              <a:t>купује (17%).</a:t>
            </a:r>
            <a:endParaRPr lang="ru-RU" dirty="0"/>
          </a:p>
          <a:p>
            <a:pPr>
              <a:buNone/>
            </a:pPr>
            <a:endParaRPr lang="sr-Cyrl-CS" b="1" dirty="0"/>
          </a:p>
          <a:p>
            <a:r>
              <a:rPr lang="en-US" b="1" dirty="0" err="1"/>
              <a:t>Основни</a:t>
            </a:r>
            <a:r>
              <a:rPr lang="en-US" b="1" dirty="0"/>
              <a:t> </a:t>
            </a:r>
            <a:r>
              <a:rPr lang="en-US" b="1" dirty="0" err="1"/>
              <a:t>принципи</a:t>
            </a:r>
            <a:r>
              <a:rPr lang="en-US" b="1" dirty="0"/>
              <a:t> и </a:t>
            </a:r>
            <a:r>
              <a:rPr lang="en-US" b="1" dirty="0" err="1"/>
              <a:t>претпоставке</a:t>
            </a:r>
            <a:r>
              <a:rPr lang="en-US" b="1" dirty="0"/>
              <a:t> </a:t>
            </a:r>
            <a:r>
              <a:rPr lang="en-US" b="1" dirty="0" err="1"/>
              <a:t>које</a:t>
            </a:r>
            <a:r>
              <a:rPr lang="en-US" b="1" dirty="0"/>
              <a:t> </a:t>
            </a:r>
            <a:r>
              <a:rPr lang="en-US" b="1" dirty="0" err="1"/>
              <a:t>су</a:t>
            </a:r>
            <a:r>
              <a:rPr lang="en-US" b="1" dirty="0"/>
              <a:t> </a:t>
            </a:r>
            <a:r>
              <a:rPr lang="en-US" b="1" dirty="0" err="1"/>
              <a:t>се</a:t>
            </a:r>
            <a:r>
              <a:rPr lang="en-US" b="1" dirty="0"/>
              <a:t> </a:t>
            </a:r>
            <a:r>
              <a:rPr lang="en-US" b="1" dirty="0" err="1"/>
              <a:t>слиједиле</a:t>
            </a:r>
            <a:r>
              <a:rPr lang="en-US" b="1" dirty="0"/>
              <a:t> </a:t>
            </a:r>
            <a:r>
              <a:rPr lang="en-US" b="1" dirty="0" err="1"/>
              <a:t>код</a:t>
            </a:r>
            <a:r>
              <a:rPr lang="en-US" b="1" dirty="0"/>
              <a:t> </a:t>
            </a:r>
            <a:r>
              <a:rPr lang="en-US" b="1" dirty="0" err="1"/>
              <a:t>увођења</a:t>
            </a:r>
            <a:r>
              <a:rPr lang="en-US" b="1" dirty="0"/>
              <a:t> ПДВ-а у </a:t>
            </a:r>
            <a:r>
              <a:rPr lang="en-US" b="1" dirty="0" err="1"/>
              <a:t>БиХ</a:t>
            </a:r>
            <a:endParaRPr lang="en-US" dirty="0"/>
          </a:p>
          <a:p>
            <a:pPr lvl="1">
              <a:lnSpc>
                <a:spcPct val="110000"/>
              </a:lnSpc>
            </a:pPr>
            <a:r>
              <a:rPr lang="en-US" sz="2700" dirty="0" err="1">
                <a:solidFill>
                  <a:srgbClr val="FF0000"/>
                </a:solidFill>
              </a:rPr>
              <a:t>Порез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на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промет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који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се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убирао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на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ентитетском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нивоу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замјењује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се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јединственим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системом</a:t>
            </a:r>
            <a:r>
              <a:rPr lang="en-US" sz="2700" dirty="0">
                <a:solidFill>
                  <a:srgbClr val="FF0000"/>
                </a:solidFill>
              </a:rPr>
              <a:t> ПДВ-а </a:t>
            </a:r>
            <a:r>
              <a:rPr lang="en-US" sz="2700" dirty="0" err="1">
                <a:solidFill>
                  <a:srgbClr val="FF0000"/>
                </a:solidFill>
              </a:rPr>
              <a:t>на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државном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 smtClean="0">
                <a:solidFill>
                  <a:srgbClr val="FF0000"/>
                </a:solidFill>
              </a:rPr>
              <a:t>нивоу</a:t>
            </a:r>
            <a:endParaRPr lang="sr-Cyrl-BA" sz="2700" dirty="0" smtClean="0">
              <a:solidFill>
                <a:srgbClr val="FF0000"/>
              </a:solidFill>
            </a:endParaRPr>
          </a:p>
          <a:p>
            <a:pPr lvl="1">
              <a:lnSpc>
                <a:spcPct val="110000"/>
              </a:lnSpc>
            </a:pPr>
            <a:endParaRPr lang="en-US" sz="2700" dirty="0">
              <a:solidFill>
                <a:srgbClr val="FF0000"/>
              </a:solidFill>
            </a:endParaRPr>
          </a:p>
          <a:p>
            <a:pPr lvl="1">
              <a:lnSpc>
                <a:spcPct val="110000"/>
              </a:lnSpc>
            </a:pPr>
            <a:r>
              <a:rPr lang="en-US" sz="2700" dirty="0" err="1">
                <a:solidFill>
                  <a:srgbClr val="FF0000"/>
                </a:solidFill>
              </a:rPr>
              <a:t>Управа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за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индиректно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опорезивање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sr-Cyrl-BA" sz="2700" dirty="0" smtClean="0">
                <a:solidFill>
                  <a:srgbClr val="FF0000"/>
                </a:solidFill>
              </a:rPr>
              <a:t>(УИО) </a:t>
            </a:r>
            <a:r>
              <a:rPr lang="en-US" sz="2700" dirty="0" err="1" smtClean="0">
                <a:solidFill>
                  <a:srgbClr val="FF0000"/>
                </a:solidFill>
              </a:rPr>
              <a:t>је</a:t>
            </a:r>
            <a:r>
              <a:rPr lang="en-US" sz="2700" dirty="0" smtClean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једина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институција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надлежна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за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обрачун</a:t>
            </a:r>
            <a:r>
              <a:rPr lang="en-US" sz="2700" dirty="0">
                <a:solidFill>
                  <a:srgbClr val="FF0000"/>
                </a:solidFill>
              </a:rPr>
              <a:t> и </a:t>
            </a:r>
            <a:r>
              <a:rPr lang="en-US" sz="2700" dirty="0" err="1">
                <a:solidFill>
                  <a:srgbClr val="FF0000"/>
                </a:solidFill>
              </a:rPr>
              <a:t>наплату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endParaRPr lang="sr-Cyrl-BA" sz="2700" dirty="0" smtClean="0">
              <a:solidFill>
                <a:srgbClr val="FF0000"/>
              </a:solidFill>
            </a:endParaRPr>
          </a:p>
          <a:p>
            <a:pPr lvl="1">
              <a:lnSpc>
                <a:spcPct val="110000"/>
              </a:lnSpc>
            </a:pPr>
            <a:endParaRPr lang="en-US" sz="2700" dirty="0">
              <a:solidFill>
                <a:srgbClr val="FF0000"/>
              </a:solidFill>
            </a:endParaRPr>
          </a:p>
          <a:p>
            <a:pPr lvl="1">
              <a:lnSpc>
                <a:spcPct val="110000"/>
              </a:lnSpc>
            </a:pPr>
            <a:r>
              <a:rPr lang="en-US" sz="2700" dirty="0">
                <a:solidFill>
                  <a:srgbClr val="FF0000"/>
                </a:solidFill>
              </a:rPr>
              <a:t>ПДВ </a:t>
            </a:r>
            <a:r>
              <a:rPr lang="en-US" sz="2700" dirty="0" err="1">
                <a:solidFill>
                  <a:srgbClr val="FF0000"/>
                </a:solidFill>
              </a:rPr>
              <a:t>се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уплаћује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на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Јединствени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рачун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отворен</a:t>
            </a:r>
            <a:r>
              <a:rPr lang="en-US" sz="2700" dirty="0">
                <a:solidFill>
                  <a:srgbClr val="FF0000"/>
                </a:solidFill>
              </a:rPr>
              <a:t> у </a:t>
            </a:r>
            <a:r>
              <a:rPr lang="en-US" sz="2700" dirty="0" err="1">
                <a:solidFill>
                  <a:srgbClr val="FF0000"/>
                </a:solidFill>
              </a:rPr>
              <a:t>Централној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 smtClean="0">
                <a:solidFill>
                  <a:srgbClr val="FF0000"/>
                </a:solidFill>
              </a:rPr>
              <a:t>банци</a:t>
            </a:r>
            <a:endParaRPr lang="sr-Cyrl-BA" sz="2700" dirty="0" smtClean="0">
              <a:solidFill>
                <a:srgbClr val="FF0000"/>
              </a:solidFill>
            </a:endParaRPr>
          </a:p>
          <a:p>
            <a:pPr lvl="1">
              <a:lnSpc>
                <a:spcPct val="110000"/>
              </a:lnSpc>
            </a:pPr>
            <a:endParaRPr lang="en-US" sz="2700" dirty="0">
              <a:solidFill>
                <a:srgbClr val="FF0000"/>
              </a:solidFill>
            </a:endParaRPr>
          </a:p>
          <a:p>
            <a:pPr lvl="1">
              <a:lnSpc>
                <a:spcPct val="110000"/>
              </a:lnSpc>
            </a:pPr>
            <a:r>
              <a:rPr lang="en-US" sz="2700" dirty="0" err="1">
                <a:solidFill>
                  <a:srgbClr val="FF0000"/>
                </a:solidFill>
              </a:rPr>
              <a:t>Закон</a:t>
            </a:r>
            <a:r>
              <a:rPr lang="en-US" sz="2700" dirty="0">
                <a:solidFill>
                  <a:srgbClr val="FF0000"/>
                </a:solidFill>
              </a:rPr>
              <a:t> о ПДВ-у </a:t>
            </a:r>
            <a:r>
              <a:rPr lang="en-US" sz="2700" dirty="0" err="1">
                <a:solidFill>
                  <a:srgbClr val="FF0000"/>
                </a:solidFill>
              </a:rPr>
              <a:t>БиХ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је</a:t>
            </a:r>
            <a:r>
              <a:rPr lang="en-US" sz="2700" dirty="0">
                <a:solidFill>
                  <a:srgbClr val="FF0000"/>
                </a:solidFill>
              </a:rPr>
              <a:t> у </a:t>
            </a:r>
            <a:r>
              <a:rPr lang="en-US" sz="2700" dirty="0" err="1">
                <a:solidFill>
                  <a:srgbClr val="FF0000"/>
                </a:solidFill>
              </a:rPr>
              <a:t>складу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са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Шестом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директивом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Европске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уније</a:t>
            </a:r>
            <a:r>
              <a:rPr lang="en-US" sz="2700" dirty="0">
                <a:solidFill>
                  <a:srgbClr val="FF0000"/>
                </a:solidFill>
              </a:rPr>
              <a:t> о ПДВ-у.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55B0E76-FC39-11DE-BF16-390C8320A7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304800"/>
            <a:ext cx="8839200" cy="5943600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УИО подразумијева регистрацију лица чији опорезиви промет добара и/или услуга у претходној години </a:t>
            </a:r>
            <a:r>
              <a:rPr lang="ru-RU" dirty="0">
                <a:solidFill>
                  <a:srgbClr val="FF0000"/>
                </a:solidFill>
              </a:rPr>
              <a:t>прелази или је вјероватно </a:t>
            </a:r>
            <a:r>
              <a:rPr lang="ru-RU" dirty="0" smtClean="0">
                <a:solidFill>
                  <a:srgbClr val="FF0000"/>
                </a:solidFill>
              </a:rPr>
              <a:t>да ће прећи промет </a:t>
            </a:r>
            <a:r>
              <a:rPr lang="ru-RU" dirty="0">
                <a:solidFill>
                  <a:srgbClr val="FF0000"/>
                </a:solidFill>
              </a:rPr>
              <a:t>од </a:t>
            </a:r>
            <a:r>
              <a:rPr lang="sr-Latn-BA" dirty="0" smtClean="0">
                <a:solidFill>
                  <a:srgbClr val="FF0000"/>
                </a:solidFill>
              </a:rPr>
              <a:t>100.000KM</a:t>
            </a:r>
            <a:r>
              <a:rPr lang="ru-RU" dirty="0" smtClean="0">
                <a:solidFill>
                  <a:srgbClr val="FF0000"/>
                </a:solidFill>
              </a:rPr>
              <a:t>. </a:t>
            </a:r>
          </a:p>
          <a:p>
            <a:endParaRPr lang="ru-RU" dirty="0"/>
          </a:p>
          <a:p>
            <a:r>
              <a:rPr lang="ru-RU" dirty="0" smtClean="0"/>
              <a:t>Када </a:t>
            </a:r>
            <a:r>
              <a:rPr lang="ru-RU" dirty="0"/>
              <a:t>се одређује да ли је или није пређен праг од 100.000 КМ, узима се у обзир и промет повезаних фирми и осталих субјеката који су кроз посједовање дионица, или на било који други начин, под заједничком непосредном или посредном контролом.</a:t>
            </a:r>
            <a:endParaRPr lang="ru-RU" dirty="0">
              <a:solidFill>
                <a:srgbClr val="FF0000"/>
              </a:solidFill>
            </a:endParaRPr>
          </a:p>
          <a:p>
            <a:pPr marL="109728" indent="0">
              <a:buNone/>
            </a:pPr>
            <a:endParaRPr lang="ru-RU" dirty="0"/>
          </a:p>
          <a:p>
            <a:r>
              <a:rPr lang="ru-RU" dirty="0"/>
              <a:t>Према Закону о ПДВ-у у БиХ, сва лица која по први пут постану или могу постати обвезници дужна су да УИО поднесу пријаву за регистрацију најкасније до 20. у календарском мјесецу по истеку мјесеца у којем остварили су или ће вјероватно остварити промет добара или услуга у износу већем од </a:t>
            </a:r>
            <a:r>
              <a:rPr lang="sr-Latn-BA" dirty="0" smtClean="0"/>
              <a:t>100.000KM</a:t>
            </a:r>
            <a:r>
              <a:rPr lang="ru-RU" dirty="0" smtClean="0"/>
              <a:t>.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98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8143E71-47EA-DA7D-A4A4-BAB1D32CD9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6248400"/>
          </a:xfrm>
        </p:spPr>
        <p:txBody>
          <a:bodyPr>
            <a:normAutofit fontScale="85000" lnSpcReduction="20000"/>
          </a:bodyPr>
          <a:lstStyle/>
          <a:p>
            <a:pPr marL="109728" indent="0">
              <a:buNone/>
            </a:pPr>
            <a:r>
              <a:rPr lang="ru-RU" dirty="0"/>
              <a:t>Потребна документација приликом регистрације обвезника ПДВ:</a:t>
            </a:r>
          </a:p>
          <a:p>
            <a:r>
              <a:rPr lang="ru-RU" dirty="0"/>
              <a:t>Лице које подлијеже обавези регистрације за ПДВ, као и лице које подноси захтјев за добровољну регистрацију, доставља сљедећу документацију:</a:t>
            </a:r>
          </a:p>
          <a:p>
            <a:pPr lvl="1"/>
            <a:r>
              <a:rPr lang="ru-RU" dirty="0"/>
              <a:t>Рјешење о упису у судски регистар;</a:t>
            </a:r>
          </a:p>
          <a:p>
            <a:pPr lvl="1"/>
            <a:r>
              <a:rPr lang="ru-RU" dirty="0"/>
              <a:t>Увјерење о регистрацији издато од надлежне пореске управе ентитета или Брчко дистрикта БиХ;</a:t>
            </a:r>
          </a:p>
          <a:p>
            <a:pPr lvl="1"/>
            <a:r>
              <a:rPr lang="ru-RU" dirty="0"/>
              <a:t>Лична карта власника и одговорних лица правног лица подносиоца захтјева;</a:t>
            </a:r>
          </a:p>
          <a:p>
            <a:pPr lvl="1"/>
            <a:r>
              <a:rPr lang="ru-RU" dirty="0"/>
              <a:t>Дозвола за рад и пријава пребивалишта, издата од надлежних органа ентитета, односно Брчко дистрикта БиХ за одговорно лице – страног држављанина;</a:t>
            </a:r>
          </a:p>
          <a:p>
            <a:pPr lvl="1"/>
            <a:r>
              <a:rPr lang="ru-RU" dirty="0"/>
              <a:t>Пуномоћ којим се овлашћује држављанин БиХ да заступа пореског обвезника у поступцима код УИО БиХ, у одсуству одговорног лица - страног држављанина;</a:t>
            </a:r>
          </a:p>
          <a:p>
            <a:pPr lvl="1"/>
            <a:r>
              <a:rPr lang="ru-RU" dirty="0"/>
              <a:t>Пасош за власника и одговорног лица - страног држављанина и</a:t>
            </a:r>
          </a:p>
          <a:p>
            <a:pPr lvl="1"/>
            <a:r>
              <a:rPr lang="ru-RU" dirty="0"/>
              <a:t>Картица депонованих потписа овјерена од стране пословне банке код које је отворен трансакциони рачун (за све отворене трансакционе рачуне).</a:t>
            </a:r>
            <a:endParaRPr lang="sr-Latn-BA" dirty="0"/>
          </a:p>
        </p:txBody>
      </p:sp>
    </p:spTree>
    <p:extLst>
      <p:ext uri="{BB962C8B-B14F-4D97-AF65-F5344CB8AC3E}">
        <p14:creationId xmlns:p14="http://schemas.microsoft.com/office/powerpoint/2010/main" val="226130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9597" t="10357" r="27182" b="7001"/>
          <a:stretch/>
        </p:blipFill>
        <p:spPr>
          <a:xfrm>
            <a:off x="1905000" y="32238"/>
            <a:ext cx="5334000" cy="682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8604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2114</TotalTime>
  <Words>2266</Words>
  <Application>Microsoft Office PowerPoint</Application>
  <PresentationFormat>On-screen Show (4:3)</PresentationFormat>
  <Paragraphs>267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2" baseType="lpstr">
      <vt:lpstr>Lucida Sans Unicode</vt:lpstr>
      <vt:lpstr>Verdana</vt:lpstr>
      <vt:lpstr>Wingdings 2</vt:lpstr>
      <vt:lpstr>Wingdings 3</vt:lpstr>
      <vt:lpstr>Concourse</vt:lpstr>
      <vt:lpstr>Индиректни и директни порези у БиХ</vt:lpstr>
      <vt:lpstr>PowerPoint Presentation</vt:lpstr>
      <vt:lpstr>Индиректни порези у БиХ</vt:lpstr>
      <vt:lpstr>PowerPoint Presentation</vt:lpstr>
      <vt:lpstr> Порез на додату вриједност (ПДВ)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ПДВ кроз фазе промета</vt:lpstr>
      <vt:lpstr>PowerPoint Presentation</vt:lpstr>
      <vt:lpstr>PowerPoint Presentation</vt:lpstr>
      <vt:lpstr>PowerPoint Presentation</vt:lpstr>
      <vt:lpstr>PowerPoint Presentation</vt:lpstr>
      <vt:lpstr>ЦАРИНА</vt:lpstr>
      <vt:lpstr>PowerPoint Presentation</vt:lpstr>
      <vt:lpstr>PowerPoint Presentation</vt:lpstr>
      <vt:lpstr>PowerPoint Presentation</vt:lpstr>
      <vt:lpstr>АКЦИЗЕ И ПУТАРИНЕ</vt:lpstr>
      <vt:lpstr>PowerPoint Presentation</vt:lpstr>
      <vt:lpstr>PowerPoint Presentation</vt:lpstr>
      <vt:lpstr>PowerPoint Presentation</vt:lpstr>
      <vt:lpstr>PowerPoint Presentation</vt:lpstr>
      <vt:lpstr>Udio pušača u BiH</vt:lpstr>
      <vt:lpstr>Zdravstvene posljedice pušenja</vt:lpstr>
      <vt:lpstr>Smrtnost povezana s pušenjem</vt:lpstr>
      <vt:lpstr>Ekonomski troškovi</vt:lpstr>
      <vt:lpstr>Tendencije mlađe populacije</vt:lpstr>
      <vt:lpstr>Zakoni i zabrane</vt:lpstr>
      <vt:lpstr>Zaključak</vt:lpstr>
      <vt:lpstr>Preporuke</vt:lpstr>
      <vt:lpstr>ОСЛОБАЂАЊЕ, ПОВРАТ И УМАЊЕЊЕ АКЦИЗЕ </vt:lpstr>
      <vt:lpstr>ПУТАРИНЕ</vt:lpstr>
      <vt:lpstr>ДИРЕКТНИ ПОРЕЗИ</vt:lpstr>
      <vt:lpstr>Порез на доходак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Порез на добит</vt:lpstr>
      <vt:lpstr>PowerPoint Presentation</vt:lpstr>
      <vt:lpstr>PowerPoint Presentation</vt:lpstr>
      <vt:lpstr>Порез на имовину/непокретности</vt:lpstr>
      <vt:lpstr>Хвала на пажњи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Класификације јавних расхода</dc:title>
  <dc:creator>Branka</dc:creator>
  <cp:lastModifiedBy>Branka</cp:lastModifiedBy>
  <cp:revision>340</cp:revision>
  <dcterms:created xsi:type="dcterms:W3CDTF">2006-08-16T00:00:00Z</dcterms:created>
  <dcterms:modified xsi:type="dcterms:W3CDTF">2025-12-17T11:32:23Z</dcterms:modified>
</cp:coreProperties>
</file>