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6" r:id="rId1"/>
  </p:sldMasterIdLst>
  <p:notesMasterIdLst>
    <p:notesMasterId r:id="rId72"/>
  </p:notesMasterIdLst>
  <p:handoutMasterIdLst>
    <p:handoutMasterId r:id="rId73"/>
  </p:handoutMasterIdLst>
  <p:sldIdLst>
    <p:sldId id="256" r:id="rId2"/>
    <p:sldId id="783" r:id="rId3"/>
    <p:sldId id="784" r:id="rId4"/>
    <p:sldId id="819" r:id="rId5"/>
    <p:sldId id="817" r:id="rId6"/>
    <p:sldId id="818" r:id="rId7"/>
    <p:sldId id="785" r:id="rId8"/>
    <p:sldId id="788" r:id="rId9"/>
    <p:sldId id="787" r:id="rId10"/>
    <p:sldId id="789" r:id="rId11"/>
    <p:sldId id="796" r:id="rId12"/>
    <p:sldId id="798" r:id="rId13"/>
    <p:sldId id="797" r:id="rId14"/>
    <p:sldId id="793" r:id="rId15"/>
    <p:sldId id="794" r:id="rId16"/>
    <p:sldId id="799" r:id="rId17"/>
    <p:sldId id="801" r:id="rId18"/>
    <p:sldId id="802" r:id="rId19"/>
    <p:sldId id="805" r:id="rId20"/>
    <p:sldId id="806" r:id="rId21"/>
    <p:sldId id="800" r:id="rId22"/>
    <p:sldId id="808" r:id="rId23"/>
    <p:sldId id="810" r:id="rId24"/>
    <p:sldId id="811" r:id="rId25"/>
    <p:sldId id="812" r:id="rId26"/>
    <p:sldId id="814" r:id="rId27"/>
    <p:sldId id="816" r:id="rId28"/>
    <p:sldId id="825" r:id="rId29"/>
    <p:sldId id="821" r:id="rId30"/>
    <p:sldId id="822" r:id="rId31"/>
    <p:sldId id="823" r:id="rId32"/>
    <p:sldId id="826" r:id="rId33"/>
    <p:sldId id="824" r:id="rId34"/>
    <p:sldId id="827" r:id="rId35"/>
    <p:sldId id="828" r:id="rId36"/>
    <p:sldId id="829" r:id="rId37"/>
    <p:sldId id="830" r:id="rId38"/>
    <p:sldId id="833" r:id="rId39"/>
    <p:sldId id="831" r:id="rId40"/>
    <p:sldId id="832" r:id="rId41"/>
    <p:sldId id="834" r:id="rId42"/>
    <p:sldId id="835" r:id="rId43"/>
    <p:sldId id="837" r:id="rId44"/>
    <p:sldId id="838" r:id="rId45"/>
    <p:sldId id="843" r:id="rId46"/>
    <p:sldId id="844" r:id="rId47"/>
    <p:sldId id="842" r:id="rId48"/>
    <p:sldId id="839" r:id="rId49"/>
    <p:sldId id="847" r:id="rId50"/>
    <p:sldId id="848" r:id="rId51"/>
    <p:sldId id="849" r:id="rId52"/>
    <p:sldId id="876" r:id="rId53"/>
    <p:sldId id="846" r:id="rId54"/>
    <p:sldId id="853" r:id="rId55"/>
    <p:sldId id="854" r:id="rId56"/>
    <p:sldId id="852" r:id="rId57"/>
    <p:sldId id="856" r:id="rId58"/>
    <p:sldId id="858" r:id="rId59"/>
    <p:sldId id="861" r:id="rId60"/>
    <p:sldId id="862" r:id="rId61"/>
    <p:sldId id="859" r:id="rId62"/>
    <p:sldId id="863" r:id="rId63"/>
    <p:sldId id="864" r:id="rId64"/>
    <p:sldId id="867" r:id="rId65"/>
    <p:sldId id="866" r:id="rId66"/>
    <p:sldId id="870" r:id="rId67"/>
    <p:sldId id="871" r:id="rId68"/>
    <p:sldId id="872" r:id="rId69"/>
    <p:sldId id="873" r:id="rId70"/>
    <p:sldId id="875" r:id="rId7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F53"/>
    <a:srgbClr val="0000FF"/>
    <a:srgbClr val="CC9900"/>
    <a:srgbClr val="FF66CC"/>
    <a:srgbClr val="CC99FF"/>
    <a:srgbClr val="FB17D0"/>
    <a:srgbClr val="FF9966"/>
    <a:srgbClr val="FFCCFF"/>
    <a:srgbClr val="F9E0AD"/>
    <a:srgbClr val="FDF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2" autoAdjust="0"/>
    <p:restoredTop sz="94667"/>
  </p:normalViewPr>
  <p:slideViewPr>
    <p:cSldViewPr snapToGrid="0">
      <p:cViewPr varScale="1">
        <p:scale>
          <a:sx n="106" d="100"/>
          <a:sy n="106" d="100"/>
        </p:scale>
        <p:origin x="1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B61A5D1D-38BD-4DDD-A58F-79DF65543BF1}" type="datetimeFigureOut">
              <a:rPr lang="en-GB" smtClean="0"/>
              <a:t>27/04/2026</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511DA44-1243-4D07-AF26-058DDBD1963B}" type="slidenum">
              <a:rPr lang="en-GB" smtClean="0"/>
              <a:t>‹#›</a:t>
            </a:fld>
            <a:endParaRPr lang="en-GB"/>
          </a:p>
        </p:txBody>
      </p:sp>
    </p:spTree>
    <p:extLst>
      <p:ext uri="{BB962C8B-B14F-4D97-AF65-F5344CB8AC3E}">
        <p14:creationId xmlns:p14="http://schemas.microsoft.com/office/powerpoint/2010/main" val="398186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C07F5CE-DD99-4CFD-AB0B-5AF6C013888A}" type="datetimeFigureOut">
              <a:rPr lang="en-GB" smtClean="0"/>
              <a:t>27/04/2026</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89DBD655-4639-4CBE-BE8D-344BFADD6D6D}" type="slidenum">
              <a:rPr lang="en-GB" smtClean="0"/>
              <a:t>‹#›</a:t>
            </a:fld>
            <a:endParaRPr lang="en-GB"/>
          </a:p>
        </p:txBody>
      </p:sp>
    </p:spTree>
    <p:extLst>
      <p:ext uri="{BB962C8B-B14F-4D97-AF65-F5344CB8AC3E}">
        <p14:creationId xmlns:p14="http://schemas.microsoft.com/office/powerpoint/2010/main" val="11055132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167BC-7972-4CB4-9200-F853611014CA}"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077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E02EE-4498-41BE-A354-A13C0C5355C8}"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245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A51A3A-F488-4768-A9F0-0F3959A92872}"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035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6FCDF-EB04-4BCA-A7E0-EFE990DDB9A1}"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9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E30E51-8926-4FF9-99C0-86CDBFDAF08A}"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CC328-6EA3-4AAD-A60D-F794B09910E5}"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54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2D2470-B70B-41DB-92E0-00E998FA7278}"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13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01D62-3C5A-44EA-83B0-811BD02260FC}"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5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19299-DC19-4154-8890-2A390A5A4A36}"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429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3A089-338B-4981-81B4-0C42B689B7D4}" type="datetime1">
              <a:rPr lang="en-US" smtClean="0"/>
              <a:t>4/27/26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460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31751-1927-495A-B3ED-9702D385A7FB}" type="datetime1">
              <a:rPr lang="en-US" smtClean="0"/>
              <a:t>4/27/26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25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C0B29C-17E4-4CE6-BB08-C98426C06A21}" type="datetime1">
              <a:rPr lang="en-US" smtClean="0"/>
              <a:t>4/27/26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71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519812-87B8-449D-B732-A52EE61ADF1B}" type="datetime1">
              <a:rPr lang="en-US" smtClean="0"/>
              <a:t>4/27/26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261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F2A1-F94A-490D-AA71-7A2831CB34B2}" type="datetime1">
              <a:rPr lang="en-US" smtClean="0"/>
              <a:t>4/27/26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95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B975C5-28A8-47F1-83FD-9CFB22A22D21}" type="datetime1">
              <a:rPr lang="en-US" smtClean="0"/>
              <a:t>4/27/26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26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156DC2-D70B-41F7-9F36-3EA761FDDF93}" type="datetime1">
              <a:rPr lang="en-US" smtClean="0"/>
              <a:t>4/27/26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4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A570B-0F52-4365-A829-9A7619E80A15}" type="datetime1">
              <a:rPr lang="en-US" smtClean="0"/>
              <a:t>4/27/26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60554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77.png"/><Relationship Id="rId12" Type="http://schemas.openxmlformats.org/officeDocument/2006/relationships/image" Target="../media/image76.png"/><Relationship Id="rId1" Type="http://schemas.openxmlformats.org/officeDocument/2006/relationships/slideLayout" Target="../slideLayouts/slideLayout7.xml"/><Relationship Id="rId11" Type="http://schemas.openxmlformats.org/officeDocument/2006/relationships/image" Target="../media/image75.png"/><Relationship Id="rId10" Type="http://schemas.openxmlformats.org/officeDocument/2006/relationships/image" Target="../media/image74.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jpeg"/><Relationship Id="rId4" Type="http://schemas.openxmlformats.org/officeDocument/2006/relationships/image" Target="../media/image34.emf"/><Relationship Id="rId9" Type="http://schemas.openxmlformats.org/officeDocument/2006/relationships/image" Target="../media/image36.emf"/></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764" y="4230362"/>
            <a:ext cx="7056582" cy="1265185"/>
          </a:xfrm>
        </p:spPr>
        <p:txBody>
          <a:bodyPr/>
          <a:lstStyle/>
          <a:p>
            <a:pPr algn="ctr"/>
            <a:r>
              <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rPr>
              <a:t>MEĐUNARODNI EKONOMSKI ODNOSI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1966" y="5495547"/>
            <a:ext cx="6198185" cy="670714"/>
          </a:xfrm>
        </p:spPr>
        <p:txBody>
          <a:bodyPr>
            <a:noAutofit/>
          </a:bodyPr>
          <a:lstStyle/>
          <a:p>
            <a:pPr>
              <a:spcBef>
                <a:spcPts val="0"/>
              </a:spcBef>
            </a:pPr>
            <a:endParaRPr lang="sr-Latn-BA" b="1" dirty="0">
              <a:solidFill>
                <a:schemeClr val="tx1">
                  <a:lumMod val="65000"/>
                  <a:lumOff val="35000"/>
                </a:schemeClr>
              </a:solidFill>
              <a:latin typeface="Times New Roman" panose="02020603050405020304" pitchFamily="18" charset="0"/>
              <a:cs typeface="Times New Roman" panose="02020603050405020304" pitchFamily="18" charset="0"/>
            </a:endParaRPr>
          </a:p>
          <a:p>
            <a:pPr>
              <a:spcBef>
                <a:spcPts val="0"/>
              </a:spcBef>
            </a:pPr>
            <a:r>
              <a:rPr lang="sr-Latn-BA" b="1" dirty="0">
                <a:solidFill>
                  <a:schemeClr val="tx1">
                    <a:lumMod val="65000"/>
                    <a:lumOff val="35000"/>
                  </a:schemeClr>
                </a:solidFill>
                <a:latin typeface="Times New Roman" panose="02020603050405020304" pitchFamily="18" charset="0"/>
                <a:cs typeface="Times New Roman" panose="02020603050405020304" pitchFamily="18" charset="0"/>
              </a:rPr>
              <a:t>mr Dragana Vujičić-Stefanović, </a:t>
            </a:r>
          </a:p>
          <a:p>
            <a:pPr>
              <a:spcBef>
                <a:spcPts val="0"/>
              </a:spcBef>
            </a:pPr>
            <a:r>
              <a:rPr lang="sr-Latn-BA" b="1" dirty="0">
                <a:solidFill>
                  <a:schemeClr val="tx1">
                    <a:lumMod val="65000"/>
                    <a:lumOff val="35000"/>
                  </a:schemeClr>
                </a:solidFill>
                <a:latin typeface="Times New Roman" panose="02020603050405020304" pitchFamily="18" charset="0"/>
                <a:cs typeface="Times New Roman" panose="02020603050405020304" pitchFamily="18" charset="0"/>
              </a:rPr>
              <a:t>viši asistent</a:t>
            </a:r>
            <a:endParaRPr lang="sr-Latn-BA" b="1" dirty="0">
              <a:solidFill>
                <a:schemeClr val="bg2">
                  <a:lumMod val="50000"/>
                </a:schemeClr>
              </a:solidFill>
              <a:latin typeface="Times New Roman" panose="02020603050405020304" pitchFamily="18" charset="0"/>
              <a:cs typeface="Times New Roman" panose="02020603050405020304" pitchFamily="18" charset="0"/>
            </a:endParaRPr>
          </a:p>
          <a:p>
            <a:pPr algn="ctr"/>
            <a:r>
              <a:rPr lang="sr-Latn-BA" b="1" dirty="0">
                <a:solidFill>
                  <a:schemeClr val="bg2">
                    <a:lumMod val="50000"/>
                  </a:schemeClr>
                </a:solidFill>
                <a:latin typeface="Times New Roman" panose="02020603050405020304" pitchFamily="18" charset="0"/>
                <a:cs typeface="Times New Roman" panose="02020603050405020304" pitchFamily="18" charset="0"/>
              </a:rPr>
              <a:t>školska</a:t>
            </a:r>
            <a:r>
              <a:rPr lang="sr-Cyrl-BA" b="1" dirty="0">
                <a:solidFill>
                  <a:schemeClr val="bg2">
                    <a:lumMod val="50000"/>
                  </a:schemeClr>
                </a:solidFill>
                <a:latin typeface="Times New Roman" panose="02020603050405020304" pitchFamily="18" charset="0"/>
                <a:cs typeface="Times New Roman" panose="02020603050405020304" pitchFamily="18" charset="0"/>
              </a:rPr>
              <a:t> 202</a:t>
            </a:r>
            <a:r>
              <a:rPr lang="sr-Latn-RS" b="1" dirty="0">
                <a:solidFill>
                  <a:schemeClr val="bg2">
                    <a:lumMod val="50000"/>
                  </a:schemeClr>
                </a:solidFill>
                <a:latin typeface="Times New Roman" panose="02020603050405020304" pitchFamily="18" charset="0"/>
                <a:cs typeface="Times New Roman" panose="02020603050405020304" pitchFamily="18" charset="0"/>
              </a:rPr>
              <a:t>3</a:t>
            </a:r>
            <a:r>
              <a:rPr lang="sr-Cyrl-BA" b="1" dirty="0">
                <a:solidFill>
                  <a:schemeClr val="bg2">
                    <a:lumMod val="50000"/>
                  </a:schemeClr>
                </a:solidFill>
                <a:latin typeface="Times New Roman" panose="02020603050405020304" pitchFamily="18" charset="0"/>
                <a:cs typeface="Times New Roman" panose="02020603050405020304" pitchFamily="18" charset="0"/>
              </a:rPr>
              <a:t>/202</a:t>
            </a:r>
            <a:r>
              <a:rPr lang="sr-Latn-RS" b="1" dirty="0">
                <a:solidFill>
                  <a:schemeClr val="bg2">
                    <a:lumMod val="50000"/>
                  </a:schemeClr>
                </a:solidFill>
                <a:latin typeface="Times New Roman" panose="02020603050405020304" pitchFamily="18" charset="0"/>
                <a:cs typeface="Times New Roman" panose="02020603050405020304" pitchFamily="18" charset="0"/>
              </a:rPr>
              <a:t>4</a:t>
            </a:r>
            <a:endParaRPr lang="en-GB"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323850" y="308031"/>
            <a:ext cx="7778496" cy="112981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sr-Latn-BA" sz="2800" b="1" dirty="0">
              <a:ln w="3175">
                <a:noFill/>
              </a:ln>
              <a:latin typeface="Times New Roman" pitchFamily="18" charset="0"/>
              <a:cs typeface="Times New Roman" pitchFamily="18" charset="0"/>
            </a:endParaRPr>
          </a:p>
        </p:txBody>
      </p:sp>
      <p:pic>
        <p:nvPicPr>
          <p:cNvPr id="11" name="Picture 10" descr="Ekonomski_fakultet_memorandum-0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8044" y="381510"/>
            <a:ext cx="5870108" cy="954995"/>
          </a:xfrm>
          <a:prstGeom prst="rect">
            <a:avLst/>
          </a:prstGeom>
          <a:noFill/>
          <a:ln w="9525">
            <a:noFill/>
            <a:miter lim="800000"/>
            <a:headEnd/>
            <a:tailEnd/>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2037" y="2703028"/>
            <a:ext cx="3043890" cy="1721972"/>
          </a:xfrm>
          <a:prstGeom prst="rect">
            <a:avLst/>
          </a:prstGeom>
        </p:spPr>
      </p:pic>
      <p:sp>
        <p:nvSpPr>
          <p:cNvPr id="12" name="Title 1"/>
          <p:cNvSpPr txBox="1">
            <a:spLocks/>
          </p:cNvSpPr>
          <p:nvPr/>
        </p:nvSpPr>
        <p:spPr>
          <a:xfrm>
            <a:off x="2971639" y="2407052"/>
            <a:ext cx="3204831" cy="4118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rPr>
              <a:t>VJEŽBE </a:t>
            </a:r>
            <a:endParaRPr lang="en-GB" sz="30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4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68706" y="1685863"/>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BNP = C+I = C +S = BND</a:t>
            </a:r>
            <a:endParaRPr lang="sr-Latn-BA" sz="1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00151" y="939045"/>
            <a:ext cx="2830976" cy="40022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rgbClr val="0070C0"/>
                </a:solidFill>
                <a:latin typeface="Times New Roman" panose="02020603050405020304" pitchFamily="18" charset="0"/>
                <a:cs typeface="Times New Roman" panose="02020603050405020304" pitchFamily="18" charset="0"/>
              </a:rPr>
              <a:t>Budući da je BNP = BND:</a:t>
            </a:r>
            <a:endParaRPr lang="sr-Latn-BA" sz="1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Down Arrow 6"/>
          <p:cNvSpPr/>
          <p:nvPr/>
        </p:nvSpPr>
        <p:spPr>
          <a:xfrm>
            <a:off x="2558472" y="1339273"/>
            <a:ext cx="591127" cy="360218"/>
          </a:xfrm>
          <a:prstGeom prst="downArrow">
            <a:avLst/>
          </a:prstGeom>
          <a:solidFill>
            <a:schemeClr val="bg2">
              <a:lumMod val="7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517236" y="5394036"/>
            <a:ext cx="3334328" cy="92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7236" y="2895598"/>
            <a:ext cx="4618" cy="2498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4912" y="2952031"/>
            <a:ext cx="2884070" cy="243276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1854" y="4405745"/>
            <a:ext cx="1193785" cy="1847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46895" y="3988306"/>
            <a:ext cx="1637505" cy="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16442" y="4424220"/>
            <a:ext cx="24238" cy="102624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09441" y="3988306"/>
            <a:ext cx="0" cy="1396492"/>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854035" y="2728331"/>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S</a:t>
            </a:r>
            <a:endParaRPr lang="en-GB" dirty="0">
              <a:solidFill>
                <a:schemeClr val="tx1"/>
              </a:solidFill>
            </a:endParaRPr>
          </a:p>
        </p:txBody>
      </p:sp>
      <p:sp>
        <p:nvSpPr>
          <p:cNvPr id="28" name="Oval 27"/>
          <p:cNvSpPr/>
          <p:nvPr/>
        </p:nvSpPr>
        <p:spPr>
          <a:xfrm>
            <a:off x="3306617" y="5488425"/>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X</a:t>
            </a:r>
            <a:endParaRPr lang="en-GB" dirty="0">
              <a:solidFill>
                <a:schemeClr val="tx1"/>
              </a:solidFill>
            </a:endParaRPr>
          </a:p>
        </p:txBody>
      </p:sp>
      <p:sp>
        <p:nvSpPr>
          <p:cNvPr id="29" name="Oval 28"/>
          <p:cNvSpPr/>
          <p:nvPr/>
        </p:nvSpPr>
        <p:spPr>
          <a:xfrm>
            <a:off x="1948" y="3086865"/>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Y</a:t>
            </a:r>
            <a:endParaRPr lang="en-GB" dirty="0">
              <a:solidFill>
                <a:schemeClr val="tx1"/>
              </a:solidFill>
            </a:endParaRPr>
          </a:p>
        </p:txBody>
      </p:sp>
      <p:sp>
        <p:nvSpPr>
          <p:cNvPr id="30" name="Rectangle 29"/>
          <p:cNvSpPr/>
          <p:nvPr/>
        </p:nvSpPr>
        <p:spPr>
          <a:xfrm>
            <a:off x="452580" y="5853490"/>
            <a:ext cx="3509820" cy="336069"/>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Grafički prikaz ravnoteže BNP i BND </a:t>
            </a:r>
            <a:endParaRPr lang="en-GB" sz="1600" i="1" dirty="0">
              <a:solidFill>
                <a:schemeClr val="tx1"/>
              </a:solidFill>
              <a:latin typeface="Times New Roman" panose="02020603050405020304" pitchFamily="18" charset="0"/>
              <a:cs typeface="Times New Roman" panose="02020603050405020304" pitchFamily="18" charset="0"/>
            </a:endParaRPr>
          </a:p>
        </p:txBody>
      </p:sp>
      <p:sp>
        <p:nvSpPr>
          <p:cNvPr id="31" name="Title 1"/>
          <p:cNvSpPr txBox="1">
            <a:spLocks/>
          </p:cNvSpPr>
          <p:nvPr/>
        </p:nvSpPr>
        <p:spPr>
          <a:xfrm>
            <a:off x="3642256" y="939045"/>
            <a:ext cx="5409379" cy="982119"/>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rgbClr val="0070C0"/>
                </a:solidFill>
                <a:latin typeface="Times New Roman" panose="02020603050405020304" pitchFamily="18" charset="0"/>
                <a:cs typeface="Times New Roman" panose="02020603050405020304" pitchFamily="18" charset="0"/>
              </a:rPr>
              <a:t>Jednakost BNP i BND</a:t>
            </a:r>
            <a:r>
              <a:rPr lang="sr-Latn-BA" sz="1800" dirty="0">
                <a:solidFill>
                  <a:schemeClr val="tx1"/>
                </a:solidFill>
                <a:latin typeface="Times New Roman" panose="02020603050405020304" pitchFamily="18" charset="0"/>
                <a:cs typeface="Times New Roman" panose="02020603050405020304" pitchFamily="18" charset="0"/>
              </a:rPr>
              <a:t>, zapravo jednakost investicija i štednje, znači stanje unutrašnje ravnoteže nacionalne ekonomije, tj.odsustvo inflacije. </a:t>
            </a:r>
          </a:p>
        </p:txBody>
      </p:sp>
      <p:sp>
        <p:nvSpPr>
          <p:cNvPr id="32" name="Rounded Rectangle 31"/>
          <p:cNvSpPr/>
          <p:nvPr/>
        </p:nvSpPr>
        <p:spPr>
          <a:xfrm>
            <a:off x="4181764" y="3037024"/>
            <a:ext cx="1311564" cy="41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BNP</a:t>
            </a:r>
            <a:endParaRPr lang="en-GB" dirty="0"/>
          </a:p>
        </p:txBody>
      </p:sp>
      <p:sp>
        <p:nvSpPr>
          <p:cNvPr id="33" name="Rounded Rectangle 32"/>
          <p:cNvSpPr/>
          <p:nvPr/>
        </p:nvSpPr>
        <p:spPr>
          <a:xfrm>
            <a:off x="6301532" y="3037024"/>
            <a:ext cx="1311564" cy="41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BND</a:t>
            </a:r>
            <a:endParaRPr lang="en-GB" dirty="0"/>
          </a:p>
        </p:txBody>
      </p:sp>
      <p:sp>
        <p:nvSpPr>
          <p:cNvPr id="34" name="Equal 33"/>
          <p:cNvSpPr/>
          <p:nvPr/>
        </p:nvSpPr>
        <p:spPr>
          <a:xfrm>
            <a:off x="5680364" y="3086865"/>
            <a:ext cx="595746" cy="36387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ounded Rectangle 34"/>
          <p:cNvSpPr/>
          <p:nvPr/>
        </p:nvSpPr>
        <p:spPr>
          <a:xfrm>
            <a:off x="4199116" y="3574589"/>
            <a:ext cx="1311564" cy="41371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latin typeface="Times New Roman" panose="02020603050405020304" pitchFamily="18" charset="0"/>
                <a:cs typeface="Times New Roman" panose="02020603050405020304" pitchFamily="18" charset="0"/>
              </a:rPr>
              <a:t>Ʃ ponuda </a:t>
            </a:r>
            <a:endParaRPr lang="en-GB" dirty="0"/>
          </a:p>
        </p:txBody>
      </p:sp>
      <p:sp>
        <p:nvSpPr>
          <p:cNvPr id="36" name="Rounded Rectangle 35"/>
          <p:cNvSpPr/>
          <p:nvPr/>
        </p:nvSpPr>
        <p:spPr>
          <a:xfrm>
            <a:off x="6298103" y="3596836"/>
            <a:ext cx="1311564" cy="41371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latin typeface="Times New Roman" panose="02020603050405020304" pitchFamily="18" charset="0"/>
                <a:cs typeface="Times New Roman" panose="02020603050405020304" pitchFamily="18" charset="0"/>
              </a:rPr>
              <a:t>Ʃ potražnji  </a:t>
            </a:r>
            <a:endParaRPr lang="en-GB" dirty="0"/>
          </a:p>
        </p:txBody>
      </p:sp>
      <p:sp>
        <p:nvSpPr>
          <p:cNvPr id="37" name="Curved Left Arrow 36"/>
          <p:cNvSpPr/>
          <p:nvPr/>
        </p:nvSpPr>
        <p:spPr>
          <a:xfrm>
            <a:off x="7672034" y="3118349"/>
            <a:ext cx="480291" cy="912480"/>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Equal 37"/>
          <p:cNvSpPr/>
          <p:nvPr/>
        </p:nvSpPr>
        <p:spPr>
          <a:xfrm>
            <a:off x="5671174" y="3574589"/>
            <a:ext cx="595746" cy="363876"/>
          </a:xfrm>
          <a:prstGeom prst="mathEqual">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p:cNvSpPr/>
          <p:nvPr/>
        </p:nvSpPr>
        <p:spPr>
          <a:xfrm>
            <a:off x="4199116" y="4285672"/>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S</a:t>
            </a:r>
            <a:endParaRPr lang="en-GB" dirty="0">
              <a:solidFill>
                <a:schemeClr val="tx1"/>
              </a:solidFill>
            </a:endParaRPr>
          </a:p>
        </p:txBody>
      </p:sp>
      <p:sp>
        <p:nvSpPr>
          <p:cNvPr id="40" name="Rectangle 39"/>
          <p:cNvSpPr/>
          <p:nvPr/>
        </p:nvSpPr>
        <p:spPr>
          <a:xfrm>
            <a:off x="4891843" y="4246947"/>
            <a:ext cx="3509820" cy="509780"/>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Linija S – skup tačaka u kojima su </a:t>
            </a:r>
          </a:p>
          <a:p>
            <a:r>
              <a:rPr lang="sr-Latn-BA" sz="1600" i="1" dirty="0">
                <a:solidFill>
                  <a:schemeClr val="tx1"/>
                </a:solidFill>
                <a:latin typeface="Times New Roman" panose="02020603050405020304" pitchFamily="18" charset="0"/>
                <a:cs typeface="Times New Roman" panose="02020603050405020304" pitchFamily="18" charset="0"/>
              </a:rPr>
              <a:t>BNP (X) = BND (Y)  ( u ravnoteži) </a:t>
            </a:r>
            <a:endParaRPr lang="en-GB" sz="1600" i="1" dirty="0">
              <a:solidFill>
                <a:schemeClr val="tx1"/>
              </a:solidFill>
              <a:latin typeface="Times New Roman" panose="02020603050405020304" pitchFamily="18" charset="0"/>
              <a:cs typeface="Times New Roman" panose="02020603050405020304" pitchFamily="18" charset="0"/>
            </a:endParaRPr>
          </a:p>
        </p:txBody>
      </p:sp>
      <p:sp>
        <p:nvSpPr>
          <p:cNvPr id="41" name="Rounded Rectangle 40"/>
          <p:cNvSpPr/>
          <p:nvPr/>
        </p:nvSpPr>
        <p:spPr>
          <a:xfrm flipV="1">
            <a:off x="1417407" y="2014659"/>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flipV="1">
            <a:off x="2123988" y="2014659"/>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944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54228" y="1608942"/>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C = OC1 + C f (</a:t>
            </a:r>
            <a:r>
              <a:rPr lang="sr-Latn-BA" sz="1800" b="1" dirty="0">
                <a:solidFill>
                  <a:schemeClr val="accent2"/>
                </a:solidFill>
                <a:latin typeface="Times New Roman" panose="02020603050405020304" pitchFamily="18" charset="0"/>
                <a:cs typeface="Times New Roman" panose="02020603050405020304" pitchFamily="18" charset="0"/>
              </a:rPr>
              <a:t>Y)</a:t>
            </a:r>
          </a:p>
        </p:txBody>
      </p:sp>
      <p:cxnSp>
        <p:nvCxnSpPr>
          <p:cNvPr id="9" name="Straight Arrow Connector 8"/>
          <p:cNvCxnSpPr/>
          <p:nvPr/>
        </p:nvCxnSpPr>
        <p:spPr>
          <a:xfrm flipV="1">
            <a:off x="517236" y="5394036"/>
            <a:ext cx="3334328" cy="92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7236" y="2895598"/>
            <a:ext cx="4618" cy="2498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4912" y="2952031"/>
            <a:ext cx="2884070" cy="243276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4912" y="4700854"/>
            <a:ext cx="716796" cy="6597"/>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56749" y="4707451"/>
            <a:ext cx="1542" cy="712384"/>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854035" y="2728331"/>
            <a:ext cx="544947" cy="24014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K</a:t>
            </a:r>
            <a:endParaRPr lang="en-GB" dirty="0">
              <a:solidFill>
                <a:schemeClr val="tx1"/>
              </a:solidFill>
            </a:endParaRPr>
          </a:p>
        </p:txBody>
      </p:sp>
      <p:sp>
        <p:nvSpPr>
          <p:cNvPr id="28" name="Oval 27"/>
          <p:cNvSpPr/>
          <p:nvPr/>
        </p:nvSpPr>
        <p:spPr>
          <a:xfrm>
            <a:off x="3306617" y="5488425"/>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y</a:t>
            </a:r>
            <a:endParaRPr lang="en-GB" sz="1200" dirty="0">
              <a:solidFill>
                <a:schemeClr val="tx1"/>
              </a:solidFill>
            </a:endParaRPr>
          </a:p>
        </p:txBody>
      </p:sp>
      <p:sp>
        <p:nvSpPr>
          <p:cNvPr id="29" name="Oval 28"/>
          <p:cNvSpPr/>
          <p:nvPr/>
        </p:nvSpPr>
        <p:spPr>
          <a:xfrm>
            <a:off x="1948" y="3086865"/>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x</a:t>
            </a:r>
            <a:endParaRPr lang="en-GB" sz="1200" dirty="0">
              <a:solidFill>
                <a:schemeClr val="tx1"/>
              </a:solidFill>
            </a:endParaRPr>
          </a:p>
        </p:txBody>
      </p:sp>
      <p:sp>
        <p:nvSpPr>
          <p:cNvPr id="30" name="Rectangle 29"/>
          <p:cNvSpPr/>
          <p:nvPr/>
        </p:nvSpPr>
        <p:spPr>
          <a:xfrm>
            <a:off x="452580" y="5853490"/>
            <a:ext cx="3509820" cy="492007"/>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Grafički prikaz odnosa između nacionalnog dohodka i </a:t>
            </a:r>
            <a:r>
              <a:rPr lang="sr-Latn-BA" sz="1600" i="1" dirty="0">
                <a:solidFill>
                  <a:srgbClr val="00B050"/>
                </a:solidFill>
                <a:latin typeface="Times New Roman" panose="02020603050405020304" pitchFamily="18" charset="0"/>
                <a:cs typeface="Times New Roman" panose="02020603050405020304" pitchFamily="18" charset="0"/>
              </a:rPr>
              <a:t>potrošnje</a:t>
            </a:r>
            <a:r>
              <a:rPr lang="sr-Latn-BA" sz="1600" i="1" dirty="0">
                <a:solidFill>
                  <a:schemeClr val="tx1"/>
                </a:solidFill>
                <a:latin typeface="Times New Roman" panose="02020603050405020304" pitchFamily="18" charset="0"/>
                <a:cs typeface="Times New Roman" panose="02020603050405020304" pitchFamily="18" charset="0"/>
              </a:rPr>
              <a:t> </a:t>
            </a:r>
            <a:endParaRPr lang="en-GB" sz="1600" i="1" dirty="0">
              <a:solidFill>
                <a:schemeClr val="tx1"/>
              </a:solidFill>
              <a:latin typeface="Times New Roman" panose="02020603050405020304" pitchFamily="18" charset="0"/>
              <a:cs typeface="Times New Roman" panose="02020603050405020304" pitchFamily="18" charset="0"/>
            </a:endParaRPr>
          </a:p>
        </p:txBody>
      </p:sp>
      <p:sp>
        <p:nvSpPr>
          <p:cNvPr id="31" name="Title 1"/>
          <p:cNvSpPr txBox="1">
            <a:spLocks/>
          </p:cNvSpPr>
          <p:nvPr/>
        </p:nvSpPr>
        <p:spPr>
          <a:xfrm>
            <a:off x="125133" y="893160"/>
            <a:ext cx="4618930" cy="14536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chemeClr val="accent6">
                    <a:lumMod val="75000"/>
                  </a:schemeClr>
                </a:solidFill>
                <a:latin typeface="Times New Roman" panose="02020603050405020304" pitchFamily="18" charset="0"/>
                <a:cs typeface="Times New Roman" panose="02020603050405020304" pitchFamily="18" charset="0"/>
              </a:rPr>
              <a:t>Potrošnja (C)</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je funkcija dohodka (Y) ,s tim da je jedan dio autonomne  potrošnje nezavisan od veličine dohodka (OC1), imajući u vidu primarne potrebe stanovništva (da se hrani, oblači, održava higijenu). </a:t>
            </a:r>
          </a:p>
        </p:txBody>
      </p:sp>
      <p:sp>
        <p:nvSpPr>
          <p:cNvPr id="40" name="Rectangle 39"/>
          <p:cNvSpPr/>
          <p:nvPr/>
        </p:nvSpPr>
        <p:spPr>
          <a:xfrm>
            <a:off x="5054227" y="3029310"/>
            <a:ext cx="3748027" cy="3438605"/>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Linija K – tačke moguće ravnoteže potrošnje (C) i nacionalnog dohodka (Y) </a:t>
            </a:r>
          </a:p>
          <a:p>
            <a:endParaRPr lang="sr-Latn-BA" sz="1600" i="1" dirty="0">
              <a:solidFill>
                <a:schemeClr val="tx1"/>
              </a:solidFill>
              <a:latin typeface="Times New Roman" panose="02020603050405020304" pitchFamily="18" charset="0"/>
              <a:cs typeface="Times New Roman" panose="02020603050405020304" pitchFamily="18" charset="0"/>
            </a:endParaRPr>
          </a:p>
          <a:p>
            <a:r>
              <a:rPr lang="sr-Latn-BA" sz="1600" i="1" dirty="0">
                <a:solidFill>
                  <a:schemeClr val="tx1"/>
                </a:solidFill>
                <a:latin typeface="Times New Roman" panose="02020603050405020304" pitchFamily="18" charset="0"/>
                <a:cs typeface="Times New Roman" panose="02020603050405020304" pitchFamily="18" charset="0"/>
              </a:rPr>
              <a:t>Y1 – ravnoteža dohodka i potrošnje </a:t>
            </a:r>
          </a:p>
          <a:p>
            <a:endParaRPr lang="sr-Latn-BA" sz="1600" i="1" dirty="0">
              <a:solidFill>
                <a:schemeClr val="tx1"/>
              </a:solidFill>
              <a:latin typeface="Times New Roman" panose="02020603050405020304" pitchFamily="18" charset="0"/>
              <a:cs typeface="Times New Roman" panose="02020603050405020304" pitchFamily="18" charset="0"/>
            </a:endParaRPr>
          </a:p>
          <a:p>
            <a:r>
              <a:rPr lang="sr-Latn-BA" sz="1600" i="1" dirty="0">
                <a:solidFill>
                  <a:schemeClr val="tx1"/>
                </a:solidFill>
                <a:latin typeface="Times New Roman" panose="02020603050405020304" pitchFamily="18" charset="0"/>
                <a:cs typeface="Times New Roman" panose="02020603050405020304" pitchFamily="18" charset="0"/>
              </a:rPr>
              <a:t>C – linija potrošnje, poslije postizanja tačke ravnoteže  (potrošnje i dohodka) gdje je veličina dohodka (y1), pokazuje da dio dohodka nije apsorbovan u potrošnji, nego u štednji (S). </a:t>
            </a:r>
          </a:p>
        </p:txBody>
      </p:sp>
      <p:sp>
        <p:nvSpPr>
          <p:cNvPr id="41" name="Rounded Rectangle 40"/>
          <p:cNvSpPr/>
          <p:nvPr/>
        </p:nvSpPr>
        <p:spPr>
          <a:xfrm flipV="1">
            <a:off x="9100501" y="2089219"/>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flipV="1">
            <a:off x="9540788" y="2906312"/>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flipV="1">
            <a:off x="517888" y="3611645"/>
            <a:ext cx="3516096" cy="1435468"/>
          </a:xfrm>
          <a:prstGeom prst="line">
            <a:avLst/>
          </a:prstGeom>
          <a:ln w="19050">
            <a:solidFill>
              <a:srgbClr val="CC99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547975" y="3698319"/>
            <a:ext cx="544947" cy="240146"/>
          </a:xfrm>
          <a:prstGeom prst="ellipse">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C</a:t>
            </a:r>
            <a:endParaRPr lang="en-GB" dirty="0">
              <a:solidFill>
                <a:schemeClr val="tx1"/>
              </a:solidFill>
            </a:endParaRPr>
          </a:p>
        </p:txBody>
      </p:sp>
      <p:sp>
        <p:nvSpPr>
          <p:cNvPr id="15" name="Rounded Rectangle 14"/>
          <p:cNvSpPr/>
          <p:nvPr/>
        </p:nvSpPr>
        <p:spPr>
          <a:xfrm>
            <a:off x="3149599" y="3141772"/>
            <a:ext cx="45719" cy="796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2612842" y="3595091"/>
            <a:ext cx="70366" cy="554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ounded Rectangle 45"/>
          <p:cNvSpPr/>
          <p:nvPr/>
        </p:nvSpPr>
        <p:spPr>
          <a:xfrm>
            <a:off x="2878338" y="3405798"/>
            <a:ext cx="85227" cy="653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2326993" y="3816083"/>
            <a:ext cx="65225" cy="441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flipH="1">
            <a:off x="1977840" y="4129460"/>
            <a:ext cx="45719" cy="312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10475" y="4783031"/>
            <a:ext cx="519218" cy="230908"/>
          </a:xfrm>
          <a:prstGeom prst="ellipse">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C1</a:t>
            </a:r>
            <a:endParaRPr lang="en-GB" sz="1200" dirty="0">
              <a:solidFill>
                <a:schemeClr val="tx1"/>
              </a:solidFill>
            </a:endParaRPr>
          </a:p>
        </p:txBody>
      </p:sp>
      <p:sp>
        <p:nvSpPr>
          <p:cNvPr id="50" name="Oval 49"/>
          <p:cNvSpPr/>
          <p:nvPr/>
        </p:nvSpPr>
        <p:spPr>
          <a:xfrm>
            <a:off x="68898" y="5410590"/>
            <a:ext cx="544947" cy="240146"/>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0</a:t>
            </a:r>
            <a:endParaRPr lang="en-GB" dirty="0">
              <a:solidFill>
                <a:schemeClr val="tx1"/>
              </a:solidFill>
            </a:endParaRPr>
          </a:p>
        </p:txBody>
      </p:sp>
      <p:sp>
        <p:nvSpPr>
          <p:cNvPr id="51" name="Oval 50"/>
          <p:cNvSpPr/>
          <p:nvPr/>
        </p:nvSpPr>
        <p:spPr>
          <a:xfrm>
            <a:off x="1236081" y="4747723"/>
            <a:ext cx="544947" cy="240146"/>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y1</a:t>
            </a:r>
            <a:endParaRPr lang="en-GB" sz="1200" dirty="0">
              <a:solidFill>
                <a:schemeClr val="tx1"/>
              </a:solidFill>
            </a:endParaRPr>
          </a:p>
        </p:txBody>
      </p:sp>
      <p:sp>
        <p:nvSpPr>
          <p:cNvPr id="52" name="Title 1"/>
          <p:cNvSpPr txBox="1">
            <a:spLocks/>
          </p:cNvSpPr>
          <p:nvPr/>
        </p:nvSpPr>
        <p:spPr>
          <a:xfrm>
            <a:off x="5054228" y="884312"/>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Ukupna potrošnja (C)</a:t>
            </a:r>
            <a:endParaRPr lang="sr-Latn-BA" sz="1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3" name="Down Arrow 52"/>
          <p:cNvSpPr/>
          <p:nvPr/>
        </p:nvSpPr>
        <p:spPr>
          <a:xfrm>
            <a:off x="7321052" y="1282738"/>
            <a:ext cx="591127" cy="360218"/>
          </a:xfrm>
          <a:prstGeom prst="downArrow">
            <a:avLst/>
          </a:prstGeom>
          <a:solidFill>
            <a:schemeClr val="bg2">
              <a:lumMod val="7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735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69455" y="995676"/>
            <a:ext cx="8168641" cy="87930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dirty="0">
                <a:solidFill>
                  <a:schemeClr val="accent1">
                    <a:lumMod val="50000"/>
                  </a:schemeClr>
                </a:solidFill>
                <a:latin typeface="Times New Roman" panose="02020603050405020304" pitchFamily="18" charset="0"/>
                <a:cs typeface="Times New Roman" panose="02020603050405020304" pitchFamily="18" charset="0"/>
              </a:rPr>
              <a:t>Investicionioni multiplikator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je </a:t>
            </a:r>
            <a:r>
              <a:rPr lang="sr-Latn-BA" sz="1800" u="sng" dirty="0">
                <a:solidFill>
                  <a:schemeClr val="accent1">
                    <a:lumMod val="50000"/>
                  </a:schemeClr>
                </a:solidFill>
                <a:latin typeface="Times New Roman" panose="02020603050405020304" pitchFamily="18" charset="0"/>
                <a:cs typeface="Times New Roman" panose="02020603050405020304" pitchFamily="18" charset="0"/>
              </a:rPr>
              <a:t>broj</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kojim treba </a:t>
            </a:r>
            <a:r>
              <a:rPr lang="sr-Latn-BA" sz="1800" b="1" dirty="0">
                <a:solidFill>
                  <a:schemeClr val="tx1">
                    <a:lumMod val="65000"/>
                    <a:lumOff val="35000"/>
                  </a:schemeClr>
                </a:solidFill>
                <a:latin typeface="Times New Roman" panose="02020603050405020304" pitchFamily="18" charset="0"/>
                <a:cs typeface="Times New Roman" panose="02020603050405020304" pitchFamily="18" charset="0"/>
              </a:rPr>
              <a:t>pomnožiti veličinu investicija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da bi se dobila </a:t>
            </a:r>
            <a:r>
              <a:rPr lang="sr-Latn-BA" sz="1800" b="1" dirty="0">
                <a:solidFill>
                  <a:schemeClr val="tx1">
                    <a:lumMod val="65000"/>
                    <a:lumOff val="35000"/>
                  </a:schemeClr>
                </a:solidFill>
                <a:latin typeface="Times New Roman" panose="02020603050405020304" pitchFamily="18" charset="0"/>
                <a:cs typeface="Times New Roman" panose="02020603050405020304" pitchFamily="18" charset="0"/>
              </a:rPr>
              <a:t>veličina porasta dohodka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od te investicije. On pokazuje </a:t>
            </a:r>
            <a:r>
              <a:rPr lang="sr-Latn-BA" sz="1800" dirty="0">
                <a:solidFill>
                  <a:schemeClr val="accent1">
                    <a:lumMod val="50000"/>
                  </a:schemeClr>
                </a:solidFill>
                <a:latin typeface="Times New Roman" panose="02020603050405020304" pitchFamily="18" charset="0"/>
                <a:cs typeface="Times New Roman" panose="02020603050405020304" pitchFamily="18" charset="0"/>
              </a:rPr>
              <a:t>koliko će se puta povećati nacionalni dohodak</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sa svakim povećanjem investicija. </a:t>
            </a:r>
          </a:p>
          <a:p>
            <a:pPr algn="just"/>
            <a:endParaRPr lang="sr-Latn-BA" sz="18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69455" y="2604842"/>
            <a:ext cx="8168641" cy="5578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Investicionioni multiplikator, odnosno njegova veličina je određen graničnom sklonošću ka štednji odnosno njenim recipročnim izrazom. Što je granična sklonost ka štednji manja (a to će reći da je granična sklonost ka potrošnji veća), to je investicioni multiplikator veći. </a:t>
            </a:r>
          </a:p>
          <a:p>
            <a:pPr algn="just"/>
            <a:endParaRPr lang="sr-Latn-BA" sz="1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69455" y="2079018"/>
            <a:ext cx="2750500" cy="367640"/>
          </a:xfrm>
          <a:prstGeom prst="rect">
            <a:avLst/>
          </a:prstGeom>
          <a:solidFill>
            <a:schemeClr val="bg1">
              <a:lumMod val="95000"/>
            </a:schemeClr>
          </a:solidFill>
          <a:ln w="28575">
            <a:solidFill>
              <a:schemeClr val="accent1">
                <a:lumMod val="50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Investicioni multiplikator</a:t>
            </a:r>
            <a:endParaRPr lang="sr-Latn-BA" sz="1800" b="1"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3480261" y="2003536"/>
                <a:ext cx="586168" cy="518604"/>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𝐈</m:t>
                          </m:r>
                        </m:den>
                      </m:f>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3480261" y="2003536"/>
                <a:ext cx="586168" cy="518604"/>
              </a:xfrm>
              <a:prstGeom prst="rect">
                <a:avLst/>
              </a:prstGeom>
              <a:blipFill>
                <a:blip r:embed="rId9"/>
                <a:stretch>
                  <a:fillRect/>
                </a:stretch>
              </a:blipFill>
              <a:ln w="28575">
                <a:solidFill>
                  <a:schemeClr val="accent1">
                    <a:lumMod val="50000"/>
                  </a:schemeClr>
                </a:solidFill>
              </a:ln>
            </p:spPr>
            <p:txBody>
              <a:bodyPr/>
              <a:lstStyle/>
              <a:p>
                <a:r>
                  <a:rPr lang="en-GB">
                    <a:noFill/>
                  </a:rPr>
                  <a:t> </a:t>
                </a:r>
              </a:p>
            </p:txBody>
          </p:sp>
        </mc:Fallback>
      </mc:AlternateContent>
      <p:sp>
        <p:nvSpPr>
          <p:cNvPr id="10" name="Title 1"/>
          <p:cNvSpPr txBox="1">
            <a:spLocks/>
          </p:cNvSpPr>
          <p:nvPr/>
        </p:nvSpPr>
        <p:spPr>
          <a:xfrm>
            <a:off x="4679776" y="3589626"/>
            <a:ext cx="2750500" cy="588922"/>
          </a:xfrm>
          <a:prstGeom prst="rect">
            <a:avLst/>
          </a:prstGeom>
          <a:solidFill>
            <a:schemeClr val="bg1">
              <a:lumMod val="95000"/>
            </a:schemeClr>
          </a:solidFill>
          <a:ln w="28575">
            <a:solidFill>
              <a:schemeClr val="accent1">
                <a:lumMod val="50000"/>
              </a:schemeClr>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Granična sklonost ka potrošnji  (b) </a:t>
            </a:r>
            <a:endParaRPr lang="sr-Latn-BA" sz="1800" b="1"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7629236" y="3580152"/>
                <a:ext cx="530750" cy="518604"/>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𝐂</m:t>
                          </m:r>
                        </m:num>
                        <m:den>
                          <m:r>
                            <a:rPr lang="en-GB" b="1" i="0" smtClean="0">
                              <a:latin typeface="Cambria Math" panose="02040503050406030204" pitchFamily="18" charset="0"/>
                            </a:rPr>
                            <m:t>∆</m:t>
                          </m:r>
                          <m:r>
                            <a:rPr lang="sr-Latn-BA" b="1" i="0" smtClean="0">
                              <a:latin typeface="Cambria Math" panose="02040503050406030204" pitchFamily="18" charset="0"/>
                            </a:rPr>
                            <m:t>𝐘</m:t>
                          </m:r>
                        </m:den>
                      </m:f>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629236" y="3580152"/>
                <a:ext cx="530750" cy="518604"/>
              </a:xfrm>
              <a:prstGeom prst="rect">
                <a:avLst/>
              </a:prstGeom>
              <a:blipFill>
                <a:blip r:embed="rId10"/>
                <a:stretch>
                  <a:fillRect/>
                </a:stretch>
              </a:blipFill>
            </p:spPr>
            <p:txBody>
              <a:bodyPr/>
              <a:lstStyle/>
              <a:p>
                <a:r>
                  <a:rPr lang="en-GB">
                    <a:noFill/>
                  </a:rPr>
                  <a:t> </a:t>
                </a:r>
              </a:p>
            </p:txBody>
          </p:sp>
        </mc:Fallback>
      </mc:AlternateContent>
      <p:sp>
        <p:nvSpPr>
          <p:cNvPr id="12" name="Title 1"/>
          <p:cNvSpPr txBox="1">
            <a:spLocks/>
          </p:cNvSpPr>
          <p:nvPr/>
        </p:nvSpPr>
        <p:spPr>
          <a:xfrm>
            <a:off x="4716551" y="4327438"/>
            <a:ext cx="2750500" cy="588922"/>
          </a:xfrm>
          <a:prstGeom prst="rect">
            <a:avLst/>
          </a:prstGeom>
          <a:solidFill>
            <a:schemeClr val="bg1">
              <a:lumMod val="95000"/>
            </a:schemeClr>
          </a:solidFill>
          <a:ln w="28575">
            <a:solidFill>
              <a:schemeClr val="accent1">
                <a:lumMod val="50000"/>
              </a:schemeClr>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Granična sklonost ka štednji (s) </a:t>
            </a:r>
            <a:endParaRPr lang="sr-Latn-BA" sz="1800" b="1"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7629236" y="4327438"/>
                <a:ext cx="530750" cy="518604"/>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𝐒</m:t>
                          </m:r>
                        </m:num>
                        <m:den>
                          <m:r>
                            <a:rPr lang="en-GB" b="1" i="0" smtClean="0">
                              <a:latin typeface="Cambria Math" panose="02040503050406030204" pitchFamily="18" charset="0"/>
                            </a:rPr>
                            <m:t>∆</m:t>
                          </m:r>
                          <m:r>
                            <a:rPr lang="sr-Latn-BA" b="1" i="0" smtClean="0">
                              <a:latin typeface="Cambria Math" panose="02040503050406030204" pitchFamily="18" charset="0"/>
                            </a:rPr>
                            <m:t>𝐘</m:t>
                          </m:r>
                        </m:den>
                      </m:f>
                    </m:oMath>
                  </m:oMathPara>
                </a14:m>
                <a:endParaRPr lang="en-GB"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7629236" y="4327438"/>
                <a:ext cx="530750" cy="518604"/>
              </a:xfrm>
              <a:prstGeom prst="rect">
                <a:avLst/>
              </a:prstGeom>
              <a:blipFill>
                <a:blip r:embed="rId11"/>
                <a:stretch>
                  <a:fillRect/>
                </a:stretch>
              </a:blipFill>
            </p:spPr>
            <p:txBody>
              <a:bodyPr/>
              <a:lstStyle/>
              <a:p>
                <a:r>
                  <a:rPr lang="en-GB">
                    <a:noFill/>
                  </a:rPr>
                  <a:t> </a:t>
                </a:r>
              </a:p>
            </p:txBody>
          </p:sp>
        </mc:Fallback>
      </mc:AlternateContent>
      <p:sp>
        <p:nvSpPr>
          <p:cNvPr id="14" name="Title 1"/>
          <p:cNvSpPr txBox="1">
            <a:spLocks/>
          </p:cNvSpPr>
          <p:nvPr/>
        </p:nvSpPr>
        <p:spPr>
          <a:xfrm>
            <a:off x="4716551" y="5046622"/>
            <a:ext cx="2750500" cy="588922"/>
          </a:xfrm>
          <a:prstGeom prst="rect">
            <a:avLst/>
          </a:prstGeom>
          <a:solidFill>
            <a:schemeClr val="bg1">
              <a:lumMod val="95000"/>
            </a:schemeClr>
          </a:solidFill>
          <a:ln w="28575">
            <a:solidFill>
              <a:schemeClr val="accent1">
                <a:lumMod val="50000"/>
              </a:schemeClr>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Granična sklonost ka uvozu (m) </a:t>
            </a:r>
            <a:endParaRPr lang="sr-Latn-BA" sz="1800" b="1"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7702786" y="5066994"/>
                <a:ext cx="530750" cy="518604"/>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𝐌</m:t>
                          </m:r>
                        </m:num>
                        <m:den>
                          <m:r>
                            <a:rPr lang="en-GB" b="1" i="0" smtClean="0">
                              <a:latin typeface="Cambria Math" panose="02040503050406030204" pitchFamily="18" charset="0"/>
                            </a:rPr>
                            <m:t>∆</m:t>
                          </m:r>
                          <m:r>
                            <a:rPr lang="sr-Latn-BA" b="1" i="0" smtClean="0">
                              <a:latin typeface="Cambria Math" panose="02040503050406030204" pitchFamily="18" charset="0"/>
                            </a:rPr>
                            <m:t>𝐘</m:t>
                          </m:r>
                        </m:den>
                      </m:f>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7702786" y="5066994"/>
                <a:ext cx="530750" cy="518604"/>
              </a:xfrm>
              <a:prstGeom prst="rect">
                <a:avLst/>
              </a:prstGeom>
              <a:blipFill>
                <a:blip r:embed="rId12"/>
                <a:stretch>
                  <a:fillRect/>
                </a:stretch>
              </a:blipFill>
            </p:spPr>
            <p:txBody>
              <a:bodyPr/>
              <a:lstStyle/>
              <a:p>
                <a:r>
                  <a:rPr lang="en-GB">
                    <a:noFill/>
                  </a:rPr>
                  <a:t> </a:t>
                </a:r>
              </a:p>
            </p:txBody>
          </p:sp>
        </mc:Fallback>
      </mc:AlternateContent>
      <p:sp>
        <p:nvSpPr>
          <p:cNvPr id="19" name="Title 1"/>
          <p:cNvSpPr txBox="1">
            <a:spLocks/>
          </p:cNvSpPr>
          <p:nvPr/>
        </p:nvSpPr>
        <p:spPr>
          <a:xfrm>
            <a:off x="4758664" y="5817566"/>
            <a:ext cx="2750500" cy="588922"/>
          </a:xfrm>
          <a:prstGeom prst="rect">
            <a:avLst/>
          </a:prstGeom>
          <a:solidFill>
            <a:schemeClr val="bg1">
              <a:lumMod val="95000"/>
            </a:schemeClr>
          </a:solidFill>
          <a:ln w="28575">
            <a:solidFill>
              <a:schemeClr val="accent1">
                <a:lumMod val="50000"/>
              </a:schemeClr>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Spoljnotrgovinski multiplikator </a:t>
            </a:r>
            <a:endParaRPr lang="sr-Latn-BA" sz="1800" b="1" dirty="0">
              <a:solidFill>
                <a:schemeClr val="accent2"/>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7702786" y="5814280"/>
                <a:ext cx="530750" cy="518604"/>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𝐗</m:t>
                          </m:r>
                        </m:den>
                      </m:f>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7702786" y="5814280"/>
                <a:ext cx="530750" cy="518604"/>
              </a:xfrm>
              <a:prstGeom prst="rect">
                <a:avLst/>
              </a:prstGeom>
              <a:blipFill>
                <a:blip r:embed="rId13"/>
                <a:stretch>
                  <a:fillRect/>
                </a:stretch>
              </a:blipFill>
            </p:spPr>
            <p:txBody>
              <a:bodyPr/>
              <a:lstStyle/>
              <a:p>
                <a:r>
                  <a:rPr lang="en-GB">
                    <a:noFill/>
                  </a:rPr>
                  <a:t> </a:t>
                </a:r>
              </a:p>
            </p:txBody>
          </p:sp>
        </mc:Fallback>
      </mc:AlternateContent>
      <p:sp>
        <p:nvSpPr>
          <p:cNvPr id="21" name="Equal 20"/>
          <p:cNvSpPr/>
          <p:nvPr/>
        </p:nvSpPr>
        <p:spPr>
          <a:xfrm>
            <a:off x="3184345" y="2202706"/>
            <a:ext cx="221673" cy="211379"/>
          </a:xfrm>
          <a:prstGeom prst="mathEqual">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itle 1"/>
          <p:cNvSpPr txBox="1">
            <a:spLocks/>
          </p:cNvSpPr>
          <p:nvPr/>
        </p:nvSpPr>
        <p:spPr>
          <a:xfrm>
            <a:off x="369455" y="3695260"/>
            <a:ext cx="4111361" cy="203681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Investicionioni multiplikator, Džon Mejnard Kejns (1883. – 1946), jedan je od cjenjenih ekonomskih mislilaca, koji je tvrdio da investicije dovode do privrednih ciklusa. Kejns je u kretanje privrednih ciklusa uveo i kategoriju poznatu kao „</a:t>
            </a:r>
            <a:r>
              <a:rPr lang="sr-Latn-BA" sz="1600" b="1" i="1" dirty="0">
                <a:solidFill>
                  <a:schemeClr val="accent1">
                    <a:lumMod val="50000"/>
                  </a:schemeClr>
                </a:solidFill>
                <a:latin typeface="Times New Roman" panose="02020603050405020304" pitchFamily="18" charset="0"/>
                <a:cs typeface="Times New Roman" panose="02020603050405020304" pitchFamily="18" charset="0"/>
              </a:rPr>
              <a:t>Kejnsov multiplikator“.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Multiplikatorom objašnjava da će se povećanje investicija dovesti do povećanja realnog nacionalnog dohodka u većem obimu nego što je povećanje samih investicija i obrnuto. </a:t>
            </a:r>
          </a:p>
        </p:txBody>
      </p:sp>
      <p:sp>
        <p:nvSpPr>
          <p:cNvPr id="25" name="Rounded Rectangle 24"/>
          <p:cNvSpPr/>
          <p:nvPr/>
        </p:nvSpPr>
        <p:spPr>
          <a:xfrm>
            <a:off x="5467927" y="361900"/>
            <a:ext cx="3433641" cy="3109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Investicioni multiplikator </a:t>
            </a:r>
            <a:endParaRPr lang="en-GB" dirty="0"/>
          </a:p>
        </p:txBody>
      </p:sp>
    </p:spTree>
    <p:extLst>
      <p:ext uri="{BB962C8B-B14F-4D97-AF65-F5344CB8AC3E}">
        <p14:creationId xmlns:p14="http://schemas.microsoft.com/office/powerpoint/2010/main" val="25529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54227" y="1470967"/>
            <a:ext cx="2780893" cy="367640"/>
          </a:xfrm>
          <a:prstGeom prst="rect">
            <a:avLst/>
          </a:prstGeom>
          <a:solidFill>
            <a:schemeClr val="bg1">
              <a:lumMod val="95000"/>
            </a:schemeClr>
          </a:solidFill>
          <a:ln w="28575">
            <a:solidFill>
              <a:schemeClr val="accent1">
                <a:lumMod val="50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 </a:t>
            </a:r>
            <a:r>
              <a:rPr lang="sr-Latn-BA" sz="1800" dirty="0">
                <a:solidFill>
                  <a:schemeClr val="tx1"/>
                </a:solidFill>
                <a:latin typeface="Times New Roman" panose="02020603050405020304" pitchFamily="18" charset="0"/>
                <a:cs typeface="Times New Roman" panose="02020603050405020304" pitchFamily="18" charset="0"/>
              </a:rPr>
              <a:t>∆Y / ∆I</a:t>
            </a:r>
            <a:endParaRPr lang="sr-Latn-BA" sz="1800" b="1" dirty="0">
              <a:solidFill>
                <a:schemeClr val="accent2"/>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517236" y="5394036"/>
            <a:ext cx="3334328" cy="92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7236" y="2895598"/>
            <a:ext cx="4618" cy="2498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6895" y="2968585"/>
            <a:ext cx="2884070" cy="2432767"/>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382657" y="2701020"/>
            <a:ext cx="544947" cy="24014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S</a:t>
            </a:r>
            <a:endParaRPr lang="en-GB" dirty="0">
              <a:solidFill>
                <a:schemeClr val="tx1"/>
              </a:solidFill>
            </a:endParaRPr>
          </a:p>
        </p:txBody>
      </p:sp>
      <p:sp>
        <p:nvSpPr>
          <p:cNvPr id="28" name="Oval 27"/>
          <p:cNvSpPr/>
          <p:nvPr/>
        </p:nvSpPr>
        <p:spPr>
          <a:xfrm>
            <a:off x="3804741" y="5485955"/>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y</a:t>
            </a:r>
            <a:endParaRPr lang="en-GB" sz="1200" dirty="0">
              <a:solidFill>
                <a:schemeClr val="tx1"/>
              </a:solidFill>
            </a:endParaRPr>
          </a:p>
        </p:txBody>
      </p:sp>
      <p:sp>
        <p:nvSpPr>
          <p:cNvPr id="29" name="Oval 28"/>
          <p:cNvSpPr/>
          <p:nvPr/>
        </p:nvSpPr>
        <p:spPr>
          <a:xfrm>
            <a:off x="-42541" y="2786239"/>
            <a:ext cx="544947" cy="240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100" dirty="0">
                <a:solidFill>
                  <a:schemeClr val="tx1"/>
                </a:solidFill>
              </a:rPr>
              <a:t>S, I</a:t>
            </a:r>
            <a:endParaRPr lang="en-GB" sz="1100" dirty="0">
              <a:solidFill>
                <a:schemeClr val="tx1"/>
              </a:solidFill>
            </a:endParaRPr>
          </a:p>
        </p:txBody>
      </p:sp>
      <p:sp>
        <p:nvSpPr>
          <p:cNvPr id="30" name="Rectangle 29"/>
          <p:cNvSpPr/>
          <p:nvPr/>
        </p:nvSpPr>
        <p:spPr>
          <a:xfrm>
            <a:off x="452580" y="5853490"/>
            <a:ext cx="3509820" cy="492007"/>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Grafički prikaz odnosa između nacionalnog dohodka i </a:t>
            </a:r>
            <a:r>
              <a:rPr lang="sr-Latn-BA" sz="1600" i="1" dirty="0">
                <a:solidFill>
                  <a:srgbClr val="FF66CC"/>
                </a:solidFill>
                <a:latin typeface="Times New Roman" panose="02020603050405020304" pitchFamily="18" charset="0"/>
                <a:cs typeface="Times New Roman" panose="02020603050405020304" pitchFamily="18" charset="0"/>
              </a:rPr>
              <a:t>investicija</a:t>
            </a:r>
            <a:r>
              <a:rPr lang="sr-Latn-BA" sz="1600" i="1" dirty="0">
                <a:solidFill>
                  <a:schemeClr val="tx1"/>
                </a:solidFill>
                <a:latin typeface="Times New Roman" panose="02020603050405020304" pitchFamily="18" charset="0"/>
                <a:cs typeface="Times New Roman" panose="02020603050405020304" pitchFamily="18" charset="0"/>
              </a:rPr>
              <a:t>  </a:t>
            </a:r>
            <a:endParaRPr lang="en-GB" sz="1600" i="1" dirty="0">
              <a:solidFill>
                <a:schemeClr val="tx1"/>
              </a:solidFill>
              <a:latin typeface="Times New Roman" panose="02020603050405020304" pitchFamily="18" charset="0"/>
              <a:cs typeface="Times New Roman" panose="02020603050405020304" pitchFamily="18" charset="0"/>
            </a:endParaRPr>
          </a:p>
        </p:txBody>
      </p:sp>
      <p:sp>
        <p:nvSpPr>
          <p:cNvPr id="31" name="Title 1"/>
          <p:cNvSpPr txBox="1">
            <a:spLocks/>
          </p:cNvSpPr>
          <p:nvPr/>
        </p:nvSpPr>
        <p:spPr>
          <a:xfrm>
            <a:off x="125133" y="893160"/>
            <a:ext cx="4618930" cy="14536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chemeClr val="tx1"/>
                </a:solidFill>
                <a:latin typeface="Times New Roman" panose="02020603050405020304" pitchFamily="18" charset="0"/>
                <a:cs typeface="Times New Roman" panose="02020603050405020304" pitchFamily="18" charset="0"/>
              </a:rPr>
              <a:t>Investicioni multiplikator </a:t>
            </a:r>
            <a:r>
              <a:rPr lang="sr-Latn-BA" sz="1800" dirty="0">
                <a:solidFill>
                  <a:schemeClr val="tx1"/>
                </a:solidFill>
                <a:latin typeface="Times New Roman" panose="02020603050405020304" pitchFamily="18" charset="0"/>
                <a:cs typeface="Times New Roman" panose="02020603050405020304" pitchFamily="18" charset="0"/>
              </a:rPr>
              <a:t>određuje odnos između promjene Investicija (I) i njihovog uticaja na promjenu nacionalnog dohodka u zatvorenoj ekonomiji (Y). </a:t>
            </a:r>
          </a:p>
          <a:p>
            <a:pPr algn="just"/>
            <a:r>
              <a:rPr lang="sr-Latn-BA" sz="1800" dirty="0">
                <a:solidFill>
                  <a:schemeClr val="tx1"/>
                </a:solidFill>
                <a:latin typeface="Times New Roman" panose="02020603050405020304" pitchFamily="18" charset="0"/>
                <a:cs typeface="Times New Roman" panose="02020603050405020304" pitchFamily="18" charset="0"/>
              </a:rPr>
              <a:t>Investicioni multiplikator = ∆Y / ∆I  </a:t>
            </a:r>
          </a:p>
        </p:txBody>
      </p:sp>
      <p:sp>
        <p:nvSpPr>
          <p:cNvPr id="40" name="Rectangle 39"/>
          <p:cNvSpPr/>
          <p:nvPr/>
        </p:nvSpPr>
        <p:spPr>
          <a:xfrm>
            <a:off x="4810681" y="2623698"/>
            <a:ext cx="3994347" cy="3931190"/>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i="1" dirty="0">
                <a:solidFill>
                  <a:schemeClr val="tx1"/>
                </a:solidFill>
                <a:latin typeface="Times New Roman" panose="02020603050405020304" pitchFamily="18" charset="0"/>
                <a:cs typeface="Times New Roman" panose="02020603050405020304" pitchFamily="18" charset="0"/>
              </a:rPr>
              <a:t>Linija I – investicije </a:t>
            </a:r>
          </a:p>
          <a:p>
            <a:r>
              <a:rPr lang="sr-Latn-BA" sz="1600" i="1" dirty="0">
                <a:solidFill>
                  <a:schemeClr val="tx1"/>
                </a:solidFill>
                <a:latin typeface="Times New Roman" panose="02020603050405020304" pitchFamily="18" charset="0"/>
                <a:cs typeface="Times New Roman" panose="02020603050405020304" pitchFamily="18" charset="0"/>
              </a:rPr>
              <a:t>Linija I1 – nove investcije</a:t>
            </a:r>
          </a:p>
          <a:p>
            <a:r>
              <a:rPr lang="sr-Latn-BA" sz="1600" i="1" dirty="0">
                <a:solidFill>
                  <a:schemeClr val="tx1"/>
                </a:solidFill>
                <a:latin typeface="Times New Roman" panose="02020603050405020304" pitchFamily="18" charset="0"/>
                <a:cs typeface="Times New Roman" panose="02020603050405020304" pitchFamily="18" charset="0"/>
              </a:rPr>
              <a:t>E – ravnotežni položaj štednje i investicija </a:t>
            </a:r>
          </a:p>
          <a:p>
            <a:r>
              <a:rPr lang="sr-Latn-BA" sz="1600" i="1" dirty="0">
                <a:solidFill>
                  <a:schemeClr val="tx1"/>
                </a:solidFill>
                <a:latin typeface="Times New Roman" panose="02020603050405020304" pitchFamily="18" charset="0"/>
                <a:cs typeface="Times New Roman" panose="02020603050405020304" pitchFamily="18" charset="0"/>
              </a:rPr>
              <a:t>E1 – novi ravnotežni položaj štednje i investicije uz istovremeno ↑ bruto nacionalnog dohodka sa 1000 na 1500 jedinica. </a:t>
            </a:r>
          </a:p>
          <a:p>
            <a:endParaRPr lang="sr-Latn-BA" sz="1600" i="1" dirty="0">
              <a:solidFill>
                <a:schemeClr val="tx1"/>
              </a:solidFill>
              <a:latin typeface="Times New Roman" panose="02020603050405020304" pitchFamily="18" charset="0"/>
              <a:cs typeface="Times New Roman" panose="02020603050405020304" pitchFamily="18" charset="0"/>
            </a:endParaRPr>
          </a:p>
          <a:p>
            <a:r>
              <a:rPr lang="sr-Latn-BA" sz="1600" i="1" dirty="0">
                <a:solidFill>
                  <a:schemeClr val="tx1"/>
                </a:solidFill>
                <a:latin typeface="Times New Roman" panose="02020603050405020304" pitchFamily="18" charset="0"/>
                <a:cs typeface="Times New Roman" panose="02020603050405020304" pitchFamily="18" charset="0"/>
              </a:rPr>
              <a:t>! Povećanje investicija za 100 jedinica, indukuje povećanje bruto nacionalnog dohodka za 500 jedinica (investicije imaju multiplikativno dejstvo na bruto nacionalni dohodak). Kako je efekat povećanja bruto nacionalnog dohodka 500 jedinica, to je investicioni multiplikator 5 (500 /100).  </a:t>
            </a:r>
          </a:p>
        </p:txBody>
      </p:sp>
      <p:sp>
        <p:nvSpPr>
          <p:cNvPr id="41" name="Rounded Rectangle 40"/>
          <p:cNvSpPr/>
          <p:nvPr/>
        </p:nvSpPr>
        <p:spPr>
          <a:xfrm flipV="1">
            <a:off x="9100501" y="2089219"/>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flipV="1">
            <a:off x="9540788" y="2906312"/>
            <a:ext cx="323273"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flipV="1">
            <a:off x="514912" y="4589293"/>
            <a:ext cx="3285531" cy="51651"/>
          </a:xfrm>
          <a:prstGeom prst="line">
            <a:avLst/>
          </a:prstGeom>
          <a:ln w="19050">
            <a:solidFill>
              <a:srgbClr val="FF66CC"/>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800443" y="3732628"/>
            <a:ext cx="544947" cy="240146"/>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I1</a:t>
            </a:r>
            <a:endParaRPr lang="en-GB" sz="1200" dirty="0">
              <a:solidFill>
                <a:schemeClr val="tx1"/>
              </a:solidFill>
            </a:endParaRPr>
          </a:p>
        </p:txBody>
      </p:sp>
      <p:sp>
        <p:nvSpPr>
          <p:cNvPr id="50" name="Oval 49"/>
          <p:cNvSpPr/>
          <p:nvPr/>
        </p:nvSpPr>
        <p:spPr>
          <a:xfrm>
            <a:off x="68898" y="5410590"/>
            <a:ext cx="544947" cy="240146"/>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solidFill>
                  <a:schemeClr val="tx1"/>
                </a:solidFill>
              </a:rPr>
              <a:t>0</a:t>
            </a:r>
            <a:endParaRPr lang="en-GB" dirty="0">
              <a:solidFill>
                <a:schemeClr val="tx1"/>
              </a:solidFill>
            </a:endParaRPr>
          </a:p>
        </p:txBody>
      </p:sp>
      <p:sp>
        <p:nvSpPr>
          <p:cNvPr id="51" name="Oval 50"/>
          <p:cNvSpPr/>
          <p:nvPr/>
        </p:nvSpPr>
        <p:spPr>
          <a:xfrm>
            <a:off x="1276694" y="4672762"/>
            <a:ext cx="544947" cy="2401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E</a:t>
            </a:r>
            <a:endParaRPr lang="en-GB" sz="1200" dirty="0">
              <a:solidFill>
                <a:schemeClr val="tx1"/>
              </a:solidFill>
            </a:endParaRPr>
          </a:p>
        </p:txBody>
      </p:sp>
      <p:sp>
        <p:nvSpPr>
          <p:cNvPr id="52" name="Title 1"/>
          <p:cNvSpPr txBox="1">
            <a:spLocks/>
          </p:cNvSpPr>
          <p:nvPr/>
        </p:nvSpPr>
        <p:spPr>
          <a:xfrm>
            <a:off x="5054228" y="884312"/>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1">
                    <a:lumMod val="50000"/>
                  </a:schemeClr>
                </a:solidFill>
                <a:latin typeface="Times New Roman" panose="02020603050405020304" pitchFamily="18" charset="0"/>
                <a:cs typeface="Times New Roman" panose="02020603050405020304" pitchFamily="18" charset="0"/>
              </a:rPr>
              <a:t>Investicioni multiplikator </a:t>
            </a:r>
          </a:p>
        </p:txBody>
      </p:sp>
      <p:sp>
        <p:nvSpPr>
          <p:cNvPr id="53" name="Down Arrow 52"/>
          <p:cNvSpPr/>
          <p:nvPr/>
        </p:nvSpPr>
        <p:spPr>
          <a:xfrm>
            <a:off x="7321052" y="1282738"/>
            <a:ext cx="591127" cy="360218"/>
          </a:xfrm>
          <a:prstGeom prst="downArrow">
            <a:avLst/>
          </a:prstGeom>
          <a:solidFill>
            <a:schemeClr val="bg2">
              <a:lumMod val="7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p:nvPr/>
        </p:nvCxnSpPr>
        <p:spPr>
          <a:xfrm flipV="1">
            <a:off x="521854" y="3852701"/>
            <a:ext cx="3285531" cy="51651"/>
          </a:xfrm>
          <a:prstGeom prst="line">
            <a:avLst/>
          </a:prstGeom>
          <a:ln w="19050">
            <a:solidFill>
              <a:srgbClr val="FF66CC"/>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725382" y="4404456"/>
            <a:ext cx="544947" cy="240146"/>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I</a:t>
            </a:r>
            <a:endParaRPr lang="en-GB" sz="1200" dirty="0">
              <a:solidFill>
                <a:schemeClr val="tx1"/>
              </a:solidFill>
            </a:endParaRPr>
          </a:p>
        </p:txBody>
      </p:sp>
      <p:sp>
        <p:nvSpPr>
          <p:cNvPr id="6" name="Rounded Rectangle 5"/>
          <p:cNvSpPr/>
          <p:nvPr/>
        </p:nvSpPr>
        <p:spPr>
          <a:xfrm>
            <a:off x="1261063" y="5496144"/>
            <a:ext cx="555445" cy="1079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1000</a:t>
            </a:r>
            <a:endParaRPr lang="en-GB" sz="1200" dirty="0">
              <a:solidFill>
                <a:schemeClr val="tx1"/>
              </a:solidFill>
            </a:endParaRPr>
          </a:p>
        </p:txBody>
      </p:sp>
      <p:sp>
        <p:nvSpPr>
          <p:cNvPr id="34" name="Rounded Rectangle 33"/>
          <p:cNvSpPr/>
          <p:nvPr/>
        </p:nvSpPr>
        <p:spPr>
          <a:xfrm>
            <a:off x="60106" y="4504395"/>
            <a:ext cx="444609" cy="1706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200</a:t>
            </a:r>
            <a:endParaRPr lang="en-GB" sz="1200" dirty="0">
              <a:solidFill>
                <a:schemeClr val="tx1"/>
              </a:solidFill>
            </a:endParaRPr>
          </a:p>
        </p:txBody>
      </p:sp>
      <p:sp>
        <p:nvSpPr>
          <p:cNvPr id="35" name="Rounded Rectangle 34"/>
          <p:cNvSpPr/>
          <p:nvPr/>
        </p:nvSpPr>
        <p:spPr>
          <a:xfrm>
            <a:off x="68898" y="3793340"/>
            <a:ext cx="456906" cy="1794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300</a:t>
            </a:r>
            <a:endParaRPr lang="en-GB" sz="1200" dirty="0">
              <a:solidFill>
                <a:schemeClr val="tx1"/>
              </a:solidFill>
            </a:endParaRPr>
          </a:p>
        </p:txBody>
      </p:sp>
      <p:sp>
        <p:nvSpPr>
          <p:cNvPr id="36" name="Oval 35"/>
          <p:cNvSpPr/>
          <p:nvPr/>
        </p:nvSpPr>
        <p:spPr>
          <a:xfrm>
            <a:off x="2289089" y="3948380"/>
            <a:ext cx="544947" cy="2401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E1</a:t>
            </a:r>
            <a:endParaRPr lang="en-GB" sz="1200" dirty="0">
              <a:solidFill>
                <a:schemeClr val="tx1"/>
              </a:solidFill>
            </a:endParaRPr>
          </a:p>
        </p:txBody>
      </p:sp>
      <p:sp>
        <p:nvSpPr>
          <p:cNvPr id="37" name="Rounded Rectangle 36"/>
          <p:cNvSpPr/>
          <p:nvPr/>
        </p:nvSpPr>
        <p:spPr>
          <a:xfrm>
            <a:off x="254686" y="5269356"/>
            <a:ext cx="444609" cy="145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100</a:t>
            </a:r>
            <a:endParaRPr lang="en-GB" sz="1200" dirty="0">
              <a:solidFill>
                <a:schemeClr val="tx1"/>
              </a:solidFill>
            </a:endParaRPr>
          </a:p>
        </p:txBody>
      </p:sp>
      <p:sp>
        <p:nvSpPr>
          <p:cNvPr id="38" name="Rounded Rectangle 37"/>
          <p:cNvSpPr/>
          <p:nvPr/>
        </p:nvSpPr>
        <p:spPr>
          <a:xfrm>
            <a:off x="2289089" y="5460713"/>
            <a:ext cx="587019" cy="154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200" dirty="0">
                <a:solidFill>
                  <a:schemeClr val="tx1"/>
                </a:solidFill>
              </a:rPr>
              <a:t>1500</a:t>
            </a:r>
            <a:endParaRPr lang="en-GB" sz="1200" dirty="0">
              <a:solidFill>
                <a:schemeClr val="tx1"/>
              </a:solidFill>
            </a:endParaRPr>
          </a:p>
        </p:txBody>
      </p:sp>
      <p:sp>
        <p:nvSpPr>
          <p:cNvPr id="39" name="Title 1"/>
          <p:cNvSpPr txBox="1">
            <a:spLocks/>
          </p:cNvSpPr>
          <p:nvPr/>
        </p:nvSpPr>
        <p:spPr>
          <a:xfrm>
            <a:off x="5054227" y="1930944"/>
            <a:ext cx="2780893" cy="61180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Y – nacionaalni dohodak </a:t>
            </a:r>
          </a:p>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 – investicije </a:t>
            </a:r>
            <a:endParaRPr lang="sr-Latn-BA" sz="1600" dirty="0">
              <a:solidFill>
                <a:schemeClr val="accent2"/>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5467927" y="361900"/>
            <a:ext cx="3433641" cy="3109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Investicioni multiplikator </a:t>
            </a:r>
            <a:endParaRPr lang="en-GB" dirty="0"/>
          </a:p>
        </p:txBody>
      </p:sp>
    </p:spTree>
    <p:extLst>
      <p:ext uri="{BB962C8B-B14F-4D97-AF65-F5344CB8AC3E}">
        <p14:creationId xmlns:p14="http://schemas.microsoft.com/office/powerpoint/2010/main" val="190437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4" name="Title 1"/>
          <p:cNvSpPr txBox="1">
            <a:spLocks/>
          </p:cNvSpPr>
          <p:nvPr/>
        </p:nvSpPr>
        <p:spPr>
          <a:xfrm>
            <a:off x="392010" y="1988333"/>
            <a:ext cx="4318534" cy="4227740"/>
          </a:xfrm>
          <a:prstGeom prst="rect">
            <a:avLst/>
          </a:prstGeom>
          <a:ln w="28575">
            <a:solidFill>
              <a:schemeClr val="accent2">
                <a:lumMod val="75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C = Co + bY</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 = C + I (u zatvorenoj ekonomiji i uz pretpostavku da nema G)</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 </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 = Co + bY + I</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Y-bY = Co + I</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Y(1-b) = Co + I</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 = (Co + I) * 1/1-b</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 = Co * 1/1-b + I * 1/1-b  </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it-IT" sz="1600" b="1" dirty="0">
                <a:solidFill>
                  <a:schemeClr val="tx1">
                    <a:lumMod val="65000"/>
                    <a:lumOff val="35000"/>
                  </a:schemeClr>
                </a:solidFill>
                <a:latin typeface="Times New Roman" panose="02020603050405020304" pitchFamily="18" charset="0"/>
                <a:ea typeface="Times New Roman" panose="02020603050405020304" pitchFamily="18" charset="0"/>
                <a:sym typeface="Symbol" panose="05050102010706020507" pitchFamily="18" charset="2"/>
              </a:rPr>
              <a:t></a:t>
            </a:r>
            <a:r>
              <a:rPr lang="pl-PL" sz="1600" b="1" dirty="0">
                <a:solidFill>
                  <a:schemeClr val="tx1">
                    <a:lumMod val="65000"/>
                    <a:lumOff val="35000"/>
                  </a:schemeClr>
                </a:solidFill>
                <a:latin typeface="Times New Roman" panose="02020603050405020304" pitchFamily="18" charset="0"/>
                <a:ea typeface="Times New Roman" panose="02020603050405020304" pitchFamily="18" charset="0"/>
              </a:rPr>
              <a:t>Y/</a:t>
            </a:r>
            <a:r>
              <a:rPr lang="it-IT" sz="1600" b="1" dirty="0">
                <a:solidFill>
                  <a:schemeClr val="tx1">
                    <a:lumMod val="65000"/>
                    <a:lumOff val="35000"/>
                  </a:schemeClr>
                </a:solidFill>
                <a:latin typeface="Times New Roman" panose="02020603050405020304" pitchFamily="18" charset="0"/>
                <a:ea typeface="Times New Roman" panose="02020603050405020304" pitchFamily="18" charset="0"/>
                <a:sym typeface="Symbol" panose="05050102010706020507" pitchFamily="18" charset="2"/>
              </a:rPr>
              <a:t></a:t>
            </a:r>
            <a:r>
              <a:rPr lang="pl-PL" sz="1600" b="1" dirty="0">
                <a:solidFill>
                  <a:schemeClr val="tx1">
                    <a:lumMod val="65000"/>
                    <a:lumOff val="35000"/>
                  </a:schemeClr>
                </a:solidFill>
                <a:latin typeface="Times New Roman" panose="02020603050405020304" pitchFamily="18" charset="0"/>
                <a:ea typeface="Times New Roman" panose="02020603050405020304" pitchFamily="18" charset="0"/>
              </a:rPr>
              <a:t>I = 1/1-b</a:t>
            </a: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 (gdje je b granicna sklonost ka potrosnji)    </a:t>
            </a:r>
          </a:p>
          <a:p>
            <a:pPr>
              <a:spcAft>
                <a:spcPts val="0"/>
              </a:spcAft>
            </a:pP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 (b)   -  granicna sklonost ka potrosnji   </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(1-b) – granicna sklonost ka stednji </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 </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r>
              <a:rPr lang="pl-PL" sz="1600" b="1" dirty="0">
                <a:solidFill>
                  <a:schemeClr val="tx1">
                    <a:lumMod val="65000"/>
                    <a:lumOff val="35000"/>
                  </a:schemeClr>
                </a:solidFill>
                <a:latin typeface="Times New Roman" panose="02020603050405020304" pitchFamily="18" charset="0"/>
                <a:ea typeface="Times New Roman" panose="02020603050405020304" pitchFamily="18" charset="0"/>
              </a:rPr>
              <a:t>1-b+b = 1 (zbir granicne sklonosti ka stednji i potrosnji jednak je 1)</a:t>
            </a: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Aft>
                <a:spcPts val="0"/>
              </a:spcAft>
            </a:pPr>
            <a:endParaRPr lang="en-GB" sz="1600" dirty="0">
              <a:solidFill>
                <a:schemeClr val="tx1">
                  <a:lumMod val="65000"/>
                  <a:lumOff val="35000"/>
                </a:schemeClr>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67927" y="361900"/>
            <a:ext cx="3433641" cy="3109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Investicioni multiplikator </a:t>
            </a:r>
            <a:endParaRPr lang="en-GB" dirty="0"/>
          </a:p>
        </p:txBody>
      </p:sp>
      <p:sp>
        <p:nvSpPr>
          <p:cNvPr id="7" name="Title 1"/>
          <p:cNvSpPr txBox="1">
            <a:spLocks/>
          </p:cNvSpPr>
          <p:nvPr/>
        </p:nvSpPr>
        <p:spPr>
          <a:xfrm>
            <a:off x="1202663" y="1110138"/>
            <a:ext cx="6657482" cy="33997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Kako se izračunava i od čega zavisi investicioni multiplikator? </a:t>
            </a:r>
            <a:endParaRPr lang="sr-Latn-BA" sz="1600" b="1" i="1" dirty="0">
              <a:solidFill>
                <a:schemeClr val="accent2"/>
              </a:solidFill>
              <a:latin typeface="Times New Roman" panose="02020603050405020304" pitchFamily="18" charset="0"/>
              <a:cs typeface="Times New Roman" panose="02020603050405020304" pitchFamily="18" charset="0"/>
            </a:endParaRPr>
          </a:p>
        </p:txBody>
      </p:sp>
      <p:sp>
        <p:nvSpPr>
          <p:cNvPr id="8" name="Cloud Callout 7"/>
          <p:cNvSpPr/>
          <p:nvPr/>
        </p:nvSpPr>
        <p:spPr>
          <a:xfrm flipH="1">
            <a:off x="392010" y="1023782"/>
            <a:ext cx="692727" cy="6357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a:t>
            </a:r>
            <a:endParaRPr lang="en-GB" dirty="0"/>
          </a:p>
        </p:txBody>
      </p:sp>
      <p:sp>
        <p:nvSpPr>
          <p:cNvPr id="9" name="Title 1"/>
          <p:cNvSpPr txBox="1">
            <a:spLocks/>
          </p:cNvSpPr>
          <p:nvPr/>
        </p:nvSpPr>
        <p:spPr>
          <a:xfrm>
            <a:off x="5025480" y="1631151"/>
            <a:ext cx="3876088" cy="2793067"/>
          </a:xfrm>
          <a:prstGeom prst="rect">
            <a:avLst/>
          </a:prstGeom>
          <a:ln w="28575">
            <a:solidFill>
              <a:schemeClr val="accent2">
                <a:lumMod val="75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b = </a:t>
            </a:r>
            <a:r>
              <a:rPr lang="it-IT" sz="1600" dirty="0">
                <a:solidFill>
                  <a:schemeClr val="tx1">
                    <a:lumMod val="65000"/>
                    <a:lumOff val="35000"/>
                  </a:schemeClr>
                </a:solidFill>
                <a:latin typeface="Times New Roman" panose="02020603050405020304" pitchFamily="18" charset="0"/>
                <a:ea typeface="Times New Roman" panose="02020603050405020304" pitchFamily="18" charset="0"/>
                <a:sym typeface="Symbol" panose="05050102010706020507" pitchFamily="18" charset="2"/>
              </a:rPr>
              <a:t></a:t>
            </a: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C/</a:t>
            </a:r>
            <a:r>
              <a:rPr lang="it-IT" sz="1600" dirty="0">
                <a:solidFill>
                  <a:schemeClr val="tx1">
                    <a:lumMod val="65000"/>
                    <a:lumOff val="35000"/>
                  </a:schemeClr>
                </a:solidFill>
                <a:latin typeface="Times New Roman" panose="02020603050405020304" pitchFamily="18" charset="0"/>
                <a:ea typeface="Times New Roman" panose="02020603050405020304" pitchFamily="18" charset="0"/>
                <a:sym typeface="Symbol" panose="05050102010706020507" pitchFamily="18" charset="2"/>
              </a:rPr>
              <a:t></a:t>
            </a:r>
            <a:r>
              <a:rPr lang="pl-PL" sz="1600" dirty="0">
                <a:solidFill>
                  <a:schemeClr val="tx1">
                    <a:lumMod val="65000"/>
                    <a:lumOff val="35000"/>
                  </a:schemeClr>
                </a:solidFill>
                <a:latin typeface="Times New Roman" panose="02020603050405020304" pitchFamily="18" charset="0"/>
                <a:ea typeface="Times New Roman" panose="02020603050405020304" pitchFamily="18" charset="0"/>
              </a:rPr>
              <a:t>Y (definisanje granicne sklonosti ka potrosnji; koliki je porast potrosnje nastao usljed porasta jedne jedinice dohotka) </a:t>
            </a:r>
            <a:endParaRPr lang="sr-Latn-BA" sz="1600" dirty="0">
              <a:solidFill>
                <a:schemeClr val="tx1">
                  <a:lumMod val="65000"/>
                  <a:lumOff val="35000"/>
                </a:schemeClr>
              </a:solidFill>
              <a:latin typeface="Times New Roman" panose="02020603050405020304" pitchFamily="18" charset="0"/>
              <a:ea typeface="Times New Roman" panose="02020603050405020304" pitchFamily="18" charset="0"/>
            </a:endParaRPr>
          </a:p>
          <a:p>
            <a:pPr>
              <a:spcBef>
                <a:spcPts val="0"/>
              </a:spcBef>
            </a:pPr>
            <a:endParaRPr lang="pl-PL" sz="1600"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r>
              <a:rPr lang="pl-PL" sz="1600" dirty="0">
                <a:solidFill>
                  <a:prstClr val="black">
                    <a:lumMod val="65000"/>
                    <a:lumOff val="35000"/>
                  </a:prstClr>
                </a:solidFill>
                <a:latin typeface="Times New Roman" panose="02020603050405020304" pitchFamily="18" charset="0"/>
                <a:ea typeface="Times New Roman" panose="02020603050405020304" pitchFamily="18" charset="0"/>
                <a:cs typeface="+mn-cs"/>
              </a:rPr>
              <a:t>1-b = </a:t>
            </a:r>
            <a:r>
              <a:rPr lang="it-IT" sz="1600" dirty="0">
                <a:solidFill>
                  <a:prstClr val="black">
                    <a:lumMod val="65000"/>
                    <a:lumOff val="35000"/>
                  </a:prstClr>
                </a:solidFill>
                <a:latin typeface="Times New Roman" panose="02020603050405020304" pitchFamily="18" charset="0"/>
                <a:ea typeface="Times New Roman" panose="02020603050405020304" pitchFamily="18" charset="0"/>
                <a:cs typeface="+mn-cs"/>
                <a:sym typeface="Symbol" panose="05050102010706020507" pitchFamily="18" charset="2"/>
              </a:rPr>
              <a:t></a:t>
            </a:r>
            <a:r>
              <a:rPr lang="pl-PL" sz="1600" dirty="0">
                <a:solidFill>
                  <a:prstClr val="black">
                    <a:lumMod val="65000"/>
                    <a:lumOff val="35000"/>
                  </a:prstClr>
                </a:solidFill>
                <a:latin typeface="Times New Roman" panose="02020603050405020304" pitchFamily="18" charset="0"/>
                <a:ea typeface="Times New Roman" panose="02020603050405020304" pitchFamily="18" charset="0"/>
                <a:cs typeface="+mn-cs"/>
              </a:rPr>
              <a:t>S/</a:t>
            </a:r>
            <a:r>
              <a:rPr lang="it-IT" sz="1600" dirty="0">
                <a:solidFill>
                  <a:prstClr val="black">
                    <a:lumMod val="65000"/>
                    <a:lumOff val="35000"/>
                  </a:prstClr>
                </a:solidFill>
                <a:latin typeface="Times New Roman" panose="02020603050405020304" pitchFamily="18" charset="0"/>
                <a:ea typeface="Times New Roman" panose="02020603050405020304" pitchFamily="18" charset="0"/>
                <a:cs typeface="+mn-cs"/>
                <a:sym typeface="Symbol" panose="05050102010706020507" pitchFamily="18" charset="2"/>
              </a:rPr>
              <a:t></a:t>
            </a:r>
            <a:r>
              <a:rPr lang="pl-PL" sz="1600" dirty="0">
                <a:solidFill>
                  <a:prstClr val="black">
                    <a:lumMod val="65000"/>
                    <a:lumOff val="35000"/>
                  </a:prstClr>
                </a:solidFill>
                <a:latin typeface="Times New Roman" panose="02020603050405020304" pitchFamily="18" charset="0"/>
                <a:ea typeface="Times New Roman" panose="02020603050405020304" pitchFamily="18" charset="0"/>
                <a:cs typeface="+mn-cs"/>
              </a:rPr>
              <a:t>Y (definisanje granicne sklonosti ka stednji; koliki je porast potrosnje nastao usljed porasta jedne jedinice dohotka) </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r>
              <a:rPr lang="pl-PL" sz="1600" dirty="0">
                <a:solidFill>
                  <a:prstClr val="black">
                    <a:lumMod val="65000"/>
                    <a:lumOff val="35000"/>
                  </a:prstClr>
                </a:solidFill>
                <a:latin typeface="Times New Roman" panose="02020603050405020304" pitchFamily="18" charset="0"/>
                <a:ea typeface="Times New Roman" panose="02020603050405020304" pitchFamily="18" charset="0"/>
                <a:cs typeface="+mn-cs"/>
              </a:rPr>
              <a:t> </a:t>
            </a:r>
          </a:p>
          <a:p>
            <a:pPr lvl="0">
              <a:spcBef>
                <a:spcPts val="0"/>
              </a:spcBef>
            </a:pPr>
            <a:r>
              <a:rPr lang="pl-PL" sz="1600" dirty="0">
                <a:solidFill>
                  <a:prstClr val="black">
                    <a:lumMod val="65000"/>
                    <a:lumOff val="35000"/>
                  </a:prstClr>
                </a:solidFill>
                <a:latin typeface="Times New Roman" panose="02020603050405020304" pitchFamily="18" charset="0"/>
                <a:ea typeface="Times New Roman" panose="02020603050405020304" pitchFamily="18" charset="0"/>
              </a:rPr>
              <a:t>prosjecna sklonost ka potrosnji = C/Y</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endParaRPr>
          </a:p>
          <a:p>
            <a:pPr lvl="0">
              <a:spcBef>
                <a:spcPts val="0"/>
              </a:spcBef>
            </a:pPr>
            <a:r>
              <a:rPr lang="pl-PL" sz="1600" dirty="0">
                <a:solidFill>
                  <a:prstClr val="black">
                    <a:lumMod val="65000"/>
                    <a:lumOff val="35000"/>
                  </a:prstClr>
                </a:solidFill>
                <a:latin typeface="Times New Roman" panose="02020603050405020304" pitchFamily="18" charset="0"/>
                <a:ea typeface="Times New Roman" panose="02020603050405020304" pitchFamily="18" charset="0"/>
              </a:rPr>
              <a:t> </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endParaRPr>
          </a:p>
          <a:p>
            <a:pPr lvl="0">
              <a:spcBef>
                <a:spcPts val="0"/>
              </a:spcBef>
            </a:pPr>
            <a:r>
              <a:rPr lang="pl-PL" sz="1600" dirty="0">
                <a:solidFill>
                  <a:prstClr val="black">
                    <a:lumMod val="65000"/>
                    <a:lumOff val="35000"/>
                  </a:prstClr>
                </a:solidFill>
                <a:latin typeface="Times New Roman" panose="02020603050405020304" pitchFamily="18" charset="0"/>
                <a:ea typeface="Times New Roman" panose="02020603050405020304" pitchFamily="18" charset="0"/>
              </a:rPr>
              <a:t>prosjecne sklonosti ka stednji = S/Y</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endParaRPr>
          </a:p>
          <a:p>
            <a:pPr lvl="0">
              <a:spcBef>
                <a:spcPts val="0"/>
              </a:spcBef>
            </a:pP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endParaRPr lang="pl-PL" sz="1600" b="1"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endParaRPr lang="pl-PL" sz="1600" b="1"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endParaRPr lang="pl-PL" sz="1600" b="1"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r>
              <a:rPr lang="pl-PL" sz="1600" b="1" u="sng" dirty="0">
                <a:solidFill>
                  <a:prstClr val="black">
                    <a:lumMod val="65000"/>
                    <a:lumOff val="35000"/>
                  </a:prstClr>
                </a:solidFill>
                <a:latin typeface="Times New Roman" panose="02020603050405020304" pitchFamily="18" charset="0"/>
                <a:ea typeface="Times New Roman" panose="02020603050405020304" pitchFamily="18" charset="0"/>
                <a:cs typeface="+mn-cs"/>
              </a:rPr>
              <a:t>Odgovor:</a:t>
            </a:r>
            <a:r>
              <a:rPr lang="pl-PL" sz="1600" b="1" dirty="0">
                <a:solidFill>
                  <a:prstClr val="black">
                    <a:lumMod val="65000"/>
                    <a:lumOff val="35000"/>
                  </a:prstClr>
                </a:solidFill>
                <a:latin typeface="Times New Roman" panose="02020603050405020304" pitchFamily="18" charset="0"/>
                <a:ea typeface="Times New Roman" panose="02020603050405020304" pitchFamily="18" charset="0"/>
                <a:cs typeface="+mn-cs"/>
              </a:rPr>
              <a:t> zato sto rastom b smanjuje se nazivnik sto znaci da se ukupan izraz 1/1-b (koji ustvari ozanačava incesticioni multiplikator) povecava. </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a:p>
            <a:pPr lvl="0">
              <a:spcBef>
                <a:spcPts val="0"/>
              </a:spcBef>
            </a:pPr>
            <a:r>
              <a:rPr lang="it-IT" sz="1600" dirty="0">
                <a:solidFill>
                  <a:prstClr val="black">
                    <a:lumMod val="65000"/>
                    <a:lumOff val="35000"/>
                  </a:prstClr>
                </a:solidFill>
                <a:latin typeface="Times New Roman" panose="02020603050405020304" pitchFamily="18" charset="0"/>
                <a:ea typeface="Times New Roman" panose="02020603050405020304" pitchFamily="18" charset="0"/>
                <a:cs typeface="+mn-cs"/>
              </a:rPr>
              <a:t> </a:t>
            </a:r>
            <a:endParaRPr lang="en-GB" sz="1600" dirty="0">
              <a:solidFill>
                <a:prstClr val="black">
                  <a:lumMod val="65000"/>
                  <a:lumOff val="35000"/>
                </a:prstClr>
              </a:solidFill>
              <a:latin typeface="Times New Roman" panose="02020603050405020304" pitchFamily="18" charset="0"/>
              <a:ea typeface="Times New Roman" panose="02020603050405020304" pitchFamily="18" charset="0"/>
              <a:cs typeface="+mn-cs"/>
            </a:endParaRPr>
          </a:p>
        </p:txBody>
      </p:sp>
      <p:sp>
        <p:nvSpPr>
          <p:cNvPr id="10" name="Title 1"/>
          <p:cNvSpPr txBox="1">
            <a:spLocks/>
          </p:cNvSpPr>
          <p:nvPr/>
        </p:nvSpPr>
        <p:spPr>
          <a:xfrm>
            <a:off x="5389067" y="4502354"/>
            <a:ext cx="3512501" cy="58473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1600" b="1" dirty="0">
                <a:solidFill>
                  <a:prstClr val="black">
                    <a:lumMod val="65000"/>
                    <a:lumOff val="35000"/>
                  </a:prstClr>
                </a:solidFill>
                <a:latin typeface="Times New Roman" panose="02020603050405020304" pitchFamily="18" charset="0"/>
                <a:ea typeface="Times New Roman" panose="02020603050405020304" pitchFamily="18" charset="0"/>
              </a:rPr>
              <a:t>Zasto je multiplikator veći ako je veca granicna sklonost ka potrosnji?</a:t>
            </a:r>
          </a:p>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b="1" i="1" dirty="0">
              <a:solidFill>
                <a:schemeClr val="accent2"/>
              </a:solidFill>
              <a:latin typeface="Times New Roman" panose="02020603050405020304" pitchFamily="18" charset="0"/>
              <a:cs typeface="Times New Roman" panose="02020603050405020304" pitchFamily="18" charset="0"/>
            </a:endParaRPr>
          </a:p>
        </p:txBody>
      </p:sp>
      <p:sp>
        <p:nvSpPr>
          <p:cNvPr id="11" name="Cloud Callout 10"/>
          <p:cNvSpPr/>
          <p:nvPr/>
        </p:nvSpPr>
        <p:spPr>
          <a:xfrm flipH="1">
            <a:off x="4679116" y="4395795"/>
            <a:ext cx="692727" cy="6357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a:t>
            </a:r>
            <a:endParaRPr lang="en-GB" dirty="0"/>
          </a:p>
        </p:txBody>
      </p:sp>
    </p:spTree>
    <p:extLst>
      <p:ext uri="{BB962C8B-B14F-4D97-AF65-F5344CB8AC3E}">
        <p14:creationId xmlns:p14="http://schemas.microsoft.com/office/powerpoint/2010/main" val="119001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795" y="975135"/>
            <a:ext cx="572976" cy="710687"/>
          </a:xfrm>
          <a:prstGeom prst="rect">
            <a:avLst/>
          </a:prstGeom>
        </p:spPr>
      </p:pic>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467927" y="361900"/>
            <a:ext cx="3433641" cy="3109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Investicioni multiplikator </a:t>
            </a:r>
            <a:endParaRPr lang="en-GB" dirty="0"/>
          </a:p>
        </p:txBody>
      </p:sp>
      <p:sp>
        <p:nvSpPr>
          <p:cNvPr id="7" name="Title 1"/>
          <p:cNvSpPr txBox="1">
            <a:spLocks/>
          </p:cNvSpPr>
          <p:nvPr/>
        </p:nvSpPr>
        <p:spPr>
          <a:xfrm>
            <a:off x="890771" y="982449"/>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Investicioni multiplikator (obrnuto proporcionalan MSS,a direktno proporcionalan MSP).  </a:t>
            </a:r>
          </a:p>
        </p:txBody>
      </p:sp>
      <p:sp>
        <p:nvSpPr>
          <p:cNvPr id="8" name="Title 1"/>
          <p:cNvSpPr txBox="1">
            <a:spLocks/>
          </p:cNvSpPr>
          <p:nvPr/>
        </p:nvSpPr>
        <p:spPr>
          <a:xfrm>
            <a:off x="421584" y="3078191"/>
            <a:ext cx="206675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c)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MSP = b   = 0,5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MSS =1-b = 0,5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MSP + MSS =1</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9" name="Title 1"/>
          <p:cNvSpPr txBox="1">
            <a:spLocks/>
          </p:cNvSpPr>
          <p:nvPr/>
        </p:nvSpPr>
        <p:spPr>
          <a:xfrm>
            <a:off x="2861807" y="6044306"/>
            <a:ext cx="5945932" cy="4376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Primarni efekat od investicija je 1000</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Sekundarni efekat od investicija je 1000, a konačni efeakt od investicija je 2000. </a:t>
            </a:r>
          </a:p>
        </p:txBody>
      </p:sp>
      <mc:AlternateContent xmlns:mc="http://schemas.openxmlformats.org/markup-compatibility/2006" xmlns:a14="http://schemas.microsoft.com/office/drawing/2010/main">
        <mc:Choice Requires="a14">
          <p:sp>
            <p:nvSpPr>
              <p:cNvPr id="10" name="TextBox 9"/>
              <p:cNvSpPr txBox="1"/>
              <p:nvPr/>
            </p:nvSpPr>
            <p:spPr>
              <a:xfrm>
                <a:off x="445597" y="4749614"/>
                <a:ext cx="1876831" cy="400110"/>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𝐈</m:t>
                        </m:r>
                      </m:den>
                    </m:f>
                  </m:oMath>
                </a14:m>
                <a:r>
                  <a:rPr lang="sr-Latn-BA" b="1" dirty="0"/>
                  <a:t>=</a:t>
                </a:r>
                <a14:m>
                  <m:oMath xmlns:m="http://schemas.openxmlformats.org/officeDocument/2006/math">
                    <m:f>
                      <m:fPr>
                        <m:ctrlPr>
                          <a:rPr lang="en-GB" b="1" i="1">
                            <a:latin typeface="Cambria Math" panose="02040503050406030204" pitchFamily="18" charset="0"/>
                          </a:rPr>
                        </m:ctrlPr>
                      </m:fPr>
                      <m:num>
                        <m:r>
                          <a:rPr lang="sr-Latn-BA" b="1" i="0" smtClean="0">
                            <a:latin typeface="Cambria Math" panose="02040503050406030204" pitchFamily="18" charset="0"/>
                          </a:rPr>
                          <m:t>𝟏</m:t>
                        </m:r>
                      </m:num>
                      <m:den>
                        <m:r>
                          <a:rPr lang="sr-Latn-BA" b="1" i="0" smtClean="0">
                            <a:latin typeface="Cambria Math" panose="02040503050406030204" pitchFamily="18" charset="0"/>
                          </a:rPr>
                          <m:t>𝟏</m:t>
                        </m:r>
                        <m:r>
                          <a:rPr lang="sr-Latn-BA" b="1" i="0" smtClean="0">
                            <a:latin typeface="Cambria Math" panose="02040503050406030204" pitchFamily="18" charset="0"/>
                          </a:rPr>
                          <m:t>−</m:t>
                        </m:r>
                        <m:r>
                          <a:rPr lang="sr-Latn-BA" b="1" i="0" smtClean="0">
                            <a:latin typeface="Cambria Math" panose="02040503050406030204" pitchFamily="18" charset="0"/>
                          </a:rPr>
                          <m:t>𝐌𝐒𝐏</m:t>
                        </m:r>
                      </m:den>
                    </m:f>
                  </m:oMath>
                </a14:m>
                <a:r>
                  <a:rPr lang="sr-Latn-BA" b="1" dirty="0"/>
                  <a:t> =</a:t>
                </a:r>
                <a14:m>
                  <m:oMath xmlns:m="http://schemas.openxmlformats.org/officeDocument/2006/math">
                    <m:f>
                      <m:fPr>
                        <m:ctrlPr>
                          <a:rPr lang="en-GB" b="1" i="1">
                            <a:latin typeface="Cambria Math" panose="02040503050406030204" pitchFamily="18" charset="0"/>
                          </a:rPr>
                        </m:ctrlPr>
                      </m:fPr>
                      <m:num>
                        <m:r>
                          <a:rPr lang="sr-Latn-BA" b="1">
                            <a:latin typeface="Cambria Math" panose="02040503050406030204" pitchFamily="18" charset="0"/>
                          </a:rPr>
                          <m:t>𝟏</m:t>
                        </m:r>
                      </m:num>
                      <m:den>
                        <m:r>
                          <a:rPr lang="sr-Latn-BA" b="1">
                            <a:latin typeface="Cambria Math" panose="02040503050406030204" pitchFamily="18" charset="0"/>
                          </a:rPr>
                          <m:t>𝟏</m:t>
                        </m:r>
                        <m:r>
                          <a:rPr lang="sr-Latn-BA" b="1">
                            <a:latin typeface="Cambria Math" panose="02040503050406030204" pitchFamily="18" charset="0"/>
                          </a:rPr>
                          <m:t>−</m:t>
                        </m:r>
                        <m:r>
                          <a:rPr lang="sr-Latn-BA" b="1" i="0" smtClean="0">
                            <a:latin typeface="Cambria Math" panose="02040503050406030204" pitchFamily="18" charset="0"/>
                          </a:rPr>
                          <m:t>𝐛</m:t>
                        </m:r>
                      </m:den>
                    </m:f>
                  </m:oMath>
                </a14:m>
                <a:r>
                  <a:rPr lang="sr-Latn-BA" b="1" dirty="0"/>
                  <a:t> </a:t>
                </a:r>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45597" y="4749614"/>
                <a:ext cx="1876831" cy="400110"/>
              </a:xfrm>
              <a:prstGeom prst="rect">
                <a:avLst/>
              </a:prstGeom>
              <a:blipFill>
                <a:blip r:embed="rId4"/>
                <a:stretch>
                  <a:fillRect l="-2556" t="-2817" b="-12676"/>
                </a:stretch>
              </a:blipFill>
              <a:ln w="28575">
                <a:solidFill>
                  <a:schemeClr val="accent1">
                    <a:lumMod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597" y="5549351"/>
                <a:ext cx="1876831" cy="421462"/>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𝐈</m:t>
                        </m:r>
                      </m:den>
                    </m:f>
                  </m:oMath>
                </a14:m>
                <a:r>
                  <a:rPr lang="sr-Latn-BA" b="1" dirty="0"/>
                  <a:t>=</a:t>
                </a:r>
                <a14:m>
                  <m:oMath xmlns:m="http://schemas.openxmlformats.org/officeDocument/2006/math">
                    <m:f>
                      <m:fPr>
                        <m:ctrlPr>
                          <a:rPr lang="en-GB" b="1" i="1">
                            <a:latin typeface="Cambria Math" panose="02040503050406030204" pitchFamily="18" charset="0"/>
                          </a:rPr>
                        </m:ctrlPr>
                      </m:fPr>
                      <m:num>
                        <m:r>
                          <a:rPr lang="sr-Latn-BA" b="1" i="0" smtClean="0">
                            <a:latin typeface="Cambria Math" panose="02040503050406030204" pitchFamily="18" charset="0"/>
                          </a:rPr>
                          <m:t>𝟏</m:t>
                        </m:r>
                      </m:num>
                      <m:den>
                        <m:r>
                          <a:rPr lang="sr-Latn-BA" b="1" i="0" smtClean="0">
                            <a:latin typeface="Cambria Math" panose="02040503050406030204" pitchFamily="18" charset="0"/>
                          </a:rPr>
                          <m:t>𝟏</m:t>
                        </m:r>
                        <m:r>
                          <a:rPr lang="sr-Latn-BA" b="1" i="0" smtClean="0">
                            <a:latin typeface="Cambria Math" panose="02040503050406030204" pitchFamily="18" charset="0"/>
                          </a:rPr>
                          <m:t>−</m:t>
                        </m:r>
                        <m:r>
                          <a:rPr lang="sr-Latn-BA" b="1" i="0" smtClean="0">
                            <a:latin typeface="Cambria Math" panose="02040503050406030204" pitchFamily="18" charset="0"/>
                          </a:rPr>
                          <m:t>𝟎</m:t>
                        </m:r>
                        <m:r>
                          <a:rPr lang="sr-Latn-BA" b="1" i="0" smtClean="0">
                            <a:latin typeface="Cambria Math" panose="02040503050406030204" pitchFamily="18" charset="0"/>
                          </a:rPr>
                          <m:t>,</m:t>
                        </m:r>
                        <m:r>
                          <a:rPr lang="sr-Latn-BA" b="1" i="1" smtClean="0">
                            <a:latin typeface="Cambria Math" panose="02040503050406030204" pitchFamily="18" charset="0"/>
                          </a:rPr>
                          <m:t>𝟓</m:t>
                        </m:r>
                      </m:den>
                    </m:f>
                  </m:oMath>
                </a14:m>
                <a:r>
                  <a:rPr lang="sr-Latn-BA" b="1" dirty="0"/>
                  <a:t> =</a:t>
                </a:r>
                <a14:m>
                  <m:oMath xmlns:m="http://schemas.openxmlformats.org/officeDocument/2006/math">
                    <m:f>
                      <m:fPr>
                        <m:ctrlPr>
                          <a:rPr lang="en-GB" b="1" i="1">
                            <a:latin typeface="Cambria Math" panose="02040503050406030204" pitchFamily="18" charset="0"/>
                          </a:rPr>
                        </m:ctrlPr>
                      </m:fPr>
                      <m:num>
                        <m:r>
                          <a:rPr lang="sr-Latn-BA" b="1">
                            <a:latin typeface="Cambria Math" panose="02040503050406030204" pitchFamily="18" charset="0"/>
                          </a:rPr>
                          <m:t>𝟏</m:t>
                        </m:r>
                      </m:num>
                      <m:den>
                        <m:r>
                          <a:rPr lang="sr-Latn-BA" b="1" i="1" smtClean="0">
                            <a:latin typeface="Cambria Math" panose="02040503050406030204" pitchFamily="18" charset="0"/>
                          </a:rPr>
                          <m:t>𝟎</m:t>
                        </m:r>
                        <m:r>
                          <a:rPr lang="sr-Latn-BA" b="1" i="1" smtClean="0">
                            <a:latin typeface="Cambria Math" panose="02040503050406030204" pitchFamily="18" charset="0"/>
                          </a:rPr>
                          <m:t>,</m:t>
                        </m:r>
                        <m:r>
                          <a:rPr lang="sr-Latn-BA" b="1" i="1" smtClean="0">
                            <a:latin typeface="Cambria Math" panose="02040503050406030204" pitchFamily="18" charset="0"/>
                          </a:rPr>
                          <m:t>𝟓</m:t>
                        </m:r>
                      </m:den>
                    </m:f>
                  </m:oMath>
                </a14:m>
                <a:r>
                  <a:rPr lang="sr-Latn-BA" b="1" dirty="0"/>
                  <a:t> </a:t>
                </a:r>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45597" y="5549351"/>
                <a:ext cx="1876831" cy="421462"/>
              </a:xfrm>
              <a:prstGeom prst="rect">
                <a:avLst/>
              </a:prstGeom>
              <a:blipFill>
                <a:blip r:embed="rId5"/>
                <a:stretch>
                  <a:fillRect l="-2556" t="-2703" b="-8108"/>
                </a:stretch>
              </a:blipFill>
              <a:ln w="28575">
                <a:solidFill>
                  <a:schemeClr val="accent1">
                    <a:lumMod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66982" y="6222406"/>
                <a:ext cx="960643" cy="400110"/>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solidFill>
                              <a:srgbClr val="0070C0"/>
                            </a:solidFill>
                            <a:latin typeface="Cambria Math" panose="02040503050406030204" pitchFamily="18" charset="0"/>
                          </a:rPr>
                        </m:ctrlPr>
                      </m:fPr>
                      <m:num>
                        <m:r>
                          <a:rPr lang="en-GB" b="1" i="0" smtClean="0">
                            <a:solidFill>
                              <a:srgbClr val="0070C0"/>
                            </a:solidFill>
                            <a:latin typeface="Cambria Math" panose="02040503050406030204" pitchFamily="18" charset="0"/>
                          </a:rPr>
                          <m:t>∆</m:t>
                        </m:r>
                        <m:r>
                          <a:rPr lang="sr-Latn-BA" b="1" i="0" smtClean="0">
                            <a:solidFill>
                              <a:srgbClr val="0070C0"/>
                            </a:solidFill>
                            <a:latin typeface="Cambria Math" panose="02040503050406030204" pitchFamily="18" charset="0"/>
                          </a:rPr>
                          <m:t>𝐘</m:t>
                        </m:r>
                      </m:num>
                      <m:den>
                        <m:r>
                          <a:rPr lang="en-GB" b="1" i="0" smtClean="0">
                            <a:solidFill>
                              <a:srgbClr val="0070C0"/>
                            </a:solidFill>
                            <a:latin typeface="Cambria Math" panose="02040503050406030204" pitchFamily="18" charset="0"/>
                          </a:rPr>
                          <m:t>∆</m:t>
                        </m:r>
                        <m:r>
                          <a:rPr lang="sr-Latn-BA" b="1" i="0" smtClean="0">
                            <a:solidFill>
                              <a:srgbClr val="0070C0"/>
                            </a:solidFill>
                            <a:latin typeface="Cambria Math" panose="02040503050406030204" pitchFamily="18" charset="0"/>
                          </a:rPr>
                          <m:t>𝐈</m:t>
                        </m:r>
                      </m:den>
                    </m:f>
                  </m:oMath>
                </a14:m>
                <a:r>
                  <a:rPr lang="sr-Latn-BA" b="1" dirty="0">
                    <a:solidFill>
                      <a:srgbClr val="0070C0"/>
                    </a:solidFill>
                  </a:rPr>
                  <a:t>=</a:t>
                </a:r>
                <a14:m>
                  <m:oMath xmlns:m="http://schemas.openxmlformats.org/officeDocument/2006/math">
                    <m:r>
                      <a:rPr lang="sr-Latn-BA" b="1" i="1" smtClean="0">
                        <a:solidFill>
                          <a:srgbClr val="0070C0"/>
                        </a:solidFill>
                        <a:latin typeface="Cambria Math" panose="02040503050406030204" pitchFamily="18" charset="0"/>
                      </a:rPr>
                      <m:t>𝟐</m:t>
                    </m:r>
                  </m:oMath>
                </a14:m>
                <a:endParaRPr lang="en-GB" b="1"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66982" y="6222406"/>
                <a:ext cx="960643" cy="400110"/>
              </a:xfrm>
              <a:prstGeom prst="rect">
                <a:avLst/>
              </a:prstGeom>
              <a:blipFill>
                <a:blip r:embed="rId6"/>
                <a:stretch>
                  <a:fillRect l="-4908" t="-2857" b="-12857"/>
                </a:stretch>
              </a:blipFill>
              <a:ln w="28575">
                <a:solidFill>
                  <a:schemeClr val="accent1">
                    <a:lumMod val="50000"/>
                  </a:schemeClr>
                </a:solidFill>
              </a:ln>
            </p:spPr>
            <p:txBody>
              <a:bodyPr/>
              <a:lstStyle/>
              <a:p>
                <a:r>
                  <a:rPr lang="en-GB">
                    <a:noFill/>
                  </a:rPr>
                  <a:t> </a:t>
                </a:r>
              </a:p>
            </p:txBody>
          </p:sp>
        </mc:Fallback>
      </mc:AlternateContent>
      <p:sp>
        <p:nvSpPr>
          <p:cNvPr id="13" name="Down Arrow 12"/>
          <p:cNvSpPr/>
          <p:nvPr/>
        </p:nvSpPr>
        <p:spPr>
          <a:xfrm>
            <a:off x="1911991" y="5300461"/>
            <a:ext cx="415634" cy="175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1911991" y="6035291"/>
            <a:ext cx="415634" cy="175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150760949"/>
              </p:ext>
            </p:extLst>
          </p:nvPr>
        </p:nvGraphicFramePr>
        <p:xfrm>
          <a:off x="3810093" y="3201642"/>
          <a:ext cx="5091475" cy="2764208"/>
        </p:xfrm>
        <a:graphic>
          <a:graphicData uri="http://schemas.openxmlformats.org/drawingml/2006/table">
            <a:tbl>
              <a:tblPr/>
              <a:tblGrid>
                <a:gridCol w="665915">
                  <a:extLst>
                    <a:ext uri="{9D8B030D-6E8A-4147-A177-3AD203B41FA5}">
                      <a16:colId xmlns:a16="http://schemas.microsoft.com/office/drawing/2014/main" val="1022462161"/>
                    </a:ext>
                  </a:extLst>
                </a:gridCol>
                <a:gridCol w="832394">
                  <a:extLst>
                    <a:ext uri="{9D8B030D-6E8A-4147-A177-3AD203B41FA5}">
                      <a16:colId xmlns:a16="http://schemas.microsoft.com/office/drawing/2014/main" val="3704244632"/>
                    </a:ext>
                  </a:extLst>
                </a:gridCol>
                <a:gridCol w="665915">
                  <a:extLst>
                    <a:ext uri="{9D8B030D-6E8A-4147-A177-3AD203B41FA5}">
                      <a16:colId xmlns:a16="http://schemas.microsoft.com/office/drawing/2014/main" val="3944459965"/>
                    </a:ext>
                  </a:extLst>
                </a:gridCol>
                <a:gridCol w="763027">
                  <a:extLst>
                    <a:ext uri="{9D8B030D-6E8A-4147-A177-3AD203B41FA5}">
                      <a16:colId xmlns:a16="http://schemas.microsoft.com/office/drawing/2014/main" val="1407330011"/>
                    </a:ext>
                  </a:extLst>
                </a:gridCol>
                <a:gridCol w="776901">
                  <a:extLst>
                    <a:ext uri="{9D8B030D-6E8A-4147-A177-3AD203B41FA5}">
                      <a16:colId xmlns:a16="http://schemas.microsoft.com/office/drawing/2014/main" val="2043117883"/>
                    </a:ext>
                  </a:extLst>
                </a:gridCol>
                <a:gridCol w="1387323">
                  <a:extLst>
                    <a:ext uri="{9D8B030D-6E8A-4147-A177-3AD203B41FA5}">
                      <a16:colId xmlns:a16="http://schemas.microsoft.com/office/drawing/2014/main" val="3310884601"/>
                    </a:ext>
                  </a:extLst>
                </a:gridCol>
              </a:tblGrid>
              <a:tr h="172815">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rPr>
                        <a:t>0,5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GB" sz="1200" b="0" i="0" u="none" strike="noStrike">
                          <a:solidFill>
                            <a:srgbClr val="000000"/>
                          </a:solidFill>
                          <a:effectLst/>
                          <a:latin typeface="Times New Roman" panose="02020603050405020304" pitchFamily="18" charset="0"/>
                        </a:rPr>
                        <a:t>0,5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801118"/>
                  </a:ext>
                </a:extLst>
              </a:tr>
              <a:tr h="172815">
                <a:tc rowSpan="2" gridSpan="2">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Štednja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Potrošnja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Investicije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Nacionalni dohodak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3453141"/>
                  </a:ext>
                </a:extLst>
              </a:tr>
              <a:tr h="172815">
                <a:tc gridSpan="2" vMerge="1">
                  <a:txBody>
                    <a:bodyPr/>
                    <a:lstStyle/>
                    <a:p>
                      <a:endParaRPr lang="en-GB"/>
                    </a:p>
                  </a:txBody>
                  <a:tcPr/>
                </a:tc>
                <a:tc hMerge="1" vMerge="1">
                  <a:txBody>
                    <a:bodyPr/>
                    <a:lstStyle/>
                    <a:p>
                      <a:endParaRPr lang="en-GB"/>
                    </a:p>
                  </a:txBody>
                  <a:tcPr/>
                </a:tc>
                <a:tc>
                  <a:txBody>
                    <a:bodyPr/>
                    <a:lstStyle/>
                    <a:p>
                      <a:pPr algn="ctr" fontAlgn="ctr"/>
                      <a:r>
                        <a:rPr lang="en-US" sz="1200" b="1" i="0" u="none" strike="noStrike">
                          <a:solidFill>
                            <a:srgbClr val="000000"/>
                          </a:solidFill>
                          <a:effectLst/>
                          <a:latin typeface="Times New Roman" panose="02020603050405020304" pitchFamily="18" charset="0"/>
                        </a:rPr>
                        <a:t>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49691830"/>
                  </a:ext>
                </a:extLst>
              </a:tr>
              <a:tr h="172815">
                <a:tc gridSpan="2">
                  <a:txBody>
                    <a:bodyPr/>
                    <a:lstStyle/>
                    <a:p>
                      <a:pPr algn="l" fontAlgn="ctr"/>
                      <a:r>
                        <a:rPr lang="en-US" sz="1200" b="1" i="0" u="none" strike="noStrike">
                          <a:solidFill>
                            <a:srgbClr val="000000"/>
                          </a:solidFill>
                          <a:effectLst/>
                          <a:latin typeface="Times New Roman" panose="02020603050405020304" pitchFamily="18" charset="0"/>
                        </a:rPr>
                        <a:t>Primarni efekat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GB"/>
                    </a:p>
                  </a:txBody>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9141235"/>
                  </a:ext>
                </a:extLst>
              </a:tr>
              <a:tr h="172815">
                <a:tc rowSpan="7">
                  <a:txBody>
                    <a:bodyPr/>
                    <a:lstStyle/>
                    <a:p>
                      <a:pPr algn="ctr" fontAlgn="ctr"/>
                      <a:r>
                        <a:rPr lang="en-US" sz="1200" b="1" i="0" u="none" strike="noStrike">
                          <a:solidFill>
                            <a:srgbClr val="000000"/>
                          </a:solidFill>
                          <a:effectLst/>
                          <a:latin typeface="Times New Roman" panose="02020603050405020304" pitchFamily="18" charset="0"/>
                        </a:rPr>
                        <a:t>Sekundarni efekat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Times New Roman" panose="02020603050405020304" pitchFamily="18" charset="0"/>
                        </a:rPr>
                        <a:t>iteracija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200" b="0" i="0" u="none" strike="noStrike">
                          <a:solidFill>
                            <a:srgbClr val="000000"/>
                          </a:solidFill>
                          <a:effectLst/>
                          <a:latin typeface="Times New Roman" panose="02020603050405020304" pitchFamily="18"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899479"/>
                  </a:ext>
                </a:extLst>
              </a:tr>
              <a:tr h="172815">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Times New Roman" panose="02020603050405020304" pitchFamily="18"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019675"/>
                  </a:ext>
                </a:extLst>
              </a:tr>
              <a:tr h="172815">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03520"/>
                  </a:ext>
                </a:extLst>
              </a:tr>
              <a:tr h="172815">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62,5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62,5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62,5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942751"/>
                  </a:ext>
                </a:extLst>
              </a:tr>
              <a:tr h="172815">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31,25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370734"/>
                  </a:ext>
                </a:extLst>
              </a:tr>
              <a:tr h="172815">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971618"/>
                  </a:ext>
                </a:extLst>
              </a:tr>
              <a:tr h="142928">
                <a:tc vMerge="1">
                  <a:txBody>
                    <a:bodyPr/>
                    <a:lstStyle/>
                    <a:p>
                      <a:endParaRPr lang="en-GB"/>
                    </a:p>
                  </a:txBody>
                  <a:tcPr/>
                </a:tc>
                <a:tc>
                  <a:txBody>
                    <a:bodyPr/>
                    <a:lstStyle/>
                    <a:p>
                      <a:pPr algn="ctr" fontAlgn="ctr"/>
                      <a:r>
                        <a:rPr lang="en-US" sz="1200" b="1" i="0" u="none" strike="noStrike" dirty="0">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492430"/>
                  </a:ext>
                </a:extLst>
              </a:tr>
              <a:tr h="172815">
                <a:tc gridSpan="2">
                  <a:txBody>
                    <a:bodyPr/>
                    <a:lstStyle/>
                    <a:p>
                      <a:pPr algn="l" fontAlgn="ctr"/>
                      <a:r>
                        <a:rPr lang="en-US" sz="1200" b="1" i="0" u="none" strike="noStrike">
                          <a:solidFill>
                            <a:srgbClr val="000000"/>
                          </a:solidFill>
                          <a:effectLst/>
                          <a:latin typeface="Times New Roman" panose="02020603050405020304" pitchFamily="18" charset="0"/>
                        </a:rPr>
                        <a:t>Ukupno sekundarni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69168352"/>
                  </a:ext>
                </a:extLst>
              </a:tr>
              <a:tr h="172815">
                <a:tc gridSpan="2">
                  <a:txBody>
                    <a:bodyPr/>
                    <a:lstStyle/>
                    <a:p>
                      <a:pPr algn="l" fontAlgn="ctr"/>
                      <a:r>
                        <a:rPr lang="en-US" sz="1200" b="1" i="0" u="none" strike="noStrike">
                          <a:solidFill>
                            <a:srgbClr val="000000"/>
                          </a:solidFill>
                          <a:effectLst/>
                          <a:latin typeface="Times New Roman" panose="02020603050405020304" pitchFamily="18" charset="0"/>
                        </a:rPr>
                        <a:t>Konačni efekat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112373449"/>
                  </a:ext>
                </a:extLst>
              </a:tr>
              <a:tr h="145165">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1"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2453228"/>
                  </a:ext>
                </a:extLst>
              </a:tr>
              <a:tr h="158990">
                <a:tc gridSpan="2">
                  <a:txBody>
                    <a:bodyPr/>
                    <a:lstStyle/>
                    <a:p>
                      <a:pPr algn="l" fontAlgn="ctr"/>
                      <a:r>
                        <a:rPr lang="en-US" sz="1100" b="0" i="0" u="none" strike="noStrike">
                          <a:solidFill>
                            <a:srgbClr val="000000"/>
                          </a:solidFill>
                          <a:effectLst/>
                          <a:latin typeface="Calibri" panose="020F0502020204030204" pitchFamily="34" charset="0"/>
                        </a:rPr>
                        <a:t>Multiplikator (dND/dI)</a:t>
                      </a:r>
                    </a:p>
                  </a:txBody>
                  <a:tcPr marL="7620" marR="7620" marT="7620" marB="0" anchor="ctr">
                    <a:lnL>
                      <a:noFill/>
                    </a:lnL>
                    <a:lnR>
                      <a:noFill/>
                    </a:lnR>
                    <a:lnT>
                      <a:noFill/>
                    </a:lnT>
                    <a:lnB>
                      <a:noFill/>
                    </a:lnB>
                    <a:solidFill>
                      <a:srgbClr val="D9E1F2"/>
                    </a:solidFill>
                  </a:tcPr>
                </a:tc>
                <a:tc hMerge="1">
                  <a:txBody>
                    <a:bodyPr/>
                    <a:lstStyle/>
                    <a:p>
                      <a:endParaRPr lang="en-GB"/>
                    </a:p>
                  </a:txBody>
                  <a:tcPr/>
                </a:tc>
                <a:tc>
                  <a:txBody>
                    <a:bodyPr/>
                    <a:lstStyle/>
                    <a:p>
                      <a:pPr algn="r" fontAlgn="ctr"/>
                      <a:r>
                        <a:rPr lang="en-GB"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r" fontAlgn="ctr"/>
                      <a:r>
                        <a:rPr lang="en-US" sz="1100" b="1" i="0" u="none" strike="noStrike" dirty="0">
                          <a:solidFill>
                            <a:srgbClr val="FFFFFF"/>
                          </a:solidFill>
                          <a:effectLst/>
                          <a:latin typeface="Calibri" panose="020F0502020204030204" pitchFamily="34" charset="0"/>
                        </a:rPr>
                        <a:t>2</a:t>
                      </a:r>
                    </a:p>
                  </a:txBody>
                  <a:tcPr marL="7620" marR="7620" marT="7620" marB="0" anchor="ctr">
                    <a:lnL>
                      <a:noFill/>
                    </a:lnL>
                    <a:lnR>
                      <a:noFill/>
                    </a:lnR>
                    <a:lnT>
                      <a:noFill/>
                    </a:lnT>
                    <a:lnB>
                      <a:noFill/>
                    </a:lnB>
                    <a:solidFill>
                      <a:srgbClr val="4472C4"/>
                    </a:solidFill>
                  </a:tcPr>
                </a:tc>
                <a:extLst>
                  <a:ext uri="{0D108BD9-81ED-4DB2-BD59-A6C34878D82A}">
                    <a16:rowId xmlns:a16="http://schemas.microsoft.com/office/drawing/2014/main" val="3556926186"/>
                  </a:ext>
                </a:extLst>
              </a:tr>
            </a:tbl>
          </a:graphicData>
        </a:graphic>
      </p:graphicFrame>
      <p:sp>
        <p:nvSpPr>
          <p:cNvPr id="16" name="Title 1"/>
          <p:cNvSpPr txBox="1">
            <a:spLocks/>
          </p:cNvSpPr>
          <p:nvPr/>
        </p:nvSpPr>
        <p:spPr>
          <a:xfrm>
            <a:off x="828885" y="1388557"/>
            <a:ext cx="7978854"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Pretpostavimo da je u nacionalnoj ekonomiji došlo do povećanja investicija za 1000 novčanih jednica, te da je marginalna sklonost ka potrošnji  0,5 i marginalna sklonost ka štednji 0,5. Izračunati:</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Primarni efekat povećanja investicija na povećanje nacionalnog dohodka</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Sekundarni i konačni efekat povećanja investicija na povećanje nacionalnog dohodka </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Vrijednost investicionog multiplikatora</a:t>
            </a: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8504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795" y="975135"/>
            <a:ext cx="572976" cy="710687"/>
          </a:xfrm>
          <a:prstGeom prst="rect">
            <a:avLst/>
          </a:prstGeom>
        </p:spPr>
      </p:pic>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467927" y="361900"/>
            <a:ext cx="3433641" cy="3109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Investicioni multiplikator </a:t>
            </a:r>
            <a:endParaRPr lang="en-GB" dirty="0"/>
          </a:p>
        </p:txBody>
      </p:sp>
      <p:sp>
        <p:nvSpPr>
          <p:cNvPr id="7" name="Title 1"/>
          <p:cNvSpPr txBox="1">
            <a:spLocks/>
          </p:cNvSpPr>
          <p:nvPr/>
        </p:nvSpPr>
        <p:spPr>
          <a:xfrm>
            <a:off x="890771" y="982449"/>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Investicioni multiplikator </a:t>
            </a:r>
          </a:p>
        </p:txBody>
      </p:sp>
      <p:sp>
        <p:nvSpPr>
          <p:cNvPr id="8" name="Title 1"/>
          <p:cNvSpPr txBox="1">
            <a:spLocks/>
          </p:cNvSpPr>
          <p:nvPr/>
        </p:nvSpPr>
        <p:spPr>
          <a:xfrm>
            <a:off x="421584" y="3078191"/>
            <a:ext cx="2066756"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c)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MSP = b   = 0,8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MSS =1-b = 0,2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MSP + MSS =1</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9" name="Title 1"/>
          <p:cNvSpPr txBox="1">
            <a:spLocks/>
          </p:cNvSpPr>
          <p:nvPr/>
        </p:nvSpPr>
        <p:spPr>
          <a:xfrm>
            <a:off x="2861807" y="6044306"/>
            <a:ext cx="5945932" cy="8136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Primarni efekat od investicija je 1000</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Sekundarni efekat od investicija je 4000, a konačni efeakt od investicija je 5000. </a:t>
            </a:r>
          </a:p>
        </p:txBody>
      </p:sp>
      <mc:AlternateContent xmlns:mc="http://schemas.openxmlformats.org/markup-compatibility/2006" xmlns:a14="http://schemas.microsoft.com/office/drawing/2010/main">
        <mc:Choice Requires="a14">
          <p:sp>
            <p:nvSpPr>
              <p:cNvPr id="10" name="TextBox 9"/>
              <p:cNvSpPr txBox="1"/>
              <p:nvPr/>
            </p:nvSpPr>
            <p:spPr>
              <a:xfrm>
                <a:off x="445597" y="4749614"/>
                <a:ext cx="1876831" cy="400110"/>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𝐈</m:t>
                        </m:r>
                      </m:den>
                    </m:f>
                  </m:oMath>
                </a14:m>
                <a:r>
                  <a:rPr lang="sr-Latn-BA" b="1" dirty="0"/>
                  <a:t>=</a:t>
                </a:r>
                <a14:m>
                  <m:oMath xmlns:m="http://schemas.openxmlformats.org/officeDocument/2006/math">
                    <m:f>
                      <m:fPr>
                        <m:ctrlPr>
                          <a:rPr lang="en-GB" b="1" i="1">
                            <a:latin typeface="Cambria Math" panose="02040503050406030204" pitchFamily="18" charset="0"/>
                          </a:rPr>
                        </m:ctrlPr>
                      </m:fPr>
                      <m:num>
                        <m:r>
                          <a:rPr lang="sr-Latn-BA" b="1" i="0" smtClean="0">
                            <a:latin typeface="Cambria Math" panose="02040503050406030204" pitchFamily="18" charset="0"/>
                          </a:rPr>
                          <m:t>𝟏</m:t>
                        </m:r>
                      </m:num>
                      <m:den>
                        <m:r>
                          <a:rPr lang="sr-Latn-BA" b="1" i="0" smtClean="0">
                            <a:latin typeface="Cambria Math" panose="02040503050406030204" pitchFamily="18" charset="0"/>
                          </a:rPr>
                          <m:t>𝟏</m:t>
                        </m:r>
                        <m:r>
                          <a:rPr lang="sr-Latn-BA" b="1" i="0" smtClean="0">
                            <a:latin typeface="Cambria Math" panose="02040503050406030204" pitchFamily="18" charset="0"/>
                          </a:rPr>
                          <m:t>−</m:t>
                        </m:r>
                        <m:r>
                          <a:rPr lang="sr-Latn-BA" b="1" i="0" smtClean="0">
                            <a:latin typeface="Cambria Math" panose="02040503050406030204" pitchFamily="18" charset="0"/>
                          </a:rPr>
                          <m:t>𝐌𝐒𝐏</m:t>
                        </m:r>
                      </m:den>
                    </m:f>
                  </m:oMath>
                </a14:m>
                <a:r>
                  <a:rPr lang="sr-Latn-BA" b="1" dirty="0"/>
                  <a:t> =</a:t>
                </a:r>
                <a14:m>
                  <m:oMath xmlns:m="http://schemas.openxmlformats.org/officeDocument/2006/math">
                    <m:f>
                      <m:fPr>
                        <m:ctrlPr>
                          <a:rPr lang="en-GB" b="1" i="1">
                            <a:latin typeface="Cambria Math" panose="02040503050406030204" pitchFamily="18" charset="0"/>
                          </a:rPr>
                        </m:ctrlPr>
                      </m:fPr>
                      <m:num>
                        <m:r>
                          <a:rPr lang="sr-Latn-BA" b="1">
                            <a:latin typeface="Cambria Math" panose="02040503050406030204" pitchFamily="18" charset="0"/>
                          </a:rPr>
                          <m:t>𝟏</m:t>
                        </m:r>
                      </m:num>
                      <m:den>
                        <m:r>
                          <a:rPr lang="sr-Latn-BA" b="1">
                            <a:latin typeface="Cambria Math" panose="02040503050406030204" pitchFamily="18" charset="0"/>
                          </a:rPr>
                          <m:t>𝟏</m:t>
                        </m:r>
                        <m:r>
                          <a:rPr lang="sr-Latn-BA" b="1">
                            <a:latin typeface="Cambria Math" panose="02040503050406030204" pitchFamily="18" charset="0"/>
                          </a:rPr>
                          <m:t>−</m:t>
                        </m:r>
                        <m:r>
                          <a:rPr lang="sr-Latn-BA" b="1" i="0" smtClean="0">
                            <a:latin typeface="Cambria Math" panose="02040503050406030204" pitchFamily="18" charset="0"/>
                          </a:rPr>
                          <m:t>𝐛</m:t>
                        </m:r>
                      </m:den>
                    </m:f>
                  </m:oMath>
                </a14:m>
                <a:r>
                  <a:rPr lang="sr-Latn-BA" b="1" dirty="0"/>
                  <a:t> </a:t>
                </a:r>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45597" y="4749614"/>
                <a:ext cx="1876831" cy="400110"/>
              </a:xfrm>
              <a:prstGeom prst="rect">
                <a:avLst/>
              </a:prstGeom>
              <a:blipFill>
                <a:blip r:embed="rId4"/>
                <a:stretch>
                  <a:fillRect l="-2556" t="-2817" b="-12676"/>
                </a:stretch>
              </a:blipFill>
              <a:ln w="28575">
                <a:solidFill>
                  <a:schemeClr val="accent1">
                    <a:lumMod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597" y="5549351"/>
                <a:ext cx="1876831" cy="421462"/>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latin typeface="Cambria Math" panose="02040503050406030204" pitchFamily="18" charset="0"/>
                          </a:rPr>
                        </m:ctrlPr>
                      </m:fPr>
                      <m:num>
                        <m:r>
                          <a:rPr lang="en-GB" b="1" i="0" smtClean="0">
                            <a:latin typeface="Cambria Math" panose="02040503050406030204" pitchFamily="18" charset="0"/>
                          </a:rPr>
                          <m:t>∆</m:t>
                        </m:r>
                        <m:r>
                          <a:rPr lang="sr-Latn-BA" b="1" i="0" smtClean="0">
                            <a:latin typeface="Cambria Math" panose="02040503050406030204" pitchFamily="18" charset="0"/>
                          </a:rPr>
                          <m:t>𝐘</m:t>
                        </m:r>
                      </m:num>
                      <m:den>
                        <m:r>
                          <a:rPr lang="en-GB" b="1" i="0" smtClean="0">
                            <a:latin typeface="Cambria Math" panose="02040503050406030204" pitchFamily="18" charset="0"/>
                          </a:rPr>
                          <m:t>∆</m:t>
                        </m:r>
                        <m:r>
                          <a:rPr lang="sr-Latn-BA" b="1" i="0" smtClean="0">
                            <a:latin typeface="Cambria Math" panose="02040503050406030204" pitchFamily="18" charset="0"/>
                          </a:rPr>
                          <m:t>𝐈</m:t>
                        </m:r>
                      </m:den>
                    </m:f>
                  </m:oMath>
                </a14:m>
                <a:r>
                  <a:rPr lang="sr-Latn-BA" b="1" dirty="0"/>
                  <a:t>=</a:t>
                </a:r>
                <a14:m>
                  <m:oMath xmlns:m="http://schemas.openxmlformats.org/officeDocument/2006/math">
                    <m:f>
                      <m:fPr>
                        <m:ctrlPr>
                          <a:rPr lang="en-GB" b="1" i="1">
                            <a:latin typeface="Cambria Math" panose="02040503050406030204" pitchFamily="18" charset="0"/>
                          </a:rPr>
                        </m:ctrlPr>
                      </m:fPr>
                      <m:num>
                        <m:r>
                          <a:rPr lang="sr-Latn-BA" b="1" i="0" smtClean="0">
                            <a:latin typeface="Cambria Math" panose="02040503050406030204" pitchFamily="18" charset="0"/>
                          </a:rPr>
                          <m:t>𝟏</m:t>
                        </m:r>
                      </m:num>
                      <m:den>
                        <m:r>
                          <a:rPr lang="sr-Latn-BA" b="1" i="0" smtClean="0">
                            <a:latin typeface="Cambria Math" panose="02040503050406030204" pitchFamily="18" charset="0"/>
                          </a:rPr>
                          <m:t>𝟏</m:t>
                        </m:r>
                        <m:r>
                          <a:rPr lang="sr-Latn-BA" b="1" i="0" smtClean="0">
                            <a:latin typeface="Cambria Math" panose="02040503050406030204" pitchFamily="18" charset="0"/>
                          </a:rPr>
                          <m:t>−</m:t>
                        </m:r>
                        <m:r>
                          <a:rPr lang="sr-Latn-BA" b="1" i="0" smtClean="0">
                            <a:latin typeface="Cambria Math" panose="02040503050406030204" pitchFamily="18" charset="0"/>
                          </a:rPr>
                          <m:t>𝟎</m:t>
                        </m:r>
                        <m:r>
                          <a:rPr lang="sr-Latn-BA" b="1" i="0" smtClean="0">
                            <a:latin typeface="Cambria Math" panose="02040503050406030204" pitchFamily="18" charset="0"/>
                          </a:rPr>
                          <m:t>,</m:t>
                        </m:r>
                        <m:r>
                          <a:rPr lang="sr-Latn-BA" b="1" i="1" smtClean="0">
                            <a:latin typeface="Cambria Math" panose="02040503050406030204" pitchFamily="18" charset="0"/>
                          </a:rPr>
                          <m:t>𝟖</m:t>
                        </m:r>
                      </m:den>
                    </m:f>
                  </m:oMath>
                </a14:m>
                <a:r>
                  <a:rPr lang="sr-Latn-BA" b="1" dirty="0"/>
                  <a:t> =</a:t>
                </a:r>
                <a14:m>
                  <m:oMath xmlns:m="http://schemas.openxmlformats.org/officeDocument/2006/math">
                    <m:f>
                      <m:fPr>
                        <m:ctrlPr>
                          <a:rPr lang="en-GB" b="1" i="1">
                            <a:latin typeface="Cambria Math" panose="02040503050406030204" pitchFamily="18" charset="0"/>
                          </a:rPr>
                        </m:ctrlPr>
                      </m:fPr>
                      <m:num>
                        <m:r>
                          <a:rPr lang="sr-Latn-BA" b="1">
                            <a:latin typeface="Cambria Math" panose="02040503050406030204" pitchFamily="18" charset="0"/>
                          </a:rPr>
                          <m:t>𝟏</m:t>
                        </m:r>
                      </m:num>
                      <m:den>
                        <m:r>
                          <a:rPr lang="sr-Latn-BA" b="1" i="1" smtClean="0">
                            <a:latin typeface="Cambria Math" panose="02040503050406030204" pitchFamily="18" charset="0"/>
                          </a:rPr>
                          <m:t>𝟎</m:t>
                        </m:r>
                        <m:r>
                          <a:rPr lang="sr-Latn-BA" b="1" i="1" smtClean="0">
                            <a:latin typeface="Cambria Math" panose="02040503050406030204" pitchFamily="18" charset="0"/>
                          </a:rPr>
                          <m:t>,</m:t>
                        </m:r>
                        <m:r>
                          <a:rPr lang="sr-Latn-BA" b="1" i="1" smtClean="0">
                            <a:latin typeface="Cambria Math" panose="02040503050406030204" pitchFamily="18" charset="0"/>
                          </a:rPr>
                          <m:t>𝟐</m:t>
                        </m:r>
                      </m:den>
                    </m:f>
                  </m:oMath>
                </a14:m>
                <a:r>
                  <a:rPr lang="sr-Latn-BA" b="1" dirty="0"/>
                  <a:t> </a:t>
                </a:r>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45597" y="5549351"/>
                <a:ext cx="1876831" cy="421462"/>
              </a:xfrm>
              <a:prstGeom prst="rect">
                <a:avLst/>
              </a:prstGeom>
              <a:blipFill>
                <a:blip r:embed="rId5"/>
                <a:stretch>
                  <a:fillRect l="-2556" t="-2703" b="-8108"/>
                </a:stretch>
              </a:blipFill>
              <a:ln w="28575">
                <a:solidFill>
                  <a:schemeClr val="accent1">
                    <a:lumMod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66982" y="6222406"/>
                <a:ext cx="960643" cy="398764"/>
              </a:xfrm>
              <a:prstGeom prst="rect">
                <a:avLst/>
              </a:prstGeom>
              <a:solidFill>
                <a:schemeClr val="bg1">
                  <a:lumMod val="95000"/>
                </a:schemeClr>
              </a:solidFill>
              <a:ln w="28575">
                <a:solidFill>
                  <a:schemeClr val="accent1">
                    <a:lumMod val="50000"/>
                  </a:schemeClr>
                </a:solidFill>
              </a:ln>
            </p:spPr>
            <p:txBody>
              <a:bodyPr wrap="square" lIns="0" tIns="0" rIns="0" bIns="0" rtlCol="0">
                <a:spAutoFit/>
              </a:bodyPr>
              <a:lstStyle/>
              <a:p>
                <a14:m>
                  <m:oMath xmlns:m="http://schemas.openxmlformats.org/officeDocument/2006/math">
                    <m:f>
                      <m:fPr>
                        <m:ctrlPr>
                          <a:rPr lang="en-GB" b="1" i="1" smtClean="0">
                            <a:solidFill>
                              <a:srgbClr val="0070C0"/>
                            </a:solidFill>
                            <a:latin typeface="Cambria Math" panose="02040503050406030204" pitchFamily="18" charset="0"/>
                          </a:rPr>
                        </m:ctrlPr>
                      </m:fPr>
                      <m:num>
                        <m:r>
                          <a:rPr lang="en-GB" b="1" i="0" smtClean="0">
                            <a:solidFill>
                              <a:srgbClr val="0070C0"/>
                            </a:solidFill>
                            <a:latin typeface="Cambria Math" panose="02040503050406030204" pitchFamily="18" charset="0"/>
                          </a:rPr>
                          <m:t>∆</m:t>
                        </m:r>
                        <m:r>
                          <a:rPr lang="sr-Latn-BA" b="1" i="0" smtClean="0">
                            <a:solidFill>
                              <a:srgbClr val="0070C0"/>
                            </a:solidFill>
                            <a:latin typeface="Cambria Math" panose="02040503050406030204" pitchFamily="18" charset="0"/>
                          </a:rPr>
                          <m:t>𝐘</m:t>
                        </m:r>
                      </m:num>
                      <m:den>
                        <m:r>
                          <a:rPr lang="en-GB" b="1" i="0" smtClean="0">
                            <a:solidFill>
                              <a:srgbClr val="0070C0"/>
                            </a:solidFill>
                            <a:latin typeface="Cambria Math" panose="02040503050406030204" pitchFamily="18" charset="0"/>
                          </a:rPr>
                          <m:t>∆</m:t>
                        </m:r>
                        <m:r>
                          <a:rPr lang="sr-Latn-BA" b="1" i="0" smtClean="0">
                            <a:solidFill>
                              <a:srgbClr val="0070C0"/>
                            </a:solidFill>
                            <a:latin typeface="Cambria Math" panose="02040503050406030204" pitchFamily="18" charset="0"/>
                          </a:rPr>
                          <m:t>𝐈</m:t>
                        </m:r>
                      </m:den>
                    </m:f>
                  </m:oMath>
                </a14:m>
                <a:r>
                  <a:rPr lang="sr-Latn-BA" b="1" dirty="0">
                    <a:solidFill>
                      <a:srgbClr val="0070C0"/>
                    </a:solidFill>
                  </a:rPr>
                  <a:t>=</a:t>
                </a:r>
                <a14:m>
                  <m:oMath xmlns:m="http://schemas.openxmlformats.org/officeDocument/2006/math">
                    <m:r>
                      <a:rPr lang="sr-Latn-BA" b="1" i="1" dirty="0" smtClean="0">
                        <a:solidFill>
                          <a:srgbClr val="0070C0"/>
                        </a:solidFill>
                        <a:latin typeface="Cambria Math" panose="02040503050406030204" pitchFamily="18" charset="0"/>
                      </a:rPr>
                      <m:t>𝟓</m:t>
                    </m:r>
                  </m:oMath>
                </a14:m>
                <a:endParaRPr lang="en-GB" b="1"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66982" y="6222406"/>
                <a:ext cx="960643" cy="398764"/>
              </a:xfrm>
              <a:prstGeom prst="rect">
                <a:avLst/>
              </a:prstGeom>
              <a:blipFill>
                <a:blip r:embed="rId6"/>
                <a:stretch>
                  <a:fillRect l="-4908" t="-2857" b="-12857"/>
                </a:stretch>
              </a:blipFill>
              <a:ln w="28575">
                <a:solidFill>
                  <a:schemeClr val="accent1">
                    <a:lumMod val="50000"/>
                  </a:schemeClr>
                </a:solidFill>
              </a:ln>
            </p:spPr>
            <p:txBody>
              <a:bodyPr/>
              <a:lstStyle/>
              <a:p>
                <a:r>
                  <a:rPr lang="en-GB">
                    <a:noFill/>
                  </a:rPr>
                  <a:t> </a:t>
                </a:r>
              </a:p>
            </p:txBody>
          </p:sp>
        </mc:Fallback>
      </mc:AlternateContent>
      <p:sp>
        <p:nvSpPr>
          <p:cNvPr id="13" name="Down Arrow 12"/>
          <p:cNvSpPr/>
          <p:nvPr/>
        </p:nvSpPr>
        <p:spPr>
          <a:xfrm>
            <a:off x="1911991" y="5300461"/>
            <a:ext cx="415634" cy="175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1911991" y="6035291"/>
            <a:ext cx="415634" cy="175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828885" y="1388557"/>
            <a:ext cx="7978854"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Pretpostavimo da je u nacionalnoj ekonomiji došlo do povećanja investicija za 1000 novčanih jednica, te da je marginalna sklonost ka potrošnji  0,8 i marginalna sklonost ka štednji 0,2. Izračunati:</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Primarni efekat povećanja investicija na povećanje nacionalnog dohodka</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Sekundarni i konačni efekat povećanja investicija na povećanje nacionalnog dohodka </a:t>
            </a:r>
          </a:p>
          <a:p>
            <a:pPr marL="342900" indent="-342900" algn="just">
              <a:buAutoNum type="alphaLcParen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Vrijednost investicionog multiplikatora</a:t>
            </a: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994854960"/>
              </p:ext>
            </p:extLst>
          </p:nvPr>
        </p:nvGraphicFramePr>
        <p:xfrm>
          <a:off x="3808629" y="2753836"/>
          <a:ext cx="4660900" cy="3101340"/>
        </p:xfrm>
        <a:graphic>
          <a:graphicData uri="http://schemas.openxmlformats.org/drawingml/2006/table">
            <a:tbl>
              <a:tblPr/>
              <a:tblGrid>
                <a:gridCol w="609600">
                  <a:extLst>
                    <a:ext uri="{9D8B030D-6E8A-4147-A177-3AD203B41FA5}">
                      <a16:colId xmlns:a16="http://schemas.microsoft.com/office/drawing/2014/main" val="1144394701"/>
                    </a:ext>
                  </a:extLst>
                </a:gridCol>
                <a:gridCol w="762000">
                  <a:extLst>
                    <a:ext uri="{9D8B030D-6E8A-4147-A177-3AD203B41FA5}">
                      <a16:colId xmlns:a16="http://schemas.microsoft.com/office/drawing/2014/main" val="124316717"/>
                    </a:ext>
                  </a:extLst>
                </a:gridCol>
                <a:gridCol w="609600">
                  <a:extLst>
                    <a:ext uri="{9D8B030D-6E8A-4147-A177-3AD203B41FA5}">
                      <a16:colId xmlns:a16="http://schemas.microsoft.com/office/drawing/2014/main" val="3259796103"/>
                    </a:ext>
                  </a:extLst>
                </a:gridCol>
                <a:gridCol w="698500">
                  <a:extLst>
                    <a:ext uri="{9D8B030D-6E8A-4147-A177-3AD203B41FA5}">
                      <a16:colId xmlns:a16="http://schemas.microsoft.com/office/drawing/2014/main" val="1624544155"/>
                    </a:ext>
                  </a:extLst>
                </a:gridCol>
                <a:gridCol w="711200">
                  <a:extLst>
                    <a:ext uri="{9D8B030D-6E8A-4147-A177-3AD203B41FA5}">
                      <a16:colId xmlns:a16="http://schemas.microsoft.com/office/drawing/2014/main" val="2594690868"/>
                    </a:ext>
                  </a:extLst>
                </a:gridCol>
                <a:gridCol w="1270000">
                  <a:extLst>
                    <a:ext uri="{9D8B030D-6E8A-4147-A177-3AD203B41FA5}">
                      <a16:colId xmlns:a16="http://schemas.microsoft.com/office/drawing/2014/main" val="3938861692"/>
                    </a:ext>
                  </a:extLst>
                </a:gridCol>
              </a:tblGrid>
              <a:tr h="198120">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rPr>
                        <a:t>0,2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GB" sz="1200" b="0" i="0" u="none" strike="noStrike">
                          <a:solidFill>
                            <a:srgbClr val="000000"/>
                          </a:solidFill>
                          <a:effectLst/>
                          <a:latin typeface="Times New Roman" panose="02020603050405020304" pitchFamily="18" charset="0"/>
                        </a:rPr>
                        <a:t>0,8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63103"/>
                  </a:ext>
                </a:extLst>
              </a:tr>
              <a:tr h="198120">
                <a:tc rowSpan="2" gridSpan="2">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Štednja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Potrošnja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Investicije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1" i="0" u="none" strike="noStrike">
                          <a:solidFill>
                            <a:srgbClr val="000000"/>
                          </a:solidFill>
                          <a:effectLst/>
                          <a:latin typeface="Times New Roman" panose="02020603050405020304" pitchFamily="18" charset="0"/>
                        </a:rPr>
                        <a:t>Nacionalni dohodak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20042"/>
                  </a:ext>
                </a:extLst>
              </a:tr>
              <a:tr h="198120">
                <a:tc gridSpan="2" vMerge="1">
                  <a:txBody>
                    <a:bodyPr/>
                    <a:lstStyle/>
                    <a:p>
                      <a:endParaRPr lang="en-GB"/>
                    </a:p>
                  </a:txBody>
                  <a:tcPr/>
                </a:tc>
                <a:tc hMerge="1" vMerge="1">
                  <a:txBody>
                    <a:bodyPr/>
                    <a:lstStyle/>
                    <a:p>
                      <a:endParaRPr lang="en-GB"/>
                    </a:p>
                  </a:txBody>
                  <a:tcPr/>
                </a:tc>
                <a:tc>
                  <a:txBody>
                    <a:bodyPr/>
                    <a:lstStyle/>
                    <a:p>
                      <a:pPr algn="ctr" fontAlgn="ctr"/>
                      <a:r>
                        <a:rPr lang="en-US" sz="1200" b="1" i="0" u="none" strike="noStrike">
                          <a:solidFill>
                            <a:srgbClr val="000000"/>
                          </a:solidFill>
                          <a:effectLst/>
                          <a:latin typeface="Times New Roman" panose="02020603050405020304" pitchFamily="18" charset="0"/>
                        </a:rPr>
                        <a:t>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Times New Roman" panose="02020603050405020304" pitchFamily="18" charset="0"/>
                        </a:rPr>
                        <a:t>dND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4558975"/>
                  </a:ext>
                </a:extLst>
              </a:tr>
              <a:tr h="198120">
                <a:tc gridSpan="2">
                  <a:txBody>
                    <a:bodyPr/>
                    <a:lstStyle/>
                    <a:p>
                      <a:pPr algn="l" fontAlgn="ctr"/>
                      <a:r>
                        <a:rPr lang="en-US" sz="1200" b="1" i="0" u="none" strike="noStrike">
                          <a:solidFill>
                            <a:srgbClr val="000000"/>
                          </a:solidFill>
                          <a:effectLst/>
                          <a:latin typeface="Times New Roman" panose="02020603050405020304" pitchFamily="18" charset="0"/>
                        </a:rPr>
                        <a:t>Primarni efekat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n-GB"/>
                    </a:p>
                  </a:txBody>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86372289"/>
                  </a:ext>
                </a:extLst>
              </a:tr>
              <a:tr h="198120">
                <a:tc rowSpan="7">
                  <a:txBody>
                    <a:bodyPr/>
                    <a:lstStyle/>
                    <a:p>
                      <a:pPr algn="ctr" fontAlgn="ctr"/>
                      <a:r>
                        <a:rPr lang="en-US" sz="1200" b="1" i="0" u="none" strike="noStrike">
                          <a:solidFill>
                            <a:srgbClr val="000000"/>
                          </a:solidFill>
                          <a:effectLst/>
                          <a:latin typeface="Times New Roman" panose="02020603050405020304" pitchFamily="18" charset="0"/>
                        </a:rPr>
                        <a:t>Sekundarni efekat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Times New Roman" panose="02020603050405020304" pitchFamily="18" charset="0"/>
                        </a:rPr>
                        <a:t>iteracija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200" b="0" i="0" u="none" strike="noStrike">
                          <a:solidFill>
                            <a:srgbClr val="000000"/>
                          </a:solidFill>
                          <a:effectLst/>
                          <a:latin typeface="Times New Roman" panose="02020603050405020304" pitchFamily="18"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417586"/>
                  </a:ext>
                </a:extLst>
              </a:tr>
              <a:tr h="198120">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panose="02020603050405020304" pitchFamily="18" charset="0"/>
                        </a:rPr>
                        <a:t>640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640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798757"/>
                  </a:ext>
                </a:extLst>
              </a:tr>
              <a:tr h="198120">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panose="02020603050405020304" pitchFamily="18" charset="0"/>
                        </a:rPr>
                        <a:t>512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734552"/>
                  </a:ext>
                </a:extLst>
              </a:tr>
              <a:tr h="198120">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panose="02020603050405020304" pitchFamily="18" charset="0"/>
                        </a:rPr>
                        <a:t>409,6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13180"/>
                  </a:ext>
                </a:extLst>
              </a:tr>
              <a:tr h="198120">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81,92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panose="02020603050405020304" pitchFamily="18" charset="0"/>
                        </a:rPr>
                        <a:t>327,68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327,68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011057"/>
                  </a:ext>
                </a:extLst>
              </a:tr>
              <a:tr h="198120">
                <a:tc vMerge="1">
                  <a:txBody>
                    <a:bodyPr/>
                    <a:lstStyle/>
                    <a:p>
                      <a:endParaRPr lang="en-GB"/>
                    </a:p>
                  </a:txBody>
                  <a:tcPr/>
                </a:tc>
                <a:tc>
                  <a:txBody>
                    <a:bodyPr/>
                    <a:lstStyle/>
                    <a:p>
                      <a:pPr algn="l" fontAlgn="ctr"/>
                      <a:r>
                        <a:rPr lang="en-US" sz="1200" b="1" i="0" u="none" strike="noStrike">
                          <a:solidFill>
                            <a:srgbClr val="000000"/>
                          </a:solidFill>
                          <a:effectLst/>
                          <a:latin typeface="Times New Roman" panose="02020603050405020304" pitchFamily="18" charset="0"/>
                        </a:rPr>
                        <a:t>iteracija 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65,536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panose="02020603050405020304" pitchFamily="18" charset="0"/>
                        </a:rPr>
                        <a:t>262,144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262,144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518390"/>
                  </a:ext>
                </a:extLst>
              </a:tr>
              <a:tr h="182880">
                <a:tc vMerge="1">
                  <a:txBody>
                    <a:bodyPr/>
                    <a:lstStyle/>
                    <a:p>
                      <a:endParaRPr lang="en-GB"/>
                    </a:p>
                  </a:txBody>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a:t>
                      </a:r>
                    </a:p>
                  </a:txBody>
                  <a:tcPr marL="7620" marR="7620" marT="762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108286"/>
                  </a:ext>
                </a:extLst>
              </a:tr>
              <a:tr h="198120">
                <a:tc gridSpan="2">
                  <a:txBody>
                    <a:bodyPr/>
                    <a:lstStyle/>
                    <a:p>
                      <a:pPr algn="l" fontAlgn="ctr"/>
                      <a:r>
                        <a:rPr lang="en-US" sz="1200" b="1" i="0" u="none" strike="noStrike">
                          <a:solidFill>
                            <a:srgbClr val="000000"/>
                          </a:solidFill>
                          <a:effectLst/>
                          <a:latin typeface="Times New Roman" panose="02020603050405020304" pitchFamily="18" charset="0"/>
                        </a:rPr>
                        <a:t>Ukupno sekundarni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14483812"/>
                  </a:ext>
                </a:extLst>
              </a:tr>
              <a:tr h="198120">
                <a:tc gridSpan="2">
                  <a:txBody>
                    <a:bodyPr/>
                    <a:lstStyle/>
                    <a:p>
                      <a:pPr algn="l" fontAlgn="ctr"/>
                      <a:r>
                        <a:rPr lang="en-US" sz="1200" b="1" i="0" u="none" strike="noStrike">
                          <a:solidFill>
                            <a:srgbClr val="000000"/>
                          </a:solidFill>
                          <a:effectLst/>
                          <a:latin typeface="Times New Roman" panose="02020603050405020304" pitchFamily="18" charset="0"/>
                        </a:rPr>
                        <a:t>Konačni efekat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a:txBody>
                    <a:bodyPr/>
                    <a:lstStyle/>
                    <a:p>
                      <a:pPr algn="ctr" fontAlgn="ctr"/>
                      <a:r>
                        <a:rPr lang="en-US" sz="1200" b="0" i="0" u="none" strike="noStrike">
                          <a:solidFill>
                            <a:srgbClr val="000000"/>
                          </a:solidFill>
                          <a:effectLst/>
                          <a:latin typeface="Times New Roman" panose="02020603050405020304" pitchFamily="18"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655533333"/>
                  </a:ext>
                </a:extLst>
              </a:tr>
              <a:tr h="182880">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1"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10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8179189"/>
                  </a:ext>
                </a:extLst>
              </a:tr>
              <a:tr h="182880">
                <a:tc gridSpan="2">
                  <a:txBody>
                    <a:bodyPr/>
                    <a:lstStyle/>
                    <a:p>
                      <a:pPr algn="l" fontAlgn="ctr"/>
                      <a:r>
                        <a:rPr lang="en-US" sz="1100" b="0" i="0" u="none" strike="noStrike">
                          <a:solidFill>
                            <a:srgbClr val="000000"/>
                          </a:solidFill>
                          <a:effectLst/>
                          <a:latin typeface="Calibri" panose="020F0502020204030204" pitchFamily="34" charset="0"/>
                        </a:rPr>
                        <a:t>Multiplikator (dND/dI)</a:t>
                      </a:r>
                    </a:p>
                  </a:txBody>
                  <a:tcPr marL="7620" marR="7620" marT="7620" marB="0" anchor="ctr">
                    <a:lnL>
                      <a:noFill/>
                    </a:lnL>
                    <a:lnR>
                      <a:noFill/>
                    </a:lnR>
                    <a:lnT>
                      <a:noFill/>
                    </a:lnT>
                    <a:lnB>
                      <a:noFill/>
                    </a:lnB>
                    <a:solidFill>
                      <a:srgbClr val="D9E1F2"/>
                    </a:solidFill>
                  </a:tcPr>
                </a:tc>
                <a:tc hMerge="1">
                  <a:txBody>
                    <a:bodyPr/>
                    <a:lstStyle/>
                    <a:p>
                      <a:endParaRPr lang="en-GB"/>
                    </a:p>
                  </a:txBody>
                  <a:tcPr/>
                </a:tc>
                <a:tc>
                  <a:txBody>
                    <a:bodyPr/>
                    <a:lstStyle/>
                    <a:p>
                      <a:pPr algn="r" fontAlgn="ctr"/>
                      <a:r>
                        <a:rPr lang="en-GB"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E1F2"/>
                    </a:solidFill>
                  </a:tcPr>
                </a:tc>
                <a:tc>
                  <a:txBody>
                    <a:bodyPr/>
                    <a:lstStyle/>
                    <a:p>
                      <a:pPr algn="r" fontAlgn="ctr"/>
                      <a:r>
                        <a:rPr lang="en-US" sz="1100" b="1" i="0" u="none" strike="noStrike" dirty="0">
                          <a:solidFill>
                            <a:srgbClr val="FFFFFF"/>
                          </a:solidFill>
                          <a:effectLst/>
                          <a:latin typeface="Calibri" panose="020F0502020204030204" pitchFamily="34" charset="0"/>
                        </a:rPr>
                        <a:t>5</a:t>
                      </a:r>
                    </a:p>
                  </a:txBody>
                  <a:tcPr marL="7620" marR="7620" marT="7620" marB="0" anchor="ctr">
                    <a:lnL>
                      <a:noFill/>
                    </a:lnL>
                    <a:lnR>
                      <a:noFill/>
                    </a:lnR>
                    <a:lnT>
                      <a:noFill/>
                    </a:lnT>
                    <a:lnB>
                      <a:noFill/>
                    </a:lnB>
                    <a:solidFill>
                      <a:srgbClr val="4472C4"/>
                    </a:solidFill>
                  </a:tcPr>
                </a:tc>
                <a:extLst>
                  <a:ext uri="{0D108BD9-81ED-4DB2-BD59-A6C34878D82A}">
                    <a16:rowId xmlns:a16="http://schemas.microsoft.com/office/drawing/2014/main" val="62316789"/>
                  </a:ext>
                </a:extLst>
              </a:tr>
            </a:tbl>
          </a:graphicData>
        </a:graphic>
      </p:graphicFrame>
    </p:spTree>
    <p:extLst>
      <p:ext uri="{BB962C8B-B14F-4D97-AF65-F5344CB8AC3E}">
        <p14:creationId xmlns:p14="http://schemas.microsoft.com/office/powerpoint/2010/main" val="274364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228436" y="1055798"/>
            <a:ext cx="7154430" cy="85612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u="sng" dirty="0">
                <a:solidFill>
                  <a:schemeClr val="tx1">
                    <a:lumMod val="65000"/>
                    <a:lumOff val="35000"/>
                  </a:schemeClr>
                </a:solidFill>
                <a:latin typeface="Times New Roman" panose="02020603050405020304" pitchFamily="18" charset="0"/>
                <a:cs typeface="Times New Roman" panose="02020603050405020304" pitchFamily="18" charset="0"/>
              </a:rPr>
              <a:t>Bruto nacionalni proizvod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jedne zemlje (BNP) u otvorenoj ekonomiji definiše se kao zbir proizvodnje za domaću potrošnju (C), domaćih investicija (I), proizvodnje za budžetsku potrošnju (G)  i ostvarenog izvoza (X). </a:t>
            </a: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123" y="1126518"/>
            <a:ext cx="759869" cy="409575"/>
          </a:xfrm>
          <a:prstGeom prst="rect">
            <a:avLst/>
          </a:prstGeom>
        </p:spPr>
      </p:pic>
      <p:sp>
        <p:nvSpPr>
          <p:cNvPr id="6" name="Title 1"/>
          <p:cNvSpPr txBox="1">
            <a:spLocks/>
          </p:cNvSpPr>
          <p:nvPr/>
        </p:nvSpPr>
        <p:spPr>
          <a:xfrm>
            <a:off x="1331972" y="2002526"/>
            <a:ext cx="2780893" cy="367640"/>
          </a:xfrm>
          <a:prstGeom prst="rect">
            <a:avLst/>
          </a:prstGeom>
          <a:solidFill>
            <a:schemeClr val="bg1">
              <a:lumMod val="95000"/>
            </a:schemeClr>
          </a:solidFill>
          <a:ln w="28575">
            <a:solidFill>
              <a:schemeClr val="accent1">
                <a:lumMod val="50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BNP= </a:t>
            </a:r>
            <a:r>
              <a:rPr lang="sr-Latn-BA" sz="1800" dirty="0">
                <a:solidFill>
                  <a:schemeClr val="tx1"/>
                </a:solidFill>
                <a:latin typeface="Times New Roman" panose="02020603050405020304" pitchFamily="18" charset="0"/>
                <a:cs typeface="Times New Roman" panose="02020603050405020304" pitchFamily="18" charset="0"/>
              </a:rPr>
              <a:t>C+I+G+X</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411296" y="5676440"/>
            <a:ext cx="4934249" cy="57240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200" dirty="0">
                <a:solidFill>
                  <a:schemeClr val="tx1">
                    <a:lumMod val="65000"/>
                    <a:lumOff val="35000"/>
                  </a:schemeClr>
                </a:solidFill>
                <a:latin typeface="Times New Roman" panose="02020603050405020304" pitchFamily="18" charset="0"/>
                <a:cs typeface="Times New Roman" panose="02020603050405020304" pitchFamily="18" charset="0"/>
              </a:rPr>
              <a:t>Razlika između državnog dohodka i državne potrošnje (T-G) = državnoj štednji (Sd): </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8" name="Curved Left Arrow 7"/>
          <p:cNvSpPr/>
          <p:nvPr/>
        </p:nvSpPr>
        <p:spPr>
          <a:xfrm flipH="1">
            <a:off x="842445" y="1571328"/>
            <a:ext cx="489527" cy="745289"/>
          </a:xfrm>
          <a:prstGeom prst="curvedLeftArrow">
            <a:avLst>
              <a:gd name="adj1" fmla="val 25000"/>
              <a:gd name="adj2" fmla="val 761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Left Arrow 8"/>
          <p:cNvSpPr/>
          <p:nvPr/>
        </p:nvSpPr>
        <p:spPr>
          <a:xfrm flipH="1">
            <a:off x="738909" y="3285862"/>
            <a:ext cx="489527" cy="745289"/>
          </a:xfrm>
          <a:prstGeom prst="curvedLeftArrow">
            <a:avLst>
              <a:gd name="adj1" fmla="val 25000"/>
              <a:gd name="adj2" fmla="val 761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p:cNvSpPr txBox="1">
            <a:spLocks/>
          </p:cNvSpPr>
          <p:nvPr/>
        </p:nvSpPr>
        <p:spPr>
          <a:xfrm>
            <a:off x="1331972" y="3784237"/>
            <a:ext cx="2780893" cy="367640"/>
          </a:xfrm>
          <a:prstGeom prst="rect">
            <a:avLst/>
          </a:prstGeom>
          <a:solidFill>
            <a:schemeClr val="bg1">
              <a:lumMod val="95000"/>
            </a:schemeClr>
          </a:solidFill>
          <a:ln w="28575">
            <a:solidFill>
              <a:schemeClr val="accent1">
                <a:lumMod val="50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BND= </a:t>
            </a:r>
            <a:r>
              <a:rPr lang="sr-Latn-BA" sz="1800" dirty="0">
                <a:solidFill>
                  <a:schemeClr val="tx1"/>
                </a:solidFill>
                <a:latin typeface="Times New Roman" panose="02020603050405020304" pitchFamily="18" charset="0"/>
                <a:cs typeface="Times New Roman" panose="02020603050405020304" pitchFamily="18" charset="0"/>
              </a:rPr>
              <a:t>C+Sp+Ss+T+M</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2435717" y="4383613"/>
            <a:ext cx="2780893"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BNP= </a:t>
            </a:r>
            <a:r>
              <a:rPr lang="sr-Latn-BA" sz="1800" dirty="0">
                <a:solidFill>
                  <a:schemeClr val="tx1"/>
                </a:solidFill>
                <a:latin typeface="Times New Roman" panose="02020603050405020304" pitchFamily="18" charset="0"/>
                <a:cs typeface="Times New Roman" panose="02020603050405020304" pitchFamily="18" charset="0"/>
              </a:rPr>
              <a:t>C+I+G+X</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788516" y="4383613"/>
            <a:ext cx="2780893"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BND= </a:t>
            </a:r>
            <a:r>
              <a:rPr lang="sr-Latn-BA" sz="1800" dirty="0">
                <a:solidFill>
                  <a:schemeClr val="tx1"/>
                </a:solidFill>
                <a:latin typeface="Times New Roman" panose="02020603050405020304" pitchFamily="18" charset="0"/>
                <a:cs typeface="Times New Roman" panose="02020603050405020304" pitchFamily="18" charset="0"/>
              </a:rPr>
              <a:t>C+Sp+Ss+T+M</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3" name="Equal 12"/>
          <p:cNvSpPr/>
          <p:nvPr/>
        </p:nvSpPr>
        <p:spPr>
          <a:xfrm>
            <a:off x="5345545" y="4456597"/>
            <a:ext cx="314036" cy="24144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296624" y="4393498"/>
            <a:ext cx="1592960" cy="367640"/>
          </a:xfrm>
          <a:prstGeom prst="rect">
            <a:avLst/>
          </a:prstGeom>
          <a:solidFill>
            <a:schemeClr val="bg1">
              <a:lumMod val="95000"/>
            </a:schemeClr>
          </a:solidFill>
          <a:ln w="28575">
            <a:solidFill>
              <a:schemeClr val="accent1">
                <a:lumMod val="50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BNP= BND</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5" name="Right Arrow 14"/>
          <p:cNvSpPr/>
          <p:nvPr/>
        </p:nvSpPr>
        <p:spPr>
          <a:xfrm>
            <a:off x="2050473" y="4383613"/>
            <a:ext cx="256308" cy="4562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itle 1"/>
          <p:cNvSpPr txBox="1">
            <a:spLocks/>
          </p:cNvSpPr>
          <p:nvPr/>
        </p:nvSpPr>
        <p:spPr>
          <a:xfrm>
            <a:off x="3826163" y="4893199"/>
            <a:ext cx="3239655"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C+I+G+X =C+Sp+Ss+T+M</a:t>
            </a:r>
            <a:endParaRPr lang="sr-Latn-BA" sz="1800" b="1" dirty="0">
              <a:solidFill>
                <a:schemeClr val="accent2"/>
              </a:solidFill>
              <a:latin typeface="Times New Roman" panose="02020603050405020304" pitchFamily="18" charset="0"/>
              <a:cs typeface="Times New Roman" panose="02020603050405020304" pitchFamily="18" charset="0"/>
            </a:endParaRPr>
          </a:p>
          <a:p>
            <a:pPr algn="ctr"/>
            <a:r>
              <a:rPr lang="sr-Latn-BA" sz="1800" dirty="0">
                <a:solidFill>
                  <a:schemeClr val="tx1"/>
                </a:solidFill>
                <a:latin typeface="Times New Roman" panose="02020603050405020304" pitchFamily="18" charset="0"/>
                <a:cs typeface="Times New Roman" panose="02020603050405020304" pitchFamily="18" charset="0"/>
              </a:rPr>
              <a:t> </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560819" y="5359049"/>
            <a:ext cx="3239655"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I+G+(X-M) =Sp+Ss+T</a:t>
            </a:r>
            <a:endParaRPr lang="sr-Latn-BA" sz="1800" b="1" dirty="0">
              <a:solidFill>
                <a:schemeClr val="accent2"/>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flipV="1">
            <a:off x="4081285" y="4897220"/>
            <a:ext cx="350982" cy="3676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15048" y="4902536"/>
            <a:ext cx="350982" cy="36764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5245408" y="5778821"/>
            <a:ext cx="3239655"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I+G+(X-M) =Sp+Ss+T</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1380836" y="2844851"/>
            <a:ext cx="7154430" cy="109445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u="sng" dirty="0">
                <a:solidFill>
                  <a:schemeClr val="tx1">
                    <a:lumMod val="65000"/>
                    <a:lumOff val="35000"/>
                  </a:schemeClr>
                </a:solidFill>
                <a:latin typeface="Times New Roman" panose="02020603050405020304" pitchFamily="18" charset="0"/>
                <a:cs typeface="Times New Roman" panose="02020603050405020304" pitchFamily="18" charset="0"/>
              </a:rPr>
              <a:t>Bruto nacionalni dohodak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jedne zemlje (BND) u otvorenoj ekonomiji definiše se kao zbir domaće potrošnje (C), poslovne štednje u vidu amortizacije i profita (Sp), privatne štednje stanovništva (Ss), dijela dohodka oporezivanog od strane  države (T) i uvoza (M). </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7" name="Title 1"/>
          <p:cNvSpPr txBox="1">
            <a:spLocks/>
          </p:cNvSpPr>
          <p:nvPr/>
        </p:nvSpPr>
        <p:spPr>
          <a:xfrm>
            <a:off x="5766291" y="6225183"/>
            <a:ext cx="3239655" cy="367640"/>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(X-M) =Sp+Ss+Sd - I</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2678545" y="6277073"/>
            <a:ext cx="2536503" cy="315750"/>
          </a:xfrm>
          <a:prstGeom prst="rect">
            <a:avLst/>
          </a:prstGeom>
          <a:ln>
            <a:solidFill>
              <a:schemeClr val="accent6">
                <a:lumMod val="75000"/>
              </a:schemeClr>
            </a:solidFill>
            <a:prstDash val="sysDash"/>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200" dirty="0">
                <a:solidFill>
                  <a:schemeClr val="tx1">
                    <a:lumMod val="65000"/>
                    <a:lumOff val="35000"/>
                  </a:schemeClr>
                </a:solidFill>
                <a:latin typeface="Times New Roman" panose="02020603050405020304" pitchFamily="18" charset="0"/>
                <a:cs typeface="Times New Roman" panose="02020603050405020304" pitchFamily="18" charset="0"/>
              </a:rPr>
              <a:t>Ako ukupnu štednju izrazimo zbirno: </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9" name="Title 1"/>
          <p:cNvSpPr txBox="1">
            <a:spLocks/>
          </p:cNvSpPr>
          <p:nvPr/>
        </p:nvSpPr>
        <p:spPr>
          <a:xfrm>
            <a:off x="1339866" y="6248842"/>
            <a:ext cx="1288440"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X-M =S-I</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30" name="Left Arrow 29"/>
          <p:cNvSpPr/>
          <p:nvPr/>
        </p:nvSpPr>
        <p:spPr>
          <a:xfrm>
            <a:off x="5315526" y="6225183"/>
            <a:ext cx="314036" cy="3676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476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26471" y="1016674"/>
            <a:ext cx="1288440"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X-M =S-I</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989570" y="961930"/>
            <a:ext cx="7154430" cy="85612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Odnos izvoza i uvoza prema štednji investicijama pokazuje korelaciju između vanjske trgovine i bruto nacionalnog dohodka jedne zemlje.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Svaki višak izvoza u odnosu na uvoz povećava odnos štednje u odnosu na nivo investicija u toj zemlji.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Veći uvoz nad izvozom, odražava se na povećanje investija u odnosu na štednju. </a:t>
            </a: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7" name="Down Arrow 6"/>
          <p:cNvSpPr/>
          <p:nvPr/>
        </p:nvSpPr>
        <p:spPr>
          <a:xfrm>
            <a:off x="870509" y="1510910"/>
            <a:ext cx="600363" cy="877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1989570" y="2478804"/>
            <a:ext cx="7154430" cy="85612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Ako važi </a:t>
            </a:r>
            <a:r>
              <a:rPr lang="sr-Latn-BA" sz="1600" u="sng" dirty="0">
                <a:solidFill>
                  <a:schemeClr val="tx1">
                    <a:lumMod val="65000"/>
                    <a:lumOff val="35000"/>
                  </a:schemeClr>
                </a:solidFill>
                <a:latin typeface="Times New Roman" panose="02020603050405020304" pitchFamily="18" charset="0"/>
                <a:cs typeface="Times New Roman" panose="02020603050405020304" pitchFamily="18" charset="0"/>
              </a:rPr>
              <a:t>X-M = S-I</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to je isto što i </a:t>
            </a:r>
            <a:r>
              <a:rPr lang="sr-Latn-BA" sz="1600" u="sng" dirty="0">
                <a:solidFill>
                  <a:schemeClr val="tx1">
                    <a:lumMod val="65000"/>
                    <a:lumOff val="35000"/>
                  </a:schemeClr>
                </a:solidFill>
                <a:latin typeface="Times New Roman" panose="02020603050405020304" pitchFamily="18" charset="0"/>
                <a:cs typeface="Times New Roman" panose="02020603050405020304" pitchFamily="18" charset="0"/>
              </a:rPr>
              <a:t>X+I = S+M. </a:t>
            </a: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9" name="Title 1"/>
          <p:cNvSpPr txBox="1">
            <a:spLocks/>
          </p:cNvSpPr>
          <p:nvPr/>
        </p:nvSpPr>
        <p:spPr>
          <a:xfrm>
            <a:off x="457198" y="2478804"/>
            <a:ext cx="1288440"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X+I =S+M</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57198" y="3013964"/>
            <a:ext cx="21936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 ∆M = ∆S- ∆I</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457198" y="3447709"/>
            <a:ext cx="21936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 </a:t>
            </a:r>
            <a:r>
              <a:rPr lang="sr-Latn-BA" sz="1800" dirty="0">
                <a:solidFill>
                  <a:srgbClr val="FF0000"/>
                </a:solidFill>
                <a:latin typeface="Times New Roman" panose="02020603050405020304" pitchFamily="18" charset="0"/>
                <a:cs typeface="Times New Roman" panose="02020603050405020304" pitchFamily="18" charset="0"/>
              </a:rPr>
              <a:t>∆I</a:t>
            </a:r>
            <a:r>
              <a:rPr lang="sr-Latn-BA" sz="1800" dirty="0">
                <a:solidFill>
                  <a:schemeClr val="tx1"/>
                </a:solidFill>
                <a:latin typeface="Times New Roman" panose="02020603050405020304" pitchFamily="18" charset="0"/>
                <a:cs typeface="Times New Roman" panose="02020603050405020304" pitchFamily="18" charset="0"/>
              </a:rPr>
              <a:t> = ∆S+∆M</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3097935" y="3957234"/>
            <a:ext cx="5441083"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Podjelimo sa /∆Y</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3" name="Title 1"/>
          <p:cNvSpPr txBox="1">
            <a:spLocks/>
          </p:cNvSpPr>
          <p:nvPr/>
        </p:nvSpPr>
        <p:spPr>
          <a:xfrm>
            <a:off x="457198" y="3928514"/>
            <a:ext cx="21936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 = ∆S+∆M</a:t>
            </a:r>
            <a:endParaRPr lang="sr-Latn-BA" sz="1800" b="1" dirty="0">
              <a:solidFill>
                <a:schemeClr val="accent2"/>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2846243" y="5435518"/>
            <a:ext cx="5441083"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štednji (s)</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5" name="Title 1"/>
          <p:cNvSpPr txBox="1">
            <a:spLocks/>
          </p:cNvSpPr>
          <p:nvPr/>
        </p:nvSpPr>
        <p:spPr>
          <a:xfrm>
            <a:off x="457198" y="4409319"/>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 ∆S /</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+∆M /</a:t>
            </a:r>
            <a:r>
              <a:rPr lang="sr-Latn-BA" sz="1800" dirty="0">
                <a:solidFill>
                  <a:srgbClr val="CC9900"/>
                </a:solidFill>
                <a:latin typeface="Times New Roman" panose="02020603050405020304" pitchFamily="18" charset="0"/>
                <a:cs typeface="Times New Roman" panose="02020603050405020304" pitchFamily="18" charset="0"/>
              </a:rPr>
              <a:t>∆Y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526471" y="4855418"/>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 ∆S /</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+∆M /</a:t>
            </a:r>
            <a:r>
              <a:rPr lang="sr-Latn-BA" sz="1800" dirty="0">
                <a:solidFill>
                  <a:srgbClr val="CC9900"/>
                </a:solidFill>
                <a:latin typeface="Times New Roman" panose="02020603050405020304" pitchFamily="18" charset="0"/>
                <a:cs typeface="Times New Roman" panose="02020603050405020304" pitchFamily="18" charset="0"/>
              </a:rPr>
              <a:t>∆Y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32689" y="5433748"/>
            <a:ext cx="1182222"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 /</a:t>
            </a:r>
            <a:r>
              <a:rPr lang="sr-Latn-BA" sz="1800" dirty="0">
                <a:solidFill>
                  <a:srgbClr val="CC9900"/>
                </a:solidFill>
                <a:latin typeface="Times New Roman" panose="02020603050405020304" pitchFamily="18" charset="0"/>
                <a:cs typeface="Times New Roman" panose="02020603050405020304" pitchFamily="18" charset="0"/>
              </a:rPr>
              <a:t>∆Y</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632689" y="6024291"/>
            <a:ext cx="1288475"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∆M /</a:t>
            </a:r>
            <a:r>
              <a:rPr lang="sr-Latn-BA" sz="1800" dirty="0">
                <a:solidFill>
                  <a:srgbClr val="CC9900"/>
                </a:solidFill>
                <a:latin typeface="Times New Roman" panose="02020603050405020304" pitchFamily="18" charset="0"/>
                <a:cs typeface="Times New Roman" panose="02020603050405020304" pitchFamily="18" charset="0"/>
              </a:rPr>
              <a:t>∆Y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250335" y="3715902"/>
            <a:ext cx="5441083"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Uz uslov da su ivesticije konstante, odnosno da je </a:t>
            </a:r>
            <a:r>
              <a:rPr lang="sr-Latn-BA" sz="1600" u="sng" dirty="0">
                <a:solidFill>
                  <a:schemeClr val="tx1">
                    <a:lumMod val="65000"/>
                    <a:lumOff val="35000"/>
                  </a:schemeClr>
                </a:solidFill>
                <a:latin typeface="Times New Roman" panose="02020603050405020304" pitchFamily="18" charset="0"/>
                <a:cs typeface="Times New Roman" panose="02020603050405020304" pitchFamily="18" charset="0"/>
              </a:rPr>
              <a:t>∆I =0,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tada je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0" name="Title 1"/>
          <p:cNvSpPr txBox="1">
            <a:spLocks/>
          </p:cNvSpPr>
          <p:nvPr/>
        </p:nvSpPr>
        <p:spPr>
          <a:xfrm>
            <a:off x="2785774" y="6021801"/>
            <a:ext cx="5441083"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uvozu (m)</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1" name="Title 1"/>
          <p:cNvSpPr txBox="1">
            <a:spLocks/>
          </p:cNvSpPr>
          <p:nvPr/>
        </p:nvSpPr>
        <p:spPr>
          <a:xfrm>
            <a:off x="6347689" y="270833"/>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50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71" y="7154516"/>
            <a:ext cx="8395855" cy="2215991"/>
          </a:xfrm>
          <a:prstGeom prst="rect">
            <a:avLst/>
          </a:prstGeom>
        </p:spPr>
        <p:txBody>
          <a:bodyPr wrap="square">
            <a:spAutoFit/>
          </a:bodyPr>
          <a:lstStyle/>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takodje, posto su u otvorenoj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C/</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S/</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M/</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 1 (zbir ove tri granicne sklonosti je jednak jedan) tako da je izraz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S/</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M/</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 1 -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C/</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 tako da je izvozni multiplikator </a:t>
            </a:r>
            <a:r>
              <a:rPr lang="hr-HR" sz="1400" b="1" dirty="0">
                <a:solidFill>
                  <a:srgbClr val="0000FF"/>
                </a:solidFill>
                <a:latin typeface="Times New Roman" panose="02020603050405020304" pitchFamily="18" charset="0"/>
                <a:ea typeface="Times New Roman" panose="02020603050405020304" pitchFamily="18" charset="0"/>
              </a:rPr>
              <a:t>kao i investicioni</a:t>
            </a:r>
            <a:r>
              <a:rPr lang="hr-HR" sz="1200" dirty="0">
                <a:solidFill>
                  <a:srgbClr val="0000FF"/>
                </a:solidFill>
                <a:latin typeface="Times New Roman" panose="02020603050405020304" pitchFamily="18" charset="0"/>
                <a:ea typeface="Times New Roman" panose="02020603050405020304" pitchFamily="18" charset="0"/>
              </a:rPr>
              <a:t> u zatvorenoj direktno srazmjeran granicnoj sklonosti potrosnji  obrnuto srazmjeran granicnim sklonostima stednje i uvoza; </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 moze </a:t>
            </a:r>
            <a:r>
              <a:rPr lang="hr-HR" sz="1400" b="1" dirty="0">
                <a:solidFill>
                  <a:srgbClr val="0000FF"/>
                </a:solidFill>
                <a:latin typeface="Times New Roman" panose="02020603050405020304" pitchFamily="18" charset="0"/>
                <a:ea typeface="Times New Roman" panose="02020603050405020304" pitchFamily="18" charset="0"/>
              </a:rPr>
              <a:t>da se racuna i kao 1/ (1 - </a:t>
            </a:r>
            <a:r>
              <a:rPr lang="hr-HR" sz="1400" b="1"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400" b="1" dirty="0">
                <a:solidFill>
                  <a:srgbClr val="0000FF"/>
                </a:solidFill>
                <a:latin typeface="Times New Roman" panose="02020603050405020304" pitchFamily="18" charset="0"/>
                <a:ea typeface="Times New Roman" panose="02020603050405020304" pitchFamily="18" charset="0"/>
              </a:rPr>
              <a:t>C/</a:t>
            </a:r>
            <a:r>
              <a:rPr lang="hr-HR" sz="1400" b="1"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400" b="1" dirty="0">
                <a:solidFill>
                  <a:srgbClr val="0000FF"/>
                </a:solidFill>
                <a:latin typeface="Times New Roman" panose="02020603050405020304" pitchFamily="18" charset="0"/>
                <a:ea typeface="Times New Roman" panose="02020603050405020304" pitchFamily="18" charset="0"/>
              </a:rPr>
              <a:t>Y)</a:t>
            </a:r>
            <a:r>
              <a:rPr lang="hr-HR" sz="1200" dirty="0">
                <a:solidFill>
                  <a:srgbClr val="0000FF"/>
                </a:solidFill>
                <a:latin typeface="Times New Roman" panose="02020603050405020304" pitchFamily="18" charset="0"/>
                <a:ea typeface="Times New Roman" panose="02020603050405020304" pitchFamily="18" charset="0"/>
              </a:rPr>
              <a:t> isto kao i investicioni samo sto je sad otvorena ekonomija pa imamo i m = </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M/</a:t>
            </a:r>
            <a:r>
              <a:rPr lang="hr-HR" sz="1200" dirty="0">
                <a:solidFill>
                  <a:srgbClr val="0000FF"/>
                </a:solidFill>
                <a:latin typeface="Times New Roman" panose="02020603050405020304" pitchFamily="18" charset="0"/>
                <a:ea typeface="Times New Roman" panose="02020603050405020304" pitchFamily="18" charset="0"/>
                <a:sym typeface="Symbol" panose="05050102010706020507" pitchFamily="18" charset="2"/>
              </a:rPr>
              <a:t></a:t>
            </a:r>
            <a:r>
              <a:rPr lang="hr-HR" sz="1200" dirty="0">
                <a:solidFill>
                  <a:srgbClr val="0000FF"/>
                </a:solidFill>
                <a:latin typeface="Times New Roman" panose="02020603050405020304" pitchFamily="18" charset="0"/>
                <a:ea typeface="Times New Roman" panose="02020603050405020304" pitchFamily="18" charset="0"/>
              </a:rPr>
              <a:t>Y</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r>
              <a:rPr lang="hr-HR" sz="1400" b="1" dirty="0">
                <a:solidFill>
                  <a:srgbClr val="0000FF"/>
                </a:solidFill>
                <a:latin typeface="Times New Roman" panose="02020603050405020304" pitchFamily="18" charset="0"/>
                <a:ea typeface="Times New Roman" panose="02020603050405020304" pitchFamily="18" charset="0"/>
              </a:rPr>
              <a:t>logika tumacenja</a:t>
            </a:r>
            <a:r>
              <a:rPr lang="hr-HR" sz="1200" dirty="0">
                <a:solidFill>
                  <a:srgbClr val="0000FF"/>
                </a:solidFill>
                <a:latin typeface="Times New Roman" panose="02020603050405020304" pitchFamily="18" charset="0"/>
                <a:ea typeface="Times New Roman" panose="02020603050405020304" pitchFamily="18" charset="0"/>
              </a:rPr>
              <a:t> i djelovanja spoljnotrgovinskog u otvorenoj potpuno ista kao investicionog u zatvorenoj ekonomiji</a:t>
            </a:r>
            <a:endParaRPr lang="en-GB" sz="1200" dirty="0">
              <a:latin typeface="Times New Roman" panose="02020603050405020304" pitchFamily="18" charset="0"/>
              <a:ea typeface="Times New Roman" panose="02020603050405020304" pitchFamily="18" charset="0"/>
            </a:endParaRPr>
          </a:p>
          <a:p>
            <a:pP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ctr">
              <a:spcAft>
                <a:spcPts val="0"/>
              </a:spcAft>
            </a:pPr>
            <a:r>
              <a:rPr lang="hr-HR" sz="1200" dirty="0">
                <a:solidFill>
                  <a:srgbClr val="0000FF"/>
                </a:solidFill>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p:nvSpPr>
          <p:cNvPr id="6" name="Title 1"/>
          <p:cNvSpPr txBox="1">
            <a:spLocks/>
          </p:cNvSpPr>
          <p:nvPr/>
        </p:nvSpPr>
        <p:spPr>
          <a:xfrm>
            <a:off x="378691" y="961931"/>
            <a:ext cx="3334327" cy="3567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Sa kad imamo: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8" name="Title 1"/>
          <p:cNvSpPr txBox="1">
            <a:spLocks/>
          </p:cNvSpPr>
          <p:nvPr/>
        </p:nvSpPr>
        <p:spPr>
          <a:xfrm>
            <a:off x="3713018" y="1354766"/>
            <a:ext cx="460068" cy="3101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 </a:t>
            </a:r>
            <a:endParaRPr lang="sr-Latn-BA" sz="1600" u="sng"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2" name="Title 1"/>
          <p:cNvSpPr txBox="1">
            <a:spLocks/>
          </p:cNvSpPr>
          <p:nvPr/>
        </p:nvSpPr>
        <p:spPr>
          <a:xfrm>
            <a:off x="323276" y="4785230"/>
            <a:ext cx="1533234"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3810000" y="2136710"/>
            <a:ext cx="3526533" cy="3333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Prebacimo ∆Y na desnu stranu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6" name="Title 1"/>
          <p:cNvSpPr txBox="1">
            <a:spLocks/>
          </p:cNvSpPr>
          <p:nvPr/>
        </p:nvSpPr>
        <p:spPr>
          <a:xfrm>
            <a:off x="378691" y="1347288"/>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 ∆S /</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+∆M /</a:t>
            </a:r>
            <a:r>
              <a:rPr lang="sr-Latn-BA" sz="1800" dirty="0">
                <a:solidFill>
                  <a:srgbClr val="CC9900"/>
                </a:solidFill>
                <a:latin typeface="Times New Roman" panose="02020603050405020304" pitchFamily="18" charset="0"/>
                <a:cs typeface="Times New Roman" panose="02020603050405020304" pitchFamily="18" charset="0"/>
              </a:rPr>
              <a:t>∆Y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5257374" y="1122518"/>
            <a:ext cx="1427004"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 /</a:t>
            </a:r>
            <a:r>
              <a:rPr lang="sr-Latn-BA" sz="1800" dirty="0">
                <a:solidFill>
                  <a:srgbClr val="CC9900"/>
                </a:solidFill>
                <a:latin typeface="Times New Roman" panose="02020603050405020304" pitchFamily="18" charset="0"/>
                <a:cs typeface="Times New Roman" panose="02020603050405020304" pitchFamily="18" charset="0"/>
              </a:rPr>
              <a:t>∆Y =s</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316343" y="4976047"/>
            <a:ext cx="2094348" cy="673367"/>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Izvozni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41744" y="5720375"/>
            <a:ext cx="2032000" cy="5743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Multiplikator spoljne trgovine </a:t>
            </a:r>
          </a:p>
        </p:txBody>
      </p:sp>
      <p:sp>
        <p:nvSpPr>
          <p:cNvPr id="20" name="Title 1"/>
          <p:cNvSpPr txBox="1">
            <a:spLocks/>
          </p:cNvSpPr>
          <p:nvPr/>
        </p:nvSpPr>
        <p:spPr>
          <a:xfrm>
            <a:off x="6932901" y="1497415"/>
            <a:ext cx="1758517"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uvozu (m)</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2" name="Title 1"/>
          <p:cNvSpPr txBox="1">
            <a:spLocks/>
          </p:cNvSpPr>
          <p:nvPr/>
        </p:nvSpPr>
        <p:spPr>
          <a:xfrm>
            <a:off x="6957314" y="1151998"/>
            <a:ext cx="147806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∆M /</a:t>
            </a:r>
            <a:r>
              <a:rPr lang="sr-Latn-BA" sz="1800" dirty="0">
                <a:solidFill>
                  <a:srgbClr val="CC9900"/>
                </a:solidFill>
                <a:latin typeface="Times New Roman" panose="02020603050405020304" pitchFamily="18" charset="0"/>
                <a:cs typeface="Times New Roman" panose="02020603050405020304" pitchFamily="18" charset="0"/>
              </a:rPr>
              <a:t>∆Y =m</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378691" y="2032166"/>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a:t>
            </a:r>
            <a:r>
              <a:rPr lang="sr-Latn-BA" sz="1800" dirty="0">
                <a:solidFill>
                  <a:srgbClr val="CC9900"/>
                </a:solidFill>
                <a:latin typeface="Times New Roman" panose="02020603050405020304" pitchFamily="18" charset="0"/>
                <a:cs typeface="Times New Roman" panose="02020603050405020304" pitchFamily="18" charset="0"/>
              </a:rPr>
              <a:t>∆Y </a:t>
            </a:r>
            <a:r>
              <a:rPr lang="sr-Latn-BA" sz="1800" dirty="0">
                <a:solidFill>
                  <a:schemeClr val="tx1"/>
                </a:solidFill>
                <a:latin typeface="Times New Roman" panose="02020603050405020304" pitchFamily="18" charset="0"/>
                <a:cs typeface="Times New Roman" panose="02020603050405020304" pitchFamily="18" charset="0"/>
              </a:rPr>
              <a:t>= s+m</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24" name="Down Arrow 23"/>
          <p:cNvSpPr/>
          <p:nvPr/>
        </p:nvSpPr>
        <p:spPr>
          <a:xfrm>
            <a:off x="526471" y="1796163"/>
            <a:ext cx="434111" cy="197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p:cNvSpPr txBox="1">
            <a:spLocks/>
          </p:cNvSpPr>
          <p:nvPr/>
        </p:nvSpPr>
        <p:spPr>
          <a:xfrm>
            <a:off x="5164618" y="1449420"/>
            <a:ext cx="1871206"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ka štednji (s)</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6" name="Title 1"/>
          <p:cNvSpPr txBox="1">
            <a:spLocks/>
          </p:cNvSpPr>
          <p:nvPr/>
        </p:nvSpPr>
        <p:spPr>
          <a:xfrm>
            <a:off x="323275" y="2558284"/>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∆X= </a:t>
            </a:r>
            <a:r>
              <a:rPr lang="sr-Latn-BA" sz="1800" dirty="0">
                <a:solidFill>
                  <a:srgbClr val="CC9900"/>
                </a:solidFill>
                <a:latin typeface="Times New Roman" panose="02020603050405020304" pitchFamily="18" charset="0"/>
                <a:cs typeface="Times New Roman" panose="02020603050405020304" pitchFamily="18" charset="0"/>
              </a:rPr>
              <a:t>∆ Y *(</a:t>
            </a:r>
            <a:r>
              <a:rPr lang="sr-Latn-BA" sz="1800" dirty="0">
                <a:solidFill>
                  <a:schemeClr val="tx1"/>
                </a:solidFill>
                <a:latin typeface="Times New Roman" panose="02020603050405020304" pitchFamily="18" charset="0"/>
                <a:cs typeface="Times New Roman" panose="02020603050405020304" pitchFamily="18" charset="0"/>
              </a:rPr>
              <a:t>s+m)</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27" name="Title 1"/>
          <p:cNvSpPr txBox="1">
            <a:spLocks/>
          </p:cNvSpPr>
          <p:nvPr/>
        </p:nvSpPr>
        <p:spPr>
          <a:xfrm>
            <a:off x="3810000" y="2649690"/>
            <a:ext cx="4262582" cy="3333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Ako zamjenimo lijevu i desnu stranu, to je isto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8" name="Title 1"/>
          <p:cNvSpPr txBox="1">
            <a:spLocks/>
          </p:cNvSpPr>
          <p:nvPr/>
        </p:nvSpPr>
        <p:spPr>
          <a:xfrm>
            <a:off x="378691" y="3143619"/>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rgbClr val="CC9900"/>
                </a:solidFill>
                <a:latin typeface="Times New Roman" panose="02020603050405020304" pitchFamily="18" charset="0"/>
                <a:cs typeface="Times New Roman" panose="02020603050405020304" pitchFamily="18" charset="0"/>
              </a:rPr>
              <a:t>∆ Y *(</a:t>
            </a:r>
            <a:r>
              <a:rPr lang="sr-Latn-BA" sz="1800" dirty="0">
                <a:solidFill>
                  <a:schemeClr val="tx1"/>
                </a:solidFill>
                <a:latin typeface="Times New Roman" panose="02020603050405020304" pitchFamily="18" charset="0"/>
                <a:cs typeface="Times New Roman" panose="02020603050405020304" pitchFamily="18" charset="0"/>
              </a:rPr>
              <a:t>s+m)= ∆X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29" name="Title 1"/>
          <p:cNvSpPr txBox="1">
            <a:spLocks/>
          </p:cNvSpPr>
          <p:nvPr/>
        </p:nvSpPr>
        <p:spPr>
          <a:xfrm>
            <a:off x="378691" y="3685144"/>
            <a:ext cx="315883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rgbClr val="CC9900"/>
                </a:solidFill>
                <a:latin typeface="Times New Roman" panose="02020603050405020304" pitchFamily="18" charset="0"/>
                <a:cs typeface="Times New Roman" panose="02020603050405020304" pitchFamily="18" charset="0"/>
              </a:rPr>
              <a:t>∆ Y/ ∆X =  1/(</a:t>
            </a:r>
            <a:r>
              <a:rPr lang="sr-Latn-BA" sz="1800" dirty="0">
                <a:solidFill>
                  <a:schemeClr val="tx1"/>
                </a:solidFill>
                <a:latin typeface="Times New Roman" panose="02020603050405020304" pitchFamily="18" charset="0"/>
                <a:cs typeface="Times New Roman" panose="02020603050405020304" pitchFamily="18" charset="0"/>
              </a:rPr>
              <a:t>s+m)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30" name="Title 1"/>
          <p:cNvSpPr txBox="1">
            <a:spLocks/>
          </p:cNvSpPr>
          <p:nvPr/>
        </p:nvSpPr>
        <p:spPr>
          <a:xfrm>
            <a:off x="341744" y="4250256"/>
            <a:ext cx="3676073" cy="367640"/>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b="1" dirty="0">
                <a:solidFill>
                  <a:schemeClr val="tx1"/>
                </a:solidFill>
                <a:latin typeface="Times New Roman" panose="02020603050405020304" pitchFamily="18" charset="0"/>
                <a:cs typeface="Times New Roman" panose="02020603050405020304" pitchFamily="18" charset="0"/>
              </a:rPr>
              <a:t>∆ Y/ ∆X </a:t>
            </a:r>
            <a:r>
              <a:rPr lang="sr-Latn-BA" sz="1800" dirty="0">
                <a:solidFill>
                  <a:schemeClr val="tx1"/>
                </a:solidFill>
                <a:latin typeface="Times New Roman" panose="02020603050405020304" pitchFamily="18" charset="0"/>
                <a:cs typeface="Times New Roman" panose="02020603050405020304" pitchFamily="18" charset="0"/>
              </a:rPr>
              <a:t>=  1/(∆S /∆Y + ∆M /∆Y ) </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31" name="Right Brace 30"/>
          <p:cNvSpPr/>
          <p:nvPr/>
        </p:nvSpPr>
        <p:spPr>
          <a:xfrm rot="5400000">
            <a:off x="815728" y="4232138"/>
            <a:ext cx="289706" cy="88423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itle 1"/>
          <p:cNvSpPr txBox="1">
            <a:spLocks/>
          </p:cNvSpPr>
          <p:nvPr/>
        </p:nvSpPr>
        <p:spPr>
          <a:xfrm>
            <a:off x="2927052" y="4977120"/>
            <a:ext cx="5764366" cy="1119468"/>
          </a:xfrm>
          <a:prstGeom prst="rect">
            <a:avLst/>
          </a:prstGeom>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accent4">
                    <a:lumMod val="50000"/>
                  </a:schemeClr>
                </a:solidFill>
                <a:latin typeface="Times New Roman" panose="02020603050405020304" pitchFamily="18" charset="0"/>
                <a:cs typeface="Times New Roman" panose="02020603050405020304" pitchFamily="18" charset="0"/>
              </a:rPr>
              <a:t>Multiplikator spoljne trgovine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pokazuje promjenu </a:t>
            </a: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nacionalnog dohodka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 promjeni </a:t>
            </a: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izvoza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i pokazuje za koliko će se promjeniti dohodak, ako se izvoz poveća za 1 jedinicu, (kao i investicioni multiplikator uvijek je veći od 1). </a:t>
            </a:r>
          </a:p>
        </p:txBody>
      </p:sp>
      <p:sp>
        <p:nvSpPr>
          <p:cNvPr id="33" name="Right Arrow 32"/>
          <p:cNvSpPr/>
          <p:nvPr/>
        </p:nvSpPr>
        <p:spPr>
          <a:xfrm>
            <a:off x="2534945" y="5302796"/>
            <a:ext cx="304800" cy="543050"/>
          </a:xfrm>
          <a:prstGeom prst="rightArrow">
            <a:avLst/>
          </a:prstGeom>
          <a:solidFill>
            <a:schemeClr val="bg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p:cNvSpPr txBox="1">
            <a:spLocks/>
          </p:cNvSpPr>
          <p:nvPr/>
        </p:nvSpPr>
        <p:spPr>
          <a:xfrm>
            <a:off x="5711592" y="4075842"/>
            <a:ext cx="2772279" cy="607780"/>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∆Y /∆X =spoljnotrgovinski multiplikaotor </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36" name="Right Arrow 35"/>
          <p:cNvSpPr/>
          <p:nvPr/>
        </p:nvSpPr>
        <p:spPr>
          <a:xfrm>
            <a:off x="4193657" y="4183798"/>
            <a:ext cx="1366634" cy="543050"/>
          </a:xfrm>
          <a:prstGeom prst="rightArrow">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itle 1"/>
          <p:cNvSpPr txBox="1">
            <a:spLocks/>
          </p:cNvSpPr>
          <p:nvPr/>
        </p:nvSpPr>
        <p:spPr>
          <a:xfrm>
            <a:off x="6292271" y="241170"/>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71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a:t>
            </a:fld>
            <a:endParaRPr lang="en-US" dirty="0"/>
          </a:p>
        </p:txBody>
      </p:sp>
      <p:sp>
        <p:nvSpPr>
          <p:cNvPr id="7" name="Rounded Rectangle 6"/>
          <p:cNvSpPr/>
          <p:nvPr/>
        </p:nvSpPr>
        <p:spPr>
          <a:xfrm>
            <a:off x="150938" y="197993"/>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66869" y="3063341"/>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a:solidFill>
                  <a:schemeClr val="tx2">
                    <a:lumMod val="60000"/>
                    <a:lumOff val="40000"/>
                  </a:schemeClr>
                </a:solidFill>
                <a:latin typeface="Times New Roman" panose="02020603050405020304" pitchFamily="18" charset="0"/>
                <a:cs typeface="Times New Roman" panose="02020603050405020304" pitchFamily="18" charset="0"/>
              </a:rPr>
              <a:t>                  Vježbe </a:t>
            </a:r>
            <a: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839931" y="6269940"/>
            <a:ext cx="3121458" cy="5362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mr Dragana-Vujičić Stefanović, </a:t>
            </a:r>
          </a:p>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06" y="2940687"/>
            <a:ext cx="1756813" cy="993854"/>
          </a:xfrm>
          <a:prstGeom prst="rect">
            <a:avLst/>
          </a:prstGeom>
        </p:spPr>
      </p:pic>
      <p:sp>
        <p:nvSpPr>
          <p:cNvPr id="11" name="Title 1"/>
          <p:cNvSpPr txBox="1">
            <a:spLocks/>
          </p:cNvSpPr>
          <p:nvPr/>
        </p:nvSpPr>
        <p:spPr>
          <a:xfrm>
            <a:off x="466869" y="4193082"/>
            <a:ext cx="7878330" cy="4452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Protekcionističke koncepcije   </a:t>
            </a:r>
          </a:p>
          <a:p>
            <a:endParaRPr lang="sr-Latn-BA" sz="2400" b="1" dirty="0">
              <a:solidFill>
                <a:srgbClr val="FF000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459213" y="4633818"/>
            <a:ext cx="7201917" cy="46626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Kejnzov model </a:t>
            </a:r>
          </a:p>
          <a:p>
            <a:pPr marL="342900" indent="-342900">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Međ.ekonomija i spoljnotrgovinski multiplikator  </a:t>
            </a:r>
            <a:endParaRPr lang="sr-Latn-B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70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78691" y="961931"/>
            <a:ext cx="3334327" cy="3567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Sa kad imamo: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8" name="Title 1"/>
          <p:cNvSpPr txBox="1">
            <a:spLocks/>
          </p:cNvSpPr>
          <p:nvPr/>
        </p:nvSpPr>
        <p:spPr>
          <a:xfrm>
            <a:off x="3713018" y="1354766"/>
            <a:ext cx="460068" cy="3101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 </a:t>
            </a:r>
            <a:endParaRPr lang="sr-Latn-BA" sz="1600" u="sng"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indent="-342900" algn="just">
              <a:buAutoNum type="alphaLcParen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2" name="Title 1"/>
          <p:cNvSpPr txBox="1">
            <a:spLocks/>
          </p:cNvSpPr>
          <p:nvPr/>
        </p:nvSpPr>
        <p:spPr>
          <a:xfrm>
            <a:off x="323276" y="4785230"/>
            <a:ext cx="1533234"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452387" y="2598983"/>
            <a:ext cx="1427004"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 /∆Y =s</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1817236" y="936316"/>
            <a:ext cx="2436093" cy="341196"/>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Izvozni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5890865" y="1683845"/>
            <a:ext cx="2917285" cy="4042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potrošnji</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2" name="Title 1"/>
          <p:cNvSpPr txBox="1">
            <a:spLocks/>
          </p:cNvSpPr>
          <p:nvPr/>
        </p:nvSpPr>
        <p:spPr>
          <a:xfrm>
            <a:off x="4452387" y="3424578"/>
            <a:ext cx="1478068"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∆M /∆Y =m</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24" name="Down Arrow 23"/>
          <p:cNvSpPr/>
          <p:nvPr/>
        </p:nvSpPr>
        <p:spPr>
          <a:xfrm>
            <a:off x="526471" y="1844663"/>
            <a:ext cx="434111" cy="197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p:cNvSpPr txBox="1">
            <a:spLocks/>
          </p:cNvSpPr>
          <p:nvPr/>
        </p:nvSpPr>
        <p:spPr>
          <a:xfrm>
            <a:off x="6040983" y="2668203"/>
            <a:ext cx="2767167" cy="36398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štednji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27" name="Title 1"/>
          <p:cNvSpPr txBox="1">
            <a:spLocks/>
          </p:cNvSpPr>
          <p:nvPr/>
        </p:nvSpPr>
        <p:spPr>
          <a:xfrm>
            <a:off x="204842" y="2249140"/>
            <a:ext cx="4262582" cy="3333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Pošto u otvorenoj ekonomiji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30" name="Title 1"/>
          <p:cNvSpPr txBox="1">
            <a:spLocks/>
          </p:cNvSpPr>
          <p:nvPr/>
        </p:nvSpPr>
        <p:spPr>
          <a:xfrm>
            <a:off x="204842" y="1372330"/>
            <a:ext cx="3676073" cy="367640"/>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 Y/ ∆X =  1/(∆S /∆Y + ∆M /∆Y ) </a:t>
            </a:r>
            <a:endParaRPr lang="sr-Latn-BA" sz="1800" b="1" dirty="0">
              <a:solidFill>
                <a:srgbClr val="CC9900"/>
              </a:solidFill>
              <a:latin typeface="Times New Roman" panose="02020603050405020304" pitchFamily="18" charset="0"/>
              <a:cs typeface="Times New Roman" panose="02020603050405020304" pitchFamily="18" charset="0"/>
            </a:endParaRPr>
          </a:p>
        </p:txBody>
      </p:sp>
      <p:sp>
        <p:nvSpPr>
          <p:cNvPr id="32" name="Title 1"/>
          <p:cNvSpPr txBox="1">
            <a:spLocks/>
          </p:cNvSpPr>
          <p:nvPr/>
        </p:nvSpPr>
        <p:spPr>
          <a:xfrm>
            <a:off x="5165889" y="5748485"/>
            <a:ext cx="2898913" cy="352804"/>
          </a:xfrm>
          <a:prstGeom prst="rect">
            <a:avLst/>
          </a:prstGeom>
          <a:solidFill>
            <a:schemeClr val="accent3">
              <a:lumMod val="75000"/>
            </a:schemeClr>
          </a:solidFill>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bg1"/>
                </a:solidFill>
                <a:latin typeface="Times New Roman" panose="02020603050405020304" pitchFamily="18" charset="0"/>
                <a:cs typeface="Times New Roman" panose="02020603050405020304" pitchFamily="18" charset="0"/>
              </a:rPr>
              <a:t>Multiplikator spoljne trgovine</a:t>
            </a:r>
            <a:endParaRPr lang="sr-Latn-BA" sz="1600" dirty="0">
              <a:solidFill>
                <a:schemeClr val="bg1"/>
              </a:solidFill>
              <a:latin typeface="Times New Roman" panose="02020603050405020304" pitchFamily="18" charset="0"/>
              <a:cs typeface="Times New Roman" panose="02020603050405020304" pitchFamily="18" charset="0"/>
            </a:endParaRPr>
          </a:p>
        </p:txBody>
      </p:sp>
      <p:sp>
        <p:nvSpPr>
          <p:cNvPr id="36" name="Title 1"/>
          <p:cNvSpPr txBox="1">
            <a:spLocks/>
          </p:cNvSpPr>
          <p:nvPr/>
        </p:nvSpPr>
        <p:spPr>
          <a:xfrm>
            <a:off x="102286" y="2593301"/>
            <a:ext cx="3676073"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∆C/∆Y + ∆S/∆Y + ∆M/∆Y = 1 </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37" name="Title 1"/>
          <p:cNvSpPr txBox="1">
            <a:spLocks/>
          </p:cNvSpPr>
          <p:nvPr/>
        </p:nvSpPr>
        <p:spPr>
          <a:xfrm>
            <a:off x="153085" y="3035546"/>
            <a:ext cx="3596878" cy="423207"/>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Zbir ove tri granične sklonosti je = 1</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38" name="Title 1"/>
          <p:cNvSpPr txBox="1">
            <a:spLocks/>
          </p:cNvSpPr>
          <p:nvPr/>
        </p:nvSpPr>
        <p:spPr>
          <a:xfrm>
            <a:off x="4382231" y="1667699"/>
            <a:ext cx="1427004"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∆C /∆Y =b</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39" name="Title 1"/>
          <p:cNvSpPr txBox="1">
            <a:spLocks/>
          </p:cNvSpPr>
          <p:nvPr/>
        </p:nvSpPr>
        <p:spPr>
          <a:xfrm>
            <a:off x="314040" y="4184452"/>
            <a:ext cx="6055965" cy="81445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Izvozni multiplikator (kao i investicioni) u zatvorenoj ekonomoiji je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direktno srazmjeran graničnoj sklonosti ka potrošnji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obrnuto</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srazmjeran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graničnim sklonostima štednje i uvoza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41" name="Title 1"/>
          <p:cNvSpPr txBox="1">
            <a:spLocks/>
          </p:cNvSpPr>
          <p:nvPr/>
        </p:nvSpPr>
        <p:spPr>
          <a:xfrm>
            <a:off x="113487" y="3688737"/>
            <a:ext cx="3676073"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 ∆S/∆Y + ∆M/∆Y = 1- ∆C/∆Y </a:t>
            </a:r>
            <a:endParaRPr lang="sr-Latn-BA" sz="1800" b="1" dirty="0">
              <a:solidFill>
                <a:schemeClr val="tx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1357744" y="2923034"/>
            <a:ext cx="1653604" cy="4858"/>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72120" y="1723100"/>
            <a:ext cx="1940898" cy="10774"/>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6471" y="3998526"/>
            <a:ext cx="1658075"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6082049" y="3451988"/>
            <a:ext cx="2767167" cy="36398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Granična sklonost ka uvozu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5" name="Curved Left Arrow 14"/>
          <p:cNvSpPr/>
          <p:nvPr/>
        </p:nvSpPr>
        <p:spPr>
          <a:xfrm>
            <a:off x="3789560" y="2923034"/>
            <a:ext cx="383526" cy="8871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Title 1"/>
          <p:cNvSpPr txBox="1">
            <a:spLocks/>
          </p:cNvSpPr>
          <p:nvPr/>
        </p:nvSpPr>
        <p:spPr>
          <a:xfrm>
            <a:off x="323276" y="5057933"/>
            <a:ext cx="6055965" cy="81445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Može da se računa i kao 1 / (1-</a:t>
            </a:r>
            <a:r>
              <a:rPr lang="sr-Latn-BA" sz="1600" dirty="0">
                <a:solidFill>
                  <a:schemeClr val="tx1"/>
                </a:solidFill>
                <a:latin typeface="Times New Roman" panose="02020603050405020304" pitchFamily="18" charset="0"/>
                <a:cs typeface="Times New Roman" panose="02020603050405020304" pitchFamily="18" charset="0"/>
              </a:rPr>
              <a:t> ∆C/∆Y ) isto kao investicioni, samo što je sad otvorena ekonomija pa imamo i m= ∆M /∆Y.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46" name="Title 1"/>
          <p:cNvSpPr txBox="1">
            <a:spLocks/>
          </p:cNvSpPr>
          <p:nvPr/>
        </p:nvSpPr>
        <p:spPr>
          <a:xfrm>
            <a:off x="593421" y="5771976"/>
            <a:ext cx="2898913" cy="352804"/>
          </a:xfrm>
          <a:prstGeom prst="rect">
            <a:avLst/>
          </a:prstGeom>
          <a:solidFill>
            <a:schemeClr val="accent1">
              <a:lumMod val="50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bg1"/>
                </a:solidFill>
                <a:latin typeface="Times New Roman" panose="02020603050405020304" pitchFamily="18" charset="0"/>
                <a:cs typeface="Times New Roman" panose="02020603050405020304" pitchFamily="18" charset="0"/>
              </a:rPr>
              <a:t>Investicioni multiplikator </a:t>
            </a:r>
            <a:endParaRPr lang="sr-Latn-BA" sz="1600" dirty="0">
              <a:solidFill>
                <a:schemeClr val="bg1"/>
              </a:solidFill>
              <a:latin typeface="Times New Roman" panose="02020603050405020304" pitchFamily="18" charset="0"/>
              <a:cs typeface="Times New Roman" panose="02020603050405020304" pitchFamily="18" charset="0"/>
            </a:endParaRPr>
          </a:p>
        </p:txBody>
      </p:sp>
      <p:sp>
        <p:nvSpPr>
          <p:cNvPr id="47" name="Title 1"/>
          <p:cNvSpPr txBox="1">
            <a:spLocks/>
          </p:cNvSpPr>
          <p:nvPr/>
        </p:nvSpPr>
        <p:spPr>
          <a:xfrm>
            <a:off x="603646" y="6233624"/>
            <a:ext cx="2898913" cy="352804"/>
          </a:xfrm>
          <a:prstGeom prst="rect">
            <a:avLst/>
          </a:prstGeom>
          <a:solidFill>
            <a:schemeClr val="bg1"/>
          </a:solidFill>
          <a:ln>
            <a:solidFill>
              <a:srgbClr val="0070C0"/>
            </a:solidFill>
            <a:prstDash val="sysDash"/>
          </a:ln>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solidFill>
                <a:latin typeface="Times New Roman" panose="02020603050405020304" pitchFamily="18" charset="0"/>
                <a:cs typeface="Times New Roman" panose="02020603050405020304" pitchFamily="18" charset="0"/>
              </a:rPr>
              <a:t>U zatvorenoj ekonomiji </a:t>
            </a:r>
            <a:endParaRPr lang="sr-Latn-BA" sz="1600" dirty="0">
              <a:solidFill>
                <a:schemeClr val="tx1"/>
              </a:solidFill>
              <a:latin typeface="Times New Roman" panose="02020603050405020304" pitchFamily="18" charset="0"/>
              <a:cs typeface="Times New Roman" panose="02020603050405020304" pitchFamily="18" charset="0"/>
            </a:endParaRPr>
          </a:p>
        </p:txBody>
      </p:sp>
      <p:sp>
        <p:nvSpPr>
          <p:cNvPr id="48" name="Title 1"/>
          <p:cNvSpPr txBox="1">
            <a:spLocks/>
          </p:cNvSpPr>
          <p:nvPr/>
        </p:nvSpPr>
        <p:spPr>
          <a:xfrm>
            <a:off x="5176114" y="6143693"/>
            <a:ext cx="2898913" cy="352804"/>
          </a:xfrm>
          <a:prstGeom prst="rect">
            <a:avLst/>
          </a:prstGeom>
          <a:solidFill>
            <a:schemeClr val="bg1"/>
          </a:solidFill>
          <a:ln>
            <a:solidFill>
              <a:srgbClr val="0070C0"/>
            </a:solidFill>
            <a:prstDash val="sysDash"/>
          </a:ln>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solidFill>
                <a:latin typeface="Times New Roman" panose="02020603050405020304" pitchFamily="18" charset="0"/>
                <a:cs typeface="Times New Roman" panose="02020603050405020304" pitchFamily="18" charset="0"/>
              </a:rPr>
              <a:t>U otvorenoj ekonomiji </a:t>
            </a:r>
            <a:endParaRPr lang="sr-Latn-BA" sz="1600" dirty="0">
              <a:solidFill>
                <a:schemeClr val="tx1"/>
              </a:solidFill>
              <a:latin typeface="Times New Roman" panose="02020603050405020304" pitchFamily="18" charset="0"/>
              <a:cs typeface="Times New Roman" panose="02020603050405020304" pitchFamily="18" charset="0"/>
            </a:endParaRPr>
          </a:p>
        </p:txBody>
      </p:sp>
      <p:sp>
        <p:nvSpPr>
          <p:cNvPr id="21" name="Left-Right Arrow 20"/>
          <p:cNvSpPr/>
          <p:nvPr/>
        </p:nvSpPr>
        <p:spPr>
          <a:xfrm>
            <a:off x="3668768" y="5891600"/>
            <a:ext cx="1330912" cy="638050"/>
          </a:xfrm>
          <a:prstGeom prst="leftRight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itle 1"/>
          <p:cNvSpPr txBox="1">
            <a:spLocks/>
          </p:cNvSpPr>
          <p:nvPr/>
        </p:nvSpPr>
        <p:spPr>
          <a:xfrm>
            <a:off x="4382231" y="2020911"/>
            <a:ext cx="4327660" cy="228230"/>
          </a:xfrm>
          <a:prstGeom prst="rect">
            <a:avLst/>
          </a:prstGeom>
          <a:solidFill>
            <a:schemeClr val="bg1">
              <a:lumMod val="7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 Porast potrošnje u jednoj jedinici porasta dohodka</a:t>
            </a:r>
          </a:p>
        </p:txBody>
      </p:sp>
      <p:sp>
        <p:nvSpPr>
          <p:cNvPr id="50" name="Title 1"/>
          <p:cNvSpPr txBox="1">
            <a:spLocks/>
          </p:cNvSpPr>
          <p:nvPr/>
        </p:nvSpPr>
        <p:spPr>
          <a:xfrm>
            <a:off x="4461740" y="3001570"/>
            <a:ext cx="4327660" cy="228230"/>
          </a:xfrm>
          <a:prstGeom prst="rect">
            <a:avLst/>
          </a:prstGeom>
          <a:solidFill>
            <a:schemeClr val="bg1">
              <a:lumMod val="7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 Porast štednje  u jednoj jedinici porasta dohodka</a:t>
            </a:r>
          </a:p>
        </p:txBody>
      </p:sp>
      <p:sp>
        <p:nvSpPr>
          <p:cNvPr id="51" name="Title 1"/>
          <p:cNvSpPr txBox="1">
            <a:spLocks/>
          </p:cNvSpPr>
          <p:nvPr/>
        </p:nvSpPr>
        <p:spPr>
          <a:xfrm>
            <a:off x="4451515" y="3838732"/>
            <a:ext cx="4327660" cy="228230"/>
          </a:xfrm>
          <a:prstGeom prst="rect">
            <a:avLst/>
          </a:prstGeom>
          <a:solidFill>
            <a:schemeClr val="bg1">
              <a:lumMod val="7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 Porast uvoza  u jednoj jedinici porasta dohodka</a:t>
            </a:r>
          </a:p>
        </p:txBody>
      </p:sp>
      <p:sp>
        <p:nvSpPr>
          <p:cNvPr id="35" name="Title 1"/>
          <p:cNvSpPr txBox="1">
            <a:spLocks/>
          </p:cNvSpPr>
          <p:nvPr/>
        </p:nvSpPr>
        <p:spPr>
          <a:xfrm>
            <a:off x="6347689" y="270833"/>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95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292271" y="335771"/>
            <a:ext cx="2630055" cy="347822"/>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Izvozni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7795" y="975135"/>
            <a:ext cx="572976" cy="710687"/>
          </a:xfrm>
          <a:prstGeom prst="rect">
            <a:avLst/>
          </a:prstGeom>
        </p:spPr>
      </p:pic>
      <p:sp>
        <p:nvSpPr>
          <p:cNvPr id="7" name="Title 1"/>
          <p:cNvSpPr txBox="1">
            <a:spLocks/>
          </p:cNvSpPr>
          <p:nvPr/>
        </p:nvSpPr>
        <p:spPr>
          <a:xfrm>
            <a:off x="890771" y="980452"/>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Spoljnotrgovinski  multiplikator </a:t>
            </a:r>
          </a:p>
        </p:txBody>
      </p:sp>
      <p:sp>
        <p:nvSpPr>
          <p:cNvPr id="8" name="Title 1"/>
          <p:cNvSpPr txBox="1">
            <a:spLocks/>
          </p:cNvSpPr>
          <p:nvPr/>
        </p:nvSpPr>
        <p:spPr>
          <a:xfrm>
            <a:off x="828885" y="1561473"/>
            <a:ext cx="7978854"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Pretpostavimo....</a:t>
            </a:r>
          </a:p>
          <a:p>
            <a:pPr marL="285750" indent="-285750" algn="just">
              <a:buFont typeface="Wingdings" panose="05000000000000000000" pitchFamily="2" charset="2"/>
              <a:buChar char="ü"/>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Stanje ravnoteže jedne nacionalne ekonomije zemlje A </a:t>
            </a:r>
          </a:p>
          <a:p>
            <a:pPr marL="285750" indent="-285750" algn="just">
              <a:buFont typeface="Wingdings" panose="05000000000000000000" pitchFamily="2" charset="2"/>
              <a:buChar char="ü"/>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Štednja i uvoz jednake investicijama i izvozu  (X+I = S+M) </a:t>
            </a:r>
          </a:p>
          <a:p>
            <a:pPr marL="285750" indent="-285750" algn="just">
              <a:buFont typeface="Wingdings" panose="05000000000000000000" pitchFamily="2" charset="2"/>
              <a:buChar char="ü"/>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Konstatne cijene, fiksni devizni kursevi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Uslijed promjena u dohodku zemlje A, povećan izvoz iz zemlje B u zemlju A za 10 jedinica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Pod dejstvom spoljnotrgovinskog multiplikatora ukupan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efekat izvoza na nacionalni dohodak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zemlje B biće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veći od direktnog efekta povećanja dohodka za vrijednosti izvršenog izvoza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 10 jedinica , a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srazmjerno veličini spoljnotrgovinskog multiplikatora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9" name="Oval 8"/>
          <p:cNvSpPr/>
          <p:nvPr/>
        </p:nvSpPr>
        <p:spPr>
          <a:xfrm>
            <a:off x="183028" y="5561071"/>
            <a:ext cx="1775770" cy="480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Zemlja A</a:t>
            </a:r>
            <a:endParaRPr lang="en-GB" dirty="0"/>
          </a:p>
        </p:txBody>
      </p:sp>
      <p:sp>
        <p:nvSpPr>
          <p:cNvPr id="10" name="Oval 9"/>
          <p:cNvSpPr/>
          <p:nvPr/>
        </p:nvSpPr>
        <p:spPr>
          <a:xfrm>
            <a:off x="2664529" y="5561071"/>
            <a:ext cx="1775770" cy="4802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r-Latn-BA" dirty="0"/>
              <a:t>Zemlja b</a:t>
            </a:r>
            <a:endParaRPr lang="en-GB" dirty="0"/>
          </a:p>
        </p:txBody>
      </p:sp>
      <p:sp>
        <p:nvSpPr>
          <p:cNvPr id="11" name="Curved Down Arrow 10"/>
          <p:cNvSpPr/>
          <p:nvPr/>
        </p:nvSpPr>
        <p:spPr>
          <a:xfrm flipH="1">
            <a:off x="735498" y="4480604"/>
            <a:ext cx="2859514" cy="989238"/>
          </a:xfrm>
          <a:prstGeom prst="curved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ounded Rectangle 11"/>
          <p:cNvSpPr/>
          <p:nvPr/>
        </p:nvSpPr>
        <p:spPr>
          <a:xfrm>
            <a:off x="1400182" y="4769014"/>
            <a:ext cx="1530146" cy="287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a:t>
            </a:r>
            <a:r>
              <a:rPr lang="sr-Latn-BA" dirty="0">
                <a:solidFill>
                  <a:schemeClr val="tx1"/>
                </a:solidFill>
                <a:latin typeface="Times New Roman" panose="02020603050405020304" pitchFamily="18" charset="0"/>
                <a:cs typeface="Times New Roman" panose="02020603050405020304" pitchFamily="18" charset="0"/>
              </a:rPr>
              <a:t> Izvoz </a:t>
            </a:r>
            <a:endParaRPr lang="en-GB" dirty="0">
              <a:solidFill>
                <a:schemeClr val="tx1"/>
              </a:solidFill>
            </a:endParaRPr>
          </a:p>
        </p:txBody>
      </p:sp>
      <p:sp>
        <p:nvSpPr>
          <p:cNvPr id="13" name="Title 1"/>
          <p:cNvSpPr txBox="1">
            <a:spLocks/>
          </p:cNvSpPr>
          <p:nvPr/>
        </p:nvSpPr>
        <p:spPr>
          <a:xfrm>
            <a:off x="4818312" y="3593101"/>
            <a:ext cx="4104014" cy="988135"/>
          </a:xfrm>
          <a:prstGeom prst="rect">
            <a:avLst/>
          </a:prstGeom>
          <a:solidFill>
            <a:schemeClr val="bg1">
              <a:lumMod val="95000"/>
            </a:schemeClr>
          </a:solidFill>
          <a:ln>
            <a:solidFill>
              <a:srgbClr val="0070C0"/>
            </a:solidFill>
            <a:prstDash val="sysDash"/>
          </a:ln>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solidFill>
                <a:latin typeface="Times New Roman" panose="02020603050405020304" pitchFamily="18" charset="0"/>
                <a:cs typeface="Times New Roman" panose="02020603050405020304" pitchFamily="18" charset="0"/>
              </a:rPr>
              <a:t>Spoljnotrgovinski multiplikator određuju: </a:t>
            </a:r>
          </a:p>
          <a:p>
            <a:pPr marL="285750" indent="-285750" algn="just">
              <a:buFontTx/>
              <a:buChar char="-"/>
            </a:pPr>
            <a:r>
              <a:rPr lang="sr-Latn-BA" sz="1600" i="1" dirty="0">
                <a:solidFill>
                  <a:schemeClr val="tx1"/>
                </a:solidFill>
                <a:latin typeface="Times New Roman" panose="02020603050405020304" pitchFamily="18" charset="0"/>
                <a:cs typeface="Times New Roman" panose="02020603050405020304" pitchFamily="18" charset="0"/>
              </a:rPr>
              <a:t>Sklonost ka potrošnji </a:t>
            </a:r>
          </a:p>
          <a:p>
            <a:pPr marL="285750" indent="-285750" algn="just">
              <a:buFontTx/>
              <a:buChar char="-"/>
            </a:pPr>
            <a:r>
              <a:rPr lang="sr-Latn-BA" sz="1600" i="1" dirty="0">
                <a:solidFill>
                  <a:schemeClr val="tx1"/>
                </a:solidFill>
                <a:latin typeface="Times New Roman" panose="02020603050405020304" pitchFamily="18" charset="0"/>
                <a:cs typeface="Times New Roman" panose="02020603050405020304" pitchFamily="18" charset="0"/>
              </a:rPr>
              <a:t>Sklonost ka štednji, </a:t>
            </a:r>
          </a:p>
          <a:p>
            <a:pPr marL="285750" indent="-285750" algn="just">
              <a:buFontTx/>
              <a:buChar char="-"/>
            </a:pPr>
            <a:r>
              <a:rPr lang="sr-Latn-BA" sz="1600" i="1" dirty="0">
                <a:solidFill>
                  <a:schemeClr val="tx1"/>
                </a:solidFill>
                <a:latin typeface="Times New Roman" panose="02020603050405020304" pitchFamily="18" charset="0"/>
                <a:cs typeface="Times New Roman" panose="02020603050405020304" pitchFamily="18" charset="0"/>
              </a:rPr>
              <a:t>Sklonost ka uvozu </a:t>
            </a:r>
          </a:p>
          <a:p>
            <a:pPr algn="just"/>
            <a:endParaRPr lang="sr-Latn-BA" sz="1600" dirty="0">
              <a:solidFill>
                <a:schemeClr val="tx1"/>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4818312" y="4688441"/>
            <a:ext cx="3676073"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∆C/∆Y + ∆S/∆Y + ∆M/∆Y = 1 </a:t>
            </a:r>
            <a:endParaRPr lang="sr-Latn-BA" sz="1800" b="1" dirty="0">
              <a:solidFill>
                <a:schemeClr val="tx1"/>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4818311" y="5178736"/>
            <a:ext cx="3676073" cy="367640"/>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 ∆S/∆Y + ∆M/∆Y = 1- ∆C/∆Y </a:t>
            </a:r>
            <a:endParaRPr lang="sr-Latn-BA" sz="1800" b="1" dirty="0">
              <a:solidFill>
                <a:schemeClr val="tx1"/>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V="1">
            <a:off x="6130512" y="5037624"/>
            <a:ext cx="1653604" cy="4858"/>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818310" y="5610049"/>
            <a:ext cx="3676073" cy="367640"/>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 Y/ ∆X =  1/(∆S /∆Y + ∆M /∆Y ) </a:t>
            </a:r>
            <a:endParaRPr lang="sr-Latn-BA" sz="1800" b="1" dirty="0">
              <a:solidFill>
                <a:srgbClr val="CC990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6444676" y="5880016"/>
            <a:ext cx="1658075"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46426" y="5504655"/>
            <a:ext cx="1653604" cy="4858"/>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849255" y="6063836"/>
            <a:ext cx="3676073" cy="367640"/>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   ∆ Y/ ∆X =  1/ (1- ∆C/∆Y) </a:t>
            </a:r>
            <a:endParaRPr lang="sr-Latn-BA" sz="1800" b="1" dirty="0">
              <a:solidFill>
                <a:schemeClr val="tx1"/>
              </a:solidFill>
              <a:latin typeface="Times New Roman" panose="02020603050405020304" pitchFamily="18" charset="0"/>
              <a:cs typeface="Times New Roman" panose="02020603050405020304" pitchFamily="18" charset="0"/>
            </a:endParaRPr>
          </a:p>
          <a:p>
            <a:pPr algn="ctr"/>
            <a:endParaRPr lang="sr-Latn-BA" sz="1800" b="1" dirty="0">
              <a:solidFill>
                <a:srgbClr val="CC9900"/>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V="1">
            <a:off x="7134108" y="5512377"/>
            <a:ext cx="1089221" cy="335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412703" y="6394118"/>
            <a:ext cx="1089221" cy="335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16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236852" y="237985"/>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34" y="942512"/>
            <a:ext cx="390199" cy="483981"/>
          </a:xfrm>
          <a:prstGeom prst="rect">
            <a:avLst/>
          </a:prstGeom>
        </p:spPr>
      </p:pic>
      <p:sp>
        <p:nvSpPr>
          <p:cNvPr id="7" name="Title 1"/>
          <p:cNvSpPr txBox="1">
            <a:spLocks/>
          </p:cNvSpPr>
          <p:nvPr/>
        </p:nvSpPr>
        <p:spPr>
          <a:xfrm>
            <a:off x="738371" y="868635"/>
            <a:ext cx="7916968"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Spoljnotrgovinski  multiplikator </a:t>
            </a:r>
          </a:p>
        </p:txBody>
      </p:sp>
      <p:sp>
        <p:nvSpPr>
          <p:cNvPr id="8" name="Title 1"/>
          <p:cNvSpPr txBox="1">
            <a:spLocks/>
          </p:cNvSpPr>
          <p:nvPr/>
        </p:nvSpPr>
        <p:spPr>
          <a:xfrm>
            <a:off x="738371" y="1261854"/>
            <a:ext cx="3274816" cy="93698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Pretpostavimo....</a:t>
            </a:r>
          </a:p>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 uvoz je porastao za 1500</a:t>
            </a:r>
          </a:p>
          <a:p>
            <a:pPr marL="285750" indent="-285750" algn="just">
              <a:buFontTx/>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stednja je porasla za 1500</a:t>
            </a:r>
          </a:p>
          <a:p>
            <a:pPr marL="285750" indent="-285750" algn="just">
              <a:buFontTx/>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 izvoz je porastao za 3000</a:t>
            </a:r>
          </a:p>
        </p:txBody>
      </p:sp>
      <p:sp>
        <p:nvSpPr>
          <p:cNvPr id="9" name="Title 1"/>
          <p:cNvSpPr txBox="1">
            <a:spLocks/>
          </p:cNvSpPr>
          <p:nvPr/>
        </p:nvSpPr>
        <p:spPr>
          <a:xfrm>
            <a:off x="5494019" y="2128366"/>
            <a:ext cx="3372887" cy="734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b="1" i="1" u="sng" dirty="0">
                <a:solidFill>
                  <a:schemeClr val="tx1">
                    <a:lumMod val="65000"/>
                    <a:lumOff val="35000"/>
                  </a:schemeClr>
                </a:solidFill>
                <a:latin typeface="Times New Roman" panose="02020603050405020304" pitchFamily="18" charset="0"/>
                <a:cs typeface="Times New Roman" panose="02020603050405020304" pitchFamily="18" charset="0"/>
              </a:rPr>
              <a:t>Rješenje</a:t>
            </a:r>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∆uvoz +∆štednje= ∆izvoz + ∆Investicije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M+S = X + I  (investije su ostale iste dI=0). </a:t>
            </a:r>
          </a:p>
        </p:txBody>
      </p:sp>
      <p:sp>
        <p:nvSpPr>
          <p:cNvPr id="10" name="Title 1"/>
          <p:cNvSpPr txBox="1">
            <a:spLocks/>
          </p:cNvSpPr>
          <p:nvPr/>
        </p:nvSpPr>
        <p:spPr>
          <a:xfrm>
            <a:off x="5685568" y="7799208"/>
            <a:ext cx="3372887"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Rješenje: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∆uvoz +∆štednje= ∆izvoz + ∆Investicije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M+S = X + I  </a:t>
            </a:r>
          </a:p>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dUVOZ+dŠTEDNJA=dIZVOZ+dinvesticije (koje su stale iste, dI=0) Ovdje su marginalne sklonosti potrosnji 0,4 , stednji 0,3 , i uvozu 0,3 : ukupno 1 (to je bitno naglasiti;   multiplikator je ovdje 1.66667 i rast dohotka ukupno je 5000</a:t>
            </a:r>
          </a:p>
        </p:txBody>
      </p:sp>
      <p:sp>
        <p:nvSpPr>
          <p:cNvPr id="11" name="Title 1"/>
          <p:cNvSpPr txBox="1">
            <a:spLocks/>
          </p:cNvSpPr>
          <p:nvPr/>
        </p:nvSpPr>
        <p:spPr>
          <a:xfrm>
            <a:off x="6029977" y="3344468"/>
            <a:ext cx="1126640"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S /∆Y =s</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599142" y="3052478"/>
            <a:ext cx="2912389" cy="26471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štednji: </a:t>
            </a:r>
          </a:p>
        </p:txBody>
      </p:sp>
      <p:sp>
        <p:nvSpPr>
          <p:cNvPr id="13" name="Title 1"/>
          <p:cNvSpPr txBox="1">
            <a:spLocks/>
          </p:cNvSpPr>
          <p:nvPr/>
        </p:nvSpPr>
        <p:spPr>
          <a:xfrm>
            <a:off x="5915818" y="3562594"/>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s= ∆S /∆Y = 1500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0,3 </a:t>
            </a:r>
          </a:p>
        </p:txBody>
      </p:sp>
      <p:sp>
        <p:nvSpPr>
          <p:cNvPr id="14" name="Title 1"/>
          <p:cNvSpPr txBox="1">
            <a:spLocks/>
          </p:cNvSpPr>
          <p:nvPr/>
        </p:nvSpPr>
        <p:spPr>
          <a:xfrm>
            <a:off x="5599141" y="3904922"/>
            <a:ext cx="2912389" cy="277744"/>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uvozu: </a:t>
            </a:r>
          </a:p>
        </p:txBody>
      </p:sp>
      <p:sp>
        <p:nvSpPr>
          <p:cNvPr id="15" name="Title 1"/>
          <p:cNvSpPr txBox="1">
            <a:spLocks/>
          </p:cNvSpPr>
          <p:nvPr/>
        </p:nvSpPr>
        <p:spPr>
          <a:xfrm>
            <a:off x="5985467" y="4230521"/>
            <a:ext cx="1215659"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M /∆Y =m</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5915816" y="4432658"/>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 ∆M /∆Y = 1500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0,3 </a:t>
            </a:r>
          </a:p>
        </p:txBody>
      </p:sp>
      <p:sp>
        <p:nvSpPr>
          <p:cNvPr id="17" name="Title 1"/>
          <p:cNvSpPr txBox="1">
            <a:spLocks/>
          </p:cNvSpPr>
          <p:nvPr/>
        </p:nvSpPr>
        <p:spPr>
          <a:xfrm>
            <a:off x="5599140" y="4791962"/>
            <a:ext cx="2912389" cy="277744"/>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potrošnji: </a:t>
            </a:r>
          </a:p>
        </p:txBody>
      </p:sp>
      <p:sp>
        <p:nvSpPr>
          <p:cNvPr id="18" name="Title 1"/>
          <p:cNvSpPr txBox="1">
            <a:spLocks/>
          </p:cNvSpPr>
          <p:nvPr/>
        </p:nvSpPr>
        <p:spPr>
          <a:xfrm>
            <a:off x="5950837" y="5101313"/>
            <a:ext cx="1342036"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C /∆Y =b</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5915815" y="5379688"/>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b= ∆C /∆Y = 2000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0,4 </a:t>
            </a:r>
          </a:p>
        </p:txBody>
      </p:sp>
      <p:sp>
        <p:nvSpPr>
          <p:cNvPr id="20" name="Title 1"/>
          <p:cNvSpPr txBox="1">
            <a:spLocks/>
          </p:cNvSpPr>
          <p:nvPr/>
        </p:nvSpPr>
        <p:spPr>
          <a:xfrm>
            <a:off x="5692287" y="5667973"/>
            <a:ext cx="3194326" cy="492761"/>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Zbir marginalnih sklonosti je =1 (=,3+0,3+0,4=1). </a:t>
            </a:r>
            <a:endPar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264687" y="6218967"/>
            <a:ext cx="1462513" cy="365506"/>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Multiplikator je:</a:t>
            </a:r>
            <a:endPar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892823636"/>
              </p:ext>
            </p:extLst>
          </p:nvPr>
        </p:nvGraphicFramePr>
        <p:xfrm>
          <a:off x="287014" y="2576721"/>
          <a:ext cx="5203683" cy="3479773"/>
        </p:xfrm>
        <a:graphic>
          <a:graphicData uri="http://schemas.openxmlformats.org/drawingml/2006/table">
            <a:tbl>
              <a:tblPr/>
              <a:tblGrid>
                <a:gridCol w="928500">
                  <a:extLst>
                    <a:ext uri="{9D8B030D-6E8A-4147-A177-3AD203B41FA5}">
                      <a16:colId xmlns:a16="http://schemas.microsoft.com/office/drawing/2014/main" val="2285338936"/>
                    </a:ext>
                  </a:extLst>
                </a:gridCol>
                <a:gridCol w="683621">
                  <a:extLst>
                    <a:ext uri="{9D8B030D-6E8A-4147-A177-3AD203B41FA5}">
                      <a16:colId xmlns:a16="http://schemas.microsoft.com/office/drawing/2014/main" val="1223014754"/>
                    </a:ext>
                  </a:extLst>
                </a:gridCol>
                <a:gridCol w="714231">
                  <a:extLst>
                    <a:ext uri="{9D8B030D-6E8A-4147-A177-3AD203B41FA5}">
                      <a16:colId xmlns:a16="http://schemas.microsoft.com/office/drawing/2014/main" val="3782566633"/>
                    </a:ext>
                  </a:extLst>
                </a:gridCol>
                <a:gridCol w="775451">
                  <a:extLst>
                    <a:ext uri="{9D8B030D-6E8A-4147-A177-3AD203B41FA5}">
                      <a16:colId xmlns:a16="http://schemas.microsoft.com/office/drawing/2014/main" val="94428772"/>
                    </a:ext>
                  </a:extLst>
                </a:gridCol>
                <a:gridCol w="744841">
                  <a:extLst>
                    <a:ext uri="{9D8B030D-6E8A-4147-A177-3AD203B41FA5}">
                      <a16:colId xmlns:a16="http://schemas.microsoft.com/office/drawing/2014/main" val="367021335"/>
                    </a:ext>
                  </a:extLst>
                </a:gridCol>
                <a:gridCol w="663214">
                  <a:extLst>
                    <a:ext uri="{9D8B030D-6E8A-4147-A177-3AD203B41FA5}">
                      <a16:colId xmlns:a16="http://schemas.microsoft.com/office/drawing/2014/main" val="3496570110"/>
                    </a:ext>
                  </a:extLst>
                </a:gridCol>
                <a:gridCol w="693825">
                  <a:extLst>
                    <a:ext uri="{9D8B030D-6E8A-4147-A177-3AD203B41FA5}">
                      <a16:colId xmlns:a16="http://schemas.microsoft.com/office/drawing/2014/main" val="1710741603"/>
                    </a:ext>
                  </a:extLst>
                </a:gridCol>
              </a:tblGrid>
              <a:tr h="130863">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000" b="0" i="0" u="none" strike="noStrike">
                          <a:effectLst/>
                          <a:latin typeface="Times New Roman" panose="02020603050405020304" pitchFamily="18" charset="0"/>
                        </a:rPr>
                        <a:t>0,4</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506434"/>
                  </a:ext>
                </a:extLst>
              </a:tr>
              <a:tr h="255613">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DUVOZ</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DŠTEDNJA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DPOTROŠNJA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DINVESTICIJE</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DIZVOZ</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DDOHODAK</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80091315"/>
                  </a:ext>
                </a:extLst>
              </a:tr>
              <a:tr h="255613">
                <a:tc>
                  <a:txBody>
                    <a:bodyPr/>
                    <a:lstStyle/>
                    <a:p>
                      <a:pPr algn="l" fontAlgn="b"/>
                      <a:r>
                        <a:rPr lang="en-GB" sz="1000" b="0" i="0" u="none" strike="noStrike">
                          <a:effectLst/>
                          <a:latin typeface="Times New Roman" panose="02020603050405020304" pitchFamily="18" charset="0"/>
                        </a:rPr>
                        <a:t>PRIMARNI EFEKAT</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GB" sz="1000" b="0" i="0" u="none" strike="noStrike">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65599043"/>
                  </a:ext>
                </a:extLst>
              </a:tr>
              <a:tr h="255613">
                <a:tc>
                  <a:txBody>
                    <a:bodyPr/>
                    <a:lstStyle/>
                    <a:p>
                      <a:pPr algn="l" fontAlgn="b"/>
                      <a:r>
                        <a:rPr lang="en-GB" sz="1000" b="0" i="0" u="none" strike="noStrike">
                          <a:effectLst/>
                          <a:latin typeface="Times New Roman" panose="02020603050405020304" pitchFamily="18" charset="0"/>
                        </a:rPr>
                        <a:t>SEKUNDARNI EFEKTI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793285"/>
                  </a:ext>
                </a:extLst>
              </a:tr>
              <a:tr h="130863">
                <a:tc>
                  <a:txBody>
                    <a:bodyPr/>
                    <a:lstStyle/>
                    <a:p>
                      <a:pPr algn="l" fontAlgn="b"/>
                      <a:r>
                        <a:rPr lang="en-GB" sz="1000" b="0" i="0" u="none" strike="noStrike">
                          <a:effectLst/>
                          <a:latin typeface="Times New Roman" panose="02020603050405020304" pitchFamily="18" charset="0"/>
                        </a:rPr>
                        <a:t>iteracija 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322621"/>
                  </a:ext>
                </a:extLst>
              </a:tr>
              <a:tr h="130863">
                <a:tc>
                  <a:txBody>
                    <a:bodyPr/>
                    <a:lstStyle/>
                    <a:p>
                      <a:pPr algn="l" fontAlgn="b"/>
                      <a:r>
                        <a:rPr lang="en-GB" sz="1000" b="0" i="0" u="none" strike="noStrike">
                          <a:effectLst/>
                          <a:latin typeface="Times New Roman" panose="02020603050405020304" pitchFamily="18" charset="0"/>
                        </a:rPr>
                        <a:t>iteracija 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375170"/>
                  </a:ext>
                </a:extLst>
              </a:tr>
              <a:tr h="130863">
                <a:tc>
                  <a:txBody>
                    <a:bodyPr/>
                    <a:lstStyle/>
                    <a:p>
                      <a:pPr algn="l" fontAlgn="b"/>
                      <a:r>
                        <a:rPr lang="en-GB" sz="1000" b="0" i="0" u="none" strike="noStrike">
                          <a:effectLst/>
                          <a:latin typeface="Times New Roman" panose="02020603050405020304" pitchFamily="18" charset="0"/>
                        </a:rPr>
                        <a:t>iteracija 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069891"/>
                  </a:ext>
                </a:extLst>
              </a:tr>
              <a:tr h="130863">
                <a:tc>
                  <a:txBody>
                    <a:bodyPr/>
                    <a:lstStyle/>
                    <a:p>
                      <a:pPr algn="l" fontAlgn="b"/>
                      <a:r>
                        <a:rPr lang="en-GB" sz="1000" b="0" i="0" u="none" strike="noStrike">
                          <a:effectLst/>
                          <a:latin typeface="Times New Roman" panose="02020603050405020304" pitchFamily="18" charset="0"/>
                        </a:rPr>
                        <a:t>iteracija 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57,6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57,6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76,8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76,8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32390"/>
                  </a:ext>
                </a:extLst>
              </a:tr>
              <a:tr h="130863">
                <a:tc>
                  <a:txBody>
                    <a:bodyPr/>
                    <a:lstStyle/>
                    <a:p>
                      <a:pPr algn="l" fontAlgn="b"/>
                      <a:r>
                        <a:rPr lang="en-GB" sz="1000" b="0" i="0" u="none" strike="noStrike">
                          <a:effectLst/>
                          <a:latin typeface="Times New Roman" panose="02020603050405020304" pitchFamily="18" charset="0"/>
                        </a:rPr>
                        <a:t>iteracija 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23,04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23,04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30,72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30,72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163302"/>
                  </a:ext>
                </a:extLst>
              </a:tr>
              <a:tr h="130863">
                <a:tc>
                  <a:txBody>
                    <a:bodyPr/>
                    <a:lstStyle/>
                    <a:p>
                      <a:pPr algn="l" fontAlgn="b"/>
                      <a:r>
                        <a:rPr lang="en-GB" sz="1000" b="0" i="0" u="none" strike="noStrike">
                          <a:effectLst/>
                          <a:latin typeface="Times New Roman" panose="02020603050405020304" pitchFamily="18" charset="0"/>
                        </a:rPr>
                        <a:t>iteracija 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9,216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9,216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12,288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12,288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892939"/>
                  </a:ext>
                </a:extLst>
              </a:tr>
              <a:tr h="130863">
                <a:tc>
                  <a:txBody>
                    <a:bodyPr/>
                    <a:lstStyle/>
                    <a:p>
                      <a:pPr algn="l" fontAlgn="b"/>
                      <a:r>
                        <a:rPr lang="en-GB" sz="1000" b="0" i="0" u="none" strike="noStrike">
                          <a:effectLst/>
                          <a:latin typeface="Times New Roman" panose="02020603050405020304" pitchFamily="18" charset="0"/>
                        </a:rPr>
                        <a:t>iteracija 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3,6864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3,6864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4,9152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4,9152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566563"/>
                  </a:ext>
                </a:extLst>
              </a:tr>
              <a:tr h="130863">
                <a:tc>
                  <a:txBody>
                    <a:bodyPr/>
                    <a:lstStyle/>
                    <a:p>
                      <a:pPr algn="l" fontAlgn="b"/>
                      <a:r>
                        <a:rPr lang="en-GB" sz="1000" b="0" i="0" u="none" strike="noStrike">
                          <a:effectLst/>
                          <a:latin typeface="Times New Roman" panose="02020603050405020304" pitchFamily="18" charset="0"/>
                        </a:rPr>
                        <a:t>iteracija 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1,47456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1,47456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1,96608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1,96608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110886"/>
                  </a:ext>
                </a:extLst>
              </a:tr>
              <a:tr h="130863">
                <a:tc>
                  <a:txBody>
                    <a:bodyPr/>
                    <a:lstStyle/>
                    <a:p>
                      <a:pPr algn="l" fontAlgn="b"/>
                      <a:r>
                        <a:rPr lang="en-GB" sz="1000" b="0" i="0" u="none" strike="noStrike">
                          <a:effectLst/>
                          <a:latin typeface="Times New Roman" panose="02020603050405020304" pitchFamily="18" charset="0"/>
                        </a:rPr>
                        <a:t>iteracija 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0,589824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0,589824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0,786432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0,786432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068354"/>
                  </a:ext>
                </a:extLst>
              </a:tr>
              <a:tr h="130863">
                <a:tc>
                  <a:txBody>
                    <a:bodyPr/>
                    <a:lstStyle/>
                    <a:p>
                      <a:pPr algn="l" fontAlgn="b"/>
                      <a:r>
                        <a:rPr lang="en-GB" sz="1000" b="0" i="0" u="none" strike="noStrike">
                          <a:effectLst/>
                          <a:latin typeface="Times New Roman" panose="02020603050405020304" pitchFamily="18" charset="0"/>
                        </a:rPr>
                        <a:t>iteracija 10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0,2359296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0,2359296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0,3145728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0,3145728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555421"/>
                  </a:ext>
                </a:extLst>
              </a:tr>
              <a:tr h="130863">
                <a:tc>
                  <a:txBody>
                    <a:bodyPr/>
                    <a:lstStyle/>
                    <a:p>
                      <a:pPr algn="l" fontAlgn="b"/>
                      <a:r>
                        <a:rPr lang="en-GB" sz="1000" b="0" i="0" u="none" strike="noStrike">
                          <a:effectLst/>
                          <a:latin typeface="Times New Roman" panose="02020603050405020304" pitchFamily="18" charset="0"/>
                        </a:rPr>
                        <a:t>iteracija 11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0,09437184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0,09437184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0,12582912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0,12582912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881686"/>
                  </a:ext>
                </a:extLst>
              </a:tr>
              <a:tr h="255613">
                <a:tc>
                  <a:txBody>
                    <a:bodyPr/>
                    <a:lstStyle/>
                    <a:p>
                      <a:pPr algn="l" fontAlgn="b"/>
                      <a:r>
                        <a:rPr lang="en-GB" sz="1000" b="1" i="0" u="none" strike="noStrike">
                          <a:effectLst/>
                          <a:latin typeface="Times New Roman" panose="02020603050405020304" pitchFamily="18" charset="0"/>
                        </a:rPr>
                        <a:t>ukupno sekundarni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1" i="0" u="none" strike="noStrike">
                          <a:effectLst/>
                          <a:latin typeface="Times New Roman" panose="02020603050405020304" pitchFamily="18" charset="0"/>
                        </a:rPr>
                        <a:t>1499,937085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GB" sz="1000" b="1" i="0" u="none" strike="noStrike">
                          <a:effectLst/>
                          <a:latin typeface="Times New Roman" panose="02020603050405020304" pitchFamily="18" charset="0"/>
                        </a:rPr>
                        <a:t>1499,937085</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000" b="1" i="0" u="none" strike="noStrike">
                          <a:effectLst/>
                          <a:latin typeface="Times New Roman" panose="02020603050405020304" pitchFamily="18" charset="0"/>
                        </a:rPr>
                        <a:t>1999,916114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effectLst/>
                          <a:latin typeface="Times New Roman" panose="02020603050405020304" pitchFamily="18" charset="0"/>
                        </a:rPr>
                        <a:t>1999,916114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64476097"/>
                  </a:ext>
                </a:extLst>
              </a:tr>
              <a:tr h="255613">
                <a:tc>
                  <a:txBody>
                    <a:bodyPr/>
                    <a:lstStyle/>
                    <a:p>
                      <a:pPr algn="l" fontAlgn="b"/>
                      <a:r>
                        <a:rPr lang="en-GB" sz="1000" b="1" i="0" u="none" strike="noStrike">
                          <a:effectLst/>
                          <a:latin typeface="Times New Roman" panose="02020603050405020304" pitchFamily="18" charset="0"/>
                        </a:rPr>
                        <a:t>åefekata (ukupno)</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1500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1500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2000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dirty="0">
                          <a:effectLst/>
                          <a:latin typeface="Times New Roman" panose="02020603050405020304" pitchFamily="18" charset="0"/>
                        </a:rPr>
                        <a:t>4999,916114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08137573"/>
                  </a:ext>
                </a:extLst>
              </a:tr>
            </a:tbl>
          </a:graphicData>
        </a:graphic>
      </p:graphicFrame>
      <p:sp>
        <p:nvSpPr>
          <p:cNvPr id="23" name="Title 1"/>
          <p:cNvSpPr txBox="1">
            <a:spLocks/>
          </p:cNvSpPr>
          <p:nvPr/>
        </p:nvSpPr>
        <p:spPr>
          <a:xfrm>
            <a:off x="2075155" y="6172558"/>
            <a:ext cx="2913405" cy="261818"/>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Y/ ∆X =  1/(∆S /∆Y + ∆M /∆Y )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5490697" y="1270528"/>
            <a:ext cx="3129280" cy="778214"/>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Izračunati: marginalne sklonosti potrosnji, stednji i uvozu 0,3, te spoljnotrgovinski multiplikator?</a:t>
            </a:r>
          </a:p>
        </p:txBody>
      </p:sp>
      <p:sp>
        <p:nvSpPr>
          <p:cNvPr id="25" name="Cloud Callout 24"/>
          <p:cNvSpPr/>
          <p:nvPr/>
        </p:nvSpPr>
        <p:spPr>
          <a:xfrm flipH="1">
            <a:off x="4657577" y="1288225"/>
            <a:ext cx="833120" cy="5965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a:t>
            </a:r>
            <a:endParaRPr lang="en-GB" dirty="0"/>
          </a:p>
        </p:txBody>
      </p:sp>
      <p:sp>
        <p:nvSpPr>
          <p:cNvPr id="26" name="Title 1"/>
          <p:cNvSpPr txBox="1">
            <a:spLocks/>
          </p:cNvSpPr>
          <p:nvPr/>
        </p:nvSpPr>
        <p:spPr>
          <a:xfrm>
            <a:off x="2075155" y="6504849"/>
            <a:ext cx="2913405" cy="24357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5000/ 3000 =  1/(0,3 +0,3) </a:t>
            </a:r>
            <a:endParaRPr lang="sr-Latn-BA" sz="1400" b="1" dirty="0">
              <a:solidFill>
                <a:srgbClr val="CC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28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236852" y="237985"/>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34" y="942512"/>
            <a:ext cx="390199" cy="483981"/>
          </a:xfrm>
          <a:prstGeom prst="rect">
            <a:avLst/>
          </a:prstGeom>
        </p:spPr>
      </p:pic>
      <p:sp>
        <p:nvSpPr>
          <p:cNvPr id="9" name="Title 1"/>
          <p:cNvSpPr txBox="1">
            <a:spLocks/>
          </p:cNvSpPr>
          <p:nvPr/>
        </p:nvSpPr>
        <p:spPr>
          <a:xfrm>
            <a:off x="5841139" y="1195870"/>
            <a:ext cx="3372887" cy="73458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b="1" i="1" u="sng" dirty="0">
                <a:solidFill>
                  <a:schemeClr val="tx1">
                    <a:lumMod val="65000"/>
                    <a:lumOff val="35000"/>
                  </a:schemeClr>
                </a:solidFill>
                <a:latin typeface="Times New Roman" panose="02020603050405020304" pitchFamily="18" charset="0"/>
                <a:cs typeface="Times New Roman" panose="02020603050405020304" pitchFamily="18" charset="0"/>
              </a:rPr>
              <a:t>Rješenje</a:t>
            </a:r>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∆uvoz +∆štednje= ∆izvoz + ∆Investicije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M+S = X + I  (investije su ostale iste dI=0). </a:t>
            </a:r>
          </a:p>
        </p:txBody>
      </p:sp>
      <p:sp>
        <p:nvSpPr>
          <p:cNvPr id="10" name="Title 1"/>
          <p:cNvSpPr txBox="1">
            <a:spLocks/>
          </p:cNvSpPr>
          <p:nvPr/>
        </p:nvSpPr>
        <p:spPr>
          <a:xfrm>
            <a:off x="5685568" y="7799208"/>
            <a:ext cx="3372887" cy="15703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Rješenje: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∆uvoz +∆štednje= ∆izvoz + ∆Investicije</a:t>
            </a:r>
          </a:p>
          <a:p>
            <a:pPr algn="just"/>
            <a:r>
              <a:rPr lang="sr-Latn-BA" sz="1400" b="1" i="1" dirty="0">
                <a:solidFill>
                  <a:schemeClr val="tx1">
                    <a:lumMod val="65000"/>
                    <a:lumOff val="35000"/>
                  </a:schemeClr>
                </a:solidFill>
                <a:latin typeface="Times New Roman" panose="02020603050405020304" pitchFamily="18" charset="0"/>
                <a:cs typeface="Times New Roman" panose="02020603050405020304" pitchFamily="18" charset="0"/>
              </a:rPr>
              <a:t>M+S = X + I  </a:t>
            </a:r>
          </a:p>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dUVOZ+dŠTEDNJA=dIZVOZ+dinvesticije (koje su stale iste, dI=0) Ovdje su marginalne sklonosti potrosnji 0,4 , stednji 0,3 , i uvozu 0,3 : ukupno 1 (to je bitno naglasiti;   multiplikator je ovdje 1.66667 i rast dohotka ukupno je 5000</a:t>
            </a:r>
          </a:p>
        </p:txBody>
      </p:sp>
      <p:sp>
        <p:nvSpPr>
          <p:cNvPr id="11" name="Title 1"/>
          <p:cNvSpPr txBox="1">
            <a:spLocks/>
          </p:cNvSpPr>
          <p:nvPr/>
        </p:nvSpPr>
        <p:spPr>
          <a:xfrm>
            <a:off x="5969441" y="2389040"/>
            <a:ext cx="1126640"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S /∆Y =s</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950837" y="2076467"/>
            <a:ext cx="2912389" cy="26471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štednji: </a:t>
            </a:r>
          </a:p>
        </p:txBody>
      </p:sp>
      <p:sp>
        <p:nvSpPr>
          <p:cNvPr id="13" name="Title 1"/>
          <p:cNvSpPr txBox="1">
            <a:spLocks/>
          </p:cNvSpPr>
          <p:nvPr/>
        </p:nvSpPr>
        <p:spPr>
          <a:xfrm>
            <a:off x="5915815" y="2698443"/>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s= ∆S /∆Y = 1500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0,3 </a:t>
            </a:r>
          </a:p>
        </p:txBody>
      </p:sp>
      <p:sp>
        <p:nvSpPr>
          <p:cNvPr id="14" name="Title 1"/>
          <p:cNvSpPr txBox="1">
            <a:spLocks/>
          </p:cNvSpPr>
          <p:nvPr/>
        </p:nvSpPr>
        <p:spPr>
          <a:xfrm>
            <a:off x="5915814" y="3242142"/>
            <a:ext cx="2912389" cy="277744"/>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uvozu: </a:t>
            </a:r>
          </a:p>
        </p:txBody>
      </p:sp>
      <p:sp>
        <p:nvSpPr>
          <p:cNvPr id="15" name="Title 1"/>
          <p:cNvSpPr txBox="1">
            <a:spLocks/>
          </p:cNvSpPr>
          <p:nvPr/>
        </p:nvSpPr>
        <p:spPr>
          <a:xfrm>
            <a:off x="5950837" y="3559993"/>
            <a:ext cx="1215659"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M /∆Y =m</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5915813" y="3835227"/>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 ∆M /∆Y = 1500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0,3 </a:t>
            </a:r>
          </a:p>
        </p:txBody>
      </p:sp>
      <p:sp>
        <p:nvSpPr>
          <p:cNvPr id="17" name="Title 1"/>
          <p:cNvSpPr txBox="1">
            <a:spLocks/>
          </p:cNvSpPr>
          <p:nvPr/>
        </p:nvSpPr>
        <p:spPr>
          <a:xfrm>
            <a:off x="5915812" y="4347489"/>
            <a:ext cx="2912389" cy="277744"/>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Marginalna sklonost ka potrošnji: </a:t>
            </a:r>
          </a:p>
        </p:txBody>
      </p:sp>
      <p:sp>
        <p:nvSpPr>
          <p:cNvPr id="18" name="Title 1"/>
          <p:cNvSpPr txBox="1">
            <a:spLocks/>
          </p:cNvSpPr>
          <p:nvPr/>
        </p:nvSpPr>
        <p:spPr>
          <a:xfrm>
            <a:off x="5969441" y="4604366"/>
            <a:ext cx="1342036"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C /∆Y =b</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5855282" y="4904977"/>
            <a:ext cx="2912389" cy="27774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b= ∆C /∆Y = 2000 /5000= </a:t>
            </a:r>
            <a:r>
              <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rPr>
              <a:t>0,4 </a:t>
            </a:r>
          </a:p>
        </p:txBody>
      </p:sp>
      <p:sp>
        <p:nvSpPr>
          <p:cNvPr id="20" name="Title 1"/>
          <p:cNvSpPr txBox="1">
            <a:spLocks/>
          </p:cNvSpPr>
          <p:nvPr/>
        </p:nvSpPr>
        <p:spPr>
          <a:xfrm>
            <a:off x="5809868" y="5413166"/>
            <a:ext cx="3194326" cy="492761"/>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Zbir marginalnih sklonosti je=1 (0,3+0,3+0,4=1). </a:t>
            </a:r>
            <a:endPar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295167" y="4527649"/>
            <a:ext cx="1462513" cy="365506"/>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400" dirty="0">
                <a:solidFill>
                  <a:schemeClr val="tx1">
                    <a:lumMod val="65000"/>
                    <a:lumOff val="35000"/>
                  </a:schemeClr>
                </a:solidFill>
                <a:latin typeface="Times New Roman" panose="02020603050405020304" pitchFamily="18" charset="0"/>
                <a:cs typeface="Times New Roman" panose="02020603050405020304" pitchFamily="18" charset="0"/>
              </a:rPr>
              <a:t>Multiplikator je:</a:t>
            </a:r>
            <a:endParaRPr lang="sr-Latn-BA" sz="14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606615925"/>
              </p:ext>
            </p:extLst>
          </p:nvPr>
        </p:nvGraphicFramePr>
        <p:xfrm>
          <a:off x="395457" y="862939"/>
          <a:ext cx="5203683" cy="3479773"/>
        </p:xfrm>
        <a:graphic>
          <a:graphicData uri="http://schemas.openxmlformats.org/drawingml/2006/table">
            <a:tbl>
              <a:tblPr/>
              <a:tblGrid>
                <a:gridCol w="928500">
                  <a:extLst>
                    <a:ext uri="{9D8B030D-6E8A-4147-A177-3AD203B41FA5}">
                      <a16:colId xmlns:a16="http://schemas.microsoft.com/office/drawing/2014/main" val="2285338936"/>
                    </a:ext>
                  </a:extLst>
                </a:gridCol>
                <a:gridCol w="683621">
                  <a:extLst>
                    <a:ext uri="{9D8B030D-6E8A-4147-A177-3AD203B41FA5}">
                      <a16:colId xmlns:a16="http://schemas.microsoft.com/office/drawing/2014/main" val="1223014754"/>
                    </a:ext>
                  </a:extLst>
                </a:gridCol>
                <a:gridCol w="714231">
                  <a:extLst>
                    <a:ext uri="{9D8B030D-6E8A-4147-A177-3AD203B41FA5}">
                      <a16:colId xmlns:a16="http://schemas.microsoft.com/office/drawing/2014/main" val="3782566633"/>
                    </a:ext>
                  </a:extLst>
                </a:gridCol>
                <a:gridCol w="775451">
                  <a:extLst>
                    <a:ext uri="{9D8B030D-6E8A-4147-A177-3AD203B41FA5}">
                      <a16:colId xmlns:a16="http://schemas.microsoft.com/office/drawing/2014/main" val="94428772"/>
                    </a:ext>
                  </a:extLst>
                </a:gridCol>
                <a:gridCol w="744841">
                  <a:extLst>
                    <a:ext uri="{9D8B030D-6E8A-4147-A177-3AD203B41FA5}">
                      <a16:colId xmlns:a16="http://schemas.microsoft.com/office/drawing/2014/main" val="367021335"/>
                    </a:ext>
                  </a:extLst>
                </a:gridCol>
                <a:gridCol w="663214">
                  <a:extLst>
                    <a:ext uri="{9D8B030D-6E8A-4147-A177-3AD203B41FA5}">
                      <a16:colId xmlns:a16="http://schemas.microsoft.com/office/drawing/2014/main" val="3496570110"/>
                    </a:ext>
                  </a:extLst>
                </a:gridCol>
                <a:gridCol w="693825">
                  <a:extLst>
                    <a:ext uri="{9D8B030D-6E8A-4147-A177-3AD203B41FA5}">
                      <a16:colId xmlns:a16="http://schemas.microsoft.com/office/drawing/2014/main" val="1710741603"/>
                    </a:ext>
                  </a:extLst>
                </a:gridCol>
              </a:tblGrid>
              <a:tr h="130863">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000" b="0" i="0" u="none" strike="noStrike">
                          <a:effectLst/>
                          <a:latin typeface="Times New Roman" panose="02020603050405020304" pitchFamily="18" charset="0"/>
                        </a:rPr>
                        <a:t>0,4</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506434"/>
                  </a:ext>
                </a:extLst>
              </a:tr>
              <a:tr h="255613">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DUVOZ</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DŠTEDNJA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DPOTROŠNJA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DINVESTICIJE</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DIZVOZ</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DDOHODAK</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80091315"/>
                  </a:ext>
                </a:extLst>
              </a:tr>
              <a:tr h="255613">
                <a:tc>
                  <a:txBody>
                    <a:bodyPr/>
                    <a:lstStyle/>
                    <a:p>
                      <a:pPr algn="l" fontAlgn="b"/>
                      <a:r>
                        <a:rPr lang="en-GB" sz="1000" b="0" i="0" u="none" strike="noStrike">
                          <a:effectLst/>
                          <a:latin typeface="Times New Roman" panose="02020603050405020304" pitchFamily="18" charset="0"/>
                        </a:rPr>
                        <a:t>PRIMARNI EFEKAT</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GB" sz="1000" b="0" i="0" u="none" strike="noStrike">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65599043"/>
                  </a:ext>
                </a:extLst>
              </a:tr>
              <a:tr h="255613">
                <a:tc>
                  <a:txBody>
                    <a:bodyPr/>
                    <a:lstStyle/>
                    <a:p>
                      <a:pPr algn="l" fontAlgn="b"/>
                      <a:r>
                        <a:rPr lang="en-GB" sz="1000" b="0" i="0" u="none" strike="noStrike">
                          <a:effectLst/>
                          <a:latin typeface="Times New Roman" panose="02020603050405020304" pitchFamily="18" charset="0"/>
                        </a:rPr>
                        <a:t>SEKUNDARNI EFEKTI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793285"/>
                  </a:ext>
                </a:extLst>
              </a:tr>
              <a:tr h="130863">
                <a:tc>
                  <a:txBody>
                    <a:bodyPr/>
                    <a:lstStyle/>
                    <a:p>
                      <a:pPr algn="l" fontAlgn="b"/>
                      <a:r>
                        <a:rPr lang="en-GB" sz="1000" b="0" i="0" u="none" strike="noStrike">
                          <a:effectLst/>
                          <a:latin typeface="Times New Roman" panose="02020603050405020304" pitchFamily="18" charset="0"/>
                        </a:rPr>
                        <a:t>iteracija 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322621"/>
                  </a:ext>
                </a:extLst>
              </a:tr>
              <a:tr h="130863">
                <a:tc>
                  <a:txBody>
                    <a:bodyPr/>
                    <a:lstStyle/>
                    <a:p>
                      <a:pPr algn="l" fontAlgn="b"/>
                      <a:r>
                        <a:rPr lang="en-GB" sz="1000" b="0" i="0" u="none" strike="noStrike">
                          <a:effectLst/>
                          <a:latin typeface="Times New Roman" panose="02020603050405020304" pitchFamily="18" charset="0"/>
                        </a:rPr>
                        <a:t>iteracija 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375170"/>
                  </a:ext>
                </a:extLst>
              </a:tr>
              <a:tr h="130863">
                <a:tc>
                  <a:txBody>
                    <a:bodyPr/>
                    <a:lstStyle/>
                    <a:p>
                      <a:pPr algn="l" fontAlgn="b"/>
                      <a:r>
                        <a:rPr lang="en-GB" sz="1000" b="0" i="0" u="none" strike="noStrike">
                          <a:effectLst/>
                          <a:latin typeface="Times New Roman" panose="02020603050405020304" pitchFamily="18" charset="0"/>
                        </a:rPr>
                        <a:t>iteracija 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069891"/>
                  </a:ext>
                </a:extLst>
              </a:tr>
              <a:tr h="130863">
                <a:tc>
                  <a:txBody>
                    <a:bodyPr/>
                    <a:lstStyle/>
                    <a:p>
                      <a:pPr algn="l" fontAlgn="b"/>
                      <a:r>
                        <a:rPr lang="en-GB" sz="1000" b="0" i="0" u="none" strike="noStrike">
                          <a:effectLst/>
                          <a:latin typeface="Times New Roman" panose="02020603050405020304" pitchFamily="18" charset="0"/>
                        </a:rPr>
                        <a:t>iteracija 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57,6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57,6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76,8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76,8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32390"/>
                  </a:ext>
                </a:extLst>
              </a:tr>
              <a:tr h="130863">
                <a:tc>
                  <a:txBody>
                    <a:bodyPr/>
                    <a:lstStyle/>
                    <a:p>
                      <a:pPr algn="l" fontAlgn="b"/>
                      <a:r>
                        <a:rPr lang="en-GB" sz="1000" b="0" i="0" u="none" strike="noStrike">
                          <a:effectLst/>
                          <a:latin typeface="Times New Roman" panose="02020603050405020304" pitchFamily="18" charset="0"/>
                        </a:rPr>
                        <a:t>iteracija 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23,04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23,04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30,72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30,72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163302"/>
                  </a:ext>
                </a:extLst>
              </a:tr>
              <a:tr h="130863">
                <a:tc>
                  <a:txBody>
                    <a:bodyPr/>
                    <a:lstStyle/>
                    <a:p>
                      <a:pPr algn="l" fontAlgn="b"/>
                      <a:r>
                        <a:rPr lang="en-GB" sz="1000" b="0" i="0" u="none" strike="noStrike">
                          <a:effectLst/>
                          <a:latin typeface="Times New Roman" panose="02020603050405020304" pitchFamily="18" charset="0"/>
                        </a:rPr>
                        <a:t>iteracija 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9,216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9,216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12,288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12,288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892939"/>
                  </a:ext>
                </a:extLst>
              </a:tr>
              <a:tr h="130863">
                <a:tc>
                  <a:txBody>
                    <a:bodyPr/>
                    <a:lstStyle/>
                    <a:p>
                      <a:pPr algn="l" fontAlgn="b"/>
                      <a:r>
                        <a:rPr lang="en-GB" sz="1000" b="0" i="0" u="none" strike="noStrike">
                          <a:effectLst/>
                          <a:latin typeface="Times New Roman" panose="02020603050405020304" pitchFamily="18" charset="0"/>
                        </a:rPr>
                        <a:t>iteracija 7</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3,6864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3,6864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4,9152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4,9152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566563"/>
                  </a:ext>
                </a:extLst>
              </a:tr>
              <a:tr h="130863">
                <a:tc>
                  <a:txBody>
                    <a:bodyPr/>
                    <a:lstStyle/>
                    <a:p>
                      <a:pPr algn="l" fontAlgn="b"/>
                      <a:r>
                        <a:rPr lang="en-GB" sz="1000" b="0" i="0" u="none" strike="noStrike">
                          <a:effectLst/>
                          <a:latin typeface="Times New Roman" panose="02020603050405020304" pitchFamily="18" charset="0"/>
                        </a:rPr>
                        <a:t>iteracija 8</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1,47456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1,47456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1,96608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1,96608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110886"/>
                  </a:ext>
                </a:extLst>
              </a:tr>
              <a:tr h="130863">
                <a:tc>
                  <a:txBody>
                    <a:bodyPr/>
                    <a:lstStyle/>
                    <a:p>
                      <a:pPr algn="l" fontAlgn="b"/>
                      <a:r>
                        <a:rPr lang="en-GB" sz="1000" b="0" i="0" u="none" strike="noStrike">
                          <a:effectLst/>
                          <a:latin typeface="Times New Roman" panose="02020603050405020304" pitchFamily="18" charset="0"/>
                        </a:rPr>
                        <a:t>iteracija 9</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0,589824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0,589824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0,786432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0,786432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068354"/>
                  </a:ext>
                </a:extLst>
              </a:tr>
              <a:tr h="130863">
                <a:tc>
                  <a:txBody>
                    <a:bodyPr/>
                    <a:lstStyle/>
                    <a:p>
                      <a:pPr algn="l" fontAlgn="b"/>
                      <a:r>
                        <a:rPr lang="en-GB" sz="1000" b="0" i="0" u="none" strike="noStrike">
                          <a:effectLst/>
                          <a:latin typeface="Times New Roman" panose="02020603050405020304" pitchFamily="18" charset="0"/>
                        </a:rPr>
                        <a:t>iteracija 10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0,2359296</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0,2359296</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0,3145728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0,3145728</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555421"/>
                  </a:ext>
                </a:extLst>
              </a:tr>
              <a:tr h="130863">
                <a:tc>
                  <a:txBody>
                    <a:bodyPr/>
                    <a:lstStyle/>
                    <a:p>
                      <a:pPr algn="l" fontAlgn="b"/>
                      <a:r>
                        <a:rPr lang="en-GB" sz="1000" b="0" i="0" u="none" strike="noStrike">
                          <a:effectLst/>
                          <a:latin typeface="Times New Roman" panose="02020603050405020304" pitchFamily="18" charset="0"/>
                        </a:rPr>
                        <a:t>iteracija 11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0,09437184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0,09437184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0,12582912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0,12582912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881686"/>
                  </a:ext>
                </a:extLst>
              </a:tr>
              <a:tr h="255613">
                <a:tc>
                  <a:txBody>
                    <a:bodyPr/>
                    <a:lstStyle/>
                    <a:p>
                      <a:pPr algn="l" fontAlgn="b"/>
                      <a:r>
                        <a:rPr lang="en-GB" sz="1000" b="1" i="0" u="none" strike="noStrike">
                          <a:effectLst/>
                          <a:latin typeface="Times New Roman" panose="02020603050405020304" pitchFamily="18" charset="0"/>
                        </a:rPr>
                        <a:t>ukupno sekundarni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1" i="0" u="none" strike="noStrike">
                          <a:effectLst/>
                          <a:latin typeface="Times New Roman" panose="02020603050405020304" pitchFamily="18" charset="0"/>
                        </a:rPr>
                        <a:t>1499,937085</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GB" sz="1000" b="1" i="0" u="none" strike="noStrike">
                          <a:effectLst/>
                          <a:latin typeface="Times New Roman" panose="02020603050405020304" pitchFamily="18" charset="0"/>
                        </a:rPr>
                        <a:t>1499,937085</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000" b="1" i="0" u="none" strike="noStrike">
                          <a:effectLst/>
                          <a:latin typeface="Times New Roman" panose="02020603050405020304" pitchFamily="18" charset="0"/>
                        </a:rPr>
                        <a:t>1999,916114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effectLst/>
                          <a:latin typeface="Times New Roman" panose="02020603050405020304" pitchFamily="18" charset="0"/>
                        </a:rPr>
                        <a:t>1999,916114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64476097"/>
                  </a:ext>
                </a:extLst>
              </a:tr>
              <a:tr h="255613">
                <a:tc>
                  <a:txBody>
                    <a:bodyPr/>
                    <a:lstStyle/>
                    <a:p>
                      <a:pPr algn="l" fontAlgn="b"/>
                      <a:r>
                        <a:rPr lang="en-GB" sz="1000" b="1" i="0" u="none" strike="noStrike">
                          <a:effectLst/>
                          <a:latin typeface="Times New Roman" panose="02020603050405020304" pitchFamily="18" charset="0"/>
                        </a:rPr>
                        <a:t>åefekata (ukupno)</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1500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1500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2000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GB" sz="1000" b="1" i="0" u="none" strike="noStrike" dirty="0">
                          <a:effectLst/>
                          <a:latin typeface="Times New Roman" panose="02020603050405020304" pitchFamily="18" charset="0"/>
                        </a:rPr>
                        <a:t>4999,916114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408137573"/>
                  </a:ext>
                </a:extLst>
              </a:tr>
            </a:tbl>
          </a:graphicData>
        </a:graphic>
      </p:graphicFrame>
      <p:sp>
        <p:nvSpPr>
          <p:cNvPr id="23" name="Title 1"/>
          <p:cNvSpPr txBox="1">
            <a:spLocks/>
          </p:cNvSpPr>
          <p:nvPr/>
        </p:nvSpPr>
        <p:spPr>
          <a:xfrm>
            <a:off x="1912595" y="4579493"/>
            <a:ext cx="2913405" cy="261818"/>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Y/ ∆X =  1/(∆S /∆Y + ∆M /∆Y )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1912594" y="4947917"/>
            <a:ext cx="2913405" cy="24357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5000/ 3000 =  1/(0,3 +0,3)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27" name="Title 1"/>
          <p:cNvSpPr txBox="1">
            <a:spLocks/>
          </p:cNvSpPr>
          <p:nvPr/>
        </p:nvSpPr>
        <p:spPr>
          <a:xfrm>
            <a:off x="1888338" y="5324727"/>
            <a:ext cx="2913405" cy="24357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1,66=  1/0,6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1876914" y="5657432"/>
            <a:ext cx="2913405" cy="24357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1,66=  1,66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3" name="Bent Arrow 2"/>
          <p:cNvSpPr/>
          <p:nvPr/>
        </p:nvSpPr>
        <p:spPr>
          <a:xfrm flipV="1">
            <a:off x="635659" y="4947917"/>
            <a:ext cx="1122021" cy="9530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9073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
        <p:nvSpPr>
          <p:cNvPr id="4" name="Rounded Rectangle 3"/>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236852" y="237985"/>
            <a:ext cx="2630055" cy="578321"/>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spoljnotrgovinski multiplikator </a:t>
            </a:r>
            <a:endParaRPr lang="sr-Latn-BA" sz="1800" b="1" dirty="0">
              <a:solidFill>
                <a:srgbClr val="CC99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34" y="942512"/>
            <a:ext cx="390199" cy="483981"/>
          </a:xfrm>
          <a:prstGeom prst="rect">
            <a:avLst/>
          </a:prstGeom>
        </p:spPr>
      </p:pic>
      <p:sp>
        <p:nvSpPr>
          <p:cNvPr id="7" name="Title 1"/>
          <p:cNvSpPr txBox="1">
            <a:spLocks/>
          </p:cNvSpPr>
          <p:nvPr/>
        </p:nvSpPr>
        <p:spPr>
          <a:xfrm>
            <a:off x="738371" y="868635"/>
            <a:ext cx="7916968" cy="288592"/>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Spoljnotrgovinski  multiplikator </a:t>
            </a:r>
          </a:p>
        </p:txBody>
      </p:sp>
      <p:sp>
        <p:nvSpPr>
          <p:cNvPr id="8" name="Title 1"/>
          <p:cNvSpPr txBox="1">
            <a:spLocks/>
          </p:cNvSpPr>
          <p:nvPr/>
        </p:nvSpPr>
        <p:spPr>
          <a:xfrm>
            <a:off x="738371" y="1200477"/>
            <a:ext cx="8128536" cy="1735346"/>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Definišite i izračunate:</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(1)</a:t>
            </a:r>
          </a:p>
          <a:p>
            <a:pPr marL="742950" lvl="1" indent="-285750" algn="just">
              <a:spcAft>
                <a:spcPts val="0"/>
              </a:spcAft>
              <a:buFont typeface="+mj-lt"/>
              <a:buAutoNum type="alphaLcParenR"/>
              <a:tabLst>
                <a:tab pos="457200" algn="l"/>
              </a:tabLst>
            </a:pPr>
            <a:r>
              <a:rPr lang="hr-HR" sz="1600" dirty="0">
                <a:latin typeface="Times New Roman" panose="02020603050405020304" pitchFamily="18" charset="0"/>
                <a:ea typeface="Times New Roman" panose="02020603050405020304" pitchFamily="18" charset="0"/>
              </a:rPr>
              <a:t>marginalnu sklonost potrošnji</a:t>
            </a:r>
            <a:endParaRPr lang="en-GB" sz="1600" dirty="0">
              <a:latin typeface="Times New Roman" panose="02020603050405020304" pitchFamily="18" charset="0"/>
              <a:ea typeface="Times New Roman" panose="02020603050405020304" pitchFamily="18" charset="0"/>
            </a:endParaRPr>
          </a:p>
          <a:p>
            <a:pPr marL="742950" lvl="1" indent="-285750" algn="just">
              <a:spcAft>
                <a:spcPts val="0"/>
              </a:spcAft>
              <a:buFont typeface="+mj-lt"/>
              <a:buAutoNum type="alphaLcParenR"/>
              <a:tabLst>
                <a:tab pos="457200" algn="l"/>
              </a:tabLst>
            </a:pPr>
            <a:r>
              <a:rPr lang="hr-HR" sz="1600" dirty="0">
                <a:latin typeface="Times New Roman" panose="02020603050405020304" pitchFamily="18" charset="0"/>
                <a:ea typeface="Times New Roman" panose="02020603050405020304" pitchFamily="18" charset="0"/>
              </a:rPr>
              <a:t>graničnu sklonost ka štednji</a:t>
            </a:r>
            <a:endParaRPr lang="en-GB" sz="1600" dirty="0">
              <a:latin typeface="Times New Roman" panose="02020603050405020304" pitchFamily="18" charset="0"/>
              <a:ea typeface="Times New Roman" panose="02020603050405020304" pitchFamily="18" charset="0"/>
            </a:endParaRPr>
          </a:p>
          <a:p>
            <a:pPr marL="742950" lvl="1" indent="-285750" algn="just">
              <a:spcAft>
                <a:spcPts val="0"/>
              </a:spcAft>
              <a:buFont typeface="+mj-lt"/>
              <a:buAutoNum type="alphaLcParenR"/>
              <a:tabLst>
                <a:tab pos="457200" algn="l"/>
              </a:tabLst>
            </a:pPr>
            <a:r>
              <a:rPr lang="hr-HR" sz="1600" dirty="0">
                <a:latin typeface="Times New Roman" panose="02020603050405020304" pitchFamily="18" charset="0"/>
                <a:ea typeface="Times New Roman" panose="02020603050405020304" pitchFamily="18" charset="0"/>
              </a:rPr>
              <a:t>marginalnu sklonost ka uvozu</a:t>
            </a:r>
            <a:endParaRPr lang="en-GB" sz="1600" dirty="0">
              <a:latin typeface="Times New Roman" panose="02020603050405020304" pitchFamily="18" charset="0"/>
              <a:ea typeface="Times New Roman" panose="02020603050405020304" pitchFamily="18" charset="0"/>
            </a:endParaRPr>
          </a:p>
          <a:p>
            <a:pPr marL="742950" lvl="1" indent="-285750" algn="just">
              <a:spcAft>
                <a:spcPts val="0"/>
              </a:spcAft>
              <a:buFont typeface="+mj-lt"/>
              <a:buAutoNum type="alphaLcParenR"/>
              <a:tabLst>
                <a:tab pos="457200" algn="l"/>
              </a:tabLst>
            </a:pPr>
            <a:r>
              <a:rPr lang="hr-HR" sz="1600" dirty="0">
                <a:latin typeface="Times New Roman" panose="02020603050405020304" pitchFamily="18" charset="0"/>
                <a:ea typeface="Times New Roman" panose="02020603050405020304" pitchFamily="18" charset="0"/>
              </a:rPr>
              <a:t>ako je povećanje dohotka od 3.000 novčanih jedinica izazvalo povećanje potrošnje, štednje i uvoza za 1.200, 900 i 900 novčanih jedinica, respektivno.</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738371" y="3442748"/>
            <a:ext cx="1730509" cy="296132"/>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Y=3000</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746244" y="3856587"/>
            <a:ext cx="1722635"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C= 1200</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705603" y="4302135"/>
            <a:ext cx="1722635"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S= 900</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738371" y="4715974"/>
            <a:ext cx="1722635"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M= 900</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587532" y="2964805"/>
            <a:ext cx="3141187" cy="3602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(1) Rješenje (marginalne slonosti) : </a:t>
            </a:r>
          </a:p>
        </p:txBody>
      </p:sp>
      <p:sp>
        <p:nvSpPr>
          <p:cNvPr id="14" name="Title 1"/>
          <p:cNvSpPr txBox="1">
            <a:spLocks/>
          </p:cNvSpPr>
          <p:nvPr/>
        </p:nvSpPr>
        <p:spPr>
          <a:xfrm>
            <a:off x="2810942" y="3214723"/>
            <a:ext cx="6055965" cy="81445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 Marginalna sklonost potrošnji </a:t>
            </a:r>
          </a:p>
        </p:txBody>
      </p:sp>
      <p:sp>
        <p:nvSpPr>
          <p:cNvPr id="15" name="Title 1"/>
          <p:cNvSpPr txBox="1">
            <a:spLocks/>
          </p:cNvSpPr>
          <p:nvPr/>
        </p:nvSpPr>
        <p:spPr>
          <a:xfrm>
            <a:off x="2992561" y="3528746"/>
            <a:ext cx="1342036" cy="327841"/>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400" dirty="0">
                <a:solidFill>
                  <a:schemeClr val="tx1"/>
                </a:solidFill>
                <a:latin typeface="Times New Roman" panose="02020603050405020304" pitchFamily="18" charset="0"/>
                <a:cs typeface="Times New Roman" panose="02020603050405020304" pitchFamily="18" charset="0"/>
              </a:rPr>
              <a:t>C /∆Y =b</a:t>
            </a:r>
            <a:endParaRPr lang="sr-Latn-BA" sz="1400" b="1" dirty="0">
              <a:solidFill>
                <a:schemeClr val="tx1"/>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4748453" y="3520331"/>
            <a:ext cx="1642038"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=1200/3000</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804347" y="3458028"/>
            <a:ext cx="944496"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=0,4</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2861593" y="4249321"/>
            <a:ext cx="6055965" cy="358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b) Marginalna sklonost štednji  </a:t>
            </a:r>
          </a:p>
        </p:txBody>
      </p:sp>
      <p:sp>
        <p:nvSpPr>
          <p:cNvPr id="19" name="Title 1"/>
          <p:cNvSpPr txBox="1">
            <a:spLocks/>
          </p:cNvSpPr>
          <p:nvPr/>
        </p:nvSpPr>
        <p:spPr>
          <a:xfrm>
            <a:off x="3100259" y="4603406"/>
            <a:ext cx="1126640"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S /∆Y =s</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4775546" y="4609737"/>
            <a:ext cx="1642038"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=900/3000</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6804347" y="4590242"/>
            <a:ext cx="944496"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=0,3</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2838987" y="5297271"/>
            <a:ext cx="6055965" cy="35882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b) Marginalna sklonost uvozu  </a:t>
            </a:r>
          </a:p>
        </p:txBody>
      </p:sp>
      <p:sp>
        <p:nvSpPr>
          <p:cNvPr id="23" name="Title 1"/>
          <p:cNvSpPr txBox="1">
            <a:spLocks/>
          </p:cNvSpPr>
          <p:nvPr/>
        </p:nvSpPr>
        <p:spPr>
          <a:xfrm>
            <a:off x="3011240" y="5606367"/>
            <a:ext cx="1215659" cy="269875"/>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solidFill>
                <a:latin typeface="Times New Roman" panose="02020603050405020304" pitchFamily="18" charset="0"/>
                <a:cs typeface="Times New Roman" panose="02020603050405020304" pitchFamily="18" charset="0"/>
              </a:rPr>
              <a:t>∆</a:t>
            </a:r>
            <a:r>
              <a:rPr lang="sr-Latn-BA" sz="1600" dirty="0">
                <a:solidFill>
                  <a:schemeClr val="tx1"/>
                </a:solidFill>
                <a:latin typeface="Times New Roman" panose="02020603050405020304" pitchFamily="18" charset="0"/>
                <a:cs typeface="Times New Roman" panose="02020603050405020304" pitchFamily="18" charset="0"/>
              </a:rPr>
              <a:t>M /∆Y =m</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4802639" y="5577383"/>
            <a:ext cx="1642038"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=900/3000</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6" name="Title 1"/>
          <p:cNvSpPr txBox="1">
            <a:spLocks/>
          </p:cNvSpPr>
          <p:nvPr/>
        </p:nvSpPr>
        <p:spPr>
          <a:xfrm>
            <a:off x="6889193" y="5548401"/>
            <a:ext cx="944496" cy="327841"/>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=0,3</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7" name="Title 1"/>
          <p:cNvSpPr txBox="1">
            <a:spLocks/>
          </p:cNvSpPr>
          <p:nvPr/>
        </p:nvSpPr>
        <p:spPr>
          <a:xfrm>
            <a:off x="6823846" y="3487010"/>
            <a:ext cx="944496" cy="327841"/>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=0,4</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6823846" y="4619224"/>
            <a:ext cx="944496" cy="327841"/>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=0,3</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9" name="Title 1"/>
          <p:cNvSpPr txBox="1">
            <a:spLocks/>
          </p:cNvSpPr>
          <p:nvPr/>
        </p:nvSpPr>
        <p:spPr>
          <a:xfrm>
            <a:off x="6908692" y="5577383"/>
            <a:ext cx="944496" cy="327841"/>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=0,3</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30" name="Right Arrow 29"/>
          <p:cNvSpPr/>
          <p:nvPr/>
        </p:nvSpPr>
        <p:spPr>
          <a:xfrm>
            <a:off x="4410852" y="3526647"/>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6504830" y="3526647"/>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a:off x="4424212" y="4631857"/>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a:off x="6534094" y="4622370"/>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a:off x="4463098" y="5606367"/>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Arrow 34"/>
          <p:cNvSpPr/>
          <p:nvPr/>
        </p:nvSpPr>
        <p:spPr>
          <a:xfrm>
            <a:off x="6596123" y="5577383"/>
            <a:ext cx="227723" cy="315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194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25</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1076" y="868635"/>
            <a:ext cx="8365831"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Spoljnotrgovinski  multiplikator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34" y="942512"/>
            <a:ext cx="390199" cy="483981"/>
          </a:xfrm>
          <a:prstGeom prst="rect">
            <a:avLst/>
          </a:prstGeom>
        </p:spPr>
      </p:pic>
      <p:sp>
        <p:nvSpPr>
          <p:cNvPr id="6" name="Title 1"/>
          <p:cNvSpPr txBox="1">
            <a:spLocks/>
          </p:cNvSpPr>
          <p:nvPr/>
        </p:nvSpPr>
        <p:spPr>
          <a:xfrm>
            <a:off x="501076" y="1250582"/>
            <a:ext cx="8365831" cy="207105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Uz korištenje vrijednosti dobijenih u prethodnom zadatku i uz pretpostavku da je zemlja ostvarila autonomno povećanje izvoza od 3.000 novčanih jedinica, definišite i izračunajte:</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(2) </a:t>
            </a:r>
            <a:r>
              <a:rPr lang="hr-HR"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primarni efekat povećanja dohotka izazvan autonomnim povećanjem izvoza</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(3) </a:t>
            </a:r>
            <a:r>
              <a:rPr lang="hr-HR"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prve tri iteracije sekundarnih efekata povećanja nacionalnog dohotka, kao i povećanja štednje, uvoza i potrošnje ako pretpostavimo da su granične sklonosti ovih veličina jednake vrijednostima iz zadatka broj (1) , te uz pretpostavku da investicije ne zavise od promjena nacionalnog dohotka</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sr-Latn-BA"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(4) </a:t>
            </a:r>
            <a:r>
              <a:rPr lang="hr-HR" sz="1600" dirty="0">
                <a:solidFill>
                  <a:schemeClr val="tx1">
                    <a:lumMod val="65000"/>
                    <a:lumOff val="35000"/>
                  </a:schemeClr>
                </a:solidFill>
                <a:latin typeface="Times New Roman" panose="02020603050405020304" pitchFamily="18" charset="0"/>
                <a:ea typeface="+mj-ea"/>
                <a:cs typeface="Times New Roman" panose="02020603050405020304" pitchFamily="18" charset="0"/>
              </a:rPr>
              <a:t>spoljnotrgovinski multiplikator</a:t>
            </a:r>
            <a:endParaRPr lang="en-GB" sz="1600" dirty="0">
              <a:solidFill>
                <a:schemeClr val="tx1">
                  <a:lumMod val="65000"/>
                  <a:lumOff val="35000"/>
                </a:schemeClr>
              </a:solidFill>
              <a:latin typeface="Times New Roman" panose="02020603050405020304" pitchFamily="18" charset="0"/>
              <a:ea typeface="+mj-ea"/>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34719539"/>
              </p:ext>
            </p:extLst>
          </p:nvPr>
        </p:nvGraphicFramePr>
        <p:xfrm>
          <a:off x="738371" y="4247972"/>
          <a:ext cx="6322829" cy="1446098"/>
        </p:xfrm>
        <a:graphic>
          <a:graphicData uri="http://schemas.openxmlformats.org/drawingml/2006/table">
            <a:tbl>
              <a:tblPr/>
              <a:tblGrid>
                <a:gridCol w="1132756">
                  <a:extLst>
                    <a:ext uri="{9D8B030D-6E8A-4147-A177-3AD203B41FA5}">
                      <a16:colId xmlns:a16="http://schemas.microsoft.com/office/drawing/2014/main" val="4157808781"/>
                    </a:ext>
                  </a:extLst>
                </a:gridCol>
                <a:gridCol w="834007">
                  <a:extLst>
                    <a:ext uri="{9D8B030D-6E8A-4147-A177-3AD203B41FA5}">
                      <a16:colId xmlns:a16="http://schemas.microsoft.com/office/drawing/2014/main" val="2009388670"/>
                    </a:ext>
                  </a:extLst>
                </a:gridCol>
                <a:gridCol w="871351">
                  <a:extLst>
                    <a:ext uri="{9D8B030D-6E8A-4147-A177-3AD203B41FA5}">
                      <a16:colId xmlns:a16="http://schemas.microsoft.com/office/drawing/2014/main" val="3934141557"/>
                    </a:ext>
                  </a:extLst>
                </a:gridCol>
                <a:gridCol w="946038">
                  <a:extLst>
                    <a:ext uri="{9D8B030D-6E8A-4147-A177-3AD203B41FA5}">
                      <a16:colId xmlns:a16="http://schemas.microsoft.com/office/drawing/2014/main" val="1586067580"/>
                    </a:ext>
                  </a:extLst>
                </a:gridCol>
                <a:gridCol w="908694">
                  <a:extLst>
                    <a:ext uri="{9D8B030D-6E8A-4147-A177-3AD203B41FA5}">
                      <a16:colId xmlns:a16="http://schemas.microsoft.com/office/drawing/2014/main" val="2383964033"/>
                    </a:ext>
                  </a:extLst>
                </a:gridCol>
                <a:gridCol w="809111">
                  <a:extLst>
                    <a:ext uri="{9D8B030D-6E8A-4147-A177-3AD203B41FA5}">
                      <a16:colId xmlns:a16="http://schemas.microsoft.com/office/drawing/2014/main" val="813142020"/>
                    </a:ext>
                  </a:extLst>
                </a:gridCol>
                <a:gridCol w="820872">
                  <a:extLst>
                    <a:ext uri="{9D8B030D-6E8A-4147-A177-3AD203B41FA5}">
                      <a16:colId xmlns:a16="http://schemas.microsoft.com/office/drawing/2014/main" val="2413896359"/>
                    </a:ext>
                  </a:extLst>
                </a:gridCol>
              </a:tblGrid>
              <a:tr h="164312">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1000" b="0" i="0" u="none" strike="noStrike">
                          <a:effectLst/>
                          <a:latin typeface="Times New Roman" panose="02020603050405020304" pitchFamily="18" charset="0"/>
                        </a:rPr>
                        <a:t>0,3</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000" b="0" i="0" u="none" strike="noStrike">
                          <a:effectLst/>
                          <a:latin typeface="Times New Roman" panose="02020603050405020304" pitchFamily="18" charset="0"/>
                        </a:rPr>
                        <a:t>0,4</a:t>
                      </a: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effectLst/>
                        <a:latin typeface="Times New Roman" panose="02020603050405020304" pitchFamily="18" charset="0"/>
                      </a:endParaRPr>
                    </a:p>
                  </a:txBody>
                  <a:tcPr marL="7469" marR="7469" marT="746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22007"/>
                  </a:ext>
                </a:extLst>
              </a:tr>
              <a:tr h="164312">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effectLst/>
                          <a:latin typeface="Times New Roman" panose="02020603050405020304" pitchFamily="18" charset="0"/>
                        </a:rPr>
                        <a:t>D UVOZ</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 ŠTEDNJA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 POTROŠNJA</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 INVESTICIJE</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 IZVOZ</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GB" sz="1000" b="0" i="0" u="none" strike="noStrike">
                          <a:effectLst/>
                          <a:latin typeface="Times New Roman" panose="02020603050405020304" pitchFamily="18" charset="0"/>
                        </a:rPr>
                        <a:t>D DOHODAK</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45905121"/>
                  </a:ext>
                </a:extLst>
              </a:tr>
              <a:tr h="164312">
                <a:tc>
                  <a:txBody>
                    <a:bodyPr/>
                    <a:lstStyle/>
                    <a:p>
                      <a:pPr algn="l" fontAlgn="b"/>
                      <a:r>
                        <a:rPr lang="en-GB" sz="1000" b="0" i="0" u="none" strike="noStrike">
                          <a:effectLst/>
                          <a:latin typeface="Times New Roman" panose="02020603050405020304" pitchFamily="18" charset="0"/>
                        </a:rPr>
                        <a:t>PRIMARNI EFEKAT</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b"/>
                      <a:r>
                        <a:rPr lang="en-GB" sz="1000" b="0" i="0" u="none" strike="noStrike" dirty="0">
                          <a:effectLst/>
                          <a:latin typeface="Times New Roman" panose="02020603050405020304" pitchFamily="18" charset="0"/>
                        </a:rPr>
                        <a:t>3000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57532234"/>
                  </a:ext>
                </a:extLst>
              </a:tr>
              <a:tr h="306218">
                <a:tc>
                  <a:txBody>
                    <a:bodyPr/>
                    <a:lstStyle/>
                    <a:p>
                      <a:pPr algn="l" fontAlgn="b"/>
                      <a:r>
                        <a:rPr lang="en-GB" sz="1000" b="0" i="0" u="none" strike="noStrike">
                          <a:effectLst/>
                          <a:latin typeface="Times New Roman" panose="02020603050405020304" pitchFamily="18" charset="0"/>
                        </a:rPr>
                        <a:t>SEKUNDARNI EFEKTI</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 </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13020"/>
                  </a:ext>
                </a:extLst>
              </a:tr>
              <a:tr h="164312">
                <a:tc>
                  <a:txBody>
                    <a:bodyPr/>
                    <a:lstStyle/>
                    <a:p>
                      <a:pPr algn="l" fontAlgn="b"/>
                      <a:r>
                        <a:rPr lang="en-GB" sz="1000" b="0" i="0" u="none" strike="noStrike">
                          <a:effectLst/>
                          <a:latin typeface="Times New Roman" panose="02020603050405020304" pitchFamily="18" charset="0"/>
                        </a:rPr>
                        <a:t>iteracija 1</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900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1200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868040"/>
                  </a:ext>
                </a:extLst>
              </a:tr>
              <a:tr h="164312">
                <a:tc>
                  <a:txBody>
                    <a:bodyPr/>
                    <a:lstStyle/>
                    <a:p>
                      <a:pPr algn="l" fontAlgn="b"/>
                      <a:r>
                        <a:rPr lang="en-GB" sz="1000" b="0" i="0" u="none" strike="noStrike">
                          <a:effectLst/>
                          <a:latin typeface="Times New Roman" panose="02020603050405020304" pitchFamily="18" charset="0"/>
                        </a:rPr>
                        <a:t>iteracija 2</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360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480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846161"/>
                  </a:ext>
                </a:extLst>
              </a:tr>
              <a:tr h="164312">
                <a:tc>
                  <a:txBody>
                    <a:bodyPr/>
                    <a:lstStyle/>
                    <a:p>
                      <a:pPr algn="l" fontAlgn="b"/>
                      <a:r>
                        <a:rPr lang="en-GB" sz="1000" b="0" i="0" u="none" strike="noStrike">
                          <a:effectLst/>
                          <a:latin typeface="Times New Roman" panose="02020603050405020304" pitchFamily="18" charset="0"/>
                        </a:rPr>
                        <a:t>iteracija 3</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144</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const</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effectLst/>
                          <a:latin typeface="Times New Roman" panose="02020603050405020304" pitchFamily="18" charset="0"/>
                        </a:rPr>
                        <a:t>0</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dirty="0">
                          <a:effectLst/>
                          <a:latin typeface="Times New Roman" panose="02020603050405020304" pitchFamily="18" charset="0"/>
                        </a:rPr>
                        <a:t>192</a:t>
                      </a:r>
                    </a:p>
                  </a:txBody>
                  <a:tcPr marL="7469" marR="7469" marT="7469"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584111"/>
                  </a:ext>
                </a:extLst>
              </a:tr>
            </a:tbl>
          </a:graphicData>
        </a:graphic>
      </p:graphicFrame>
      <p:sp>
        <p:nvSpPr>
          <p:cNvPr id="8" name="Title 1"/>
          <p:cNvSpPr txBox="1">
            <a:spLocks/>
          </p:cNvSpPr>
          <p:nvPr/>
        </p:nvSpPr>
        <p:spPr>
          <a:xfrm>
            <a:off x="587532" y="3449585"/>
            <a:ext cx="5215389" cy="3602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(2) Rješenje (primarni efekat povećanja dohodka ) : </a:t>
            </a:r>
          </a:p>
        </p:txBody>
      </p:sp>
      <p:sp>
        <p:nvSpPr>
          <p:cNvPr id="9" name="Title 1"/>
          <p:cNvSpPr txBox="1">
            <a:spLocks/>
          </p:cNvSpPr>
          <p:nvPr/>
        </p:nvSpPr>
        <p:spPr>
          <a:xfrm>
            <a:off x="6108873" y="3434392"/>
            <a:ext cx="944496" cy="269011"/>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=3000</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501076" y="3950474"/>
            <a:ext cx="7552189" cy="3602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(3) Rješenje (prve tri iteracije sekundarnih efekata povećanja nacionalnog dohodka ) : </a:t>
            </a:r>
          </a:p>
        </p:txBody>
      </p:sp>
      <p:sp>
        <p:nvSpPr>
          <p:cNvPr id="11" name="Title 1"/>
          <p:cNvSpPr txBox="1">
            <a:spLocks/>
          </p:cNvSpPr>
          <p:nvPr/>
        </p:nvSpPr>
        <p:spPr>
          <a:xfrm>
            <a:off x="738371" y="6237761"/>
            <a:ext cx="2913405" cy="261818"/>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Y/ ∆X =  1/(∆S /∆Y + ∆M /∆Y )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87532" y="5811450"/>
            <a:ext cx="7552189" cy="3602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(3) Rješenje (prve tri iteracije sekundarnih efekata povećanja nacionalnog dohodka ) : </a:t>
            </a:r>
          </a:p>
        </p:txBody>
      </p:sp>
      <p:sp>
        <p:nvSpPr>
          <p:cNvPr id="13" name="Title 1"/>
          <p:cNvSpPr txBox="1">
            <a:spLocks/>
          </p:cNvSpPr>
          <p:nvPr/>
        </p:nvSpPr>
        <p:spPr>
          <a:xfrm>
            <a:off x="4011111" y="6223925"/>
            <a:ext cx="1566730" cy="26181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1/(0,3 +0,3)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5846797" y="6201147"/>
            <a:ext cx="1110517" cy="284595"/>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1/0,6</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7298161" y="6146768"/>
            <a:ext cx="931940" cy="290814"/>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1,66</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6" name="Right Arrow 15"/>
          <p:cNvSpPr/>
          <p:nvPr/>
        </p:nvSpPr>
        <p:spPr>
          <a:xfrm>
            <a:off x="3742155" y="6237761"/>
            <a:ext cx="249741" cy="211910"/>
          </a:xfrm>
          <a:prstGeom prst="rightArrow">
            <a:avLst>
              <a:gd name="adj1" fmla="val 50000"/>
              <a:gd name="adj2" fmla="val 37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5597056" y="6216632"/>
            <a:ext cx="249741" cy="211910"/>
          </a:xfrm>
          <a:prstGeom prst="rightArrow">
            <a:avLst>
              <a:gd name="adj1" fmla="val 50000"/>
              <a:gd name="adj2" fmla="val 37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7002866" y="6225672"/>
            <a:ext cx="249741" cy="211910"/>
          </a:xfrm>
          <a:prstGeom prst="rightArrow">
            <a:avLst>
              <a:gd name="adj1" fmla="val 50000"/>
              <a:gd name="adj2" fmla="val 37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102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Rounded Rectangle 2"/>
          <p:cNvSpPr/>
          <p:nvPr/>
        </p:nvSpPr>
        <p:spPr>
          <a:xfrm>
            <a:off x="102286" y="223236"/>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Efekti međunarodne razmjene na nacionalni dohodak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1076" y="868635"/>
            <a:ext cx="8365831"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ü"/>
            </a:pPr>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Primjer</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2"/>
                </a:solidFill>
                <a:latin typeface="Times New Roman" panose="02020603050405020304" pitchFamily="18" charset="0"/>
                <a:cs typeface="Times New Roman" panose="02020603050405020304" pitchFamily="18" charset="0"/>
              </a:rPr>
              <a:t>Spoljnotrgovinski  multiplikator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334" y="942512"/>
            <a:ext cx="390199" cy="483981"/>
          </a:xfrm>
          <a:prstGeom prst="rect">
            <a:avLst/>
          </a:prstGeom>
        </p:spPr>
      </p:pic>
      <p:sp>
        <p:nvSpPr>
          <p:cNvPr id="6" name="Title 1"/>
          <p:cNvSpPr txBox="1">
            <a:spLocks/>
          </p:cNvSpPr>
          <p:nvPr/>
        </p:nvSpPr>
        <p:spPr>
          <a:xfrm>
            <a:off x="544305" y="1409005"/>
            <a:ext cx="8365831" cy="781749"/>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(5)</a:t>
            </a:r>
            <a:r>
              <a:rPr lang="hr-HR" dirty="0"/>
              <a:t> </a:t>
            </a:r>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koliki je konačan efekat (primarni + sekundarni) povećanja izvoza na povećanje nacionalnog dohotka i kojom veličinom je to povećanje definisano</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0"/>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GB" sz="1600" dirty="0">
              <a:solidFill>
                <a:schemeClr val="tx1">
                  <a:lumMod val="65000"/>
                  <a:lumOff val="35000"/>
                </a:schemeClr>
              </a:solidFill>
              <a:latin typeface="Times New Roman" panose="02020603050405020304" pitchFamily="18" charset="0"/>
              <a:ea typeface="+mj-ea"/>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06537" y="2688236"/>
            <a:ext cx="8545098" cy="36023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u="sng" dirty="0">
                <a:solidFill>
                  <a:schemeClr val="tx1">
                    <a:lumMod val="65000"/>
                    <a:lumOff val="35000"/>
                  </a:schemeClr>
                </a:solidFill>
                <a:latin typeface="Times New Roman" panose="02020603050405020304" pitchFamily="18" charset="0"/>
                <a:cs typeface="Times New Roman" panose="02020603050405020304" pitchFamily="18" charset="0"/>
              </a:rPr>
              <a:t>(5) Rješenje (konačni efekat povećanja izvoza na povećanje nacionalnog dohodka  ) : </a:t>
            </a:r>
          </a:p>
        </p:txBody>
      </p:sp>
      <p:sp>
        <p:nvSpPr>
          <p:cNvPr id="11" name="Title 1"/>
          <p:cNvSpPr txBox="1">
            <a:spLocks/>
          </p:cNvSpPr>
          <p:nvPr/>
        </p:nvSpPr>
        <p:spPr>
          <a:xfrm>
            <a:off x="677411" y="3831638"/>
            <a:ext cx="2913405" cy="261818"/>
          </a:xfrm>
          <a:prstGeom prst="rect">
            <a:avLst/>
          </a:prstGeom>
          <a:solidFill>
            <a:schemeClr val="accent3">
              <a:lumMod val="7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Y/ ∆X =  1/(∆S /∆Y + ∆M /∆Y )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2024086" y="4167344"/>
            <a:ext cx="1566730" cy="261818"/>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1/(0,3 +0,3) </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2480299" y="4573952"/>
            <a:ext cx="1110517" cy="284595"/>
          </a:xfrm>
          <a:prstGeom prst="rect">
            <a:avLst/>
          </a:prstGeom>
          <a:solidFill>
            <a:schemeClr val="bg1"/>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1/0,6</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2650277" y="4941452"/>
            <a:ext cx="931940" cy="290814"/>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400" dirty="0">
                <a:solidFill>
                  <a:schemeClr val="tx1"/>
                </a:solidFill>
                <a:latin typeface="Times New Roman" panose="02020603050405020304" pitchFamily="18" charset="0"/>
                <a:cs typeface="Times New Roman" panose="02020603050405020304" pitchFamily="18" charset="0"/>
              </a:rPr>
              <a:t>=  1,66</a:t>
            </a:r>
            <a:endParaRPr lang="sr-Latn-BA" sz="1400" b="1" dirty="0">
              <a:solidFill>
                <a:srgbClr val="CC9900"/>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587532" y="3305360"/>
            <a:ext cx="4431508" cy="321481"/>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600" dirty="0">
                <a:solidFill>
                  <a:schemeClr val="tx1"/>
                </a:solidFill>
                <a:latin typeface="Times New Roman" panose="02020603050405020304" pitchFamily="18" charset="0"/>
                <a:cs typeface="Times New Roman" panose="02020603050405020304" pitchFamily="18" charset="0"/>
              </a:rPr>
              <a:t>Ovo je def.spoljnotrgovinskom multiplikatorom </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337418" y="5261554"/>
            <a:ext cx="8085222" cy="280457"/>
          </a:xfrm>
          <a:prstGeom prst="rect">
            <a:avLst/>
          </a:prstGeom>
          <a:solidFill>
            <a:schemeClr val="bg1">
              <a:lumMod val="95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1"/>
                </a:solidFill>
                <a:latin typeface="Times New Roman" panose="02020603050405020304" pitchFamily="18" charset="0"/>
                <a:cs typeface="Times New Roman" panose="02020603050405020304" pitchFamily="18" charset="0"/>
              </a:rPr>
              <a:t>Ukupan efekat je 3000*1,667= 5000 , (primarni 3000, sekundarni 2000)  </a:t>
            </a:r>
            <a:endParaRPr lang="sr-Latn-BA"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348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27</a:t>
            </a:fld>
            <a:endParaRPr lang="en-US" dirty="0"/>
          </a:p>
        </p:txBody>
      </p:sp>
      <p:pic>
        <p:nvPicPr>
          <p:cNvPr id="6" name="Picture 5" descr="Ekonomski_fakultet_memorandum-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1566184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Rounded Rectangle 6"/>
          <p:cNvSpPr/>
          <p:nvPr/>
        </p:nvSpPr>
        <p:spPr>
          <a:xfrm>
            <a:off x="150938" y="197993"/>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66869" y="3063341"/>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034717" y="5429322"/>
            <a:ext cx="3121458" cy="5362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mr Dragana Vujičić -Stefanović, </a:t>
            </a:r>
          </a:p>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06" y="2940687"/>
            <a:ext cx="1756813" cy="993854"/>
          </a:xfrm>
          <a:prstGeom prst="rect">
            <a:avLst/>
          </a:prstGeom>
        </p:spPr>
      </p:pic>
      <p:sp>
        <p:nvSpPr>
          <p:cNvPr id="11" name="Title 1"/>
          <p:cNvSpPr txBox="1">
            <a:spLocks/>
          </p:cNvSpPr>
          <p:nvPr/>
        </p:nvSpPr>
        <p:spPr>
          <a:xfrm>
            <a:off x="580806" y="4188524"/>
            <a:ext cx="7878330" cy="4452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Carine </a:t>
            </a:r>
          </a:p>
          <a:p>
            <a:endParaRPr lang="sr-Latn-B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95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29</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Savremeni razvoj međunarodne trgovinske politike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55497" y="935914"/>
            <a:ext cx="8365831" cy="364376"/>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Poslije II svjetskog rata, razvoj trgovinske politike kroz različite faze: </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0"/>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GB" sz="1600" dirty="0">
              <a:solidFill>
                <a:schemeClr val="tx1">
                  <a:lumMod val="65000"/>
                  <a:lumOff val="35000"/>
                </a:schemeClr>
              </a:solidFill>
              <a:latin typeface="Times New Roman" panose="02020603050405020304" pitchFamily="18" charset="0"/>
              <a:ea typeface="+mj-ea"/>
              <a:cs typeface="Times New Roman" panose="02020603050405020304" pitchFamily="18" charset="0"/>
            </a:endParaRP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255497" y="1403483"/>
            <a:ext cx="1139193" cy="46181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t>I Faza</a:t>
            </a:r>
            <a:endParaRPr lang="en-GB" sz="1600" b="1" dirty="0"/>
          </a:p>
        </p:txBody>
      </p:sp>
      <p:sp>
        <p:nvSpPr>
          <p:cNvPr id="6" name="Title 1"/>
          <p:cNvSpPr txBox="1">
            <a:spLocks/>
          </p:cNvSpPr>
          <p:nvPr/>
        </p:nvSpPr>
        <p:spPr>
          <a:xfrm>
            <a:off x="1713345" y="3223145"/>
            <a:ext cx="7144328" cy="3103764"/>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 1972.god.-1990.god.).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Jačanje protekcionizma (intezivira se primjena svih oblika zaštite, jača bilateralizam u međ.trgovini);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Z cilju zaštite sopstvene ekonomije, sve više zemalja počinje koristiti proteksionističke mjere zaštite (devalvacija $, proteklcionističke mjere dogovorene na bilateralnoj osnovi „dobrovoljno ograničenje uvoza“- npr,za tekstil, čelik, odjeću...</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Najveći pritisak u cilju primjene ove mjere izvršili su SAD i zemlje EU na Japan (direktno ali i putem GATT-a),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Jedan tkđ. primjenjuje jake protekcionističke mjere – jedan od instrumenata protekcionizma u Japanu je vrlo komplikovana procedura uvoza (poštovanje strogih sanitarnih, tehničkih i sigurnosnih standarda). Posljedica – mali obim strane robe na japanskom tržištu. </a:t>
            </a:r>
          </a:p>
          <a:p>
            <a:pPr marL="285750" indent="-285750" algn="just">
              <a:buFont typeface="Wingdings" panose="05000000000000000000" pitchFamily="2" charset="2"/>
              <a:buChar char="Ø"/>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Oval 6"/>
          <p:cNvSpPr/>
          <p:nvPr/>
        </p:nvSpPr>
        <p:spPr>
          <a:xfrm>
            <a:off x="255496" y="3042938"/>
            <a:ext cx="1139193" cy="46181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t>I Faza</a:t>
            </a:r>
            <a:endParaRPr lang="en-GB" sz="1600" b="1" dirty="0"/>
          </a:p>
        </p:txBody>
      </p:sp>
      <p:sp>
        <p:nvSpPr>
          <p:cNvPr id="8" name="Title 1"/>
          <p:cNvSpPr txBox="1">
            <a:spLocks/>
          </p:cNvSpPr>
          <p:nvPr/>
        </p:nvSpPr>
        <p:spPr>
          <a:xfrm>
            <a:off x="1713345" y="1555883"/>
            <a:ext cx="7144328" cy="1505972"/>
          </a:xfrm>
          <a:prstGeom prst="rect">
            <a:avLst/>
          </a:prstGeom>
          <a:ln>
            <a:solidFill>
              <a:schemeClr val="accent2">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 II sv.rata – 1972.god.)</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Jačanje koncepta </a:t>
            </a:r>
            <a:r>
              <a:rPr lang="sr-Latn-BA" sz="1600" b="1" i="1" dirty="0">
                <a:solidFill>
                  <a:schemeClr val="accent2">
                    <a:lumMod val="75000"/>
                  </a:schemeClr>
                </a:solidFill>
                <a:latin typeface="Times New Roman" panose="02020603050405020304" pitchFamily="18" charset="0"/>
                <a:cs typeface="Times New Roman" panose="02020603050405020304" pitchFamily="18" charset="0"/>
              </a:rPr>
              <a:t>liberalizma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u međunarodnoj trgovini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Intezivan ↑ovima međunarodne trgovine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SAD kao vodeća ekonomska sila je zagovarao liberalizam, jer u tom periodu nije imao odgovarajuću konkurenciju (ostale zemlje kao što su Japan i zapadnoevropske zemlje bile su u stadijumu jačanja sopstvene ekonomije).</a:t>
            </a:r>
          </a:p>
          <a:p>
            <a:pPr marL="285750" indent="-285750" algn="just">
              <a:buFont typeface="Wingdings" panose="05000000000000000000" pitchFamily="2" charset="2"/>
              <a:buChar char="Ø"/>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9" name="Bent Arrow 8"/>
          <p:cNvSpPr/>
          <p:nvPr/>
        </p:nvSpPr>
        <p:spPr>
          <a:xfrm flipV="1">
            <a:off x="685799" y="1916323"/>
            <a:ext cx="868218" cy="785091"/>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Bent Arrow 9"/>
          <p:cNvSpPr/>
          <p:nvPr/>
        </p:nvSpPr>
        <p:spPr>
          <a:xfrm flipV="1">
            <a:off x="685799" y="3654130"/>
            <a:ext cx="868218" cy="785091"/>
          </a:xfrm>
          <a:prstGeom prst="ben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584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sp>
        <p:nvSpPr>
          <p:cNvPr id="3" name="Rounded Rectangle 2"/>
          <p:cNvSpPr/>
          <p:nvPr/>
        </p:nvSpPr>
        <p:spPr>
          <a:xfrm>
            <a:off x="176178" y="237985"/>
            <a:ext cx="879233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Protekcionističke koncepcije u teoriji međunarodnih ekonomskih odnosa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95507" y="959928"/>
            <a:ext cx="8442091" cy="1155199"/>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Poslije Prvog svjetskog rata javlja se potreba u industrijski razvijenim zemljama (kapitalističkim zemljama) da zaštite nacionalne ekonomije, posebno u novonastalim industrijskim zemljama kao što je bila SAD.  </a:t>
            </a:r>
          </a:p>
        </p:txBody>
      </p:sp>
      <p:sp>
        <p:nvSpPr>
          <p:cNvPr id="5" name="Title 1"/>
          <p:cNvSpPr txBox="1">
            <a:spLocks/>
          </p:cNvSpPr>
          <p:nvPr/>
        </p:nvSpPr>
        <p:spPr>
          <a:xfrm>
            <a:off x="295506" y="2293676"/>
            <a:ext cx="8442091" cy="1155199"/>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Protekcionizam se prvi put javlja u SAD, u stavu ministra finansija SAD (Aleksandra Hamiltona), koji je zagovarao zaštitu mlade industije SAD u odnosu na visokorazvijenu industriju V.Britanije. </a:t>
            </a:r>
          </a:p>
        </p:txBody>
      </p:sp>
      <p:sp>
        <p:nvSpPr>
          <p:cNvPr id="6" name="Title 1"/>
          <p:cNvSpPr txBox="1">
            <a:spLocks/>
          </p:cNvSpPr>
          <p:nvPr/>
        </p:nvSpPr>
        <p:spPr>
          <a:xfrm>
            <a:off x="295506" y="3627424"/>
            <a:ext cx="2530822" cy="2779064"/>
          </a:xfrm>
          <a:prstGeom prst="rect">
            <a:avLst/>
          </a:prstGeom>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Njemački ekonomista Fridrih List (Friedrich List) je bio stava da sve zemlje prolaze kroz ≠ faze razvoja, i da uvijek postoji opravdan razlog da se u određenom stepenu razvoja zaštiti određena grana industrije. </a:t>
            </a:r>
          </a:p>
        </p:txBody>
      </p:sp>
      <p:sp>
        <p:nvSpPr>
          <p:cNvPr id="7" name="Rounded Rectangle 6"/>
          <p:cNvSpPr/>
          <p:nvPr/>
        </p:nvSpPr>
        <p:spPr>
          <a:xfrm>
            <a:off x="3131127" y="3731492"/>
            <a:ext cx="4313382" cy="369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1. Koje grane industrije treba zaštititi?</a:t>
            </a:r>
            <a:endParaRPr lang="en-GB" dirty="0"/>
          </a:p>
        </p:txBody>
      </p:sp>
      <p:sp>
        <p:nvSpPr>
          <p:cNvPr id="8" name="Rounded Rectangle 7"/>
          <p:cNvSpPr/>
          <p:nvPr/>
        </p:nvSpPr>
        <p:spPr>
          <a:xfrm>
            <a:off x="3131127" y="4776445"/>
            <a:ext cx="4313382" cy="369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2. Koja stopa zaštite je optimalna?</a:t>
            </a:r>
            <a:endParaRPr lang="en-GB" dirty="0"/>
          </a:p>
        </p:txBody>
      </p:sp>
      <p:sp>
        <p:nvSpPr>
          <p:cNvPr id="9" name="Rounded Rectangle 8"/>
          <p:cNvSpPr/>
          <p:nvPr/>
        </p:nvSpPr>
        <p:spPr>
          <a:xfrm>
            <a:off x="3131127" y="5806659"/>
            <a:ext cx="4313382" cy="369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3. Na koji rok je zaštita opravdana? </a:t>
            </a:r>
            <a:endParaRPr lang="en-GB" dirty="0"/>
          </a:p>
        </p:txBody>
      </p:sp>
      <p:sp>
        <p:nvSpPr>
          <p:cNvPr id="10" name="Rounded Rectangle 9"/>
          <p:cNvSpPr/>
          <p:nvPr/>
        </p:nvSpPr>
        <p:spPr>
          <a:xfrm>
            <a:off x="3893127" y="4131376"/>
            <a:ext cx="4918364" cy="532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dirty="0">
                <a:solidFill>
                  <a:schemeClr val="tx1"/>
                </a:solidFill>
              </a:rPr>
              <a:t>Zavisno od prirodnih bogatstava i nacionalni prioriteta zemlje. </a:t>
            </a:r>
            <a:endParaRPr lang="en-GB" dirty="0">
              <a:solidFill>
                <a:schemeClr val="tx1"/>
              </a:solidFill>
            </a:endParaRPr>
          </a:p>
        </p:txBody>
      </p:sp>
      <p:sp>
        <p:nvSpPr>
          <p:cNvPr id="11" name="Bent Arrow 10"/>
          <p:cNvSpPr/>
          <p:nvPr/>
        </p:nvSpPr>
        <p:spPr>
          <a:xfrm flipV="1">
            <a:off x="3260435" y="4136616"/>
            <a:ext cx="632691" cy="458053"/>
          </a:xfrm>
          <a:prstGeom prst="ben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ounded Rectangle 11"/>
          <p:cNvSpPr/>
          <p:nvPr/>
        </p:nvSpPr>
        <p:spPr>
          <a:xfrm>
            <a:off x="3893126" y="5195509"/>
            <a:ext cx="4918364" cy="532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dirty="0">
                <a:solidFill>
                  <a:schemeClr val="tx1"/>
                </a:solidFill>
              </a:rPr>
              <a:t>do 20..30 godina.... </a:t>
            </a:r>
            <a:endParaRPr lang="en-GB" dirty="0">
              <a:solidFill>
                <a:schemeClr val="tx1"/>
              </a:solidFill>
            </a:endParaRPr>
          </a:p>
        </p:txBody>
      </p:sp>
      <p:sp>
        <p:nvSpPr>
          <p:cNvPr id="13" name="Rounded Rectangle 12"/>
          <p:cNvSpPr/>
          <p:nvPr/>
        </p:nvSpPr>
        <p:spPr>
          <a:xfrm>
            <a:off x="3893126" y="6265890"/>
            <a:ext cx="4918364" cy="532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dirty="0">
                <a:solidFill>
                  <a:schemeClr val="tx1"/>
                </a:solidFill>
              </a:rPr>
              <a:t>do 25% vrijednosti proizvedene robe</a:t>
            </a:r>
            <a:endParaRPr lang="en-GB" dirty="0">
              <a:solidFill>
                <a:schemeClr val="tx1"/>
              </a:solidFill>
            </a:endParaRPr>
          </a:p>
        </p:txBody>
      </p:sp>
    </p:spTree>
    <p:extLst>
      <p:ext uri="{BB962C8B-B14F-4D97-AF65-F5344CB8AC3E}">
        <p14:creationId xmlns:p14="http://schemas.microsoft.com/office/powerpoint/2010/main" val="323858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Savremeni razvoj međunarodne trgovinske politike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759527" y="987945"/>
            <a:ext cx="7144328" cy="3713364"/>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Sektori sa visokim protekcionizmom:</a:t>
            </a:r>
          </a:p>
          <a:p>
            <a:pPr marL="285750" indent="-285750" algn="just">
              <a:buFont typeface="Wingdings" panose="05000000000000000000" pitchFamily="2" charset="2"/>
              <a:buChar char="ü"/>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Poljoprovreda: stalno povećanej inteziteta zaštite, posebno u zemljama EU.</a:t>
            </a:r>
          </a:p>
          <a:p>
            <a:pPr marL="285750" indent="-285750" algn="just">
              <a:buFont typeface="Wingdings" panose="05000000000000000000" pitchFamily="2" charset="2"/>
              <a:buChar char="ü"/>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Teksti: značajan proizvod ZuR. Sektor koji je naviše optereće protekcionističkim mjerama. (u SaD carina na teksti 5x veća u odnosu na procsječne carine).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Navjeću štetu od ↑ protekcionističkih mjera su imale ZuR. ZuR su zahtjevale od GATT-a odobravanje preferencijala za cca 2000 proizvoda, a ostvarile su olakšice samo za oko 80 proizvoda (i to od strane samo 10 razvijenih zemalja). Nisu odobreni preferncijali ni za poljoprivredu, ni za tekstil, proizvodnja odjeće, naještaja, čelika... ZuR su podsticale obezbjeđenje fer pravila u međ.trgovini (npr.obilježavanje porijekla proizvoda gdje komplikovan proces i pravila otežavaju izvoz proizvoda ZuR na tržište razvijenih zemalja.</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Industrijski razvijene zemlje onemogućavaju razvoj ZuR kroz industrijski protekcionizam ili super protekcionizam (npr. naplaćuju nisku carinu na proizvode gdje je odobrena koncecija-npr. pamuk, ali je puno carinsko opterećenje na gotov tekstilni proizvod). </a:t>
            </a:r>
          </a:p>
          <a:p>
            <a:pPr marL="285750" indent="-285750" algn="just">
              <a:buFont typeface="Wingdings" panose="05000000000000000000" pitchFamily="2" charset="2"/>
              <a:buChar char="ü"/>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301678" y="4876800"/>
            <a:ext cx="1240795" cy="4618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t>III Faza</a:t>
            </a:r>
            <a:endParaRPr lang="en-GB" sz="1600" b="1" dirty="0"/>
          </a:p>
        </p:txBody>
      </p:sp>
      <p:sp>
        <p:nvSpPr>
          <p:cNvPr id="6" name="Bent Arrow 5"/>
          <p:cNvSpPr/>
          <p:nvPr/>
        </p:nvSpPr>
        <p:spPr>
          <a:xfrm flipV="1">
            <a:off x="674255" y="5438834"/>
            <a:ext cx="868218" cy="785091"/>
          </a:xfrm>
          <a:prstGeom prst="ben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itle 1"/>
          <p:cNvSpPr txBox="1">
            <a:spLocks/>
          </p:cNvSpPr>
          <p:nvPr/>
        </p:nvSpPr>
        <p:spPr>
          <a:xfrm>
            <a:off x="1759527" y="4917111"/>
            <a:ext cx="7144328" cy="1612998"/>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Počinje 1990.ih godina....</a:t>
            </a:r>
          </a:p>
          <a:p>
            <a:pPr marL="285750" indent="-285750" algn="just">
              <a:buFont typeface="Wingdings" panose="05000000000000000000" pitchFamily="2" charset="2"/>
              <a:buChar char="Ø"/>
            </a:pPr>
            <a:r>
              <a:rPr lang="sr-Latn-BA" sz="1600" b="1" i="1" dirty="0">
                <a:solidFill>
                  <a:srgbClr val="00B050"/>
                </a:solidFill>
                <a:latin typeface="Times New Roman" panose="02020603050405020304" pitchFamily="18" charset="0"/>
                <a:cs typeface="Times New Roman" panose="02020603050405020304" pitchFamily="18" charset="0"/>
              </a:rPr>
              <a:t>Ponovo</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rgbClr val="00B050"/>
                </a:solidFill>
                <a:latin typeface="Times New Roman" panose="02020603050405020304" pitchFamily="18" charset="0"/>
                <a:cs typeface="Times New Roman" panose="02020603050405020304" pitchFamily="18" charset="0"/>
              </a:rPr>
              <a:t>jačanje liberalističkih koncepcija</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1995.osnivanje Svjetske trgovinske organizacije (WTO)</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Paralelno sa osnivanjem MMF i Svjetkse banke (koji regulišu novac i investicije), predviđeno je sporazumjevanje na </a:t>
            </a:r>
            <a:r>
              <a:rPr lang="sr-Latn-BA" sz="1600" b="1" i="1" dirty="0">
                <a:solidFill>
                  <a:srgbClr val="00B050"/>
                </a:solidFill>
                <a:latin typeface="Times New Roman" panose="02020603050405020304" pitchFamily="18" charset="0"/>
                <a:cs typeface="Times New Roman" panose="02020603050405020304" pitchFamily="18" charset="0"/>
              </a:rPr>
              <a:t>multilateralnom nivou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(cilj. obezbjeđivanje istih uslova međ.trgovine za sve učesnike u međ.tržištu), </a:t>
            </a:r>
          </a:p>
          <a:p>
            <a:pPr marL="285750" indent="-285750" algn="just">
              <a:buFont typeface="Wingdings" panose="05000000000000000000" pitchFamily="2" charset="2"/>
              <a:buChar char="Ø"/>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54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31</a:t>
            </a:fld>
            <a:endParaRPr lang="en-US" dirty="0"/>
          </a:p>
        </p:txBody>
      </p:sp>
      <p:sp>
        <p:nvSpPr>
          <p:cNvPr id="3" name="Title 1"/>
          <p:cNvSpPr txBox="1">
            <a:spLocks/>
          </p:cNvSpPr>
          <p:nvPr/>
        </p:nvSpPr>
        <p:spPr>
          <a:xfrm>
            <a:off x="1330037" y="909023"/>
            <a:ext cx="7615380" cy="2214021"/>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b="1" u="sng" dirty="0">
                <a:solidFill>
                  <a:srgbClr val="00B050"/>
                </a:solidFill>
                <a:latin typeface="Times New Roman" panose="02020603050405020304" pitchFamily="18" charset="0"/>
                <a:cs typeface="Times New Roman" panose="02020603050405020304" pitchFamily="18" charset="0"/>
              </a:rPr>
              <a:t>GATT – General Agreeement on Tariffs and Trade</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–Opšti sporazume o carinama i trgovini je pravni sporazume između mnogih zemalaja čija je ukupna svrha bihala promocija međunarodne trgovine smanjenjem ili uklanjanjem trgoivnskih barijera poput carina ili kovata.  Prema njegovoj preambuli, svrha joj je bila „značajno smanjenje carina i ukidanje preferencijala na uzajamnoj i obostrano povoljnoj osnovi“. </a:t>
            </a:r>
            <a:b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b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Potpisale su ga 23 države u Ženevi, 30.oktobra 1948.godine – ostala je na snazi do 01.januara 1995.godine, kada je Svjetska trgovinska organizacija (WTO) osnovana nakon sporazuma u 123 države u Marakešu 14.aprila 1994.godine. Nasljednik GATT-a je WTO.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94651" y="154528"/>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Savremeni razvoj međunarodne trgovinske politike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976" y="3710353"/>
            <a:ext cx="904478" cy="916000"/>
          </a:xfrm>
          <a:prstGeom prst="rect">
            <a:avLst/>
          </a:prstGeom>
        </p:spPr>
      </p:pic>
      <p:sp>
        <p:nvSpPr>
          <p:cNvPr id="8" name="Title 1"/>
          <p:cNvSpPr txBox="1">
            <a:spLocks/>
          </p:cNvSpPr>
          <p:nvPr/>
        </p:nvSpPr>
        <p:spPr>
          <a:xfrm>
            <a:off x="1330037" y="3334145"/>
            <a:ext cx="7615381" cy="1816198"/>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b="1" u="sng" dirty="0">
                <a:solidFill>
                  <a:srgbClr val="00B050"/>
                </a:solidFill>
                <a:latin typeface="Times New Roman" panose="02020603050405020304" pitchFamily="18" charset="0"/>
                <a:cs typeface="Times New Roman" panose="02020603050405020304" pitchFamily="18" charset="0"/>
              </a:rPr>
              <a:t>Pravila WTO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reguliŠu način međunarodne trgovine robom, uslugama i intelektualnom svojinom, na multilateralnom nivou bazirajući se na konceptu </a:t>
            </a:r>
            <a:r>
              <a:rPr lang="sr-Latn-BA" sz="1600" b="1" i="1" dirty="0">
                <a:solidFill>
                  <a:srgbClr val="00B050"/>
                </a:solidFill>
                <a:latin typeface="Times New Roman" panose="02020603050405020304" pitchFamily="18" charset="0"/>
                <a:cs typeface="Times New Roman" panose="02020603050405020304" pitchFamily="18" charset="0"/>
              </a:rPr>
              <a:t>smanjenja svih oblika ograničenja u vanjskoj trgovini.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Istovremeno, povećava se intezitet stvaranja regionalnih integracija (u cilju zaštite sopstvenih interesa integrisanih zemalja).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Osnivanje WTO je veoma bitan faktor povećanja međunarodne razmjene, koja ima tendenciju stalnog rasta, pri tome većeg od rasta brutonacionalnog dohodka u svijetu. </a:t>
            </a:r>
          </a:p>
          <a:p>
            <a:pPr marL="285750" indent="-285750" algn="just">
              <a:buFont typeface="Wingdings" panose="05000000000000000000" pitchFamily="2" charset="2"/>
              <a:buChar char="Ø"/>
            </a:pPr>
            <a:endParaRPr lang="sr-Latn-BA" sz="1600" b="1" i="1" dirty="0">
              <a:solidFill>
                <a:srgbClr val="00B050"/>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86" y="909023"/>
            <a:ext cx="1153859" cy="760786"/>
          </a:xfrm>
          <a:prstGeom prst="rect">
            <a:avLst/>
          </a:prstGeom>
        </p:spPr>
      </p:pic>
      <p:sp>
        <p:nvSpPr>
          <p:cNvPr id="15" name="Left-Right Arrow 14"/>
          <p:cNvSpPr/>
          <p:nvPr/>
        </p:nvSpPr>
        <p:spPr>
          <a:xfrm>
            <a:off x="4054764" y="5485016"/>
            <a:ext cx="1394690" cy="7389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951345" y="5361444"/>
            <a:ext cx="2798619" cy="1045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Jačanje potrebe utvrđivanja jedinstvenih pravila u međunarodnoj razmjeni </a:t>
            </a:r>
            <a:endParaRPr lang="en-GB" dirty="0"/>
          </a:p>
        </p:txBody>
      </p:sp>
      <p:sp>
        <p:nvSpPr>
          <p:cNvPr id="17" name="Rounded Rectangle 16"/>
          <p:cNvSpPr/>
          <p:nvPr/>
        </p:nvSpPr>
        <p:spPr>
          <a:xfrm>
            <a:off x="5763491" y="5331948"/>
            <a:ext cx="2798619" cy="1045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Vrsta i oblici prisutnih instrumenata zaštite u vanjskoj trgovini se stalno povećavaju. </a:t>
            </a:r>
            <a:endParaRPr lang="en-GB" dirty="0"/>
          </a:p>
        </p:txBody>
      </p:sp>
    </p:spTree>
    <p:extLst>
      <p:ext uri="{BB962C8B-B14F-4D97-AF65-F5344CB8AC3E}">
        <p14:creationId xmlns:p14="http://schemas.microsoft.com/office/powerpoint/2010/main" val="2195451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32</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Instrumenti vanjske trgovine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1028" name="Picture 4" descr="How the Internet Affects International Tra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193" y="858362"/>
            <a:ext cx="2990850" cy="21490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430619" y="825895"/>
            <a:ext cx="5547302" cy="2214021"/>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Države u skladu sa ciljevima nacionalnih ekonomija svojim instrumentima i mjerama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skreću tokove razmjene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roba i faktora proizvodnje. </a:t>
            </a:r>
          </a:p>
          <a:p>
            <a:pPr marL="285750" indent="-285750" algn="just">
              <a:buFont typeface="Wingdings" panose="05000000000000000000" pitchFamily="2" charset="2"/>
              <a:buChar char="Ø"/>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Intervencionizam</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 sistem mjera (instrmenata) i politike vanjske trgovine jedne zemlje u odnosu na okurženje.  </a:t>
            </a:r>
          </a:p>
          <a:p>
            <a:pPr marL="285750" indent="-285750" algn="just">
              <a:buFont typeface="Wingdings" panose="05000000000000000000" pitchFamily="2" charset="2"/>
              <a:buChar char="Ø"/>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Protekcionizam</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je uži pojam od intervencionizma, i definiše se sistem mjera i instrumenata vanjske trgovine koji ima za cilj zaštitu domaće privrede.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310" y="4648383"/>
            <a:ext cx="911514" cy="595522"/>
          </a:xfrm>
          <a:prstGeom prst="rect">
            <a:avLst/>
          </a:prstGeom>
        </p:spPr>
      </p:pic>
      <p:sp>
        <p:nvSpPr>
          <p:cNvPr id="8" name="Title 1"/>
          <p:cNvSpPr txBox="1">
            <a:spLocks/>
          </p:cNvSpPr>
          <p:nvPr/>
        </p:nvSpPr>
        <p:spPr>
          <a:xfrm>
            <a:off x="2521527" y="3195597"/>
            <a:ext cx="6456394" cy="2214021"/>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Ciljevi protekcionističkih mjera su ∆ kategorija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Ciljevi protekcionističkih mjera mogu biti: ↑proizvodnje, ↑zaposlenosti, uravnoteženje platnog bilansa, stabilnost deviznog kursa, supstitucija tokova izvoza i uvoza....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periodu merkantilizma – ciljevi →zaštita mlade manufakturne proizvodnje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liberalizmu nisu zagovarane protekcionističke mjere </a:t>
            </a:r>
          </a:p>
          <a:p>
            <a:pPr marL="285750" indent="-285750" algn="just">
              <a:buFont typeface="Wingdings" panose="05000000000000000000" pitchFamily="2" charset="2"/>
              <a:buChar char="Ø"/>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neoklasičnom liberalizmu, zagovaranje zaštite mlade industrije zemalja čiji razvoj kasni u odnsou na razvijene ind.zemlje </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Cloud Callout 4"/>
          <p:cNvSpPr/>
          <p:nvPr/>
        </p:nvSpPr>
        <p:spPr>
          <a:xfrm flipH="1">
            <a:off x="71435" y="3149309"/>
            <a:ext cx="2376200" cy="12564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solidFill>
                  <a:schemeClr val="tx1"/>
                </a:solidFill>
              </a:rPr>
              <a:t>Šta su ciljevi protekcionističkih mjera???</a:t>
            </a:r>
            <a:endParaRPr lang="en-GB" sz="1600" b="1" dirty="0">
              <a:solidFill>
                <a:schemeClr val="tx1"/>
              </a:solidFill>
            </a:endParaRPr>
          </a:p>
        </p:txBody>
      </p:sp>
      <p:sp>
        <p:nvSpPr>
          <p:cNvPr id="10" name="Title 1"/>
          <p:cNvSpPr txBox="1">
            <a:spLocks/>
          </p:cNvSpPr>
          <p:nvPr/>
        </p:nvSpPr>
        <p:spPr>
          <a:xfrm>
            <a:off x="2521526" y="5597768"/>
            <a:ext cx="6437919" cy="1022254"/>
          </a:xfrm>
          <a:prstGeom prst="rect">
            <a:avLst/>
          </a:prstGeom>
          <a:ln>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Postojanje nacionalnog ili ekonomskog regionalnog prostora i definisanog cilja zaštite. </a:t>
            </a:r>
          </a:p>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PP: ≠u konkurentnosti, ≠u dinamici i strukturi privredno razvoja, ≠sitema deviznih kurseva, ∆ u ponađšanju, ∆u potrebama i ukusu potrošača...</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35435" y="4676123"/>
            <a:ext cx="544929" cy="545761"/>
          </a:xfrm>
          <a:prstGeom prst="rect">
            <a:avLst/>
          </a:prstGeom>
        </p:spPr>
      </p:pic>
      <p:sp>
        <p:nvSpPr>
          <p:cNvPr id="9" name="Oval Callout 8"/>
          <p:cNvSpPr/>
          <p:nvPr/>
        </p:nvSpPr>
        <p:spPr>
          <a:xfrm flipH="1">
            <a:off x="92375" y="5336270"/>
            <a:ext cx="2447622" cy="11625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dirty="0">
                <a:solidFill>
                  <a:schemeClr val="tx1"/>
                </a:solidFill>
              </a:rPr>
              <a:t>Šta su pretpostavke protekcionizma???</a:t>
            </a:r>
            <a:endParaRPr lang="en-GB" sz="1600" b="1" dirty="0">
              <a:solidFill>
                <a:schemeClr val="tx1"/>
              </a:solidFill>
            </a:endParaRPr>
          </a:p>
        </p:txBody>
      </p:sp>
    </p:spTree>
    <p:extLst>
      <p:ext uri="{BB962C8B-B14F-4D97-AF65-F5344CB8AC3E}">
        <p14:creationId xmlns:p14="http://schemas.microsoft.com/office/powerpoint/2010/main" val="216974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33</a:t>
            </a:fld>
            <a:endParaRPr lang="en-US" dirty="0"/>
          </a:p>
        </p:txBody>
      </p:sp>
      <p:pic>
        <p:nvPicPr>
          <p:cNvPr id="3" name="Picture 2" descr="Što je integracija? Međunarodna ekonomska integracija - Poslovni port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4691" y="4726664"/>
            <a:ext cx="1699557" cy="82753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Oblici i vrste instrumenata zaštite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643"/>
          <a:stretch/>
        </p:blipFill>
        <p:spPr>
          <a:xfrm>
            <a:off x="4949780" y="1203588"/>
            <a:ext cx="1136073" cy="103161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515" y="1203588"/>
            <a:ext cx="1085273" cy="1151685"/>
          </a:xfrm>
          <a:prstGeom prst="rect">
            <a:avLst/>
          </a:prstGeom>
        </p:spPr>
      </p:pic>
      <p:sp>
        <p:nvSpPr>
          <p:cNvPr id="7" name="Title 1"/>
          <p:cNvSpPr txBox="1">
            <a:spLocks/>
          </p:cNvSpPr>
          <p:nvPr/>
        </p:nvSpPr>
        <p:spPr>
          <a:xfrm>
            <a:off x="502515" y="785159"/>
            <a:ext cx="7154430" cy="32262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Zaštita u međunarodnoj razmjeni može da bude: </a:t>
            </a:r>
          </a:p>
        </p:txBody>
      </p:sp>
      <p:sp>
        <p:nvSpPr>
          <p:cNvPr id="8" name="Title 1"/>
          <p:cNvSpPr txBox="1">
            <a:spLocks/>
          </p:cNvSpPr>
          <p:nvPr/>
        </p:nvSpPr>
        <p:spPr>
          <a:xfrm>
            <a:off x="1726333" y="1203588"/>
            <a:ext cx="2735831" cy="303358"/>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Oblik </a:t>
            </a:r>
            <a:r>
              <a:rPr lang="sr-Latn-BA" sz="1800" b="1" i="1" dirty="0">
                <a:solidFill>
                  <a:schemeClr val="tx1"/>
                </a:solidFill>
                <a:latin typeface="Times New Roman" panose="02020603050405020304" pitchFamily="18" charset="0"/>
                <a:cs typeface="Times New Roman" panose="02020603050405020304" pitchFamily="18" charset="0"/>
              </a:rPr>
              <a:t>pasivne</a:t>
            </a:r>
            <a:r>
              <a:rPr lang="sr-Latn-BA" sz="1800" dirty="0">
                <a:solidFill>
                  <a:schemeClr val="tx1"/>
                </a:solidFill>
                <a:latin typeface="Times New Roman" panose="02020603050405020304" pitchFamily="18" charset="0"/>
                <a:cs typeface="Times New Roman" panose="02020603050405020304" pitchFamily="18" charset="0"/>
              </a:rPr>
              <a:t> zaštite </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202307" y="1203588"/>
            <a:ext cx="2734831" cy="303358"/>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Oblik </a:t>
            </a:r>
            <a:r>
              <a:rPr lang="sr-Latn-BA" sz="1800" b="1" i="1" dirty="0">
                <a:solidFill>
                  <a:schemeClr val="tx1"/>
                </a:solidFill>
                <a:latin typeface="Times New Roman" panose="02020603050405020304" pitchFamily="18" charset="0"/>
                <a:cs typeface="Times New Roman" panose="02020603050405020304" pitchFamily="18" charset="0"/>
              </a:rPr>
              <a:t>aktivne</a:t>
            </a:r>
            <a:r>
              <a:rPr lang="sr-Latn-BA" sz="1800" dirty="0">
                <a:solidFill>
                  <a:schemeClr val="tx1"/>
                </a:solidFill>
                <a:latin typeface="Times New Roman" panose="02020603050405020304" pitchFamily="18" charset="0"/>
                <a:cs typeface="Times New Roman" panose="02020603050405020304" pitchFamily="18" charset="0"/>
              </a:rPr>
              <a:t> zaštite </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726333" y="1631876"/>
            <a:ext cx="2735832" cy="603324"/>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Instrumenti koji djeluju na ↓ uvoza </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6202308" y="1602748"/>
            <a:ext cx="2735832" cy="603324"/>
          </a:xfrm>
          <a:prstGeom prst="rect">
            <a:avLst/>
          </a:prstGeom>
          <a:solidFill>
            <a:schemeClr val="accent6">
              <a:lumMod val="20000"/>
              <a:lumOff val="80000"/>
            </a:schemeClr>
          </a:solidFill>
          <a:ln w="28575">
            <a:solidFill>
              <a:schemeClr val="accent1">
                <a:lumMod val="50000"/>
              </a:schemeClr>
            </a:solidFill>
            <a:prstDash val="sysDot"/>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800" dirty="0">
                <a:solidFill>
                  <a:schemeClr val="tx1"/>
                </a:solidFill>
                <a:latin typeface="Times New Roman" panose="02020603050405020304" pitchFamily="18" charset="0"/>
                <a:cs typeface="Times New Roman" panose="02020603050405020304" pitchFamily="18" charset="0"/>
              </a:rPr>
              <a:t>Instrumenti koji djeluju na ↑ (stimulisanje) izvoza  </a:t>
            </a:r>
            <a:endParaRPr lang="sr-Latn-BA" sz="1600" b="1" dirty="0">
              <a:solidFill>
                <a:schemeClr val="tx1"/>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71307" y="2506700"/>
            <a:ext cx="3890857"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2"/>
                </a:solidFill>
                <a:latin typeface="Times New Roman" panose="02020603050405020304" pitchFamily="18" charset="0"/>
                <a:cs typeface="Times New Roman" panose="02020603050405020304" pitchFamily="18" charset="0"/>
              </a:rPr>
              <a:t>Instrumenti kvalitativnog oblika zaštite </a:t>
            </a:r>
          </a:p>
        </p:txBody>
      </p:sp>
      <p:sp>
        <p:nvSpPr>
          <p:cNvPr id="13" name="Title 1"/>
          <p:cNvSpPr txBox="1">
            <a:spLocks/>
          </p:cNvSpPr>
          <p:nvPr/>
        </p:nvSpPr>
        <p:spPr>
          <a:xfrm>
            <a:off x="571307" y="3616682"/>
            <a:ext cx="3890857"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2"/>
                </a:solidFill>
                <a:latin typeface="Times New Roman" panose="02020603050405020304" pitchFamily="18" charset="0"/>
                <a:cs typeface="Times New Roman" panose="02020603050405020304" pitchFamily="18" charset="0"/>
              </a:rPr>
              <a:t>Instrumenti kvantitativnog  oblika zaštite </a:t>
            </a:r>
          </a:p>
        </p:txBody>
      </p:sp>
      <p:sp>
        <p:nvSpPr>
          <p:cNvPr id="14" name="Title 1"/>
          <p:cNvSpPr txBox="1">
            <a:spLocks/>
          </p:cNvSpPr>
          <p:nvPr/>
        </p:nvSpPr>
        <p:spPr>
          <a:xfrm>
            <a:off x="1237673" y="2994859"/>
            <a:ext cx="3224489" cy="533431"/>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2"/>
                </a:solidFill>
                <a:latin typeface="Times New Roman" panose="02020603050405020304" pitchFamily="18" charset="0"/>
                <a:cs typeface="Times New Roman" panose="02020603050405020304" pitchFamily="18" charset="0"/>
              </a:rPr>
              <a:t>Djeluju na formiranje uvoznih cjena (carine) </a:t>
            </a:r>
          </a:p>
        </p:txBody>
      </p:sp>
      <p:sp>
        <p:nvSpPr>
          <p:cNvPr id="15" name="Bent Arrow 14"/>
          <p:cNvSpPr/>
          <p:nvPr/>
        </p:nvSpPr>
        <p:spPr>
          <a:xfrm flipV="1">
            <a:off x="654338" y="2906467"/>
            <a:ext cx="583335" cy="5294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itle 1"/>
          <p:cNvSpPr txBox="1">
            <a:spLocks/>
          </p:cNvSpPr>
          <p:nvPr/>
        </p:nvSpPr>
        <p:spPr>
          <a:xfrm>
            <a:off x="1237673" y="4088335"/>
            <a:ext cx="3224489" cy="382066"/>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2"/>
                </a:solidFill>
                <a:latin typeface="Times New Roman" panose="02020603050405020304" pitchFamily="18" charset="0"/>
                <a:cs typeface="Times New Roman" panose="02020603050405020304" pitchFamily="18" charset="0"/>
              </a:rPr>
              <a:t>Djeluju regulišući Q uvoza </a:t>
            </a:r>
          </a:p>
        </p:txBody>
      </p:sp>
      <p:sp>
        <p:nvSpPr>
          <p:cNvPr id="17" name="Bent Arrow 16"/>
          <p:cNvSpPr/>
          <p:nvPr/>
        </p:nvSpPr>
        <p:spPr>
          <a:xfrm flipV="1">
            <a:off x="654337" y="3966869"/>
            <a:ext cx="583335" cy="5294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itle 1"/>
          <p:cNvSpPr txBox="1">
            <a:spLocks/>
          </p:cNvSpPr>
          <p:nvPr/>
        </p:nvSpPr>
        <p:spPr>
          <a:xfrm>
            <a:off x="4923069" y="2494477"/>
            <a:ext cx="3890857"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2"/>
                </a:solidFill>
                <a:latin typeface="Times New Roman" panose="02020603050405020304" pitchFamily="18" charset="0"/>
                <a:cs typeface="Times New Roman" panose="02020603050405020304" pitchFamily="18" charset="0"/>
              </a:rPr>
              <a:t>Instrumenti kvalitativnog oblika zaštite </a:t>
            </a:r>
          </a:p>
        </p:txBody>
      </p:sp>
      <p:sp>
        <p:nvSpPr>
          <p:cNvPr id="19" name="Title 1"/>
          <p:cNvSpPr txBox="1">
            <a:spLocks/>
          </p:cNvSpPr>
          <p:nvPr/>
        </p:nvSpPr>
        <p:spPr>
          <a:xfrm>
            <a:off x="4949780" y="3584921"/>
            <a:ext cx="3890857" cy="381948"/>
          </a:xfrm>
          <a:prstGeom prst="rect">
            <a:avLst/>
          </a:prstGeom>
          <a:solidFill>
            <a:schemeClr val="bg1">
              <a:lumMod val="8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2"/>
                </a:solidFill>
                <a:latin typeface="Times New Roman" panose="02020603050405020304" pitchFamily="18" charset="0"/>
                <a:cs typeface="Times New Roman" panose="02020603050405020304" pitchFamily="18" charset="0"/>
              </a:rPr>
              <a:t>Instrumenti kvantitativnog  oblika zaštite </a:t>
            </a:r>
          </a:p>
        </p:txBody>
      </p:sp>
      <p:sp>
        <p:nvSpPr>
          <p:cNvPr id="20" name="Bent Arrow 19"/>
          <p:cNvSpPr/>
          <p:nvPr/>
        </p:nvSpPr>
        <p:spPr>
          <a:xfrm flipH="1" flipV="1">
            <a:off x="8100292" y="2994859"/>
            <a:ext cx="548120" cy="569386"/>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21" name="Title 1"/>
          <p:cNvSpPr txBox="1">
            <a:spLocks/>
          </p:cNvSpPr>
          <p:nvPr/>
        </p:nvSpPr>
        <p:spPr>
          <a:xfrm>
            <a:off x="4832431" y="2977915"/>
            <a:ext cx="3224489" cy="533431"/>
          </a:xfrm>
          <a:prstGeom prst="rect">
            <a:avLst/>
          </a:prstGeom>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2"/>
                </a:solidFill>
                <a:latin typeface="Times New Roman" panose="02020603050405020304" pitchFamily="18" charset="0"/>
                <a:cs typeface="Times New Roman" panose="02020603050405020304" pitchFamily="18" charset="0"/>
              </a:rPr>
              <a:t>Djeluju na formiranje izvoznih cijena </a:t>
            </a:r>
          </a:p>
        </p:txBody>
      </p:sp>
      <p:sp>
        <p:nvSpPr>
          <p:cNvPr id="22" name="Title 1"/>
          <p:cNvSpPr txBox="1">
            <a:spLocks/>
          </p:cNvSpPr>
          <p:nvPr/>
        </p:nvSpPr>
        <p:spPr>
          <a:xfrm>
            <a:off x="4875803" y="4042978"/>
            <a:ext cx="3224489" cy="362767"/>
          </a:xfrm>
          <a:prstGeom prst="rect">
            <a:avLst/>
          </a:prstGeom>
        </p:spPr>
        <p:style>
          <a:lnRef idx="2">
            <a:schemeClr val="accent4"/>
          </a:lnRef>
          <a:fillRef idx="1">
            <a:schemeClr val="lt1"/>
          </a:fillRef>
          <a:effectRef idx="0">
            <a:schemeClr val="accent4"/>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dirty="0">
                <a:solidFill>
                  <a:schemeClr val="tx2"/>
                </a:solidFill>
                <a:latin typeface="Times New Roman" panose="02020603050405020304" pitchFamily="18" charset="0"/>
                <a:cs typeface="Times New Roman" panose="02020603050405020304" pitchFamily="18" charset="0"/>
              </a:rPr>
              <a:t>Djeluju regulišući Q izvoza </a:t>
            </a:r>
          </a:p>
        </p:txBody>
      </p:sp>
      <p:sp>
        <p:nvSpPr>
          <p:cNvPr id="23" name="Bent Arrow 22"/>
          <p:cNvSpPr/>
          <p:nvPr/>
        </p:nvSpPr>
        <p:spPr>
          <a:xfrm flipH="1" flipV="1">
            <a:off x="8100292" y="3881423"/>
            <a:ext cx="548120" cy="524322"/>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24" name="Oval 23"/>
          <p:cNvSpPr/>
          <p:nvPr/>
        </p:nvSpPr>
        <p:spPr>
          <a:xfrm>
            <a:off x="3660165" y="5293218"/>
            <a:ext cx="2018320" cy="748145"/>
          </a:xfrm>
          <a:prstGeom prst="ellipse">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r-Latn-BA" dirty="0"/>
              <a:t>Carine ... </a:t>
            </a:r>
            <a:endParaRPr lang="en-GB" dirty="0"/>
          </a:p>
        </p:txBody>
      </p:sp>
      <p:sp>
        <p:nvSpPr>
          <p:cNvPr id="25" name="Oval 24"/>
          <p:cNvSpPr/>
          <p:nvPr/>
        </p:nvSpPr>
        <p:spPr>
          <a:xfrm>
            <a:off x="6569557" y="5849852"/>
            <a:ext cx="2018320" cy="74814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Latn-BA" dirty="0"/>
              <a:t>Necarinske barijere ....</a:t>
            </a:r>
            <a:endParaRPr lang="en-GB" dirty="0"/>
          </a:p>
        </p:txBody>
      </p:sp>
    </p:spTree>
    <p:extLst>
      <p:ext uri="{BB962C8B-B14F-4D97-AF65-F5344CB8AC3E}">
        <p14:creationId xmlns:p14="http://schemas.microsoft.com/office/powerpoint/2010/main" val="1180129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34</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Oblici i vrste instrumenata zaštite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492092" y="1007545"/>
            <a:ext cx="2018320" cy="7481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r-Latn-BA" dirty="0"/>
              <a:t>Carine ... </a:t>
            </a:r>
            <a:endParaRPr lang="en-GB" dirty="0"/>
          </a:p>
        </p:txBody>
      </p:sp>
      <p:sp>
        <p:nvSpPr>
          <p:cNvPr id="5" name="Title 1"/>
          <p:cNvSpPr txBox="1">
            <a:spLocks/>
          </p:cNvSpPr>
          <p:nvPr/>
        </p:nvSpPr>
        <p:spPr>
          <a:xfrm>
            <a:off x="2510412" y="858311"/>
            <a:ext cx="6400799" cy="2293318"/>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
            </a:pPr>
            <a:r>
              <a:rPr lang="sr-Latn-BA" sz="1600" dirty="0">
                <a:solidFill>
                  <a:schemeClr val="tx2"/>
                </a:solidFill>
                <a:latin typeface="Times New Roman" panose="02020603050405020304" pitchFamily="18" charset="0"/>
                <a:cs typeface="Times New Roman" panose="02020603050405020304" pitchFamily="18" charset="0"/>
              </a:rPr>
              <a:t>Instrument zaštitne politike nacionalnih ili regionalnih ekonomija, prihvaćen međunarodnim konvencijama u domenu spoljnotrgovinske politike. </a:t>
            </a:r>
          </a:p>
          <a:p>
            <a:pPr marL="285750" indent="-285750">
              <a:buFont typeface="Wingdings" panose="05000000000000000000" pitchFamily="2" charset="2"/>
              <a:buChar char="§"/>
            </a:pPr>
            <a:r>
              <a:rPr lang="sr-Latn-BA" sz="1600" dirty="0">
                <a:solidFill>
                  <a:schemeClr val="tx2"/>
                </a:solidFill>
                <a:latin typeface="Times New Roman" panose="02020603050405020304" pitchFamily="18" charset="0"/>
                <a:cs typeface="Times New Roman" panose="02020603050405020304" pitchFamily="18" charset="0"/>
              </a:rPr>
              <a:t>Djeluje tržišno (nema restriktivno dejstvo)- na bazi reagovanja tržišta na povećanje cijena uvoza, </a:t>
            </a:r>
          </a:p>
          <a:p>
            <a:pPr marL="285750" indent="-285750">
              <a:buFont typeface="Wingdings" panose="05000000000000000000" pitchFamily="2" charset="2"/>
              <a:buChar char="§"/>
            </a:pPr>
            <a:r>
              <a:rPr lang="sr-Latn-BA" sz="1600" dirty="0">
                <a:solidFill>
                  <a:schemeClr val="tx2"/>
                </a:solidFill>
                <a:latin typeface="Times New Roman" panose="02020603050405020304" pitchFamily="18" charset="0"/>
                <a:cs typeface="Times New Roman" panose="02020603050405020304" pitchFamily="18" charset="0"/>
              </a:rPr>
              <a:t>Prednosti:</a:t>
            </a:r>
          </a:p>
          <a:p>
            <a:r>
              <a:rPr lang="sr-Latn-BA" sz="1600" dirty="0">
                <a:solidFill>
                  <a:schemeClr val="tx2"/>
                </a:solidFill>
                <a:latin typeface="Times New Roman" panose="02020603050405020304" pitchFamily="18" charset="0"/>
                <a:cs typeface="Times New Roman" panose="02020603050405020304" pitchFamily="18" charset="0"/>
              </a:rPr>
              <a:t>    a) U vidu stabilnosti (unaprijed poznata carinska stopa, </a:t>
            </a:r>
          </a:p>
          <a:p>
            <a:r>
              <a:rPr lang="sr-Latn-BA" sz="1600" dirty="0">
                <a:solidFill>
                  <a:schemeClr val="tx2"/>
                </a:solidFill>
                <a:latin typeface="Times New Roman" panose="02020603050405020304" pitchFamily="18" charset="0"/>
                <a:cs typeface="Times New Roman" panose="02020603050405020304" pitchFamily="18" charset="0"/>
              </a:rPr>
              <a:t> unificirana pravila carinske politike), </a:t>
            </a:r>
          </a:p>
          <a:p>
            <a:r>
              <a:rPr lang="sr-Latn-BA" sz="1600" dirty="0">
                <a:solidFill>
                  <a:schemeClr val="tx2"/>
                </a:solidFill>
                <a:latin typeface="Times New Roman" panose="02020603050405020304" pitchFamily="18" charset="0"/>
                <a:cs typeface="Times New Roman" panose="02020603050405020304" pitchFamily="18" charset="0"/>
              </a:rPr>
              <a:t>    b) direktno dejstvo (mogućnost mjerljivosti nivoa zaštite).</a:t>
            </a:r>
          </a:p>
        </p:txBody>
      </p:sp>
      <p:sp>
        <p:nvSpPr>
          <p:cNvPr id="6" name="Oval 5"/>
          <p:cNvSpPr/>
          <p:nvPr/>
        </p:nvSpPr>
        <p:spPr>
          <a:xfrm>
            <a:off x="300696" y="3204198"/>
            <a:ext cx="2018320" cy="7481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dirty="0"/>
              <a:t>Necarinske barijere..</a:t>
            </a:r>
            <a:endParaRPr lang="en-GB" dirty="0"/>
          </a:p>
        </p:txBody>
      </p:sp>
      <p:sp>
        <p:nvSpPr>
          <p:cNvPr id="7" name="Title 1"/>
          <p:cNvSpPr txBox="1">
            <a:spLocks/>
          </p:cNvSpPr>
          <p:nvPr/>
        </p:nvSpPr>
        <p:spPr>
          <a:xfrm>
            <a:off x="2498436" y="3339727"/>
            <a:ext cx="6400799" cy="638035"/>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
            </a:pPr>
            <a:r>
              <a:rPr lang="sr-Latn-BA" sz="1600" dirty="0">
                <a:solidFill>
                  <a:schemeClr val="tx2"/>
                </a:solidFill>
                <a:latin typeface="Times New Roman" panose="02020603050405020304" pitchFamily="18" charset="0"/>
                <a:cs typeface="Times New Roman" panose="02020603050405020304" pitchFamily="18" charset="0"/>
              </a:rPr>
              <a:t>Skup zaštitinih mjera prisutnih pored postojanja carina.  </a:t>
            </a:r>
          </a:p>
          <a:p>
            <a:pPr marL="285750" indent="-285750">
              <a:buFont typeface="Wingdings" panose="05000000000000000000" pitchFamily="2" charset="2"/>
              <a:buChar char="§"/>
            </a:pPr>
            <a:r>
              <a:rPr lang="sr-Latn-BA" sz="1600" dirty="0">
                <a:solidFill>
                  <a:schemeClr val="tx2"/>
                </a:solidFill>
                <a:latin typeface="Times New Roman" panose="02020603050405020304" pitchFamily="18" charset="0"/>
                <a:cs typeface="Times New Roman" panose="02020603050405020304" pitchFamily="18" charset="0"/>
              </a:rPr>
              <a:t>Prema načinu dejstva:</a:t>
            </a:r>
          </a:p>
          <a:p>
            <a:endParaRPr lang="sr-Latn-BA" sz="1600" dirty="0">
              <a:solidFill>
                <a:schemeClr val="tx2"/>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31596" y="4083540"/>
            <a:ext cx="4174150" cy="3052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BA" sz="1600" dirty="0">
                <a:solidFill>
                  <a:schemeClr val="tx1"/>
                </a:solidFill>
              </a:rPr>
              <a:t>Instrumenti zaštite </a:t>
            </a:r>
            <a:r>
              <a:rPr lang="sr-Latn-BA" sz="1600" b="1" dirty="0">
                <a:solidFill>
                  <a:schemeClr val="tx1"/>
                </a:solidFill>
              </a:rPr>
              <a:t>direktnog</a:t>
            </a:r>
            <a:r>
              <a:rPr lang="sr-Latn-BA" sz="1600" dirty="0">
                <a:solidFill>
                  <a:schemeClr val="tx1"/>
                </a:solidFill>
              </a:rPr>
              <a:t> dejstva </a:t>
            </a:r>
            <a:endParaRPr lang="en-GB" sz="1600" dirty="0">
              <a:solidFill>
                <a:schemeClr val="tx1"/>
              </a:solidFill>
            </a:endParaRPr>
          </a:p>
        </p:txBody>
      </p:sp>
      <p:sp>
        <p:nvSpPr>
          <p:cNvPr id="10" name="Rounded Rectangle 9"/>
          <p:cNvSpPr/>
          <p:nvPr/>
        </p:nvSpPr>
        <p:spPr>
          <a:xfrm>
            <a:off x="4793685" y="4066602"/>
            <a:ext cx="4105549" cy="3052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r-Latn-BA" sz="1600" dirty="0">
                <a:solidFill>
                  <a:schemeClr val="tx1"/>
                </a:solidFill>
              </a:rPr>
              <a:t>Instrumenti zaštite </a:t>
            </a:r>
            <a:r>
              <a:rPr lang="sr-Latn-BA" sz="1600" b="1" dirty="0">
                <a:solidFill>
                  <a:schemeClr val="tx1"/>
                </a:solidFill>
              </a:rPr>
              <a:t>indirektnog</a:t>
            </a:r>
            <a:r>
              <a:rPr lang="sr-Latn-BA" sz="1600" dirty="0">
                <a:solidFill>
                  <a:schemeClr val="tx1"/>
                </a:solidFill>
              </a:rPr>
              <a:t> dejstva </a:t>
            </a:r>
            <a:endParaRPr lang="en-GB" sz="1600" dirty="0">
              <a:solidFill>
                <a:schemeClr val="tx1"/>
              </a:solidFill>
            </a:endParaRPr>
          </a:p>
        </p:txBody>
      </p:sp>
      <p:sp>
        <p:nvSpPr>
          <p:cNvPr id="11" name="Title 1"/>
          <p:cNvSpPr txBox="1">
            <a:spLocks/>
          </p:cNvSpPr>
          <p:nvPr/>
        </p:nvSpPr>
        <p:spPr>
          <a:xfrm>
            <a:off x="194651" y="4446047"/>
            <a:ext cx="4211094" cy="2270610"/>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Djeluju direktno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Neposredna dejstvo na zaštitu domaće privrede</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ograničavanje Uvoza (kontigenti, kvote, dozvole uvoza, zabrane uvoza,</a:t>
            </a:r>
          </a:p>
          <a:p>
            <a:pPr marL="342900" indent="-342900">
              <a:buFont typeface="Wingdings" panose="05000000000000000000" pitchFamily="2" charset="2"/>
              <a:buChar char="ü"/>
            </a:pPr>
            <a:r>
              <a:rPr lang="sr-Latn-BA" sz="1600">
                <a:solidFill>
                  <a:schemeClr val="tx2"/>
                </a:solidFill>
                <a:latin typeface="Times New Roman" panose="02020603050405020304" pitchFamily="18" charset="0"/>
                <a:cs typeface="Times New Roman" panose="02020603050405020304" pitchFamily="18" charset="0"/>
              </a:rPr>
              <a:t>stimulisanje Izvoza (kvantitativna ograničenja: izvozne kvote, dozvole; kvalitativna ograničenja: dir.subvencije izvoznicima, dampin </a:t>
            </a:r>
          </a:p>
          <a:p>
            <a:pPr marL="342900" indent="-342900">
              <a:buFont typeface="Wingdings" panose="05000000000000000000" pitchFamily="2" charset="2"/>
              <a:buChar char="ü"/>
            </a:pPr>
            <a:endParaRPr lang="sr-Latn-BA" sz="1600" dirty="0">
              <a:solidFill>
                <a:schemeClr val="tx2"/>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4775212" y="4426494"/>
            <a:ext cx="4211094" cy="2270610"/>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Ne djeluju direktno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Imaju konačne efekte na međ.razmjenu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Dobrovoljna ogrnaičenja izvoza, državna trgovina, avansni depoziti, kreditna ograničenja uvoznicima, poreske olakšice domaćim konkurentima uvozu, industrijski i tehnički standardi, carinska procedura i sl. </a:t>
            </a:r>
          </a:p>
          <a:p>
            <a:pPr marL="342900" indent="-342900">
              <a:buFont typeface="Wingdings" panose="05000000000000000000" pitchFamily="2" charset="2"/>
              <a:buChar char="ü"/>
            </a:pPr>
            <a:endParaRPr lang="sr-Latn-BA" sz="1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01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35</a:t>
            </a:fld>
            <a:endParaRPr lang="en-US" dirty="0"/>
          </a:p>
        </p:txBody>
      </p:sp>
      <p:sp>
        <p:nvSpPr>
          <p:cNvPr id="3" name="Rounded Rectangle 2"/>
          <p:cNvSpPr/>
          <p:nvPr/>
        </p:nvSpPr>
        <p:spPr>
          <a:xfrm>
            <a:off x="105408" y="171180"/>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CARINE-definicija, razlozi za uvođenje carina, carinska granica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3613734" y="1046304"/>
            <a:ext cx="1865746" cy="81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t>CARINE</a:t>
            </a:r>
            <a:endParaRPr lang="en-GB" b="1" dirty="0"/>
          </a:p>
        </p:txBody>
      </p:sp>
      <p:sp>
        <p:nvSpPr>
          <p:cNvPr id="6" name="Rounded Rectangle 5"/>
          <p:cNvSpPr/>
          <p:nvPr/>
        </p:nvSpPr>
        <p:spPr>
          <a:xfrm>
            <a:off x="461819" y="1009360"/>
            <a:ext cx="1958109" cy="886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Argumenti za uvođenje carina </a:t>
            </a:r>
            <a:endParaRPr lang="en-GB" dirty="0"/>
          </a:p>
        </p:txBody>
      </p:sp>
      <p:sp>
        <p:nvSpPr>
          <p:cNvPr id="7" name="Rounded Rectangle 6"/>
          <p:cNvSpPr/>
          <p:nvPr/>
        </p:nvSpPr>
        <p:spPr>
          <a:xfrm>
            <a:off x="6700995" y="1009360"/>
            <a:ext cx="1958109" cy="886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Carinska granica </a:t>
            </a:r>
            <a:endParaRPr lang="en-GB" dirty="0"/>
          </a:p>
        </p:txBody>
      </p:sp>
      <p:sp>
        <p:nvSpPr>
          <p:cNvPr id="8" name="Title 1"/>
          <p:cNvSpPr txBox="1">
            <a:spLocks/>
          </p:cNvSpPr>
          <p:nvPr/>
        </p:nvSpPr>
        <p:spPr>
          <a:xfrm>
            <a:off x="277091" y="2004291"/>
            <a:ext cx="2438400" cy="4402196"/>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Zavise od cilja koji se želi postići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Zavise od mogućnosti realnih efekata dejstva carina</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Zaštitia živ.standarda</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Zaštita nadnica</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Zaštita dom.tržišta</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Uravnoteženje plantog bilansa</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Poboljšanje odnosa razmjene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Povećanjem zaposlenosti kroz ↑kapaciteta proizvodnje </a:t>
            </a:r>
          </a:p>
        </p:txBody>
      </p:sp>
      <p:sp>
        <p:nvSpPr>
          <p:cNvPr id="9" name="Title 1"/>
          <p:cNvSpPr txBox="1">
            <a:spLocks/>
          </p:cNvSpPr>
          <p:nvPr/>
        </p:nvSpPr>
        <p:spPr>
          <a:xfrm>
            <a:off x="3360883" y="1942230"/>
            <a:ext cx="2438400" cy="4464257"/>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Najznačajniji i najčešće zastupljen instrument protekcionističke politike u međ.razmjeni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Def.vrsta posrednog poreza na uvoz ili izvoz proizvoda kojim se opterećuje proizvod koji prelazi carinsku granicu.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Instrument pasivne i aktivne zaštite.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Više se koristi kao instrument pasivne zaštite (opterećenje cijene uvoza) </a:t>
            </a:r>
          </a:p>
        </p:txBody>
      </p:sp>
      <p:sp>
        <p:nvSpPr>
          <p:cNvPr id="10" name="Title 1"/>
          <p:cNvSpPr txBox="1">
            <a:spLocks/>
          </p:cNvSpPr>
          <p:nvPr/>
        </p:nvSpPr>
        <p:spPr>
          <a:xfrm>
            <a:off x="6220704" y="1942230"/>
            <a:ext cx="2438400" cy="4464257"/>
          </a:xfrm>
          <a:prstGeom prst="rect">
            <a:avLst/>
          </a:prstGeom>
        </p:spPr>
        <p:style>
          <a:lnRef idx="2">
            <a:schemeClr val="accent2"/>
          </a:lnRef>
          <a:fillRef idx="1">
            <a:schemeClr val="lt1"/>
          </a:fillRef>
          <a:effectRef idx="0">
            <a:schemeClr val="accent2"/>
          </a:effectRef>
          <a:fontRef idx="minor">
            <a:schemeClr val="dk1"/>
          </a:fontRef>
        </p:style>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Obično odgovara granici države, ali ne mora da bude istovjetna sa državnom granicom </a:t>
            </a:r>
          </a:p>
          <a:p>
            <a:pPr marL="342900" indent="-342900">
              <a:buFont typeface="Wingdings" panose="05000000000000000000" pitchFamily="2" charset="2"/>
              <a:buChar char="ü"/>
            </a:pPr>
            <a:r>
              <a:rPr lang="sr-Latn-BA" sz="1600" dirty="0">
                <a:solidFill>
                  <a:schemeClr val="tx2"/>
                </a:solidFill>
                <a:latin typeface="Times New Roman" panose="02020603050405020304" pitchFamily="18" charset="0"/>
                <a:cs typeface="Times New Roman" panose="02020603050405020304" pitchFamily="18" charset="0"/>
              </a:rPr>
              <a:t>U slučaju postojanja carinskih unija više država, onda je carinska granica na granici unije država (šire granice u odnosu na granice jedne države)</a:t>
            </a:r>
          </a:p>
          <a:p>
            <a:r>
              <a:rPr lang="sr-Latn-BA" sz="1600" dirty="0">
                <a:solidFill>
                  <a:schemeClr val="tx2"/>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endParaRPr lang="sr-Latn-BA" sz="1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58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36</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CARINE-vrste carina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3449221" y="3593071"/>
            <a:ext cx="1865746" cy="81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t>CARINE</a:t>
            </a:r>
            <a:endParaRPr lang="en-GB" b="1" dirty="0"/>
          </a:p>
        </p:txBody>
      </p:sp>
      <p:sp>
        <p:nvSpPr>
          <p:cNvPr id="5" name="Rounded Rectangle 4"/>
          <p:cNvSpPr/>
          <p:nvPr/>
        </p:nvSpPr>
        <p:spPr>
          <a:xfrm>
            <a:off x="378691" y="817272"/>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Uvozne </a:t>
            </a:r>
            <a:endParaRPr lang="en-GB" dirty="0"/>
          </a:p>
        </p:txBody>
      </p:sp>
      <p:sp>
        <p:nvSpPr>
          <p:cNvPr id="8" name="Rounded Rectangle 7"/>
          <p:cNvSpPr/>
          <p:nvPr/>
        </p:nvSpPr>
        <p:spPr>
          <a:xfrm>
            <a:off x="586510" y="1218478"/>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Izvozne  </a:t>
            </a:r>
            <a:endParaRPr lang="en-GB" dirty="0"/>
          </a:p>
        </p:txBody>
      </p:sp>
      <p:sp>
        <p:nvSpPr>
          <p:cNvPr id="9" name="Rounded Rectangle 8"/>
          <p:cNvSpPr/>
          <p:nvPr/>
        </p:nvSpPr>
        <p:spPr>
          <a:xfrm>
            <a:off x="780473" y="1601639"/>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Tranzitne  </a:t>
            </a:r>
            <a:endParaRPr lang="en-GB" dirty="0"/>
          </a:p>
        </p:txBody>
      </p:sp>
      <p:sp>
        <p:nvSpPr>
          <p:cNvPr id="10" name="Rounded Rectangle 9"/>
          <p:cNvSpPr/>
          <p:nvPr/>
        </p:nvSpPr>
        <p:spPr>
          <a:xfrm>
            <a:off x="1002146" y="1984800"/>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Prohibitivne </a:t>
            </a:r>
            <a:endParaRPr lang="en-GB" dirty="0"/>
          </a:p>
        </p:txBody>
      </p:sp>
      <p:sp>
        <p:nvSpPr>
          <p:cNvPr id="11" name="Rounded Rectangle 10"/>
          <p:cNvSpPr/>
          <p:nvPr/>
        </p:nvSpPr>
        <p:spPr>
          <a:xfrm>
            <a:off x="3449782" y="881204"/>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Fiskalne  </a:t>
            </a:r>
            <a:endParaRPr lang="en-GB" dirty="0"/>
          </a:p>
        </p:txBody>
      </p:sp>
      <p:sp>
        <p:nvSpPr>
          <p:cNvPr id="12" name="Rounded Rectangle 11"/>
          <p:cNvSpPr/>
          <p:nvPr/>
        </p:nvSpPr>
        <p:spPr>
          <a:xfrm>
            <a:off x="3449782" y="1264365"/>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Zaštitne  </a:t>
            </a:r>
            <a:endParaRPr lang="en-GB" dirty="0"/>
          </a:p>
        </p:txBody>
      </p:sp>
      <p:sp>
        <p:nvSpPr>
          <p:cNvPr id="13" name="Rounded Rectangle 12"/>
          <p:cNvSpPr/>
          <p:nvPr/>
        </p:nvSpPr>
        <p:spPr>
          <a:xfrm>
            <a:off x="3449782" y="1656468"/>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Antidaminške </a:t>
            </a:r>
            <a:endParaRPr lang="en-GB" dirty="0"/>
          </a:p>
        </p:txBody>
      </p:sp>
      <p:sp>
        <p:nvSpPr>
          <p:cNvPr id="14" name="Rounded Rectangle 13"/>
          <p:cNvSpPr/>
          <p:nvPr/>
        </p:nvSpPr>
        <p:spPr>
          <a:xfrm>
            <a:off x="3449782" y="2094767"/>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Kompenzatorne  </a:t>
            </a:r>
            <a:endParaRPr lang="en-GB" dirty="0"/>
          </a:p>
        </p:txBody>
      </p:sp>
      <p:sp>
        <p:nvSpPr>
          <p:cNvPr id="15" name="Rounded Rectangle 14"/>
          <p:cNvSpPr/>
          <p:nvPr/>
        </p:nvSpPr>
        <p:spPr>
          <a:xfrm>
            <a:off x="1002146" y="2380075"/>
            <a:ext cx="1930400" cy="457322"/>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Faza primjene  </a:t>
            </a:r>
            <a:endParaRPr lang="en-GB" dirty="0"/>
          </a:p>
        </p:txBody>
      </p:sp>
      <p:sp>
        <p:nvSpPr>
          <p:cNvPr id="16" name="Rounded Rectangle 15"/>
          <p:cNvSpPr/>
          <p:nvPr/>
        </p:nvSpPr>
        <p:spPr>
          <a:xfrm>
            <a:off x="3449783" y="2455058"/>
            <a:ext cx="1814946" cy="628514"/>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Funkciji uvođenja </a:t>
            </a:r>
            <a:endParaRPr lang="en-GB" dirty="0"/>
          </a:p>
        </p:txBody>
      </p:sp>
      <p:sp>
        <p:nvSpPr>
          <p:cNvPr id="18" name="Rounded Rectangle 17"/>
          <p:cNvSpPr/>
          <p:nvPr/>
        </p:nvSpPr>
        <p:spPr>
          <a:xfrm>
            <a:off x="6594764" y="927091"/>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autonomno  </a:t>
            </a:r>
            <a:endParaRPr lang="en-GB" dirty="0"/>
          </a:p>
        </p:txBody>
      </p:sp>
      <p:sp>
        <p:nvSpPr>
          <p:cNvPr id="19" name="Rounded Rectangle 18"/>
          <p:cNvSpPr/>
          <p:nvPr/>
        </p:nvSpPr>
        <p:spPr>
          <a:xfrm>
            <a:off x="6313054" y="1311189"/>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Ugovorne </a:t>
            </a:r>
            <a:endParaRPr lang="en-GB" dirty="0"/>
          </a:p>
        </p:txBody>
      </p:sp>
      <p:sp>
        <p:nvSpPr>
          <p:cNvPr id="20" name="Rounded Rectangle 19"/>
          <p:cNvSpPr/>
          <p:nvPr/>
        </p:nvSpPr>
        <p:spPr>
          <a:xfrm>
            <a:off x="6119091" y="1691592"/>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Konvencijalne   </a:t>
            </a:r>
            <a:endParaRPr lang="en-GB" dirty="0"/>
          </a:p>
        </p:txBody>
      </p:sp>
      <p:sp>
        <p:nvSpPr>
          <p:cNvPr id="21" name="Rounded Rectangle 20"/>
          <p:cNvSpPr/>
          <p:nvPr/>
        </p:nvSpPr>
        <p:spPr>
          <a:xfrm>
            <a:off x="6119091" y="2094767"/>
            <a:ext cx="1717963" cy="683960"/>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Načinu određivanja </a:t>
            </a:r>
            <a:endParaRPr lang="en-GB" dirty="0"/>
          </a:p>
        </p:txBody>
      </p:sp>
      <p:sp>
        <p:nvSpPr>
          <p:cNvPr id="22" name="Rounded Rectangle 21"/>
          <p:cNvSpPr/>
          <p:nvPr/>
        </p:nvSpPr>
        <p:spPr>
          <a:xfrm>
            <a:off x="1071419" y="3819462"/>
            <a:ext cx="1930400" cy="457322"/>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Načinu obračuna </a:t>
            </a:r>
            <a:endParaRPr lang="en-GB" dirty="0"/>
          </a:p>
        </p:txBody>
      </p:sp>
      <p:sp>
        <p:nvSpPr>
          <p:cNvPr id="23" name="Rounded Rectangle 22"/>
          <p:cNvSpPr/>
          <p:nvPr/>
        </p:nvSpPr>
        <p:spPr>
          <a:xfrm>
            <a:off x="780473" y="4380710"/>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Ad valorem </a:t>
            </a:r>
            <a:endParaRPr lang="en-GB" dirty="0"/>
          </a:p>
        </p:txBody>
      </p:sp>
      <p:sp>
        <p:nvSpPr>
          <p:cNvPr id="24" name="Rounded Rectangle 23"/>
          <p:cNvSpPr/>
          <p:nvPr/>
        </p:nvSpPr>
        <p:spPr>
          <a:xfrm>
            <a:off x="489528" y="4823274"/>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Jedinstvene  </a:t>
            </a:r>
            <a:endParaRPr lang="en-GB" dirty="0"/>
          </a:p>
        </p:txBody>
      </p:sp>
      <p:sp>
        <p:nvSpPr>
          <p:cNvPr id="25" name="Rounded Rectangle 24"/>
          <p:cNvSpPr/>
          <p:nvPr/>
        </p:nvSpPr>
        <p:spPr>
          <a:xfrm>
            <a:off x="194651" y="5241352"/>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Diferencijalne  </a:t>
            </a:r>
            <a:endParaRPr lang="en-GB" dirty="0"/>
          </a:p>
        </p:txBody>
      </p:sp>
      <p:sp>
        <p:nvSpPr>
          <p:cNvPr id="26" name="Rounded Rectangle 25"/>
          <p:cNvSpPr/>
          <p:nvPr/>
        </p:nvSpPr>
        <p:spPr>
          <a:xfrm>
            <a:off x="5992114" y="4358364"/>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Jedinstvene  </a:t>
            </a:r>
            <a:endParaRPr lang="en-GB" dirty="0"/>
          </a:p>
        </p:txBody>
      </p:sp>
      <p:sp>
        <p:nvSpPr>
          <p:cNvPr id="27" name="Rounded Rectangle 26"/>
          <p:cNvSpPr/>
          <p:nvPr/>
        </p:nvSpPr>
        <p:spPr>
          <a:xfrm>
            <a:off x="6444676" y="4783879"/>
            <a:ext cx="1930400"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Diferencirane  </a:t>
            </a:r>
            <a:endParaRPr lang="en-GB" dirty="0"/>
          </a:p>
        </p:txBody>
      </p:sp>
      <p:sp>
        <p:nvSpPr>
          <p:cNvPr id="28" name="Rounded Rectangle 27"/>
          <p:cNvSpPr/>
          <p:nvPr/>
        </p:nvSpPr>
        <p:spPr>
          <a:xfrm>
            <a:off x="5735795" y="3732405"/>
            <a:ext cx="1930400" cy="457322"/>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r-Latn-BA" dirty="0"/>
              <a:t>Načinu obuhvatanja  </a:t>
            </a:r>
            <a:endParaRPr lang="en-GB" dirty="0"/>
          </a:p>
        </p:txBody>
      </p:sp>
      <p:sp>
        <p:nvSpPr>
          <p:cNvPr id="29" name="Down Arrow 28"/>
          <p:cNvSpPr/>
          <p:nvPr/>
        </p:nvSpPr>
        <p:spPr>
          <a:xfrm rot="16200000">
            <a:off x="5406526" y="3798669"/>
            <a:ext cx="301481" cy="39817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Down Arrow 29"/>
          <p:cNvSpPr/>
          <p:nvPr/>
        </p:nvSpPr>
        <p:spPr>
          <a:xfrm rot="5400000">
            <a:off x="3088067" y="3839900"/>
            <a:ext cx="301481" cy="39817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Down Arrow 30"/>
          <p:cNvSpPr/>
          <p:nvPr/>
        </p:nvSpPr>
        <p:spPr>
          <a:xfrm rot="15173045">
            <a:off x="5422008" y="3161476"/>
            <a:ext cx="301481" cy="39817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Down Arrow 31"/>
          <p:cNvSpPr/>
          <p:nvPr/>
        </p:nvSpPr>
        <p:spPr>
          <a:xfrm rot="7599594">
            <a:off x="3084279" y="3133877"/>
            <a:ext cx="301481" cy="39817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Down Arrow 32"/>
          <p:cNvSpPr/>
          <p:nvPr/>
        </p:nvSpPr>
        <p:spPr>
          <a:xfrm rot="10800000">
            <a:off x="4206515" y="3162018"/>
            <a:ext cx="301481" cy="39817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929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37</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efekti carina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25216" y="3616159"/>
            <a:ext cx="8488218" cy="329685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Zaštitini efekat carine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je najčešći cilj uvođenja carine (zaštita određenih grana uvođenjem carine na uvozne proizvode konkurencije). Domaći proizvod nije opterećn carinom te raste tražnja za domaćim proizvodom →veća tražnja povećavaa domaću proizvodnju, i kao posledični (izvedeni efekat) dolazi do povećanja korištenja kapaciteta domaće privrede. </a:t>
            </a:r>
          </a:p>
          <a:p>
            <a:pPr algn="just"/>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Primarni efekti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efekat carina na primarnom području,  ∆ cijena uvoznih i izvoznih proizvoda na ∆ u obimu razmjene na međ. Robnom prometu  (na Q uvoza i izvoza, naefekti na proizvodnju, efekti na potrošnju, efekti na preraspodjelu dohodka i sl.). ∆ u dohodku i cijenama drugih proizvoda na kojima nije direktnog primjenjena zaštita.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Sekundarni efekti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efekti supstitucije i komplementarnosti između zaštićenih i nezastićenih privrednih grana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Tercijarni efekti carina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sve promjene koje se reflektuju na uspostavljanje platnobilansne ravnoteže.</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6" name="Left Brace 5"/>
          <p:cNvSpPr/>
          <p:nvPr/>
        </p:nvSpPr>
        <p:spPr>
          <a:xfrm>
            <a:off x="425216" y="5041671"/>
            <a:ext cx="360218" cy="154247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ounded Rectangle 6"/>
          <p:cNvSpPr/>
          <p:nvPr/>
        </p:nvSpPr>
        <p:spPr>
          <a:xfrm>
            <a:off x="425216" y="781116"/>
            <a:ext cx="2004291"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b="1" i="1" dirty="0">
                <a:solidFill>
                  <a:schemeClr val="tx1"/>
                </a:solidFill>
              </a:rPr>
              <a:t>Intezitet</a:t>
            </a:r>
          </a:p>
          <a:p>
            <a:pPr algn="ctr"/>
            <a:r>
              <a:rPr lang="sr-Latn-BA" sz="1600" b="1" i="1" dirty="0">
                <a:solidFill>
                  <a:schemeClr val="tx1"/>
                </a:solidFill>
              </a:rPr>
              <a:t> dejstva carina </a:t>
            </a:r>
            <a:endParaRPr lang="en-GB" sz="1600" b="1" i="1" dirty="0">
              <a:solidFill>
                <a:schemeClr val="tx1"/>
              </a:solidFill>
            </a:endParaRPr>
          </a:p>
        </p:txBody>
      </p:sp>
      <p:sp>
        <p:nvSpPr>
          <p:cNvPr id="8" name="Rounded Rectangle 7"/>
          <p:cNvSpPr/>
          <p:nvPr/>
        </p:nvSpPr>
        <p:spPr>
          <a:xfrm>
            <a:off x="3240169" y="914400"/>
            <a:ext cx="5751431"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a:t>Zavisi od veličine zemlje u međunarodnoj razmjeni</a:t>
            </a:r>
            <a:r>
              <a:rPr lang="sr-Latn-BA" dirty="0"/>
              <a:t>.  </a:t>
            </a:r>
            <a:endParaRPr lang="en-GB" dirty="0"/>
          </a:p>
        </p:txBody>
      </p:sp>
      <p:sp>
        <p:nvSpPr>
          <p:cNvPr id="9" name="Rounded Rectangle 8"/>
          <p:cNvSpPr/>
          <p:nvPr/>
        </p:nvSpPr>
        <p:spPr>
          <a:xfrm>
            <a:off x="3597564" y="1320545"/>
            <a:ext cx="5426363" cy="5546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buFont typeface="Wingdings" panose="05000000000000000000" pitchFamily="2" charset="2"/>
              <a:buChar char="ü"/>
            </a:pPr>
            <a:r>
              <a:rPr lang="sr-Latn-BA" sz="1600" dirty="0"/>
              <a:t>Što je zemlja veća, to je Ukupna korist od uvođenja carina je veća, a ukupni gubitak manji.</a:t>
            </a:r>
          </a:p>
        </p:txBody>
      </p:sp>
      <p:sp>
        <p:nvSpPr>
          <p:cNvPr id="10" name="Rounded Rectangle 9"/>
          <p:cNvSpPr/>
          <p:nvPr/>
        </p:nvSpPr>
        <p:spPr>
          <a:xfrm>
            <a:off x="3597564" y="1920717"/>
            <a:ext cx="5426363" cy="6804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just">
              <a:buFont typeface="Wingdings" panose="05000000000000000000" pitchFamily="2" charset="2"/>
              <a:buChar char="ü"/>
            </a:pPr>
            <a:r>
              <a:rPr lang="sr-Latn-BA" sz="1600" dirty="0"/>
              <a:t>U slučaju malih zemalja, optimalna je slobodna trgovina, bez uvođenja ograničenja, zbog zavisnosti ovih zemalja od zemalja iz okruženja. </a:t>
            </a:r>
          </a:p>
        </p:txBody>
      </p:sp>
      <p:sp>
        <p:nvSpPr>
          <p:cNvPr id="12" name="Left Arrow 11"/>
          <p:cNvSpPr/>
          <p:nvPr/>
        </p:nvSpPr>
        <p:spPr>
          <a:xfrm flipH="1">
            <a:off x="2553129" y="831283"/>
            <a:ext cx="563418" cy="476316"/>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Što je integracija? Međunarodna ekonomska integracija - Poslovni port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03" y="1468669"/>
            <a:ext cx="3300161" cy="1878713"/>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240170" y="2673693"/>
            <a:ext cx="5783758" cy="6736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600" dirty="0"/>
              <a:t>U cilju ostvarenja max.koristi od vanjske trgovine, prisutno je regionalno integrisanje više zemalja u okviru carisnkih unija. </a:t>
            </a:r>
            <a:endParaRPr lang="en-GB" dirty="0"/>
          </a:p>
        </p:txBody>
      </p:sp>
    </p:spTree>
    <p:extLst>
      <p:ext uri="{BB962C8B-B14F-4D97-AF65-F5344CB8AC3E}">
        <p14:creationId xmlns:p14="http://schemas.microsoft.com/office/powerpoint/2010/main" val="158639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38</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0585" y="2692341"/>
            <a:ext cx="1793577" cy="1476081"/>
          </a:xfrm>
          <a:prstGeom prst="rect">
            <a:avLst/>
          </a:prstGeom>
        </p:spPr>
      </p:pic>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efekti carina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Oval 4"/>
          <p:cNvSpPr/>
          <p:nvPr/>
        </p:nvSpPr>
        <p:spPr>
          <a:xfrm>
            <a:off x="975592" y="1409445"/>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Zaštitini efekat </a:t>
            </a:r>
            <a:endParaRPr lang="en-GB" sz="1600" b="1" dirty="0"/>
          </a:p>
        </p:txBody>
      </p:sp>
      <p:sp>
        <p:nvSpPr>
          <p:cNvPr id="6" name="Oval 5"/>
          <p:cNvSpPr/>
          <p:nvPr/>
        </p:nvSpPr>
        <p:spPr>
          <a:xfrm>
            <a:off x="2909456" y="924152"/>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Primarni  efekat </a:t>
            </a:r>
            <a:endParaRPr lang="en-GB" sz="1600" b="1" dirty="0"/>
          </a:p>
        </p:txBody>
      </p:sp>
      <p:sp>
        <p:nvSpPr>
          <p:cNvPr id="7" name="Oval 6"/>
          <p:cNvSpPr/>
          <p:nvPr/>
        </p:nvSpPr>
        <p:spPr>
          <a:xfrm>
            <a:off x="4682500" y="1886886"/>
            <a:ext cx="1759870"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sekundarni efekat </a:t>
            </a:r>
            <a:endParaRPr lang="en-GB" sz="1600" b="1" dirty="0"/>
          </a:p>
        </p:txBody>
      </p:sp>
      <p:sp>
        <p:nvSpPr>
          <p:cNvPr id="8" name="Oval 7"/>
          <p:cNvSpPr/>
          <p:nvPr/>
        </p:nvSpPr>
        <p:spPr>
          <a:xfrm>
            <a:off x="5524591" y="2710310"/>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Tercijalni  efekat </a:t>
            </a:r>
            <a:endParaRPr lang="en-GB" sz="1600" b="1" dirty="0"/>
          </a:p>
        </p:txBody>
      </p:sp>
      <p:sp>
        <p:nvSpPr>
          <p:cNvPr id="9" name="Oval 8"/>
          <p:cNvSpPr/>
          <p:nvPr/>
        </p:nvSpPr>
        <p:spPr>
          <a:xfrm>
            <a:off x="848827" y="3065948"/>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a:t>
            </a:r>
            <a:r>
              <a:rPr lang="sr-Latn-BA" sz="1600" b="1" dirty="0">
                <a:latin typeface="Times New Roman" panose="02020603050405020304" pitchFamily="18" charset="0"/>
                <a:cs typeface="Times New Roman" panose="02020603050405020304" pitchFamily="18" charset="0"/>
              </a:rPr>
              <a:t>↓</a:t>
            </a:r>
            <a:r>
              <a:rPr lang="sr-Latn-BA" sz="1600" b="1" dirty="0"/>
              <a:t>uvoza</a:t>
            </a:r>
            <a:r>
              <a:rPr lang="sr-Latn-BA" sz="1600" b="1" dirty="0">
                <a:latin typeface="Times New Roman" panose="02020603050405020304" pitchFamily="18" charset="0"/>
                <a:cs typeface="Times New Roman" panose="02020603050405020304" pitchFamily="18" charset="0"/>
              </a:rPr>
              <a:t> </a:t>
            </a:r>
            <a:r>
              <a:rPr lang="sr-Latn-BA" sz="1600" b="1" dirty="0"/>
              <a:t> </a:t>
            </a:r>
            <a:endParaRPr lang="en-GB" sz="1600" b="1" dirty="0"/>
          </a:p>
        </p:txBody>
      </p:sp>
      <p:sp>
        <p:nvSpPr>
          <p:cNvPr id="10" name="Oval 9"/>
          <p:cNvSpPr/>
          <p:nvPr/>
        </p:nvSpPr>
        <p:spPr>
          <a:xfrm>
            <a:off x="1361001" y="4104575"/>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na potrošnju  </a:t>
            </a:r>
            <a:endParaRPr lang="en-GB" sz="1600" b="1" dirty="0"/>
          </a:p>
        </p:txBody>
      </p:sp>
      <p:sp>
        <p:nvSpPr>
          <p:cNvPr id="11" name="Oval 10"/>
          <p:cNvSpPr/>
          <p:nvPr/>
        </p:nvSpPr>
        <p:spPr>
          <a:xfrm>
            <a:off x="6813317" y="1652042"/>
            <a:ext cx="1869676" cy="8220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Redistributivni efekat </a:t>
            </a:r>
            <a:endParaRPr lang="en-GB" sz="1600" b="1" dirty="0"/>
          </a:p>
        </p:txBody>
      </p:sp>
      <p:sp>
        <p:nvSpPr>
          <p:cNvPr id="12" name="Oval 11"/>
          <p:cNvSpPr/>
          <p:nvPr/>
        </p:nvSpPr>
        <p:spPr>
          <a:xfrm>
            <a:off x="7430654" y="2867831"/>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Fiskalni efekat </a:t>
            </a:r>
            <a:endParaRPr lang="en-GB" sz="1600" b="1" dirty="0"/>
          </a:p>
        </p:txBody>
      </p:sp>
      <p:sp>
        <p:nvSpPr>
          <p:cNvPr id="13" name="Oval 12"/>
          <p:cNvSpPr/>
          <p:nvPr/>
        </p:nvSpPr>
        <p:spPr>
          <a:xfrm>
            <a:off x="6169897" y="3849158"/>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Derivirani efekat </a:t>
            </a:r>
            <a:endParaRPr lang="en-GB" sz="1600" b="1" dirty="0"/>
          </a:p>
        </p:txBody>
      </p:sp>
      <p:sp>
        <p:nvSpPr>
          <p:cNvPr id="14" name="Oval 13"/>
          <p:cNvSpPr/>
          <p:nvPr/>
        </p:nvSpPr>
        <p:spPr>
          <a:xfrm>
            <a:off x="3719948" y="4437084"/>
            <a:ext cx="2025071" cy="8368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a:t>
            </a:r>
            <a:r>
              <a:rPr lang="sr-Latn-BA" sz="1600" b="1" dirty="0">
                <a:latin typeface="Times New Roman" panose="02020603050405020304" pitchFamily="18" charset="0"/>
                <a:cs typeface="Times New Roman" panose="02020603050405020304" pitchFamily="18" charset="0"/>
              </a:rPr>
              <a:t>↑</a:t>
            </a:r>
            <a:r>
              <a:rPr lang="sr-Latn-BA" sz="1600" b="1" dirty="0"/>
              <a:t>domaće proizvodnje  </a:t>
            </a:r>
            <a:endParaRPr lang="en-GB" sz="1600" b="1" dirty="0"/>
          </a:p>
        </p:txBody>
      </p:sp>
      <p:sp>
        <p:nvSpPr>
          <p:cNvPr id="15" name="Oval 14"/>
          <p:cNvSpPr/>
          <p:nvPr/>
        </p:nvSpPr>
        <p:spPr>
          <a:xfrm>
            <a:off x="6359105" y="4988006"/>
            <a:ext cx="2422236" cy="8368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a:t>
            </a:r>
            <a:r>
              <a:rPr lang="sr-Latn-BA" sz="1600" b="1" dirty="0">
                <a:latin typeface="Times New Roman" panose="02020603050405020304" pitchFamily="18" charset="0"/>
                <a:cs typeface="Times New Roman" panose="02020603050405020304" pitchFamily="18" charset="0"/>
              </a:rPr>
              <a:t>↑</a:t>
            </a:r>
            <a:r>
              <a:rPr lang="sr-Latn-BA" sz="1600" b="1" dirty="0"/>
              <a:t>zaposlenost  dom.kapaciteta   </a:t>
            </a:r>
            <a:endParaRPr lang="en-GB" sz="1600" b="1" dirty="0"/>
          </a:p>
        </p:txBody>
      </p:sp>
      <p:sp>
        <p:nvSpPr>
          <p:cNvPr id="16" name="Oval 15"/>
          <p:cNvSpPr/>
          <p:nvPr/>
        </p:nvSpPr>
        <p:spPr>
          <a:xfrm>
            <a:off x="750457" y="5340330"/>
            <a:ext cx="2158999" cy="8368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Preraspodjela nacionalnog dohodka </a:t>
            </a:r>
            <a:endParaRPr lang="en-GB" sz="1600" b="1" dirty="0"/>
          </a:p>
        </p:txBody>
      </p:sp>
      <p:sp>
        <p:nvSpPr>
          <p:cNvPr id="17" name="Oval 16"/>
          <p:cNvSpPr/>
          <p:nvPr/>
        </p:nvSpPr>
        <p:spPr>
          <a:xfrm>
            <a:off x="3394837" y="5542626"/>
            <a:ext cx="2025071" cy="8368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na odnose razmjene </a:t>
            </a:r>
            <a:endParaRPr lang="en-GB" sz="1600" b="1" dirty="0"/>
          </a:p>
        </p:txBody>
      </p:sp>
      <p:sp>
        <p:nvSpPr>
          <p:cNvPr id="18" name="Oval 17"/>
          <p:cNvSpPr/>
          <p:nvPr/>
        </p:nvSpPr>
        <p:spPr>
          <a:xfrm>
            <a:off x="1854467" y="2027322"/>
            <a:ext cx="1708727" cy="66501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sz="1600" b="1" dirty="0"/>
              <a:t>Efekat </a:t>
            </a:r>
            <a:r>
              <a:rPr lang="sr-Latn-BA" sz="1600" b="1" dirty="0">
                <a:latin typeface="Times New Roman" panose="02020603050405020304" pitchFamily="18" charset="0"/>
                <a:cs typeface="Times New Roman" panose="02020603050405020304" pitchFamily="18" charset="0"/>
              </a:rPr>
              <a:t>na platni bilans </a:t>
            </a:r>
            <a:endParaRPr lang="en-GB" sz="1600" b="1" dirty="0"/>
          </a:p>
        </p:txBody>
      </p:sp>
    </p:spTree>
    <p:extLst>
      <p:ext uri="{BB962C8B-B14F-4D97-AF65-F5344CB8AC3E}">
        <p14:creationId xmlns:p14="http://schemas.microsoft.com/office/powerpoint/2010/main" val="279443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39</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efekti carina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87015" y="670213"/>
            <a:ext cx="8488218" cy="572601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Efekat na ↓ uvoza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uvđenjem carine na uvoz, povećava se cijena uvoznih proizvoda u odnosu na cijene istih ili sličnih proizvoda u zemlji (↑cijene uvoznih proizvoda → ↓tražnja za uvozom). Osnovni efekat u zemlji koja uvozne proizvode opterećuje carinom jeste ↓uvoza u odnosu na period prije uvođenja carina, te u odnosu na postojeći izvoz.  </a:t>
            </a:r>
          </a:p>
          <a:p>
            <a:pPr algn="just"/>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Efekat na potrošnju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ogleda se u ↓ ukupne potrošnje proizvoda opterećenih carinom. Veličina ovog efekta zavisi od elastičnosti strane ponude u odnosu na promjenu cijene proizvoda koji je sada opterećen carinom. Ako je ponuda neelastična, strani prodavac prihvata teret carine i isporučuje istu Q i po istim cijenama proizvod (tada neće biti efekat na potrošnju). Veća elastičnost strane ponude na ∆cijena pretpostavlja veći efekat na potrošnju. </a:t>
            </a:r>
          </a:p>
          <a:p>
            <a:pPr marL="285750" indent="-285750" algn="just">
              <a:buFont typeface="Wingdings" panose="05000000000000000000" pitchFamily="2" charset="2"/>
              <a:buChar char="§"/>
            </a:pPr>
            <a:endPar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Redistributivni efekat carina –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efekat uvoznih carina na potrošnju u vidu smanjenja dohotka i efekat na proizvođača u vidu povećanja dohodka. Praktično je riječ o preljevanju dohodka od potrošača ka proizvođaču.  Veličina ovog efekta zvisi od veličine zaštite (veći nivo zaštite domaćeg proizvoda omogućava domaćem prozvođaču postizanjeveće cijene domaćeg proizvoda na domaćem tržištu i veće dobiti. Redistributivni efekat ogleda se u preljevanju dohodka od nezađtićenih u zaštićene proizvodne grane države.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Fiskalni efekat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odražava se na povećanje prihoda države po osnovu uvođenja carina u međunarodni robni promet. Ovaj efekat je bio značajan do prihoda država osnivanja prvih država. Danas, relativni značaj carina kao prihod države se razlikuje od zemlje do zemlje.  U međunarodnim ek.odnosima fiskalni efekat carina je pretežno sporednog značaja za def. Carinske politike.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Derivirani efekti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predstavljaju šire dejstvo carina, od područja njihove direktne primjene i odražavaju se na povećanej i preraspodjelu nacionalnog dohodka u korist zemlje koja provodi zaštitne mjere, te na povećanje zaposlenosti kapaciteta te zemlje.Značajan derivirani efekat zemlje koja uvodi zaštitu je poboljšanje odnosa razmjene (terms of trade). </a:t>
            </a:r>
          </a:p>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68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
        <p:nvSpPr>
          <p:cNvPr id="3" name="Rounded Rectangle 2"/>
          <p:cNvSpPr/>
          <p:nvPr/>
        </p:nvSpPr>
        <p:spPr>
          <a:xfrm>
            <a:off x="176178" y="237985"/>
            <a:ext cx="879233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Kejnzov model ekonomskog rasta nacionalne ekonomije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Vertical Scroll 3"/>
          <p:cNvSpPr/>
          <p:nvPr/>
        </p:nvSpPr>
        <p:spPr>
          <a:xfrm>
            <a:off x="176178" y="869291"/>
            <a:ext cx="2954949" cy="868218"/>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t>Džon Mejnard Kejnz (John Meynard Keynes)  </a:t>
            </a:r>
            <a:endParaRPr lang="en-GB" dirty="0"/>
          </a:p>
        </p:txBody>
      </p:sp>
      <p:sp>
        <p:nvSpPr>
          <p:cNvPr id="6" name="Rounded Rectangle 5"/>
          <p:cNvSpPr/>
          <p:nvPr/>
        </p:nvSpPr>
        <p:spPr>
          <a:xfrm>
            <a:off x="3519054" y="849693"/>
            <a:ext cx="5329382" cy="8959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rPr>
              <a:t>Najznačajniji zagovornik protekcionističkih mjera u cilju očuvanja opšte ekonomske ravnoteže jedne nacionalne države. </a:t>
            </a:r>
            <a:endParaRPr lang="en-GB" dirty="0">
              <a:solidFill>
                <a:schemeClr val="tx1"/>
              </a:solidFill>
            </a:endParaRPr>
          </a:p>
        </p:txBody>
      </p:sp>
      <p:sp>
        <p:nvSpPr>
          <p:cNvPr id="7" name="Right Arrow 6"/>
          <p:cNvSpPr/>
          <p:nvPr/>
        </p:nvSpPr>
        <p:spPr>
          <a:xfrm>
            <a:off x="3131126" y="1317790"/>
            <a:ext cx="387928" cy="461819"/>
          </a:xfrm>
          <a:prstGeom prst="rightArrow">
            <a:avLst/>
          </a:prstGeom>
          <a:solidFill>
            <a:schemeClr val="bg1">
              <a:lumMod val="6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196960" y="1786719"/>
            <a:ext cx="8672258" cy="864895"/>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
            </a:pPr>
            <a:r>
              <a:rPr lang="sr-Latn-BA" sz="1800" dirty="0">
                <a:solidFill>
                  <a:schemeClr val="tx1"/>
                </a:solidFill>
                <a:latin typeface="Times New Roman" panose="02020603050405020304" pitchFamily="18" charset="0"/>
                <a:cs typeface="Times New Roman" panose="02020603050405020304" pitchFamily="18" charset="0"/>
              </a:rPr>
              <a:t>Povećanje investicija ima za posljedicu povećanje dohodka, zaposlenosti i potrošnje. </a:t>
            </a:r>
          </a:p>
          <a:p>
            <a:pPr marL="285750" indent="-285750">
              <a:buFont typeface="Wingdings" panose="05000000000000000000" pitchFamily="2" charset="2"/>
              <a:buChar char="§"/>
            </a:pPr>
            <a:r>
              <a:rPr lang="sr-Latn-BA" sz="1800" dirty="0">
                <a:solidFill>
                  <a:schemeClr val="tx1"/>
                </a:solidFill>
                <a:latin typeface="Times New Roman" panose="02020603050405020304" pitchFamily="18" charset="0"/>
                <a:cs typeface="Times New Roman" panose="02020603050405020304" pitchFamily="18" charset="0"/>
              </a:rPr>
              <a:t>Ukupni efekti investicija zavise od različitih sklonosti koje su prisutne na domaćem tržištu(tkz.“bazni elementi Kejnzove analize“): </a:t>
            </a:r>
          </a:p>
        </p:txBody>
      </p:sp>
      <p:sp>
        <p:nvSpPr>
          <p:cNvPr id="9" name="Rounded Rectangle 8"/>
          <p:cNvSpPr/>
          <p:nvPr/>
        </p:nvSpPr>
        <p:spPr>
          <a:xfrm>
            <a:off x="263579" y="2704204"/>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potrošnji </a:t>
            </a:r>
            <a:endParaRPr lang="en-GB" dirty="0"/>
          </a:p>
        </p:txBody>
      </p:sp>
      <p:sp>
        <p:nvSpPr>
          <p:cNvPr id="10" name="Rounded Rectangle 9"/>
          <p:cNvSpPr/>
          <p:nvPr/>
        </p:nvSpPr>
        <p:spPr>
          <a:xfrm>
            <a:off x="3202881" y="2738350"/>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investiranju  </a:t>
            </a:r>
            <a:endParaRPr lang="en-GB" dirty="0"/>
          </a:p>
        </p:txBody>
      </p:sp>
      <p:sp>
        <p:nvSpPr>
          <p:cNvPr id="11" name="Rounded Rectangle 10"/>
          <p:cNvSpPr/>
          <p:nvPr/>
        </p:nvSpPr>
        <p:spPr>
          <a:xfrm>
            <a:off x="6068291" y="2738350"/>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štednji. </a:t>
            </a:r>
            <a:endParaRPr lang="en-GB" dirty="0"/>
          </a:p>
        </p:txBody>
      </p:sp>
      <p:sp>
        <p:nvSpPr>
          <p:cNvPr id="12" name="Rounded Rectangle 11"/>
          <p:cNvSpPr/>
          <p:nvPr/>
        </p:nvSpPr>
        <p:spPr>
          <a:xfrm>
            <a:off x="309761" y="3418819"/>
            <a:ext cx="8525166"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solidFill>
                  <a:srgbClr val="00B050"/>
                </a:solidFill>
              </a:rPr>
              <a:t>Sklonost ka potrošnji- </a:t>
            </a:r>
            <a:r>
              <a:rPr lang="sr-Latn-BA" dirty="0"/>
              <a:t>učešće potrošnje u jednoj jedinici dohodka.</a:t>
            </a:r>
            <a:endParaRPr lang="en-GB" dirty="0"/>
          </a:p>
        </p:txBody>
      </p:sp>
      <p:sp>
        <p:nvSpPr>
          <p:cNvPr id="13" name="Rounded Rectangle 12"/>
          <p:cNvSpPr/>
          <p:nvPr/>
        </p:nvSpPr>
        <p:spPr>
          <a:xfrm>
            <a:off x="3764162" y="3835400"/>
            <a:ext cx="5052292" cy="57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Marginalna sklonost ka potrošnji- porast  potrošnje u jednoj jedinici porasta  dohodka.</a:t>
            </a:r>
            <a:endParaRPr lang="en-GB" dirty="0"/>
          </a:p>
        </p:txBody>
      </p:sp>
      <p:sp>
        <p:nvSpPr>
          <p:cNvPr id="14" name="Rounded Rectangle 13"/>
          <p:cNvSpPr/>
          <p:nvPr/>
        </p:nvSpPr>
        <p:spPr>
          <a:xfrm>
            <a:off x="309761" y="4542486"/>
            <a:ext cx="844665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solidFill>
                  <a:srgbClr val="00B050"/>
                </a:solidFill>
              </a:rPr>
              <a:t>Sklonost ka štednji </a:t>
            </a:r>
            <a:r>
              <a:rPr lang="sr-Latn-BA" dirty="0"/>
              <a:t>učešće štednje u jednoj jedinici dohodka.</a:t>
            </a:r>
            <a:endParaRPr lang="en-GB" dirty="0"/>
          </a:p>
        </p:txBody>
      </p:sp>
      <p:sp>
        <p:nvSpPr>
          <p:cNvPr id="15" name="Rounded Rectangle 14"/>
          <p:cNvSpPr/>
          <p:nvPr/>
        </p:nvSpPr>
        <p:spPr>
          <a:xfrm>
            <a:off x="3764162" y="4951457"/>
            <a:ext cx="5052292" cy="57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Marginalna sklonost ka štednji porast  štednje u jednoj jedinici porasta  dohodka.</a:t>
            </a:r>
            <a:endParaRPr lang="en-GB" dirty="0"/>
          </a:p>
        </p:txBody>
      </p:sp>
      <p:sp>
        <p:nvSpPr>
          <p:cNvPr id="16" name="Rounded Rectangle 15"/>
          <p:cNvSpPr/>
          <p:nvPr/>
        </p:nvSpPr>
        <p:spPr>
          <a:xfrm>
            <a:off x="323271" y="5696320"/>
            <a:ext cx="854594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solidFill>
                  <a:srgbClr val="00B050"/>
                </a:solidFill>
              </a:rPr>
              <a:t>Sklonost ka investicijama  </a:t>
            </a:r>
            <a:r>
              <a:rPr lang="sr-Latn-BA" dirty="0"/>
              <a:t>učešće investicija u jednoj jedinici dohodka.</a:t>
            </a:r>
            <a:endParaRPr lang="en-GB" dirty="0"/>
          </a:p>
        </p:txBody>
      </p:sp>
      <p:sp>
        <p:nvSpPr>
          <p:cNvPr id="17" name="Rounded Rectangle 16"/>
          <p:cNvSpPr/>
          <p:nvPr/>
        </p:nvSpPr>
        <p:spPr>
          <a:xfrm>
            <a:off x="263579" y="2655407"/>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potrošnji </a:t>
            </a:r>
            <a:endParaRPr lang="en-GB" dirty="0"/>
          </a:p>
        </p:txBody>
      </p:sp>
      <p:sp>
        <p:nvSpPr>
          <p:cNvPr id="18" name="Rounded Rectangle 17"/>
          <p:cNvSpPr/>
          <p:nvPr/>
        </p:nvSpPr>
        <p:spPr>
          <a:xfrm>
            <a:off x="3202881" y="2689553"/>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investiranju  </a:t>
            </a:r>
            <a:endParaRPr lang="en-GB" dirty="0"/>
          </a:p>
        </p:txBody>
      </p:sp>
      <p:sp>
        <p:nvSpPr>
          <p:cNvPr id="19" name="Rounded Rectangle 18"/>
          <p:cNvSpPr/>
          <p:nvPr/>
        </p:nvSpPr>
        <p:spPr>
          <a:xfrm>
            <a:off x="6068291" y="2689553"/>
            <a:ext cx="2780145" cy="36945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Sklonost ka štednji. </a:t>
            </a:r>
            <a:endParaRPr lang="en-GB" dirty="0"/>
          </a:p>
        </p:txBody>
      </p:sp>
      <p:sp>
        <p:nvSpPr>
          <p:cNvPr id="20" name="Rounded Rectangle 19"/>
          <p:cNvSpPr/>
          <p:nvPr/>
        </p:nvSpPr>
        <p:spPr>
          <a:xfrm>
            <a:off x="3816926" y="6120317"/>
            <a:ext cx="5052292" cy="57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Marginalna sklonost ka investicijama porast  investicija u jednoj jedinici porasta  dohodka.</a:t>
            </a:r>
            <a:endParaRPr lang="en-GB" dirty="0"/>
          </a:p>
        </p:txBody>
      </p:sp>
    </p:spTree>
    <p:extLst>
      <p:ext uri="{BB962C8B-B14F-4D97-AF65-F5344CB8AC3E}">
        <p14:creationId xmlns:p14="http://schemas.microsoft.com/office/powerpoint/2010/main" val="176099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40</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efekti carina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433" y="1131981"/>
            <a:ext cx="8488218" cy="572601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Preraspodjela nacionalnog dohodka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 zemlje iz koje potiče uvoz u korist zemlje koja uvodi protekcionističke mjere zaštite domaće proizvodnje rezultira povećanjem nacionalnog dohodka u zemlji koja uvodi ove mjere (dio inostranog nacionalnog dohodka se preraspodjeljuje u korist zemlje koja je ocarinila uvoz). Primarni efekat ogleda se u povećanju proizvodnje u zaštićenim granama nacionalne privrede što ima za posledicu rast nacionalnog dohotka te zemlje u odnosu na zemlju čiji su proizvodi ocarinjeni. </a:t>
            </a:r>
            <a:endPar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Povećanje domaće proizvodnje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djeluje na povećanje proizvodnje zaštićene grane, ali i grana koje su u korelaciji sa njom. Istovremeno, povećanje domaće potrošnje uzrokuje rast domaće poizvodnje i drugih grana te multiplicira efekte.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Efekat na povećanje zaposlenosti  kapaciteta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–uvođenjem zaštitinih mjera povećava se domaća proizvodnja i posljedično rast zaposlenosti kapaciteta domaće proizvodnje (veće korištenje slobodnih kapaciteta i veća zaposlenost radne snage).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Efekat na odnose razmjene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zavisi od elastičnosti domće tražnje i strane ponude proizvoda opterećenih carinom. Ako je strana ponuda neelastična što znači da je strani ponuđač spreman da preuzme carinski teret, zemlja koja uvodi carine može da ostvari značajno poboljšanje odnosa razmjene i povećanje dohotka (npr. zemlja će biti u stanju da  za istu količinu izvoza  ostvari veći uvoz).Veličina efekta carine na odnose razmjene zavisi od:  potencijalnih kapaciteta supstitucije, veličine zemlje i strateške kombinacije faktora proizvodnje. </a:t>
            </a:r>
          </a:p>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Efekti carina na platni bilans i valutni efekti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Uvođenjem carina na uvoz tražnja za uvoz zbog povećanja cijena se smanjuje, (uz pretpostavku istog izvoza) zemlja ima manje izdatke za uvoz. Posljedica će biti u uravnoteženju platnog bilansa, a time i stabilnosti nacionalne valute na deviznom tržištu. </a:t>
            </a:r>
          </a:p>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80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41</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Grafički prikaz uticaj carine na odnose razmjene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88510" y="719974"/>
            <a:ext cx="4313381" cy="572601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Odnosi razmjene dvije zemlje u ravnoteži  PO</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Linija recipročne tražnje i ponude dvije zemlje, pokazuje mogućnost presjecanja u tački PO, koja pokazuje odnos razmjene dvije zemlje (OP/PM)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Linija reprpčne potražnje i ponude zemlje A pomjera se ulijevo, i sjecište dvije kribulje je u tačkama P1, p  i P2.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Razlika između tačaka P-P1, ili Mo-M2 predstavlja visinu carine.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Tačka P1 na liniji recipročne  tražnje i ponude zemlje A ne predstavlja ravnotežu, jer linija odnosa razmjene OR siječe liniju repročne tražnje i ponude zemlje B u tački P2 (u tački u kojoj je potražnja zemlje B za proizvodima zemlje A veća za M2-M1 ponude).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Recipročna traćnja i ponuda dvije zemlje u ravnoteži je u tački P1.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Odnosi razmjene su povoljniji za zemlju A,jer se izvoz jer se izvoz zemlje A (OM2) više smanjuje (M-M2) za količinu uvoza zemlje B (OM2). </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2654" y="1034471"/>
            <a:ext cx="3122865" cy="2521529"/>
          </a:xfrm>
          <a:prstGeom prst="rect">
            <a:avLst/>
          </a:prstGeom>
        </p:spPr>
      </p:pic>
      <p:sp>
        <p:nvSpPr>
          <p:cNvPr id="6" name="Rounded Rectangle 5"/>
          <p:cNvSpPr/>
          <p:nvPr/>
        </p:nvSpPr>
        <p:spPr>
          <a:xfrm>
            <a:off x="572654" y="3582984"/>
            <a:ext cx="3122865" cy="3372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r-Latn-BA" sz="1200" dirty="0"/>
              <a:t>Uticaj carine na odnose razmjene </a:t>
            </a:r>
            <a:endParaRPr lang="en-GB" sz="1200" dirty="0"/>
          </a:p>
        </p:txBody>
      </p:sp>
    </p:spTree>
    <p:extLst>
      <p:ext uri="{BB962C8B-B14F-4D97-AF65-F5344CB8AC3E}">
        <p14:creationId xmlns:p14="http://schemas.microsoft.com/office/powerpoint/2010/main" val="2627168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42</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chemeClr val="accent6">
                    <a:lumMod val="75000"/>
                  </a:schemeClr>
                </a:solidFill>
                <a:latin typeface="Times New Roman" panose="02020603050405020304" pitchFamily="18" charset="0"/>
                <a:cs typeface="Times New Roman" panose="02020603050405020304" pitchFamily="18" charset="0"/>
              </a:rPr>
              <a:t>optimalna carina </a:t>
            </a:r>
            <a:endParaRPr lang="en-GB" sz="2000" b="1"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86852" y="1261341"/>
            <a:ext cx="7998689" cy="252556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Optimalna carina je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koja rezultira </a:t>
            </a:r>
            <a:r>
              <a:rPr lang="sr-Latn-BA" sz="1600" b="1" i="1" dirty="0">
                <a:solidFill>
                  <a:schemeClr val="accent6">
                    <a:lumMod val="75000"/>
                  </a:schemeClr>
                </a:solidFill>
                <a:latin typeface="Times New Roman" panose="02020603050405020304" pitchFamily="18" charset="0"/>
                <a:cs typeface="Times New Roman" panose="02020603050405020304" pitchFamily="18" charset="0"/>
              </a:rPr>
              <a:t>optimalnim – makismalnim blagostanjem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datim uslovima. </a:t>
            </a:r>
          </a:p>
          <a:p>
            <a:pPr marL="285750" indent="-285750" algn="just">
              <a:buFont typeface="Wingdings" panose="05000000000000000000" pitchFamily="2" charset="2"/>
              <a:buChar cha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Prevelik nivo zaštite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putem carina može da ima za posledicu </a:t>
            </a:r>
            <a:r>
              <a:rPr lang="sr-Latn-BA" sz="1600" b="1" i="1" dirty="0">
                <a:solidFill>
                  <a:srgbClr val="CC9900"/>
                </a:solidFill>
                <a:latin typeface="Times New Roman" panose="02020603050405020304" pitchFamily="18" charset="0"/>
                <a:cs typeface="Times New Roman" panose="02020603050405020304" pitchFamily="18" charset="0"/>
              </a:rPr>
              <a:t>prlijevanje dohotka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iz produktivnih u manje produktivne grane.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Optimalna carina je </a:t>
            </a:r>
            <a:r>
              <a:rPr lang="sr-Latn-BA" sz="1600" b="1" i="1" dirty="0">
                <a:solidFill>
                  <a:schemeClr val="accent6">
                    <a:lumMod val="75000"/>
                  </a:schemeClr>
                </a:solidFill>
                <a:latin typeface="Times New Roman" panose="02020603050405020304" pitchFamily="18" charset="0"/>
                <a:cs typeface="Times New Roman" panose="02020603050405020304" pitchFamily="18" charset="0"/>
              </a:rPr>
              <a:t>granični slučaj carine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kome su marginalni troškovi = cijeni na domaćem tržištu.</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Kod definisanja optimalne carine većina teoretskih razmatranja počiva na očekivanom racionalnom ponašanju subjekata na međunarodnom tržištu u odnosu na nacionalnu ekonomiju subjekta.  </a:t>
            </a:r>
          </a:p>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Oval 5"/>
          <p:cNvSpPr/>
          <p:nvPr/>
        </p:nvSpPr>
        <p:spPr>
          <a:xfrm>
            <a:off x="5636514" y="4812145"/>
            <a:ext cx="2641600" cy="96058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r-Latn-BA" dirty="0"/>
              <a:t>Cijene na domaćem tržištu </a:t>
            </a:r>
            <a:endParaRPr lang="en-GB" dirty="0"/>
          </a:p>
        </p:txBody>
      </p:sp>
      <p:sp>
        <p:nvSpPr>
          <p:cNvPr id="7" name="Oval 6"/>
          <p:cNvSpPr/>
          <p:nvPr/>
        </p:nvSpPr>
        <p:spPr>
          <a:xfrm>
            <a:off x="1103745" y="4812145"/>
            <a:ext cx="2641600" cy="96058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sr-Latn-BA" dirty="0"/>
              <a:t>Marginalni troškovi </a:t>
            </a:r>
            <a:endParaRPr lang="en-GB" dirty="0"/>
          </a:p>
        </p:txBody>
      </p:sp>
      <p:sp>
        <p:nvSpPr>
          <p:cNvPr id="9" name="Equal 8"/>
          <p:cNvSpPr/>
          <p:nvPr/>
        </p:nvSpPr>
        <p:spPr>
          <a:xfrm>
            <a:off x="4054764" y="4812145"/>
            <a:ext cx="1154545" cy="766619"/>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35453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43</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efektivna  carina </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94651" y="785091"/>
            <a:ext cx="7998689" cy="7758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Savremene analize posmatraju carine sa aspekta: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 zaaštite finalnog proizvoda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B) zaštite faktora proizvodnje. </a:t>
            </a:r>
          </a:p>
        </p:txBody>
      </p:sp>
      <p:sp>
        <p:nvSpPr>
          <p:cNvPr id="5" name="Title 1"/>
          <p:cNvSpPr txBox="1">
            <a:spLocks/>
          </p:cNvSpPr>
          <p:nvPr/>
        </p:nvSpPr>
        <p:spPr>
          <a:xfrm>
            <a:off x="194651" y="1620406"/>
            <a:ext cx="8570658" cy="77585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Efektivna carina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predstavlja intezitet zaštite koji zavise od visine nominalne stope zaštite finalnog proizvoda i nominalne stope zaštite faktora proizvodnje tog proizvoda, te učešće uvoznih faktora proizvodnje opterećenih carinom u finalnom proizvodu.  </a:t>
            </a:r>
          </a:p>
        </p:txBody>
      </p:sp>
      <p:sp>
        <p:nvSpPr>
          <p:cNvPr id="6" name="Title 1"/>
          <p:cNvSpPr txBox="1">
            <a:spLocks/>
          </p:cNvSpPr>
          <p:nvPr/>
        </p:nvSpPr>
        <p:spPr>
          <a:xfrm>
            <a:off x="194651" y="2570599"/>
            <a:ext cx="4358876" cy="1022346"/>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Nominalna zaštita –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iznos zaštite finalnog proizvoda. Nominalna zaštota je = razlici između cijene na domaćem tržištu i tržišne cijne na svjetskom tržištu. </a:t>
            </a:r>
          </a:p>
        </p:txBody>
      </p:sp>
      <mc:AlternateContent xmlns:mc="http://schemas.openxmlformats.org/markup-compatibility/2006" xmlns:a14="http://schemas.microsoft.com/office/drawing/2010/main">
        <mc:Choice Requires="a14">
          <p:sp>
            <p:nvSpPr>
              <p:cNvPr id="7" name="TextBox 6"/>
              <p:cNvSpPr txBox="1"/>
              <p:nvPr/>
            </p:nvSpPr>
            <p:spPr>
              <a:xfrm>
                <a:off x="4747491" y="2570599"/>
                <a:ext cx="1182255" cy="426335"/>
              </a:xfrm>
              <a:prstGeom prst="rect">
                <a:avLst/>
              </a:prstGeom>
              <a:solidFill>
                <a:schemeClr val="bg2">
                  <a:lumMod val="75000"/>
                </a:schemeClr>
              </a:solidFill>
            </p:spPr>
            <p:txBody>
              <a:bodyPr wrap="square" lIns="0" tIns="0" rIns="0" bIns="0" rtlCol="0">
                <a:spAutoFit/>
              </a:bodyPr>
              <a:lstStyle/>
              <a:p>
                <a:r>
                  <a:rPr lang="sr-Latn-BA" dirty="0"/>
                  <a:t>t=</a:t>
                </a:r>
                <a14:m>
                  <m:oMath xmlns:m="http://schemas.openxmlformats.org/officeDocument/2006/math">
                    <m:f>
                      <m:fPr>
                        <m:ctrlPr>
                          <a:rPr lang="en-GB" i="1" smtClean="0">
                            <a:latin typeface="Cambria Math" panose="02040503050406030204" pitchFamily="18" charset="0"/>
                          </a:rPr>
                        </m:ctrlPr>
                      </m:fPr>
                      <m:num>
                        <m:r>
                          <m:rPr>
                            <m:sty m:val="p"/>
                          </m:rPr>
                          <a:rPr lang="sr-Latn-BA" b="0" i="0" smtClean="0">
                            <a:latin typeface="Cambria Math" panose="02040503050406030204" pitchFamily="18" charset="0"/>
                          </a:rPr>
                          <m:t>p</m:t>
                        </m:r>
                        <m:r>
                          <a:rPr lang="sr-Latn-BA" b="0" i="1" smtClean="0">
                            <a:latin typeface="Cambria Math" panose="02040503050406030204" pitchFamily="18" charset="0"/>
                          </a:rPr>
                          <m:t>1 −</m:t>
                        </m:r>
                        <m:r>
                          <a:rPr lang="sr-Latn-BA" b="0" i="1" smtClean="0">
                            <a:latin typeface="Cambria Math" panose="02040503050406030204" pitchFamily="18" charset="0"/>
                          </a:rPr>
                          <m:t>𝑝</m:t>
                        </m:r>
                      </m:num>
                      <m:den>
                        <m:r>
                          <m:rPr>
                            <m:sty m:val="p"/>
                          </m:rPr>
                          <a:rPr lang="sr-Latn-BA" b="0" i="0" smtClean="0">
                            <a:latin typeface="Cambria Math" panose="02040503050406030204" pitchFamily="18" charset="0"/>
                          </a:rPr>
                          <m:t>p</m:t>
                        </m:r>
                      </m:den>
                    </m:f>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747491" y="2570599"/>
                <a:ext cx="1182255" cy="426335"/>
              </a:xfrm>
              <a:prstGeom prst="rect">
                <a:avLst/>
              </a:prstGeom>
              <a:blipFill>
                <a:blip r:embed="rId2"/>
                <a:stretch>
                  <a:fillRect l="-12371" t="-7143" b="-14286"/>
                </a:stretch>
              </a:blipFill>
            </p:spPr>
            <p:txBody>
              <a:bodyPr/>
              <a:lstStyle/>
              <a:p>
                <a:r>
                  <a:rPr lang="en-GB">
                    <a:noFill/>
                  </a:rPr>
                  <a:t> </a:t>
                </a:r>
              </a:p>
            </p:txBody>
          </p:sp>
        </mc:Fallback>
      </mc:AlternateContent>
      <p:sp>
        <p:nvSpPr>
          <p:cNvPr id="8" name="TextBox 7"/>
          <p:cNvSpPr txBox="1"/>
          <p:nvPr/>
        </p:nvSpPr>
        <p:spPr>
          <a:xfrm>
            <a:off x="5786580" y="2958526"/>
            <a:ext cx="2978729" cy="215444"/>
          </a:xfrm>
          <a:prstGeom prst="rect">
            <a:avLst/>
          </a:prstGeom>
          <a:noFill/>
        </p:spPr>
        <p:txBody>
          <a:bodyPr wrap="square" lIns="0" tIns="0" rIns="0" bIns="0" rtlCol="0">
            <a:spAutoFit/>
          </a:bodyPr>
          <a:lstStyle/>
          <a:p>
            <a:r>
              <a:rPr lang="sr-Latn-BA" sz="1400" dirty="0"/>
              <a:t>p1-p Visina aposlutnog iznosa zaštite </a:t>
            </a:r>
            <a:endParaRPr lang="en-GB" sz="1400" dirty="0"/>
          </a:p>
        </p:txBody>
      </p:sp>
      <p:sp>
        <p:nvSpPr>
          <p:cNvPr id="9" name="TextBox 8"/>
          <p:cNvSpPr txBox="1"/>
          <p:nvPr/>
        </p:nvSpPr>
        <p:spPr>
          <a:xfrm>
            <a:off x="5786580" y="3217252"/>
            <a:ext cx="2978729" cy="215444"/>
          </a:xfrm>
          <a:prstGeom prst="rect">
            <a:avLst/>
          </a:prstGeom>
          <a:noFill/>
        </p:spPr>
        <p:txBody>
          <a:bodyPr wrap="square" lIns="0" tIns="0" rIns="0" bIns="0" rtlCol="0">
            <a:spAutoFit/>
          </a:bodyPr>
          <a:lstStyle/>
          <a:p>
            <a:r>
              <a:rPr lang="sr-Latn-BA" sz="1400" dirty="0"/>
              <a:t>p cijena proizvoda prije zaštite </a:t>
            </a:r>
            <a:endParaRPr lang="en-GB" sz="1400" dirty="0"/>
          </a:p>
        </p:txBody>
      </p:sp>
      <p:sp>
        <p:nvSpPr>
          <p:cNvPr id="10" name="Bent Arrow 9"/>
          <p:cNvSpPr/>
          <p:nvPr/>
        </p:nvSpPr>
        <p:spPr>
          <a:xfrm rot="16200000" flipV="1">
            <a:off x="4860285" y="2852417"/>
            <a:ext cx="389318" cy="771239"/>
          </a:xfrm>
          <a:prstGeom prst="bent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itle 1"/>
          <p:cNvSpPr txBox="1">
            <a:spLocks/>
          </p:cNvSpPr>
          <p:nvPr/>
        </p:nvSpPr>
        <p:spPr>
          <a:xfrm>
            <a:off x="290013" y="3942199"/>
            <a:ext cx="4358876" cy="1022346"/>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rgbClr val="0000FF"/>
                </a:solidFill>
                <a:latin typeface="Times New Roman" panose="02020603050405020304" pitchFamily="18" charset="0"/>
                <a:cs typeface="Times New Roman" panose="02020603050405020304" pitchFamily="18" charset="0"/>
              </a:rPr>
              <a:t>Efektivna zaštita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nivo povećanaj vrijednosti faktora proizvodnje domaćeg porijekla, iznad tržišne vrijednosti, a kao posljedica uvođenja zaštite na finalni proizvod. </a:t>
            </a:r>
          </a:p>
        </p:txBody>
      </p:sp>
      <p:sp>
        <p:nvSpPr>
          <p:cNvPr id="12" name="Title 1"/>
          <p:cNvSpPr txBox="1">
            <a:spLocks/>
          </p:cNvSpPr>
          <p:nvPr/>
        </p:nvSpPr>
        <p:spPr>
          <a:xfrm>
            <a:off x="290013" y="5138883"/>
            <a:ext cx="4358876" cy="1022346"/>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Za određivanje efektivne zaštite jednog proizvoda potrebne komponente su:</a:t>
            </a:r>
          </a:p>
          <a:p>
            <a:pPr marL="285750" indent="-285750" algn="just">
              <a:buFontTx/>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Q sadržanih uvoznih komponenti </a:t>
            </a:r>
          </a:p>
          <a:p>
            <a:pPr marL="285750" indent="-285750" algn="just">
              <a:buFontTx/>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Iznos sadržane zaštite u njihovoj vrijednosti </a:t>
            </a:r>
          </a:p>
        </p:txBody>
      </p:sp>
      <mc:AlternateContent xmlns:mc="http://schemas.openxmlformats.org/markup-compatibility/2006" xmlns:a14="http://schemas.microsoft.com/office/drawing/2010/main">
        <mc:Choice Requires="a14">
          <p:sp>
            <p:nvSpPr>
              <p:cNvPr id="13" name="TextBox 12"/>
              <p:cNvSpPr txBox="1"/>
              <p:nvPr/>
            </p:nvSpPr>
            <p:spPr>
              <a:xfrm>
                <a:off x="4747490" y="3885075"/>
                <a:ext cx="1182255" cy="438133"/>
              </a:xfrm>
              <a:prstGeom prst="rect">
                <a:avLst/>
              </a:prstGeom>
              <a:solidFill>
                <a:schemeClr val="bg2">
                  <a:lumMod val="75000"/>
                </a:schemeClr>
              </a:solidFill>
            </p:spPr>
            <p:txBody>
              <a:bodyPr wrap="square" lIns="0" tIns="0" rIns="0" bIns="0" rtlCol="0">
                <a:spAutoFit/>
              </a:bodyPr>
              <a:lstStyle/>
              <a:p>
                <a:r>
                  <a:rPr lang="sr-Latn-BA" dirty="0">
                    <a:solidFill>
                      <a:srgbClr val="0000FF"/>
                    </a:solidFill>
                  </a:rPr>
                  <a:t>e</a:t>
                </a:r>
                <a:r>
                  <a:rPr lang="sr-Latn-BA" dirty="0"/>
                  <a:t>=</a:t>
                </a:r>
                <a14:m>
                  <m:oMath xmlns:m="http://schemas.openxmlformats.org/officeDocument/2006/math">
                    <m:f>
                      <m:fPr>
                        <m:ctrlPr>
                          <a:rPr lang="en-GB" i="1" smtClean="0">
                            <a:latin typeface="Cambria Math" panose="02040503050406030204" pitchFamily="18" charset="0"/>
                          </a:rPr>
                        </m:ctrlPr>
                      </m:fPr>
                      <m:num>
                        <m:r>
                          <m:rPr>
                            <m:sty m:val="p"/>
                          </m:rPr>
                          <a:rPr lang="sr-Latn-BA" b="0" i="0" smtClean="0">
                            <a:latin typeface="Cambria Math" panose="02040503050406030204" pitchFamily="18" charset="0"/>
                          </a:rPr>
                          <m:t>t</m:t>
                        </m:r>
                        <m:r>
                          <a:rPr lang="sr-Latn-BA" b="0" i="1" smtClean="0">
                            <a:latin typeface="Cambria Math" panose="02040503050406030204" pitchFamily="18" charset="0"/>
                          </a:rPr>
                          <m:t>1 −</m:t>
                        </m:r>
                        <m:r>
                          <a:rPr lang="sr-Latn-BA" b="0" i="1" smtClean="0">
                            <a:latin typeface="Cambria Math" panose="02040503050406030204" pitchFamily="18" charset="0"/>
                          </a:rPr>
                          <m:t>𝑔𝑖𝑗</m:t>
                        </m:r>
                        <m:r>
                          <a:rPr lang="sr-Latn-BA" b="0" i="1" smtClean="0">
                            <a:latin typeface="Cambria Math" panose="02040503050406030204" pitchFamily="18" charset="0"/>
                          </a:rPr>
                          <m:t>∗</m:t>
                        </m:r>
                        <m:r>
                          <a:rPr lang="sr-Latn-BA" b="0" i="1" smtClean="0">
                            <a:latin typeface="Cambria Math" panose="02040503050406030204" pitchFamily="18" charset="0"/>
                          </a:rPr>
                          <m:t>𝑐</m:t>
                        </m:r>
                        <m:r>
                          <a:rPr lang="sr-Latn-BA" b="0" i="1" smtClean="0">
                            <a:latin typeface="Cambria Math" panose="02040503050406030204" pitchFamily="18" charset="0"/>
                          </a:rPr>
                          <m:t>1</m:t>
                        </m:r>
                      </m:num>
                      <m:den>
                        <m:r>
                          <a:rPr lang="sr-Latn-BA" b="0" i="0" smtClean="0">
                            <a:latin typeface="Cambria Math" panose="02040503050406030204" pitchFamily="18" charset="0"/>
                          </a:rPr>
                          <m:t>1−</m:t>
                        </m:r>
                        <m:r>
                          <m:rPr>
                            <m:sty m:val="p"/>
                          </m:rPr>
                          <a:rPr lang="sr-Latn-BA" b="0" i="0" smtClean="0">
                            <a:latin typeface="Cambria Math" panose="02040503050406030204" pitchFamily="18" charset="0"/>
                          </a:rPr>
                          <m:t>gij</m:t>
                        </m:r>
                      </m:den>
                    </m:f>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7490" y="3885075"/>
                <a:ext cx="1182255" cy="438133"/>
              </a:xfrm>
              <a:prstGeom prst="rect">
                <a:avLst/>
              </a:prstGeom>
              <a:blipFill>
                <a:blip r:embed="rId3"/>
                <a:stretch>
                  <a:fillRect l="-12371" t="-5556" b="-18056"/>
                </a:stretch>
              </a:blipFill>
            </p:spPr>
            <p:txBody>
              <a:bodyPr/>
              <a:lstStyle/>
              <a:p>
                <a:r>
                  <a:rPr lang="en-GB">
                    <a:noFill/>
                  </a:rPr>
                  <a:t> </a:t>
                </a:r>
              </a:p>
            </p:txBody>
          </p:sp>
        </mc:Fallback>
      </mc:AlternateContent>
      <p:sp>
        <p:nvSpPr>
          <p:cNvPr id="14" name="TextBox 13"/>
          <p:cNvSpPr txBox="1"/>
          <p:nvPr/>
        </p:nvSpPr>
        <p:spPr>
          <a:xfrm>
            <a:off x="5054942" y="4772435"/>
            <a:ext cx="3915873" cy="215444"/>
          </a:xfrm>
          <a:prstGeom prst="rect">
            <a:avLst/>
          </a:prstGeom>
          <a:noFill/>
        </p:spPr>
        <p:txBody>
          <a:bodyPr wrap="square" lIns="0" tIns="0" rIns="0" bIns="0" rtlCol="0">
            <a:spAutoFit/>
          </a:bodyPr>
          <a:lstStyle/>
          <a:p>
            <a:r>
              <a:rPr lang="sr-Latn-BA" sz="1400" dirty="0"/>
              <a:t>e1 -  stopa efektivne carinske zaštite</a:t>
            </a:r>
            <a:endParaRPr lang="en-GB" sz="1400" dirty="0"/>
          </a:p>
        </p:txBody>
      </p:sp>
      <p:sp>
        <p:nvSpPr>
          <p:cNvPr id="15" name="TextBox 14"/>
          <p:cNvSpPr txBox="1"/>
          <p:nvPr/>
        </p:nvSpPr>
        <p:spPr>
          <a:xfrm>
            <a:off x="5054943" y="5982545"/>
            <a:ext cx="3915873" cy="430887"/>
          </a:xfrm>
          <a:prstGeom prst="rect">
            <a:avLst/>
          </a:prstGeom>
          <a:noFill/>
        </p:spPr>
        <p:txBody>
          <a:bodyPr wrap="square" lIns="0" tIns="0" rIns="0" bIns="0" rtlCol="0">
            <a:spAutoFit/>
          </a:bodyPr>
          <a:lstStyle/>
          <a:p>
            <a:r>
              <a:rPr lang="sr-Latn-BA" sz="1400" dirty="0"/>
              <a:t>c1-  carinska stopa uvoznih komponenti u finalnom proizvodu </a:t>
            </a:r>
            <a:endParaRPr lang="en-GB" sz="1400" dirty="0"/>
          </a:p>
        </p:txBody>
      </p:sp>
      <p:sp>
        <p:nvSpPr>
          <p:cNvPr id="16" name="TextBox 15"/>
          <p:cNvSpPr txBox="1"/>
          <p:nvPr/>
        </p:nvSpPr>
        <p:spPr>
          <a:xfrm>
            <a:off x="5054942" y="5138883"/>
            <a:ext cx="3915873" cy="215444"/>
          </a:xfrm>
          <a:prstGeom prst="rect">
            <a:avLst/>
          </a:prstGeom>
          <a:noFill/>
        </p:spPr>
        <p:txBody>
          <a:bodyPr wrap="square" lIns="0" tIns="0" rIns="0" bIns="0" rtlCol="0">
            <a:spAutoFit/>
          </a:bodyPr>
          <a:lstStyle/>
          <a:p>
            <a:r>
              <a:rPr lang="sr-Latn-BA" sz="1400" dirty="0"/>
              <a:t>t -  nominalni nivo zaštite finalnog proizvoda </a:t>
            </a:r>
            <a:endParaRPr lang="en-GB" sz="1400" dirty="0"/>
          </a:p>
        </p:txBody>
      </p:sp>
      <p:sp>
        <p:nvSpPr>
          <p:cNvPr id="17" name="TextBox 16"/>
          <p:cNvSpPr txBox="1"/>
          <p:nvPr/>
        </p:nvSpPr>
        <p:spPr>
          <a:xfrm>
            <a:off x="5054942" y="5462210"/>
            <a:ext cx="3915873" cy="430887"/>
          </a:xfrm>
          <a:prstGeom prst="rect">
            <a:avLst/>
          </a:prstGeom>
          <a:noFill/>
        </p:spPr>
        <p:txBody>
          <a:bodyPr wrap="square" lIns="0" tIns="0" rIns="0" bIns="0" rtlCol="0">
            <a:spAutoFit/>
          </a:bodyPr>
          <a:lstStyle/>
          <a:p>
            <a:r>
              <a:rPr lang="sr-Latn-BA" sz="1400" dirty="0"/>
              <a:t>gij -  vrijednost uvoznih kompomenti u jedinici finalnog proizvoda </a:t>
            </a:r>
            <a:endParaRPr lang="en-GB" sz="1400" dirty="0"/>
          </a:p>
        </p:txBody>
      </p:sp>
      <p:sp>
        <p:nvSpPr>
          <p:cNvPr id="18" name="Bent Arrow 17"/>
          <p:cNvSpPr/>
          <p:nvPr/>
        </p:nvSpPr>
        <p:spPr>
          <a:xfrm rot="16200000" flipV="1">
            <a:off x="4827981" y="4217691"/>
            <a:ext cx="473088" cy="771239"/>
          </a:xfrm>
          <a:prstGeom prst="bentArrow">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72460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44</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prosječne carine na nepoljoprivredne proizvode u najvažnjim razvijenim zemljama </a:t>
            </a:r>
            <a:endParaRPr lang="en-GB" sz="2000" b="1" i="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7851" y="2750510"/>
            <a:ext cx="8296894" cy="2615304"/>
          </a:xfrm>
          <a:prstGeom prst="rect">
            <a:avLst/>
          </a:prstGeom>
        </p:spPr>
      </p:pic>
      <p:sp>
        <p:nvSpPr>
          <p:cNvPr id="5" name="Title 1"/>
          <p:cNvSpPr txBox="1">
            <a:spLocks/>
          </p:cNvSpPr>
          <p:nvPr/>
        </p:nvSpPr>
        <p:spPr>
          <a:xfrm>
            <a:off x="391940" y="1134256"/>
            <a:ext cx="8302804" cy="38407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Prosječne carine na nepoljoprivredne proizvode u najvažnijim razvijenim zemljama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397850" y="1592270"/>
            <a:ext cx="8296894" cy="1158240"/>
          </a:xfrm>
          <a:prstGeom prst="rect">
            <a:avLst/>
          </a:prstGeom>
        </p:spPr>
      </p:pic>
      <p:sp>
        <p:nvSpPr>
          <p:cNvPr id="7" name="Title 1"/>
          <p:cNvSpPr txBox="1">
            <a:spLocks/>
          </p:cNvSpPr>
          <p:nvPr/>
        </p:nvSpPr>
        <p:spPr>
          <a:xfrm>
            <a:off x="397851" y="5476296"/>
            <a:ext cx="8302804" cy="930192"/>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Najveće carine se neizostavno njaviše nameću na uvoz odjeće, tekstila i na kožne proizvode (takođe i na ribu i proizvode od ribe u EU, Japanu, kao i na transportnu opremu  u EU i Kanadi).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Prosječan nivo carina na sve nepoljoprivredne carine iznosio je &lt;4%, dok je bio još niži u manje razvijenim zemljama. </a:t>
            </a:r>
          </a:p>
        </p:txBody>
      </p:sp>
    </p:spTree>
    <p:extLst>
      <p:ext uri="{BB962C8B-B14F-4D97-AF65-F5344CB8AC3E}">
        <p14:creationId xmlns:p14="http://schemas.microsoft.com/office/powerpoint/2010/main" val="1189276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45</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prosječne carine na nepoljoprivredne proizvode u nekim  najvažnijim ZuR</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91940" y="1134256"/>
            <a:ext cx="8302804" cy="38407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Carine na nepoljoprivredne proizvode u nekim javažnijim  Zemljama u razvoju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08812" y="5476296"/>
            <a:ext cx="8302804" cy="930192"/>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Najniža prosječna carinska stopa (5,9%) zabilježena je u Meksiku, dok su se carinske stope u ostalim zemljama u prosjeku kretale između 6,8(u Koreji) i 14,1 (u Brazilu).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Međutim u svih šest posmatranih zemalja, carinske stope su mnovo više nego z razvijenim zemljama. </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2564357" y="-654091"/>
            <a:ext cx="3957970" cy="8302804"/>
          </a:xfrm>
          <a:prstGeom prst="rect">
            <a:avLst/>
          </a:prstGeom>
        </p:spPr>
      </p:pic>
    </p:spTree>
    <p:extLst>
      <p:ext uri="{BB962C8B-B14F-4D97-AF65-F5344CB8AC3E}">
        <p14:creationId xmlns:p14="http://schemas.microsoft.com/office/powerpoint/2010/main" val="367437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46</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ekonomski efekti uvoznih carina na odobrane proizvode SAD </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17923" y="886546"/>
            <a:ext cx="8302804" cy="38407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Ekonomski efekti uvoznih carina na odabrane proizvode SAD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17923" y="4911408"/>
            <a:ext cx="8302804" cy="1336992"/>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Npr. carina od 20% koje su SAD uvele na uvoz gumene obuće izazvala je rast troškova potrošača u iznosu od 208 miliona $, rast carinskih prihoda od141 milion $ koje je prikupila vlada SAD, proizvođačev dobitak od 55 miliona $, i gubitak blagostanja SAD od 12  miliona $. Troškovi očuvanja svakog radnog mjesta u proizvodnji guemen obuće u SAD bili približno 122000 $ (208 iliona $ podjeljeno sa 1.705 sačuvanih radnih mjesta).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7923" y="1270616"/>
            <a:ext cx="8302804" cy="3469024"/>
          </a:xfrm>
          <a:prstGeom prst="rect">
            <a:avLst/>
          </a:prstGeom>
        </p:spPr>
      </p:pic>
    </p:spTree>
    <p:extLst>
      <p:ext uri="{BB962C8B-B14F-4D97-AF65-F5344CB8AC3E}">
        <p14:creationId xmlns:p14="http://schemas.microsoft.com/office/powerpoint/2010/main" val="181759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47</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predviđene ∆ u SAD uslijed ukidanja uvoznih restrikcija </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7923" y="886546"/>
            <a:ext cx="8302804" cy="38407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Predviđene promjene u SAD uslijed ukidanja uvoznih restrikcija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43077" y="4546283"/>
            <a:ext cx="8302804" cy="149508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Godišnje promjene u odnosu na stanje 2012-2017 koje bi nastale kada bi se usklonile neke definisane već carine na određene proizvode.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Posledice na zaposlenost i outpute su velike, uprkos činjenici da su uvozne carine u SAD veoma niske.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Dobitak u blagostanju takoše je veliki naročito kod cigareta i keramičkih i staklenih proizvoda pošto su i veliki troškovi zaštite u ovim sektorima.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226130" y="-1408746"/>
            <a:ext cx="3011544" cy="8427957"/>
          </a:xfrm>
          <a:prstGeom prst="rect">
            <a:avLst/>
          </a:prstGeom>
        </p:spPr>
      </p:pic>
    </p:spTree>
    <p:extLst>
      <p:ext uri="{BB962C8B-B14F-4D97-AF65-F5344CB8AC3E}">
        <p14:creationId xmlns:p14="http://schemas.microsoft.com/office/powerpoint/2010/main" val="779709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48</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ekonomski efekti uvoznih carina na odabrane proizvode EU</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7923" y="886546"/>
            <a:ext cx="8302804" cy="38407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Ekonomski efekti uvoznih carina na odabrane proizvode EU</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17923" y="4396503"/>
            <a:ext cx="8302804" cy="1495080"/>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Carina na uvoz hemijskih vlakana od 22,9% koju je EU primjenila, kao posledicu je imala rast troškova potrošača od 580 miliona evra (oko 754 miliona $), rast carinskih prihoda od362 miliona evra , rast proizvođačevog viška (tj.dobitka) od 139 miliona evra, gubitak blagostanja u EU od 79 miliona evra. Trošak očuvanja svakog radnog mjesta u industriji hemijskih vlakana u EU porastao za 526 miliona evra.</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 Visoki troškovi carina evropskim  potrošačima čak i u slučaju ovakvih relativno nevažnih proizvoda, te veoma visoki troškovi očuvanja svakog radnog mjesta u granama koje su suočene sa inostranom konkurencijom,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719673" y="-1931134"/>
            <a:ext cx="1899304" cy="8302804"/>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130924" y="-443080"/>
            <a:ext cx="1076802" cy="8302804"/>
          </a:xfrm>
          <a:prstGeom prst="rect">
            <a:avLst/>
          </a:prstGeom>
        </p:spPr>
      </p:pic>
    </p:spTree>
    <p:extLst>
      <p:ext uri="{BB962C8B-B14F-4D97-AF65-F5344CB8AC3E}">
        <p14:creationId xmlns:p14="http://schemas.microsoft.com/office/powerpoint/2010/main" val="1406595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49</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struktura carina na industrijske proizvode u SAD, EU, Japan i Kanadi </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94650" y="670213"/>
            <a:ext cx="8949349" cy="60658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Kaskadna struktura carina na uvoz industrijskih proizvoda u SAD, EU, Japanu i Kanadi u 2000 godini – procenti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803962" y="-2322518"/>
            <a:ext cx="1593565" cy="881219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845302" y="244948"/>
            <a:ext cx="3510888" cy="8812191"/>
          </a:xfrm>
          <a:prstGeom prst="rect">
            <a:avLst/>
          </a:prstGeom>
        </p:spPr>
      </p:pic>
    </p:spTree>
    <p:extLst>
      <p:ext uri="{BB962C8B-B14F-4D97-AF65-F5344CB8AC3E}">
        <p14:creationId xmlns:p14="http://schemas.microsoft.com/office/powerpoint/2010/main" val="143175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
        <p:nvSpPr>
          <p:cNvPr id="3" name="Rounded Rectangle 2"/>
          <p:cNvSpPr/>
          <p:nvPr/>
        </p:nvSpPr>
        <p:spPr>
          <a:xfrm>
            <a:off x="176178" y="237985"/>
            <a:ext cx="879233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Kejnzov model ekonomskog rasta nacionalne ekonomije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Vertical Scroll 3"/>
          <p:cNvSpPr/>
          <p:nvPr/>
        </p:nvSpPr>
        <p:spPr>
          <a:xfrm>
            <a:off x="93052" y="940633"/>
            <a:ext cx="2280693" cy="868218"/>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t>Osnovna Kejnzova teza: </a:t>
            </a:r>
            <a:endParaRPr lang="en-GB" dirty="0"/>
          </a:p>
        </p:txBody>
      </p:sp>
      <p:sp>
        <p:nvSpPr>
          <p:cNvPr id="5" name="Rounded Rectangle 4"/>
          <p:cNvSpPr/>
          <p:nvPr/>
        </p:nvSpPr>
        <p:spPr>
          <a:xfrm>
            <a:off x="3565235" y="1051470"/>
            <a:ext cx="5329383" cy="509476"/>
          </a:xfrm>
          <a:prstGeom prst="roundRect">
            <a:avLst/>
          </a:prstGeom>
          <a:solidFill>
            <a:schemeClr val="accent3">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rPr>
              <a:t>Potrošnja nikad nije jednaka dohodku.</a:t>
            </a:r>
            <a:endParaRPr lang="en-GB" dirty="0">
              <a:solidFill>
                <a:schemeClr val="tx1"/>
              </a:solidFill>
            </a:endParaRPr>
          </a:p>
        </p:txBody>
      </p:sp>
      <p:sp>
        <p:nvSpPr>
          <p:cNvPr id="6" name="Left Arrow 5"/>
          <p:cNvSpPr/>
          <p:nvPr/>
        </p:nvSpPr>
        <p:spPr>
          <a:xfrm flipH="1">
            <a:off x="2313707" y="1015625"/>
            <a:ext cx="1251527" cy="718233"/>
          </a:xfrm>
          <a:prstGeom prst="leftArrow">
            <a:avLst/>
          </a:prstGeom>
          <a:solidFill>
            <a:schemeClr val="bg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3052" y="2189019"/>
            <a:ext cx="2220655" cy="111759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b="1" dirty="0"/>
              <a:t>Investicioni multiplikator </a:t>
            </a:r>
            <a:endParaRPr lang="en-GB" b="1" dirty="0"/>
          </a:p>
        </p:txBody>
      </p:sp>
      <p:sp>
        <p:nvSpPr>
          <p:cNvPr id="8" name="Rounded Rectangle 7"/>
          <p:cNvSpPr/>
          <p:nvPr/>
        </p:nvSpPr>
        <p:spPr>
          <a:xfrm>
            <a:off x="3639127" y="2512110"/>
            <a:ext cx="5329383" cy="692907"/>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rPr>
              <a:t>Odnos između  povećanja investicija i povećanja dohodka, ako je data sklonost ka potrošnji. </a:t>
            </a:r>
            <a:endParaRPr lang="en-GB" dirty="0">
              <a:solidFill>
                <a:schemeClr val="tx1"/>
              </a:solidFill>
            </a:endParaRPr>
          </a:p>
        </p:txBody>
      </p:sp>
      <p:sp>
        <p:nvSpPr>
          <p:cNvPr id="9" name="Left Arrow 8"/>
          <p:cNvSpPr/>
          <p:nvPr/>
        </p:nvSpPr>
        <p:spPr>
          <a:xfrm flipH="1">
            <a:off x="2373745" y="2486784"/>
            <a:ext cx="1251527" cy="718233"/>
          </a:xfrm>
          <a:prstGeom prst="leftArrow">
            <a:avLst/>
          </a:prstGeom>
          <a:solidFill>
            <a:schemeClr val="bg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Bent Arrow 9"/>
          <p:cNvSpPr/>
          <p:nvPr/>
        </p:nvSpPr>
        <p:spPr>
          <a:xfrm flipV="1">
            <a:off x="3158834" y="4116884"/>
            <a:ext cx="692730" cy="6028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ounded Rectangle 10"/>
          <p:cNvSpPr/>
          <p:nvPr/>
        </p:nvSpPr>
        <p:spPr>
          <a:xfrm>
            <a:off x="3851564" y="4242841"/>
            <a:ext cx="2096654" cy="476941"/>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latin typeface="Times New Roman" panose="02020603050405020304" pitchFamily="18" charset="0"/>
                <a:cs typeface="Times New Roman" panose="02020603050405020304" pitchFamily="18" charset="0"/>
              </a:rPr>
              <a:t>↑dohodak te grane</a:t>
            </a:r>
            <a:r>
              <a:rPr lang="sr-Latn-BA" dirty="0">
                <a:solidFill>
                  <a:schemeClr val="tx1"/>
                </a:solidFill>
              </a:rPr>
              <a:t> </a:t>
            </a:r>
            <a:endParaRPr lang="en-GB" dirty="0">
              <a:solidFill>
                <a:schemeClr val="tx1"/>
              </a:solidFill>
            </a:endParaRPr>
          </a:p>
        </p:txBody>
      </p:sp>
      <p:sp>
        <p:nvSpPr>
          <p:cNvPr id="12" name="Rounded Rectangle 11"/>
          <p:cNvSpPr/>
          <p:nvPr/>
        </p:nvSpPr>
        <p:spPr>
          <a:xfrm>
            <a:off x="2373745" y="3423977"/>
            <a:ext cx="1653310" cy="692907"/>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latin typeface="Times New Roman" panose="02020603050405020304" pitchFamily="18" charset="0"/>
                <a:cs typeface="Times New Roman" panose="02020603050405020304" pitchFamily="18" charset="0"/>
              </a:rPr>
              <a:t>Investicije u jednoj grani </a:t>
            </a:r>
            <a:endParaRPr lang="en-GB" dirty="0">
              <a:solidFill>
                <a:schemeClr val="tx1"/>
              </a:solidFill>
            </a:endParaRPr>
          </a:p>
        </p:txBody>
      </p:sp>
      <p:sp>
        <p:nvSpPr>
          <p:cNvPr id="13" name="Rounded Rectangle 12"/>
          <p:cNvSpPr/>
          <p:nvPr/>
        </p:nvSpPr>
        <p:spPr>
          <a:xfrm>
            <a:off x="6072909" y="4026875"/>
            <a:ext cx="2692400" cy="692907"/>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solidFill>
                  <a:schemeClr val="tx1"/>
                </a:solidFill>
                <a:latin typeface="Times New Roman" panose="02020603050405020304" pitchFamily="18" charset="0"/>
                <a:cs typeface="Times New Roman" panose="02020603050405020304" pitchFamily="18" charset="0"/>
              </a:rPr>
              <a:t>↑proizvodnju u drugim granama koje su međusobno povezane. </a:t>
            </a:r>
            <a:endParaRPr lang="en-GB" dirty="0">
              <a:solidFill>
                <a:schemeClr val="tx1"/>
              </a:solidFill>
            </a:endParaRPr>
          </a:p>
        </p:txBody>
      </p:sp>
      <p:sp>
        <p:nvSpPr>
          <p:cNvPr id="15" name="Cloud Callout 14"/>
          <p:cNvSpPr/>
          <p:nvPr/>
        </p:nvSpPr>
        <p:spPr>
          <a:xfrm flipH="1">
            <a:off x="152399" y="3423977"/>
            <a:ext cx="2096654" cy="1388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400" dirty="0">
                <a:solidFill>
                  <a:schemeClr val="tx1"/>
                </a:solidFill>
              </a:rPr>
              <a:t>Koliki je multiplikacioni efekat investicija? </a:t>
            </a:r>
            <a:endParaRPr lang="en-GB" sz="1400" dirty="0">
              <a:solidFill>
                <a:schemeClr val="tx1"/>
              </a:solidFill>
            </a:endParaRPr>
          </a:p>
        </p:txBody>
      </p:sp>
      <p:sp>
        <p:nvSpPr>
          <p:cNvPr id="16" name="Rounded Rectangle 15"/>
          <p:cNvSpPr/>
          <p:nvPr/>
        </p:nvSpPr>
        <p:spPr>
          <a:xfrm>
            <a:off x="374071" y="5109614"/>
            <a:ext cx="8391238" cy="1152641"/>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just"/>
            <a:r>
              <a:rPr lang="sr-Latn-BA" dirty="0">
                <a:solidFill>
                  <a:schemeClr val="tx1"/>
                </a:solidFill>
                <a:latin typeface="Times New Roman" panose="02020603050405020304" pitchFamily="18" charset="0"/>
                <a:cs typeface="Times New Roman" panose="02020603050405020304" pitchFamily="18" charset="0"/>
              </a:rPr>
              <a:t>To zavisi od sklonosti ka potrošnji, odnosno ka štednji u datoj nacionalnoj ekonomiji. Ukoliko je sklonost ka potrošnji veća, a sklonost ka štednji manja, multiplikator investicija na nacionalni dohodak je veći. </a:t>
            </a:r>
          </a:p>
          <a:p>
            <a:pPr algn="just"/>
            <a:r>
              <a:rPr lang="sr-Latn-BA" dirty="0">
                <a:solidFill>
                  <a:schemeClr val="tx1"/>
                </a:solidFill>
                <a:latin typeface="Times New Roman" panose="02020603050405020304" pitchFamily="18" charset="0"/>
                <a:cs typeface="Times New Roman" panose="02020603050405020304" pitchFamily="18" charset="0"/>
              </a:rPr>
              <a:t>Multiplikator je uvije &gt;1.</a:t>
            </a:r>
            <a:endParaRPr lang="en-GB" dirty="0">
              <a:solidFill>
                <a:schemeClr val="tx1"/>
              </a:solidFill>
            </a:endParaRPr>
          </a:p>
        </p:txBody>
      </p:sp>
    </p:spTree>
    <p:extLst>
      <p:ext uri="{BB962C8B-B14F-4D97-AF65-F5344CB8AC3E}">
        <p14:creationId xmlns:p14="http://schemas.microsoft.com/office/powerpoint/2010/main" val="1987512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50</a:t>
            </a:fld>
            <a:endParaRPr lang="en-US" dirty="0"/>
          </a:p>
        </p:txBody>
      </p:sp>
      <p:sp>
        <p:nvSpPr>
          <p:cNvPr id="3" name="Title 1"/>
          <p:cNvSpPr txBox="1">
            <a:spLocks/>
          </p:cNvSpPr>
          <p:nvPr/>
        </p:nvSpPr>
        <p:spPr>
          <a:xfrm>
            <a:off x="194650" y="911623"/>
            <a:ext cx="8817269" cy="166901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Tabela pokazuje visinu carinskih stopa na uvoz sirovinskih materijala, poluprerađevina i gotovih proizvoda u SAD; EU, Japan i Kanadu. Porast carina sa rastom stepena obrade najveći je kod uvoza tekstila i i odjeće, kože, gume i predmeta za putovanje. Takođe dominira kod metala, ribe i proizvoda od ribe (izuzev u Japanu) i u mineralnim proizvodima (izuzev u Kanadi).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Za hemijske proizvode, drvo, pulpu, papir i namještaj stituacija je pomješana. Ostale razvijene zemlje imaju sličnu carinsku strukturu. </a:t>
            </a:r>
          </a:p>
        </p:txBody>
      </p:sp>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struktura carina na industrijske proizvode u SAD, EU, Japan i Kanadi </a:t>
            </a:r>
            <a:endParaRPr lang="en-GB" sz="20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325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51</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carinska eskalacija u razvijenim i nerazvijenim zemljama </a:t>
            </a:r>
            <a:endParaRPr lang="en-GB" sz="2000" b="1" i="1" dirty="0">
              <a:solidFill>
                <a:srgbClr val="0000FF"/>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94651" y="670213"/>
            <a:ext cx="8659790" cy="60658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Carine (%) na uvoz primarnih i finalnih, poljoprivrednih i industrijskih proizvoda u razvijenim zemljama i  u zemljama u razvoju , 2010.god.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3925882" y="-2391099"/>
            <a:ext cx="1197325" cy="8659791"/>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3551532" y="-819421"/>
            <a:ext cx="1946030" cy="8659793"/>
          </a:xfrm>
          <a:prstGeom prst="rect">
            <a:avLst/>
          </a:prstGeom>
        </p:spPr>
      </p:pic>
      <p:sp>
        <p:nvSpPr>
          <p:cNvPr id="7" name="Title 1"/>
          <p:cNvSpPr txBox="1">
            <a:spLocks/>
          </p:cNvSpPr>
          <p:nvPr/>
        </p:nvSpPr>
        <p:spPr>
          <a:xfrm>
            <a:off x="115909" y="4846309"/>
            <a:ext cx="8817269" cy="166901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Tabela pokazuje da su razvijene i nerazvijene zemlje imale mnogo niže carine na uvoz primarnih proizvoda (i poljoprivrednih i nepoljoprivrednih), engo što su bile carine na uvoz finalnih proizvoda, a sve carinske stope su bile niže u razvijenim zemljama nego u zemljama u razvoju. </a:t>
            </a:r>
          </a:p>
          <a:p>
            <a:pPr algn="just"/>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Koncept efektivne zaštite mora se primjenjivati uz oprez. </a:t>
            </a:r>
          </a:p>
        </p:txBody>
      </p:sp>
    </p:spTree>
    <p:extLst>
      <p:ext uri="{BB962C8B-B14F-4D97-AF65-F5344CB8AC3E}">
        <p14:creationId xmlns:p14="http://schemas.microsoft.com/office/powerpoint/2010/main" val="2032972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52</a:t>
            </a:fld>
            <a:endParaRPr lang="en-US" dirty="0"/>
          </a:p>
        </p:txBody>
      </p:sp>
      <p:sp>
        <p:nvSpPr>
          <p:cNvPr id="3" name="Rectangle 2"/>
          <p:cNvSpPr/>
          <p:nvPr/>
        </p:nvSpPr>
        <p:spPr>
          <a:xfrm>
            <a:off x="481632" y="2807605"/>
            <a:ext cx="8250538" cy="3139321"/>
          </a:xfrm>
          <a:prstGeom prst="rect">
            <a:avLst/>
          </a:prstGeom>
        </p:spPr>
        <p:txBody>
          <a:bodyPr wrap="square">
            <a:spAutoFit/>
          </a:bodyPr>
          <a:lstStyle/>
          <a:p>
            <a:pPr algn="just">
              <a:spcAft>
                <a:spcPts val="0"/>
              </a:spcAft>
            </a:pPr>
            <a:r>
              <a:rPr lang="en-US" sz="900" b="1" dirty="0" err="1">
                <a:latin typeface="Times New Roman" panose="02020603050405020304" pitchFamily="18" charset="0"/>
                <a:ea typeface="Times New Roman" panose="02020603050405020304" pitchFamily="18" charset="0"/>
              </a:rPr>
              <a:t>Polazimo</a:t>
            </a:r>
            <a:r>
              <a:rPr lang="en-US" sz="900" b="1" dirty="0">
                <a:latin typeface="Times New Roman" panose="02020603050405020304" pitchFamily="18" charset="0"/>
                <a:ea typeface="Times New Roman" panose="02020603050405020304" pitchFamily="18" charset="0"/>
              </a:rPr>
              <a:t> od </a:t>
            </a:r>
            <a:r>
              <a:rPr lang="en-US" sz="900" b="1" dirty="0" err="1">
                <a:latin typeface="Times New Roman" panose="02020603050405020304" pitchFamily="18" charset="0"/>
                <a:ea typeface="Times New Roman" panose="02020603050405020304" pitchFamily="18" charset="0"/>
              </a:rPr>
              <a:t>stanja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zatvorene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privrede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gdje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imamo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formiranu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ponudu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tražnju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za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nekim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proizvodom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Sd</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Dd. U </a:t>
            </a:r>
            <a:r>
              <a:rPr lang="en-US" sz="900" dirty="0" err="1">
                <a:latin typeface="Times New Roman" panose="02020603050405020304" pitchFamily="18" charset="0"/>
                <a:ea typeface="Times New Roman" panose="02020603050405020304" pitchFamily="18" charset="0"/>
              </a:rPr>
              <a:t>presjeku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ponude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tražnje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formira</a:t>
            </a:r>
            <a:r>
              <a:rPr lang="en-US" sz="900" dirty="0">
                <a:latin typeface="Times New Roman" panose="02020603050405020304" pitchFamily="18" charset="0"/>
                <a:ea typeface="Times New Roman" panose="02020603050405020304" pitchFamily="18" charset="0"/>
              </a:rPr>
              <a:t> se </a:t>
            </a:r>
            <a:r>
              <a:rPr lang="en-US" sz="900" b="1" dirty="0" err="1">
                <a:latin typeface="Times New Roman" panose="02020603050405020304" pitchFamily="18" charset="0"/>
                <a:ea typeface="Times New Roman" panose="02020603050405020304" pitchFamily="18" charset="0"/>
              </a:rPr>
              <a:t>cijena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nivou</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neka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bude</a:t>
            </a:r>
            <a:r>
              <a:rPr lang="en-US" sz="900" b="1" dirty="0">
                <a:latin typeface="Times New Roman" panose="02020603050405020304" pitchFamily="18" charset="0"/>
                <a:ea typeface="Times New Roman" panose="02020603050405020304" pitchFamily="18" charset="0"/>
              </a:rPr>
              <a:t> Po=3 </a:t>
            </a:r>
            <a:r>
              <a:rPr lang="en-US" sz="900" b="1" dirty="0" err="1">
                <a:latin typeface="Times New Roman" panose="02020603050405020304" pitchFamily="18" charset="0"/>
                <a:ea typeface="Times New Roman" panose="02020603050405020304" pitchFamily="18" charset="0"/>
              </a:rPr>
              <a:t>nov.jedinice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količina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koja</a:t>
            </a:r>
            <a:r>
              <a:rPr lang="en-US" sz="900" dirty="0">
                <a:latin typeface="Times New Roman" panose="02020603050405020304" pitchFamily="18" charset="0"/>
                <a:ea typeface="Times New Roman" panose="02020603050405020304" pitchFamily="18" charset="0"/>
              </a:rPr>
              <a:t> se </a:t>
            </a:r>
            <a:r>
              <a:rPr lang="en-US" sz="900" dirty="0" err="1">
                <a:latin typeface="Times New Roman" panose="02020603050405020304" pitchFamily="18" charset="0"/>
                <a:ea typeface="Times New Roman" panose="02020603050405020304" pitchFamily="18" charset="0"/>
              </a:rPr>
              <a:t>prodaje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toj</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cijeni</a:t>
            </a:r>
            <a:r>
              <a:rPr lang="en-US" sz="900" dirty="0">
                <a:latin typeface="Times New Roman" panose="02020603050405020304" pitchFamily="18" charset="0"/>
                <a:ea typeface="Times New Roman" panose="02020603050405020304" pitchFamily="18" charset="0"/>
              </a:rPr>
              <a:t> od </a:t>
            </a:r>
            <a:r>
              <a:rPr lang="en-US" sz="900" b="1" dirty="0" err="1">
                <a:latin typeface="Times New Roman" panose="02020603050405020304" pitchFamily="18" charset="0"/>
                <a:ea typeface="Times New Roman" panose="02020603050405020304" pitchFamily="18" charset="0"/>
              </a:rPr>
              <a:t>Qo</a:t>
            </a:r>
            <a:r>
              <a:rPr lang="en-US" sz="900" b="1" dirty="0">
                <a:latin typeface="Times New Roman" panose="02020603050405020304" pitchFamily="18" charset="0"/>
                <a:ea typeface="Times New Roman" panose="02020603050405020304" pitchFamily="18" charset="0"/>
              </a:rPr>
              <a:t>=30 </a:t>
            </a:r>
            <a:r>
              <a:rPr lang="en-US" sz="900" b="1" dirty="0" err="1">
                <a:latin typeface="Times New Roman" panose="02020603050405020304" pitchFamily="18" charset="0"/>
                <a:ea typeface="Times New Roman" panose="02020603050405020304" pitchFamily="18" charset="0"/>
              </a:rPr>
              <a:t>jedinica</a:t>
            </a:r>
            <a:r>
              <a:rPr lang="en-US" sz="900" b="1" dirty="0">
                <a:latin typeface="Times New Roman" panose="02020603050405020304" pitchFamily="18" charset="0"/>
                <a:ea typeface="Times New Roman" panose="02020603050405020304" pitchFamily="18" charset="0"/>
              </a:rPr>
              <a:t>.</a:t>
            </a:r>
            <a:r>
              <a:rPr lang="en-US" sz="9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spcAft>
                <a:spcPts val="0"/>
              </a:spcAft>
            </a:pPr>
            <a:r>
              <a:rPr lang="en-US" sz="900" dirty="0" err="1">
                <a:latin typeface="Times New Roman" panose="02020603050405020304" pitchFamily="18" charset="0"/>
                <a:ea typeface="Times New Roman" panose="02020603050405020304" pitchFamily="18" charset="0"/>
              </a:rPr>
              <a:t>Sada</a:t>
            </a:r>
            <a:r>
              <a:rPr lang="en-US" sz="900" dirty="0">
                <a:latin typeface="Times New Roman" panose="02020603050405020304" pitchFamily="18" charset="0"/>
                <a:ea typeface="Times New Roman" panose="02020603050405020304" pitchFamily="18" charset="0"/>
              </a:rPr>
              <a:t> je </a:t>
            </a:r>
            <a:r>
              <a:rPr lang="en-US" sz="900" dirty="0" err="1">
                <a:latin typeface="Times New Roman" panose="02020603050405020304" pitchFamily="18" charset="0"/>
                <a:ea typeface="Times New Roman" panose="02020603050405020304" pitchFamily="18" charset="0"/>
              </a:rPr>
              <a:t>pretpostavka</a:t>
            </a:r>
            <a:r>
              <a:rPr lang="en-US" sz="900" dirty="0">
                <a:latin typeface="Times New Roman" panose="02020603050405020304" pitchFamily="18" charset="0"/>
                <a:ea typeface="Times New Roman" panose="02020603050405020304" pitchFamily="18" charset="0"/>
              </a:rPr>
              <a:t> da se ova </a:t>
            </a:r>
            <a:r>
              <a:rPr lang="en-US" sz="900" dirty="0" err="1">
                <a:latin typeface="Times New Roman" panose="02020603050405020304" pitchFamily="18" charset="0"/>
                <a:ea typeface="Times New Roman" panose="02020603050405020304" pitchFamily="18" charset="0"/>
              </a:rPr>
              <a:t>privreda</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potpuno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otvara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svijetu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te</a:t>
            </a:r>
            <a:r>
              <a:rPr lang="en-US" sz="900" dirty="0">
                <a:latin typeface="Times New Roman" panose="02020603050405020304" pitchFamily="18" charset="0"/>
                <a:ea typeface="Times New Roman" panose="02020603050405020304" pitchFamily="18" charset="0"/>
              </a:rPr>
              <a:t> da se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tržištu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formira</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svjetska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cijena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nivou</a:t>
            </a:r>
            <a:r>
              <a:rPr lang="en-US" sz="900" b="1" dirty="0">
                <a:latin typeface="Times New Roman" panose="02020603050405020304" pitchFamily="18" charset="0"/>
                <a:ea typeface="Times New Roman" panose="02020603050405020304" pitchFamily="18" charset="0"/>
              </a:rPr>
              <a:t> P1=1</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Samo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dio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odomaćih</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proizvođača</a:t>
            </a:r>
            <a:r>
              <a:rPr lang="en-US" sz="900" b="1" dirty="0">
                <a:latin typeface="Times New Roman" panose="02020603050405020304" pitchFamily="18" charset="0"/>
                <a:ea typeface="Times New Roman" panose="02020603050405020304" pitchFamily="18" charset="0"/>
              </a:rPr>
              <a:t> do Q1=10 je </a:t>
            </a:r>
            <a:r>
              <a:rPr lang="en-US" sz="900" b="1" dirty="0" err="1">
                <a:latin typeface="Times New Roman" panose="02020603050405020304" pitchFamily="18" charset="0"/>
                <a:ea typeface="Times New Roman" panose="02020603050405020304" pitchFamily="18" charset="0"/>
              </a:rPr>
              <a:t>konkurentan</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ovim</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cijenama</a:t>
            </a:r>
            <a:r>
              <a:rPr lang="en-US" sz="900" b="1"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dok</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svi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ostali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domaći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proizvođači</a:t>
            </a:r>
            <a:r>
              <a:rPr lang="en-US" sz="900" b="1" dirty="0">
                <a:latin typeface="Times New Roman" panose="02020603050405020304" pitchFamily="18" charset="0"/>
                <a:ea typeface="Times New Roman" panose="02020603050405020304" pitchFamily="18" charset="0"/>
              </a:rPr>
              <a:t> to </a:t>
            </a:r>
            <a:r>
              <a:rPr lang="en-US" sz="900" b="1" dirty="0" err="1">
                <a:latin typeface="Times New Roman" panose="02020603050405020304" pitchFamily="18" charset="0"/>
                <a:ea typeface="Times New Roman" panose="02020603050405020304" pitchFamily="18" charset="0"/>
              </a:rPr>
              <a:t>nisu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Tražnja</a:t>
            </a:r>
            <a:r>
              <a:rPr lang="en-US" sz="900" dirty="0">
                <a:latin typeface="Times New Roman" panose="02020603050405020304" pitchFamily="18" charset="0"/>
                <a:ea typeface="Times New Roman" panose="02020603050405020304" pitchFamily="18" charset="0"/>
              </a:rPr>
              <a:t> je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nivou</a:t>
            </a:r>
            <a:r>
              <a:rPr lang="en-US" sz="900" dirty="0">
                <a:latin typeface="Times New Roman" panose="02020603050405020304" pitchFamily="18" charset="0"/>
                <a:ea typeface="Times New Roman" panose="02020603050405020304" pitchFamily="18" charset="0"/>
              </a:rPr>
              <a:t> </a:t>
            </a:r>
            <a:r>
              <a:rPr lang="en-US" sz="900" b="1" dirty="0">
                <a:latin typeface="Times New Roman" panose="02020603050405020304" pitchFamily="18" charset="0"/>
                <a:ea typeface="Times New Roman" panose="02020603050405020304" pitchFamily="18" charset="0"/>
              </a:rPr>
              <a:t>Q4=70 a </a:t>
            </a:r>
            <a:r>
              <a:rPr lang="en-US" sz="900" b="1" dirty="0" err="1">
                <a:latin typeface="Times New Roman" panose="02020603050405020304" pitchFamily="18" charset="0"/>
                <a:ea typeface="Times New Roman" panose="02020603050405020304" pitchFamily="18" charset="0"/>
              </a:rPr>
              <a:t>sav</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ostali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dio</a:t>
            </a:r>
            <a:r>
              <a:rPr lang="en-US" sz="900" b="1" dirty="0">
                <a:latin typeface="Times New Roman" panose="02020603050405020304" pitchFamily="18" charset="0"/>
                <a:ea typeface="Times New Roman" panose="02020603050405020304" pitchFamily="18" charset="0"/>
              </a:rPr>
              <a:t> od Q1-Q7 se </a:t>
            </a:r>
            <a:r>
              <a:rPr lang="en-US" sz="900" b="1" dirty="0" err="1">
                <a:latin typeface="Times New Roman" panose="02020603050405020304" pitchFamily="18" charset="0"/>
                <a:ea typeface="Times New Roman" panose="02020603050405020304" pitchFamily="18" charset="0"/>
              </a:rPr>
              <a:t>namiruje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iz</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uvoza</a:t>
            </a:r>
            <a:r>
              <a:rPr lang="en-US" sz="900" b="1" dirty="0">
                <a:latin typeface="Times New Roman" panose="02020603050405020304" pitchFamily="18" charset="0"/>
                <a:ea typeface="Times New Roman" panose="02020603050405020304" pitchFamily="18" charset="0"/>
              </a:rPr>
              <a:t>.</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Domaći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proizvođači</a:t>
            </a:r>
            <a:r>
              <a:rPr lang="en-US" sz="900" dirty="0">
                <a:latin typeface="Times New Roman" panose="02020603050405020304" pitchFamily="18" charset="0"/>
                <a:ea typeface="Times New Roman" panose="02020603050405020304" pitchFamily="18" charset="0"/>
              </a:rPr>
              <a:t> se </a:t>
            </a:r>
            <a:r>
              <a:rPr lang="en-US" sz="900" dirty="0" err="1">
                <a:latin typeface="Times New Roman" panose="02020603050405020304" pitchFamily="18" charset="0"/>
                <a:ea typeface="Times New Roman" panose="02020603050405020304" pitchFamily="18" charset="0"/>
              </a:rPr>
              <a:t>bune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traže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zaštitu</a:t>
            </a:r>
            <a:r>
              <a:rPr lang="en-US" sz="900" dirty="0">
                <a:latin typeface="Times New Roman" panose="02020603050405020304" pitchFamily="18" charset="0"/>
                <a:ea typeface="Times New Roman" panose="02020603050405020304" pitchFamily="18" charset="0"/>
              </a:rPr>
              <a:t> od </a:t>
            </a:r>
            <a:r>
              <a:rPr lang="en-US" sz="900" dirty="0" err="1">
                <a:latin typeface="Times New Roman" panose="02020603050405020304" pitchFamily="18" charset="0"/>
                <a:ea typeface="Times New Roman" panose="02020603050405020304" pitchFamily="18" charset="0"/>
              </a:rPr>
              <a:t>države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Država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hipotetički</a:t>
            </a:r>
            <a:r>
              <a:rPr lang="en-US" sz="900" dirty="0">
                <a:latin typeface="Times New Roman" panose="02020603050405020304" pitchFamily="18" charset="0"/>
                <a:ea typeface="Times New Roman" panose="02020603050405020304" pitchFamily="18" charset="0"/>
              </a:rPr>
              <a:t> pod </a:t>
            </a:r>
            <a:r>
              <a:rPr lang="en-US" sz="900" dirty="0" err="1">
                <a:latin typeface="Times New Roman" panose="02020603050405020304" pitchFamily="18" charset="0"/>
                <a:ea typeface="Times New Roman" panose="02020603050405020304" pitchFamily="18" charset="0"/>
              </a:rPr>
              <a:t>pritiskom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uvodi</a:t>
            </a:r>
            <a:r>
              <a:rPr lang="en-US" sz="900" dirty="0">
                <a:latin typeface="Times New Roman" panose="02020603050405020304" pitchFamily="18" charset="0"/>
                <a:ea typeface="Times New Roman" panose="02020603050405020304" pitchFamily="18" charset="0"/>
              </a:rPr>
              <a:t> ad valorem </a:t>
            </a:r>
            <a:r>
              <a:rPr lang="en-US" sz="900" dirty="0" err="1">
                <a:latin typeface="Times New Roman" panose="02020603050405020304" pitchFamily="18" charset="0"/>
                <a:ea typeface="Times New Roman" panose="02020603050405020304" pitchFamily="18" charset="0"/>
              </a:rPr>
              <a:t>carinu</a:t>
            </a:r>
            <a:r>
              <a:rPr lang="en-US" sz="900" dirty="0">
                <a:latin typeface="Times New Roman" panose="02020603050405020304" pitchFamily="18" charset="0"/>
                <a:ea typeface="Times New Roman" panose="02020603050405020304" pitchFamily="18" charset="0"/>
              </a:rPr>
              <a:t> od 100% (</a:t>
            </a:r>
            <a:r>
              <a:rPr lang="en-US" sz="900" dirty="0" err="1">
                <a:latin typeface="Times New Roman" panose="02020603050405020304" pitchFamily="18" charset="0"/>
                <a:ea typeface="Times New Roman" panose="02020603050405020304" pitchFamily="18" charset="0"/>
              </a:rPr>
              <a:t>uobičajen</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nivo</a:t>
            </a:r>
            <a:r>
              <a:rPr lang="en-US" sz="900" dirty="0">
                <a:latin typeface="Times New Roman" panose="02020603050405020304" pitchFamily="18" charset="0"/>
                <a:ea typeface="Times New Roman" panose="02020603050405020304" pitchFamily="18" charset="0"/>
              </a:rPr>
              <a:t> carina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industrijske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proizvode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oko</a:t>
            </a:r>
            <a:r>
              <a:rPr lang="en-US" sz="900" dirty="0">
                <a:latin typeface="Times New Roman" panose="02020603050405020304" pitchFamily="18" charset="0"/>
                <a:ea typeface="Times New Roman" panose="02020603050405020304" pitchFamily="18" charset="0"/>
              </a:rPr>
              <a:t> 3-7%, a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poljoprivredne</a:t>
            </a:r>
            <a:r>
              <a:rPr lang="en-US" sz="900" dirty="0">
                <a:latin typeface="Times New Roman" panose="02020603050405020304" pitchFamily="18" charset="0"/>
                <a:ea typeface="Times New Roman" panose="02020603050405020304" pitchFamily="18" charset="0"/>
              </a:rPr>
              <a:t> oko10-15%). </a:t>
            </a:r>
            <a:r>
              <a:rPr lang="en-US" sz="900" b="1" dirty="0">
                <a:latin typeface="Times New Roman" panose="02020603050405020304" pitchFamily="18" charset="0"/>
                <a:ea typeface="Times New Roman" panose="02020603050405020304" pitchFamily="18" charset="0"/>
              </a:rPr>
              <a:t>To </a:t>
            </a:r>
            <a:r>
              <a:rPr lang="en-US" sz="900" b="1" dirty="0" err="1">
                <a:latin typeface="Times New Roman" panose="02020603050405020304" pitchFamily="18" charset="0"/>
                <a:ea typeface="Times New Roman" panose="02020603050405020304" pitchFamily="18" charset="0"/>
              </a:rPr>
              <a:t>znači</a:t>
            </a:r>
            <a:r>
              <a:rPr lang="en-US" sz="900" b="1" dirty="0">
                <a:latin typeface="Times New Roman" panose="02020603050405020304" pitchFamily="18" charset="0"/>
                <a:ea typeface="Times New Roman" panose="02020603050405020304" pitchFamily="18" charset="0"/>
              </a:rPr>
              <a:t> da </a:t>
            </a:r>
            <a:r>
              <a:rPr lang="en-US" sz="900" b="1" dirty="0" err="1">
                <a:latin typeface="Times New Roman" panose="02020603050405020304" pitchFamily="18" charset="0"/>
                <a:ea typeface="Times New Roman" panose="02020603050405020304" pitchFamily="18" charset="0"/>
              </a:rPr>
              <a:t>uvozne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cijene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skaču</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1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2 </a:t>
            </a:r>
            <a:r>
              <a:rPr lang="en-US" sz="900" b="1" dirty="0" err="1">
                <a:latin typeface="Times New Roman" panose="02020603050405020304" pitchFamily="18" charset="0"/>
                <a:ea typeface="Times New Roman" panose="02020603050405020304" pitchFamily="18" charset="0"/>
              </a:rPr>
              <a:t>te</a:t>
            </a:r>
            <a:r>
              <a:rPr lang="en-US" sz="900" dirty="0">
                <a:latin typeface="Times New Roman" panose="02020603050405020304" pitchFamily="18" charset="0"/>
                <a:ea typeface="Times New Roman" panose="02020603050405020304" pitchFamily="18" charset="0"/>
              </a:rPr>
              <a:t> da je </a:t>
            </a:r>
            <a:r>
              <a:rPr lang="en-US" sz="900" dirty="0" err="1">
                <a:latin typeface="Times New Roman" panose="02020603050405020304" pitchFamily="18" charset="0"/>
                <a:ea typeface="Times New Roman" panose="02020603050405020304" pitchFamily="18" charset="0"/>
              </a:rPr>
              <a:t>sada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veći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dio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naših</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domaćih</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proizvođača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konkurentniji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to do </a:t>
            </a:r>
            <a:r>
              <a:rPr lang="en-US" sz="900" b="1" dirty="0" err="1">
                <a:latin typeface="Times New Roman" panose="02020603050405020304" pitchFamily="18" charset="0"/>
                <a:ea typeface="Times New Roman" panose="02020603050405020304" pitchFamily="18" charset="0"/>
              </a:rPr>
              <a:t>nivoa</a:t>
            </a:r>
            <a:r>
              <a:rPr lang="en-US" sz="900" b="1" dirty="0">
                <a:latin typeface="Times New Roman" panose="02020603050405020304" pitchFamily="18" charset="0"/>
                <a:ea typeface="Times New Roman" panose="02020603050405020304" pitchFamily="18" charset="0"/>
              </a:rPr>
              <a:t> Q2=20</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dakle</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država</a:t>
            </a:r>
            <a:r>
              <a:rPr lang="en-US" sz="900" b="1" dirty="0">
                <a:latin typeface="Times New Roman" panose="02020603050405020304" pitchFamily="18" charset="0"/>
                <a:ea typeface="Times New Roman" panose="02020603050405020304" pitchFamily="18" charset="0"/>
              </a:rPr>
              <a:t> je </a:t>
            </a:r>
            <a:r>
              <a:rPr lang="en-US" sz="900" b="1" dirty="0" err="1">
                <a:latin typeface="Times New Roman" panose="02020603050405020304" pitchFamily="18" charset="0"/>
                <a:ea typeface="Times New Roman" panose="02020603050405020304" pitchFamily="18" charset="0"/>
              </a:rPr>
              <a:t>zaštitila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domaće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proizvođače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za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razliku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između</a:t>
            </a:r>
            <a:r>
              <a:rPr lang="en-US" sz="900" dirty="0">
                <a:latin typeface="Times New Roman" panose="02020603050405020304" pitchFamily="18" charset="0"/>
                <a:ea typeface="Times New Roman" panose="02020603050405020304" pitchFamily="18" charset="0"/>
              </a:rPr>
              <a:t> Q2=20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Q1=10 </a:t>
            </a:r>
            <a:r>
              <a:rPr lang="en-US" sz="900" dirty="0" err="1">
                <a:latin typeface="Times New Roman" panose="02020603050405020304" pitchFamily="18" charset="0"/>
                <a:ea typeface="Times New Roman" panose="02020603050405020304" pitchFamily="18" charset="0"/>
              </a:rPr>
              <a:t>koji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svakako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bili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konkurentni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svjetskim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cijenama</a:t>
            </a:r>
            <a:r>
              <a:rPr lang="en-US" sz="900"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lgn="just">
              <a:spcAft>
                <a:spcPts val="0"/>
              </a:spcAft>
            </a:pPr>
            <a:r>
              <a:rPr lang="en-US" sz="9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spcAft>
                <a:spcPts val="0"/>
              </a:spcAft>
            </a:pPr>
            <a:r>
              <a:rPr lang="en-US" sz="900" b="1" dirty="0" err="1">
                <a:latin typeface="Times New Roman" panose="02020603050405020304" pitchFamily="18" charset="0"/>
                <a:ea typeface="Times New Roman" panose="02020603050405020304" pitchFamily="18" charset="0"/>
              </a:rPr>
              <a:t>Sledeći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efekat</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novom</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cijenom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koju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uvoznik</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kao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carinu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prevaljuje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krajnje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potrošače</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jeste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smanjenje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ukupne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tražnje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Q4=70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Q3=50</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Uvoz</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pada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obe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strane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em</a:t>
            </a:r>
            <a:r>
              <a:rPr lang="en-US" sz="900" dirty="0">
                <a:latin typeface="Times New Roman" panose="02020603050405020304" pitchFamily="18" charset="0"/>
                <a:ea typeface="Times New Roman" panose="02020603050405020304" pitchFamily="18" charset="0"/>
              </a:rPr>
              <a:t> se </a:t>
            </a:r>
            <a:r>
              <a:rPr lang="en-US" sz="900" dirty="0" err="1">
                <a:latin typeface="Times New Roman" panose="02020603050405020304" pitchFamily="18" charset="0"/>
                <a:ea typeface="Times New Roman" panose="02020603050405020304" pitchFamily="18" charset="0"/>
              </a:rPr>
              <a:t>dio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tržita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sada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većim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dijelom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snabdijeva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domaćim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proizvođačima</a:t>
            </a:r>
            <a:r>
              <a:rPr lang="en-US" sz="900" dirty="0">
                <a:latin typeface="Times New Roman" panose="02020603050405020304" pitchFamily="18" charset="0"/>
                <a:ea typeface="Times New Roman" panose="02020603050405020304" pitchFamily="18" charset="0"/>
              </a:rPr>
              <a:t> do Q2 a ne Q1, </a:t>
            </a:r>
            <a:r>
              <a:rPr lang="en-US" sz="900" dirty="0" err="1">
                <a:latin typeface="Times New Roman" panose="02020603050405020304" pitchFamily="18" charset="0"/>
                <a:ea typeface="Times New Roman" panose="02020603050405020304" pitchFamily="18" charset="0"/>
              </a:rPr>
              <a:t>em</a:t>
            </a:r>
            <a:r>
              <a:rPr lang="en-US" sz="900" dirty="0">
                <a:latin typeface="Times New Roman" panose="02020603050405020304" pitchFamily="18" charset="0"/>
                <a:ea typeface="Times New Roman" panose="02020603050405020304" pitchFamily="18" charset="0"/>
              </a:rPr>
              <a:t> je </a:t>
            </a:r>
            <a:r>
              <a:rPr lang="en-US" sz="900" dirty="0" err="1">
                <a:latin typeface="Times New Roman" panose="02020603050405020304" pitchFamily="18" charset="0"/>
                <a:ea typeface="Times New Roman" panose="02020603050405020304" pitchFamily="18" charset="0"/>
              </a:rPr>
              <a:t>pao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nivo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ukupne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tražnje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sa</a:t>
            </a:r>
            <a:r>
              <a:rPr lang="en-US" sz="900" dirty="0">
                <a:latin typeface="Times New Roman" panose="02020603050405020304" pitchFamily="18" charset="0"/>
                <a:ea typeface="Times New Roman" panose="02020603050405020304" pitchFamily="18" charset="0"/>
              </a:rPr>
              <a:t> Q4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Q3, </a:t>
            </a:r>
            <a:r>
              <a:rPr lang="en-US" sz="900" b="1" dirty="0" err="1">
                <a:latin typeface="Times New Roman" panose="02020603050405020304" pitchFamily="18" charset="0"/>
                <a:ea typeface="Times New Roman" panose="02020603050405020304" pitchFamily="18" charset="0"/>
              </a:rPr>
              <a:t>tako</a:t>
            </a:r>
            <a:r>
              <a:rPr lang="en-US" sz="900" b="1" dirty="0">
                <a:latin typeface="Times New Roman" panose="02020603050405020304" pitchFamily="18" charset="0"/>
                <a:ea typeface="Times New Roman" panose="02020603050405020304" pitchFamily="18" charset="0"/>
              </a:rPr>
              <a:t> da je </a:t>
            </a:r>
            <a:r>
              <a:rPr lang="en-US" sz="900" b="1" dirty="0" err="1">
                <a:latin typeface="Times New Roman" panose="02020603050405020304" pitchFamily="18" charset="0"/>
                <a:ea typeface="Times New Roman" panose="02020603050405020304" pitchFamily="18" charset="0"/>
              </a:rPr>
              <a:t>uvoz</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pao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(Q2-Q1)+(Q4-Q3).</a:t>
            </a:r>
            <a:endParaRPr lang="en-US" sz="1200" dirty="0">
              <a:latin typeface="Times New Roman" panose="02020603050405020304" pitchFamily="18" charset="0"/>
              <a:ea typeface="Times New Roman" panose="02020603050405020304" pitchFamily="18" charset="0"/>
            </a:endParaRPr>
          </a:p>
          <a:p>
            <a:pPr>
              <a:spcAft>
                <a:spcPts val="0"/>
              </a:spcAft>
            </a:pPr>
            <a:r>
              <a:rPr lang="en-US" sz="9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spcAft>
                <a:spcPts val="0"/>
              </a:spcAft>
            </a:pPr>
            <a:r>
              <a:rPr lang="en-US" sz="900" b="1" dirty="0" err="1">
                <a:latin typeface="Times New Roman" panose="02020603050405020304" pitchFamily="18" charset="0"/>
                <a:ea typeface="Times New Roman" panose="02020603050405020304" pitchFamily="18" charset="0"/>
              </a:rPr>
              <a:t>Efekat</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prihod</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države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koji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prikuplja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uvođenjem</a:t>
            </a:r>
            <a:r>
              <a:rPr lang="en-US" sz="900" b="1" dirty="0">
                <a:latin typeface="Times New Roman" panose="02020603050405020304" pitchFamily="18" charset="0"/>
                <a:ea typeface="Times New Roman" panose="02020603050405020304" pitchFamily="18" charset="0"/>
              </a:rPr>
              <a:t> carina </a:t>
            </a:r>
            <a:r>
              <a:rPr lang="en-US" sz="900" b="1" dirty="0" err="1">
                <a:latin typeface="Times New Roman" panose="02020603050405020304" pitchFamily="18" charset="0"/>
                <a:ea typeface="Times New Roman" panose="02020603050405020304" pitchFamily="18" charset="0"/>
              </a:rPr>
              <a:t>označen</a:t>
            </a:r>
            <a:r>
              <a:rPr lang="en-US" sz="900" b="1" dirty="0">
                <a:latin typeface="Times New Roman" panose="02020603050405020304" pitchFamily="18" charset="0"/>
                <a:ea typeface="Times New Roman" panose="02020603050405020304" pitchFamily="18" charset="0"/>
              </a:rPr>
              <a:t> je </a:t>
            </a:r>
            <a:r>
              <a:rPr lang="en-US" sz="900" b="1" dirty="0" err="1">
                <a:latin typeface="Times New Roman" panose="02020603050405020304" pitchFamily="18" charset="0"/>
                <a:ea typeface="Times New Roman" panose="02020603050405020304" pitchFamily="18" charset="0"/>
              </a:rPr>
              <a:t>na</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nivou</a:t>
            </a:r>
            <a:r>
              <a:rPr lang="en-US" sz="900" b="1" dirty="0">
                <a:latin typeface="Times New Roman" panose="02020603050405020304" pitchFamily="18" charset="0"/>
                <a:ea typeface="Times New Roman" panose="02020603050405020304" pitchFamily="18" charset="0"/>
              </a:rPr>
              <a:t> c </a:t>
            </a:r>
            <a:r>
              <a:rPr lang="en-US" sz="900" b="1" dirty="0" err="1">
                <a:latin typeface="Times New Roman" panose="02020603050405020304" pitchFamily="18" charset="0"/>
                <a:ea typeface="Times New Roman" panose="02020603050405020304" pitchFamily="18" charset="0"/>
              </a:rPr>
              <a:t>ovaj</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pravouganoik</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čiju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površinu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možemo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izračunati</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kako</a:t>
            </a:r>
            <a:r>
              <a:rPr lang="en-US" sz="900" dirty="0">
                <a:latin typeface="Times New Roman" panose="02020603050405020304" pitchFamily="18" charset="0"/>
                <a:ea typeface="Times New Roman" panose="02020603050405020304" pitchFamily="18" charset="0"/>
              </a:rPr>
              <a:t> je </a:t>
            </a:r>
            <a:r>
              <a:rPr lang="en-US" sz="900" dirty="0" err="1">
                <a:latin typeface="Times New Roman" panose="02020603050405020304" pitchFamily="18" charset="0"/>
                <a:ea typeface="Times New Roman" panose="02020603050405020304" pitchFamily="18" charset="0"/>
              </a:rPr>
              <a:t>ispod</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objašnjeno</a:t>
            </a:r>
            <a:r>
              <a:rPr lang="en-US" sz="900" dirty="0">
                <a:latin typeface="Times New Roman" panose="02020603050405020304" pitchFamily="18" charset="0"/>
                <a:ea typeface="Times New Roman" panose="02020603050405020304" pitchFamily="18" charset="0"/>
              </a:rPr>
              <a:t>. a </a:t>
            </a:r>
            <a:r>
              <a:rPr lang="en-US" sz="900" dirty="0" err="1">
                <a:latin typeface="Times New Roman" panose="02020603050405020304" pitchFamily="18" charset="0"/>
                <a:ea typeface="Times New Roman" panose="02020603050405020304" pitchFamily="18" charset="0"/>
              </a:rPr>
              <a:t>i</a:t>
            </a:r>
            <a:r>
              <a:rPr lang="en-US" sz="900" dirty="0">
                <a:latin typeface="Times New Roman" panose="02020603050405020304" pitchFamily="18" charset="0"/>
                <a:ea typeface="Times New Roman" panose="02020603050405020304" pitchFamily="18" charset="0"/>
              </a:rPr>
              <a:t> c </a:t>
            </a:r>
            <a:r>
              <a:rPr lang="en-US" sz="900" dirty="0" err="1">
                <a:latin typeface="Times New Roman" panose="02020603050405020304" pitchFamily="18" charset="0"/>
                <a:ea typeface="Times New Roman" panose="02020603050405020304" pitchFamily="18" charset="0"/>
              </a:rPr>
              <a:t>ostaju</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unutar</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nacionalne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privrede</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samo</a:t>
            </a:r>
            <a:r>
              <a:rPr lang="en-US" sz="900" dirty="0">
                <a:latin typeface="Times New Roman" panose="02020603050405020304" pitchFamily="18" charset="0"/>
                <a:ea typeface="Times New Roman" panose="02020603050405020304" pitchFamily="18" charset="0"/>
              </a:rPr>
              <a:t> se </a:t>
            </a:r>
            <a:r>
              <a:rPr lang="en-US" sz="900" dirty="0" err="1">
                <a:latin typeface="Times New Roman" panose="02020603050405020304" pitchFamily="18" charset="0"/>
                <a:ea typeface="Times New Roman" panose="02020603050405020304" pitchFamily="18" charset="0"/>
              </a:rPr>
              <a:t>preraspodjeljuje</a:t>
            </a:r>
            <a:r>
              <a:rPr lang="en-US" sz="900" dirty="0">
                <a:latin typeface="Times New Roman" panose="02020603050405020304" pitchFamily="18" charset="0"/>
                <a:ea typeface="Times New Roman" panose="02020603050405020304" pitchFamily="18" charset="0"/>
              </a:rPr>
              <a:t> od </a:t>
            </a:r>
            <a:r>
              <a:rPr lang="en-US" sz="900" dirty="0" err="1">
                <a:latin typeface="Times New Roman" panose="02020603050405020304" pitchFamily="18" charset="0"/>
                <a:ea typeface="Times New Roman" panose="02020603050405020304" pitchFamily="18" charset="0"/>
              </a:rPr>
              <a:t>potrošača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ka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domaćim</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proizvođačima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ondonso</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državi</a:t>
            </a:r>
            <a:r>
              <a:rPr lang="en-US" sz="900"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Efekti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označeni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sa</a:t>
            </a:r>
            <a:r>
              <a:rPr lang="en-US" sz="900" b="1" dirty="0">
                <a:latin typeface="Times New Roman" panose="02020603050405020304" pitchFamily="18" charset="0"/>
                <a:ea typeface="Times New Roman" panose="02020603050405020304" pitchFamily="18" charset="0"/>
              </a:rPr>
              <a:t> b </a:t>
            </a:r>
            <a:r>
              <a:rPr lang="en-US" sz="900" b="1" dirty="0" err="1">
                <a:latin typeface="Times New Roman" panose="02020603050405020304" pitchFamily="18" charset="0"/>
                <a:ea typeface="Times New Roman" panose="02020603050405020304" pitchFamily="18" charset="0"/>
              </a:rPr>
              <a:t>i</a:t>
            </a:r>
            <a:r>
              <a:rPr lang="en-US" sz="900" b="1" dirty="0">
                <a:latin typeface="Times New Roman" panose="02020603050405020304" pitchFamily="18" charset="0"/>
                <a:ea typeface="Times New Roman" panose="02020603050405020304" pitchFamily="18" charset="0"/>
              </a:rPr>
              <a:t> d </a:t>
            </a:r>
            <a:r>
              <a:rPr lang="en-US" sz="900" b="1" dirty="0" err="1">
                <a:latin typeface="Times New Roman" panose="02020603050405020304" pitchFamily="18" charset="0"/>
                <a:ea typeface="Times New Roman" panose="02020603050405020304" pitchFamily="18" charset="0"/>
              </a:rPr>
              <a:t>su</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neto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gubitak</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nacionalne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ekonomije</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nastao</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uvođenjem</a:t>
            </a:r>
            <a:r>
              <a:rPr lang="en-US" sz="900" b="1" dirty="0">
                <a:latin typeface="Times New Roman" panose="02020603050405020304" pitchFamily="18" charset="0"/>
                <a:ea typeface="Times New Roman" panose="02020603050405020304" pitchFamily="18" charset="0"/>
              </a:rPr>
              <a:t> carina</a:t>
            </a:r>
            <a:r>
              <a:rPr lang="en-US" sz="9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spcAft>
                <a:spcPts val="0"/>
              </a:spcAft>
            </a:pPr>
            <a:r>
              <a:rPr lang="en-US" sz="9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spcAft>
                <a:spcPts val="0"/>
              </a:spcAft>
            </a:pPr>
            <a:r>
              <a:rPr lang="en-US" sz="900" b="1" dirty="0" err="1">
                <a:latin typeface="Times New Roman" panose="02020603050405020304" pitchFamily="18" charset="0"/>
                <a:ea typeface="Times New Roman" panose="02020603050405020304" pitchFamily="18" charset="0"/>
              </a:rPr>
              <a:t>Primarni</a:t>
            </a:r>
            <a:r>
              <a:rPr lang="en-US" sz="900" b="1" dirty="0">
                <a:latin typeface="Times New Roman" panose="02020603050405020304" pitchFamily="18" charset="0"/>
                <a:ea typeface="Times New Roman" panose="02020603050405020304" pitchFamily="18" charset="0"/>
              </a:rPr>
              <a:t> </a:t>
            </a:r>
            <a:r>
              <a:rPr lang="en-US" sz="900" b="1" dirty="0" err="1">
                <a:latin typeface="Times New Roman" panose="02020603050405020304" pitchFamily="18" charset="0"/>
                <a:ea typeface="Times New Roman" panose="02020603050405020304" pitchFamily="18" charset="0"/>
              </a:rPr>
              <a:t>efekti</a:t>
            </a:r>
            <a:r>
              <a:rPr lang="en-US" sz="900" b="1" dirty="0">
                <a:latin typeface="Times New Roman" panose="02020603050405020304" pitchFamily="18" charset="0"/>
                <a:ea typeface="Times New Roman" panose="02020603050405020304" pitchFamily="18" charset="0"/>
              </a:rPr>
              <a:t> carina:</a:t>
            </a:r>
            <a:endParaRPr lang="en-US" sz="1200" dirty="0">
              <a:latin typeface="Times New Roman" panose="02020603050405020304" pitchFamily="18" charset="0"/>
              <a:ea typeface="Times New Roman" panose="02020603050405020304" pitchFamily="18" charset="0"/>
            </a:endParaRPr>
          </a:p>
          <a:p>
            <a:pPr>
              <a:spcAft>
                <a:spcPts val="0"/>
              </a:spcAft>
            </a:pPr>
            <a:r>
              <a:rPr lang="en-US" sz="900"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rabicPeriod"/>
            </a:pPr>
            <a:r>
              <a:rPr lang="en-US" sz="900" dirty="0" err="1">
                <a:latin typeface="Times New Roman" panose="02020603050405020304" pitchFamily="18" charset="0"/>
                <a:ea typeface="Times New Roman" panose="02020603050405020304" pitchFamily="18" charset="0"/>
              </a:rPr>
              <a:t>efekat</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proizvodnju</a:t>
            </a:r>
            <a:r>
              <a:rPr lang="en-US" sz="900" dirty="0">
                <a:latin typeface="Times New Roman" panose="02020603050405020304" pitchFamily="18" charset="0"/>
                <a:ea typeface="Times New Roman" panose="02020603050405020304" pitchFamily="18" charset="0"/>
              </a:rPr>
              <a:t>, </a:t>
            </a:r>
            <a:r>
              <a:rPr lang="en-US" sz="900" u="sng" dirty="0" err="1">
                <a:latin typeface="Times New Roman" panose="02020603050405020304" pitchFamily="18" charset="0"/>
                <a:ea typeface="Times New Roman" panose="02020603050405020304" pitchFamily="18" charset="0"/>
              </a:rPr>
              <a:t>zaštitni</a:t>
            </a:r>
            <a:r>
              <a:rPr lang="en-US" sz="900" u="sng" dirty="0">
                <a:latin typeface="Times New Roman" panose="02020603050405020304" pitchFamily="18" charset="0"/>
                <a:ea typeface="Times New Roman" panose="02020603050405020304" pitchFamily="18" charset="0"/>
              </a:rPr>
              <a:t> </a:t>
            </a:r>
            <a:r>
              <a:rPr lang="en-US" sz="900" u="sng" dirty="0" err="1">
                <a:latin typeface="Times New Roman" panose="02020603050405020304" pitchFamily="18" charset="0"/>
                <a:ea typeface="Times New Roman" panose="02020603050405020304" pitchFamily="18" charset="0"/>
              </a:rPr>
              <a:t>efekat</a:t>
            </a:r>
            <a:r>
              <a:rPr lang="en-US" sz="900" dirty="0">
                <a:latin typeface="Times New Roman" panose="02020603050405020304" pitchFamily="18" charset="0"/>
                <a:ea typeface="Times New Roman" panose="02020603050405020304" pitchFamily="18" charset="0"/>
              </a:rPr>
              <a:t> (Q1 – Q2)			10</a:t>
            </a:r>
            <a:endParaRPr lang="en-US" sz="1200"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rabicPeriod"/>
            </a:pPr>
            <a:r>
              <a:rPr lang="en-US" sz="900" dirty="0" err="1">
                <a:latin typeface="Times New Roman" panose="02020603050405020304" pitchFamily="18" charset="0"/>
                <a:ea typeface="Times New Roman" panose="02020603050405020304" pitchFamily="18" charset="0"/>
              </a:rPr>
              <a:t>efekat</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potrošnju</a:t>
            </a:r>
            <a:r>
              <a:rPr lang="en-US" sz="900" dirty="0">
                <a:latin typeface="Times New Roman" panose="02020603050405020304" pitchFamily="18" charset="0"/>
                <a:ea typeface="Times New Roman" panose="02020603050405020304" pitchFamily="18" charset="0"/>
              </a:rPr>
              <a:t> (Q4 – Q3)				20</a:t>
            </a:r>
            <a:endParaRPr lang="en-US" sz="1200"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rabicPeriod"/>
            </a:pPr>
            <a:r>
              <a:rPr lang="en-US" sz="900" dirty="0" err="1">
                <a:latin typeface="Times New Roman" panose="02020603050405020304" pitchFamily="18" charset="0"/>
                <a:ea typeface="Times New Roman" panose="02020603050405020304" pitchFamily="18" charset="0"/>
              </a:rPr>
              <a:t>efekat</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uvoz</a:t>
            </a:r>
            <a:r>
              <a:rPr lang="en-US" sz="900" dirty="0">
                <a:latin typeface="Times New Roman" panose="02020603050405020304" pitchFamily="18" charset="0"/>
                <a:ea typeface="Times New Roman" panose="02020603050405020304" pitchFamily="18" charset="0"/>
              </a:rPr>
              <a:t> (Q2 – Q1 + Q4 – Q3)				30</a:t>
            </a:r>
            <a:endParaRPr lang="en-US" sz="1200" dirty="0">
              <a:latin typeface="Times New Roman" panose="02020603050405020304" pitchFamily="18" charset="0"/>
              <a:ea typeface="Times New Roman" panose="02020603050405020304" pitchFamily="18" charset="0"/>
            </a:endParaRPr>
          </a:p>
          <a:p>
            <a:pPr marL="342900" lvl="0" indent="-342900" fontAlgn="base">
              <a:spcAft>
                <a:spcPts val="0"/>
              </a:spcAft>
              <a:buFont typeface="+mj-lt"/>
              <a:buAutoNum type="arabicPeriod"/>
            </a:pPr>
            <a:r>
              <a:rPr lang="en-US" sz="900" dirty="0" err="1">
                <a:latin typeface="Times New Roman" panose="02020603050405020304" pitchFamily="18" charset="0"/>
                <a:ea typeface="Times New Roman" panose="02020603050405020304" pitchFamily="18" charset="0"/>
              </a:rPr>
              <a:t>efekat</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na</a:t>
            </a:r>
            <a:r>
              <a:rPr lang="en-US" sz="900" dirty="0">
                <a:latin typeface="Times New Roman" panose="02020603050405020304" pitchFamily="18" charset="0"/>
                <a:ea typeface="Times New Roman" panose="02020603050405020304" pitchFamily="18" charset="0"/>
              </a:rPr>
              <a:t> </a:t>
            </a:r>
            <a:r>
              <a:rPr lang="en-US" sz="900" dirty="0" err="1">
                <a:latin typeface="Times New Roman" panose="02020603050405020304" pitchFamily="18" charset="0"/>
                <a:ea typeface="Times New Roman" panose="02020603050405020304" pitchFamily="18" charset="0"/>
              </a:rPr>
              <a:t>prihod</a:t>
            </a:r>
            <a:r>
              <a:rPr lang="en-US" sz="900" dirty="0">
                <a:latin typeface="Times New Roman" panose="02020603050405020304" pitchFamily="18" charset="0"/>
                <a:ea typeface="Times New Roman" panose="02020603050405020304" pitchFamily="18" charset="0"/>
              </a:rPr>
              <a:t> (Q3 – Q2) * (P2 – P1)   			30</a:t>
            </a:r>
            <a:endParaRPr lang="en-US" sz="1200" dirty="0">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774" y="540419"/>
            <a:ext cx="2507615" cy="2021840"/>
          </a:xfrm>
          <a:prstGeom prst="rect">
            <a:avLst/>
          </a:prstGeom>
          <a:noFill/>
        </p:spPr>
      </p:pic>
      <p:sp>
        <p:nvSpPr>
          <p:cNvPr id="5" name="Rounded Rectangle 4"/>
          <p:cNvSpPr/>
          <p:nvPr/>
        </p:nvSpPr>
        <p:spPr>
          <a:xfrm>
            <a:off x="194651" y="126819"/>
            <a:ext cx="8949349" cy="319163"/>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CARINE – </a:t>
            </a:r>
            <a:r>
              <a:rPr lang="sr-Latn-BA" sz="2000" b="1" i="1" dirty="0">
                <a:solidFill>
                  <a:srgbClr val="0000FF"/>
                </a:solidFill>
                <a:latin typeface="Times New Roman" panose="02020603050405020304" pitchFamily="18" charset="0"/>
                <a:cs typeface="Times New Roman" panose="02020603050405020304" pitchFamily="18" charset="0"/>
              </a:rPr>
              <a:t>grafički prikaz efekata </a:t>
            </a:r>
            <a:endParaRPr lang="en-GB" sz="20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30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53</a:t>
            </a:fld>
            <a:endParaRPr lang="en-US" dirty="0"/>
          </a:p>
        </p:txBody>
      </p:sp>
      <p:pic>
        <p:nvPicPr>
          <p:cNvPr id="6" name="Picture 5" descr="Ekonomski_fakultet_memorandum-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1968991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54</a:t>
            </a:fld>
            <a:endParaRPr lang="en-US" dirty="0"/>
          </a:p>
        </p:txBody>
      </p:sp>
      <p:sp>
        <p:nvSpPr>
          <p:cNvPr id="7" name="Rounded Rectangle 6"/>
          <p:cNvSpPr/>
          <p:nvPr/>
        </p:nvSpPr>
        <p:spPr>
          <a:xfrm>
            <a:off x="150938" y="197993"/>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66869" y="3063341"/>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a:solidFill>
                  <a:schemeClr val="tx2">
                    <a:lumMod val="60000"/>
                    <a:lumOff val="40000"/>
                  </a:schemeClr>
                </a:solidFill>
                <a:latin typeface="Times New Roman" panose="02020603050405020304" pitchFamily="18" charset="0"/>
                <a:cs typeface="Times New Roman" panose="02020603050405020304" pitchFamily="18" charset="0"/>
              </a:rPr>
              <a:t>                  Vježbe </a:t>
            </a:r>
          </a:p>
          <a:p>
            <a: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034717" y="5429322"/>
            <a:ext cx="3121458" cy="5362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mr Dragana Vujičić -Stefanović, </a:t>
            </a:r>
          </a:p>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06" y="2940687"/>
            <a:ext cx="1756813" cy="993854"/>
          </a:xfrm>
          <a:prstGeom prst="rect">
            <a:avLst/>
          </a:prstGeom>
        </p:spPr>
      </p:pic>
      <p:sp>
        <p:nvSpPr>
          <p:cNvPr id="11" name="Title 1"/>
          <p:cNvSpPr txBox="1">
            <a:spLocks/>
          </p:cNvSpPr>
          <p:nvPr/>
        </p:nvSpPr>
        <p:spPr>
          <a:xfrm>
            <a:off x="580806" y="4188524"/>
            <a:ext cx="7878330" cy="4452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Platni bilans  </a:t>
            </a:r>
          </a:p>
          <a:p>
            <a:endParaRPr lang="sr-Latn-B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283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55</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(def., osnovni cilj vođenja platnog bilansa..)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466109" y="815040"/>
            <a:ext cx="6474691" cy="1055161"/>
          </a:xfrm>
          <a:prstGeom prst="rect">
            <a:avLst/>
          </a:prstGeom>
          <a:ln w="19050">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Platni bilans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sistematski</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svodni) pregled svih transakcija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koje rezidenti jedne zemlje obave sa redzidentima svih ostalih zemalja svijeta u određenom periodu obično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u toku jedne kalendarske godine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Kvartalni bilans (npr. SAD...)</a:t>
            </a:r>
          </a:p>
        </p:txBody>
      </p:sp>
      <p:sp>
        <p:nvSpPr>
          <p:cNvPr id="5" name="Rounded Rectangle 4"/>
          <p:cNvSpPr/>
          <p:nvPr/>
        </p:nvSpPr>
        <p:spPr>
          <a:xfrm>
            <a:off x="323272" y="979581"/>
            <a:ext cx="2022764" cy="489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def.Platni bilans </a:t>
            </a:r>
            <a:endParaRPr lang="en-GB" sz="1600" b="1"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96039" y="4958206"/>
            <a:ext cx="2022764" cy="8926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Osnovni cilj vođenja platnog bilansa</a:t>
            </a:r>
            <a:r>
              <a:rPr lang="sr-Latn-BA"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466108" y="4958206"/>
            <a:ext cx="6594764" cy="2036618"/>
          </a:xfrm>
          <a:prstGeom prst="rect">
            <a:avLst/>
          </a:prstGeom>
          <a:ln w="19050">
            <a:solidFill>
              <a:schemeClr val="accent3">
                <a:lumMod val="75000"/>
              </a:schemeClr>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Da se vlada obavjesti o stanju zaduženosti zemlje zemlje i da joj se tako pomogne pri formulisanju mjera monetarne, fiskalne i  spoljnotrgovinske politike.</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Pri donošenju mjera ekonomske politike, vlade koriste podatke o platnom bilansu svojih spoljnotrgovinskih partnera. Ove informacije od neprocjenjivog su značaja za banke, kompanije i pojedince koji su direktno ili indirektno uključeni u međunarodnu trgovinu ili međunarodne finansije. </a:t>
            </a:r>
          </a:p>
        </p:txBody>
      </p:sp>
      <p:sp>
        <p:nvSpPr>
          <p:cNvPr id="8" name="Rounded Rectangle 7"/>
          <p:cNvSpPr/>
          <p:nvPr/>
        </p:nvSpPr>
        <p:spPr>
          <a:xfrm>
            <a:off x="360693" y="3110215"/>
            <a:ext cx="1958110" cy="6305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dirty="0">
                <a:latin typeface="Times New Roman" panose="02020603050405020304" pitchFamily="18" charset="0"/>
                <a:cs typeface="Times New Roman" panose="02020603050405020304" pitchFamily="18" charset="0"/>
              </a:rPr>
              <a:t>Sve transakcije ili sistematski (svodni) bilans? </a:t>
            </a:r>
            <a:endParaRPr lang="en-GB" sz="16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77090" y="2073905"/>
            <a:ext cx="2022764" cy="489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Međ.transakcija ≠Platni bilans </a:t>
            </a:r>
            <a:endParaRPr lang="en-GB" sz="1600" b="1" i="1"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2466989" y="2001116"/>
            <a:ext cx="6473811" cy="1055161"/>
          </a:xfrm>
          <a:prstGeom prst="rect">
            <a:avLst/>
          </a:prstGeom>
          <a:ln w="19050">
            <a:solidFill>
              <a:schemeClr val="tx1"/>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b="1" i="1" dirty="0">
                <a:solidFill>
                  <a:schemeClr val="accent4">
                    <a:lumMod val="75000"/>
                  </a:schemeClr>
                </a:solidFill>
                <a:latin typeface="Times New Roman" panose="02020603050405020304" pitchFamily="18" charset="0"/>
                <a:cs typeface="Times New Roman" panose="02020603050405020304" pitchFamily="18" charset="0"/>
              </a:rPr>
              <a:t>Međ.transakcija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predstavlja razmjenu  dobara, usluga i aktive (što je obično praćeno plaćanjem) između rezidenta jedne zemlje i ostalih zemalja svijeta.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Platni bilans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uključuje poklone i druge transfere koji se </a:t>
            </a:r>
            <a:r>
              <a:rPr lang="sr-Latn-BA" sz="1600" dirty="0">
                <a:solidFill>
                  <a:srgbClr val="FF0000"/>
                </a:solidFill>
                <a:latin typeface="Times New Roman" panose="02020603050405020304" pitchFamily="18" charset="0"/>
                <a:cs typeface="Times New Roman" panose="02020603050405020304" pitchFamily="18" charset="0"/>
              </a:rPr>
              <a:t>ne plaćaju</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13" name="Title 1"/>
          <p:cNvSpPr txBox="1">
            <a:spLocks/>
          </p:cNvSpPr>
          <p:nvPr/>
        </p:nvSpPr>
        <p:spPr>
          <a:xfrm>
            <a:off x="2466108" y="3128690"/>
            <a:ext cx="6474691" cy="1829516"/>
          </a:xfrm>
          <a:prstGeom prst="rect">
            <a:avLst/>
          </a:prstGeom>
          <a:ln w="19050">
            <a:solidFill>
              <a:srgbClr val="FFC00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platnom bilansu se ne mogu prikazati (bukvalno) sve pojedinačne transakcije svakog rezidenta jedne zemlje sa inostranstvom, stoga kažemo da je platni bilans </a:t>
            </a: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svodni pregled </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u kome se cjelokupna robna razmjena </a:t>
            </a:r>
            <a:r>
              <a:rPr lang="sr-Latn-BA" sz="1600" i="1" dirty="0">
                <a:solidFill>
                  <a:schemeClr val="tx1">
                    <a:lumMod val="65000"/>
                    <a:lumOff val="35000"/>
                  </a:schemeClr>
                </a:solidFill>
                <a:latin typeface="Times New Roman" panose="02020603050405020304" pitchFamily="18" charset="0"/>
                <a:cs typeface="Times New Roman" panose="02020603050405020304" pitchFamily="18" charset="0"/>
              </a:rPr>
              <a:t>agregira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 u nekoliko glavnih kategorija. </a:t>
            </a:r>
          </a:p>
          <a:p>
            <a:pPr marL="285750" indent="-285750" algn="just">
              <a:buFont typeface="Wingdings" panose="05000000000000000000" pitchFamily="2" charset="2"/>
              <a:buChar char="§"/>
            </a:pP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Platni bilans uključuje i transakcije u koje inostrani rezidenti nisu direktno uključeni ( npr.kada centralna banka prodaje dio svojih monetarnih rezervi domaćim komercijalnim bankama).  </a:t>
            </a:r>
          </a:p>
        </p:txBody>
      </p:sp>
    </p:spTree>
    <p:extLst>
      <p:ext uri="{BB962C8B-B14F-4D97-AF65-F5344CB8AC3E}">
        <p14:creationId xmlns:p14="http://schemas.microsoft.com/office/powerpoint/2010/main" val="3997419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56</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2893805"/>
            <a:ext cx="2022764" cy="1075180"/>
          </a:xfrm>
          <a:prstGeom prst="rect">
            <a:avLst/>
          </a:prstGeom>
        </p:spPr>
      </p:pic>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23272" y="979581"/>
            <a:ext cx="2022764" cy="489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Platni bilans kao indikator...</a:t>
            </a:r>
            <a:endParaRPr lang="en-GB" sz="1600" b="1"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511860" y="905738"/>
            <a:ext cx="6396469" cy="941916"/>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Wingdings" panose="05000000000000000000" pitchFamily="2" charset="2"/>
              <a:buChar char="§"/>
            </a:pPr>
            <a:endParaRPr lang="sr-Latn-B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Uspješnosti zemlje u međunarodnoj razmjeni </a:t>
            </a: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Stanja ravnoteže jedne zemlje u međ.razmjeni</a:t>
            </a: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Evenutalnih promjena koje mogu imati za posljedicu poboljšanje ili pogoršanje položaja jedne zemlje u međunarodnoj razmjeni  </a:t>
            </a:r>
          </a:p>
          <a:p>
            <a:pPr marL="285750" indent="-285750">
              <a:buFont typeface="Wingdings" panose="05000000000000000000" pitchFamily="2" charset="2"/>
              <a:buChar char="§"/>
            </a:pPr>
            <a:endParaRPr lang="en-GB" sz="16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94651" y="2340297"/>
            <a:ext cx="2022764" cy="489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Značaj platnog bilansa....</a:t>
            </a:r>
            <a:endParaRPr lang="en-GB" sz="1600" b="1" i="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2346036" y="2358866"/>
            <a:ext cx="6396469" cy="9419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Wingdings" panose="05000000000000000000" pitchFamily="2" charset="2"/>
              <a:buChar char="§"/>
            </a:pPr>
            <a:endParaRPr lang="sr-Latn-B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Porast učešća međunarodnih transakcija u ukupnom obimu transakcija jedne zemlje zahtjeva analizu ekonomske uspješnosti svake države u međunarodnim ekonomskim odnosima. </a:t>
            </a:r>
          </a:p>
          <a:p>
            <a:pPr marL="285750" indent="-285750">
              <a:buFont typeface="Wingdings" panose="05000000000000000000" pitchFamily="2" charset="2"/>
              <a:buChar char="§"/>
            </a:pPr>
            <a:endParaRPr lang="en-GB" sz="16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323272" y="4340350"/>
            <a:ext cx="2022764" cy="863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Principi računovodsva platnog bilansa </a:t>
            </a:r>
            <a:endParaRPr lang="en-GB" sz="1600" b="1" i="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511859" y="4261679"/>
            <a:ext cx="6396469" cy="1535805"/>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endParaRPr lang="sr-Latn-B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Principi računovodstva platnog bilansa → kako se međunarodne tranakcije bilježe , odnosno unose u platni bilans zemlje. Tri glavna računa platnog bilansa: </a:t>
            </a:r>
          </a:p>
          <a:p>
            <a:pPr marL="285750" indent="-285750">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Račun platnog bilansa </a:t>
            </a:r>
          </a:p>
          <a:p>
            <a:pPr marL="285750" indent="-285750">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Račun kapitalnog bilansa </a:t>
            </a:r>
          </a:p>
          <a:p>
            <a:pPr marL="285750" indent="-285750">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Račun finansijskog bilansa.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241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57</a:t>
            </a:fld>
            <a:endParaRPr lang="en-US" dirty="0"/>
          </a:p>
        </p:txBody>
      </p:sp>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 tekući i kapitalni račn)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23271" y="979582"/>
            <a:ext cx="3408219" cy="368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Tekući račun  </a:t>
            </a:r>
            <a:endParaRPr lang="en-GB" sz="1600" b="1"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23271" y="1437983"/>
            <a:ext cx="3426965" cy="2424455"/>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endParaRPr lang="sr-Latn-B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Izvoz i uvoz dobara i usluga</a:t>
            </a: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Primarni dohodak (od investicija) primljen od ili plaćen stranim rezidentima i </a:t>
            </a: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Sekundarni dohodak (tekući transferi kao što su penzije) poslati ili primljen iz inostranstva </a:t>
            </a:r>
          </a:p>
        </p:txBody>
      </p:sp>
      <p:sp>
        <p:nvSpPr>
          <p:cNvPr id="7" name="Rounded Rectangle 6"/>
          <p:cNvSpPr/>
          <p:nvPr/>
        </p:nvSpPr>
        <p:spPr>
          <a:xfrm>
            <a:off x="323271" y="4264125"/>
            <a:ext cx="5264729" cy="2748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Neto kreditiranje (+) sa tekućeg i i kapitalnog računa </a:t>
            </a:r>
            <a:endParaRPr lang="en-GB" sz="1600" b="1" i="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194651" y="4538961"/>
            <a:ext cx="8506004" cy="901258"/>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Nastaje kada ukupna potraživanja premaše dugovanja u tekućem i kapitalnom računu. To je neto kreditiranje jer zemlja tada kreditira druge. Biti neto kreditor znači da zemlja u tekućim i kapitalnim transakcijama </a:t>
            </a:r>
            <a:r>
              <a:rPr lang="sr-Latn-BA" sz="1600" b="1" dirty="0">
                <a:solidFill>
                  <a:schemeClr val="accent5"/>
                </a:solidFill>
                <a:latin typeface="Times New Roman" panose="02020603050405020304" pitchFamily="18" charset="0"/>
                <a:cs typeface="Times New Roman" panose="02020603050405020304" pitchFamily="18" charset="0"/>
              </a:rPr>
              <a:t>zarađuje više </a:t>
            </a:r>
            <a:r>
              <a:rPr lang="sr-Latn-BA" sz="1600" dirty="0">
                <a:latin typeface="Times New Roman" panose="02020603050405020304" pitchFamily="18" charset="0"/>
                <a:cs typeface="Times New Roman" panose="02020603050405020304" pitchFamily="18" charset="0"/>
              </a:rPr>
              <a:t>nego što troši u inostranstvu. </a:t>
            </a:r>
            <a:endParaRPr lang="en-GB" sz="16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3957780" y="1507979"/>
            <a:ext cx="4664652" cy="2639147"/>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endParaRPr lang="sr-Latn-B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 obično je vrlo mali, sadrži kupovinu i prodaju neproizvodne nefinansijske aktive (priorodni resursi) kao i priliv i odliv kapitalnih transfera. Izvoz dobara i usluga kao i primarni i sekundarni dohoci, i kapitalni transferi primljeni iz inostranstva spadaju u </a:t>
            </a:r>
            <a:r>
              <a:rPr lang="sr-Latn-BA" sz="1600" dirty="0">
                <a:solidFill>
                  <a:schemeClr val="accent1">
                    <a:lumMod val="75000"/>
                  </a:schemeClr>
                </a:solidFill>
                <a:latin typeface="Times New Roman" panose="02020603050405020304" pitchFamily="18" charset="0"/>
                <a:cs typeface="Times New Roman" panose="02020603050405020304" pitchFamily="18" charset="0"/>
              </a:rPr>
              <a:t>potražne transakcije</a:t>
            </a:r>
            <a:r>
              <a:rPr lang="sr-Latn-BA" sz="1600" dirty="0">
                <a:latin typeface="Times New Roman" panose="02020603050405020304" pitchFamily="18" charset="0"/>
                <a:cs typeface="Times New Roman" panose="02020603050405020304" pitchFamily="18" charset="0"/>
              </a:rPr>
              <a:t>, dok su uvoz dobara i usluga, primarni i sekundarni dohoci i kapitalni transferi poslati u inostravo klasifikovani kao </a:t>
            </a:r>
            <a:r>
              <a:rPr lang="sr-Latn-BA" sz="1600" dirty="0">
                <a:solidFill>
                  <a:schemeClr val="accent1">
                    <a:lumMod val="75000"/>
                  </a:schemeClr>
                </a:solidFill>
                <a:latin typeface="Times New Roman" panose="02020603050405020304" pitchFamily="18" charset="0"/>
                <a:cs typeface="Times New Roman" panose="02020603050405020304" pitchFamily="18" charset="0"/>
              </a:rPr>
              <a:t>dugovne transakcije</a:t>
            </a:r>
            <a:r>
              <a:rPr lang="sr-Latn-BA" sz="1600" dirty="0">
                <a:latin typeface="Times New Roman" panose="02020603050405020304" pitchFamily="18" charset="0"/>
                <a:cs typeface="Times New Roman" panose="02020603050405020304" pitchFamily="18" charset="0"/>
              </a:rPr>
              <a:t>. </a:t>
            </a:r>
          </a:p>
        </p:txBody>
      </p:sp>
      <p:sp>
        <p:nvSpPr>
          <p:cNvPr id="12" name="Rounded Rectangle 11"/>
          <p:cNvSpPr/>
          <p:nvPr/>
        </p:nvSpPr>
        <p:spPr>
          <a:xfrm>
            <a:off x="4096599" y="979582"/>
            <a:ext cx="3408219" cy="368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Kapitalni račun </a:t>
            </a:r>
            <a:endParaRPr lang="en-GB" sz="1600" b="1" i="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314035" y="5557219"/>
            <a:ext cx="5264729" cy="2748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Neto zaduženje (-) sa tekućeg i i kapitalnog računa </a:t>
            </a:r>
            <a:endParaRPr lang="en-GB" sz="1600" b="1" i="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314035" y="5934490"/>
            <a:ext cx="8506004" cy="827364"/>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Događaju se kada ukupna dugovanja prevazilaze potraživanja na tekućem i kapitalnom računu.Biti neto dužnik znači da zemlja u svojim tekućim i kapitalnim transakcijama </a:t>
            </a:r>
            <a:r>
              <a:rPr lang="sr-Latn-BA" sz="1600" b="1" dirty="0">
                <a:solidFill>
                  <a:srgbClr val="FF0000"/>
                </a:solidFill>
                <a:latin typeface="Times New Roman" panose="02020603050405020304" pitchFamily="18" charset="0"/>
                <a:cs typeface="Times New Roman" panose="02020603050405020304" pitchFamily="18" charset="0"/>
              </a:rPr>
              <a:t>troši više </a:t>
            </a:r>
            <a:r>
              <a:rPr lang="sr-Latn-BA" sz="1600" dirty="0">
                <a:latin typeface="Times New Roman" panose="02020603050405020304" pitchFamily="18" charset="0"/>
                <a:cs typeface="Times New Roman" panose="02020603050405020304" pitchFamily="18" charset="0"/>
              </a:rPr>
              <a:t>nego što zarađuje u inostranstvu.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821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58</a:t>
            </a:fld>
            <a:endParaRPr lang="en-US" dirty="0"/>
          </a:p>
        </p:txBody>
      </p:sp>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 finansijski račun)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323271" y="979582"/>
            <a:ext cx="3408219" cy="3682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sr-Latn-BA" sz="1600" b="1" i="1" dirty="0">
                <a:latin typeface="Times New Roman" panose="02020603050405020304" pitchFamily="18" charset="0"/>
                <a:cs typeface="Times New Roman" panose="02020603050405020304" pitchFamily="18" charset="0"/>
              </a:rPr>
              <a:t>Finansijski račun</a:t>
            </a:r>
            <a:endParaRPr lang="en-GB" sz="1600" b="1"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23271" y="1437984"/>
            <a:ext cx="8377384" cy="566307"/>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Uključuje neto povećanje finansijske aktive, neto povećanje finansijske pasive, tj.obaveza prema inostranstvu i finansijske derivative (osim rezervi). </a:t>
            </a:r>
          </a:p>
        </p:txBody>
      </p:sp>
      <p:sp>
        <p:nvSpPr>
          <p:cNvPr id="15" name="Rounded Rectangle 14"/>
          <p:cNvSpPr/>
          <p:nvPr/>
        </p:nvSpPr>
        <p:spPr>
          <a:xfrm>
            <a:off x="323271" y="2186549"/>
            <a:ext cx="3408219" cy="2887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Neto povećanje finansijske aktive </a:t>
            </a:r>
            <a:endParaRPr lang="en-GB" sz="1600" b="1" i="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323271" y="2554795"/>
            <a:ext cx="8377384" cy="650088"/>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Uključuje direktne i portfolio investicije (kako kratkoročne tako i dugoročne) i drugu investicionu aktivu (kao što su gotovina i depoziti, zajmovi, trgovinski krediti i avansi), kao i zvaničnu rezervnu aktivu. </a:t>
            </a:r>
          </a:p>
        </p:txBody>
      </p:sp>
      <p:sp>
        <p:nvSpPr>
          <p:cNvPr id="17" name="Rounded Rectangle 16"/>
          <p:cNvSpPr/>
          <p:nvPr/>
        </p:nvSpPr>
        <p:spPr>
          <a:xfrm>
            <a:off x="323271" y="3278133"/>
            <a:ext cx="3408219" cy="2887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Latn-BA" sz="1600" b="1" i="1" dirty="0">
                <a:latin typeface="Times New Roman" panose="02020603050405020304" pitchFamily="18" charset="0"/>
                <a:cs typeface="Times New Roman" panose="02020603050405020304" pitchFamily="18" charset="0"/>
              </a:rPr>
              <a:t>Neto povećanje finansijske pasive </a:t>
            </a:r>
            <a:endParaRPr lang="en-GB" sz="1600" b="1" i="1"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323271" y="3629036"/>
            <a:ext cx="8377384" cy="650088"/>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Uključuje obaveze po osnovu direktnih i portfolio investicija, kao i druge investicione obaveze (kao što su gotovina i depoziti, zajmovi, trgovinski krediti i avansi). </a:t>
            </a:r>
          </a:p>
        </p:txBody>
      </p:sp>
      <p:sp>
        <p:nvSpPr>
          <p:cNvPr id="19" name="Rounded Rectangle 18"/>
          <p:cNvSpPr/>
          <p:nvPr/>
        </p:nvSpPr>
        <p:spPr>
          <a:xfrm>
            <a:off x="323271" y="4341231"/>
            <a:ext cx="3408219" cy="2887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sr-Latn-BA" sz="1600" b="1" i="1" dirty="0">
                <a:latin typeface="Times New Roman" panose="02020603050405020304" pitchFamily="18" charset="0"/>
                <a:cs typeface="Times New Roman" panose="02020603050405020304" pitchFamily="18" charset="0"/>
              </a:rPr>
              <a:t>Finansijski derivativi </a:t>
            </a:r>
            <a:endParaRPr lang="en-GB" sz="1600" b="1" i="1"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23271" y="4703277"/>
            <a:ext cx="8377384" cy="650088"/>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sr-Latn-BA" sz="1600" dirty="0">
                <a:latin typeface="Times New Roman" panose="02020603050405020304" pitchFamily="18" charset="0"/>
                <a:cs typeface="Times New Roman" panose="02020603050405020304" pitchFamily="18" charset="0"/>
              </a:rPr>
              <a:t>Takođe su ukljčeni u finansijski račun. Oni obuhvataju finansijsku aktivu, koja je kompleksnija od akcija i obveznica, ali čija vrijednost može da zavisi od vrijednosti akcija ili obveznica. </a:t>
            </a:r>
          </a:p>
        </p:txBody>
      </p:sp>
      <p:sp>
        <p:nvSpPr>
          <p:cNvPr id="21" name="Rounded Rectangle 20"/>
          <p:cNvSpPr/>
          <p:nvPr/>
        </p:nvSpPr>
        <p:spPr>
          <a:xfrm>
            <a:off x="438724" y="5482094"/>
            <a:ext cx="8289639" cy="9243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sr-Latn-BA" sz="1600" b="1" i="1" dirty="0">
                <a:latin typeface="Times New Roman" panose="02020603050405020304" pitchFamily="18" charset="0"/>
                <a:cs typeface="Times New Roman" panose="02020603050405020304" pitchFamily="18" charset="0"/>
              </a:rPr>
              <a:t>Neto kreditiranje(+) </a:t>
            </a:r>
            <a:r>
              <a:rPr lang="sr-Latn-BA" sz="1600" dirty="0">
                <a:latin typeface="Times New Roman" panose="02020603050405020304" pitchFamily="18" charset="0"/>
                <a:cs typeface="Times New Roman" panose="02020603050405020304" pitchFamily="18" charset="0"/>
              </a:rPr>
              <a:t>sa finansijskog računa nastaje kada neto povećanje finansijske aktive neke zemlje premaši neto povećanje finansijske pasive , dok </a:t>
            </a:r>
            <a:r>
              <a:rPr lang="sr-Latn-BA" sz="1600" b="1" i="1" dirty="0">
                <a:latin typeface="Times New Roman" panose="02020603050405020304" pitchFamily="18" charset="0"/>
                <a:cs typeface="Times New Roman" panose="02020603050405020304" pitchFamily="18" charset="0"/>
              </a:rPr>
              <a:t>neto zaduženje (-) </a:t>
            </a:r>
            <a:r>
              <a:rPr lang="sr-Latn-BA" sz="1600" dirty="0">
                <a:latin typeface="Times New Roman" panose="02020603050405020304" pitchFamily="18" charset="0"/>
                <a:cs typeface="Times New Roman" panose="02020603050405020304" pitchFamily="18" charset="0"/>
              </a:rPr>
              <a:t>sa finansijskog računa nastaje kada neto povećanje finansijske pasive premaši neto povećanje finansijske aktive.  </a:t>
            </a:r>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736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59</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vrste transakcija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895927" y="780473"/>
            <a:ext cx="1939636"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Tekuće transakcije </a:t>
            </a:r>
            <a:endParaRPr lang="en-GB" dirty="0"/>
          </a:p>
        </p:txBody>
      </p:sp>
      <p:sp>
        <p:nvSpPr>
          <p:cNvPr id="5" name="Oval 4"/>
          <p:cNvSpPr/>
          <p:nvPr/>
        </p:nvSpPr>
        <p:spPr>
          <a:xfrm>
            <a:off x="5352472" y="780473"/>
            <a:ext cx="1939636"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Kapitalne  transakcije </a:t>
            </a:r>
            <a:endParaRPr lang="en-GB" dirty="0"/>
          </a:p>
        </p:txBody>
      </p:sp>
      <p:sp>
        <p:nvSpPr>
          <p:cNvPr id="6" name="Rounded Rectangle 5"/>
          <p:cNvSpPr/>
          <p:nvPr/>
        </p:nvSpPr>
        <p:spPr>
          <a:xfrm>
            <a:off x="194651" y="1703533"/>
            <a:ext cx="3749965" cy="3090140"/>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sr-Latn-BA" sz="1600" dirty="0">
                <a:latin typeface="Times New Roman" panose="02020603050405020304" pitchFamily="18" charset="0"/>
                <a:cs typeface="Times New Roman" panose="02020603050405020304" pitchFamily="18" charset="0"/>
              </a:rPr>
              <a:t>Transakcije koje potiču iz realnog transfera roba i usluga i plaćanja po ovom osnovu: </a:t>
            </a:r>
          </a:p>
          <a:p>
            <a:pPr marL="285750" indent="-285750" algn="just">
              <a:buFont typeface="Wingdings" panose="05000000000000000000" pitchFamily="2" charset="2"/>
              <a:buChar char="§"/>
            </a:pPr>
            <a:r>
              <a:rPr lang="sr-Latn-BA" sz="1600" dirty="0">
                <a:solidFill>
                  <a:srgbClr val="00B050"/>
                </a:solidFill>
                <a:latin typeface="Times New Roman" panose="02020603050405020304" pitchFamily="18" charset="0"/>
                <a:cs typeface="Times New Roman" panose="02020603050405020304" pitchFamily="18" charset="0"/>
              </a:rPr>
              <a:t>Izvoz robe </a:t>
            </a:r>
          </a:p>
          <a:p>
            <a:pPr marL="285750" indent="-285750" algn="just">
              <a:buFont typeface="Wingdings" panose="05000000000000000000" pitchFamily="2" charset="2"/>
              <a:buChar char="§"/>
            </a:pPr>
            <a:r>
              <a:rPr lang="sr-Latn-BA" sz="1600" dirty="0">
                <a:solidFill>
                  <a:srgbClr val="00B050"/>
                </a:solidFill>
                <a:latin typeface="Times New Roman" panose="02020603050405020304" pitchFamily="18" charset="0"/>
                <a:cs typeface="Times New Roman" panose="02020603050405020304" pitchFamily="18" charset="0"/>
              </a:rPr>
              <a:t>Izvoz usluga </a:t>
            </a:r>
          </a:p>
          <a:p>
            <a:pPr marL="285750" indent="-285750" algn="just">
              <a:buFont typeface="Wingdings" panose="05000000000000000000" pitchFamily="2" charset="2"/>
              <a:buChar char="§"/>
            </a:pPr>
            <a:r>
              <a:rPr lang="sr-Latn-BA" sz="1600" dirty="0">
                <a:solidFill>
                  <a:srgbClr val="00B050"/>
                </a:solidFill>
                <a:latin typeface="Times New Roman" panose="02020603050405020304" pitchFamily="18" charset="0"/>
                <a:cs typeface="Times New Roman" panose="02020603050405020304" pitchFamily="18" charset="0"/>
              </a:rPr>
              <a:t>Primljeni jednostrani transferi</a:t>
            </a:r>
          </a:p>
          <a:p>
            <a:pPr marL="285750" indent="-285750" algn="just">
              <a:buFont typeface="Wingdings" panose="05000000000000000000" pitchFamily="2" charset="2"/>
              <a:buChar char="§"/>
            </a:pPr>
            <a:r>
              <a:rPr lang="sr-Latn-BA" sz="1600" dirty="0">
                <a:solidFill>
                  <a:srgbClr val="00B050"/>
                </a:solidFill>
                <a:latin typeface="Times New Roman" panose="02020603050405020304" pitchFamily="18" charset="0"/>
                <a:cs typeface="Times New Roman" panose="02020603050405020304" pitchFamily="18" charset="0"/>
              </a:rPr>
              <a:t> </a:t>
            </a:r>
            <a:r>
              <a:rPr lang="sr-Latn-BA" sz="1600" dirty="0">
                <a:latin typeface="Times New Roman" panose="02020603050405020304" pitchFamily="18" charset="0"/>
                <a:cs typeface="Times New Roman" panose="02020603050405020304" pitchFamily="18" charset="0"/>
              </a:rPr>
              <a:t>Prihodi po osnovu kamata i dividendi </a:t>
            </a:r>
            <a:endParaRPr lang="sr-Latn-BA" sz="1600" dirty="0">
              <a:solidFill>
                <a:srgbClr val="00B05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Uvoz robe </a:t>
            </a:r>
          </a:p>
          <a:p>
            <a:pPr marL="285750" indent="-285750" algn="just">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Uvoz usluga </a:t>
            </a:r>
          </a:p>
          <a:p>
            <a:pPr marL="285750" indent="-285750" algn="just">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Dati jednostrani transferi </a:t>
            </a:r>
          </a:p>
          <a:p>
            <a:pPr marL="285750" indent="-285750" algn="just">
              <a:buFont typeface="Wingdings" panose="05000000000000000000" pitchFamily="2" charset="2"/>
              <a:buChar char="§"/>
            </a:pPr>
            <a:r>
              <a:rPr lang="sr-Latn-BA" sz="1600" dirty="0">
                <a:latin typeface="Times New Roman" panose="02020603050405020304" pitchFamily="18" charset="0"/>
                <a:cs typeface="Times New Roman" panose="02020603050405020304" pitchFamily="18" charset="0"/>
              </a:rPr>
              <a:t> Rashodi po osnovu kamata i dividendi </a:t>
            </a:r>
          </a:p>
        </p:txBody>
      </p:sp>
      <p:sp>
        <p:nvSpPr>
          <p:cNvPr id="7" name="Rounded Rectangle 6"/>
          <p:cNvSpPr/>
          <p:nvPr/>
        </p:nvSpPr>
        <p:spPr>
          <a:xfrm>
            <a:off x="4424219" y="1593273"/>
            <a:ext cx="4315714" cy="4655127"/>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sr-Latn-BA" sz="1600" dirty="0">
                <a:latin typeface="Times New Roman" panose="02020603050405020304" pitchFamily="18" charset="0"/>
                <a:cs typeface="Times New Roman" panose="02020603050405020304" pitchFamily="18" charset="0"/>
              </a:rPr>
              <a:t>Transakcije koje nisu praćene realnim transferom roba  i usluga – međ.finansijske transakcije odnosno kretanje dugoročnog i kratkoročnog kapitala (transfer kupovne snage između pojedinih zemalja). </a:t>
            </a:r>
          </a:p>
          <a:p>
            <a:pPr marL="285750" indent="-285750" algn="just">
              <a:buFont typeface="Wingdings" panose="05000000000000000000" pitchFamily="2" charset="2"/>
              <a:buChar char="§"/>
            </a:pPr>
            <a:r>
              <a:rPr lang="sr-Latn-BA" sz="1600" b="1" i="1" dirty="0">
                <a:solidFill>
                  <a:srgbClr val="00B050"/>
                </a:solidFill>
                <a:latin typeface="Times New Roman" panose="02020603050405020304" pitchFamily="18" charset="0"/>
                <a:cs typeface="Times New Roman" panose="02020603050405020304" pitchFamily="18" charset="0"/>
              </a:rPr>
              <a:t>Priliv kapitala </a:t>
            </a:r>
            <a:r>
              <a:rPr lang="sr-Latn-BA" sz="1600" dirty="0">
                <a:solidFill>
                  <a:srgbClr val="00B050"/>
                </a:solidFill>
                <a:latin typeface="Times New Roman" panose="02020603050405020304" pitchFamily="18" charset="0"/>
                <a:cs typeface="Times New Roman" panose="02020603050405020304" pitchFamily="18" charset="0"/>
              </a:rPr>
              <a:t>(kao posljedica kredita odobrenih od drugih zemalja, stranih depozita u domaćim bankama i kupovina domaćih vrijednosnih papira od strane nerezidenata te države ili priliv po osnovu otplate duga po kreditima koje su strane zemlje koristile u prethodnom periodu. </a:t>
            </a:r>
          </a:p>
          <a:p>
            <a:pPr marL="285750" indent="-285750" algn="just">
              <a:buFont typeface="Wingdings" panose="05000000000000000000" pitchFamily="2" charset="2"/>
              <a:buChar char="§"/>
            </a:pPr>
            <a:r>
              <a:rPr lang="sr-Latn-BA" sz="1600" b="1" i="1" dirty="0">
                <a:solidFill>
                  <a:srgbClr val="00B050"/>
                </a:solidFill>
                <a:latin typeface="Times New Roman" panose="02020603050405020304" pitchFamily="18" charset="0"/>
                <a:cs typeface="Times New Roman" panose="02020603050405020304" pitchFamily="18" charset="0"/>
              </a:rPr>
              <a:t>Izvoz zlata </a:t>
            </a:r>
            <a:endParaRPr lang="sr-Latn-BA" sz="16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sr-Latn-BA" sz="1600" b="1" i="1" dirty="0">
                <a:latin typeface="Times New Roman" panose="02020603050405020304" pitchFamily="18" charset="0"/>
                <a:cs typeface="Times New Roman" panose="02020603050405020304" pitchFamily="18" charset="0"/>
              </a:rPr>
              <a:t>Odliv kapitala </a:t>
            </a:r>
            <a:r>
              <a:rPr lang="sr-Latn-BA" sz="1600" dirty="0">
                <a:latin typeface="Times New Roman" panose="02020603050405020304" pitchFamily="18" charset="0"/>
                <a:cs typeface="Times New Roman" panose="02020603050405020304" pitchFamily="18" charset="0"/>
              </a:rPr>
              <a:t>(kao posljedica kreditnih aranžmana, držanje depozita u stranim bankama i kupovina vrijednosnih papira iz stranih država). </a:t>
            </a:r>
          </a:p>
          <a:p>
            <a:pPr marL="285750" indent="-285750" algn="just">
              <a:buFont typeface="Wingdings" panose="05000000000000000000" pitchFamily="2" charset="2"/>
              <a:buChar char="§"/>
            </a:pPr>
            <a:r>
              <a:rPr lang="sr-Latn-BA" sz="1600" b="1" i="1" dirty="0">
                <a:solidFill>
                  <a:schemeClr val="tx1"/>
                </a:solidFill>
                <a:latin typeface="Times New Roman" panose="02020603050405020304" pitchFamily="18" charset="0"/>
                <a:cs typeface="Times New Roman" panose="02020603050405020304" pitchFamily="18" charset="0"/>
              </a:rPr>
              <a:t>Uvoz zlata </a:t>
            </a:r>
          </a:p>
        </p:txBody>
      </p:sp>
      <p:sp>
        <p:nvSpPr>
          <p:cNvPr id="8" name="Rounded Rectangle 7"/>
          <p:cNvSpPr/>
          <p:nvPr/>
        </p:nvSpPr>
        <p:spPr>
          <a:xfrm rot="1022423">
            <a:off x="7583129" y="2763459"/>
            <a:ext cx="1547473" cy="32327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000" b="1" dirty="0"/>
              <a:t>Priliv nova u zemlju (kreditne transakciej) </a:t>
            </a:r>
            <a:endParaRPr lang="en-GB" sz="1000" b="1" dirty="0"/>
          </a:p>
        </p:txBody>
      </p:sp>
      <p:sp>
        <p:nvSpPr>
          <p:cNvPr id="9" name="Rounded Rectangle 8"/>
          <p:cNvSpPr/>
          <p:nvPr/>
        </p:nvSpPr>
        <p:spPr>
          <a:xfrm rot="1868924">
            <a:off x="2227951" y="2561790"/>
            <a:ext cx="1549110" cy="32327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000" b="1" dirty="0"/>
              <a:t>Priliv nova u zemlju (kreditne transakciej) </a:t>
            </a:r>
            <a:endParaRPr lang="en-GB" sz="1000" b="1" dirty="0"/>
          </a:p>
        </p:txBody>
      </p:sp>
      <p:sp>
        <p:nvSpPr>
          <p:cNvPr id="10" name="Rounded Rectangle 9"/>
          <p:cNvSpPr/>
          <p:nvPr/>
        </p:nvSpPr>
        <p:spPr>
          <a:xfrm rot="1868924">
            <a:off x="2325760" y="3431982"/>
            <a:ext cx="1549110" cy="323273"/>
          </a:xfrm>
          <a:prstGeom prst="roundRect">
            <a:avLst/>
          </a:prstGeom>
          <a:solidFill>
            <a:srgbClr val="FBB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000" b="1" dirty="0"/>
              <a:t>Odliv novca iz zemlje (debitne transakciej) </a:t>
            </a:r>
            <a:endParaRPr lang="en-GB" sz="1000" b="1" dirty="0"/>
          </a:p>
        </p:txBody>
      </p:sp>
      <p:sp>
        <p:nvSpPr>
          <p:cNvPr id="11" name="Rounded Rectangle 10"/>
          <p:cNvSpPr/>
          <p:nvPr/>
        </p:nvSpPr>
        <p:spPr>
          <a:xfrm rot="853249">
            <a:off x="7264048" y="5967363"/>
            <a:ext cx="1549110" cy="323273"/>
          </a:xfrm>
          <a:prstGeom prst="roundRect">
            <a:avLst/>
          </a:prstGeom>
          <a:solidFill>
            <a:srgbClr val="FBB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000" b="1" dirty="0"/>
              <a:t>Odliv novca iz zemlje (debitne transakciej) </a:t>
            </a:r>
            <a:endParaRPr lang="en-GB" sz="1000" b="1" dirty="0"/>
          </a:p>
        </p:txBody>
      </p:sp>
      <p:sp>
        <p:nvSpPr>
          <p:cNvPr id="12" name="Rounded Rectangle 11"/>
          <p:cNvSpPr/>
          <p:nvPr/>
        </p:nvSpPr>
        <p:spPr>
          <a:xfrm>
            <a:off x="288658" y="4893731"/>
            <a:ext cx="3749965" cy="1179945"/>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sr-Latn-BA" sz="1600" dirty="0">
                <a:latin typeface="Times New Roman" panose="02020603050405020304" pitchFamily="18" charset="0"/>
                <a:cs typeface="Times New Roman" panose="02020603050405020304" pitchFamily="18" charset="0"/>
              </a:rPr>
              <a:t>Jednostrani transferi ( doznake radnika iz iznostranstva, penzije plaćene i primljene iz inostranstva, drugi privatni transferi.</a:t>
            </a:r>
          </a:p>
        </p:txBody>
      </p:sp>
    </p:spTree>
    <p:extLst>
      <p:ext uri="{BB962C8B-B14F-4D97-AF65-F5344CB8AC3E}">
        <p14:creationId xmlns:p14="http://schemas.microsoft.com/office/powerpoint/2010/main" val="325188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
        <p:nvSpPr>
          <p:cNvPr id="3" name="Rounded Rectangle 2"/>
          <p:cNvSpPr/>
          <p:nvPr/>
        </p:nvSpPr>
        <p:spPr>
          <a:xfrm>
            <a:off x="176178" y="237985"/>
            <a:ext cx="8792332"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2. Međunarodna ekonomija i spoljnotrgovinski multiplikator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883708" y="1366875"/>
            <a:ext cx="5861163" cy="1017476"/>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just"/>
            <a:r>
              <a:rPr lang="sr-Latn-BA" dirty="0">
                <a:solidFill>
                  <a:schemeClr val="tx1"/>
                </a:solidFill>
                <a:latin typeface="Times New Roman" panose="02020603050405020304" pitchFamily="18" charset="0"/>
                <a:cs typeface="Times New Roman" panose="02020603050405020304" pitchFamily="18" charset="0"/>
              </a:rPr>
              <a:t>Američki ekonomista koji je razradio Kejnzove koncepcije dejstva investicionog multiplikatora, ali na principu otvorene ekonomije. </a:t>
            </a:r>
            <a:endParaRPr lang="en-GB" dirty="0">
              <a:solidFill>
                <a:schemeClr val="tx1"/>
              </a:solidFill>
            </a:endParaRPr>
          </a:p>
        </p:txBody>
      </p:sp>
      <p:sp>
        <p:nvSpPr>
          <p:cNvPr id="5" name="Vertical Scroll 4"/>
          <p:cNvSpPr/>
          <p:nvPr/>
        </p:nvSpPr>
        <p:spPr>
          <a:xfrm>
            <a:off x="316688" y="1414559"/>
            <a:ext cx="2428475" cy="868218"/>
          </a:xfrm>
          <a:prstGeom prst="verticalScroll">
            <a:avLst/>
          </a:prstGeom>
          <a:solidFill>
            <a:schemeClr val="accent3">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sr-Latn-BA" dirty="0"/>
              <a:t>Fric MakluP (Fritz Machlup) </a:t>
            </a:r>
            <a:endParaRPr lang="en-GB" dirty="0"/>
          </a:p>
        </p:txBody>
      </p:sp>
      <p:sp>
        <p:nvSpPr>
          <p:cNvPr id="6" name="Rounded Rectangle 5"/>
          <p:cNvSpPr/>
          <p:nvPr/>
        </p:nvSpPr>
        <p:spPr>
          <a:xfrm>
            <a:off x="381343" y="2502147"/>
            <a:ext cx="8363528" cy="1263144"/>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Wingdings" panose="05000000000000000000" pitchFamily="2" charset="2"/>
              <a:buChar char="§"/>
            </a:pPr>
            <a:r>
              <a:rPr lang="sr-Latn-BA" dirty="0">
                <a:solidFill>
                  <a:schemeClr val="tx1"/>
                </a:solidFill>
                <a:latin typeface="Times New Roman" panose="02020603050405020304" pitchFamily="18" charset="0"/>
                <a:cs typeface="Times New Roman" panose="02020603050405020304" pitchFamily="18" charset="0"/>
              </a:rPr>
              <a:t>Maklup izjednačava efekte </a:t>
            </a:r>
            <a:r>
              <a:rPr lang="sr-Latn-BA" b="1" i="1" dirty="0">
                <a:solidFill>
                  <a:schemeClr val="tx1"/>
                </a:solidFill>
                <a:latin typeface="Times New Roman" panose="02020603050405020304" pitchFamily="18" charset="0"/>
                <a:cs typeface="Times New Roman" panose="02020603050405020304" pitchFamily="18" charset="0"/>
              </a:rPr>
              <a:t>uvoza</a:t>
            </a:r>
            <a:r>
              <a:rPr lang="sr-Latn-BA" dirty="0">
                <a:solidFill>
                  <a:schemeClr val="tx1"/>
                </a:solidFill>
                <a:latin typeface="Times New Roman" panose="02020603050405020304" pitchFamily="18" charset="0"/>
                <a:cs typeface="Times New Roman" panose="02020603050405020304" pitchFamily="18" charset="0"/>
              </a:rPr>
              <a:t> na nacionalnu privredu sa efektima </a:t>
            </a:r>
            <a:r>
              <a:rPr lang="sr-Latn-BA" b="1" i="1" dirty="0">
                <a:solidFill>
                  <a:schemeClr val="tx1"/>
                </a:solidFill>
                <a:latin typeface="Times New Roman" panose="02020603050405020304" pitchFamily="18" charset="0"/>
                <a:cs typeface="Times New Roman" panose="02020603050405020304" pitchFamily="18" charset="0"/>
              </a:rPr>
              <a:t>štednje</a:t>
            </a:r>
            <a:r>
              <a:rPr lang="sr-Latn-BA"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sr-Latn-BA" dirty="0">
                <a:solidFill>
                  <a:schemeClr val="tx1"/>
                </a:solidFill>
                <a:latin typeface="Times New Roman" panose="02020603050405020304" pitchFamily="18" charset="0"/>
                <a:cs typeface="Times New Roman" panose="02020603050405020304" pitchFamily="18" charset="0"/>
              </a:rPr>
              <a:t>Kao što </a:t>
            </a:r>
            <a:r>
              <a:rPr lang="sr-Latn-BA" b="1" dirty="0">
                <a:solidFill>
                  <a:schemeClr val="tx1"/>
                </a:solidFill>
                <a:latin typeface="Times New Roman" panose="02020603050405020304" pitchFamily="18" charset="0"/>
                <a:cs typeface="Times New Roman" panose="02020603050405020304" pitchFamily="18" charset="0"/>
              </a:rPr>
              <a:t>štednja</a:t>
            </a:r>
            <a:r>
              <a:rPr lang="sr-Latn-BA" dirty="0">
                <a:solidFill>
                  <a:schemeClr val="tx1"/>
                </a:solidFill>
                <a:latin typeface="Times New Roman" panose="02020603050405020304" pitchFamily="18" charset="0"/>
                <a:cs typeface="Times New Roman" panose="02020603050405020304" pitchFamily="18" charset="0"/>
              </a:rPr>
              <a:t> u </a:t>
            </a:r>
            <a:r>
              <a:rPr lang="sr-Latn-BA" u="sng" dirty="0">
                <a:solidFill>
                  <a:schemeClr val="tx1"/>
                </a:solidFill>
                <a:latin typeface="Times New Roman" panose="02020603050405020304" pitchFamily="18" charset="0"/>
                <a:cs typeface="Times New Roman" panose="02020603050405020304" pitchFamily="18" charset="0"/>
              </a:rPr>
              <a:t>zatvorenoj ekonomiji </a:t>
            </a:r>
            <a:r>
              <a:rPr lang="sr-Latn-BA" b="1" dirty="0">
                <a:solidFill>
                  <a:schemeClr val="tx1"/>
                </a:solidFill>
                <a:latin typeface="Times New Roman" panose="02020603050405020304" pitchFamily="18" charset="0"/>
                <a:cs typeface="Times New Roman" panose="02020603050405020304" pitchFamily="18" charset="0"/>
              </a:rPr>
              <a:t>blokira investicije</a:t>
            </a:r>
            <a:r>
              <a:rPr lang="sr-Latn-BA" dirty="0">
                <a:solidFill>
                  <a:schemeClr val="tx1"/>
                </a:solidFill>
                <a:latin typeface="Times New Roman" panose="02020603050405020304" pitchFamily="18" charset="0"/>
                <a:cs typeface="Times New Roman" panose="02020603050405020304" pitchFamily="18" charset="0"/>
              </a:rPr>
              <a:t>, a  time i njihov multiplikativni efekat, tako </a:t>
            </a:r>
            <a:r>
              <a:rPr lang="sr-Latn-BA" b="1" dirty="0">
                <a:solidFill>
                  <a:schemeClr val="tx1"/>
                </a:solidFill>
                <a:latin typeface="Times New Roman" panose="02020603050405020304" pitchFamily="18" charset="0"/>
                <a:cs typeface="Times New Roman" panose="02020603050405020304" pitchFamily="18" charset="0"/>
              </a:rPr>
              <a:t>uvoz</a:t>
            </a:r>
            <a:r>
              <a:rPr lang="sr-Latn-BA" dirty="0">
                <a:solidFill>
                  <a:schemeClr val="tx1"/>
                </a:solidFill>
                <a:latin typeface="Times New Roman" panose="02020603050405020304" pitchFamily="18" charset="0"/>
                <a:cs typeface="Times New Roman" panose="02020603050405020304" pitchFamily="18" charset="0"/>
              </a:rPr>
              <a:t>  u </a:t>
            </a:r>
            <a:r>
              <a:rPr lang="sr-Latn-BA" u="sng" dirty="0">
                <a:solidFill>
                  <a:schemeClr val="tx1"/>
                </a:solidFill>
                <a:latin typeface="Times New Roman" panose="02020603050405020304" pitchFamily="18" charset="0"/>
                <a:cs typeface="Times New Roman" panose="02020603050405020304" pitchFamily="18" charset="0"/>
              </a:rPr>
              <a:t>otvorenoj ekonomiji </a:t>
            </a:r>
            <a:r>
              <a:rPr lang="sr-Latn-BA" b="1" dirty="0">
                <a:solidFill>
                  <a:schemeClr val="tx1"/>
                </a:solidFill>
                <a:latin typeface="Times New Roman" panose="02020603050405020304" pitchFamily="18" charset="0"/>
                <a:cs typeface="Times New Roman" panose="02020603050405020304" pitchFamily="18" charset="0"/>
              </a:rPr>
              <a:t>stimuliše strane umjesto domaćih proizvođača robe.  </a:t>
            </a:r>
          </a:p>
        </p:txBody>
      </p:sp>
      <p:sp>
        <p:nvSpPr>
          <p:cNvPr id="7" name="Rounded Rectangle 6"/>
          <p:cNvSpPr/>
          <p:nvPr/>
        </p:nvSpPr>
        <p:spPr>
          <a:xfrm>
            <a:off x="390580" y="3987323"/>
            <a:ext cx="8363528" cy="689013"/>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Wingdings" panose="05000000000000000000" pitchFamily="2" charset="2"/>
              <a:buChar char="§"/>
            </a:pPr>
            <a:r>
              <a:rPr lang="sr-Latn-BA" b="1" dirty="0">
                <a:solidFill>
                  <a:schemeClr val="accent4"/>
                </a:solidFill>
                <a:latin typeface="Times New Roman" panose="02020603050405020304" pitchFamily="18" charset="0"/>
                <a:cs typeface="Times New Roman" panose="02020603050405020304" pitchFamily="18" charset="0"/>
              </a:rPr>
              <a:t>Veličina multiplikatora je određena </a:t>
            </a:r>
            <a:r>
              <a:rPr lang="sr-Latn-BA" b="1" i="1" dirty="0">
                <a:solidFill>
                  <a:schemeClr val="tx1"/>
                </a:solidFill>
                <a:latin typeface="Times New Roman" panose="02020603050405020304" pitchFamily="18" charset="0"/>
                <a:cs typeface="Times New Roman" panose="02020603050405020304" pitchFamily="18" charset="0"/>
              </a:rPr>
              <a:t>postojećom sklonošću ka uvozu</a:t>
            </a:r>
            <a:r>
              <a:rPr lang="sr-Latn-BA" dirty="0">
                <a:solidFill>
                  <a:schemeClr val="tx1"/>
                </a:solidFill>
                <a:latin typeface="Times New Roman" panose="02020603050405020304" pitchFamily="18" charset="0"/>
                <a:cs typeface="Times New Roman" panose="02020603050405020304" pitchFamily="18" charset="0"/>
              </a:rPr>
              <a:t>, sklonošću ka </a:t>
            </a:r>
            <a:r>
              <a:rPr lang="sr-Latn-BA" b="1" i="1" dirty="0">
                <a:solidFill>
                  <a:schemeClr val="tx1"/>
                </a:solidFill>
                <a:latin typeface="Times New Roman" panose="02020603050405020304" pitchFamily="18" charset="0"/>
                <a:cs typeface="Times New Roman" panose="02020603050405020304" pitchFamily="18" charset="0"/>
              </a:rPr>
              <a:t>potrošnji</a:t>
            </a:r>
            <a:r>
              <a:rPr lang="sr-Latn-BA" dirty="0">
                <a:solidFill>
                  <a:schemeClr val="tx1"/>
                </a:solidFill>
                <a:latin typeface="Times New Roman" panose="02020603050405020304" pitchFamily="18" charset="0"/>
                <a:cs typeface="Times New Roman" panose="02020603050405020304" pitchFamily="18" charset="0"/>
              </a:rPr>
              <a:t> i </a:t>
            </a:r>
            <a:r>
              <a:rPr lang="sr-Latn-BA" b="1" i="1" dirty="0">
                <a:solidFill>
                  <a:schemeClr val="tx1"/>
                </a:solidFill>
                <a:latin typeface="Times New Roman" panose="02020603050405020304" pitchFamily="18" charset="0"/>
                <a:cs typeface="Times New Roman" panose="02020603050405020304" pitchFamily="18" charset="0"/>
              </a:rPr>
              <a:t>sklonošću ka štednji</a:t>
            </a:r>
            <a:r>
              <a:rPr lang="sr-Latn-BA" dirty="0">
                <a:solidFill>
                  <a:schemeClr val="tx1"/>
                </a:solidFill>
                <a:latin typeface="Times New Roman" panose="02020603050405020304" pitchFamily="18" charset="0"/>
                <a:cs typeface="Times New Roman" panose="02020603050405020304" pitchFamily="18" charset="0"/>
              </a:rPr>
              <a:t>. </a:t>
            </a:r>
            <a:endParaRPr lang="sr-Latn-BA"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90580" y="4865754"/>
            <a:ext cx="8363528" cy="1730152"/>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Wingdings" panose="05000000000000000000" pitchFamily="2" charset="2"/>
              <a:buChar char="§"/>
            </a:pPr>
            <a:r>
              <a:rPr lang="sr-Latn-BA" dirty="0">
                <a:solidFill>
                  <a:schemeClr val="tx1"/>
                </a:solidFill>
                <a:latin typeface="Times New Roman" panose="02020603050405020304" pitchFamily="18" charset="0"/>
                <a:cs typeface="Times New Roman" panose="02020603050405020304" pitchFamily="18" charset="0"/>
              </a:rPr>
              <a:t>Maklup izjednačava efekte štednje sa efektima kao faktore koji djeluju destruktivno na povećanje nacionalnog dohodka. </a:t>
            </a:r>
          </a:p>
          <a:p>
            <a:pPr marL="285750" indent="-285750" algn="just">
              <a:buFont typeface="Wingdings" panose="05000000000000000000" pitchFamily="2" charset="2"/>
              <a:buChar char="§"/>
            </a:pPr>
            <a:r>
              <a:rPr lang="sr-Latn-BA" b="1" dirty="0">
                <a:solidFill>
                  <a:schemeClr val="tx1"/>
                </a:solidFill>
                <a:latin typeface="Times New Roman" panose="02020603050405020304" pitchFamily="18" charset="0"/>
                <a:cs typeface="Times New Roman" panose="02020603050405020304" pitchFamily="18" charset="0"/>
              </a:rPr>
              <a:t>Sklonost ka potrošnji definiše veliinu multiplikatora. Ukoliko se veći dio dohodka ostvaren izvozom koristi u potošnji na domaćem tržištu, to će biti stiumulans povećanju domaće proizvodnje i dodatnog rasta bruto nacinalnog proizvoda odnosno bruto nacionalnog dohodka. </a:t>
            </a:r>
          </a:p>
        </p:txBody>
      </p:sp>
    </p:spTree>
    <p:extLst>
      <p:ext uri="{BB962C8B-B14F-4D97-AF65-F5344CB8AC3E}">
        <p14:creationId xmlns:p14="http://schemas.microsoft.com/office/powerpoint/2010/main" val="3457860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60</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struktura platnog bilansa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94651" y="2507817"/>
            <a:ext cx="3264829" cy="3898671"/>
          </a:xfrm>
          <a:prstGeom prst="round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Struktura platnog bilansa – pregled kreditnih i debitnih stavki </a:t>
            </a:r>
          </a:p>
          <a:p>
            <a:pPr marL="285750" indent="-285750" algn="just">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Kreditne stavke - tekuće i kapitalne transakcije koje imaju za posljedicu priliv novca u zemlju (evidentiraju se na potražnu stranu) </a:t>
            </a:r>
          </a:p>
          <a:p>
            <a:pPr marL="285750" indent="-285750" algn="just">
              <a:buFont typeface="Wingdings" panose="05000000000000000000" pitchFamily="2" charset="2"/>
              <a:buChar char="ü"/>
            </a:pPr>
            <a:r>
              <a:rPr lang="sr-Latn-BA" sz="1600" dirty="0">
                <a:latin typeface="Times New Roman" panose="02020603050405020304" pitchFamily="18" charset="0"/>
                <a:cs typeface="Times New Roman" panose="02020603050405020304" pitchFamily="18" charset="0"/>
              </a:rPr>
              <a:t> Debitne stavke - tekuće i kapitalne transakcije koje imaju za posljedicu odliv novca iz zemlje (evidentiraju se na dugovnu stranu)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6" name="Title 1"/>
          <p:cNvSpPr txBox="1">
            <a:spLocks/>
          </p:cNvSpPr>
          <p:nvPr/>
        </p:nvSpPr>
        <p:spPr>
          <a:xfrm>
            <a:off x="880882" y="1111899"/>
            <a:ext cx="7714478" cy="41271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 struktura platnog bilansa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4223" y="1524610"/>
            <a:ext cx="5261657" cy="4967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611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61</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83431244"/>
              </p:ext>
            </p:extLst>
          </p:nvPr>
        </p:nvGraphicFramePr>
        <p:xfrm>
          <a:off x="477868" y="2340582"/>
          <a:ext cx="3824922" cy="4268497"/>
        </p:xfrm>
        <a:graphic>
          <a:graphicData uri="http://schemas.openxmlformats.org/presentationml/2006/ole">
            <mc:AlternateContent xmlns:mc="http://schemas.openxmlformats.org/markup-compatibility/2006">
              <mc:Choice xmlns:v="urn:schemas-microsoft-com:vml" Requires="v">
                <p:oleObj spid="_x0000_s1111" name="Worksheet" r:id="rId3" imgW="3261131" imgH="3772149" progId="Excel.Sheet.12">
                  <p:embed/>
                </p:oleObj>
              </mc:Choice>
              <mc:Fallback>
                <p:oleObj name="Worksheet" r:id="rId3" imgW="3261131" imgH="3772149" progId="Excel.Sheet.12">
                  <p:embed/>
                  <p:pic>
                    <p:nvPicPr>
                      <p:cNvPr id="0" name=""/>
                      <p:cNvPicPr/>
                      <p:nvPr/>
                    </p:nvPicPr>
                    <p:blipFill>
                      <a:blip r:embed="rId4"/>
                      <a:stretch>
                        <a:fillRect/>
                      </a:stretch>
                    </p:blipFill>
                    <p:spPr>
                      <a:xfrm>
                        <a:off x="477868" y="2340582"/>
                        <a:ext cx="3824922" cy="4268497"/>
                      </a:xfrm>
                      <a:prstGeom prst="rect">
                        <a:avLst/>
                      </a:prstGeom>
                    </p:spPr>
                  </p:pic>
                </p:oleObj>
              </mc:Fallback>
            </mc:AlternateContent>
          </a:graphicData>
        </a:graphic>
      </p:graphicFrame>
      <p:sp>
        <p:nvSpPr>
          <p:cNvPr id="5" name="Rounded Rectangle 4"/>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7" name="Title 1"/>
          <p:cNvSpPr txBox="1">
            <a:spLocks/>
          </p:cNvSpPr>
          <p:nvPr/>
        </p:nvSpPr>
        <p:spPr>
          <a:xfrm>
            <a:off x="897641" y="1031371"/>
            <a:ext cx="7714478" cy="76972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PB BiH – date su sledeće ekonomske transakcije zemlje sa ostalim dijelom svijeta. </a:t>
            </a:r>
          </a:p>
          <a:p>
            <a:pPr marL="342900" indent="-342900" algn="just">
              <a:buAutoNum type="alphaLcParen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Razvrstajte transkacije na kreditne i debitne transakcije!</a:t>
            </a:r>
          </a:p>
          <a:p>
            <a:pPr marL="342900" indent="-342900" algn="just">
              <a:buAutoNum type="alphaLcParenR"/>
            </a:pPr>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Označite koje transakcije su tekuće  (T) a koje kapitalne (K)!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52586955"/>
              </p:ext>
            </p:extLst>
          </p:nvPr>
        </p:nvGraphicFramePr>
        <p:xfrm>
          <a:off x="4466125" y="2340582"/>
          <a:ext cx="1227137" cy="4268497"/>
        </p:xfrm>
        <a:graphic>
          <a:graphicData uri="http://schemas.openxmlformats.org/presentationml/2006/ole">
            <mc:AlternateContent xmlns:mc="http://schemas.openxmlformats.org/markup-compatibility/2006">
              <mc:Choice xmlns:v="urn:schemas-microsoft-com:vml" Requires="v">
                <p:oleObj spid="_x0000_s1112" name="Worksheet" r:id="rId6" imgW="1226856" imgH="3772149" progId="Excel.Sheet.12">
                  <p:embed/>
                </p:oleObj>
              </mc:Choice>
              <mc:Fallback>
                <p:oleObj name="Worksheet" r:id="rId6" imgW="1226856" imgH="3772149" progId="Excel.Sheet.12">
                  <p:embed/>
                  <p:pic>
                    <p:nvPicPr>
                      <p:cNvPr id="0" name=""/>
                      <p:cNvPicPr/>
                      <p:nvPr/>
                    </p:nvPicPr>
                    <p:blipFill>
                      <a:blip r:embed="rId7"/>
                      <a:stretch>
                        <a:fillRect/>
                      </a:stretch>
                    </p:blipFill>
                    <p:spPr>
                      <a:xfrm>
                        <a:off x="4466125" y="2340582"/>
                        <a:ext cx="1227137" cy="426849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34117658"/>
              </p:ext>
            </p:extLst>
          </p:nvPr>
        </p:nvGraphicFramePr>
        <p:xfrm>
          <a:off x="5856597" y="2340581"/>
          <a:ext cx="1044575" cy="4268497"/>
        </p:xfrm>
        <a:graphic>
          <a:graphicData uri="http://schemas.openxmlformats.org/presentationml/2006/ole">
            <mc:AlternateContent xmlns:mc="http://schemas.openxmlformats.org/markup-compatibility/2006">
              <mc:Choice xmlns:v="urn:schemas-microsoft-com:vml" Requires="v">
                <p:oleObj spid="_x0000_s1113" name="Worksheet" r:id="rId8" imgW="1044101" imgH="3756688" progId="Excel.Sheet.12">
                  <p:embed/>
                </p:oleObj>
              </mc:Choice>
              <mc:Fallback>
                <p:oleObj name="Worksheet" r:id="rId8" imgW="1044101" imgH="3756688" progId="Excel.Sheet.12">
                  <p:embed/>
                  <p:pic>
                    <p:nvPicPr>
                      <p:cNvPr id="0" name=""/>
                      <p:cNvPicPr/>
                      <p:nvPr/>
                    </p:nvPicPr>
                    <p:blipFill>
                      <a:blip r:embed="rId9"/>
                      <a:stretch>
                        <a:fillRect/>
                      </a:stretch>
                    </p:blipFill>
                    <p:spPr>
                      <a:xfrm>
                        <a:off x="5856597" y="2340581"/>
                        <a:ext cx="1044575" cy="4268497"/>
                      </a:xfrm>
                      <a:prstGeom prst="rect">
                        <a:avLst/>
                      </a:prstGeom>
                    </p:spPr>
                  </p:pic>
                </p:oleObj>
              </mc:Fallback>
            </mc:AlternateContent>
          </a:graphicData>
        </a:graphic>
      </p:graphicFrame>
      <p:sp>
        <p:nvSpPr>
          <p:cNvPr id="10" name="Title 1"/>
          <p:cNvSpPr txBox="1">
            <a:spLocks/>
          </p:cNvSpPr>
          <p:nvPr/>
        </p:nvSpPr>
        <p:spPr>
          <a:xfrm>
            <a:off x="4466125" y="2029051"/>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5802071" y="2029051"/>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(b)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6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62</a:t>
            </a:fld>
            <a:endParaRPr lang="en-US" dirty="0"/>
          </a:p>
        </p:txBody>
      </p:sp>
      <p:sp>
        <p:nvSpPr>
          <p:cNvPr id="5" name="Rounded Rectangle 4"/>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BiH)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7" name="Title 1"/>
          <p:cNvSpPr txBox="1">
            <a:spLocks/>
          </p:cNvSpPr>
          <p:nvPr/>
        </p:nvSpPr>
        <p:spPr>
          <a:xfrm>
            <a:off x="897641" y="1031371"/>
            <a:ext cx="7714478" cy="9544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a:t>
            </a:r>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Dat je skraćeni pregled transakcija platnog bilansa BiH u 2009. godini. </a:t>
            </a: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Sastavite platni bilans tako da poredate sljedeće transakcije prema horizontalnom i vertikalnom „presjeku“: </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prihodi po osnovu profita, kamata i dividendi		1136,1</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odlivi  po osnovu jednostranih transfera			</a:t>
            </a:r>
            <a:r>
              <a:rPr lang="pl-PL" sz="1600" dirty="0">
                <a:solidFill>
                  <a:schemeClr val="tx1">
                    <a:lumMod val="65000"/>
                    <a:lumOff val="35000"/>
                  </a:schemeClr>
                </a:solidFill>
                <a:latin typeface="Times New Roman" panose="02020603050405020304" pitchFamily="18" charset="0"/>
                <a:cs typeface="Times New Roman" panose="02020603050405020304" pitchFamily="18" charset="0"/>
              </a:rPr>
              <a:t>-319,9</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odliv stranih direktnih investicija  				    -6,4</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portfolio investicije u inostranstvo (odliv)			  </a:t>
            </a:r>
            <a:r>
              <a:rPr lang="pl-PL" sz="1600" dirty="0">
                <a:solidFill>
                  <a:schemeClr val="tx1">
                    <a:lumMod val="65000"/>
                    <a:lumOff val="35000"/>
                  </a:schemeClr>
                </a:solidFill>
                <a:latin typeface="Times New Roman" panose="02020603050405020304" pitchFamily="18" charset="0"/>
                <a:cs typeface="Times New Roman" panose="02020603050405020304" pitchFamily="18" charset="0"/>
              </a:rPr>
              <a:t>-37,7</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izvoz robe							       5.711,5</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uvoz usluga							        -890,8</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prilivi po osnovu jednostranih transfera		       3.616,9</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priliv stranih direktnih investicija  				  </a:t>
            </a:r>
            <a:r>
              <a:rPr lang="it-IT" sz="1600" dirty="0">
                <a:solidFill>
                  <a:schemeClr val="tx1">
                    <a:lumMod val="65000"/>
                    <a:lumOff val="35000"/>
                  </a:schemeClr>
                </a:solidFill>
                <a:latin typeface="Times New Roman" panose="02020603050405020304" pitchFamily="18" charset="0"/>
                <a:cs typeface="Times New Roman" panose="02020603050405020304" pitchFamily="18" charset="0"/>
              </a:rPr>
              <a:t>705,7</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dugoročni krediti dati					               0</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priliv kratkoročnog kapitala				         1092,4</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izvoz usluga							        1.939,7</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rashodi  po osnovu profita, kamata i dividendi		</a:t>
            </a:r>
            <a:r>
              <a:rPr lang="it-IT" sz="1600" dirty="0">
                <a:solidFill>
                  <a:schemeClr val="tx1">
                    <a:lumMod val="65000"/>
                    <a:lumOff val="35000"/>
                  </a:schemeClr>
                </a:solidFill>
                <a:latin typeface="Times New Roman" panose="02020603050405020304" pitchFamily="18" charset="0"/>
                <a:cs typeface="Times New Roman" panose="02020603050405020304" pitchFamily="18" charset="0"/>
              </a:rPr>
              <a:t>-626,8</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portfolio investicije u zemlju (priliv)			              0</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dugoročni krediti primljeni					</a:t>
            </a:r>
            <a:r>
              <a:rPr lang="it-IT" sz="1600" dirty="0">
                <a:solidFill>
                  <a:schemeClr val="tx1">
                    <a:lumMod val="65000"/>
                    <a:lumOff val="35000"/>
                  </a:schemeClr>
                </a:solidFill>
                <a:latin typeface="Times New Roman" panose="02020603050405020304" pitchFamily="18" charset="0"/>
                <a:cs typeface="Times New Roman" panose="02020603050405020304" pitchFamily="18" charset="0"/>
              </a:rPr>
              <a:t>346</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t>
            </a:r>
            <a:r>
              <a:rPr lang="it-IT" sz="1600" dirty="0">
                <a:solidFill>
                  <a:schemeClr val="tx1">
                    <a:lumMod val="65000"/>
                    <a:lumOff val="35000"/>
                  </a:schemeClr>
                </a:solidFill>
                <a:latin typeface="Times New Roman" panose="02020603050405020304" pitchFamily="18" charset="0"/>
                <a:cs typeface="Times New Roman" panose="02020603050405020304" pitchFamily="18" charset="0"/>
              </a:rPr>
              <a:t>9</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odliv kratkoročnog kapitala					</a:t>
            </a:r>
            <a:r>
              <a:rPr lang="pl-PL" sz="1600" dirty="0">
                <a:solidFill>
                  <a:schemeClr val="tx1">
                    <a:lumMod val="65000"/>
                    <a:lumOff val="35000"/>
                  </a:schemeClr>
                </a:solidFill>
                <a:latin typeface="Times New Roman" panose="02020603050405020304" pitchFamily="18" charset="0"/>
                <a:cs typeface="Times New Roman" panose="02020603050405020304" pitchFamily="18" charset="0"/>
              </a:rPr>
              <a:t>-402,2</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hr-HR" sz="1600" dirty="0">
                <a:solidFill>
                  <a:schemeClr val="tx1">
                    <a:lumMod val="65000"/>
                    <a:lumOff val="35000"/>
                  </a:schemeClr>
                </a:solidFill>
                <a:latin typeface="Times New Roman" panose="02020603050405020304" pitchFamily="18" charset="0"/>
                <a:cs typeface="Times New Roman" panose="02020603050405020304" pitchFamily="18" charset="0"/>
              </a:rPr>
              <a:t>- uvoz robe							    </a:t>
            </a:r>
            <a:r>
              <a:rPr lang="pl-PL" sz="1600" dirty="0">
                <a:solidFill>
                  <a:schemeClr val="tx1">
                    <a:lumMod val="65000"/>
                    <a:lumOff val="35000"/>
                  </a:schemeClr>
                </a:solidFill>
                <a:latin typeface="Times New Roman" panose="02020603050405020304" pitchFamily="18" charset="0"/>
                <a:cs typeface="Times New Roman" panose="02020603050405020304" pitchFamily="18" charset="0"/>
              </a:rPr>
              <a:t>-12.373,8</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pl-PL" sz="1600" dirty="0">
                <a:solidFill>
                  <a:schemeClr val="tx1">
                    <a:lumMod val="65000"/>
                    <a:lumOff val="35000"/>
                  </a:schemeClr>
                </a:solidFill>
                <a:latin typeface="Times New Roman" panose="02020603050405020304" pitchFamily="18" charset="0"/>
                <a:cs typeface="Times New Roman" panose="02020603050405020304" pitchFamily="18" charset="0"/>
              </a:rPr>
              <a:t>- Neto greške i propusti					            26,0</a:t>
            </a:r>
            <a:endParaRPr lang="en-GB" sz="16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380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63</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struktura platnog bilansa (platni bilans BIH)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94651" y="809851"/>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58803872"/>
              </p:ext>
            </p:extLst>
          </p:nvPr>
        </p:nvGraphicFramePr>
        <p:xfrm>
          <a:off x="1089890" y="1076258"/>
          <a:ext cx="5957454" cy="5546206"/>
        </p:xfrm>
        <a:graphic>
          <a:graphicData uri="http://schemas.openxmlformats.org/drawingml/2006/table">
            <a:tbl>
              <a:tblPr/>
              <a:tblGrid>
                <a:gridCol w="3977802">
                  <a:extLst>
                    <a:ext uri="{9D8B030D-6E8A-4147-A177-3AD203B41FA5}">
                      <a16:colId xmlns:a16="http://schemas.microsoft.com/office/drawing/2014/main" val="768126842"/>
                    </a:ext>
                  </a:extLst>
                </a:gridCol>
                <a:gridCol w="1091583">
                  <a:extLst>
                    <a:ext uri="{9D8B030D-6E8A-4147-A177-3AD203B41FA5}">
                      <a16:colId xmlns:a16="http://schemas.microsoft.com/office/drawing/2014/main" val="761526642"/>
                    </a:ext>
                  </a:extLst>
                </a:gridCol>
                <a:gridCol w="888069">
                  <a:extLst>
                    <a:ext uri="{9D8B030D-6E8A-4147-A177-3AD203B41FA5}">
                      <a16:colId xmlns:a16="http://schemas.microsoft.com/office/drawing/2014/main" val="1018329355"/>
                    </a:ext>
                  </a:extLst>
                </a:gridCol>
              </a:tblGrid>
              <a:tr h="222963">
                <a:tc>
                  <a:txBody>
                    <a:bodyPr/>
                    <a:lstStyle/>
                    <a:p>
                      <a:pPr algn="l" fontAlgn="b"/>
                      <a:r>
                        <a:rPr lang="en-GB" sz="1200" b="1" i="1" u="none" strike="noStrike" dirty="0" err="1">
                          <a:solidFill>
                            <a:srgbClr val="000000"/>
                          </a:solidFill>
                          <a:effectLst/>
                          <a:latin typeface="Calibri" panose="020F0502020204030204" pitchFamily="34" charset="0"/>
                        </a:rPr>
                        <a:t>Transakcije</a:t>
                      </a:r>
                      <a:r>
                        <a:rPr lang="en-GB" sz="1200" b="1" i="1" u="none" strike="noStrike" dirty="0">
                          <a:solidFill>
                            <a:srgbClr val="000000"/>
                          </a:solidFill>
                          <a:effectLst/>
                          <a:latin typeface="Calibri" panose="020F0502020204030204" pitchFamily="34" charset="0"/>
                        </a:rPr>
                        <a:t> u </a:t>
                      </a:r>
                      <a:r>
                        <a:rPr lang="en-GB" sz="1200" b="1" i="1" u="none" strike="noStrike" dirty="0" err="1">
                          <a:solidFill>
                            <a:srgbClr val="000000"/>
                          </a:solidFill>
                          <a:effectLst/>
                          <a:latin typeface="Calibri" panose="020F0502020204030204" pitchFamily="34" charset="0"/>
                        </a:rPr>
                        <a:t>milionima</a:t>
                      </a:r>
                      <a:r>
                        <a:rPr lang="en-GB" sz="1200" b="1" i="1" u="none" strike="noStrike" dirty="0">
                          <a:solidFill>
                            <a:srgbClr val="000000"/>
                          </a:solidFill>
                          <a:effectLst/>
                          <a:latin typeface="Calibri" panose="020F0502020204030204" pitchFamily="34" charset="0"/>
                        </a:rPr>
                        <a:t> KM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200" b="1" i="1" u="none" strike="noStrike">
                          <a:solidFill>
                            <a:srgbClr val="000000"/>
                          </a:solidFill>
                          <a:effectLst/>
                          <a:latin typeface="Calibri" panose="020F0502020204030204" pitchFamily="34" charset="0"/>
                        </a:rPr>
                        <a:t>Debitne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1200" b="1" i="1" u="none" strike="noStrike">
                          <a:solidFill>
                            <a:srgbClr val="000000"/>
                          </a:solidFill>
                          <a:effectLst/>
                          <a:latin typeface="Calibri" panose="020F0502020204030204" pitchFamily="34" charset="0"/>
                        </a:rPr>
                        <a:t>Kreditne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11731289"/>
                  </a:ext>
                </a:extLst>
              </a:tr>
              <a:tr h="222963">
                <a:tc>
                  <a:txBody>
                    <a:bodyPr/>
                    <a:lstStyle/>
                    <a:p>
                      <a:pPr algn="l" fontAlgn="b"/>
                      <a:r>
                        <a:rPr lang="en-GB" sz="1200" b="0" i="0" u="none" strike="noStrike" dirty="0" err="1">
                          <a:solidFill>
                            <a:srgbClr val="000000"/>
                          </a:solidFill>
                          <a:effectLst/>
                          <a:latin typeface="Calibri" panose="020F0502020204030204" pitchFamily="34" charset="0"/>
                        </a:rPr>
                        <a:t>Izvoz</a:t>
                      </a:r>
                      <a:r>
                        <a:rPr lang="en-GB" sz="1200" b="0" i="0" u="none" strike="noStrike" dirty="0">
                          <a:solidFill>
                            <a:srgbClr val="000000"/>
                          </a:solidFill>
                          <a:effectLst/>
                          <a:latin typeface="Calibri" panose="020F0502020204030204" pitchFamily="34" charset="0"/>
                        </a:rPr>
                        <a:t> robe</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5.711,50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005683"/>
                  </a:ext>
                </a:extLst>
              </a:tr>
              <a:tr h="222963">
                <a:tc>
                  <a:txBody>
                    <a:bodyPr/>
                    <a:lstStyle/>
                    <a:p>
                      <a:pPr algn="l" fontAlgn="b"/>
                      <a:r>
                        <a:rPr lang="en-GB" sz="1200" b="0" i="0" u="none" strike="noStrike" dirty="0" err="1">
                          <a:solidFill>
                            <a:srgbClr val="000000"/>
                          </a:solidFill>
                          <a:effectLst/>
                          <a:latin typeface="Calibri" panose="020F0502020204030204" pitchFamily="34" charset="0"/>
                        </a:rPr>
                        <a:t>uvoz</a:t>
                      </a:r>
                      <a:r>
                        <a:rPr lang="en-GB" sz="1200" b="0" i="0" u="none" strike="noStrike" dirty="0">
                          <a:solidFill>
                            <a:srgbClr val="000000"/>
                          </a:solidFill>
                          <a:effectLst/>
                          <a:latin typeface="Calibri" panose="020F0502020204030204" pitchFamily="34" charset="0"/>
                        </a:rPr>
                        <a:t> robe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-12.373,80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794008"/>
                  </a:ext>
                </a:extLst>
              </a:tr>
              <a:tr h="222963">
                <a:tc>
                  <a:txBody>
                    <a:bodyPr/>
                    <a:lstStyle/>
                    <a:p>
                      <a:pPr algn="l" fontAlgn="b"/>
                      <a:r>
                        <a:rPr lang="en-GB" sz="1200" b="1" i="1" u="none" strike="noStrike" dirty="0" err="1">
                          <a:solidFill>
                            <a:srgbClr val="000000"/>
                          </a:solidFill>
                          <a:effectLst/>
                          <a:latin typeface="Calibri" panose="020F0502020204030204" pitchFamily="34" charset="0"/>
                        </a:rPr>
                        <a:t>Saldo</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robni</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bilans</a:t>
                      </a:r>
                      <a:r>
                        <a:rPr lang="en-GB" sz="1200" b="1" i="1"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Calibri" panose="020F0502020204030204" pitchFamily="34" charset="0"/>
                        </a:rPr>
                        <a:t>-6.662,30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4361244"/>
                  </a:ext>
                </a:extLst>
              </a:tr>
              <a:tr h="222963">
                <a:tc>
                  <a:txBody>
                    <a:bodyPr/>
                    <a:lstStyle/>
                    <a:p>
                      <a:pPr algn="l" fontAlgn="b"/>
                      <a:r>
                        <a:rPr lang="en-GB" sz="1200" b="0" i="0" u="none" strike="noStrike" dirty="0" err="1">
                          <a:solidFill>
                            <a:srgbClr val="000000"/>
                          </a:solidFill>
                          <a:effectLst/>
                          <a:latin typeface="Calibri" panose="020F0502020204030204" pitchFamily="34" charset="0"/>
                        </a:rPr>
                        <a:t>Izvoz</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usluga</a:t>
                      </a:r>
                      <a:endParaRPr lang="en-GB" sz="1200" b="0" i="0" u="none" strike="noStrike" dirty="0">
                        <a:solidFill>
                          <a:srgbClr val="000000"/>
                        </a:solidFill>
                        <a:effectLst/>
                        <a:latin typeface="Calibri" panose="020F0502020204030204" pitchFamily="34" charset="0"/>
                      </a:endParaRP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1.939,70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334137"/>
                  </a:ext>
                </a:extLst>
              </a:tr>
              <a:tr h="222963">
                <a:tc>
                  <a:txBody>
                    <a:bodyPr/>
                    <a:lstStyle/>
                    <a:p>
                      <a:pPr algn="l" fontAlgn="b"/>
                      <a:r>
                        <a:rPr lang="en-GB" sz="1200" b="0" i="0" u="none" strike="noStrike">
                          <a:solidFill>
                            <a:srgbClr val="000000"/>
                          </a:solidFill>
                          <a:effectLst/>
                          <a:latin typeface="Calibri" panose="020F0502020204030204" pitchFamily="34" charset="0"/>
                        </a:rPr>
                        <a:t>Uvoz usluga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-890,80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750339"/>
                  </a:ext>
                </a:extLst>
              </a:tr>
              <a:tr h="222963">
                <a:tc>
                  <a:txBody>
                    <a:bodyPr/>
                    <a:lstStyle/>
                    <a:p>
                      <a:pPr algn="l" fontAlgn="b"/>
                      <a:r>
                        <a:rPr lang="it-IT" sz="1200" b="0" i="0" u="none" strike="noStrike" dirty="0">
                          <a:solidFill>
                            <a:srgbClr val="000000"/>
                          </a:solidFill>
                          <a:effectLst/>
                          <a:latin typeface="Calibri" panose="020F0502020204030204" pitchFamily="34" charset="0"/>
                        </a:rPr>
                        <a:t>Prihodi po osnovu profita, kamati dividendi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1.136,10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073624"/>
                  </a:ext>
                </a:extLst>
              </a:tr>
              <a:tr h="222963">
                <a:tc>
                  <a:txBody>
                    <a:bodyPr/>
                    <a:lstStyle/>
                    <a:p>
                      <a:pPr algn="l" fontAlgn="b"/>
                      <a:r>
                        <a:rPr lang="it-IT" sz="1200" b="0" i="0" u="none" strike="noStrike" dirty="0">
                          <a:solidFill>
                            <a:srgbClr val="000000"/>
                          </a:solidFill>
                          <a:effectLst/>
                          <a:latin typeface="Calibri" panose="020F0502020204030204" pitchFamily="34" charset="0"/>
                        </a:rPr>
                        <a:t>Rashodi po osnovu profita, kamati, dividendi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-626,80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900893"/>
                  </a:ext>
                </a:extLst>
              </a:tr>
              <a:tr h="418057">
                <a:tc>
                  <a:txBody>
                    <a:bodyPr/>
                    <a:lstStyle/>
                    <a:p>
                      <a:pPr algn="l" fontAlgn="b"/>
                      <a:r>
                        <a:rPr lang="en-GB" sz="1200" b="1" i="1" u="none" strike="noStrike" dirty="0" err="1">
                          <a:solidFill>
                            <a:srgbClr val="000000"/>
                          </a:solidFill>
                          <a:effectLst/>
                          <a:latin typeface="Calibri" panose="020F0502020204030204" pitchFamily="34" charset="0"/>
                        </a:rPr>
                        <a:t>Saldo</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spoljne</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trgovine</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spoljnotrgovinski</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bilans</a:t>
                      </a:r>
                      <a:r>
                        <a:rPr lang="en-GB" sz="1200" b="1" i="1"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Calibri" panose="020F0502020204030204" pitchFamily="34" charset="0"/>
                        </a:rPr>
                        <a:t>-5.104,10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5780810"/>
                  </a:ext>
                </a:extLst>
              </a:tr>
              <a:tr h="222963">
                <a:tc>
                  <a:txBody>
                    <a:bodyPr/>
                    <a:lstStyle/>
                    <a:p>
                      <a:pPr algn="l" fontAlgn="b"/>
                      <a:r>
                        <a:rPr lang="en-GB" sz="1200" b="0" i="0" u="none" strike="noStrike">
                          <a:solidFill>
                            <a:srgbClr val="000000"/>
                          </a:solidFill>
                          <a:effectLst/>
                          <a:latin typeface="Calibri" panose="020F0502020204030204" pitchFamily="34" charset="0"/>
                        </a:rPr>
                        <a:t>Prilivi po osnovu jednostranih transfera</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3.616,90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572685"/>
                  </a:ext>
                </a:extLst>
              </a:tr>
              <a:tr h="222963">
                <a:tc>
                  <a:txBody>
                    <a:bodyPr/>
                    <a:lstStyle/>
                    <a:p>
                      <a:pPr algn="l" fontAlgn="b"/>
                      <a:r>
                        <a:rPr lang="pl-PL" sz="1200" b="0" i="0" u="none" strike="noStrike" dirty="0">
                          <a:solidFill>
                            <a:srgbClr val="000000"/>
                          </a:solidFill>
                          <a:effectLst/>
                          <a:latin typeface="Calibri" panose="020F0502020204030204" pitchFamily="34" charset="0"/>
                        </a:rPr>
                        <a:t>Odlivi po osnovu jednostranih transfera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-319,90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898627"/>
                  </a:ext>
                </a:extLst>
              </a:tr>
              <a:tr h="222963">
                <a:tc>
                  <a:txBody>
                    <a:bodyPr/>
                    <a:lstStyle/>
                    <a:p>
                      <a:pPr algn="l" fontAlgn="b"/>
                      <a:r>
                        <a:rPr lang="en-GB" sz="1200" b="1" i="1" u="none" strike="noStrike" dirty="0" err="1">
                          <a:solidFill>
                            <a:srgbClr val="000000"/>
                          </a:solidFill>
                          <a:effectLst/>
                          <a:latin typeface="Calibri" panose="020F0502020204030204" pitchFamily="34" charset="0"/>
                        </a:rPr>
                        <a:t>Saldo</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tekući</a:t>
                      </a:r>
                      <a:r>
                        <a:rPr lang="en-GB" sz="1200" b="1" i="1" u="none" strike="noStrike" dirty="0">
                          <a:solidFill>
                            <a:srgbClr val="000000"/>
                          </a:solidFill>
                          <a:effectLst/>
                          <a:latin typeface="Calibri" panose="020F0502020204030204" pitchFamily="34" charset="0"/>
                        </a:rPr>
                        <a:t> </a:t>
                      </a:r>
                      <a:r>
                        <a:rPr lang="en-GB" sz="1200" b="1" i="1" u="none" strike="noStrike" dirty="0" err="1">
                          <a:solidFill>
                            <a:srgbClr val="000000"/>
                          </a:solidFill>
                          <a:effectLst/>
                          <a:latin typeface="Calibri" panose="020F0502020204030204" pitchFamily="34" charset="0"/>
                        </a:rPr>
                        <a:t>bilans</a:t>
                      </a:r>
                      <a:r>
                        <a:rPr lang="en-GB" sz="1200" b="1" i="1"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Calibri" panose="020F0502020204030204" pitchFamily="34" charset="0"/>
                        </a:rPr>
                        <a:t>-1.807,10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8713845"/>
                  </a:ext>
                </a:extLst>
              </a:tr>
              <a:tr h="222963">
                <a:tc>
                  <a:txBody>
                    <a:bodyPr/>
                    <a:lstStyle/>
                    <a:p>
                      <a:pPr algn="l" fontAlgn="b"/>
                      <a:r>
                        <a:rPr lang="en-GB" sz="1200" b="0" i="0" u="none" strike="noStrike">
                          <a:solidFill>
                            <a:srgbClr val="000000"/>
                          </a:solidFill>
                          <a:effectLst/>
                          <a:latin typeface="Calibri" panose="020F0502020204030204" pitchFamily="34" charset="0"/>
                        </a:rPr>
                        <a:t>Priliv stranih direktnih investicija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705,70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426266"/>
                  </a:ext>
                </a:extLst>
              </a:tr>
              <a:tr h="222963">
                <a:tc>
                  <a:txBody>
                    <a:bodyPr/>
                    <a:lstStyle/>
                    <a:p>
                      <a:pPr algn="l" fontAlgn="b"/>
                      <a:r>
                        <a:rPr lang="en-GB" sz="1200" b="0" i="0" u="none" strike="noStrike">
                          <a:solidFill>
                            <a:srgbClr val="000000"/>
                          </a:solidFill>
                          <a:effectLst/>
                          <a:latin typeface="Calibri" panose="020F0502020204030204" pitchFamily="34" charset="0"/>
                        </a:rPr>
                        <a:t>Odliv  stranih direktnih investicija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-6,40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13647"/>
                  </a:ext>
                </a:extLst>
              </a:tr>
              <a:tr h="222963">
                <a:tc>
                  <a:txBody>
                    <a:bodyPr/>
                    <a:lstStyle/>
                    <a:p>
                      <a:pPr algn="l" fontAlgn="b"/>
                      <a:r>
                        <a:rPr lang="en-GB" sz="1200" b="0" i="0" u="none" strike="noStrike">
                          <a:solidFill>
                            <a:srgbClr val="000000"/>
                          </a:solidFill>
                          <a:effectLst/>
                          <a:latin typeface="Calibri" panose="020F0502020204030204" pitchFamily="34" charset="0"/>
                        </a:rPr>
                        <a:t>Portfolio investicije u zemlju (priliv)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0,00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999654"/>
                  </a:ext>
                </a:extLst>
              </a:tr>
              <a:tr h="222963">
                <a:tc>
                  <a:txBody>
                    <a:bodyPr/>
                    <a:lstStyle/>
                    <a:p>
                      <a:pPr algn="l" fontAlgn="b"/>
                      <a:r>
                        <a:rPr lang="en-GB" sz="1200" b="0" i="0" u="none" strike="noStrike">
                          <a:solidFill>
                            <a:srgbClr val="000000"/>
                          </a:solidFill>
                          <a:effectLst/>
                          <a:latin typeface="Calibri" panose="020F0502020204030204" pitchFamily="34" charset="0"/>
                        </a:rPr>
                        <a:t>Portfolio investicije u inostranstvo  (odliv)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-37,70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4737"/>
                  </a:ext>
                </a:extLst>
              </a:tr>
              <a:tr h="222963">
                <a:tc>
                  <a:txBody>
                    <a:bodyPr/>
                    <a:lstStyle/>
                    <a:p>
                      <a:pPr algn="l" fontAlgn="b"/>
                      <a:r>
                        <a:rPr lang="en-GB" sz="1200" b="0" i="0" u="none" strike="noStrike">
                          <a:solidFill>
                            <a:srgbClr val="000000"/>
                          </a:solidFill>
                          <a:effectLst/>
                          <a:latin typeface="Calibri" panose="020F0502020204030204" pitchFamily="34" charset="0"/>
                        </a:rPr>
                        <a:t>Dugoročni dati krediti</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0,00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896467"/>
                  </a:ext>
                </a:extLst>
              </a:tr>
              <a:tr h="222963">
                <a:tc>
                  <a:txBody>
                    <a:bodyPr/>
                    <a:lstStyle/>
                    <a:p>
                      <a:pPr algn="l" fontAlgn="b"/>
                      <a:r>
                        <a:rPr lang="en-GB" sz="1200" b="0" i="0" u="none" strike="noStrike">
                          <a:solidFill>
                            <a:srgbClr val="000000"/>
                          </a:solidFill>
                          <a:effectLst/>
                          <a:latin typeface="Calibri" panose="020F0502020204030204" pitchFamily="34" charset="0"/>
                        </a:rPr>
                        <a:t>Dugoročni krediti primljeni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346,90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511830"/>
                  </a:ext>
                </a:extLst>
              </a:tr>
              <a:tr h="222963">
                <a:tc>
                  <a:txBody>
                    <a:bodyPr/>
                    <a:lstStyle/>
                    <a:p>
                      <a:pPr algn="l" fontAlgn="b"/>
                      <a:r>
                        <a:rPr lang="en-GB" sz="1200" b="1" i="1" u="none" strike="noStrike">
                          <a:solidFill>
                            <a:srgbClr val="000000"/>
                          </a:solidFill>
                          <a:effectLst/>
                          <a:latin typeface="Calibri" panose="020F0502020204030204" pitchFamily="34" charset="0"/>
                        </a:rPr>
                        <a:t>Saldo osnovni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a:solidFill>
                            <a:srgbClr val="000000"/>
                          </a:solidFill>
                          <a:effectLst/>
                          <a:latin typeface="Calibri" panose="020F0502020204030204" pitchFamily="34" charset="0"/>
                        </a:rPr>
                        <a:t>-798,60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58832008"/>
                  </a:ext>
                </a:extLst>
              </a:tr>
              <a:tr h="222963">
                <a:tc>
                  <a:txBody>
                    <a:bodyPr/>
                    <a:lstStyle/>
                    <a:p>
                      <a:pPr algn="l" fontAlgn="b"/>
                      <a:r>
                        <a:rPr lang="en-GB" sz="1200" b="0" i="0" u="none" strike="noStrike">
                          <a:solidFill>
                            <a:srgbClr val="000000"/>
                          </a:solidFill>
                          <a:effectLst/>
                          <a:latin typeface="Calibri" panose="020F0502020204030204" pitchFamily="34" charset="0"/>
                        </a:rPr>
                        <a:t>Odliv kratkoročnog kapitala</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-402,20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063917"/>
                  </a:ext>
                </a:extLst>
              </a:tr>
              <a:tr h="222963">
                <a:tc>
                  <a:txBody>
                    <a:bodyPr/>
                    <a:lstStyle/>
                    <a:p>
                      <a:pPr algn="l" fontAlgn="b"/>
                      <a:r>
                        <a:rPr lang="en-GB" sz="1200" b="0" i="0" u="none" strike="noStrike">
                          <a:solidFill>
                            <a:srgbClr val="000000"/>
                          </a:solidFill>
                          <a:effectLst/>
                          <a:latin typeface="Calibri" panose="020F0502020204030204" pitchFamily="34" charset="0"/>
                        </a:rPr>
                        <a:t>Priliv kratkoročnog kapitala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Calibri" panose="020F0502020204030204" pitchFamily="34" charset="0"/>
                        </a:rPr>
                        <a:t>1.092,40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576561"/>
                  </a:ext>
                </a:extLst>
              </a:tr>
              <a:tr h="222963">
                <a:tc>
                  <a:txBody>
                    <a:bodyPr/>
                    <a:lstStyle/>
                    <a:p>
                      <a:pPr algn="l" fontAlgn="b"/>
                      <a:r>
                        <a:rPr lang="en-GB" sz="1200" b="0" i="0" u="none" strike="noStrike">
                          <a:solidFill>
                            <a:srgbClr val="000000"/>
                          </a:solidFill>
                          <a:effectLst/>
                          <a:latin typeface="Calibri" panose="020F0502020204030204" pitchFamily="34" charset="0"/>
                        </a:rPr>
                        <a:t>Neto greške i propusti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Calibri" panose="020F0502020204030204" pitchFamily="34" charset="0"/>
                        </a:rPr>
                        <a:t>26,00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787067"/>
                  </a:ext>
                </a:extLst>
              </a:tr>
              <a:tr h="222963">
                <a:tc>
                  <a:txBody>
                    <a:bodyPr/>
                    <a:lstStyle/>
                    <a:p>
                      <a:pPr algn="l" fontAlgn="b"/>
                      <a:r>
                        <a:rPr lang="en-GB" sz="1200" b="1" i="1" u="none" strike="noStrike">
                          <a:solidFill>
                            <a:srgbClr val="000000"/>
                          </a:solidFill>
                          <a:effectLst/>
                          <a:latin typeface="Calibri" panose="020F0502020204030204" pitchFamily="34" charset="0"/>
                        </a:rPr>
                        <a:t>Saldo platni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dirty="0">
                          <a:solidFill>
                            <a:srgbClr val="000000"/>
                          </a:solidFill>
                          <a:effectLst/>
                          <a:latin typeface="Calibri" panose="020F0502020204030204" pitchFamily="34" charset="0"/>
                        </a:rPr>
                        <a:t>-82,40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89959524"/>
                  </a:ext>
                </a:extLst>
              </a:tr>
              <a:tr h="222963">
                <a:tc>
                  <a:txBody>
                    <a:bodyPr/>
                    <a:lstStyle/>
                    <a:p>
                      <a:pPr algn="l" fontAlgn="b"/>
                      <a:r>
                        <a:rPr lang="en-GB" sz="1200" b="0" i="0" u="none" strike="noStrike">
                          <a:solidFill>
                            <a:srgbClr val="000000"/>
                          </a:solidFill>
                          <a:effectLst/>
                          <a:latin typeface="Calibri" panose="020F0502020204030204" pitchFamily="34" charset="0"/>
                        </a:rPr>
                        <a:t>monetarne rezerve - odliv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82,40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195028"/>
                  </a:ext>
                </a:extLst>
              </a:tr>
            </a:tbl>
          </a:graphicData>
        </a:graphic>
      </p:graphicFrame>
    </p:spTree>
    <p:extLst>
      <p:ext uri="{BB962C8B-B14F-4D97-AF65-F5344CB8AC3E}">
        <p14:creationId xmlns:p14="http://schemas.microsoft.com/office/powerpoint/2010/main" val="20986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64</a:t>
            </a:fld>
            <a:endParaRPr lang="en-US" dirty="0"/>
          </a:p>
        </p:txBody>
      </p:sp>
      <p:sp>
        <p:nvSpPr>
          <p:cNvPr id="5" name="Rounded Rectangle 4"/>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SAD)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7" name="Title 1"/>
          <p:cNvSpPr txBox="1">
            <a:spLocks/>
          </p:cNvSpPr>
          <p:nvPr/>
        </p:nvSpPr>
        <p:spPr>
          <a:xfrm>
            <a:off x="897641" y="1031371"/>
            <a:ext cx="7714478" cy="95444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PB SAD:  –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897641" y="1424929"/>
            <a:ext cx="7714478" cy="5262979"/>
          </a:xfrm>
          <a:prstGeom prst="rect">
            <a:avLst/>
          </a:prstGeom>
        </p:spPr>
        <p:txBody>
          <a:bodyPr wrap="square">
            <a:spAutoFit/>
          </a:bodyPr>
          <a:lstStyle/>
          <a:p>
            <a:pPr>
              <a:spcAft>
                <a:spcPts val="0"/>
              </a:spcAft>
            </a:pPr>
            <a:r>
              <a:rPr lang="sr-Cyrl-CS" sz="1600" dirty="0">
                <a:latin typeface="Times New Roman" panose="02020603050405020304" pitchFamily="18" charset="0"/>
                <a:ea typeface="Times New Roman" panose="02020603050405020304" pitchFamily="18" charset="0"/>
              </a:rPr>
              <a:t>Дат је скраћени преглед трансакција платног биланса САД-а на крају 200</a:t>
            </a:r>
            <a:r>
              <a:rPr lang="hr-HR" sz="1600" dirty="0">
                <a:latin typeface="Times New Roman" panose="02020603050405020304" pitchFamily="18" charset="0"/>
                <a:ea typeface="Times New Roman" panose="02020603050405020304" pitchFamily="18" charset="0"/>
              </a:rPr>
              <a:t>8</a:t>
            </a:r>
            <a:r>
              <a:rPr lang="sr-Cyrl-CS" sz="1600" dirty="0">
                <a:latin typeface="Times New Roman" panose="02020603050405020304" pitchFamily="18" charset="0"/>
                <a:ea typeface="Times New Roman" panose="02020603050405020304" pitchFamily="18" charset="0"/>
              </a:rPr>
              <a:t>. године. ( у милионима $): </a:t>
            </a:r>
            <a:endParaRPr lang="en-GB" sz="1600" dirty="0">
              <a:latin typeface="Times New Roman" panose="02020603050405020304" pitchFamily="18" charset="0"/>
              <a:ea typeface="Times New Roman" panose="02020603050405020304" pitchFamily="18" charset="0"/>
            </a:endParaRPr>
          </a:p>
          <a:p>
            <a:pPr>
              <a:spcAft>
                <a:spcPts val="0"/>
              </a:spcAft>
            </a:pPr>
            <a:r>
              <a:rPr lang="hr-HR"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извоз робе </a:t>
            </a:r>
            <a:r>
              <a:rPr lang="hr-HR" sz="16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1.291.371</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увоз робе </a:t>
            </a:r>
            <a:r>
              <a:rPr lang="hr-HR" sz="16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-2</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112</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196</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извоз услуга 	</a:t>
            </a:r>
            <a:r>
              <a:rPr lang="hr-HR" sz="16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544.414</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увоз услуга </a:t>
            </a:r>
            <a:r>
              <a:rPr lang="hr-HR" sz="16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-404.719</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приходи по основу камата, профита и дивиденди 		</a:t>
            </a:r>
            <a:r>
              <a:rPr lang="ru-RU" sz="1600" dirty="0">
                <a:latin typeface="Times New Roman" panose="02020603050405020304" pitchFamily="18" charset="0"/>
                <a:ea typeface="Times New Roman" panose="02020603050405020304" pitchFamily="18" charset="0"/>
              </a:rPr>
              <a:t>755</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468</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расходи основу камата, профита и дивиденди 	</a:t>
            </a:r>
            <a:r>
              <a:rPr lang="hr-HR" sz="16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-627</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891</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приливи по основу једностраних треансфера 	</a:t>
            </a:r>
            <a:r>
              <a:rPr lang="hr-HR" sz="1600" dirty="0">
                <a:latin typeface="Times New Roman" panose="02020603050405020304" pitchFamily="18" charset="0"/>
                <a:ea typeface="Times New Roman" panose="02020603050405020304" pitchFamily="18" charset="0"/>
              </a:rPr>
              <a:t>		111.611</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одливи по основу једностраних треансфера 	</a:t>
            </a:r>
            <a:r>
              <a:rPr lang="hr-HR" sz="1600" dirty="0">
                <a:latin typeface="Times New Roman" panose="02020603050405020304" pitchFamily="18" charset="0"/>
                <a:ea typeface="Times New Roman" panose="02020603050405020304" pitchFamily="18" charset="0"/>
              </a:rPr>
              <a:t>		-231.324</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приливи по основу директних инвестиција у земљи 	</a:t>
            </a:r>
            <a:r>
              <a:rPr lang="hr-HR" sz="16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325</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254</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одливи по основу директних инвестиција резидената у иностранству </a:t>
            </a:r>
            <a:r>
              <a:rPr lang="ru-RU" sz="1600" dirty="0">
                <a:latin typeface="Times New Roman" panose="02020603050405020304" pitchFamily="18" charset="0"/>
                <a:ea typeface="Times New Roman" panose="02020603050405020304" pitchFamily="18" charset="0"/>
              </a:rPr>
              <a:t>-317.835</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приливи по основу портфолио инвестиција у земљи 			</a:t>
            </a:r>
            <a:r>
              <a:rPr lang="ru-RU" sz="1600" dirty="0">
                <a:latin typeface="Times New Roman" panose="02020603050405020304" pitchFamily="18" charset="0"/>
                <a:ea typeface="Times New Roman" panose="02020603050405020304" pitchFamily="18" charset="0"/>
              </a:rPr>
              <a:t>307</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631</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одливи по основу портфолио инвестиција резидената у иностранству </a:t>
            </a:r>
            <a:r>
              <a:rPr lang="hr-HR" sz="1600" dirty="0">
                <a:latin typeface="Times New Roman" panose="02020603050405020304" pitchFamily="18" charset="0"/>
                <a:ea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90.951</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hr-HR" sz="1600" dirty="0">
                <a:latin typeface="Times New Roman" panose="02020603050405020304" pitchFamily="18" charset="0"/>
                <a:ea typeface="Times New Roman" panose="02020603050405020304" pitchFamily="18" charset="0"/>
              </a:rPr>
              <a:t>Прилив </a:t>
            </a:r>
            <a:r>
              <a:rPr lang="sr-Cyrl-CS" sz="1600" dirty="0">
                <a:latin typeface="Times New Roman" panose="02020603050405020304" pitchFamily="18" charset="0"/>
                <a:ea typeface="Times New Roman" panose="02020603050405020304" pitchFamily="18" charset="0"/>
              </a:rPr>
              <a:t>краткорочног капитала </a:t>
            </a:r>
            <a:r>
              <a:rPr lang="en-US" sz="1600" dirty="0">
                <a:latin typeface="Times New Roman" panose="02020603050405020304" pitchFamily="18" charset="0"/>
                <a:ea typeface="Times New Roman" panose="02020603050405020304" pitchFamily="18" charset="0"/>
              </a:rPr>
              <a:t>508.065</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sr-Cyrl-CS" sz="1600" dirty="0">
                <a:latin typeface="Times New Roman" panose="02020603050405020304" pitchFamily="18" charset="0"/>
                <a:ea typeface="Times New Roman" panose="02020603050405020304" pitchFamily="18" charset="0"/>
              </a:rPr>
              <a:t>одлив краткорочног капитала </a:t>
            </a:r>
            <a:r>
              <a:rPr lang="en-US" sz="1600" dirty="0">
                <a:latin typeface="Times New Roman" panose="02020603050405020304" pitchFamily="18" charset="0"/>
                <a:ea typeface="Times New Roman" panose="02020603050405020304" pitchFamily="18" charset="0"/>
              </a:rPr>
              <a:t>-529.698</a:t>
            </a:r>
            <a:endParaRPr lang="en-GB" sz="1600" dirty="0">
              <a:latin typeface="Times New Roman" panose="02020603050405020304" pitchFamily="18" charset="0"/>
              <a:ea typeface="Times New Roman" panose="02020603050405020304" pitchFamily="18" charset="0"/>
            </a:endParaRPr>
          </a:p>
          <a:p>
            <a:pPr>
              <a:spcAft>
                <a:spcPts val="0"/>
              </a:spcAft>
            </a:pPr>
            <a:r>
              <a:rPr lang="sr-Cyrl-CS"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r>
              <a:rPr lang="sr-Cyrl-CS" sz="1600" dirty="0">
                <a:latin typeface="Times New Roman" panose="02020603050405020304" pitchFamily="18" charset="0"/>
                <a:ea typeface="Times New Roman" panose="02020603050405020304" pitchFamily="18" charset="0"/>
              </a:rPr>
              <a:t>а) Формирајте и прикажите салда робног, спољнотрговинског, текућег, основног и укупног платног биланса у складу са логиком хоризонталног пресијецања платног биланса. </a:t>
            </a:r>
            <a:endParaRPr lang="en-GB" sz="1600" dirty="0"/>
          </a:p>
        </p:txBody>
      </p:sp>
    </p:spTree>
    <p:extLst>
      <p:ext uri="{BB962C8B-B14F-4D97-AF65-F5344CB8AC3E}">
        <p14:creationId xmlns:p14="http://schemas.microsoft.com/office/powerpoint/2010/main" val="2790677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94319382"/>
              </p:ext>
            </p:extLst>
          </p:nvPr>
        </p:nvGraphicFramePr>
        <p:xfrm>
          <a:off x="905164" y="1173021"/>
          <a:ext cx="6234545" cy="5412502"/>
        </p:xfrm>
        <a:graphic>
          <a:graphicData uri="http://schemas.openxmlformats.org/drawingml/2006/table">
            <a:tbl>
              <a:tblPr/>
              <a:tblGrid>
                <a:gridCol w="3874066">
                  <a:extLst>
                    <a:ext uri="{9D8B030D-6E8A-4147-A177-3AD203B41FA5}">
                      <a16:colId xmlns:a16="http://schemas.microsoft.com/office/drawing/2014/main" val="3866679799"/>
                    </a:ext>
                  </a:extLst>
                </a:gridCol>
                <a:gridCol w="1207268">
                  <a:extLst>
                    <a:ext uri="{9D8B030D-6E8A-4147-A177-3AD203B41FA5}">
                      <a16:colId xmlns:a16="http://schemas.microsoft.com/office/drawing/2014/main" val="186438427"/>
                    </a:ext>
                  </a:extLst>
                </a:gridCol>
                <a:gridCol w="1153211">
                  <a:extLst>
                    <a:ext uri="{9D8B030D-6E8A-4147-A177-3AD203B41FA5}">
                      <a16:colId xmlns:a16="http://schemas.microsoft.com/office/drawing/2014/main" val="69205203"/>
                    </a:ext>
                  </a:extLst>
                </a:gridCol>
              </a:tblGrid>
              <a:tr h="217588">
                <a:tc>
                  <a:txBody>
                    <a:bodyPr/>
                    <a:lstStyle/>
                    <a:p>
                      <a:pPr algn="l" fontAlgn="b"/>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Transakcije</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u </a:t>
                      </a:r>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milionima</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KM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Debitne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Kreditne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1087609"/>
                  </a:ext>
                </a:extLst>
              </a:tr>
              <a:tr h="217588">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Izvoz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robe</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1.291.371,00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931559"/>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uvoz robe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-2.112.196,00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761661"/>
                  </a:ext>
                </a:extLst>
              </a:tr>
              <a:tr h="217588">
                <a:tc>
                  <a:txBody>
                    <a:bodyPr/>
                    <a:lstStyle/>
                    <a:p>
                      <a:pPr algn="l" fontAlgn="b"/>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Saldo</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robni</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bilans</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-820.825,00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6322836"/>
                  </a:ext>
                </a:extLst>
              </a:tr>
              <a:tr h="217588">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Izvoz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usluga</a:t>
                      </a:r>
                      <a:endParaRPr lang="en-GB"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544.414,00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820750"/>
                  </a:ext>
                </a:extLst>
              </a:tr>
              <a:tr h="217588">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usluga</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-404.719,00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322982"/>
                  </a:ext>
                </a:extLst>
              </a:tr>
              <a:tr h="217588">
                <a:tc>
                  <a:txBody>
                    <a:bodyPr/>
                    <a:lstStyle/>
                    <a:p>
                      <a:pPr algn="l" fontAlgn="b"/>
                      <a:r>
                        <a:rPr lang="it-IT" sz="1200" b="0" i="0" u="none" strike="noStrike" dirty="0">
                          <a:solidFill>
                            <a:srgbClr val="000000"/>
                          </a:solidFill>
                          <a:effectLst/>
                          <a:latin typeface="Times New Roman" panose="02020603050405020304" pitchFamily="18" charset="0"/>
                          <a:cs typeface="Times New Roman" panose="02020603050405020304" pitchFamily="18" charset="0"/>
                        </a:rPr>
                        <a:t>Prihodi po osnovu profita, kamati dividendi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755.468,00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80687"/>
                  </a:ext>
                </a:extLst>
              </a:tr>
              <a:tr h="217588">
                <a:tc>
                  <a:txBody>
                    <a:bodyPr/>
                    <a:lstStyle/>
                    <a:p>
                      <a:pPr algn="l" fontAlgn="b"/>
                      <a:r>
                        <a:rPr lang="it-IT" sz="1200" b="0" i="0" u="none" strike="noStrike">
                          <a:solidFill>
                            <a:srgbClr val="000000"/>
                          </a:solidFill>
                          <a:effectLst/>
                          <a:latin typeface="Times New Roman" panose="02020603050405020304" pitchFamily="18" charset="0"/>
                          <a:cs typeface="Times New Roman" panose="02020603050405020304" pitchFamily="18" charset="0"/>
                        </a:rPr>
                        <a:t>Rashodi po osnovu profita, kamati, dividendi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-627.891,00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737490"/>
                  </a:ext>
                </a:extLst>
              </a:tr>
              <a:tr h="407978">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spoljne trgovine (spoljnotrgovinski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-553.553,00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43144628"/>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Prilivi po osnovu jednostranih transfera</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111.611,00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279980"/>
                  </a:ext>
                </a:extLst>
              </a:tr>
              <a:tr h="217588">
                <a:tc>
                  <a:txBody>
                    <a:bodyPr/>
                    <a:lstStyle/>
                    <a:p>
                      <a:pPr algn="l" fontAlgn="b"/>
                      <a:r>
                        <a:rPr lang="pl-PL" sz="1200" b="0" i="0" u="none" strike="noStrike">
                          <a:solidFill>
                            <a:srgbClr val="000000"/>
                          </a:solidFill>
                          <a:effectLst/>
                          <a:latin typeface="Times New Roman" panose="02020603050405020304" pitchFamily="18" charset="0"/>
                          <a:cs typeface="Times New Roman" panose="02020603050405020304" pitchFamily="18" charset="0"/>
                        </a:rPr>
                        <a:t>Odlivi po osnovu jednostranih transfera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-231.324,00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585234"/>
                  </a:ext>
                </a:extLst>
              </a:tr>
              <a:tr h="217588">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tekući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-673.266,00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0042066"/>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 stranih direktnih investicija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325.254,00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995090"/>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Odliv  stranih direktnih investicija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-317.835,00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396712"/>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Portfolio investicije u zemlju (priliv)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307.631,00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712334"/>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Portfolio investicije u inostranstvo  (odliv)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-90.951,00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335508"/>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Dugoročni dati krediti</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859614"/>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Dugoročni krediti primljeni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472168"/>
                  </a:ext>
                </a:extLst>
              </a:tr>
              <a:tr h="217588">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osnovni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-449.167,00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43317244"/>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Odliv kratkoročnog kapitala</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-529.698,00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599421"/>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 kratkoročnog kapitala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508.065,00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076455"/>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Neto greške i propusti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379333"/>
                  </a:ext>
                </a:extLst>
              </a:tr>
              <a:tr h="217588">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platni bilans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-470.800,00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9307697"/>
                  </a:ext>
                </a:extLst>
              </a:tr>
              <a:tr h="217588">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monetarne rezerve - odliv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Times New Roman" panose="02020603050405020304" pitchFamily="18" charset="0"/>
                          <a:cs typeface="Times New Roman" panose="02020603050405020304" pitchFamily="18" charset="0"/>
                        </a:rPr>
                        <a:t>470.800,00</a:t>
                      </a:r>
                    </a:p>
                  </a:txBody>
                  <a:tcPr marL="6502" marR="6502" marT="65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80196"/>
                  </a:ext>
                </a:extLst>
              </a:tr>
            </a:tbl>
          </a:graphicData>
        </a:graphic>
      </p:graphicFrame>
      <p:sp>
        <p:nvSpPr>
          <p:cNvPr id="4" name="Rounded Rectangle 3"/>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SAD)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94651" y="809851"/>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6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66</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Ruske federacije )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5" name="Title 1"/>
          <p:cNvSpPr txBox="1">
            <a:spLocks/>
          </p:cNvSpPr>
          <p:nvPr/>
        </p:nvSpPr>
        <p:spPr>
          <a:xfrm>
            <a:off x="897641" y="1031372"/>
            <a:ext cx="7714478" cy="37255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PB  Ruske federacije: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477868" y="1315407"/>
            <a:ext cx="8395855" cy="4278094"/>
          </a:xfrm>
          <a:prstGeom prst="rect">
            <a:avLst/>
          </a:prstGeom>
        </p:spPr>
        <p:txBody>
          <a:bodyPr wrap="square">
            <a:spAutoFit/>
          </a:bodyPr>
          <a:lstStyle/>
          <a:p>
            <a:pPr>
              <a:spcAft>
                <a:spcPts val="0"/>
              </a:spcAft>
            </a:pPr>
            <a:r>
              <a:rPr lang="pl-PL" sz="1600" dirty="0">
                <a:latin typeface="Times New Roman" panose="02020603050405020304" pitchFamily="18" charset="0"/>
                <a:ea typeface="Times New Roman" panose="02020603050405020304" pitchFamily="18" charset="0"/>
              </a:rPr>
              <a:t>Date su transakcije PB Ruske fedaracije za 2008. godinu (u milionima američkih dolara) </a:t>
            </a:r>
            <a:endParaRPr lang="en-GB" sz="1600" dirty="0">
              <a:latin typeface="Times New Roman" panose="02020603050405020304" pitchFamily="18" charset="0"/>
              <a:ea typeface="Times New Roman" panose="02020603050405020304" pitchFamily="18" charset="0"/>
            </a:endParaRPr>
          </a:p>
          <a:p>
            <a:pPr>
              <a:spcAft>
                <a:spcPts val="0"/>
              </a:spcAft>
            </a:pPr>
            <a:r>
              <a:rPr lang="pl-PL"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sr-Cyrl-CS" sz="1600" dirty="0">
                <a:latin typeface="Times New Roman" panose="02020603050405020304" pitchFamily="18" charset="0"/>
                <a:ea typeface="Times New Roman" panose="02020603050405020304" pitchFamily="18" charset="0"/>
              </a:rPr>
              <a:t>- </a:t>
            </a:r>
            <a:r>
              <a:rPr lang="pl-PL" sz="1600" dirty="0">
                <a:latin typeface="Times New Roman" panose="02020603050405020304" pitchFamily="18" charset="0"/>
                <a:ea typeface="Times New Roman" panose="02020603050405020304" pitchFamily="18" charset="0"/>
              </a:rPr>
              <a:t>izvoz roba</a:t>
            </a:r>
            <a:r>
              <a:rPr lang="sr-Cyrl-CS" sz="1600" dirty="0">
                <a:latin typeface="Times New Roman" panose="02020603050405020304" pitchFamily="18" charset="0"/>
                <a:ea typeface="Times New Roman" panose="02020603050405020304" pitchFamily="18" charset="0"/>
              </a:rPr>
              <a:t>							</a:t>
            </a:r>
            <a:r>
              <a:rPr lang="sr-Latn-BA" sz="1600" dirty="0">
                <a:latin typeface="Times New Roman" panose="02020603050405020304" pitchFamily="18" charset="0"/>
                <a:ea typeface="Times New Roman" panose="02020603050405020304" pitchFamily="18" charset="0"/>
              </a:rPr>
              <a:t>       </a:t>
            </a:r>
            <a:r>
              <a:rPr lang="sr-Cyrl-CS" sz="1600" dirty="0">
                <a:latin typeface="Times New Roman" panose="02020603050405020304" pitchFamily="18" charset="0"/>
                <a:ea typeface="Times New Roman" panose="02020603050405020304" pitchFamily="18" charset="0"/>
              </a:rPr>
              <a:t>522.909</a:t>
            </a:r>
            <a:endParaRPr lang="en-GB" sz="1600" dirty="0">
              <a:latin typeface="Times New Roman" panose="02020603050405020304" pitchFamily="18" charset="0"/>
              <a:ea typeface="Times New Roman" panose="02020603050405020304" pitchFamily="18" charset="0"/>
            </a:endParaRPr>
          </a:p>
          <a:p>
            <a:pPr>
              <a:spcAft>
                <a:spcPts val="0"/>
              </a:spcAft>
            </a:pPr>
            <a:r>
              <a:rPr lang="sr-Cyrl-CS" sz="1600" dirty="0">
                <a:latin typeface="Times New Roman" panose="02020603050405020304" pitchFamily="18" charset="0"/>
                <a:ea typeface="Times New Roman" panose="02020603050405020304" pitchFamily="18" charset="0"/>
              </a:rPr>
              <a:t>- </a:t>
            </a:r>
            <a:r>
              <a:rPr lang="pl-PL" sz="1600" dirty="0">
                <a:latin typeface="Times New Roman" panose="02020603050405020304" pitchFamily="18" charset="0"/>
                <a:ea typeface="Times New Roman" panose="02020603050405020304" pitchFamily="18" charset="0"/>
              </a:rPr>
              <a:t>izvoz usluga</a:t>
            </a:r>
            <a:r>
              <a:rPr lang="sr-Cyrl-CS" sz="1600" dirty="0">
                <a:latin typeface="Times New Roman" panose="02020603050405020304" pitchFamily="18" charset="0"/>
                <a:ea typeface="Times New Roman" panose="02020603050405020304" pitchFamily="18" charset="0"/>
              </a:rPr>
              <a:t>								51.306</a:t>
            </a:r>
            <a:endParaRPr lang="en-GB" sz="1600" dirty="0">
              <a:latin typeface="Times New Roman" panose="02020603050405020304" pitchFamily="18" charset="0"/>
              <a:ea typeface="Times New Roman" panose="02020603050405020304" pitchFamily="18" charset="0"/>
            </a:endParaRPr>
          </a:p>
          <a:p>
            <a:pPr>
              <a:spcAft>
                <a:spcPts val="0"/>
              </a:spcAft>
            </a:pPr>
            <a:r>
              <a:rPr lang="sr-Cyrl-CS" sz="1600" dirty="0">
                <a:latin typeface="Times New Roman" panose="02020603050405020304" pitchFamily="18" charset="0"/>
                <a:ea typeface="Times New Roman" panose="02020603050405020304" pitchFamily="18" charset="0"/>
              </a:rPr>
              <a:t>-</a:t>
            </a:r>
            <a:r>
              <a:rPr lang="pl-PL" sz="1600" dirty="0">
                <a:latin typeface="Times New Roman" panose="02020603050405020304" pitchFamily="18" charset="0"/>
                <a:ea typeface="Times New Roman" panose="02020603050405020304" pitchFamily="18" charset="0"/>
              </a:rPr>
              <a:t>uvoz roba</a:t>
            </a:r>
            <a:r>
              <a:rPr lang="sr-Cyrl-CS" sz="1600" dirty="0">
                <a:latin typeface="Times New Roman" panose="02020603050405020304" pitchFamily="18" charset="0"/>
                <a:ea typeface="Times New Roman" panose="02020603050405020304" pitchFamily="18" charset="0"/>
              </a:rPr>
              <a:t>								</a:t>
            </a:r>
            <a:r>
              <a:rPr lang="sr-Latn-BA" sz="1600" dirty="0">
                <a:latin typeface="Times New Roman" panose="02020603050405020304" pitchFamily="18" charset="0"/>
                <a:ea typeface="Times New Roman" panose="02020603050405020304" pitchFamily="18" charset="0"/>
              </a:rPr>
              <a:t>      </a:t>
            </a:r>
            <a:r>
              <a:rPr lang="pl-PL" sz="1600" dirty="0">
                <a:latin typeface="Times New Roman" panose="02020603050405020304" pitchFamily="18" charset="0"/>
                <a:ea typeface="Times New Roman" panose="02020603050405020304" pitchFamily="18" charset="0"/>
              </a:rPr>
              <a:t>-368.210</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-uvoz usluga							</a:t>
            </a:r>
            <a:r>
              <a:rPr lang="sr-Latn-BA" sz="1600" dirty="0">
                <a:latin typeface="Times New Roman" panose="02020603050405020304" pitchFamily="18" charset="0"/>
                <a:ea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rPr>
              <a:t>-76.349</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prihodi po osnovu kamata, profita i dividendi 		53.616		</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rashodi po osnovu kamata, profita i dividendi	</a:t>
            </a:r>
            <a:r>
              <a:rPr lang="sr-Latn-BA" sz="1600" dirty="0">
                <a:latin typeface="Times New Roman" panose="02020603050405020304" pitchFamily="18" charset="0"/>
                <a:ea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rPr>
              <a:t>-88.710</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tekući transferi dati 							-14.099</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tekući transferi primljeni 						</a:t>
            </a:r>
            <a:r>
              <a:rPr lang="sr-Latn-BA" sz="1600" dirty="0">
                <a:latin typeface="Times New Roman" panose="02020603050405020304" pitchFamily="18" charset="0"/>
                <a:ea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rPr>
              <a:t>11.003</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direktne investicije u Rusiju					</a:t>
            </a:r>
            <a:r>
              <a:rPr lang="sr-Latn-BA" sz="1600" dirty="0">
                <a:latin typeface="Times New Roman" panose="02020603050405020304" pitchFamily="18" charset="0"/>
                <a:ea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rPr>
              <a:t>70.320</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direktne investicije u inostranstvo				-52.390</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portfolio investicije u inostranstvo 				-34.009</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primljeni kratkorocni krediti 					61.325</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it-IT" sz="1600" dirty="0">
                <a:latin typeface="Times New Roman" panose="02020603050405020304" pitchFamily="18" charset="0"/>
                <a:ea typeface="Times New Roman" panose="02020603050405020304" pitchFamily="18" charset="0"/>
              </a:rPr>
              <a:t>formirati platni bilans sa hori</a:t>
            </a:r>
            <a:r>
              <a:rPr lang="sr-Latn-CS" sz="1600" dirty="0">
                <a:latin typeface="Times New Roman" panose="02020603050405020304" pitchFamily="18" charset="0"/>
                <a:ea typeface="Times New Roman" panose="02020603050405020304" pitchFamily="18" charset="0"/>
              </a:rPr>
              <a:t>z</a:t>
            </a:r>
            <a:r>
              <a:rPr lang="it-IT" sz="1600" dirty="0">
                <a:latin typeface="Times New Roman" panose="02020603050405020304" pitchFamily="18" charset="0"/>
                <a:ea typeface="Times New Roman" panose="02020603050405020304" pitchFamily="18" charset="0"/>
              </a:rPr>
              <a:t>ontalnim presjecima na nivou robnog, spoljnotrgovinskog, tekućeg, osnovnog i na kraju, ukupnog PB. </a:t>
            </a:r>
            <a:endParaRPr lang="en-GB"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6493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67</a:t>
            </a:fld>
            <a:endParaRPr lang="en-US" dirty="0"/>
          </a:p>
        </p:txBody>
      </p:sp>
      <p:sp>
        <p:nvSpPr>
          <p:cNvPr id="3" name="Rounded Rectangle 2"/>
          <p:cNvSpPr/>
          <p:nvPr/>
        </p:nvSpPr>
        <p:spPr>
          <a:xfrm>
            <a:off x="194651" y="126819"/>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Ruske federacije )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94651" y="809851"/>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3353347"/>
              </p:ext>
            </p:extLst>
          </p:nvPr>
        </p:nvGraphicFramePr>
        <p:xfrm>
          <a:off x="785092" y="1076244"/>
          <a:ext cx="6945744" cy="5444628"/>
        </p:xfrm>
        <a:graphic>
          <a:graphicData uri="http://schemas.openxmlformats.org/drawingml/2006/table">
            <a:tbl>
              <a:tblPr/>
              <a:tblGrid>
                <a:gridCol w="4238685">
                  <a:extLst>
                    <a:ext uri="{9D8B030D-6E8A-4147-A177-3AD203B41FA5}">
                      <a16:colId xmlns:a16="http://schemas.microsoft.com/office/drawing/2014/main" val="3941422956"/>
                    </a:ext>
                  </a:extLst>
                </a:gridCol>
                <a:gridCol w="1371339">
                  <a:extLst>
                    <a:ext uri="{9D8B030D-6E8A-4147-A177-3AD203B41FA5}">
                      <a16:colId xmlns:a16="http://schemas.microsoft.com/office/drawing/2014/main" val="2628331331"/>
                    </a:ext>
                  </a:extLst>
                </a:gridCol>
                <a:gridCol w="1335720">
                  <a:extLst>
                    <a:ext uri="{9D8B030D-6E8A-4147-A177-3AD203B41FA5}">
                      <a16:colId xmlns:a16="http://schemas.microsoft.com/office/drawing/2014/main" val="255686967"/>
                    </a:ext>
                  </a:extLst>
                </a:gridCol>
              </a:tblGrid>
              <a:tr h="217785">
                <a:tc>
                  <a:txBody>
                    <a:bodyPr/>
                    <a:lstStyle/>
                    <a:p>
                      <a:pPr algn="l" fontAlgn="b"/>
                      <a:r>
                        <a:rPr lang="en-GB" sz="1200" b="0" i="0" u="none" strike="noStrike" dirty="0" err="1">
                          <a:solidFill>
                            <a:srgbClr val="9C6500"/>
                          </a:solidFill>
                          <a:effectLst/>
                          <a:latin typeface="Times New Roman" panose="02020603050405020304" pitchFamily="18" charset="0"/>
                          <a:cs typeface="Times New Roman" panose="02020603050405020304" pitchFamily="18" charset="0"/>
                        </a:rPr>
                        <a:t>Transakcije</a:t>
                      </a:r>
                      <a:r>
                        <a:rPr lang="en-GB" sz="1200" b="0" i="0" u="none" strike="noStrike" dirty="0">
                          <a:solidFill>
                            <a:srgbClr val="9C6500"/>
                          </a:solidFill>
                          <a:effectLst/>
                          <a:latin typeface="Times New Roman" panose="02020603050405020304" pitchFamily="18" charset="0"/>
                          <a:cs typeface="Times New Roman" panose="02020603050405020304" pitchFamily="18" charset="0"/>
                        </a:rPr>
                        <a:t> u </a:t>
                      </a:r>
                      <a:r>
                        <a:rPr lang="en-GB" sz="1200" b="0" i="0" u="none" strike="noStrike" dirty="0" err="1">
                          <a:solidFill>
                            <a:srgbClr val="9C6500"/>
                          </a:solidFill>
                          <a:effectLst/>
                          <a:latin typeface="Times New Roman" panose="02020603050405020304" pitchFamily="18" charset="0"/>
                          <a:cs typeface="Times New Roman" panose="02020603050405020304" pitchFamily="18" charset="0"/>
                        </a:rPr>
                        <a:t>milionima</a:t>
                      </a:r>
                      <a:r>
                        <a:rPr lang="en-GB" sz="1200" b="0" i="0" u="none" strike="noStrike" dirty="0">
                          <a:solidFill>
                            <a:srgbClr val="9C6500"/>
                          </a:solidFill>
                          <a:effectLst/>
                          <a:latin typeface="Times New Roman" panose="02020603050405020304" pitchFamily="18" charset="0"/>
                          <a:cs typeface="Times New Roman" panose="02020603050405020304" pitchFamily="18" charset="0"/>
                        </a:rPr>
                        <a:t> KM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GB" sz="1200" b="0" i="0" u="none" strike="noStrike">
                          <a:solidFill>
                            <a:srgbClr val="9C6500"/>
                          </a:solidFill>
                          <a:effectLst/>
                          <a:latin typeface="Times New Roman" panose="02020603050405020304" pitchFamily="18" charset="0"/>
                          <a:cs typeface="Times New Roman" panose="02020603050405020304" pitchFamily="18" charset="0"/>
                        </a:rPr>
                        <a:t>Debitne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GB" sz="1200" b="0" i="0" u="none" strike="noStrike">
                          <a:solidFill>
                            <a:srgbClr val="9C6500"/>
                          </a:solidFill>
                          <a:effectLst/>
                          <a:latin typeface="Times New Roman" panose="02020603050405020304" pitchFamily="18" charset="0"/>
                          <a:cs typeface="Times New Roman" panose="02020603050405020304" pitchFamily="18" charset="0"/>
                        </a:rPr>
                        <a:t>Kreditne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649545016"/>
                  </a:ext>
                </a:extLst>
              </a:tr>
              <a:tr h="217785">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Izvoz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robe</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522.909,00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37766"/>
                  </a:ext>
                </a:extLst>
              </a:tr>
              <a:tr h="235934">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robe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-368.210,00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617460"/>
                  </a:ext>
                </a:extLst>
              </a:tr>
              <a:tr h="235934">
                <a:tc>
                  <a:txBody>
                    <a:bodyPr/>
                    <a:lstStyle/>
                    <a:p>
                      <a:pPr algn="l" fontAlgn="b"/>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Saldo</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robni</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r>
                        <a:rPr lang="en-GB" sz="1200" b="1" i="1" u="none" strike="noStrike" dirty="0" err="1">
                          <a:solidFill>
                            <a:srgbClr val="000000"/>
                          </a:solidFill>
                          <a:effectLst/>
                          <a:latin typeface="Times New Roman" panose="02020603050405020304" pitchFamily="18" charset="0"/>
                          <a:cs typeface="Times New Roman" panose="02020603050405020304" pitchFamily="18" charset="0"/>
                        </a:rPr>
                        <a:t>bilans</a:t>
                      </a:r>
                      <a:r>
                        <a:rPr lang="en-GB" sz="1200" b="1" i="1"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154.699,00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7150055"/>
                  </a:ext>
                </a:extLst>
              </a:tr>
              <a:tr h="235934">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Izvoz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usluga</a:t>
                      </a:r>
                      <a:endParaRPr lang="en-GB"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51.306,00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731359"/>
                  </a:ext>
                </a:extLst>
              </a:tr>
              <a:tr h="235934">
                <a:tc>
                  <a:txBody>
                    <a:bodyPr/>
                    <a:lstStyle/>
                    <a:p>
                      <a:pPr algn="l" fontAlgn="b"/>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Uvoz</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cs typeface="Times New Roman" panose="02020603050405020304" pitchFamily="18" charset="0"/>
                        </a:rPr>
                        <a:t>usluga</a:t>
                      </a:r>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-76.349,00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181338"/>
                  </a:ext>
                </a:extLst>
              </a:tr>
              <a:tr h="235934">
                <a:tc>
                  <a:txBody>
                    <a:bodyPr/>
                    <a:lstStyle/>
                    <a:p>
                      <a:pPr algn="l" fontAlgn="b"/>
                      <a:r>
                        <a:rPr lang="it-IT" sz="1200" b="0" i="0" u="none" strike="noStrike" dirty="0">
                          <a:solidFill>
                            <a:srgbClr val="000000"/>
                          </a:solidFill>
                          <a:effectLst/>
                          <a:latin typeface="Times New Roman" panose="02020603050405020304" pitchFamily="18" charset="0"/>
                          <a:cs typeface="Times New Roman" panose="02020603050405020304" pitchFamily="18" charset="0"/>
                        </a:rPr>
                        <a:t>Prihodi po osnovu profita, kamati dividendi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53.616,00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067672"/>
                  </a:ext>
                </a:extLst>
              </a:tr>
              <a:tr h="235934">
                <a:tc>
                  <a:txBody>
                    <a:bodyPr/>
                    <a:lstStyle/>
                    <a:p>
                      <a:pPr algn="l" fontAlgn="b"/>
                      <a:r>
                        <a:rPr lang="it-IT" sz="1200" b="0" i="0" u="none" strike="noStrike">
                          <a:solidFill>
                            <a:srgbClr val="000000"/>
                          </a:solidFill>
                          <a:effectLst/>
                          <a:latin typeface="Times New Roman" panose="02020603050405020304" pitchFamily="18" charset="0"/>
                          <a:cs typeface="Times New Roman" panose="02020603050405020304" pitchFamily="18" charset="0"/>
                        </a:rPr>
                        <a:t>Rashodi po osnovu profita, kamati, dividendi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-88.710,00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910377"/>
                  </a:ext>
                </a:extLst>
              </a:tr>
              <a:tr h="235934">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spoljne trgovine (spoljnotrgovinski bilans)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dirty="0">
                          <a:solidFill>
                            <a:srgbClr val="000000"/>
                          </a:solidFill>
                          <a:effectLst/>
                          <a:latin typeface="Times New Roman" panose="02020603050405020304" pitchFamily="18" charset="0"/>
                          <a:cs typeface="Times New Roman" panose="02020603050405020304" pitchFamily="18" charset="0"/>
                        </a:rPr>
                        <a:t>94.562,00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4497063"/>
                  </a:ext>
                </a:extLst>
              </a:tr>
              <a:tr h="235934">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Prilivi po osnovu jednostranih transfera</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11.003,00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271696"/>
                  </a:ext>
                </a:extLst>
              </a:tr>
              <a:tr h="235934">
                <a:tc>
                  <a:txBody>
                    <a:bodyPr/>
                    <a:lstStyle/>
                    <a:p>
                      <a:pPr algn="l" fontAlgn="b"/>
                      <a:r>
                        <a:rPr lang="pl-PL" sz="1200" b="0" i="0" u="none" strike="noStrike">
                          <a:solidFill>
                            <a:srgbClr val="000000"/>
                          </a:solidFill>
                          <a:effectLst/>
                          <a:latin typeface="Times New Roman" panose="02020603050405020304" pitchFamily="18" charset="0"/>
                          <a:cs typeface="Times New Roman" panose="02020603050405020304" pitchFamily="18" charset="0"/>
                        </a:rPr>
                        <a:t>Odlivi po osnovu jednostranih transfera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-14.099,00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482390"/>
                  </a:ext>
                </a:extLst>
              </a:tr>
              <a:tr h="235934">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tekući bilans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91.466,00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59575094"/>
                  </a:ext>
                </a:extLst>
              </a:tr>
              <a:tr h="235934">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 stranih direktnih investicija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70.320,00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348984"/>
                  </a:ext>
                </a:extLst>
              </a:tr>
              <a:tr h="235934">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Odliv  stranih direktnih investicija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-52.390,00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885138"/>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Portfolio investicije u zemlju (priliv)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221069"/>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Portfolio investicije u inostranstvo  (odliv)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-34.009,00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800057"/>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Dugoročni dati krediti</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092366"/>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Dugoročni krediti primljeni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150213"/>
                  </a:ext>
                </a:extLst>
              </a:tr>
              <a:tr h="217785">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osnovni bilans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dirty="0">
                          <a:solidFill>
                            <a:srgbClr val="000000"/>
                          </a:solidFill>
                          <a:effectLst/>
                          <a:latin typeface="Times New Roman" panose="02020603050405020304" pitchFamily="18" charset="0"/>
                          <a:cs typeface="Times New Roman" panose="02020603050405020304" pitchFamily="18" charset="0"/>
                        </a:rPr>
                        <a:t>75.387,00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2072535"/>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Odliv kratkoročnog kapitala</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17025"/>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Priliv kratkoročnog kapitala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61.325,00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32096"/>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Neto greške i propusti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510922"/>
                  </a:ext>
                </a:extLst>
              </a:tr>
              <a:tr h="217785">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Saldo platni bilans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200" b="1" i="1" u="none" strike="noStrike" dirty="0">
                          <a:solidFill>
                            <a:srgbClr val="000000"/>
                          </a:solidFill>
                          <a:effectLst/>
                          <a:latin typeface="Times New Roman" panose="02020603050405020304" pitchFamily="18" charset="0"/>
                          <a:cs typeface="Times New Roman" panose="02020603050405020304" pitchFamily="18" charset="0"/>
                        </a:rPr>
                        <a:t>136.712,00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3029177"/>
                  </a:ext>
                </a:extLst>
              </a:tr>
              <a:tr h="217785">
                <a:tc>
                  <a:txBody>
                    <a:bodyPr/>
                    <a:lstStyle/>
                    <a:p>
                      <a:pPr algn="l" fontAlgn="b"/>
                      <a:r>
                        <a:rPr lang="en-GB" sz="1200" b="0" i="0" u="none" strike="noStrike">
                          <a:solidFill>
                            <a:srgbClr val="000000"/>
                          </a:solidFill>
                          <a:effectLst/>
                          <a:latin typeface="Times New Roman" panose="02020603050405020304" pitchFamily="18" charset="0"/>
                          <a:cs typeface="Times New Roman" panose="02020603050405020304" pitchFamily="18" charset="0"/>
                        </a:rPr>
                        <a:t>monetarne rezerve - priliv</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200" b="1" i="1" u="none" strike="noStrike">
                          <a:solidFill>
                            <a:srgbClr val="000000"/>
                          </a:solidFill>
                          <a:effectLst/>
                          <a:latin typeface="Times New Roman" panose="02020603050405020304" pitchFamily="18" charset="0"/>
                          <a:cs typeface="Times New Roman" panose="02020603050405020304" pitchFamily="18" charset="0"/>
                        </a:rPr>
                        <a:t>136.712,00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009442"/>
                  </a:ext>
                </a:extLst>
              </a:tr>
            </a:tbl>
          </a:graphicData>
        </a:graphic>
      </p:graphicFrame>
    </p:spTree>
    <p:extLst>
      <p:ext uri="{BB962C8B-B14F-4D97-AF65-F5344CB8AC3E}">
        <p14:creationId xmlns:p14="http://schemas.microsoft.com/office/powerpoint/2010/main" val="39695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68</a:t>
            </a:fld>
            <a:endParaRPr lang="en-US" dirty="0"/>
          </a:p>
        </p:txBody>
      </p:sp>
      <p:sp>
        <p:nvSpPr>
          <p:cNvPr id="3" name="Rounded Rectangle 2"/>
          <p:cNvSpPr/>
          <p:nvPr/>
        </p:nvSpPr>
        <p:spPr>
          <a:xfrm>
            <a:off x="194651" y="221897"/>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Republike Srbije)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51" y="886441"/>
            <a:ext cx="566434" cy="702573"/>
          </a:xfrm>
          <a:prstGeom prst="rect">
            <a:avLst/>
          </a:prstGeom>
        </p:spPr>
      </p:pic>
      <p:sp>
        <p:nvSpPr>
          <p:cNvPr id="5" name="Title 1"/>
          <p:cNvSpPr txBox="1">
            <a:spLocks/>
          </p:cNvSpPr>
          <p:nvPr/>
        </p:nvSpPr>
        <p:spPr>
          <a:xfrm>
            <a:off x="897641" y="1031372"/>
            <a:ext cx="7714478" cy="37255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Primjer PB  Republike Srbije (u 2008.godini).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629924" y="1589014"/>
            <a:ext cx="8249911" cy="4770537"/>
          </a:xfrm>
          <a:prstGeom prst="rect">
            <a:avLst/>
          </a:prstGeom>
        </p:spPr>
        <p:txBody>
          <a:bodyPr wrap="square">
            <a:spAutoFit/>
          </a:bodyPr>
          <a:lstStyle/>
          <a:p>
            <a:pPr algn="just">
              <a:spcAft>
                <a:spcPts val="0"/>
              </a:spcAft>
            </a:pPr>
            <a:r>
              <a:rPr lang="hr-HR" sz="1600" dirty="0">
                <a:latin typeface="Times New Roman" panose="02020603050405020304" pitchFamily="18" charset="0"/>
                <a:ea typeface="Times New Roman" panose="02020603050405020304" pitchFamily="18" charset="0"/>
              </a:rPr>
              <a:t>Date su transakcije platnog bilansa Republike Srbije u 2008. godini. Sastavite platni bilans tako da poredate prema horizontalnomi i vertikalnom redosljedu sljedeće transakcije:</a:t>
            </a:r>
            <a:endParaRPr lang="en-GB" sz="1600" dirty="0">
              <a:latin typeface="Times New Roman" panose="02020603050405020304" pitchFamily="18" charset="0"/>
              <a:ea typeface="Times New Roman" panose="02020603050405020304" pitchFamily="18" charset="0"/>
            </a:endParaRPr>
          </a:p>
          <a:p>
            <a:pPr algn="just">
              <a:spcAft>
                <a:spcPts val="0"/>
              </a:spcAft>
            </a:pPr>
            <a:r>
              <a:rPr lang="hr-HR"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lgn="just">
              <a:spcAft>
                <a:spcPts val="0"/>
              </a:spcAft>
            </a:pPr>
            <a:r>
              <a:rPr lang="it-IT" sz="1600" dirty="0">
                <a:latin typeface="Times New Roman" panose="02020603050405020304" pitchFamily="18" charset="0"/>
                <a:ea typeface="Symbol" panose="05050102010706020507" pitchFamily="18" charset="2"/>
              </a:rPr>
              <a:t>- prihodi po osnovu profita, kamata i dividendi	  </a:t>
            </a:r>
            <a:r>
              <a:rPr lang="it-IT" sz="1600" dirty="0">
                <a:latin typeface="Times New Roman" panose="02020603050405020304" pitchFamily="18" charset="0"/>
                <a:ea typeface="Times New Roman" panose="02020603050405020304" pitchFamily="18" charset="0"/>
              </a:rPr>
              <a:t>831,0</a:t>
            </a:r>
            <a:endParaRPr lang="en-GB" sz="1600" dirty="0">
              <a:latin typeface="Times New Roman" panose="02020603050405020304" pitchFamily="18" charset="0"/>
              <a:ea typeface="Times New Roman" panose="02020603050405020304" pitchFamily="18" charset="0"/>
            </a:endParaRPr>
          </a:p>
          <a:p>
            <a:pPr algn="just">
              <a:spcAft>
                <a:spcPts val="0"/>
              </a:spcAft>
            </a:pPr>
            <a:r>
              <a:rPr lang="pl-PL" sz="1600" dirty="0">
                <a:latin typeface="Times New Roman" panose="02020603050405020304" pitchFamily="18" charset="0"/>
                <a:ea typeface="Symbol" panose="05050102010706020507" pitchFamily="18" charset="2"/>
              </a:rPr>
              <a:t>- odlivi  po osnovu jednostranih transfera		</a:t>
            </a:r>
            <a:r>
              <a:rPr lang="pl-PL" sz="1600" dirty="0">
                <a:latin typeface="Times New Roman" panose="02020603050405020304" pitchFamily="18" charset="0"/>
                <a:ea typeface="Times New Roman" panose="02020603050405020304" pitchFamily="18" charset="0"/>
              </a:rPr>
              <a:t>-407,4</a:t>
            </a:r>
            <a:endParaRPr lang="en-GB" sz="1600" dirty="0">
              <a:latin typeface="Times New Roman" panose="02020603050405020304" pitchFamily="18" charset="0"/>
              <a:ea typeface="Times New Roman" panose="02020603050405020304" pitchFamily="18" charset="0"/>
            </a:endParaRPr>
          </a:p>
          <a:p>
            <a:pPr algn="just">
              <a:spcAft>
                <a:spcPts val="0"/>
              </a:spcAft>
            </a:pPr>
            <a:r>
              <a:rPr lang="pl-PL" sz="1600" dirty="0">
                <a:latin typeface="Times New Roman" panose="02020603050405020304" pitchFamily="18" charset="0"/>
                <a:ea typeface="Times New Roman" panose="02020603050405020304" pitchFamily="18" charset="0"/>
              </a:rPr>
              <a:t>- </a:t>
            </a:r>
            <a:r>
              <a:rPr lang="pt-BR" sz="1600" dirty="0">
                <a:latin typeface="Times New Roman" panose="02020603050405020304" pitchFamily="18" charset="0"/>
                <a:ea typeface="Times New Roman" panose="02020603050405020304" pitchFamily="18" charset="0"/>
              </a:rPr>
              <a:t>odliv stranih direktnih investicija  			</a:t>
            </a:r>
            <a:r>
              <a:rPr lang="en-US" sz="1600" dirty="0">
                <a:latin typeface="Times New Roman" panose="02020603050405020304" pitchFamily="18" charset="0"/>
                <a:ea typeface="Times New Roman" panose="02020603050405020304" pitchFamily="18" charset="0"/>
              </a:rPr>
              <a:t>-277,4</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Times New Roman" panose="02020603050405020304" pitchFamily="18" charset="0"/>
                <a:ea typeface="Times New Roman" panose="02020603050405020304" pitchFamily="18" charset="0"/>
              </a:rPr>
              <a:t>- portfolio </a:t>
            </a:r>
            <a:r>
              <a:rPr lang="en-US" sz="1600" dirty="0" err="1">
                <a:latin typeface="Times New Roman" panose="02020603050405020304" pitchFamily="18" charset="0"/>
                <a:ea typeface="Times New Roman" panose="02020603050405020304" pitchFamily="18" charset="0"/>
              </a:rPr>
              <a:t>investicije</a:t>
            </a:r>
            <a:r>
              <a:rPr lang="en-US" sz="1600" dirty="0">
                <a:latin typeface="Times New Roman" panose="02020603050405020304" pitchFamily="18" charset="0"/>
                <a:ea typeface="Times New Roman" panose="02020603050405020304" pitchFamily="18" charset="0"/>
              </a:rPr>
              <a:t> u </a:t>
            </a:r>
            <a:r>
              <a:rPr lang="en-US" sz="1600" dirty="0" err="1">
                <a:latin typeface="Times New Roman" panose="02020603050405020304" pitchFamily="18" charset="0"/>
                <a:ea typeface="Times New Roman" panose="02020603050405020304" pitchFamily="18" charset="0"/>
              </a:rPr>
              <a:t>inostranstvo</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odliv</a:t>
            </a:r>
            <a:r>
              <a:rPr lang="en-US" sz="1600" dirty="0">
                <a:latin typeface="Times New Roman" panose="02020603050405020304" pitchFamily="18" charset="0"/>
                <a:ea typeface="Times New Roman" panose="02020603050405020304" pitchFamily="18" charset="0"/>
              </a:rPr>
              <a:t>)		-134,2	</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izvoz</a:t>
            </a:r>
            <a:r>
              <a:rPr lang="en-US" sz="1600" dirty="0">
                <a:latin typeface="Times New Roman" panose="02020603050405020304" pitchFamily="18" charset="0"/>
                <a:ea typeface="Symbol" panose="05050102010706020507" pitchFamily="18" charset="2"/>
              </a:rPr>
              <a:t> robe						</a:t>
            </a:r>
            <a:r>
              <a:rPr lang="sr-Latn-BA" sz="1600" dirty="0">
                <a:latin typeface="Times New Roman" panose="02020603050405020304" pitchFamily="18" charset="0"/>
                <a:ea typeface="Symbol" panose="05050102010706020507" pitchFamily="18" charset="2"/>
              </a:rPr>
              <a:t>      </a:t>
            </a:r>
            <a:r>
              <a:rPr lang="en-US" sz="1600" dirty="0">
                <a:latin typeface="Times New Roman" panose="02020603050405020304" pitchFamily="18" charset="0"/>
                <a:ea typeface="Times New Roman" panose="02020603050405020304" pitchFamily="18" charset="0"/>
              </a:rPr>
              <a:t>10.956,5</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uvoz</a:t>
            </a: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usluga</a:t>
            </a:r>
            <a:r>
              <a:rPr lang="en-US" sz="1600" dirty="0">
                <a:latin typeface="Times New Roman" panose="02020603050405020304" pitchFamily="18" charset="0"/>
                <a:ea typeface="Symbol" panose="05050102010706020507" pitchFamily="18" charset="2"/>
              </a:rPr>
              <a:t>						</a:t>
            </a:r>
            <a:r>
              <a:rPr lang="sr-Latn-BA" sz="1600" dirty="0">
                <a:latin typeface="Times New Roman" panose="02020603050405020304" pitchFamily="18" charset="0"/>
                <a:ea typeface="Symbol" panose="05050102010706020507" pitchFamily="18" charset="2"/>
              </a:rPr>
              <a:t>       </a:t>
            </a:r>
            <a:r>
              <a:rPr lang="en-US" sz="1600" dirty="0">
                <a:latin typeface="Times New Roman" panose="02020603050405020304" pitchFamily="18" charset="0"/>
                <a:ea typeface="Times New Roman" panose="02020603050405020304" pitchFamily="18" charset="0"/>
              </a:rPr>
              <a:t>-4.288,0</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prilivi</a:t>
            </a: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po</a:t>
            </a: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osnovu</a:t>
            </a: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jednostranih</a:t>
            </a:r>
            <a:r>
              <a:rPr lang="en-US" sz="1600" dirty="0">
                <a:latin typeface="Times New Roman" panose="02020603050405020304" pitchFamily="18" charset="0"/>
                <a:ea typeface="Symbol" panose="05050102010706020507" pitchFamily="18" charset="2"/>
              </a:rPr>
              <a:t> </a:t>
            </a:r>
            <a:r>
              <a:rPr lang="en-US" sz="1600" dirty="0" err="1">
                <a:latin typeface="Times New Roman" panose="02020603050405020304" pitchFamily="18" charset="0"/>
                <a:ea typeface="Symbol" panose="05050102010706020507" pitchFamily="18" charset="2"/>
              </a:rPr>
              <a:t>transfera</a:t>
            </a:r>
            <a:r>
              <a:rPr lang="en-US" sz="1600" dirty="0">
                <a:latin typeface="Times New Roman" panose="02020603050405020304" pitchFamily="18" charset="0"/>
                <a:ea typeface="Symbol" panose="05050102010706020507" pitchFamily="18" charset="2"/>
              </a:rPr>
              <a:t>	</a:t>
            </a:r>
            <a:r>
              <a:rPr lang="sr-Latn-BA" sz="1600" dirty="0">
                <a:latin typeface="Times New Roman" panose="02020603050405020304" pitchFamily="18" charset="0"/>
                <a:ea typeface="Symbol" panose="05050102010706020507" pitchFamily="18" charset="2"/>
              </a:rPr>
              <a:t>         </a:t>
            </a:r>
            <a:r>
              <a:rPr lang="en-US" sz="1600" dirty="0">
                <a:latin typeface="Times New Roman" panose="02020603050405020304" pitchFamily="18" charset="0"/>
                <a:ea typeface="Times New Roman" panose="02020603050405020304" pitchFamily="18" charset="0"/>
              </a:rPr>
              <a:t>4.553,2</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priliv</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stranih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direktnih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investicija</a:t>
            </a:r>
            <a:r>
              <a:rPr lang="en-US" sz="1600" dirty="0">
                <a:latin typeface="Times New Roman" panose="02020603050405020304" pitchFamily="18" charset="0"/>
                <a:ea typeface="Times New Roman" panose="02020603050405020304" pitchFamily="18" charset="0"/>
              </a:rPr>
              <a:t>  		</a:t>
            </a:r>
            <a:r>
              <a:rPr lang="sr-Latn-BA" sz="16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2.994,3</a:t>
            </a:r>
            <a:endParaRPr lang="en-GB" sz="1600" dirty="0">
              <a:latin typeface="Times New Roman" panose="02020603050405020304" pitchFamily="18" charset="0"/>
              <a:ea typeface="Times New Roman" panose="02020603050405020304" pitchFamily="18" charset="0"/>
            </a:endParaRPr>
          </a:p>
          <a:p>
            <a:pPr algn="just">
              <a:spcAft>
                <a:spcPts val="0"/>
              </a:spcAft>
            </a:pPr>
            <a:r>
              <a:rPr lang="it-IT" sz="1600" dirty="0">
                <a:latin typeface="Times New Roman" panose="02020603050405020304" pitchFamily="18" charset="0"/>
                <a:ea typeface="Times New Roman" panose="02020603050405020304" pitchFamily="18" charset="0"/>
              </a:rPr>
              <a:t>- dugoročni krediti dati				</a:t>
            </a:r>
            <a:r>
              <a:rPr lang="sr-Latn-BA" sz="1600" dirty="0">
                <a:latin typeface="Times New Roman" panose="02020603050405020304" pitchFamily="18" charset="0"/>
                <a:ea typeface="Times New Roman" panose="02020603050405020304" pitchFamily="18" charset="0"/>
              </a:rPr>
              <a:t>             </a:t>
            </a:r>
            <a:r>
              <a:rPr lang="pt-BR" sz="1600" dirty="0">
                <a:latin typeface="Times New Roman" panose="02020603050405020304" pitchFamily="18" charset="0"/>
                <a:ea typeface="Times New Roman" panose="02020603050405020304" pitchFamily="18" charset="0"/>
              </a:rPr>
              <a:t>-36,1</a:t>
            </a:r>
            <a:endParaRPr lang="en-GB" sz="1600" dirty="0">
              <a:latin typeface="Times New Roman" panose="02020603050405020304" pitchFamily="18" charset="0"/>
              <a:ea typeface="Times New Roman" panose="02020603050405020304" pitchFamily="18" charset="0"/>
            </a:endParaRPr>
          </a:p>
          <a:p>
            <a:pPr algn="just">
              <a:spcAft>
                <a:spcPts val="0"/>
              </a:spcAft>
            </a:pPr>
            <a:r>
              <a:rPr lang="pt-BR" sz="1600" dirty="0">
                <a:latin typeface="Times New Roman" panose="02020603050405020304" pitchFamily="18" charset="0"/>
                <a:ea typeface="Symbol" panose="05050102010706020507" pitchFamily="18" charset="2"/>
              </a:rPr>
              <a:t>- priliv kratkoročnog kapitala				</a:t>
            </a:r>
            <a:r>
              <a:rPr lang="pt-BR" sz="1600" dirty="0">
                <a:latin typeface="Times New Roman" panose="02020603050405020304" pitchFamily="18" charset="0"/>
                <a:ea typeface="Times New Roman" panose="02020603050405020304" pitchFamily="18" charset="0"/>
              </a:rPr>
              <a:t>1.418,4</a:t>
            </a:r>
            <a:endParaRPr lang="en-GB" sz="1600" dirty="0">
              <a:latin typeface="Times New Roman" panose="02020603050405020304" pitchFamily="18" charset="0"/>
              <a:ea typeface="Times New Roman" panose="02020603050405020304" pitchFamily="18" charset="0"/>
            </a:endParaRPr>
          </a:p>
          <a:p>
            <a:pPr algn="just">
              <a:spcAft>
                <a:spcPts val="0"/>
              </a:spcAft>
            </a:pPr>
            <a:r>
              <a:rPr lang="pt-BR" sz="1600" dirty="0">
                <a:latin typeface="Times New Roman" panose="02020603050405020304" pitchFamily="18" charset="0"/>
                <a:ea typeface="Symbol" panose="05050102010706020507" pitchFamily="18" charset="2"/>
              </a:rPr>
              <a:t>- izvoz usluga</a:t>
            </a:r>
            <a:r>
              <a:rPr lang="pt-BR" sz="1600" dirty="0">
                <a:latin typeface="Times New Roman" panose="02020603050405020304" pitchFamily="18" charset="0"/>
                <a:ea typeface="Times New Roman" panose="02020603050405020304" pitchFamily="18" charset="0"/>
              </a:rPr>
              <a:t>						</a:t>
            </a:r>
            <a:r>
              <a:rPr lang="sr-Latn-BA" sz="1600" dirty="0">
                <a:latin typeface="Times New Roman" panose="02020603050405020304" pitchFamily="18" charset="0"/>
                <a:ea typeface="Times New Roman" panose="02020603050405020304" pitchFamily="18" charset="0"/>
              </a:rPr>
              <a:t>        </a:t>
            </a:r>
            <a:r>
              <a:rPr lang="pt-BR" sz="1600" dirty="0">
                <a:latin typeface="Times New Roman" panose="02020603050405020304" pitchFamily="18" charset="0"/>
                <a:ea typeface="Times New Roman" panose="02020603050405020304" pitchFamily="18" charset="0"/>
              </a:rPr>
              <a:t> 4.033,2</a:t>
            </a:r>
            <a:endParaRPr lang="en-GB" sz="1600" dirty="0">
              <a:latin typeface="Times New Roman" panose="02020603050405020304" pitchFamily="18" charset="0"/>
              <a:ea typeface="Times New Roman" panose="02020603050405020304" pitchFamily="18" charset="0"/>
            </a:endParaRPr>
          </a:p>
          <a:p>
            <a:pPr algn="just">
              <a:spcAft>
                <a:spcPts val="0"/>
              </a:spcAft>
            </a:pPr>
            <a:r>
              <a:rPr lang="it-IT" sz="1600" dirty="0">
                <a:latin typeface="Times New Roman" panose="02020603050405020304" pitchFamily="18" charset="0"/>
                <a:ea typeface="Symbol" panose="05050102010706020507" pitchFamily="18" charset="2"/>
              </a:rPr>
              <a:t>- rashodi  po osnovu profita, kamata i dividendi	</a:t>
            </a:r>
            <a:r>
              <a:rPr lang="it-IT" sz="1600" dirty="0">
                <a:latin typeface="Times New Roman" panose="02020603050405020304" pitchFamily="18" charset="0"/>
                <a:ea typeface="Times New Roman" panose="02020603050405020304" pitchFamily="18" charset="0"/>
              </a:rPr>
              <a:t>-2.186,9</a:t>
            </a:r>
            <a:endParaRPr lang="en-GB" sz="1600" dirty="0">
              <a:latin typeface="Times New Roman" panose="02020603050405020304" pitchFamily="18" charset="0"/>
              <a:ea typeface="Times New Roman" panose="02020603050405020304" pitchFamily="18" charset="0"/>
            </a:endParaRPr>
          </a:p>
          <a:p>
            <a:pPr algn="just">
              <a:spcAft>
                <a:spcPts val="0"/>
              </a:spcAft>
            </a:pPr>
            <a:r>
              <a:rPr lang="it-IT" sz="1600" dirty="0">
                <a:latin typeface="Times New Roman" panose="02020603050405020304" pitchFamily="18" charset="0"/>
                <a:ea typeface="Times New Roman" panose="02020603050405020304" pitchFamily="18" charset="0"/>
              </a:rPr>
              <a:t>- portfolio investicije u zemlju (priliv)		</a:t>
            </a:r>
            <a:r>
              <a:rPr lang="sr-Latn-BA" sz="1600" dirty="0">
                <a:latin typeface="Times New Roman" panose="02020603050405020304" pitchFamily="18" charset="0"/>
                <a:ea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rPr>
              <a:t> 0</a:t>
            </a:r>
            <a:r>
              <a:rPr lang="sr-Latn-BA" sz="1600" dirty="0">
                <a:latin typeface="Times New Roman" panose="02020603050405020304" pitchFamily="18" charset="0"/>
                <a:ea typeface="Times New Roman" panose="02020603050405020304" pitchFamily="18" charset="0"/>
              </a:rPr>
              <a:t>,00</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US" sz="1600" b="1"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dugoročni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krediti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primljeni</a:t>
            </a:r>
            <a:r>
              <a:rPr lang="en-US" sz="1600" dirty="0">
                <a:latin typeface="Times New Roman" panose="02020603050405020304" pitchFamily="18" charset="0"/>
                <a:ea typeface="Times New Roman" panose="02020603050405020304" pitchFamily="18" charset="0"/>
              </a:rPr>
              <a:t>				 3</a:t>
            </a:r>
            <a:r>
              <a:rPr lang="sr-Latn-BA" sz="1600"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280</a:t>
            </a:r>
            <a:r>
              <a:rPr lang="sr-Latn-BA" sz="1600" dirty="0">
                <a:latin typeface="Times New Roman" panose="02020603050405020304" pitchFamily="18" charset="0"/>
                <a:ea typeface="Times New Roman" panose="02020603050405020304" pitchFamily="18" charset="0"/>
              </a:rPr>
              <a:t>,00</a:t>
            </a:r>
            <a:endParaRPr lang="en-GB" sz="1600" dirty="0">
              <a:latin typeface="Times New Roman" panose="02020603050405020304" pitchFamily="18" charset="0"/>
              <a:ea typeface="Times New Roman" panose="02020603050405020304" pitchFamily="18" charset="0"/>
            </a:endParaRPr>
          </a:p>
          <a:p>
            <a:pPr algn="just">
              <a:spcAft>
                <a:spcPts val="0"/>
              </a:spcAft>
            </a:pPr>
            <a:r>
              <a:rPr lang="pl-PL" sz="1600" dirty="0">
                <a:latin typeface="Times New Roman" panose="02020603050405020304" pitchFamily="18" charset="0"/>
                <a:ea typeface="Symbol" panose="05050102010706020507" pitchFamily="18" charset="2"/>
              </a:rPr>
              <a:t>- odliv kratkoročnog kapitala				    </a:t>
            </a:r>
            <a:r>
              <a:rPr lang="en-US" sz="1600" dirty="0">
                <a:latin typeface="Times New Roman" panose="02020603050405020304" pitchFamily="18" charset="0"/>
                <a:ea typeface="Times New Roman" panose="02020603050405020304" pitchFamily="18" charset="0"/>
              </a:rPr>
              <a:t>-25,7</a:t>
            </a:r>
            <a:endParaRPr lang="en-GB" sz="1600" dirty="0">
              <a:latin typeface="Times New Roman" panose="02020603050405020304" pitchFamily="18" charset="0"/>
              <a:ea typeface="Times New Roman" panose="02020603050405020304" pitchFamily="18" charset="0"/>
            </a:endParaRPr>
          </a:p>
          <a:p>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uvoz</a:t>
            </a:r>
            <a:r>
              <a:rPr lang="en-US" sz="1600" dirty="0">
                <a:latin typeface="Times New Roman" panose="02020603050405020304" pitchFamily="18" charset="0"/>
                <a:ea typeface="Times New Roman" panose="02020603050405020304" pitchFamily="18" charset="0"/>
              </a:rPr>
              <a:t> robe						</a:t>
            </a:r>
            <a:r>
              <a:rPr lang="sr-Latn-BA" sz="1600"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-22.213,</a:t>
            </a:r>
            <a:endParaRPr lang="en-GB" sz="1600" dirty="0"/>
          </a:p>
        </p:txBody>
      </p:sp>
    </p:spTree>
    <p:extLst>
      <p:ext uri="{BB962C8B-B14F-4D97-AF65-F5344CB8AC3E}">
        <p14:creationId xmlns:p14="http://schemas.microsoft.com/office/powerpoint/2010/main" val="36775589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2126267"/>
              </p:ext>
            </p:extLst>
          </p:nvPr>
        </p:nvGraphicFramePr>
        <p:xfrm>
          <a:off x="840510" y="951344"/>
          <a:ext cx="6862617" cy="5763317"/>
        </p:xfrm>
        <a:graphic>
          <a:graphicData uri="http://schemas.openxmlformats.org/drawingml/2006/table">
            <a:tbl>
              <a:tblPr/>
              <a:tblGrid>
                <a:gridCol w="4187956">
                  <a:extLst>
                    <a:ext uri="{9D8B030D-6E8A-4147-A177-3AD203B41FA5}">
                      <a16:colId xmlns:a16="http://schemas.microsoft.com/office/drawing/2014/main" val="2063830253"/>
                    </a:ext>
                  </a:extLst>
                </a:gridCol>
                <a:gridCol w="1354927">
                  <a:extLst>
                    <a:ext uri="{9D8B030D-6E8A-4147-A177-3AD203B41FA5}">
                      <a16:colId xmlns:a16="http://schemas.microsoft.com/office/drawing/2014/main" val="1944976811"/>
                    </a:ext>
                  </a:extLst>
                </a:gridCol>
                <a:gridCol w="1319734">
                  <a:extLst>
                    <a:ext uri="{9D8B030D-6E8A-4147-A177-3AD203B41FA5}">
                      <a16:colId xmlns:a16="http://schemas.microsoft.com/office/drawing/2014/main" val="961754849"/>
                    </a:ext>
                  </a:extLst>
                </a:gridCol>
              </a:tblGrid>
              <a:tr h="211904">
                <a:tc>
                  <a:txBody>
                    <a:bodyPr/>
                    <a:lstStyle/>
                    <a:p>
                      <a:pPr algn="l" fontAlgn="b"/>
                      <a:r>
                        <a:rPr lang="en-GB" sz="1600" b="1" i="0" u="none" strike="noStrike" dirty="0" err="1">
                          <a:solidFill>
                            <a:srgbClr val="9C0006"/>
                          </a:solidFill>
                          <a:effectLst/>
                          <a:latin typeface="Calibri" panose="020F0502020204030204" pitchFamily="34" charset="0"/>
                        </a:rPr>
                        <a:t>Transakcije</a:t>
                      </a:r>
                      <a:r>
                        <a:rPr lang="en-GB" sz="1600" b="1" i="0" u="none" strike="noStrike" dirty="0">
                          <a:solidFill>
                            <a:srgbClr val="9C0006"/>
                          </a:solidFill>
                          <a:effectLst/>
                          <a:latin typeface="Calibri" panose="020F0502020204030204" pitchFamily="34" charset="0"/>
                        </a:rPr>
                        <a:t> u </a:t>
                      </a:r>
                      <a:r>
                        <a:rPr lang="en-GB" sz="1600" b="1" i="0" u="none" strike="noStrike" dirty="0" err="1">
                          <a:solidFill>
                            <a:srgbClr val="9C0006"/>
                          </a:solidFill>
                          <a:effectLst/>
                          <a:latin typeface="Calibri" panose="020F0502020204030204" pitchFamily="34" charset="0"/>
                        </a:rPr>
                        <a:t>milionima</a:t>
                      </a:r>
                      <a:r>
                        <a:rPr lang="en-GB" sz="1600" b="1" i="0" u="none" strike="noStrike" dirty="0">
                          <a:solidFill>
                            <a:srgbClr val="9C0006"/>
                          </a:solidFill>
                          <a:effectLst/>
                          <a:latin typeface="Calibri" panose="020F0502020204030204" pitchFamily="34" charset="0"/>
                        </a:rPr>
                        <a:t> KM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GB" sz="1600" b="1" i="0" u="none" strike="noStrike">
                          <a:solidFill>
                            <a:srgbClr val="9C0006"/>
                          </a:solidFill>
                          <a:effectLst/>
                          <a:latin typeface="Calibri" panose="020F0502020204030204" pitchFamily="34" charset="0"/>
                        </a:rPr>
                        <a:t>Debitne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GB" sz="1600" b="1" i="0" u="none" strike="noStrike">
                          <a:solidFill>
                            <a:srgbClr val="9C0006"/>
                          </a:solidFill>
                          <a:effectLst/>
                          <a:latin typeface="Calibri" panose="020F0502020204030204" pitchFamily="34" charset="0"/>
                        </a:rPr>
                        <a:t>Kreditne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32236283"/>
                  </a:ext>
                </a:extLst>
              </a:tr>
              <a:tr h="211904">
                <a:tc>
                  <a:txBody>
                    <a:bodyPr/>
                    <a:lstStyle/>
                    <a:p>
                      <a:pPr algn="l" fontAlgn="b"/>
                      <a:r>
                        <a:rPr lang="en-GB" sz="1600" b="0" i="0" u="none" strike="noStrike" dirty="0" err="1">
                          <a:solidFill>
                            <a:srgbClr val="000000"/>
                          </a:solidFill>
                          <a:effectLst/>
                          <a:latin typeface="Calibri" panose="020F0502020204030204" pitchFamily="34" charset="0"/>
                        </a:rPr>
                        <a:t>Izvoz</a:t>
                      </a:r>
                      <a:r>
                        <a:rPr lang="en-GB" sz="1600" b="0" i="0" u="none" strike="noStrike" dirty="0">
                          <a:solidFill>
                            <a:srgbClr val="000000"/>
                          </a:solidFill>
                          <a:effectLst/>
                          <a:latin typeface="Calibri" panose="020F0502020204030204" pitchFamily="34" charset="0"/>
                        </a:rPr>
                        <a:t> robe</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10.956,50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73534"/>
                  </a:ext>
                </a:extLst>
              </a:tr>
              <a:tr h="229562">
                <a:tc>
                  <a:txBody>
                    <a:bodyPr/>
                    <a:lstStyle/>
                    <a:p>
                      <a:pPr algn="l" fontAlgn="b"/>
                      <a:r>
                        <a:rPr lang="en-GB" sz="1600" b="0" i="0" u="none" strike="noStrike" dirty="0" err="1">
                          <a:solidFill>
                            <a:srgbClr val="000000"/>
                          </a:solidFill>
                          <a:effectLst/>
                          <a:latin typeface="Calibri" panose="020F0502020204030204" pitchFamily="34" charset="0"/>
                        </a:rPr>
                        <a:t>uvoz</a:t>
                      </a:r>
                      <a:r>
                        <a:rPr lang="en-GB" sz="1600" b="0" i="0" u="none" strike="noStrike" dirty="0">
                          <a:solidFill>
                            <a:srgbClr val="000000"/>
                          </a:solidFill>
                          <a:effectLst/>
                          <a:latin typeface="Calibri" panose="020F0502020204030204" pitchFamily="34" charset="0"/>
                        </a:rPr>
                        <a:t> robe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-22.213,00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707069"/>
                  </a:ext>
                </a:extLst>
              </a:tr>
              <a:tr h="229562">
                <a:tc>
                  <a:txBody>
                    <a:bodyPr/>
                    <a:lstStyle/>
                    <a:p>
                      <a:pPr algn="l" fontAlgn="b"/>
                      <a:r>
                        <a:rPr lang="en-GB" sz="1600" b="1" i="1" u="none" strike="noStrike" dirty="0" err="1">
                          <a:solidFill>
                            <a:srgbClr val="000000"/>
                          </a:solidFill>
                          <a:effectLst/>
                          <a:latin typeface="Calibri" panose="020F0502020204030204" pitchFamily="34" charset="0"/>
                        </a:rPr>
                        <a:t>Saldo</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robni</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bilans</a:t>
                      </a:r>
                      <a:r>
                        <a:rPr lang="en-GB" sz="1600" b="1" i="1"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1" i="1"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0" u="none" strike="noStrike">
                          <a:solidFill>
                            <a:srgbClr val="000000"/>
                          </a:solidFill>
                          <a:effectLst/>
                          <a:latin typeface="Calibri" panose="020F0502020204030204" pitchFamily="34" charset="0"/>
                        </a:rPr>
                        <a:t>-11.256,50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37300188"/>
                  </a:ext>
                </a:extLst>
              </a:tr>
              <a:tr h="229562">
                <a:tc>
                  <a:txBody>
                    <a:bodyPr/>
                    <a:lstStyle/>
                    <a:p>
                      <a:pPr algn="l" fontAlgn="b"/>
                      <a:r>
                        <a:rPr lang="en-GB" sz="1600" b="0" i="0" u="none" strike="noStrike">
                          <a:solidFill>
                            <a:srgbClr val="000000"/>
                          </a:solidFill>
                          <a:effectLst/>
                          <a:latin typeface="Calibri" panose="020F0502020204030204" pitchFamily="34" charset="0"/>
                        </a:rPr>
                        <a:t>Izvoz usluga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4.033,20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588613"/>
                  </a:ext>
                </a:extLst>
              </a:tr>
              <a:tr h="229562">
                <a:tc>
                  <a:txBody>
                    <a:bodyPr/>
                    <a:lstStyle/>
                    <a:p>
                      <a:pPr algn="l" fontAlgn="b"/>
                      <a:r>
                        <a:rPr lang="en-GB" sz="1600" b="0" i="0" u="none" strike="noStrike" dirty="0" err="1">
                          <a:solidFill>
                            <a:srgbClr val="000000"/>
                          </a:solidFill>
                          <a:effectLst/>
                          <a:latin typeface="Calibri" panose="020F0502020204030204" pitchFamily="34" charset="0"/>
                        </a:rPr>
                        <a:t>Uvoz</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usluga</a:t>
                      </a:r>
                      <a:r>
                        <a:rPr lang="en-GB" sz="1600" b="0"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-4.288,00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057193"/>
                  </a:ext>
                </a:extLst>
              </a:tr>
              <a:tr h="229562">
                <a:tc>
                  <a:txBody>
                    <a:bodyPr/>
                    <a:lstStyle/>
                    <a:p>
                      <a:pPr algn="l" fontAlgn="b"/>
                      <a:r>
                        <a:rPr lang="it-IT" sz="1600" b="0" i="0" u="none" strike="noStrike" dirty="0">
                          <a:solidFill>
                            <a:srgbClr val="000000"/>
                          </a:solidFill>
                          <a:effectLst/>
                          <a:latin typeface="Calibri" panose="020F0502020204030204" pitchFamily="34" charset="0"/>
                        </a:rPr>
                        <a:t>Prihodi po osnovu profita, kamati dividendi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831,00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051519"/>
                  </a:ext>
                </a:extLst>
              </a:tr>
              <a:tr h="229562">
                <a:tc>
                  <a:txBody>
                    <a:bodyPr/>
                    <a:lstStyle/>
                    <a:p>
                      <a:pPr algn="l" fontAlgn="b"/>
                      <a:r>
                        <a:rPr lang="it-IT" sz="1600" b="0" i="0" u="none" strike="noStrike" dirty="0">
                          <a:solidFill>
                            <a:srgbClr val="000000"/>
                          </a:solidFill>
                          <a:effectLst/>
                          <a:latin typeface="Calibri" panose="020F0502020204030204" pitchFamily="34" charset="0"/>
                        </a:rPr>
                        <a:t>Rashodi po osnovu profita, kamati, dividendi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-2.186,90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423406"/>
                  </a:ext>
                </a:extLst>
              </a:tr>
              <a:tr h="229562">
                <a:tc>
                  <a:txBody>
                    <a:bodyPr/>
                    <a:lstStyle/>
                    <a:p>
                      <a:pPr algn="l" fontAlgn="b"/>
                      <a:r>
                        <a:rPr lang="en-GB" sz="1600" b="1" i="1" u="none" strike="noStrike" dirty="0" err="1">
                          <a:solidFill>
                            <a:srgbClr val="000000"/>
                          </a:solidFill>
                          <a:effectLst/>
                          <a:latin typeface="Calibri" panose="020F0502020204030204" pitchFamily="34" charset="0"/>
                        </a:rPr>
                        <a:t>Saldo</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spoljne</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trgovine</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spoljnotrgovinski</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bilans</a:t>
                      </a:r>
                      <a:r>
                        <a:rPr lang="en-GB" sz="1600" b="1" i="1"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1" i="1"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0" u="none" strike="noStrike">
                          <a:solidFill>
                            <a:srgbClr val="000000"/>
                          </a:solidFill>
                          <a:effectLst/>
                          <a:latin typeface="Calibri" panose="020F0502020204030204" pitchFamily="34" charset="0"/>
                        </a:rPr>
                        <a:t>-12.867,20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5848035"/>
                  </a:ext>
                </a:extLst>
              </a:tr>
              <a:tr h="229562">
                <a:tc>
                  <a:txBody>
                    <a:bodyPr/>
                    <a:lstStyle/>
                    <a:p>
                      <a:pPr algn="l" fontAlgn="b"/>
                      <a:r>
                        <a:rPr lang="en-GB" sz="1600" b="0" i="0" u="none" strike="noStrike" dirty="0" err="1">
                          <a:solidFill>
                            <a:srgbClr val="000000"/>
                          </a:solidFill>
                          <a:effectLst/>
                          <a:latin typeface="Calibri" panose="020F0502020204030204" pitchFamily="34" charset="0"/>
                        </a:rPr>
                        <a:t>Prilivi</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po</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osnovu</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jednostranih</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transfera</a:t>
                      </a:r>
                      <a:endParaRPr lang="en-GB" sz="1600" b="0" i="0" u="none" strike="noStrike" dirty="0">
                        <a:solidFill>
                          <a:srgbClr val="000000"/>
                        </a:solidFill>
                        <a:effectLst/>
                        <a:latin typeface="Calibri" panose="020F0502020204030204" pitchFamily="34" charset="0"/>
                      </a:endParaRP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4.553,20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419578"/>
                  </a:ext>
                </a:extLst>
              </a:tr>
              <a:tr h="229562">
                <a:tc>
                  <a:txBody>
                    <a:bodyPr/>
                    <a:lstStyle/>
                    <a:p>
                      <a:pPr algn="l" fontAlgn="b"/>
                      <a:r>
                        <a:rPr lang="pl-PL" sz="1600" b="0" i="0" u="none" strike="noStrike" dirty="0">
                          <a:solidFill>
                            <a:srgbClr val="000000"/>
                          </a:solidFill>
                          <a:effectLst/>
                          <a:latin typeface="Calibri" panose="020F0502020204030204" pitchFamily="34" charset="0"/>
                        </a:rPr>
                        <a:t>Odlivi po osnovu jednostranih transfera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-407,40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363623"/>
                  </a:ext>
                </a:extLst>
              </a:tr>
              <a:tr h="229562">
                <a:tc>
                  <a:txBody>
                    <a:bodyPr/>
                    <a:lstStyle/>
                    <a:p>
                      <a:pPr algn="l" fontAlgn="b"/>
                      <a:r>
                        <a:rPr lang="en-GB" sz="1600" b="1" i="1" u="none" strike="noStrike" dirty="0" err="1">
                          <a:solidFill>
                            <a:srgbClr val="000000"/>
                          </a:solidFill>
                          <a:effectLst/>
                          <a:latin typeface="Calibri" panose="020F0502020204030204" pitchFamily="34" charset="0"/>
                        </a:rPr>
                        <a:t>Saldo</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tekući</a:t>
                      </a:r>
                      <a:r>
                        <a:rPr lang="en-GB" sz="1600" b="1" i="1" u="none" strike="noStrike" dirty="0">
                          <a:solidFill>
                            <a:srgbClr val="000000"/>
                          </a:solidFill>
                          <a:effectLst/>
                          <a:latin typeface="Calibri" panose="020F0502020204030204" pitchFamily="34" charset="0"/>
                        </a:rPr>
                        <a:t> </a:t>
                      </a:r>
                      <a:r>
                        <a:rPr lang="en-GB" sz="1600" b="1" i="1" u="none" strike="noStrike" dirty="0" err="1">
                          <a:solidFill>
                            <a:srgbClr val="000000"/>
                          </a:solidFill>
                          <a:effectLst/>
                          <a:latin typeface="Calibri" panose="020F0502020204030204" pitchFamily="34" charset="0"/>
                        </a:rPr>
                        <a:t>bilans</a:t>
                      </a:r>
                      <a:r>
                        <a:rPr lang="en-GB" sz="1600" b="1" i="1"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1"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0" u="none" strike="noStrike">
                          <a:solidFill>
                            <a:srgbClr val="000000"/>
                          </a:solidFill>
                          <a:effectLst/>
                          <a:latin typeface="Calibri" panose="020F0502020204030204" pitchFamily="34" charset="0"/>
                        </a:rPr>
                        <a:t>-8.721,40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3852472"/>
                  </a:ext>
                </a:extLst>
              </a:tr>
              <a:tr h="229562">
                <a:tc>
                  <a:txBody>
                    <a:bodyPr/>
                    <a:lstStyle/>
                    <a:p>
                      <a:pPr algn="l" fontAlgn="b"/>
                      <a:r>
                        <a:rPr lang="en-GB" sz="1600" b="0" i="0" u="none" strike="noStrike" dirty="0" err="1">
                          <a:solidFill>
                            <a:srgbClr val="000000"/>
                          </a:solidFill>
                          <a:effectLst/>
                          <a:latin typeface="Calibri" panose="020F0502020204030204" pitchFamily="34" charset="0"/>
                        </a:rPr>
                        <a:t>Priliv</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stranih</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direktnih</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investicija</a:t>
                      </a:r>
                      <a:r>
                        <a:rPr lang="en-GB" sz="1600" b="0"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2.994,30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570280"/>
                  </a:ext>
                </a:extLst>
              </a:tr>
              <a:tr h="229562">
                <a:tc>
                  <a:txBody>
                    <a:bodyPr/>
                    <a:lstStyle/>
                    <a:p>
                      <a:pPr algn="l" fontAlgn="b"/>
                      <a:r>
                        <a:rPr lang="en-GB" sz="1600" b="0" i="0" u="none" strike="noStrike" dirty="0" err="1">
                          <a:solidFill>
                            <a:srgbClr val="000000"/>
                          </a:solidFill>
                          <a:effectLst/>
                          <a:latin typeface="Calibri" panose="020F0502020204030204" pitchFamily="34" charset="0"/>
                        </a:rPr>
                        <a:t>Odliv</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stranih</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direktnih</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investicija</a:t>
                      </a:r>
                      <a:r>
                        <a:rPr lang="en-GB" sz="1600" b="0"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-277,40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401723"/>
                  </a:ext>
                </a:extLst>
              </a:tr>
              <a:tr h="211904">
                <a:tc>
                  <a:txBody>
                    <a:bodyPr/>
                    <a:lstStyle/>
                    <a:p>
                      <a:pPr algn="l" fontAlgn="b"/>
                      <a:r>
                        <a:rPr lang="en-GB" sz="1600" b="0" i="0" u="none" strike="noStrike" dirty="0">
                          <a:solidFill>
                            <a:srgbClr val="000000"/>
                          </a:solidFill>
                          <a:effectLst/>
                          <a:latin typeface="Calibri" panose="020F0502020204030204" pitchFamily="34" charset="0"/>
                        </a:rPr>
                        <a:t>Portfolio </a:t>
                      </a:r>
                      <a:r>
                        <a:rPr lang="en-GB" sz="1600" b="0" i="0" u="none" strike="noStrike" dirty="0" err="1">
                          <a:solidFill>
                            <a:srgbClr val="000000"/>
                          </a:solidFill>
                          <a:effectLst/>
                          <a:latin typeface="Calibri" panose="020F0502020204030204" pitchFamily="34" charset="0"/>
                        </a:rPr>
                        <a:t>investicije</a:t>
                      </a:r>
                      <a:r>
                        <a:rPr lang="en-GB" sz="1600" b="0" i="0" u="none" strike="noStrike" dirty="0">
                          <a:solidFill>
                            <a:srgbClr val="000000"/>
                          </a:solidFill>
                          <a:effectLst/>
                          <a:latin typeface="Calibri" panose="020F0502020204030204" pitchFamily="34" charset="0"/>
                        </a:rPr>
                        <a:t> u </a:t>
                      </a:r>
                      <a:r>
                        <a:rPr lang="en-GB" sz="1600" b="0" i="0" u="none" strike="noStrike" dirty="0" err="1">
                          <a:solidFill>
                            <a:srgbClr val="000000"/>
                          </a:solidFill>
                          <a:effectLst/>
                          <a:latin typeface="Calibri" panose="020F0502020204030204" pitchFamily="34" charset="0"/>
                        </a:rPr>
                        <a:t>zemlju</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priliv</a:t>
                      </a:r>
                      <a:r>
                        <a:rPr lang="en-GB" sz="1600" b="0"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0,00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738269"/>
                  </a:ext>
                </a:extLst>
              </a:tr>
              <a:tr h="211904">
                <a:tc>
                  <a:txBody>
                    <a:bodyPr/>
                    <a:lstStyle/>
                    <a:p>
                      <a:pPr algn="l" fontAlgn="b"/>
                      <a:r>
                        <a:rPr lang="en-GB" sz="1600" b="0" i="0" u="none" strike="noStrike">
                          <a:solidFill>
                            <a:srgbClr val="000000"/>
                          </a:solidFill>
                          <a:effectLst/>
                          <a:latin typeface="Calibri" panose="020F0502020204030204" pitchFamily="34" charset="0"/>
                        </a:rPr>
                        <a:t>Portfolio investicije u inostranstvo  (odliv)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-134,20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698853"/>
                  </a:ext>
                </a:extLst>
              </a:tr>
              <a:tr h="211904">
                <a:tc>
                  <a:txBody>
                    <a:bodyPr/>
                    <a:lstStyle/>
                    <a:p>
                      <a:pPr algn="l" fontAlgn="b"/>
                      <a:r>
                        <a:rPr lang="en-GB" sz="1600" b="1" i="1" u="none" strike="noStrike">
                          <a:solidFill>
                            <a:srgbClr val="000000"/>
                          </a:solidFill>
                          <a:effectLst/>
                          <a:latin typeface="Calibri" panose="020F0502020204030204" pitchFamily="34" charset="0"/>
                        </a:rPr>
                        <a:t>Saldo osnovni bilans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0" u="none" strike="noStrike">
                          <a:solidFill>
                            <a:srgbClr val="000000"/>
                          </a:solidFill>
                          <a:effectLst/>
                          <a:latin typeface="Calibri" panose="020F0502020204030204" pitchFamily="34" charset="0"/>
                        </a:rPr>
                        <a:t>-6.138,70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5049771"/>
                  </a:ext>
                </a:extLst>
              </a:tr>
              <a:tr h="211904">
                <a:tc>
                  <a:txBody>
                    <a:bodyPr/>
                    <a:lstStyle/>
                    <a:p>
                      <a:pPr algn="l" fontAlgn="b"/>
                      <a:r>
                        <a:rPr lang="en-GB" sz="1600" b="0" i="0" u="none" strike="noStrike">
                          <a:solidFill>
                            <a:srgbClr val="000000"/>
                          </a:solidFill>
                          <a:effectLst/>
                          <a:latin typeface="Calibri" panose="020F0502020204030204" pitchFamily="34" charset="0"/>
                        </a:rPr>
                        <a:t>Dugoročni dati krediti</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-36,10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717280"/>
                  </a:ext>
                </a:extLst>
              </a:tr>
              <a:tr h="211904">
                <a:tc>
                  <a:txBody>
                    <a:bodyPr/>
                    <a:lstStyle/>
                    <a:p>
                      <a:pPr algn="l" fontAlgn="b"/>
                      <a:r>
                        <a:rPr lang="en-GB" sz="1600" b="0" i="0" u="none" strike="noStrike">
                          <a:solidFill>
                            <a:srgbClr val="000000"/>
                          </a:solidFill>
                          <a:effectLst/>
                          <a:latin typeface="Calibri" panose="020F0502020204030204" pitchFamily="34" charset="0"/>
                        </a:rPr>
                        <a:t>Dugoročni krediti primljeni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3.280,00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061078"/>
                  </a:ext>
                </a:extLst>
              </a:tr>
              <a:tr h="211904">
                <a:tc>
                  <a:txBody>
                    <a:bodyPr/>
                    <a:lstStyle/>
                    <a:p>
                      <a:pPr algn="l" fontAlgn="b"/>
                      <a:r>
                        <a:rPr lang="en-GB" sz="1600" b="0" i="0" u="none" strike="noStrike">
                          <a:solidFill>
                            <a:srgbClr val="000000"/>
                          </a:solidFill>
                          <a:effectLst/>
                          <a:latin typeface="Calibri" panose="020F0502020204030204" pitchFamily="34" charset="0"/>
                        </a:rPr>
                        <a:t>Odliv kratkoročnog kapitala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-25,70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746675"/>
                  </a:ext>
                </a:extLst>
              </a:tr>
              <a:tr h="211904">
                <a:tc>
                  <a:txBody>
                    <a:bodyPr/>
                    <a:lstStyle/>
                    <a:p>
                      <a:pPr algn="l" fontAlgn="b"/>
                      <a:r>
                        <a:rPr lang="en-GB" sz="1600" b="0" i="0" u="none" strike="noStrike">
                          <a:solidFill>
                            <a:srgbClr val="000000"/>
                          </a:solidFill>
                          <a:effectLst/>
                          <a:latin typeface="Calibri" panose="020F0502020204030204" pitchFamily="34" charset="0"/>
                        </a:rPr>
                        <a:t>Priliv kratkoročnog kapitala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1.418,40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806647"/>
                  </a:ext>
                </a:extLst>
              </a:tr>
              <a:tr h="211904">
                <a:tc>
                  <a:txBody>
                    <a:bodyPr/>
                    <a:lstStyle/>
                    <a:p>
                      <a:pPr algn="l" fontAlgn="b"/>
                      <a:r>
                        <a:rPr lang="en-GB" sz="1600" b="1" i="1" u="none" strike="noStrike">
                          <a:solidFill>
                            <a:srgbClr val="000000"/>
                          </a:solidFill>
                          <a:effectLst/>
                          <a:latin typeface="Calibri" panose="020F0502020204030204" pitchFamily="34" charset="0"/>
                        </a:rPr>
                        <a:t>Saldo platni bilans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1" i="1"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1" u="none" strike="noStrike" dirty="0">
                          <a:solidFill>
                            <a:srgbClr val="000000"/>
                          </a:solidFill>
                          <a:effectLst/>
                          <a:latin typeface="Calibri" panose="020F0502020204030204" pitchFamily="34" charset="0"/>
                        </a:rPr>
                        <a:t>-1.502,10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37470854"/>
                  </a:ext>
                </a:extLst>
              </a:tr>
              <a:tr h="211904">
                <a:tc>
                  <a:txBody>
                    <a:bodyPr/>
                    <a:lstStyle/>
                    <a:p>
                      <a:pPr algn="l" fontAlgn="b"/>
                      <a:r>
                        <a:rPr lang="en-GB" sz="1600" b="0" i="0" u="none" strike="noStrike">
                          <a:solidFill>
                            <a:srgbClr val="000000"/>
                          </a:solidFill>
                          <a:effectLst/>
                          <a:latin typeface="Calibri" panose="020F0502020204030204" pitchFamily="34" charset="0"/>
                        </a:rPr>
                        <a:t>monetarne rezerve - odliv</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1" i="1" u="none" strike="noStrike">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600" b="1" i="0" u="none" strike="noStrike" dirty="0">
                          <a:solidFill>
                            <a:srgbClr val="000000"/>
                          </a:solidFill>
                          <a:effectLst/>
                          <a:latin typeface="Calibri" panose="020F0502020204030204" pitchFamily="34" charset="0"/>
                        </a:rPr>
                        <a:t>1.502,10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6147572"/>
                  </a:ext>
                </a:extLst>
              </a:tr>
            </a:tbl>
          </a:graphicData>
        </a:graphic>
      </p:graphicFrame>
      <p:sp>
        <p:nvSpPr>
          <p:cNvPr id="4" name="Title 1"/>
          <p:cNvSpPr txBox="1">
            <a:spLocks/>
          </p:cNvSpPr>
          <p:nvPr/>
        </p:nvSpPr>
        <p:spPr>
          <a:xfrm>
            <a:off x="197905" y="560469"/>
            <a:ext cx="1285210" cy="266396"/>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i="1" dirty="0">
                <a:solidFill>
                  <a:schemeClr val="tx1">
                    <a:lumMod val="65000"/>
                    <a:lumOff val="35000"/>
                  </a:schemeClr>
                </a:solidFill>
                <a:latin typeface="Times New Roman" panose="02020603050405020304" pitchFamily="18" charset="0"/>
                <a:cs typeface="Times New Roman" panose="02020603050405020304" pitchFamily="18" charset="0"/>
              </a:rPr>
              <a:t>Rješenje:   </a:t>
            </a:r>
            <a:endParaRPr lang="sr-Latn-BA"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4651" y="74014"/>
            <a:ext cx="8949349" cy="486455"/>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Platni bilans- primjeri (platni bilans Republike Srbije)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7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
        <p:nvSpPr>
          <p:cNvPr id="7" name="Rounded Rectangle 6"/>
          <p:cNvSpPr/>
          <p:nvPr/>
        </p:nvSpPr>
        <p:spPr>
          <a:xfrm>
            <a:off x="150938" y="197993"/>
            <a:ext cx="8510192" cy="880762"/>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r-Latn-BA" sz="3200" b="1" dirty="0">
                <a:solidFill>
                  <a:schemeClr val="bg2">
                    <a:lumMod val="25000"/>
                  </a:schemeClr>
                </a:solidFill>
                <a:latin typeface="Times New Roman" panose="02020603050405020304" pitchFamily="18" charset="0"/>
                <a:cs typeface="Times New Roman" panose="02020603050405020304" pitchFamily="18" charset="0"/>
              </a:rPr>
              <a:t>Međunarodni ekonomski odnosi </a:t>
            </a:r>
            <a:endParaRPr lang="en-GB" sz="32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66869" y="3063341"/>
            <a:ext cx="8428216" cy="105339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3200" b="1" dirty="0">
                <a:solidFill>
                  <a:schemeClr val="tx2">
                    <a:lumMod val="60000"/>
                    <a:lumOff val="40000"/>
                  </a:schemeClr>
                </a:solidFill>
                <a:latin typeface="Times New Roman" panose="02020603050405020304" pitchFamily="18" charset="0"/>
                <a:cs typeface="Times New Roman" panose="02020603050405020304" pitchFamily="18" charset="0"/>
              </a:rPr>
              <a:t>                  Vježbe </a:t>
            </a:r>
            <a:r>
              <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rPr>
              <a:t>___________________________________________</a:t>
            </a: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sr-Latn-BA" sz="30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773627" y="5955794"/>
            <a:ext cx="3121458" cy="536261"/>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mr Dragana-Vujičić Stefanović, </a:t>
            </a:r>
          </a:p>
          <a:p>
            <a:r>
              <a:rPr lang="sr-Latn-BA" sz="1600" b="1" dirty="0">
                <a:solidFill>
                  <a:schemeClr val="tx1">
                    <a:lumMod val="65000"/>
                    <a:lumOff val="35000"/>
                  </a:schemeClr>
                </a:solidFill>
                <a:latin typeface="Times New Roman" panose="02020603050405020304" pitchFamily="18" charset="0"/>
                <a:cs typeface="Times New Roman" panose="02020603050405020304" pitchFamily="18" charset="0"/>
              </a:rPr>
              <a:t>Viši asistent </a:t>
            </a:r>
          </a:p>
          <a:p>
            <a:r>
              <a:rPr lang="sr-Latn-BA" sz="2400" b="1" dirty="0">
                <a:solidFill>
                  <a:schemeClr val="tx1">
                    <a:lumMod val="65000"/>
                    <a:lumOff val="35000"/>
                  </a:schemeClr>
                </a:solidFill>
                <a:latin typeface="Times New Roman" panose="02020603050405020304" pitchFamily="18" charset="0"/>
                <a:cs typeface="Times New Roman" panose="02020603050405020304" pitchFamily="18" charset="0"/>
              </a:rPr>
              <a:t> </a:t>
            </a:r>
            <a:endParaRPr lang="sr-Latn-BA"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06" y="2940687"/>
            <a:ext cx="1756813" cy="993854"/>
          </a:xfrm>
          <a:prstGeom prst="rect">
            <a:avLst/>
          </a:prstGeom>
        </p:spPr>
      </p:pic>
      <p:sp>
        <p:nvSpPr>
          <p:cNvPr id="11" name="Title 1"/>
          <p:cNvSpPr txBox="1">
            <a:spLocks/>
          </p:cNvSpPr>
          <p:nvPr/>
        </p:nvSpPr>
        <p:spPr>
          <a:xfrm>
            <a:off x="580806" y="4188524"/>
            <a:ext cx="7878330" cy="445294"/>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just">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Međuzavisnost međunarodne razmjene i veličine nacionalnog dohodka </a:t>
            </a:r>
          </a:p>
          <a:p>
            <a:endParaRPr lang="sr-Latn-BA" sz="2400" b="1" dirty="0">
              <a:solidFill>
                <a:srgbClr val="FF000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514497" y="4966600"/>
            <a:ext cx="7201917" cy="46626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Investicioni multiplikator </a:t>
            </a:r>
          </a:p>
          <a:p>
            <a:pPr marL="342900" indent="-342900">
              <a:buFont typeface="Wingdings" panose="05000000000000000000" pitchFamily="2" charset="2"/>
              <a:buChar char="§"/>
            </a:pPr>
            <a:r>
              <a:rPr lang="sr-Latn-BA" sz="2400" b="1" dirty="0">
                <a:solidFill>
                  <a:schemeClr val="bg1">
                    <a:lumMod val="50000"/>
                  </a:schemeClr>
                </a:solidFill>
                <a:latin typeface="Times New Roman" panose="02020603050405020304" pitchFamily="18" charset="0"/>
                <a:cs typeface="Times New Roman" panose="02020603050405020304" pitchFamily="18" charset="0"/>
              </a:rPr>
              <a:t>Spoljnotrgovinski multiplikator </a:t>
            </a:r>
            <a:endParaRPr lang="sr-Latn-B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9327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273" y="3129396"/>
            <a:ext cx="8442036" cy="190898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4800" b="1" i="1" dirty="0">
                <a:solidFill>
                  <a:schemeClr val="tx2">
                    <a:lumMod val="60000"/>
                    <a:lumOff val="40000"/>
                  </a:schemeClr>
                </a:solidFill>
                <a:latin typeface="Times New Roman" panose="02020603050405020304" pitchFamily="18" charset="0"/>
                <a:cs typeface="Times New Roman" panose="02020603050405020304" pitchFamily="18" charset="0"/>
              </a:rPr>
              <a:t>Hvala na pažnji. </a:t>
            </a:r>
            <a:endParaRPr lang="en-GB" sz="4800"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930" y="5139978"/>
            <a:ext cx="1793577" cy="147608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70</a:t>
            </a:fld>
            <a:endParaRPr lang="en-US" dirty="0"/>
          </a:p>
        </p:txBody>
      </p:sp>
      <p:pic>
        <p:nvPicPr>
          <p:cNvPr id="6" name="Picture 5" descr="Ekonomski_fakultet_memorandum-0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8044" y="223851"/>
            <a:ext cx="5870108" cy="954995"/>
          </a:xfrm>
          <a:prstGeom prst="rect">
            <a:avLst/>
          </a:prstGeom>
          <a:noFill/>
          <a:ln w="9525">
            <a:noFill/>
            <a:miter lim="800000"/>
            <a:headEnd/>
            <a:tailEnd/>
          </a:ln>
        </p:spPr>
      </p:pic>
    </p:spTree>
    <p:extLst>
      <p:ext uri="{BB962C8B-B14F-4D97-AF65-F5344CB8AC3E}">
        <p14:creationId xmlns:p14="http://schemas.microsoft.com/office/powerpoint/2010/main" val="159783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Međuzavisnost međunarodne razmjene i veličine nacionalnog dohotka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927926" y="954386"/>
            <a:ext cx="5911271" cy="1125264"/>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Zavisnost različitih nacionalnih ekonomija od spoljne trgovine je ≠. Ali nacionalni dohodak jedne zemlje u zavisnosti je od ∆ u nacionalnom dohodku druge zemlje,odnosno sve zemlje u međunarodnoj razmjeni su međusobno povezane.  </a:t>
            </a:r>
          </a:p>
        </p:txBody>
      </p:sp>
      <p:pic>
        <p:nvPicPr>
          <p:cNvPr id="1026" name="Picture 2" descr="BDP – DRUŠTVENI PROIZVOD I DOHODA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916" y="899748"/>
            <a:ext cx="2457450" cy="185737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158835" y="2276653"/>
            <a:ext cx="1930400" cy="75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a:latin typeface="Times New Roman" panose="02020603050405020304" pitchFamily="18" charset="0"/>
                <a:cs typeface="Times New Roman" panose="02020603050405020304" pitchFamily="18" charset="0"/>
              </a:rPr>
              <a:t>≠</a:t>
            </a:r>
            <a:r>
              <a:rPr lang="sr-Latn-BA" sz="1600" dirty="0"/>
              <a:t>Stepen otvorenosti zemlje </a:t>
            </a:r>
            <a:endParaRPr lang="en-GB" sz="1600" dirty="0"/>
          </a:p>
        </p:txBody>
      </p:sp>
      <p:sp>
        <p:nvSpPr>
          <p:cNvPr id="7" name="Rounded Rectangle 6"/>
          <p:cNvSpPr/>
          <p:nvPr/>
        </p:nvSpPr>
        <p:spPr>
          <a:xfrm>
            <a:off x="6527800" y="2323017"/>
            <a:ext cx="2311397" cy="664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1600" dirty="0">
                <a:latin typeface="Times New Roman" panose="02020603050405020304" pitchFamily="18" charset="0"/>
                <a:cs typeface="Times New Roman" panose="02020603050405020304" pitchFamily="18" charset="0"/>
              </a:rPr>
              <a:t>≠</a:t>
            </a:r>
            <a:r>
              <a:rPr lang="sr-Latn-BA" sz="1600" dirty="0"/>
              <a:t>Stepen zavisnosti zemlje od međunarodne trgovine</a:t>
            </a:r>
            <a:endParaRPr lang="en-GB" sz="1600" dirty="0"/>
          </a:p>
        </p:txBody>
      </p:sp>
      <p:sp>
        <p:nvSpPr>
          <p:cNvPr id="10" name="Striped Right Arrow 9"/>
          <p:cNvSpPr/>
          <p:nvPr/>
        </p:nvSpPr>
        <p:spPr>
          <a:xfrm>
            <a:off x="5262125" y="2207127"/>
            <a:ext cx="1009661" cy="799010"/>
          </a:xfrm>
          <a:prstGeom prst="stripedRightArrow">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316" y="4164296"/>
            <a:ext cx="4004613" cy="640509"/>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Spoljna trgovina ima + dejstvo na povećanje nacionalnog dohodka zemlje.  </a:t>
            </a:r>
          </a:p>
        </p:txBody>
      </p:sp>
      <p:sp>
        <p:nvSpPr>
          <p:cNvPr id="12" name="Title 1"/>
          <p:cNvSpPr txBox="1">
            <a:spLocks/>
          </p:cNvSpPr>
          <p:nvPr/>
        </p:nvSpPr>
        <p:spPr>
          <a:xfrm>
            <a:off x="447316" y="3180415"/>
            <a:ext cx="8461157" cy="87896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u="sng" dirty="0">
                <a:solidFill>
                  <a:schemeClr val="tx1">
                    <a:lumMod val="65000"/>
                    <a:lumOff val="35000"/>
                  </a:schemeClr>
                </a:solidFill>
                <a:latin typeface="Times New Roman" panose="02020603050405020304" pitchFamily="18" charset="0"/>
                <a:cs typeface="Times New Roman" panose="02020603050405020304" pitchFamily="18" charset="0"/>
              </a:rPr>
              <a:t>Obim spoljnotrgovinske robne razmjene </a:t>
            </a:r>
            <a:r>
              <a:rPr lang="sr-Latn-BA" sz="1800" b="1" i="1" dirty="0">
                <a:solidFill>
                  <a:schemeClr val="tx1">
                    <a:lumMod val="65000"/>
                    <a:lumOff val="35000"/>
                  </a:schemeClr>
                </a:solidFill>
                <a:latin typeface="Times New Roman" panose="02020603050405020304" pitchFamily="18" charset="0"/>
                <a:cs typeface="Times New Roman" panose="02020603050405020304" pitchFamily="18" charset="0"/>
              </a:rPr>
              <a:t>raste brže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od rasta </a:t>
            </a:r>
            <a:r>
              <a:rPr lang="sr-Latn-BA" sz="1800" u="sng" dirty="0">
                <a:solidFill>
                  <a:schemeClr val="tx1">
                    <a:lumMod val="65000"/>
                    <a:lumOff val="35000"/>
                  </a:schemeClr>
                </a:solidFill>
                <a:latin typeface="Times New Roman" panose="02020603050405020304" pitchFamily="18" charset="0"/>
                <a:cs typeface="Times New Roman" panose="02020603050405020304" pitchFamily="18" charset="0"/>
              </a:rPr>
              <a:t>obima proizvodnje u svijetu</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što ima za posljedicu da je učešće spoljne trgovine u nacionalnom dohodku svake pojedine zemlje u stalnom porastu.</a:t>
            </a:r>
          </a:p>
        </p:txBody>
      </p:sp>
      <p:sp>
        <p:nvSpPr>
          <p:cNvPr id="9" name="Curved Up Arrow 8"/>
          <p:cNvSpPr/>
          <p:nvPr/>
        </p:nvSpPr>
        <p:spPr>
          <a:xfrm>
            <a:off x="4205828" y="4882605"/>
            <a:ext cx="790051" cy="3487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itle 1"/>
          <p:cNvSpPr txBox="1">
            <a:spLocks/>
          </p:cNvSpPr>
          <p:nvPr/>
        </p:nvSpPr>
        <p:spPr>
          <a:xfrm>
            <a:off x="4995879" y="4203802"/>
            <a:ext cx="1649343" cy="36215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proizvodnju </a:t>
            </a:r>
          </a:p>
        </p:txBody>
      </p:sp>
      <p:sp>
        <p:nvSpPr>
          <p:cNvPr id="15" name="Title 1"/>
          <p:cNvSpPr txBox="1">
            <a:spLocks/>
          </p:cNvSpPr>
          <p:nvPr/>
        </p:nvSpPr>
        <p:spPr>
          <a:xfrm>
            <a:off x="4995879" y="4623726"/>
            <a:ext cx="1700485" cy="362158"/>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zaposlenost  </a:t>
            </a:r>
          </a:p>
        </p:txBody>
      </p:sp>
      <p:sp>
        <p:nvSpPr>
          <p:cNvPr id="18" name="Title 1"/>
          <p:cNvSpPr txBox="1">
            <a:spLocks/>
          </p:cNvSpPr>
          <p:nvPr/>
        </p:nvSpPr>
        <p:spPr>
          <a:xfrm>
            <a:off x="447316" y="5377698"/>
            <a:ext cx="4004613" cy="640509"/>
          </a:xfrm>
          <a:prstGeom prst="rect">
            <a:avLst/>
          </a:prstGeom>
          <a:solidFill>
            <a:schemeClr val="bg1">
              <a:lumMod val="95000"/>
            </a:schemeClr>
          </a:solidFill>
          <a:ln w="19050">
            <a:solidFill>
              <a:srgbClr val="0070C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Kako se mjeri </a:t>
            </a:r>
            <a:r>
              <a:rPr lang="sr-Latn-BA" sz="1800" b="1" dirty="0">
                <a:solidFill>
                  <a:srgbClr val="0070C0"/>
                </a:solidFill>
                <a:latin typeface="Times New Roman" panose="02020603050405020304" pitchFamily="18" charset="0"/>
                <a:cs typeface="Times New Roman" panose="02020603050405020304" pitchFamily="18" charset="0"/>
              </a:rPr>
              <a:t>stepen otvorenosti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nacionalne ekonomije? </a:t>
            </a:r>
          </a:p>
        </p:txBody>
      </p:sp>
      <p:sp>
        <p:nvSpPr>
          <p:cNvPr id="19" name="Cloud Callout 18"/>
          <p:cNvSpPr/>
          <p:nvPr/>
        </p:nvSpPr>
        <p:spPr>
          <a:xfrm flipH="1">
            <a:off x="447316" y="4925417"/>
            <a:ext cx="720437" cy="4558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dirty="0"/>
              <a:t>???</a:t>
            </a:r>
            <a:endParaRPr lang="en-GB" dirty="0"/>
          </a:p>
        </p:txBody>
      </p:sp>
      <p:sp>
        <p:nvSpPr>
          <p:cNvPr id="20" name="Title 1"/>
          <p:cNvSpPr txBox="1">
            <a:spLocks/>
          </p:cNvSpPr>
          <p:nvPr/>
        </p:nvSpPr>
        <p:spPr>
          <a:xfrm>
            <a:off x="447315" y="6155266"/>
            <a:ext cx="4004613" cy="576117"/>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Udio spoljne trgovine u Nacionalnom dohodku te zemlje </a:t>
            </a:r>
          </a:p>
        </p:txBody>
      </p:sp>
      <p:sp>
        <p:nvSpPr>
          <p:cNvPr id="17" name="Down Arrow 16"/>
          <p:cNvSpPr/>
          <p:nvPr/>
        </p:nvSpPr>
        <p:spPr>
          <a:xfrm>
            <a:off x="3818739" y="5875499"/>
            <a:ext cx="610594" cy="358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p:cNvSpPr txBox="1">
            <a:spLocks/>
          </p:cNvSpPr>
          <p:nvPr/>
        </p:nvSpPr>
        <p:spPr>
          <a:xfrm>
            <a:off x="4726212" y="5160147"/>
            <a:ext cx="4182261" cy="1571236"/>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600" b="1" dirty="0">
                <a:solidFill>
                  <a:srgbClr val="0070C0"/>
                </a:solidFill>
                <a:latin typeface="Times New Roman" panose="02020603050405020304" pitchFamily="18" charset="0"/>
                <a:cs typeface="Times New Roman" panose="02020603050405020304" pitchFamily="18" charset="0"/>
              </a:rPr>
              <a:t>Veća otvorenost nacionalne ekonomije omogućava</a:t>
            </a:r>
            <a:r>
              <a:rPr lang="sr-Latn-BA"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marL="342900" indent="-342900" algn="just">
              <a:buAutoNum type="arabicPeriod"/>
            </a:pPr>
            <a:r>
              <a:rPr lang="sr-Latn-BA" sz="1600" dirty="0">
                <a:solidFill>
                  <a:schemeClr val="accent5">
                    <a:lumMod val="75000"/>
                  </a:schemeClr>
                </a:solidFill>
                <a:latin typeface="Times New Roman" panose="02020603050405020304" pitchFamily="18" charset="0"/>
                <a:cs typeface="Times New Roman" panose="02020603050405020304" pitchFamily="18" charset="0"/>
              </a:rPr>
              <a:t>Veće korištenje prednosti od međ.razmjene </a:t>
            </a:r>
          </a:p>
          <a:p>
            <a:pPr marL="342900" indent="-342900" algn="just">
              <a:buAutoNum type="arabicPeriod"/>
            </a:pPr>
            <a:r>
              <a:rPr lang="sr-Latn-BA" sz="1600" dirty="0">
                <a:solidFill>
                  <a:srgbClr val="C00000"/>
                </a:solidFill>
                <a:latin typeface="Times New Roman" panose="02020603050405020304" pitchFamily="18" charset="0"/>
                <a:cs typeface="Times New Roman" panose="02020603050405020304" pitchFamily="18" charset="0"/>
              </a:rPr>
              <a:t>Veća izloženost zemlje – uticajima iz spoljnog okruženja </a:t>
            </a:r>
          </a:p>
        </p:txBody>
      </p:sp>
    </p:spTree>
    <p:extLst>
      <p:ext uri="{BB962C8B-B14F-4D97-AF65-F5344CB8AC3E}">
        <p14:creationId xmlns:p14="http://schemas.microsoft.com/office/powerpoint/2010/main" val="46226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
        <p:nvSpPr>
          <p:cNvPr id="3" name="Rounded Rectangle 2"/>
          <p:cNvSpPr/>
          <p:nvPr/>
        </p:nvSpPr>
        <p:spPr>
          <a:xfrm>
            <a:off x="102286" y="237985"/>
            <a:ext cx="8949349" cy="543394"/>
          </a:xfrm>
          <a:prstGeom prst="round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sr-Latn-BA" sz="2000" b="1" i="1" dirty="0">
                <a:solidFill>
                  <a:schemeClr val="bg2">
                    <a:lumMod val="25000"/>
                  </a:schemeClr>
                </a:solidFill>
                <a:latin typeface="Times New Roman" panose="02020603050405020304" pitchFamily="18" charset="0"/>
                <a:cs typeface="Times New Roman" panose="02020603050405020304" pitchFamily="18" charset="0"/>
              </a:rPr>
              <a:t>1. Nacionalni dohodak u zatvorenoj ramjeni </a:t>
            </a:r>
            <a:endParaRPr lang="en-GB" sz="2000" b="1"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24872" y="970877"/>
            <a:ext cx="2743201" cy="449541"/>
          </a:xfrm>
          <a:prstGeom prst="rect">
            <a:avLst/>
          </a:prstGeom>
          <a:solidFill>
            <a:schemeClr val="bg1">
              <a:lumMod val="95000"/>
            </a:schemeClr>
          </a:solidFill>
          <a:ln w="28575">
            <a:solidFill>
              <a:srgbClr val="0070C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Bruto nacionalni proizvod </a:t>
            </a:r>
          </a:p>
        </p:txBody>
      </p:sp>
      <p:sp>
        <p:nvSpPr>
          <p:cNvPr id="5" name="Rectangle 4"/>
          <p:cNvSpPr/>
          <p:nvPr/>
        </p:nvSpPr>
        <p:spPr>
          <a:xfrm>
            <a:off x="867472" y="1694670"/>
            <a:ext cx="2401455" cy="336069"/>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a:solidFill>
                  <a:schemeClr val="tx1"/>
                </a:solidFill>
                <a:latin typeface="Times New Roman" panose="02020603050405020304" pitchFamily="18" charset="0"/>
                <a:cs typeface="Times New Roman" panose="02020603050405020304" pitchFamily="18" charset="0"/>
              </a:rPr>
              <a:t>C-individualna potrašnja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67472" y="2136956"/>
            <a:ext cx="2401455" cy="336069"/>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a:solidFill>
                  <a:schemeClr val="tx1"/>
                </a:solidFill>
                <a:latin typeface="Times New Roman" panose="02020603050405020304" pitchFamily="18" charset="0"/>
                <a:cs typeface="Times New Roman" panose="02020603050405020304" pitchFamily="18" charset="0"/>
              </a:rPr>
              <a:t>I-domaće investicije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67472" y="2549619"/>
            <a:ext cx="2401455" cy="464859"/>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a:solidFill>
                  <a:schemeClr val="tx1"/>
                </a:solidFill>
                <a:latin typeface="Times New Roman" panose="02020603050405020304" pitchFamily="18" charset="0"/>
                <a:cs typeface="Times New Roman" panose="02020603050405020304" pitchFamily="18" charset="0"/>
              </a:rPr>
              <a:t>G-potrašnja od strane države  </a:t>
            </a:r>
            <a:endParaRPr lang="en-GB" sz="1600" dirty="0">
              <a:solidFill>
                <a:schemeClr val="tx1"/>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197438" y="3116799"/>
            <a:ext cx="3198068" cy="2309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5400000">
            <a:off x="2735107" y="1198839"/>
            <a:ext cx="432966" cy="634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525726" y="3242211"/>
            <a:ext cx="2743201"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tx1">
                    <a:lumMod val="65000"/>
                    <a:lumOff val="35000"/>
                  </a:schemeClr>
                </a:solidFill>
                <a:latin typeface="Times New Roman" panose="02020603050405020304" pitchFamily="18" charset="0"/>
                <a:cs typeface="Times New Roman" panose="02020603050405020304" pitchFamily="18" charset="0"/>
              </a:rPr>
              <a:t>BNP =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C + I + G </a:t>
            </a:r>
          </a:p>
        </p:txBody>
      </p:sp>
      <p:sp>
        <p:nvSpPr>
          <p:cNvPr id="14" name="Equal 13"/>
          <p:cNvSpPr/>
          <p:nvPr/>
        </p:nvSpPr>
        <p:spPr>
          <a:xfrm>
            <a:off x="143163" y="1451152"/>
            <a:ext cx="563418" cy="2815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lus 14"/>
          <p:cNvSpPr/>
          <p:nvPr/>
        </p:nvSpPr>
        <p:spPr>
          <a:xfrm>
            <a:off x="581891" y="1938731"/>
            <a:ext cx="285581" cy="2612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us 15"/>
          <p:cNvSpPr/>
          <p:nvPr/>
        </p:nvSpPr>
        <p:spPr>
          <a:xfrm>
            <a:off x="581891" y="2353520"/>
            <a:ext cx="285581" cy="26122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3429818" y="954386"/>
            <a:ext cx="5409379" cy="1399134"/>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rgbClr val="0070C0"/>
                </a:solidFill>
                <a:latin typeface="Times New Roman" panose="02020603050405020304" pitchFamily="18" charset="0"/>
                <a:cs typeface="Times New Roman" panose="02020603050405020304" pitchFamily="18" charset="0"/>
              </a:rPr>
              <a:t>Bruto nacionalni proizvod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u zatvorenoj ekonomiji (bez učešća međunarodne trgovine) je = zbiru: ukupne proizvodnje za potrošnju, koju čine: individualna potrošnja (C), domaće investicije (I) i potrošnja od strane države (G). </a:t>
            </a:r>
          </a:p>
        </p:txBody>
      </p:sp>
      <p:sp>
        <p:nvSpPr>
          <p:cNvPr id="18" name="Title 1"/>
          <p:cNvSpPr txBox="1">
            <a:spLocks/>
          </p:cNvSpPr>
          <p:nvPr/>
        </p:nvSpPr>
        <p:spPr>
          <a:xfrm>
            <a:off x="525725" y="3827383"/>
            <a:ext cx="2743201" cy="449541"/>
          </a:xfrm>
          <a:prstGeom prst="rect">
            <a:avLst/>
          </a:prstGeom>
          <a:solidFill>
            <a:schemeClr val="bg1">
              <a:lumMod val="95000"/>
            </a:schemeClr>
          </a:solidFill>
          <a:ln w="28575">
            <a:solidFill>
              <a:srgbClr val="0070C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Bruto nacionalni dohodak</a:t>
            </a:r>
          </a:p>
        </p:txBody>
      </p:sp>
      <p:sp>
        <p:nvSpPr>
          <p:cNvPr id="19" name="Title 1"/>
          <p:cNvSpPr txBox="1">
            <a:spLocks/>
          </p:cNvSpPr>
          <p:nvPr/>
        </p:nvSpPr>
        <p:spPr>
          <a:xfrm>
            <a:off x="3429818" y="2678079"/>
            <a:ext cx="5409379" cy="1742144"/>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sr-Latn-BA" sz="1800" b="1" i="1" dirty="0">
                <a:solidFill>
                  <a:srgbClr val="0070C0"/>
                </a:solidFill>
                <a:latin typeface="Times New Roman" panose="02020603050405020304" pitchFamily="18" charset="0"/>
                <a:cs typeface="Times New Roman" panose="02020603050405020304" pitchFamily="18" charset="0"/>
              </a:rPr>
              <a:t>Bruto nacionalni dohodak  </a:t>
            </a: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podrazumjeva ravnotežu robnih i novčanih tokova u zatvorenoj ekonomiji. BND u zatvorenoj ekonomiji je = zbiru: domaće potrošnje (C), poslovne štednje u vidu amortizacije i viška profita (Sp), privatne štednje (Ss), te djela dohodka oporezivanog u korist drave (T). </a:t>
            </a:r>
          </a:p>
        </p:txBody>
      </p:sp>
      <p:sp>
        <p:nvSpPr>
          <p:cNvPr id="20" name="Title 1"/>
          <p:cNvSpPr txBox="1">
            <a:spLocks/>
          </p:cNvSpPr>
          <p:nvPr/>
        </p:nvSpPr>
        <p:spPr>
          <a:xfrm>
            <a:off x="488033" y="4412555"/>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tx1">
                    <a:lumMod val="65000"/>
                    <a:lumOff val="35000"/>
                  </a:schemeClr>
                </a:solidFill>
                <a:latin typeface="Times New Roman" panose="02020603050405020304" pitchFamily="18" charset="0"/>
                <a:cs typeface="Times New Roman" panose="02020603050405020304" pitchFamily="18" charset="0"/>
              </a:rPr>
              <a:t>BND = </a:t>
            </a:r>
            <a:r>
              <a:rPr lang="sr-Latn-BA" sz="1800" b="1" dirty="0">
                <a:solidFill>
                  <a:schemeClr val="accent3">
                    <a:lumMod val="75000"/>
                  </a:schemeClr>
                </a:solidFill>
                <a:latin typeface="Times New Roman" panose="02020603050405020304" pitchFamily="18" charset="0"/>
                <a:cs typeface="Times New Roman" panose="02020603050405020304" pitchFamily="18" charset="0"/>
              </a:rPr>
              <a:t>C + Sp +Ss + T</a:t>
            </a:r>
          </a:p>
        </p:txBody>
      </p:sp>
      <p:sp>
        <p:nvSpPr>
          <p:cNvPr id="21" name="Rectangle 20"/>
          <p:cNvSpPr/>
          <p:nvPr/>
        </p:nvSpPr>
        <p:spPr>
          <a:xfrm>
            <a:off x="3395506" y="4697868"/>
            <a:ext cx="5314382" cy="448813"/>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a:solidFill>
                  <a:schemeClr val="tx1"/>
                </a:solidFill>
                <a:latin typeface="Times New Roman" panose="02020603050405020304" pitchFamily="18" charset="0"/>
                <a:cs typeface="Times New Roman" panose="02020603050405020304" pitchFamily="18" charset="0"/>
              </a:rPr>
              <a:t>Pošto Ʃ proizvodnja (BNP) mora biti apsorbovana u tekućem periodu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525725" y="5146681"/>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C+I+G = </a:t>
            </a:r>
            <a:r>
              <a:rPr lang="sr-Latn-BA" sz="1800" b="1" dirty="0">
                <a:solidFill>
                  <a:schemeClr val="accent3">
                    <a:lumMod val="75000"/>
                  </a:schemeClr>
                </a:solidFill>
                <a:latin typeface="Times New Roman" panose="02020603050405020304" pitchFamily="18" charset="0"/>
                <a:cs typeface="Times New Roman" panose="02020603050405020304" pitchFamily="18" charset="0"/>
              </a:rPr>
              <a:t>C+Sp+Ss+T</a:t>
            </a:r>
          </a:p>
        </p:txBody>
      </p:sp>
      <p:sp>
        <p:nvSpPr>
          <p:cNvPr id="23" name="Bent-Up Arrow 22"/>
          <p:cNvSpPr/>
          <p:nvPr/>
        </p:nvSpPr>
        <p:spPr>
          <a:xfrm rot="10800000">
            <a:off x="1893455" y="4922274"/>
            <a:ext cx="1438761" cy="2705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429818" y="5371815"/>
            <a:ext cx="5314382" cy="448813"/>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1600" dirty="0">
                <a:solidFill>
                  <a:schemeClr val="tx1"/>
                </a:solidFill>
                <a:latin typeface="Times New Roman" panose="02020603050405020304" pitchFamily="18" charset="0"/>
                <a:cs typeface="Times New Roman" panose="02020603050405020304" pitchFamily="18" charset="0"/>
              </a:rPr>
              <a:t>Pošto je T-G → veličina državne štednje Sd, a veličina Sd+Sp+Ss → ukupnu štednju </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25" name="Title 1"/>
          <p:cNvSpPr txBox="1">
            <a:spLocks/>
          </p:cNvSpPr>
          <p:nvPr/>
        </p:nvSpPr>
        <p:spPr>
          <a:xfrm>
            <a:off x="581891" y="5774384"/>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C+I   = </a:t>
            </a:r>
            <a:r>
              <a:rPr lang="sr-Latn-BA" sz="1800" b="1" dirty="0">
                <a:solidFill>
                  <a:schemeClr val="accent3">
                    <a:lumMod val="75000"/>
                  </a:schemeClr>
                </a:solidFill>
                <a:latin typeface="Times New Roman" panose="02020603050405020304" pitchFamily="18" charset="0"/>
                <a:cs typeface="Times New Roman" panose="02020603050405020304" pitchFamily="18" charset="0"/>
              </a:rPr>
              <a:t>C+Sp+Ss+T-</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G</a:t>
            </a:r>
          </a:p>
        </p:txBody>
      </p:sp>
      <p:sp>
        <p:nvSpPr>
          <p:cNvPr id="26" name="Title 1"/>
          <p:cNvSpPr txBox="1">
            <a:spLocks/>
          </p:cNvSpPr>
          <p:nvPr/>
        </p:nvSpPr>
        <p:spPr>
          <a:xfrm>
            <a:off x="614613" y="6295780"/>
            <a:ext cx="2780893" cy="449541"/>
          </a:xfrm>
          <a:prstGeom prst="rect">
            <a:avLst/>
          </a:prstGeom>
          <a:solidFill>
            <a:schemeClr val="bg1">
              <a:lumMod val="95000"/>
            </a:schemeClr>
          </a:solid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sr-Latn-BA" sz="1800" b="1" dirty="0">
                <a:solidFill>
                  <a:schemeClr val="accent6">
                    <a:lumMod val="75000"/>
                  </a:schemeClr>
                </a:solidFill>
                <a:latin typeface="Times New Roman" panose="02020603050405020304" pitchFamily="18" charset="0"/>
                <a:cs typeface="Times New Roman" panose="02020603050405020304" pitchFamily="18" charset="0"/>
              </a:rPr>
              <a:t>C+I   = </a:t>
            </a:r>
            <a:r>
              <a:rPr lang="sr-Latn-BA" sz="1800" b="1" dirty="0">
                <a:solidFill>
                  <a:schemeClr val="accent3">
                    <a:lumMod val="75000"/>
                  </a:schemeClr>
                </a:solidFill>
                <a:latin typeface="Times New Roman" panose="02020603050405020304" pitchFamily="18" charset="0"/>
                <a:cs typeface="Times New Roman" panose="02020603050405020304" pitchFamily="18" charset="0"/>
              </a:rPr>
              <a:t>C+S</a:t>
            </a:r>
            <a:endParaRPr lang="sr-Latn-BA" sz="1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8" name="Right Arrow 27"/>
          <p:cNvSpPr/>
          <p:nvPr/>
        </p:nvSpPr>
        <p:spPr>
          <a:xfrm>
            <a:off x="3429818" y="6270009"/>
            <a:ext cx="350982" cy="451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flipV="1">
            <a:off x="1356633" y="6335160"/>
            <a:ext cx="351761" cy="225221"/>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098653" y="6383154"/>
            <a:ext cx="351761" cy="225221"/>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3822774" y="6222999"/>
            <a:ext cx="904670" cy="449541"/>
          </a:xfrm>
          <a:prstGeom prst="rect">
            <a:avLst/>
          </a:prstGeom>
          <a:solidFill>
            <a:schemeClr val="bg1">
              <a:lumMod val="95000"/>
            </a:schemeClr>
          </a:solidFill>
          <a:ln w="28575">
            <a:solidFill>
              <a:srgbClr val="0070C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BA" sz="1800" b="1" dirty="0">
                <a:solidFill>
                  <a:schemeClr val="accent6">
                    <a:lumMod val="75000"/>
                  </a:schemeClr>
                </a:solidFill>
                <a:latin typeface="Times New Roman" panose="02020603050405020304" pitchFamily="18" charset="0"/>
                <a:cs typeface="Times New Roman" panose="02020603050405020304" pitchFamily="18" charset="0"/>
              </a:rPr>
              <a:t>I   = </a:t>
            </a:r>
            <a:r>
              <a:rPr lang="sr-Latn-BA" sz="1800" b="1" dirty="0">
                <a:solidFill>
                  <a:schemeClr val="accent3">
                    <a:lumMod val="75000"/>
                  </a:schemeClr>
                </a:solidFill>
                <a:latin typeface="Times New Roman" panose="02020603050405020304" pitchFamily="18" charset="0"/>
                <a:cs typeface="Times New Roman" panose="02020603050405020304" pitchFamily="18" charset="0"/>
              </a:rPr>
              <a:t>S</a:t>
            </a:r>
            <a:endParaRPr lang="sr-Latn-BA" sz="18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448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42648</TotalTime>
  <Words>10980</Words>
  <Application>Microsoft Macintosh PowerPoint</Application>
  <PresentationFormat>On-screen Show (4:3)</PresentationFormat>
  <Paragraphs>1708</Paragraphs>
  <Slides>70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1" baseType="lpstr">
      <vt:lpstr>Arial</vt:lpstr>
      <vt:lpstr>Calibri</vt:lpstr>
      <vt:lpstr>Cambria Math</vt:lpstr>
      <vt:lpstr>Symbol</vt:lpstr>
      <vt:lpstr>Times New Roman</vt:lpstr>
      <vt:lpstr>Trebuchet MS</vt:lpstr>
      <vt:lpstr>Wingdings</vt:lpstr>
      <vt:lpstr>Wingdings 2</vt:lpstr>
      <vt:lpstr>Wingdings 3</vt:lpstr>
      <vt:lpstr>Facet</vt:lpstr>
      <vt:lpstr>Worksheet</vt:lpstr>
      <vt:lpstr>MEĐUNARODNI EKONOMSKI ODNOSI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 Vujičić</dc:creator>
  <cp:lastModifiedBy>Milan Damjanović</cp:lastModifiedBy>
  <cp:revision>1103</cp:revision>
  <cp:lastPrinted>2024-03-25T14:01:34Z</cp:lastPrinted>
  <dcterms:created xsi:type="dcterms:W3CDTF">2019-03-20T17:06:19Z</dcterms:created>
  <dcterms:modified xsi:type="dcterms:W3CDTF">2026-04-27T18:06:06Z</dcterms:modified>
</cp:coreProperties>
</file>