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61"/>
  </p:notesMasterIdLst>
  <p:sldIdLst>
    <p:sldId id="256" r:id="rId2"/>
    <p:sldId id="358" r:id="rId3"/>
    <p:sldId id="316" r:id="rId4"/>
    <p:sldId id="294" r:id="rId5"/>
    <p:sldId id="369" r:id="rId6"/>
    <p:sldId id="385" r:id="rId7"/>
    <p:sldId id="386" r:id="rId8"/>
    <p:sldId id="366" r:id="rId9"/>
    <p:sldId id="392" r:id="rId10"/>
    <p:sldId id="391" r:id="rId11"/>
    <p:sldId id="387" r:id="rId12"/>
    <p:sldId id="295" r:id="rId13"/>
    <p:sldId id="296" r:id="rId14"/>
    <p:sldId id="259" r:id="rId15"/>
    <p:sldId id="261" r:id="rId16"/>
    <p:sldId id="368" r:id="rId17"/>
    <p:sldId id="321" r:id="rId18"/>
    <p:sldId id="367" r:id="rId19"/>
    <p:sldId id="389" r:id="rId20"/>
    <p:sldId id="390" r:id="rId21"/>
    <p:sldId id="370" r:id="rId22"/>
    <p:sldId id="377" r:id="rId23"/>
    <p:sldId id="373" r:id="rId24"/>
    <p:sldId id="371" r:id="rId25"/>
    <p:sldId id="374" r:id="rId26"/>
    <p:sldId id="378" r:id="rId27"/>
    <p:sldId id="383" r:id="rId28"/>
    <p:sldId id="379" r:id="rId29"/>
    <p:sldId id="382" r:id="rId30"/>
    <p:sldId id="375" r:id="rId31"/>
    <p:sldId id="376" r:id="rId32"/>
    <p:sldId id="325" r:id="rId33"/>
    <p:sldId id="326" r:id="rId34"/>
    <p:sldId id="352" r:id="rId35"/>
    <p:sldId id="340" r:id="rId36"/>
    <p:sldId id="357" r:id="rId37"/>
    <p:sldId id="327" r:id="rId38"/>
    <p:sldId id="331" r:id="rId39"/>
    <p:sldId id="332" r:id="rId40"/>
    <p:sldId id="333" r:id="rId41"/>
    <p:sldId id="334" r:id="rId42"/>
    <p:sldId id="335" r:id="rId43"/>
    <p:sldId id="336" r:id="rId44"/>
    <p:sldId id="338" r:id="rId45"/>
    <p:sldId id="337" r:id="rId46"/>
    <p:sldId id="339" r:id="rId47"/>
    <p:sldId id="353" r:id="rId48"/>
    <p:sldId id="324" r:id="rId49"/>
    <p:sldId id="356" r:id="rId50"/>
    <p:sldId id="341" r:id="rId51"/>
    <p:sldId id="355" r:id="rId52"/>
    <p:sldId id="342" r:id="rId53"/>
    <p:sldId id="311" r:id="rId54"/>
    <p:sldId id="344" r:id="rId55"/>
    <p:sldId id="351" r:id="rId56"/>
    <p:sldId id="312" r:id="rId57"/>
    <p:sldId id="345" r:id="rId58"/>
    <p:sldId id="346" r:id="rId59"/>
    <p:sldId id="384" r:id="rId6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77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717" autoAdjust="0"/>
  </p:normalViewPr>
  <p:slideViewPr>
    <p:cSldViewPr>
      <p:cViewPr varScale="1">
        <p:scale>
          <a:sx n="113" d="100"/>
          <a:sy n="113" d="100"/>
        </p:scale>
        <p:origin x="154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771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4A38F9-4E61-3943-A304-59E5497ED1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r-Latn-B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54CADC-6D2C-1046-9420-2244410A0C5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55EF189-B869-854C-A555-995800C034FF}" type="datetimeFigureOut">
              <a:rPr lang="sr-Latn-CS"/>
              <a:pPr>
                <a:defRPr/>
              </a:pPr>
              <a:t>27.04.2026.</a:t>
            </a:fld>
            <a:endParaRPr lang="sr-Latn-BA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2CA9647-EF4B-E845-AB2E-1A43BF7DB4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r-Latn-BA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13FDFA3-2297-F14F-AF00-578247F183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r-Latn-BA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2D599B-5C76-244A-9FC5-D1CD50DE019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r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A2EFC8-D736-854C-B8D7-B8DF7DDA26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2326656B-2174-0B49-B683-450BD2F7B6F9}" type="slidenum">
              <a:rPr lang="sr-Latn-BA" altLang="sr-Latn-RS"/>
              <a:pPr/>
              <a:t>‹#›</a:t>
            </a:fld>
            <a:endParaRPr lang="sr-Latn-BA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84582C9A-FF7F-7B43-8595-50E8D895D5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CEA036-C87B-A94F-BC24-6A54105F0847}" type="slidenum">
              <a:rPr lang="en-US" altLang="sr-Latn-RS"/>
              <a:pPr>
                <a:spcBef>
                  <a:spcPct val="0"/>
                </a:spcBef>
              </a:pPr>
              <a:t>2</a:t>
            </a:fld>
            <a:endParaRPr lang="en-US" altLang="sr-Latn-R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1D5906D5-E6CB-AB42-9DB8-3D19CE02F3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0C86224C-4149-A84D-8201-028D89E629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sr-Latn-R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7D035210-3C91-A942-BBD0-3115A2EE6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BA" altLang="sr-Latn-RS" sz="1800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7089C3A2-2EF4-FF4A-9509-AA25FFF38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sr-Latn-RS" sz="1000" i="1"/>
              <a:t>12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C245206F-BF1B-2747-A318-9789C6893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BA" altLang="sr-Latn-RS" sz="1800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DC558A67-86B8-E847-A9C3-03B421132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BA" altLang="sr-Latn-RS" sz="1800"/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C59ED036-B5E5-AD45-B511-01F79DA0D5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9" name="Rectangle 7">
            <a:extLst>
              <a:ext uri="{FF2B5EF4-FFF2-40B4-BE49-F238E27FC236}">
                <a16:creationId xmlns:a16="http://schemas.microsoft.com/office/drawing/2014/main" id="{D3C9FFD9-0492-2F4A-B8A6-90905FF61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FB6E46EA-56ED-7349-AAF1-6DC1BA5CA6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CB32B80E-8801-0447-930E-151C07392D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BA" altLang="sr-Latn-R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F7797484-B46D-D546-A859-C6D66C1130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fld id="{CA49D83E-C38E-EA4E-8CDC-FE0EE326175C}" type="slidenum">
              <a:rPr lang="sr-Latn-BA" altLang="sr-Latn-RS">
                <a:latin typeface="Calibri" panose="020F0502020204030204" pitchFamily="34" charset="0"/>
                <a:cs typeface="Arial" panose="020B0604020202020204" pitchFamily="34" charset="0"/>
              </a:rPr>
              <a:pPr/>
              <a:t>23</a:t>
            </a:fld>
            <a:endParaRPr lang="sr-Latn-BA" altLang="sr-Latn-R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97BB25D7-3953-C845-BACC-0F0EDBBB3D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18F68C19-B417-504B-A0FD-4395287EC8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BA" altLang="sr-Latn-R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FD403A57-D9EE-2942-886B-40C5C0CCB2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fld id="{CFE42088-06E0-4846-A149-B0EC5976F346}" type="slidenum">
              <a:rPr lang="sr-Latn-BA" altLang="sr-Latn-RS">
                <a:latin typeface="Calibri" panose="020F0502020204030204" pitchFamily="34" charset="0"/>
                <a:cs typeface="Arial" panose="020B0604020202020204" pitchFamily="34" charset="0"/>
              </a:rPr>
              <a:pPr/>
              <a:t>25</a:t>
            </a:fld>
            <a:endParaRPr lang="sr-Latn-BA" altLang="sr-Latn-R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2D099099-A4F9-494F-8B2C-62B6F37AF6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1544929A-EE3C-504C-9272-2A13687C27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BA" altLang="sr-Latn-R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17840241-6CE3-9B4F-BBD5-8173EB50EC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fld id="{84CA524A-1383-4940-A40E-D46A7EC4E3D6}" type="slidenum">
              <a:rPr lang="sr-Latn-BA" altLang="sr-Latn-RS">
                <a:latin typeface="Calibri" panose="020F0502020204030204" pitchFamily="34" charset="0"/>
                <a:cs typeface="Arial" panose="020B0604020202020204" pitchFamily="34" charset="0"/>
              </a:rPr>
              <a:pPr/>
              <a:t>26</a:t>
            </a:fld>
            <a:endParaRPr lang="sr-Latn-BA" altLang="sr-Latn-R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F37E2F1A-E4EA-0642-8267-428639FD74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F8686E6E-7506-C44A-96DC-414F69A74D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BA" altLang="sr-Latn-R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49D9296F-19CE-944E-8AF5-E0258EEE27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fld id="{2FD6A911-C011-B24A-A5C4-54C7A54E5D84}" type="slidenum">
              <a:rPr lang="sr-Latn-BA" altLang="sr-Latn-RS">
                <a:latin typeface="Calibri" panose="020F0502020204030204" pitchFamily="34" charset="0"/>
                <a:cs typeface="Arial" panose="020B0604020202020204" pitchFamily="34" charset="0"/>
              </a:rPr>
              <a:pPr/>
              <a:t>27</a:t>
            </a:fld>
            <a:endParaRPr lang="sr-Latn-BA" altLang="sr-Latn-R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823619FD-E11A-7F4D-A38C-FE7640A962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8A2896EC-032B-FA43-A42E-6D7A9BFEEE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BA" altLang="sr-Latn-R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294AD5D4-F586-0948-80FE-56BD85FD9A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fld id="{89A85E52-5EB1-1841-8534-220D7BDEE88B}" type="slidenum">
              <a:rPr lang="sr-Latn-BA" altLang="sr-Latn-RS">
                <a:latin typeface="Calibri" panose="020F0502020204030204" pitchFamily="34" charset="0"/>
                <a:cs typeface="Arial" panose="020B0604020202020204" pitchFamily="34" charset="0"/>
              </a:rPr>
              <a:pPr/>
              <a:t>28</a:t>
            </a:fld>
            <a:endParaRPr lang="sr-Latn-BA" altLang="sr-Latn-R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070AD701-C604-7948-8C5F-181D3D3E2E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118D6AE3-2B61-EA48-B53D-F9DB2B4C64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BA" altLang="sr-Latn-R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00D3DDD4-445F-6C49-84CB-DEAEC7CD1F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fld id="{1E33B993-03E8-174D-927A-C63915BF9676}" type="slidenum">
              <a:rPr lang="sr-Latn-BA" altLang="sr-Latn-RS">
                <a:latin typeface="Calibri" panose="020F0502020204030204" pitchFamily="34" charset="0"/>
                <a:cs typeface="Arial" panose="020B0604020202020204" pitchFamily="34" charset="0"/>
              </a:rPr>
              <a:pPr/>
              <a:t>29</a:t>
            </a:fld>
            <a:endParaRPr lang="sr-Latn-BA" altLang="sr-Latn-R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69BA1FCC-501A-034E-84AC-4C660EC0D0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673CBE5C-CD43-4D47-8230-D17071517F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BA" altLang="sr-Latn-R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FED6A9AF-5339-BC45-84DF-4BC42AE349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fld id="{C8E10E28-D0FA-1242-AB3B-7307FA15FA93}" type="slidenum">
              <a:rPr lang="sr-Latn-BA" altLang="sr-Latn-RS">
                <a:latin typeface="Calibri" panose="020F0502020204030204" pitchFamily="34" charset="0"/>
                <a:cs typeface="Arial" panose="020B0604020202020204" pitchFamily="34" charset="0"/>
              </a:rPr>
              <a:pPr/>
              <a:t>30</a:t>
            </a:fld>
            <a:endParaRPr lang="sr-Latn-BA" altLang="sr-Latn-R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9218B922-2AAD-CC42-BCE5-2A12DF7CCF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E34492E0-E9AC-4B4A-95C3-1B55F9531B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BA" altLang="sr-Latn-RS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44D57139-4F05-1344-9E85-C9CFAD0E7E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fld id="{20BB2847-453E-0941-9332-6DD55BB65385}" type="slidenum">
              <a:rPr lang="sr-Latn-BA" altLang="sr-Latn-RS">
                <a:latin typeface="Calibri" panose="020F0502020204030204" pitchFamily="34" charset="0"/>
                <a:cs typeface="Arial" panose="020B0604020202020204" pitchFamily="34" charset="0"/>
              </a:rPr>
              <a:pPr/>
              <a:t>31</a:t>
            </a:fld>
            <a:endParaRPr lang="sr-Latn-BA" altLang="sr-Latn-R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Наслов слај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69C88FE4-7A13-E74D-A59D-FABC2E66C8D8}"/>
              </a:ext>
            </a:extLst>
          </p:cNvPr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49F1B51-55E5-4F43-B1E8-9365B462B714}"/>
              </a:ext>
            </a:extLst>
          </p:cNvPr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17FB43-B15C-D54C-95A0-5FDFAC454F2E}"/>
              </a:ext>
            </a:extLst>
          </p:cNvPr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58B44BBD-6E80-FE4D-A2D3-BBDAF682511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6CD7129-AFE1-C540-B038-7AD3337C312C}"/>
                </a:ext>
              </a:extLst>
            </p:cNvPr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43F4740-7618-F14A-88FF-1D2BE50B0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sr-Cyrl-BA"/>
              <a:t>Кликните да уредите стил наслова мастера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sr-Cyrl-BA"/>
              <a:t>Кликните да уредите стил поднаслова мастера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6516A24-8340-3845-8F9C-021A83FB5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4C7F9-2912-D04C-847A-52F11F012F57}" type="datetimeFigureOut">
              <a:rPr lang="sr-Latn-CS"/>
              <a:pPr>
                <a:defRPr/>
              </a:pPr>
              <a:t>27.04.2026.</a:t>
            </a:fld>
            <a:endParaRPr lang="sr-Latn-BA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7FD3EB8-5BBB-2E4D-9FD5-8637CD062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800" y="6272213"/>
            <a:ext cx="4745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BA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EFC5C5D-8AC5-9143-B3D2-F896443B9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/>
            </a:lvl1pPr>
          </a:lstStyle>
          <a:p>
            <a:fld id="{843A00DD-2908-EA48-A000-BA65061D3048}" type="slidenum">
              <a:rPr lang="sr-Latn-BA" altLang="sr-Latn-RS"/>
              <a:pPr/>
              <a:t>‹#›</a:t>
            </a:fld>
            <a:endParaRPr lang="sr-Latn-BA" altLang="sr-Latn-RS"/>
          </a:p>
        </p:txBody>
      </p:sp>
    </p:spTree>
    <p:extLst>
      <p:ext uri="{BB962C8B-B14F-4D97-AF65-F5344CB8AC3E}">
        <p14:creationId xmlns:p14="http://schemas.microsoft.com/office/powerpoint/2010/main" val="120387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слов и вертикалн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/>
              <a:t>Кликните да уредите стил наслова мастера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5F85E-1830-4A41-A70B-29985276E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3CDFC-5BC9-A849-80E9-DCC469483877}" type="datetimeFigureOut">
              <a:rPr lang="sr-Latn-CS"/>
              <a:pPr>
                <a:defRPr/>
              </a:pPr>
              <a:t>27.04.2026.</a:t>
            </a:fld>
            <a:endParaRPr lang="sr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3C19B-2057-C64E-A261-EF586F8D1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E37CB-7A2B-5F49-BD91-8E82FD8E1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D08C4-44DD-CE42-9643-3E76C95D2C65}" type="slidenum">
              <a:rPr lang="sr-Latn-BA" altLang="sr-Latn-RS"/>
              <a:pPr/>
              <a:t>‹#›</a:t>
            </a:fld>
            <a:endParaRPr lang="sr-Latn-BA" altLang="sr-Latn-RS"/>
          </a:p>
        </p:txBody>
      </p:sp>
    </p:spTree>
    <p:extLst>
      <p:ext uri="{BB962C8B-B14F-4D97-AF65-F5344CB8AC3E}">
        <p14:creationId xmlns:p14="http://schemas.microsoft.com/office/powerpoint/2010/main" val="1746790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и насл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sr-Cyrl-BA"/>
              <a:t>Кликните да уредите стил наслова мастера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D51F0-CC5C-DD41-B3C5-FC35B6C32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262ED-DA8E-1A42-8201-0C8E85F0C23B}" type="datetimeFigureOut">
              <a:rPr lang="sr-Latn-CS"/>
              <a:pPr>
                <a:defRPr/>
              </a:pPr>
              <a:t>27.04.2026.</a:t>
            </a:fld>
            <a:endParaRPr lang="sr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0E01E-3932-B244-986F-E1A51FC74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3B66F-C7F2-5B4A-A4A3-0E36B2970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F0060-D3E3-2E45-9B8E-AE556E97EFBA}" type="slidenum">
              <a:rPr lang="sr-Latn-BA" altLang="sr-Latn-RS"/>
              <a:pPr/>
              <a:t>‹#›</a:t>
            </a:fld>
            <a:endParaRPr lang="sr-Latn-BA" altLang="sr-Latn-RS"/>
          </a:p>
        </p:txBody>
      </p:sp>
    </p:spTree>
    <p:extLst>
      <p:ext uri="{BB962C8B-B14F-4D97-AF65-F5344CB8AC3E}">
        <p14:creationId xmlns:p14="http://schemas.microsoft.com/office/powerpoint/2010/main" val="615987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слов и 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/>
              <a:t>Кликните да уредите стил наслова мастера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23276-84C5-694F-9BC4-62834B722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70099-448E-5A4D-A250-07545EE09066}" type="datetimeFigureOut">
              <a:rPr lang="sr-Latn-CS"/>
              <a:pPr>
                <a:defRPr/>
              </a:pPr>
              <a:t>27.04.2026.</a:t>
            </a:fld>
            <a:endParaRPr lang="sr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63CA5-F84A-2042-9750-2C9191477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B8567-A5DB-0647-9697-BCDDD0D7F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B8B15-F17D-1D4C-A662-B8EF725A0650}" type="slidenum">
              <a:rPr lang="sr-Latn-BA" altLang="sr-Latn-RS"/>
              <a:pPr/>
              <a:t>‹#›</a:t>
            </a:fld>
            <a:endParaRPr lang="sr-Latn-BA" altLang="sr-Latn-RS"/>
          </a:p>
        </p:txBody>
      </p:sp>
    </p:spTree>
    <p:extLst>
      <p:ext uri="{BB962C8B-B14F-4D97-AF65-F5344CB8AC3E}">
        <p14:creationId xmlns:p14="http://schemas.microsoft.com/office/powerpoint/2010/main" val="4166151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ље одјељ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FA2477CC-9F63-1B49-BA12-D84187E30401}"/>
              </a:ext>
            </a:extLst>
          </p:cNvPr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13E827C1-C2EB-2344-9FA4-AEFE50711EB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743910E-C683-9344-9B67-B01A609F077D}"/>
                </a:ext>
              </a:extLst>
            </p:cNvPr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0A281FC-062D-D44B-AECC-782CF50D8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sr-Cyrl-BA"/>
              <a:t>Кликните да уредите стил наслова мастера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44B6CB9-E046-3647-A01C-6CC820BCDF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0A518404-8C2E-A14D-BDB1-A060706D742B}" type="datetimeFigureOut">
              <a:rPr lang="sr-Latn-CS"/>
              <a:pPr>
                <a:defRPr/>
              </a:pPr>
              <a:t>27.04.2026.</a:t>
            </a:fld>
            <a:endParaRPr lang="sr-Latn-BA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D091931-ABB1-C843-82B8-73F285611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50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sr-Latn-BA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CA0BC50-D9C4-814C-B535-B2FC984B2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/>
            </a:lvl1pPr>
          </a:lstStyle>
          <a:p>
            <a:fld id="{40FAC872-6887-274B-8E30-285C77110F78}" type="slidenum">
              <a:rPr lang="sr-Latn-BA" altLang="sr-Latn-RS"/>
              <a:pPr/>
              <a:t>‹#›</a:t>
            </a:fld>
            <a:endParaRPr lang="sr-Latn-BA" altLang="sr-Latn-RS"/>
          </a:p>
        </p:txBody>
      </p:sp>
    </p:spTree>
    <p:extLst>
      <p:ext uri="{BB962C8B-B14F-4D97-AF65-F5344CB8AC3E}">
        <p14:creationId xmlns:p14="http://schemas.microsoft.com/office/powerpoint/2010/main" val="1753518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/>
              <a:t>Кликните да уредите стил наслова мастера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35AF760-59A3-004C-9069-25B7B17F0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60CBB-F7C8-FC4C-9548-557984B775AF}" type="datetimeFigureOut">
              <a:rPr lang="sr-Latn-CS"/>
              <a:pPr>
                <a:defRPr/>
              </a:pPr>
              <a:t>27.04.2026.</a:t>
            </a:fld>
            <a:endParaRPr lang="sr-Latn-B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D9E15F-8730-3A4D-A65A-E86F0C466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B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74B061-A64F-534A-BF92-30959B4CD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74FCF-8564-5049-A309-8C02FE0E3985}" type="slidenum">
              <a:rPr lang="sr-Latn-BA" altLang="sr-Latn-RS"/>
              <a:pPr/>
              <a:t>‹#›</a:t>
            </a:fld>
            <a:endParaRPr lang="sr-Latn-BA" altLang="sr-Latn-RS"/>
          </a:p>
        </p:txBody>
      </p:sp>
    </p:spTree>
    <p:extLst>
      <p:ext uri="{BB962C8B-B14F-4D97-AF65-F5344CB8AC3E}">
        <p14:creationId xmlns:p14="http://schemas.microsoft.com/office/powerpoint/2010/main" val="2731693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/>
              <a:t>Кликните да уредите стил наслова мастера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4E9CD9F-E39D-7F4E-B49B-BF0D4F1FC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DCAC5-5C50-6449-B10A-860706E0C580}" type="datetimeFigureOut">
              <a:rPr lang="sr-Latn-CS"/>
              <a:pPr>
                <a:defRPr/>
              </a:pPr>
              <a:t>27.04.2026.</a:t>
            </a:fld>
            <a:endParaRPr lang="sr-Latn-B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0834DF6-86BE-5342-9DEE-4A94002A0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B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F9AB315-5D61-1746-8397-F57C845BC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68343-452F-CD48-84E7-C7DBDA00B014}" type="slidenum">
              <a:rPr lang="sr-Latn-BA" altLang="sr-Latn-RS"/>
              <a:pPr/>
              <a:t>‹#›</a:t>
            </a:fld>
            <a:endParaRPr lang="sr-Latn-BA" altLang="sr-Latn-RS"/>
          </a:p>
        </p:txBody>
      </p:sp>
    </p:spTree>
    <p:extLst>
      <p:ext uri="{BB962C8B-B14F-4D97-AF65-F5344CB8AC3E}">
        <p14:creationId xmlns:p14="http://schemas.microsoft.com/office/powerpoint/2010/main" val="1689329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/>
              <a:t>Кликните да уредите стил наслова мастера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E084C80-F080-C44F-8950-81C0FE24F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6831B-8301-D343-8CAA-06D7FE1ABBC8}" type="datetimeFigureOut">
              <a:rPr lang="sr-Latn-CS"/>
              <a:pPr>
                <a:defRPr/>
              </a:pPr>
              <a:t>27.04.2026.</a:t>
            </a:fld>
            <a:endParaRPr lang="sr-Latn-B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3FAA301-F29F-6442-91C8-C54E63FB5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BA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0E27E6-1D8B-AC4C-8AEA-2A1767CBE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835D6-B6DD-9643-8E19-47B45B14B31A}" type="slidenum">
              <a:rPr lang="sr-Latn-BA" altLang="sr-Latn-RS"/>
              <a:pPr/>
              <a:t>‹#›</a:t>
            </a:fld>
            <a:endParaRPr lang="sr-Latn-BA" altLang="sr-Latn-RS"/>
          </a:p>
        </p:txBody>
      </p:sp>
    </p:spTree>
    <p:extLst>
      <p:ext uri="{BB962C8B-B14F-4D97-AF65-F5344CB8AC3E}">
        <p14:creationId xmlns:p14="http://schemas.microsoft.com/office/powerpoint/2010/main" val="165595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CEEF46C-A8E9-504D-BF2D-F4B347260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8D2F4-2D21-DE4E-8105-F5B50ACB3B65}" type="datetimeFigureOut">
              <a:rPr lang="sr-Latn-CS"/>
              <a:pPr>
                <a:defRPr/>
              </a:pPr>
              <a:t>27.04.2026.</a:t>
            </a:fld>
            <a:endParaRPr lang="sr-Latn-BA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FDE5BB0-F4FE-DE49-BA2D-A072807E4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BA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EAD9C66-66E6-9E49-B4E4-BE32AD08B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F9971-16B2-704B-A1F3-8165E45FCF54}" type="slidenum">
              <a:rPr lang="sr-Latn-BA" altLang="sr-Latn-RS"/>
              <a:pPr/>
              <a:t>‹#›</a:t>
            </a:fld>
            <a:endParaRPr lang="sr-Latn-BA" altLang="sr-Latn-RS"/>
          </a:p>
        </p:txBody>
      </p:sp>
    </p:spTree>
    <p:extLst>
      <p:ext uri="{BB962C8B-B14F-4D97-AF65-F5344CB8AC3E}">
        <p14:creationId xmlns:p14="http://schemas.microsoft.com/office/powerpoint/2010/main" val="1352638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адржај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CAB6343-57F1-F542-AD8C-72CC70A7A4D9}"/>
              </a:ext>
            </a:extLst>
          </p:cNvPr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id="{EFC42158-CD26-104C-AA58-5A435A59FB9B}"/>
              </a:ext>
            </a:extLst>
          </p:cNvPr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2BC4E4B3-9013-5C45-B5C8-C9DAD9328D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191E6185-5343-4546-AD88-B1134C51A65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sr-Cyrl-BA"/>
              <a:t>Кликните да уредите стил наслова мастера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EA36B6E-F323-634A-8EBF-3B8D78AD5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C5C07-99C3-8144-B13E-6F472109A4E9}" type="datetimeFigureOut">
              <a:rPr lang="sr-Latn-CS"/>
              <a:pPr>
                <a:defRPr/>
              </a:pPr>
              <a:t>27.04.2026.</a:t>
            </a:fld>
            <a:endParaRPr lang="sr-Latn-BA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4280997-CBE5-C841-8273-423146CDB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BA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05C5DF1-41C1-4047-A6F6-6A11A985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573FB-F6C6-2E42-AF75-B8866D9F5AA5}" type="slidenum">
              <a:rPr lang="sr-Latn-BA" altLang="sr-Latn-RS"/>
              <a:pPr/>
              <a:t>‹#›</a:t>
            </a:fld>
            <a:endParaRPr lang="sr-Latn-BA" altLang="sr-Latn-RS"/>
          </a:p>
        </p:txBody>
      </p:sp>
    </p:spTree>
    <p:extLst>
      <p:ext uri="{BB962C8B-B14F-4D97-AF65-F5344CB8AC3E}">
        <p14:creationId xmlns:p14="http://schemas.microsoft.com/office/powerpoint/2010/main" val="333251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3C24D22D-8BD5-804A-9C11-E054D1B36108}"/>
              </a:ext>
            </a:extLst>
          </p:cNvPr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id="{F1591912-7C2A-0C4E-9BFD-8C53A8D4FCED}"/>
              </a:ext>
            </a:extLst>
          </p:cNvPr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E07EB53F-ACF3-1546-A5CD-C65C962F2D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5A1283A5-4E72-E747-92D9-5E1472E8764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sr-Cyrl-BA"/>
              <a:t>Кликните да уредите стил наслова мастера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r-Cyrl-BA" noProof="0"/>
              <a:t>Кликните на икону да додате слику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</p:txBody>
      </p:sp>
      <p:sp>
        <p:nvSpPr>
          <p:cNvPr id="9" name="Date Placeholder 7">
            <a:extLst>
              <a:ext uri="{FF2B5EF4-FFF2-40B4-BE49-F238E27FC236}">
                <a16:creationId xmlns:a16="http://schemas.microsoft.com/office/drawing/2014/main" id="{8B6F4A88-AE98-7441-B975-B10016744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2F3AF-D6A0-1C48-A5B9-1BBC4A4549DC}" type="datetimeFigureOut">
              <a:rPr lang="sr-Latn-CS"/>
              <a:pPr>
                <a:defRPr/>
              </a:pPr>
              <a:t>27.04.2026.</a:t>
            </a:fld>
            <a:endParaRPr lang="sr-Latn-BA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3CC42D0-64F0-BA45-9EDD-74205E8AB7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3C64F1-9CA3-704C-A369-D7A8489CDA44}" type="slidenum">
              <a:rPr lang="sr-Latn-BA" altLang="sr-Latn-RS"/>
              <a:pPr/>
              <a:t>‹#›</a:t>
            </a:fld>
            <a:endParaRPr lang="sr-Latn-BA" altLang="sr-Latn-RS"/>
          </a:p>
        </p:txBody>
      </p:sp>
    </p:spTree>
    <p:extLst>
      <p:ext uri="{BB962C8B-B14F-4D97-AF65-F5344CB8AC3E}">
        <p14:creationId xmlns:p14="http://schemas.microsoft.com/office/powerpoint/2010/main" val="35090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">
            <a:extLst>
              <a:ext uri="{FF2B5EF4-FFF2-40B4-BE49-F238E27FC236}">
                <a16:creationId xmlns:a16="http://schemas.microsoft.com/office/drawing/2014/main" id="{DB38A386-61F0-B244-A51D-1051A8BAEDCC}"/>
              </a:ext>
            </a:extLst>
          </p:cNvPr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A74B44F-9D17-4643-865C-772FF5E94B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35" name="Oval 8">
              <a:extLst>
                <a:ext uri="{FF2B5EF4-FFF2-40B4-BE49-F238E27FC236}">
                  <a16:creationId xmlns:a16="http://schemas.microsoft.com/office/drawing/2014/main" id="{2BDA2096-CB47-CE4B-B94C-919DBE4805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A6D369-F4D9-3C44-957E-3B0AE3170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Cyrl-BA"/>
              <a:t>Кликните да уредите стил наслова мастера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F3869BA2-164A-844E-BFE5-68FD9B89F5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Cyrl-BA" altLang="en-US"/>
              <a:t>Кликните да уредите стилове главног текста</a:t>
            </a:r>
          </a:p>
          <a:p>
            <a:pPr lvl="1"/>
            <a:r>
              <a:rPr lang="sr-Cyrl-BA" altLang="en-US"/>
              <a:t>Други ниво</a:t>
            </a:r>
          </a:p>
          <a:p>
            <a:pPr lvl="2"/>
            <a:r>
              <a:rPr lang="sr-Cyrl-BA" altLang="en-US"/>
              <a:t>Трећи ниво</a:t>
            </a:r>
          </a:p>
          <a:p>
            <a:pPr lvl="3"/>
            <a:r>
              <a:rPr lang="sr-Cyrl-BA" altLang="en-US"/>
              <a:t>Четврти ниво</a:t>
            </a:r>
          </a:p>
          <a:p>
            <a:pPr lvl="4"/>
            <a:r>
              <a:rPr lang="sr-Cyrl-BA" altLang="en-US"/>
              <a:t>Пети ниво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8395D-60D8-A049-9576-61B089E377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FB18B6-4533-0F4A-909E-A8ADD7360433}" type="datetimeFigureOut">
              <a:rPr lang="sr-Latn-CS"/>
              <a:pPr>
                <a:defRPr/>
              </a:pPr>
              <a:t>27.04.2026.</a:t>
            </a:fld>
            <a:endParaRPr lang="sr-Latn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FDD70-D26A-D54A-B6A0-E03050F829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r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6C16D-3349-0742-AD0C-DC2DB7DC9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 b="1">
                <a:solidFill>
                  <a:srgbClr val="FFFFFF"/>
                </a:solidFill>
              </a:defRPr>
            </a:lvl1pPr>
          </a:lstStyle>
          <a:p>
            <a:fld id="{AE50956D-ECD3-4341-9572-358C1C81EBFE}" type="slidenum">
              <a:rPr lang="sr-Latn-BA" altLang="sr-Latn-RS"/>
              <a:pPr/>
              <a:t>‹#›</a:t>
            </a:fld>
            <a:endParaRPr lang="sr-Latn-BA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1" r:id="rId2"/>
    <p:sldLayoutId id="2147484209" r:id="rId3"/>
    <p:sldLayoutId id="2147484202" r:id="rId4"/>
    <p:sldLayoutId id="2147484203" r:id="rId5"/>
    <p:sldLayoutId id="2147484204" r:id="rId6"/>
    <p:sldLayoutId id="2147484205" r:id="rId7"/>
    <p:sldLayoutId id="2147484210" r:id="rId8"/>
    <p:sldLayoutId id="2147484211" r:id="rId9"/>
    <p:sldLayoutId id="2147484206" r:id="rId10"/>
    <p:sldLayoutId id="21474842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4"/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4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8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2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4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8.e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AE3CC-5A65-B44D-957E-83361C289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7772400" cy="1829761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MAKSIMIZACIJA PROFITA U SAVR</a:t>
            </a:r>
            <a:r>
              <a:rPr lang="sr-Latn-BA" dirty="0"/>
              <a:t>ŠENOJ KONKURENCIJI</a:t>
            </a:r>
          </a:p>
        </p:txBody>
      </p:sp>
    </p:spTree>
  </p:cSld>
  <p:clrMapOvr>
    <a:masterClrMapping/>
  </p:clrMapOvr>
  <p:transition spd="slow" advTm="5138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A0491B-F201-BB4F-B4CC-DE9C1E972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/>
              <a:t>Vrste profita</a:t>
            </a:r>
            <a:endParaRPr lang="en-US" dirty="0"/>
          </a:p>
        </p:txBody>
      </p:sp>
      <p:sp>
        <p:nvSpPr>
          <p:cNvPr id="17411" name="Content Placeholder 1">
            <a:extLst>
              <a:ext uri="{FF2B5EF4-FFF2-40B4-BE49-F238E27FC236}">
                <a16:creationId xmlns:a16="http://schemas.microsoft.com/office/drawing/2014/main" id="{440241E0-788A-DE45-9DE2-38579EE1BA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sr-Latn-BA" altLang="sr-Latn-RS"/>
              <a:t>Normalan profit – P=AC – održivost poslovanja=nulti profit</a:t>
            </a:r>
          </a:p>
          <a:p>
            <a:pPr algn="just" eaLnBrk="1" hangingPunct="1"/>
            <a:r>
              <a:rPr lang="sr-Latn-BA" altLang="sr-Latn-RS"/>
              <a:t>Supernormalan profit – P&gt;AC – iznad prosjeka industrije – privlačenje novih konkurenata</a:t>
            </a:r>
          </a:p>
          <a:p>
            <a:pPr algn="just" eaLnBrk="1" hangingPunct="1"/>
            <a:r>
              <a:rPr lang="sr-Latn-BA" altLang="sr-Latn-RS"/>
              <a:t>Subnormalan profit – P&lt;AC – napuštanje poslovanja u dugom roku – poslovanje sa kratkoročno podnošjljivim gubicima (AVC&lt;P&lt;AC</a:t>
            </a:r>
          </a:p>
          <a:p>
            <a:pPr algn="just" eaLnBrk="1" hangingPunct="1"/>
            <a:r>
              <a:rPr lang="sr-Latn-BA" altLang="sr-Latn-RS"/>
              <a:t>P≤AVC – zatvaranje preduzeća u kratkom roku (P=AVC  - pf=TFC)</a:t>
            </a:r>
          </a:p>
          <a:p>
            <a:pPr eaLnBrk="1" hangingPunct="1"/>
            <a:endParaRPr lang="en-US" altLang="sr-Latn-RS"/>
          </a:p>
        </p:txBody>
      </p:sp>
      <p:pic>
        <p:nvPicPr>
          <p:cNvPr id="17412" name="Picture 3" descr="https://c4.staticflickr.com/8/7164/6551525739_cea94562f0.jpg">
            <a:extLst>
              <a:ext uri="{FF2B5EF4-FFF2-40B4-BE49-F238E27FC236}">
                <a16:creationId xmlns:a16="http://schemas.microsoft.com/office/drawing/2014/main" id="{7F829022-B23E-4043-ADCE-C4D6FDFB5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6150" y="0"/>
            <a:ext cx="18478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997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B40BA4AE-BCDE-7440-8AB6-D687ECA6A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BA" dirty="0"/>
              <a:t>Savršeno konkunretno preduzeće</a:t>
            </a:r>
            <a:endParaRPr lang="en-US" dirty="0"/>
          </a:p>
        </p:txBody>
      </p:sp>
      <p:sp>
        <p:nvSpPr>
          <p:cNvPr id="18435" name="Чувар мјеста за садржај 2">
            <a:extLst>
              <a:ext uri="{FF2B5EF4-FFF2-40B4-BE49-F238E27FC236}">
                <a16:creationId xmlns:a16="http://schemas.microsoft.com/office/drawing/2014/main" id="{59EB2B23-BCCA-2A42-8408-AB6F0AA67A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sr-Latn-BA" altLang="en-US"/>
              <a:t>Preduzeća prihvataju cijenu definisanu na osnovu odnosa ponude i tražnje</a:t>
            </a:r>
          </a:p>
          <a:p>
            <a:pPr algn="just" eaLnBrk="1" hangingPunct="1"/>
            <a:r>
              <a:rPr lang="sr-Latn-BA" altLang="en-US"/>
              <a:t>Preduzeća nemaju nikakav uticaj na formiranje cijene za razliku od ostalih tržišnih stanja (monopol, monopolistička konkurencija, oligopol) kod kojih je prisutan izvjestan uticaj na određivanje cijene proizvoda</a:t>
            </a:r>
          </a:p>
          <a:p>
            <a:pPr algn="just" eaLnBrk="1" hangingPunct="1"/>
            <a:r>
              <a:rPr lang="sr-Latn-BA" altLang="en-US"/>
              <a:t>Uprkos konceptu savršeno konkurentnih preduzeća, preduzeća ni na koji način nisu međusobno direktno konkurentna jer nemaju uticaj na formiranje cijene outputa</a:t>
            </a:r>
          </a:p>
          <a:p>
            <a:pPr algn="just" eaLnBrk="1" hangingPunct="1"/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5516E60F-E1DD-8A4F-B3C8-C21A2F8CD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Određivanje cijene u savršenoj konkurenciji</a:t>
            </a:r>
            <a:endParaRPr lang="en-US" dirty="0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BA60262-248B-7E41-A52E-73396594C2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44675"/>
            <a:ext cx="8229600" cy="4162425"/>
          </a:xfrm>
        </p:spPr>
        <p:txBody>
          <a:bodyPr/>
          <a:lstStyle/>
          <a:p>
            <a:pPr algn="just" eaLnBrk="1" hangingPunct="1"/>
            <a:r>
              <a:rPr lang="hr-HR" altLang="sr-Latn-RS">
                <a:latin typeface="Arial" panose="020B0604020202020204" pitchFamily="34" charset="0"/>
              </a:rPr>
              <a:t>U savršenoj konkurenciji cijene proizvoda određuju se sjecištem tržišne krive potražnje Q</a:t>
            </a:r>
            <a:r>
              <a:rPr lang="hr-HR" altLang="sr-Latn-RS" sz="2400" i="1" baseline="-25000">
                <a:latin typeface="Arial" panose="020B0604020202020204" pitchFamily="34" charset="0"/>
              </a:rPr>
              <a:t>D </a:t>
            </a:r>
            <a:r>
              <a:rPr lang="hr-HR" altLang="sr-Latn-RS">
                <a:latin typeface="Arial" panose="020B0604020202020204" pitchFamily="34" charset="0"/>
              </a:rPr>
              <a:t>i tržišne krivulje ponude proizvoda </a:t>
            </a:r>
            <a:r>
              <a:rPr lang="hr-HR" altLang="sr-Latn-RS" i="1">
                <a:latin typeface="Arial" panose="020B0604020202020204" pitchFamily="34" charset="0"/>
              </a:rPr>
              <a:t>Q</a:t>
            </a:r>
            <a:r>
              <a:rPr lang="hr-HR" altLang="sr-Latn-RS" sz="2400" i="1" baseline="-25000">
                <a:latin typeface="Arial" panose="020B0604020202020204" pitchFamily="34" charset="0"/>
              </a:rPr>
              <a:t>S</a:t>
            </a:r>
            <a:r>
              <a:rPr lang="hr-HR" altLang="sr-Latn-RS">
                <a:latin typeface="Arial" panose="020B0604020202020204" pitchFamily="34" charset="0"/>
              </a:rPr>
              <a:t>. </a:t>
            </a:r>
          </a:p>
          <a:p>
            <a:pPr eaLnBrk="1" hangingPunct="1">
              <a:buFont typeface="Wingdings 2" pitchFamily="2" charset="2"/>
              <a:buNone/>
            </a:pPr>
            <a:endParaRPr lang="hr-HR" altLang="sr-Latn-RS">
              <a:latin typeface="Arial" panose="020B0604020202020204" pitchFamily="34" charset="0"/>
            </a:endParaRPr>
          </a:p>
          <a:p>
            <a:pPr eaLnBrk="1" hangingPunct="1"/>
            <a:r>
              <a:rPr lang="hr-HR" altLang="sr-Latn-RS">
                <a:latin typeface="Arial" panose="020B0604020202020204" pitchFamily="34" charset="0"/>
              </a:rPr>
              <a:t>Primjer:</a:t>
            </a:r>
          </a:p>
          <a:p>
            <a:pPr eaLnBrk="1" hangingPunct="1">
              <a:buFont typeface="Wingdings 2" pitchFamily="2" charset="2"/>
              <a:buNone/>
            </a:pPr>
            <a:r>
              <a:rPr lang="hr-HR" altLang="sr-Latn-RS">
                <a:latin typeface="Arial" panose="020B0604020202020204" pitchFamily="34" charset="0"/>
              </a:rPr>
              <a:t>	Kriva potražnje Q</a:t>
            </a:r>
            <a:r>
              <a:rPr lang="hr-HR" altLang="sr-Latn-RS" sz="2400" i="1" baseline="-25000">
                <a:latin typeface="Arial" panose="020B0604020202020204" pitchFamily="34" charset="0"/>
              </a:rPr>
              <a:t>D</a:t>
            </a:r>
            <a:r>
              <a:rPr lang="hr-HR" altLang="sr-Latn-RS" i="1">
                <a:latin typeface="Arial" panose="020B0604020202020204" pitchFamily="34" charset="0"/>
              </a:rPr>
              <a:t>=625-5P</a:t>
            </a:r>
          </a:p>
          <a:p>
            <a:pPr eaLnBrk="1" hangingPunct="1">
              <a:buFont typeface="Wingdings 2" pitchFamily="2" charset="2"/>
              <a:buNone/>
            </a:pPr>
            <a:r>
              <a:rPr lang="hr-HR" altLang="sr-Latn-RS" i="1">
                <a:latin typeface="Arial" panose="020B0604020202020204" pitchFamily="34" charset="0"/>
              </a:rPr>
              <a:t>	</a:t>
            </a:r>
            <a:r>
              <a:rPr lang="hr-HR" altLang="sr-Latn-RS">
                <a:latin typeface="Arial" panose="020B0604020202020204" pitchFamily="34" charset="0"/>
              </a:rPr>
              <a:t>Kriva ponude </a:t>
            </a:r>
            <a:r>
              <a:rPr lang="hr-HR" altLang="sr-Latn-RS" i="1">
                <a:latin typeface="Arial" panose="020B0604020202020204" pitchFamily="34" charset="0"/>
              </a:rPr>
              <a:t>Q</a:t>
            </a:r>
            <a:r>
              <a:rPr lang="hr-HR" altLang="sr-Latn-RS" sz="2400" i="1" baseline="-25000">
                <a:latin typeface="Arial" panose="020B0604020202020204" pitchFamily="34" charset="0"/>
              </a:rPr>
              <a:t>S</a:t>
            </a:r>
            <a:r>
              <a:rPr lang="hr-HR" altLang="sr-Latn-RS" i="1">
                <a:latin typeface="Arial" panose="020B0604020202020204" pitchFamily="34" charset="0"/>
              </a:rPr>
              <a:t>=175+5P</a:t>
            </a:r>
          </a:p>
          <a:p>
            <a:pPr eaLnBrk="1" hangingPunct="1">
              <a:buFont typeface="Wingdings 2" pitchFamily="2" charset="2"/>
              <a:buNone/>
            </a:pPr>
            <a:endParaRPr lang="hr-HR" altLang="sr-Latn-RS" i="1">
              <a:latin typeface="Arial" panose="020B0604020202020204" pitchFamily="34" charset="0"/>
            </a:endParaRPr>
          </a:p>
          <a:p>
            <a:pPr eaLnBrk="1" hangingPunct="1">
              <a:buFont typeface="Wingdings 2" pitchFamily="2" charset="2"/>
              <a:buNone/>
            </a:pPr>
            <a:r>
              <a:rPr lang="hr-HR" altLang="sr-Latn-RS" i="1">
                <a:latin typeface="Arial" panose="020B0604020202020204" pitchFamily="34" charset="0"/>
              </a:rPr>
              <a:t>   </a:t>
            </a:r>
            <a:r>
              <a:rPr lang="hr-HR" altLang="sr-Latn-RS">
                <a:latin typeface="Arial" panose="020B0604020202020204" pitchFamily="34" charset="0"/>
              </a:rPr>
              <a:t>Izračunati ravnotežnu cijenu proizvoda. Dati grafički prikaz tržišne ravnoteže</a:t>
            </a:r>
            <a:r>
              <a:rPr lang="hr-HR" altLang="sr-Latn-RS" i="1">
                <a:latin typeface="Arial" panose="020B0604020202020204" pitchFamily="34" charset="0"/>
              </a:rPr>
              <a:t>.</a:t>
            </a:r>
            <a:endParaRPr lang="en-US" altLang="sr-Latn-RS" i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18344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BF100E10-928C-484E-BB5A-0353AB8140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088" y="1844675"/>
            <a:ext cx="7858125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sr-Latn-RS" dirty="0">
                <a:latin typeface="Arial" panose="020B0604020202020204" pitchFamily="34" charset="0"/>
              </a:rPr>
              <a:t>Na </a:t>
            </a:r>
            <a:r>
              <a:rPr lang="en-US" altLang="sr-Latn-RS" dirty="0" err="1">
                <a:latin typeface="Arial" panose="020B0604020202020204" pitchFamily="34" charset="0"/>
              </a:rPr>
              <a:t>osnovu</a:t>
            </a:r>
            <a:r>
              <a:rPr lang="en-US" altLang="sr-Latn-RS" dirty="0">
                <a:latin typeface="Arial" panose="020B0604020202020204" pitchFamily="34" charset="0"/>
              </a:rPr>
              <a:t> </a:t>
            </a:r>
            <a:r>
              <a:rPr lang="en-US" altLang="sr-Latn-RS" dirty="0" err="1">
                <a:latin typeface="Arial" panose="020B0604020202020204" pitchFamily="34" charset="0"/>
              </a:rPr>
              <a:t>jednakosti</a:t>
            </a:r>
            <a:r>
              <a:rPr lang="en-US" altLang="sr-Latn-RS" dirty="0">
                <a:latin typeface="Arial" panose="020B0604020202020204" pitchFamily="34" charset="0"/>
              </a:rPr>
              <a:t> </a:t>
            </a:r>
            <a:r>
              <a:rPr lang="hr-HR" altLang="sr-Latn-RS" dirty="0">
                <a:latin typeface="Arial" panose="020B0604020202020204" pitchFamily="34" charset="0"/>
              </a:rPr>
              <a:t>Q</a:t>
            </a:r>
            <a:r>
              <a:rPr lang="hr-HR" altLang="sr-Latn-RS" sz="2400" baseline="-25000" dirty="0">
                <a:latin typeface="Arial" panose="020B0604020202020204" pitchFamily="34" charset="0"/>
              </a:rPr>
              <a:t>D</a:t>
            </a:r>
            <a:r>
              <a:rPr lang="hr-HR" altLang="sr-Latn-RS" dirty="0">
                <a:latin typeface="Arial" panose="020B0604020202020204" pitchFamily="34" charset="0"/>
              </a:rPr>
              <a:t>=Q</a:t>
            </a:r>
            <a:r>
              <a:rPr lang="hr-HR" altLang="sr-Latn-RS" sz="2400" baseline="-25000" dirty="0">
                <a:latin typeface="Arial" panose="020B0604020202020204" pitchFamily="34" charset="0"/>
              </a:rPr>
              <a:t>S</a:t>
            </a:r>
            <a:r>
              <a:rPr lang="en-US" altLang="sr-Latn-RS" sz="2400" baseline="-25000" dirty="0">
                <a:latin typeface="Arial" panose="020B0604020202020204" pitchFamily="34" charset="0"/>
              </a:rPr>
              <a:t> </a:t>
            </a:r>
            <a:r>
              <a:rPr lang="en-US" altLang="sr-Latn-RS" sz="2400" dirty="0" err="1">
                <a:latin typeface="Arial" panose="020B0604020202020204" pitchFamily="34" charset="0"/>
              </a:rPr>
              <a:t>dobija</a:t>
            </a:r>
            <a:r>
              <a:rPr lang="en-US" altLang="sr-Latn-RS" sz="2400" dirty="0">
                <a:latin typeface="Arial" panose="020B0604020202020204" pitchFamily="34" charset="0"/>
              </a:rPr>
              <a:t> se </a:t>
            </a:r>
            <a:endParaRPr lang="sr-Latn-BA" altLang="sr-Latn-RS" sz="2400" dirty="0">
              <a:latin typeface="Arial" panose="020B0604020202020204" pitchFamily="34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hr-HR" altLang="sr-Latn-RS" dirty="0">
                <a:latin typeface="Arial" panose="020B0604020202020204" pitchFamily="34" charset="0"/>
              </a:rPr>
              <a:t>625-5P=175+5P</a:t>
            </a:r>
          </a:p>
          <a:p>
            <a:pPr algn="ctr" eaLnBrk="1" hangingPunct="1">
              <a:buFont typeface="Wingdings 2" panose="05020102010507070707" pitchFamily="18" charset="2"/>
              <a:buNone/>
              <a:defRPr/>
            </a:pPr>
            <a:r>
              <a:rPr lang="hr-HR" altLang="sr-Latn-RS" dirty="0">
                <a:latin typeface="Arial" panose="020B0604020202020204" pitchFamily="34" charset="0"/>
              </a:rPr>
              <a:t>450=10P</a:t>
            </a:r>
          </a:p>
          <a:p>
            <a:pPr algn="ctr" eaLnBrk="1" hangingPunct="1">
              <a:buFont typeface="Wingdings 2" panose="05020102010507070707" pitchFamily="18" charset="2"/>
              <a:buNone/>
              <a:defRPr/>
            </a:pPr>
            <a:r>
              <a:rPr lang="hr-HR" altLang="sr-Latn-RS" dirty="0">
                <a:latin typeface="Arial" panose="020B0604020202020204" pitchFamily="34" charset="0"/>
              </a:rPr>
              <a:t>P=45 (ravnotežna cijena)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hr-HR" altLang="sr-Latn-RS" dirty="0"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hr-HR" altLang="sr-Latn-RS" dirty="0">
                <a:latin typeface="Arial" panose="020B0604020202020204" pitchFamily="34" charset="0"/>
              </a:rPr>
              <a:t>Kada uvrstimo ravnotežnu cijenu P=45 u funkciju potražnje ili ponude i riješimo za Q dobijamo prodajnu cijenu proizvoda.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hr-HR" altLang="sr-Latn-RS" dirty="0">
              <a:latin typeface="Arial" panose="020B0604020202020204" pitchFamily="34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  <a:defRPr/>
            </a:pPr>
            <a:r>
              <a:rPr lang="hr-HR" altLang="sr-Latn-RS" dirty="0">
                <a:latin typeface="Arial" panose="020B0604020202020204" pitchFamily="34" charset="0"/>
              </a:rPr>
              <a:t>Q</a:t>
            </a:r>
            <a:r>
              <a:rPr lang="hr-HR" altLang="sr-Latn-RS" sz="2400" baseline="-25000" dirty="0">
                <a:latin typeface="Arial" panose="020B0604020202020204" pitchFamily="34" charset="0"/>
              </a:rPr>
              <a:t>D</a:t>
            </a:r>
            <a:r>
              <a:rPr lang="hr-HR" altLang="sr-Latn-RS" dirty="0">
                <a:latin typeface="Arial" panose="020B0604020202020204" pitchFamily="34" charset="0"/>
              </a:rPr>
              <a:t>=625-5P=625-5(45)=400 jedinica proizvoda</a:t>
            </a:r>
          </a:p>
          <a:p>
            <a:pPr algn="ctr" eaLnBrk="1" hangingPunct="1">
              <a:buFont typeface="Wingdings 2" panose="05020102010507070707" pitchFamily="18" charset="2"/>
              <a:buNone/>
              <a:defRPr/>
            </a:pPr>
            <a:r>
              <a:rPr lang="hr-HR" altLang="sr-Latn-RS" dirty="0">
                <a:latin typeface="Arial" panose="020B0604020202020204" pitchFamily="34" charset="0"/>
              </a:rPr>
              <a:t>Q</a:t>
            </a:r>
            <a:r>
              <a:rPr lang="hr-HR" altLang="sr-Latn-RS" sz="2400" baseline="-25000" dirty="0">
                <a:latin typeface="Arial" panose="020B0604020202020204" pitchFamily="34" charset="0"/>
              </a:rPr>
              <a:t>S</a:t>
            </a:r>
            <a:r>
              <a:rPr lang="hr-HR" altLang="sr-Latn-RS" dirty="0">
                <a:latin typeface="Arial" panose="020B0604020202020204" pitchFamily="34" charset="0"/>
              </a:rPr>
              <a:t>=175+5P=175+5(45)=400 jedinica proizvoda</a:t>
            </a:r>
            <a:endParaRPr lang="en-US" altLang="sr-Latn-RS" dirty="0">
              <a:latin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85E1AAD-A57D-0544-9310-CA2309295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319" y="332656"/>
            <a:ext cx="7772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Određivanje cijene u savršenoj konkurenciji</a:t>
            </a:r>
            <a:endParaRPr lang="en-US" dirty="0"/>
          </a:p>
        </p:txBody>
      </p:sp>
    </p:spTree>
  </p:cSld>
  <p:clrMapOvr>
    <a:masterClrMapping/>
  </p:clrMapOvr>
  <p:transition spd="slow" advTm="23337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>
            <a:extLst>
              <a:ext uri="{FF2B5EF4-FFF2-40B4-BE49-F238E27FC236}">
                <a16:creationId xmlns:a16="http://schemas.microsoft.com/office/drawing/2014/main" id="{6A1D768E-DA8F-8A44-BB29-D6A55ABAA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5344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241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82305ACE-AF72-3F4A-A7F8-D8CE1BD19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458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2719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60EE09-0138-2248-96ED-6BD81EB48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/>
              <a:t>Maksimizacija profita</a:t>
            </a:r>
            <a:endParaRPr lang="en-US" dirty="0"/>
          </a:p>
        </p:txBody>
      </p:sp>
      <p:sp>
        <p:nvSpPr>
          <p:cNvPr id="23555" name="Content Placeholder 1">
            <a:extLst>
              <a:ext uri="{FF2B5EF4-FFF2-40B4-BE49-F238E27FC236}">
                <a16:creationId xmlns:a16="http://schemas.microsoft.com/office/drawing/2014/main" id="{A4671409-37F8-4249-B527-D49DBD4654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BA" altLang="sr-Latn-RS"/>
              <a:t>Uslov maksimizacije profita (oznaka max pf) podrazumijeva jednakost MR i MC (važi za bilo koje tržišno stanje)</a:t>
            </a:r>
          </a:p>
          <a:p>
            <a:pPr eaLnBrk="1" hangingPunct="1"/>
            <a:r>
              <a:rPr lang="sr-Latn-BA" altLang="sr-Latn-RS"/>
              <a:t>Max pf → </a:t>
            </a:r>
            <a:r>
              <a:rPr lang="sr-Latn-BA" altLang="sr-Latn-RS">
                <a:solidFill>
                  <a:srgbClr val="FF0000"/>
                </a:solidFill>
              </a:rPr>
              <a:t>P=MC</a:t>
            </a:r>
            <a:r>
              <a:rPr lang="sr-Latn-BA" altLang="sr-Latn-RS"/>
              <a:t> – uslov maksimizacije profita u slučaju </a:t>
            </a:r>
            <a:r>
              <a:rPr lang="sr-Latn-BA" altLang="sr-Latn-RS" i="1">
                <a:solidFill>
                  <a:srgbClr val="FF0000"/>
                </a:solidFill>
              </a:rPr>
              <a:t>savršene </a:t>
            </a:r>
            <a:r>
              <a:rPr lang="en-GB" altLang="sr-Latn-RS" i="1">
                <a:solidFill>
                  <a:srgbClr val="FF0000"/>
                </a:solidFill>
              </a:rPr>
              <a:t>k</a:t>
            </a:r>
            <a:r>
              <a:rPr lang="sr-Latn-BA" altLang="sr-Latn-RS" i="1">
                <a:solidFill>
                  <a:srgbClr val="FF0000"/>
                </a:solidFill>
              </a:rPr>
              <a:t>onkurencije radi utvrđivanja optimlanog Q</a:t>
            </a:r>
            <a:r>
              <a:rPr lang="sr-Latn-BA" altLang="sr-Latn-RS" i="1" baseline="30000">
                <a:solidFill>
                  <a:srgbClr val="FF0000"/>
                </a:solidFill>
              </a:rPr>
              <a:t>*</a:t>
            </a:r>
            <a:r>
              <a:rPr lang="sr-Latn-BA" altLang="sr-Latn-RS" i="1" baseline="-25000">
                <a:solidFill>
                  <a:srgbClr val="FF0000"/>
                </a:solidFill>
              </a:rPr>
              <a:t>f</a:t>
            </a:r>
            <a:endParaRPr lang="sr-Latn-BA" altLang="sr-Latn-RS" baseline="-25000">
              <a:solidFill>
                <a:srgbClr val="FF0000"/>
              </a:solidFill>
            </a:endParaRPr>
          </a:p>
          <a:p>
            <a:pPr eaLnBrk="1" hangingPunct="1">
              <a:buFont typeface="Wingdings 3" pitchFamily="2" charset="2"/>
              <a:buNone/>
            </a:pPr>
            <a:endParaRPr lang="sr-Latn-BA" altLang="sr-Latn-RS"/>
          </a:p>
          <a:p>
            <a:pPr eaLnBrk="1" hangingPunct="1"/>
            <a:r>
              <a:rPr lang="sr-Latn-BA" altLang="sr-Latn-RS"/>
              <a:t>Problem max pf možemo posmatrati dvojako:</a:t>
            </a:r>
          </a:p>
          <a:p>
            <a:pPr marL="849313" lvl="1" indent="-457200" eaLnBrk="1" hangingPunct="1">
              <a:buFont typeface="Lucida Sans Unicode" panose="020B0602030504020204" pitchFamily="34" charset="0"/>
              <a:buAutoNum type="arabicPeriod"/>
            </a:pPr>
            <a:r>
              <a:rPr lang="sr-Latn-BA" altLang="sr-Latn-RS"/>
              <a:t>na osnovu odnosa ukupnih funkcija prihoda i troškova – TR-TC pristup</a:t>
            </a:r>
          </a:p>
          <a:p>
            <a:pPr marL="849313" lvl="1" indent="-457200" eaLnBrk="1" hangingPunct="1">
              <a:buFont typeface="Lucida Sans Unicode" panose="020B0602030504020204" pitchFamily="34" charset="0"/>
              <a:buAutoNum type="arabicPeriod"/>
            </a:pPr>
            <a:r>
              <a:rPr lang="sr-Latn-BA" altLang="sr-Latn-RS"/>
              <a:t>na osnovu odnosa graničnih funkcija prihoda i troškova  - MR-MC pristup</a:t>
            </a:r>
            <a:endParaRPr lang="en-US" altLang="sr-Latn-RS"/>
          </a:p>
        </p:txBody>
      </p:sp>
      <p:pic>
        <p:nvPicPr>
          <p:cNvPr id="23556" name="Audio 4">
            <a:hlinkClick r:id="" action="ppaction://media"/>
            <a:extLst>
              <a:ext uri="{FF2B5EF4-FFF2-40B4-BE49-F238E27FC236}">
                <a16:creationId xmlns:a16="http://schemas.microsoft.com/office/drawing/2014/main" id="{AB6B590D-0875-D04F-96B2-B5E462E946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15285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2AE564-6B08-CC40-88C3-30C097C8C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421484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/>
              <a:t>Savršena konkurencija</a:t>
            </a:r>
            <a:br>
              <a:rPr lang="sr-Latn-BA" dirty="0"/>
            </a:br>
            <a:br>
              <a:rPr lang="sr-Latn-BA" dirty="0"/>
            </a:br>
            <a:r>
              <a:rPr lang="sr-Latn-BA" sz="3100" dirty="0"/>
              <a:t>Maksimizacija profita, tačke nultog profita i tačka zatvaranja preduzeća na osnovu promjene prodajne cijene.</a:t>
            </a:r>
            <a:br>
              <a:rPr lang="sr-Latn-BA" sz="3100" dirty="0"/>
            </a:br>
            <a:br>
              <a:rPr lang="sr-Latn-BA" sz="3100" dirty="0"/>
            </a:br>
            <a:r>
              <a:rPr lang="sr-Latn-BA" sz="3100" dirty="0"/>
              <a:t>Grafički prikaz.</a:t>
            </a:r>
          </a:p>
        </p:txBody>
      </p:sp>
      <p:pic>
        <p:nvPicPr>
          <p:cNvPr id="24579" name="Audio 4">
            <a:hlinkClick r:id="" action="ppaction://media"/>
            <a:extLst>
              <a:ext uri="{FF2B5EF4-FFF2-40B4-BE49-F238E27FC236}">
                <a16:creationId xmlns:a16="http://schemas.microsoft.com/office/drawing/2014/main" id="{B9220EBB-1A72-BA44-9F22-84B3284893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7793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137BD9-66BD-F043-8D12-F20E560F8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/>
              <a:t>Maksimizacija profita – pristup TR-TC</a:t>
            </a:r>
            <a:endParaRPr lang="en-US" dirty="0"/>
          </a:p>
        </p:txBody>
      </p:sp>
      <p:pic>
        <p:nvPicPr>
          <p:cNvPr id="25603" name="Слика 3">
            <a:extLst>
              <a:ext uri="{FF2B5EF4-FFF2-40B4-BE49-F238E27FC236}">
                <a16:creationId xmlns:a16="http://schemas.microsoft.com/office/drawing/2014/main" id="{D1584FC8-A318-5548-A552-E3EFBA64E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989138"/>
            <a:ext cx="6672262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45042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Чувар мјеста за садржај 5">
            <a:extLst>
              <a:ext uri="{FF2B5EF4-FFF2-40B4-BE49-F238E27FC236}">
                <a16:creationId xmlns:a16="http://schemas.microsoft.com/office/drawing/2014/main" id="{CA0F4D75-B493-6240-9D14-0779A914EC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50" y="1773238"/>
            <a:ext cx="5545138" cy="4683125"/>
          </a:xfr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943FA37E-3220-C849-ABB9-6B54B9BA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/>
              <a:t>Maksimizacija profita – pristup TR-TC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63445B1-C689-A54F-8A98-E43C15FFFD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44563"/>
            <a:ext cx="7772400" cy="701675"/>
          </a:xfrm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000000"/>
                </a:solidFill>
              </a:rPr>
              <a:t>Profit</a:t>
            </a:r>
          </a:p>
        </p:txBody>
      </p:sp>
      <p:pic>
        <p:nvPicPr>
          <p:cNvPr id="8195" name="Picture 7" descr="tf4">
            <a:extLst>
              <a:ext uri="{FF2B5EF4-FFF2-40B4-BE49-F238E27FC236}">
                <a16:creationId xmlns:a16="http://schemas.microsoft.com/office/drawing/2014/main" id="{174B4108-2D56-6545-9D78-BCD89ACD2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685925"/>
            <a:ext cx="77724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61923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9558DA-D753-C24E-85BD-55DECE521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/>
              <a:t>Maksimizacija profita - pristup MR- MC</a:t>
            </a:r>
            <a:endParaRPr lang="en-US" dirty="0"/>
          </a:p>
        </p:txBody>
      </p:sp>
      <p:sp>
        <p:nvSpPr>
          <p:cNvPr id="27651" name="Content Placeholder 1">
            <a:extLst>
              <a:ext uri="{FF2B5EF4-FFF2-40B4-BE49-F238E27FC236}">
                <a16:creationId xmlns:a16="http://schemas.microsoft.com/office/drawing/2014/main" id="{829D4971-CAE8-2E4B-9DC4-B56B465EAB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BA" altLang="sr-Latn-RS"/>
              <a:t>pf=TR-TC</a:t>
            </a:r>
          </a:p>
          <a:p>
            <a:pPr eaLnBrk="1" hangingPunct="1"/>
            <a:r>
              <a:rPr lang="sr-Latn-BA" altLang="sr-Latn-RS"/>
              <a:t>(pf)</a:t>
            </a:r>
            <a:r>
              <a:rPr lang="en-US" altLang="sr-Latn-RS"/>
              <a:t>’</a:t>
            </a:r>
            <a:r>
              <a:rPr lang="sr-Latn-BA" altLang="sr-Latn-RS"/>
              <a:t>=(TR)</a:t>
            </a:r>
            <a:r>
              <a:rPr lang="en-GB" altLang="sr-Latn-RS"/>
              <a:t>’</a:t>
            </a:r>
            <a:r>
              <a:rPr lang="sr-Latn-BA" altLang="sr-Latn-RS"/>
              <a:t>-(TC)</a:t>
            </a:r>
            <a:r>
              <a:rPr lang="en-GB" altLang="sr-Latn-RS"/>
              <a:t>’</a:t>
            </a:r>
            <a:endParaRPr lang="sr-Latn-BA" altLang="sr-Latn-RS"/>
          </a:p>
          <a:p>
            <a:pPr eaLnBrk="1" hangingPunct="1"/>
            <a:r>
              <a:rPr lang="sr-Latn-BA" altLang="sr-Latn-RS"/>
              <a:t>Mpf=MR-MC</a:t>
            </a:r>
          </a:p>
          <a:p>
            <a:pPr eaLnBrk="1" hangingPunct="1"/>
            <a:r>
              <a:rPr lang="sr-Latn-BA" altLang="sr-Latn-RS"/>
              <a:t>Max pf → (pf)</a:t>
            </a:r>
            <a:r>
              <a:rPr lang="en-US" altLang="sr-Latn-RS"/>
              <a:t>’</a:t>
            </a:r>
            <a:r>
              <a:rPr lang="sr-Latn-BA" altLang="sr-Latn-RS"/>
              <a:t>=0, odnosno marginalna vrijednost profita jednaka 0 (Mpf=0) pri Q</a:t>
            </a:r>
            <a:r>
              <a:rPr lang="sr-Latn-BA" altLang="sr-Latn-RS" baseline="30000"/>
              <a:t>*</a:t>
            </a:r>
            <a:r>
              <a:rPr lang="sr-Latn-BA" altLang="sr-Latn-RS" baseline="-25000"/>
              <a:t>f</a:t>
            </a:r>
            <a:r>
              <a:rPr lang="sr-Latn-BA" altLang="sr-Latn-RS"/>
              <a:t> </a:t>
            </a:r>
          </a:p>
          <a:p>
            <a:pPr eaLnBrk="1" hangingPunct="1"/>
            <a:r>
              <a:rPr lang="sr-Latn-BA" altLang="sr-Latn-RS"/>
              <a:t>Kada je:</a:t>
            </a:r>
          </a:p>
          <a:p>
            <a:pPr marL="849313" lvl="1" indent="-457200" eaLnBrk="1" hangingPunct="1">
              <a:buFont typeface="Lucida Sans Unicode" panose="020B0602030504020204" pitchFamily="34" charset="0"/>
              <a:buAutoNum type="arabicPeriod"/>
            </a:pPr>
            <a:r>
              <a:rPr lang="sr-Latn-BA" altLang="sr-Latn-RS"/>
              <a:t>MR &gt; MC → Mpf pozitivan</a:t>
            </a:r>
            <a:r>
              <a:rPr lang="en-US" altLang="sr-Latn-RS"/>
              <a:t> – </a:t>
            </a:r>
            <a:r>
              <a:rPr lang="sr-Latn-BA" altLang="sr-Latn-RS"/>
              <a:t>Q&lt; Q</a:t>
            </a:r>
            <a:r>
              <a:rPr lang="sr-Latn-BA" altLang="sr-Latn-RS" baseline="30000"/>
              <a:t>*</a:t>
            </a:r>
            <a:r>
              <a:rPr lang="sr-Latn-BA" altLang="sr-Latn-RS" baseline="-25000"/>
              <a:t>f</a:t>
            </a:r>
            <a:r>
              <a:rPr lang="sr-Latn-BA" altLang="sr-Latn-RS"/>
              <a:t> gdje se povećanjem Q (ka Q*) </a:t>
            </a:r>
            <a:r>
              <a:rPr lang="sr-Latn-BA" altLang="sr-Latn-RS">
                <a:cs typeface="Lucida Sans Unicode" panose="020B0602030504020204" pitchFamily="34" charset="0"/>
              </a:rPr>
              <a:t>pf⇗</a:t>
            </a:r>
            <a:endParaRPr lang="sr-Latn-BA" altLang="sr-Latn-RS"/>
          </a:p>
          <a:p>
            <a:pPr marL="849313" lvl="1" indent="-457200" eaLnBrk="1" hangingPunct="1">
              <a:buFont typeface="Lucida Sans Unicode" panose="020B0602030504020204" pitchFamily="34" charset="0"/>
              <a:buAutoNum type="arabicPeriod"/>
            </a:pPr>
            <a:r>
              <a:rPr lang="sr-Latn-BA" altLang="sr-Latn-RS"/>
              <a:t>MR &lt; MC → Mpf negativan – Q&gt; Q</a:t>
            </a:r>
            <a:r>
              <a:rPr lang="sr-Latn-BA" altLang="sr-Latn-RS" baseline="30000"/>
              <a:t>*</a:t>
            </a:r>
            <a:r>
              <a:rPr lang="sr-Latn-BA" altLang="sr-Latn-RS" baseline="-25000"/>
              <a:t>f</a:t>
            </a:r>
            <a:r>
              <a:rPr lang="sr-Latn-BA" altLang="sr-Latn-RS"/>
              <a:t> gdje se smanjenjem Q (ka Q*) </a:t>
            </a:r>
            <a:r>
              <a:rPr lang="sr-Latn-BA" altLang="sr-Latn-RS">
                <a:cs typeface="Lucida Sans Unicode" panose="020B0602030504020204" pitchFamily="34" charset="0"/>
              </a:rPr>
              <a:t>pf⇗</a:t>
            </a:r>
            <a:r>
              <a:rPr lang="sr-Latn-BA" altLang="sr-Latn-RS"/>
              <a:t> </a:t>
            </a:r>
          </a:p>
          <a:p>
            <a:pPr marL="849313" lvl="1" indent="-457200" eaLnBrk="1" hangingPunct="1">
              <a:buFont typeface="Lucida Sans Unicode" panose="020B0602030504020204" pitchFamily="34" charset="0"/>
              <a:buAutoNum type="arabicPeriod"/>
            </a:pPr>
            <a:r>
              <a:rPr lang="sr-Latn-BA" altLang="sr-Latn-RS"/>
              <a:t>MR= MC → Mpf=0 – maksimalan profit pri nivou Q</a:t>
            </a:r>
            <a:r>
              <a:rPr lang="sr-Latn-BA" altLang="sr-Latn-RS" baseline="30000"/>
              <a:t>*</a:t>
            </a:r>
            <a:r>
              <a:rPr lang="sr-Latn-BA" altLang="sr-Latn-RS" baseline="-25000"/>
              <a:t>f</a:t>
            </a:r>
            <a:r>
              <a:rPr lang="sr-Latn-BA" altLang="sr-Latn-RS"/>
              <a:t> </a:t>
            </a:r>
          </a:p>
        </p:txBody>
      </p:sp>
    </p:spTree>
  </p:cSld>
  <p:clrMapOvr>
    <a:masterClrMapping/>
  </p:clrMapOvr>
  <p:transition spd="slow" advTm="12400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0F5ADF-D8C3-8A41-9CD9-A4989ACA8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/>
              <a:t>Maksimizacija profita - pristup MR- MC</a:t>
            </a:r>
            <a:endParaRPr lang="en-US" dirty="0"/>
          </a:p>
        </p:txBody>
      </p:sp>
      <p:pic>
        <p:nvPicPr>
          <p:cNvPr id="28675" name="Чувар мјеста за садржај 3">
            <a:extLst>
              <a:ext uri="{FF2B5EF4-FFF2-40B4-BE49-F238E27FC236}">
                <a16:creationId xmlns:a16="http://schemas.microsoft.com/office/drawing/2014/main" id="{B1D11B55-0474-5047-985B-0FD6831D26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" y="1989138"/>
            <a:ext cx="7921625" cy="3600450"/>
          </a:xfrm>
        </p:spPr>
      </p:pic>
    </p:spTree>
  </p:cSld>
  <p:clrMapOvr>
    <a:masterClrMapping/>
  </p:clrMapOvr>
  <p:transition spd="slow" advTm="12400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BD461B-377C-5C40-8731-2E05C4822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37" y="260648"/>
            <a:ext cx="8939336" cy="99412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/>
              <a:t>Uslov za maksimizaciju profita u savršenoj konkurenciji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2A1E67-EED2-0940-B996-A827D904205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08957" y="1340768"/>
            <a:ext cx="8579296" cy="541459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126" b="-3604"/>
            </a:stretch>
          </a:blipFill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sr-Latn-BA" dirty="0">
                <a:noFill/>
              </a:rPr>
              <a:t> </a:t>
            </a:r>
          </a:p>
        </p:txBody>
      </p:sp>
    </p:spTree>
  </p:cSld>
  <p:clrMapOvr>
    <a:masterClrMapping/>
  </p:clrMapOvr>
  <p:transition spd="slow" advTm="102366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362609-9D7F-3D4A-8FEF-74681D837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576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/>
              <a:t>Maksimizacija profita – pristup TR-TC</a:t>
            </a:r>
          </a:p>
        </p:txBody>
      </p:sp>
      <p:pic>
        <p:nvPicPr>
          <p:cNvPr id="30723" name="Content Placeholder 3">
            <a:extLst>
              <a:ext uri="{FF2B5EF4-FFF2-40B4-BE49-F238E27FC236}">
                <a16:creationId xmlns:a16="http://schemas.microsoft.com/office/drawing/2014/main" id="{32D68572-FF39-7144-AADE-393CCF3690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95738" y="1557338"/>
            <a:ext cx="4102100" cy="3965575"/>
          </a:xfrm>
        </p:spPr>
      </p:pic>
      <p:sp>
        <p:nvSpPr>
          <p:cNvPr id="30724" name="TextBox 4">
            <a:extLst>
              <a:ext uri="{FF2B5EF4-FFF2-40B4-BE49-F238E27FC236}">
                <a16:creationId xmlns:a16="http://schemas.microsoft.com/office/drawing/2014/main" id="{D8CE1305-1A0E-9C46-B976-61123AC8D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560513"/>
            <a:ext cx="3024187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en-US" altLang="sr-Latn-RS" sz="1900">
                <a:latin typeface="Arial" panose="020B0604020202020204" pitchFamily="34" charset="0"/>
              </a:rPr>
              <a:t>TR kr</a:t>
            </a:r>
            <a:r>
              <a:rPr lang="sr-Latn-BA" altLang="sr-Latn-RS" sz="1900">
                <a:latin typeface="Arial" panose="020B0604020202020204" pitchFamily="34" charset="0"/>
              </a:rPr>
              <a:t>iva plave boje je prikazana u gornjem dijelu slike.</a:t>
            </a:r>
          </a:p>
          <a:p>
            <a:pPr eaLnBrk="1" hangingPunct="1"/>
            <a:r>
              <a:rPr lang="sr-Latn-BA" altLang="sr-Latn-RS" sz="1900">
                <a:latin typeface="Arial" panose="020B0604020202020204" pitchFamily="34" charset="0"/>
              </a:rPr>
              <a:t>Razlika između TR i TC je ekonomski profit (</a:t>
            </a:r>
            <a:r>
              <a:rPr lang="sr-Cyrl-BA" altLang="sr-Latn-RS" sz="1900">
                <a:latin typeface="Arial" panose="020B0604020202020204" pitchFamily="34" charset="0"/>
              </a:rPr>
              <a:t>П</a:t>
            </a:r>
            <a:r>
              <a:rPr lang="en-US" altLang="sr-Latn-RS" sz="1900">
                <a:latin typeface="Arial" panose="020B0604020202020204" pitchFamily="34" charset="0"/>
              </a:rPr>
              <a:t>q</a:t>
            </a:r>
            <a:r>
              <a:rPr lang="sr-Latn-BA" altLang="sr-Latn-RS" sz="1900">
                <a:latin typeface="Arial" panose="020B0604020202020204" pitchFamily="34" charset="0"/>
              </a:rPr>
              <a:t>) prikazan u donjem dijelu slike. Pri nivou Q=0, </a:t>
            </a:r>
            <a:r>
              <a:rPr lang="sr-Cyrl-BA" altLang="sr-Latn-RS" sz="1900">
                <a:latin typeface="Arial" panose="020B0604020202020204" pitchFamily="34" charset="0"/>
              </a:rPr>
              <a:t>П</a:t>
            </a:r>
            <a:r>
              <a:rPr lang="en-US" altLang="sr-Latn-RS" sz="1900">
                <a:latin typeface="Arial" panose="020B0604020202020204" pitchFamily="34" charset="0"/>
              </a:rPr>
              <a:t>q</a:t>
            </a:r>
            <a:r>
              <a:rPr lang="sr-Latn-BA" altLang="sr-Latn-RS" sz="1900">
                <a:latin typeface="Arial" panose="020B0604020202020204" pitchFamily="34" charset="0"/>
              </a:rPr>
              <a:t>=-TFC=-30. Ekonomski profit ostvaruje svoj maksimum ($12/wk) pri nivou Q=7.4</a:t>
            </a:r>
          </a:p>
        </p:txBody>
      </p:sp>
    </p:spTree>
  </p:cSld>
  <p:clrMapOvr>
    <a:masterClrMapping/>
  </p:clrMapOvr>
  <p:transition spd="slow" advTm="61407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4ABEC3-00A5-1B48-9E8C-1BA735E49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/>
              <a:t>Maksimizacija profita na osnovu odnosa MR i MC</a:t>
            </a:r>
            <a:endParaRPr lang="en-US" dirty="0"/>
          </a:p>
        </p:txBody>
      </p:sp>
      <p:pic>
        <p:nvPicPr>
          <p:cNvPr id="32771" name="Picture 3" descr="http://upload.wikimedia.org/wikipedia/commons/thumb/1/17/Profit_max_marginal_small.svg/570px-Profit_max_marginal_small.svg.png">
            <a:extLst>
              <a:ext uri="{FF2B5EF4-FFF2-40B4-BE49-F238E27FC236}">
                <a16:creationId xmlns:a16="http://schemas.microsoft.com/office/drawing/2014/main" id="{BC84A299-DE10-0044-A6F1-447A1D829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836738"/>
            <a:ext cx="7129462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Audio 4">
            <a:hlinkClick r:id="" action="ppaction://media"/>
            <a:extLst>
              <a:ext uri="{FF2B5EF4-FFF2-40B4-BE49-F238E27FC236}">
                <a16:creationId xmlns:a16="http://schemas.microsoft.com/office/drawing/2014/main" id="{81BD68E9-06CA-6146-A550-215F181FCE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73418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C5347C-1D41-024C-8B8C-D9A5EBB99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/>
              <a:t>Maksimizacija profita na osnovu odnosa MR i MC</a:t>
            </a:r>
            <a:endParaRPr lang="en-US" dirty="0"/>
          </a:p>
        </p:txBody>
      </p:sp>
      <p:pic>
        <p:nvPicPr>
          <p:cNvPr id="33795" name="Content Placeholder 7">
            <a:extLst>
              <a:ext uri="{FF2B5EF4-FFF2-40B4-BE49-F238E27FC236}">
                <a16:creationId xmlns:a16="http://schemas.microsoft.com/office/drawing/2014/main" id="{E4745350-DFAC-5643-B42C-DC01152AE8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30625" y="2093913"/>
            <a:ext cx="4497388" cy="3206750"/>
          </a:xfrm>
        </p:spPr>
      </p:pic>
      <p:sp>
        <p:nvSpPr>
          <p:cNvPr id="33796" name="TextBox 8">
            <a:extLst>
              <a:ext uri="{FF2B5EF4-FFF2-40B4-BE49-F238E27FC236}">
                <a16:creationId xmlns:a16="http://schemas.microsoft.com/office/drawing/2014/main" id="{67942C23-86EB-D04C-86D6-17133E1FC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093913"/>
            <a:ext cx="2790825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sr-Latn-BA" altLang="sr-Latn-RS" sz="1900">
                <a:latin typeface="Arial" panose="020B0604020202020204" pitchFamily="34" charset="0"/>
              </a:rPr>
              <a:t>Neophodan uslov za maksimizaciju profita je jednakost P i MC na dijelu gdje MC kriva raste. Maksimalan profit se ostvaruje pri nivou Q*=7.4</a:t>
            </a:r>
          </a:p>
        </p:txBody>
      </p:sp>
    </p:spTree>
  </p:cSld>
  <p:clrMapOvr>
    <a:masterClrMapping/>
  </p:clrMapOvr>
  <p:transition spd="slow" advTm="20818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577B3-9FD3-394B-A947-3858E9ED8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38" y="108141"/>
            <a:ext cx="7772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/>
              <a:t>Dobit preduzeća u savršenoj konkurenciji</a:t>
            </a:r>
          </a:p>
        </p:txBody>
      </p:sp>
      <p:pic>
        <p:nvPicPr>
          <p:cNvPr id="35843" name="Content Placeholder 3">
            <a:extLst>
              <a:ext uri="{FF2B5EF4-FFF2-40B4-BE49-F238E27FC236}">
                <a16:creationId xmlns:a16="http://schemas.microsoft.com/office/drawing/2014/main" id="{B47DC4EF-2853-3442-B696-E1E8EA7CD2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1373188"/>
            <a:ext cx="8424863" cy="4321175"/>
          </a:xfrm>
        </p:spPr>
      </p:pic>
      <p:sp>
        <p:nvSpPr>
          <p:cNvPr id="5" name="Rectangle 115">
            <a:extLst>
              <a:ext uri="{FF2B5EF4-FFF2-40B4-BE49-F238E27FC236}">
                <a16:creationId xmlns:a16="http://schemas.microsoft.com/office/drawing/2014/main" id="{B04BC808-FCB5-6C49-B2F1-DF8269D3A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338" y="5589588"/>
            <a:ext cx="8099425" cy="92075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sr-Latn-RS" dirty="0"/>
              <a:t>Da bi predu</a:t>
            </a:r>
            <a:r>
              <a:rPr lang="sr-Latn-BA" altLang="sr-Latn-RS" dirty="0"/>
              <a:t>z</a:t>
            </a:r>
            <a:r>
              <a:rPr lang="en-US" altLang="sr-Latn-RS" dirty="0"/>
              <a:t>e</a:t>
            </a:r>
            <a:r>
              <a:rPr lang="sr-Latn-BA" altLang="sr-Latn-RS" dirty="0"/>
              <a:t>ć</a:t>
            </a:r>
            <a:r>
              <a:rPr lang="en-US" altLang="sr-Latn-RS" dirty="0"/>
              <a:t>e</a:t>
            </a:r>
            <a:r>
              <a:rPr lang="sr-Latn-BA" altLang="sr-Latn-RS" dirty="0"/>
              <a:t> </a:t>
            </a:r>
            <a:r>
              <a:rPr lang="en-US" altLang="sr-Latn-RS" dirty="0"/>
              <a:t>maksimizira</a:t>
            </a:r>
            <a:r>
              <a:rPr lang="sr-Latn-BA" altLang="sr-Latn-RS" dirty="0"/>
              <a:t>l</a:t>
            </a:r>
            <a:r>
              <a:rPr lang="en-US" altLang="sr-Latn-RS" dirty="0"/>
              <a:t>o p</a:t>
            </a:r>
            <a:r>
              <a:rPr lang="sr-Latn-BA" altLang="sr-Latn-RS" dirty="0"/>
              <a:t>f mora</a:t>
            </a:r>
            <a:r>
              <a:rPr lang="en-US" altLang="sr-Latn-RS" dirty="0"/>
              <a:t> </a:t>
            </a:r>
            <a:r>
              <a:rPr lang="hr-HR" altLang="sr-Latn-RS" dirty="0"/>
              <a:t>povećavati izlazne proizvode sve dok MC raste do nivoa MR, odnosno presjeca MR. </a:t>
            </a:r>
            <a:r>
              <a:rPr lang="hr-HR" altLang="sr-Latn-RS" b="1" dirty="0"/>
              <a:t>U savršenoj konkurenciji to znači P = MC</a:t>
            </a:r>
            <a:r>
              <a:rPr lang="hr-HR" altLang="sr-Latn-RS" dirty="0"/>
              <a:t>.</a:t>
            </a:r>
            <a:endParaRPr lang="en-US" altLang="sr-Latn-RS" b="1" dirty="0">
              <a:solidFill>
                <a:srgbClr val="FAFD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35845" name="Rectangle 112">
            <a:extLst>
              <a:ext uri="{FF2B5EF4-FFF2-40B4-BE49-F238E27FC236}">
                <a16:creationId xmlns:a16="http://schemas.microsoft.com/office/drawing/2014/main" id="{B955DB81-E611-6642-B0AB-0D1C11CA7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3136900"/>
            <a:ext cx="2736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en-US" altLang="sr-Latn-RS" sz="2000" b="1" i="1">
                <a:solidFill>
                  <a:srgbClr val="FF0000"/>
                </a:solidFill>
                <a:latin typeface="Lucida Sans Unicode" panose="020B0602030504020204" pitchFamily="34" charset="0"/>
              </a:rPr>
              <a:t>Profit = (P</a:t>
            </a:r>
            <a:r>
              <a:rPr lang="en-US" altLang="sr-Latn-RS" sz="2000" b="1" i="1">
                <a:solidFill>
                  <a:srgbClr val="FF0000"/>
                </a:solidFill>
                <a:latin typeface="Lucida Sans Unicode" panose="020B0602030504020204" pitchFamily="34" charset="0"/>
                <a:cs typeface="Times New Roman" panose="02020603050405020304" pitchFamily="18" charset="0"/>
              </a:rPr>
              <a:t>–</a:t>
            </a:r>
            <a:r>
              <a:rPr lang="en-US" altLang="sr-Latn-RS" sz="2000" b="1" i="1">
                <a:solidFill>
                  <a:srgbClr val="FF0000"/>
                </a:solidFill>
                <a:latin typeface="Lucida Sans Unicode" panose="020B0602030504020204" pitchFamily="34" charset="0"/>
              </a:rPr>
              <a:t>AC)Q</a:t>
            </a:r>
            <a:r>
              <a:rPr lang="sr-Latn-BA" altLang="sr-Latn-RS" sz="2000" b="1" i="1">
                <a:solidFill>
                  <a:srgbClr val="FF0000"/>
                </a:solidFill>
                <a:latin typeface="Lucida Sans Unicode" panose="020B0602030504020204" pitchFamily="34" charset="0"/>
              </a:rPr>
              <a:t>&gt;0</a:t>
            </a:r>
            <a:endParaRPr lang="en-US" altLang="sr-Latn-RS" sz="2000" b="1" i="1">
              <a:solidFill>
                <a:srgbClr val="FF0000"/>
              </a:solidFill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slow" advTm="291019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6509-F48E-5745-AA5E-D22352CFF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47" y="215900"/>
            <a:ext cx="7772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Nulti profit</a:t>
            </a:r>
            <a:r>
              <a:rPr lang="sr-Latn-BA" dirty="0"/>
              <a:t> preduzeća u savršenoj konkurenciji</a:t>
            </a:r>
          </a:p>
        </p:txBody>
      </p:sp>
      <p:pic>
        <p:nvPicPr>
          <p:cNvPr id="37891" name="Content Placeholder 4">
            <a:extLst>
              <a:ext uri="{FF2B5EF4-FFF2-40B4-BE49-F238E27FC236}">
                <a16:creationId xmlns:a16="http://schemas.microsoft.com/office/drawing/2014/main" id="{9566B279-F990-C94C-8B3E-E849B20D12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21"/>
          <a:stretch>
            <a:fillRect/>
          </a:stretch>
        </p:blipFill>
        <p:spPr>
          <a:xfrm>
            <a:off x="457200" y="1366838"/>
            <a:ext cx="7488238" cy="4084637"/>
          </a:xfr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3F9FE6E-7581-8041-8ABF-E91A641CBF37}"/>
              </a:ext>
            </a:extLst>
          </p:cNvPr>
          <p:cNvSpPr/>
          <p:nvPr/>
        </p:nvSpPr>
        <p:spPr>
          <a:xfrm>
            <a:off x="3708400" y="3856038"/>
            <a:ext cx="3600450" cy="13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BA"/>
          </a:p>
        </p:txBody>
      </p:sp>
      <p:sp>
        <p:nvSpPr>
          <p:cNvPr id="34" name="Rectangle 115">
            <a:extLst>
              <a:ext uri="{FF2B5EF4-FFF2-40B4-BE49-F238E27FC236}">
                <a16:creationId xmlns:a16="http://schemas.microsoft.com/office/drawing/2014/main" id="{84C44143-51D0-324E-BF86-C62B5CF0A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" y="5608638"/>
            <a:ext cx="8226425" cy="119856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BA" altLang="sr-Latn-RS" dirty="0"/>
              <a:t>Smanjenje cijene na novi nivo</a:t>
            </a:r>
            <a:r>
              <a:rPr lang="en-GB" altLang="sr-Latn-RS" dirty="0"/>
              <a:t> P’</a:t>
            </a:r>
            <a:r>
              <a:rPr lang="sr-Latn-BA" altLang="sr-Latn-RS" dirty="0"/>
              <a:t> (prava crvene boje) gdje se izjednačava</a:t>
            </a:r>
            <a:r>
              <a:rPr lang="en-GB" altLang="sr-Latn-RS" dirty="0"/>
              <a:t> </a:t>
            </a:r>
            <a:r>
              <a:rPr lang="sr-Latn-BA" altLang="sr-Latn-RS" dirty="0"/>
              <a:t>sa minimalnim </a:t>
            </a:r>
            <a:r>
              <a:rPr lang="en-GB" altLang="sr-Latn-RS" dirty="0"/>
              <a:t>A</a:t>
            </a:r>
            <a:r>
              <a:rPr lang="sr-Latn-BA" altLang="sr-Latn-RS" dirty="0"/>
              <a:t>TC </a:t>
            </a:r>
            <a:r>
              <a:rPr lang="en-GB" altLang="sr-Latn-RS" dirty="0"/>
              <a:t>(MC=A</a:t>
            </a:r>
            <a:r>
              <a:rPr lang="sr-Latn-BA" altLang="sr-Latn-RS" dirty="0"/>
              <a:t>T</a:t>
            </a:r>
            <a:r>
              <a:rPr lang="en-GB" altLang="sr-Latn-RS" dirty="0"/>
              <a:t>C)</a:t>
            </a:r>
            <a:r>
              <a:rPr lang="sr-Latn-BA" altLang="sr-Latn-RS" dirty="0"/>
              <a:t> ukazuje na nivo </a:t>
            </a:r>
            <a:r>
              <a:rPr lang="en-GB" altLang="sr-Latn-RS" dirty="0"/>
              <a:t>Q*</a:t>
            </a:r>
            <a:r>
              <a:rPr lang="sr-Latn-BA" altLang="sr-Latn-RS" dirty="0"/>
              <a:t> pri kome se ostvaruje normalan profit (pf=0), odnosno, dolazi do izjednačavanja P i ATC (ukupan prihod jednak ukupnim troškovima).</a:t>
            </a:r>
            <a:endParaRPr lang="en-US" altLang="sr-Latn-RS" b="1" dirty="0">
              <a:solidFill>
                <a:srgbClr val="FAFD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55368FE-B962-E142-9886-5D9E6F98527F}"/>
              </a:ext>
            </a:extLst>
          </p:cNvPr>
          <p:cNvSpPr txBox="1"/>
          <p:nvPr/>
        </p:nvSpPr>
        <p:spPr>
          <a:xfrm>
            <a:off x="3203575" y="1989138"/>
            <a:ext cx="2889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BA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$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CB3AA6-8B27-BD48-BDA8-CF5E0D623D4B}"/>
              </a:ext>
            </a:extLst>
          </p:cNvPr>
          <p:cNvCxnSpPr/>
          <p:nvPr/>
        </p:nvCxnSpPr>
        <p:spPr>
          <a:xfrm>
            <a:off x="3708400" y="3538538"/>
            <a:ext cx="0" cy="172878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896" name="Rectangle 17">
            <a:extLst>
              <a:ext uri="{FF2B5EF4-FFF2-40B4-BE49-F238E27FC236}">
                <a16:creationId xmlns:a16="http://schemas.microsoft.com/office/drawing/2014/main" id="{78AAB14C-3BE5-FD42-BFD2-F8664224F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713" y="4322763"/>
            <a:ext cx="2262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en-US" altLang="sr-Latn-RS" b="1" i="1">
                <a:solidFill>
                  <a:srgbClr val="FF0000"/>
                </a:solidFill>
                <a:latin typeface="Arial" panose="020B0604020202020204" pitchFamily="34" charset="0"/>
              </a:rPr>
              <a:t>Profit = (P</a:t>
            </a:r>
            <a:r>
              <a:rPr lang="en-US" altLang="sr-Latn-RS" b="1" i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–</a:t>
            </a:r>
            <a:r>
              <a:rPr lang="en-US" altLang="sr-Latn-RS" b="1" i="1">
                <a:solidFill>
                  <a:srgbClr val="FF0000"/>
                </a:solidFill>
                <a:latin typeface="Arial" panose="020B0604020202020204" pitchFamily="34" charset="0"/>
              </a:rPr>
              <a:t>AC)Q</a:t>
            </a:r>
            <a:r>
              <a:rPr lang="en-GB" altLang="sr-Latn-RS" b="1" i="1">
                <a:solidFill>
                  <a:srgbClr val="FF0000"/>
                </a:solidFill>
                <a:latin typeface="Arial" panose="020B0604020202020204" pitchFamily="34" charset="0"/>
              </a:rPr>
              <a:t>=</a:t>
            </a:r>
            <a:r>
              <a:rPr lang="sr-Latn-BA" altLang="sr-Latn-RS" b="1" i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endParaRPr lang="en-US" altLang="sr-Latn-RS" b="1" i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7897" name="Rectangle 26">
            <a:extLst>
              <a:ext uri="{FF2B5EF4-FFF2-40B4-BE49-F238E27FC236}">
                <a16:creationId xmlns:a16="http://schemas.microsoft.com/office/drawing/2014/main" id="{E779D18D-D7B6-6349-A8A7-C62DF4CF2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5240338"/>
            <a:ext cx="454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en-US" altLang="sr-Latn-RS">
                <a:latin typeface="Arial" panose="020B0604020202020204" pitchFamily="34" charset="0"/>
              </a:rPr>
              <a:t>Q*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AC1F4C-8FB6-FD4D-8467-E4186C1B9AE5}"/>
              </a:ext>
            </a:extLst>
          </p:cNvPr>
          <p:cNvCxnSpPr/>
          <p:nvPr/>
        </p:nvCxnSpPr>
        <p:spPr>
          <a:xfrm flipV="1">
            <a:off x="684213" y="3513138"/>
            <a:ext cx="1295400" cy="708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E002DE-8985-DA41-A2F1-68029D991F01}"/>
              </a:ext>
            </a:extLst>
          </p:cNvPr>
          <p:cNvCxnSpPr/>
          <p:nvPr/>
        </p:nvCxnSpPr>
        <p:spPr>
          <a:xfrm flipV="1">
            <a:off x="704850" y="3538538"/>
            <a:ext cx="2262188" cy="1460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CF0D58-45B7-394E-A60D-0CF1034D8751}"/>
              </a:ext>
            </a:extLst>
          </p:cNvPr>
          <p:cNvCxnSpPr/>
          <p:nvPr/>
        </p:nvCxnSpPr>
        <p:spPr>
          <a:xfrm flipV="1">
            <a:off x="1406525" y="3867150"/>
            <a:ext cx="2301875" cy="1400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CE2A7F-DA79-1241-97B0-962F77248097}"/>
              </a:ext>
            </a:extLst>
          </p:cNvPr>
          <p:cNvCxnSpPr/>
          <p:nvPr/>
        </p:nvCxnSpPr>
        <p:spPr>
          <a:xfrm flipV="1">
            <a:off x="2674938" y="4645025"/>
            <a:ext cx="1033462" cy="622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2" name="Rectangle 17">
            <a:extLst>
              <a:ext uri="{FF2B5EF4-FFF2-40B4-BE49-F238E27FC236}">
                <a16:creationId xmlns:a16="http://schemas.microsoft.com/office/drawing/2014/main" id="{172B7149-20D3-C144-9E5F-B6EA7669C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0038" y="4364038"/>
            <a:ext cx="935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sr-Latn-BA" altLang="sr-Latn-RS" b="1" i="1">
                <a:solidFill>
                  <a:srgbClr val="FF0000"/>
                </a:solidFill>
                <a:latin typeface="Arial" panose="020B0604020202020204" pitchFamily="34" charset="0"/>
              </a:rPr>
              <a:t>TR=TC</a:t>
            </a:r>
            <a:endParaRPr lang="en-US" altLang="sr-Latn-RS" b="1" i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2D7EF69-8C85-E441-B896-1E0558897696}"/>
              </a:ext>
            </a:extLst>
          </p:cNvPr>
          <p:cNvCxnSpPr/>
          <p:nvPr/>
        </p:nvCxnSpPr>
        <p:spPr>
          <a:xfrm flipV="1">
            <a:off x="3735388" y="4549775"/>
            <a:ext cx="441325" cy="174625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7904" name="Audio 6">
            <a:hlinkClick r:id="" action="ppaction://media"/>
            <a:extLst>
              <a:ext uri="{FF2B5EF4-FFF2-40B4-BE49-F238E27FC236}">
                <a16:creationId xmlns:a16="http://schemas.microsoft.com/office/drawing/2014/main" id="{27DC16BE-0618-C648-B7D2-85FBADB492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9527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3D784-D7E2-824A-B42B-E2662205A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73977"/>
            <a:ext cx="8964488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/>
              <a:t>Kratkoročno podnošljiv gubitak preduzeća u savršenoj konkurenciji</a:t>
            </a:r>
          </a:p>
        </p:txBody>
      </p:sp>
      <p:pic>
        <p:nvPicPr>
          <p:cNvPr id="39939" name="Content Placeholder 3">
            <a:extLst>
              <a:ext uri="{FF2B5EF4-FFF2-40B4-BE49-F238E27FC236}">
                <a16:creationId xmlns:a16="http://schemas.microsoft.com/office/drawing/2014/main" id="{69D0EF8E-6CC5-BB42-9944-1BB9B3FB7E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88" y="1341438"/>
            <a:ext cx="7561262" cy="3941762"/>
          </a:xfr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9848109C-0B7D-A64F-AD76-883703294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157788"/>
            <a:ext cx="8785225" cy="147796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altLang="sr-Latn-RS" dirty="0"/>
              <a:t>Preduzeća uvijek ne ostvaruju profit. Ako tržišna cijena padne ispod minimalnih prosječnih troškova, preduzeće ostvaruje gubitak. Prodaja proizvoda za koje P = MC ostvaruje kratkoročno podnošljive gubitke, odnosno kada je prodajna cijena još uvijek iznad minimalnih prosječnih varijabilnih troškova. Preduzeće uspijeva pa djelimično pokrije fiksne troškove.</a:t>
            </a:r>
            <a:endParaRPr lang="sr-Latn-BA" altLang="sr-Latn-RS" dirty="0"/>
          </a:p>
        </p:txBody>
      </p:sp>
      <p:sp>
        <p:nvSpPr>
          <p:cNvPr id="39941" name="Rectangle 107">
            <a:extLst>
              <a:ext uri="{FF2B5EF4-FFF2-40B4-BE49-F238E27FC236}">
                <a16:creationId xmlns:a16="http://schemas.microsoft.com/office/drawing/2014/main" id="{798DB01A-54BC-CD4F-B6FC-F26FAC783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2488" y="2060575"/>
            <a:ext cx="26384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sr-Latn-BA" altLang="sr-Latn-RS" sz="2000" b="1">
                <a:solidFill>
                  <a:srgbClr val="FF0000"/>
                </a:solidFill>
                <a:latin typeface="Lucida Sans Unicode" panose="020B0602030504020204" pitchFamily="34" charset="0"/>
              </a:rPr>
              <a:t>Profit=(P-AC)*Q&lt;0</a:t>
            </a:r>
            <a:endParaRPr lang="en-US" altLang="sr-Latn-RS" sz="2000" b="1">
              <a:solidFill>
                <a:srgbClr val="FF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39942" name="Rectangle 107">
            <a:extLst>
              <a:ext uri="{FF2B5EF4-FFF2-40B4-BE49-F238E27FC236}">
                <a16:creationId xmlns:a16="http://schemas.microsoft.com/office/drawing/2014/main" id="{E725BC2B-36DA-E949-9148-C3C1C530A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7788" y="4759325"/>
            <a:ext cx="25527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sr-Latn-BA" altLang="sr-Latn-RS" sz="2000" b="1">
                <a:latin typeface="Lucida Sans Unicode" panose="020B0602030504020204" pitchFamily="34" charset="0"/>
              </a:rPr>
              <a:t>AVCmin&lt;P&lt;ACmin</a:t>
            </a:r>
            <a:endParaRPr lang="en-US" altLang="sr-Latn-RS" sz="2000" b="1"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slow" advTm="28193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F5BBD-64A7-E94C-9F91-D909832ED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35201"/>
            <a:ext cx="8964488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/>
              <a:t>Zatvaranje preduzeća u savršenoj konkurenciji</a:t>
            </a:r>
          </a:p>
        </p:txBody>
      </p:sp>
      <p:pic>
        <p:nvPicPr>
          <p:cNvPr id="41987" name="Content Placeholder 16">
            <a:extLst>
              <a:ext uri="{FF2B5EF4-FFF2-40B4-BE49-F238E27FC236}">
                <a16:creationId xmlns:a16="http://schemas.microsoft.com/office/drawing/2014/main" id="{39E9C2C5-7889-C74F-BE60-42C6DF4AD5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8"/>
          <a:stretch>
            <a:fillRect/>
          </a:stretch>
        </p:blipFill>
        <p:spPr>
          <a:xfrm>
            <a:off x="550863" y="1296988"/>
            <a:ext cx="7112000" cy="3984625"/>
          </a:xfrm>
        </p:spPr>
      </p:pic>
      <p:sp>
        <p:nvSpPr>
          <p:cNvPr id="27" name="Rectangle 3">
            <a:extLst>
              <a:ext uri="{FF2B5EF4-FFF2-40B4-BE49-F238E27FC236}">
                <a16:creationId xmlns:a16="http://schemas.microsoft.com/office/drawing/2014/main" id="{CF8E6D8D-03C8-0A40-B004-07FF6DE94D3F}"/>
              </a:ext>
            </a:extLst>
          </p:cNvPr>
          <p:cNvSpPr txBox="1">
            <a:spLocks noChangeArrowheads="1"/>
          </p:cNvSpPr>
          <p:nvPr/>
        </p:nvSpPr>
        <p:spPr>
          <a:xfrm>
            <a:off x="550863" y="5529263"/>
            <a:ext cx="7837487" cy="923925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BA" sz="2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Tačka zatvaranja preduzeća: kada se izjednači sa minimalnim AVC,</a:t>
            </a:r>
            <a:r>
              <a:rPr lang="en-GB" sz="2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GB" sz="20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tada</a:t>
            </a:r>
            <a:r>
              <a:rPr lang="en-GB" sz="2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sr-Latn-BA" sz="2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j</a:t>
            </a:r>
            <a:r>
              <a:rPr lang="en-GB" sz="2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 gubitak </a:t>
            </a:r>
            <a:r>
              <a:rPr lang="sr-Latn-BA" sz="2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jednak TFC (pf=-TFC).</a:t>
            </a:r>
            <a:endParaRPr lang="en-US" sz="20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3D7360-10A1-DE48-878E-EECA1E8E0F50}"/>
              </a:ext>
            </a:extLst>
          </p:cNvPr>
          <p:cNvSpPr txBox="1"/>
          <p:nvPr/>
        </p:nvSpPr>
        <p:spPr>
          <a:xfrm>
            <a:off x="3203575" y="2178050"/>
            <a:ext cx="5762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</a:t>
            </a:r>
            <a:endParaRPr lang="sr-Latn-BA" sz="16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2C0882-2677-5C4E-9930-5555BB210715}"/>
              </a:ext>
            </a:extLst>
          </p:cNvPr>
          <p:cNvSpPr txBox="1"/>
          <p:nvPr/>
        </p:nvSpPr>
        <p:spPr>
          <a:xfrm>
            <a:off x="3059113" y="1866900"/>
            <a:ext cx="2889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BA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$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5A94AFA-DFB3-DD44-B708-176D2502A06A}"/>
              </a:ext>
            </a:extLst>
          </p:cNvPr>
          <p:cNvCxnSpPr/>
          <p:nvPr/>
        </p:nvCxnSpPr>
        <p:spPr>
          <a:xfrm>
            <a:off x="3059113" y="3279775"/>
            <a:ext cx="0" cy="173355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992" name="TextBox 24">
            <a:extLst>
              <a:ext uri="{FF2B5EF4-FFF2-40B4-BE49-F238E27FC236}">
                <a16:creationId xmlns:a16="http://schemas.microsoft.com/office/drawing/2014/main" id="{2EE6581C-9601-734D-8430-DA48CFE26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7538" y="3181350"/>
            <a:ext cx="1460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sr-Latn-BA" altLang="sr-Latn-RS" sz="1600" b="1">
                <a:solidFill>
                  <a:srgbClr val="FF0000"/>
                </a:solidFill>
                <a:latin typeface="Arial" panose="020B0604020202020204" pitchFamily="34" charset="0"/>
              </a:rPr>
              <a:t>pf&lt;0 i</a:t>
            </a:r>
          </a:p>
          <a:p>
            <a:pPr eaLnBrk="1" hangingPunct="1"/>
            <a:r>
              <a:rPr lang="en-GB" altLang="sr-Latn-RS" sz="1600" b="1">
                <a:solidFill>
                  <a:srgbClr val="FF0000"/>
                </a:solidFill>
                <a:latin typeface="Arial" panose="020B0604020202020204" pitchFamily="34" charset="0"/>
              </a:rPr>
              <a:t>pf=TFC</a:t>
            </a:r>
            <a:endParaRPr lang="en-US" altLang="sr-Latn-RS" sz="16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/>
            <a:endParaRPr lang="sr-Latn-BA" altLang="sr-Latn-RS">
              <a:latin typeface="Arial" panose="020B0604020202020204" pitchFamily="34" charset="0"/>
            </a:endParaRPr>
          </a:p>
        </p:txBody>
      </p:sp>
      <p:sp>
        <p:nvSpPr>
          <p:cNvPr id="41993" name="TextBox 25">
            <a:extLst>
              <a:ext uri="{FF2B5EF4-FFF2-40B4-BE49-F238E27FC236}">
                <a16:creationId xmlns:a16="http://schemas.microsoft.com/office/drawing/2014/main" id="{CB971995-DE69-BD41-9413-D22477E06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813" y="2613025"/>
            <a:ext cx="2224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sr-Latn-BA" altLang="sr-Latn-RS" b="1">
                <a:latin typeface="Arial" panose="020B0604020202020204" pitchFamily="34" charset="0"/>
              </a:rPr>
              <a:t>P&lt;ACmin i</a:t>
            </a:r>
            <a:endParaRPr lang="en-US" altLang="sr-Latn-RS" b="1">
              <a:latin typeface="Arial" panose="020B0604020202020204" pitchFamily="34" charset="0"/>
            </a:endParaRPr>
          </a:p>
          <a:p>
            <a:pPr eaLnBrk="1" hangingPunct="1"/>
            <a:r>
              <a:rPr lang="sr-Latn-BA" altLang="sr-Latn-RS" b="1">
                <a:latin typeface="Arial" panose="020B0604020202020204" pitchFamily="34" charset="0"/>
              </a:rPr>
              <a:t>AVCmin=P </a:t>
            </a:r>
            <a:endParaRPr lang="en-US" altLang="sr-Latn-RS" b="1">
              <a:latin typeface="Arial" panose="020B0604020202020204" pitchFamily="34" charset="0"/>
            </a:endParaRPr>
          </a:p>
        </p:txBody>
      </p:sp>
      <p:sp>
        <p:nvSpPr>
          <p:cNvPr id="41994" name="TextBox 31">
            <a:extLst>
              <a:ext uri="{FF2B5EF4-FFF2-40B4-BE49-F238E27FC236}">
                <a16:creationId xmlns:a16="http://schemas.microsoft.com/office/drawing/2014/main" id="{AD26E480-D148-8E47-B0AF-BFBE9324C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0525" y="5160963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en-GB" altLang="sr-Latn-RS">
                <a:latin typeface="Arial" panose="020B0604020202020204" pitchFamily="34" charset="0"/>
              </a:rPr>
              <a:t>Q*</a:t>
            </a:r>
            <a:endParaRPr lang="sr-Latn-BA" altLang="sr-Latn-RS">
              <a:latin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890B88D-743A-3C4F-8F22-C8E15E5B31C3}"/>
              </a:ext>
            </a:extLst>
          </p:cNvPr>
          <p:cNvCxnSpPr/>
          <p:nvPr/>
        </p:nvCxnSpPr>
        <p:spPr>
          <a:xfrm flipV="1">
            <a:off x="827088" y="3259138"/>
            <a:ext cx="865187" cy="314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CC8997-88EA-6841-B7FF-0B28E7FE59BC}"/>
              </a:ext>
            </a:extLst>
          </p:cNvPr>
          <p:cNvCxnSpPr/>
          <p:nvPr/>
        </p:nvCxnSpPr>
        <p:spPr>
          <a:xfrm flipV="1">
            <a:off x="1331913" y="3279775"/>
            <a:ext cx="1547812" cy="619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7E30F1-7D73-684F-948B-07D46D5D0A6B}"/>
              </a:ext>
            </a:extLst>
          </p:cNvPr>
          <p:cNvCxnSpPr>
            <a:stCxn id="41992" idx="2"/>
            <a:endCxn id="41992" idx="3"/>
          </p:cNvCxnSpPr>
          <p:nvPr/>
        </p:nvCxnSpPr>
        <p:spPr>
          <a:xfrm flipV="1">
            <a:off x="2617788" y="3611563"/>
            <a:ext cx="730250" cy="43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216122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FB161-3936-8F42-8464-697A3E5AC8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MAKSIMIZACIJA PROFITA U SAVR</a:t>
            </a:r>
            <a:r>
              <a:rPr lang="sr-Latn-BA" dirty="0"/>
              <a:t>ŠENOJ KONKURENCIJI</a:t>
            </a:r>
          </a:p>
        </p:txBody>
      </p:sp>
    </p:spTree>
  </p:cSld>
  <p:clrMapOvr>
    <a:masterClrMapping/>
  </p:clrMapOvr>
  <p:transition spd="slow" advTm="6118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99824-9184-D948-88DB-770CB1C9E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79532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/>
              <a:t>Kratkoročka kriva ponude preduzeća u savršenoj konkurenciji</a:t>
            </a:r>
          </a:p>
        </p:txBody>
      </p:sp>
      <p:pic>
        <p:nvPicPr>
          <p:cNvPr id="44035" name="Content Placeholder 3">
            <a:extLst>
              <a:ext uri="{FF2B5EF4-FFF2-40B4-BE49-F238E27FC236}">
                <a16:creationId xmlns:a16="http://schemas.microsoft.com/office/drawing/2014/main" id="{026C9F1C-68ED-EE4D-BEF3-B0AD4EB170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650" y="1423988"/>
            <a:ext cx="6840538" cy="3827462"/>
          </a:xfrm>
        </p:spPr>
      </p:pic>
      <p:sp>
        <p:nvSpPr>
          <p:cNvPr id="44036" name="TextBox 4">
            <a:extLst>
              <a:ext uri="{FF2B5EF4-FFF2-40B4-BE49-F238E27FC236}">
                <a16:creationId xmlns:a16="http://schemas.microsoft.com/office/drawing/2014/main" id="{975847FA-2F2E-394C-BDD2-45ABD957E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257800"/>
            <a:ext cx="8385175" cy="1201738"/>
          </a:xfrm>
          <a:prstGeom prst="rect">
            <a:avLst/>
          </a:prstGeom>
          <a:noFill/>
          <a:ln w="9525">
            <a:solidFill>
              <a:schemeClr val="accent1">
                <a:alpha val="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sr-Latn-BA" altLang="sr-Latn-RS">
                <a:latin typeface="Arial" panose="020B0604020202020204" pitchFamily="34" charset="0"/>
              </a:rPr>
              <a:t>Kada je P ispod  AVCmin ($12/po jed.autputa), preduzeće će imati gubitke za bilo koji nivo Q te će zadržati gubitke minimalnim ako proizvodi 0 jed. autputa. Za P iznad AVCmin, preduzeće će obezbijediti nivo Q kada vrijedi P=MC na dijelu krive MC koja raste.</a:t>
            </a:r>
          </a:p>
        </p:txBody>
      </p:sp>
    </p:spTree>
  </p:cSld>
  <p:clrMapOvr>
    <a:masterClrMapping/>
  </p:clrMapOvr>
  <p:transition spd="slow" advTm="5040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B1434-27C0-E544-B22A-5EE98FC17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79532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/>
              <a:t>Kratkoročka kriva ponude preduzeća u savršenoj konkurenciji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DEA6A-251A-7249-A7DA-DB15434B0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88" y="1773238"/>
            <a:ext cx="8229600" cy="4525962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sr-Latn-BA" dirty="0"/>
              <a:t>Dva pravila definišu kratkoročnu krivu ponude preduzeća (čime se govori o količini Q koju preduzeće želi da proizvodi za različite nivoe cijene) u savršenoj konkurenciji:</a:t>
            </a:r>
          </a:p>
          <a:p>
            <a:pPr marL="109537" indent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None/>
              <a:defRPr/>
            </a:pPr>
            <a:endParaRPr lang="sr-Latn-BA" dirty="0"/>
          </a:p>
          <a:p>
            <a:pPr marL="623887" indent="-51435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sr-Latn-BA" dirty="0"/>
              <a:t>P jednaka MC na dijelu krive MC koja raste i</a:t>
            </a:r>
          </a:p>
          <a:p>
            <a:pPr marL="623887" indent="-51435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sr-Latn-BA" dirty="0"/>
              <a:t>P mora da bude iznad minimuma AVC krive</a:t>
            </a:r>
          </a:p>
        </p:txBody>
      </p:sp>
    </p:spTree>
  </p:cSld>
  <p:clrMapOvr>
    <a:masterClrMapping/>
  </p:clrMapOvr>
  <p:transition spd="slow" advTm="21048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ubtitle 2">
            <a:extLst>
              <a:ext uri="{FF2B5EF4-FFF2-40B4-BE49-F238E27FC236}">
                <a16:creationId xmlns:a16="http://schemas.microsoft.com/office/drawing/2014/main" id="{DE1077F8-D5AE-9D42-9285-F3BCF408102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42938" y="1143000"/>
            <a:ext cx="7772400" cy="3240088"/>
          </a:xfrm>
        </p:spPr>
        <p:txBody>
          <a:bodyPr/>
          <a:lstStyle/>
          <a:p>
            <a:pPr eaLnBrk="1" hangingPunct="1"/>
            <a:r>
              <a:rPr lang="sr-Latn-BA" altLang="sr-Latn-RS" sz="3600"/>
              <a:t>Savršena konkurencija</a:t>
            </a:r>
            <a:br>
              <a:rPr lang="sr-Latn-BA" altLang="sr-Latn-RS"/>
            </a:br>
            <a:br>
              <a:rPr lang="sr-Latn-BA" altLang="sr-Latn-RS"/>
            </a:br>
            <a:r>
              <a:rPr lang="sr-Latn-BA" altLang="sr-Latn-RS" sz="2800"/>
              <a:t>Maksimizacija profita, tačke nultnog profita i tačka zatvaranja preduzeća  na osnovu promjene prodajne cijene.</a:t>
            </a:r>
            <a:br>
              <a:rPr lang="sr-Latn-BA" altLang="sr-Latn-RS" sz="2800"/>
            </a:br>
            <a:br>
              <a:rPr lang="sr-Latn-BA" altLang="sr-Latn-RS" sz="2800"/>
            </a:br>
            <a:r>
              <a:rPr lang="sr-Latn-BA" altLang="sr-Latn-RS" sz="2800"/>
              <a:t>Matematički, grafički prikaz i tabelarni prikaz.</a:t>
            </a:r>
            <a:endParaRPr lang="sr-Latn-BA" altLang="sr-Latn-RS"/>
          </a:p>
        </p:txBody>
      </p:sp>
    </p:spTree>
  </p:cSld>
  <p:clrMapOvr>
    <a:masterClrMapping/>
  </p:clrMapOvr>
  <p:transition spd="slow" advTm="14838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4EA186-3462-5B42-8C8B-FAEEE9F6C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sz="3600" dirty="0"/>
              <a:t>ZADATAK</a:t>
            </a: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84DC6C69-99D9-2144-9EE2-0979911913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2" charset="2"/>
              <a:buNone/>
            </a:pPr>
            <a:r>
              <a:rPr lang="sr-Latn-BA" altLang="sr-Latn-RS" sz="2800"/>
              <a:t>	Ako ravnotežna cijena savršenoj konkurencije određena sjecištem ponude i tražnje i iznosi 80KM, a funkcija troška zadana TC=100+</a:t>
            </a:r>
            <a:r>
              <a:rPr lang="en-US" altLang="sr-Latn-RS" sz="2800"/>
              <a:t>27</a:t>
            </a:r>
            <a:r>
              <a:rPr lang="sr-Latn-BA" altLang="sr-Latn-RS" sz="2800"/>
              <a:t>Q+3Q</a:t>
            </a:r>
            <a:r>
              <a:rPr lang="sr-Latn-BA" altLang="sr-Latn-RS" sz="2800" baseline="30000"/>
              <a:t>2</a:t>
            </a:r>
            <a:endParaRPr lang="sr-Latn-BA" altLang="sr-Latn-RS" sz="2800"/>
          </a:p>
        </p:txBody>
      </p:sp>
    </p:spTree>
  </p:cSld>
  <p:clrMapOvr>
    <a:masterClrMapping/>
  </p:clrMapOvr>
  <p:transition spd="slow" advTm="6375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730F98-E463-6E4D-ADD2-950ADD1F93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>
                <a:solidFill>
                  <a:schemeClr val="tx1"/>
                </a:solidFill>
              </a:rPr>
              <a:t>Savršena konkurencija </a:t>
            </a:r>
            <a:br>
              <a:rPr lang="en-US" dirty="0">
                <a:solidFill>
                  <a:schemeClr val="tx1"/>
                </a:solidFill>
              </a:rPr>
            </a:br>
            <a:endParaRPr lang="sr-Latn-BA" dirty="0"/>
          </a:p>
        </p:txBody>
      </p:sp>
      <p:sp>
        <p:nvSpPr>
          <p:cNvPr id="47107" name="Subtitle 5">
            <a:extLst>
              <a:ext uri="{FF2B5EF4-FFF2-40B4-BE49-F238E27FC236}">
                <a16:creationId xmlns:a16="http://schemas.microsoft.com/office/drawing/2014/main" id="{63723B35-40D3-4948-A247-9F1D26842A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750" y="3214688"/>
            <a:ext cx="8429625" cy="135731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sr-Latn-BA" altLang="sr-Latn-RS" sz="3000"/>
              <a:t>Izračunavanje kritičnih tačka </a:t>
            </a:r>
            <a:endParaRPr lang="en-US" altLang="sr-Latn-RS" sz="3000"/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sr-Latn-BA" altLang="sr-Latn-RS" sz="3000"/>
              <a:t>profitabilnosti na osnovu </a:t>
            </a:r>
            <a:endParaRPr lang="en-US" altLang="sr-Latn-RS" sz="3000"/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sr-Latn-BA" altLang="sr-Latn-RS" sz="3000" b="1">
                <a:solidFill>
                  <a:srgbClr val="FF0000"/>
                </a:solidFill>
              </a:rPr>
              <a:t>promjen</a:t>
            </a:r>
            <a:r>
              <a:rPr lang="en-GB" altLang="sr-Latn-RS" sz="3000" b="1">
                <a:solidFill>
                  <a:srgbClr val="FF0000"/>
                </a:solidFill>
              </a:rPr>
              <a:t>e</a:t>
            </a:r>
            <a:r>
              <a:rPr lang="sr-Latn-BA" altLang="sr-Latn-RS" sz="3000" b="1">
                <a:solidFill>
                  <a:srgbClr val="FF0000"/>
                </a:solidFill>
              </a:rPr>
              <a:t> cijen</a:t>
            </a:r>
            <a:r>
              <a:rPr lang="en-US" altLang="sr-Latn-RS" sz="3000" b="1">
                <a:solidFill>
                  <a:srgbClr val="FF0000"/>
                </a:solidFill>
              </a:rPr>
              <a:t>e</a:t>
            </a:r>
            <a:endParaRPr lang="sr-Latn-BA" altLang="sr-Latn-RS" sz="3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10054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3358D7-992D-1C49-848A-775C4F834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35732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sz="3200" dirty="0"/>
              <a:t>Izračunavanje kritičnih tačka profitabilnosti na osnovu promjena po cijeni</a:t>
            </a:r>
          </a:p>
        </p:txBody>
      </p:sp>
      <p:sp>
        <p:nvSpPr>
          <p:cNvPr id="51203" name="Content Placeholder 1">
            <a:extLst>
              <a:ext uri="{FF2B5EF4-FFF2-40B4-BE49-F238E27FC236}">
                <a16:creationId xmlns:a16="http://schemas.microsoft.com/office/drawing/2014/main" id="{119C5436-B0EB-B140-93A4-4B1A06E25C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2071688"/>
            <a:ext cx="8229600" cy="3578225"/>
          </a:xfrm>
        </p:spPr>
        <p:txBody>
          <a:bodyPr/>
          <a:lstStyle/>
          <a:p>
            <a:pPr eaLnBrk="1" hangingPunct="1"/>
            <a:r>
              <a:rPr lang="sr-Latn-BA" altLang="sr-Latn-RS"/>
              <a:t>Tačka maksimalnog profita</a:t>
            </a:r>
          </a:p>
          <a:p>
            <a:pPr eaLnBrk="1" hangingPunct="1"/>
            <a:r>
              <a:rPr lang="sr-Latn-BA" altLang="sr-Latn-RS"/>
              <a:t>Tačke nultnog profita (prelomne tačke ekonomičnosti)</a:t>
            </a:r>
          </a:p>
          <a:p>
            <a:pPr eaLnBrk="1" hangingPunct="1"/>
            <a:r>
              <a:rPr lang="sr-Latn-BA" altLang="sr-Latn-RS"/>
              <a:t>Tačka zatvaranja preduzeće</a:t>
            </a:r>
          </a:p>
        </p:txBody>
      </p:sp>
    </p:spTree>
  </p:cSld>
  <p:clrMapOvr>
    <a:masterClrMapping/>
  </p:clrMapOvr>
  <p:transition spd="slow" advTm="9577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D63C1F-58E2-7843-AE51-39303ABA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sz="3600" dirty="0"/>
              <a:t>Maksim</a:t>
            </a:r>
            <a:r>
              <a:rPr lang="en-US" sz="3600" dirty="0"/>
              <a:t>izacija</a:t>
            </a:r>
            <a:r>
              <a:rPr lang="sr-Latn-BA" sz="3600" dirty="0"/>
              <a:t> profit</a:t>
            </a:r>
            <a:r>
              <a:rPr lang="en-US" sz="3600" dirty="0"/>
              <a:t>a</a:t>
            </a:r>
            <a:endParaRPr lang="sr-Latn-BA" sz="3600" dirty="0"/>
          </a:p>
        </p:txBody>
      </p:sp>
      <p:sp>
        <p:nvSpPr>
          <p:cNvPr id="52227" name="Content Placeholder 3">
            <a:extLst>
              <a:ext uri="{FF2B5EF4-FFF2-40B4-BE49-F238E27FC236}">
                <a16:creationId xmlns:a16="http://schemas.microsoft.com/office/drawing/2014/main" id="{A6AF2113-D0C2-A44B-853F-62EA50DD97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2" charset="2"/>
              <a:buNone/>
            </a:pPr>
            <a:r>
              <a:rPr lang="sr-Latn-BA" altLang="sr-Latn-RS"/>
              <a:t>P</a:t>
            </a:r>
            <a:r>
              <a:rPr lang="en-US" altLang="sr-Latn-RS"/>
              <a:t>=MR=80</a:t>
            </a:r>
          </a:p>
          <a:p>
            <a:pPr eaLnBrk="1" hangingPunct="1">
              <a:buFont typeface="Wingdings 3" pitchFamily="2" charset="2"/>
              <a:buNone/>
            </a:pPr>
            <a:r>
              <a:rPr lang="en-US" altLang="sr-Latn-RS"/>
              <a:t>TR=80Q</a:t>
            </a:r>
          </a:p>
          <a:p>
            <a:pPr eaLnBrk="1" hangingPunct="1">
              <a:buFont typeface="Wingdings 3" pitchFamily="2" charset="2"/>
              <a:buNone/>
            </a:pPr>
            <a:r>
              <a:rPr lang="en-US" altLang="sr-Latn-RS"/>
              <a:t>TC=100+27Q+3Q</a:t>
            </a:r>
            <a:r>
              <a:rPr lang="en-US" altLang="sr-Latn-RS" baseline="30000"/>
              <a:t>2</a:t>
            </a:r>
          </a:p>
          <a:p>
            <a:pPr eaLnBrk="1" hangingPunct="1">
              <a:buFont typeface="Wingdings 3" pitchFamily="2" charset="2"/>
              <a:buNone/>
            </a:pPr>
            <a:r>
              <a:rPr lang="en-US" altLang="sr-Latn-RS"/>
              <a:t>AC=100/Q+27+3Q</a:t>
            </a:r>
          </a:p>
          <a:p>
            <a:pPr eaLnBrk="1" hangingPunct="1">
              <a:buFont typeface="Wingdings 3" pitchFamily="2" charset="2"/>
              <a:buNone/>
            </a:pPr>
            <a:r>
              <a:rPr lang="en-US" altLang="sr-Latn-RS"/>
              <a:t>MC=27+6Q</a:t>
            </a:r>
          </a:p>
          <a:p>
            <a:pPr eaLnBrk="1" hangingPunct="1">
              <a:buFont typeface="Wingdings 3" pitchFamily="2" charset="2"/>
              <a:buNone/>
            </a:pPr>
            <a:r>
              <a:rPr lang="en-US" altLang="sr-Latn-RS"/>
              <a:t>Profit=-100+53Q-3Q</a:t>
            </a:r>
            <a:r>
              <a:rPr lang="en-US" altLang="sr-Latn-RS" baseline="30000"/>
              <a:t>2</a:t>
            </a:r>
            <a:endParaRPr lang="sr-Latn-BA" altLang="sr-Latn-RS"/>
          </a:p>
        </p:txBody>
      </p:sp>
    </p:spTree>
  </p:cSld>
  <p:clrMapOvr>
    <a:masterClrMapping/>
  </p:clrMapOvr>
  <p:transition spd="slow" advTm="21529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8">
            <a:extLst>
              <a:ext uri="{FF2B5EF4-FFF2-40B4-BE49-F238E27FC236}">
                <a16:creationId xmlns:a16="http://schemas.microsoft.com/office/drawing/2014/main" id="{E58D710B-7AF8-E046-B4E6-C7F1E9288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algn="r" eaLnBrk="1" hangingPunct="1"/>
            <a:fld id="{936AC13D-3B04-0644-8549-FFFF01144A4E}" type="slidenum">
              <a:rPr lang="en-US" altLang="sr-Latn-RS" sz="1200">
                <a:solidFill>
                  <a:schemeClr val="bg2"/>
                </a:solidFill>
                <a:latin typeface="Arial" panose="020B0604020202020204" pitchFamily="34" charset="0"/>
              </a:rPr>
              <a:pPr algn="r" eaLnBrk="1" hangingPunct="1"/>
              <a:t>37</a:t>
            </a:fld>
            <a:endParaRPr lang="en-US" altLang="sr-Latn-RS" sz="12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BB429CF-D8AA-3F40-A592-3E9AD5966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sz="3200" dirty="0"/>
              <a:t>Grafički prikaz</a:t>
            </a:r>
          </a:p>
        </p:txBody>
      </p:sp>
      <p:pic>
        <p:nvPicPr>
          <p:cNvPr id="53252" name="Picture 5">
            <a:extLst>
              <a:ext uri="{FF2B5EF4-FFF2-40B4-BE49-F238E27FC236}">
                <a16:creationId xmlns:a16="http://schemas.microsoft.com/office/drawing/2014/main" id="{899E7D5A-96C6-844D-8AA2-A22567958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714375"/>
            <a:ext cx="9134475" cy="592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21389"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6">
            <a:extLst>
              <a:ext uri="{FF2B5EF4-FFF2-40B4-BE49-F238E27FC236}">
                <a16:creationId xmlns:a16="http://schemas.microsoft.com/office/drawing/2014/main" id="{96668117-18C1-8747-A0D2-5460520A5D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2613" y="2286000"/>
          <a:ext cx="134937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5" name="Equation" r:id="rId3" imgW="18427700" imgH="14922500" progId="Equation.3">
                  <p:embed/>
                </p:oleObj>
              </mc:Choice>
              <mc:Fallback>
                <p:oleObj name="Equation" r:id="rId3" imgW="18427700" imgH="149225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2286000"/>
                        <a:ext cx="1349375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9" name="Rectangle 9">
            <a:extLst>
              <a:ext uri="{FF2B5EF4-FFF2-40B4-BE49-F238E27FC236}">
                <a16:creationId xmlns:a16="http://schemas.microsoft.com/office/drawing/2014/main" id="{4148921F-511E-4149-8CA0-046D07683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785813"/>
            <a:ext cx="78581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sr-Latn-BA" altLang="sr-Latn-RS" sz="2400">
                <a:latin typeface="Arial" panose="020B0604020202020204" pitchFamily="34" charset="0"/>
              </a:rPr>
              <a:t>Tačka A - </a:t>
            </a:r>
            <a:r>
              <a:rPr lang="en-US" altLang="sr-Latn-RS" sz="2400">
                <a:latin typeface="Arial" panose="020B0604020202020204" pitchFamily="34" charset="0"/>
              </a:rPr>
              <a:t>M</a:t>
            </a:r>
            <a:r>
              <a:rPr lang="sr-Latn-BA" altLang="sr-Latn-RS" sz="2400">
                <a:latin typeface="Arial" panose="020B0604020202020204" pitchFamily="34" charset="0"/>
              </a:rPr>
              <a:t>aks</a:t>
            </a:r>
            <a:r>
              <a:rPr lang="en-US" altLang="sr-Latn-RS" sz="2400">
                <a:latin typeface="Arial" panose="020B0604020202020204" pitchFamily="34" charset="0"/>
              </a:rPr>
              <a:t>imizacija</a:t>
            </a:r>
            <a:r>
              <a:rPr lang="sr-Latn-BA" altLang="sr-Latn-RS" sz="2400">
                <a:latin typeface="Arial" panose="020B0604020202020204" pitchFamily="34" charset="0"/>
              </a:rPr>
              <a:t> profit</a:t>
            </a:r>
            <a:r>
              <a:rPr lang="en-US" altLang="sr-Latn-RS" sz="2400">
                <a:latin typeface="Arial" panose="020B0604020202020204" pitchFamily="34" charset="0"/>
              </a:rPr>
              <a:t>a</a:t>
            </a:r>
            <a:r>
              <a:rPr lang="sr-Latn-BA" altLang="sr-Latn-RS" sz="2400">
                <a:latin typeface="Arial" panose="020B0604020202020204" pitchFamily="34" charset="0"/>
              </a:rPr>
              <a:t> - Matematički prikaz</a:t>
            </a:r>
          </a:p>
          <a:p>
            <a:pPr eaLnBrk="1" hangingPunct="1"/>
            <a:r>
              <a:rPr lang="sr-Latn-BA" altLang="sr-Latn-RS" sz="2800"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55300" name="Object 9">
            <a:extLst>
              <a:ext uri="{FF2B5EF4-FFF2-40B4-BE49-F238E27FC236}">
                <a16:creationId xmlns:a16="http://schemas.microsoft.com/office/drawing/2014/main" id="{0DB24A73-A52D-DC41-A7CF-CE7D44A527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86338" y="2619375"/>
          <a:ext cx="3346450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6" name="Equation" r:id="rId5" imgW="43599100" imgH="20485100" progId="Equation.3">
                  <p:embed/>
                </p:oleObj>
              </mc:Choice>
              <mc:Fallback>
                <p:oleObj name="Equation" r:id="rId5" imgW="43599100" imgH="204851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6338" y="2619375"/>
                        <a:ext cx="3346450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1" name="Object 11">
            <a:extLst>
              <a:ext uri="{FF2B5EF4-FFF2-40B4-BE49-F238E27FC236}">
                <a16:creationId xmlns:a16="http://schemas.microsoft.com/office/drawing/2014/main" id="{7F1F6F2C-20EC-0546-B9BD-D6A84126B7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4375" y="3476625"/>
          <a:ext cx="3297238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7" name="Equation" r:id="rId7" imgW="40665400" imgH="15798800" progId="Equation.3">
                  <p:embed/>
                </p:oleObj>
              </mc:Choice>
              <mc:Fallback>
                <p:oleObj name="Equation" r:id="rId7" imgW="40665400" imgH="157988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3476625"/>
                        <a:ext cx="3297238" cy="1281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117416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>
            <a:extLst>
              <a:ext uri="{FF2B5EF4-FFF2-40B4-BE49-F238E27FC236}">
                <a16:creationId xmlns:a16="http://schemas.microsoft.com/office/drawing/2014/main" id="{70C1E361-9E2C-124E-A8A0-45267D931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0" y="876300"/>
            <a:ext cx="889000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1E90276-789A-A145-9FC1-8EE490131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58" y="285728"/>
            <a:ext cx="8572560" cy="35718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sz="2400" dirty="0"/>
              <a:t>Tačka A - </a:t>
            </a:r>
            <a:r>
              <a:rPr lang="sr-Latn-BA" sz="2400" dirty="0" err="1"/>
              <a:t>Maksimizacija</a:t>
            </a:r>
            <a:r>
              <a:rPr lang="sr-Latn-BA" sz="2400" dirty="0"/>
              <a:t> profita – grafički prikaz</a:t>
            </a:r>
          </a:p>
        </p:txBody>
      </p:sp>
    </p:spTree>
  </p:cSld>
  <p:clrMapOvr>
    <a:masterClrMapping/>
  </p:clrMapOvr>
  <p:transition spd="slow" advTm="140549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076671E9-D9FC-EE43-9CA9-5C5F96373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600">
                <a:latin typeface="Arial" pitchFamily="34" charset="0"/>
              </a:rPr>
              <a:t>Savršena konkurencija - definicija</a:t>
            </a:r>
            <a:endParaRPr lang="en-US" sz="4600" dirty="0">
              <a:latin typeface="Arial" pitchFamily="34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9B580800-AD81-BA4B-A7D1-88EDFE70D6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hr-HR" altLang="sr-Latn-RS" sz="2200" b="1">
                <a:latin typeface="Arial" panose="020B0604020202020204" pitchFamily="34" charset="0"/>
              </a:rPr>
              <a:t>Savršena konkurencija</a:t>
            </a:r>
            <a:r>
              <a:rPr lang="hr-HR" altLang="sr-Latn-RS" sz="2200">
                <a:latin typeface="Arial" panose="020B0604020202020204" pitchFamily="34" charset="0"/>
              </a:rPr>
              <a:t> je oblik organizacije tržišta u kojem (1) postoji mnogo kupaca i prodavaca proizvoda koji su pojedinačno premali da bi mogli uticati na cijenu proizvoda; (2) proizvod je homogen; (3) prodavci i kupci su savršeno informisani, (4) ne postoje transakcioni troškovi, i (5) postoji slobodan ulazak i izlazak sa tržišta.</a:t>
            </a:r>
          </a:p>
          <a:p>
            <a:pPr algn="just" eaLnBrk="1" hangingPunct="1"/>
            <a:r>
              <a:rPr lang="hr-HR" altLang="sr-Latn-RS" sz="2200">
                <a:latin typeface="Arial" panose="020B0604020202020204" pitchFamily="34" charset="0"/>
              </a:rPr>
              <a:t>U savršenoj konkurenciji tržišnu cijenu i količinu ne</a:t>
            </a:r>
            <a:r>
              <a:rPr lang="en-US" altLang="sr-Latn-RS" sz="2200">
                <a:latin typeface="Arial" panose="020B0604020202020204" pitchFamily="34" charset="0"/>
              </a:rPr>
              <a:t>k</a:t>
            </a:r>
            <a:r>
              <a:rPr lang="hr-HR" altLang="sr-Latn-RS" sz="2200">
                <a:latin typeface="Arial" panose="020B0604020202020204" pitchFamily="34" charset="0"/>
              </a:rPr>
              <a:t>og proizvoda određuju isključivo sile tržišne potražnje i tržišne ponude proizvoda, te je preduzeću cijena zadana (tj. može prodati neograničenu količinu proizvoda po toj cijeni</a:t>
            </a:r>
            <a:r>
              <a:rPr lang="en-US" altLang="sr-Latn-RS" sz="2200">
                <a:latin typeface="Arial" panose="020B0604020202020204" pitchFamily="34" charset="0"/>
              </a:rPr>
              <a:t> – predu</a:t>
            </a:r>
            <a:r>
              <a:rPr lang="sr-Latn-BA" altLang="sr-Latn-RS" sz="2200">
                <a:latin typeface="Arial" panose="020B0604020202020204" pitchFamily="34" charset="0"/>
              </a:rPr>
              <a:t>zeća su </a:t>
            </a:r>
            <a:r>
              <a:rPr lang="sr-Latn-BA" altLang="sr-Latn-RS" sz="2200" i="1">
                <a:latin typeface="Arial" panose="020B0604020202020204" pitchFamily="34" charset="0"/>
              </a:rPr>
              <a:t>price takers</a:t>
            </a:r>
            <a:r>
              <a:rPr lang="hr-HR" altLang="sr-Latn-RS" sz="2200">
                <a:latin typeface="Arial" panose="020B0604020202020204" pitchFamily="34" charset="0"/>
              </a:rPr>
              <a:t>).</a:t>
            </a:r>
          </a:p>
        </p:txBody>
      </p:sp>
    </p:spTree>
  </p:cSld>
  <p:clrMapOvr>
    <a:masterClrMapping/>
  </p:clrMapOvr>
  <p:transition spd="slow" advTm="57026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29BF090-C56A-F74E-83D9-CFFAAC7168B9}"/>
              </a:ext>
            </a:extLst>
          </p:cNvPr>
          <p:cNvGraphicFramePr>
            <a:graphicFrameLocks noGrp="1"/>
          </p:cNvGraphicFramePr>
          <p:nvPr/>
        </p:nvGraphicFramePr>
        <p:xfrm>
          <a:off x="1000125" y="857250"/>
          <a:ext cx="6715125" cy="5695950"/>
        </p:xfrm>
        <a:graphic>
          <a:graphicData uri="http://schemas.openxmlformats.org/drawingml/2006/table">
            <a:tbl>
              <a:tblPr/>
              <a:tblGrid>
                <a:gridCol w="1098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5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1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00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5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b="1" dirty="0">
                          <a:latin typeface="MS Sans Serif"/>
                          <a:ea typeface="Calibri"/>
                          <a:cs typeface="MS Sans Serif"/>
                        </a:rPr>
                        <a:t>Q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b="1">
                          <a:latin typeface="MS Sans Serif"/>
                          <a:ea typeface="Calibri"/>
                          <a:cs typeface="MS Sans Serif"/>
                        </a:rPr>
                        <a:t>P=MR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b="1">
                          <a:latin typeface="MS Sans Serif"/>
                          <a:ea typeface="Calibri"/>
                          <a:cs typeface="MS Sans Serif"/>
                        </a:rPr>
                        <a:t>MC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b="1">
                          <a:latin typeface="MS Sans Serif"/>
                          <a:ea typeface="Calibri"/>
                          <a:cs typeface="MS Sans Serif"/>
                        </a:rPr>
                        <a:t>Profit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4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0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27,0000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-100,0000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4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1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33,0000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-50,0000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4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2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39,0000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-6,0000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4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3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45,0000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32,0000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4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4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51,0000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64,0000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4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5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57,0000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90,0000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4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6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63,0000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110,0000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60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7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69,0000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124,0000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4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8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75,0000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132,0000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4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9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81,0000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134,0000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4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10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87,0000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130,0000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54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11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93,0000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120,0000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54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12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99,0000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104,0000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54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13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105,0000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82,0000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54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14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111,0000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54,0000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54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15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117,0000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20,0000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54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16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123,0000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-20,0000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57443" name="TextBox 4">
            <a:extLst>
              <a:ext uri="{FF2B5EF4-FFF2-40B4-BE49-F238E27FC236}">
                <a16:creationId xmlns:a16="http://schemas.microsoft.com/office/drawing/2014/main" id="{AC136A8A-0F9B-4D42-BC3E-377FBF421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285750"/>
            <a:ext cx="7715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sr-Latn-BA" altLang="sr-Latn-RS" sz="2400">
                <a:latin typeface="Arial" panose="020B0604020202020204" pitchFamily="34" charset="0"/>
              </a:rPr>
              <a:t>Tačka A- Maksimizacija profita – tabelarni prikaz</a:t>
            </a:r>
          </a:p>
        </p:txBody>
      </p:sp>
    </p:spTree>
  </p:cSld>
  <p:clrMapOvr>
    <a:masterClrMapping/>
  </p:clrMapOvr>
  <p:transition spd="slow" advTm="29973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B1DEB-6357-644E-A961-EC44FC62A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sz="2800" dirty="0"/>
              <a:t>Tačke B – Nulti profit – matematič</a:t>
            </a:r>
            <a:r>
              <a:rPr lang="sr-Latn-ME" sz="2800" dirty="0"/>
              <a:t>k</a:t>
            </a:r>
            <a:r>
              <a:rPr lang="sr-Latn-BA" sz="2800" dirty="0"/>
              <a:t>i prikaz</a:t>
            </a:r>
          </a:p>
        </p:txBody>
      </p:sp>
      <p:sp>
        <p:nvSpPr>
          <p:cNvPr id="58371" name="TextBox 5">
            <a:extLst>
              <a:ext uri="{FF2B5EF4-FFF2-40B4-BE49-F238E27FC236}">
                <a16:creationId xmlns:a16="http://schemas.microsoft.com/office/drawing/2014/main" id="{33E50A2F-C4FB-FC49-ABC2-6817DAE86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1214438"/>
            <a:ext cx="7715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sr-Latn-BA" altLang="sr-Latn-RS">
                <a:latin typeface="Arial" panose="020B0604020202020204" pitchFamily="34" charset="0"/>
              </a:rPr>
              <a:t>MC presjeca AC u minimumu. Tamo gdje je P=AC minimum  preduzeće ostvaruje nultni profit.  </a:t>
            </a:r>
          </a:p>
        </p:txBody>
      </p:sp>
      <p:graphicFrame>
        <p:nvGraphicFramePr>
          <p:cNvPr id="58372" name="Object 6">
            <a:extLst>
              <a:ext uri="{FF2B5EF4-FFF2-40B4-BE49-F238E27FC236}">
                <a16:creationId xmlns:a16="http://schemas.microsoft.com/office/drawing/2014/main" id="{0679CF92-FA2E-BF4E-97C7-12787E0D27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6900" y="2071688"/>
          <a:ext cx="3074988" cy="347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8" name="Equation" r:id="rId3" imgW="34226500" imgH="39789100" progId="Equation.3">
                  <p:embed/>
                </p:oleObj>
              </mc:Choice>
              <mc:Fallback>
                <p:oleObj name="Equation" r:id="rId3" imgW="34226500" imgH="39789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2071688"/>
                        <a:ext cx="3074988" cy="347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3" name="Object 8">
            <a:extLst>
              <a:ext uri="{FF2B5EF4-FFF2-40B4-BE49-F238E27FC236}">
                <a16:creationId xmlns:a16="http://schemas.microsoft.com/office/drawing/2014/main" id="{CF833E6E-A016-4C42-B2DD-0DCA810BC2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40150" y="3887788"/>
          <a:ext cx="5005388" cy="250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9" name="Equation" r:id="rId5" imgW="54419500" imgH="27203400" progId="Equation.3">
                  <p:embed/>
                </p:oleObj>
              </mc:Choice>
              <mc:Fallback>
                <p:oleObj name="Equation" r:id="rId5" imgW="54419500" imgH="27203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0150" y="3887788"/>
                        <a:ext cx="5005388" cy="2503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4" name="Object 9">
            <a:extLst>
              <a:ext uri="{FF2B5EF4-FFF2-40B4-BE49-F238E27FC236}">
                <a16:creationId xmlns:a16="http://schemas.microsoft.com/office/drawing/2014/main" id="{8626385F-42EB-714B-9328-D6AD69F61E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8538" y="1857375"/>
          <a:ext cx="2798762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0" name="Equation" r:id="rId7" imgW="30429200" imgH="20193000" progId="Equation.3">
                  <p:embed/>
                </p:oleObj>
              </mc:Choice>
              <mc:Fallback>
                <p:oleObj name="Equation" r:id="rId7" imgW="30429200" imgH="20193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538" y="1857375"/>
                        <a:ext cx="2798762" cy="185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158694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>
            <a:extLst>
              <a:ext uri="{FF2B5EF4-FFF2-40B4-BE49-F238E27FC236}">
                <a16:creationId xmlns:a16="http://schemas.microsoft.com/office/drawing/2014/main" id="{DD99B910-B418-8948-970A-75FF78B41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9144000" cy="6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2">
            <a:extLst>
              <a:ext uri="{FF2B5EF4-FFF2-40B4-BE49-F238E27FC236}">
                <a16:creationId xmlns:a16="http://schemas.microsoft.com/office/drawing/2014/main" id="{2F09BD1A-23D8-834D-A7D1-6734155D3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42875"/>
            <a:ext cx="5403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sr-Latn-BA" altLang="sr-Latn-RS" sz="2400">
                <a:latin typeface="Arial" panose="020B0604020202020204" pitchFamily="34" charset="0"/>
              </a:rPr>
              <a:t>Tačke B – Nultni profit – </a:t>
            </a:r>
            <a:r>
              <a:rPr lang="en-US" altLang="sr-Latn-RS" sz="2400">
                <a:latin typeface="Arial" panose="020B0604020202020204" pitchFamily="34" charset="0"/>
              </a:rPr>
              <a:t>g</a:t>
            </a:r>
            <a:r>
              <a:rPr lang="sr-Latn-BA" altLang="sr-Latn-RS" sz="2400">
                <a:latin typeface="Arial" panose="020B0604020202020204" pitchFamily="34" charset="0"/>
              </a:rPr>
              <a:t>rafički prikaz</a:t>
            </a:r>
          </a:p>
        </p:txBody>
      </p:sp>
    </p:spTree>
  </p:cSld>
  <p:clrMapOvr>
    <a:masterClrMapping/>
  </p:clrMapOvr>
  <p:transition spd="slow" advTm="134776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DDCFB76-7AEF-3045-BD91-9B258BD9A45D}"/>
              </a:ext>
            </a:extLst>
          </p:cNvPr>
          <p:cNvGraphicFramePr>
            <a:graphicFrameLocks noGrp="1"/>
          </p:cNvGraphicFramePr>
          <p:nvPr/>
        </p:nvGraphicFramePr>
        <p:xfrm>
          <a:off x="1428750" y="1000125"/>
          <a:ext cx="6072188" cy="5678488"/>
        </p:xfrm>
        <a:graphic>
          <a:graphicData uri="http://schemas.openxmlformats.org/drawingml/2006/table">
            <a:tbl>
              <a:tblPr/>
              <a:tblGrid>
                <a:gridCol w="791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05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05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5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b="1" dirty="0">
                          <a:latin typeface="MS Sans Serif"/>
                          <a:ea typeface="Calibri"/>
                          <a:cs typeface="MS Sans Serif"/>
                        </a:rPr>
                        <a:t>Q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b="1">
                          <a:latin typeface="MS Sans Serif"/>
                          <a:ea typeface="Calibri"/>
                          <a:cs typeface="MS Sans Serif"/>
                        </a:rPr>
                        <a:t>P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b="1">
                          <a:latin typeface="MS Sans Serif"/>
                          <a:ea typeface="Calibri"/>
                          <a:cs typeface="MS Sans Serif"/>
                        </a:rPr>
                        <a:t>AC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b="1">
                          <a:latin typeface="MS Sans Serif"/>
                          <a:ea typeface="Calibri"/>
                          <a:cs typeface="MS Sans Serif"/>
                        </a:rPr>
                        <a:t>MC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b="1">
                          <a:latin typeface="MS Sans Serif"/>
                          <a:ea typeface="Calibri"/>
                          <a:cs typeface="MS Sans Serif"/>
                        </a:rPr>
                        <a:t>Profit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 0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61,6400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BA" sz="1800">
                        <a:latin typeface="MS Sans Serif"/>
                        <a:ea typeface="Calibri"/>
                        <a:cs typeface="MS Sans Serif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27,0000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-100,0000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1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61,6400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130,0000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33,0000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-68,3600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2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61,6400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83,0000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39,0000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-42,7200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3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61,6400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69,3333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45,0000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-23,0800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4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61,6400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64,0000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51,0000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-9,4400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5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61,6400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62,0000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57,0000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-1,8000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6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61,6400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61,6667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63,0000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-0,1600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7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61,6400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62,2857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69,0000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-4,5200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8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61,6400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63,5000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75,0000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-14,8800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9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61,6400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65,1111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81,0000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-31,2400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10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61,6400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67,0000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87,0000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-53,6000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5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11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61,6400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69,0909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93,0000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-81,9600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5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12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61,6400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71,3333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99,0000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-116,3200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5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13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61,6400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73,6923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105,0000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-156,6800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5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14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61,6400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76,1429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111,0000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-203,0400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5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15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61,6400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78,6667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117,0000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-255,4000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5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16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61,6400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81,2500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123,0000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-313,7600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B71E5802-DD57-414F-B540-699143EFFF3D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65405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BA" sz="2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Tačke B – Nulti profit – tabelarni prikaz</a:t>
            </a:r>
          </a:p>
        </p:txBody>
      </p:sp>
    </p:spTree>
  </p:cSld>
  <p:clrMapOvr>
    <a:masterClrMapping/>
  </p:clrMapOvr>
  <p:transition spd="slow" advTm="2135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">
            <a:extLst>
              <a:ext uri="{FF2B5EF4-FFF2-40B4-BE49-F238E27FC236}">
                <a16:creationId xmlns:a16="http://schemas.microsoft.com/office/drawing/2014/main" id="{37CB94AE-6FC9-D043-89B7-A90F52841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357188"/>
            <a:ext cx="8361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sr-Latn-BA" altLang="sr-Latn-RS" sz="2800">
                <a:latin typeface="Arial" panose="020B0604020202020204" pitchFamily="34" charset="0"/>
              </a:rPr>
              <a:t>Tačka </a:t>
            </a:r>
            <a:r>
              <a:rPr lang="en-US" altLang="sr-Latn-RS" sz="2800">
                <a:latin typeface="Arial" panose="020B0604020202020204" pitchFamily="34" charset="0"/>
              </a:rPr>
              <a:t>C</a:t>
            </a:r>
            <a:r>
              <a:rPr lang="sr-Latn-BA" altLang="sr-Latn-RS" sz="2800">
                <a:latin typeface="Arial" panose="020B0604020202020204" pitchFamily="34" charset="0"/>
              </a:rPr>
              <a:t> - zatvaranje preduzeća - matematiči prikaz</a:t>
            </a:r>
            <a:endParaRPr lang="en-US" altLang="sr-Latn-RS" sz="2800">
              <a:latin typeface="Arial" panose="020B0604020202020204" pitchFamily="34" charset="0"/>
            </a:endParaRPr>
          </a:p>
        </p:txBody>
      </p:sp>
      <p:graphicFrame>
        <p:nvGraphicFramePr>
          <p:cNvPr id="61443" name="Object 5">
            <a:extLst>
              <a:ext uri="{FF2B5EF4-FFF2-40B4-BE49-F238E27FC236}">
                <a16:creationId xmlns:a16="http://schemas.microsoft.com/office/drawing/2014/main" id="{CF0B0940-9364-B841-AEFF-CD721D5027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8788" y="2714625"/>
          <a:ext cx="3684587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8" name="Equation" r:id="rId3" imgW="37452300" imgH="9944100" progId="Equation.3">
                  <p:embed/>
                </p:oleObj>
              </mc:Choice>
              <mc:Fallback>
                <p:oleObj name="Equation" r:id="rId3" imgW="37452300" imgH="9944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2714625"/>
                        <a:ext cx="3684587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4" name="Object 6">
            <a:extLst>
              <a:ext uri="{FF2B5EF4-FFF2-40B4-BE49-F238E27FC236}">
                <a16:creationId xmlns:a16="http://schemas.microsoft.com/office/drawing/2014/main" id="{999F4F68-2D8B-2742-B99B-9CFA2ECF75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0200" y="4000500"/>
          <a:ext cx="5138738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9" name="Equation" r:id="rId5" imgW="59397900" imgH="20485100" progId="Equation.3">
                  <p:embed/>
                </p:oleObj>
              </mc:Choice>
              <mc:Fallback>
                <p:oleObj name="Equation" r:id="rId5" imgW="59397900" imgH="20485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4000500"/>
                        <a:ext cx="5138738" cy="177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5" name="TextBox 4">
            <a:extLst>
              <a:ext uri="{FF2B5EF4-FFF2-40B4-BE49-F238E27FC236}">
                <a16:creationId xmlns:a16="http://schemas.microsoft.com/office/drawing/2014/main" id="{20B074E8-A54A-AC4B-9C92-768293044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1214438"/>
            <a:ext cx="7572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sr-Latn-BA" altLang="sr-Latn-RS" sz="2400">
                <a:latin typeface="Arial" panose="020B0604020202020204" pitchFamily="34" charset="0"/>
              </a:rPr>
              <a:t>Ako se cijena spusti do nivoa AVC odnosno do 27 KM. Cijena je 27 KM. Tačka preduzeće može kratkoročno trpiti gubitak do nivoa fiksnih troškova. </a:t>
            </a:r>
          </a:p>
        </p:txBody>
      </p:sp>
    </p:spTree>
  </p:cSld>
  <p:clrMapOvr>
    <a:masterClrMapping/>
  </p:clrMapOvr>
  <p:transition spd="slow" advTm="77768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>
            <a:extLst>
              <a:ext uri="{FF2B5EF4-FFF2-40B4-BE49-F238E27FC236}">
                <a16:creationId xmlns:a16="http://schemas.microsoft.com/office/drawing/2014/main" id="{D3ABFB85-AB90-2142-B03D-01434F277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9144000" cy="6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2">
            <a:extLst>
              <a:ext uri="{FF2B5EF4-FFF2-40B4-BE49-F238E27FC236}">
                <a16:creationId xmlns:a16="http://schemas.microsoft.com/office/drawing/2014/main" id="{C86BE6F6-4DDC-5040-80A4-93A2440D7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142875"/>
            <a:ext cx="685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sr-Latn-BA" altLang="sr-Latn-RS" sz="2000">
                <a:latin typeface="Arial" panose="020B0604020202020204" pitchFamily="34" charset="0"/>
              </a:rPr>
              <a:t>Tačka </a:t>
            </a:r>
            <a:r>
              <a:rPr lang="en-US" altLang="sr-Latn-RS" sz="2000">
                <a:latin typeface="Arial" panose="020B0604020202020204" pitchFamily="34" charset="0"/>
              </a:rPr>
              <a:t>C</a:t>
            </a:r>
            <a:r>
              <a:rPr lang="sr-Latn-BA" altLang="sr-Latn-RS" sz="2000">
                <a:latin typeface="Arial" panose="020B0604020202020204" pitchFamily="34" charset="0"/>
              </a:rPr>
              <a:t> - zatvaranje preduzeća - grafički prikaz</a:t>
            </a:r>
            <a:endParaRPr lang="en-US" altLang="sr-Latn-RS" sz="20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97503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799AEE3-7037-204D-A806-D4AA73F07949}"/>
              </a:ext>
            </a:extLst>
          </p:cNvPr>
          <p:cNvGraphicFramePr>
            <a:graphicFrameLocks noGrp="1"/>
          </p:cNvGraphicFramePr>
          <p:nvPr/>
        </p:nvGraphicFramePr>
        <p:xfrm>
          <a:off x="1357313" y="822325"/>
          <a:ext cx="6143625" cy="5678488"/>
        </p:xfrm>
        <a:graphic>
          <a:graphicData uri="http://schemas.openxmlformats.org/drawingml/2006/table">
            <a:tbl>
              <a:tblPr/>
              <a:tblGrid>
                <a:gridCol w="1108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1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7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60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5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b="1" dirty="0">
                          <a:latin typeface="MS Sans Serif"/>
                          <a:ea typeface="Calibri"/>
                          <a:cs typeface="MS Sans Serif"/>
                        </a:rPr>
                        <a:t>Q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b="1">
                          <a:latin typeface="MS Sans Serif"/>
                          <a:ea typeface="Calibri"/>
                          <a:cs typeface="MS Sans Serif"/>
                        </a:rPr>
                        <a:t>P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b="1">
                          <a:latin typeface="MS Sans Serif"/>
                          <a:ea typeface="Calibri"/>
                          <a:cs typeface="MS Sans Serif"/>
                        </a:rPr>
                        <a:t>AVC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b="1">
                          <a:latin typeface="MS Sans Serif"/>
                          <a:ea typeface="Calibri"/>
                          <a:cs typeface="MS Sans Serif"/>
                        </a:rPr>
                        <a:t>Gubitak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47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0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27,0000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27,0000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-100,0000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47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1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27,0000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30,0000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-103,0000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47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2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27,0000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33,0000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-112,0000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47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3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27,0000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36,0000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-127,0000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47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4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27,0000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39,0000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-148,0000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47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5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27,0000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42,0000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-175,0000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47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6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27,0000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45,0000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-208,0000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47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7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27,0000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48,0000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-247,0000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47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8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27,0000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51,0000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-292,0000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47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9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27,0000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54,0000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-343,0000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47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10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27,0000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57,0000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-400,0000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547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11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27,0000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60,0000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-463,0000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547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12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27,0000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63,0000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-532,0000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547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13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27,0000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66,0000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-607,0000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547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14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27,0000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69,0000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-688,0000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547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15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27,0000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72,0000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-775,0000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547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16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27,0000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75,0000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-868,0000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83B1A36A-8DF1-FB43-8D94-0F9A1555E9B5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65405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BA" sz="2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Tačke C – Tačka </a:t>
            </a:r>
            <a:r>
              <a:rPr lang="sr-Latn-BA" sz="24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zatvaranja</a:t>
            </a:r>
            <a:r>
              <a:rPr lang="sr-Latn-BA" sz="2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preduzeća– tabelarni prikaz</a:t>
            </a:r>
          </a:p>
        </p:txBody>
      </p:sp>
    </p:spTree>
  </p:cSld>
  <p:clrMapOvr>
    <a:masterClrMapping/>
  </p:clrMapOvr>
  <p:transition spd="slow" advTm="732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2AD84E-3705-BA46-A359-2AA26BB973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>
                <a:solidFill>
                  <a:schemeClr val="tx1"/>
                </a:solidFill>
              </a:rPr>
              <a:t>Savršena konkurencija </a:t>
            </a:r>
            <a:br>
              <a:rPr lang="en-US" dirty="0">
                <a:solidFill>
                  <a:schemeClr val="tx1"/>
                </a:solidFill>
              </a:rPr>
            </a:br>
            <a:endParaRPr lang="sr-Latn-BA" dirty="0"/>
          </a:p>
        </p:txBody>
      </p:sp>
      <p:sp>
        <p:nvSpPr>
          <p:cNvPr id="61443" name="Subtitle 5">
            <a:extLst>
              <a:ext uri="{FF2B5EF4-FFF2-40B4-BE49-F238E27FC236}">
                <a16:creationId xmlns:a16="http://schemas.microsoft.com/office/drawing/2014/main" id="{9BF155E0-13C2-744A-8331-8F2FAEE77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750" y="3214688"/>
            <a:ext cx="8429625" cy="135731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sr-Latn-BA" altLang="sr-Latn-RS" sz="3000"/>
              <a:t>Izračunavanje kritičnih tačka </a:t>
            </a:r>
            <a:endParaRPr lang="en-US" altLang="sr-Latn-RS" sz="3000"/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sr-Latn-BA" altLang="sr-Latn-RS" sz="3000"/>
              <a:t>profitabilnosti na osnovu </a:t>
            </a:r>
            <a:endParaRPr lang="en-US" altLang="sr-Latn-RS" sz="3000"/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sr-Latn-BA" altLang="sr-Latn-RS" sz="3000" b="1">
                <a:solidFill>
                  <a:srgbClr val="FF0000"/>
                </a:solidFill>
              </a:rPr>
              <a:t>promjen</a:t>
            </a:r>
            <a:r>
              <a:rPr lang="en-GB" altLang="sr-Latn-RS" sz="3000" b="1">
                <a:solidFill>
                  <a:srgbClr val="FF0000"/>
                </a:solidFill>
              </a:rPr>
              <a:t>e</a:t>
            </a:r>
            <a:r>
              <a:rPr lang="sr-Latn-BA" altLang="sr-Latn-RS" sz="3000" b="1">
                <a:solidFill>
                  <a:srgbClr val="FF0000"/>
                </a:solidFill>
              </a:rPr>
              <a:t> </a:t>
            </a:r>
            <a:r>
              <a:rPr lang="en-US" altLang="sr-Latn-RS" sz="3000" b="1">
                <a:solidFill>
                  <a:srgbClr val="FF0000"/>
                </a:solidFill>
              </a:rPr>
              <a:t>koli</a:t>
            </a:r>
            <a:r>
              <a:rPr lang="sr-Latn-BA" altLang="sr-Latn-RS" sz="3000" b="1">
                <a:solidFill>
                  <a:srgbClr val="FF0000"/>
                </a:solidFill>
              </a:rPr>
              <a:t>čine</a:t>
            </a:r>
          </a:p>
        </p:txBody>
      </p:sp>
    </p:spTree>
  </p:cSld>
  <p:clrMapOvr>
    <a:masterClrMapping/>
  </p:clrMapOvr>
  <p:transition spd="slow" advTm="10684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16F26B-4BFE-E949-9C44-2C1E976A7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35732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sz="3200" dirty="0"/>
              <a:t>Izračunavanje kritičnih tačka profitabilnosti na osnovu promjena </a:t>
            </a:r>
            <a:r>
              <a:rPr lang="en-US" sz="3200" dirty="0"/>
              <a:t>k</a:t>
            </a:r>
            <a:r>
              <a:rPr lang="sr-Latn-BA" sz="3200" dirty="0" err="1"/>
              <a:t>oličin</a:t>
            </a:r>
            <a:r>
              <a:rPr lang="en-US" sz="3200" dirty="0"/>
              <a:t>e</a:t>
            </a:r>
            <a:endParaRPr lang="sr-Latn-BA" sz="3200" dirty="0"/>
          </a:p>
        </p:txBody>
      </p:sp>
      <p:sp>
        <p:nvSpPr>
          <p:cNvPr id="65539" name="Content Placeholder 1">
            <a:extLst>
              <a:ext uri="{FF2B5EF4-FFF2-40B4-BE49-F238E27FC236}">
                <a16:creationId xmlns:a16="http://schemas.microsoft.com/office/drawing/2014/main" id="{EA454811-3022-F742-8982-E1B138B0AE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2071688"/>
            <a:ext cx="8229600" cy="3578225"/>
          </a:xfrm>
        </p:spPr>
        <p:txBody>
          <a:bodyPr/>
          <a:lstStyle/>
          <a:p>
            <a:pPr eaLnBrk="1" hangingPunct="1"/>
            <a:r>
              <a:rPr lang="sr-Latn-BA" altLang="sr-Latn-RS"/>
              <a:t>Tačka maksimalnog profita</a:t>
            </a:r>
          </a:p>
          <a:p>
            <a:pPr eaLnBrk="1" hangingPunct="1"/>
            <a:r>
              <a:rPr lang="sr-Latn-BA" altLang="sr-Latn-RS"/>
              <a:t>Tačke nultnog profita (prelomne tačke ekonomičnosti)</a:t>
            </a:r>
          </a:p>
          <a:p>
            <a:pPr eaLnBrk="1" hangingPunct="1"/>
            <a:r>
              <a:rPr lang="sr-Latn-BA" altLang="sr-Latn-RS"/>
              <a:t>Tačka zatvaranja preduzeće</a:t>
            </a:r>
          </a:p>
        </p:txBody>
      </p:sp>
    </p:spTree>
  </p:cSld>
  <p:clrMapOvr>
    <a:masterClrMapping/>
  </p:clrMapOvr>
  <p:transition spd="slow" advTm="11766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CE9691-5F27-C746-A740-EF2D2B984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sz="3600" dirty="0"/>
              <a:t>Maksim</a:t>
            </a:r>
            <a:r>
              <a:rPr lang="en-US" sz="3600" dirty="0"/>
              <a:t>izacija</a:t>
            </a:r>
            <a:r>
              <a:rPr lang="sr-Latn-BA" sz="3600" dirty="0"/>
              <a:t> profit</a:t>
            </a:r>
            <a:r>
              <a:rPr lang="en-US" sz="3600" dirty="0"/>
              <a:t>a</a:t>
            </a:r>
            <a:endParaRPr lang="sr-Latn-BA" sz="3600" dirty="0"/>
          </a:p>
        </p:txBody>
      </p:sp>
      <p:sp>
        <p:nvSpPr>
          <p:cNvPr id="66563" name="Content Placeholder 3">
            <a:extLst>
              <a:ext uri="{FF2B5EF4-FFF2-40B4-BE49-F238E27FC236}">
                <a16:creationId xmlns:a16="http://schemas.microsoft.com/office/drawing/2014/main" id="{600B8C30-610E-9044-A5C2-0949652033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2" charset="2"/>
              <a:buNone/>
            </a:pPr>
            <a:r>
              <a:rPr lang="sr-Latn-BA" altLang="sr-Latn-RS"/>
              <a:t>P</a:t>
            </a:r>
            <a:r>
              <a:rPr lang="en-US" altLang="sr-Latn-RS"/>
              <a:t>=MR=80</a:t>
            </a:r>
          </a:p>
          <a:p>
            <a:pPr eaLnBrk="1" hangingPunct="1">
              <a:buFont typeface="Wingdings 3" pitchFamily="2" charset="2"/>
              <a:buNone/>
            </a:pPr>
            <a:r>
              <a:rPr lang="en-US" altLang="sr-Latn-RS"/>
              <a:t>TR=80Q</a:t>
            </a:r>
          </a:p>
          <a:p>
            <a:pPr eaLnBrk="1" hangingPunct="1">
              <a:buFont typeface="Wingdings 3" pitchFamily="2" charset="2"/>
              <a:buNone/>
            </a:pPr>
            <a:r>
              <a:rPr lang="en-US" altLang="sr-Latn-RS"/>
              <a:t>TC=100+27Q+3Q</a:t>
            </a:r>
            <a:r>
              <a:rPr lang="en-US" altLang="sr-Latn-RS" baseline="30000"/>
              <a:t>2</a:t>
            </a:r>
          </a:p>
          <a:p>
            <a:pPr eaLnBrk="1" hangingPunct="1">
              <a:buFont typeface="Wingdings 3" pitchFamily="2" charset="2"/>
              <a:buNone/>
            </a:pPr>
            <a:r>
              <a:rPr lang="en-US" altLang="sr-Latn-RS"/>
              <a:t>AC=100/Q+27+3Q</a:t>
            </a:r>
          </a:p>
          <a:p>
            <a:pPr eaLnBrk="1" hangingPunct="1">
              <a:buFont typeface="Wingdings 3" pitchFamily="2" charset="2"/>
              <a:buNone/>
            </a:pPr>
            <a:r>
              <a:rPr lang="en-US" altLang="sr-Latn-RS"/>
              <a:t>MC=27+6Q</a:t>
            </a:r>
          </a:p>
          <a:p>
            <a:pPr eaLnBrk="1" hangingPunct="1">
              <a:buFont typeface="Wingdings 3" pitchFamily="2" charset="2"/>
              <a:buNone/>
            </a:pPr>
            <a:r>
              <a:rPr lang="en-US" altLang="sr-Latn-RS"/>
              <a:t>Profit=-100+53Q-3Q</a:t>
            </a:r>
            <a:r>
              <a:rPr lang="en-US" altLang="sr-Latn-RS" baseline="30000"/>
              <a:t>2</a:t>
            </a:r>
            <a:endParaRPr lang="sr-Latn-BA" altLang="sr-Latn-RS"/>
          </a:p>
        </p:txBody>
      </p:sp>
      <p:pic>
        <p:nvPicPr>
          <p:cNvPr id="66564" name="Audio 1">
            <a:hlinkClick r:id="" action="ppaction://media"/>
            <a:extLst>
              <a:ext uri="{FF2B5EF4-FFF2-40B4-BE49-F238E27FC236}">
                <a16:creationId xmlns:a16="http://schemas.microsoft.com/office/drawing/2014/main" id="{B87F3FEA-AFDE-B746-B4DB-9A2469D876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4469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75F50E-AB15-8D4D-A832-1F31F7FD5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/>
              <a:t>Profit</a:t>
            </a:r>
            <a:endParaRPr lang="en-US" dirty="0"/>
          </a:p>
        </p:txBody>
      </p:sp>
      <p:sp>
        <p:nvSpPr>
          <p:cNvPr id="12291" name="Content Placeholder 1">
            <a:extLst>
              <a:ext uri="{FF2B5EF4-FFF2-40B4-BE49-F238E27FC236}">
                <a16:creationId xmlns:a16="http://schemas.microsoft.com/office/drawing/2014/main" id="{0EFF9AA3-6D3C-594E-8F0C-4A8E5FF880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r-Latn-BA" altLang="sr-Latn-RS"/>
              <a:t>Profit (oznaka pf) – razlika između TR i TC, odnosno pf=TR-TC</a:t>
            </a:r>
            <a:endParaRPr lang="en-US" altLang="sr-Latn-RS"/>
          </a:p>
          <a:p>
            <a:pPr eaLnBrk="1" hangingPunct="1"/>
            <a:r>
              <a:rPr lang="en-US" altLang="en-US" sz="1800"/>
              <a:t>E</a:t>
            </a:r>
            <a:r>
              <a:rPr lang="sr-Latn-BA" altLang="en-US" sz="1800"/>
              <a:t>konomski</a:t>
            </a:r>
            <a:r>
              <a:rPr lang="en-US" altLang="en-US" sz="1800"/>
              <a:t> profit </a:t>
            </a:r>
            <a:r>
              <a:rPr lang="bs-Cyrl-BA" altLang="en-US" sz="1800"/>
              <a:t>= Т</a:t>
            </a:r>
            <a:r>
              <a:rPr lang="en-US" altLang="en-US" sz="1800"/>
              <a:t>R –TC</a:t>
            </a:r>
            <a:r>
              <a:rPr lang="sr-Latn-BA" altLang="en-US" sz="1800"/>
              <a:t>=ukupni prihodi i ukupni ekonomski troškovi=ukupni prihodi – eksplicitni troškovi – implicitni troškovi</a:t>
            </a:r>
            <a:endParaRPr lang="en-US" altLang="en-US" sz="1800"/>
          </a:p>
          <a:p>
            <a:pPr eaLnBrk="1" hangingPunct="1"/>
            <a:r>
              <a:rPr lang="sr-Latn-BA" altLang="sr-Latn-RS"/>
              <a:t>Preduzeće ostvaruje:</a:t>
            </a:r>
          </a:p>
          <a:p>
            <a:pPr marL="849313" lvl="1" indent="-457200" eaLnBrk="1" hangingPunct="1">
              <a:buFont typeface="Lucida Sans Unicode" panose="020B0602030504020204" pitchFamily="34" charset="0"/>
              <a:buAutoNum type="arabicPeriod"/>
            </a:pPr>
            <a:r>
              <a:rPr lang="sr-Latn-BA" altLang="sr-Latn-RS"/>
              <a:t>Dobit → pf&gt;0, odnosno TR&gt;TC</a:t>
            </a:r>
          </a:p>
          <a:p>
            <a:pPr marL="849313" lvl="1" indent="-457200" eaLnBrk="1" hangingPunct="1">
              <a:buFont typeface="Lucida Sans Unicode" panose="020B0602030504020204" pitchFamily="34" charset="0"/>
              <a:buAutoNum type="arabicPeriod"/>
            </a:pPr>
            <a:r>
              <a:rPr lang="sr-Latn-BA" altLang="sr-Latn-RS"/>
              <a:t>Gubitak → pf&lt;0, odnosno TR&lt;TC</a:t>
            </a:r>
          </a:p>
          <a:p>
            <a:pPr marL="849313" lvl="1" indent="-457200" eaLnBrk="1" hangingPunct="1">
              <a:buFont typeface="Lucida Sans Unicode" panose="020B0602030504020204" pitchFamily="34" charset="0"/>
              <a:buAutoNum type="arabicPeriod"/>
            </a:pPr>
            <a:r>
              <a:rPr lang="sr-Latn-BA" altLang="sr-Latn-RS"/>
              <a:t>Nulti profit (tzv. tačka pokrića ili prag ekonomičn</a:t>
            </a:r>
            <a:r>
              <a:rPr lang="en-US" altLang="sr-Latn-RS"/>
              <a:t>o</a:t>
            </a:r>
            <a:r>
              <a:rPr lang="sr-Latn-BA" altLang="sr-Latn-RS"/>
              <a:t>sti) → pf=0, odnosno TR=TC</a:t>
            </a:r>
            <a:endParaRPr lang="en-US" altLang="sr-Latn-RS"/>
          </a:p>
        </p:txBody>
      </p:sp>
    </p:spTree>
  </p:cSld>
  <p:clrMapOvr>
    <a:masterClrMapping/>
  </p:clrMapOvr>
  <p:transition spd="slow" advTm="67946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>
            <a:extLst>
              <a:ext uri="{FF2B5EF4-FFF2-40B4-BE49-F238E27FC236}">
                <a16:creationId xmlns:a16="http://schemas.microsoft.com/office/drawing/2014/main" id="{304C787E-6C0B-A948-8096-A1A4C3AE7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0" y="876300"/>
            <a:ext cx="8890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84CEF93-3229-CE43-AA4E-3A7F0EF66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58" y="285728"/>
            <a:ext cx="8572560" cy="35718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sz="2400" dirty="0"/>
              <a:t>Tačka A - </a:t>
            </a:r>
            <a:r>
              <a:rPr lang="sr-Latn-BA" sz="2400" dirty="0" err="1"/>
              <a:t>Maksimizacija</a:t>
            </a:r>
            <a:r>
              <a:rPr lang="sr-Latn-BA" sz="2400" dirty="0"/>
              <a:t> profita – grafički prikaz</a:t>
            </a:r>
          </a:p>
        </p:txBody>
      </p:sp>
    </p:spTree>
  </p:cSld>
  <p:clrMapOvr>
    <a:masterClrMapping/>
  </p:clrMapOvr>
  <p:transition spd="slow" advTm="136734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Object 6">
            <a:extLst>
              <a:ext uri="{FF2B5EF4-FFF2-40B4-BE49-F238E27FC236}">
                <a16:creationId xmlns:a16="http://schemas.microsoft.com/office/drawing/2014/main" id="{FA18A1A7-F79F-594B-B429-9788E6FB4D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2613" y="2286000"/>
          <a:ext cx="134937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7" name="Equation" r:id="rId3" imgW="18427700" imgH="14922500" progId="Equation.3">
                  <p:embed/>
                </p:oleObj>
              </mc:Choice>
              <mc:Fallback>
                <p:oleObj name="Equation" r:id="rId3" imgW="18427700" imgH="149225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2286000"/>
                        <a:ext cx="1349375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1" name="Rectangle 9">
            <a:extLst>
              <a:ext uri="{FF2B5EF4-FFF2-40B4-BE49-F238E27FC236}">
                <a16:creationId xmlns:a16="http://schemas.microsoft.com/office/drawing/2014/main" id="{5ADAEE3A-19E0-4C41-BD40-3B9E73538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785813"/>
            <a:ext cx="78581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sr-Latn-BA" altLang="sr-Latn-RS" sz="2400">
                <a:latin typeface="Arial" panose="020B0604020202020204" pitchFamily="34" charset="0"/>
              </a:rPr>
              <a:t>Tačka A - </a:t>
            </a:r>
            <a:r>
              <a:rPr lang="en-US" altLang="sr-Latn-RS" sz="2400">
                <a:latin typeface="Arial" panose="020B0604020202020204" pitchFamily="34" charset="0"/>
              </a:rPr>
              <a:t>M</a:t>
            </a:r>
            <a:r>
              <a:rPr lang="sr-Latn-BA" altLang="sr-Latn-RS" sz="2400">
                <a:latin typeface="Arial" panose="020B0604020202020204" pitchFamily="34" charset="0"/>
              </a:rPr>
              <a:t>aks</a:t>
            </a:r>
            <a:r>
              <a:rPr lang="en-US" altLang="sr-Latn-RS" sz="2400">
                <a:latin typeface="Arial" panose="020B0604020202020204" pitchFamily="34" charset="0"/>
              </a:rPr>
              <a:t>imizacija</a:t>
            </a:r>
            <a:r>
              <a:rPr lang="sr-Latn-BA" altLang="sr-Latn-RS" sz="2400">
                <a:latin typeface="Arial" panose="020B0604020202020204" pitchFamily="34" charset="0"/>
              </a:rPr>
              <a:t> profit</a:t>
            </a:r>
            <a:r>
              <a:rPr lang="en-US" altLang="sr-Latn-RS" sz="2400">
                <a:latin typeface="Arial" panose="020B0604020202020204" pitchFamily="34" charset="0"/>
              </a:rPr>
              <a:t>a</a:t>
            </a:r>
            <a:r>
              <a:rPr lang="sr-Latn-BA" altLang="sr-Latn-RS" sz="2400">
                <a:latin typeface="Arial" panose="020B0604020202020204" pitchFamily="34" charset="0"/>
              </a:rPr>
              <a:t> - Matematički prikaz</a:t>
            </a:r>
          </a:p>
          <a:p>
            <a:pPr eaLnBrk="1" hangingPunct="1"/>
            <a:r>
              <a:rPr lang="sr-Latn-BA" altLang="sr-Latn-RS" sz="2800"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68612" name="Object 9">
            <a:extLst>
              <a:ext uri="{FF2B5EF4-FFF2-40B4-BE49-F238E27FC236}">
                <a16:creationId xmlns:a16="http://schemas.microsoft.com/office/drawing/2014/main" id="{058F608C-EEE5-4C43-A223-A1648B8927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86338" y="2619375"/>
          <a:ext cx="3346450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8" name="Equation" r:id="rId5" imgW="43599100" imgH="20485100" progId="Equation.3">
                  <p:embed/>
                </p:oleObj>
              </mc:Choice>
              <mc:Fallback>
                <p:oleObj name="Equation" r:id="rId5" imgW="43599100" imgH="204851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6338" y="2619375"/>
                        <a:ext cx="3346450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3" name="Object 11">
            <a:extLst>
              <a:ext uri="{FF2B5EF4-FFF2-40B4-BE49-F238E27FC236}">
                <a16:creationId xmlns:a16="http://schemas.microsoft.com/office/drawing/2014/main" id="{060C2DBD-95B3-7745-BDB8-37E9EB456D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4375" y="3476625"/>
          <a:ext cx="3297238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9" name="Equation" r:id="rId7" imgW="40665400" imgH="15798800" progId="Equation.3">
                  <p:embed/>
                </p:oleObj>
              </mc:Choice>
              <mc:Fallback>
                <p:oleObj name="Equation" r:id="rId7" imgW="40665400" imgH="157988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3476625"/>
                        <a:ext cx="3297238" cy="1281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44115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26B9F4F-6619-3A4A-ADD3-8CBEB3486E6B}"/>
              </a:ext>
            </a:extLst>
          </p:cNvPr>
          <p:cNvGraphicFramePr>
            <a:graphicFrameLocks noGrp="1"/>
          </p:cNvGraphicFramePr>
          <p:nvPr/>
        </p:nvGraphicFramePr>
        <p:xfrm>
          <a:off x="1000125" y="857250"/>
          <a:ext cx="6715125" cy="5695950"/>
        </p:xfrm>
        <a:graphic>
          <a:graphicData uri="http://schemas.openxmlformats.org/drawingml/2006/table">
            <a:tbl>
              <a:tblPr/>
              <a:tblGrid>
                <a:gridCol w="1098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5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1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00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5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b="1" dirty="0">
                          <a:latin typeface="MS Sans Serif"/>
                          <a:ea typeface="Calibri"/>
                          <a:cs typeface="MS Sans Serif"/>
                        </a:rPr>
                        <a:t>Q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b="1">
                          <a:latin typeface="MS Sans Serif"/>
                          <a:ea typeface="Calibri"/>
                          <a:cs typeface="MS Sans Serif"/>
                        </a:rPr>
                        <a:t>P=MR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b="1">
                          <a:latin typeface="MS Sans Serif"/>
                          <a:ea typeface="Calibri"/>
                          <a:cs typeface="MS Sans Serif"/>
                        </a:rPr>
                        <a:t>MC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b="1">
                          <a:latin typeface="MS Sans Serif"/>
                          <a:ea typeface="Calibri"/>
                          <a:cs typeface="MS Sans Serif"/>
                        </a:rPr>
                        <a:t>Profit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4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0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27,0000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-100,0000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4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1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33,0000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-50,0000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4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2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39,0000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-6,0000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4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3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45,0000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32,0000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4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4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51,0000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64,0000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4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5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57,0000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90,0000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4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6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63,0000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110,0000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60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7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69,0000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124,0000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4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8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75,0000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132,0000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4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9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81,0000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134,0000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4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10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87,0000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130,0000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54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11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93,0000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120,0000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54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12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99,0000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104,0000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54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13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105,0000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82,0000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54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14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111,0000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54,0000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54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15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117,0000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20,0000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54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16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123,0000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-20,0000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9731" name="TextBox 4">
            <a:extLst>
              <a:ext uri="{FF2B5EF4-FFF2-40B4-BE49-F238E27FC236}">
                <a16:creationId xmlns:a16="http://schemas.microsoft.com/office/drawing/2014/main" id="{9C2A5B9F-38DF-D44B-A334-021FD75BA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285750"/>
            <a:ext cx="7715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sr-Latn-BA" altLang="sr-Latn-RS" sz="2400">
                <a:latin typeface="Arial" panose="020B0604020202020204" pitchFamily="34" charset="0"/>
              </a:rPr>
              <a:t>Tačka A- Maksimizacija profita – tabelarni prikaz</a:t>
            </a:r>
          </a:p>
        </p:txBody>
      </p:sp>
    </p:spTree>
  </p:cSld>
  <p:clrMapOvr>
    <a:masterClrMapping/>
  </p:clrMapOvr>
  <p:transition spd="slow" advTm="563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>
            <a:extLst>
              <a:ext uri="{FF2B5EF4-FFF2-40B4-BE49-F238E27FC236}">
                <a16:creationId xmlns:a16="http://schemas.microsoft.com/office/drawing/2014/main" id="{B31275BE-843E-1546-B7E2-D51E362811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090738"/>
            <a:ext cx="3817938" cy="1431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Ta</a:t>
            </a:r>
            <a:r>
              <a:rPr lang="sr-Latn-BA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čke B – nultni profit</a:t>
            </a:r>
            <a:br>
              <a:rPr lang="sr-Latn-BA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r-Latn-BA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matematički prikaz 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70659" name="Rectangle 3">
            <a:extLst>
              <a:ext uri="{FF2B5EF4-FFF2-40B4-BE49-F238E27FC236}">
                <a16:creationId xmlns:a16="http://schemas.microsoft.com/office/drawing/2014/main" id="{65677BAD-9250-9F44-9D20-B48D1E75C736}"/>
              </a:ext>
            </a:extLst>
          </p:cNvPr>
          <p:cNvGraphicFramePr>
            <a:graphicFrameLocks noGrp="1"/>
          </p:cNvGraphicFramePr>
          <p:nvPr>
            <p:ph sz="quarter" idx="4294967295"/>
          </p:nvPr>
        </p:nvGraphicFramePr>
        <p:xfrm>
          <a:off x="9090025" y="2565400"/>
          <a:ext cx="53975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5" name="Equation" r:id="rId3" imgW="0" imgH="0" progId="Equation.3">
                  <p:embed/>
                </p:oleObj>
              </mc:Choice>
              <mc:Fallback>
                <p:oleObj name="Equation" r:id="rId3" imgW="0" imgH="0" progId="Equation.3">
                  <p:embed/>
                  <p:pic>
                    <p:nvPicPr>
                      <p:cNvPr id="0" name="Rectangle 3"/>
                      <p:cNvPicPr>
                        <a:picLocks noGrp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0025" y="2565400"/>
                        <a:ext cx="53975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0" name="Rectangle 4">
            <a:extLst>
              <a:ext uri="{FF2B5EF4-FFF2-40B4-BE49-F238E27FC236}">
                <a16:creationId xmlns:a16="http://schemas.microsoft.com/office/drawing/2014/main" id="{F883D4C7-8BF8-0B45-A304-F114D96F606B}"/>
              </a:ext>
            </a:extLst>
          </p:cNvPr>
          <p:cNvGraphicFramePr>
            <a:graphicFrameLocks noGrp="1"/>
          </p:cNvGraphicFramePr>
          <p:nvPr>
            <p:ph sz="quarter" idx="4294967295"/>
          </p:nvPr>
        </p:nvGraphicFramePr>
        <p:xfrm>
          <a:off x="9090025" y="4913313"/>
          <a:ext cx="53975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6" name="Equation" r:id="rId4" imgW="0" imgH="0" progId="Equation.3">
                  <p:embed/>
                </p:oleObj>
              </mc:Choice>
              <mc:Fallback>
                <p:oleObj name="Equation" r:id="rId4" imgW="0" imgH="0" progId="Equation.3">
                  <p:embed/>
                  <p:pic>
                    <p:nvPicPr>
                      <p:cNvPr id="0" name="Rectangle 4"/>
                      <p:cNvPicPr>
                        <a:picLocks noGrp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0025" y="4913313"/>
                        <a:ext cx="53975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1" name="Object 6">
            <a:extLst>
              <a:ext uri="{FF2B5EF4-FFF2-40B4-BE49-F238E27FC236}">
                <a16:creationId xmlns:a16="http://schemas.microsoft.com/office/drawing/2014/main" id="{F53091FE-2070-AA41-BC9F-77E44DF669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76650" y="74613"/>
          <a:ext cx="4576763" cy="658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7" name="Equation" r:id="rId5" imgW="59105800" imgH="114693700" progId="Equation.3">
                  <p:embed/>
                </p:oleObj>
              </mc:Choice>
              <mc:Fallback>
                <p:oleObj name="Equation" r:id="rId5" imgW="59105800" imgH="114693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6650" y="74613"/>
                        <a:ext cx="4576763" cy="658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99372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>
            <a:extLst>
              <a:ext uri="{FF2B5EF4-FFF2-40B4-BE49-F238E27FC236}">
                <a16:creationId xmlns:a16="http://schemas.microsoft.com/office/drawing/2014/main" id="{A333EF44-D41C-1642-8079-8AA6719A8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D36A24-E022-864F-9BD5-FE322D6840DF}"/>
              </a:ext>
            </a:extLst>
          </p:cNvPr>
          <p:cNvSpPr txBox="1">
            <a:spLocks noChangeArrowheads="1"/>
          </p:cNvSpPr>
          <p:nvPr/>
        </p:nvSpPr>
        <p:spPr>
          <a:xfrm>
            <a:off x="1714480" y="214289"/>
            <a:ext cx="5715040" cy="428629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Ta</a:t>
            </a:r>
            <a:r>
              <a:rPr lang="sr-Latn-BA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čke B – nultni profit grafički prikaz </a:t>
            </a: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Tm="113809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F66C0BF-8000-3C4C-980A-FD81B8DD28C9}"/>
              </a:ext>
            </a:extLst>
          </p:cNvPr>
          <p:cNvGraphicFramePr>
            <a:graphicFrameLocks noGrp="1"/>
          </p:cNvGraphicFramePr>
          <p:nvPr/>
        </p:nvGraphicFramePr>
        <p:xfrm>
          <a:off x="1285875" y="749300"/>
          <a:ext cx="6858000" cy="5751513"/>
        </p:xfrm>
        <a:graphic>
          <a:graphicData uri="http://schemas.openxmlformats.org/drawingml/2006/table">
            <a:tbl>
              <a:tblPr/>
              <a:tblGrid>
                <a:gridCol w="1243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4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5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4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952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b="1" kern="1200" dirty="0">
                          <a:solidFill>
                            <a:srgbClr val="000000"/>
                          </a:solidFill>
                          <a:latin typeface="MS Sans Serif"/>
                          <a:ea typeface="Calibri"/>
                          <a:cs typeface="MS Sans Serif"/>
                        </a:rPr>
                        <a:t>Q</a:t>
                      </a:r>
                      <a:r>
                        <a:rPr lang="sr-Latn-BA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b="1" kern="1200">
                          <a:solidFill>
                            <a:srgbClr val="000000"/>
                          </a:solidFill>
                          <a:latin typeface="MS Sans Serif"/>
                          <a:ea typeface="Calibri"/>
                          <a:cs typeface="MS Sans Serif"/>
                        </a:rPr>
                        <a:t>P</a:t>
                      </a: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b="1">
                          <a:latin typeface="MS Sans Serif"/>
                          <a:ea typeface="Calibri"/>
                          <a:cs typeface="MS Sans Serif"/>
                        </a:rPr>
                        <a:t>AC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b="1" kern="1200">
                          <a:solidFill>
                            <a:srgbClr val="000000"/>
                          </a:solidFill>
                          <a:latin typeface="MS Sans Serif"/>
                          <a:ea typeface="Calibri"/>
                          <a:cs typeface="MS Sans Serif"/>
                        </a:rPr>
                        <a:t>Profit</a:t>
                      </a: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52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kern="1200" dirty="0">
                          <a:solidFill>
                            <a:srgbClr val="000000"/>
                          </a:solidFill>
                          <a:latin typeface="MS Sans Serif"/>
                          <a:ea typeface="Calibri"/>
                          <a:cs typeface="MS Sans Serif"/>
                        </a:rPr>
                        <a:t>0</a:t>
                      </a:r>
                      <a:r>
                        <a:rPr lang="sr-Latn-BA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BA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MS Sans Serif"/>
                          <a:ea typeface="Calibri"/>
                          <a:cs typeface="MS Sans Serif"/>
                        </a:rPr>
                        <a:t>-100,0000</a:t>
                      </a: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52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kern="1200" dirty="0">
                          <a:solidFill>
                            <a:srgbClr val="000000"/>
                          </a:solidFill>
                          <a:latin typeface="MS Sans Serif"/>
                          <a:ea typeface="Calibri"/>
                          <a:cs typeface="MS Sans Serif"/>
                        </a:rPr>
                        <a:t>1</a:t>
                      </a:r>
                      <a:r>
                        <a:rPr lang="sr-Latn-BA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130,0000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MS Sans Serif"/>
                          <a:ea typeface="Calibri"/>
                          <a:cs typeface="MS Sans Serif"/>
                        </a:rPr>
                        <a:t>-50,0000</a:t>
                      </a: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52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kern="1200" dirty="0">
                          <a:solidFill>
                            <a:srgbClr val="000000"/>
                          </a:solidFill>
                          <a:latin typeface="MS Sans Serif"/>
                          <a:ea typeface="Calibri"/>
                          <a:cs typeface="MS Sans Serif"/>
                        </a:rPr>
                        <a:t>2</a:t>
                      </a:r>
                      <a:r>
                        <a:rPr lang="sr-Latn-BA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kern="1200" dirty="0">
                          <a:solidFill>
                            <a:srgbClr val="000000"/>
                          </a:solidFill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r>
                        <a:rPr lang="sr-Latn-BA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83,0000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kern="1200" dirty="0">
                          <a:solidFill>
                            <a:srgbClr val="000000"/>
                          </a:solidFill>
                          <a:latin typeface="MS Sans Serif"/>
                          <a:ea typeface="Calibri"/>
                          <a:cs typeface="MS Sans Serif"/>
                        </a:rPr>
                        <a:t>-6,0000</a:t>
                      </a:r>
                      <a:r>
                        <a:rPr lang="sr-Latn-BA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52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kern="1200" dirty="0">
                          <a:solidFill>
                            <a:srgbClr val="000000"/>
                          </a:solidFill>
                          <a:latin typeface="MS Sans Serif"/>
                          <a:ea typeface="Calibri"/>
                          <a:cs typeface="MS Sans Serif"/>
                        </a:rPr>
                        <a:t>3</a:t>
                      </a:r>
                      <a:r>
                        <a:rPr lang="sr-Latn-BA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69,3333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MS Sans Serif"/>
                          <a:ea typeface="Calibri"/>
                          <a:cs typeface="MS Sans Serif"/>
                        </a:rPr>
                        <a:t>32,0000</a:t>
                      </a: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52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kern="1200" dirty="0">
                          <a:solidFill>
                            <a:srgbClr val="000000"/>
                          </a:solidFill>
                          <a:latin typeface="MS Sans Serif"/>
                          <a:ea typeface="Calibri"/>
                          <a:cs typeface="MS Sans Serif"/>
                        </a:rPr>
                        <a:t>4</a:t>
                      </a:r>
                      <a:r>
                        <a:rPr lang="sr-Latn-BA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64,0000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MS Sans Serif"/>
                          <a:ea typeface="Calibri"/>
                          <a:cs typeface="MS Sans Serif"/>
                        </a:rPr>
                        <a:t>64,0000</a:t>
                      </a: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52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kern="1200" dirty="0">
                          <a:solidFill>
                            <a:srgbClr val="000000"/>
                          </a:solidFill>
                          <a:latin typeface="MS Sans Serif"/>
                          <a:ea typeface="Calibri"/>
                          <a:cs typeface="MS Sans Serif"/>
                        </a:rPr>
                        <a:t>5</a:t>
                      </a:r>
                      <a:r>
                        <a:rPr lang="sr-Latn-BA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62,0000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MS Sans Serif"/>
                          <a:ea typeface="Calibri"/>
                          <a:cs typeface="MS Sans Serif"/>
                        </a:rPr>
                        <a:t>90,0000</a:t>
                      </a: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52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kern="1200" dirty="0">
                          <a:solidFill>
                            <a:srgbClr val="000000"/>
                          </a:solidFill>
                          <a:latin typeface="MS Sans Serif"/>
                          <a:ea typeface="Calibri"/>
                          <a:cs typeface="MS Sans Serif"/>
                        </a:rPr>
                        <a:t>6</a:t>
                      </a:r>
                      <a:r>
                        <a:rPr lang="sr-Latn-BA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61,6667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MS Sans Serif"/>
                          <a:ea typeface="Calibri"/>
                          <a:cs typeface="MS Sans Serif"/>
                        </a:rPr>
                        <a:t>110,0000</a:t>
                      </a: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52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MS Sans Serif"/>
                          <a:ea typeface="Calibri"/>
                          <a:cs typeface="MS Sans Serif"/>
                        </a:rPr>
                        <a:t>7</a:t>
                      </a: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kern="1200" dirty="0">
                          <a:solidFill>
                            <a:srgbClr val="000000"/>
                          </a:solidFill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r>
                        <a:rPr lang="sr-Latn-BA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62,2857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MS Sans Serif"/>
                          <a:ea typeface="Calibri"/>
                          <a:cs typeface="MS Sans Serif"/>
                        </a:rPr>
                        <a:t>124,0000</a:t>
                      </a: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52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MS Sans Serif"/>
                          <a:ea typeface="Calibri"/>
                          <a:cs typeface="MS Sans Serif"/>
                        </a:rPr>
                        <a:t>8</a:t>
                      </a: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kern="1200" dirty="0">
                          <a:solidFill>
                            <a:srgbClr val="000000"/>
                          </a:solidFill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r>
                        <a:rPr lang="sr-Latn-BA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63,5000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MS Sans Serif"/>
                          <a:ea typeface="Calibri"/>
                          <a:cs typeface="MS Sans Serif"/>
                        </a:rPr>
                        <a:t>132,0000</a:t>
                      </a: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52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MS Sans Serif"/>
                          <a:ea typeface="Calibri"/>
                          <a:cs typeface="MS Sans Serif"/>
                        </a:rPr>
                        <a:t>9</a:t>
                      </a: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kern="1200" dirty="0">
                          <a:solidFill>
                            <a:srgbClr val="000000"/>
                          </a:solidFill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r>
                        <a:rPr lang="sr-Latn-BA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65,1111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MS Sans Serif"/>
                          <a:ea typeface="Calibri"/>
                          <a:cs typeface="MS Sans Serif"/>
                        </a:rPr>
                        <a:t>134,0000</a:t>
                      </a: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52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MS Sans Serif"/>
                          <a:ea typeface="Calibri"/>
                          <a:cs typeface="MS Sans Serif"/>
                        </a:rPr>
                        <a:t>10</a:t>
                      </a: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kern="1200" dirty="0">
                          <a:solidFill>
                            <a:srgbClr val="000000"/>
                          </a:solidFill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r>
                        <a:rPr lang="sr-Latn-BA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67,0000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MS Sans Serif"/>
                          <a:ea typeface="Calibri"/>
                          <a:cs typeface="MS Sans Serif"/>
                        </a:rPr>
                        <a:t>130,0000</a:t>
                      </a: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52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MS Sans Serif"/>
                          <a:ea typeface="Calibri"/>
                          <a:cs typeface="MS Sans Serif"/>
                        </a:rPr>
                        <a:t>11</a:t>
                      </a: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kern="1200" dirty="0">
                          <a:solidFill>
                            <a:srgbClr val="000000"/>
                          </a:solidFill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r>
                        <a:rPr lang="sr-Latn-BA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69,0909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MS Sans Serif"/>
                          <a:ea typeface="Calibri"/>
                          <a:cs typeface="MS Sans Serif"/>
                        </a:rPr>
                        <a:t>120,0000</a:t>
                      </a: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52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MS Sans Serif"/>
                          <a:ea typeface="Calibri"/>
                          <a:cs typeface="MS Sans Serif"/>
                        </a:rPr>
                        <a:t>12</a:t>
                      </a: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kern="1200" dirty="0">
                          <a:solidFill>
                            <a:srgbClr val="000000"/>
                          </a:solidFill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r>
                        <a:rPr lang="sr-Latn-BA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>
                          <a:latin typeface="MS Sans Serif"/>
                          <a:ea typeface="Calibri"/>
                          <a:cs typeface="MS Sans Serif"/>
                        </a:rPr>
                        <a:t>71,3333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MS Sans Serif"/>
                          <a:ea typeface="Calibri"/>
                          <a:cs typeface="MS Sans Serif"/>
                        </a:rPr>
                        <a:t>104,0000</a:t>
                      </a: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952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MS Sans Serif"/>
                          <a:ea typeface="Calibri"/>
                          <a:cs typeface="MS Sans Serif"/>
                        </a:rPr>
                        <a:t>13</a:t>
                      </a: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73,6923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MS Sans Serif"/>
                          <a:ea typeface="Calibri"/>
                          <a:cs typeface="MS Sans Serif"/>
                        </a:rPr>
                        <a:t>82,0000</a:t>
                      </a: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952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MS Sans Serif"/>
                          <a:ea typeface="Calibri"/>
                          <a:cs typeface="MS Sans Serif"/>
                        </a:rPr>
                        <a:t>14</a:t>
                      </a: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76,1429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MS Sans Serif"/>
                          <a:ea typeface="Calibri"/>
                          <a:cs typeface="MS Sans Serif"/>
                        </a:rPr>
                        <a:t>54,0000</a:t>
                      </a:r>
                      <a:r>
                        <a:rPr lang="sr-Latn-BA" sz="18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r-Latn-B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952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kern="1200" dirty="0">
                          <a:solidFill>
                            <a:srgbClr val="000000"/>
                          </a:solidFill>
                          <a:latin typeface="MS Sans Serif"/>
                          <a:ea typeface="Calibri"/>
                          <a:cs typeface="MS Sans Serif"/>
                        </a:rPr>
                        <a:t>15</a:t>
                      </a:r>
                      <a:r>
                        <a:rPr lang="sr-Latn-BA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kern="1200" dirty="0">
                          <a:solidFill>
                            <a:srgbClr val="000000"/>
                          </a:solidFill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r>
                        <a:rPr lang="sr-Latn-BA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78,6667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kern="1200" dirty="0">
                          <a:solidFill>
                            <a:srgbClr val="000000"/>
                          </a:solidFill>
                          <a:latin typeface="MS Sans Serif"/>
                          <a:ea typeface="Calibri"/>
                          <a:cs typeface="MS Sans Serif"/>
                        </a:rPr>
                        <a:t>20,0000</a:t>
                      </a:r>
                      <a:r>
                        <a:rPr lang="sr-Latn-BA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952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kern="1200" dirty="0">
                          <a:solidFill>
                            <a:srgbClr val="000000"/>
                          </a:solidFill>
                          <a:latin typeface="MS Sans Serif"/>
                          <a:ea typeface="Calibri"/>
                          <a:cs typeface="MS Sans Serif"/>
                        </a:rPr>
                        <a:t>16</a:t>
                      </a:r>
                      <a:r>
                        <a:rPr lang="sr-Latn-BA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kern="1200" dirty="0">
                          <a:solidFill>
                            <a:srgbClr val="000000"/>
                          </a:solidFill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r>
                        <a:rPr lang="sr-Latn-BA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dirty="0">
                          <a:latin typeface="MS Sans Serif"/>
                          <a:ea typeface="Calibri"/>
                          <a:cs typeface="MS Sans Serif"/>
                        </a:rPr>
                        <a:t>81,2500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800" kern="1200" dirty="0">
                          <a:solidFill>
                            <a:srgbClr val="000000"/>
                          </a:solidFill>
                          <a:latin typeface="MS Sans Serif"/>
                          <a:ea typeface="Calibri"/>
                          <a:cs typeface="MS Sans Serif"/>
                        </a:rPr>
                        <a:t>-20,0000</a:t>
                      </a:r>
                      <a:r>
                        <a:rPr lang="sr-Latn-BA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r-Latn-B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37" marR="31437" marT="404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72803" name="Rectangle 2">
            <a:extLst>
              <a:ext uri="{FF2B5EF4-FFF2-40B4-BE49-F238E27FC236}">
                <a16:creationId xmlns:a16="http://schemas.microsoft.com/office/drawing/2014/main" id="{C4C10509-90A5-1347-84C6-057CE2570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endParaRPr lang="en-US" altLang="sr-Latn-RS"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525EE8B-893A-334F-966A-06777F21E710}"/>
              </a:ext>
            </a:extLst>
          </p:cNvPr>
          <p:cNvSpPr txBox="1">
            <a:spLocks noChangeArrowheads="1"/>
          </p:cNvSpPr>
          <p:nvPr/>
        </p:nvSpPr>
        <p:spPr>
          <a:xfrm>
            <a:off x="1714480" y="214289"/>
            <a:ext cx="5715040" cy="428629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Ta</a:t>
            </a:r>
            <a:r>
              <a:rPr lang="sr-Latn-BA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čke B – nultni profit - tabelarni prikaz </a:t>
            </a: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Tm="3922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">
            <a:extLst>
              <a:ext uri="{FF2B5EF4-FFF2-40B4-BE49-F238E27FC236}">
                <a16:creationId xmlns:a16="http://schemas.microsoft.com/office/drawing/2014/main" id="{C8945E7C-6524-2E4A-A45E-C828F8D43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785813"/>
            <a:ext cx="6194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sr-Latn-BA" altLang="sr-Latn-RS" sz="2000">
                <a:latin typeface="Arial" panose="020B0604020202020204" pitchFamily="34" charset="0"/>
              </a:rPr>
              <a:t>Tačka </a:t>
            </a:r>
            <a:r>
              <a:rPr lang="en-US" altLang="sr-Latn-RS" sz="2000">
                <a:latin typeface="Arial" panose="020B0604020202020204" pitchFamily="34" charset="0"/>
              </a:rPr>
              <a:t>C</a:t>
            </a:r>
            <a:r>
              <a:rPr lang="sr-Latn-BA" altLang="sr-Latn-RS" sz="2000">
                <a:latin typeface="Arial" panose="020B0604020202020204" pitchFamily="34" charset="0"/>
              </a:rPr>
              <a:t> - zatvaranje preduzeća – matematički prikaz</a:t>
            </a:r>
            <a:endParaRPr lang="en-US" altLang="sr-Latn-RS" sz="2000">
              <a:latin typeface="Arial" panose="020B0604020202020204" pitchFamily="34" charset="0"/>
            </a:endParaRPr>
          </a:p>
        </p:txBody>
      </p:sp>
      <p:graphicFrame>
        <p:nvGraphicFramePr>
          <p:cNvPr id="73731" name="Object 5">
            <a:extLst>
              <a:ext uri="{FF2B5EF4-FFF2-40B4-BE49-F238E27FC236}">
                <a16:creationId xmlns:a16="http://schemas.microsoft.com/office/drawing/2014/main" id="{4D4670BE-063B-694E-8B7E-52009C91FD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5000" y="1857375"/>
          <a:ext cx="1785938" cy="195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5" name="Equation" r:id="rId3" imgW="18135600" imgH="19900900" progId="Equation.3">
                  <p:embed/>
                </p:oleObj>
              </mc:Choice>
              <mc:Fallback>
                <p:oleObj name="Equation" r:id="rId3" imgW="18135600" imgH="19900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857375"/>
                        <a:ext cx="1785938" cy="195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2" name="Object 6">
            <a:extLst>
              <a:ext uri="{FF2B5EF4-FFF2-40B4-BE49-F238E27FC236}">
                <a16:creationId xmlns:a16="http://schemas.microsoft.com/office/drawing/2014/main" id="{7A9E0AF4-ED89-1740-85DF-261E79C68B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0575" y="2630488"/>
          <a:ext cx="4579938" cy="131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6" name="Equation" r:id="rId5" imgW="52959000" imgH="15214600" progId="Equation.3">
                  <p:embed/>
                </p:oleObj>
              </mc:Choice>
              <mc:Fallback>
                <p:oleObj name="Equation" r:id="rId5" imgW="52959000" imgH="15214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" y="2630488"/>
                        <a:ext cx="4579938" cy="131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61350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3">
            <a:extLst>
              <a:ext uri="{FF2B5EF4-FFF2-40B4-BE49-F238E27FC236}">
                <a16:creationId xmlns:a16="http://schemas.microsoft.com/office/drawing/2014/main" id="{B921131C-1018-BF4A-9715-B4915BD2A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571500"/>
            <a:ext cx="871537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Rectangle 2">
            <a:extLst>
              <a:ext uri="{FF2B5EF4-FFF2-40B4-BE49-F238E27FC236}">
                <a16:creationId xmlns:a16="http://schemas.microsoft.com/office/drawing/2014/main" id="{D85C8750-E98D-5449-8DF3-D6819A494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75" y="130175"/>
            <a:ext cx="6357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sr-Latn-BA" altLang="sr-Latn-RS">
                <a:latin typeface="Arial" panose="020B0604020202020204" pitchFamily="34" charset="0"/>
              </a:rPr>
              <a:t>Tačka </a:t>
            </a:r>
            <a:r>
              <a:rPr lang="en-US" altLang="sr-Latn-RS">
                <a:latin typeface="Arial" panose="020B0604020202020204" pitchFamily="34" charset="0"/>
              </a:rPr>
              <a:t>C</a:t>
            </a:r>
            <a:r>
              <a:rPr lang="sr-Latn-BA" altLang="sr-Latn-RS">
                <a:latin typeface="Arial" panose="020B0604020202020204" pitchFamily="34" charset="0"/>
              </a:rPr>
              <a:t> - zatvaranje preduzeća –grafički prikaz</a:t>
            </a:r>
            <a:endParaRPr lang="en-US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45374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3DACEB2-5218-6244-9719-6D0300A0D776}"/>
              </a:ext>
            </a:extLst>
          </p:cNvPr>
          <p:cNvGraphicFramePr>
            <a:graphicFrameLocks noGrp="1"/>
          </p:cNvGraphicFramePr>
          <p:nvPr/>
        </p:nvGraphicFramePr>
        <p:xfrm>
          <a:off x="785813" y="571500"/>
          <a:ext cx="7215187" cy="6169025"/>
        </p:xfrm>
        <a:graphic>
          <a:graphicData uri="http://schemas.openxmlformats.org/drawingml/2006/table">
            <a:tbl>
              <a:tblPr/>
              <a:tblGrid>
                <a:gridCol w="1301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4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9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92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0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b="1" dirty="0">
                          <a:latin typeface="MS Sans Serif"/>
                          <a:ea typeface="Calibri"/>
                          <a:cs typeface="MS Sans Serif"/>
                        </a:rPr>
                        <a:t>Q</a:t>
                      </a:r>
                      <a:endParaRPr lang="sr-Latn-B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b="1">
                          <a:latin typeface="MS Sans Serif"/>
                          <a:ea typeface="Calibri"/>
                          <a:cs typeface="MS Sans Serif"/>
                        </a:rPr>
                        <a:t>P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b="1">
                          <a:latin typeface="MS Sans Serif"/>
                          <a:ea typeface="Calibri"/>
                          <a:cs typeface="MS Sans Serif"/>
                        </a:rPr>
                        <a:t>AVC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b="1">
                          <a:latin typeface="MS Sans Serif"/>
                          <a:ea typeface="Calibri"/>
                          <a:cs typeface="MS Sans Serif"/>
                        </a:rPr>
                        <a:t>Profit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41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dirty="0">
                          <a:latin typeface="MS Sans Serif"/>
                          <a:ea typeface="Calibri"/>
                          <a:cs typeface="MS Sans Serif"/>
                        </a:rPr>
                        <a:t>0</a:t>
                      </a:r>
                      <a:endParaRPr lang="sr-Latn-B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latin typeface="MS Sans Serif"/>
                          <a:ea typeface="Calibri"/>
                          <a:cs typeface="MS Sans Serif"/>
                        </a:rPr>
                        <a:t>27,0000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latin typeface="MS Sans Serif"/>
                          <a:ea typeface="Calibri"/>
                          <a:cs typeface="MS Sans Serif"/>
                        </a:rPr>
                        <a:t>-100,0000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41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dirty="0">
                          <a:latin typeface="MS Sans Serif"/>
                          <a:ea typeface="Calibri"/>
                          <a:cs typeface="MS Sans Serif"/>
                        </a:rPr>
                        <a:t>1</a:t>
                      </a:r>
                      <a:endParaRPr lang="sr-Latn-B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latin typeface="MS Sans Serif"/>
                          <a:ea typeface="Calibri"/>
                          <a:cs typeface="MS Sans Serif"/>
                        </a:rPr>
                        <a:t>30,0000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latin typeface="MS Sans Serif"/>
                          <a:ea typeface="Calibri"/>
                          <a:cs typeface="MS Sans Serif"/>
                        </a:rPr>
                        <a:t>-50,0000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41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dirty="0">
                          <a:latin typeface="MS Sans Serif"/>
                          <a:ea typeface="Calibri"/>
                          <a:cs typeface="MS Sans Serif"/>
                        </a:rPr>
                        <a:t>2</a:t>
                      </a:r>
                      <a:endParaRPr lang="sr-Latn-B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latin typeface="MS Sans Serif"/>
                          <a:ea typeface="Calibri"/>
                          <a:cs typeface="MS Sans Serif"/>
                        </a:rPr>
                        <a:t>33,0000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latin typeface="MS Sans Serif"/>
                          <a:ea typeface="Calibri"/>
                          <a:cs typeface="MS Sans Serif"/>
                        </a:rPr>
                        <a:t>-6,0000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41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dirty="0">
                          <a:latin typeface="MS Sans Serif"/>
                          <a:ea typeface="Calibri"/>
                          <a:cs typeface="MS Sans Serif"/>
                        </a:rPr>
                        <a:t>3</a:t>
                      </a:r>
                      <a:endParaRPr lang="sr-Latn-B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latin typeface="MS Sans Serif"/>
                          <a:ea typeface="Calibri"/>
                          <a:cs typeface="MS Sans Serif"/>
                        </a:rPr>
                        <a:t>36,0000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latin typeface="MS Sans Serif"/>
                          <a:ea typeface="Calibri"/>
                          <a:cs typeface="MS Sans Serif"/>
                        </a:rPr>
                        <a:t>32,0000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41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dirty="0">
                          <a:latin typeface="MS Sans Serif"/>
                          <a:ea typeface="Calibri"/>
                          <a:cs typeface="MS Sans Serif"/>
                        </a:rPr>
                        <a:t>4</a:t>
                      </a:r>
                      <a:endParaRPr lang="sr-Latn-B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latin typeface="MS Sans Serif"/>
                          <a:ea typeface="Calibri"/>
                          <a:cs typeface="MS Sans Serif"/>
                        </a:rPr>
                        <a:t>39,0000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latin typeface="MS Sans Serif"/>
                          <a:ea typeface="Calibri"/>
                          <a:cs typeface="MS Sans Serif"/>
                        </a:rPr>
                        <a:t>64,0000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41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dirty="0">
                          <a:latin typeface="MS Sans Serif"/>
                          <a:ea typeface="Calibri"/>
                          <a:cs typeface="MS Sans Serif"/>
                        </a:rPr>
                        <a:t>5</a:t>
                      </a:r>
                      <a:endParaRPr lang="sr-Latn-B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latin typeface="MS Sans Serif"/>
                          <a:ea typeface="Calibri"/>
                          <a:cs typeface="MS Sans Serif"/>
                        </a:rPr>
                        <a:t>42,0000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latin typeface="MS Sans Serif"/>
                          <a:ea typeface="Calibri"/>
                          <a:cs typeface="MS Sans Serif"/>
                        </a:rPr>
                        <a:t>90,0000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41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dirty="0">
                          <a:latin typeface="MS Sans Serif"/>
                          <a:ea typeface="Calibri"/>
                          <a:cs typeface="MS Sans Serif"/>
                        </a:rPr>
                        <a:t>6</a:t>
                      </a:r>
                      <a:endParaRPr lang="sr-Latn-B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dirty="0"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endParaRPr lang="sr-Latn-B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latin typeface="MS Sans Serif"/>
                          <a:ea typeface="Calibri"/>
                          <a:cs typeface="MS Sans Serif"/>
                        </a:rPr>
                        <a:t>45,0000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latin typeface="MS Sans Serif"/>
                          <a:ea typeface="Calibri"/>
                          <a:cs typeface="MS Sans Serif"/>
                        </a:rPr>
                        <a:t>110,0000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41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dirty="0">
                          <a:latin typeface="MS Sans Serif"/>
                          <a:ea typeface="Calibri"/>
                          <a:cs typeface="MS Sans Serif"/>
                        </a:rPr>
                        <a:t>7</a:t>
                      </a:r>
                      <a:endParaRPr lang="sr-Latn-B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latin typeface="MS Sans Serif"/>
                          <a:ea typeface="Calibri"/>
                          <a:cs typeface="MS Sans Serif"/>
                        </a:rPr>
                        <a:t>48,0000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latin typeface="MS Sans Serif"/>
                          <a:ea typeface="Calibri"/>
                          <a:cs typeface="MS Sans Serif"/>
                        </a:rPr>
                        <a:t>124,0000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41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dirty="0">
                          <a:latin typeface="MS Sans Serif"/>
                          <a:ea typeface="Calibri"/>
                          <a:cs typeface="MS Sans Serif"/>
                        </a:rPr>
                        <a:t>8</a:t>
                      </a:r>
                      <a:endParaRPr lang="sr-Latn-B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latin typeface="MS Sans Serif"/>
                          <a:ea typeface="Calibri"/>
                          <a:cs typeface="MS Sans Serif"/>
                        </a:rPr>
                        <a:t>51,0000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latin typeface="MS Sans Serif"/>
                          <a:ea typeface="Calibri"/>
                          <a:cs typeface="MS Sans Serif"/>
                        </a:rPr>
                        <a:t>132,0000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41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dirty="0">
                          <a:latin typeface="MS Sans Serif"/>
                          <a:ea typeface="Calibri"/>
                          <a:cs typeface="MS Sans Serif"/>
                        </a:rPr>
                        <a:t>9</a:t>
                      </a:r>
                      <a:endParaRPr lang="sr-Latn-B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latin typeface="MS Sans Serif"/>
                          <a:ea typeface="Calibri"/>
                          <a:cs typeface="MS Sans Serif"/>
                        </a:rPr>
                        <a:t>54,0000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latin typeface="MS Sans Serif"/>
                          <a:ea typeface="Calibri"/>
                          <a:cs typeface="MS Sans Serif"/>
                        </a:rPr>
                        <a:t>134,0000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041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dirty="0">
                          <a:latin typeface="MS Sans Serif"/>
                          <a:ea typeface="Calibri"/>
                          <a:cs typeface="MS Sans Serif"/>
                        </a:rPr>
                        <a:t>10</a:t>
                      </a:r>
                      <a:endParaRPr lang="sr-Latn-B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latin typeface="MS Sans Serif"/>
                          <a:ea typeface="Calibri"/>
                          <a:cs typeface="MS Sans Serif"/>
                        </a:rPr>
                        <a:t>57,0000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latin typeface="MS Sans Serif"/>
                          <a:ea typeface="Calibri"/>
                          <a:cs typeface="MS Sans Serif"/>
                        </a:rPr>
                        <a:t>130,0000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41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dirty="0">
                          <a:latin typeface="MS Sans Serif"/>
                          <a:ea typeface="Calibri"/>
                          <a:cs typeface="MS Sans Serif"/>
                        </a:rPr>
                        <a:t>11</a:t>
                      </a:r>
                      <a:endParaRPr lang="sr-Latn-B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latin typeface="MS Sans Serif"/>
                          <a:ea typeface="Calibri"/>
                          <a:cs typeface="MS Sans Serif"/>
                        </a:rPr>
                        <a:t>60,0000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latin typeface="MS Sans Serif"/>
                          <a:ea typeface="Calibri"/>
                          <a:cs typeface="MS Sans Serif"/>
                        </a:rPr>
                        <a:t>120,0000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041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dirty="0">
                          <a:latin typeface="MS Sans Serif"/>
                          <a:ea typeface="Calibri"/>
                          <a:cs typeface="MS Sans Serif"/>
                        </a:rPr>
                        <a:t>12</a:t>
                      </a:r>
                      <a:endParaRPr lang="sr-Latn-B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latin typeface="MS Sans Serif"/>
                          <a:ea typeface="Calibri"/>
                          <a:cs typeface="MS Sans Serif"/>
                        </a:rPr>
                        <a:t>63,0000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latin typeface="MS Sans Serif"/>
                          <a:ea typeface="Calibri"/>
                          <a:cs typeface="MS Sans Serif"/>
                        </a:rPr>
                        <a:t>104,0000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041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dirty="0">
                          <a:latin typeface="MS Sans Serif"/>
                          <a:ea typeface="Calibri"/>
                          <a:cs typeface="MS Sans Serif"/>
                        </a:rPr>
                        <a:t>13</a:t>
                      </a:r>
                      <a:endParaRPr lang="sr-Latn-B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latin typeface="MS Sans Serif"/>
                          <a:ea typeface="Calibri"/>
                          <a:cs typeface="MS Sans Serif"/>
                        </a:rPr>
                        <a:t>66,0000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latin typeface="MS Sans Serif"/>
                          <a:ea typeface="Calibri"/>
                          <a:cs typeface="MS Sans Serif"/>
                        </a:rPr>
                        <a:t>82,0000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041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dirty="0">
                          <a:latin typeface="MS Sans Serif"/>
                          <a:ea typeface="Calibri"/>
                          <a:cs typeface="MS Sans Serif"/>
                        </a:rPr>
                        <a:t>14</a:t>
                      </a:r>
                      <a:endParaRPr lang="sr-Latn-B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latin typeface="MS Sans Serif"/>
                          <a:ea typeface="Calibri"/>
                          <a:cs typeface="MS Sans Serif"/>
                        </a:rPr>
                        <a:t>69,0000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latin typeface="MS Sans Serif"/>
                          <a:ea typeface="Calibri"/>
                          <a:cs typeface="MS Sans Serif"/>
                        </a:rPr>
                        <a:t>54,0000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041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dirty="0">
                          <a:latin typeface="MS Sans Serif"/>
                          <a:ea typeface="Calibri"/>
                          <a:cs typeface="MS Sans Serif"/>
                        </a:rPr>
                        <a:t>15</a:t>
                      </a:r>
                      <a:endParaRPr lang="sr-Latn-B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dirty="0"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endParaRPr lang="sr-Latn-B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latin typeface="MS Sans Serif"/>
                          <a:ea typeface="Calibri"/>
                          <a:cs typeface="MS Sans Serif"/>
                        </a:rPr>
                        <a:t>72,0000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latin typeface="MS Sans Serif"/>
                          <a:ea typeface="Calibri"/>
                          <a:cs typeface="MS Sans Serif"/>
                        </a:rPr>
                        <a:t>20,0000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041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dirty="0">
                          <a:latin typeface="MS Sans Serif"/>
                          <a:ea typeface="Calibri"/>
                          <a:cs typeface="MS Sans Serif"/>
                        </a:rPr>
                        <a:t>16</a:t>
                      </a:r>
                      <a:endParaRPr lang="sr-Latn-B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dirty="0"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endParaRPr lang="sr-Latn-B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dirty="0">
                          <a:latin typeface="MS Sans Serif"/>
                          <a:ea typeface="Calibri"/>
                          <a:cs typeface="MS Sans Serif"/>
                        </a:rPr>
                        <a:t>75,0000</a:t>
                      </a:r>
                      <a:endParaRPr lang="sr-Latn-B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dirty="0">
                          <a:latin typeface="MS Sans Serif"/>
                          <a:ea typeface="Calibri"/>
                          <a:cs typeface="MS Sans Serif"/>
                        </a:rPr>
                        <a:t>-20,0000</a:t>
                      </a:r>
                      <a:endParaRPr lang="sr-Latn-B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041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dirty="0">
                          <a:latin typeface="MS Sans Serif"/>
                          <a:ea typeface="Calibri"/>
                          <a:cs typeface="MS Sans Serif"/>
                        </a:rPr>
                        <a:t>17</a:t>
                      </a:r>
                      <a:endParaRPr lang="sr-Latn-B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dirty="0"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endParaRPr lang="sr-Latn-B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latin typeface="MS Sans Serif"/>
                          <a:ea typeface="Calibri"/>
                          <a:cs typeface="MS Sans Serif"/>
                        </a:rPr>
                        <a:t>78,0000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latin typeface="MS Sans Serif"/>
                          <a:ea typeface="Calibri"/>
                          <a:cs typeface="MS Sans Serif"/>
                        </a:rPr>
                        <a:t>-66,0000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041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dirty="0">
                          <a:latin typeface="MS Sans Serif"/>
                          <a:ea typeface="Calibri"/>
                          <a:cs typeface="MS Sans Serif"/>
                        </a:rPr>
                        <a:t>18</a:t>
                      </a:r>
                      <a:endParaRPr lang="sr-Latn-B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dirty="0"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endParaRPr lang="sr-Latn-B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latin typeface="MS Sans Serif"/>
                          <a:ea typeface="Calibri"/>
                          <a:cs typeface="MS Sans Serif"/>
                        </a:rPr>
                        <a:t>81,0000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latin typeface="MS Sans Serif"/>
                          <a:ea typeface="Calibri"/>
                          <a:cs typeface="MS Sans Serif"/>
                        </a:rPr>
                        <a:t>-118,0000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041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latin typeface="MS Sans Serif"/>
                          <a:ea typeface="Calibri"/>
                          <a:cs typeface="MS Sans Serif"/>
                        </a:rPr>
                        <a:t>19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dirty="0"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endParaRPr lang="sr-Latn-B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latin typeface="MS Sans Serif"/>
                          <a:ea typeface="Calibri"/>
                          <a:cs typeface="MS Sans Serif"/>
                        </a:rPr>
                        <a:t>84,0000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latin typeface="MS Sans Serif"/>
                          <a:ea typeface="Calibri"/>
                          <a:cs typeface="MS Sans Serif"/>
                        </a:rPr>
                        <a:t>-176,0000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041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>
                          <a:latin typeface="MS Sans Serif"/>
                          <a:ea typeface="Calibri"/>
                          <a:cs typeface="MS Sans Serif"/>
                        </a:rPr>
                        <a:t>20</a:t>
                      </a:r>
                      <a:endParaRPr lang="sr-Latn-BA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dirty="0">
                          <a:latin typeface="MS Sans Serif"/>
                          <a:ea typeface="Calibri"/>
                          <a:cs typeface="MS Sans Serif"/>
                        </a:rPr>
                        <a:t>80,0000</a:t>
                      </a:r>
                      <a:endParaRPr lang="sr-Latn-B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dirty="0">
                          <a:latin typeface="MS Sans Serif"/>
                          <a:ea typeface="Calibri"/>
                          <a:cs typeface="MS Sans Serif"/>
                        </a:rPr>
                        <a:t>87,0000</a:t>
                      </a:r>
                      <a:endParaRPr lang="sr-Latn-B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BA" sz="1600" dirty="0">
                          <a:latin typeface="MS Sans Serif"/>
                          <a:ea typeface="Calibri"/>
                          <a:cs typeface="MS Sans Serif"/>
                        </a:rPr>
                        <a:t>-240,0000</a:t>
                      </a:r>
                      <a:endParaRPr lang="sr-Latn-B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75895" name="Rectangle 2">
            <a:extLst>
              <a:ext uri="{FF2B5EF4-FFF2-40B4-BE49-F238E27FC236}">
                <a16:creationId xmlns:a16="http://schemas.microsoft.com/office/drawing/2014/main" id="{D1120465-0653-E14A-9505-0DE4BAD0A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75" y="130175"/>
            <a:ext cx="6357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sr-Latn-BA" altLang="sr-Latn-RS">
                <a:latin typeface="Arial" panose="020B0604020202020204" pitchFamily="34" charset="0"/>
              </a:rPr>
              <a:t>Tačka </a:t>
            </a:r>
            <a:r>
              <a:rPr lang="en-US" altLang="sr-Latn-RS">
                <a:latin typeface="Arial" panose="020B0604020202020204" pitchFamily="34" charset="0"/>
              </a:rPr>
              <a:t>C</a:t>
            </a:r>
            <a:r>
              <a:rPr lang="sr-Latn-BA" altLang="sr-Latn-RS">
                <a:latin typeface="Arial" panose="020B0604020202020204" pitchFamily="34" charset="0"/>
              </a:rPr>
              <a:t> - zatvaranje preduzeća –tabelarni prikaz</a:t>
            </a:r>
            <a:endParaRPr lang="en-US" altLang="sr-Latn-RS">
              <a:latin typeface="Arial" panose="020B0604020202020204" pitchFamily="34" charset="0"/>
            </a:endParaRPr>
          </a:p>
        </p:txBody>
      </p:sp>
      <p:pic>
        <p:nvPicPr>
          <p:cNvPr id="75896" name="Audio 2">
            <a:hlinkClick r:id="" action="ppaction://media"/>
            <a:extLst>
              <a:ext uri="{FF2B5EF4-FFF2-40B4-BE49-F238E27FC236}">
                <a16:creationId xmlns:a16="http://schemas.microsoft.com/office/drawing/2014/main" id="{B4E6CAEE-ECE8-A04E-9487-35B23B81E5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1786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425E04-0866-9C47-980E-823B75D27E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Latn-BA" dirty="0"/>
              <a:t>Hvala na pažnji!</a:t>
            </a:r>
          </a:p>
        </p:txBody>
      </p:sp>
    </p:spTree>
  </p:cSld>
  <p:clrMapOvr>
    <a:masterClrMapping/>
  </p:clrMapOvr>
  <p:transition spd="slow" advTm="2302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371BC0A0-486D-F24D-91A1-FDCB2424B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BA" dirty="0"/>
              <a:t>profit</a:t>
            </a:r>
            <a:endParaRPr lang="en-US" dirty="0"/>
          </a:p>
        </p:txBody>
      </p:sp>
      <p:sp>
        <p:nvSpPr>
          <p:cNvPr id="13315" name="Чувар мјеста за садржај 2">
            <a:extLst>
              <a:ext uri="{FF2B5EF4-FFF2-40B4-BE49-F238E27FC236}">
                <a16:creationId xmlns:a16="http://schemas.microsoft.com/office/drawing/2014/main" id="{4C70D2BA-8C0B-FB4C-886C-A3B70CF074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sr-Latn-BA" altLang="en-US" sz="2400">
                <a:latin typeface="PalatinoLTStd-Roman"/>
              </a:rPr>
              <a:t>Usmjerenost na sagledavanje odnosa cijene i troškova kako bi se dobili na odgovori na sljedeća pitanja:</a:t>
            </a:r>
          </a:p>
          <a:p>
            <a:pPr lvl="1" algn="just" eaLnBrk="1" hangingPunct="1"/>
            <a:r>
              <a:rPr lang="sr-Latn-BA" altLang="en-US" sz="2400">
                <a:latin typeface="PalatinoLTStd-Roman"/>
              </a:rPr>
              <a:t>Da li preduzeće treba da proizvodi ili da prestane sa radom?</a:t>
            </a:r>
          </a:p>
          <a:p>
            <a:pPr lvl="1" algn="just" eaLnBrk="1" hangingPunct="1"/>
            <a:r>
              <a:rPr lang="sr-Latn-BA" altLang="en-US" sz="2400">
                <a:latin typeface="PalatinoLTStd-Roman"/>
              </a:rPr>
              <a:t>Ako preduzeće proizvodi, koji je optimalni nivo proizvodnje?</a:t>
            </a:r>
          </a:p>
          <a:p>
            <a:pPr lvl="1" algn="just" eaLnBrk="1" hangingPunct="1"/>
            <a:r>
              <a:rPr lang="sr-Latn-BA" altLang="en-US" sz="2400">
                <a:latin typeface="PalatinoLTStd-Roman"/>
              </a:rPr>
              <a:t>Koji je optimalni nivo zaposlenosti inputa?</a:t>
            </a:r>
          </a:p>
          <a:p>
            <a:pPr algn="just" eaLnBrk="1" hangingPunct="1"/>
            <a:r>
              <a:rPr lang="sr-Latn-BA" altLang="en-US" sz="2400">
                <a:latin typeface="PalatinoLTStd-Roman"/>
              </a:rPr>
              <a:t>Budući da je preduzeće prihvata cijene, ono ne donosi odluke koje se tiču nivoa cijene nego odluke o optimalnom obimu proizvodnje radi maksimizacije profita</a:t>
            </a:r>
            <a:r>
              <a:rPr lang="en-US" altLang="en-US" sz="2400">
                <a:latin typeface="PalatinoLTStd-Roman"/>
              </a:rPr>
              <a:t>.</a:t>
            </a:r>
            <a:endParaRPr lang="en-US" altLang="en-US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59CA613A-CA14-FB44-AD6C-681EB9CB5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BA" dirty="0"/>
              <a:t>profit</a:t>
            </a:r>
            <a:endParaRPr lang="en-US" dirty="0"/>
          </a:p>
        </p:txBody>
      </p:sp>
      <p:sp>
        <p:nvSpPr>
          <p:cNvPr id="14339" name="Чувар мјеста за садржај 2">
            <a:extLst>
              <a:ext uri="{FF2B5EF4-FFF2-40B4-BE49-F238E27FC236}">
                <a16:creationId xmlns:a16="http://schemas.microsoft.com/office/drawing/2014/main" id="{02FC55B7-2DCA-974C-B794-8678E42D46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Rockwell Condensed" panose="02060603050405020104" pitchFamily="18" charset="0"/>
              <a:buAutoNum type="arabicPeriod"/>
              <a:defRPr/>
            </a:pPr>
            <a:r>
              <a:rPr lang="sr-Latn-BA" altLang="en-US" dirty="0">
                <a:solidFill>
                  <a:schemeClr val="accent1">
                    <a:lumMod val="75000"/>
                  </a:schemeClr>
                </a:solidFill>
              </a:rPr>
              <a:t>Determinisanje optimalnog obima proizvodnje pri kome se maksimizira profit</a:t>
            </a:r>
          </a:p>
          <a:p>
            <a:pPr marL="457200" indent="-457200" eaLnBrk="1" hangingPunct="1">
              <a:buFont typeface="Rockwell Condensed" panose="02060603050405020104" pitchFamily="18" charset="0"/>
              <a:buAutoNum type="arabicPeriod"/>
              <a:defRPr/>
            </a:pPr>
            <a:r>
              <a:rPr lang="sr-Latn-BA" altLang="en-US" dirty="0">
                <a:solidFill>
                  <a:schemeClr val="accent1">
                    <a:lumMod val="75000"/>
                  </a:schemeClr>
                </a:solidFill>
              </a:rPr>
              <a:t>Razmatranje odluke o maksimizaciji profita u kratkom roku</a:t>
            </a:r>
          </a:p>
          <a:p>
            <a:pPr marL="457200" indent="-457200" eaLnBrk="1" hangingPunct="1">
              <a:buFont typeface="Rockwell Condensed" panose="02060603050405020104" pitchFamily="18" charset="0"/>
              <a:buAutoNum type="arabicPeriod"/>
              <a:defRPr/>
            </a:pPr>
            <a:r>
              <a:rPr lang="sr-Latn-BA" altLang="en-US" dirty="0"/>
              <a:t>Razmatranje odluke o maksimizaciji profita u dugom roku</a:t>
            </a:r>
          </a:p>
          <a:p>
            <a:pPr marL="457200" indent="-457200" eaLnBrk="1" hangingPunct="1">
              <a:buFont typeface="Rockwell Condensed" panose="02060603050405020104" pitchFamily="18" charset="0"/>
              <a:buAutoNum type="arabicPeriod"/>
              <a:defRPr/>
            </a:pPr>
            <a:r>
              <a:rPr lang="sr-Latn-BA" altLang="en-US" dirty="0"/>
              <a:t>Određivanje količine inputa kako bi se maksimizirao profit</a:t>
            </a:r>
          </a:p>
          <a:p>
            <a:pPr marL="457200" indent="-457200" eaLnBrk="1" hangingPunct="1">
              <a:buFont typeface="Rockwell Condensed" panose="02060603050405020104" pitchFamily="18" charset="0"/>
              <a:buAutoNum type="arabicPeriod"/>
              <a:defRPr/>
            </a:pPr>
            <a:endParaRPr lang="sr-Latn-BA" altLang="en-US" dirty="0"/>
          </a:p>
          <a:p>
            <a:pPr marL="457200" indent="-457200" eaLnBrk="1" hangingPunct="1">
              <a:buFont typeface="Rockwell Condensed" panose="02060603050405020104" pitchFamily="18" charset="0"/>
              <a:buAutoNum type="arabicPeriod"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334459-B5D2-ED43-BDA5-EEC1C9065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443" y="236207"/>
            <a:ext cx="7772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/>
              <a:t>Vrste profita</a:t>
            </a:r>
            <a:endParaRPr lang="en-US" dirty="0"/>
          </a:p>
        </p:txBody>
      </p:sp>
      <p:sp>
        <p:nvSpPr>
          <p:cNvPr id="15363" name="Content Placeholder 1">
            <a:extLst>
              <a:ext uri="{FF2B5EF4-FFF2-40B4-BE49-F238E27FC236}">
                <a16:creationId xmlns:a16="http://schemas.microsoft.com/office/drawing/2014/main" id="{B506AE6D-53FE-494C-829C-470DBFA43C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628775"/>
            <a:ext cx="7772400" cy="4051300"/>
          </a:xfrm>
        </p:spPr>
        <p:txBody>
          <a:bodyPr/>
          <a:lstStyle/>
          <a:p>
            <a:pPr algn="just" eaLnBrk="1" hangingPunct="1"/>
            <a:r>
              <a:rPr lang="en-US" altLang="sr-Latn-RS"/>
              <a:t>Ra</a:t>
            </a:r>
            <a:r>
              <a:rPr lang="sr-Latn-BA" altLang="sr-Latn-RS"/>
              <a:t>čunovodstveni profit= </a:t>
            </a:r>
            <a:r>
              <a:rPr lang="sl-SI" altLang="en-US"/>
              <a:t>Ukupni prihod -</a:t>
            </a:r>
            <a:r>
              <a:rPr lang="sl-SI" altLang="en-US">
                <a:cs typeface="Arial" panose="020B0604020202020204" pitchFamily="34" charset="0"/>
              </a:rPr>
              <a:t> Istorijski troškovi</a:t>
            </a:r>
          </a:p>
          <a:p>
            <a:pPr lvl="1"/>
            <a:r>
              <a:rPr lang="sl-SI" altLang="en-US"/>
              <a:t>Zasniva se na prošlim transkcijama i istorijskim troškovima</a:t>
            </a:r>
          </a:p>
          <a:p>
            <a:pPr lvl="1"/>
            <a:r>
              <a:rPr lang="sl-SI" altLang="en-US"/>
              <a:t>Pokazuje prinos </a:t>
            </a:r>
            <a:r>
              <a:rPr lang="sl-SI" altLang="en-US" b="1"/>
              <a:t>koji je vlasnik ostvario</a:t>
            </a:r>
            <a:r>
              <a:rPr lang="sl-SI" altLang="en-US"/>
              <a:t> na uloženi kapital</a:t>
            </a:r>
          </a:p>
          <a:p>
            <a:r>
              <a:rPr lang="sl-SI" altLang="en-US"/>
              <a:t>Ekonomski profit = Ukupan prihod – Oportunitetni troškovi</a:t>
            </a:r>
          </a:p>
          <a:p>
            <a:pPr lvl="1"/>
            <a:r>
              <a:rPr lang="sl-SI" altLang="en-US"/>
              <a:t>Ako je prihod manji od oportunitetnih troškova – uloženi resursi se ne nalaze u svojoj najboljoj upotrebi</a:t>
            </a:r>
          </a:p>
          <a:p>
            <a:pPr lvl="1"/>
            <a:r>
              <a:rPr lang="sl-SI" altLang="en-US"/>
              <a:t>Kada se uloženi resursi ne nalaze u upotrebi u kojoj ostvaruju najveće efekte ekonomski profit je negativan</a:t>
            </a:r>
          </a:p>
          <a:p>
            <a:r>
              <a:rPr lang="sl-SI" altLang="en-US"/>
              <a:t>Normalni profit </a:t>
            </a:r>
            <a:r>
              <a:rPr lang="sl-SI" altLang="en-US">
                <a:cs typeface="Arial" panose="020B0604020202020204" pitchFamily="34" charset="0"/>
              </a:rPr>
              <a:t>↔ Ukupan prihod = Oportunitetni troškovi, ili</a:t>
            </a:r>
          </a:p>
          <a:p>
            <a:pPr lvl="1"/>
            <a:r>
              <a:rPr lang="sl-SI" altLang="en-US">
                <a:cs typeface="Arial" panose="020B0604020202020204" pitchFamily="34" charset="0"/>
              </a:rPr>
              <a:t>Normalni profit ↔ Ekonomski profit = 0</a:t>
            </a:r>
          </a:p>
          <a:p>
            <a:pPr lvl="1"/>
            <a:r>
              <a:rPr lang="sl-SI" altLang="en-US">
                <a:cs typeface="Arial" panose="020B0604020202020204" pitchFamily="34" charset="0"/>
              </a:rPr>
              <a:t>Prinos na uloženi kapital je isti kao i u sljedećoj najboljoj upotrebi istog ili sličnog stepena rizika</a:t>
            </a:r>
          </a:p>
          <a:p>
            <a:endParaRPr lang="en-US" altLang="en-US"/>
          </a:p>
          <a:p>
            <a:pPr algn="just" eaLnBrk="1" hangingPunct="1"/>
            <a:endParaRPr lang="sr-Latn-BA" altLang="sr-Latn-RS"/>
          </a:p>
          <a:p>
            <a:pPr algn="just" eaLnBrk="1" hangingPunct="1"/>
            <a:endParaRPr lang="sr-Latn-BA" altLang="sr-Latn-RS"/>
          </a:p>
          <a:p>
            <a:pPr eaLnBrk="1" hangingPunct="1"/>
            <a:endParaRPr lang="en-US" altLang="sr-Latn-RS"/>
          </a:p>
        </p:txBody>
      </p:sp>
      <p:pic>
        <p:nvPicPr>
          <p:cNvPr id="15364" name="Picture 3" descr="https://c4.staticflickr.com/8/7164/6551525739_cea94562f0.jpg">
            <a:extLst>
              <a:ext uri="{FF2B5EF4-FFF2-40B4-BE49-F238E27FC236}">
                <a16:creationId xmlns:a16="http://schemas.microsoft.com/office/drawing/2014/main" id="{724B8DED-51CD-224C-A958-E41EC2951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236538"/>
            <a:ext cx="1296987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997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10CE77-966C-964C-B702-A056910D6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443" y="236207"/>
            <a:ext cx="7772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BA" dirty="0"/>
              <a:t>Vrste profita</a:t>
            </a:r>
            <a:endParaRPr lang="en-US" dirty="0"/>
          </a:p>
        </p:txBody>
      </p:sp>
      <p:sp>
        <p:nvSpPr>
          <p:cNvPr id="16387" name="Content Placeholder 1">
            <a:extLst>
              <a:ext uri="{FF2B5EF4-FFF2-40B4-BE49-F238E27FC236}">
                <a16:creationId xmlns:a16="http://schemas.microsoft.com/office/drawing/2014/main" id="{94B38F56-47FA-4346-9629-8320E3EC03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628775"/>
            <a:ext cx="7772400" cy="4051300"/>
          </a:xfrm>
        </p:spPr>
        <p:txBody>
          <a:bodyPr/>
          <a:lstStyle/>
          <a:p>
            <a:r>
              <a:rPr lang="sl-SI" altLang="en-US"/>
              <a:t>Računovodstveni profit - realizovani profit i predstavlja standard za mjerenje ostvarenih performansi</a:t>
            </a:r>
          </a:p>
          <a:p>
            <a:r>
              <a:rPr lang="sl-SI" altLang="en-US"/>
              <a:t>Ekonomski profit - očekivani profit, a cilj je da se odredi prinos koji kapital može da zaradi u sljedećoj najboljoj upotrebi</a:t>
            </a:r>
            <a:endParaRPr lang="en-US" altLang="en-US"/>
          </a:p>
          <a:p>
            <a:r>
              <a:rPr lang="sl-SI" altLang="en-US"/>
              <a:t>Računovodstveni profit – koristi se za ocenu rentabilnosti prošlih poslovnih odluka</a:t>
            </a:r>
          </a:p>
          <a:p>
            <a:r>
              <a:rPr lang="sl-SI" altLang="en-US"/>
              <a:t>Ekonomski profit – koristi se za selekciju i izbor sadašnjih poslovnih odluka</a:t>
            </a:r>
            <a:endParaRPr lang="en-US" altLang="en-US"/>
          </a:p>
          <a:p>
            <a:endParaRPr lang="en-US" altLang="en-US"/>
          </a:p>
          <a:p>
            <a:pPr algn="just" eaLnBrk="1" hangingPunct="1"/>
            <a:endParaRPr lang="sr-Latn-BA" altLang="sr-Latn-RS"/>
          </a:p>
          <a:p>
            <a:pPr algn="just" eaLnBrk="1" hangingPunct="1"/>
            <a:endParaRPr lang="sr-Latn-BA" altLang="sr-Latn-RS"/>
          </a:p>
          <a:p>
            <a:pPr eaLnBrk="1" hangingPunct="1"/>
            <a:endParaRPr lang="en-US" altLang="sr-Latn-RS"/>
          </a:p>
        </p:txBody>
      </p:sp>
      <p:pic>
        <p:nvPicPr>
          <p:cNvPr id="16388" name="Picture 3" descr="https://c4.staticflickr.com/8/7164/6551525739_cea94562f0.jpg">
            <a:extLst>
              <a:ext uri="{FF2B5EF4-FFF2-40B4-BE49-F238E27FC236}">
                <a16:creationId xmlns:a16="http://schemas.microsoft.com/office/drawing/2014/main" id="{E6A782B2-5F1F-C342-89BD-E1FE4C371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236538"/>
            <a:ext cx="1296987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9970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рвена">
  <a:themeElements>
    <a:clrScheme name="Дрвена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рвена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рвена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10225</TotalTime>
  <Words>2365</Words>
  <Application>Microsoft Macintosh PowerPoint</Application>
  <PresentationFormat>On-screen Show (4:3)</PresentationFormat>
  <Paragraphs>659</Paragraphs>
  <Slides>59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74" baseType="lpstr">
      <vt:lpstr>Rockwell</vt:lpstr>
      <vt:lpstr>Arial</vt:lpstr>
      <vt:lpstr>Rockwell Condensed</vt:lpstr>
      <vt:lpstr>Wingdings</vt:lpstr>
      <vt:lpstr>Calibri</vt:lpstr>
      <vt:lpstr>Cambria</vt:lpstr>
      <vt:lpstr>Lucida Sans Unicode</vt:lpstr>
      <vt:lpstr>PalatinoLTStd-Roman</vt:lpstr>
      <vt:lpstr>Wingdings 2</vt:lpstr>
      <vt:lpstr>Wingdings 3</vt:lpstr>
      <vt:lpstr>Times New Roman</vt:lpstr>
      <vt:lpstr>MS Sans Serif</vt:lpstr>
      <vt:lpstr>Дрвена</vt:lpstr>
      <vt:lpstr>Equation</vt:lpstr>
      <vt:lpstr>Microsoft Equation 3.0</vt:lpstr>
      <vt:lpstr>MAKSIMIZACIJA PROFITA U SAVRŠENOJ KONKURENCIJI</vt:lpstr>
      <vt:lpstr>Profit</vt:lpstr>
      <vt:lpstr>MAKSIMIZACIJA PROFITA U SAVRŠENOJ KONKURENCIJI</vt:lpstr>
      <vt:lpstr>Savršena konkurencija - definicija</vt:lpstr>
      <vt:lpstr>Profit</vt:lpstr>
      <vt:lpstr>profit</vt:lpstr>
      <vt:lpstr>profit</vt:lpstr>
      <vt:lpstr>Vrste profita</vt:lpstr>
      <vt:lpstr>Vrste profita</vt:lpstr>
      <vt:lpstr>Vrste profita</vt:lpstr>
      <vt:lpstr>Savršeno konkunretno preduzeće</vt:lpstr>
      <vt:lpstr>Određivanje cijene u savršenoj konkurenciji</vt:lpstr>
      <vt:lpstr>Određivanje cijene u savršenoj konkurenciji</vt:lpstr>
      <vt:lpstr>PowerPoint Presentation</vt:lpstr>
      <vt:lpstr>PowerPoint Presentation</vt:lpstr>
      <vt:lpstr>Maksimizacija profita</vt:lpstr>
      <vt:lpstr>Savršena konkurencija  Maksimizacija profita, tačke nultog profita i tačka zatvaranja preduzeća na osnovu promjene prodajne cijene.  Grafički prikaz.</vt:lpstr>
      <vt:lpstr>Maksimizacija profita – pristup TR-TC</vt:lpstr>
      <vt:lpstr>Maksimizacija profita – pristup TR-TC</vt:lpstr>
      <vt:lpstr>Maksimizacija profita - pristup MR- MC</vt:lpstr>
      <vt:lpstr>Maksimizacija profita - pristup MR- MC</vt:lpstr>
      <vt:lpstr>Uslov za maksimizaciju profita u savršenoj konkurenciji</vt:lpstr>
      <vt:lpstr>Maksimizacija profita – pristup TR-TC</vt:lpstr>
      <vt:lpstr>Maksimizacija profita na osnovu odnosa MR i MC</vt:lpstr>
      <vt:lpstr>Maksimizacija profita na osnovu odnosa MR i MC</vt:lpstr>
      <vt:lpstr>Dobit preduzeća u savršenoj konkurenciji</vt:lpstr>
      <vt:lpstr>Nulti profit preduzeća u savršenoj konkurenciji</vt:lpstr>
      <vt:lpstr>Kratkoročno podnošljiv gubitak preduzeća u savršenoj konkurenciji</vt:lpstr>
      <vt:lpstr>Zatvaranje preduzeća u savršenoj konkurenciji</vt:lpstr>
      <vt:lpstr>Kratkoročka kriva ponude preduzeća u savršenoj konkurenciji</vt:lpstr>
      <vt:lpstr>Kratkoročka kriva ponude preduzeća u savršenoj konkurenciji</vt:lpstr>
      <vt:lpstr>PowerPoint Presentation</vt:lpstr>
      <vt:lpstr>ZADATAK</vt:lpstr>
      <vt:lpstr>Savršena konkurencija  </vt:lpstr>
      <vt:lpstr>Izračunavanje kritičnih tačka profitabilnosti na osnovu promjena po cijeni</vt:lpstr>
      <vt:lpstr>Maksimizacija profita</vt:lpstr>
      <vt:lpstr>Grafički prikaz</vt:lpstr>
      <vt:lpstr>PowerPoint Presentation</vt:lpstr>
      <vt:lpstr>Tačka A - Maksimizacija profita – grafički prikaz</vt:lpstr>
      <vt:lpstr>PowerPoint Presentation</vt:lpstr>
      <vt:lpstr>Tačke B – Nulti profit – matematički prikaz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Savršena konkurencija  </vt:lpstr>
      <vt:lpstr>Izračunavanje kritičnih tačka profitabilnosti na osnovu promjena količine</vt:lpstr>
      <vt:lpstr>Maksimizacija profita</vt:lpstr>
      <vt:lpstr>Tačka A - Maksimizacija profita – grafički prikaz</vt:lpstr>
      <vt:lpstr>PowerPoint Presentation</vt:lpstr>
      <vt:lpstr>PowerPoint Presentation</vt:lpstr>
      <vt:lpstr>Tačke B – nultni profit matematički prikaz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pažnji!</vt:lpstr>
    </vt:vector>
  </TitlesOfParts>
  <Company>Private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Matea ZR</dc:creator>
  <cp:lastModifiedBy>Milan Damjanović</cp:lastModifiedBy>
  <cp:revision>202</cp:revision>
  <dcterms:created xsi:type="dcterms:W3CDTF">2010-10-30T07:33:40Z</dcterms:created>
  <dcterms:modified xsi:type="dcterms:W3CDTF">2026-04-27T18:26:28Z</dcterms:modified>
</cp:coreProperties>
</file>