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257" r:id="rId3"/>
    <p:sldId id="315" r:id="rId4"/>
    <p:sldId id="258" r:id="rId5"/>
    <p:sldId id="259" r:id="rId6"/>
    <p:sldId id="260" r:id="rId7"/>
    <p:sldId id="261" r:id="rId8"/>
    <p:sldId id="265" r:id="rId9"/>
    <p:sldId id="263" r:id="rId10"/>
    <p:sldId id="262" r:id="rId11"/>
    <p:sldId id="266" r:id="rId12"/>
    <p:sldId id="268" r:id="rId13"/>
    <p:sldId id="269" r:id="rId14"/>
    <p:sldId id="270" r:id="rId15"/>
    <p:sldId id="271" r:id="rId16"/>
    <p:sldId id="272" r:id="rId17"/>
    <p:sldId id="273" r:id="rId18"/>
    <p:sldId id="313" r:id="rId19"/>
    <p:sldId id="314"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7" r:id="rId44"/>
    <p:sldId id="316" r:id="rId45"/>
    <p:sldId id="298" r:id="rId46"/>
    <p:sldId id="308" r:id="rId47"/>
    <p:sldId id="309" r:id="rId48"/>
    <p:sldId id="299" r:id="rId49"/>
    <p:sldId id="306" r:id="rId50"/>
    <p:sldId id="305" r:id="rId51"/>
    <p:sldId id="304" r:id="rId52"/>
    <p:sldId id="303" r:id="rId53"/>
    <p:sldId id="312" r:id="rId54"/>
    <p:sldId id="310" r:id="rId55"/>
    <p:sldId id="311" r:id="rId5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79" d="100"/>
          <a:sy n="79" d="100"/>
        </p:scale>
        <p:origin x="18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ADEF0-058A-4CD6-8F79-8E4E8D8B476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DE14634-80F0-49B0-9638-189806D4245B}">
      <dgm:prSet/>
      <dgm:spPr/>
      <dgm:t>
        <a:bodyPr/>
        <a:lstStyle/>
        <a:p>
          <a:pPr rtl="0"/>
          <a:r>
            <a:rPr lang="sr-Latn-BA" smtClean="0"/>
            <a:t>Otporan, pravičan,</a:t>
          </a:r>
          <a:br>
            <a:rPr lang="sr-Latn-BA" smtClean="0"/>
          </a:br>
          <a:r>
            <a:rPr lang="sr-Latn-BA" smtClean="0"/>
            <a:t>i zeleni oporavak u</a:t>
          </a:r>
          <a:br>
            <a:rPr lang="sr-Latn-BA" smtClean="0"/>
          </a:br>
          <a:r>
            <a:rPr lang="sr-Latn-BA" smtClean="0"/>
            <a:t>globaln</a:t>
          </a:r>
          <a:r>
            <a:rPr lang="en-US" smtClean="0"/>
            <a:t>e</a:t>
          </a:r>
          <a:r>
            <a:rPr lang="sr-Latn-BA" smtClean="0"/>
            <a:t> trgovin</a:t>
          </a:r>
          <a:r>
            <a:rPr lang="en-US" smtClean="0"/>
            <a:t>e</a:t>
          </a:r>
          <a:endParaRPr lang="sr-Latn-BA"/>
        </a:p>
      </dgm:t>
    </dgm:pt>
    <dgm:pt modelId="{8F75C0BF-8D9B-4A58-8EC8-FD1ACC932318}" type="parTrans" cxnId="{BE9E56D0-3573-4187-929B-FB75036710AF}">
      <dgm:prSet/>
      <dgm:spPr/>
      <dgm:t>
        <a:bodyPr/>
        <a:lstStyle/>
        <a:p>
          <a:endParaRPr lang="en-US"/>
        </a:p>
      </dgm:t>
    </dgm:pt>
    <dgm:pt modelId="{8544E5FE-37BB-4F7F-8FFB-92CD300F1962}" type="sibTrans" cxnId="{BE9E56D0-3573-4187-929B-FB75036710AF}">
      <dgm:prSet/>
      <dgm:spPr/>
      <dgm:t>
        <a:bodyPr/>
        <a:lstStyle/>
        <a:p>
          <a:endParaRPr lang="en-US"/>
        </a:p>
      </dgm:t>
    </dgm:pt>
    <dgm:pt modelId="{1E6CE089-2CE3-4DE3-8F33-23BEF92D0908}" type="pres">
      <dgm:prSet presAssocID="{1C4ADEF0-058A-4CD6-8F79-8E4E8D8B4763}" presName="linearFlow" presStyleCnt="0">
        <dgm:presLayoutVars>
          <dgm:dir/>
          <dgm:resizeHandles val="exact"/>
        </dgm:presLayoutVars>
      </dgm:prSet>
      <dgm:spPr/>
      <dgm:t>
        <a:bodyPr/>
        <a:lstStyle/>
        <a:p>
          <a:endParaRPr lang="en-US"/>
        </a:p>
      </dgm:t>
    </dgm:pt>
    <dgm:pt modelId="{8AFEE2A0-1D56-4D41-BF01-AB3A352D1C22}" type="pres">
      <dgm:prSet presAssocID="{4DE14634-80F0-49B0-9638-189806D4245B}" presName="composite" presStyleCnt="0"/>
      <dgm:spPr/>
    </dgm:pt>
    <dgm:pt modelId="{49AAE096-96F8-4899-8662-2DF5BBDCD8D5}" type="pres">
      <dgm:prSet presAssocID="{4DE14634-80F0-49B0-9638-189806D4245B}" presName="imgShp" presStyleLbl="fgImgPlace1" presStyleIdx="0" presStyleCnt="1" custScaleX="1920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38F6CCFB-81E6-4741-9B3D-D2BA213A69C5}" type="pres">
      <dgm:prSet presAssocID="{4DE14634-80F0-49B0-9638-189806D4245B}" presName="txShp" presStyleLbl="node1" presStyleIdx="0" presStyleCnt="1">
        <dgm:presLayoutVars>
          <dgm:bulletEnabled val="1"/>
        </dgm:presLayoutVars>
      </dgm:prSet>
      <dgm:spPr/>
      <dgm:t>
        <a:bodyPr/>
        <a:lstStyle/>
        <a:p>
          <a:endParaRPr lang="en-US"/>
        </a:p>
      </dgm:t>
    </dgm:pt>
  </dgm:ptLst>
  <dgm:cxnLst>
    <dgm:cxn modelId="{BE9E56D0-3573-4187-929B-FB75036710AF}" srcId="{1C4ADEF0-058A-4CD6-8F79-8E4E8D8B4763}" destId="{4DE14634-80F0-49B0-9638-189806D4245B}" srcOrd="0" destOrd="0" parTransId="{8F75C0BF-8D9B-4A58-8EC8-FD1ACC932318}" sibTransId="{8544E5FE-37BB-4F7F-8FFB-92CD300F1962}"/>
    <dgm:cxn modelId="{1602E22D-D45C-4716-9781-346C276DF02F}" type="presOf" srcId="{4DE14634-80F0-49B0-9638-189806D4245B}" destId="{38F6CCFB-81E6-4741-9B3D-D2BA213A69C5}" srcOrd="0" destOrd="0" presId="urn:microsoft.com/office/officeart/2005/8/layout/vList3"/>
    <dgm:cxn modelId="{DD6766BF-20CF-4E42-96DD-79CCA6C4D7FC}" type="presOf" srcId="{1C4ADEF0-058A-4CD6-8F79-8E4E8D8B4763}" destId="{1E6CE089-2CE3-4DE3-8F33-23BEF92D0908}" srcOrd="0" destOrd="0" presId="urn:microsoft.com/office/officeart/2005/8/layout/vList3"/>
    <dgm:cxn modelId="{3A35C175-1AA1-4025-8056-28F67E26E2D6}" type="presParOf" srcId="{1E6CE089-2CE3-4DE3-8F33-23BEF92D0908}" destId="{8AFEE2A0-1D56-4D41-BF01-AB3A352D1C22}" srcOrd="0" destOrd="0" presId="urn:microsoft.com/office/officeart/2005/8/layout/vList3"/>
    <dgm:cxn modelId="{388338BA-5846-46D7-AFC1-969968BD1934}" type="presParOf" srcId="{8AFEE2A0-1D56-4D41-BF01-AB3A352D1C22}" destId="{49AAE096-96F8-4899-8662-2DF5BBDCD8D5}" srcOrd="0" destOrd="0" presId="urn:microsoft.com/office/officeart/2005/8/layout/vList3"/>
    <dgm:cxn modelId="{0B2B4D7F-1724-475B-B4B2-79346B50E597}" type="presParOf" srcId="{8AFEE2A0-1D56-4D41-BF01-AB3A352D1C22}" destId="{38F6CCFB-81E6-4741-9B3D-D2BA213A69C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6CCFB-81E6-4741-9B3D-D2BA213A69C5}">
      <dsp:nvSpPr>
        <dsp:cNvPr id="0" name=""/>
        <dsp:cNvSpPr/>
      </dsp:nvSpPr>
      <dsp:spPr>
        <a:xfrm rot="10800000">
          <a:off x="2234199" y="0"/>
          <a:ext cx="6384795" cy="130386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969" tIns="106680" rIns="199136" bIns="106680" numCol="1" spcCol="1270" anchor="ctr" anchorCtr="0">
          <a:noAutofit/>
        </a:bodyPr>
        <a:lstStyle/>
        <a:p>
          <a:pPr lvl="0" algn="ctr" defTabSz="1244600" rtl="0">
            <a:lnSpc>
              <a:spcPct val="90000"/>
            </a:lnSpc>
            <a:spcBef>
              <a:spcPct val="0"/>
            </a:spcBef>
            <a:spcAft>
              <a:spcPct val="35000"/>
            </a:spcAft>
          </a:pPr>
          <a:r>
            <a:rPr lang="sr-Latn-BA" sz="2800" kern="1200" smtClean="0"/>
            <a:t>Otporan, pravičan,</a:t>
          </a:r>
          <a:br>
            <a:rPr lang="sr-Latn-BA" sz="2800" kern="1200" smtClean="0"/>
          </a:br>
          <a:r>
            <a:rPr lang="sr-Latn-BA" sz="2800" kern="1200" smtClean="0"/>
            <a:t>i zeleni oporavak u</a:t>
          </a:r>
          <a:br>
            <a:rPr lang="sr-Latn-BA" sz="2800" kern="1200" smtClean="0"/>
          </a:br>
          <a:r>
            <a:rPr lang="sr-Latn-BA" sz="2800" kern="1200" smtClean="0"/>
            <a:t>globaln</a:t>
          </a:r>
          <a:r>
            <a:rPr lang="en-US" sz="2800" kern="1200" smtClean="0"/>
            <a:t>e</a:t>
          </a:r>
          <a:r>
            <a:rPr lang="sr-Latn-BA" sz="2800" kern="1200" smtClean="0"/>
            <a:t> trgovin</a:t>
          </a:r>
          <a:r>
            <a:rPr lang="en-US" sz="2800" kern="1200" smtClean="0"/>
            <a:t>e</a:t>
          </a:r>
          <a:endParaRPr lang="sr-Latn-BA" sz="2800" kern="1200"/>
        </a:p>
      </dsp:txBody>
      <dsp:txXfrm rot="10800000">
        <a:off x="2560166" y="0"/>
        <a:ext cx="6058828" cy="1303867"/>
      </dsp:txXfrm>
    </dsp:sp>
    <dsp:sp modelId="{49AAE096-96F8-4899-8662-2DF5BBDCD8D5}">
      <dsp:nvSpPr>
        <dsp:cNvPr id="0" name=""/>
        <dsp:cNvSpPr/>
      </dsp:nvSpPr>
      <dsp:spPr>
        <a:xfrm>
          <a:off x="982200" y="0"/>
          <a:ext cx="2503998" cy="13038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B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917A7-C1C3-4834-A5BC-8F90656244AA}" type="datetimeFigureOut">
              <a:rPr lang="sr-Latn-BA" smtClean="0"/>
              <a:t>27.3.2023.</a:t>
            </a:fld>
            <a:endParaRPr lang="sr-Latn-B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B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043DA0-1ACF-41EC-BE4F-9FB98F13BD71}" type="slidenum">
              <a:rPr lang="sr-Latn-BA" smtClean="0"/>
              <a:t>‹#›</a:t>
            </a:fld>
            <a:endParaRPr lang="sr-Latn-BA"/>
          </a:p>
        </p:txBody>
      </p:sp>
    </p:spTree>
    <p:extLst>
      <p:ext uri="{BB962C8B-B14F-4D97-AF65-F5344CB8AC3E}">
        <p14:creationId xmlns:p14="http://schemas.microsoft.com/office/powerpoint/2010/main" val="49241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8CAC8-64AE-454D-91F0-47C8313AF9A9}" type="datetimeFigureOut">
              <a:rPr lang="sr-Latn-BA" smtClean="0"/>
              <a:t>27.3.2023.</a:t>
            </a:fld>
            <a:endParaRPr lang="sr-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A5B90-BF82-42FF-B23D-47787A5DF6AF}" type="slidenum">
              <a:rPr lang="sr-Latn-BA" smtClean="0"/>
              <a:t>‹#›</a:t>
            </a:fld>
            <a:endParaRPr lang="sr-Latn-BA"/>
          </a:p>
        </p:txBody>
      </p:sp>
    </p:spTree>
    <p:extLst>
      <p:ext uri="{BB962C8B-B14F-4D97-AF65-F5344CB8AC3E}">
        <p14:creationId xmlns:p14="http://schemas.microsoft.com/office/powerpoint/2010/main" val="285917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a:p>
        </p:txBody>
      </p:sp>
      <p:sp>
        <p:nvSpPr>
          <p:cNvPr id="4" name="Slide Number Placeholder 3"/>
          <p:cNvSpPr>
            <a:spLocks noGrp="1"/>
          </p:cNvSpPr>
          <p:nvPr>
            <p:ph type="sldNum" sz="quarter" idx="10"/>
          </p:nvPr>
        </p:nvSpPr>
        <p:spPr/>
        <p:txBody>
          <a:bodyPr/>
          <a:lstStyle/>
          <a:p>
            <a:fld id="{356A5B90-BF82-42FF-B23D-47787A5DF6AF}" type="slidenum">
              <a:rPr lang="sr-Latn-BA" smtClean="0"/>
              <a:t>4</a:t>
            </a:fld>
            <a:endParaRPr lang="sr-Latn-BA"/>
          </a:p>
        </p:txBody>
      </p:sp>
    </p:spTree>
    <p:extLst>
      <p:ext uri="{BB962C8B-B14F-4D97-AF65-F5344CB8AC3E}">
        <p14:creationId xmlns:p14="http://schemas.microsoft.com/office/powerpoint/2010/main" val="3189620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a:xfrm>
            <a:off x="2692397" y="5037663"/>
            <a:ext cx="5214635" cy="279400"/>
          </a:xfrm>
        </p:spPr>
        <p:txBody>
          <a:bodyPr/>
          <a:lstStyle/>
          <a:p>
            <a:endParaRPr lang="sr-Latn-BA"/>
          </a:p>
        </p:txBody>
      </p:sp>
      <p:sp>
        <p:nvSpPr>
          <p:cNvPr id="6" name="Slide Number Placeholder 5"/>
          <p:cNvSpPr>
            <a:spLocks noGrp="1"/>
          </p:cNvSpPr>
          <p:nvPr>
            <p:ph type="sldNum" sz="quarter" idx="12"/>
          </p:nvPr>
        </p:nvSpPr>
        <p:spPr>
          <a:xfrm>
            <a:off x="8956900" y="5037663"/>
            <a:ext cx="551167" cy="279400"/>
          </a:xfrm>
        </p:spPr>
        <p:txBody>
          <a:bodyPr/>
          <a:lstStyle/>
          <a:p>
            <a:fld id="{A4CC85AA-4B73-481C-8CB8-8AC97F06BC14}" type="slidenum">
              <a:rPr lang="sr-Latn-BA" smtClean="0"/>
              <a:t>‹#›</a:t>
            </a:fld>
            <a:endParaRPr lang="sr-Latn-B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82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A4CC85AA-4B73-481C-8CB8-8AC97F06BC14}" type="slidenum">
              <a:rPr lang="sr-Latn-BA" smtClean="0"/>
              <a:t>‹#›</a:t>
            </a:fld>
            <a:endParaRPr lang="sr-Latn-BA"/>
          </a:p>
        </p:txBody>
      </p:sp>
    </p:spTree>
    <p:extLst>
      <p:ext uri="{BB962C8B-B14F-4D97-AF65-F5344CB8AC3E}">
        <p14:creationId xmlns:p14="http://schemas.microsoft.com/office/powerpoint/2010/main" val="347411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98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126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spTree>
    <p:extLst>
      <p:ext uri="{BB962C8B-B14F-4D97-AF65-F5344CB8AC3E}">
        <p14:creationId xmlns:p14="http://schemas.microsoft.com/office/powerpoint/2010/main" val="1115160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571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117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143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88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spTree>
    <p:extLst>
      <p:ext uri="{BB962C8B-B14F-4D97-AF65-F5344CB8AC3E}">
        <p14:creationId xmlns:p14="http://schemas.microsoft.com/office/powerpoint/2010/main" val="2855893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A4CC85AA-4B73-481C-8CB8-8AC97F06BC14}" type="slidenum">
              <a:rPr lang="sr-Latn-BA" smtClean="0"/>
              <a:t>‹#›</a:t>
            </a:fld>
            <a:endParaRPr lang="sr-Latn-B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8649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A4CC85AA-4B73-481C-8CB8-8AC97F06BC14}" type="slidenum">
              <a:rPr lang="sr-Latn-BA" smtClean="0"/>
              <a:t>‹#›</a:t>
            </a:fld>
            <a:endParaRPr lang="sr-Latn-BA"/>
          </a:p>
        </p:txBody>
      </p:sp>
    </p:spTree>
    <p:extLst>
      <p:ext uri="{BB962C8B-B14F-4D97-AF65-F5344CB8AC3E}">
        <p14:creationId xmlns:p14="http://schemas.microsoft.com/office/powerpoint/2010/main" val="30387551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8" name="Footer Placeholder 7"/>
          <p:cNvSpPr>
            <a:spLocks noGrp="1"/>
          </p:cNvSpPr>
          <p:nvPr>
            <p:ph type="ftr" sz="quarter" idx="11"/>
          </p:nvPr>
        </p:nvSpPr>
        <p:spPr/>
        <p:txBody>
          <a:bodyPr/>
          <a:lstStyle/>
          <a:p>
            <a:endParaRPr lang="sr-Latn-BA"/>
          </a:p>
        </p:txBody>
      </p:sp>
      <p:sp>
        <p:nvSpPr>
          <p:cNvPr id="9" name="Slide Number Placeholder 8"/>
          <p:cNvSpPr>
            <a:spLocks noGrp="1"/>
          </p:cNvSpPr>
          <p:nvPr>
            <p:ph type="sldNum" sz="quarter" idx="12"/>
          </p:nvPr>
        </p:nvSpPr>
        <p:spPr/>
        <p:txBody>
          <a:bodyPr/>
          <a:lstStyle/>
          <a:p>
            <a:fld id="{A4CC85AA-4B73-481C-8CB8-8AC97F06BC14}" type="slidenum">
              <a:rPr lang="sr-Latn-BA" smtClean="0"/>
              <a:t>‹#›</a:t>
            </a:fld>
            <a:endParaRPr lang="sr-Latn-B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0784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4" name="Footer Placeholder 3"/>
          <p:cNvSpPr>
            <a:spLocks noGrp="1"/>
          </p:cNvSpPr>
          <p:nvPr>
            <p:ph type="ftr" sz="quarter" idx="11"/>
          </p:nvPr>
        </p:nvSpPr>
        <p:spPr/>
        <p:txBody>
          <a:bodyPr/>
          <a:lstStyle/>
          <a:p>
            <a:endParaRPr lang="sr-Latn-BA"/>
          </a:p>
        </p:txBody>
      </p:sp>
      <p:sp>
        <p:nvSpPr>
          <p:cNvPr id="5" name="Slide Number Placeholder 4"/>
          <p:cNvSpPr>
            <a:spLocks noGrp="1"/>
          </p:cNvSpPr>
          <p:nvPr>
            <p:ph type="sldNum" sz="quarter" idx="12"/>
          </p:nvPr>
        </p:nvSpPr>
        <p:spPr/>
        <p:txBody>
          <a:bodyPr/>
          <a:lstStyle/>
          <a:p>
            <a:fld id="{A4CC85AA-4B73-481C-8CB8-8AC97F06BC14}" type="slidenum">
              <a:rPr lang="sr-Latn-BA" smtClean="0"/>
              <a:t>‹#›</a:t>
            </a:fld>
            <a:endParaRPr lang="sr-Latn-B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96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3" name="Footer Placeholder 2"/>
          <p:cNvSpPr>
            <a:spLocks noGrp="1"/>
          </p:cNvSpPr>
          <p:nvPr>
            <p:ph type="ftr" sz="quarter" idx="11"/>
          </p:nvPr>
        </p:nvSpPr>
        <p:spPr/>
        <p:txBody>
          <a:bodyPr/>
          <a:lstStyle/>
          <a:p>
            <a:endParaRPr lang="sr-Latn-BA"/>
          </a:p>
        </p:txBody>
      </p:sp>
      <p:sp>
        <p:nvSpPr>
          <p:cNvPr id="4" name="Slide Number Placeholder 3"/>
          <p:cNvSpPr>
            <a:spLocks noGrp="1"/>
          </p:cNvSpPr>
          <p:nvPr>
            <p:ph type="sldNum" sz="quarter" idx="12"/>
          </p:nvPr>
        </p:nvSpPr>
        <p:spPr/>
        <p:txBody>
          <a:bodyPr/>
          <a:lstStyle/>
          <a:p>
            <a:fld id="{A4CC85AA-4B73-481C-8CB8-8AC97F06BC14}" type="slidenum">
              <a:rPr lang="sr-Latn-BA" smtClean="0"/>
              <a:t>‹#›</a:t>
            </a:fld>
            <a:endParaRPr lang="sr-Latn-BA"/>
          </a:p>
        </p:txBody>
      </p:sp>
    </p:spTree>
    <p:extLst>
      <p:ext uri="{BB962C8B-B14F-4D97-AF65-F5344CB8AC3E}">
        <p14:creationId xmlns:p14="http://schemas.microsoft.com/office/powerpoint/2010/main" val="274728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A4CC85AA-4B73-481C-8CB8-8AC97F06BC14}" type="slidenum">
              <a:rPr lang="sr-Latn-BA" smtClean="0"/>
              <a:t>‹#›</a:t>
            </a:fld>
            <a:endParaRPr lang="sr-Latn-B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57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5A30142-311C-4D1A-A9BC-1D4FCEDED719}" type="datetimeFigureOut">
              <a:rPr lang="sr-Latn-BA" smtClean="0"/>
              <a:t>27.3.2023.</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A4CC85AA-4B73-481C-8CB8-8AC97F06BC14}" type="slidenum">
              <a:rPr lang="sr-Latn-BA" smtClean="0"/>
              <a:t>‹#›</a:t>
            </a:fld>
            <a:endParaRPr lang="sr-Latn-BA"/>
          </a:p>
        </p:txBody>
      </p:sp>
    </p:spTree>
    <p:extLst>
      <p:ext uri="{BB962C8B-B14F-4D97-AF65-F5344CB8AC3E}">
        <p14:creationId xmlns:p14="http://schemas.microsoft.com/office/powerpoint/2010/main" val="326372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A30142-311C-4D1A-A9BC-1D4FCEDED719}" type="datetimeFigureOut">
              <a:rPr lang="sr-Latn-BA" smtClean="0"/>
              <a:t>27.3.2023.</a:t>
            </a:fld>
            <a:endParaRPr lang="sr-Latn-B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r-Latn-B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CC85AA-4B73-481C-8CB8-8AC97F06BC14}" type="slidenum">
              <a:rPr lang="sr-Latn-BA" smtClean="0"/>
              <a:t>‹#›</a:t>
            </a:fld>
            <a:endParaRPr lang="sr-Latn-BA"/>
          </a:p>
        </p:txBody>
      </p:sp>
    </p:spTree>
    <p:extLst>
      <p:ext uri="{BB962C8B-B14F-4D97-AF65-F5344CB8AC3E}">
        <p14:creationId xmlns:p14="http://schemas.microsoft.com/office/powerpoint/2010/main" val="2803778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TRENDOVI NA SVJETSKOM TRŽIŠTU</a:t>
            </a:r>
            <a:endParaRPr lang="sr-Latn-BA" sz="2400" dirty="0"/>
          </a:p>
        </p:txBody>
      </p:sp>
      <p:sp>
        <p:nvSpPr>
          <p:cNvPr id="3" name="Subtitle 2"/>
          <p:cNvSpPr>
            <a:spLocks noGrp="1"/>
          </p:cNvSpPr>
          <p:nvPr>
            <p:ph type="subTitle" idx="1"/>
          </p:nvPr>
        </p:nvSpPr>
        <p:spPr/>
        <p:txBody>
          <a:bodyPr/>
          <a:lstStyle/>
          <a:p>
            <a:endParaRPr lang="sr-Latn-BA" dirty="0"/>
          </a:p>
        </p:txBody>
      </p:sp>
    </p:spTree>
    <p:extLst>
      <p:ext uri="{BB962C8B-B14F-4D97-AF65-F5344CB8AC3E}">
        <p14:creationId xmlns:p14="http://schemas.microsoft.com/office/powerpoint/2010/main" val="2869779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Geopolitika</a:t>
            </a:r>
            <a:r>
              <a:rPr lang="en-US" sz="2400" dirty="0" smtClean="0"/>
              <a:t> </a:t>
            </a:r>
            <a:r>
              <a:rPr lang="en-US" sz="2400" dirty="0" err="1" smtClean="0"/>
              <a:t>i</a:t>
            </a:r>
            <a:r>
              <a:rPr lang="en-US" sz="2400" dirty="0" smtClean="0"/>
              <a:t> </a:t>
            </a:r>
            <a:r>
              <a:rPr lang="en-US" sz="2400" dirty="0" err="1" smtClean="0"/>
              <a:t>međ.trgovina</a:t>
            </a:r>
            <a:endParaRPr lang="sr-Latn-BA" sz="2400" dirty="0"/>
          </a:p>
        </p:txBody>
      </p:sp>
      <p:pic>
        <p:nvPicPr>
          <p:cNvPr id="4" name="Content Placeholder 3"/>
          <p:cNvPicPr>
            <a:picLocks noGrp="1" noChangeAspect="1"/>
          </p:cNvPicPr>
          <p:nvPr>
            <p:ph idx="1"/>
          </p:nvPr>
        </p:nvPicPr>
        <p:blipFill>
          <a:blip r:embed="rId2"/>
          <a:stretch>
            <a:fillRect/>
          </a:stretch>
        </p:blipFill>
        <p:spPr>
          <a:xfrm>
            <a:off x="3041511" y="2557463"/>
            <a:ext cx="6108978" cy="3317875"/>
          </a:xfrm>
          <a:prstGeom prst="rect">
            <a:avLst/>
          </a:prstGeom>
        </p:spPr>
      </p:pic>
    </p:spTree>
    <p:extLst>
      <p:ext uri="{BB962C8B-B14F-4D97-AF65-F5344CB8AC3E}">
        <p14:creationId xmlns:p14="http://schemas.microsoft.com/office/powerpoint/2010/main" val="1784194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Šta</a:t>
            </a:r>
            <a:r>
              <a:rPr lang="en-US" sz="2400" dirty="0" smtClean="0"/>
              <a:t> se </a:t>
            </a:r>
            <a:r>
              <a:rPr lang="en-US" sz="2400" dirty="0" err="1" smtClean="0"/>
              <a:t>dešava</a:t>
            </a:r>
            <a:r>
              <a:rPr lang="en-US" sz="2400" dirty="0" smtClean="0"/>
              <a:t> </a:t>
            </a:r>
            <a:r>
              <a:rPr lang="en-US" sz="2400" dirty="0" err="1" smtClean="0"/>
              <a:t>sa</a:t>
            </a:r>
            <a:r>
              <a:rPr lang="en-US" sz="2400" dirty="0" smtClean="0"/>
              <a:t> </a:t>
            </a:r>
            <a:r>
              <a:rPr lang="en-US" sz="2400" dirty="0" err="1" smtClean="0"/>
              <a:t>Kinom</a:t>
            </a:r>
            <a:r>
              <a:rPr lang="en-US" sz="2400" dirty="0" smtClean="0"/>
              <a:t>!?</a:t>
            </a:r>
            <a:endParaRPr lang="sr-Latn-BA" sz="2400" dirty="0"/>
          </a:p>
        </p:txBody>
      </p:sp>
      <p:pic>
        <p:nvPicPr>
          <p:cNvPr id="4" name="Content Placeholder 3"/>
          <p:cNvPicPr>
            <a:picLocks noGrp="1" noChangeAspect="1"/>
          </p:cNvPicPr>
          <p:nvPr>
            <p:ph idx="1"/>
          </p:nvPr>
        </p:nvPicPr>
        <p:blipFill>
          <a:blip r:embed="rId2"/>
          <a:stretch>
            <a:fillRect/>
          </a:stretch>
        </p:blipFill>
        <p:spPr>
          <a:xfrm>
            <a:off x="2851377" y="2557463"/>
            <a:ext cx="6489246" cy="3317875"/>
          </a:xfrm>
          <a:prstGeom prst="rect">
            <a:avLst/>
          </a:prstGeom>
        </p:spPr>
      </p:pic>
    </p:spTree>
    <p:extLst>
      <p:ext uri="{BB962C8B-B14F-4D97-AF65-F5344CB8AC3E}">
        <p14:creationId xmlns:p14="http://schemas.microsoft.com/office/powerpoint/2010/main" val="2516072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Fosilna</a:t>
            </a:r>
            <a:r>
              <a:rPr lang="en-US" dirty="0"/>
              <a:t> </a:t>
            </a:r>
            <a:r>
              <a:rPr lang="en-US" dirty="0" err="1"/>
              <a:t>goriva</a:t>
            </a:r>
            <a:r>
              <a:rPr lang="en-US" dirty="0"/>
              <a:t> </a:t>
            </a:r>
            <a:r>
              <a:rPr lang="en-US" dirty="0" err="1"/>
              <a:t>ostaju</a:t>
            </a:r>
            <a:r>
              <a:rPr lang="en-US" dirty="0"/>
              <a:t> </a:t>
            </a:r>
            <a:r>
              <a:rPr lang="en-US" dirty="0" err="1"/>
              <a:t>još</a:t>
            </a:r>
            <a:r>
              <a:rPr lang="en-US" dirty="0"/>
              <a:t> </a:t>
            </a:r>
            <a:r>
              <a:rPr lang="en-US" dirty="0" err="1"/>
              <a:t>uvijek</a:t>
            </a:r>
            <a:r>
              <a:rPr lang="en-US" dirty="0"/>
              <a:t> </a:t>
            </a:r>
            <a:r>
              <a:rPr lang="en-US" dirty="0" err="1"/>
              <a:t>dominantan</a:t>
            </a:r>
            <a:r>
              <a:rPr lang="en-US" dirty="0"/>
              <a:t> </a:t>
            </a:r>
            <a:r>
              <a:rPr lang="en-US" dirty="0" err="1"/>
              <a:t>izvor</a:t>
            </a:r>
            <a:r>
              <a:rPr lang="en-US" dirty="0"/>
              <a:t> </a:t>
            </a:r>
            <a:r>
              <a:rPr lang="en-US" dirty="0" err="1"/>
              <a:t>sirovina</a:t>
            </a:r>
            <a:endParaRPr lang="sr-Latn-BA" dirty="0"/>
          </a:p>
        </p:txBody>
      </p:sp>
      <p:pic>
        <p:nvPicPr>
          <p:cNvPr id="5" name="Content Placeholder 4"/>
          <p:cNvPicPr>
            <a:picLocks noGrp="1" noChangeAspect="1"/>
          </p:cNvPicPr>
          <p:nvPr>
            <p:ph idx="1"/>
          </p:nvPr>
        </p:nvPicPr>
        <p:blipFill>
          <a:blip r:embed="rId2"/>
          <a:stretch>
            <a:fillRect/>
          </a:stretch>
        </p:blipFill>
        <p:spPr>
          <a:xfrm>
            <a:off x="5418138" y="1933435"/>
            <a:ext cx="5470525" cy="2991130"/>
          </a:xfrm>
          <a:prstGeom prst="rect">
            <a:avLst/>
          </a:prstGeo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a:t>OPEC </a:t>
            </a:r>
            <a:r>
              <a:rPr lang="en-US" dirty="0" err="1"/>
              <a:t>ključan</a:t>
            </a:r>
            <a:r>
              <a:rPr lang="en-US" dirty="0"/>
              <a:t> </a:t>
            </a:r>
          </a:p>
          <a:p>
            <a:pPr marL="285750" indent="-285750">
              <a:buFont typeface="Arial" panose="020B0604020202020204" pitchFamily="34" charset="0"/>
              <a:buChar char="•"/>
            </a:pPr>
            <a:r>
              <a:rPr lang="en-US" dirty="0"/>
              <a:t>30% </a:t>
            </a:r>
            <a:r>
              <a:rPr lang="en-US" dirty="0" err="1"/>
              <a:t>svjetske</a:t>
            </a:r>
            <a:r>
              <a:rPr lang="en-US" dirty="0"/>
              <a:t> </a:t>
            </a:r>
            <a:r>
              <a:rPr lang="en-US" dirty="0" err="1"/>
              <a:t>proizvodnje</a:t>
            </a:r>
            <a:r>
              <a:rPr lang="en-US" dirty="0"/>
              <a:t> </a:t>
            </a:r>
            <a:r>
              <a:rPr lang="en-US" dirty="0" err="1"/>
              <a:t>nafte</a:t>
            </a:r>
            <a:r>
              <a:rPr lang="en-US" dirty="0"/>
              <a:t> </a:t>
            </a:r>
            <a:r>
              <a:rPr lang="en-US" dirty="0" err="1"/>
              <a:t>dolazi</a:t>
            </a:r>
            <a:r>
              <a:rPr lang="en-US" dirty="0"/>
              <a:t> </a:t>
            </a:r>
            <a:r>
              <a:rPr lang="en-US" dirty="0" err="1"/>
              <a:t>iz</a:t>
            </a:r>
            <a:r>
              <a:rPr lang="en-US" dirty="0"/>
              <a:t> </a:t>
            </a:r>
            <a:r>
              <a:rPr lang="en-US" dirty="0" err="1"/>
              <a:t>Rusije</a:t>
            </a:r>
            <a:r>
              <a:rPr lang="en-US" dirty="0"/>
              <a:t> I SAD</a:t>
            </a:r>
          </a:p>
          <a:p>
            <a:pPr marL="285750" indent="-285750">
              <a:buFont typeface="Arial" panose="020B0604020202020204" pitchFamily="34" charset="0"/>
              <a:buChar char="•"/>
            </a:pPr>
            <a:r>
              <a:rPr lang="en-US" dirty="0" err="1"/>
              <a:t>Mnoge</a:t>
            </a:r>
            <a:r>
              <a:rPr lang="en-US" dirty="0"/>
              <a:t> </a:t>
            </a:r>
            <a:r>
              <a:rPr lang="en-US" dirty="0" err="1"/>
              <a:t>zemlje</a:t>
            </a:r>
            <a:r>
              <a:rPr lang="en-US" dirty="0"/>
              <a:t> </a:t>
            </a:r>
            <a:r>
              <a:rPr lang="en-US" dirty="0" err="1"/>
              <a:t>zavisne</a:t>
            </a:r>
            <a:r>
              <a:rPr lang="en-US" dirty="0"/>
              <a:t> od </a:t>
            </a:r>
            <a:r>
              <a:rPr lang="en-US" dirty="0" err="1"/>
              <a:t>izvoznica</a:t>
            </a:r>
            <a:r>
              <a:rPr lang="en-US" dirty="0"/>
              <a:t> </a:t>
            </a:r>
            <a:r>
              <a:rPr lang="en-US" dirty="0" err="1"/>
              <a:t>nafte</a:t>
            </a:r>
            <a:r>
              <a:rPr lang="en-US" dirty="0"/>
              <a:t> </a:t>
            </a:r>
          </a:p>
        </p:txBody>
      </p:sp>
    </p:spTree>
    <p:extLst>
      <p:ext uri="{BB962C8B-B14F-4D97-AF65-F5344CB8AC3E}">
        <p14:creationId xmlns:p14="http://schemas.microsoft.com/office/powerpoint/2010/main" val="221683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smtClean="0"/>
              <a:t>Rizik od prekomjernog duga</a:t>
            </a:r>
            <a:endParaRPr lang="sr-Latn-BA" dirty="0"/>
          </a:p>
        </p:txBody>
      </p:sp>
      <p:pic>
        <p:nvPicPr>
          <p:cNvPr id="5" name="Content Placeholder 4"/>
          <p:cNvPicPr>
            <a:picLocks noGrp="1" noChangeAspect="1"/>
          </p:cNvPicPr>
          <p:nvPr>
            <p:ph idx="1"/>
          </p:nvPr>
        </p:nvPicPr>
        <p:blipFill>
          <a:blip r:embed="rId2"/>
          <a:stretch>
            <a:fillRect/>
          </a:stretch>
        </p:blipFill>
        <p:spPr>
          <a:xfrm>
            <a:off x="5418138" y="2155203"/>
            <a:ext cx="5470525" cy="2547594"/>
          </a:xfrm>
          <a:prstGeom prst="rect">
            <a:avLst/>
          </a:prstGeo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sr-Latn-BA" dirty="0" smtClean="0"/>
              <a:t>Globalni dug je dosegao 230 biliona $/GDP</a:t>
            </a:r>
          </a:p>
          <a:p>
            <a:pPr marL="285750" indent="-285750">
              <a:buFont typeface="Arial" panose="020B0604020202020204" pitchFamily="34" charset="0"/>
              <a:buChar char="•"/>
            </a:pPr>
            <a:r>
              <a:rPr lang="sr-Latn-BA" dirty="0" smtClean="0"/>
              <a:t>Javni dug razvijenih zemalja je dosegao 125% (2022) u odnosu na 70% (2007)</a:t>
            </a:r>
          </a:p>
          <a:p>
            <a:pPr marL="285750" indent="-285750">
              <a:buFont typeface="Arial" panose="020B0604020202020204" pitchFamily="34" charset="0"/>
              <a:buChar char="•"/>
            </a:pPr>
            <a:r>
              <a:rPr lang="sr-Latn-BA" dirty="0" smtClean="0"/>
              <a:t>Privatni dug skočio nsa 164 na 178% GDP</a:t>
            </a:r>
          </a:p>
          <a:p>
            <a:pPr marL="285750" indent="-285750">
              <a:buFont typeface="Arial" panose="020B0604020202020204" pitchFamily="34" charset="0"/>
              <a:buChar char="•"/>
            </a:pPr>
            <a:r>
              <a:rPr lang="sr-Latn-BA" dirty="0" smtClean="0"/>
              <a:t>ZUR sa 9% na 63%</a:t>
            </a:r>
            <a:endParaRPr lang="sr-Latn-BA" dirty="0"/>
          </a:p>
        </p:txBody>
      </p:sp>
    </p:spTree>
    <p:extLst>
      <p:ext uri="{BB962C8B-B14F-4D97-AF65-F5344CB8AC3E}">
        <p14:creationId xmlns:p14="http://schemas.microsoft.com/office/powerpoint/2010/main" val="3604704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2400" dirty="0" smtClean="0"/>
              <a:t>Regionalizam i multiregionalizam kao obilježje buduće trgovine</a:t>
            </a:r>
            <a:endParaRPr lang="sr-Latn-BA" sz="2400" dirty="0"/>
          </a:p>
        </p:txBody>
      </p:sp>
      <p:sp>
        <p:nvSpPr>
          <p:cNvPr id="3" name="Content Placeholder 2"/>
          <p:cNvSpPr>
            <a:spLocks noGrp="1"/>
          </p:cNvSpPr>
          <p:nvPr>
            <p:ph idx="1"/>
          </p:nvPr>
        </p:nvSpPr>
        <p:spPr/>
        <p:txBody>
          <a:bodyPr/>
          <a:lstStyle/>
          <a:p>
            <a:r>
              <a:rPr lang="sr-Latn-BA" dirty="0" smtClean="0"/>
              <a:t>Političke I ekonomske sfere će načajno uticati na buduću trgovinu</a:t>
            </a:r>
          </a:p>
          <a:p>
            <a:r>
              <a:rPr lang="sr-Latn-BA" dirty="0" smtClean="0"/>
              <a:t>Zemlje se u uslovima eksternih šokova kao što su ratovi povezuju kroz regionalizam</a:t>
            </a:r>
          </a:p>
          <a:p>
            <a:r>
              <a:rPr lang="sr-Latn-BA" dirty="0" smtClean="0"/>
              <a:t>Primjeri: Put i pojas, Otvoreni Balkan</a:t>
            </a:r>
            <a:r>
              <a:rPr lang="en-US" dirty="0" smtClean="0"/>
              <a:t>…</a:t>
            </a:r>
          </a:p>
          <a:p>
            <a:r>
              <a:rPr lang="sr-Latn-BA" dirty="0" smtClean="0"/>
              <a:t>Multipolarni svijet : Svjeverna Amerika, Evropa i Azija</a:t>
            </a:r>
          </a:p>
          <a:p>
            <a:r>
              <a:rPr lang="sr-Latn-BA" dirty="0" smtClean="0"/>
              <a:t>Kina želi da do 2050.g bude vodeća u tehnologijama I NIR</a:t>
            </a:r>
            <a:endParaRPr lang="sr-Latn-BA" dirty="0"/>
          </a:p>
        </p:txBody>
      </p:sp>
    </p:spTree>
    <p:extLst>
      <p:ext uri="{BB962C8B-B14F-4D97-AF65-F5344CB8AC3E}">
        <p14:creationId xmlns:p14="http://schemas.microsoft.com/office/powerpoint/2010/main" val="3459432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4175" y="1795462"/>
            <a:ext cx="6343650" cy="3267075"/>
          </a:xfrm>
          <a:prstGeom prst="rect">
            <a:avLst/>
          </a:prstGeom>
        </p:spPr>
      </p:pic>
    </p:spTree>
    <p:extLst>
      <p:ext uri="{BB962C8B-B14F-4D97-AF65-F5344CB8AC3E}">
        <p14:creationId xmlns:p14="http://schemas.microsoft.com/office/powerpoint/2010/main" val="283006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smtClean="0"/>
              <a:t>Uticaj tehnologije na dodatni razvoj </a:t>
            </a:r>
            <a:endParaRPr lang="sr-Latn-BA" dirty="0"/>
          </a:p>
        </p:txBody>
      </p:sp>
      <p:pic>
        <p:nvPicPr>
          <p:cNvPr id="5" name="Content Placeholder 4"/>
          <p:cNvPicPr>
            <a:picLocks noGrp="1" noChangeAspect="1"/>
          </p:cNvPicPr>
          <p:nvPr>
            <p:ph idx="1"/>
          </p:nvPr>
        </p:nvPicPr>
        <p:blipFill>
          <a:blip r:embed="rId2"/>
          <a:stretch>
            <a:fillRect/>
          </a:stretch>
        </p:blipFill>
        <p:spPr>
          <a:xfrm>
            <a:off x="5418138" y="1772312"/>
            <a:ext cx="5470525" cy="3313377"/>
          </a:xfrm>
          <a:prstGeom prst="rect">
            <a:avLst/>
          </a:prstGeo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err="1" smtClean="0"/>
              <a:t>Digitalne</a:t>
            </a:r>
            <a:r>
              <a:rPr lang="en-US" dirty="0" smtClean="0"/>
              <a:t> </a:t>
            </a:r>
            <a:r>
              <a:rPr lang="en-US" dirty="0" err="1" smtClean="0"/>
              <a:t>platforme</a:t>
            </a:r>
            <a:r>
              <a:rPr lang="en-US" dirty="0" smtClean="0"/>
              <a:t>, </a:t>
            </a:r>
            <a:r>
              <a:rPr lang="en-US" dirty="0" err="1" smtClean="0"/>
              <a:t>automatizacija</a:t>
            </a:r>
            <a:r>
              <a:rPr lang="en-US" dirty="0" smtClean="0"/>
              <a:t> </a:t>
            </a:r>
            <a:r>
              <a:rPr lang="en-US" dirty="0" err="1" smtClean="0"/>
              <a:t>procesa</a:t>
            </a:r>
            <a:r>
              <a:rPr lang="en-US" dirty="0" smtClean="0"/>
              <a:t> I Internet of Things </a:t>
            </a:r>
            <a:r>
              <a:rPr lang="en-US" dirty="0" err="1" smtClean="0"/>
              <a:t>će</a:t>
            </a:r>
            <a:r>
              <a:rPr lang="en-US" dirty="0" smtClean="0"/>
              <a:t> </a:t>
            </a:r>
            <a:r>
              <a:rPr lang="en-US" dirty="0" err="1" smtClean="0"/>
              <a:t>smanjiti</a:t>
            </a:r>
            <a:r>
              <a:rPr lang="en-US" dirty="0" smtClean="0"/>
              <a:t> </a:t>
            </a:r>
            <a:r>
              <a:rPr lang="en-US" dirty="0" err="1" smtClean="0"/>
              <a:t>transakcione</a:t>
            </a:r>
            <a:r>
              <a:rPr lang="en-US" dirty="0" smtClean="0"/>
              <a:t> </a:t>
            </a:r>
            <a:r>
              <a:rPr lang="en-US" dirty="0" err="1" smtClean="0"/>
              <a:t>troškove</a:t>
            </a:r>
            <a:r>
              <a:rPr lang="en-US" dirty="0" smtClean="0"/>
              <a:t> (</a:t>
            </a:r>
            <a:r>
              <a:rPr lang="en-US" dirty="0" err="1" smtClean="0"/>
              <a:t>već</a:t>
            </a:r>
            <a:r>
              <a:rPr lang="en-US" dirty="0" smtClean="0"/>
              <a:t> </a:t>
            </a:r>
            <a:r>
              <a:rPr lang="en-US" dirty="0" err="1" smtClean="0"/>
              <a:t>jesu</a:t>
            </a:r>
            <a:r>
              <a:rPr lang="en-US" dirty="0" smtClean="0"/>
              <a:t>) </a:t>
            </a:r>
            <a:r>
              <a:rPr lang="en-US" dirty="0" err="1" smtClean="0"/>
              <a:t>i</a:t>
            </a:r>
            <a:r>
              <a:rPr lang="en-US" dirty="0" smtClean="0"/>
              <a:t> </a:t>
            </a:r>
            <a:r>
              <a:rPr lang="en-US" dirty="0" err="1" smtClean="0"/>
              <a:t>preoblikovati</a:t>
            </a:r>
            <a:r>
              <a:rPr lang="en-US" dirty="0" smtClean="0"/>
              <a:t> </a:t>
            </a:r>
            <a:r>
              <a:rPr lang="en-US" dirty="0" err="1" smtClean="0"/>
              <a:t>globalnu</a:t>
            </a:r>
            <a:r>
              <a:rPr lang="en-US" dirty="0" smtClean="0"/>
              <a:t> </a:t>
            </a:r>
            <a:r>
              <a:rPr lang="en-US" dirty="0" err="1" smtClean="0"/>
              <a:t>trgovinu</a:t>
            </a:r>
            <a:endParaRPr lang="en-US" dirty="0" smtClean="0"/>
          </a:p>
          <a:p>
            <a:pPr marL="285750" indent="-285750">
              <a:buFont typeface="Arial" panose="020B0604020202020204" pitchFamily="34" charset="0"/>
              <a:buChar char="•"/>
            </a:pPr>
            <a:r>
              <a:rPr lang="en-US" dirty="0" err="1" smtClean="0"/>
              <a:t>Digitalne</a:t>
            </a:r>
            <a:r>
              <a:rPr lang="en-US" dirty="0" smtClean="0"/>
              <a:t> </a:t>
            </a:r>
            <a:r>
              <a:rPr lang="en-US" dirty="0" err="1" smtClean="0"/>
              <a:t>tehnologije</a:t>
            </a:r>
            <a:r>
              <a:rPr lang="en-US" dirty="0" smtClean="0"/>
              <a:t> </a:t>
            </a:r>
            <a:r>
              <a:rPr lang="en-US" dirty="0" err="1" smtClean="0"/>
              <a:t>omogućuju</a:t>
            </a:r>
            <a:r>
              <a:rPr lang="en-US" dirty="0" smtClean="0"/>
              <a:t> </a:t>
            </a:r>
            <a:r>
              <a:rPr lang="en-US" dirty="0" err="1" smtClean="0"/>
              <a:t>širenje</a:t>
            </a:r>
            <a:r>
              <a:rPr lang="en-US" dirty="0" smtClean="0"/>
              <a:t> </a:t>
            </a:r>
            <a:r>
              <a:rPr lang="en-US" dirty="0" err="1" smtClean="0"/>
              <a:t>tržišta</a:t>
            </a:r>
            <a:r>
              <a:rPr lang="en-US" dirty="0"/>
              <a:t> </a:t>
            </a:r>
            <a:r>
              <a:rPr lang="en-US" dirty="0" err="1" smtClean="0"/>
              <a:t>ali</a:t>
            </a:r>
            <a:r>
              <a:rPr lang="en-US" dirty="0" smtClean="0"/>
              <a:t> </a:t>
            </a:r>
            <a:r>
              <a:rPr lang="en-US" dirty="0" err="1" smtClean="0"/>
              <a:t>i</a:t>
            </a:r>
            <a:r>
              <a:rPr lang="en-US" dirty="0" smtClean="0"/>
              <a:t> </a:t>
            </a:r>
            <a:r>
              <a:rPr lang="en-US" dirty="0" err="1" smtClean="0"/>
              <a:t>jasnu</a:t>
            </a:r>
            <a:r>
              <a:rPr lang="en-US" dirty="0" smtClean="0"/>
              <a:t> </a:t>
            </a:r>
            <a:r>
              <a:rPr lang="en-US" dirty="0" err="1" smtClean="0"/>
              <a:t>regulaciju</a:t>
            </a:r>
            <a:r>
              <a:rPr lang="en-US" dirty="0" smtClean="0"/>
              <a:t> </a:t>
            </a:r>
            <a:endParaRPr lang="sr-Latn-BA" dirty="0"/>
          </a:p>
        </p:txBody>
      </p:sp>
    </p:spTree>
    <p:extLst>
      <p:ext uri="{BB962C8B-B14F-4D97-AF65-F5344CB8AC3E}">
        <p14:creationId xmlns:p14="http://schemas.microsoft.com/office/powerpoint/2010/main" val="212792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Kripto</a:t>
            </a:r>
            <a:r>
              <a:rPr lang="en-US" dirty="0" smtClean="0"/>
              <a:t> </a:t>
            </a:r>
            <a:r>
              <a:rPr lang="en-US" dirty="0" err="1" smtClean="0"/>
              <a:t>valute</a:t>
            </a:r>
            <a:r>
              <a:rPr lang="en-US" dirty="0" smtClean="0"/>
              <a:t>, </a:t>
            </a:r>
            <a:r>
              <a:rPr lang="en-US" dirty="0" err="1" smtClean="0"/>
              <a:t>digitalne</a:t>
            </a:r>
            <a:r>
              <a:rPr lang="en-US" dirty="0" smtClean="0"/>
              <a:t> </a:t>
            </a:r>
            <a:r>
              <a:rPr lang="en-US" dirty="0" err="1" smtClean="0"/>
              <a:t>valute</a:t>
            </a:r>
            <a:r>
              <a:rPr lang="en-US" dirty="0" smtClean="0"/>
              <a:t> </a:t>
            </a:r>
            <a:r>
              <a:rPr lang="en-US" dirty="0" err="1" smtClean="0"/>
              <a:t>i</a:t>
            </a:r>
            <a:r>
              <a:rPr lang="en-US" dirty="0" smtClean="0"/>
              <a:t> </a:t>
            </a:r>
            <a:r>
              <a:rPr lang="en-US" dirty="0" err="1" smtClean="0"/>
              <a:t>kripto</a:t>
            </a:r>
            <a:r>
              <a:rPr lang="en-US" dirty="0" smtClean="0"/>
              <a:t> </a:t>
            </a:r>
            <a:r>
              <a:rPr lang="en-US" dirty="0" err="1" smtClean="0"/>
              <a:t>imovina</a:t>
            </a:r>
            <a:endParaRPr lang="en-US" dirty="0"/>
          </a:p>
        </p:txBody>
      </p:sp>
      <p:pic>
        <p:nvPicPr>
          <p:cNvPr id="5" name="Content Placeholder 4"/>
          <p:cNvPicPr>
            <a:picLocks noGrp="1" noChangeAspect="1"/>
          </p:cNvPicPr>
          <p:nvPr>
            <p:ph idx="1"/>
          </p:nvPr>
        </p:nvPicPr>
        <p:blipFill>
          <a:blip r:embed="rId2"/>
          <a:stretch>
            <a:fillRect/>
          </a:stretch>
        </p:blipFill>
        <p:spPr>
          <a:xfrm>
            <a:off x="5418138" y="2249170"/>
            <a:ext cx="5470525" cy="2359661"/>
          </a:xfrm>
          <a:prstGeom prst="rect">
            <a:avLst/>
          </a:prstGeom>
        </p:spPr>
      </p:pic>
      <p:sp>
        <p:nvSpPr>
          <p:cNvPr id="4" name="Text Placeholder 3"/>
          <p:cNvSpPr>
            <a:spLocks noGrp="1"/>
          </p:cNvSpPr>
          <p:nvPr>
            <p:ph type="body" sz="half" idx="2"/>
          </p:nvPr>
        </p:nvSpPr>
        <p:spPr/>
        <p:txBody>
          <a:bodyPr/>
          <a:lstStyle/>
          <a:p>
            <a:r>
              <a:rPr lang="sr-Latn-BA" dirty="0" smtClean="0"/>
              <a:t>Digitalne valute omogućuju bržu trgovinu, veće finansiranje ali postoji I rizik od cyber kriminala</a:t>
            </a:r>
          </a:p>
          <a:p>
            <a:pPr marL="285750" indent="-285750">
              <a:buFont typeface="Arial" panose="020B0604020202020204" pitchFamily="34" charset="0"/>
              <a:buChar char="•"/>
            </a:pPr>
            <a:r>
              <a:rPr lang="sr-Latn-BA" dirty="0" smtClean="0"/>
              <a:t>AI I Big Data ključni za razvoj digialne trgovine</a:t>
            </a:r>
            <a:endParaRPr lang="sr-Latn-BA" dirty="0"/>
          </a:p>
        </p:txBody>
      </p:sp>
    </p:spTree>
    <p:extLst>
      <p:ext uri="{BB962C8B-B14F-4D97-AF65-F5344CB8AC3E}">
        <p14:creationId xmlns:p14="http://schemas.microsoft.com/office/powerpoint/2010/main" val="11730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8045" y="1466850"/>
            <a:ext cx="6614068" cy="3924300"/>
          </a:xfrm>
          <a:prstGeom prst="rect">
            <a:avLst/>
          </a:prstGeom>
        </p:spPr>
      </p:pic>
    </p:spTree>
    <p:extLst>
      <p:ext uri="{BB962C8B-B14F-4D97-AF65-F5344CB8AC3E}">
        <p14:creationId xmlns:p14="http://schemas.microsoft.com/office/powerpoint/2010/main" val="345475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2275" y="1771650"/>
            <a:ext cx="6267450" cy="3314700"/>
          </a:xfrm>
          <a:prstGeom prst="rect">
            <a:avLst/>
          </a:prstGeom>
        </p:spPr>
      </p:pic>
    </p:spTree>
    <p:extLst>
      <p:ext uri="{BB962C8B-B14F-4D97-AF65-F5344CB8AC3E}">
        <p14:creationId xmlns:p14="http://schemas.microsoft.com/office/powerpoint/2010/main" val="330435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2400" b="1" dirty="0" smtClean="0">
                <a:latin typeface="Times New Roman" panose="02020603050405020304" pitchFamily="18" charset="0"/>
                <a:cs typeface="Times New Roman" panose="02020603050405020304" pitchFamily="18" charset="0"/>
              </a:rPr>
              <a:t>Teme koje ćemo obraditi:</a:t>
            </a:r>
            <a:endParaRPr lang="sr-Latn-BA"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sr-Latn-BA" dirty="0" smtClean="0">
                <a:latin typeface="Times New Roman" panose="02020603050405020304" pitchFamily="18" charset="0"/>
                <a:cs typeface="Times New Roman" panose="02020603050405020304" pitchFamily="18" charset="0"/>
              </a:rPr>
              <a:t>Trendovi i budućnost međunarodne trgovine</a:t>
            </a:r>
          </a:p>
          <a:p>
            <a:r>
              <a:rPr lang="sr-Latn-BA" dirty="0" smtClean="0">
                <a:latin typeface="Times New Roman" panose="02020603050405020304" pitchFamily="18" charset="0"/>
                <a:cs typeface="Times New Roman" panose="02020603050405020304" pitchFamily="18" charset="0"/>
              </a:rPr>
              <a:t>Geopolitika međunarodne trgovine</a:t>
            </a:r>
          </a:p>
          <a:p>
            <a:r>
              <a:rPr lang="sr-Latn-BA" dirty="0" smtClean="0">
                <a:latin typeface="Times New Roman" panose="02020603050405020304" pitchFamily="18" charset="0"/>
                <a:cs typeface="Times New Roman" panose="02020603050405020304" pitchFamily="18" charset="0"/>
              </a:rPr>
              <a:t>Uticaj tehnologije na međunarodnu trgovinu</a:t>
            </a:r>
          </a:p>
          <a:p>
            <a:r>
              <a:rPr lang="sr-Latn-BA" dirty="0" smtClean="0">
                <a:latin typeface="Times New Roman" panose="02020603050405020304" pitchFamily="18" charset="0"/>
                <a:cs typeface="Times New Roman" panose="02020603050405020304" pitchFamily="18" charset="0"/>
              </a:rPr>
              <a:t>Održivost međ. trgovine</a:t>
            </a:r>
          </a:p>
          <a:p>
            <a:r>
              <a:rPr lang="sr-Latn-BA" dirty="0" smtClean="0">
                <a:latin typeface="Times New Roman" panose="02020603050405020304" pitchFamily="18" charset="0"/>
                <a:cs typeface="Times New Roman" panose="02020603050405020304" pitchFamily="18" charset="0"/>
              </a:rPr>
              <a:t>Strukturni gepovi u finansiranju međunarodne trgovine</a:t>
            </a:r>
            <a:endParaRPr lang="sr-Latn-B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465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2400" dirty="0" smtClean="0"/>
              <a:t>Poluprovodnici vitalni za industriju 21 vijeka</a:t>
            </a:r>
            <a:endParaRPr lang="sr-Latn-BA" sz="2400" dirty="0"/>
          </a:p>
        </p:txBody>
      </p:sp>
      <p:sp>
        <p:nvSpPr>
          <p:cNvPr id="3" name="Content Placeholder 2"/>
          <p:cNvSpPr>
            <a:spLocks noGrp="1"/>
          </p:cNvSpPr>
          <p:nvPr>
            <p:ph idx="1"/>
          </p:nvPr>
        </p:nvSpPr>
        <p:spPr/>
        <p:txBody>
          <a:bodyPr/>
          <a:lstStyle/>
          <a:p>
            <a:r>
              <a:rPr lang="sr-Latn-BA" dirty="0" smtClean="0"/>
              <a:t>Poluprovodnici su prisutni u svim uređajima potrošačkim, industrijskim ali I vojnim</a:t>
            </a:r>
          </a:p>
          <a:p>
            <a:r>
              <a:rPr lang="en-US" dirty="0" err="1" smtClean="0"/>
              <a:t>Globalna</a:t>
            </a:r>
            <a:r>
              <a:rPr lang="en-US" dirty="0" smtClean="0"/>
              <a:t> </a:t>
            </a:r>
            <a:r>
              <a:rPr lang="en-US" dirty="0" err="1" smtClean="0"/>
              <a:t>trgovina</a:t>
            </a:r>
            <a:r>
              <a:rPr lang="en-US" dirty="0" smtClean="0"/>
              <a:t> </a:t>
            </a:r>
            <a:r>
              <a:rPr lang="en-US" dirty="0" err="1" smtClean="0"/>
              <a:t>čipova</a:t>
            </a:r>
            <a:r>
              <a:rPr lang="en-US" dirty="0" smtClean="0"/>
              <a:t> je </a:t>
            </a:r>
            <a:r>
              <a:rPr lang="en-US" dirty="0" err="1" smtClean="0"/>
              <a:t>naglo</a:t>
            </a:r>
            <a:r>
              <a:rPr lang="en-US" dirty="0" smtClean="0"/>
              <a:t> </a:t>
            </a:r>
            <a:r>
              <a:rPr lang="en-US" dirty="0" err="1" smtClean="0"/>
              <a:t>skočila</a:t>
            </a:r>
            <a:r>
              <a:rPr lang="en-US" dirty="0" smtClean="0"/>
              <a:t> </a:t>
            </a:r>
            <a:r>
              <a:rPr lang="en-US" dirty="0" err="1" smtClean="0"/>
              <a:t>zadnjih</a:t>
            </a:r>
            <a:r>
              <a:rPr lang="en-US" dirty="0" smtClean="0"/>
              <a:t> 20 </a:t>
            </a:r>
            <a:r>
              <a:rPr lang="en-US" dirty="0" err="1" smtClean="0"/>
              <a:t>godina</a:t>
            </a:r>
            <a:r>
              <a:rPr lang="en-US" dirty="0" smtClean="0"/>
              <a:t>. </a:t>
            </a:r>
            <a:r>
              <a:rPr lang="en-US" dirty="0" err="1" smtClean="0"/>
              <a:t>Tako</a:t>
            </a:r>
            <a:r>
              <a:rPr lang="en-US" dirty="0" smtClean="0"/>
              <a:t> u 2000. </a:t>
            </a:r>
            <a:r>
              <a:rPr lang="en-US" dirty="0" err="1" smtClean="0"/>
              <a:t>prodajna</a:t>
            </a:r>
            <a:r>
              <a:rPr lang="en-US" dirty="0" smtClean="0"/>
              <a:t> </a:t>
            </a:r>
            <a:r>
              <a:rPr lang="en-US" dirty="0" err="1" smtClean="0"/>
              <a:t>vrijednost</a:t>
            </a:r>
            <a:r>
              <a:rPr lang="en-US" dirty="0" smtClean="0"/>
              <a:t> </a:t>
            </a:r>
            <a:r>
              <a:rPr lang="en-US" dirty="0" err="1" smtClean="0"/>
              <a:t>čipova</a:t>
            </a:r>
            <a:r>
              <a:rPr lang="en-US" dirty="0" smtClean="0"/>
              <a:t> je </a:t>
            </a:r>
            <a:r>
              <a:rPr lang="en-US" dirty="0" err="1" smtClean="0"/>
              <a:t>iznosila</a:t>
            </a:r>
            <a:r>
              <a:rPr lang="en-US" dirty="0" smtClean="0"/>
              <a:t> US$204.4 </a:t>
            </a:r>
            <a:r>
              <a:rPr lang="en-US" dirty="0" err="1" smtClean="0"/>
              <a:t>milijarde</a:t>
            </a:r>
            <a:r>
              <a:rPr lang="en-US" dirty="0" smtClean="0"/>
              <a:t> </a:t>
            </a:r>
            <a:r>
              <a:rPr lang="en-US" dirty="0" err="1" smtClean="0"/>
              <a:t>dok</a:t>
            </a:r>
            <a:r>
              <a:rPr lang="en-US" dirty="0" smtClean="0"/>
              <a:t> u 2021. je </a:t>
            </a:r>
            <a:r>
              <a:rPr lang="en-US" dirty="0" err="1" smtClean="0"/>
              <a:t>dosegla</a:t>
            </a:r>
            <a:r>
              <a:rPr lang="en-US" dirty="0" smtClean="0"/>
              <a:t> US$555.9 </a:t>
            </a:r>
            <a:r>
              <a:rPr lang="en-US" dirty="0" err="1" smtClean="0"/>
              <a:t>milijardi</a:t>
            </a:r>
            <a:r>
              <a:rPr lang="en-US" dirty="0" smtClean="0"/>
              <a:t>, </a:t>
            </a:r>
          </a:p>
          <a:p>
            <a:r>
              <a:rPr lang="en-US" dirty="0" err="1" smtClean="0"/>
              <a:t>Globalnim</a:t>
            </a:r>
            <a:r>
              <a:rPr lang="en-US" dirty="0" smtClean="0"/>
              <a:t> </a:t>
            </a:r>
            <a:r>
              <a:rPr lang="en-US" dirty="0" err="1" smtClean="0"/>
              <a:t>tržištem</a:t>
            </a:r>
            <a:r>
              <a:rPr lang="en-US" dirty="0" smtClean="0"/>
              <a:t> </a:t>
            </a:r>
            <a:r>
              <a:rPr lang="en-US" dirty="0" err="1" smtClean="0"/>
              <a:t>dominira</a:t>
            </a:r>
            <a:r>
              <a:rPr lang="en-US" dirty="0" smtClean="0"/>
              <a:t> 6 </a:t>
            </a:r>
            <a:r>
              <a:rPr lang="en-US" dirty="0" err="1" smtClean="0"/>
              <a:t>velikih</a:t>
            </a:r>
            <a:r>
              <a:rPr lang="en-US" dirty="0" smtClean="0"/>
              <a:t> </a:t>
            </a:r>
            <a:r>
              <a:rPr lang="en-US" dirty="0" err="1" smtClean="0"/>
              <a:t>igrača</a:t>
            </a:r>
            <a:r>
              <a:rPr lang="en-US" dirty="0" smtClean="0"/>
              <a:t>: SAD, </a:t>
            </a:r>
            <a:r>
              <a:rPr lang="en-US" dirty="0" err="1" smtClean="0"/>
              <a:t>Južna</a:t>
            </a:r>
            <a:r>
              <a:rPr lang="en-US" dirty="0" smtClean="0"/>
              <a:t> </a:t>
            </a:r>
            <a:r>
              <a:rPr lang="en-US" dirty="0" err="1" smtClean="0"/>
              <a:t>Koreja</a:t>
            </a:r>
            <a:r>
              <a:rPr lang="en-US" dirty="0" smtClean="0"/>
              <a:t>, </a:t>
            </a:r>
            <a:r>
              <a:rPr lang="en-US" dirty="0" err="1" smtClean="0"/>
              <a:t>Tajvan</a:t>
            </a:r>
            <a:r>
              <a:rPr lang="en-US" dirty="0" smtClean="0"/>
              <a:t>, Japan, Kina I </a:t>
            </a:r>
            <a:r>
              <a:rPr lang="en-US" dirty="0" err="1" smtClean="0"/>
              <a:t>Holadnija</a:t>
            </a:r>
            <a:endParaRPr lang="en-US" dirty="0"/>
          </a:p>
        </p:txBody>
      </p:sp>
    </p:spTree>
    <p:extLst>
      <p:ext uri="{BB962C8B-B14F-4D97-AF65-F5344CB8AC3E}">
        <p14:creationId xmlns:p14="http://schemas.microsoft.com/office/powerpoint/2010/main" val="549283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sr-Latn-BA" dirty="0" smtClean="0"/>
              <a:t>Azijsko-pacifički centar je središte globalne industrije poluprovodnika,uprkos Sjedinjenim Državama koja je dominantna u ovoj oblasti</a:t>
            </a:r>
          </a:p>
          <a:p>
            <a:r>
              <a:rPr lang="sr-Latn-BA" dirty="0" smtClean="0"/>
              <a:t>SAD 47%, Kina 30%, Južna Koreja 19%</a:t>
            </a:r>
          </a:p>
          <a:p>
            <a:r>
              <a:rPr lang="sr-Latn-BA" dirty="0" smtClean="0"/>
              <a:t>Tajvan nezaobilazan u proizvodnji poluprovodnika</a:t>
            </a:r>
            <a:endParaRPr lang="sr-Latn-BA" dirty="0"/>
          </a:p>
        </p:txBody>
      </p:sp>
    </p:spTree>
    <p:extLst>
      <p:ext uri="{BB962C8B-B14F-4D97-AF65-F5344CB8AC3E}">
        <p14:creationId xmlns:p14="http://schemas.microsoft.com/office/powerpoint/2010/main" val="304488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2400" dirty="0" smtClean="0"/>
              <a:t>Proizvodnja čipova je povećala geoplitičke tenzije</a:t>
            </a:r>
            <a:endParaRPr lang="sr-Latn-BA" sz="2400" dirty="0"/>
          </a:p>
        </p:txBody>
      </p:sp>
      <p:sp>
        <p:nvSpPr>
          <p:cNvPr id="3" name="Content Placeholder 2"/>
          <p:cNvSpPr>
            <a:spLocks noGrp="1"/>
          </p:cNvSpPr>
          <p:nvPr>
            <p:ph idx="1"/>
          </p:nvPr>
        </p:nvSpPr>
        <p:spPr/>
        <p:txBody>
          <a:bodyPr/>
          <a:lstStyle/>
          <a:p>
            <a:r>
              <a:rPr lang="sr-Latn-BA" dirty="0" smtClean="0"/>
              <a:t>EU je predstavila Evropski zakon o čipovima. Nastoji povećati tržišni udio EU-a na čipovima na 20 posto do 2030. godine, izdvajajući 11 milijardi eura za istraživanje i razvoj kako bi pomogao u postizanju svog cilja (Evropska komisija, 2022.). </a:t>
            </a:r>
            <a:endParaRPr lang="en-US" dirty="0" smtClean="0"/>
          </a:p>
          <a:p>
            <a:r>
              <a:rPr lang="en-US" dirty="0" smtClean="0"/>
              <a:t>SAD </a:t>
            </a:r>
            <a:r>
              <a:rPr lang="en-US" dirty="0" err="1" smtClean="0"/>
              <a:t>izdvojile</a:t>
            </a:r>
            <a:r>
              <a:rPr lang="en-US" dirty="0" smtClean="0"/>
              <a:t> 52 </a:t>
            </a:r>
            <a:r>
              <a:rPr lang="en-US" dirty="0" err="1" smtClean="0"/>
              <a:t>milijarde</a:t>
            </a:r>
            <a:r>
              <a:rPr lang="en-US" dirty="0" smtClean="0"/>
              <a:t> </a:t>
            </a:r>
            <a:r>
              <a:rPr lang="en-US" dirty="0" err="1" smtClean="0"/>
              <a:t>za</a:t>
            </a:r>
            <a:r>
              <a:rPr lang="en-US" dirty="0" smtClean="0"/>
              <a:t> </a:t>
            </a:r>
            <a:r>
              <a:rPr lang="en-US" dirty="0" err="1" smtClean="0"/>
              <a:t>pomoć</a:t>
            </a:r>
            <a:r>
              <a:rPr lang="en-US" dirty="0" smtClean="0"/>
              <a:t> </a:t>
            </a:r>
            <a:r>
              <a:rPr lang="en-US" dirty="0" err="1" smtClean="0"/>
              <a:t>kompanijama</a:t>
            </a:r>
            <a:r>
              <a:rPr lang="en-US" dirty="0" smtClean="0"/>
              <a:t> </a:t>
            </a:r>
            <a:r>
              <a:rPr lang="en-US" dirty="0" err="1" smtClean="0"/>
              <a:t>iz</a:t>
            </a:r>
            <a:r>
              <a:rPr lang="en-US" dirty="0" smtClean="0"/>
              <a:t> </a:t>
            </a:r>
            <a:r>
              <a:rPr lang="en-US" dirty="0" err="1" smtClean="0"/>
              <a:t>ove</a:t>
            </a:r>
            <a:r>
              <a:rPr lang="en-US" dirty="0" smtClean="0"/>
              <a:t> </a:t>
            </a:r>
            <a:r>
              <a:rPr lang="en-US" dirty="0" err="1" smtClean="0"/>
              <a:t>oblasti</a:t>
            </a:r>
            <a:endParaRPr lang="en-US" dirty="0" smtClean="0"/>
          </a:p>
          <a:p>
            <a:r>
              <a:rPr lang="en-US" dirty="0" smtClean="0"/>
              <a:t>Kina </a:t>
            </a:r>
            <a:r>
              <a:rPr lang="en-US" dirty="0" err="1" smtClean="0"/>
              <a:t>trentno</a:t>
            </a:r>
            <a:r>
              <a:rPr lang="en-US" dirty="0" smtClean="0"/>
              <a:t> </a:t>
            </a:r>
            <a:r>
              <a:rPr lang="en-US" dirty="0" err="1" smtClean="0"/>
              <a:t>roši</a:t>
            </a:r>
            <a:r>
              <a:rPr lang="en-US" dirty="0" smtClean="0"/>
              <a:t> 300 </a:t>
            </a:r>
            <a:r>
              <a:rPr lang="en-US" dirty="0" err="1" smtClean="0"/>
              <a:t>milijardi</a:t>
            </a:r>
            <a:r>
              <a:rPr lang="en-US" dirty="0" smtClean="0"/>
              <a:t> </a:t>
            </a:r>
            <a:r>
              <a:rPr lang="en-US" dirty="0" err="1" smtClean="0"/>
              <a:t>godišnje</a:t>
            </a:r>
            <a:r>
              <a:rPr lang="en-US" dirty="0" smtClean="0"/>
              <a:t> </a:t>
            </a:r>
            <a:r>
              <a:rPr lang="en-US" dirty="0" err="1" smtClean="0"/>
              <a:t>na</a:t>
            </a:r>
            <a:r>
              <a:rPr lang="en-US" dirty="0" smtClean="0"/>
              <a:t> </a:t>
            </a:r>
            <a:r>
              <a:rPr lang="en-US" dirty="0" err="1" smtClean="0"/>
              <a:t>čipove</a:t>
            </a:r>
            <a:r>
              <a:rPr lang="en-US" dirty="0" smtClean="0"/>
              <a:t>, </a:t>
            </a:r>
            <a:r>
              <a:rPr lang="en-US" dirty="0" err="1" smtClean="0"/>
              <a:t>želi</a:t>
            </a:r>
            <a:r>
              <a:rPr lang="en-US" dirty="0" smtClean="0"/>
              <a:t> da </a:t>
            </a:r>
            <a:r>
              <a:rPr lang="en-US" dirty="0" err="1" smtClean="0"/>
              <a:t>investira</a:t>
            </a:r>
            <a:r>
              <a:rPr lang="en-US" dirty="0" smtClean="0"/>
              <a:t> </a:t>
            </a:r>
            <a:r>
              <a:rPr lang="en-US" dirty="0" err="1" smtClean="0"/>
              <a:t>preko</a:t>
            </a:r>
            <a:r>
              <a:rPr lang="en-US" dirty="0" smtClean="0"/>
              <a:t> 1 billion $ u </a:t>
            </a:r>
            <a:r>
              <a:rPr lang="en-US" dirty="0" err="1" smtClean="0"/>
              <a:t>ove</a:t>
            </a:r>
            <a:r>
              <a:rPr lang="en-US" dirty="0" smtClean="0"/>
              <a:t> </a:t>
            </a:r>
            <a:r>
              <a:rPr lang="en-US" dirty="0" err="1" smtClean="0"/>
              <a:t>namjene</a:t>
            </a:r>
            <a:endParaRPr lang="sr-Latn-BA" dirty="0"/>
          </a:p>
        </p:txBody>
      </p:sp>
    </p:spTree>
    <p:extLst>
      <p:ext uri="{BB962C8B-B14F-4D97-AF65-F5344CB8AC3E}">
        <p14:creationId xmlns:p14="http://schemas.microsoft.com/office/powerpoint/2010/main" val="277714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Finansiranje</a:t>
            </a:r>
            <a:r>
              <a:rPr lang="en-US" sz="2400" dirty="0" smtClean="0"/>
              <a:t> </a:t>
            </a:r>
            <a:r>
              <a:rPr lang="en-US" sz="2400" dirty="0" err="1" smtClean="0"/>
              <a:t>međunarodne</a:t>
            </a:r>
            <a:r>
              <a:rPr lang="en-US" sz="2400" dirty="0" smtClean="0"/>
              <a:t> </a:t>
            </a:r>
            <a:r>
              <a:rPr lang="en-US" sz="2400" dirty="0" err="1" smtClean="0"/>
              <a:t>trgovine</a:t>
            </a:r>
            <a:endParaRPr lang="sr-Latn-BA" sz="2400" dirty="0"/>
          </a:p>
        </p:txBody>
      </p:sp>
      <p:sp>
        <p:nvSpPr>
          <p:cNvPr id="3" name="Content Placeholder 2"/>
          <p:cNvSpPr>
            <a:spLocks noGrp="1"/>
          </p:cNvSpPr>
          <p:nvPr>
            <p:ph idx="1"/>
          </p:nvPr>
        </p:nvSpPr>
        <p:spPr/>
        <p:txBody>
          <a:bodyPr/>
          <a:lstStyle/>
          <a:p>
            <a:r>
              <a:rPr lang="en-US" dirty="0" smtClean="0"/>
              <a:t>80% </a:t>
            </a:r>
            <a:r>
              <a:rPr lang="en-US" dirty="0" err="1" smtClean="0"/>
              <a:t>globalne</a:t>
            </a:r>
            <a:r>
              <a:rPr lang="en-US" dirty="0" smtClean="0"/>
              <a:t> </a:t>
            </a:r>
            <a:r>
              <a:rPr lang="en-US" dirty="0" err="1" smtClean="0"/>
              <a:t>trgovine</a:t>
            </a:r>
            <a:r>
              <a:rPr lang="en-US" dirty="0" smtClean="0"/>
              <a:t> je </a:t>
            </a:r>
            <a:r>
              <a:rPr lang="en-US" dirty="0" err="1" smtClean="0"/>
              <a:t>finansirano</a:t>
            </a:r>
            <a:r>
              <a:rPr lang="en-US" dirty="0" smtClean="0"/>
              <a:t> od </a:t>
            </a:r>
            <a:r>
              <a:rPr lang="en-US" dirty="0" err="1" smtClean="0"/>
              <a:t>strane</a:t>
            </a:r>
            <a:r>
              <a:rPr lang="en-US" dirty="0" smtClean="0"/>
              <a:t> </a:t>
            </a:r>
            <a:r>
              <a:rPr lang="en-US" dirty="0" err="1" smtClean="0"/>
              <a:t>kredita</a:t>
            </a:r>
            <a:r>
              <a:rPr lang="en-US" dirty="0" smtClean="0"/>
              <a:t> </a:t>
            </a:r>
            <a:r>
              <a:rPr lang="en-US" dirty="0" err="1" smtClean="0"/>
              <a:t>ili</a:t>
            </a:r>
            <a:r>
              <a:rPr lang="en-US" dirty="0" smtClean="0"/>
              <a:t> </a:t>
            </a:r>
            <a:r>
              <a:rPr lang="en-US" dirty="0" err="1" smtClean="0"/>
              <a:t>neke</a:t>
            </a:r>
            <a:r>
              <a:rPr lang="en-US" dirty="0" smtClean="0"/>
              <a:t> </a:t>
            </a:r>
            <a:r>
              <a:rPr lang="en-US" dirty="0" err="1" smtClean="0"/>
              <a:t>vrste</a:t>
            </a:r>
            <a:r>
              <a:rPr lang="en-US" dirty="0" smtClean="0"/>
              <a:t> </a:t>
            </a:r>
            <a:r>
              <a:rPr lang="en-US" dirty="0" err="1" smtClean="0"/>
              <a:t>garancija</a:t>
            </a:r>
            <a:endParaRPr lang="en-US" dirty="0"/>
          </a:p>
          <a:p>
            <a:pPr marL="0" indent="0">
              <a:buNone/>
            </a:pPr>
            <a:endParaRPr lang="sr-Latn-BA" dirty="0"/>
          </a:p>
        </p:txBody>
      </p:sp>
      <p:pic>
        <p:nvPicPr>
          <p:cNvPr id="4" name="Picture 3"/>
          <p:cNvPicPr>
            <a:picLocks noChangeAspect="1"/>
          </p:cNvPicPr>
          <p:nvPr/>
        </p:nvPicPr>
        <p:blipFill>
          <a:blip r:embed="rId2"/>
          <a:stretch>
            <a:fillRect/>
          </a:stretch>
        </p:blipFill>
        <p:spPr>
          <a:xfrm>
            <a:off x="2875175" y="3018368"/>
            <a:ext cx="6070862" cy="2857500"/>
          </a:xfrm>
          <a:prstGeom prst="rect">
            <a:avLst/>
          </a:prstGeom>
        </p:spPr>
      </p:pic>
    </p:spTree>
    <p:extLst>
      <p:ext uri="{BB962C8B-B14F-4D97-AF65-F5344CB8AC3E}">
        <p14:creationId xmlns:p14="http://schemas.microsoft.com/office/powerpoint/2010/main" val="1440730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a:t>
            </a:r>
            <a:r>
              <a:rPr lang="en-US" dirty="0" err="1" smtClean="0"/>
              <a:t>Kini</a:t>
            </a:r>
            <a:r>
              <a:rPr lang="en-US" dirty="0" smtClean="0"/>
              <a:t> </a:t>
            </a:r>
            <a:r>
              <a:rPr lang="en-US" dirty="0" err="1" smtClean="0"/>
              <a:t>i</a:t>
            </a:r>
            <a:r>
              <a:rPr lang="en-US" dirty="0" smtClean="0"/>
              <a:t> </a:t>
            </a:r>
            <a:r>
              <a:rPr lang="en-US" dirty="0" err="1" smtClean="0"/>
              <a:t>dalje</a:t>
            </a:r>
            <a:r>
              <a:rPr lang="en-US" dirty="0" smtClean="0"/>
              <a:t> </a:t>
            </a:r>
            <a:r>
              <a:rPr lang="en-US" dirty="0" err="1" smtClean="0"/>
              <a:t>najveće</a:t>
            </a:r>
            <a:r>
              <a:rPr lang="en-US" dirty="0" smtClean="0"/>
              <a:t> </a:t>
            </a:r>
            <a:r>
              <a:rPr lang="en-US" dirty="0" err="1" smtClean="0"/>
              <a:t>investicije</a:t>
            </a:r>
            <a:r>
              <a:rPr lang="en-US" dirty="0" smtClean="0"/>
              <a:t> </a:t>
            </a:r>
            <a:endParaRPr lang="en-US" dirty="0"/>
          </a:p>
        </p:txBody>
      </p:sp>
      <p:pic>
        <p:nvPicPr>
          <p:cNvPr id="5" name="Content Placeholder 4"/>
          <p:cNvPicPr>
            <a:picLocks noGrp="1" noChangeAspect="1"/>
          </p:cNvPicPr>
          <p:nvPr>
            <p:ph idx="1"/>
          </p:nvPr>
        </p:nvPicPr>
        <p:blipFill>
          <a:blip r:embed="rId2"/>
          <a:stretch>
            <a:fillRect/>
          </a:stretch>
        </p:blipFill>
        <p:spPr>
          <a:xfrm>
            <a:off x="5418138" y="2124297"/>
            <a:ext cx="5470525" cy="2609406"/>
          </a:xfrm>
          <a:prstGeom prst="rect">
            <a:avLst/>
          </a:prstGeom>
        </p:spPr>
      </p:pic>
      <p:sp>
        <p:nvSpPr>
          <p:cNvPr id="4" name="Text Placeholder 3"/>
          <p:cNvSpPr>
            <a:spLocks noGrp="1"/>
          </p:cNvSpPr>
          <p:nvPr>
            <p:ph type="body" sz="half" idx="2"/>
          </p:nvPr>
        </p:nvSpPr>
        <p:spPr/>
        <p:txBody>
          <a:bodyPr>
            <a:normAutofit fontScale="92500" lnSpcReduction="10000"/>
          </a:bodyPr>
          <a:lstStyle/>
          <a:p>
            <a:pPr marL="285750" indent="-285750" algn="just">
              <a:buFont typeface="Arial" panose="020B0604020202020204" pitchFamily="34" charset="0"/>
              <a:buChar char="•"/>
            </a:pPr>
            <a:r>
              <a:rPr lang="en-US" dirty="0"/>
              <a:t>China is the main financer of much of the infrastructure transformation in several regions and economies, including, notably, </a:t>
            </a:r>
            <a:r>
              <a:rPr lang="en-US" dirty="0" err="1" smtClean="0"/>
              <a:t>Africa.China’s</a:t>
            </a:r>
            <a:r>
              <a:rPr lang="en-US" dirty="0" smtClean="0"/>
              <a:t> </a:t>
            </a:r>
            <a:r>
              <a:rPr lang="en-US" dirty="0"/>
              <a:t>development banks (China Exim Bank and China Development Bank) accounted for more than twice the amount lent by the United States, Germany, Japan, and France combined over 13 years: US$23 billion versus US$9.1 billion. This was to 535 public-private infrastructure deals funded in sub-Saharan Africa</a:t>
            </a:r>
          </a:p>
        </p:txBody>
      </p:sp>
    </p:spTree>
    <p:extLst>
      <p:ext uri="{BB962C8B-B14F-4D97-AF65-F5344CB8AC3E}">
        <p14:creationId xmlns:p14="http://schemas.microsoft.com/office/powerpoint/2010/main" val="241899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Trendovi</a:t>
            </a:r>
            <a:r>
              <a:rPr lang="en-US" sz="2400" dirty="0" smtClean="0"/>
              <a:t> </a:t>
            </a:r>
            <a:r>
              <a:rPr lang="en-US" sz="2400" dirty="0" err="1" smtClean="0"/>
              <a:t>vezano</a:t>
            </a:r>
            <a:r>
              <a:rPr lang="en-US" sz="2400" dirty="0" smtClean="0"/>
              <a:t> </a:t>
            </a:r>
            <a:r>
              <a:rPr lang="en-US" sz="2400" dirty="0" err="1" smtClean="0"/>
              <a:t>za</a:t>
            </a:r>
            <a:r>
              <a:rPr lang="en-US" sz="2400" dirty="0" smtClean="0"/>
              <a:t> </a:t>
            </a:r>
            <a:r>
              <a:rPr lang="en-US" sz="2400" dirty="0" err="1" smtClean="0"/>
              <a:t>međunarodne</a:t>
            </a:r>
            <a:r>
              <a:rPr lang="en-US" sz="2400" dirty="0" smtClean="0"/>
              <a:t> </a:t>
            </a:r>
            <a:r>
              <a:rPr lang="en-US" sz="2400" dirty="0" err="1" smtClean="0"/>
              <a:t>investicije</a:t>
            </a:r>
            <a:endParaRPr lang="en-US" sz="2400" dirty="0"/>
          </a:p>
        </p:txBody>
      </p:sp>
      <p:pic>
        <p:nvPicPr>
          <p:cNvPr id="4" name="Content Placeholder 3"/>
          <p:cNvPicPr>
            <a:picLocks noGrp="1" noChangeAspect="1"/>
          </p:cNvPicPr>
          <p:nvPr>
            <p:ph idx="1"/>
          </p:nvPr>
        </p:nvPicPr>
        <p:blipFill>
          <a:blip r:embed="rId2"/>
          <a:stretch>
            <a:fillRect/>
          </a:stretch>
        </p:blipFill>
        <p:spPr>
          <a:xfrm>
            <a:off x="3025832" y="2557463"/>
            <a:ext cx="5818909" cy="3317875"/>
          </a:xfrm>
          <a:prstGeom prst="rect">
            <a:avLst/>
          </a:prstGeom>
        </p:spPr>
      </p:pic>
    </p:spTree>
    <p:extLst>
      <p:ext uri="{BB962C8B-B14F-4D97-AF65-F5344CB8AC3E}">
        <p14:creationId xmlns:p14="http://schemas.microsoft.com/office/powerpoint/2010/main" val="333212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7767" y="1862050"/>
            <a:ext cx="6558742" cy="3100647"/>
          </a:xfrm>
          <a:prstGeom prst="rect">
            <a:avLst/>
          </a:prstGeom>
        </p:spPr>
      </p:pic>
    </p:spTree>
    <p:extLst>
      <p:ext uri="{BB962C8B-B14F-4D97-AF65-F5344CB8AC3E}">
        <p14:creationId xmlns:p14="http://schemas.microsoft.com/office/powerpoint/2010/main" val="2721297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7537" y="2109787"/>
            <a:ext cx="5876925" cy="2638425"/>
          </a:xfrm>
          <a:prstGeom prst="rect">
            <a:avLst/>
          </a:prstGeom>
        </p:spPr>
      </p:pic>
    </p:spTree>
    <p:extLst>
      <p:ext uri="{BB962C8B-B14F-4D97-AF65-F5344CB8AC3E}">
        <p14:creationId xmlns:p14="http://schemas.microsoft.com/office/powerpoint/2010/main" val="354070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4924" y="1645920"/>
            <a:ext cx="3965171" cy="3283267"/>
          </a:xfrm>
          <a:prstGeom prst="rect">
            <a:avLst/>
          </a:prstGeom>
        </p:spPr>
      </p:pic>
    </p:spTree>
    <p:extLst>
      <p:ext uri="{BB962C8B-B14F-4D97-AF65-F5344CB8AC3E}">
        <p14:creationId xmlns:p14="http://schemas.microsoft.com/office/powerpoint/2010/main" val="3965567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7112" y="1990725"/>
            <a:ext cx="5057775" cy="2876550"/>
          </a:xfrm>
          <a:prstGeom prst="rect">
            <a:avLst/>
          </a:prstGeom>
        </p:spPr>
      </p:pic>
    </p:spTree>
    <p:extLst>
      <p:ext uri="{BB962C8B-B14F-4D97-AF65-F5344CB8AC3E}">
        <p14:creationId xmlns:p14="http://schemas.microsoft.com/office/powerpoint/2010/main" val="417954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696" y="-414338"/>
            <a:ext cx="8906005" cy="7686675"/>
          </a:xfrm>
          <a:prstGeom prst="rect">
            <a:avLst/>
          </a:prstGeom>
        </p:spPr>
      </p:pic>
    </p:spTree>
    <p:extLst>
      <p:ext uri="{BB962C8B-B14F-4D97-AF65-F5344CB8AC3E}">
        <p14:creationId xmlns:p14="http://schemas.microsoft.com/office/powerpoint/2010/main" val="709408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3237" y="2286000"/>
            <a:ext cx="6105525" cy="2286000"/>
          </a:xfrm>
          <a:prstGeom prst="rect">
            <a:avLst/>
          </a:prstGeom>
        </p:spPr>
      </p:pic>
    </p:spTree>
    <p:extLst>
      <p:ext uri="{BB962C8B-B14F-4D97-AF65-F5344CB8AC3E}">
        <p14:creationId xmlns:p14="http://schemas.microsoft.com/office/powerpoint/2010/main" val="2777876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3887" y="1343025"/>
            <a:ext cx="3324225" cy="4171950"/>
          </a:xfrm>
          <a:prstGeom prst="rect">
            <a:avLst/>
          </a:prstGeom>
        </p:spPr>
      </p:pic>
    </p:spTree>
    <p:extLst>
      <p:ext uri="{BB962C8B-B14F-4D97-AF65-F5344CB8AC3E}">
        <p14:creationId xmlns:p14="http://schemas.microsoft.com/office/powerpoint/2010/main" val="41213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5137" y="638175"/>
            <a:ext cx="6181725" cy="5581650"/>
          </a:xfrm>
          <a:prstGeom prst="rect">
            <a:avLst/>
          </a:prstGeom>
        </p:spPr>
      </p:pic>
    </p:spTree>
    <p:extLst>
      <p:ext uri="{BB962C8B-B14F-4D97-AF65-F5344CB8AC3E}">
        <p14:creationId xmlns:p14="http://schemas.microsoft.com/office/powerpoint/2010/main" val="1829300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6487" y="604837"/>
            <a:ext cx="7439025" cy="5648325"/>
          </a:xfrm>
          <a:prstGeom prst="rect">
            <a:avLst/>
          </a:prstGeom>
        </p:spPr>
      </p:pic>
    </p:spTree>
    <p:extLst>
      <p:ext uri="{BB962C8B-B14F-4D97-AF65-F5344CB8AC3E}">
        <p14:creationId xmlns:p14="http://schemas.microsoft.com/office/powerpoint/2010/main" val="4086136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8287" y="565265"/>
            <a:ext cx="9115425" cy="7826260"/>
          </a:xfrm>
          <a:prstGeom prst="rect">
            <a:avLst/>
          </a:prstGeom>
        </p:spPr>
      </p:pic>
    </p:spTree>
    <p:extLst>
      <p:ext uri="{BB962C8B-B14F-4D97-AF65-F5344CB8AC3E}">
        <p14:creationId xmlns:p14="http://schemas.microsoft.com/office/powerpoint/2010/main" val="4031484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4475" y="739832"/>
            <a:ext cx="9163050" cy="5311833"/>
          </a:xfrm>
          <a:prstGeom prst="rect">
            <a:avLst/>
          </a:prstGeom>
        </p:spPr>
      </p:pic>
    </p:spTree>
    <p:extLst>
      <p:ext uri="{BB962C8B-B14F-4D97-AF65-F5344CB8AC3E}">
        <p14:creationId xmlns:p14="http://schemas.microsoft.com/office/powerpoint/2010/main" val="769312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6850" y="604837"/>
            <a:ext cx="9258300" cy="5648325"/>
          </a:xfrm>
          <a:prstGeom prst="rect">
            <a:avLst/>
          </a:prstGeom>
        </p:spPr>
      </p:pic>
    </p:spTree>
    <p:extLst>
      <p:ext uri="{BB962C8B-B14F-4D97-AF65-F5344CB8AC3E}">
        <p14:creationId xmlns:p14="http://schemas.microsoft.com/office/powerpoint/2010/main" val="1615869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7812" y="738187"/>
            <a:ext cx="9096375" cy="5381625"/>
          </a:xfrm>
          <a:prstGeom prst="rect">
            <a:avLst/>
          </a:prstGeom>
        </p:spPr>
      </p:pic>
    </p:spTree>
    <p:extLst>
      <p:ext uri="{BB962C8B-B14F-4D97-AF65-F5344CB8AC3E}">
        <p14:creationId xmlns:p14="http://schemas.microsoft.com/office/powerpoint/2010/main" val="1116566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4950" y="661987"/>
            <a:ext cx="9182100" cy="5534025"/>
          </a:xfrm>
          <a:prstGeom prst="rect">
            <a:avLst/>
          </a:prstGeom>
        </p:spPr>
      </p:pic>
    </p:spTree>
    <p:extLst>
      <p:ext uri="{BB962C8B-B14F-4D97-AF65-F5344CB8AC3E}">
        <p14:creationId xmlns:p14="http://schemas.microsoft.com/office/powerpoint/2010/main" val="1247228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3525" y="900112"/>
            <a:ext cx="9124950" cy="5057775"/>
          </a:xfrm>
          <a:prstGeom prst="rect">
            <a:avLst/>
          </a:prstGeom>
        </p:spPr>
      </p:pic>
    </p:spTree>
    <p:extLst>
      <p:ext uri="{BB962C8B-B14F-4D97-AF65-F5344CB8AC3E}">
        <p14:creationId xmlns:p14="http://schemas.microsoft.com/office/powerpoint/2010/main" val="10238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2400" dirty="0" smtClean="0">
                <a:latin typeface="Times New Roman" panose="02020603050405020304" pitchFamily="18" charset="0"/>
                <a:cs typeface="Times New Roman" panose="02020603050405020304" pitchFamily="18" charset="0"/>
              </a:rPr>
              <a:t>Karakteristike međunarodne trgovine </a:t>
            </a: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tržišta</a:t>
            </a:r>
            <a:endParaRPr lang="sr-Latn-BA"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sr-Latn-BA" dirty="0" smtClean="0"/>
              <a:t>Štampanje novca u neslućenim razmjerama</a:t>
            </a:r>
          </a:p>
          <a:p>
            <a:r>
              <a:rPr lang="sr-Latn-BA" dirty="0" smtClean="0"/>
              <a:t>Rastuća infla</a:t>
            </a:r>
            <a:r>
              <a:rPr lang="en-US" dirty="0" smtClean="0"/>
              <a:t>c</a:t>
            </a:r>
            <a:r>
              <a:rPr lang="sr-Latn-BA" dirty="0" smtClean="0"/>
              <a:t>ija i politike koje su vezane za njeno smirivanje</a:t>
            </a:r>
          </a:p>
          <a:p>
            <a:r>
              <a:rPr lang="sr-Latn-BA" dirty="0" smtClean="0"/>
              <a:t>Unutrašnji konflikti u velikim zemljama </a:t>
            </a:r>
          </a:p>
          <a:p>
            <a:r>
              <a:rPr lang="sr-Latn-BA" dirty="0" smtClean="0"/>
              <a:t>Ekstremni šokovi ( pandemija i sukobi velikih sila)</a:t>
            </a:r>
          </a:p>
          <a:p>
            <a:pPr marL="0" indent="0">
              <a:buNone/>
            </a:pPr>
            <a:endParaRPr lang="en-US" dirty="0" smtClean="0"/>
          </a:p>
          <a:p>
            <a:endParaRPr lang="sr-Latn-BA" dirty="0"/>
          </a:p>
        </p:txBody>
      </p:sp>
    </p:spTree>
    <p:extLst>
      <p:ext uri="{BB962C8B-B14F-4D97-AF65-F5344CB8AC3E}">
        <p14:creationId xmlns:p14="http://schemas.microsoft.com/office/powerpoint/2010/main" val="408485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GLOBALNI TRENDOVI U TRGOVINI</a:t>
            </a:r>
            <a:endParaRPr lang="en-US" sz="2400" dirty="0"/>
          </a:p>
        </p:txBody>
      </p:sp>
      <p:pic>
        <p:nvPicPr>
          <p:cNvPr id="5" name="Content Placeholder 4"/>
          <p:cNvPicPr>
            <a:picLocks noGrp="1" noChangeAspect="1"/>
          </p:cNvPicPr>
          <p:nvPr>
            <p:ph idx="1"/>
          </p:nvPr>
        </p:nvPicPr>
        <p:blipFill>
          <a:blip r:embed="rId2"/>
          <a:stretch>
            <a:fillRect/>
          </a:stretch>
        </p:blipFill>
        <p:spPr>
          <a:xfrm>
            <a:off x="2500439" y="2103929"/>
            <a:ext cx="7719801" cy="3771409"/>
          </a:xfrm>
          <a:prstGeom prst="rect">
            <a:avLst/>
          </a:prstGeom>
        </p:spPr>
      </p:pic>
    </p:spTree>
    <p:extLst>
      <p:ext uri="{BB962C8B-B14F-4D97-AF65-F5344CB8AC3E}">
        <p14:creationId xmlns:p14="http://schemas.microsoft.com/office/powerpoint/2010/main" val="1202737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p>
        </p:txBody>
      </p:sp>
      <p:pic>
        <p:nvPicPr>
          <p:cNvPr id="5" name="Content Placeholder 4"/>
          <p:cNvPicPr>
            <a:picLocks noGrp="1" noChangeAspect="1"/>
          </p:cNvPicPr>
          <p:nvPr>
            <p:ph idx="1"/>
          </p:nvPr>
        </p:nvPicPr>
        <p:blipFill>
          <a:blip r:embed="rId2"/>
          <a:stretch>
            <a:fillRect/>
          </a:stretch>
        </p:blipFill>
        <p:spPr>
          <a:xfrm>
            <a:off x="2783661" y="1399923"/>
            <a:ext cx="6538364" cy="4475416"/>
          </a:xfrm>
          <a:prstGeom prst="rect">
            <a:avLst/>
          </a:prstGeom>
        </p:spPr>
      </p:pic>
    </p:spTree>
    <p:extLst>
      <p:ext uri="{BB962C8B-B14F-4D97-AF65-F5344CB8AC3E}">
        <p14:creationId xmlns:p14="http://schemas.microsoft.com/office/powerpoint/2010/main" val="3936174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0375" y="1885950"/>
            <a:ext cx="6191250" cy="3086100"/>
          </a:xfrm>
          <a:prstGeom prst="rect">
            <a:avLst/>
          </a:prstGeom>
        </p:spPr>
      </p:pic>
      <p:pic>
        <p:nvPicPr>
          <p:cNvPr id="3" name="Picture 2"/>
          <p:cNvPicPr>
            <a:picLocks noChangeAspect="1"/>
          </p:cNvPicPr>
          <p:nvPr/>
        </p:nvPicPr>
        <p:blipFill>
          <a:blip r:embed="rId3"/>
          <a:stretch>
            <a:fillRect/>
          </a:stretch>
        </p:blipFill>
        <p:spPr>
          <a:xfrm>
            <a:off x="3181350" y="1785937"/>
            <a:ext cx="5829300" cy="3286125"/>
          </a:xfrm>
          <a:prstGeom prst="rect">
            <a:avLst/>
          </a:prstGeom>
        </p:spPr>
      </p:pic>
    </p:spTree>
    <p:extLst>
      <p:ext uri="{BB962C8B-B14F-4D97-AF65-F5344CB8AC3E}">
        <p14:creationId xmlns:p14="http://schemas.microsoft.com/office/powerpoint/2010/main" val="1078923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000" dirty="0"/>
              <a:t>World trade is largely unbalanced. China and Germany maintained the largest surplus positions in 2020. By contrast, the United States, Saudi Arabia and India maintained large deficit positions. Even though these imbalances are sometimes large in level, they often tend to be low relative to the country’s GDP. Some exceptions are the Russian Federation and Germany whose trade balances are large relative to both the overall world imbalances and their GDP. In contrast, the trade imbalances of many countries in Africa tend to be large relative to their GDP while being small for the world as a whole</a:t>
            </a:r>
          </a:p>
        </p:txBody>
      </p:sp>
      <p:pic>
        <p:nvPicPr>
          <p:cNvPr id="4" name="Content Placeholder 3"/>
          <p:cNvPicPr>
            <a:picLocks noGrp="1" noChangeAspect="1"/>
          </p:cNvPicPr>
          <p:nvPr>
            <p:ph idx="1"/>
          </p:nvPr>
        </p:nvPicPr>
        <p:blipFill>
          <a:blip r:embed="rId2"/>
          <a:stretch>
            <a:fillRect/>
          </a:stretch>
        </p:blipFill>
        <p:spPr>
          <a:xfrm>
            <a:off x="3145280" y="2652641"/>
            <a:ext cx="5901439" cy="3127519"/>
          </a:xfrm>
          <a:prstGeom prst="rect">
            <a:avLst/>
          </a:prstGeom>
        </p:spPr>
      </p:pic>
      <p:pic>
        <p:nvPicPr>
          <p:cNvPr id="3" name="Picture 2"/>
          <p:cNvPicPr>
            <a:picLocks noChangeAspect="1"/>
          </p:cNvPicPr>
          <p:nvPr/>
        </p:nvPicPr>
        <p:blipFill>
          <a:blip r:embed="rId3"/>
          <a:stretch>
            <a:fillRect/>
          </a:stretch>
        </p:blipFill>
        <p:spPr>
          <a:xfrm>
            <a:off x="234669" y="801113"/>
            <a:ext cx="11612071" cy="5052000"/>
          </a:xfrm>
          <a:prstGeom prst="rect">
            <a:avLst/>
          </a:prstGeom>
        </p:spPr>
      </p:pic>
    </p:spTree>
    <p:extLst>
      <p:ext uri="{BB962C8B-B14F-4D97-AF65-F5344CB8AC3E}">
        <p14:creationId xmlns:p14="http://schemas.microsoft.com/office/powerpoint/2010/main" val="1636974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1112" y="1304925"/>
            <a:ext cx="10592474" cy="4248150"/>
          </a:xfrm>
          <a:prstGeom prst="rect">
            <a:avLst/>
          </a:prstGeom>
        </p:spPr>
      </p:pic>
    </p:spTree>
    <p:extLst>
      <p:ext uri="{BB962C8B-B14F-4D97-AF65-F5344CB8AC3E}">
        <p14:creationId xmlns:p14="http://schemas.microsoft.com/office/powerpoint/2010/main" val="1651330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7550" y="1933575"/>
            <a:ext cx="5676900" cy="2990850"/>
          </a:xfrm>
          <a:prstGeom prst="rect">
            <a:avLst/>
          </a:prstGeom>
        </p:spPr>
      </p:pic>
    </p:spTree>
    <p:extLst>
      <p:ext uri="{BB962C8B-B14F-4D97-AF65-F5344CB8AC3E}">
        <p14:creationId xmlns:p14="http://schemas.microsoft.com/office/powerpoint/2010/main" val="2717452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52850" y="2992438"/>
            <a:ext cx="4686300" cy="2447925"/>
          </a:xfrm>
          <a:prstGeom prst="rect">
            <a:avLst/>
          </a:prstGeom>
        </p:spPr>
      </p:pic>
    </p:spTree>
    <p:extLst>
      <p:ext uri="{BB962C8B-B14F-4D97-AF65-F5344CB8AC3E}">
        <p14:creationId xmlns:p14="http://schemas.microsoft.com/office/powerpoint/2010/main" val="261817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3687" y="1319212"/>
            <a:ext cx="6524625" cy="4219575"/>
          </a:xfrm>
          <a:prstGeom prst="rect">
            <a:avLst/>
          </a:prstGeom>
        </p:spPr>
      </p:pic>
    </p:spTree>
    <p:extLst>
      <p:ext uri="{BB962C8B-B14F-4D97-AF65-F5344CB8AC3E}">
        <p14:creationId xmlns:p14="http://schemas.microsoft.com/office/powerpoint/2010/main" val="2761777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7062" y="1624012"/>
            <a:ext cx="5857875" cy="3609975"/>
          </a:xfrm>
          <a:prstGeom prst="rect">
            <a:avLst/>
          </a:prstGeom>
        </p:spPr>
      </p:pic>
    </p:spTree>
    <p:extLst>
      <p:ext uri="{BB962C8B-B14F-4D97-AF65-F5344CB8AC3E}">
        <p14:creationId xmlns:p14="http://schemas.microsoft.com/office/powerpoint/2010/main" val="4178099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Although many countries are striving to diversify their exports, agriculture and natural resources still represent a large share of export baskets for many developing countries. Commodity dependence is more evident for energy-exporting countries in the Middle East, raw material suppliers in Africa as well as for Latin American countries, where agriculture still represents a large share in total exports. Dependence indices have declined over the past years for the majority of countries</a:t>
            </a:r>
          </a:p>
        </p:txBody>
      </p:sp>
      <p:pic>
        <p:nvPicPr>
          <p:cNvPr id="4" name="Content Placeholder 3"/>
          <p:cNvPicPr>
            <a:picLocks noGrp="1" noChangeAspect="1"/>
          </p:cNvPicPr>
          <p:nvPr>
            <p:ph idx="1"/>
          </p:nvPr>
        </p:nvPicPr>
        <p:blipFill>
          <a:blip r:embed="rId2"/>
          <a:stretch>
            <a:fillRect/>
          </a:stretch>
        </p:blipFill>
        <p:spPr>
          <a:xfrm>
            <a:off x="3050771" y="2635136"/>
            <a:ext cx="5959369" cy="3041384"/>
          </a:xfrm>
          <a:prstGeom prst="rect">
            <a:avLst/>
          </a:prstGeom>
        </p:spPr>
      </p:pic>
    </p:spTree>
    <p:extLst>
      <p:ext uri="{BB962C8B-B14F-4D97-AF65-F5344CB8AC3E}">
        <p14:creationId xmlns:p14="http://schemas.microsoft.com/office/powerpoint/2010/main" val="234027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Times New Roman" panose="02020603050405020304" pitchFamily="18" charset="0"/>
                <a:cs typeface="Times New Roman" panose="02020603050405020304" pitchFamily="18" charset="0"/>
              </a:rPr>
              <a:t>Izazovi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kojima</a:t>
            </a:r>
            <a:r>
              <a:rPr lang="en-US" sz="2400" dirty="0" smtClean="0">
                <a:latin typeface="Times New Roman" panose="02020603050405020304" pitchFamily="18" charset="0"/>
                <a:cs typeface="Times New Roman" panose="02020603050405020304" pitchFamily="18" charset="0"/>
              </a:rPr>
              <a:t> se </a:t>
            </a:r>
            <a:r>
              <a:rPr lang="en-US" sz="2400" dirty="0" err="1" smtClean="0">
                <a:latin typeface="Times New Roman" panose="02020603050405020304" pitchFamily="18" charset="0"/>
                <a:cs typeface="Times New Roman" panose="02020603050405020304" pitchFamily="18" charset="0"/>
              </a:rPr>
              <a:t>susreće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međ.trgovina</a:t>
            </a:r>
            <a:r>
              <a:rPr lang="en-US" sz="2400" dirty="0" smtClean="0">
                <a:latin typeface="Times New Roman" panose="02020603050405020304" pitchFamily="18" charset="0"/>
                <a:cs typeface="Times New Roman" panose="02020603050405020304" pitchFamily="18" charset="0"/>
              </a:rPr>
              <a:t> u </a:t>
            </a:r>
            <a:r>
              <a:rPr lang="en-US" sz="2400" dirty="0" err="1" smtClean="0">
                <a:latin typeface="Times New Roman" panose="02020603050405020304" pitchFamily="18" charset="0"/>
                <a:cs typeface="Times New Roman" panose="02020603050405020304" pitchFamily="18" charset="0"/>
              </a:rPr>
              <a:t>naredne</a:t>
            </a:r>
            <a:r>
              <a:rPr lang="en-US" sz="2400" dirty="0" smtClean="0">
                <a:latin typeface="Times New Roman" panose="02020603050405020304" pitchFamily="18" charset="0"/>
                <a:cs typeface="Times New Roman" panose="02020603050405020304" pitchFamily="18" charset="0"/>
              </a:rPr>
              <a:t> tri </a:t>
            </a:r>
            <a:r>
              <a:rPr lang="en-US" sz="2400" dirty="0" err="1" smtClean="0">
                <a:latin typeface="Times New Roman" panose="02020603050405020304" pitchFamily="18" charset="0"/>
                <a:cs typeface="Times New Roman" panose="02020603050405020304" pitchFamily="18" charset="0"/>
              </a:rPr>
              <a:t>godine</a:t>
            </a:r>
            <a:endParaRPr lang="sr-Latn-BA"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sr-Latn-BA" dirty="0"/>
              <a:t>Spuštanje trgovinskih barijera</a:t>
            </a:r>
          </a:p>
          <a:p>
            <a:r>
              <a:rPr lang="sr-Latn-BA" dirty="0"/>
              <a:t>Rastuća inflacija i odgovori </a:t>
            </a:r>
            <a:r>
              <a:rPr lang="sr-Latn-BA" dirty="0" smtClean="0"/>
              <a:t>politike</a:t>
            </a:r>
            <a:endParaRPr lang="en-US" dirty="0" smtClean="0"/>
          </a:p>
          <a:p>
            <a:r>
              <a:rPr lang="en-US" dirty="0" err="1" smtClean="0"/>
              <a:t>Najava</a:t>
            </a:r>
            <a:r>
              <a:rPr lang="en-US" dirty="0" smtClean="0"/>
              <a:t> </a:t>
            </a:r>
            <a:r>
              <a:rPr lang="en-US" dirty="0" err="1" smtClean="0"/>
              <a:t>recesije</a:t>
            </a:r>
            <a:r>
              <a:rPr lang="en-US" dirty="0" smtClean="0"/>
              <a:t> </a:t>
            </a:r>
            <a:r>
              <a:rPr lang="en-US" dirty="0" err="1" smtClean="0"/>
              <a:t>za</a:t>
            </a:r>
            <a:r>
              <a:rPr lang="en-US" dirty="0" smtClean="0"/>
              <a:t> </a:t>
            </a:r>
            <a:r>
              <a:rPr lang="en-US" dirty="0" err="1" smtClean="0"/>
              <a:t>tekuću</a:t>
            </a:r>
            <a:r>
              <a:rPr lang="en-US" dirty="0" smtClean="0"/>
              <a:t> </a:t>
            </a:r>
            <a:r>
              <a:rPr lang="en-US" dirty="0" err="1" smtClean="0"/>
              <a:t>godinu</a:t>
            </a:r>
            <a:endParaRPr lang="sr-Latn-BA" dirty="0"/>
          </a:p>
          <a:p>
            <a:r>
              <a:rPr lang="sr-Latn-BA" dirty="0"/>
              <a:t>Uticaj </a:t>
            </a:r>
            <a:r>
              <a:rPr lang="sr-Latn-BA" dirty="0" smtClean="0"/>
              <a:t>klimatsk</a:t>
            </a:r>
            <a:r>
              <a:rPr lang="en-US" dirty="0" err="1" smtClean="0"/>
              <a:t>ih</a:t>
            </a:r>
            <a:r>
              <a:rPr lang="en-US" dirty="0" smtClean="0"/>
              <a:t> </a:t>
            </a:r>
            <a:r>
              <a:rPr lang="en-US" dirty="0" err="1" smtClean="0"/>
              <a:t>promjena</a:t>
            </a:r>
            <a:r>
              <a:rPr lang="sr-Latn-BA" dirty="0" smtClean="0"/>
              <a:t> </a:t>
            </a:r>
            <a:r>
              <a:rPr lang="sr-Latn-BA" dirty="0"/>
              <a:t>na </a:t>
            </a:r>
            <a:r>
              <a:rPr lang="en-US" dirty="0" err="1" smtClean="0"/>
              <a:t>svjetsko</a:t>
            </a:r>
            <a:r>
              <a:rPr lang="en-US" dirty="0" smtClean="0"/>
              <a:t> </a:t>
            </a:r>
            <a:r>
              <a:rPr lang="en-US" dirty="0" err="1" smtClean="0"/>
              <a:t>tržište</a:t>
            </a:r>
            <a:endParaRPr lang="sr-Latn-BA" dirty="0"/>
          </a:p>
        </p:txBody>
      </p:sp>
    </p:spTree>
    <p:extLst>
      <p:ext uri="{BB962C8B-B14F-4D97-AF65-F5344CB8AC3E}">
        <p14:creationId xmlns:p14="http://schemas.microsoft.com/office/powerpoint/2010/main" val="7308023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Although many developing countries seek to diversify their exports, many do not succeed. Among developing countries, only a few emerging economies have reached levels of diversification similar to those of developed countries. African countries remain vulnerable to external shocks, as their exports are generally concentrated in a few products exported to a few destinations.</a:t>
            </a:r>
          </a:p>
        </p:txBody>
      </p:sp>
      <p:pic>
        <p:nvPicPr>
          <p:cNvPr id="4" name="Content Placeholder 3"/>
          <p:cNvPicPr>
            <a:picLocks noGrp="1" noChangeAspect="1"/>
          </p:cNvPicPr>
          <p:nvPr>
            <p:ph idx="1"/>
          </p:nvPr>
        </p:nvPicPr>
        <p:blipFill>
          <a:blip r:embed="rId2"/>
          <a:stretch>
            <a:fillRect/>
          </a:stretch>
        </p:blipFill>
        <p:spPr>
          <a:xfrm>
            <a:off x="2858743" y="2643447"/>
            <a:ext cx="6474513" cy="2813597"/>
          </a:xfrm>
          <a:prstGeom prst="rect">
            <a:avLst/>
          </a:prstGeom>
        </p:spPr>
      </p:pic>
    </p:spTree>
    <p:extLst>
      <p:ext uri="{BB962C8B-B14F-4D97-AF65-F5344CB8AC3E}">
        <p14:creationId xmlns:p14="http://schemas.microsoft.com/office/powerpoint/2010/main" val="3330182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5" cy="971359"/>
          </a:xfrm>
        </p:spPr>
        <p:txBody>
          <a:bodyPr>
            <a:normAutofit fontScale="90000"/>
          </a:bodyPr>
          <a:lstStyle/>
          <a:p>
            <a:r>
              <a:rPr lang="en-US" sz="2000" dirty="0" smtClean="0"/>
              <a:t/>
            </a:r>
            <a:br>
              <a:rPr lang="en-US" sz="2000" dirty="0" smtClean="0"/>
            </a:br>
            <a:r>
              <a:rPr lang="en-US" sz="2000" dirty="0" smtClean="0">
                <a:latin typeface="Times New Roman" panose="02020603050405020304" pitchFamily="18" charset="0"/>
                <a:cs typeface="Times New Roman" panose="02020603050405020304" pitchFamily="18" charset="0"/>
              </a:rPr>
              <a:t>Since </a:t>
            </a:r>
            <a:r>
              <a:rPr lang="en-US" sz="2000" dirty="0">
                <a:latin typeface="Times New Roman" panose="02020603050405020304" pitchFamily="18" charset="0"/>
                <a:cs typeface="Times New Roman" panose="02020603050405020304" pitchFamily="18" charset="0"/>
              </a:rPr>
              <a:t>2015 the exports of goods and services have generally declined, but for many countries of Europe, East and West Africa, East, South and Southeast Asia. In contrast, between 2015 and 2020 some Sub-Saharan and South-West African countries, along with some South American ones experienced strong decreases in exports. During the same period, only few countries, mainly in </a:t>
            </a:r>
            <a:r>
              <a:rPr lang="en-US" sz="2000" dirty="0" smtClean="0">
                <a:latin typeface="Times New Roman" panose="02020603050405020304" pitchFamily="18" charset="0"/>
                <a:cs typeface="Times New Roman" panose="02020603050405020304" pitchFamily="18" charset="0"/>
              </a:rPr>
              <a:t>Africa and Central </a:t>
            </a:r>
            <a:r>
              <a:rPr lang="en-US" sz="2000" dirty="0" err="1" smtClean="0">
                <a:latin typeface="Times New Roman" panose="02020603050405020304" pitchFamily="18" charset="0"/>
                <a:cs typeface="Times New Roman" panose="02020603050405020304" pitchFamily="18" charset="0"/>
              </a:rPr>
              <a:t>Asia,increased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their competitiveness as compared to their key trading partners</a:t>
            </a:r>
            <a:r>
              <a:rPr lang="en-US"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2"/>
          <a:stretch>
            <a:fillRect/>
          </a:stretch>
        </p:blipFill>
        <p:spPr>
          <a:xfrm>
            <a:off x="3381869" y="2557463"/>
            <a:ext cx="5428261" cy="3317875"/>
          </a:xfrm>
          <a:prstGeom prst="rect">
            <a:avLst/>
          </a:prstGeom>
        </p:spPr>
      </p:pic>
    </p:spTree>
    <p:extLst>
      <p:ext uri="{BB962C8B-B14F-4D97-AF65-F5344CB8AC3E}">
        <p14:creationId xmlns:p14="http://schemas.microsoft.com/office/powerpoint/2010/main" val="2308082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1800" dirty="0"/>
              <a:t>In comparison to countries with similar levels of GDP per capita, Australia, North and South American countries tend to export goods that are relatively less sophisticated. East Europe and most of South and East Asia tend to export more sophisticated products, whereas the situation is more heterogeneous for Africa. Most of Asian countries’ exports have become more sophisticated since 2015. Conversely, most of Africa and Latin America exports have become less sophisticated</a:t>
            </a:r>
          </a:p>
        </p:txBody>
      </p:sp>
      <p:pic>
        <p:nvPicPr>
          <p:cNvPr id="4" name="Content Placeholder 3"/>
          <p:cNvPicPr>
            <a:picLocks noGrp="1" noChangeAspect="1"/>
          </p:cNvPicPr>
          <p:nvPr>
            <p:ph idx="1"/>
          </p:nvPr>
        </p:nvPicPr>
        <p:blipFill>
          <a:blip r:embed="rId2"/>
          <a:stretch>
            <a:fillRect/>
          </a:stretch>
        </p:blipFill>
        <p:spPr>
          <a:xfrm>
            <a:off x="3281651" y="2557463"/>
            <a:ext cx="5628698" cy="3317875"/>
          </a:xfrm>
          <a:prstGeom prst="rect">
            <a:avLst/>
          </a:prstGeom>
        </p:spPr>
      </p:pic>
    </p:spTree>
    <p:extLst>
      <p:ext uri="{BB962C8B-B14F-4D97-AF65-F5344CB8AC3E}">
        <p14:creationId xmlns:p14="http://schemas.microsoft.com/office/powerpoint/2010/main" val="737598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Budući</a:t>
            </a:r>
            <a:r>
              <a:rPr lang="en-US" sz="2400" dirty="0" smtClean="0"/>
              <a:t> </a:t>
            </a:r>
            <a:r>
              <a:rPr lang="en-US" sz="2400" dirty="0" err="1" smtClean="0"/>
              <a:t>izazovi</a:t>
            </a:r>
            <a:r>
              <a:rPr lang="en-US" sz="2400" dirty="0" smtClean="0"/>
              <a:t> </a:t>
            </a:r>
            <a:r>
              <a:rPr lang="en-US" sz="2400" dirty="0" err="1" smtClean="0"/>
              <a:t>međunarodne</a:t>
            </a:r>
            <a:r>
              <a:rPr lang="en-US" sz="2400" dirty="0" smtClean="0"/>
              <a:t> </a:t>
            </a:r>
            <a:r>
              <a:rPr lang="en-US" sz="2400" dirty="0" err="1" smtClean="0"/>
              <a:t>trgovine</a:t>
            </a:r>
            <a:endParaRPr lang="en-US" sz="2400" dirty="0"/>
          </a:p>
        </p:txBody>
      </p:sp>
      <p:pic>
        <p:nvPicPr>
          <p:cNvPr id="4" name="Content Placeholder 3"/>
          <p:cNvPicPr>
            <a:picLocks noGrp="1" noChangeAspect="1"/>
          </p:cNvPicPr>
          <p:nvPr>
            <p:ph idx="1"/>
          </p:nvPr>
        </p:nvPicPr>
        <p:blipFill>
          <a:blip r:embed="rId2"/>
          <a:stretch>
            <a:fillRect/>
          </a:stretch>
        </p:blipFill>
        <p:spPr>
          <a:xfrm>
            <a:off x="3636338" y="2557463"/>
            <a:ext cx="4919324" cy="3317875"/>
          </a:xfrm>
          <a:prstGeom prst="rect">
            <a:avLst/>
          </a:prstGeom>
        </p:spPr>
      </p:pic>
    </p:spTree>
    <p:extLst>
      <p:ext uri="{BB962C8B-B14F-4D97-AF65-F5344CB8AC3E}">
        <p14:creationId xmlns:p14="http://schemas.microsoft.com/office/powerpoint/2010/main" val="1114370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2121" y="706582"/>
            <a:ext cx="5715000" cy="5285768"/>
          </a:xfrm>
          <a:prstGeom prst="rect">
            <a:avLst/>
          </a:prstGeom>
        </p:spPr>
      </p:pic>
    </p:spTree>
    <p:extLst>
      <p:ext uri="{BB962C8B-B14F-4D97-AF65-F5344CB8AC3E}">
        <p14:creationId xmlns:p14="http://schemas.microsoft.com/office/powerpoint/2010/main" val="2640096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0" y="856211"/>
            <a:ext cx="5715000" cy="4971011"/>
          </a:xfrm>
          <a:prstGeom prst="rect">
            <a:avLst/>
          </a:prstGeom>
        </p:spPr>
      </p:pic>
    </p:spTree>
    <p:extLst>
      <p:ext uri="{BB962C8B-B14F-4D97-AF65-F5344CB8AC3E}">
        <p14:creationId xmlns:p14="http://schemas.microsoft.com/office/powerpoint/2010/main" val="83183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Times New Roman" panose="02020603050405020304" pitchFamily="18" charset="0"/>
                <a:cs typeface="Times New Roman" panose="02020603050405020304" pitchFamily="18" charset="0"/>
              </a:rPr>
              <a:t>Trendovi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globalne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trgovine</a:t>
            </a:r>
            <a:endParaRPr lang="sr-Latn-BA"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sr-Latn-BA" dirty="0" smtClean="0"/>
              <a:t>Povećanje regionalizma</a:t>
            </a:r>
          </a:p>
          <a:p>
            <a:r>
              <a:rPr lang="sr-Latn-BA" dirty="0" smtClean="0"/>
              <a:t>Rast trgovine usluga</a:t>
            </a:r>
          </a:p>
          <a:p>
            <a:r>
              <a:rPr lang="sr-Latn-BA" dirty="0" smtClean="0"/>
              <a:t>Uticaj inovacija</a:t>
            </a:r>
          </a:p>
          <a:p>
            <a:r>
              <a:rPr lang="sr-Latn-BA" dirty="0" smtClean="0"/>
              <a:t>Tržište fosilnih goriva ostaje dominantno</a:t>
            </a:r>
          </a:p>
          <a:p>
            <a:r>
              <a:rPr lang="sr-Latn-BA" dirty="0" smtClean="0"/>
              <a:t>Geopolitička zabrinutost</a:t>
            </a:r>
            <a:endParaRPr lang="sr-Latn-BA" dirty="0"/>
          </a:p>
        </p:txBody>
      </p:sp>
    </p:spTree>
    <p:extLst>
      <p:ext uri="{BB962C8B-B14F-4D97-AF65-F5344CB8AC3E}">
        <p14:creationId xmlns:p14="http://schemas.microsoft.com/office/powerpoint/2010/main" val="236898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26990983"/>
              </p:ext>
            </p:extLst>
          </p:nvPr>
        </p:nvGraphicFramePr>
        <p:xfrm>
          <a:off x="1295402" y="982132"/>
          <a:ext cx="9601196" cy="130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r>
              <a:rPr lang="sr-Latn-BA" dirty="0" smtClean="0"/>
              <a:t>Mobilizacija svih resursa</a:t>
            </a:r>
          </a:p>
          <a:p>
            <a:r>
              <a:rPr lang="sr-Latn-BA" dirty="0" smtClean="0"/>
              <a:t>Trgovinska diversifikacija</a:t>
            </a:r>
          </a:p>
          <a:p>
            <a:r>
              <a:rPr lang="sr-Latn-BA" dirty="0" smtClean="0"/>
              <a:t>GVC</a:t>
            </a:r>
          </a:p>
          <a:p>
            <a:r>
              <a:rPr lang="sr-Latn-BA" dirty="0" smtClean="0"/>
              <a:t>Smanjenje globalnog duga</a:t>
            </a:r>
            <a:endParaRPr lang="sr-Latn-BA" dirty="0"/>
          </a:p>
        </p:txBody>
      </p:sp>
    </p:spTree>
    <p:extLst>
      <p:ext uri="{BB962C8B-B14F-4D97-AF65-F5344CB8AC3E}">
        <p14:creationId xmlns:p14="http://schemas.microsoft.com/office/powerpoint/2010/main" val="132598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5075" y="1343025"/>
            <a:ext cx="7181850" cy="4171950"/>
          </a:xfrm>
          <a:prstGeom prst="rect">
            <a:avLst/>
          </a:prstGeom>
        </p:spPr>
      </p:pic>
    </p:spTree>
    <p:extLst>
      <p:ext uri="{BB962C8B-B14F-4D97-AF65-F5344CB8AC3E}">
        <p14:creationId xmlns:p14="http://schemas.microsoft.com/office/powerpoint/2010/main" val="35268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6487" y="1395412"/>
            <a:ext cx="7439025" cy="4067175"/>
          </a:xfrm>
          <a:prstGeom prst="rect">
            <a:avLst/>
          </a:prstGeom>
        </p:spPr>
      </p:pic>
    </p:spTree>
    <p:extLst>
      <p:ext uri="{BB962C8B-B14F-4D97-AF65-F5344CB8AC3E}">
        <p14:creationId xmlns:p14="http://schemas.microsoft.com/office/powerpoint/2010/main" val="2668249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1206</TotalTime>
  <Words>946</Words>
  <Application>Microsoft Office PowerPoint</Application>
  <PresentationFormat>Widescreen</PresentationFormat>
  <Paragraphs>75</Paragraphs>
  <Slides>55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Garamond</vt:lpstr>
      <vt:lpstr>Times New Roman</vt:lpstr>
      <vt:lpstr>Organic</vt:lpstr>
      <vt:lpstr>TRENDOVI NA SVJETSKOM TRŽIŠTU</vt:lpstr>
      <vt:lpstr>Teme koje ćemo obraditi:</vt:lpstr>
      <vt:lpstr>PowerPoint Presentation</vt:lpstr>
      <vt:lpstr>Karakteristike međunarodne trgovine i tržišta</vt:lpstr>
      <vt:lpstr>Izazovi sa kojima se susreće međ.trgovina u naredne tri godine</vt:lpstr>
      <vt:lpstr>Trendovi globalne trgovine</vt:lpstr>
      <vt:lpstr>PowerPoint Presentation</vt:lpstr>
      <vt:lpstr>PowerPoint Presentation</vt:lpstr>
      <vt:lpstr>PowerPoint Presentation</vt:lpstr>
      <vt:lpstr>Geopolitika i međ.trgovina</vt:lpstr>
      <vt:lpstr>Šta se dešava sa Kinom!?</vt:lpstr>
      <vt:lpstr>Fosilna goriva ostaju još uvijek dominantan izvor sirovina</vt:lpstr>
      <vt:lpstr>Rizik od prekomjernog duga</vt:lpstr>
      <vt:lpstr>Regionalizam i multiregionalizam kao obilježje buduće trgovine</vt:lpstr>
      <vt:lpstr>PowerPoint Presentation</vt:lpstr>
      <vt:lpstr>Uticaj tehnologije na dodatni razvoj </vt:lpstr>
      <vt:lpstr>Kripto valute, digitalne valute i kripto imovina</vt:lpstr>
      <vt:lpstr>PowerPoint Presentation</vt:lpstr>
      <vt:lpstr>PowerPoint Presentation</vt:lpstr>
      <vt:lpstr>Poluprovodnici vitalni za industriju 21 vijeka</vt:lpstr>
      <vt:lpstr>PowerPoint Presentation</vt:lpstr>
      <vt:lpstr>Proizvodnja čipova je povećala geoplitičke tenzije</vt:lpstr>
      <vt:lpstr>Finansiranje međunarodne trgovine</vt:lpstr>
      <vt:lpstr>U Kini i dalje najveće investicije </vt:lpstr>
      <vt:lpstr>Trendovi vezano za međunarodne investicije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GLOBALNI TRENDOVI U TRGOVINI</vt:lpstr>
      <vt:lpstr>PowerPoint Presentation</vt:lpstr>
      <vt:lpstr>PowerPoint Presentation</vt:lpstr>
      <vt:lpstr>World trade is largely unbalanced. China and Germany maintained the largest surplus positions in 2020. By contrast, the United States, Saudi Arabia and India maintained large deficit positions. Even though these imbalances are sometimes large in level, they often tend to be low relative to the country’s GDP. Some exceptions are the Russian Federation and Germany whose trade balances are large relative to both the overall world imbalances and their GDP. In contrast, the trade imbalances of many countries in Africa tend to be large relative to their GDP while being small for the world as a whole</vt:lpstr>
      <vt:lpstr>PowerPoint Presentation</vt:lpstr>
      <vt:lpstr>PowerPoint Presentation</vt:lpstr>
      <vt:lpstr>PowerPoint Presentation</vt:lpstr>
      <vt:lpstr>PowerPoint Presentation</vt:lpstr>
      <vt:lpstr>PowerPoint Presentation</vt:lpstr>
      <vt:lpstr>Although many countries are striving to diversify their exports, agriculture and natural resources still represent a large share of export baskets for many developing countries. Commodity dependence is more evident for energy-exporting countries in the Middle East, raw material suppliers in Africa as well as for Latin American countries, where agriculture still represents a large share in total exports. Dependence indices have declined over the past years for the majority of countries</vt:lpstr>
      <vt:lpstr>Although many developing countries seek to diversify their exports, many do not succeed. Among developing countries, only a few emerging economies have reached levels of diversification similar to those of developed countries. African countries remain vulnerable to external shocks, as their exports are generally concentrated in a few products exported to a few destinations.</vt:lpstr>
      <vt:lpstr> Since 2015 the exports of goods and services have generally declined, but for many countries of Europe, East and West Africa, East, South and Southeast Asia. In contrast, between 2015 and 2020 some Sub-Saharan and South-West African countries, along with some South American ones experienced strong decreases in exports. During the same period, only few countries, mainly in Africa and Central Asia,increased their competitiveness as compared to their key trading partners.</vt:lpstr>
      <vt:lpstr>In comparison to countries with similar levels of GDP per capita, Australia, North and South American countries tend to export goods that are relatively less sophisticated. East Europe and most of South and East Asia tend to export more sophisticated products, whereas the situation is more heterogeneous for Africa. Most of Asian countries’ exports have become more sophisticated since 2015. Conversely, most of Africa and Latin America exports have become less sophisticated</vt:lpstr>
      <vt:lpstr>Budući izazovi međunarodne trgovine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TEORIJA I POLITIKA MEĐUNARODNE TRGOVINE</dc:title>
  <dc:creator>sinisa kurtes</dc:creator>
  <cp:lastModifiedBy>sinisa kurtes</cp:lastModifiedBy>
  <cp:revision>63</cp:revision>
  <dcterms:created xsi:type="dcterms:W3CDTF">2022-11-30T14:28:57Z</dcterms:created>
  <dcterms:modified xsi:type="dcterms:W3CDTF">2023-03-27T20:10:59Z</dcterms:modified>
</cp:coreProperties>
</file>