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5" r:id="rId3"/>
    <p:sldId id="299" r:id="rId4"/>
    <p:sldId id="276" r:id="rId5"/>
    <p:sldId id="275" r:id="rId6"/>
    <p:sldId id="279" r:id="rId7"/>
    <p:sldId id="294" r:id="rId8"/>
    <p:sldId id="300" r:id="rId9"/>
    <p:sldId id="281" r:id="rId10"/>
    <p:sldId id="301" r:id="rId11"/>
    <p:sldId id="284" r:id="rId12"/>
    <p:sldId id="292" r:id="rId13"/>
    <p:sldId id="303" r:id="rId14"/>
    <p:sldId id="257" r:id="rId15"/>
    <p:sldId id="288" r:id="rId16"/>
    <p:sldId id="308" r:id="rId17"/>
    <p:sldId id="311" r:id="rId18"/>
    <p:sldId id="312" r:id="rId19"/>
    <p:sldId id="289" r:id="rId20"/>
    <p:sldId id="290" r:id="rId21"/>
    <p:sldId id="291" r:id="rId22"/>
    <p:sldId id="259" r:id="rId23"/>
    <p:sldId id="283" r:id="rId24"/>
    <p:sldId id="297" r:id="rId25"/>
    <p:sldId id="286" r:id="rId26"/>
    <p:sldId id="304" r:id="rId27"/>
    <p:sldId id="313" r:id="rId28"/>
    <p:sldId id="305" r:id="rId29"/>
    <p:sldId id="280" r:id="rId30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3444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2138660" y="3048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3444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7511" y="6391657"/>
            <a:ext cx="1192469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51660" y="2819400"/>
            <a:ext cx="864108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9855" y="2420112"/>
            <a:ext cx="1192469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740" y="152400"/>
            <a:ext cx="1192469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760720" y="2115312"/>
            <a:ext cx="82296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88279" y="2209800"/>
            <a:ext cx="56784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863590" y="2199451"/>
            <a:ext cx="61722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25830" y="381000"/>
            <a:ext cx="1049274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3444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464040" y="0"/>
            <a:ext cx="288036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3444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7511" y="6391657"/>
            <a:ext cx="1192469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" y="155448"/>
            <a:ext cx="1192469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522415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233611" y="2925763"/>
            <a:ext cx="82296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361170" y="3020251"/>
            <a:ext cx="56784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6481" y="3009902"/>
            <a:ext cx="617220" cy="441325"/>
          </a:xfrm>
        </p:spPr>
        <p:txBody>
          <a:bodyPr/>
          <a:lstStyle/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304800"/>
            <a:ext cx="884682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78390" y="304802"/>
            <a:ext cx="195453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88279" y="1026373"/>
            <a:ext cx="617220" cy="441325"/>
          </a:xfrm>
        </p:spPr>
        <p:txBody>
          <a:bodyPr/>
          <a:lstStyle/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7365" y="1527048"/>
            <a:ext cx="11480292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3444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3444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2138660" y="1905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5740" y="2286000"/>
            <a:ext cx="1192469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9855" y="142352"/>
            <a:ext cx="11924690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375" y="2743200"/>
            <a:ext cx="874823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7511" y="6391657"/>
            <a:ext cx="1192469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5740" y="152400"/>
            <a:ext cx="1192469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5740" y="2438400"/>
            <a:ext cx="1192469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760720" y="2115312"/>
            <a:ext cx="82296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88279" y="2209800"/>
            <a:ext cx="56784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3590" y="2199451"/>
            <a:ext cx="61722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533400"/>
            <a:ext cx="1049274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5" y="228600"/>
            <a:ext cx="1152144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8120" y="6409944"/>
            <a:ext cx="4110685" cy="365760"/>
          </a:xfrm>
        </p:spPr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160159" y="1575653"/>
            <a:ext cx="12043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7365" y="1371600"/>
            <a:ext cx="545211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80810" y="1371600"/>
            <a:ext cx="545211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1722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3444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3444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213866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5740" y="1371600"/>
            <a:ext cx="1192469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6996" y="6391656"/>
            <a:ext cx="11924690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5" y="1524000"/>
            <a:ext cx="545425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68296" y="1524000"/>
            <a:ext cx="5456396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1480" y="6409944"/>
            <a:ext cx="483489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5740" y="1280160"/>
            <a:ext cx="1192469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740" y="155448"/>
            <a:ext cx="1192469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7365" y="2471383"/>
            <a:ext cx="5456225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80810" y="2471383"/>
            <a:ext cx="545211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760720" y="956036"/>
            <a:ext cx="82296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88279" y="1050524"/>
            <a:ext cx="56784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63590" y="1042417"/>
            <a:ext cx="617220" cy="441325"/>
          </a:xfrm>
        </p:spPr>
        <p:txBody>
          <a:bodyPr/>
          <a:lstStyle>
            <a:lvl1pPr algn="ctr">
              <a:defRPr/>
            </a:lvl1pPr>
          </a:lstStyle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3590" y="1036021"/>
            <a:ext cx="617220" cy="441325"/>
          </a:xfrm>
        </p:spPr>
        <p:txBody>
          <a:bodyPr/>
          <a:lstStyle/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3444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3444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213866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511" y="6391657"/>
            <a:ext cx="1192469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" y="158496"/>
            <a:ext cx="1192469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720" y="6324600"/>
            <a:ext cx="82296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5740" y="152400"/>
            <a:ext cx="1192469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3444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213866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3444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5740" y="609600"/>
            <a:ext cx="370332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914400"/>
            <a:ext cx="318897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1981201"/>
            <a:ext cx="318897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5740" y="152400"/>
            <a:ext cx="1192469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5740" y="533400"/>
            <a:ext cx="1192469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217670" y="685800"/>
            <a:ext cx="761238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48790" y="228600"/>
            <a:ext cx="82296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76349" y="323088"/>
            <a:ext cx="56784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51660" y="312739"/>
            <a:ext cx="61722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1625" y="6388386"/>
            <a:ext cx="1192469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365" y="6410848"/>
            <a:ext cx="4567428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5740" y="533400"/>
            <a:ext cx="1192469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3444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213866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3444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5740" y="152400"/>
            <a:ext cx="11924690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5740" y="609600"/>
            <a:ext cx="370332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5740" y="155448"/>
            <a:ext cx="1192469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48790" y="228600"/>
            <a:ext cx="82296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76349" y="323088"/>
            <a:ext cx="56784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51660" y="312739"/>
            <a:ext cx="617220" cy="441325"/>
          </a:xfrm>
        </p:spPr>
        <p:txBody>
          <a:bodyPr/>
          <a:lstStyle/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506" y="5029200"/>
            <a:ext cx="792099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50506" y="609600"/>
            <a:ext cx="792099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990600"/>
            <a:ext cx="329184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1625" y="6388386"/>
            <a:ext cx="1192469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005" y="6404984"/>
            <a:ext cx="4110685" cy="365760"/>
          </a:xfrm>
        </p:spPr>
        <p:txBody>
          <a:bodyPr/>
          <a:lstStyle/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365" y="6410848"/>
            <a:ext cx="4839005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3444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3444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2138660" y="0"/>
            <a:ext cx="20574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1625" y="6388386"/>
            <a:ext cx="1192469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818120" y="6404984"/>
            <a:ext cx="4110685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FA5BC4-E137-4F4B-A925-BAA55055C65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1480" y="6410848"/>
            <a:ext cx="483489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5740" y="155448"/>
            <a:ext cx="1192469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5740" y="1276743"/>
            <a:ext cx="1192469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760720" y="956036"/>
            <a:ext cx="82296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88279" y="1050524"/>
            <a:ext cx="56784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863590" y="1040175"/>
            <a:ext cx="61722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C99C7A-4787-43E9-838C-30DE517AA8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7365" y="228600"/>
            <a:ext cx="1152144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7365" y="1524000"/>
            <a:ext cx="1152144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pedia.com/ask/answers/012615/whats-difference-between-primary-and-secondary-capital-markets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cap="all" dirty="0" smtClean="0">
                <a:solidFill>
                  <a:schemeClr val="tx2">
                    <a:lumMod val="75000"/>
                  </a:schemeClr>
                </a:solidFill>
              </a:rPr>
              <a:t>Финансијска тржишта</a:t>
            </a:r>
            <a:endParaRPr lang="en-US" sz="36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627584" y="5589240"/>
            <a:ext cx="4464496" cy="64807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sr-Cyrl-BA" sz="2500" b="1" dirty="0" smtClean="0">
                <a:solidFill>
                  <a:schemeClr val="tx2">
                    <a:lumMod val="50000"/>
                  </a:schemeClr>
                </a:solidFill>
              </a:rPr>
              <a:t>Александра Крчмар, ма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2" y="1654309"/>
            <a:ext cx="5796136" cy="371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60" y="2276872"/>
            <a:ext cx="6192688" cy="376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sr-Cyrl-BA" sz="2900" dirty="0" smtClean="0"/>
              <a:t>Међутим, сви учесници на финансијском тржишту често не располажу истим информацијама</a:t>
            </a:r>
          </a:p>
          <a:p>
            <a:endParaRPr lang="sr-Cyrl-BA" sz="2900" dirty="0"/>
          </a:p>
          <a:p>
            <a:pPr>
              <a:lnSpc>
                <a:spcPct val="110000"/>
              </a:lnSpc>
            </a:pPr>
            <a:r>
              <a:rPr lang="sr-Cyrl-BA" sz="2900" dirty="0"/>
              <a:t>Неједнакост у познавању </a:t>
            </a:r>
            <a:endParaRPr lang="sr-Cyrl-BA" sz="2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r-Cyrl-BA" sz="2900" dirty="0" smtClean="0"/>
              <a:t>информација </a:t>
            </a:r>
            <a:r>
              <a:rPr lang="sr-Cyrl-BA" sz="2900" dirty="0"/>
              <a:t>учесника на </a:t>
            </a:r>
            <a:endParaRPr lang="sr-Cyrl-BA" sz="2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r-Cyrl-BA" sz="2900" dirty="0" smtClean="0"/>
              <a:t>тржишту </a:t>
            </a:r>
            <a:r>
              <a:rPr lang="sr-Cyrl-BA" sz="2900" dirty="0"/>
              <a:t>назива се </a:t>
            </a:r>
            <a:endParaRPr lang="sr-Cyrl-BA" sz="2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r-Cyrl-BA" sz="2900" b="1" dirty="0" smtClean="0"/>
              <a:t>информациона асиметрија</a:t>
            </a:r>
            <a:r>
              <a:rPr lang="sr-Cyrl-BA" sz="2900" dirty="0" smtClean="0"/>
              <a:t> и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Cyrl-BA" sz="2900" dirty="0"/>
              <a:t>о</a:t>
            </a:r>
            <a:r>
              <a:rPr lang="sr-Cyrl-BA" sz="2900" dirty="0" smtClean="0"/>
              <a:t>на ствара </a:t>
            </a:r>
            <a:r>
              <a:rPr lang="sr-Cyrl-BA" sz="2900" dirty="0"/>
              <a:t>двије врсте проблема: </a:t>
            </a:r>
            <a:endParaRPr lang="sr-Cyrl-BA" sz="2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r-Cyrl-BA" sz="2900" b="1" dirty="0" smtClean="0"/>
              <a:t>негативну </a:t>
            </a:r>
            <a:r>
              <a:rPr lang="sr-Cyrl-BA" sz="2900" b="1" dirty="0"/>
              <a:t>селекцију </a:t>
            </a:r>
            <a:r>
              <a:rPr lang="sr-Cyrl-BA" sz="2900" dirty="0"/>
              <a:t>и </a:t>
            </a:r>
            <a:endParaRPr lang="sr-Cyrl-BA" sz="2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r-Cyrl-BA" sz="2900" b="1" dirty="0"/>
              <a:t>м</a:t>
            </a:r>
            <a:r>
              <a:rPr lang="sr-Cyrl-BA" sz="2900" b="1" dirty="0" smtClean="0"/>
              <a:t>орални хазард</a:t>
            </a:r>
            <a:r>
              <a:rPr lang="sr-Cyrl-BA" sz="2900" dirty="0" smtClean="0"/>
              <a:t>.</a:t>
            </a:r>
            <a:endParaRPr lang="en-US" sz="2900" dirty="0"/>
          </a:p>
          <a:p>
            <a:endParaRPr lang="sr-Cyrl-BA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4166" r="6691"/>
          <a:stretch/>
        </p:blipFill>
        <p:spPr>
          <a:xfrm>
            <a:off x="6244208" y="2306471"/>
            <a:ext cx="5622878" cy="412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b="1" dirty="0" smtClean="0"/>
              <a:t>Ризик негативне селекције </a:t>
            </a:r>
            <a:r>
              <a:rPr lang="sr-Cyrl-BA" dirty="0" smtClean="0"/>
              <a:t>настаје </a:t>
            </a:r>
            <a:r>
              <a:rPr lang="sr-Cyrl-BA" dirty="0" smtClean="0">
                <a:solidFill>
                  <a:srgbClr val="FF0000"/>
                </a:solidFill>
              </a:rPr>
              <a:t>прије</a:t>
            </a:r>
            <a:r>
              <a:rPr lang="sr-Cyrl-BA" dirty="0" smtClean="0"/>
              <a:t> саме финансијске трансакције и представља ризик избора погрешног субјекта дефицитарног сектора тј. ризик повезивања суфицитарног са дефицитарним сектором који није у стању да испуни обевезе из финансијске трансакције.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b="1" dirty="0" smtClean="0"/>
              <a:t>Ризик </a:t>
            </a:r>
            <a:r>
              <a:rPr lang="sr-Cyrl-BA" b="1" dirty="0"/>
              <a:t>моралног хазарда (</a:t>
            </a:r>
            <a:r>
              <a:rPr lang="sr-Cyrl-BA" b="1" dirty="0" smtClean="0"/>
              <a:t>злоупотребе) </a:t>
            </a:r>
            <a:r>
              <a:rPr lang="sr-Cyrl-BA" dirty="0" smtClean="0"/>
              <a:t>настаје </a:t>
            </a:r>
            <a:r>
              <a:rPr lang="sr-Cyrl-BA" dirty="0" smtClean="0">
                <a:solidFill>
                  <a:srgbClr val="FF0000"/>
                </a:solidFill>
              </a:rPr>
              <a:t>послије</a:t>
            </a:r>
            <a:r>
              <a:rPr lang="sr-Cyrl-BA" dirty="0" smtClean="0"/>
              <a:t> финансијске трансакције. То је ризик да ће издавалац финансијског инструмента  предузимати активности у супротности са интересима инвеститора, купца фин. инструмента, након што је фин. трансакција обављена, а прије измиривања обавеза по основу ње.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Врсте финансијских тржишта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322133" y="1360584"/>
            <a:ext cx="11551805" cy="4686310"/>
            <a:chOff x="159166" y="1643050"/>
            <a:chExt cx="8770584" cy="4643470"/>
          </a:xfrm>
        </p:grpSpPr>
        <p:sp>
          <p:nvSpPr>
            <p:cNvPr id="5" name="Oval 4"/>
            <p:cNvSpPr/>
            <p:nvPr/>
          </p:nvSpPr>
          <p:spPr>
            <a:xfrm>
              <a:off x="3071802" y="3214686"/>
              <a:ext cx="2928958" cy="135732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rIns="0" rtlCol="0" anchor="ctr">
              <a:normAutofit/>
            </a:bodyPr>
            <a:lstStyle/>
            <a:p>
              <a:pPr algn="ctr"/>
              <a:r>
                <a:rPr lang="sr-Cyrl-RS" sz="2000" b="1" dirty="0" smtClean="0"/>
                <a:t>ФИНАНСИЈСКА ТРЖИШТА</a:t>
              </a:r>
              <a:endParaRPr lang="en-US" sz="20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851285" y="4393413"/>
              <a:ext cx="656056" cy="64294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hlinkClick r:id="rId2"/>
            </p:cNvPr>
            <p:cNvSpPr/>
            <p:nvPr/>
          </p:nvSpPr>
          <p:spPr>
            <a:xfrm>
              <a:off x="172718" y="2178834"/>
              <a:ext cx="2603295" cy="50006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marL="344488" indent="-344488" algn="ctr"/>
              <a:r>
                <a:rPr lang="sr-Cyrl-RS" sz="2200" dirty="0" smtClean="0">
                  <a:solidFill>
                    <a:schemeClr val="bg1"/>
                  </a:solidFill>
                </a:rPr>
                <a:t>ПРИМАРНА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718" y="2745577"/>
              <a:ext cx="2603296" cy="58102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marL="344488" indent="-344488" algn="ctr"/>
              <a:r>
                <a:rPr lang="sr-Cyrl-RS" sz="2200" dirty="0" smtClean="0"/>
                <a:t>СЕКУНДАРНА</a:t>
              </a:r>
              <a:endParaRPr lang="en-US" sz="2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9166" y="4393413"/>
              <a:ext cx="2616847" cy="7143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sr-Cyrl-RS" sz="2200" dirty="0" smtClean="0"/>
                <a:t>ТРЖИШТЕ НОВЦА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717" y="5179231"/>
              <a:ext cx="2616847" cy="785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sr-Cyrl-RS" sz="2200" dirty="0" smtClean="0"/>
                <a:t>ТРЖИШТЕ КАПИТАЛА</a:t>
              </a:r>
              <a:endParaRPr lang="en-US" sz="22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964909" y="2678901"/>
              <a:ext cx="857256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2" idx="1"/>
            </p:cNvCxnSpPr>
            <p:nvPr/>
          </p:nvCxnSpPr>
          <p:spPr>
            <a:xfrm flipV="1">
              <a:off x="5429256" y="3036091"/>
              <a:ext cx="428628" cy="3214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857884" y="4143380"/>
              <a:ext cx="7858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5715008" y="4357694"/>
              <a:ext cx="35719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929190" y="1643050"/>
              <a:ext cx="3571900" cy="7143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rIns="91440" rtlCol="0" anchor="ctr"/>
            <a:lstStyle/>
            <a:p>
              <a:pPr marL="120650" indent="-120650">
                <a:buFont typeface="+mj-lt"/>
                <a:buAutoNum type="arabicPeriod"/>
              </a:pPr>
              <a:r>
                <a:rPr lang="sr-Cyrl-RS" sz="2000" dirty="0" smtClean="0">
                  <a:solidFill>
                    <a:schemeClr val="tx1"/>
                  </a:solidFill>
                </a:rPr>
                <a:t>Берзе</a:t>
              </a:r>
            </a:p>
            <a:p>
              <a:pPr marL="120650" indent="-120650">
                <a:buFont typeface="+mj-lt"/>
                <a:buAutoNum type="arabicPeriod"/>
              </a:pPr>
              <a:r>
                <a:rPr lang="sr-Cyrl-RS" sz="2000" dirty="0" smtClean="0">
                  <a:solidFill>
                    <a:schemeClr val="tx1"/>
                  </a:solidFill>
                </a:rPr>
                <a:t>Ванберзанска тржишта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57884" y="2643182"/>
              <a:ext cx="3071866" cy="7858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rIns="91440" rtlCol="0" anchor="ctr"/>
            <a:lstStyle/>
            <a:p>
              <a:pPr marL="120650" indent="-120650">
                <a:buFont typeface="+mj-lt"/>
                <a:buAutoNum type="arabicPeriod"/>
              </a:pPr>
              <a:r>
                <a:rPr lang="sr-Cyrl-RS" sz="2000" dirty="0" smtClean="0"/>
                <a:t>Тржишта дуга</a:t>
              </a:r>
            </a:p>
            <a:p>
              <a:pPr marL="120650" indent="-120650">
                <a:buFont typeface="+mj-lt"/>
                <a:buAutoNum type="arabicPeriod"/>
              </a:pPr>
              <a:r>
                <a:rPr lang="sr-Cyrl-RS" sz="2000" dirty="0" smtClean="0"/>
                <a:t>Тржишта власништва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15140" y="3714752"/>
              <a:ext cx="2071702" cy="7858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rIns="91440" rtlCol="0" anchor="ctr"/>
            <a:lstStyle/>
            <a:p>
              <a:pPr marL="120650" indent="-120650">
                <a:buFont typeface="+mj-lt"/>
                <a:buAutoNum type="arabicPeriod"/>
              </a:pPr>
              <a:r>
                <a:rPr lang="sr-Cyrl-RS" sz="2000" dirty="0" smtClean="0"/>
                <a:t>Домаће</a:t>
              </a:r>
            </a:p>
            <a:p>
              <a:pPr marL="120650" indent="-120650">
                <a:buFont typeface="+mj-lt"/>
                <a:buAutoNum type="arabicPeriod"/>
              </a:pPr>
              <a:r>
                <a:rPr lang="sr-Cyrl-RS" sz="2000" dirty="0" smtClean="0"/>
                <a:t>Међународно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86446" y="4786322"/>
              <a:ext cx="3143272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rIns="0" rtlCol="0" anchor="ctr"/>
            <a:lstStyle/>
            <a:p>
              <a:pPr marL="120650" indent="-120650">
                <a:buFont typeface="+mj-lt"/>
                <a:buAutoNum type="arabicPeriod"/>
              </a:pPr>
              <a:r>
                <a:rPr lang="sr-Cyrl-RS" sz="2000" dirty="0" smtClean="0"/>
                <a:t>Промптна (спот)</a:t>
              </a:r>
            </a:p>
            <a:p>
              <a:pPr marL="120650" indent="-120650">
                <a:buFont typeface="+mj-lt"/>
                <a:buAutoNum type="arabicPeriod"/>
              </a:pPr>
              <a:r>
                <a:rPr lang="sr-Cyrl-RS" sz="2000" dirty="0" smtClean="0"/>
                <a:t>Терминска (дериватна)</a:t>
              </a:r>
              <a:endParaRPr lang="en-US" sz="20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H="1">
              <a:off x="4929191" y="5000637"/>
              <a:ext cx="1071570" cy="714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286380" y="5643578"/>
              <a:ext cx="3643338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rIns="91440" rtlCol="0" anchor="ctr"/>
            <a:lstStyle/>
            <a:p>
              <a:pPr marL="120650" indent="-120650">
                <a:buFont typeface="+mj-lt"/>
                <a:buAutoNum type="arabicPeriod"/>
              </a:pPr>
              <a:r>
                <a:rPr lang="sr-Cyrl-RS" sz="2000" dirty="0" smtClean="0"/>
                <a:t>Депозитно-кредитна</a:t>
              </a:r>
            </a:p>
            <a:p>
              <a:pPr marL="120650" indent="-120650">
                <a:buFont typeface="+mj-lt"/>
                <a:buAutoNum type="arabicPeriod"/>
              </a:pPr>
              <a:r>
                <a:rPr lang="sr-Cyrl-RS" sz="2000" dirty="0" smtClean="0"/>
                <a:t>Тржишта ХОВ</a:t>
              </a:r>
              <a:endParaRPr lang="en-US" sz="2000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 flipV="1">
            <a:off x="3867944" y="2473283"/>
            <a:ext cx="720080" cy="71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II </a:t>
            </a:r>
            <a:r>
              <a:rPr lang="sr-Cyrl-BA" sz="3600" b="1" dirty="0">
                <a:solidFill>
                  <a:schemeClr val="tx2">
                    <a:lumMod val="75000"/>
                  </a:schemeClr>
                </a:solidFill>
              </a:rPr>
              <a:t>ФИНАНСИЈСКИ ИНСТРУМЕНТИ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Cyrl-BA" dirty="0" smtClean="0"/>
          </a:p>
          <a:p>
            <a:r>
              <a:rPr lang="sr-Cyrl-BA" dirty="0" smtClean="0"/>
              <a:t>Финансијски инструменти су финансијска имовина за свог имаоца.</a:t>
            </a:r>
            <a:r>
              <a:rPr lang="sr-Latn-BA" dirty="0" smtClean="0"/>
              <a:t> </a:t>
            </a:r>
            <a:endParaRPr lang="sr-Cyrl-BA" dirty="0" smtClean="0"/>
          </a:p>
          <a:p>
            <a:endParaRPr lang="sr-Latn-BA" dirty="0" smtClean="0"/>
          </a:p>
          <a:p>
            <a:r>
              <a:rPr lang="sr-Cyrl-BA" dirty="0" smtClean="0"/>
              <a:t>Финансијска имовина представља сваку имовину коју посједују компаније, становништво или држава, а која се у билансу неке друге компаније, становништва или државе појављује као извор капитала или обавеза.</a:t>
            </a:r>
          </a:p>
        </p:txBody>
      </p:sp>
    </p:spTree>
    <p:extLst>
      <p:ext uri="{BB962C8B-B14F-4D97-AF65-F5344CB8AC3E}">
        <p14:creationId xmlns:p14="http://schemas.microsoft.com/office/powerpoint/2010/main" val="8535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7365" y="228600"/>
            <a:ext cx="11521440" cy="758952"/>
          </a:xfrm>
        </p:spPr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Врсте финансијских инструмената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722" y="2060848"/>
            <a:ext cx="3664769" cy="12967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ХОВ ТРЖИШТА НОВЦА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722" y="3500438"/>
            <a:ext cx="3568328" cy="2714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Краткорочне државне обвезнице (трезорски записи)</a:t>
            </a:r>
          </a:p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</a:t>
            </a:r>
            <a:r>
              <a:rPr lang="sr-Cyrl-RS" sz="2000" dirty="0" err="1" smtClean="0"/>
              <a:t>Депозитни</a:t>
            </a:r>
            <a:r>
              <a:rPr lang="sr-Cyrl-RS" sz="2000" dirty="0" smtClean="0"/>
              <a:t> цертификати</a:t>
            </a:r>
          </a:p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Комерцијални записи</a:t>
            </a:r>
          </a:p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Банкарски акцепти</a:t>
            </a:r>
          </a:p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Уговори о рекуповини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6257" y="2060848"/>
            <a:ext cx="3664769" cy="12967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ХОВ ТРЖИШТА КАПИТАЛА</a:t>
            </a:r>
          </a:p>
        </p:txBody>
      </p:sp>
      <p:sp>
        <p:nvSpPr>
          <p:cNvPr id="9" name="Rectangle 8"/>
          <p:cNvSpPr/>
          <p:nvPr/>
        </p:nvSpPr>
        <p:spPr>
          <a:xfrm>
            <a:off x="8390350" y="2060848"/>
            <a:ext cx="3471887" cy="12967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ДЕРИВАТНЕ ХОВ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36257" y="3500438"/>
            <a:ext cx="3568328" cy="2714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Дугорочне обвезнице</a:t>
            </a:r>
          </a:p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Акције</a:t>
            </a:r>
          </a:p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Хипотекарне заложнице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86791" y="3500438"/>
            <a:ext cx="3375446" cy="2714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Опције</a:t>
            </a:r>
          </a:p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</a:t>
            </a:r>
            <a:r>
              <a:rPr lang="sr-Cyrl-RS" sz="2000" dirty="0" err="1" smtClean="0"/>
              <a:t>Фјучерси</a:t>
            </a:r>
            <a:r>
              <a:rPr lang="sr-Cyrl-RS" sz="2000" dirty="0" smtClean="0"/>
              <a:t> </a:t>
            </a:r>
          </a:p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</a:t>
            </a:r>
            <a:r>
              <a:rPr lang="sr-Cyrl-RS" sz="2000" dirty="0" err="1" smtClean="0"/>
              <a:t>Свопови</a:t>
            </a:r>
            <a:endParaRPr lang="sr-Cyrl-RS" sz="2000" dirty="0" smtClean="0"/>
          </a:p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sr-Cyrl-RS" sz="2000" dirty="0" smtClean="0"/>
              <a:t> </a:t>
            </a:r>
            <a:r>
              <a:rPr lang="sr-Cyrl-RS" sz="2000" dirty="0" err="1" smtClean="0"/>
              <a:t>Варанти</a:t>
            </a:r>
            <a:endParaRPr lang="sr-Cyrl-RS" sz="2000" dirty="0" smtClean="0"/>
          </a:p>
          <a:p>
            <a:pPr marL="165100" indent="-1047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sr-Cyrl-RS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71444" y="1500174"/>
            <a:ext cx="6750934" cy="4886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marL="344488" indent="-344488" algn="ctr"/>
            <a:r>
              <a:rPr lang="sr-Cyrl-RS" dirty="0" smtClean="0"/>
              <a:t>ОСНОВНИ ФИНАНСИЈСКИ ИНСТРУМЕНТИ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83233" y="1500174"/>
            <a:ext cx="2989680" cy="4886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sr-Cyrl-RS" dirty="0" smtClean="0"/>
              <a:t>ИЗВЕДЕНЕ ХОВ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Хартије од вриједности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365" y="1527048"/>
            <a:ext cx="10960851" cy="4572000"/>
          </a:xfrm>
        </p:spPr>
        <p:txBody>
          <a:bodyPr/>
          <a:lstStyle/>
          <a:p>
            <a:endParaRPr lang="sr-Cyrl-BA" dirty="0" smtClean="0"/>
          </a:p>
          <a:p>
            <a:r>
              <a:rPr lang="sr-Cyrl-BA" dirty="0" smtClean="0"/>
              <a:t>Хартије од вриједности представљају документе који указују     на неки дуг или власништво, тј. </a:t>
            </a:r>
            <a:r>
              <a:rPr lang="sr-Cyrl-BA" dirty="0"/>
              <a:t>с</a:t>
            </a:r>
            <a:r>
              <a:rPr lang="sr-Cyrl-BA" dirty="0" smtClean="0"/>
              <a:t>вом имаоцу дају права на одређена потраживања. Потраживања из хартија од вриједности могу се односити на приход или на капитал.</a:t>
            </a:r>
          </a:p>
          <a:p>
            <a:pPr marL="0" indent="0">
              <a:buNone/>
            </a:pPr>
            <a:endParaRPr lang="sr-Latn-BA" dirty="0" smtClean="0"/>
          </a:p>
          <a:p>
            <a:r>
              <a:rPr lang="ru-RU" dirty="0" smtClean="0"/>
              <a:t>Хартија </a:t>
            </a:r>
            <a:r>
              <a:rPr lang="ru-RU" dirty="0"/>
              <a:t>од вриједности (ХОВ) је преносива исправа у електронском запису, емитована у серији на основу које власници остварају права према емитенту у складу са </a:t>
            </a:r>
            <a:r>
              <a:rPr lang="ru-RU" dirty="0" smtClean="0"/>
              <a:t>законом    </a:t>
            </a:r>
            <a:r>
              <a:rPr lang="ru-RU" dirty="0"/>
              <a:t>и одлуком о </a:t>
            </a:r>
            <a:r>
              <a:rPr lang="ru-RU" dirty="0" smtClean="0"/>
              <a:t>емисији.</a:t>
            </a:r>
            <a:r>
              <a:rPr lang="sr-Latn-BA" dirty="0" smtClean="0"/>
              <a:t> (</a:t>
            </a:r>
            <a:r>
              <a:rPr lang="sr-Cyrl-BA" dirty="0" smtClean="0"/>
              <a:t>ЗТХОВ</a:t>
            </a:r>
            <a:r>
              <a:rPr lang="sr-Latn-BA" dirty="0" smtClean="0"/>
              <a:t>)</a:t>
            </a:r>
            <a:endParaRPr lang="sr-Cyrl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8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0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94" y="116632"/>
            <a:ext cx="8138238" cy="665241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0114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48" y="476672"/>
            <a:ext cx="9721080" cy="60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Хартије од вриједности тржишта новца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365" y="1527048"/>
            <a:ext cx="11309451" cy="4572000"/>
          </a:xfrm>
        </p:spPr>
        <p:txBody>
          <a:bodyPr>
            <a:normAutofit/>
          </a:bodyPr>
          <a:lstStyle/>
          <a:p>
            <a:r>
              <a:rPr lang="sr-Cyrl-BA" dirty="0" smtClean="0"/>
              <a:t>Хартије од вриједности тржишта новца су краткорочне хартије од вриједности са роком доспијећа до једне године.</a:t>
            </a:r>
          </a:p>
          <a:p>
            <a:pPr marL="788670" lvl="1" indent="-514350">
              <a:buAutoNum type="arabicPeriod"/>
            </a:pPr>
            <a:r>
              <a:rPr lang="sr-Cyrl-BA" sz="2400" dirty="0" smtClean="0"/>
              <a:t>Краткорочне државне обвезнице (трезорски записи);</a:t>
            </a:r>
          </a:p>
          <a:p>
            <a:pPr marL="788670" lvl="1" indent="-514350">
              <a:buAutoNum type="arabicPeriod"/>
            </a:pPr>
            <a:r>
              <a:rPr lang="sr-Cyrl-BA" sz="2400" dirty="0" smtClean="0"/>
              <a:t>Депозитни цертификати (издају их пословне банке);</a:t>
            </a:r>
          </a:p>
          <a:p>
            <a:pPr marL="788670" lvl="1" indent="-514350">
              <a:buAutoNum type="arabicPeriod"/>
            </a:pPr>
            <a:r>
              <a:rPr lang="sr-Cyrl-BA" sz="2400" dirty="0" smtClean="0"/>
              <a:t>Комерцијални записи (издају их </a:t>
            </a:r>
            <a:r>
              <a:rPr lang="sr-Cyrl-BA" sz="2400" dirty="0" err="1" smtClean="0"/>
              <a:t>високобонитетне</a:t>
            </a:r>
            <a:r>
              <a:rPr lang="sr-Cyrl-BA" sz="2400" dirty="0" smtClean="0"/>
              <a:t> корпорације);</a:t>
            </a:r>
          </a:p>
          <a:p>
            <a:pPr marL="788670" lvl="1" indent="-514350">
              <a:buAutoNum type="arabicPeriod"/>
            </a:pPr>
            <a:r>
              <a:rPr lang="sr-Cyrl-BA" sz="2400" dirty="0" smtClean="0"/>
              <a:t>Банкарски акцепти (писане облигације о исплати позајмљених средстава које зајмопримац издаје банци);</a:t>
            </a:r>
          </a:p>
          <a:p>
            <a:pPr marL="788670" lvl="1" indent="-514350">
              <a:buAutoNum type="arabicPeriod"/>
            </a:pPr>
            <a:r>
              <a:rPr lang="sr-Cyrl-BA" sz="2400" dirty="0" smtClean="0"/>
              <a:t>Уговори о рекуповини (РЕПО).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sr-Cyrl-BA" b="1" dirty="0" smtClean="0">
                <a:solidFill>
                  <a:schemeClr val="tx2">
                    <a:lumMod val="75000"/>
                  </a:schemeClr>
                </a:solidFill>
              </a:rPr>
              <a:t>ЕМАТСКЕ ЈЕДИНИЦЕ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364" y="1527048"/>
            <a:ext cx="11597483" cy="4572000"/>
          </a:xfrm>
        </p:spPr>
        <p:txBody>
          <a:bodyPr/>
          <a:lstStyle/>
          <a:p>
            <a:r>
              <a:rPr lang="sr-Cyrl-BA" dirty="0" smtClean="0"/>
              <a:t>Савремена финансијска тржишта</a:t>
            </a:r>
          </a:p>
          <a:p>
            <a:r>
              <a:rPr lang="sr-Cyrl-BA" dirty="0" smtClean="0"/>
              <a:t>Специфичности функционисања савремених финансијских тржишта</a:t>
            </a:r>
          </a:p>
          <a:p>
            <a:r>
              <a:rPr lang="sr-Cyrl-BA" dirty="0" smtClean="0"/>
              <a:t>Функционисање финансијских тржишта у кризним условима</a:t>
            </a:r>
          </a:p>
          <a:p>
            <a:r>
              <a:rPr lang="sr-Cyrl-BA" dirty="0" smtClean="0"/>
              <a:t>Финансијске институције</a:t>
            </a:r>
          </a:p>
          <a:p>
            <a:r>
              <a:rPr lang="sr-Cyrl-BA" dirty="0" smtClean="0"/>
              <a:t>Финансијски инструменти</a:t>
            </a:r>
          </a:p>
          <a:p>
            <a:r>
              <a:rPr lang="sr-Cyrl-BA" dirty="0" smtClean="0"/>
              <a:t>Испитивање односа између ризика и приноса финансијских инструмената</a:t>
            </a:r>
          </a:p>
          <a:p>
            <a:r>
              <a:rPr lang="sr-Cyrl-BA" dirty="0" smtClean="0"/>
              <a:t>Вредновање инвестиција на финансијском тржишту</a:t>
            </a:r>
          </a:p>
          <a:p>
            <a:r>
              <a:rPr lang="sr-Cyrl-BA" dirty="0" err="1" smtClean="0"/>
              <a:t>Хеџинг</a:t>
            </a:r>
            <a:r>
              <a:rPr lang="sr-Cyrl-BA" dirty="0" smtClean="0"/>
              <a:t> – заштита од ризика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Хартије од вриједности тржишта капитала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045" y="1556792"/>
            <a:ext cx="11426760" cy="5040560"/>
          </a:xfrm>
        </p:spPr>
        <p:txBody>
          <a:bodyPr>
            <a:normAutofit fontScale="85000" lnSpcReduction="10000"/>
          </a:bodyPr>
          <a:lstStyle/>
          <a:p>
            <a:r>
              <a:rPr lang="sr-Cyrl-BA" sz="2800" dirty="0" smtClean="0"/>
              <a:t>Хартије од вриједности на тржишту капитала имају рок доспијећа дужи од 1 године. Ту убрајамо: дугорочне обвезнице, акције и хипотеке.</a:t>
            </a:r>
          </a:p>
          <a:p>
            <a:pPr marL="0" indent="0">
              <a:buNone/>
            </a:pPr>
            <a:endParaRPr lang="sr-Cyrl-BA" dirty="0" smtClean="0"/>
          </a:p>
          <a:p>
            <a:pPr>
              <a:buNone/>
            </a:pPr>
            <a:r>
              <a:rPr lang="sr-Cyrl-BA" dirty="0" smtClean="0"/>
              <a:t>1. </a:t>
            </a:r>
            <a:r>
              <a:rPr lang="sr-Cyrl-BA" b="1" dirty="0" smtClean="0"/>
              <a:t>Обвезнице</a:t>
            </a:r>
            <a:r>
              <a:rPr lang="sr-Cyrl-BA" dirty="0" smtClean="0"/>
              <a:t> су дугорочни фин. инструменти које емитују држава или предузећа ради финансирања својих активности - државне обвезнице, муниципалне обвезнице и корпоративне обвезнице.</a:t>
            </a:r>
          </a:p>
          <a:p>
            <a:pPr>
              <a:buNone/>
            </a:pPr>
            <a:r>
              <a:rPr lang="sr-Cyrl-BA" dirty="0" smtClean="0"/>
              <a:t>2. </a:t>
            </a:r>
            <a:r>
              <a:rPr lang="sr-Cyrl-BA" b="1" dirty="0" smtClean="0"/>
              <a:t>Акције</a:t>
            </a:r>
            <a:r>
              <a:rPr lang="sr-Cyrl-BA" dirty="0" smtClean="0"/>
              <a:t> су финансијски инструменти који репрезентују право сувласништва над корпорацијом која их је емитовала – обичне и преференцијалне акције.</a:t>
            </a:r>
          </a:p>
          <a:p>
            <a:pPr>
              <a:buNone/>
            </a:pPr>
            <a:r>
              <a:rPr lang="sr-Cyrl-BA" dirty="0" smtClean="0"/>
              <a:t>3.</a:t>
            </a:r>
            <a:r>
              <a:rPr lang="sr-Cyrl-BA" b="1" dirty="0" smtClean="0"/>
              <a:t>Хипотекарне </a:t>
            </a:r>
            <a:r>
              <a:rPr lang="sr-Cyrl-BA" b="1" dirty="0"/>
              <a:t>заложнице</a:t>
            </a:r>
            <a:r>
              <a:rPr lang="sr-Cyrl-BA" dirty="0"/>
              <a:t> су дугорочни дуговни фин. инструменти креирани ради куповине некретнина које остају као залог до измирења обавезе</a:t>
            </a:r>
            <a:endParaRPr lang="sr-Cyrl-BA" dirty="0" smtClean="0"/>
          </a:p>
          <a:p>
            <a:pPr>
              <a:buNone/>
            </a:pPr>
            <a:r>
              <a:rPr lang="sr-Cyrl-BA" dirty="0" smtClean="0"/>
              <a:t>	</a:t>
            </a:r>
          </a:p>
          <a:p>
            <a:r>
              <a:rPr lang="sr-Cyrl-BA" dirty="0" smtClean="0"/>
              <a:t>Конвертибилне (замјенљиве) ХОВ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Дериватне хартије од вриједности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dirty="0" smtClean="0"/>
              <a:t>Деривати или изведене ХОВ граде вриједност из фин. инструмената на основу којих су изведени.</a:t>
            </a:r>
          </a:p>
          <a:p>
            <a:pPr marL="514350" indent="-514350">
              <a:buAutoNum type="arabicPeriod"/>
            </a:pPr>
            <a:r>
              <a:rPr lang="sr-Cyrl-BA" b="1" dirty="0" smtClean="0"/>
              <a:t>Опције</a:t>
            </a:r>
            <a:r>
              <a:rPr lang="sr-Cyrl-BA" dirty="0" smtClean="0"/>
              <a:t> су уговори у којима њихов издавалац прима на себе обавезу да купцу опције прода или од њега купи одређену активу по утврђеној цијени у утврђеном року </a:t>
            </a:r>
            <a:r>
              <a:rPr lang="sr-Cyrl-BA" i="1" dirty="0" smtClean="0"/>
              <a:t>ако купац изрази жељу </a:t>
            </a:r>
            <a:r>
              <a:rPr lang="sr-Cyrl-BA" dirty="0" smtClean="0"/>
              <a:t>да то учини.</a:t>
            </a:r>
          </a:p>
          <a:p>
            <a:pPr marL="514350" indent="-514350">
              <a:buAutoNum type="arabicPeriod"/>
            </a:pPr>
            <a:r>
              <a:rPr lang="sr-Cyrl-BA" b="1" dirty="0" smtClean="0"/>
              <a:t>Фјучерси</a:t>
            </a:r>
            <a:r>
              <a:rPr lang="sr-Cyrl-BA" dirty="0" smtClean="0"/>
              <a:t> – уговори којима се купац и продавац </a:t>
            </a:r>
            <a:r>
              <a:rPr lang="sr-Cyrl-BA" i="1" dirty="0" smtClean="0"/>
              <a:t>обвезују</a:t>
            </a:r>
            <a:r>
              <a:rPr lang="sr-Cyrl-BA" dirty="0" smtClean="0"/>
              <a:t> да изврше промет одређене активе по утврђеној цијени у одређеном периоду. </a:t>
            </a:r>
          </a:p>
          <a:p>
            <a:pPr marL="514350" indent="-514350">
              <a:buAutoNum type="arabicPeriod"/>
            </a:pPr>
            <a:r>
              <a:rPr lang="sr-Cyrl-BA" b="1" dirty="0" smtClean="0"/>
              <a:t>Свопови </a:t>
            </a:r>
            <a:r>
              <a:rPr lang="sr-Cyrl-BA" dirty="0" smtClean="0"/>
              <a:t>– уговори о размјени новчаних токова двије уговорне стране у будућности.</a:t>
            </a:r>
          </a:p>
          <a:p>
            <a:pPr marL="514350" indent="-514350">
              <a:buAutoNum type="arabicPeriod"/>
            </a:pPr>
            <a:r>
              <a:rPr lang="sr-Cyrl-BA" b="1" dirty="0" smtClean="0"/>
              <a:t>Варанти </a:t>
            </a:r>
            <a:r>
              <a:rPr lang="sr-Cyrl-BA" dirty="0" smtClean="0"/>
              <a:t>– омогућују купцима да одређени број акција предузећа купе по утврђеној цијени у току одређеног рока.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7365" y="228600"/>
            <a:ext cx="1152144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III </a:t>
            </a:r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ФИНАНСИЈСКЕ ИНСТИТУЦИЈЕ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83568" y="1412777"/>
            <a:ext cx="11378669" cy="4801736"/>
            <a:chOff x="268191" y="1774598"/>
            <a:chExt cx="8518651" cy="4511922"/>
          </a:xfrm>
        </p:grpSpPr>
        <p:sp>
          <p:nvSpPr>
            <p:cNvPr id="13" name="Rectangle 12"/>
            <p:cNvSpPr/>
            <p:nvPr/>
          </p:nvSpPr>
          <p:spPr>
            <a:xfrm>
              <a:off x="1928794" y="1774598"/>
              <a:ext cx="5286412" cy="49803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dirty="0" smtClean="0"/>
                <a:t>ФИНАНСИЈСКЕ ИНСТИТУЦИЈЕ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6009" y="2383555"/>
              <a:ext cx="3929090" cy="50006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/>
                <a:t>ФИНАНСИЈСКИ ПОСРЕДНИЦИ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43504" y="2428868"/>
              <a:ext cx="3643338" cy="7143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/>
                <a:t>УСЛУЖНЕ ФИНАНСИЈСКЕ ИНСТИТУЦИЈЕ</a:t>
              </a:r>
              <a:endParaRPr lang="en-US" b="1" dirty="0"/>
            </a:p>
          </p:txBody>
        </p:sp>
        <p:cxnSp>
          <p:nvCxnSpPr>
            <p:cNvPr id="7" name="Straight Arrow Connector 6"/>
            <p:cNvCxnSpPr>
              <a:endCxn id="15" idx="1"/>
            </p:cNvCxnSpPr>
            <p:nvPr/>
          </p:nvCxnSpPr>
          <p:spPr>
            <a:xfrm>
              <a:off x="4688719" y="2315895"/>
              <a:ext cx="454785" cy="4701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4293494" y="2333753"/>
              <a:ext cx="392909" cy="3571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68191" y="3263159"/>
              <a:ext cx="1886810" cy="7858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2">
                      <a:lumMod val="75000"/>
                    </a:schemeClr>
                  </a:solidFill>
                </a:rPr>
                <a:t>Депозитне финансијске институције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00826" y="3429000"/>
              <a:ext cx="2286016" cy="28575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sr-Cyrl-RS" sz="1600" b="1" dirty="0">
                  <a:solidFill>
                    <a:schemeClr val="tx2">
                      <a:lumMod val="75000"/>
                    </a:schemeClr>
                  </a:solidFill>
                </a:rPr>
                <a:t>Брокерске куће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sr-Cyrl-RS" sz="1600" b="1" dirty="0">
                  <a:solidFill>
                    <a:schemeClr val="tx2">
                      <a:lumMod val="75000"/>
                    </a:schemeClr>
                  </a:solidFill>
                </a:rPr>
                <a:t>Дилерске </a:t>
              </a:r>
              <a:r>
                <a:rPr lang="sr-Cyrl-RS" sz="1600" b="1" dirty="0" smtClean="0">
                  <a:solidFill>
                    <a:schemeClr val="tx2">
                      <a:lumMod val="75000"/>
                    </a:schemeClr>
                  </a:solidFill>
                </a:rPr>
                <a:t>куће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sr-Cyrl-RS" sz="1600" b="1" dirty="0" smtClean="0">
                  <a:solidFill>
                    <a:schemeClr val="tx2">
                      <a:lumMod val="75000"/>
                    </a:schemeClr>
                  </a:solidFill>
                </a:rPr>
                <a:t>Инвестиционе банке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sr-Cyrl-RS" sz="1600" b="1" dirty="0" smtClean="0">
                  <a:solidFill>
                    <a:schemeClr val="tx2">
                      <a:lumMod val="75000"/>
                    </a:schemeClr>
                  </a:solidFill>
                </a:rPr>
                <a:t>Инвестициони савјетници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sr-Cyrl-RS" sz="1600" b="1" dirty="0" smtClean="0">
                  <a:solidFill>
                    <a:schemeClr val="tx2">
                      <a:lumMod val="75000"/>
                    </a:schemeClr>
                  </a:solidFill>
                </a:rPr>
                <a:t>Организована тржишта</a:t>
              </a:r>
              <a:r>
                <a:rPr lang="sr-Cyrl-BA" sz="1600" b="1" dirty="0" smtClean="0">
                  <a:solidFill>
                    <a:schemeClr val="tx2">
                      <a:lumMod val="75000"/>
                    </a:schemeClr>
                  </a:solidFill>
                </a:rPr>
                <a:t> (берзе и ОТЦ)</a:t>
              </a:r>
              <a:endParaRPr lang="en-US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94089" y="2924850"/>
              <a:ext cx="500066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1400277" y="2924850"/>
              <a:ext cx="500074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478454" y="3263159"/>
              <a:ext cx="2048537" cy="7858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2">
                      <a:lumMod val="75000"/>
                    </a:schemeClr>
                  </a:solidFill>
                </a:rPr>
                <a:t>Недепозитне финансијске институције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3827" y="4210425"/>
              <a:ext cx="1714512" cy="4736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r>
                <a:rPr lang="sr-Cyrl-RS" dirty="0" smtClean="0"/>
                <a:t>Комерцијалне банке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3827" y="4819382"/>
              <a:ext cx="1714512" cy="4059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0650" indent="-120650"/>
              <a:r>
                <a:rPr lang="sr-Cyrl-RS" dirty="0" smtClean="0"/>
                <a:t>Штедионице 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47998" y="4210425"/>
              <a:ext cx="2964987" cy="4579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r>
                <a:rPr lang="sr-Cyrl-RS" dirty="0" smtClean="0"/>
                <a:t>Институције уговорене штедње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01907" y="5698988"/>
              <a:ext cx="2857169" cy="4059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r-Cyrl-RS" dirty="0" smtClean="0"/>
                <a:t>Инвестициони посредници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71452" y="4751720"/>
              <a:ext cx="2641534" cy="87960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/>
              </a:pPr>
              <a:endParaRPr lang="sr-Cyrl-RS" sz="1400" dirty="0" smtClean="0"/>
            </a:p>
            <a:p>
              <a:pPr marL="342900" indent="-342900">
                <a:buFont typeface="+mj-lt"/>
                <a:buAutoNum type="arabicPeriod"/>
              </a:pPr>
              <a:r>
                <a:rPr lang="sr-Cyrl-RS" sz="1400" dirty="0" smtClean="0"/>
                <a:t>Осигуравајуће компаније  (за осигурање </a:t>
              </a:r>
              <a:r>
                <a:rPr lang="sr-Cyrl-BA" sz="1400" dirty="0" smtClean="0"/>
                <a:t>ж</a:t>
              </a:r>
              <a:r>
                <a:rPr lang="sr-Cyrl-RS" sz="1400" dirty="0" smtClean="0"/>
                <a:t>ивота и имовине)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sr-Cyrl-RS" sz="1400" dirty="0" smtClean="0"/>
                <a:t>Пензиони фондови (приватни и државни)</a:t>
              </a:r>
            </a:p>
            <a:p>
              <a:pPr marL="342900" indent="-342900">
                <a:buFont typeface="+mj-lt"/>
                <a:buAutoNum type="arabicPeriod"/>
              </a:pPr>
              <a:endParaRPr lang="sr-Cyrl-RS" sz="1400" dirty="0" smtClean="0"/>
            </a:p>
          </p:txBody>
        </p:sp>
        <p:sp>
          <p:nvSpPr>
            <p:cNvPr id="62" name="Down Arrow 61"/>
            <p:cNvSpPr/>
            <p:nvPr/>
          </p:nvSpPr>
          <p:spPr>
            <a:xfrm>
              <a:off x="7429520" y="3214686"/>
              <a:ext cx="214314" cy="214314"/>
            </a:xfrm>
            <a:prstGeom prst="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771600" y="5229200"/>
            <a:ext cx="230425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schemeClr val="tx1"/>
                </a:solidFill>
              </a:rPr>
              <a:t>Штедно-кредитна удружења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600" y="6165304"/>
            <a:ext cx="223224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schemeClr val="tx1"/>
                </a:solidFill>
              </a:rPr>
              <a:t>Кредитни синдикати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1600" y="5805264"/>
            <a:ext cx="22322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schemeClr val="tx1"/>
                </a:solidFill>
              </a:rPr>
              <a:t>Штедне банке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55576" y="3861048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8" idx="1"/>
          </p:cNvCxnSpPr>
          <p:nvPr/>
        </p:nvCxnSpPr>
        <p:spPr>
          <a:xfrm>
            <a:off x="555576" y="4869160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5576" y="4293096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55576" y="5445224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55576" y="5949280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55576" y="6381328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579912" y="3861048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579912" y="4221088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579912" y="5805264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299992" y="6093296"/>
            <a:ext cx="34563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sr-Cyrl-BA" sz="1400" dirty="0" smtClean="0">
                <a:solidFill>
                  <a:schemeClr val="tx1"/>
                </a:solidFill>
              </a:rPr>
              <a:t>Финансијске компаније</a:t>
            </a:r>
          </a:p>
          <a:p>
            <a:pPr marL="342900" indent="-342900">
              <a:buAutoNum type="arabicPeriod"/>
            </a:pPr>
            <a:r>
              <a:rPr lang="sr-Cyrl-BA" sz="1400" dirty="0" smtClean="0">
                <a:solidFill>
                  <a:schemeClr val="tx1"/>
                </a:solidFill>
              </a:rPr>
              <a:t>Инвестициони фондови</a:t>
            </a:r>
          </a:p>
          <a:p>
            <a:pPr marL="342900" indent="-342900">
              <a:buAutoNum type="arabicPeriod"/>
            </a:pPr>
            <a:r>
              <a:rPr lang="sr-Cyrl-BA" sz="1400" dirty="0" smtClean="0">
                <a:solidFill>
                  <a:schemeClr val="tx1"/>
                </a:solidFill>
              </a:rPr>
              <a:t>Фондови тржишта новца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Функција финансијских институција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365" y="1527048"/>
            <a:ext cx="11480292" cy="4854280"/>
          </a:xfrm>
        </p:spPr>
        <p:txBody>
          <a:bodyPr>
            <a:normAutofit/>
          </a:bodyPr>
          <a:lstStyle/>
          <a:p>
            <a:endParaRPr lang="sr-Cyrl-BA" dirty="0" smtClean="0"/>
          </a:p>
          <a:p>
            <a:r>
              <a:rPr lang="sr-Cyrl-BA" dirty="0" smtClean="0"/>
              <a:t>Финансијске институције у финансијском систему обављају двије врсте послова: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Посредовање у процесу </a:t>
            </a:r>
            <a:r>
              <a:rPr lang="sr-Cyrl-BA" sz="2400" b="1" dirty="0" smtClean="0"/>
              <a:t>индиректног тј. посредног финансирања </a:t>
            </a:r>
            <a:r>
              <a:rPr lang="sr-Cyrl-BA" sz="2400" dirty="0" smtClean="0"/>
              <a:t>– пословне банке, штедионице, финансијске компаније, инвестициони фондови, осигуравајући заводи и пензиони фондови;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Услуге у процесу </a:t>
            </a:r>
            <a:r>
              <a:rPr lang="sr-Cyrl-BA" sz="2400" b="1" dirty="0" smtClean="0"/>
              <a:t>директног тј. посредног финансирања </a:t>
            </a:r>
            <a:r>
              <a:rPr lang="sr-Cyrl-BA" sz="2400" dirty="0" smtClean="0"/>
              <a:t>– брокерске и дилерске куће, инвестиционе банке, инвестициони савјетници и организована тржишта (берзе и ванберзанска тржишта).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76" y="2058919"/>
            <a:ext cx="4110951" cy="41063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5410" y="2996952"/>
            <a:ext cx="11332081" cy="19442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Cyrl-BA" sz="4000" dirty="0" smtClean="0"/>
              <a:t>ФИНАНСИЈСКИ СИСТЕМ И</a:t>
            </a:r>
          </a:p>
          <a:p>
            <a:pPr marL="0" indent="0" algn="ctr">
              <a:buNone/>
            </a:pPr>
            <a:r>
              <a:rPr lang="sr-Cyrl-BA" sz="4000" dirty="0" smtClean="0"/>
              <a:t> ФИНАНСИЈСКА ТРЖИШТА СУ </a:t>
            </a:r>
          </a:p>
          <a:p>
            <a:pPr marL="0" indent="0" algn="ctr">
              <a:buNone/>
            </a:pPr>
            <a:r>
              <a:rPr lang="sr-Cyrl-BA" sz="4000" dirty="0" smtClean="0"/>
              <a:t>ЗАСНОВАНИ НА </a:t>
            </a:r>
            <a:r>
              <a:rPr lang="sr-Cyrl-BA" sz="4000" dirty="0" smtClean="0">
                <a:solidFill>
                  <a:srgbClr val="FF0000"/>
                </a:solidFill>
              </a:rPr>
              <a:t>ПОВЈЕРЕЊУ</a:t>
            </a:r>
            <a:r>
              <a:rPr lang="sr-Cyrl-BA" sz="4000" dirty="0" smtClean="0"/>
              <a:t>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62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Регулација финансијског система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365" y="1527048"/>
            <a:ext cx="11480292" cy="4854280"/>
          </a:xfrm>
        </p:spPr>
        <p:txBody>
          <a:bodyPr>
            <a:normAutofit fontScale="92500"/>
          </a:bodyPr>
          <a:lstStyle/>
          <a:p>
            <a:r>
              <a:rPr lang="sr-Cyrl-BA" dirty="0" smtClean="0"/>
              <a:t>Држава регулише финансијски систем у три кључна домена од којих зависи повјерење у финансијска тржишта и финансијске институције: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b="1" dirty="0" smtClean="0"/>
              <a:t>Контрола равноправне доступности информација</a:t>
            </a:r>
            <a:r>
              <a:rPr lang="sr-Cyrl-BA" dirty="0" smtClean="0"/>
              <a:t> – </a:t>
            </a:r>
            <a:r>
              <a:rPr lang="sr-Latn-BA" dirty="0" smtClean="0"/>
              <a:t>o</a:t>
            </a:r>
            <a:r>
              <a:rPr lang="sr-Cyrl-BA" dirty="0" err="1" smtClean="0"/>
              <a:t>бјављивање</a:t>
            </a:r>
            <a:r>
              <a:rPr lang="sr-Cyrl-BA" dirty="0" smtClean="0"/>
              <a:t> информација, усавршавање прописа од старне регулаторних тијела и сл.;</a:t>
            </a:r>
          </a:p>
          <a:p>
            <a:r>
              <a:rPr lang="sr-Cyrl-BA" b="1" dirty="0" smtClean="0"/>
              <a:t>Контрола пословања финансијских институција</a:t>
            </a:r>
            <a:r>
              <a:rPr lang="sr-Cyrl-BA" dirty="0" smtClean="0"/>
              <a:t>: издавање дозвола за рад, откривање пословних података и рестрикције у пословању (ограничење конкуренције, регулација трговине на берзама, ограничење каматних стопа и сл.).</a:t>
            </a:r>
          </a:p>
          <a:p>
            <a:r>
              <a:rPr lang="sr-Cyrl-BA" b="1" dirty="0" smtClean="0"/>
              <a:t>Контрола монетарне политике </a:t>
            </a:r>
            <a:r>
              <a:rPr lang="sr-Cyrl-BA" dirty="0" smtClean="0"/>
              <a:t>– кретање каматних стопа и стопа инфлације.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IV </a:t>
            </a:r>
            <a:r>
              <a:rPr lang="sr-Cyrl-BA" b="1" dirty="0" smtClean="0">
                <a:solidFill>
                  <a:schemeClr val="tx2">
                    <a:lumMod val="75000"/>
                  </a:schemeClr>
                </a:solidFill>
              </a:rPr>
              <a:t>ФИНАНСИЈСКИ СИСТЕМ РЕПУБЛИКЕ СРПСКЕ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/>
              <a:t>Финансијски систем Републике Српске је изразито </a:t>
            </a:r>
            <a:r>
              <a:rPr lang="sr-Cyrl-BA" dirty="0" err="1" smtClean="0"/>
              <a:t>банкоцентричан</a:t>
            </a:r>
            <a:r>
              <a:rPr lang="sr-Cyrl-BA" dirty="0" smtClean="0"/>
              <a:t> (око 90% активе налази се у банкарском сектору)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Поред банака, финансијски систем чине:</a:t>
            </a:r>
          </a:p>
          <a:p>
            <a:pPr lvl="1"/>
            <a:r>
              <a:rPr lang="sr-Cyrl-BA" sz="2400" dirty="0" smtClean="0"/>
              <a:t>Осигуравајућа друштва,</a:t>
            </a:r>
          </a:p>
          <a:p>
            <a:pPr lvl="1"/>
            <a:r>
              <a:rPr lang="sr-Cyrl-BA" sz="2400" dirty="0" smtClean="0"/>
              <a:t>Инвестициони фондови,</a:t>
            </a:r>
          </a:p>
          <a:p>
            <a:pPr lvl="1"/>
            <a:r>
              <a:rPr lang="sr-Cyrl-BA" sz="2400" dirty="0" err="1" smtClean="0"/>
              <a:t>Микрокредитна</a:t>
            </a:r>
            <a:r>
              <a:rPr lang="sr-Cyrl-BA" sz="2400" dirty="0" smtClean="0"/>
              <a:t> друштва.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7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tx2">
                    <a:lumMod val="75000"/>
                  </a:schemeClr>
                </a:solidFill>
              </a:rPr>
              <a:t>Институције тржишта капитала РС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38301" t="15670" r="16827" b="21652"/>
          <a:stretch/>
        </p:blipFill>
        <p:spPr bwMode="auto">
          <a:xfrm>
            <a:off x="4660032" y="1700808"/>
            <a:ext cx="309222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2" y="4725145"/>
            <a:ext cx="3672408" cy="13605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l="18701" t="51665" r="65737" b="36973"/>
          <a:stretch/>
        </p:blipFill>
        <p:spPr bwMode="auto">
          <a:xfrm>
            <a:off x="8044408" y="4653135"/>
            <a:ext cx="3633217" cy="145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3328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err="1" smtClean="0">
                <a:solidFill>
                  <a:schemeClr val="tx2">
                    <a:lumMod val="75000"/>
                  </a:schemeClr>
                </a:solidFill>
              </a:rPr>
              <a:t>Бањалучка</a:t>
            </a:r>
            <a:r>
              <a:rPr lang="sr-Cyrl-BA" b="1" dirty="0" smtClean="0">
                <a:solidFill>
                  <a:schemeClr val="tx2">
                    <a:lumMod val="75000"/>
                  </a:schemeClr>
                </a:solidFill>
              </a:rPr>
              <a:t> берза хартија од вриједности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/>
              <a:t>Основана 2001. године</a:t>
            </a:r>
          </a:p>
          <a:p>
            <a:r>
              <a:rPr lang="sr-Cyrl-BA" dirty="0" smtClean="0"/>
              <a:t>Укупан промет у </a:t>
            </a:r>
            <a:r>
              <a:rPr lang="sr-Cyrl-BA" dirty="0" smtClean="0"/>
              <a:t>2020. </a:t>
            </a:r>
            <a:r>
              <a:rPr lang="sr-Cyrl-BA" dirty="0" smtClean="0"/>
              <a:t>години износио </a:t>
            </a:r>
            <a:r>
              <a:rPr lang="sr-Cyrl-BA" dirty="0"/>
              <a:t>је </a:t>
            </a:r>
            <a:r>
              <a:rPr lang="sr-Cyrl-BA" dirty="0" smtClean="0"/>
              <a:t>734.019.198 КМ</a:t>
            </a:r>
            <a:r>
              <a:rPr lang="sr-Cyrl-BA" dirty="0" smtClean="0"/>
              <a:t> (претходне </a:t>
            </a:r>
            <a:r>
              <a:rPr lang="sr-Cyrl-BA" dirty="0"/>
              <a:t>године 472.133.341 </a:t>
            </a:r>
            <a:r>
              <a:rPr lang="sr-Cyrl-BA" dirty="0" smtClean="0"/>
              <a:t>КМ)   </a:t>
            </a:r>
            <a:r>
              <a:rPr lang="sr-Cyrl-BA" dirty="0" smtClean="0">
                <a:solidFill>
                  <a:srgbClr val="FF0000"/>
                </a:solidFill>
              </a:rPr>
              <a:t>зашто?</a:t>
            </a:r>
            <a:endParaRPr lang="sr-Cyrl-BA" dirty="0" smtClean="0">
              <a:solidFill>
                <a:srgbClr val="FF0000"/>
              </a:solidFill>
            </a:endParaRPr>
          </a:p>
          <a:p>
            <a:r>
              <a:rPr lang="sr-Cyrl-BA" dirty="0" smtClean="0"/>
              <a:t>Тржишна капитализација на дан 13.10.2021. године износи </a:t>
            </a:r>
            <a:r>
              <a:rPr lang="en-US" dirty="0"/>
              <a:t>4.001.546.957,56 </a:t>
            </a:r>
            <a:r>
              <a:rPr lang="en-US" dirty="0" smtClean="0"/>
              <a:t>KM</a:t>
            </a:r>
            <a:endParaRPr lang="sr-Cyrl-BA" dirty="0" smtClean="0"/>
          </a:p>
          <a:p>
            <a:r>
              <a:rPr lang="sr-Cyrl-BA" dirty="0" smtClean="0"/>
              <a:t>Финансијски </a:t>
            </a:r>
            <a:r>
              <a:rPr lang="sr-Cyrl-BA" dirty="0" smtClean="0"/>
              <a:t>инструменти којима се тргује: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Акције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Обвезнице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Инструменти </a:t>
            </a:r>
            <a:r>
              <a:rPr lang="sr-Cyrl-BA" sz="2400" dirty="0" smtClean="0"/>
              <a:t>тржишта новца</a:t>
            </a:r>
            <a:r>
              <a:rPr lang="sr-Cyrl-BA" dirty="0" smtClean="0"/>
              <a:t>.</a:t>
            </a:r>
            <a:endParaRPr lang="sr-Cyrl-BA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32240" y="2492896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286124"/>
            <a:ext cx="10653512" cy="758952"/>
          </a:xfrm>
        </p:spPr>
        <p:txBody>
          <a:bodyPr>
            <a:noAutofit/>
          </a:bodyPr>
          <a:lstStyle/>
          <a:p>
            <a:r>
              <a:rPr lang="sr-Cyrl-RS" sz="4800" b="1" dirty="0" smtClean="0">
                <a:solidFill>
                  <a:schemeClr val="tx2">
                    <a:lumMod val="75000"/>
                  </a:schemeClr>
                </a:solidFill>
              </a:rPr>
              <a:t>ХВАЛА НА ПАЖЊИ!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tx2">
                    <a:lumMod val="75000"/>
                  </a:schemeClr>
                </a:solidFill>
              </a:rPr>
              <a:t>ПОЈАМ ФИНАНСИЈСКОГ СИСТЕМА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48640" indent="-457200"/>
            <a:r>
              <a:rPr lang="ru-RU" dirty="0"/>
              <a:t>Финансијски систем представља низ тржишта, институција, прописа и техника помоћу којих се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т</a:t>
            </a:r>
            <a:r>
              <a:rPr lang="ru-RU" sz="2400" dirty="0" smtClean="0"/>
              <a:t>ргује </a:t>
            </a:r>
            <a:r>
              <a:rPr lang="ru-RU" sz="2400" dirty="0"/>
              <a:t>финансијским инструментима,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одређује </a:t>
            </a:r>
            <a:r>
              <a:rPr lang="ru-RU" sz="2400" dirty="0"/>
              <a:t>ниво каматних стопа,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обезбјеђују </a:t>
            </a:r>
            <a:r>
              <a:rPr lang="ru-RU" sz="2400" dirty="0"/>
              <a:t>и дистрибуишу финансијске услуге</a:t>
            </a:r>
            <a:r>
              <a:rPr lang="ru-RU" sz="24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Два основна типа </a:t>
            </a:r>
            <a:r>
              <a:rPr lang="ru-RU" dirty="0">
                <a:solidFill>
                  <a:schemeClr val="tx1"/>
                </a:solidFill>
              </a:rPr>
              <a:t>финансијског </a:t>
            </a:r>
            <a:r>
              <a:rPr lang="ru-RU" dirty="0" smtClean="0">
                <a:solidFill>
                  <a:schemeClr val="tx1"/>
                </a:solidFill>
              </a:rPr>
              <a:t>система су: </a:t>
            </a:r>
            <a:endParaRPr lang="ru-RU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финансијски </a:t>
            </a:r>
            <a:r>
              <a:rPr lang="ru-RU" sz="2400" dirty="0"/>
              <a:t>систем оријентисан ка банкама,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финансијски </a:t>
            </a:r>
            <a:r>
              <a:rPr lang="ru-RU" sz="2400" dirty="0"/>
              <a:t>систем оријентисан ка </a:t>
            </a:r>
            <a:r>
              <a:rPr lang="ru-RU" sz="2400" dirty="0" smtClean="0"/>
              <a:t>фин. </a:t>
            </a:r>
            <a:r>
              <a:rPr lang="ru-RU" sz="2400" dirty="0"/>
              <a:t>тржишту</a:t>
            </a:r>
            <a:r>
              <a:rPr lang="ru-RU" dirty="0"/>
              <a:t>.</a:t>
            </a:r>
            <a:endParaRPr lang="sr-Latn-BA" dirty="0" smtClean="0"/>
          </a:p>
          <a:p>
            <a:pPr marL="274320" lvl="1" indent="0">
              <a:buNone/>
            </a:pPr>
            <a:endParaRPr lang="sr-Latn-BA" dirty="0" smtClean="0"/>
          </a:p>
          <a:p>
            <a:pPr marL="274320" lvl="1" indent="0">
              <a:buNone/>
            </a:pPr>
            <a:endParaRPr lang="sr-Latn-BA" dirty="0"/>
          </a:p>
        </p:txBody>
      </p:sp>
      <p:sp>
        <p:nvSpPr>
          <p:cNvPr id="5" name="TextBox 4"/>
          <p:cNvSpPr txBox="1"/>
          <p:nvPr/>
        </p:nvSpPr>
        <p:spPr>
          <a:xfrm>
            <a:off x="6460232" y="2486503"/>
            <a:ext cx="28083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Како се тргује на берзи?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7096" y="2972752"/>
            <a:ext cx="23762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Од чега зависи к.с.?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7903" y="2060848"/>
            <a:ext cx="6503856" cy="4335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540087">
            <a:off x="11068745" y="1885269"/>
            <a:ext cx="853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6000" dirty="0" smtClean="0"/>
              <a:t>?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28184" y="3754695"/>
            <a:ext cx="28803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Које фин.услуге постоје?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9552" y="0"/>
            <a:ext cx="11589253" cy="9807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83235" y="2368613"/>
            <a:ext cx="9934957" cy="3146690"/>
            <a:chOff x="1464448" y="3643314"/>
            <a:chExt cx="7250956" cy="2500330"/>
          </a:xfrm>
        </p:grpSpPr>
        <p:sp>
          <p:nvSpPr>
            <p:cNvPr id="10" name="Rectangle 9"/>
            <p:cNvSpPr/>
            <p:nvPr/>
          </p:nvSpPr>
          <p:spPr>
            <a:xfrm>
              <a:off x="2214546" y="3643314"/>
              <a:ext cx="4786346" cy="64294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dirty="0" smtClean="0"/>
                <a:t>ФИНАНСИЈСКИ СИСТЕМ</a:t>
              </a:r>
              <a:endParaRPr lang="en-US" sz="2400" dirty="0"/>
            </a:p>
          </p:txBody>
        </p:sp>
        <p:cxnSp>
          <p:nvCxnSpPr>
            <p:cNvPr id="17" name="Straight Arrow Connector 16"/>
            <p:cNvCxnSpPr>
              <a:endCxn id="26" idx="0"/>
            </p:cNvCxnSpPr>
            <p:nvPr/>
          </p:nvCxnSpPr>
          <p:spPr>
            <a:xfrm>
              <a:off x="6500826" y="4357694"/>
              <a:ext cx="1178727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1464448" y="4357694"/>
              <a:ext cx="1535917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643702" y="5072074"/>
              <a:ext cx="2071702" cy="10715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sr-Cyrl-RS" sz="1600" b="1" dirty="0" smtClean="0">
                  <a:solidFill>
                    <a:schemeClr val="tx2">
                      <a:lumMod val="75000"/>
                    </a:schemeClr>
                  </a:solidFill>
                </a:rPr>
                <a:t>ФИНАНСИЈСКЕ ИНСТИТУЦИЈЕ</a:t>
              </a:r>
              <a:endParaRPr lang="en-US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4286248" y="4643446"/>
              <a:ext cx="714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4714898" y="4166721"/>
            <a:ext cx="2838560" cy="13485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r-Cyrl-RS" sz="1600" b="1" dirty="0" smtClean="0">
                <a:solidFill>
                  <a:schemeClr val="tx2">
                    <a:lumMod val="75000"/>
                  </a:schemeClr>
                </a:solidFill>
              </a:rPr>
              <a:t>ФИНАНСИЈСКИ ИНСТРУМЕНТИ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576" y="4181959"/>
            <a:ext cx="2838560" cy="13485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r-Cyrl-RS" sz="1600" b="1" dirty="0" smtClean="0">
                <a:solidFill>
                  <a:schemeClr val="tx2">
                    <a:lumMod val="75000"/>
                  </a:schemeClr>
                </a:solidFill>
              </a:rPr>
              <a:t>ФИНАНСИЈСКА ТРЖИШТА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7220" y="1916833"/>
            <a:ext cx="10523532" cy="4209331"/>
          </a:xfrm>
        </p:spPr>
        <p:txBody>
          <a:bodyPr>
            <a:normAutofit/>
          </a:bodyPr>
          <a:lstStyle/>
          <a:p>
            <a:r>
              <a:rPr lang="sr-Cyrl-RS" dirty="0" smtClean="0"/>
              <a:t>ШИРИ КОНЦЕПТ дефиниције финансијских тржишта:</a:t>
            </a:r>
          </a:p>
          <a:p>
            <a:pPr lvl="1">
              <a:buFont typeface="Wingdings" pitchFamily="2" charset="2"/>
              <a:buChar char="Ø"/>
            </a:pPr>
            <a:r>
              <a:rPr lang="sr-Cyrl-RS" sz="2600" dirty="0" smtClean="0">
                <a:solidFill>
                  <a:srgbClr val="FF0000"/>
                </a:solidFill>
              </a:rPr>
              <a:t>збир свих финансијских трансакција </a:t>
            </a:r>
            <a:r>
              <a:rPr lang="sr-Cyrl-RS" sz="2600" dirty="0" smtClean="0">
                <a:solidFill>
                  <a:schemeClr val="tx1"/>
                </a:solidFill>
              </a:rPr>
              <a:t>– непосредно</a:t>
            </a:r>
            <a:r>
              <a:rPr lang="sr-Latn-BA" sz="2600" dirty="0" smtClean="0">
                <a:solidFill>
                  <a:schemeClr val="tx1"/>
                </a:solidFill>
              </a:rPr>
              <a:t>          </a:t>
            </a:r>
            <a:r>
              <a:rPr lang="sr-Cyrl-RS" sz="2600" dirty="0" smtClean="0">
                <a:solidFill>
                  <a:schemeClr val="tx1"/>
                </a:solidFill>
              </a:rPr>
              <a:t> </a:t>
            </a:r>
            <a:r>
              <a:rPr lang="sr-Latn-BA" sz="2600" dirty="0" smtClean="0">
                <a:solidFill>
                  <a:schemeClr val="tx1"/>
                </a:solidFill>
              </a:rPr>
              <a:t>           </a:t>
            </a:r>
            <a:r>
              <a:rPr lang="sr-Cyrl-RS" sz="2600" dirty="0" smtClean="0">
                <a:solidFill>
                  <a:schemeClr val="tx1"/>
                </a:solidFill>
              </a:rPr>
              <a:t>и посредно финансирање</a:t>
            </a:r>
          </a:p>
          <a:p>
            <a:r>
              <a:rPr lang="sr-Cyrl-RS" dirty="0" smtClean="0"/>
              <a:t>УЖИ КОНЦЕПТ дефиниције финансијских тржишта:</a:t>
            </a:r>
          </a:p>
          <a:p>
            <a:pPr lvl="1">
              <a:buFont typeface="Wingdings" pitchFamily="2" charset="2"/>
              <a:buChar char="Ø"/>
            </a:pPr>
            <a:r>
              <a:rPr lang="sr-Cyrl-RS" sz="2600" dirty="0" smtClean="0">
                <a:solidFill>
                  <a:srgbClr val="FF0000"/>
                </a:solidFill>
              </a:rPr>
              <a:t>берзе и ванберзански промет </a:t>
            </a:r>
            <a:r>
              <a:rPr lang="sr-Cyrl-RS" sz="2600" dirty="0" smtClean="0">
                <a:solidFill>
                  <a:schemeClr val="tx1"/>
                </a:solidFill>
              </a:rPr>
              <a:t>– непосредно финансирање</a:t>
            </a:r>
            <a:endParaRPr lang="sr-Latn-BA" sz="26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sr-Cyrl-RS" sz="2600" dirty="0" smtClean="0"/>
          </a:p>
          <a:p>
            <a:r>
              <a:rPr lang="sr-Cyrl-RS" dirty="0" smtClean="0"/>
              <a:t>Финансијска тржишта имају функцију да директно или индиректно повезују суфицитарни и дефицитарни сектор у националној економији.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7365" y="116632"/>
            <a:ext cx="11521440" cy="89614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 </a:t>
            </a:r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ФИНАНСИЈСКА ТРЖИШТА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7365" y="228600"/>
            <a:ext cx="1152144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Функција финансијских тржишта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39552" y="1556792"/>
            <a:ext cx="11450677" cy="4801736"/>
            <a:chOff x="357158" y="1628800"/>
            <a:chExt cx="8429684" cy="4657720"/>
          </a:xfrm>
        </p:grpSpPr>
        <p:grpSp>
          <p:nvGrpSpPr>
            <p:cNvPr id="41" name="Group 40"/>
            <p:cNvGrpSpPr/>
            <p:nvPr/>
          </p:nvGrpSpPr>
          <p:grpSpPr>
            <a:xfrm>
              <a:off x="357158" y="2071678"/>
              <a:ext cx="8429684" cy="4214842"/>
              <a:chOff x="357158" y="2071678"/>
              <a:chExt cx="8429684" cy="421484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053490" y="2103501"/>
                <a:ext cx="5018839" cy="54251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dirty="0" smtClean="0"/>
                  <a:t>ФИНАНСИЈСКИ ПОСРЕДНИЦИ</a:t>
                </a:r>
                <a:endParaRPr lang="en-US" sz="24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286512" y="3143248"/>
                <a:ext cx="2500330" cy="10001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sr-Cyrl-RS" sz="2200" dirty="0" smtClean="0"/>
                  <a:t>ДЕФИЦИТАРНИ СЕКТОР</a:t>
                </a:r>
                <a:endParaRPr lang="en-US" sz="22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14678" y="3000372"/>
                <a:ext cx="2714644" cy="142876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dirty="0" smtClean="0"/>
                  <a:t>ФИНАНСИЈСКА ТРЖИШТА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0034" y="4786322"/>
                <a:ext cx="2214578" cy="150019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sr-Cyrl-R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ДОМАЋИНСТВА</a:t>
                </a:r>
              </a:p>
              <a:p>
                <a:pPr>
                  <a:lnSpc>
                    <a:spcPct val="150000"/>
                  </a:lnSpc>
                </a:pPr>
                <a:r>
                  <a:rPr lang="sr-Cyrl-R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ПРЕДУЗЕЋА</a:t>
                </a:r>
              </a:p>
              <a:p>
                <a:pPr>
                  <a:lnSpc>
                    <a:spcPct val="150000"/>
                  </a:lnSpc>
                </a:pPr>
                <a:r>
                  <a:rPr lang="sr-Cyrl-R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ДРЖАВА</a:t>
                </a:r>
              </a:p>
              <a:p>
                <a:pPr>
                  <a:lnSpc>
                    <a:spcPct val="150000"/>
                  </a:lnSpc>
                </a:pPr>
                <a:r>
                  <a:rPr lang="sr-Cyrl-R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ИНОСТРАНСТВО</a:t>
                </a:r>
                <a:endParaRPr 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57158" y="3143248"/>
                <a:ext cx="2500330" cy="10001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sr-Cyrl-RS" sz="2200" dirty="0" smtClean="0"/>
                  <a:t>СУФИЦИТАРНИ СЕКТОР</a:t>
                </a:r>
                <a:endParaRPr lang="en-US" sz="22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00826" y="4786322"/>
                <a:ext cx="2214578" cy="150019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sr-Cyrl-R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ДОМАЋИНСТВА</a:t>
                </a:r>
              </a:p>
              <a:p>
                <a:pPr>
                  <a:lnSpc>
                    <a:spcPct val="150000"/>
                  </a:lnSpc>
                </a:pPr>
                <a:r>
                  <a:rPr lang="sr-Cyrl-R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ПРЕДУЗЕЋА</a:t>
                </a:r>
              </a:p>
              <a:p>
                <a:pPr>
                  <a:lnSpc>
                    <a:spcPct val="150000"/>
                  </a:lnSpc>
                </a:pPr>
                <a:r>
                  <a:rPr lang="sr-Cyrl-R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ДРЖАВА</a:t>
                </a:r>
              </a:p>
              <a:p>
                <a:pPr>
                  <a:lnSpc>
                    <a:spcPct val="150000"/>
                  </a:lnSpc>
                </a:pPr>
                <a:r>
                  <a:rPr lang="sr-Cyrl-R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ИНОСТРАНСТВО</a:t>
                </a:r>
                <a:endParaRPr 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2928926" y="3571876"/>
                <a:ext cx="214314" cy="21431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6000760" y="3571876"/>
                <a:ext cx="214314" cy="21431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ent Arrow 22"/>
              <p:cNvSpPr/>
              <p:nvPr/>
            </p:nvSpPr>
            <p:spPr>
              <a:xfrm flipH="1">
                <a:off x="7286644" y="2071678"/>
                <a:ext cx="731520" cy="1005840"/>
              </a:xfrm>
              <a:prstGeom prst="bentArrow">
                <a:avLst>
                  <a:gd name="adj1" fmla="val 28228"/>
                  <a:gd name="adj2" fmla="val 21772"/>
                  <a:gd name="adj3" fmla="val 25000"/>
                  <a:gd name="adj4" fmla="val 453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Bent Arrow 26"/>
              <p:cNvSpPr/>
              <p:nvPr/>
            </p:nvSpPr>
            <p:spPr>
              <a:xfrm>
                <a:off x="1000100" y="2071678"/>
                <a:ext cx="731520" cy="1005840"/>
              </a:xfrm>
              <a:prstGeom prst="bentArrow">
                <a:avLst>
                  <a:gd name="adj1" fmla="val 28228"/>
                  <a:gd name="adj2" fmla="val 21772"/>
                  <a:gd name="adj3" fmla="val 25000"/>
                  <a:gd name="adj4" fmla="val 453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4438957" y="2781645"/>
                <a:ext cx="214314" cy="21431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>
                <a:stCxn id="18" idx="2"/>
                <a:endCxn id="24" idx="0"/>
              </p:cNvCxnSpPr>
              <p:nvPr/>
            </p:nvCxnSpPr>
            <p:spPr>
              <a:xfrm>
                <a:off x="1607323" y="4143380"/>
                <a:ext cx="0" cy="6429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7250130" y="4464057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2758465" y="1628800"/>
              <a:ext cx="3786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dirty="0" smtClean="0"/>
                <a:t>посредно финансирање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616282" y="1556791"/>
            <a:ext cx="4680520" cy="41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/>
              <a:t>ФИНАНСИЈСКИ СИСТЕМ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Учесници на финансијском тржишту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Према ширем схватању, све учеснике на финансијском тржишту можемо груписати у четири сектора: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сектор становништва; 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сектор </a:t>
            </a:r>
            <a:r>
              <a:rPr lang="sr-Cyrl-BA" sz="2400" dirty="0" smtClean="0"/>
              <a:t>привреде;</a:t>
            </a:r>
            <a:endParaRPr lang="sr-Cyrl-BA" sz="2400" dirty="0" smtClean="0"/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јавни сектор;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субјекти из иностранства.</a:t>
            </a:r>
          </a:p>
          <a:p>
            <a:pPr lvl="1">
              <a:buFont typeface="Wingdings" pitchFamily="2" charset="2"/>
              <a:buChar char="Ø"/>
            </a:pPr>
            <a:endParaRPr lang="sr-Cyrl-BA" dirty="0" smtClean="0"/>
          </a:p>
          <a:p>
            <a:r>
              <a:rPr lang="sr-Cyrl-BA" dirty="0" smtClean="0"/>
              <a:t>Према ужем схватању, учесници на финансијском тржишту су: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финансијске институције и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финансијски посредници.</a:t>
            </a:r>
          </a:p>
          <a:p>
            <a:endParaRPr lang="sr-Cyrl-B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2054" y="1772816"/>
            <a:ext cx="11480292" cy="1541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4000" dirty="0" smtClean="0"/>
              <a:t>Шта очекуј</a:t>
            </a:r>
            <a:r>
              <a:rPr lang="sr-Latn-BA" sz="4000" dirty="0" smtClean="0"/>
              <a:t>e </a:t>
            </a:r>
            <a:r>
              <a:rPr lang="sr-Cyrl-BA" sz="4000" dirty="0" smtClean="0"/>
              <a:t>сваки од учесника </a:t>
            </a:r>
          </a:p>
          <a:p>
            <a:pPr marL="0" indent="0" algn="ctr">
              <a:buNone/>
            </a:pPr>
            <a:r>
              <a:rPr lang="sr-Cyrl-BA" sz="4000" dirty="0" smtClean="0"/>
              <a:t>на финансијском тржишту?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44" y="3526162"/>
            <a:ext cx="4608512" cy="28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sr-Cyrl-BA" sz="3200" b="1" dirty="0" smtClean="0">
                <a:solidFill>
                  <a:schemeClr val="tx2">
                    <a:lumMod val="75000"/>
                  </a:schemeClr>
                </a:solidFill>
              </a:rPr>
              <a:t>фикасна алокација новца и капитала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/>
              <a:t>Очекиване стопе приноса су различите за различите финансијске инструменте. Што је ниво ризичности улагања виши, биће виша и очекивана стопа приноса.</a:t>
            </a:r>
          </a:p>
          <a:p>
            <a:pPr lvl="1">
              <a:buFont typeface="Wingdings" pitchFamily="2" charset="2"/>
              <a:buChar char="Ø"/>
            </a:pPr>
            <a:r>
              <a:rPr lang="sr-Cyrl-BA" sz="2400" dirty="0" smtClean="0"/>
              <a:t>Најнижи ризик имају краткорочне државне хартије од вриједности.</a:t>
            </a:r>
            <a:endParaRPr lang="en-US" sz="2400" dirty="0" smtClean="0"/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У условима истините, равноправне и потпуне информисаности инвестиционе </a:t>
            </a:r>
            <a:r>
              <a:rPr lang="en-US" dirty="0" smtClean="0"/>
              <a:t>j</a:t>
            </a:r>
            <a:r>
              <a:rPr lang="sr-Cyrl-BA" dirty="0" err="1" smtClean="0"/>
              <a:t>авности</a:t>
            </a:r>
            <a:r>
              <a:rPr lang="sr-Cyrl-BA" dirty="0" smtClean="0"/>
              <a:t>, цијене финансијских инструмената омогућавају да се новац пласира у пројекте и предузећа која за дати ризик обезбјеђују највишу стопу приноса.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1502</TotalTime>
  <Words>1242</Words>
  <Application>Microsoft Office PowerPoint</Application>
  <PresentationFormat>Custom</PresentationFormat>
  <Paragraphs>199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Georgia</vt:lpstr>
      <vt:lpstr>Wingdings</vt:lpstr>
      <vt:lpstr>Wingdings 2</vt:lpstr>
      <vt:lpstr>Civic</vt:lpstr>
      <vt:lpstr>Финансијска тржишта</vt:lpstr>
      <vt:lpstr>TЕМАТСКЕ ЈЕДИНИЦЕ</vt:lpstr>
      <vt:lpstr>ПОЈАМ ФИНАНСИЈСКОГ СИСТЕМА</vt:lpstr>
      <vt:lpstr>PowerPoint Presentation</vt:lpstr>
      <vt:lpstr>PowerPoint Presentation</vt:lpstr>
      <vt:lpstr>PowerPoint Presentation</vt:lpstr>
      <vt:lpstr>Учесници на финансијском тржишту</vt:lpstr>
      <vt:lpstr>PowerPoint Presentation</vt:lpstr>
      <vt:lpstr>Eфикасна алокација новца и капитала</vt:lpstr>
      <vt:lpstr>PowerPoint Presentation</vt:lpstr>
      <vt:lpstr>PowerPoint Presentation</vt:lpstr>
      <vt:lpstr>Врсте финансијских тржишта</vt:lpstr>
      <vt:lpstr>II ФИНАНСИЈСКИ ИНСТРУМЕНТИ</vt:lpstr>
      <vt:lpstr>Врсте финансијских инструмената</vt:lpstr>
      <vt:lpstr>Хартије од вриједности</vt:lpstr>
      <vt:lpstr>PowerPoint Presentation</vt:lpstr>
      <vt:lpstr>PowerPoint Presentation</vt:lpstr>
      <vt:lpstr>PowerPoint Presentation</vt:lpstr>
      <vt:lpstr>Хартије од вриједности тржишта новца</vt:lpstr>
      <vt:lpstr>Хартије од вриједности тржишта капитала</vt:lpstr>
      <vt:lpstr>Дериватне хартије од вриједности</vt:lpstr>
      <vt:lpstr>III ФИНАНСИЈСКЕ ИНСТИТУЦИЈЕ</vt:lpstr>
      <vt:lpstr>Функција финансијских институција</vt:lpstr>
      <vt:lpstr>PowerPoint Presentation</vt:lpstr>
      <vt:lpstr>Регулација финансијског система</vt:lpstr>
      <vt:lpstr>IV ФИНАНСИЈСКИ СИСТЕМ РЕПУБЛИКЕ СРПСКЕ</vt:lpstr>
      <vt:lpstr>Институције тржишта капитала РС</vt:lpstr>
      <vt:lpstr>Бањалучка берза хартија од вриједности</vt:lpstr>
      <vt:lpstr>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Savremena finansijska tržišta</dc:title>
  <dc:creator>Aleksandra Krčmar</dc:creator>
  <cp:lastModifiedBy>AK</cp:lastModifiedBy>
  <cp:revision>162</cp:revision>
  <dcterms:created xsi:type="dcterms:W3CDTF">2016-02-13T22:05:12Z</dcterms:created>
  <dcterms:modified xsi:type="dcterms:W3CDTF">2021-10-14T10:34:01Z</dcterms:modified>
</cp:coreProperties>
</file>